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0" r:id="rId2"/>
    <p:sldMasterId id="2147483720" r:id="rId3"/>
    <p:sldMasterId id="2147483747" r:id="rId4"/>
  </p:sldMasterIdLst>
  <p:notesMasterIdLst>
    <p:notesMasterId r:id="rId49"/>
  </p:notesMasterIdLst>
  <p:handoutMasterIdLst>
    <p:handoutMasterId r:id="rId50"/>
  </p:handoutMasterIdLst>
  <p:sldIdLst>
    <p:sldId id="3696" r:id="rId5"/>
    <p:sldId id="1233" r:id="rId6"/>
    <p:sldId id="2132735646" r:id="rId7"/>
    <p:sldId id="5491" r:id="rId8"/>
    <p:sldId id="5501" r:id="rId9"/>
    <p:sldId id="5496" r:id="rId10"/>
    <p:sldId id="5706" r:id="rId11"/>
    <p:sldId id="3629" r:id="rId12"/>
    <p:sldId id="1979421807" r:id="rId13"/>
    <p:sldId id="5750" r:id="rId14"/>
    <p:sldId id="5739" r:id="rId15"/>
    <p:sldId id="5740" r:id="rId16"/>
    <p:sldId id="2132735648" r:id="rId17"/>
    <p:sldId id="5741" r:id="rId18"/>
    <p:sldId id="5742" r:id="rId19"/>
    <p:sldId id="2132735644" r:id="rId20"/>
    <p:sldId id="5751" r:id="rId21"/>
    <p:sldId id="5743" r:id="rId22"/>
    <p:sldId id="1979421923" r:id="rId23"/>
    <p:sldId id="2061898091" r:id="rId24"/>
    <p:sldId id="2076137890" r:id="rId25"/>
    <p:sldId id="2076137904" r:id="rId26"/>
    <p:sldId id="2076137902" r:id="rId27"/>
    <p:sldId id="5745" r:id="rId28"/>
    <p:sldId id="2132735737" r:id="rId29"/>
    <p:sldId id="5752" r:id="rId30"/>
    <p:sldId id="5746" r:id="rId31"/>
    <p:sldId id="5747" r:id="rId32"/>
    <p:sldId id="5748" r:id="rId33"/>
    <p:sldId id="2132735647" r:id="rId34"/>
    <p:sldId id="2142532803" r:id="rId35"/>
    <p:sldId id="1659500905" r:id="rId36"/>
    <p:sldId id="2076136318" r:id="rId37"/>
    <p:sldId id="3653" r:id="rId38"/>
    <p:sldId id="5481" r:id="rId39"/>
    <p:sldId id="5721" r:id="rId40"/>
    <p:sldId id="5085" r:id="rId41"/>
    <p:sldId id="5502" r:id="rId42"/>
    <p:sldId id="5726" r:id="rId43"/>
    <p:sldId id="5727" r:id="rId44"/>
    <p:sldId id="5728" r:id="rId45"/>
    <p:sldId id="5729" r:id="rId46"/>
    <p:sldId id="5730" r:id="rId47"/>
    <p:sldId id="207613789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BD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73"/>
    <p:restoredTop sz="91939"/>
  </p:normalViewPr>
  <p:slideViewPr>
    <p:cSldViewPr snapToGrid="0" snapToObjects="1">
      <p:cViewPr varScale="1">
        <p:scale>
          <a:sx n="110" d="100"/>
          <a:sy n="110" d="100"/>
        </p:scale>
        <p:origin x="426" y="78"/>
      </p:cViewPr>
      <p:guideLst/>
    </p:cSldViewPr>
  </p:slideViewPr>
  <p:outlineViewPr>
    <p:cViewPr>
      <p:scale>
        <a:sx n="33" d="100"/>
        <a:sy n="33" d="100"/>
      </p:scale>
      <p:origin x="0" y="-2720"/>
    </p:cViewPr>
  </p:outlineViewPr>
  <p:notesTextViewPr>
    <p:cViewPr>
      <p:scale>
        <a:sx n="140" d="100"/>
        <a:sy n="140" d="100"/>
      </p:scale>
      <p:origin x="0" y="0"/>
    </p:cViewPr>
  </p:notesTextViewPr>
  <p:sorterViewPr>
    <p:cViewPr>
      <p:scale>
        <a:sx n="110" d="100"/>
        <a:sy n="110" d="100"/>
      </p:scale>
      <p:origin x="0" y="0"/>
    </p:cViewPr>
  </p:sorterViewPr>
  <p:notesViewPr>
    <p:cSldViewPr snapToGrid="0" snapToObjects="1">
      <p:cViewPr varScale="1">
        <p:scale>
          <a:sx n="109" d="100"/>
          <a:sy n="109" d="100"/>
        </p:scale>
        <p:origin x="438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svg"/><Relationship Id="rId1" Type="http://schemas.openxmlformats.org/officeDocument/2006/relationships/image" Target="../media/image190.png"/><Relationship Id="rId6" Type="http://schemas.openxmlformats.org/officeDocument/2006/relationships/image" Target="../media/image195.svg"/><Relationship Id="rId5" Type="http://schemas.openxmlformats.org/officeDocument/2006/relationships/image" Target="../media/image194.png"/><Relationship Id="rId4" Type="http://schemas.openxmlformats.org/officeDocument/2006/relationships/image" Target="../media/image19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svg"/><Relationship Id="rId1" Type="http://schemas.openxmlformats.org/officeDocument/2006/relationships/image" Target="../media/image190.png"/><Relationship Id="rId6" Type="http://schemas.openxmlformats.org/officeDocument/2006/relationships/image" Target="../media/image195.svg"/><Relationship Id="rId5" Type="http://schemas.openxmlformats.org/officeDocument/2006/relationships/image" Target="../media/image194.png"/><Relationship Id="rId4" Type="http://schemas.openxmlformats.org/officeDocument/2006/relationships/image" Target="../media/image193.sv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2A96EB-6574-5842-803B-E865C1FA14F8}" type="doc">
      <dgm:prSet loTypeId="urn:microsoft.com/office/officeart/2005/8/layout/vList3" loCatId="list" qsTypeId="urn:microsoft.com/office/officeart/2005/8/quickstyle/simple1" qsCatId="simple" csTypeId="urn:microsoft.com/office/officeart/2005/8/colors/accent1_5" csCatId="accent1" phldr="1"/>
      <dgm:spPr/>
      <dgm:t>
        <a:bodyPr/>
        <a:lstStyle/>
        <a:p>
          <a:endParaRPr lang="en-US"/>
        </a:p>
      </dgm:t>
    </dgm:pt>
    <dgm:pt modelId="{DC5207E8-A4B6-F94D-9E08-BD92435F7AA8}">
      <dgm:prSet phldrT="[Text]" custT="1"/>
      <dgm:spPr>
        <a:solidFill>
          <a:schemeClr val="tx1">
            <a:lumMod val="10000"/>
            <a:lumOff val="90000"/>
          </a:schemeClr>
        </a:solidFill>
        <a:ln>
          <a:noFill/>
        </a:ln>
      </dgm:spPr>
      <dgm:t>
        <a:bodyPr lIns="640080"/>
        <a:lstStyle/>
        <a:p>
          <a:pPr algn="l"/>
          <a:r>
            <a:rPr lang="en-US" sz="1800" dirty="0">
              <a:solidFill>
                <a:schemeClr val="bg1"/>
              </a:solidFill>
            </a:rPr>
            <a:t>Config &amp; Administration with </a:t>
          </a:r>
          <a:r>
            <a:rPr lang="en-US" sz="1800" dirty="0" err="1">
              <a:solidFill>
                <a:schemeClr val="bg1"/>
              </a:solidFill>
            </a:rPr>
            <a:t>vManage</a:t>
          </a:r>
          <a:r>
            <a:rPr lang="en-US" sz="1800" dirty="0">
              <a:solidFill>
                <a:schemeClr val="bg1"/>
              </a:solidFill>
            </a:rPr>
            <a:t> </a:t>
          </a:r>
        </a:p>
      </dgm:t>
    </dgm:pt>
    <dgm:pt modelId="{8A39EDE3-3FB6-1D44-AD82-2B628C62B77A}" type="parTrans" cxnId="{02D5AC90-23FC-DF4D-8529-2C57F7863E8E}">
      <dgm:prSet/>
      <dgm:spPr/>
      <dgm:t>
        <a:bodyPr/>
        <a:lstStyle/>
        <a:p>
          <a:pPr algn="l"/>
          <a:endParaRPr lang="en-US" sz="2000">
            <a:solidFill>
              <a:schemeClr val="bg2"/>
            </a:solidFill>
          </a:endParaRPr>
        </a:p>
      </dgm:t>
    </dgm:pt>
    <dgm:pt modelId="{BA4D3B0D-C1E6-1A49-B343-EF32DADA961B}" type="sibTrans" cxnId="{02D5AC90-23FC-DF4D-8529-2C57F7863E8E}">
      <dgm:prSet/>
      <dgm:spPr/>
      <dgm:t>
        <a:bodyPr/>
        <a:lstStyle/>
        <a:p>
          <a:pPr algn="l"/>
          <a:endParaRPr lang="en-US" sz="2000">
            <a:solidFill>
              <a:schemeClr val="bg2"/>
            </a:solidFill>
          </a:endParaRPr>
        </a:p>
      </dgm:t>
    </dgm:pt>
    <dgm:pt modelId="{DF116A64-6888-904F-88E2-39961D16DE33}">
      <dgm:prSet custT="1"/>
      <dgm:spPr>
        <a:solidFill>
          <a:schemeClr val="tx1">
            <a:lumMod val="10000"/>
            <a:lumOff val="90000"/>
          </a:schemeClr>
        </a:solidFill>
        <a:ln>
          <a:noFill/>
        </a:ln>
      </dgm:spPr>
      <dgm:t>
        <a:bodyPr lIns="640080"/>
        <a:lstStyle/>
        <a:p>
          <a:pPr algn="l"/>
          <a:r>
            <a:rPr lang="en-US" sz="1800" dirty="0">
              <a:solidFill>
                <a:schemeClr val="bg1"/>
              </a:solidFill>
            </a:rPr>
            <a:t>Enterprise-grade features like Survivability during outages (SRST , 911 calling, conferencing  </a:t>
          </a:r>
        </a:p>
      </dgm:t>
    </dgm:pt>
    <dgm:pt modelId="{6348BC12-CBCC-E548-82F4-DCC2B939628C}" type="parTrans" cxnId="{BA6555E3-5685-2743-8651-09FAFFD10664}">
      <dgm:prSet/>
      <dgm:spPr/>
      <dgm:t>
        <a:bodyPr/>
        <a:lstStyle/>
        <a:p>
          <a:pPr algn="l"/>
          <a:endParaRPr lang="en-US" sz="2000">
            <a:solidFill>
              <a:schemeClr val="bg2"/>
            </a:solidFill>
          </a:endParaRPr>
        </a:p>
      </dgm:t>
    </dgm:pt>
    <dgm:pt modelId="{EA9864AB-7F86-E84F-9F05-EA65976F7887}" type="sibTrans" cxnId="{BA6555E3-5685-2743-8651-09FAFFD10664}">
      <dgm:prSet/>
      <dgm:spPr/>
      <dgm:t>
        <a:bodyPr/>
        <a:lstStyle/>
        <a:p>
          <a:pPr algn="l"/>
          <a:endParaRPr lang="en-US" sz="2000">
            <a:solidFill>
              <a:schemeClr val="bg2"/>
            </a:solidFill>
          </a:endParaRPr>
        </a:p>
      </dgm:t>
    </dgm:pt>
    <dgm:pt modelId="{82D3B6B3-9738-7F4B-B334-F103177956D5}">
      <dgm:prSet custT="1"/>
      <dgm:spPr>
        <a:solidFill>
          <a:schemeClr val="tx1">
            <a:lumMod val="10000"/>
            <a:lumOff val="90000"/>
          </a:schemeClr>
        </a:solidFill>
        <a:ln>
          <a:noFill/>
        </a:ln>
      </dgm:spPr>
      <dgm:t>
        <a:bodyPr lIns="640080"/>
        <a:lstStyle/>
        <a:p>
          <a:pPr algn="l"/>
          <a:r>
            <a:rPr lang="en-US" sz="1800" baseline="0" dirty="0">
              <a:solidFill>
                <a:schemeClr val="bg1"/>
              </a:solidFill>
            </a:rPr>
            <a:t>Analog &amp; Digital Voice Support </a:t>
          </a:r>
        </a:p>
        <a:p>
          <a:pPr algn="l"/>
          <a:r>
            <a:rPr lang="en-US" sz="1800" b="0" i="0" dirty="0">
              <a:solidFill>
                <a:schemeClr val="bg1"/>
              </a:solidFill>
            </a:rPr>
            <a:t>UCM and </a:t>
          </a:r>
          <a:r>
            <a:rPr lang="en-US" sz="1800" b="0" i="0" dirty="0" err="1">
              <a:solidFill>
                <a:schemeClr val="bg1"/>
              </a:solidFill>
            </a:rPr>
            <a:t>WebE</a:t>
          </a:r>
          <a:r>
            <a:rPr lang="en-US" sz="1800" b="0" i="0" dirty="0">
              <a:solidFill>
                <a:schemeClr val="bg1"/>
              </a:solidFill>
            </a:rPr>
            <a:t>/Teams Calling</a:t>
          </a:r>
          <a:endParaRPr lang="en-US" sz="1800" dirty="0">
            <a:solidFill>
              <a:schemeClr val="bg1"/>
            </a:solidFill>
          </a:endParaRPr>
        </a:p>
      </dgm:t>
    </dgm:pt>
    <dgm:pt modelId="{9B012CB5-0279-5241-8269-613332A4D7A4}" type="sibTrans" cxnId="{3F3B7098-98A0-0F41-A5AB-66320877E21F}">
      <dgm:prSet/>
      <dgm:spPr/>
      <dgm:t>
        <a:bodyPr/>
        <a:lstStyle/>
        <a:p>
          <a:pPr algn="l"/>
          <a:endParaRPr lang="en-US" sz="2000">
            <a:solidFill>
              <a:schemeClr val="bg2"/>
            </a:solidFill>
          </a:endParaRPr>
        </a:p>
      </dgm:t>
    </dgm:pt>
    <dgm:pt modelId="{F25201D4-457C-5540-AFD9-7DB00F56D79F}" type="parTrans" cxnId="{3F3B7098-98A0-0F41-A5AB-66320877E21F}">
      <dgm:prSet/>
      <dgm:spPr/>
      <dgm:t>
        <a:bodyPr/>
        <a:lstStyle/>
        <a:p>
          <a:pPr algn="l"/>
          <a:endParaRPr lang="en-US" sz="2000">
            <a:solidFill>
              <a:schemeClr val="bg2"/>
            </a:solidFill>
          </a:endParaRPr>
        </a:p>
      </dgm:t>
    </dgm:pt>
    <dgm:pt modelId="{5025DCA7-4739-6640-8CCB-B0635EFF7480}">
      <dgm:prSet phldrT="[Text]" custT="1"/>
      <dgm:spPr>
        <a:solidFill>
          <a:schemeClr val="tx1">
            <a:lumMod val="10000"/>
            <a:lumOff val="90000"/>
          </a:schemeClr>
        </a:solidFill>
        <a:ln>
          <a:noFill/>
        </a:ln>
      </dgm:spPr>
      <dgm:t>
        <a:bodyPr lIns="640080"/>
        <a:lstStyle/>
        <a:p>
          <a:pPr algn="l"/>
          <a:r>
            <a:rPr lang="en-US" sz="1800" dirty="0">
              <a:solidFill>
                <a:schemeClr val="bg1"/>
              </a:solidFill>
            </a:rPr>
            <a:t>Centralized Call Control &amp; Messaging </a:t>
          </a:r>
        </a:p>
        <a:p>
          <a:pPr algn="l"/>
          <a:r>
            <a:rPr lang="en-US" sz="1800" dirty="0">
              <a:solidFill>
                <a:schemeClr val="bg1"/>
              </a:solidFill>
            </a:rPr>
            <a:t>On Prem and Cloud calling with SIP Integration</a:t>
          </a:r>
        </a:p>
      </dgm:t>
    </dgm:pt>
    <dgm:pt modelId="{A8FA6485-C7DC-784D-BACA-53CF64D268B3}" type="sibTrans" cxnId="{A15CC6CD-8812-8840-884C-8AB399DB6A3E}">
      <dgm:prSet/>
      <dgm:spPr/>
      <dgm:t>
        <a:bodyPr/>
        <a:lstStyle/>
        <a:p>
          <a:pPr algn="l"/>
          <a:endParaRPr lang="en-US" sz="2000">
            <a:solidFill>
              <a:schemeClr val="bg2"/>
            </a:solidFill>
          </a:endParaRPr>
        </a:p>
      </dgm:t>
    </dgm:pt>
    <dgm:pt modelId="{BB31CA1E-CF4F-7140-8A60-606005F969B5}" type="parTrans" cxnId="{A15CC6CD-8812-8840-884C-8AB399DB6A3E}">
      <dgm:prSet/>
      <dgm:spPr/>
      <dgm:t>
        <a:bodyPr/>
        <a:lstStyle/>
        <a:p>
          <a:pPr algn="l"/>
          <a:endParaRPr lang="en-US" sz="2000">
            <a:solidFill>
              <a:schemeClr val="bg2"/>
            </a:solidFill>
          </a:endParaRPr>
        </a:p>
      </dgm:t>
    </dgm:pt>
    <dgm:pt modelId="{E8CD1FF1-B500-824E-BCC4-86B1647648F8}" type="pres">
      <dgm:prSet presAssocID="{9E2A96EB-6574-5842-803B-E865C1FA14F8}" presName="linearFlow" presStyleCnt="0">
        <dgm:presLayoutVars>
          <dgm:dir/>
          <dgm:resizeHandles val="exact"/>
        </dgm:presLayoutVars>
      </dgm:prSet>
      <dgm:spPr/>
    </dgm:pt>
    <dgm:pt modelId="{D3B514C8-1114-544A-B75C-432D0F8352BB}" type="pres">
      <dgm:prSet presAssocID="{DC5207E8-A4B6-F94D-9E08-BD92435F7AA8}" presName="composite" presStyleCnt="0"/>
      <dgm:spPr/>
    </dgm:pt>
    <dgm:pt modelId="{D570817D-1107-A941-945C-5AFA2D3C058F}" type="pres">
      <dgm:prSet presAssocID="{DC5207E8-A4B6-F94D-9E08-BD92435F7AA8}" presName="imgShp" presStyleLbl="f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9126D7A8-6878-674C-B588-A684EEF4423F}" type="pres">
      <dgm:prSet presAssocID="{DC5207E8-A4B6-F94D-9E08-BD92435F7AA8}" presName="txShp" presStyleLbl="node1" presStyleIdx="0" presStyleCnt="4">
        <dgm:presLayoutVars>
          <dgm:bulletEnabled val="1"/>
        </dgm:presLayoutVars>
      </dgm:prSet>
      <dgm:spPr>
        <a:prstGeom prst="roundRect">
          <a:avLst/>
        </a:prstGeom>
      </dgm:spPr>
    </dgm:pt>
    <dgm:pt modelId="{FEFAC914-03F0-E746-9077-021499538612}" type="pres">
      <dgm:prSet presAssocID="{BA4D3B0D-C1E6-1A49-B343-EF32DADA961B}" presName="spacing" presStyleCnt="0"/>
      <dgm:spPr/>
    </dgm:pt>
    <dgm:pt modelId="{703BAF2A-23A4-2348-B599-DA07F528F7FA}" type="pres">
      <dgm:prSet presAssocID="{5025DCA7-4739-6640-8CCB-B0635EFF7480}" presName="composite" presStyleCnt="0"/>
      <dgm:spPr/>
    </dgm:pt>
    <dgm:pt modelId="{5252331C-C16A-5F47-A2B9-0BF2AA120144}" type="pres">
      <dgm:prSet presAssocID="{5025DCA7-4739-6640-8CCB-B0635EFF7480}" presName="imgShp" presStyleLbl="f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08A1C98C-D15C-4347-A35A-9F8A6BF4E1FD}" type="pres">
      <dgm:prSet presAssocID="{5025DCA7-4739-6640-8CCB-B0635EFF7480}" presName="txShp" presStyleLbl="node1" presStyleIdx="1" presStyleCnt="4">
        <dgm:presLayoutVars>
          <dgm:bulletEnabled val="1"/>
        </dgm:presLayoutVars>
      </dgm:prSet>
      <dgm:spPr>
        <a:prstGeom prst="roundRect">
          <a:avLst/>
        </a:prstGeom>
      </dgm:spPr>
    </dgm:pt>
    <dgm:pt modelId="{F6128554-2066-2649-B25C-E39B1FCC8E5E}" type="pres">
      <dgm:prSet presAssocID="{A8FA6485-C7DC-784D-BACA-53CF64D268B3}" presName="spacing" presStyleCnt="0"/>
      <dgm:spPr/>
    </dgm:pt>
    <dgm:pt modelId="{910FC644-6CA3-8B4C-8C21-621823BE450A}" type="pres">
      <dgm:prSet presAssocID="{82D3B6B3-9738-7F4B-B334-F103177956D5}" presName="composite" presStyleCnt="0"/>
      <dgm:spPr/>
    </dgm:pt>
    <dgm:pt modelId="{DF901A69-D82F-E746-B60D-CFC0D86E0971}" type="pres">
      <dgm:prSet presAssocID="{82D3B6B3-9738-7F4B-B334-F103177956D5}" presName="imgShp" presStyleLbl="fgImgPlace1" presStyleIdx="2" presStyleCnt="4"/>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E3BA1307-DAB3-CB4F-B72A-0A1AE58905B7}" type="pres">
      <dgm:prSet presAssocID="{82D3B6B3-9738-7F4B-B334-F103177956D5}" presName="txShp" presStyleLbl="node1" presStyleIdx="2" presStyleCnt="4" custScaleX="100423" custScaleY="94364">
        <dgm:presLayoutVars>
          <dgm:bulletEnabled val="1"/>
        </dgm:presLayoutVars>
      </dgm:prSet>
      <dgm:spPr>
        <a:prstGeom prst="roundRect">
          <a:avLst/>
        </a:prstGeom>
      </dgm:spPr>
    </dgm:pt>
    <dgm:pt modelId="{467D303B-74F3-EC41-8778-CA07775CD9CC}" type="pres">
      <dgm:prSet presAssocID="{9B012CB5-0279-5241-8269-613332A4D7A4}" presName="spacing" presStyleCnt="0"/>
      <dgm:spPr/>
    </dgm:pt>
    <dgm:pt modelId="{C220EB42-3BD9-E04F-A34E-DF9266048E82}" type="pres">
      <dgm:prSet presAssocID="{DF116A64-6888-904F-88E2-39961D16DE33}" presName="composite" presStyleCnt="0"/>
      <dgm:spPr/>
    </dgm:pt>
    <dgm:pt modelId="{228481B7-CE54-6D4C-98DF-6E9C2A1EA833}" type="pres">
      <dgm:prSet presAssocID="{DF116A64-6888-904F-88E2-39961D16DE33}" presName="imgShp" presStyleLbl="fgImgPlace1" presStyleIdx="3" presStyleCnt="4"/>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584D14B0-AD67-CB48-95F3-01707A3E507B}" type="pres">
      <dgm:prSet presAssocID="{DF116A64-6888-904F-88E2-39961D16DE33}" presName="txShp" presStyleLbl="node1" presStyleIdx="3" presStyleCnt="4">
        <dgm:presLayoutVars>
          <dgm:bulletEnabled val="1"/>
        </dgm:presLayoutVars>
      </dgm:prSet>
      <dgm:spPr>
        <a:prstGeom prst="roundRect">
          <a:avLst/>
        </a:prstGeom>
      </dgm:spPr>
    </dgm:pt>
  </dgm:ptLst>
  <dgm:cxnLst>
    <dgm:cxn modelId="{52E7BE50-261B-6141-84F8-E2F5E34E4FAD}" type="presOf" srcId="{DF116A64-6888-904F-88E2-39961D16DE33}" destId="{584D14B0-AD67-CB48-95F3-01707A3E507B}" srcOrd="0" destOrd="0" presId="urn:microsoft.com/office/officeart/2005/8/layout/vList3"/>
    <dgm:cxn modelId="{00CD217C-C6B1-8749-8883-AA41A4FF2FAF}" type="presOf" srcId="{82D3B6B3-9738-7F4B-B334-F103177956D5}" destId="{E3BA1307-DAB3-CB4F-B72A-0A1AE58905B7}" srcOrd="0" destOrd="0" presId="urn:microsoft.com/office/officeart/2005/8/layout/vList3"/>
    <dgm:cxn modelId="{02D5AC90-23FC-DF4D-8529-2C57F7863E8E}" srcId="{9E2A96EB-6574-5842-803B-E865C1FA14F8}" destId="{DC5207E8-A4B6-F94D-9E08-BD92435F7AA8}" srcOrd="0" destOrd="0" parTransId="{8A39EDE3-3FB6-1D44-AD82-2B628C62B77A}" sibTransId="{BA4D3B0D-C1E6-1A49-B343-EF32DADA961B}"/>
    <dgm:cxn modelId="{3F3B7098-98A0-0F41-A5AB-66320877E21F}" srcId="{9E2A96EB-6574-5842-803B-E865C1FA14F8}" destId="{82D3B6B3-9738-7F4B-B334-F103177956D5}" srcOrd="2" destOrd="0" parTransId="{F25201D4-457C-5540-AFD9-7DB00F56D79F}" sibTransId="{9B012CB5-0279-5241-8269-613332A4D7A4}"/>
    <dgm:cxn modelId="{4F0385B7-A7F6-3742-A830-4BDF5B969BE3}" type="presOf" srcId="{DC5207E8-A4B6-F94D-9E08-BD92435F7AA8}" destId="{9126D7A8-6878-674C-B588-A684EEF4423F}" srcOrd="0" destOrd="0" presId="urn:microsoft.com/office/officeart/2005/8/layout/vList3"/>
    <dgm:cxn modelId="{A832B5BA-73BC-FA44-BFC3-554076270D16}" type="presOf" srcId="{5025DCA7-4739-6640-8CCB-B0635EFF7480}" destId="{08A1C98C-D15C-4347-A35A-9F8A6BF4E1FD}" srcOrd="0" destOrd="0" presId="urn:microsoft.com/office/officeart/2005/8/layout/vList3"/>
    <dgm:cxn modelId="{A15CC6CD-8812-8840-884C-8AB399DB6A3E}" srcId="{9E2A96EB-6574-5842-803B-E865C1FA14F8}" destId="{5025DCA7-4739-6640-8CCB-B0635EFF7480}" srcOrd="1" destOrd="0" parTransId="{BB31CA1E-CF4F-7140-8A60-606005F969B5}" sibTransId="{A8FA6485-C7DC-784D-BACA-53CF64D268B3}"/>
    <dgm:cxn modelId="{BA6555E3-5685-2743-8651-09FAFFD10664}" srcId="{9E2A96EB-6574-5842-803B-E865C1FA14F8}" destId="{DF116A64-6888-904F-88E2-39961D16DE33}" srcOrd="3" destOrd="0" parTransId="{6348BC12-CBCC-E548-82F4-DCC2B939628C}" sibTransId="{EA9864AB-7F86-E84F-9F05-EA65976F7887}"/>
    <dgm:cxn modelId="{B9C7F6F3-237E-CC4B-A768-53A85F7C67AE}" type="presOf" srcId="{9E2A96EB-6574-5842-803B-E865C1FA14F8}" destId="{E8CD1FF1-B500-824E-BCC4-86B1647648F8}" srcOrd="0" destOrd="0" presId="urn:microsoft.com/office/officeart/2005/8/layout/vList3"/>
    <dgm:cxn modelId="{7C80B993-5074-A246-A55F-EDCB4A1C94C5}" type="presParOf" srcId="{E8CD1FF1-B500-824E-BCC4-86B1647648F8}" destId="{D3B514C8-1114-544A-B75C-432D0F8352BB}" srcOrd="0" destOrd="0" presId="urn:microsoft.com/office/officeart/2005/8/layout/vList3"/>
    <dgm:cxn modelId="{D00546F7-0F42-2F46-AC5B-09889B50FF94}" type="presParOf" srcId="{D3B514C8-1114-544A-B75C-432D0F8352BB}" destId="{D570817D-1107-A941-945C-5AFA2D3C058F}" srcOrd="0" destOrd="0" presId="urn:microsoft.com/office/officeart/2005/8/layout/vList3"/>
    <dgm:cxn modelId="{5D8803F0-5D02-8043-9FBB-20BE2A292D32}" type="presParOf" srcId="{D3B514C8-1114-544A-B75C-432D0F8352BB}" destId="{9126D7A8-6878-674C-B588-A684EEF4423F}" srcOrd="1" destOrd="0" presId="urn:microsoft.com/office/officeart/2005/8/layout/vList3"/>
    <dgm:cxn modelId="{F23F8D40-A0DF-8544-BC16-6FD30A08C48D}" type="presParOf" srcId="{E8CD1FF1-B500-824E-BCC4-86B1647648F8}" destId="{FEFAC914-03F0-E746-9077-021499538612}" srcOrd="1" destOrd="0" presId="urn:microsoft.com/office/officeart/2005/8/layout/vList3"/>
    <dgm:cxn modelId="{9BFC1982-60FA-0E4F-B0F6-F02A527849D1}" type="presParOf" srcId="{E8CD1FF1-B500-824E-BCC4-86B1647648F8}" destId="{703BAF2A-23A4-2348-B599-DA07F528F7FA}" srcOrd="2" destOrd="0" presId="urn:microsoft.com/office/officeart/2005/8/layout/vList3"/>
    <dgm:cxn modelId="{E321A9D3-C895-984A-A451-76FFDE26AB09}" type="presParOf" srcId="{703BAF2A-23A4-2348-B599-DA07F528F7FA}" destId="{5252331C-C16A-5F47-A2B9-0BF2AA120144}" srcOrd="0" destOrd="0" presId="urn:microsoft.com/office/officeart/2005/8/layout/vList3"/>
    <dgm:cxn modelId="{C8475D6B-4F51-BD4C-9137-78D08FC2B552}" type="presParOf" srcId="{703BAF2A-23A4-2348-B599-DA07F528F7FA}" destId="{08A1C98C-D15C-4347-A35A-9F8A6BF4E1FD}" srcOrd="1" destOrd="0" presId="urn:microsoft.com/office/officeart/2005/8/layout/vList3"/>
    <dgm:cxn modelId="{C66A9451-9843-CA47-B7CF-9BDD7F50E660}" type="presParOf" srcId="{E8CD1FF1-B500-824E-BCC4-86B1647648F8}" destId="{F6128554-2066-2649-B25C-E39B1FCC8E5E}" srcOrd="3" destOrd="0" presId="urn:microsoft.com/office/officeart/2005/8/layout/vList3"/>
    <dgm:cxn modelId="{B51C41CF-B52B-A240-888F-4A3BEFE31527}" type="presParOf" srcId="{E8CD1FF1-B500-824E-BCC4-86B1647648F8}" destId="{910FC644-6CA3-8B4C-8C21-621823BE450A}" srcOrd="4" destOrd="0" presId="urn:microsoft.com/office/officeart/2005/8/layout/vList3"/>
    <dgm:cxn modelId="{55946AEE-1508-5B42-B1EC-C7723AE372A5}" type="presParOf" srcId="{910FC644-6CA3-8B4C-8C21-621823BE450A}" destId="{DF901A69-D82F-E746-B60D-CFC0D86E0971}" srcOrd="0" destOrd="0" presId="urn:microsoft.com/office/officeart/2005/8/layout/vList3"/>
    <dgm:cxn modelId="{3538C3F0-D80E-234D-8B8A-E60F3222D865}" type="presParOf" srcId="{910FC644-6CA3-8B4C-8C21-621823BE450A}" destId="{E3BA1307-DAB3-CB4F-B72A-0A1AE58905B7}" srcOrd="1" destOrd="0" presId="urn:microsoft.com/office/officeart/2005/8/layout/vList3"/>
    <dgm:cxn modelId="{DCB7C5DF-61A1-F848-A23C-A8516256256E}" type="presParOf" srcId="{E8CD1FF1-B500-824E-BCC4-86B1647648F8}" destId="{467D303B-74F3-EC41-8778-CA07775CD9CC}" srcOrd="5" destOrd="0" presId="urn:microsoft.com/office/officeart/2005/8/layout/vList3"/>
    <dgm:cxn modelId="{F6A01A3C-1CD1-6D40-8867-C388D593727F}" type="presParOf" srcId="{E8CD1FF1-B500-824E-BCC4-86B1647648F8}" destId="{C220EB42-3BD9-E04F-A34E-DF9266048E82}" srcOrd="6" destOrd="0" presId="urn:microsoft.com/office/officeart/2005/8/layout/vList3"/>
    <dgm:cxn modelId="{14F67B6F-33C1-E14D-9891-8FF98F80240E}" type="presParOf" srcId="{C220EB42-3BD9-E04F-A34E-DF9266048E82}" destId="{228481B7-CE54-6D4C-98DF-6E9C2A1EA833}" srcOrd="0" destOrd="0" presId="urn:microsoft.com/office/officeart/2005/8/layout/vList3"/>
    <dgm:cxn modelId="{88917E88-0B22-A049-9243-E5C5BF9028AD}" type="presParOf" srcId="{C220EB42-3BD9-E04F-A34E-DF9266048E82}" destId="{584D14B0-AD67-CB48-95F3-01707A3E507B}"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D10758-4DDC-48FE-AFE3-8DCC322C7925}" type="doc">
      <dgm:prSet loTypeId="urn:microsoft.com/office/officeart/2005/8/layout/vList4" loCatId="icon" qsTypeId="urn:microsoft.com/office/officeart/2005/8/quickstyle/simple1" qsCatId="simple" csTypeId="urn:microsoft.com/office/officeart/2005/8/colors/accent1_2" csCatId="accent1" phldr="1"/>
      <dgm:spPr/>
      <dgm:t>
        <a:bodyPr/>
        <a:lstStyle/>
        <a:p>
          <a:endParaRPr lang="en-US"/>
        </a:p>
      </dgm:t>
    </dgm:pt>
    <dgm:pt modelId="{730BE4BE-66F1-4A14-AB2B-8D214A886867}">
      <dgm:prSet/>
      <dgm:spPr>
        <a:solidFill>
          <a:schemeClr val="bg1"/>
        </a:solidFill>
      </dgm:spPr>
      <dgm:t>
        <a:bodyPr/>
        <a:lstStyle/>
        <a:p>
          <a:r>
            <a:rPr lang="en-US" b="0" i="0" baseline="0">
              <a:solidFill>
                <a:schemeClr val="bg2"/>
              </a:solidFill>
            </a:rPr>
            <a:t>Video distribution </a:t>
          </a:r>
          <a:r>
            <a:rPr lang="en-US" b="0" i="0" baseline="0"/>
            <a:t>/ IP TV</a:t>
          </a:r>
          <a:endParaRPr lang="en-US"/>
        </a:p>
      </dgm:t>
    </dgm:pt>
    <dgm:pt modelId="{546D8605-399C-42AB-9CB6-DB4429E6D0D8}" type="parTrans" cxnId="{8DF96BB4-AA55-411B-8C3F-72200AE615BC}">
      <dgm:prSet/>
      <dgm:spPr/>
      <dgm:t>
        <a:bodyPr/>
        <a:lstStyle/>
        <a:p>
          <a:endParaRPr lang="en-US"/>
        </a:p>
      </dgm:t>
    </dgm:pt>
    <dgm:pt modelId="{B38BC30A-8E93-4047-8C6D-FB4777C3596F}" type="sibTrans" cxnId="{8DF96BB4-AA55-411B-8C3F-72200AE615BC}">
      <dgm:prSet/>
      <dgm:spPr/>
      <dgm:t>
        <a:bodyPr/>
        <a:lstStyle/>
        <a:p>
          <a:endParaRPr lang="en-US"/>
        </a:p>
      </dgm:t>
    </dgm:pt>
    <dgm:pt modelId="{E865979F-385A-404C-BD51-9E50507154C9}">
      <dgm:prSet/>
      <dgm:spPr>
        <a:solidFill>
          <a:schemeClr val="bg1"/>
        </a:solidFill>
      </dgm:spPr>
      <dgm:t>
        <a:bodyPr/>
        <a:lstStyle/>
        <a:p>
          <a:r>
            <a:rPr lang="en-US" b="0" i="0" baseline="0">
              <a:solidFill>
                <a:schemeClr val="bg2"/>
              </a:solidFill>
            </a:rPr>
            <a:t>Collaboration</a:t>
          </a:r>
          <a:endParaRPr lang="en-US">
            <a:solidFill>
              <a:schemeClr val="bg2"/>
            </a:solidFill>
          </a:endParaRPr>
        </a:p>
      </dgm:t>
    </dgm:pt>
    <dgm:pt modelId="{43159E82-0817-4F02-B2E4-A1A2415C03A2}" type="parTrans" cxnId="{D0646E8E-298E-44FD-8EAE-6158F1342DE3}">
      <dgm:prSet/>
      <dgm:spPr/>
      <dgm:t>
        <a:bodyPr/>
        <a:lstStyle/>
        <a:p>
          <a:endParaRPr lang="en-US"/>
        </a:p>
      </dgm:t>
    </dgm:pt>
    <dgm:pt modelId="{B1A82062-3E7F-42BC-80F0-0C6471CCDA87}" type="sibTrans" cxnId="{D0646E8E-298E-44FD-8EAE-6158F1342DE3}">
      <dgm:prSet/>
      <dgm:spPr/>
      <dgm:t>
        <a:bodyPr/>
        <a:lstStyle/>
        <a:p>
          <a:endParaRPr lang="en-US"/>
        </a:p>
      </dgm:t>
    </dgm:pt>
    <dgm:pt modelId="{26B53FF2-59FE-49FA-A082-5192C60DEB6F}">
      <dgm:prSet/>
      <dgm:spPr>
        <a:solidFill>
          <a:schemeClr val="bg1"/>
        </a:solidFill>
      </dgm:spPr>
      <dgm:t>
        <a:bodyPr/>
        <a:lstStyle/>
        <a:p>
          <a:r>
            <a:rPr lang="en-US" b="0" i="0" baseline="0">
              <a:solidFill>
                <a:schemeClr val="bg2"/>
              </a:solidFill>
            </a:rPr>
            <a:t>Periodic push </a:t>
          </a:r>
        </a:p>
        <a:p>
          <a:r>
            <a:rPr lang="en-US" b="0" i="0" baseline="0">
              <a:solidFill>
                <a:schemeClr val="bg2"/>
              </a:solidFill>
            </a:rPr>
            <a:t>(Financial/Banking)</a:t>
          </a:r>
          <a:endParaRPr lang="en-US">
            <a:solidFill>
              <a:schemeClr val="bg2"/>
            </a:solidFill>
          </a:endParaRPr>
        </a:p>
      </dgm:t>
    </dgm:pt>
    <dgm:pt modelId="{A1E2F3B5-B375-4893-9900-8168274FBBBA}" type="parTrans" cxnId="{23C465D8-2993-41BE-ACAC-5A3ED54558AD}">
      <dgm:prSet/>
      <dgm:spPr/>
      <dgm:t>
        <a:bodyPr/>
        <a:lstStyle/>
        <a:p>
          <a:endParaRPr lang="en-US"/>
        </a:p>
      </dgm:t>
    </dgm:pt>
    <dgm:pt modelId="{EE327414-6268-4135-B344-882DB8B7CD64}" type="sibTrans" cxnId="{23C465D8-2993-41BE-ACAC-5A3ED54558AD}">
      <dgm:prSet/>
      <dgm:spPr/>
      <dgm:t>
        <a:bodyPr/>
        <a:lstStyle/>
        <a:p>
          <a:endParaRPr lang="en-US"/>
        </a:p>
      </dgm:t>
    </dgm:pt>
    <dgm:pt modelId="{FE835EC7-5D29-4D48-9F0E-D1FE9DD54ED8}">
      <dgm:prSet/>
      <dgm:spPr>
        <a:solidFill>
          <a:schemeClr val="bg1"/>
        </a:solidFill>
      </dgm:spPr>
      <dgm:t>
        <a:bodyPr/>
        <a:lstStyle/>
        <a:p>
          <a:r>
            <a:rPr lang="en-US" b="0" i="0" baseline="0">
              <a:solidFill>
                <a:schemeClr val="bg2"/>
              </a:solidFill>
            </a:rPr>
            <a:t>Interactive simulation</a:t>
          </a:r>
          <a:endParaRPr lang="en-US">
            <a:solidFill>
              <a:schemeClr val="bg2"/>
            </a:solidFill>
          </a:endParaRPr>
        </a:p>
      </dgm:t>
    </dgm:pt>
    <dgm:pt modelId="{356696B0-3CA4-4EB4-AC6A-ED3D32932D4B}" type="parTrans" cxnId="{B2F323C2-D77D-4881-8623-D3BB48F07E9E}">
      <dgm:prSet/>
      <dgm:spPr/>
      <dgm:t>
        <a:bodyPr/>
        <a:lstStyle/>
        <a:p>
          <a:endParaRPr lang="en-US"/>
        </a:p>
      </dgm:t>
    </dgm:pt>
    <dgm:pt modelId="{D6AD4620-9538-4EA3-B239-64090479F4B2}" type="sibTrans" cxnId="{B2F323C2-D77D-4881-8623-D3BB48F07E9E}">
      <dgm:prSet/>
      <dgm:spPr/>
      <dgm:t>
        <a:bodyPr/>
        <a:lstStyle/>
        <a:p>
          <a:endParaRPr lang="en-US"/>
        </a:p>
      </dgm:t>
    </dgm:pt>
    <dgm:pt modelId="{728ABBCC-65BF-B745-A335-8C5DF88F5610}" type="pres">
      <dgm:prSet presAssocID="{94D10758-4DDC-48FE-AFE3-8DCC322C7925}" presName="linear" presStyleCnt="0">
        <dgm:presLayoutVars>
          <dgm:dir/>
          <dgm:resizeHandles val="exact"/>
        </dgm:presLayoutVars>
      </dgm:prSet>
      <dgm:spPr/>
    </dgm:pt>
    <dgm:pt modelId="{012337A7-3A6F-8F45-8140-97C2A36E5E33}" type="pres">
      <dgm:prSet presAssocID="{730BE4BE-66F1-4A14-AB2B-8D214A886867}" presName="comp" presStyleCnt="0"/>
      <dgm:spPr/>
    </dgm:pt>
    <dgm:pt modelId="{40D6BB77-7695-2C45-9D9C-67DDF018D8F0}" type="pres">
      <dgm:prSet presAssocID="{730BE4BE-66F1-4A14-AB2B-8D214A886867}" presName="box" presStyleLbl="node1" presStyleIdx="0" presStyleCnt="4"/>
      <dgm:spPr/>
    </dgm:pt>
    <dgm:pt modelId="{230585E1-C9FF-CF46-8141-C4E3D70A489A}" type="pres">
      <dgm:prSet presAssocID="{730BE4BE-66F1-4A14-AB2B-8D214A886867}"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ideo camera"/>
        </a:ext>
      </dgm:extLst>
    </dgm:pt>
    <dgm:pt modelId="{8F692AEE-E4AC-3749-A290-E7801AD442EA}" type="pres">
      <dgm:prSet presAssocID="{730BE4BE-66F1-4A14-AB2B-8D214A886867}" presName="text" presStyleLbl="node1" presStyleIdx="0" presStyleCnt="4">
        <dgm:presLayoutVars>
          <dgm:bulletEnabled val="1"/>
        </dgm:presLayoutVars>
      </dgm:prSet>
      <dgm:spPr/>
    </dgm:pt>
    <dgm:pt modelId="{7ED55899-7B48-D048-9B85-65636400E74E}" type="pres">
      <dgm:prSet presAssocID="{B38BC30A-8E93-4047-8C6D-FB4777C3596F}" presName="spacer" presStyleCnt="0"/>
      <dgm:spPr/>
    </dgm:pt>
    <dgm:pt modelId="{B3551F4B-26CE-0B48-8DB0-64E815549B4B}" type="pres">
      <dgm:prSet presAssocID="{E865979F-385A-404C-BD51-9E50507154C9}" presName="comp" presStyleCnt="0"/>
      <dgm:spPr/>
    </dgm:pt>
    <dgm:pt modelId="{F04C523F-E2BD-124C-8EC9-8AB956A77ED7}" type="pres">
      <dgm:prSet presAssocID="{E865979F-385A-404C-BD51-9E50507154C9}" presName="box" presStyleLbl="node1" presStyleIdx="1" presStyleCnt="4"/>
      <dgm:spPr/>
    </dgm:pt>
    <dgm:pt modelId="{777964E2-5EA8-B048-B385-20C51207C5EF}" type="pres">
      <dgm:prSet presAssocID="{E865979F-385A-404C-BD51-9E50507154C9}" presName="img" presStyleLbl="fgImgPlace1" presStyleIdx="1" presStyleCnt="4"/>
      <dgm:spPr>
        <a:blipFill>
          <a:blip xmlns:r="http://schemas.openxmlformats.org/officeDocument/2006/relationships"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A7639243-E190-C049-909F-286D2819C7B7}" type="pres">
      <dgm:prSet presAssocID="{E865979F-385A-404C-BD51-9E50507154C9}" presName="text" presStyleLbl="node1" presStyleIdx="1" presStyleCnt="4">
        <dgm:presLayoutVars>
          <dgm:bulletEnabled val="1"/>
        </dgm:presLayoutVars>
      </dgm:prSet>
      <dgm:spPr/>
    </dgm:pt>
    <dgm:pt modelId="{BFD10596-5123-0A47-941E-36675DF2B43C}" type="pres">
      <dgm:prSet presAssocID="{B1A82062-3E7F-42BC-80F0-0C6471CCDA87}" presName="spacer" presStyleCnt="0"/>
      <dgm:spPr/>
    </dgm:pt>
    <dgm:pt modelId="{09000D6D-411A-6C46-B61E-7A4CD847CFEB}" type="pres">
      <dgm:prSet presAssocID="{26B53FF2-59FE-49FA-A082-5192C60DEB6F}" presName="comp" presStyleCnt="0"/>
      <dgm:spPr/>
    </dgm:pt>
    <dgm:pt modelId="{BE0A951B-8695-3146-9B3A-D27ACC576C18}" type="pres">
      <dgm:prSet presAssocID="{26B53FF2-59FE-49FA-A082-5192C60DEB6F}" presName="box" presStyleLbl="node1" presStyleIdx="2" presStyleCnt="4"/>
      <dgm:spPr/>
    </dgm:pt>
    <dgm:pt modelId="{D0CFF650-DF95-584C-85F8-3FF77B54DC20}" type="pres">
      <dgm:prSet presAssocID="{26B53FF2-59FE-49FA-A082-5192C60DEB6F}" presName="img" presStyleLbl="fgImgPlace1" presStyleIdx="2" presStyleCnt="4"/>
      <dgm:spPr>
        <a:blipFill>
          <a:blip xmlns:r="http://schemas.openxmlformats.org/officeDocument/2006/relationships"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wspaper"/>
        </a:ext>
      </dgm:extLst>
    </dgm:pt>
    <dgm:pt modelId="{F077804F-158C-1146-9B8F-2D3BDF468ADD}" type="pres">
      <dgm:prSet presAssocID="{26B53FF2-59FE-49FA-A082-5192C60DEB6F}" presName="text" presStyleLbl="node1" presStyleIdx="2" presStyleCnt="4">
        <dgm:presLayoutVars>
          <dgm:bulletEnabled val="1"/>
        </dgm:presLayoutVars>
      </dgm:prSet>
      <dgm:spPr/>
    </dgm:pt>
    <dgm:pt modelId="{A29CB457-DA82-1A48-A610-A296C81AFA65}" type="pres">
      <dgm:prSet presAssocID="{EE327414-6268-4135-B344-882DB8B7CD64}" presName="spacer" presStyleCnt="0"/>
      <dgm:spPr/>
    </dgm:pt>
    <dgm:pt modelId="{F1F399FA-0EA3-2943-8C73-004F5C166CF6}" type="pres">
      <dgm:prSet presAssocID="{FE835EC7-5D29-4D48-9F0E-D1FE9DD54ED8}" presName="comp" presStyleCnt="0"/>
      <dgm:spPr/>
    </dgm:pt>
    <dgm:pt modelId="{DF8A9DF1-2573-DB4F-8373-4B8CDCA28E1D}" type="pres">
      <dgm:prSet presAssocID="{FE835EC7-5D29-4D48-9F0E-D1FE9DD54ED8}" presName="box" presStyleLbl="node1" presStyleIdx="3" presStyleCnt="4"/>
      <dgm:spPr/>
    </dgm:pt>
    <dgm:pt modelId="{24B8A039-86C4-374D-9A9E-24626F19FB67}" type="pres">
      <dgm:prSet presAssocID="{FE835EC7-5D29-4D48-9F0E-D1FE9DD54ED8}" presName="img" presStyleLbl="fgImgPlace1" presStyleIdx="3" presStyleCnt="4"/>
      <dgm:spPr>
        <a:blipFill>
          <a:blip xmlns:r="http://schemas.openxmlformats.org/officeDocument/2006/relationships"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eacher"/>
        </a:ext>
      </dgm:extLst>
    </dgm:pt>
    <dgm:pt modelId="{CCF573A3-8B22-EF4A-A63D-42C4F41B7B13}" type="pres">
      <dgm:prSet presAssocID="{FE835EC7-5D29-4D48-9F0E-D1FE9DD54ED8}" presName="text" presStyleLbl="node1" presStyleIdx="3" presStyleCnt="4">
        <dgm:presLayoutVars>
          <dgm:bulletEnabled val="1"/>
        </dgm:presLayoutVars>
      </dgm:prSet>
      <dgm:spPr/>
    </dgm:pt>
  </dgm:ptLst>
  <dgm:cxnLst>
    <dgm:cxn modelId="{AB9CF00B-E7D2-7243-BEDA-107864C28466}" type="presOf" srcId="{26B53FF2-59FE-49FA-A082-5192C60DEB6F}" destId="{F077804F-158C-1146-9B8F-2D3BDF468ADD}" srcOrd="1" destOrd="0" presId="urn:microsoft.com/office/officeart/2005/8/layout/vList4"/>
    <dgm:cxn modelId="{6F37CC37-6360-AA48-B0BC-986F40D6009B}" type="presOf" srcId="{94D10758-4DDC-48FE-AFE3-8DCC322C7925}" destId="{728ABBCC-65BF-B745-A335-8C5DF88F5610}" srcOrd="0" destOrd="0" presId="urn:microsoft.com/office/officeart/2005/8/layout/vList4"/>
    <dgm:cxn modelId="{41714144-BF65-F249-91A8-1B35FCACA6AF}" type="presOf" srcId="{FE835EC7-5D29-4D48-9F0E-D1FE9DD54ED8}" destId="{DF8A9DF1-2573-DB4F-8373-4B8CDCA28E1D}" srcOrd="0" destOrd="0" presId="urn:microsoft.com/office/officeart/2005/8/layout/vList4"/>
    <dgm:cxn modelId="{F6D9BA6E-A664-4642-970F-0A9D36887B5D}" type="presOf" srcId="{730BE4BE-66F1-4A14-AB2B-8D214A886867}" destId="{40D6BB77-7695-2C45-9D9C-67DDF018D8F0}" srcOrd="0" destOrd="0" presId="urn:microsoft.com/office/officeart/2005/8/layout/vList4"/>
    <dgm:cxn modelId="{76D53278-33DB-6147-8221-6721F6D6F0D6}" type="presOf" srcId="{FE835EC7-5D29-4D48-9F0E-D1FE9DD54ED8}" destId="{CCF573A3-8B22-EF4A-A63D-42C4F41B7B13}" srcOrd="1" destOrd="0" presId="urn:microsoft.com/office/officeart/2005/8/layout/vList4"/>
    <dgm:cxn modelId="{D0646E8E-298E-44FD-8EAE-6158F1342DE3}" srcId="{94D10758-4DDC-48FE-AFE3-8DCC322C7925}" destId="{E865979F-385A-404C-BD51-9E50507154C9}" srcOrd="1" destOrd="0" parTransId="{43159E82-0817-4F02-B2E4-A1A2415C03A2}" sibTransId="{B1A82062-3E7F-42BC-80F0-0C6471CCDA87}"/>
    <dgm:cxn modelId="{561701AB-23DD-6841-ABB3-4DC28644967B}" type="presOf" srcId="{730BE4BE-66F1-4A14-AB2B-8D214A886867}" destId="{8F692AEE-E4AC-3749-A290-E7801AD442EA}" srcOrd="1" destOrd="0" presId="urn:microsoft.com/office/officeart/2005/8/layout/vList4"/>
    <dgm:cxn modelId="{8DF96BB4-AA55-411B-8C3F-72200AE615BC}" srcId="{94D10758-4DDC-48FE-AFE3-8DCC322C7925}" destId="{730BE4BE-66F1-4A14-AB2B-8D214A886867}" srcOrd="0" destOrd="0" parTransId="{546D8605-399C-42AB-9CB6-DB4429E6D0D8}" sibTransId="{B38BC30A-8E93-4047-8C6D-FB4777C3596F}"/>
    <dgm:cxn modelId="{8D98AEBB-5FD1-0E42-AF91-32BC960795E1}" type="presOf" srcId="{E865979F-385A-404C-BD51-9E50507154C9}" destId="{F04C523F-E2BD-124C-8EC9-8AB956A77ED7}" srcOrd="0" destOrd="0" presId="urn:microsoft.com/office/officeart/2005/8/layout/vList4"/>
    <dgm:cxn modelId="{B2F323C2-D77D-4881-8623-D3BB48F07E9E}" srcId="{94D10758-4DDC-48FE-AFE3-8DCC322C7925}" destId="{FE835EC7-5D29-4D48-9F0E-D1FE9DD54ED8}" srcOrd="3" destOrd="0" parTransId="{356696B0-3CA4-4EB4-AC6A-ED3D32932D4B}" sibTransId="{D6AD4620-9538-4EA3-B239-64090479F4B2}"/>
    <dgm:cxn modelId="{88D605C8-898D-184B-95FB-388002F8ADD7}" type="presOf" srcId="{E865979F-385A-404C-BD51-9E50507154C9}" destId="{A7639243-E190-C049-909F-286D2819C7B7}" srcOrd="1" destOrd="0" presId="urn:microsoft.com/office/officeart/2005/8/layout/vList4"/>
    <dgm:cxn modelId="{23C465D8-2993-41BE-ACAC-5A3ED54558AD}" srcId="{94D10758-4DDC-48FE-AFE3-8DCC322C7925}" destId="{26B53FF2-59FE-49FA-A082-5192C60DEB6F}" srcOrd="2" destOrd="0" parTransId="{A1E2F3B5-B375-4893-9900-8168274FBBBA}" sibTransId="{EE327414-6268-4135-B344-882DB8B7CD64}"/>
    <dgm:cxn modelId="{1E9C3FE7-C275-D346-8AA6-C50962C5ADB6}" type="presOf" srcId="{26B53FF2-59FE-49FA-A082-5192C60DEB6F}" destId="{BE0A951B-8695-3146-9B3A-D27ACC576C18}" srcOrd="0" destOrd="0" presId="urn:microsoft.com/office/officeart/2005/8/layout/vList4"/>
    <dgm:cxn modelId="{5BD89B7D-AD76-834F-B934-24011B2EA80C}" type="presParOf" srcId="{728ABBCC-65BF-B745-A335-8C5DF88F5610}" destId="{012337A7-3A6F-8F45-8140-97C2A36E5E33}" srcOrd="0" destOrd="0" presId="urn:microsoft.com/office/officeart/2005/8/layout/vList4"/>
    <dgm:cxn modelId="{37603B24-AF54-F143-B3B0-49CE0067782C}" type="presParOf" srcId="{012337A7-3A6F-8F45-8140-97C2A36E5E33}" destId="{40D6BB77-7695-2C45-9D9C-67DDF018D8F0}" srcOrd="0" destOrd="0" presId="urn:microsoft.com/office/officeart/2005/8/layout/vList4"/>
    <dgm:cxn modelId="{D4D0A69A-BB8D-4945-AACB-91CF579DD835}" type="presParOf" srcId="{012337A7-3A6F-8F45-8140-97C2A36E5E33}" destId="{230585E1-C9FF-CF46-8141-C4E3D70A489A}" srcOrd="1" destOrd="0" presId="urn:microsoft.com/office/officeart/2005/8/layout/vList4"/>
    <dgm:cxn modelId="{5C4755FC-7254-1249-9E7F-A198AC7753D7}" type="presParOf" srcId="{012337A7-3A6F-8F45-8140-97C2A36E5E33}" destId="{8F692AEE-E4AC-3749-A290-E7801AD442EA}" srcOrd="2" destOrd="0" presId="urn:microsoft.com/office/officeart/2005/8/layout/vList4"/>
    <dgm:cxn modelId="{84A0EFDA-A71A-404F-8567-0B1AA2BC1631}" type="presParOf" srcId="{728ABBCC-65BF-B745-A335-8C5DF88F5610}" destId="{7ED55899-7B48-D048-9B85-65636400E74E}" srcOrd="1" destOrd="0" presId="urn:microsoft.com/office/officeart/2005/8/layout/vList4"/>
    <dgm:cxn modelId="{38015D96-A9AE-3B4D-BB5B-FE57F9F293E7}" type="presParOf" srcId="{728ABBCC-65BF-B745-A335-8C5DF88F5610}" destId="{B3551F4B-26CE-0B48-8DB0-64E815549B4B}" srcOrd="2" destOrd="0" presId="urn:microsoft.com/office/officeart/2005/8/layout/vList4"/>
    <dgm:cxn modelId="{AE5DDA11-037F-2848-B23D-F3CC734DF149}" type="presParOf" srcId="{B3551F4B-26CE-0B48-8DB0-64E815549B4B}" destId="{F04C523F-E2BD-124C-8EC9-8AB956A77ED7}" srcOrd="0" destOrd="0" presId="urn:microsoft.com/office/officeart/2005/8/layout/vList4"/>
    <dgm:cxn modelId="{50DDCF4C-32E3-094A-8FAB-01FFFACBD14A}" type="presParOf" srcId="{B3551F4B-26CE-0B48-8DB0-64E815549B4B}" destId="{777964E2-5EA8-B048-B385-20C51207C5EF}" srcOrd="1" destOrd="0" presId="urn:microsoft.com/office/officeart/2005/8/layout/vList4"/>
    <dgm:cxn modelId="{DE6843A6-1302-404F-B9D3-FBB288FB1161}" type="presParOf" srcId="{B3551F4B-26CE-0B48-8DB0-64E815549B4B}" destId="{A7639243-E190-C049-909F-286D2819C7B7}" srcOrd="2" destOrd="0" presId="urn:microsoft.com/office/officeart/2005/8/layout/vList4"/>
    <dgm:cxn modelId="{FB3CF86B-09E3-534B-8F54-4CC729DD9AB8}" type="presParOf" srcId="{728ABBCC-65BF-B745-A335-8C5DF88F5610}" destId="{BFD10596-5123-0A47-941E-36675DF2B43C}" srcOrd="3" destOrd="0" presId="urn:microsoft.com/office/officeart/2005/8/layout/vList4"/>
    <dgm:cxn modelId="{D32EAE1A-BF1F-EF40-8939-6CBFDCE0E52C}" type="presParOf" srcId="{728ABBCC-65BF-B745-A335-8C5DF88F5610}" destId="{09000D6D-411A-6C46-B61E-7A4CD847CFEB}" srcOrd="4" destOrd="0" presId="urn:microsoft.com/office/officeart/2005/8/layout/vList4"/>
    <dgm:cxn modelId="{174A95C2-7E62-2F49-A5A1-04E1DC1D5BA4}" type="presParOf" srcId="{09000D6D-411A-6C46-B61E-7A4CD847CFEB}" destId="{BE0A951B-8695-3146-9B3A-D27ACC576C18}" srcOrd="0" destOrd="0" presId="urn:microsoft.com/office/officeart/2005/8/layout/vList4"/>
    <dgm:cxn modelId="{C9F4A07C-D8AB-7945-A5BD-C42D1232A4E2}" type="presParOf" srcId="{09000D6D-411A-6C46-B61E-7A4CD847CFEB}" destId="{D0CFF650-DF95-584C-85F8-3FF77B54DC20}" srcOrd="1" destOrd="0" presId="urn:microsoft.com/office/officeart/2005/8/layout/vList4"/>
    <dgm:cxn modelId="{125FF661-193A-914C-B444-1E20431D322A}" type="presParOf" srcId="{09000D6D-411A-6C46-B61E-7A4CD847CFEB}" destId="{F077804F-158C-1146-9B8F-2D3BDF468ADD}" srcOrd="2" destOrd="0" presId="urn:microsoft.com/office/officeart/2005/8/layout/vList4"/>
    <dgm:cxn modelId="{E7767C8A-020C-D64A-9122-EE440CE96D84}" type="presParOf" srcId="{728ABBCC-65BF-B745-A335-8C5DF88F5610}" destId="{A29CB457-DA82-1A48-A610-A296C81AFA65}" srcOrd="5" destOrd="0" presId="urn:microsoft.com/office/officeart/2005/8/layout/vList4"/>
    <dgm:cxn modelId="{60172852-33DA-F34C-AC66-D9D79BF79B74}" type="presParOf" srcId="{728ABBCC-65BF-B745-A335-8C5DF88F5610}" destId="{F1F399FA-0EA3-2943-8C73-004F5C166CF6}" srcOrd="6" destOrd="0" presId="urn:microsoft.com/office/officeart/2005/8/layout/vList4"/>
    <dgm:cxn modelId="{3502E1E7-8880-754D-B98C-8E827E23CFB2}" type="presParOf" srcId="{F1F399FA-0EA3-2943-8C73-004F5C166CF6}" destId="{DF8A9DF1-2573-DB4F-8373-4B8CDCA28E1D}" srcOrd="0" destOrd="0" presId="urn:microsoft.com/office/officeart/2005/8/layout/vList4"/>
    <dgm:cxn modelId="{6E9F40A6-3AAB-C84A-BB67-D0A71D233441}" type="presParOf" srcId="{F1F399FA-0EA3-2943-8C73-004F5C166CF6}" destId="{24B8A039-86C4-374D-9A9E-24626F19FB67}" srcOrd="1" destOrd="0" presId="urn:microsoft.com/office/officeart/2005/8/layout/vList4"/>
    <dgm:cxn modelId="{3778F202-607E-B14D-8604-93B8A9D075A8}" type="presParOf" srcId="{F1F399FA-0EA3-2943-8C73-004F5C166CF6}" destId="{CCF573A3-8B22-EF4A-A63D-42C4F41B7B1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6D7A8-6878-674C-B588-A684EEF4423F}">
      <dsp:nvSpPr>
        <dsp:cNvPr id="0" name=""/>
        <dsp:cNvSpPr/>
      </dsp:nvSpPr>
      <dsp:spPr>
        <a:xfrm rot="10800000">
          <a:off x="1771683" y="3259"/>
          <a:ext cx="6080760" cy="960254"/>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Config &amp; Administration with </a:t>
          </a:r>
          <a:r>
            <a:rPr lang="en-US" sz="1800" kern="1200" dirty="0" err="1">
              <a:solidFill>
                <a:schemeClr val="bg1"/>
              </a:solidFill>
            </a:rPr>
            <a:t>vManage</a:t>
          </a:r>
          <a:r>
            <a:rPr lang="en-US" sz="1800" kern="1200" dirty="0">
              <a:solidFill>
                <a:schemeClr val="bg1"/>
              </a:solidFill>
            </a:rPr>
            <a:t> </a:t>
          </a:r>
        </a:p>
      </dsp:txBody>
      <dsp:txXfrm rot="10800000">
        <a:off x="1818559" y="50135"/>
        <a:ext cx="5987008" cy="866502"/>
      </dsp:txXfrm>
    </dsp:sp>
    <dsp:sp modelId="{D570817D-1107-A941-945C-5AFA2D3C058F}">
      <dsp:nvSpPr>
        <dsp:cNvPr id="0" name=""/>
        <dsp:cNvSpPr/>
      </dsp:nvSpPr>
      <dsp:spPr>
        <a:xfrm>
          <a:off x="1291556" y="3259"/>
          <a:ext cx="960254" cy="960254"/>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A1C98C-D15C-4347-A35A-9F8A6BF4E1FD}">
      <dsp:nvSpPr>
        <dsp:cNvPr id="0" name=""/>
        <dsp:cNvSpPr/>
      </dsp:nvSpPr>
      <dsp:spPr>
        <a:xfrm rot="10800000">
          <a:off x="1771683" y="1250156"/>
          <a:ext cx="6080760" cy="960254"/>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Centralized Call Control &amp; Messaging </a:t>
          </a:r>
        </a:p>
        <a:p>
          <a:pPr marL="0" lvl="0" indent="0" algn="l" defTabSz="800100">
            <a:lnSpc>
              <a:spcPct val="90000"/>
            </a:lnSpc>
            <a:spcBef>
              <a:spcPct val="0"/>
            </a:spcBef>
            <a:spcAft>
              <a:spcPct val="35000"/>
            </a:spcAft>
            <a:buNone/>
          </a:pPr>
          <a:r>
            <a:rPr lang="en-US" sz="1800" kern="1200" dirty="0">
              <a:solidFill>
                <a:schemeClr val="bg1"/>
              </a:solidFill>
            </a:rPr>
            <a:t>On Prem and Cloud calling with SIP Integration</a:t>
          </a:r>
        </a:p>
      </dsp:txBody>
      <dsp:txXfrm rot="10800000">
        <a:off x="1818559" y="1297032"/>
        <a:ext cx="5987008" cy="866502"/>
      </dsp:txXfrm>
    </dsp:sp>
    <dsp:sp modelId="{5252331C-C16A-5F47-A2B9-0BF2AA120144}">
      <dsp:nvSpPr>
        <dsp:cNvPr id="0" name=""/>
        <dsp:cNvSpPr/>
      </dsp:nvSpPr>
      <dsp:spPr>
        <a:xfrm>
          <a:off x="1291556" y="1250156"/>
          <a:ext cx="960254" cy="960254"/>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BA1307-DAB3-CB4F-B72A-0A1AE58905B7}">
      <dsp:nvSpPr>
        <dsp:cNvPr id="0" name=""/>
        <dsp:cNvSpPr/>
      </dsp:nvSpPr>
      <dsp:spPr>
        <a:xfrm rot="10800000">
          <a:off x="1752392" y="2524113"/>
          <a:ext cx="6106482" cy="906134"/>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baseline="0" dirty="0">
              <a:solidFill>
                <a:schemeClr val="bg1"/>
              </a:solidFill>
            </a:rPr>
            <a:t>Analog &amp; Digital Voice Support </a:t>
          </a:r>
        </a:p>
        <a:p>
          <a:pPr marL="0" lvl="0" indent="0" algn="l" defTabSz="800100">
            <a:lnSpc>
              <a:spcPct val="90000"/>
            </a:lnSpc>
            <a:spcBef>
              <a:spcPct val="0"/>
            </a:spcBef>
            <a:spcAft>
              <a:spcPct val="35000"/>
            </a:spcAft>
            <a:buNone/>
          </a:pPr>
          <a:r>
            <a:rPr lang="en-US" sz="1800" b="0" i="0" kern="1200" dirty="0">
              <a:solidFill>
                <a:schemeClr val="bg1"/>
              </a:solidFill>
            </a:rPr>
            <a:t>UCM and </a:t>
          </a:r>
          <a:r>
            <a:rPr lang="en-US" sz="1800" b="0" i="0" kern="1200" dirty="0" err="1">
              <a:solidFill>
                <a:schemeClr val="bg1"/>
              </a:solidFill>
            </a:rPr>
            <a:t>WebE</a:t>
          </a:r>
          <a:r>
            <a:rPr lang="en-US" sz="1800" b="0" i="0" kern="1200" dirty="0">
              <a:solidFill>
                <a:schemeClr val="bg1"/>
              </a:solidFill>
            </a:rPr>
            <a:t>/Teams Calling</a:t>
          </a:r>
          <a:endParaRPr lang="en-US" sz="1800" kern="1200" dirty="0">
            <a:solidFill>
              <a:schemeClr val="bg1"/>
            </a:solidFill>
          </a:endParaRPr>
        </a:p>
      </dsp:txBody>
      <dsp:txXfrm rot="10800000">
        <a:off x="1796626" y="2568347"/>
        <a:ext cx="6018014" cy="817666"/>
      </dsp:txXfrm>
    </dsp:sp>
    <dsp:sp modelId="{DF901A69-D82F-E746-B60D-CFC0D86E0971}">
      <dsp:nvSpPr>
        <dsp:cNvPr id="0" name=""/>
        <dsp:cNvSpPr/>
      </dsp:nvSpPr>
      <dsp:spPr>
        <a:xfrm>
          <a:off x="1285126" y="2497054"/>
          <a:ext cx="960254" cy="960254"/>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4D14B0-AD67-CB48-95F3-01707A3E507B}">
      <dsp:nvSpPr>
        <dsp:cNvPr id="0" name=""/>
        <dsp:cNvSpPr/>
      </dsp:nvSpPr>
      <dsp:spPr>
        <a:xfrm rot="10800000">
          <a:off x="1771683" y="3743951"/>
          <a:ext cx="6080760" cy="960254"/>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Enterprise-grade features like Survivability during outages (SRST , 911 calling, conferencing  </a:t>
          </a:r>
        </a:p>
      </dsp:txBody>
      <dsp:txXfrm rot="10800000">
        <a:off x="1818559" y="3790827"/>
        <a:ext cx="5987008" cy="866502"/>
      </dsp:txXfrm>
    </dsp:sp>
    <dsp:sp modelId="{228481B7-CE54-6D4C-98DF-6E9C2A1EA833}">
      <dsp:nvSpPr>
        <dsp:cNvPr id="0" name=""/>
        <dsp:cNvSpPr/>
      </dsp:nvSpPr>
      <dsp:spPr>
        <a:xfrm>
          <a:off x="1291556" y="3743951"/>
          <a:ext cx="960254" cy="960254"/>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6BB77-7695-2C45-9D9C-67DDF018D8F0}">
      <dsp:nvSpPr>
        <dsp:cNvPr id="0" name=""/>
        <dsp:cNvSpPr/>
      </dsp:nvSpPr>
      <dsp:spPr>
        <a:xfrm>
          <a:off x="0" y="0"/>
          <a:ext cx="4746566" cy="102148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solidFill>
                <a:schemeClr val="bg2"/>
              </a:solidFill>
            </a:rPr>
            <a:t>Video distribution </a:t>
          </a:r>
          <a:r>
            <a:rPr lang="en-US" sz="2400" b="0" i="0" kern="1200" baseline="0"/>
            <a:t>/ IP TV</a:t>
          </a:r>
          <a:endParaRPr lang="en-US" sz="2400" kern="1200"/>
        </a:p>
      </dsp:txBody>
      <dsp:txXfrm>
        <a:off x="1051462" y="0"/>
        <a:ext cx="3695103" cy="1021489"/>
      </dsp:txXfrm>
    </dsp:sp>
    <dsp:sp modelId="{230585E1-C9FF-CF46-8141-C4E3D70A489A}">
      <dsp:nvSpPr>
        <dsp:cNvPr id="0" name=""/>
        <dsp:cNvSpPr/>
      </dsp:nvSpPr>
      <dsp:spPr>
        <a:xfrm>
          <a:off x="102148" y="102148"/>
          <a:ext cx="949313" cy="81719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4C523F-E2BD-124C-8EC9-8AB956A77ED7}">
      <dsp:nvSpPr>
        <dsp:cNvPr id="0" name=""/>
        <dsp:cNvSpPr/>
      </dsp:nvSpPr>
      <dsp:spPr>
        <a:xfrm>
          <a:off x="0" y="1123638"/>
          <a:ext cx="4746566" cy="102148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solidFill>
                <a:schemeClr val="bg2"/>
              </a:solidFill>
            </a:rPr>
            <a:t>Collaboration</a:t>
          </a:r>
          <a:endParaRPr lang="en-US" sz="2400" kern="1200">
            <a:solidFill>
              <a:schemeClr val="bg2"/>
            </a:solidFill>
          </a:endParaRPr>
        </a:p>
      </dsp:txBody>
      <dsp:txXfrm>
        <a:off x="1051462" y="1123638"/>
        <a:ext cx="3695103" cy="1021489"/>
      </dsp:txXfrm>
    </dsp:sp>
    <dsp:sp modelId="{777964E2-5EA8-B048-B385-20C51207C5EF}">
      <dsp:nvSpPr>
        <dsp:cNvPr id="0" name=""/>
        <dsp:cNvSpPr/>
      </dsp:nvSpPr>
      <dsp:spPr>
        <a:xfrm>
          <a:off x="102148" y="1225787"/>
          <a:ext cx="949313" cy="817191"/>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0A951B-8695-3146-9B3A-D27ACC576C18}">
      <dsp:nvSpPr>
        <dsp:cNvPr id="0" name=""/>
        <dsp:cNvSpPr/>
      </dsp:nvSpPr>
      <dsp:spPr>
        <a:xfrm>
          <a:off x="0" y="2247277"/>
          <a:ext cx="4746566" cy="102148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solidFill>
                <a:schemeClr val="bg2"/>
              </a:solidFill>
            </a:rPr>
            <a:t>Periodic push </a:t>
          </a:r>
        </a:p>
        <a:p>
          <a:pPr marL="0" lvl="0" indent="0" algn="l" defTabSz="1066800">
            <a:lnSpc>
              <a:spcPct val="90000"/>
            </a:lnSpc>
            <a:spcBef>
              <a:spcPct val="0"/>
            </a:spcBef>
            <a:spcAft>
              <a:spcPct val="35000"/>
            </a:spcAft>
            <a:buNone/>
          </a:pPr>
          <a:r>
            <a:rPr lang="en-US" sz="2400" b="0" i="0" kern="1200" baseline="0">
              <a:solidFill>
                <a:schemeClr val="bg2"/>
              </a:solidFill>
            </a:rPr>
            <a:t>(Financial/Banking)</a:t>
          </a:r>
          <a:endParaRPr lang="en-US" sz="2400" kern="1200">
            <a:solidFill>
              <a:schemeClr val="bg2"/>
            </a:solidFill>
          </a:endParaRPr>
        </a:p>
      </dsp:txBody>
      <dsp:txXfrm>
        <a:off x="1051462" y="2247277"/>
        <a:ext cx="3695103" cy="1021489"/>
      </dsp:txXfrm>
    </dsp:sp>
    <dsp:sp modelId="{D0CFF650-DF95-584C-85F8-3FF77B54DC20}">
      <dsp:nvSpPr>
        <dsp:cNvPr id="0" name=""/>
        <dsp:cNvSpPr/>
      </dsp:nvSpPr>
      <dsp:spPr>
        <a:xfrm>
          <a:off x="102148" y="2349426"/>
          <a:ext cx="949313" cy="817191"/>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8A9DF1-2573-DB4F-8373-4B8CDCA28E1D}">
      <dsp:nvSpPr>
        <dsp:cNvPr id="0" name=""/>
        <dsp:cNvSpPr/>
      </dsp:nvSpPr>
      <dsp:spPr>
        <a:xfrm>
          <a:off x="0" y="3370916"/>
          <a:ext cx="4746566" cy="102148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solidFill>
                <a:schemeClr val="bg2"/>
              </a:solidFill>
            </a:rPr>
            <a:t>Interactive simulation</a:t>
          </a:r>
          <a:endParaRPr lang="en-US" sz="2400" kern="1200">
            <a:solidFill>
              <a:schemeClr val="bg2"/>
            </a:solidFill>
          </a:endParaRPr>
        </a:p>
      </dsp:txBody>
      <dsp:txXfrm>
        <a:off x="1051462" y="3370916"/>
        <a:ext cx="3695103" cy="1021489"/>
      </dsp:txXfrm>
    </dsp:sp>
    <dsp:sp modelId="{24B8A039-86C4-374D-9A9E-24626F19FB67}">
      <dsp:nvSpPr>
        <dsp:cNvPr id="0" name=""/>
        <dsp:cNvSpPr/>
      </dsp:nvSpPr>
      <dsp:spPr>
        <a:xfrm>
          <a:off x="102148" y="3473065"/>
          <a:ext cx="949313" cy="817191"/>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49D488-3EF2-A340-874B-9EBD7D1D54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C1DD4D-6FED-D541-A75E-FB9C99473C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B987B-C118-6740-8257-D4901C39C16B}" type="datetimeFigureOut">
              <a:rPr lang="en-US" smtClean="0"/>
              <a:t>11/30/2020</a:t>
            </a:fld>
            <a:endParaRPr lang="en-US"/>
          </a:p>
        </p:txBody>
      </p:sp>
      <p:sp>
        <p:nvSpPr>
          <p:cNvPr id="4" name="Footer Placeholder 3">
            <a:extLst>
              <a:ext uri="{FF2B5EF4-FFF2-40B4-BE49-F238E27FC236}">
                <a16:creationId xmlns:a16="http://schemas.microsoft.com/office/drawing/2014/main" id="{86BD0013-E757-4D44-8EDC-6DEAD2BB45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D23FE6-6BEF-0D4D-8EB3-C74E3AD2BA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1F4DA9-AB13-0D4D-BFC1-829F02EBB749}" type="slidenum">
              <a:rPr lang="en-US" smtClean="0"/>
              <a:t>‹#›</a:t>
            </a:fld>
            <a:endParaRPr lang="en-US"/>
          </a:p>
        </p:txBody>
      </p:sp>
    </p:spTree>
    <p:extLst>
      <p:ext uri="{BB962C8B-B14F-4D97-AF65-F5344CB8AC3E}">
        <p14:creationId xmlns:p14="http://schemas.microsoft.com/office/powerpoint/2010/main" val="3044292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213ADF-15D6-8047-9B30-26FFBCCC8932}" type="datetimeFigureOut">
              <a:rPr lang="en-US" smtClean="0"/>
              <a:t>11/30/2020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B7619D-3F91-A948-A794-EDBCFB2E6BF2}" type="slidenum">
              <a:rPr lang="en-US" smtClean="0"/>
              <a:t>‹#›</a:t>
            </a:fld>
            <a:endParaRPr lang="en-US"/>
          </a:p>
        </p:txBody>
      </p:sp>
    </p:spTree>
    <p:extLst>
      <p:ext uri="{BB962C8B-B14F-4D97-AF65-F5344CB8AC3E}">
        <p14:creationId xmlns:p14="http://schemas.microsoft.com/office/powerpoint/2010/main" val="1671531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dwan-docs.cisco.com/Product_Documentation/Software_Features/Release_18.3/Network_Optimization/Using_Cloud_OnRamp_for_Saa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Digital transformation, businesses moving to the cloud</a:t>
            </a:r>
          </a:p>
          <a:p>
            <a:pPr marL="0" lvl="0" indent="0">
              <a:buNone/>
            </a:pPr>
            <a:endParaRPr lang="en-US" sz="1200" kern="1200" dirty="0">
              <a:solidFill>
                <a:schemeClr val="tx1"/>
              </a:solidFill>
              <a:effectLst/>
              <a:latin typeface="Segoe UI" panose="020B0502040204020203" pitchFamily="34" charset="0"/>
              <a:ea typeface="+mn-ea"/>
              <a:cs typeface="+mn-cs"/>
            </a:endParaRPr>
          </a:p>
          <a:p>
            <a:pPr marL="0" lvl="0" indent="0">
              <a:buNone/>
            </a:pPr>
            <a:endParaRPr lang="en-US" sz="1200" kern="1200" dirty="0">
              <a:solidFill>
                <a:schemeClr val="tx1"/>
              </a:solidFill>
              <a:effectLst/>
              <a:latin typeface="Segoe UI" panose="020B0502040204020203" pitchFamily="34" charset="0"/>
              <a:ea typeface="+mn-ea"/>
              <a:cs typeface="+mn-cs"/>
            </a:endParaRPr>
          </a:p>
          <a:p>
            <a:pPr marL="0" lvl="0" indent="0">
              <a:buNone/>
            </a:pPr>
            <a:endParaRPr lang="en-US" sz="1200" kern="1200" dirty="0">
              <a:solidFill>
                <a:schemeClr val="tx1"/>
              </a:solidFill>
              <a:effectLst/>
              <a:latin typeface="Segoe UI" panose="020B0502040204020203" pitchFamily="34" charset="0"/>
              <a:ea typeface="+mn-ea"/>
              <a:cs typeface="+mn-cs"/>
            </a:endParaRPr>
          </a:p>
          <a:p>
            <a:pPr marL="0" lvl="0" indent="0">
              <a:buNone/>
            </a:pPr>
            <a:r>
              <a:rPr lang="en-US" sz="1200" kern="1200" dirty="0">
                <a:solidFill>
                  <a:schemeClr val="tx1"/>
                </a:solidFill>
                <a:effectLst/>
                <a:latin typeface="Segoe UI" panose="020B0502040204020203" pitchFamily="34" charset="0"/>
                <a:ea typeface="+mn-ea"/>
                <a:cs typeface="+mn-cs"/>
              </a:rPr>
              <a:t>Add 3 industry stats on </a:t>
            </a:r>
            <a:r>
              <a:rPr lang="en-US" sz="1200" kern="1200" dirty="0" err="1">
                <a:solidFill>
                  <a:schemeClr val="tx1"/>
                </a:solidFill>
                <a:effectLst/>
                <a:latin typeface="Segoe UI" panose="020B0502040204020203" pitchFamily="34" charset="0"/>
                <a:ea typeface="+mn-ea"/>
                <a:cs typeface="+mn-cs"/>
              </a:rPr>
              <a:t>multicloud</a:t>
            </a:r>
            <a:r>
              <a:rPr lang="en-US" sz="1200" kern="1200" dirty="0">
                <a:solidFill>
                  <a:schemeClr val="tx1"/>
                </a:solidFill>
                <a:effectLst/>
                <a:latin typeface="Segoe UI" panose="020B0502040204020203" pitchFamily="34" charset="0"/>
                <a:ea typeface="+mn-ea"/>
                <a:cs typeface="+mn-cs"/>
              </a:rPr>
              <a:t> </a:t>
            </a:r>
          </a:p>
          <a:p>
            <a:pPr marL="0" lvl="0" indent="0">
              <a:buNone/>
            </a:pPr>
            <a:r>
              <a:rPr lang="en-US" sz="1200" kern="1200" dirty="0">
                <a:solidFill>
                  <a:schemeClr val="tx1"/>
                </a:solidFill>
                <a:effectLst/>
                <a:latin typeface="Segoe UI" panose="020B0502040204020203" pitchFamily="34" charset="0"/>
                <a:ea typeface="+mn-ea"/>
                <a:cs typeface="+mn-cs"/>
              </a:rPr>
              <a:t>Possibly adjust talk track to reflect VPCs, how do I get visibility into VPCs</a:t>
            </a:r>
          </a:p>
          <a:p>
            <a:pPr marL="0" lvl="0" indent="0">
              <a:buNone/>
            </a:pPr>
            <a:endParaRPr lang="en-US" sz="1200" kern="1200" dirty="0">
              <a:solidFill>
                <a:schemeClr val="tx1"/>
              </a:solidFill>
              <a:effectLst/>
              <a:latin typeface="Segoe UI" panose="020B0502040204020203" pitchFamily="34" charset="0"/>
              <a:ea typeface="+mn-ea"/>
              <a:cs typeface="+mn-cs"/>
            </a:endParaRPr>
          </a:p>
          <a:p>
            <a:pPr marL="0" lvl="0" indent="0">
              <a:buNone/>
            </a:pPr>
            <a:r>
              <a:rPr lang="en-US" sz="1200" kern="1200" dirty="0">
                <a:solidFill>
                  <a:schemeClr val="tx1"/>
                </a:solidFill>
                <a:effectLst/>
                <a:latin typeface="Segoe UI" panose="020B0502040204020203" pitchFamily="34" charset="0"/>
                <a:ea typeface="+mn-ea"/>
                <a:cs typeface="+mn-cs"/>
              </a:rPr>
              <a:t>---- </a:t>
            </a:r>
          </a:p>
          <a:p>
            <a:pPr marL="228600" lvl="0" indent="-228600">
              <a:buAutoNum type="arabicParenR"/>
            </a:pPr>
            <a:r>
              <a:rPr lang="en-US" sz="1200" kern="1200" dirty="0">
                <a:solidFill>
                  <a:schemeClr val="tx1"/>
                </a:solidFill>
                <a:effectLst/>
                <a:latin typeface="Segoe UI" panose="020B0502040204020203" pitchFamily="34" charset="0"/>
                <a:ea typeface="+mn-ea"/>
                <a:cs typeface="+mn-cs"/>
              </a:rPr>
              <a:t>How do I connect to the cloud </a:t>
            </a:r>
          </a:p>
          <a:p>
            <a:pPr marL="228600" marR="0" lvl="0" indent="-228600" algn="l" defTabSz="914367" rtl="0" eaLnBrk="1" fontAlgn="auto" latinLnBrk="0" hangingPunct="1">
              <a:lnSpc>
                <a:spcPct val="90000"/>
              </a:lnSpc>
              <a:spcBef>
                <a:spcPts val="0"/>
              </a:spcBef>
              <a:spcAft>
                <a:spcPts val="333"/>
              </a:spcAft>
              <a:buClrTx/>
              <a:buSzTx/>
              <a:buFontTx/>
              <a:buAutoNum type="arabicParenR"/>
              <a:tabLst/>
              <a:defRPr/>
            </a:pPr>
            <a:r>
              <a:rPr lang="en-US" sz="1200" kern="1200" dirty="0">
                <a:solidFill>
                  <a:schemeClr val="tx1"/>
                </a:solidFill>
                <a:effectLst/>
                <a:latin typeface="Segoe UI" panose="020B0502040204020203" pitchFamily="34" charset="0"/>
                <a:ea typeface="+mn-ea"/>
                <a:cs typeface="+mn-cs"/>
              </a:rPr>
              <a:t>How do I extend policy across the enterprise, data center and the cloud </a:t>
            </a:r>
            <a:r>
              <a:rPr lang="en-US" sz="1200" dirty="0"/>
              <a:t> (SD-WAN overlay extension (solution)</a:t>
            </a:r>
            <a:endParaRPr lang="en-US" sz="1200" kern="1200" dirty="0">
              <a:solidFill>
                <a:schemeClr val="tx1"/>
              </a:solidFill>
              <a:effectLst/>
              <a:latin typeface="Segoe UI" panose="020B0502040204020203" pitchFamily="34" charset="0"/>
              <a:ea typeface="+mn-ea"/>
              <a:cs typeface="+mn-cs"/>
            </a:endParaRPr>
          </a:p>
          <a:p>
            <a:pPr marL="228600" lvl="0" indent="-228600">
              <a:buAutoNum type="arabicParenR"/>
            </a:pPr>
            <a:r>
              <a:rPr lang="en-US" sz="1200" kern="1200" dirty="0">
                <a:solidFill>
                  <a:schemeClr val="tx1"/>
                </a:solidFill>
                <a:effectLst/>
                <a:latin typeface="Segoe UI" panose="020B0502040204020203" pitchFamily="34" charset="0"/>
                <a:ea typeface="+mn-ea"/>
                <a:cs typeface="+mn-cs"/>
              </a:rPr>
              <a:t>How do I secure my data as it passes over the internet – how do I secure my data in the cloud </a:t>
            </a:r>
          </a:p>
          <a:p>
            <a:pPr marL="228600" lvl="0" indent="-228600">
              <a:buAutoNum type="arabicParenR"/>
            </a:pPr>
            <a:r>
              <a:rPr lang="en-US" sz="1200" kern="1200" dirty="0">
                <a:solidFill>
                  <a:schemeClr val="tx1"/>
                </a:solidFill>
                <a:effectLst/>
                <a:latin typeface="Segoe UI" panose="020B0502040204020203" pitchFamily="34" charset="0"/>
                <a:ea typeface="+mn-ea"/>
                <a:cs typeface="+mn-cs"/>
              </a:rPr>
              <a:t>How do I secure access to the cloud for my user</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aseline="0" dirty="0">
              <a:solidFill>
                <a:schemeClr val="tx1"/>
              </a:solidFill>
              <a:latin typeface="+mn-lt"/>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aseline="0" dirty="0">
              <a:solidFill>
                <a:schemeClr val="tx1"/>
              </a:solidFill>
              <a:latin typeface="+mn-l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aseline="0" dirty="0">
                <a:solidFill>
                  <a:schemeClr val="tx1"/>
                </a:solidFill>
                <a:latin typeface="+mn-lt"/>
              </a:rPr>
              <a:t>But the </a:t>
            </a:r>
            <a:r>
              <a:rPr lang="en-US" sz="1200" baseline="0" dirty="0" err="1">
                <a:solidFill>
                  <a:schemeClr val="tx1"/>
                </a:solidFill>
                <a:latin typeface="+mn-lt"/>
              </a:rPr>
              <a:t>multicloud</a:t>
            </a:r>
            <a:r>
              <a:rPr lang="en-US" sz="1200" baseline="0" dirty="0">
                <a:solidFill>
                  <a:schemeClr val="tx1"/>
                </a:solidFill>
                <a:latin typeface="+mn-lt"/>
              </a:rPr>
              <a:t> world brings with it…complexity.  Use cases that might seem straightforward when working in a single environment become suddenly complicated when having to span on-premises and potentially multiple public clouds.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a:t>
            </a:fld>
            <a:endParaRPr lang="en-US"/>
          </a:p>
        </p:txBody>
      </p:sp>
    </p:spTree>
    <p:extLst>
      <p:ext uri="{BB962C8B-B14F-4D97-AF65-F5344CB8AC3E}">
        <p14:creationId xmlns:p14="http://schemas.microsoft.com/office/powerpoint/2010/main" val="27548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Today Cisco SD-WAN (Viptela) has a feature called OnRamp that can optimize 13 SaaS applications: </a:t>
            </a:r>
            <a:r>
              <a:rPr lang="en-US" sz="1200" u="sng" kern="1200" dirty="0">
                <a:solidFill>
                  <a:schemeClr val="tx1"/>
                </a:solidFill>
                <a:effectLst/>
                <a:latin typeface="+mn-lt"/>
                <a:ea typeface="ＭＳ Ｐゴシック" charset="0"/>
                <a:cs typeface="ＭＳ Ｐゴシック" charset="0"/>
                <a:hlinkClick r:id="rId3"/>
              </a:rPr>
              <a:t>https://sdwan-docs.cisco.com/Product_Documentation/Software_Features/Release_18.3/Network_Optimization/Using_Cloud_OnRamp_for_SaaS</a:t>
            </a:r>
            <a:endParaRPr lang="en-US" sz="1200" u="sng" kern="1200" dirty="0">
              <a:solidFill>
                <a:schemeClr val="tx1"/>
              </a:solidFill>
              <a:effectLst/>
              <a:latin typeface="+mn-lt"/>
              <a:ea typeface="ＭＳ Ｐゴシック" charset="0"/>
              <a:cs typeface="ＭＳ Ｐゴシック" charset="0"/>
            </a:endParaRPr>
          </a:p>
          <a:p>
            <a:endParaRPr lang="en-US" dirty="0"/>
          </a:p>
          <a:p>
            <a:endParaRPr lang="en-US" dirty="0"/>
          </a:p>
          <a:p>
            <a:pPr marL="171450" indent="-171450">
              <a:buFont typeface="Arial" panose="020B0604020202020204" pitchFamily="34" charset="0"/>
              <a:buChar char="•"/>
            </a:pPr>
            <a:r>
              <a:rPr lang="en-US" sz="1200" u="none" kern="1200" dirty="0">
                <a:solidFill>
                  <a:schemeClr val="tx1"/>
                </a:solidFill>
                <a:effectLst/>
                <a:latin typeface="+mn-lt"/>
                <a:ea typeface="ＭＳ Ｐゴシック" charset="0"/>
                <a:cs typeface="ＭＳ Ｐゴシック" charset="0"/>
              </a:rPr>
              <a:t>Cisco SD-WAN makes it easy for IT to optimize SaaS application performance. We do 3 things:</a:t>
            </a:r>
          </a:p>
          <a:p>
            <a:pPr marL="685800" lvl="1" indent="-228600">
              <a:buFont typeface="+mj-lt"/>
              <a:buAutoNum type="arabicPeriod"/>
            </a:pPr>
            <a:r>
              <a:rPr lang="en-US" sz="1200" u="none" kern="1200" dirty="0">
                <a:solidFill>
                  <a:schemeClr val="tx1"/>
                </a:solidFill>
                <a:effectLst/>
                <a:latin typeface="+mn-lt"/>
                <a:ea typeface="ＭＳ Ｐゴシック" charset="0"/>
                <a:cs typeface="ＭＳ Ｐゴシック" charset="0"/>
              </a:rPr>
              <a:t>With OnRamp we make it easy for IT to connect to SaaS applications with simplified workflows within Cisco vManage</a:t>
            </a:r>
          </a:p>
          <a:p>
            <a:pPr marL="685800" lvl="1" indent="-228600">
              <a:buFont typeface="+mj-lt"/>
              <a:buAutoNum type="arabicPeriod"/>
            </a:pPr>
            <a:r>
              <a:rPr lang="en-US" sz="1200" kern="1200" dirty="0">
                <a:solidFill>
                  <a:schemeClr val="tx1"/>
                </a:solidFill>
                <a:effectLst/>
                <a:latin typeface="+mn-lt"/>
                <a:ea typeface="ＭＳ Ｐゴシック" charset="0"/>
                <a:cs typeface="ＭＳ Ｐゴシック" charset="0"/>
              </a:rPr>
              <a:t>vManage continuously measures the performance of a SaaS application through all available paths from the user to the cloud and will always select the best path that delivers the best user experience.</a:t>
            </a:r>
          </a:p>
          <a:p>
            <a:pPr marL="685800" lvl="1" indent="-228600">
              <a:buFont typeface="+mj-lt"/>
              <a:buAutoNum type="arabicPeriod"/>
            </a:pPr>
            <a:r>
              <a:rPr lang="en-US" sz="1200" kern="1200" dirty="0">
                <a:solidFill>
                  <a:schemeClr val="tx1"/>
                </a:solidFill>
                <a:effectLst/>
                <a:latin typeface="+mn-lt"/>
                <a:ea typeface="ＭＳ Ｐゴシック" charset="0"/>
                <a:cs typeface="ＭＳ Ｐゴシック" charset="0"/>
              </a:rPr>
              <a:t>By monitoring all available paths Cisco SD-WAN OnRamp not only provides the best performance it also increases availability (and productivity) for users since it will find alternative paths if a failure occurs.   </a:t>
            </a:r>
          </a:p>
          <a:p>
            <a:pPr marL="685800" lvl="1" indent="-228600">
              <a:buFont typeface="+mj-lt"/>
              <a:buAutoNum type="arabicPeriod"/>
            </a:pPr>
            <a:endParaRPr lang="en-US" sz="1200" kern="1200" dirty="0">
              <a:solidFill>
                <a:schemeClr val="tx1"/>
              </a:solidFill>
              <a:effectLst/>
              <a:latin typeface="+mn-lt"/>
              <a:ea typeface="ＭＳ Ｐゴシック" charset="0"/>
              <a:cs typeface="ＭＳ Ｐゴシック" charset="0"/>
            </a:endParaRPr>
          </a:p>
          <a:p>
            <a:pPr marL="228600" lvl="0" indent="-228600">
              <a:buFont typeface="Arial" panose="020B0604020202020204" pitchFamily="34" charset="0"/>
              <a:buChar char="•"/>
            </a:pPr>
            <a:r>
              <a:rPr lang="en-US" sz="1200" kern="1200" dirty="0">
                <a:solidFill>
                  <a:schemeClr val="tx1"/>
                </a:solidFill>
                <a:effectLst/>
                <a:latin typeface="+mn-lt"/>
                <a:ea typeface="ＭＳ Ｐゴシック" charset="0"/>
                <a:cs typeface="ＭＳ Ｐゴシック" charset="0"/>
              </a:rPr>
              <a:t>In the case of Office 365 Cisco has worked closely with Microsoft to add new capabilities so that Cisco SD-WAN is now able to easily identify the closest Office 365 data center to the user that will deliver the best performance. </a:t>
            </a:r>
          </a:p>
          <a:p>
            <a:pPr marL="171450" indent="-171450">
              <a:buFont typeface="Arial" panose="020B0604020202020204" pitchFamily="34" charset="0"/>
              <a:buChar char="•"/>
            </a:pPr>
            <a:endParaRPr lang="en-US" sz="1200" kern="1200" dirty="0">
              <a:solidFill>
                <a:schemeClr val="tx1"/>
              </a:solidFill>
              <a:effectLst/>
              <a:latin typeface="+mn-lt"/>
              <a:ea typeface="ＭＳ Ｐゴシック" charset="0"/>
              <a:cs typeface="ＭＳ Ｐゴシック" charset="0"/>
            </a:endParaRP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0"/>
                <a:cs typeface="ＭＳ Ｐゴシック" charset="0"/>
              </a:rPr>
              <a:t>This score gives network administrators visibility into application performance that has never before been available. Most importantly, the fabric automatically makes real-time decisions to choose the best-performing path between the end users at a remote branch and the cloud SaaS application. Enterprises have the flexibility to deploy this capability in multiple ways, according to their business needs and security requirements.</a:t>
            </a:r>
          </a:p>
          <a:p>
            <a:pPr marL="171450" indent="-171450">
              <a:buFont typeface="Arial" panose="020B0604020202020204" pitchFamily="34" charset="0"/>
              <a:buChar char="•"/>
            </a:pPr>
            <a:endParaRPr lang="en-US" sz="1200" kern="1200" dirty="0">
              <a:solidFill>
                <a:schemeClr val="tx1"/>
              </a:solidFill>
              <a:effectLst/>
              <a:latin typeface="+mn-lt"/>
              <a:ea typeface="ＭＳ Ｐゴシック" charset="0"/>
              <a:cs typeface="ＭＳ Ｐゴシック" charset="0"/>
            </a:endParaRP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0"/>
                <a:cs typeface="ＭＳ Ｐゴシック" charset="0"/>
              </a:rPr>
              <a:t>To achieve this 40% number we did the following:</a:t>
            </a:r>
          </a:p>
          <a:p>
            <a:pPr marL="628650" lvl="1" indent="-171450">
              <a:buFont typeface="Arial" panose="020B0604020202020204" pitchFamily="34" charset="0"/>
              <a:buChar char="•"/>
            </a:pPr>
            <a:endParaRPr lang="en-US" sz="1200" kern="1200" dirty="0">
              <a:solidFill>
                <a:schemeClr val="tx1"/>
              </a:solidFill>
              <a:effectLst/>
              <a:latin typeface="+mn-lt"/>
              <a:ea typeface="ＭＳ Ｐゴシック" charset="0"/>
              <a:cs typeface="ＭＳ Ｐゴシック" charset="0"/>
            </a:endParaRPr>
          </a:p>
          <a:p>
            <a:pPr marL="685800" lvl="1" indent="-228600">
              <a:buFont typeface="+mj-lt"/>
              <a:buAutoNum type="arabicPeriod"/>
            </a:pPr>
            <a:r>
              <a:rPr lang="en-US" sz="1200" kern="1200" dirty="0">
                <a:solidFill>
                  <a:schemeClr val="tx1"/>
                </a:solidFill>
                <a:effectLst/>
                <a:latin typeface="+mn-lt"/>
                <a:ea typeface="ＭＳ Ｐゴシック" charset="0"/>
                <a:cs typeface="ＭＳ Ｐゴシック" charset="0"/>
              </a:rPr>
              <a:t>We did this the tests by simulating a Data center in AWS Mumbai region and a remote branch in AWS Sydney region.</a:t>
            </a:r>
          </a:p>
          <a:p>
            <a:pPr marL="685800" lvl="1" indent="-228600">
              <a:buFont typeface="+mj-lt"/>
              <a:buAutoNum type="arabicPeriod"/>
            </a:pPr>
            <a:r>
              <a:rPr lang="en-US" sz="1200" kern="1200" dirty="0">
                <a:solidFill>
                  <a:schemeClr val="tx1"/>
                </a:solidFill>
                <a:effectLst/>
                <a:latin typeface="+mn-lt"/>
                <a:ea typeface="ＭＳ Ｐゴシック" charset="0"/>
                <a:cs typeface="ＭＳ Ｐゴシック" charset="0"/>
              </a:rPr>
              <a:t>We did download/upload tests to and from one-drive (Office 365) using a 233MB file and recorded the transfer times with and without the feature enabled. We observed up to 40% improvement in file transfer times with the feature enabled. We also did tests using Skype network assessment tool published my Microsoft and also observed better round trip times with the solution enabled.</a:t>
            </a:r>
          </a:p>
          <a:p>
            <a:br>
              <a:rPr lang="en-US" sz="1200" kern="1200" dirty="0">
                <a:solidFill>
                  <a:schemeClr val="tx1"/>
                </a:solidFill>
                <a:effectLst/>
                <a:latin typeface="+mn-lt"/>
                <a:ea typeface="ＭＳ Ｐゴシック" charset="0"/>
                <a:cs typeface="ＭＳ Ｐゴシック" charset="0"/>
              </a:rPr>
            </a:br>
            <a:endParaRPr lang="en-US" sz="1200" kern="1200" dirty="0">
              <a:solidFill>
                <a:schemeClr val="tx1"/>
              </a:solidFill>
              <a:effectLst/>
              <a:latin typeface="+mn-lt"/>
              <a:ea typeface="ＭＳ Ｐゴシック" charset="0"/>
              <a:cs typeface="ＭＳ Ｐゴシック" charset="0"/>
            </a:endParaRP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14</a:t>
            </a:fld>
            <a:endParaRPr lang="en-US"/>
          </a:p>
        </p:txBody>
      </p:sp>
    </p:spTree>
    <p:extLst>
      <p:ext uri="{BB962C8B-B14F-4D97-AF65-F5344CB8AC3E}">
        <p14:creationId xmlns:p14="http://schemas.microsoft.com/office/powerpoint/2010/main" val="620712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15</a:t>
            </a:fld>
            <a:endParaRPr lang="en-US"/>
          </a:p>
        </p:txBody>
      </p:sp>
    </p:spTree>
    <p:extLst>
      <p:ext uri="{BB962C8B-B14F-4D97-AF65-F5344CB8AC3E}">
        <p14:creationId xmlns:p14="http://schemas.microsoft.com/office/powerpoint/2010/main" val="102308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6B29A37-292E-B34C-8A54-AEE081905A2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18329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rPr>
              <a:t>So SD-WAN with its direct Internet access capability exposes branch &amp; remote locations plus IaaS to some security risks. </a:t>
            </a:r>
          </a:p>
          <a:p>
            <a:pPr marL="0" lvl="0" indent="0" defTabSz="457200" eaLnBrk="0" hangingPunct="0">
              <a:lnSpc>
                <a:spcPct val="100000"/>
              </a:lnSpc>
              <a:spcBef>
                <a:spcPct val="30000"/>
              </a:spcBef>
              <a:buClrTx/>
              <a:buSzTx/>
              <a:buNone/>
              <a:defRPr/>
            </a:pPr>
            <a:endParaRPr lang="en-US" sz="1200" b="0" i="0" dirty="0">
              <a:solidFill>
                <a:schemeClr val="accent6"/>
              </a:solidFill>
              <a:latin typeface="CiscoSansTT ExtraLight" panose="020B0303020201020303" pitchFamily="34" charset="0"/>
              <a:ea typeface="Arial Unicode MS" panose="020B0604020202020204" pitchFamily="34" charset="-128"/>
              <a:cs typeface="CiscoSansTT ExtraLight" panose="020B0303020201020303" pitchFamily="34" charset="0"/>
            </a:endParaRPr>
          </a:p>
          <a:p>
            <a:pPr marL="0" lvl="0" indent="0" defTabSz="457200" eaLnBrk="0" hangingPunct="0">
              <a:lnSpc>
                <a:spcPct val="100000"/>
              </a:lnSpc>
              <a:spcBef>
                <a:spcPct val="30000"/>
              </a:spcBef>
              <a:buClrTx/>
              <a:buSzTx/>
              <a:buNone/>
              <a:defRPr/>
            </a:pPr>
            <a:r>
              <a:rPr lang="en-US" sz="1200" b="0" i="0" dirty="0">
                <a:solidFill>
                  <a:schemeClr val="accent6"/>
                </a:solidFill>
                <a:latin typeface="CiscoSansTT ExtraLight" panose="020B0303020201020303" pitchFamily="34" charset="0"/>
                <a:ea typeface="Arial Unicode MS" panose="020B0604020202020204" pitchFamily="34" charset="-128"/>
                <a:cs typeface="CiscoSansTT ExtraLight" panose="020B0303020201020303" pitchFamily="34" charset="0"/>
              </a:rPr>
              <a:t>Network teams must balance security against both external and internal threats exposed by SD-WAN with user experience, cost, and complexity: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CiscoSansTT ExtraLight" panose="020B0303020201020303" pitchFamily="34" charset="0"/>
              <a:ea typeface="Arial Unicode MS" panose="020B0604020202020204" pitchFamily="34" charset="-128"/>
              <a:cs typeface="CiscoSansTT ExtraLight" panose="020B0303020201020303" pitchFamily="34" charset="0"/>
            </a:endParaRP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CiscoSansTT" panose="020B0503020201020303" pitchFamily="34" charset="0"/>
                <a:ea typeface="Arial Unicode MS" panose="020B0604020202020204" pitchFamily="34" charset="-128"/>
                <a:cs typeface="CiscoSansTT" panose="020B0503020201020303" pitchFamily="34" charset="0"/>
              </a:rPr>
              <a:t>External Threats: </a:t>
            </a:r>
            <a:r>
              <a:rPr lang="en-US" sz="1200" b="0" i="0" kern="1200" dirty="0">
                <a:solidFill>
                  <a:schemeClr val="tx1"/>
                </a:solidFill>
                <a:effectLst/>
                <a:latin typeface="CiscoSansTT ExtraLight" panose="020B0303020201020303" pitchFamily="34" charset="0"/>
                <a:ea typeface="Arial Unicode MS" panose="020B0604020202020204" pitchFamily="34" charset="-128"/>
                <a:cs typeface="CiscoSansTT ExtraLight" panose="020B0303020201020303" pitchFamily="34" charset="0"/>
              </a:rPr>
              <a:t>Direct cloud connectivity presents a greater level of exposure to malware and other internet-borne threats for branch, IaaS, and remote locations. Examples: unauthorized access, data breaches, malware infections, phishing attacks.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CiscoSansTT" panose="020B0503020201020303" pitchFamily="34" charset="0"/>
                <a:ea typeface="Arial Unicode MS" panose="020B0604020202020204" pitchFamily="34" charset="-128"/>
                <a:cs typeface="CiscoSansTT" panose="020B0503020201020303" pitchFamily="34" charset="0"/>
              </a:rPr>
              <a:t>Internal Threats: </a:t>
            </a:r>
            <a:r>
              <a:rPr lang="en-US" sz="1200" b="0" i="0" kern="1200" dirty="0">
                <a:solidFill>
                  <a:schemeClr val="tx1"/>
                </a:solidFill>
                <a:effectLst/>
                <a:latin typeface="CiscoSansTT ExtraLight" panose="020B0303020201020303" pitchFamily="34" charset="0"/>
                <a:ea typeface="Arial Unicode MS" panose="020B0604020202020204" pitchFamily="34" charset="-128"/>
                <a:cs typeface="CiscoSansTT ExtraLight" panose="020B0303020201020303" pitchFamily="34" charset="0"/>
              </a:rPr>
              <a:t>Public internet transport exposes your apps &amp; databases to internal threats that move laterally between your branches, DCs or IaaS gaining untrusted access or subject to compliance rules.</a:t>
            </a:r>
            <a:r>
              <a:rPr lang="en-US" sz="1200" b="0" i="0" dirty="0">
                <a:effectLst/>
                <a:latin typeface="CiscoSansTT ExtraLight" panose="020B0303020201020303" pitchFamily="34" charset="0"/>
                <a:ea typeface="Arial Unicode MS" panose="020B0604020202020204" pitchFamily="34" charset="-128"/>
                <a:cs typeface="CiscoSansTT ExtraLight" panose="020B0303020201020303" pitchFamily="34" charset="0"/>
              </a:rPr>
              <a:t> </a:t>
            </a:r>
            <a:endParaRPr lang="en-US" sz="1200" b="0" i="0" kern="1200" dirty="0">
              <a:solidFill>
                <a:schemeClr val="tx1"/>
              </a:solidFill>
              <a:effectLst/>
              <a:latin typeface="CiscoSansTT ExtraLight" panose="020B0303020201020303" pitchFamily="34" charset="0"/>
              <a:ea typeface="Arial Unicode MS" panose="020B0604020202020204" pitchFamily="34" charset="-128"/>
              <a:cs typeface="CiscoSansTT ExtraLight" panose="020B0303020201020303" pitchFamily="34" charset="0"/>
            </a:endParaRP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dirty="0">
                <a:latin typeface="CiscoSansTT ExtraLight" panose="020B0303020201020303" pitchFamily="34" charset="0"/>
                <a:ea typeface="Arial Unicode MS" panose="020B0604020202020204" pitchFamily="34" charset="-128"/>
                <a:cs typeface="CiscoSansTT ExtraLight" panose="020B0303020201020303" pitchFamily="34" charset="0"/>
              </a:rPr>
              <a:t>To secure SD-WAN, three security approaches are typically considered:</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600" b="0" i="0" kern="1200" dirty="0">
                <a:solidFill>
                  <a:schemeClr val="tx1"/>
                </a:solidFill>
                <a:effectLst/>
                <a:latin typeface="CiscoSansTT" panose="020B0503020201020303" pitchFamily="34" charset="0"/>
                <a:ea typeface="Arial Unicode MS" panose="020B0604020202020204" pitchFamily="34" charset="-128"/>
                <a:cs typeface="CiscoSansTT" panose="020B0503020201020303" pitchFamily="34" charset="0"/>
              </a:rPr>
              <a:t>&lt;click&gt;</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18</a:t>
            </a:fld>
            <a:endParaRPr lang="en-US"/>
          </a:p>
        </p:txBody>
      </p:sp>
    </p:spTree>
    <p:extLst>
      <p:ext uri="{BB962C8B-B14F-4D97-AF65-F5344CB8AC3E}">
        <p14:creationId xmlns:p14="http://schemas.microsoft.com/office/powerpoint/2010/main" val="4039766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SD-WAN Security can be delivered in 3 ways –on-prem security, cloud security,  or security at colocation/hub. </a:t>
            </a:r>
          </a:p>
          <a:p>
            <a:endParaRPr lang="en-US"/>
          </a:p>
          <a:p>
            <a:r>
              <a:rPr lang="en-US"/>
              <a:t>As we spoke</a:t>
            </a:r>
            <a:r>
              <a:rPr lang="en-US" baseline="0"/>
              <a:t> to many customers, it is very clear that security and SD-WAN both go hand-in-hand. Security becomes a top priority with SD-WAN deployments. </a:t>
            </a:r>
          </a:p>
          <a:p>
            <a:endParaRPr lang="en-US" baseline="0"/>
          </a:p>
          <a:p>
            <a:pPr marL="228600" indent="-228600">
              <a:buAutoNum type="arabicPeriod"/>
            </a:pPr>
            <a:r>
              <a:rPr lang="en-US" baseline="0"/>
              <a:t>Compliance Use Case – Any branch that services customers, takes credit card payment must be PCI compliant.  Even though they encrypt and send all the data over a VPN tunnel, for PCI compliance all packets need to be subjected to a stateful firewall and an IPS solution. </a:t>
            </a:r>
          </a:p>
          <a:p>
            <a:pPr marL="228600" indent="-228600">
              <a:buAutoNum type="arabicPeriod"/>
            </a:pPr>
            <a:r>
              <a:rPr lang="en-US" baseline="0"/>
              <a:t>Guest Access Use Case – Guests walking into a Starbucks, Panera, Firestone or a hospital will bring in their BYOD devices.  Companies are liable to provide a good enough content filtering solution these days to avoid any litigation.  We can leverage on box URL-Filtering to block or allow based on 82 different categories. </a:t>
            </a:r>
          </a:p>
          <a:p>
            <a:pPr marL="228600" indent="-228600">
              <a:buAutoNum type="arabicPeriod"/>
            </a:pPr>
            <a:r>
              <a:rPr lang="en-US" baseline="0"/>
              <a:t>Direct Cloud Access Use Case – Some customers have a need to route SaaS application traffic for optimal performance via DIA and the rest of the internet traffic via the HQ</a:t>
            </a:r>
          </a:p>
          <a:p>
            <a:pPr marL="228600" indent="-228600">
              <a:buAutoNum type="arabicPeriod"/>
            </a:pPr>
            <a:r>
              <a:rPr lang="en-US" baseline="0"/>
              <a:t>Direct Internet Access use case – All internet traffic from the branch go directly to the internet from the branch. Only HQ related traffic rides over the VPN tunnel.</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998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now have a full security stack with consistency across both on-premise and the cloud.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898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Auto provisioning between vManage and Umbrella Dashboards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2656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solidFill>
                  <a:schemeClr val="bg1"/>
                </a:solidFill>
                <a:latin typeface="+mn-lt"/>
              </a:rPr>
              <a:t>Umbrella is now a full SIG</a:t>
            </a:r>
          </a:p>
          <a:p>
            <a:endParaRPr lang="en-US"/>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23</a:t>
            </a:fld>
            <a:endParaRPr lang="en-US"/>
          </a:p>
        </p:txBody>
      </p:sp>
    </p:spTree>
    <p:extLst>
      <p:ext uri="{BB962C8B-B14F-4D97-AF65-F5344CB8AC3E}">
        <p14:creationId xmlns:p14="http://schemas.microsoft.com/office/powerpoint/2010/main" val="2651683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eaLnBrk="0" hangingPunct="0">
              <a:lnSpc>
                <a:spcPct val="100000"/>
              </a:lnSpc>
              <a:spcBef>
                <a:spcPct val="30000"/>
              </a:spcBef>
              <a:buClrTx/>
              <a:buSzTx/>
              <a:buNone/>
              <a:defRPr/>
            </a:pPr>
            <a:r>
              <a:rPr lang="en-US" sz="1200" b="0" i="0" dirty="0">
                <a:latin typeface="CiscoSansTT ExtraLight" panose="020B0303020201020303" pitchFamily="34" charset="0"/>
                <a:ea typeface="ＭＳ Ｐゴシック" charset="0"/>
                <a:cs typeface="CiscoSansTT ExtraLight" panose="020B0303020201020303" pitchFamily="34" charset="0"/>
              </a:rPr>
              <a:t>Only Cisco SD-WAN offers an integrated on-prem and cloud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security</a:t>
            </a:r>
            <a:r>
              <a:rPr lang="en-US" sz="1200" b="0" i="0" dirty="0">
                <a:latin typeface="CiscoSansTT ExtraLight" panose="020B0303020201020303" pitchFamily="34" charset="0"/>
                <a:ea typeface="ＭＳ Ｐゴシック" charset="0"/>
                <a:cs typeface="CiscoSansTT ExtraLight" panose="020B0303020201020303" pitchFamily="34" charset="0"/>
              </a:rPr>
              <a:t>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solution</a:t>
            </a:r>
            <a:r>
              <a:rPr lang="en-US" sz="1200" b="0" i="0" dirty="0">
                <a:latin typeface="CiscoSansTT ExtraLight" panose="020B0303020201020303" pitchFamily="34" charset="0"/>
                <a:ea typeface="ＭＳ Ｐゴシック" charset="0"/>
                <a:cs typeface="CiscoSansTT ExtraLight" panose="020B0303020201020303" pitchFamily="34" charset="0"/>
              </a:rPr>
              <a:t> that provides a full edge security stack for all connections from branch to Internet/SaaS and to DCs/IaaS. </a:t>
            </a:r>
          </a:p>
          <a:p>
            <a:pPr marL="0" indent="0" defTabSz="457200" eaLnBrk="0" hangingPunct="0">
              <a:lnSpc>
                <a:spcPct val="100000"/>
              </a:lnSpc>
              <a:spcBef>
                <a:spcPct val="30000"/>
              </a:spcBef>
              <a:buClrTx/>
              <a:buSzTx/>
              <a:buNone/>
              <a:defRPr/>
            </a:pPr>
            <a:endParaRPr lang="en-US" sz="1200" b="0" i="0" dirty="0">
              <a:latin typeface="CiscoSansTT ExtraLight" panose="020B0303020201020303" pitchFamily="34" charset="0"/>
              <a:ea typeface="ＭＳ Ｐゴシック" charset="0"/>
              <a:cs typeface="CiscoSansTT ExtraLight" panose="020B0303020201020303" pitchFamily="34" charset="0"/>
            </a:endParaRPr>
          </a:p>
          <a:p>
            <a:pPr marL="0" indent="0" defTabSz="457200" eaLnBrk="0" hangingPunct="0">
              <a:lnSpc>
                <a:spcPct val="100000"/>
              </a:lnSpc>
              <a:spcBef>
                <a:spcPct val="30000"/>
              </a:spcBef>
              <a:buClrTx/>
              <a:buSzTx/>
              <a:buNone/>
              <a:defRPr/>
            </a:pPr>
            <a:r>
              <a:rPr lang="en-US" sz="1200" b="0" i="0" dirty="0">
                <a:latin typeface="CiscoSansTT ExtraLight" panose="020B0303020201020303" pitchFamily="34" charset="0"/>
                <a:ea typeface="ＭＳ Ｐゴシック" charset="0"/>
                <a:cs typeface="CiscoSansTT ExtraLight" panose="020B0303020201020303" pitchFamily="34" charset="0"/>
              </a:rPr>
              <a:t>Cisco SD-WAN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edge devices integrate connectivity and </a:t>
            </a:r>
            <a:r>
              <a:rPr lang="en-US" sz="1200" b="0" i="0" kern="1200" dirty="0">
                <a:solidFill>
                  <a:schemeClr val="tx1"/>
                </a:solidFill>
                <a:latin typeface="CiscoSansTT" panose="020B0503020201020303" pitchFamily="34" charset="0"/>
                <a:ea typeface="ＭＳ Ｐゴシック" charset="0"/>
                <a:cs typeface="CiscoSansTT" panose="020B0503020201020303" pitchFamily="34" charset="0"/>
              </a:rPr>
              <a:t>on-prem security</a:t>
            </a:r>
            <a:r>
              <a:rPr lang="en-US" sz="1200" b="0" i="0" dirty="0">
                <a:latin typeface="CiscoSansTT ExtraLight" panose="020B0303020201020303" pitchFamily="34" charset="0"/>
                <a:ea typeface="ＭＳ Ｐゴシック" charset="0"/>
                <a:cs typeface="CiscoSansTT ExtraLight" panose="020B0303020201020303" pitchFamily="34" charset="0"/>
              </a:rPr>
              <a:t>, providing end-to-end WAN access security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against</a:t>
            </a:r>
            <a:r>
              <a:rPr lang="en-US" sz="1200" b="0" i="0" dirty="0">
                <a:latin typeface="CiscoSansTT ExtraLight" panose="020B0303020201020303" pitchFamily="34" charset="0"/>
                <a:ea typeface="ＭＳ Ｐゴシック" charset="0"/>
                <a:cs typeface="CiscoSansTT ExtraLight" panose="020B0303020201020303" pitchFamily="34" charset="0"/>
              </a:rPr>
              <a:t> internal threats.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Concurrently, the edge devices integrate </a:t>
            </a:r>
            <a:r>
              <a:rPr lang="en-US" sz="1200" b="0" i="0" dirty="0">
                <a:latin typeface="CiscoSansTT ExtraLight" panose="020B0303020201020303" pitchFamily="34" charset="0"/>
                <a:ea typeface="ＭＳ Ｐゴシック" charset="0"/>
                <a:cs typeface="CiscoSansTT ExtraLight" panose="020B0303020201020303" pitchFamily="34" charset="0"/>
              </a:rPr>
              <a:t>connectivity and </a:t>
            </a:r>
            <a:r>
              <a:rPr lang="en-US" sz="1200" b="0" i="0" dirty="0">
                <a:latin typeface="CiscoSansTT" panose="020B0503020201020303" pitchFamily="34" charset="0"/>
                <a:ea typeface="ＭＳ Ｐゴシック" charset="0"/>
                <a:cs typeface="CiscoSansTT" panose="020B0503020201020303" pitchFamily="34" charset="0"/>
              </a:rPr>
              <a:t>cloud security</a:t>
            </a:r>
            <a:r>
              <a:rPr lang="en-US" sz="1200" b="0" i="0" dirty="0">
                <a:latin typeface="CiscoSansTT ExtraLight" panose="020B0303020201020303" pitchFamily="34" charset="0"/>
                <a:ea typeface="ＭＳ Ｐゴシック" charset="0"/>
                <a:cs typeface="CiscoSansTT ExtraLight" panose="020B0303020201020303" pitchFamily="34" charset="0"/>
              </a:rPr>
              <a:t>, providing a secure internet gateway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against</a:t>
            </a:r>
            <a:r>
              <a:rPr lang="en-US" sz="1200" b="0" i="0" dirty="0">
                <a:latin typeface="CiscoSansTT ExtraLight" panose="020B0303020201020303" pitchFamily="34" charset="0"/>
                <a:ea typeface="ＭＳ Ｐゴシック" charset="0"/>
                <a:cs typeface="CiscoSansTT ExtraLight" panose="020B0303020201020303" pitchFamily="34" charset="0"/>
              </a:rPr>
              <a:t> external threats.</a:t>
            </a:r>
          </a:p>
          <a:p>
            <a:pPr marL="0" lvl="0" indent="0" defTabSz="457200" eaLnBrk="0" hangingPunct="0">
              <a:lnSpc>
                <a:spcPct val="100000"/>
              </a:lnSpc>
              <a:spcBef>
                <a:spcPct val="30000"/>
              </a:spcBef>
              <a:buClrTx/>
              <a:buSzTx/>
              <a:buNone/>
              <a:defRPr/>
            </a:pPr>
            <a:endParaRPr lang="en-US" sz="1200" b="0" i="0" dirty="0">
              <a:latin typeface="CiscoSansTT ExtraLight" panose="020B0303020201020303" pitchFamily="34" charset="0"/>
              <a:ea typeface="ＭＳ Ｐゴシック" charset="0"/>
              <a:cs typeface="CiscoSansTT ExtraLight" panose="020B0303020201020303" pitchFamily="34" charset="0"/>
            </a:endParaRPr>
          </a:p>
          <a:p>
            <a:pPr marL="0" lvl="0" indent="0" defTabSz="457200" eaLnBrk="0" hangingPunct="0">
              <a:lnSpc>
                <a:spcPct val="100000"/>
              </a:lnSpc>
              <a:spcBef>
                <a:spcPct val="30000"/>
              </a:spcBef>
              <a:buClrTx/>
              <a:buSzTx/>
              <a:buNone/>
              <a:defRPr/>
            </a:pPr>
            <a:r>
              <a:rPr lang="en-US" sz="1200" b="0" i="0" dirty="0">
                <a:latin typeface="CiscoSansTT ExtraLight" panose="020B0303020201020303" pitchFamily="34" charset="0"/>
                <a:ea typeface="ＭＳ Ｐゴシック" charset="0"/>
                <a:cs typeface="CiscoSansTT ExtraLight" panose="020B0303020201020303" pitchFamily="34" charset="0"/>
              </a:rPr>
              <a:t>No need to compromise on security, user experience, or performance. Gain the advantages of both on-prem security and cloud security without their disadvantages:</a:t>
            </a:r>
          </a:p>
          <a:p>
            <a:pPr lvl="1" indent="-228600" defTabSz="457200" eaLnBrk="0" hangingPunct="0">
              <a:lnSpc>
                <a:spcPct val="100000"/>
              </a:lnSpc>
              <a:spcBef>
                <a:spcPct val="30000"/>
              </a:spcBef>
              <a:buClrTx/>
              <a:buSzTx/>
              <a:buFont typeface="Arial" panose="020B0604020202020204" pitchFamily="34" charset="0"/>
              <a:buChar char="•"/>
              <a:defRPr/>
            </a:pPr>
            <a:r>
              <a:rPr lang="en-US" sz="1200" b="0" i="0" dirty="0">
                <a:latin typeface="CiscoSansTT ExtraLight" panose="020B0303020201020303" pitchFamily="34" charset="0"/>
                <a:ea typeface="ＭＳ Ｐゴシック" charset="0"/>
                <a:cs typeface="CiscoSansTT ExtraLight" panose="020B0303020201020303" pitchFamily="34" charset="0"/>
              </a:rPr>
              <a:t>Improve end-user experience by securing direct internet and cloud access</a:t>
            </a:r>
          </a:p>
          <a:p>
            <a:pPr lvl="1" indent="-228600" defTabSz="457200" eaLnBrk="0" hangingPunct="0">
              <a:lnSpc>
                <a:spcPct val="100000"/>
              </a:lnSpc>
              <a:spcBef>
                <a:spcPct val="30000"/>
              </a:spcBef>
              <a:buClrTx/>
              <a:buSzTx/>
              <a:buFont typeface="Arial" panose="020B0604020202020204" pitchFamily="34" charset="0"/>
              <a:buChar char="•"/>
              <a:defRPr/>
            </a:pP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Ensure</a:t>
            </a:r>
            <a:r>
              <a:rPr lang="en-US" sz="1200" b="0" i="0" dirty="0">
                <a:latin typeface="CiscoSansTT ExtraLight" panose="020B0303020201020303" pitchFamily="34" charset="0"/>
                <a:ea typeface="ＭＳ Ｐゴシック" charset="0"/>
                <a:cs typeface="CiscoSansTT ExtraLight" panose="020B0303020201020303" pitchFamily="34" charset="0"/>
              </a:rPr>
              <a:t> performance through cloud-based SSL/TLS traffic decryption</a:t>
            </a:r>
          </a:p>
          <a:p>
            <a:pPr lvl="1" indent="-228600" defTabSz="457200" eaLnBrk="0" hangingPunct="0">
              <a:lnSpc>
                <a:spcPct val="100000"/>
              </a:lnSpc>
              <a:spcBef>
                <a:spcPct val="30000"/>
              </a:spcBef>
              <a:buClrTx/>
              <a:buSzTx/>
              <a:buFont typeface="Arial" panose="020B0604020202020204" pitchFamily="34" charset="0"/>
              <a:buChar char="•"/>
              <a:defRPr/>
            </a:pPr>
            <a:r>
              <a:rPr lang="en-US" sz="1200" b="0" i="0" dirty="0">
                <a:latin typeface="CiscoSansTT ExtraLight" panose="020B0303020201020303" pitchFamily="34" charset="0"/>
                <a:ea typeface="ＭＳ Ｐゴシック" charset="0"/>
                <a:cs typeface="CiscoSansTT ExtraLight" panose="020B0303020201020303" pitchFamily="34" charset="0"/>
              </a:rPr>
              <a:t>Get comprehensive visibility and control on all inbound and outbound traffic</a:t>
            </a:r>
          </a:p>
          <a:p>
            <a:pPr lvl="1" indent="-228600" defTabSz="457200" eaLnBrk="0" hangingPunct="0">
              <a:lnSpc>
                <a:spcPct val="100000"/>
              </a:lnSpc>
              <a:spcBef>
                <a:spcPct val="30000"/>
              </a:spcBef>
              <a:buClrTx/>
              <a:buSzTx/>
              <a:buFont typeface="Arial" panose="020B0604020202020204" pitchFamily="34" charset="0"/>
              <a:buChar char="•"/>
              <a:defRPr/>
            </a:pPr>
            <a:r>
              <a:rPr lang="en-US" sz="1200" b="0" i="0" dirty="0">
                <a:latin typeface="CiscoSansTT ExtraLight" panose="020B0303020201020303" pitchFamily="34" charset="0"/>
                <a:ea typeface="ＭＳ Ｐゴシック" charset="0"/>
                <a:cs typeface="CiscoSansTT ExtraLight" panose="020B0303020201020303" pitchFamily="34" charset="0"/>
              </a:rPr>
              <a:t>Reduce costs and complexity by providing one box for networking, security, and cloud. </a:t>
            </a:r>
          </a:p>
          <a:p>
            <a:pPr marL="0" lvl="0" indent="-228600" defTabSz="457200" eaLnBrk="0" hangingPunct="0">
              <a:lnSpc>
                <a:spcPct val="100000"/>
              </a:lnSpc>
              <a:spcBef>
                <a:spcPct val="30000"/>
              </a:spcBef>
              <a:buClrTx/>
              <a:buSzTx/>
              <a:buFont typeface="Arial" panose="020B0604020202020204" pitchFamily="34" charset="0"/>
              <a:buNone/>
              <a:defRPr/>
            </a:pPr>
            <a:endParaRPr lang="en-US" sz="1200" b="0" i="0" kern="1200" dirty="0">
              <a:solidFill>
                <a:schemeClr val="tx1"/>
              </a:solidFill>
              <a:latin typeface="CiscoSansTT ExtraLight" panose="020B0303020201020303" pitchFamily="34" charset="0"/>
              <a:ea typeface="ＭＳ Ｐゴシック" charset="0"/>
              <a:cs typeface="CiscoSansTT ExtraLight" panose="020B0303020201020303" pitchFamily="34" charset="0"/>
            </a:endParaRPr>
          </a:p>
          <a:p>
            <a:pPr marL="0" lvl="0" indent="-228600" algn="l" defTabSz="457200" rtl="0" eaLnBrk="0" fontAlgn="base" hangingPunct="0">
              <a:lnSpc>
                <a:spcPct val="100000"/>
              </a:lnSpc>
              <a:spcBef>
                <a:spcPct val="30000"/>
              </a:spcBef>
              <a:spcAft>
                <a:spcPct val="0"/>
              </a:spcAft>
              <a:buClrTx/>
              <a:buSzTx/>
              <a:buFont typeface="Arial" panose="020B0604020202020204" pitchFamily="34" charset="0"/>
              <a:buNone/>
              <a:defRPr/>
            </a:pPr>
            <a:r>
              <a:rPr lang="en-US" sz="1200" b="0" i="0" kern="1200" dirty="0">
                <a:solidFill>
                  <a:schemeClr val="tx1"/>
                </a:solidFill>
                <a:latin typeface="CiscoSansTT ExtraLight" panose="020B0303020201020303" pitchFamily="34" charset="0"/>
                <a:ea typeface="ＭＳ Ｐゴシック" charset="0"/>
                <a:cs typeface="CiscoSansTT ExtraLight" panose="020B0303020201020303" pitchFamily="34" charset="0"/>
              </a:rPr>
              <a:t>Only Cisco SD-WAN offers comprehensive Gartner defined security categories spanning both on-prem and cloud security. These categories are: Network Segmentation’, ‘Enterprise Firewall’, ‘Secure Web Gateway’, ‘DNS-Layer Security’</a:t>
            </a:r>
          </a:p>
          <a:p>
            <a:pPr marL="0" lvl="0" indent="-228600" algn="l" defTabSz="457200" rtl="0" eaLnBrk="0" fontAlgn="base" hangingPunct="0">
              <a:lnSpc>
                <a:spcPct val="100000"/>
              </a:lnSpc>
              <a:spcBef>
                <a:spcPct val="30000"/>
              </a:spcBef>
              <a:spcAft>
                <a:spcPct val="0"/>
              </a:spcAft>
              <a:buClrTx/>
              <a:buSzTx/>
              <a:buFont typeface="Arial" panose="020B0604020202020204" pitchFamily="34" charset="0"/>
              <a:buNone/>
              <a:defRPr/>
            </a:pPr>
            <a:endParaRPr lang="en-US" sz="1200" b="0" i="0" kern="1200" dirty="0">
              <a:solidFill>
                <a:schemeClr val="tx1"/>
              </a:solidFill>
              <a:latin typeface="CiscoSansTT ExtraLight" panose="020B0303020201020303" pitchFamily="34" charset="0"/>
              <a:ea typeface="ＭＳ Ｐゴシック" charset="0"/>
              <a:cs typeface="CiscoSansTT ExtraLight" panose="020B0303020201020303" pitchFamily="34" charset="0"/>
            </a:endParaRPr>
          </a:p>
          <a:p>
            <a:pPr marL="0" lvl="0" indent="-228600" algn="l" defTabSz="457200" rtl="0" eaLnBrk="0" fontAlgn="base" hangingPunct="0">
              <a:lnSpc>
                <a:spcPct val="100000"/>
              </a:lnSpc>
              <a:spcBef>
                <a:spcPct val="30000"/>
              </a:spcBef>
              <a:spcAft>
                <a:spcPct val="0"/>
              </a:spcAft>
              <a:buClrTx/>
              <a:buSzTx/>
              <a:buFont typeface="Arial" panose="020B0604020202020204" pitchFamily="34" charset="0"/>
              <a:buNone/>
              <a:defRPr/>
            </a:pPr>
            <a:r>
              <a:rPr lang="en-US" sz="1200" b="0" i="0" kern="1200" dirty="0">
                <a:solidFill>
                  <a:schemeClr val="tx1"/>
                </a:solidFill>
                <a:latin typeface="CiscoSansTT ExtraLight" panose="020B0303020201020303" pitchFamily="34" charset="0"/>
                <a:ea typeface="ＭＳ Ｐゴシック" charset="0"/>
                <a:cs typeface="CiscoSansTT ExtraLight" panose="020B0303020201020303" pitchFamily="34" charset="0"/>
              </a:rPr>
              <a:t>The specific capabilities which span multiple market categories are: ‘IPsec Encryption’, ‘IPS’, ‘App Controls’, ‘TLS/SSL Decryption’, ‘Malware Protection’, ‘URL Filtering’</a:t>
            </a:r>
          </a:p>
          <a:p>
            <a:pPr marL="0" lvl="0" indent="-228600" algn="l" defTabSz="457200" rtl="0" eaLnBrk="0" fontAlgn="base" hangingPunct="0">
              <a:lnSpc>
                <a:spcPct val="100000"/>
              </a:lnSpc>
              <a:spcBef>
                <a:spcPct val="30000"/>
              </a:spcBef>
              <a:spcAft>
                <a:spcPct val="0"/>
              </a:spcAft>
              <a:buClrTx/>
              <a:buSzTx/>
              <a:buFont typeface="Arial" panose="020B0604020202020204" pitchFamily="34" charset="0"/>
              <a:buNone/>
              <a:defRPr/>
            </a:pPr>
            <a:endParaRPr lang="en-US" sz="1200" b="0" i="0" dirty="0">
              <a:latin typeface="CiscoSansTT ExtraLight" panose="020B0303020201020303" pitchFamily="34" charset="0"/>
              <a:ea typeface="ＭＳ Ｐゴシック" charset="0"/>
              <a:cs typeface="CiscoSansTT ExtraLight" panose="020B0303020201020303" pitchFamily="34" charset="0"/>
            </a:endParaRPr>
          </a:p>
          <a:p>
            <a:pPr marL="0" indent="0" defTabSz="457200" eaLnBrk="0" hangingPunct="0">
              <a:lnSpc>
                <a:spcPct val="100000"/>
              </a:lnSpc>
              <a:spcBef>
                <a:spcPct val="30000"/>
              </a:spcBef>
              <a:buClrTx/>
              <a:buSzTx/>
              <a:buNone/>
              <a:defRPr/>
            </a:pPr>
            <a:r>
              <a:rPr lang="en-US" sz="1600" b="1" i="0" dirty="0">
                <a:latin typeface="CiscoSansTT ExtraLight" panose="020B0303020201020303" pitchFamily="34" charset="0"/>
                <a:ea typeface="ＭＳ Ｐゴシック" charset="0"/>
                <a:cs typeface="CiscoSansTT ExtraLight" panose="020B0303020201020303" pitchFamily="34" charset="0"/>
              </a:rPr>
              <a:t>&lt;click&gt; </a:t>
            </a:r>
          </a:p>
          <a:p>
            <a:endParaRPr lang="en-US" dirty="0"/>
          </a:p>
          <a:p>
            <a:r>
              <a:rPr lang="en-US" sz="1200" b="0" i="0" dirty="0">
                <a:latin typeface="CiscoSansTT ExtraLight" panose="020B0303020201020303" pitchFamily="34" charset="0"/>
                <a:cs typeface="CiscoSansTT ExtraLight" panose="020B0303020201020303" pitchFamily="34" charset="0"/>
              </a:rPr>
              <a:t>For On-prem security,  we provide enterprise firewall with application control and Talos-Powered IPS to defend against internal threats and URL filtering and malware protection and file sandboxing to defend against External threats. </a:t>
            </a:r>
          </a:p>
          <a:p>
            <a:endParaRPr lang="en-US" sz="1200" b="0" i="0" dirty="0">
              <a:latin typeface="CiscoSansTT ExtraLight" panose="020B0303020201020303" pitchFamily="34" charset="0"/>
              <a:cs typeface="CiscoSansTT ExtraLight" panose="020B0303020201020303" pitchFamily="34" charset="0"/>
            </a:endParaRPr>
          </a:p>
          <a:p>
            <a:r>
              <a:rPr lang="en-US" sz="1200" b="0" i="0" dirty="0">
                <a:latin typeface="CiscoSansTT ExtraLight" panose="020B0303020201020303" pitchFamily="34" charset="0"/>
                <a:cs typeface="CiscoSansTT ExtraLight" panose="020B0303020201020303" pitchFamily="34" charset="0"/>
              </a:rPr>
              <a:t>We also provide segmentation policy based on device type, application characteristics, network topologies, and user locations and profiles to simplify the provisioning of network access. </a:t>
            </a:r>
          </a:p>
          <a:p>
            <a:endParaRPr lang="en-US" sz="1200" b="0" i="0" dirty="0">
              <a:latin typeface="CiscoSansTT ExtraLight" panose="020B0303020201020303" pitchFamily="34"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dirty="0">
                <a:latin typeface="CiscoSansTT ExtraLight" panose="020B0303020201020303" pitchFamily="34" charset="0"/>
                <a:cs typeface="CiscoSansTT ExtraLight" panose="020B0303020201020303" pitchFamily="34" charset="0"/>
              </a:rPr>
              <a:t>And we ensure the </a:t>
            </a:r>
            <a:r>
              <a:rPr lang="en-US" sz="1200" b="0" i="0"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rPr>
              <a:t>privacy of traffic crossing the network by all devices being fully and securely authenticated with 2048-bit encryption keys.</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i="0" dirty="0">
                <a:latin typeface="CiscoSansTT ExtraLight" panose="020B0303020201020303" pitchFamily="34" charset="0"/>
                <a:ea typeface="ＭＳ Ｐゴシック" charset="0"/>
                <a:cs typeface="CiscoSansTT ExtraLight" panose="020B0303020201020303" pitchFamily="34" charset="0"/>
              </a:rPr>
              <a:t>&lt;click&gt; </a:t>
            </a:r>
          </a:p>
          <a:p>
            <a:endParaRPr lang="en-US" dirty="0"/>
          </a:p>
          <a:p>
            <a:r>
              <a:rPr lang="en-US" sz="1200" b="0" i="0" dirty="0">
                <a:latin typeface="CiscoSansTT ExtraLight" panose="020B0303020201020303" pitchFamily="34" charset="0"/>
                <a:cs typeface="CiscoSansTT ExtraLight" panose="020B0303020201020303" pitchFamily="34" charset="0"/>
              </a:rPr>
              <a:t>As for cloud security side we:</a:t>
            </a:r>
          </a:p>
          <a:p>
            <a:endParaRPr lang="en-US" sz="1200" b="0" i="0" dirty="0">
              <a:latin typeface="CiscoSansTT ExtraLight" panose="020B0303020201020303" pitchFamily="34" charset="0"/>
              <a:cs typeface="CiscoSansTT ExtraLight" panose="020B0303020201020303" pitchFamily="34" charset="0"/>
            </a:endParaRPr>
          </a:p>
          <a:p>
            <a:endParaRPr lang="en-US" sz="1200" b="0" i="0" dirty="0">
              <a:latin typeface="CiscoSansTT ExtraLight" panose="020B0303020201020303" pitchFamily="34" charset="0"/>
              <a:cs typeface="CiscoSansTT ExtraLight" panose="020B0303020201020303" pitchFamily="34" charset="0"/>
            </a:endParaRP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chemeClr val="tx1"/>
                </a:solidFill>
                <a:latin typeface="CiscoSansTT ExtraLight" panose="020B0303020201020303" pitchFamily="34" charset="0"/>
                <a:ea typeface="ＭＳ Ｐゴシック" charset="0"/>
                <a:cs typeface="Arial" panose="020B0604020202020204" pitchFamily="34" charset="0"/>
              </a:rPr>
              <a:t>Quickly deploy DNS-layer security to block internet destinations hosting threats or policy violations</a:t>
            </a:r>
            <a:endParaRPr kumimoji="0" lang="en-US" sz="1200" b="0" i="0" u="none" strike="noStrike" kern="0" cap="none" spc="0" normalizeH="0" baseline="0" noProof="0" dirty="0">
              <a:ln>
                <a:noFill/>
              </a:ln>
              <a:solidFill>
                <a:schemeClr val="tx1"/>
              </a:solidFill>
              <a:effectLst/>
              <a:uLnTx/>
              <a:uFillTx/>
              <a:latin typeface="CiscoSansTT ExtraLight" panose="020B0303020201020303" pitchFamily="34" charset="0"/>
              <a:ea typeface="ＭＳ Ｐゴシック" charset="0"/>
              <a:cs typeface="Arial" panose="020B0604020202020204" pitchFamily="34" charset="0"/>
            </a:endParaRP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latin typeface="CiscoSansTT ExtraLight" panose="020B0303020201020303" pitchFamily="34" charset="0"/>
                <a:cs typeface="Arial" panose="020B0604020202020204" pitchFamily="34" charset="0"/>
              </a:rPr>
              <a:t>Shift firewalling controls from hardware to software as a service to enforce IP, port, and protocol rules </a:t>
            </a:r>
            <a:r>
              <a:rPr lang="en-US" sz="1200" b="0" i="0" u="none" strike="noStrike" kern="1200" cap="none" dirty="0">
                <a:solidFill>
                  <a:schemeClr val="dk1"/>
                </a:solidFill>
                <a:latin typeface="CiscoSansTT ExtraLight" panose="020B0303020201020303" pitchFamily="34" charset="0"/>
                <a:ea typeface="Calibri"/>
                <a:cs typeface="CiscoSansTT ExtraLight" panose="020B0303020201020303" pitchFamily="34" charset="0"/>
                <a:sym typeface="Calibri"/>
              </a:rPr>
              <a:t>to give customers the option to deploy in the cloud instead of on-prem</a:t>
            </a:r>
            <a:endParaRPr lang="en-US" sz="1200" b="0" i="0" dirty="0">
              <a:latin typeface="CiscoSansTT ExtraLight" panose="020B0303020201020303" pitchFamily="34" charset="0"/>
              <a:cs typeface="CiscoSansTT ExtraLight" panose="020B0303020201020303" pitchFamily="34" charset="0"/>
            </a:endParaRP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noProof="0" dirty="0">
                <a:latin typeface="CiscoSansTT ExtraLight" panose="020B0303020201020303" pitchFamily="34" charset="0"/>
                <a:cs typeface="Arial" panose="020B0604020202020204" pitchFamily="34" charset="0"/>
              </a:rPr>
              <a:t>Check for malware and policy violations in all web and SaaS traffic with decryption that scales for future traffic growth</a:t>
            </a:r>
            <a:endParaRPr lang="en-US" sz="2000" kern="0" noProof="0" dirty="0">
              <a:latin typeface="CiscoSansTT Heavy" panose="020B0903020201020303" pitchFamily="34" charset="0"/>
              <a:cs typeface="Arial" panose="020B0604020202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24</a:t>
            </a:fld>
            <a:endParaRPr lang="en-US"/>
          </a:p>
        </p:txBody>
      </p:sp>
    </p:spTree>
    <p:extLst>
      <p:ext uri="{BB962C8B-B14F-4D97-AF65-F5344CB8AC3E}">
        <p14:creationId xmlns:p14="http://schemas.microsoft.com/office/powerpoint/2010/main" val="3890565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25</a:t>
            </a:fld>
            <a:endParaRPr lang="en-US"/>
          </a:p>
        </p:txBody>
      </p:sp>
    </p:spTree>
    <p:extLst>
      <p:ext uri="{BB962C8B-B14F-4D97-AF65-F5344CB8AC3E}">
        <p14:creationId xmlns:p14="http://schemas.microsoft.com/office/powerpoint/2010/main" val="2002159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Businesses view the Cloud as a key part of their strategy and innovation. </a:t>
            </a:r>
          </a:p>
          <a:p>
            <a:pPr marL="171450" indent="-171450">
              <a:buFont typeface="Arial" panose="020B0604020202020204" pitchFamily="34" charset="0"/>
              <a:buChar char="•"/>
            </a:pPr>
            <a:r>
              <a:rPr lang="en-US" dirty="0"/>
              <a:t>The larger the business, the </a:t>
            </a:r>
            <a:r>
              <a:rPr lang="en-US" b="1" dirty="0"/>
              <a:t>More users, devices, things that are consuming applications </a:t>
            </a:r>
            <a:r>
              <a:rPr lang="en-US" dirty="0"/>
              <a:t>from multiple different clouds. </a:t>
            </a:r>
          </a:p>
          <a:p>
            <a:pPr marL="171450" indent="-171450">
              <a:buFont typeface="Arial" panose="020B0604020202020204" pitchFamily="34" charset="0"/>
              <a:buChar char="•"/>
            </a:pPr>
            <a:r>
              <a:rPr lang="en-US" dirty="0"/>
              <a:t>As the pace of business increases this </a:t>
            </a:r>
            <a:r>
              <a:rPr lang="en-US" b="1" dirty="0"/>
              <a:t>results in a highly complex and dynamic network. </a:t>
            </a:r>
          </a:p>
          <a:p>
            <a:pPr marL="171450" indent="-171450">
              <a:buFont typeface="Arial" panose="020B0604020202020204" pitchFamily="34" charset="0"/>
              <a:buChar char="•"/>
            </a:pPr>
            <a:r>
              <a:rPr lang="en-US" b="0" dirty="0"/>
              <a:t>The preferred method of connecting users to applications is shifting from dedicated MPLS connectivity to using the internet. </a:t>
            </a:r>
          </a:p>
          <a:p>
            <a:pPr marL="171450" indent="-171450">
              <a:buFont typeface="Arial" panose="020B0604020202020204" pitchFamily="34" charset="0"/>
              <a:buChar char="•"/>
            </a:pPr>
            <a:r>
              <a:rPr lang="en-US" b="0" dirty="0"/>
              <a:t>As a result </a:t>
            </a:r>
            <a:r>
              <a:rPr lang="en-US" b="1" dirty="0"/>
              <a:t>Internet connectivity becomes business critical.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09345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ＭＳ Ｐゴシック" charset="0"/>
                <a:cs typeface="ＭＳ Ｐゴシック" charset="0"/>
              </a:rPr>
              <a:t>Through Cisco vManage (Viptela cloud management user interface) Cisco is able to provide </a:t>
            </a:r>
            <a:r>
              <a:rPr lang="en-US" sz="1200" b="1" i="0" u="none" strike="noStrike" kern="1200" dirty="0">
                <a:solidFill>
                  <a:schemeClr val="tx1"/>
                </a:solidFill>
                <a:effectLst/>
                <a:latin typeface="+mn-lt"/>
                <a:ea typeface="ＭＳ Ｐゴシック" charset="0"/>
                <a:cs typeface="ＭＳ Ｐゴシック" charset="0"/>
              </a:rPr>
              <a:t>One console for SD-WAN and network security to help simplify management</a:t>
            </a:r>
            <a:endParaRPr lang="en-US" sz="1200" dirty="0"/>
          </a:p>
          <a:p>
            <a:pPr marL="57150" marR="0" lvl="0" indent="0" algn="l" defTabSz="457200" rtl="0" eaLnBrk="0" fontAlgn="base" latinLnBrk="0" hangingPunct="0">
              <a:lnSpc>
                <a:spcPct val="100000"/>
              </a:lnSpc>
              <a:spcBef>
                <a:spcPct val="30000"/>
              </a:spcBef>
              <a:spcAft>
                <a:spcPct val="0"/>
              </a:spcAft>
              <a:buClrTx/>
              <a:buSzTx/>
              <a:buFont typeface="Arial" charset="0"/>
              <a:buNone/>
              <a:tabLst/>
              <a:defRPr/>
            </a:pPr>
            <a:endParaRPr lang="en-US" sz="120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27</a:t>
            </a:fld>
            <a:endParaRPr lang="en-US"/>
          </a:p>
        </p:txBody>
      </p:sp>
    </p:spTree>
    <p:extLst>
      <p:ext uri="{BB962C8B-B14F-4D97-AF65-F5344CB8AC3E}">
        <p14:creationId xmlns:p14="http://schemas.microsoft.com/office/powerpoint/2010/main" val="1879161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additional feature is Cisco SD-WAN vAnalytics. </a:t>
            </a:r>
          </a:p>
          <a:p>
            <a:endParaRPr lang="en-US" dirty="0"/>
          </a:p>
          <a:p>
            <a:r>
              <a:rPr lang="en-US" sz="1200" kern="1200" dirty="0">
                <a:solidFill>
                  <a:schemeClr val="tx1"/>
                </a:solidFill>
                <a:effectLst/>
                <a:latin typeface="+mn-lt"/>
                <a:ea typeface="ＭＳ Ｐゴシック" charset="0"/>
                <a:cs typeface="ＭＳ Ｐゴシック" charset="0"/>
              </a:rPr>
              <a:t>vAnalytics provides us with these benefits for the WAN network:</a:t>
            </a:r>
          </a:p>
          <a:p>
            <a:pPr lvl="0"/>
            <a:r>
              <a:rPr lang="en-US" sz="1200" kern="1200" dirty="0">
                <a:solidFill>
                  <a:schemeClr val="tx1"/>
                </a:solidFill>
                <a:effectLst/>
                <a:latin typeface="+mn-lt"/>
                <a:ea typeface="ＭＳ Ｐゴシック" charset="0"/>
                <a:cs typeface="ＭＳ Ｐゴシック" charset="0"/>
              </a:rPr>
              <a:t>Provides real-time information for failure correlation, cross customer benchmarking, and App perf scores </a:t>
            </a:r>
          </a:p>
          <a:p>
            <a:pPr lvl="0"/>
            <a:r>
              <a:rPr lang="en-US" sz="1200" kern="1200" dirty="0">
                <a:solidFill>
                  <a:schemeClr val="tx1"/>
                </a:solidFill>
                <a:effectLst/>
                <a:latin typeface="+mn-lt"/>
                <a:ea typeface="ＭＳ Ｐゴシック" charset="0"/>
                <a:cs typeface="ＭＳ Ｐゴシック" charset="0"/>
              </a:rPr>
              <a:t>Enables future planning based on intelligent data (App / bandwidth forecasting, branch expansion analysis, policy changes what-if)</a:t>
            </a:r>
          </a:p>
          <a:p>
            <a:pPr lvl="0"/>
            <a:r>
              <a:rPr lang="en-US" sz="1200" kern="1200" dirty="0">
                <a:solidFill>
                  <a:schemeClr val="tx1"/>
                </a:solidFill>
                <a:effectLst/>
                <a:latin typeface="+mn-lt"/>
                <a:ea typeface="ＭＳ Ｐゴシック" charset="0"/>
                <a:cs typeface="ＭＳ Ｐゴシック" charset="0"/>
              </a:rPr>
              <a:t>Recommendations for App QoS categorization and policy changes for predictable App performance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28</a:t>
            </a:fld>
            <a:endParaRPr lang="en-US"/>
          </a:p>
        </p:txBody>
      </p:sp>
    </p:spTree>
    <p:extLst>
      <p:ext uri="{BB962C8B-B14F-4D97-AF65-F5344CB8AC3E}">
        <p14:creationId xmlns:p14="http://schemas.microsoft.com/office/powerpoint/2010/main" val="2857204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 world of proprietary and closed SD-WAN solutions, </a:t>
            </a:r>
            <a:r>
              <a:rPr lang="en-US" b="1" dirty="0"/>
              <a:t>Cisco SD-WAN is Open and Programmable. </a:t>
            </a:r>
          </a:p>
          <a:p>
            <a:pPr marL="171450" indent="-171450">
              <a:buFont typeface="Arial" panose="020B0604020202020204" pitchFamily="34" charset="0"/>
              <a:buChar char="•"/>
            </a:pPr>
            <a:r>
              <a:rPr lang="en-US" b="0" dirty="0"/>
              <a:t>Viptela designed API’s into its platform from the start and with this announcement we are making those API’s available to everyone through Cisco </a:t>
            </a:r>
            <a:r>
              <a:rPr lang="en-US" b="0" dirty="0" err="1"/>
              <a:t>DevNet</a:t>
            </a:r>
            <a:r>
              <a:rPr lang="en-US" b="0" dirty="0"/>
              <a:t>.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Key benefits include:</a:t>
            </a:r>
          </a:p>
          <a:p>
            <a:pPr marL="628650" lvl="1" indent="-171450">
              <a:buFont typeface="Arial" panose="020B0604020202020204" pitchFamily="34" charset="0"/>
              <a:buChar char="•"/>
            </a:pPr>
            <a:r>
              <a:rPr lang="en-US" dirty="0"/>
              <a:t>With open APIs, Cisco SD-WAN provides service providers and partners the opportunity to create new and unique services including Operational/Business Support Systems. </a:t>
            </a:r>
          </a:p>
          <a:p>
            <a:pPr marL="628650" lvl="1" indent="-171450">
              <a:buFont typeface="Arial" panose="020B0604020202020204" pitchFamily="34" charset="0"/>
              <a:buChar char="•"/>
            </a:pPr>
            <a:r>
              <a:rPr lang="en-US" dirty="0"/>
              <a:t>Learn how to access the available REST APIs, create API calls, obtain device and interface information using code, pass parameters and write applications and work on innovative solutions.</a:t>
            </a:r>
          </a:p>
          <a:p>
            <a:pPr marL="628650" lvl="1" indent="-171450">
              <a:buFont typeface="Arial" panose="020B0604020202020204" pitchFamily="34" charset="0"/>
              <a:buChar char="•"/>
            </a:pPr>
            <a:r>
              <a:rPr lang="en-US" dirty="0"/>
              <a:t>As part of the SD-WAN developer resources availability and learning content, there are two additional resources available that are a great value add for developers:</a:t>
            </a:r>
          </a:p>
          <a:p>
            <a:pPr marL="1085850" lvl="2" indent="-171450">
              <a:buFont typeface="Arial" panose="020B0604020202020204" pitchFamily="34" charset="0"/>
              <a:buChar char="•"/>
            </a:pPr>
            <a:r>
              <a:rPr lang="en-US" dirty="0" err="1"/>
              <a:t>DevNet</a:t>
            </a:r>
            <a:r>
              <a:rPr lang="en-US" dirty="0"/>
              <a:t> Ecosystem Exchange makes it easy to find and share an application or solution built for Cisco platforms. Business leaders and developers alike can use this online portal to discover partner solutions that span all Cisco platforms and products. Currently, this one-stop-shop for developers contains over 1,300 solutions.</a:t>
            </a:r>
          </a:p>
          <a:p>
            <a:pPr marL="1085850" lvl="2" indent="-171450">
              <a:buFont typeface="Arial" panose="020B0604020202020204" pitchFamily="34" charset="0"/>
              <a:buChar char="•"/>
            </a:pPr>
            <a:r>
              <a:rPr lang="en-US" dirty="0" err="1"/>
              <a:t>DevNet</a:t>
            </a:r>
            <a:r>
              <a:rPr lang="en-US" dirty="0"/>
              <a:t> Code Exchange gives developers a place to access and share software to quickly build next-generation applications and workflow integrations. A curated list of sample code, adaptors, tools, and SDKs available on GitHub and written by Cisco and the </a:t>
            </a:r>
            <a:r>
              <a:rPr lang="en-US" dirty="0" err="1"/>
              <a:t>DevNet</a:t>
            </a:r>
            <a:r>
              <a:rPr lang="en-US" dirty="0"/>
              <a:t> community, Code Exchange spans Cisco’s entire portfolio and is organized according to Cisco platform and product areas.</a:t>
            </a:r>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29</a:t>
            </a:fld>
            <a:endParaRPr lang="en-US"/>
          </a:p>
        </p:txBody>
      </p:sp>
    </p:spTree>
    <p:extLst>
      <p:ext uri="{BB962C8B-B14F-4D97-AF65-F5344CB8AC3E}">
        <p14:creationId xmlns:p14="http://schemas.microsoft.com/office/powerpoint/2010/main" val="1667823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ＭＳ Ｐゴシック" charset="0"/>
                <a:cs typeface="ＭＳ Ｐゴシック" charset="0"/>
              </a:rPr>
              <a:t>we already have cross domain management and functionality with Meraki, this is how we’re bringing it to Viptela-powered by SD-WAN</a:t>
            </a:r>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30</a:t>
            </a:fld>
            <a:endParaRPr lang="en-US"/>
          </a:p>
        </p:txBody>
      </p:sp>
    </p:spTree>
    <p:extLst>
      <p:ext uri="{BB962C8B-B14F-4D97-AF65-F5344CB8AC3E}">
        <p14:creationId xmlns:p14="http://schemas.microsoft.com/office/powerpoint/2010/main" val="716454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Today, backhauling traffic that is internet bound impacts SaaS performance. </a:t>
            </a:r>
          </a:p>
          <a:p>
            <a:pPr marL="171450" indent="-171450">
              <a:buFont typeface="Arial" panose="020B0604020202020204" pitchFamily="34" charset="0"/>
              <a:buChar char="•"/>
            </a:pPr>
            <a:r>
              <a:rPr lang="en-US" b="0"/>
              <a:t>If you only have a single path for all of you internet bound traffic then you will see impact to application performance as all internet bound traffic competes for the same bandwidth. </a:t>
            </a:r>
          </a:p>
          <a:p>
            <a:pPr marL="171450" indent="-171450">
              <a:buFont typeface="Arial" panose="020B0604020202020204" pitchFamily="34" charset="0"/>
              <a:buChar char="•"/>
            </a:pPr>
            <a:r>
              <a:rPr lang="en-US" b="0"/>
              <a:t>That single path could be through:</a:t>
            </a:r>
          </a:p>
          <a:p>
            <a:pPr marL="628650" lvl="1" indent="-171450">
              <a:buFont typeface="Arial" panose="020B0604020202020204" pitchFamily="34" charset="0"/>
              <a:buChar char="•"/>
            </a:pPr>
            <a:r>
              <a:rPr lang="en-US" b="0"/>
              <a:t>Your data center</a:t>
            </a:r>
          </a:p>
          <a:p>
            <a:pPr marL="628650" lvl="1" indent="-171450">
              <a:buFont typeface="Arial" panose="020B0604020202020204" pitchFamily="34" charset="0"/>
              <a:buChar char="•"/>
            </a:pPr>
            <a:r>
              <a:rPr lang="en-US" b="0"/>
              <a:t>A cloud security provider (the added downside here is that if the cloud security provider goes down then your network will be down as well. The same applies to Microsoft Virtual WAN where all traffic (even non Microsoft traffic) is being sent to a single provider and in addition to the extra latency this creates it is also a single point of failure). </a:t>
            </a:r>
          </a:p>
          <a:p>
            <a:pPr marL="628650" lvl="1" indent="-171450">
              <a:buFont typeface="Arial" panose="020B0604020202020204" pitchFamily="34" charset="0"/>
              <a:buChar char="•"/>
            </a:pPr>
            <a:r>
              <a:rPr lang="en-US" b="0"/>
              <a:t>A colocation provider that is providing your internet access.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7619D-3F91-A948-A794-EDBCFB2E6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243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user equals about 50kbps of bandwidth traffic</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DAD689D-E643-415D-9F2E-91B818CCF5D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95147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to show if under NDA</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B2FCB79-2C0C-F84D-A224-30C295992FC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14888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i="0" kern="1200" dirty="0">
              <a:solidFill>
                <a:schemeClr val="tx1"/>
              </a:solidFill>
              <a:effectLst/>
              <a:latin typeface="+mn-lt"/>
              <a:ea typeface="ＭＳ Ｐゴシック" charset="0"/>
              <a:cs typeface="ＭＳ Ｐゴシック" charset="0"/>
            </a:endParaRPr>
          </a:p>
          <a:p>
            <a:pPr marL="171450" indent="-171450">
              <a:buFont typeface="Arial" panose="020B0604020202020204" pitchFamily="34" charset="0"/>
              <a:buChar char="•"/>
            </a:pPr>
            <a:r>
              <a:rPr lang="en-US" sz="1200" b="1" i="0" kern="1200" dirty="0">
                <a:solidFill>
                  <a:schemeClr val="tx1"/>
                </a:solidFill>
                <a:effectLst/>
                <a:latin typeface="+mn-lt"/>
                <a:ea typeface="ＭＳ Ｐゴシック" charset="0"/>
                <a:cs typeface="ＭＳ Ｐゴシック" charset="0"/>
              </a:rPr>
              <a:t>Cisco Service makes it easy to get started with SD-WAN.</a:t>
            </a:r>
          </a:p>
          <a:p>
            <a:pPr marL="171450" indent="-171450">
              <a:buFont typeface="Arial" panose="020B0604020202020204" pitchFamily="34" charset="0"/>
              <a:buChar char="•"/>
            </a:pPr>
            <a:r>
              <a:rPr lang="en-US" sz="1200" i="0" kern="1200" dirty="0">
                <a:solidFill>
                  <a:schemeClr val="tx1"/>
                </a:solidFill>
                <a:effectLst/>
                <a:latin typeface="+mn-lt"/>
                <a:ea typeface="ＭＳ Ｐゴシック" charset="0"/>
                <a:cs typeface="ＭＳ Ｐゴシック" charset="0"/>
              </a:rPr>
              <a:t>Cisco services can rapidly deliver simpler projects based on a fixed price ($25K list) limited-scope deployment via the SD-WAN Advise and Implement Quick Start</a:t>
            </a:r>
          </a:p>
          <a:p>
            <a:pPr marL="171450" indent="-171450">
              <a:buFont typeface="Arial" panose="020B0604020202020204" pitchFamily="34" charset="0"/>
              <a:buChar char="•"/>
            </a:pPr>
            <a:r>
              <a:rPr lang="en-US" sz="1200" i="0" kern="1200" dirty="0">
                <a:solidFill>
                  <a:schemeClr val="tx1"/>
                </a:solidFill>
                <a:effectLst/>
                <a:latin typeface="+mn-lt"/>
                <a:ea typeface="ＭＳ Ｐゴシック" charset="0"/>
                <a:cs typeface="ＭＳ Ｐゴシック" charset="0"/>
              </a:rPr>
              <a:t>Accelerate your path to SD-WAN with a predefined project scope and budget including Solution Design, remote Implementation Execution and remote Knowledge Transfer. </a:t>
            </a:r>
          </a:p>
          <a:p>
            <a:pPr marL="171450" indent="-171450">
              <a:buFont typeface="Arial" panose="020B0604020202020204" pitchFamily="34" charset="0"/>
              <a:buChar char="•"/>
            </a:pPr>
            <a:r>
              <a:rPr lang="en-US" sz="1200" i="0" kern="1200" dirty="0">
                <a:solidFill>
                  <a:schemeClr val="tx1"/>
                </a:solidFill>
                <a:effectLst/>
                <a:latin typeface="+mn-lt"/>
                <a:ea typeface="ＭＳ Ｐゴシック" charset="0"/>
                <a:cs typeface="ＭＳ Ｐゴシック" charset="0"/>
              </a:rPr>
              <a:t>Simplify implementation complexity with a predefined project scope, proven infrastructure that can scale when you’re ready. </a:t>
            </a:r>
          </a:p>
          <a:p>
            <a:pPr marL="171450" indent="-171450">
              <a:buFont typeface="Arial" panose="020B0604020202020204" pitchFamily="34" charset="0"/>
              <a:buChar char="•"/>
            </a:pPr>
            <a:r>
              <a:rPr lang="en-US" sz="1200" i="0" kern="1200" dirty="0">
                <a:solidFill>
                  <a:schemeClr val="tx1"/>
                </a:solidFill>
                <a:effectLst/>
                <a:latin typeface="+mn-lt"/>
                <a:ea typeface="ＭＳ Ｐゴシック" charset="0"/>
                <a:cs typeface="ＭＳ Ｐゴシック" charset="0"/>
              </a:rPr>
              <a:t>Scale innovation and accelerate results using predictive steps, state-of-the-art tools, and expert technology guidance. </a:t>
            </a:r>
          </a:p>
          <a:p>
            <a:pPr marL="171450" indent="-171450">
              <a:buFont typeface="Arial" panose="020B0604020202020204" pitchFamily="34" charset="0"/>
              <a:buChar char="•"/>
            </a:pPr>
            <a:r>
              <a:rPr lang="en-US" sz="1200" i="0" kern="1200" dirty="0">
                <a:solidFill>
                  <a:schemeClr val="tx1"/>
                </a:solidFill>
                <a:effectLst/>
                <a:latin typeface="+mn-lt"/>
                <a:ea typeface="ＭＳ Ｐゴシック" charset="0"/>
                <a:cs typeface="ＭＳ Ｐゴシック" charset="0"/>
              </a:rPr>
              <a:t>Reduce risk knowing that you’re building your SD-WAN infrastructure on a solid foundation based on Cisco’s deep experience and best practices gained from countless real-world deployments. </a:t>
            </a:r>
          </a:p>
          <a:p>
            <a:pPr marL="0" indent="0">
              <a:buFont typeface="Arial" panose="020B0604020202020204" pitchFamily="34" charset="0"/>
              <a:buNone/>
            </a:pPr>
            <a:endParaRPr lang="en-US" sz="1200" i="0" kern="1200" dirty="0">
              <a:solidFill>
                <a:schemeClr val="tx1"/>
              </a:solidFill>
              <a:effectLst/>
              <a:latin typeface="+mn-lt"/>
              <a:ea typeface="ＭＳ Ｐゴシック" charset="0"/>
              <a:cs typeface="ＭＳ Ｐゴシック" charset="0"/>
            </a:endParaRPr>
          </a:p>
          <a:p>
            <a:pPr marL="171450" indent="-171450">
              <a:buFont typeface="Arial" panose="020B0604020202020204" pitchFamily="34" charset="0"/>
              <a:buChar char="•"/>
            </a:pPr>
            <a:r>
              <a:rPr lang="en-US" sz="1200" i="0" kern="1200" dirty="0">
                <a:solidFill>
                  <a:schemeClr val="tx1"/>
                </a:solidFill>
                <a:effectLst/>
                <a:latin typeface="+mn-lt"/>
                <a:ea typeface="ＭＳ Ｐゴシック" charset="0"/>
                <a:cs typeface="ＭＳ Ｐゴシック" charset="0"/>
              </a:rPr>
              <a:t>Value of Cisco Services- with proven experience, best practices, and innovative tools, we help you confidently adopt, deploy and manage SD-WAN in a </a:t>
            </a:r>
            <a:r>
              <a:rPr lang="en-US" sz="1200" i="0" kern="1200" dirty="0" err="1">
                <a:solidFill>
                  <a:schemeClr val="tx1"/>
                </a:solidFill>
                <a:effectLst/>
                <a:latin typeface="+mn-lt"/>
                <a:ea typeface="ＭＳ Ｐゴシック" charset="0"/>
                <a:cs typeface="ＭＳ Ｐゴシック" charset="0"/>
              </a:rPr>
              <a:t>multicloud</a:t>
            </a:r>
            <a:r>
              <a:rPr lang="en-US" sz="1200" i="0" kern="1200" dirty="0">
                <a:solidFill>
                  <a:schemeClr val="tx1"/>
                </a:solidFill>
                <a:effectLst/>
                <a:latin typeface="+mn-lt"/>
                <a:ea typeface="ＭＳ Ｐゴシック" charset="0"/>
                <a:cs typeface="ＭＳ Ｐゴシック" charset="0"/>
              </a:rPr>
              <a:t> environment</a:t>
            </a:r>
          </a:p>
          <a:p>
            <a:endParaRPr lang="en-US"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08127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5AC2B2A-745C-7744-8A51-7D0CAF1C97A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9690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DACB9-B889-4B39-9F13-E2B3D6DF3682}"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82946" name="Slide Image Placeholder 1"/>
          <p:cNvSpPr>
            <a:spLocks noGrp="1" noRot="1" noChangeAspect="1" noTextEdit="1"/>
          </p:cNvSpPr>
          <p:nvPr>
            <p:ph type="sldImg"/>
          </p:nvPr>
        </p:nvSpPr>
        <p:spPr>
          <a:xfrm>
            <a:off x="-33338" y="239713"/>
            <a:ext cx="6980238" cy="3927475"/>
          </a:xfrm>
          <a:ln/>
        </p:spPr>
      </p:sp>
      <p:sp>
        <p:nvSpPr>
          <p:cNvPr id="82947" name="Notes Placeholder 2"/>
          <p:cNvSpPr>
            <a:spLocks noGrp="1"/>
          </p:cNvSpPr>
          <p:nvPr>
            <p:ph type="body" idx="1"/>
          </p:nvPr>
        </p:nvSpPr>
        <p:spPr>
          <a:xfrm>
            <a:off x="750888" y="4306888"/>
            <a:ext cx="5351462" cy="4181475"/>
          </a:xfrm>
        </p:spPr>
        <p:txBody>
          <a:bodyPr lIns="93793" tIns="49202" rIns="93793" bIns="49202"/>
          <a:lstStyle/>
          <a:p>
            <a:pPr marL="112713" indent="-112713" defTabSz="1020763"/>
            <a:endParaRPr lang="en-US"/>
          </a:p>
        </p:txBody>
      </p:sp>
      <p:sp>
        <p:nvSpPr>
          <p:cNvPr id="82948" name="Slide Number Placeholder 3"/>
          <p:cNvSpPr txBox="1">
            <a:spLocks noGrp="1"/>
          </p:cNvSpPr>
          <p:nvPr/>
        </p:nvSpPr>
        <p:spPr bwMode="auto">
          <a:xfrm>
            <a:off x="5800725" y="8535988"/>
            <a:ext cx="795338" cy="285750"/>
          </a:xfrm>
          <a:prstGeom prst="rect">
            <a:avLst/>
          </a:prstGeom>
          <a:noFill/>
          <a:ln w="9525">
            <a:noFill/>
            <a:miter lim="800000"/>
            <a:headEnd/>
            <a:tailEnd/>
          </a:ln>
        </p:spPr>
        <p:txBody>
          <a:bodyPr lIns="18450" tIns="0" rIns="18450" bIns="0" anchor="b"/>
          <a:lstStyle/>
          <a:p>
            <a:pPr marL="0" marR="0" lvl="0" indent="0" algn="r" defTabSz="885825" rtl="0" eaLnBrk="1" fontAlgn="auto" latinLnBrk="0" hangingPunct="1">
              <a:lnSpc>
                <a:spcPct val="100000"/>
              </a:lnSpc>
              <a:spcBef>
                <a:spcPts val="0"/>
              </a:spcBef>
              <a:spcAft>
                <a:spcPts val="0"/>
              </a:spcAft>
              <a:buClrTx/>
              <a:buSzTx/>
              <a:buFontTx/>
              <a:buNone/>
              <a:tabLst/>
              <a:defRPr/>
            </a:pPr>
            <a:fld id="{D87F2DC4-8072-4FE2-8BC5-76E99CD9E606}" type="slidenum">
              <a:rPr kumimoji="0" lang="en-US" sz="8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885825"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91297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iscoSansTT ExtraLight"/>
                <a:ea typeface="ＭＳ Ｐゴシック" charset="0"/>
              </a:rPr>
              <a:t>”Basic SD-WAN” is: </a:t>
            </a:r>
          </a:p>
          <a:p>
            <a:pPr marL="0" marR="0" lvl="0" indent="0" algn="l" defTabSz="914400" rtl="0" eaLnBrk="1" fontAlgn="b" latinLnBrk="0" hangingPunct="1">
              <a:lnSpc>
                <a:spcPct val="100000"/>
              </a:lnSpc>
              <a:spcBef>
                <a:spcPts val="0"/>
              </a:spcBef>
              <a:spcAft>
                <a:spcPts val="0"/>
              </a:spcAft>
              <a:buClrTx/>
              <a:buSzTx/>
              <a:buFontTx/>
              <a:buNone/>
              <a:tabLst/>
              <a:defRPr/>
            </a:pPr>
            <a:r>
              <a:rPr kumimoji="1" lang="en-US" sz="1200" dirty="0">
                <a:solidFill>
                  <a:schemeClr val="tx2"/>
                </a:solidFill>
                <a:latin typeface="+mn-lt"/>
              </a:rPr>
              <a:t>FEC</a:t>
            </a:r>
          </a:p>
          <a:p>
            <a:pPr marL="0" marR="0" lvl="0" indent="0" algn="l" defTabSz="914400" rtl="0" eaLnBrk="1" fontAlgn="b" latinLnBrk="0" hangingPunct="1">
              <a:lnSpc>
                <a:spcPct val="100000"/>
              </a:lnSpc>
              <a:spcBef>
                <a:spcPts val="0"/>
              </a:spcBef>
              <a:spcAft>
                <a:spcPts val="0"/>
              </a:spcAft>
              <a:buClrTx/>
              <a:buSzTx/>
              <a:buFontTx/>
              <a:buNone/>
              <a:tabLst/>
              <a:defRPr/>
            </a:pPr>
            <a:r>
              <a:rPr kumimoji="1" lang="en-US" sz="1200" dirty="0">
                <a:solidFill>
                  <a:schemeClr val="tx2"/>
                </a:solidFill>
                <a:latin typeface="+mn-lt"/>
              </a:rPr>
              <a:t>Transport Independence</a:t>
            </a:r>
          </a:p>
          <a:p>
            <a:pPr defTabSz="914400" fontAlgn="b">
              <a:spcBef>
                <a:spcPts val="0"/>
              </a:spcBef>
              <a:spcAft>
                <a:spcPts val="0"/>
              </a:spcAft>
              <a:defRPr/>
            </a:pPr>
            <a:r>
              <a:rPr kumimoji="1" lang="en-US" sz="1200" dirty="0">
                <a:solidFill>
                  <a:schemeClr val="tx2"/>
                </a:solidFill>
                <a:latin typeface="+mn-lt"/>
              </a:rPr>
              <a:t>Hub-Spoke, Mesh </a:t>
            </a:r>
          </a:p>
          <a:p>
            <a:pPr marL="0" marR="0" lvl="0" indent="0" algn="l" defTabSz="914400" rtl="0" eaLnBrk="1" fontAlgn="b"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dirty="0">
                <a:ln>
                  <a:noFill/>
                </a:ln>
                <a:solidFill>
                  <a:schemeClr val="tx2"/>
                </a:solidFill>
                <a:effectLst/>
                <a:uLnTx/>
                <a:uFillTx/>
                <a:latin typeface="+mn-lt"/>
                <a:ea typeface="ＭＳ Ｐゴシック" charset="0"/>
              </a:rPr>
              <a:t>Circuit Load Balancing</a:t>
            </a:r>
          </a:p>
          <a:p>
            <a:pPr marL="0" marR="0" lvl="0" indent="0" algn="l" defTabSz="914400" rtl="0" eaLnBrk="1" fontAlgn="b" latinLnBrk="0" hangingPunct="1">
              <a:lnSpc>
                <a:spcPct val="100000"/>
              </a:lnSpc>
              <a:spcBef>
                <a:spcPts val="0"/>
              </a:spcBef>
              <a:spcAft>
                <a:spcPts val="0"/>
              </a:spcAft>
              <a:buClrTx/>
              <a:buSzTx/>
              <a:buFontTx/>
              <a:buNone/>
              <a:tabLst/>
              <a:defRPr/>
            </a:pPr>
            <a:r>
              <a:rPr kumimoji="1" lang="en-US" sz="1200" dirty="0">
                <a:solidFill>
                  <a:schemeClr val="tx2"/>
                </a:solidFill>
                <a:latin typeface="+mn-lt"/>
              </a:rPr>
              <a:t>Centralized Orchestration</a:t>
            </a:r>
            <a:endParaRPr kumimoji="1" lang="en-US" sz="1200" b="0" i="0" u="none" strike="noStrike" kern="1200" cap="none" spc="0" normalizeH="0" baseline="0" noProof="0" dirty="0">
              <a:ln>
                <a:noFill/>
              </a:ln>
              <a:solidFill>
                <a:schemeClr val="tx2"/>
              </a:solidFill>
              <a:effectLst/>
              <a:uLnTx/>
              <a:uFillTx/>
              <a:latin typeface="+mn-lt"/>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CiscoSansTT ExtraLight"/>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CiscoSansTT ExtraLight"/>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CiscoSansTT ExtraLight"/>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CiscoSansTT ExtraLight"/>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Branch office router/CPE functionality</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Operate autonomously during loss of connection to controller</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Support for:   Hub &amp; Spoke, Partial/Full Mesh</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Centralized management:  </a:t>
            </a:r>
          </a:p>
          <a:p>
            <a:pPr marL="457200" marR="0" lvl="1"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effectLst/>
                <a:uLnTx/>
                <a:uFillTx/>
                <a:latin typeface="CiscoSansTT ExtraLight"/>
                <a:ea typeface="ＭＳ Ｐゴシック" charset="0"/>
              </a:rPr>
              <a:t>- Inventory, visibility, reporting &amp; config changes, SW upgrades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effectLst/>
                <a:uLnTx/>
                <a:uFillTx/>
                <a:latin typeface="CiscoSansTT ExtraLight"/>
                <a:ea typeface="ＭＳ Ｐゴシック" charset="0"/>
              </a:rPr>
              <a:t>	- Management, configuration via GUI</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Zero-touch configuration for branch devices </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VPN (AES 256-bit encryption)</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Direct Internet Access</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Dynamic traffic steering based on business or application policy</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Support for traffic shaping and QoS</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&gt; 100 well-known application profiles included + custom template capabilities</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Self-serve granular configuration changes</a:t>
            </a:r>
            <a:endParaRPr kumimoji="0" lang="en-US" sz="1400" b="0" i="0" u="none" strike="noStrike" kern="1200" cap="none" spc="0" normalizeH="0" baseline="0" noProof="0" dirty="0">
              <a:ln>
                <a:noFill/>
              </a:ln>
              <a:effectLst/>
              <a:uLnTx/>
              <a:uFillTx/>
              <a:latin typeface="CiscoSansTT ExtraLight"/>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6B29A37-292E-B34C-8A54-AEE081905A2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04117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82">
              <a:defRPr sz="1600" b="1">
                <a:solidFill>
                  <a:schemeClr val="tx1"/>
                </a:solidFill>
                <a:latin typeface="Arial" charset="0"/>
                <a:ea typeface="ＭＳ Ｐゴシック" pitchFamily="-65" charset="-128"/>
              </a:defRPr>
            </a:lvl1pPr>
            <a:lvl2pPr marL="37221777" indent="-36773134" defTabSz="886382">
              <a:defRPr sz="1600" b="1">
                <a:solidFill>
                  <a:schemeClr val="tx1"/>
                </a:solidFill>
                <a:latin typeface="Arial" charset="0"/>
                <a:ea typeface="ＭＳ Ｐゴシック" pitchFamily="-65" charset="-128"/>
              </a:defRPr>
            </a:lvl2pPr>
            <a:lvl3pPr>
              <a:defRPr sz="1600" b="1">
                <a:solidFill>
                  <a:schemeClr val="tx1"/>
                </a:solidFill>
                <a:latin typeface="Arial" charset="0"/>
                <a:ea typeface="ＭＳ Ｐゴシック" pitchFamily="-65" charset="-128"/>
              </a:defRPr>
            </a:lvl3pPr>
            <a:lvl4pPr>
              <a:defRPr sz="1600" b="1">
                <a:solidFill>
                  <a:schemeClr val="tx1"/>
                </a:solidFill>
                <a:latin typeface="Arial" charset="0"/>
                <a:ea typeface="ＭＳ Ｐゴシック" pitchFamily="-65" charset="-128"/>
              </a:defRPr>
            </a:lvl4pPr>
            <a:lvl5pPr>
              <a:defRPr sz="1600" b="1">
                <a:solidFill>
                  <a:schemeClr val="tx1"/>
                </a:solidFill>
                <a:latin typeface="Arial" charset="0"/>
                <a:ea typeface="ＭＳ Ｐゴシック" pitchFamily="-65" charset="-128"/>
              </a:defRPr>
            </a:lvl5pPr>
            <a:lvl6pPr marL="448642" eaLnBrk="0" fontAlgn="base" hangingPunct="0">
              <a:spcBef>
                <a:spcPct val="0"/>
              </a:spcBef>
              <a:spcAft>
                <a:spcPct val="0"/>
              </a:spcAft>
              <a:defRPr sz="1600" b="1">
                <a:solidFill>
                  <a:schemeClr val="tx1"/>
                </a:solidFill>
                <a:latin typeface="Arial" charset="0"/>
                <a:ea typeface="ＭＳ Ｐゴシック" pitchFamily="-65" charset="-128"/>
              </a:defRPr>
            </a:lvl6pPr>
            <a:lvl7pPr marL="897286" eaLnBrk="0" fontAlgn="base" hangingPunct="0">
              <a:spcBef>
                <a:spcPct val="0"/>
              </a:spcBef>
              <a:spcAft>
                <a:spcPct val="0"/>
              </a:spcAft>
              <a:defRPr sz="1600" b="1">
                <a:solidFill>
                  <a:schemeClr val="tx1"/>
                </a:solidFill>
                <a:latin typeface="Arial" charset="0"/>
                <a:ea typeface="ＭＳ Ｐゴシック" pitchFamily="-65" charset="-128"/>
              </a:defRPr>
            </a:lvl7pPr>
            <a:lvl8pPr marL="1345928" eaLnBrk="0" fontAlgn="base" hangingPunct="0">
              <a:spcBef>
                <a:spcPct val="0"/>
              </a:spcBef>
              <a:spcAft>
                <a:spcPct val="0"/>
              </a:spcAft>
              <a:defRPr sz="1600" b="1">
                <a:solidFill>
                  <a:schemeClr val="tx1"/>
                </a:solidFill>
                <a:latin typeface="Arial" charset="0"/>
                <a:ea typeface="ＭＳ Ｐゴシック" pitchFamily="-65" charset="-128"/>
              </a:defRPr>
            </a:lvl8pPr>
            <a:lvl9pPr marL="1794571" eaLnBrk="0" fontAlgn="base" hangingPunct="0">
              <a:spcBef>
                <a:spcPct val="0"/>
              </a:spcBef>
              <a:spcAft>
                <a:spcPct val="0"/>
              </a:spcAft>
              <a:defRPr sz="1600" b="1">
                <a:solidFill>
                  <a:schemeClr val="tx1"/>
                </a:solidFill>
                <a:latin typeface="Arial" charset="0"/>
                <a:ea typeface="ＭＳ Ｐゴシック" pitchFamily="-65" charset="-128"/>
              </a:defRPr>
            </a:lvl9pPr>
          </a:lstStyle>
          <a:p>
            <a:pPr marL="0" marR="0" lvl="0" indent="0" algn="r" defTabSz="886382" rtl="0" eaLnBrk="1" fontAlgn="base" latinLnBrk="0" hangingPunct="1">
              <a:lnSpc>
                <a:spcPct val="100000"/>
              </a:lnSpc>
              <a:spcBef>
                <a:spcPct val="0"/>
              </a:spcBef>
              <a:spcAft>
                <a:spcPct val="0"/>
              </a:spcAft>
              <a:buClrTx/>
              <a:buSzTx/>
              <a:buFontTx/>
              <a:buNone/>
              <a:tabLst/>
              <a:defRPr/>
            </a:pPr>
            <a:fld id="{16C1CE87-164E-4070-AA82-1B3D6FE0A94C}" type="slidenum">
              <a:rPr kumimoji="0" lang="en-US" sz="800" b="0" i="0" u="none" strike="noStrike" kern="1200" cap="none" spc="0" normalizeH="0" baseline="0" noProof="0">
                <a:ln>
                  <a:noFill/>
                </a:ln>
                <a:solidFill>
                  <a:prstClr val="black"/>
                </a:solidFill>
                <a:effectLst/>
                <a:uLnTx/>
                <a:uFillTx/>
                <a:latin typeface="Arial" charset="0"/>
                <a:ea typeface="ＭＳ Ｐゴシック" pitchFamily="-65" charset="-128"/>
              </a:rPr>
              <a:pPr marL="0" marR="0" lvl="0" indent="0" algn="r" defTabSz="886382" rtl="0" eaLnBrk="1" fontAlgn="base" latinLnBrk="0" hangingPunct="1">
                <a:lnSpc>
                  <a:spcPct val="100000"/>
                </a:lnSpc>
                <a:spcBef>
                  <a:spcPct val="0"/>
                </a:spcBef>
                <a:spcAft>
                  <a:spcPct val="0"/>
                </a:spcAft>
                <a:buClrTx/>
                <a:buSzTx/>
                <a:buFontTx/>
                <a:buNone/>
                <a:tabLst/>
                <a:defRPr/>
              </a:pPr>
              <a:t>6</a:t>
            </a:fld>
            <a:endParaRPr kumimoji="0" lang="en-US" sz="800" b="0" i="0" u="none" strike="noStrike" kern="1200" cap="none" spc="0" normalizeH="0" baseline="0" noProof="0">
              <a:ln>
                <a:noFill/>
              </a:ln>
              <a:solidFill>
                <a:prstClr val="black"/>
              </a:solidFill>
              <a:effectLst/>
              <a:uLnTx/>
              <a:uFillTx/>
              <a:latin typeface="Arial" charset="0"/>
              <a:ea typeface="ＭＳ Ｐゴシック" pitchFamily="-65" charset="-128"/>
            </a:endParaRPr>
          </a:p>
        </p:txBody>
      </p:sp>
      <p:sp>
        <p:nvSpPr>
          <p:cNvPr id="25603" name="AutoShape 2"/>
          <p:cNvSpPr>
            <a:spLocks noGrp="1" noRot="1" noChangeAspect="1" noChangeArrowheads="1" noTextEdit="1"/>
          </p:cNvSpPr>
          <p:nvPr>
            <p:ph type="sldImg"/>
          </p:nvPr>
        </p:nvSpPr>
        <p:spPr>
          <a:xfrm>
            <a:off x="381000" y="687388"/>
            <a:ext cx="6096000" cy="3429000"/>
          </a:xfrm>
          <a:ln cap="flat"/>
        </p:spPr>
      </p:sp>
      <p:sp>
        <p:nvSpPr>
          <p:cNvPr id="25604" name="Rectangle 3"/>
          <p:cNvSpPr>
            <a:spLocks noGrp="1" noChangeArrowheads="1"/>
          </p:cNvSpPr>
          <p:nvPr>
            <p:ph type="body" idx="1"/>
          </p:nvPr>
        </p:nvSpPr>
        <p:spPr>
          <a:xfrm>
            <a:off x="914711" y="4344026"/>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7" tIns="45239" rIns="90477" bIns="45239"/>
          <a:lstStyle/>
          <a:p>
            <a:endParaRPr lang="fr-FR" dirty="0">
              <a:latin typeface="Arial" charset="0"/>
              <a:ea typeface="ＭＳ Ｐゴシック" pitchFamily="-65" charset="-128"/>
            </a:endParaRPr>
          </a:p>
        </p:txBody>
      </p:sp>
    </p:spTree>
    <p:extLst>
      <p:ext uri="{BB962C8B-B14F-4D97-AF65-F5344CB8AC3E}">
        <p14:creationId xmlns:p14="http://schemas.microsoft.com/office/powerpoint/2010/main" val="3636227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6B29A37-292E-B34C-8A54-AEE081905A2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69802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middle</a:t>
            </a:r>
          </a:p>
          <a:p>
            <a:r>
              <a:rPr lang="en-US" dirty="0"/>
              <a:t>58% 2</a:t>
            </a:r>
            <a:r>
              <a:rPr lang="en-US" baseline="30000" dirty="0"/>
              <a:t>nd</a:t>
            </a:r>
          </a:p>
          <a:p>
            <a:r>
              <a:rPr lang="en-US" baseline="30000" dirty="0"/>
              <a:t>3rd  94% and 14.98</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168576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Today, backhauling traffic that is internet bound impacts SaaS performance. </a:t>
            </a:r>
          </a:p>
          <a:p>
            <a:pPr marL="171450" indent="-171450">
              <a:buFont typeface="Arial" panose="020B0604020202020204" pitchFamily="34" charset="0"/>
              <a:buChar char="•"/>
            </a:pPr>
            <a:r>
              <a:rPr lang="en-US" b="0" dirty="0"/>
              <a:t>If you only have a single path for all of you internet bound traffic then you will see impact to application performance as all internet bound traffic competes for the same bandwidth. </a:t>
            </a:r>
          </a:p>
          <a:p>
            <a:pPr marL="171450" indent="-171450">
              <a:buFont typeface="Arial" panose="020B0604020202020204" pitchFamily="34" charset="0"/>
              <a:buChar char="•"/>
            </a:pPr>
            <a:r>
              <a:rPr lang="en-US" b="0" dirty="0"/>
              <a:t>That single path could be through:</a:t>
            </a:r>
          </a:p>
          <a:p>
            <a:pPr marL="628650" lvl="1" indent="-171450">
              <a:buFont typeface="Arial" panose="020B0604020202020204" pitchFamily="34" charset="0"/>
              <a:buChar char="•"/>
            </a:pPr>
            <a:r>
              <a:rPr lang="en-US" b="0" dirty="0"/>
              <a:t>Your data center</a:t>
            </a:r>
          </a:p>
          <a:p>
            <a:pPr marL="628650" lvl="1" indent="-171450">
              <a:buFont typeface="Arial" panose="020B0604020202020204" pitchFamily="34" charset="0"/>
              <a:buChar char="•"/>
            </a:pPr>
            <a:r>
              <a:rPr lang="en-US" b="0" dirty="0"/>
              <a:t>A cloud security provider (the added downside here is that if the cloud security provider goes down then your network will be down as well. The same applies to Microsoft Virtual WAN where all traffic (even non Microsoft traffic) is being sent to a single provider and in addition to the extra latency this creates it is also a single point of failure). </a:t>
            </a:r>
          </a:p>
          <a:p>
            <a:pPr marL="628650" lvl="1" indent="-171450">
              <a:buFont typeface="Arial" panose="020B0604020202020204" pitchFamily="34" charset="0"/>
              <a:buChar char="•"/>
            </a:pPr>
            <a:r>
              <a:rPr lang="en-US" b="0" dirty="0"/>
              <a:t>A colocation provider that is providing your internet access. </a:t>
            </a:r>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11</a:t>
            </a:fld>
            <a:endParaRPr lang="en-US"/>
          </a:p>
        </p:txBody>
      </p:sp>
    </p:spTree>
    <p:extLst>
      <p:ext uri="{BB962C8B-B14F-4D97-AF65-F5344CB8AC3E}">
        <p14:creationId xmlns:p14="http://schemas.microsoft.com/office/powerpoint/2010/main" val="398460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12</a:t>
            </a:fld>
            <a:endParaRPr lang="en-US"/>
          </a:p>
        </p:txBody>
      </p:sp>
    </p:spTree>
    <p:extLst>
      <p:ext uri="{BB962C8B-B14F-4D97-AF65-F5344CB8AC3E}">
        <p14:creationId xmlns:p14="http://schemas.microsoft.com/office/powerpoint/2010/main" val="2928052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sz="1200" kern="1200" dirty="0">
                <a:solidFill>
                  <a:schemeClr val="tx1"/>
                </a:solidFill>
                <a:effectLst/>
                <a:latin typeface="+mn-lt"/>
                <a:ea typeface="+mn-ea"/>
                <a:cs typeface="+mn-cs"/>
              </a:rPr>
              <a:t>Analog Support in 17.2, i.e.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Limited analog voice and fax support – i.e. low density FX0/FXS interfaces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 legacy ISDN BRI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SRST (survivability support)  on PSTN/PBX. If SP connection lost then continue to get dial tone and switch calls </a:t>
            </a:r>
          </a:p>
          <a:p>
            <a:endParaRPr lang="en-US" dirty="0"/>
          </a:p>
          <a:p>
            <a:r>
              <a:rPr lang="en-US" sz="1200" kern="1200" dirty="0">
                <a:solidFill>
                  <a:schemeClr val="tx1"/>
                </a:solidFill>
                <a:effectLst/>
                <a:latin typeface="+mn-lt"/>
                <a:ea typeface="+mn-ea"/>
                <a:cs typeface="+mn-cs"/>
              </a:rPr>
              <a:t>Full digital voice will be supported, but in 17.3 </a:t>
            </a:r>
          </a:p>
          <a:p>
            <a:r>
              <a:rPr lang="en-US" sz="1200" kern="1200" dirty="0">
                <a:solidFill>
                  <a:schemeClr val="tx1"/>
                </a:solidFill>
                <a:effectLst/>
                <a:latin typeface="+mn-lt"/>
                <a:ea typeface="+mn-ea"/>
                <a:cs typeface="+mn-cs"/>
              </a:rPr>
              <a:t>- ISDN PRI </a:t>
            </a:r>
          </a:p>
          <a:p>
            <a:r>
              <a:rPr lang="en-US" sz="1200" kern="1200" dirty="0">
                <a:solidFill>
                  <a:schemeClr val="tx1"/>
                </a:solidFill>
                <a:effectLst/>
                <a:latin typeface="+mn-lt"/>
                <a:ea typeface="+mn-ea"/>
                <a:cs typeface="+mn-cs"/>
              </a:rPr>
              <a:t>- T1/E1 </a:t>
            </a:r>
          </a:p>
          <a:p>
            <a:r>
              <a:rPr lang="en-US" sz="1200" kern="1200" dirty="0">
                <a:solidFill>
                  <a:schemeClr val="tx1"/>
                </a:solidFill>
                <a:effectLst/>
                <a:latin typeface="+mn-lt"/>
                <a:ea typeface="+mn-ea"/>
                <a:cs typeface="+mn-cs"/>
              </a:rPr>
              <a:t>- Packet Voice DSP modules for connectivity &amp; optimization (all modules) </a:t>
            </a:r>
          </a:p>
          <a:p>
            <a:endParaRPr lang="en-US" dirty="0"/>
          </a:p>
        </p:txBody>
      </p:sp>
      <p:sp>
        <p:nvSpPr>
          <p:cNvPr id="4" name="Slide Number Placeholder 3"/>
          <p:cNvSpPr>
            <a:spLocks noGrp="1"/>
          </p:cNvSpPr>
          <p:nvPr>
            <p:ph type="sldNum" sz="quarter" idx="5"/>
          </p:nvPr>
        </p:nvSpPr>
        <p:spPr/>
        <p:txBody>
          <a:bodyPr/>
          <a:lstStyle/>
          <a:p>
            <a:fld id="{2FDB7B5A-4DED-384B-A0EC-9663AADD1755}" type="slidenum">
              <a:rPr lang="en-US" smtClean="0"/>
              <a:t>13</a:t>
            </a:fld>
            <a:endParaRPr lang="en-US"/>
          </a:p>
        </p:txBody>
      </p:sp>
    </p:spTree>
    <p:extLst>
      <p:ext uri="{BB962C8B-B14F-4D97-AF65-F5344CB8AC3E}">
        <p14:creationId xmlns:p14="http://schemas.microsoft.com/office/powerpoint/2010/main" val="2631334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lumMod val="75000"/>
                </a:schemeClr>
              </a:solidFill>
            </a:endParaRPr>
          </a:p>
        </p:txBody>
      </p:sp>
    </p:spTree>
    <p:extLst>
      <p:ext uri="{BB962C8B-B14F-4D97-AF65-F5344CB8AC3E}">
        <p14:creationId xmlns:p14="http://schemas.microsoft.com/office/powerpoint/2010/main" val="3369682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2675132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11776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10789"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263145790"/>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77289258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solidFill>
                <a:latin typeface="+mn-lt"/>
                <a:ea typeface="ＭＳ Ｐゴシック" charset="0"/>
                <a:cs typeface="CiscoSans"/>
              </a:defRPr>
            </a:lvl1pPr>
            <a:lvl2pPr marL="304792" indent="-152396">
              <a:buClr>
                <a:schemeClr val="tx2"/>
              </a:buClr>
              <a:buSzPct val="60000"/>
              <a:defRPr sz="2667">
                <a:solidFill>
                  <a:schemeClr val="bg1"/>
                </a:solidFill>
              </a:defRPr>
            </a:lvl2pPr>
            <a:lvl3pPr marL="457189" indent="-152396">
              <a:buClr>
                <a:schemeClr val="tx2"/>
              </a:buClr>
              <a:buSzPct val="60000"/>
              <a:defRPr sz="2400">
                <a:solidFill>
                  <a:schemeClr val="bg1"/>
                </a:solidFill>
              </a:defRPr>
            </a:lvl3pPr>
            <a:lvl4pPr marL="609585" indent="-165096">
              <a:buClr>
                <a:schemeClr val="tx2"/>
              </a:buClr>
              <a:buSzPct val="60000"/>
              <a:defRPr sz="2133">
                <a:solidFill>
                  <a:schemeClr val="bg1"/>
                </a:solidFill>
              </a:defRPr>
            </a:lvl4pPr>
            <a:lvl5pPr marL="766214" indent="-156629">
              <a:buClr>
                <a:schemeClr val="tx2"/>
              </a:buClr>
              <a:buSzPct val="60000"/>
              <a:defRPr sz="21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825437563"/>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17774"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Click to edit Master text styles</a:t>
            </a:r>
          </a:p>
        </p:txBody>
      </p:sp>
      <p:sp>
        <p:nvSpPr>
          <p:cNvPr id="10" name="Rectangle 4"/>
          <p:cNvSpPr>
            <a:spLocks noChangeArrowheads="1"/>
          </p:cNvSpPr>
          <p:nvPr/>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497024158"/>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31780799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28789458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535499829"/>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44432901"/>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10667542"/>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4183925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tx2"/>
              </a:solidFill>
            </a:endParaRPr>
          </a:p>
        </p:txBody>
      </p:sp>
    </p:spTree>
    <p:extLst>
      <p:ext uri="{BB962C8B-B14F-4D97-AF65-F5344CB8AC3E}">
        <p14:creationId xmlns:p14="http://schemas.microsoft.com/office/powerpoint/2010/main" val="34634335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222435" y="301279"/>
            <a:ext cx="11747172" cy="465341"/>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ja-JP" noProof="0"/>
              <a:t>Click to edit Master title style</a:t>
            </a:r>
          </a:p>
        </p:txBody>
      </p:sp>
    </p:spTree>
    <p:extLst>
      <p:ext uri="{BB962C8B-B14F-4D97-AF65-F5344CB8AC3E}">
        <p14:creationId xmlns:p14="http://schemas.microsoft.com/office/powerpoint/2010/main" val="26231859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138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535993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051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781381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21205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12381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589760568"/>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93516393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92" indent="-152396">
              <a:buClr>
                <a:schemeClr val="tx2"/>
              </a:buClr>
              <a:buSzPct val="60000"/>
              <a:defRPr sz="2667">
                <a:solidFill>
                  <a:schemeClr val="bg1">
                    <a:lumMod val="75000"/>
                  </a:schemeClr>
                </a:solidFill>
              </a:defRPr>
            </a:lvl2pPr>
            <a:lvl3pPr marL="457189" indent="-152396">
              <a:buClr>
                <a:schemeClr val="tx2"/>
              </a:buClr>
              <a:buSzPct val="60000"/>
              <a:defRPr sz="2400">
                <a:solidFill>
                  <a:schemeClr val="bg1">
                    <a:lumMod val="75000"/>
                  </a:schemeClr>
                </a:solidFill>
              </a:defRPr>
            </a:lvl3pPr>
            <a:lvl4pPr marL="609585" indent="-165096">
              <a:buClr>
                <a:schemeClr val="tx2"/>
              </a:buClr>
              <a:buSzPct val="60000"/>
              <a:defRPr sz="2133">
                <a:solidFill>
                  <a:schemeClr val="bg1">
                    <a:lumMod val="75000"/>
                  </a:schemeClr>
                </a:solidFill>
              </a:defRPr>
            </a:lvl4pPr>
            <a:lvl5pPr marL="766214" indent="-156629">
              <a:buClr>
                <a:schemeClr val="tx2"/>
              </a:buClr>
              <a:buSzPct val="60000"/>
              <a:defRPr sz="2133">
                <a:solidFill>
                  <a:schemeClr val="bg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0789235"/>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876018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Click to edit Master text styles</a:t>
            </a:r>
          </a:p>
        </p:txBody>
      </p:sp>
      <p:sp>
        <p:nvSpPr>
          <p:cNvPr id="10" name="Rectangle 4"/>
          <p:cNvSpPr>
            <a:spLocks noChangeArrowheads="1"/>
          </p:cNvSpPr>
          <p:nvPr/>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611094493"/>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32213848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74898528"/>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29350146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132019719"/>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27813965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1581721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93600" y="256032"/>
            <a:ext cx="11009376"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b"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GB" dirty="0"/>
              <a:t>Click to edit Master title style</a:t>
            </a:r>
          </a:p>
        </p:txBody>
      </p:sp>
    </p:spTree>
    <p:extLst>
      <p:ext uri="{BB962C8B-B14F-4D97-AF65-F5344CB8AC3E}">
        <p14:creationId xmlns:p14="http://schemas.microsoft.com/office/powerpoint/2010/main" val="640015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8" name="Content Placeholder 2"/>
          <p:cNvSpPr>
            <a:spLocks noGrp="1"/>
          </p:cNvSpPr>
          <p:nvPr>
            <p:ph idx="1" hasCustomPrompt="1"/>
          </p:nvPr>
        </p:nvSpPr>
        <p:spPr>
          <a:xfrm>
            <a:off x="508000" y="1143014"/>
            <a:ext cx="11277600" cy="1351481"/>
          </a:xfrm>
          <a:prstGeom prst="rect">
            <a:avLst/>
          </a:prstGeom>
        </p:spPr>
        <p:txBody>
          <a:bodyPr vert="horz" lIns="0" tIns="0" rIns="0" bIns="0" rtlCol="0">
            <a:spAutoFit/>
          </a:bodyPr>
          <a:lstStyle>
            <a:lvl1pPr>
              <a:defRPr lang="en-US" smtClean="0"/>
            </a:lvl1pPr>
            <a:lvl2pPr>
              <a:defRPr lang="en-US" smtClean="0"/>
            </a:lvl2pPr>
            <a:lvl3pPr>
              <a:defRPr lang="en-US" smtClean="0"/>
            </a:lvl3pPr>
            <a:lvl4pPr>
              <a:defRPr lang="en-US" smtClean="0"/>
            </a:lvl4pPr>
          </a:lstStyle>
          <a:p>
            <a:pPr lvl="0"/>
            <a:r>
              <a:rPr lang="en-US"/>
              <a:t>First level</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hasCustomPrompt="1"/>
          </p:nvPr>
        </p:nvSpPr>
        <p:spPr>
          <a:xfrm>
            <a:off x="508000" y="367757"/>
            <a:ext cx="9851136" cy="465320"/>
          </a:xfrm>
          <a:prstGeom prst="rect">
            <a:avLst/>
          </a:prstGeom>
        </p:spPr>
        <p:txBody>
          <a:bodyPr vert="horz" lIns="0" tIns="0" rIns="0" bIns="0" rtlCol="0" anchor="ctr" anchorCtr="0">
            <a:spAutoFit/>
          </a:bodyPr>
          <a:lstStyle>
            <a:lvl1pPr>
              <a:defRPr lang="es-PR" dirty="0"/>
            </a:lvl1pPr>
          </a:lstStyle>
          <a:p>
            <a:pPr lvl="0"/>
            <a:r>
              <a:rPr lang="en-US"/>
              <a:t>Click to edit title</a:t>
            </a:r>
            <a:endParaRPr lang="es-PR" dirty="0"/>
          </a:p>
        </p:txBody>
      </p:sp>
    </p:spTree>
    <p:extLst>
      <p:ext uri="{BB962C8B-B14F-4D97-AF65-F5344CB8AC3E}">
        <p14:creationId xmlns:p14="http://schemas.microsoft.com/office/powerpoint/2010/main" val="2209948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18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16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1467"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400"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333"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
        <p:nvSpPr>
          <p:cNvPr id="3" name="Text Placeholder 2">
            <a:extLst>
              <a:ext uri="{FF2B5EF4-FFF2-40B4-BE49-F238E27FC236}">
                <a16:creationId xmlns:a16="http://schemas.microsoft.com/office/drawing/2014/main" id="{61A60973-8474-447C-94EB-C49A0F93DC97}"/>
              </a:ext>
            </a:extLst>
          </p:cNvPr>
          <p:cNvSpPr>
            <a:spLocks noGrp="1"/>
          </p:cNvSpPr>
          <p:nvPr>
            <p:ph type="body" sz="quarter" idx="11"/>
          </p:nvPr>
        </p:nvSpPr>
        <p:spPr>
          <a:xfrm>
            <a:off x="583687" y="1074223"/>
            <a:ext cx="11127316" cy="426312"/>
          </a:xfrm>
          <a:prstGeom prst="rect">
            <a:avLst/>
          </a:prstGeom>
        </p:spPr>
        <p:txBody>
          <a:bodyPr/>
          <a:lstStyle>
            <a:lvl1pPr marL="0" indent="0">
              <a:buNone/>
              <a:defRPr sz="2400"/>
            </a:lvl1pPr>
          </a:lstStyle>
          <a:p>
            <a:pPr lvl="0"/>
            <a:endParaRPr lang="en-US" dirty="0"/>
          </a:p>
        </p:txBody>
      </p:sp>
    </p:spTree>
    <p:extLst>
      <p:ext uri="{BB962C8B-B14F-4D97-AF65-F5344CB8AC3E}">
        <p14:creationId xmlns:p14="http://schemas.microsoft.com/office/powerpoint/2010/main" val="395932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973140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lumMod val="75000"/>
                </a:schemeClr>
              </a:solidFill>
            </a:endParaRPr>
          </a:p>
        </p:txBody>
      </p:sp>
    </p:spTree>
    <p:extLst>
      <p:ext uri="{BB962C8B-B14F-4D97-AF65-F5344CB8AC3E}">
        <p14:creationId xmlns:p14="http://schemas.microsoft.com/office/powerpoint/2010/main" val="3505553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800334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783558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813746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00382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33661"/>
            <a:ext cx="10852149" cy="663195"/>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Edit Master text styles</a:t>
            </a:r>
          </a:p>
        </p:txBody>
      </p:sp>
    </p:spTree>
    <p:extLst>
      <p:ext uri="{BB962C8B-B14F-4D97-AF65-F5344CB8AC3E}">
        <p14:creationId xmlns:p14="http://schemas.microsoft.com/office/powerpoint/2010/main" val="3519965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Edit Master text styles</a:t>
            </a:r>
          </a:p>
        </p:txBody>
      </p:sp>
    </p:spTree>
    <p:extLst>
      <p:ext uri="{BB962C8B-B14F-4D97-AF65-F5344CB8AC3E}">
        <p14:creationId xmlns:p14="http://schemas.microsoft.com/office/powerpoint/2010/main" val="2879636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146503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991000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55370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2112839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69190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786722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326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217166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6497008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71849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774623593"/>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32675086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92" indent="-152396">
              <a:buClr>
                <a:schemeClr val="tx2"/>
              </a:buClr>
              <a:buSzPct val="60000"/>
              <a:defRPr sz="2667">
                <a:solidFill>
                  <a:schemeClr val="bg1">
                    <a:lumMod val="75000"/>
                  </a:schemeClr>
                </a:solidFill>
              </a:defRPr>
            </a:lvl2pPr>
            <a:lvl3pPr marL="457189" indent="-152396">
              <a:buClr>
                <a:schemeClr val="tx2"/>
              </a:buClr>
              <a:buSzPct val="60000"/>
              <a:defRPr sz="2400">
                <a:solidFill>
                  <a:schemeClr val="bg1">
                    <a:lumMod val="75000"/>
                  </a:schemeClr>
                </a:solidFill>
              </a:defRPr>
            </a:lvl3pPr>
            <a:lvl4pPr marL="609585" indent="-165096">
              <a:buClr>
                <a:schemeClr val="tx2"/>
              </a:buClr>
              <a:buSzPct val="60000"/>
              <a:defRPr sz="2133">
                <a:solidFill>
                  <a:schemeClr val="bg1">
                    <a:lumMod val="75000"/>
                  </a:schemeClr>
                </a:solidFill>
              </a:defRPr>
            </a:lvl4pPr>
            <a:lvl5pPr marL="766214" indent="-156629">
              <a:buClr>
                <a:schemeClr val="tx2"/>
              </a:buClr>
              <a:buSzPct val="60000"/>
              <a:defRPr sz="2133">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375301651"/>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Edit Master text styles</a:t>
            </a:r>
          </a:p>
        </p:txBody>
      </p:sp>
      <p:sp>
        <p:nvSpPr>
          <p:cNvPr id="10" name="Rectangle 4"/>
          <p:cNvSpPr>
            <a:spLocks noChangeArrowheads="1"/>
          </p:cNvSpPr>
          <p:nvPr/>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54648797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011330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42549552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519502177"/>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66746162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297008194"/>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261467249"/>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34792316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93600" y="256032"/>
            <a:ext cx="11009376"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b"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GB" dirty="0"/>
              <a:t>Click to edit Master title style</a:t>
            </a:r>
          </a:p>
        </p:txBody>
      </p:sp>
    </p:spTree>
    <p:extLst>
      <p:ext uri="{BB962C8B-B14F-4D97-AF65-F5344CB8AC3E}">
        <p14:creationId xmlns:p14="http://schemas.microsoft.com/office/powerpoint/2010/main" val="4856154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8" name="Content Placeholder 2"/>
          <p:cNvSpPr>
            <a:spLocks noGrp="1"/>
          </p:cNvSpPr>
          <p:nvPr>
            <p:ph idx="1" hasCustomPrompt="1"/>
          </p:nvPr>
        </p:nvSpPr>
        <p:spPr>
          <a:xfrm>
            <a:off x="508000" y="1143014"/>
            <a:ext cx="11277600" cy="1351481"/>
          </a:xfrm>
          <a:prstGeom prst="rect">
            <a:avLst/>
          </a:prstGeom>
        </p:spPr>
        <p:txBody>
          <a:bodyPr vert="horz" lIns="0" tIns="0" rIns="0" bIns="0" rtlCol="0">
            <a:spAutoFit/>
          </a:bodyPr>
          <a:lstStyle>
            <a:lvl1pPr>
              <a:defRPr lang="en-US" smtClean="0"/>
            </a:lvl1pPr>
            <a:lvl2pPr>
              <a:defRPr lang="en-US" smtClean="0"/>
            </a:lvl2pPr>
            <a:lvl3pPr>
              <a:defRPr lang="en-US" smtClean="0"/>
            </a:lvl3pPr>
            <a:lvl4pPr>
              <a:defRPr lang="en-US" smtClean="0"/>
            </a:lvl4pPr>
          </a:lstStyle>
          <a:p>
            <a:pPr lvl="0"/>
            <a:r>
              <a:rPr lang="en-US"/>
              <a:t>First level</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hasCustomPrompt="1"/>
          </p:nvPr>
        </p:nvSpPr>
        <p:spPr>
          <a:xfrm>
            <a:off x="508000" y="367757"/>
            <a:ext cx="9851136" cy="465320"/>
          </a:xfrm>
          <a:prstGeom prst="rect">
            <a:avLst/>
          </a:prstGeom>
        </p:spPr>
        <p:txBody>
          <a:bodyPr vert="horz" lIns="0" tIns="0" rIns="0" bIns="0" rtlCol="0" anchor="ctr" anchorCtr="0">
            <a:spAutoFit/>
          </a:bodyPr>
          <a:lstStyle>
            <a:lvl1pPr>
              <a:defRPr lang="es-PR" dirty="0"/>
            </a:lvl1pPr>
          </a:lstStyle>
          <a:p>
            <a:pPr lvl="0"/>
            <a:r>
              <a:rPr lang="en-US"/>
              <a:t>Click to edit title</a:t>
            </a:r>
            <a:endParaRPr lang="es-PR" dirty="0"/>
          </a:p>
        </p:txBody>
      </p:sp>
    </p:spTree>
    <p:extLst>
      <p:ext uri="{BB962C8B-B14F-4D97-AF65-F5344CB8AC3E}">
        <p14:creationId xmlns:p14="http://schemas.microsoft.com/office/powerpoint/2010/main" val="2245874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18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16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1467"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400"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333"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
        <p:nvSpPr>
          <p:cNvPr id="3" name="Text Placeholder 2">
            <a:extLst>
              <a:ext uri="{FF2B5EF4-FFF2-40B4-BE49-F238E27FC236}">
                <a16:creationId xmlns:a16="http://schemas.microsoft.com/office/drawing/2014/main" id="{61A60973-8474-447C-94EB-C49A0F93DC97}"/>
              </a:ext>
            </a:extLst>
          </p:cNvPr>
          <p:cNvSpPr>
            <a:spLocks noGrp="1"/>
          </p:cNvSpPr>
          <p:nvPr>
            <p:ph type="body" sz="quarter" idx="11"/>
          </p:nvPr>
        </p:nvSpPr>
        <p:spPr>
          <a:xfrm>
            <a:off x="583687" y="1074223"/>
            <a:ext cx="11127316" cy="426312"/>
          </a:xfrm>
          <a:prstGeom prst="rect">
            <a:avLst/>
          </a:prstGeom>
        </p:spPr>
        <p:txBody>
          <a:bodyPr/>
          <a:lstStyle>
            <a:lvl1pPr marL="0" indent="0">
              <a:buNone/>
              <a:defRPr sz="2400"/>
            </a:lvl1pPr>
          </a:lstStyle>
          <a:p>
            <a:pPr lvl="0"/>
            <a:endParaRPr lang="en-US" dirty="0"/>
          </a:p>
        </p:txBody>
      </p:sp>
    </p:spTree>
    <p:extLst>
      <p:ext uri="{BB962C8B-B14F-4D97-AF65-F5344CB8AC3E}">
        <p14:creationId xmlns:p14="http://schemas.microsoft.com/office/powerpoint/2010/main" val="1226886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lumMod val="75000"/>
                </a:schemeClr>
              </a:solidFill>
            </a:endParaRPr>
          </a:p>
        </p:txBody>
      </p:sp>
    </p:spTree>
    <p:extLst>
      <p:ext uri="{BB962C8B-B14F-4D97-AF65-F5344CB8AC3E}">
        <p14:creationId xmlns:p14="http://schemas.microsoft.com/office/powerpoint/2010/main" val="2111478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33661"/>
            <a:ext cx="10852149" cy="663195"/>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044515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5769321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4726998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429000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83731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33661"/>
            <a:ext cx="10852149" cy="663195"/>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Edit Master text styles</a:t>
            </a:r>
          </a:p>
        </p:txBody>
      </p:sp>
    </p:spTree>
    <p:extLst>
      <p:ext uri="{BB962C8B-B14F-4D97-AF65-F5344CB8AC3E}">
        <p14:creationId xmlns:p14="http://schemas.microsoft.com/office/powerpoint/2010/main" val="1772444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Edit Master text styles</a:t>
            </a:r>
          </a:p>
        </p:txBody>
      </p:sp>
    </p:spTree>
    <p:extLst>
      <p:ext uri="{BB962C8B-B14F-4D97-AF65-F5344CB8AC3E}">
        <p14:creationId xmlns:p14="http://schemas.microsoft.com/office/powerpoint/2010/main" val="2021222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1275401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4178500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1625888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433295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7099148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6976936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5040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9644213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4538116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26236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71231082"/>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118432876"/>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92" indent="-152396">
              <a:buClr>
                <a:schemeClr val="tx2"/>
              </a:buClr>
              <a:buSzPct val="60000"/>
              <a:defRPr sz="2667">
                <a:solidFill>
                  <a:schemeClr val="bg1">
                    <a:lumMod val="75000"/>
                  </a:schemeClr>
                </a:solidFill>
              </a:defRPr>
            </a:lvl2pPr>
            <a:lvl3pPr marL="457189" indent="-152396">
              <a:buClr>
                <a:schemeClr val="tx2"/>
              </a:buClr>
              <a:buSzPct val="60000"/>
              <a:defRPr sz="2400">
                <a:solidFill>
                  <a:schemeClr val="bg1">
                    <a:lumMod val="75000"/>
                  </a:schemeClr>
                </a:solidFill>
              </a:defRPr>
            </a:lvl3pPr>
            <a:lvl4pPr marL="609585" indent="-165096">
              <a:buClr>
                <a:schemeClr val="tx2"/>
              </a:buClr>
              <a:buSzPct val="60000"/>
              <a:defRPr sz="2133">
                <a:solidFill>
                  <a:schemeClr val="bg1">
                    <a:lumMod val="75000"/>
                  </a:schemeClr>
                </a:solidFill>
              </a:defRPr>
            </a:lvl4pPr>
            <a:lvl5pPr marL="766214" indent="-156629">
              <a:buClr>
                <a:schemeClr val="tx2"/>
              </a:buClr>
              <a:buSzPct val="60000"/>
              <a:defRPr sz="2133">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909069537"/>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Edit Master text styles</a:t>
            </a:r>
          </a:p>
        </p:txBody>
      </p:sp>
      <p:sp>
        <p:nvSpPr>
          <p:cNvPr id="10" name="Rectangle 4"/>
          <p:cNvSpPr>
            <a:spLocks noChangeArrowheads="1"/>
          </p:cNvSpPr>
          <p:nvPr/>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16813223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28401983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1182082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420056116"/>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951211428"/>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542636473"/>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720634976"/>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16023826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19801227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5261712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577639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0424339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2"/>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587373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8923466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2"/>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33660"/>
            <a:ext cx="10852149" cy="663195"/>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9297962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2"/>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36529017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2"/>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7210783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1393790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7182788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0691635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368260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6190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1797211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0272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theme" Target="../theme/theme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134460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56201294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7268558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75444635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37.wdp"/><Relationship Id="rId3" Type="http://schemas.openxmlformats.org/officeDocument/2006/relationships/image" Target="../media/image73.png"/><Relationship Id="rId7" Type="http://schemas.microsoft.com/office/2007/relationships/hdphoto" Target="../media/hdphoto34.wdp"/><Relationship Id="rId12"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96.xml"/><Relationship Id="rId6" Type="http://schemas.microsoft.com/office/2007/relationships/hdphoto" Target="../media/hdphoto33.wdp"/><Relationship Id="rId11" Type="http://schemas.microsoft.com/office/2007/relationships/hdphoto" Target="../media/hdphoto36.wdp"/><Relationship Id="rId5" Type="http://schemas.openxmlformats.org/officeDocument/2006/relationships/image" Target="../media/image74.png"/><Relationship Id="rId15" Type="http://schemas.openxmlformats.org/officeDocument/2006/relationships/image" Target="../media/image79.wmf"/><Relationship Id="rId10" Type="http://schemas.openxmlformats.org/officeDocument/2006/relationships/image" Target="../media/image76.png"/><Relationship Id="rId4" Type="http://schemas.microsoft.com/office/2007/relationships/hdphoto" Target="../media/hdphoto32.wdp"/><Relationship Id="rId9" Type="http://schemas.microsoft.com/office/2007/relationships/hdphoto" Target="../media/hdphoto35.wdp"/><Relationship Id="rId14" Type="http://schemas.openxmlformats.org/officeDocument/2006/relationships/image" Target="../media/image78.png"/></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4.png"/><Relationship Id="rId7" Type="http://schemas.microsoft.com/office/2007/relationships/hdphoto" Target="../media/hdphoto32.wdp"/><Relationship Id="rId2" Type="http://schemas.openxmlformats.org/officeDocument/2006/relationships/notesSlide" Target="../notesSlides/notesSlide8.xml"/><Relationship Id="rId1" Type="http://schemas.openxmlformats.org/officeDocument/2006/relationships/slideLayout" Target="../slideLayouts/slideLayout96.xml"/><Relationship Id="rId6" Type="http://schemas.openxmlformats.org/officeDocument/2006/relationships/image" Target="../media/image73.png"/><Relationship Id="rId5" Type="http://schemas.microsoft.com/office/2007/relationships/hdphoto" Target="../media/hdphoto34.wdp"/><Relationship Id="rId4" Type="http://schemas.microsoft.com/office/2007/relationships/hdphoto" Target="../media/hdphoto33.wdp"/></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9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36.wdp"/><Relationship Id="rId3" Type="http://schemas.openxmlformats.org/officeDocument/2006/relationships/image" Target="../media/image73.png"/><Relationship Id="rId7" Type="http://schemas.microsoft.com/office/2007/relationships/hdphoto" Target="../media/hdphoto34.wdp"/><Relationship Id="rId12" Type="http://schemas.openxmlformats.org/officeDocument/2006/relationships/image" Target="../media/image76.png"/><Relationship Id="rId17" Type="http://schemas.openxmlformats.org/officeDocument/2006/relationships/image" Target="../media/image86.png"/><Relationship Id="rId2" Type="http://schemas.openxmlformats.org/officeDocument/2006/relationships/notesSlide" Target="../notesSlides/notesSlide10.xml"/><Relationship Id="rId16" Type="http://schemas.openxmlformats.org/officeDocument/2006/relationships/image" Target="../media/image78.png"/><Relationship Id="rId1" Type="http://schemas.openxmlformats.org/officeDocument/2006/relationships/slideLayout" Target="../slideLayouts/slideLayout96.xml"/><Relationship Id="rId6" Type="http://schemas.microsoft.com/office/2007/relationships/hdphoto" Target="../media/hdphoto33.wdp"/><Relationship Id="rId11" Type="http://schemas.microsoft.com/office/2007/relationships/hdphoto" Target="../media/hdphoto35.wdp"/><Relationship Id="rId5" Type="http://schemas.openxmlformats.org/officeDocument/2006/relationships/image" Target="../media/image74.png"/><Relationship Id="rId15" Type="http://schemas.microsoft.com/office/2007/relationships/hdphoto" Target="../media/hdphoto37.wdp"/><Relationship Id="rId10" Type="http://schemas.openxmlformats.org/officeDocument/2006/relationships/image" Target="../media/image75.png"/><Relationship Id="rId4" Type="http://schemas.microsoft.com/office/2007/relationships/hdphoto" Target="../media/hdphoto32.wdp"/><Relationship Id="rId9" Type="http://schemas.openxmlformats.org/officeDocument/2006/relationships/image" Target="../media/image85.png"/><Relationship Id="rId1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5.png"/><Relationship Id="rId3" Type="http://schemas.openxmlformats.org/officeDocument/2006/relationships/image" Target="../media/image73.png"/><Relationship Id="rId7" Type="http://schemas.openxmlformats.org/officeDocument/2006/relationships/image" Target="../media/image88.png"/><Relationship Id="rId12" Type="http://schemas.openxmlformats.org/officeDocument/2006/relationships/image" Target="../media/image91.emf"/><Relationship Id="rId2" Type="http://schemas.openxmlformats.org/officeDocument/2006/relationships/notesSlide" Target="../notesSlides/notesSlide11.xml"/><Relationship Id="rId1" Type="http://schemas.openxmlformats.org/officeDocument/2006/relationships/slideLayout" Target="../slideLayouts/slideLayout96.xml"/><Relationship Id="rId6" Type="http://schemas.microsoft.com/office/2007/relationships/hdphoto" Target="../media/hdphoto38.wdp"/><Relationship Id="rId11" Type="http://schemas.microsoft.com/office/2007/relationships/hdphoto" Target="../media/hdphoto40.wdp"/><Relationship Id="rId5" Type="http://schemas.openxmlformats.org/officeDocument/2006/relationships/image" Target="../media/image87.png"/><Relationship Id="rId10" Type="http://schemas.openxmlformats.org/officeDocument/2006/relationships/image" Target="../media/image90.png"/><Relationship Id="rId4" Type="http://schemas.microsoft.com/office/2007/relationships/hdphoto" Target="../media/hdphoto32.wdp"/><Relationship Id="rId9" Type="http://schemas.microsoft.com/office/2007/relationships/hdphoto" Target="../media/hdphoto39.wdp"/></Relationships>
</file>

<file path=ppt/slides/_rels/slide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96.xml"/><Relationship Id="rId6" Type="http://schemas.openxmlformats.org/officeDocument/2006/relationships/image" Target="../media/image95.tiff"/><Relationship Id="rId5" Type="http://schemas.openxmlformats.org/officeDocument/2006/relationships/image" Target="../media/image94.jpe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7" Type="http://schemas.microsoft.com/office/2007/relationships/hdphoto" Target="../media/hdphoto32.wdp"/><Relationship Id="rId2" Type="http://schemas.openxmlformats.org/officeDocument/2006/relationships/notesSlide" Target="../notesSlides/notesSlide13.xml"/><Relationship Id="rId1" Type="http://schemas.openxmlformats.org/officeDocument/2006/relationships/slideLayout" Target="../slideLayouts/slideLayout96.xml"/><Relationship Id="rId6" Type="http://schemas.openxmlformats.org/officeDocument/2006/relationships/image" Target="../media/image73.png"/><Relationship Id="rId5" Type="http://schemas.microsoft.com/office/2007/relationships/hdphoto" Target="../media/hdphoto34.wdp"/><Relationship Id="rId4" Type="http://schemas.microsoft.com/office/2007/relationships/hdphoto" Target="../media/hdphoto33.wdp"/></Relationships>
</file>

<file path=ppt/slides/_rels/slide1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tags" Target="../tags/tag2.xml"/><Relationship Id="rId7" Type="http://schemas.openxmlformats.org/officeDocument/2006/relationships/image" Target="../media/image96.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4.xml"/><Relationship Id="rId4" Type="http://schemas.openxmlformats.org/officeDocument/2006/relationships/slideLayout" Target="../slideLayouts/slideLayout96.xml"/><Relationship Id="rId9" Type="http://schemas.microsoft.com/office/2007/relationships/hdphoto" Target="../media/hdphoto41.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13.tiff"/><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3.wdp"/><Relationship Id="rId17" Type="http://schemas.openxmlformats.org/officeDocument/2006/relationships/image" Target="../media/image12.png"/><Relationship Id="rId2" Type="http://schemas.openxmlformats.org/officeDocument/2006/relationships/notesSlide" Target="../notesSlides/notesSlide1.xml"/><Relationship Id="rId16" Type="http://schemas.microsoft.com/office/2007/relationships/hdphoto" Target="../media/hdphoto4.wdp"/><Relationship Id="rId1" Type="http://schemas.openxmlformats.org/officeDocument/2006/relationships/slideLayout" Target="../slideLayouts/slideLayout96.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1.wdp"/><Relationship Id="rId15" Type="http://schemas.openxmlformats.org/officeDocument/2006/relationships/image" Target="../media/image11.png"/><Relationship Id="rId10" Type="http://schemas.openxmlformats.org/officeDocument/2006/relationships/image" Target="../media/image7.tiff"/><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96.xml"/><Relationship Id="rId5" Type="http://schemas.openxmlformats.org/officeDocument/2006/relationships/image" Target="../media/image101.png"/><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tiff"/><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96.xml"/><Relationship Id="rId4" Type="http://schemas.openxmlformats.org/officeDocument/2006/relationships/image" Target="../media/image105.png"/></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74.png"/><Relationship Id="rId7" Type="http://schemas.microsoft.com/office/2007/relationships/hdphoto" Target="../media/hdphoto32.wdp"/><Relationship Id="rId2" Type="http://schemas.openxmlformats.org/officeDocument/2006/relationships/notesSlide" Target="../notesSlides/notesSlide18.xml"/><Relationship Id="rId1" Type="http://schemas.openxmlformats.org/officeDocument/2006/relationships/slideLayout" Target="../slideLayouts/slideLayout96.xml"/><Relationship Id="rId6" Type="http://schemas.openxmlformats.org/officeDocument/2006/relationships/image" Target="../media/image73.png"/><Relationship Id="rId5" Type="http://schemas.microsoft.com/office/2007/relationships/hdphoto" Target="../media/hdphoto34.wdp"/><Relationship Id="rId4" Type="http://schemas.microsoft.com/office/2007/relationships/hdphoto" Target="../media/hdphoto33.wdp"/></Relationships>
</file>

<file path=ppt/slides/_rels/slide2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 Type="http://schemas.openxmlformats.org/officeDocument/2006/relationships/notesSlide" Target="../notesSlides/notesSlide19.xml"/><Relationship Id="rId16" Type="http://schemas.openxmlformats.org/officeDocument/2006/relationships/image" Target="../media/image120.png"/><Relationship Id="rId1" Type="http://schemas.openxmlformats.org/officeDocument/2006/relationships/slideLayout" Target="../slideLayouts/slideLayout97.xml"/><Relationship Id="rId6" Type="http://schemas.openxmlformats.org/officeDocument/2006/relationships/image" Target="../media/image110.svg"/><Relationship Id="rId11" Type="http://schemas.openxmlformats.org/officeDocument/2006/relationships/image" Target="../media/image115.svg"/><Relationship Id="rId5" Type="http://schemas.openxmlformats.org/officeDocument/2006/relationships/image" Target="../media/image109.png"/><Relationship Id="rId15" Type="http://schemas.openxmlformats.org/officeDocument/2006/relationships/image" Target="../media/image119.png"/><Relationship Id="rId10" Type="http://schemas.openxmlformats.org/officeDocument/2006/relationships/image" Target="../media/image114.png"/><Relationship Id="rId4" Type="http://schemas.openxmlformats.org/officeDocument/2006/relationships/image" Target="../media/image108.svg"/><Relationship Id="rId9" Type="http://schemas.openxmlformats.org/officeDocument/2006/relationships/image" Target="../media/image113.png"/><Relationship Id="rId14" Type="http://schemas.openxmlformats.org/officeDocument/2006/relationships/image" Target="../media/image1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0.xml"/><Relationship Id="rId1" Type="http://schemas.openxmlformats.org/officeDocument/2006/relationships/slideLayout" Target="../slideLayouts/slideLayout96.xml"/><Relationship Id="rId4" Type="http://schemas.openxmlformats.org/officeDocument/2006/relationships/image" Target="../media/image123.jpeg"/></Relationships>
</file>

<file path=ppt/slides/_rels/slide2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1.xml"/><Relationship Id="rId1" Type="http://schemas.openxmlformats.org/officeDocument/2006/relationships/slideLayout" Target="../slideLayouts/slideLayout96.xml"/><Relationship Id="rId5" Type="http://schemas.openxmlformats.org/officeDocument/2006/relationships/image" Target="../media/image122.png"/><Relationship Id="rId4" Type="http://schemas.openxmlformats.org/officeDocument/2006/relationships/image" Target="../media/image125.jpeg"/></Relationships>
</file>

<file path=ppt/slides/_rels/slide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tiff"/><Relationship Id="rId2" Type="http://schemas.openxmlformats.org/officeDocument/2006/relationships/notesSlide" Target="../notesSlides/notesSlide2.xml"/><Relationship Id="rId1" Type="http://schemas.openxmlformats.org/officeDocument/2006/relationships/slideLayout" Target="../slideLayouts/slideLayout9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tiff"/><Relationship Id="rId9" Type="http://schemas.openxmlformats.org/officeDocument/2006/relationships/image" Target="../media/image20.png"/><Relationship Id="rId14" Type="http://schemas.openxmlformats.org/officeDocument/2006/relationships/image" Target="../media/image25.tiff"/></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96.xml"/><Relationship Id="rId5" Type="http://schemas.openxmlformats.org/officeDocument/2006/relationships/image" Target="../media/image128.wmf"/><Relationship Id="rId4" Type="http://schemas.openxmlformats.org/officeDocument/2006/relationships/image" Target="../media/image127.png"/></Relationships>
</file>

<file path=ppt/slides/_rels/slide31.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tiff"/><Relationship Id="rId18" Type="http://schemas.openxmlformats.org/officeDocument/2006/relationships/image" Target="../media/image144.png"/><Relationship Id="rId3" Type="http://schemas.openxmlformats.org/officeDocument/2006/relationships/image" Target="../media/image129.png"/><Relationship Id="rId7" Type="http://schemas.openxmlformats.org/officeDocument/2006/relationships/image" Target="../media/image133.tiff"/><Relationship Id="rId12" Type="http://schemas.openxmlformats.org/officeDocument/2006/relationships/image" Target="../media/image138.tiff"/><Relationship Id="rId17" Type="http://schemas.openxmlformats.org/officeDocument/2006/relationships/image" Target="../media/image143.tiff"/><Relationship Id="rId2" Type="http://schemas.openxmlformats.org/officeDocument/2006/relationships/notesSlide" Target="../notesSlides/notesSlide24.xml"/><Relationship Id="rId16" Type="http://schemas.openxmlformats.org/officeDocument/2006/relationships/image" Target="../media/image142.png"/><Relationship Id="rId1" Type="http://schemas.openxmlformats.org/officeDocument/2006/relationships/slideLayout" Target="../slideLayouts/slideLayout96.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png"/><Relationship Id="rId10" Type="http://schemas.openxmlformats.org/officeDocument/2006/relationships/image" Target="../media/image136.png"/><Relationship Id="rId19" Type="http://schemas.openxmlformats.org/officeDocument/2006/relationships/image" Target="../media/image145.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6.xml"/></Relationships>
</file>

<file path=ppt/slides/_rels/slide34.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7.png"/><Relationship Id="rId26" Type="http://schemas.openxmlformats.org/officeDocument/2006/relationships/image" Target="../media/image165.png"/><Relationship Id="rId39" Type="http://schemas.openxmlformats.org/officeDocument/2006/relationships/image" Target="../media/image178.png"/><Relationship Id="rId3" Type="http://schemas.openxmlformats.org/officeDocument/2006/relationships/tags" Target="../tags/tag4.xml"/><Relationship Id="rId21" Type="http://schemas.openxmlformats.org/officeDocument/2006/relationships/image" Target="../media/image160.png"/><Relationship Id="rId34" Type="http://schemas.openxmlformats.org/officeDocument/2006/relationships/image" Target="../media/image173.png"/><Relationship Id="rId42" Type="http://schemas.openxmlformats.org/officeDocument/2006/relationships/image" Target="../media/image181.jpeg"/><Relationship Id="rId7" Type="http://schemas.openxmlformats.org/officeDocument/2006/relationships/image" Target="../media/image146.emf"/><Relationship Id="rId12" Type="http://schemas.openxmlformats.org/officeDocument/2006/relationships/image" Target="../media/image151.png"/><Relationship Id="rId17" Type="http://schemas.openxmlformats.org/officeDocument/2006/relationships/image" Target="../media/image156.png"/><Relationship Id="rId25" Type="http://schemas.openxmlformats.org/officeDocument/2006/relationships/image" Target="../media/image164.png"/><Relationship Id="rId33" Type="http://schemas.openxmlformats.org/officeDocument/2006/relationships/image" Target="../media/image172.png"/><Relationship Id="rId38" Type="http://schemas.openxmlformats.org/officeDocument/2006/relationships/image" Target="../media/image177.png"/><Relationship Id="rId46" Type="http://schemas.openxmlformats.org/officeDocument/2006/relationships/image" Target="../media/image185.png"/><Relationship Id="rId2" Type="http://schemas.openxmlformats.org/officeDocument/2006/relationships/tags" Target="../tags/tag3.xml"/><Relationship Id="rId16" Type="http://schemas.openxmlformats.org/officeDocument/2006/relationships/image" Target="../media/image155.png"/><Relationship Id="rId20" Type="http://schemas.openxmlformats.org/officeDocument/2006/relationships/image" Target="../media/image159.png"/><Relationship Id="rId29" Type="http://schemas.openxmlformats.org/officeDocument/2006/relationships/image" Target="../media/image168.png"/><Relationship Id="rId41" Type="http://schemas.openxmlformats.org/officeDocument/2006/relationships/image" Target="../media/image180.png"/><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50.png"/><Relationship Id="rId24" Type="http://schemas.openxmlformats.org/officeDocument/2006/relationships/image" Target="../media/image163.png"/><Relationship Id="rId32" Type="http://schemas.openxmlformats.org/officeDocument/2006/relationships/image" Target="../media/image171.png"/><Relationship Id="rId37" Type="http://schemas.openxmlformats.org/officeDocument/2006/relationships/image" Target="../media/image176.png"/><Relationship Id="rId40" Type="http://schemas.openxmlformats.org/officeDocument/2006/relationships/image" Target="../media/image179.png"/><Relationship Id="rId45" Type="http://schemas.openxmlformats.org/officeDocument/2006/relationships/image" Target="../media/image184.png"/><Relationship Id="rId5" Type="http://schemas.openxmlformats.org/officeDocument/2006/relationships/notesSlide" Target="../notesSlides/notesSlide26.xml"/><Relationship Id="rId15" Type="http://schemas.openxmlformats.org/officeDocument/2006/relationships/image" Target="../media/image154.png"/><Relationship Id="rId23" Type="http://schemas.openxmlformats.org/officeDocument/2006/relationships/image" Target="../media/image162.png"/><Relationship Id="rId28" Type="http://schemas.openxmlformats.org/officeDocument/2006/relationships/image" Target="../media/image167.png"/><Relationship Id="rId36" Type="http://schemas.openxmlformats.org/officeDocument/2006/relationships/image" Target="../media/image175.png"/><Relationship Id="rId10" Type="http://schemas.openxmlformats.org/officeDocument/2006/relationships/image" Target="../media/image149.png"/><Relationship Id="rId19" Type="http://schemas.openxmlformats.org/officeDocument/2006/relationships/image" Target="../media/image158.png"/><Relationship Id="rId31" Type="http://schemas.openxmlformats.org/officeDocument/2006/relationships/image" Target="../media/image170.png"/><Relationship Id="rId44" Type="http://schemas.openxmlformats.org/officeDocument/2006/relationships/image" Target="../media/image183.png"/><Relationship Id="rId4" Type="http://schemas.openxmlformats.org/officeDocument/2006/relationships/slideLayout" Target="../slideLayouts/slideLayout94.xml"/><Relationship Id="rId9" Type="http://schemas.openxmlformats.org/officeDocument/2006/relationships/image" Target="../media/image148.png"/><Relationship Id="rId14" Type="http://schemas.openxmlformats.org/officeDocument/2006/relationships/image" Target="../media/image153.png"/><Relationship Id="rId22" Type="http://schemas.openxmlformats.org/officeDocument/2006/relationships/image" Target="../media/image161.png"/><Relationship Id="rId27" Type="http://schemas.openxmlformats.org/officeDocument/2006/relationships/image" Target="../media/image166.png"/><Relationship Id="rId30" Type="http://schemas.openxmlformats.org/officeDocument/2006/relationships/image" Target="../media/image169.png"/><Relationship Id="rId35" Type="http://schemas.openxmlformats.org/officeDocument/2006/relationships/image" Target="../media/image174.png"/><Relationship Id="rId43" Type="http://schemas.openxmlformats.org/officeDocument/2006/relationships/image" Target="../media/image182.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6.xml"/></Relationships>
</file>

<file path=ppt/slides/_rels/slide36.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8.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hyperlink" Target="http://viptela.com/resources/aws-reinvent-2016-thecube-interview/" TargetMode="External"/><Relationship Id="rId1" Type="http://schemas.openxmlformats.org/officeDocument/2006/relationships/slideLayout" Target="../slideLayouts/slideLayout94.xml"/><Relationship Id="rId4" Type="http://schemas.openxmlformats.org/officeDocument/2006/relationships/image" Target="../media/image189.svg"/></Relationships>
</file>

<file path=ppt/slides/_rels/slide41.xml.rels><?xml version="1.0" encoding="UTF-8" standalone="yes"?>
<Relationships xmlns="http://schemas.openxmlformats.org/package/2006/relationships"><Relationship Id="rId8" Type="http://schemas.openxmlformats.org/officeDocument/2006/relationships/hyperlink" Target="http://gestaltit.com/tech-talks/viptela/viptela-sd-wan/tom/enabling-remote-offices-viptela/" TargetMode="External"/><Relationship Id="rId3" Type="http://schemas.openxmlformats.org/officeDocument/2006/relationships/hyperlink" Target="http://gestaltit.com/tech-talks/viptela/viptela-sd-wan/tom/solving-complexity-with-sd-wan-atnational-" TargetMode="External"/><Relationship Id="rId7" Type="http://schemas.openxmlformats.org/officeDocument/2006/relationships/hyperlink" Target="http://gestaltit.com/exclusive/tom/migrating-healthcare-cloud-apps-acadia-viptela/" TargetMode="External"/><Relationship Id="rId2" Type="http://schemas.openxmlformats.org/officeDocument/2006/relationships/hyperlink" Target="https://gestaltit.com/tech-talks/viptela/viptela-sd-wan/tom/circle-k-finds-value-in-sd-wan-speed" TargetMode="External"/><Relationship Id="rId1" Type="http://schemas.openxmlformats.org/officeDocument/2006/relationships/slideLayout" Target="../slideLayouts/slideLayout94.xml"/><Relationship Id="rId6" Type="http://schemas.openxmlformats.org/officeDocument/2006/relationships/hyperlink" Target="http://gestaltit.com/tech-talks/viptela/viptela-sd-wan/tom/first-american-title-viptela-story-resilience/" TargetMode="External"/><Relationship Id="rId5" Type="http://schemas.openxmlformats.org/officeDocument/2006/relationships/hyperlink" Target="https://www.sd-wan-experts.com/blog/poc-sd-wan-mind-the-gap/" TargetMode="External"/><Relationship Id="rId4" Type="http://schemas.openxmlformats.org/officeDocument/2006/relationships/hyperlink" Target="http://gestaltit.com/featured/tom/rolling-sd-wan-rei/"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vimeo.com/219015690" TargetMode="External"/><Relationship Id="rId3" Type="http://schemas.openxmlformats.org/officeDocument/2006/relationships/hyperlink" Target="https://vimeo.com/166834238" TargetMode="External"/><Relationship Id="rId7" Type="http://schemas.openxmlformats.org/officeDocument/2006/relationships/hyperlink" Target="https://www.brighttalk.com/webcast/14779/240035/voice-of-the-customer-kindred-healthcaresd-" TargetMode="External"/><Relationship Id="rId2" Type="http://schemas.openxmlformats.org/officeDocument/2006/relationships/hyperlink" Target="https://www.cisco.com/c/en/us/about/case-studies-customer-success-stories/reece-group.html?dtid=osscdc000283" TargetMode="External"/><Relationship Id="rId1" Type="http://schemas.openxmlformats.org/officeDocument/2006/relationships/slideLayout" Target="../slideLayouts/slideLayout94.xml"/><Relationship Id="rId6" Type="http://schemas.openxmlformats.org/officeDocument/2006/relationships/hyperlink" Target="https://www.brighttalk.com/webcast/14779/239875/voice-of-the-customer-first-american-sd-wantransformation" TargetMode="External"/><Relationship Id="rId5" Type="http://schemas.openxmlformats.org/officeDocument/2006/relationships/hyperlink" Target="https://vshow.on24.com/vshow/sdwan/content/1571612" TargetMode="External"/><Relationship Id="rId4" Type="http://schemas.openxmlformats.org/officeDocument/2006/relationships/hyperlink" Target="https://vshow.on24.com/vshow/sdwan/content/1568781"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wmf"/></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96.xml"/><Relationship Id="rId6" Type="http://schemas.openxmlformats.org/officeDocument/2006/relationships/image" Target="../media/image28.png"/><Relationship Id="rId5" Type="http://schemas.openxmlformats.org/officeDocument/2006/relationships/image" Target="../media/image27.wmf"/><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6.xml"/><Relationship Id="rId6" Type="http://schemas.microsoft.com/office/2007/relationships/hdphoto" Target="../media/hdphoto5.wdp"/><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9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13" Type="http://schemas.microsoft.com/office/2007/relationships/hdphoto" Target="../media/hdphoto12.wdp"/><Relationship Id="rId18" Type="http://schemas.openxmlformats.org/officeDocument/2006/relationships/image" Target="../media/image53.png"/><Relationship Id="rId26" Type="http://schemas.microsoft.com/office/2007/relationships/hdphoto" Target="../media/hdphoto18.wdp"/><Relationship Id="rId39" Type="http://schemas.openxmlformats.org/officeDocument/2006/relationships/image" Target="../media/image64.png"/><Relationship Id="rId3" Type="http://schemas.microsoft.com/office/2007/relationships/hdphoto" Target="../media/hdphoto7.wdp"/><Relationship Id="rId21" Type="http://schemas.microsoft.com/office/2007/relationships/hdphoto" Target="../media/hdphoto16.wdp"/><Relationship Id="rId34" Type="http://schemas.microsoft.com/office/2007/relationships/hdphoto" Target="../media/hdphoto22.wdp"/><Relationship Id="rId42" Type="http://schemas.openxmlformats.org/officeDocument/2006/relationships/image" Target="../media/image66.png"/><Relationship Id="rId47" Type="http://schemas.openxmlformats.org/officeDocument/2006/relationships/image" Target="../media/image69.png"/><Relationship Id="rId50" Type="http://schemas.microsoft.com/office/2007/relationships/hdphoto" Target="../media/hdphoto29.wdp"/><Relationship Id="rId7" Type="http://schemas.microsoft.com/office/2007/relationships/hdphoto" Target="../media/hdphoto9.wdp"/><Relationship Id="rId12" Type="http://schemas.openxmlformats.org/officeDocument/2006/relationships/image" Target="../media/image50.png"/><Relationship Id="rId17" Type="http://schemas.microsoft.com/office/2007/relationships/hdphoto" Target="../media/hdphoto14.wdp"/><Relationship Id="rId25" Type="http://schemas.openxmlformats.org/officeDocument/2006/relationships/image" Target="../media/image57.png"/><Relationship Id="rId33" Type="http://schemas.openxmlformats.org/officeDocument/2006/relationships/image" Target="../media/image61.png"/><Relationship Id="rId38" Type="http://schemas.microsoft.com/office/2007/relationships/hdphoto" Target="../media/hdphoto24.wdp"/><Relationship Id="rId46" Type="http://schemas.microsoft.com/office/2007/relationships/hdphoto" Target="../media/hdphoto27.wdp"/><Relationship Id="rId2" Type="http://schemas.openxmlformats.org/officeDocument/2006/relationships/image" Target="../media/image45.png"/><Relationship Id="rId16" Type="http://schemas.openxmlformats.org/officeDocument/2006/relationships/image" Target="../media/image52.png"/><Relationship Id="rId20" Type="http://schemas.openxmlformats.org/officeDocument/2006/relationships/image" Target="../media/image54.png"/><Relationship Id="rId29" Type="http://schemas.openxmlformats.org/officeDocument/2006/relationships/image" Target="../media/image59.png"/><Relationship Id="rId41" Type="http://schemas.openxmlformats.org/officeDocument/2006/relationships/image" Target="../media/image65.png"/><Relationship Id="rId54" Type="http://schemas.microsoft.com/office/2007/relationships/hdphoto" Target="../media/hdphoto31.wdp"/><Relationship Id="rId1" Type="http://schemas.openxmlformats.org/officeDocument/2006/relationships/slideLayout" Target="../slideLayouts/slideLayout62.xml"/><Relationship Id="rId6" Type="http://schemas.openxmlformats.org/officeDocument/2006/relationships/image" Target="../media/image47.png"/><Relationship Id="rId11" Type="http://schemas.microsoft.com/office/2007/relationships/hdphoto" Target="../media/hdphoto11.wdp"/><Relationship Id="rId24" Type="http://schemas.openxmlformats.org/officeDocument/2006/relationships/image" Target="../media/image56.png"/><Relationship Id="rId32" Type="http://schemas.microsoft.com/office/2007/relationships/hdphoto" Target="../media/hdphoto21.wdp"/><Relationship Id="rId37" Type="http://schemas.openxmlformats.org/officeDocument/2006/relationships/image" Target="../media/image63.png"/><Relationship Id="rId40" Type="http://schemas.microsoft.com/office/2007/relationships/hdphoto" Target="../media/hdphoto25.wdp"/><Relationship Id="rId45" Type="http://schemas.openxmlformats.org/officeDocument/2006/relationships/image" Target="../media/image68.png"/><Relationship Id="rId53" Type="http://schemas.openxmlformats.org/officeDocument/2006/relationships/image" Target="../media/image72.png"/><Relationship Id="rId5" Type="http://schemas.microsoft.com/office/2007/relationships/hdphoto" Target="../media/hdphoto8.wdp"/><Relationship Id="rId15" Type="http://schemas.microsoft.com/office/2007/relationships/hdphoto" Target="../media/hdphoto13.wdp"/><Relationship Id="rId23" Type="http://schemas.microsoft.com/office/2007/relationships/hdphoto" Target="../media/hdphoto17.wdp"/><Relationship Id="rId28" Type="http://schemas.microsoft.com/office/2007/relationships/hdphoto" Target="../media/hdphoto19.wdp"/><Relationship Id="rId36" Type="http://schemas.microsoft.com/office/2007/relationships/hdphoto" Target="../media/hdphoto23.wdp"/><Relationship Id="rId49" Type="http://schemas.openxmlformats.org/officeDocument/2006/relationships/image" Target="../media/image70.png"/><Relationship Id="rId10" Type="http://schemas.openxmlformats.org/officeDocument/2006/relationships/image" Target="../media/image49.png"/><Relationship Id="rId19" Type="http://schemas.microsoft.com/office/2007/relationships/hdphoto" Target="../media/hdphoto15.wdp"/><Relationship Id="rId31" Type="http://schemas.openxmlformats.org/officeDocument/2006/relationships/image" Target="../media/image60.png"/><Relationship Id="rId44" Type="http://schemas.microsoft.com/office/2007/relationships/hdphoto" Target="../media/hdphoto26.wdp"/><Relationship Id="rId52" Type="http://schemas.microsoft.com/office/2007/relationships/hdphoto" Target="../media/hdphoto30.wdp"/><Relationship Id="rId4" Type="http://schemas.openxmlformats.org/officeDocument/2006/relationships/image" Target="../media/image46.png"/><Relationship Id="rId9" Type="http://schemas.microsoft.com/office/2007/relationships/hdphoto" Target="../media/hdphoto10.wdp"/><Relationship Id="rId14" Type="http://schemas.openxmlformats.org/officeDocument/2006/relationships/image" Target="../media/image51.png"/><Relationship Id="rId22" Type="http://schemas.openxmlformats.org/officeDocument/2006/relationships/image" Target="../media/image55.png"/><Relationship Id="rId27" Type="http://schemas.openxmlformats.org/officeDocument/2006/relationships/image" Target="../media/image58.png"/><Relationship Id="rId30" Type="http://schemas.microsoft.com/office/2007/relationships/hdphoto" Target="../media/hdphoto20.wdp"/><Relationship Id="rId35" Type="http://schemas.openxmlformats.org/officeDocument/2006/relationships/image" Target="../media/image62.png"/><Relationship Id="rId43" Type="http://schemas.openxmlformats.org/officeDocument/2006/relationships/image" Target="../media/image67.png"/><Relationship Id="rId48" Type="http://schemas.microsoft.com/office/2007/relationships/hdphoto" Target="../media/hdphoto28.wdp"/><Relationship Id="rId8" Type="http://schemas.openxmlformats.org/officeDocument/2006/relationships/image" Target="../media/image48.png"/><Relationship Id="rId51"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0673FA-8FCD-FD46-8F5B-980E7F30AF84}"/>
              </a:ext>
            </a:extLst>
          </p:cNvPr>
          <p:cNvSpPr>
            <a:spLocks noGrp="1"/>
          </p:cNvSpPr>
          <p:nvPr>
            <p:ph type="body" sz="quarter" idx="12"/>
          </p:nvPr>
        </p:nvSpPr>
        <p:spPr>
          <a:xfrm>
            <a:off x="567686" y="3956529"/>
            <a:ext cx="11070167" cy="398668"/>
          </a:xfrm>
        </p:spPr>
        <p:txBody>
          <a:bodyPr/>
          <a:lstStyle/>
          <a:p>
            <a:r>
              <a:rPr lang="en-US" sz="2800" dirty="0">
                <a:solidFill>
                  <a:schemeClr val="bg1"/>
                </a:solidFill>
              </a:rPr>
              <a:t>Connect any user to any application without compromise</a:t>
            </a:r>
          </a:p>
        </p:txBody>
      </p:sp>
      <p:sp>
        <p:nvSpPr>
          <p:cNvPr id="6" name="Title 5">
            <a:extLst>
              <a:ext uri="{FF2B5EF4-FFF2-40B4-BE49-F238E27FC236}">
                <a16:creationId xmlns:a16="http://schemas.microsoft.com/office/drawing/2014/main" id="{DE293CDC-9549-9E47-915C-DE45772857DE}"/>
              </a:ext>
            </a:extLst>
          </p:cNvPr>
          <p:cNvSpPr>
            <a:spLocks noGrp="1"/>
          </p:cNvSpPr>
          <p:nvPr>
            <p:ph type="ctrTitle"/>
          </p:nvPr>
        </p:nvSpPr>
        <p:spPr>
          <a:xfrm>
            <a:off x="567686" y="3296223"/>
            <a:ext cx="11435127" cy="859640"/>
          </a:xfrm>
        </p:spPr>
        <p:txBody>
          <a:bodyPr/>
          <a:lstStyle/>
          <a:p>
            <a:r>
              <a:rPr lang="en-US" sz="6400" dirty="0"/>
              <a:t>Cisco SD-WAN</a:t>
            </a:r>
          </a:p>
        </p:txBody>
      </p:sp>
    </p:spTree>
    <p:extLst>
      <p:ext uri="{BB962C8B-B14F-4D97-AF65-F5344CB8AC3E}">
        <p14:creationId xmlns:p14="http://schemas.microsoft.com/office/powerpoint/2010/main" val="3164683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DF5D8-BA67-0446-81E9-00E9405AC0C0}"/>
              </a:ext>
            </a:extLst>
          </p:cNvPr>
          <p:cNvSpPr>
            <a:spLocks noGrp="1"/>
          </p:cNvSpPr>
          <p:nvPr>
            <p:ph type="ctrTitle"/>
          </p:nvPr>
        </p:nvSpPr>
        <p:spPr>
          <a:xfrm>
            <a:off x="555233" y="1220545"/>
            <a:ext cx="10716505" cy="3426595"/>
          </a:xfrm>
        </p:spPr>
        <p:txBody>
          <a:bodyPr/>
          <a:lstStyle/>
          <a:p>
            <a:r>
              <a:rPr lang="en-US" sz="4800" dirty="0"/>
              <a:t>Application Experience – Use Cases</a:t>
            </a:r>
          </a:p>
        </p:txBody>
      </p:sp>
    </p:spTree>
    <p:extLst>
      <p:ext uri="{BB962C8B-B14F-4D97-AF65-F5344CB8AC3E}">
        <p14:creationId xmlns:p14="http://schemas.microsoft.com/office/powerpoint/2010/main" val="4108999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A9BE1-D877-BC47-8411-37B9461EBE00}"/>
              </a:ext>
            </a:extLst>
          </p:cNvPr>
          <p:cNvSpPr>
            <a:spLocks noGrp="1"/>
          </p:cNvSpPr>
          <p:nvPr>
            <p:ph type="title"/>
          </p:nvPr>
        </p:nvSpPr>
        <p:spPr>
          <a:xfrm>
            <a:off x="583688" y="539496"/>
            <a:ext cx="11127317" cy="975783"/>
          </a:xfrm>
        </p:spPr>
        <p:txBody>
          <a:bodyPr anchor="t"/>
          <a:lstStyle/>
          <a:p>
            <a:r>
              <a:rPr lang="en-US" dirty="0"/>
              <a:t>Why Backhauling Impacts Application Performance</a:t>
            </a:r>
          </a:p>
        </p:txBody>
      </p:sp>
      <p:grpSp>
        <p:nvGrpSpPr>
          <p:cNvPr id="131" name="Group 130">
            <a:extLst>
              <a:ext uri="{FF2B5EF4-FFF2-40B4-BE49-F238E27FC236}">
                <a16:creationId xmlns:a16="http://schemas.microsoft.com/office/drawing/2014/main" id="{D2570DB9-D930-3E48-AF85-3FECE6054F26}"/>
              </a:ext>
            </a:extLst>
          </p:cNvPr>
          <p:cNvGrpSpPr/>
          <p:nvPr/>
        </p:nvGrpSpPr>
        <p:grpSpPr>
          <a:xfrm>
            <a:off x="2382210" y="1606461"/>
            <a:ext cx="3032209" cy="1330596"/>
            <a:chOff x="2382210" y="1606461"/>
            <a:chExt cx="3032209" cy="1330596"/>
          </a:xfrm>
        </p:grpSpPr>
        <p:sp>
          <p:nvSpPr>
            <p:cNvPr id="132" name="Freeform 16">
              <a:extLst>
                <a:ext uri="{FF2B5EF4-FFF2-40B4-BE49-F238E27FC236}">
                  <a16:creationId xmlns:a16="http://schemas.microsoft.com/office/drawing/2014/main" id="{713584FD-B042-1349-8CA8-83870374EE69}"/>
                </a:ext>
              </a:extLst>
            </p:cNvPr>
            <p:cNvSpPr>
              <a:spLocks/>
            </p:cNvSpPr>
            <p:nvPr/>
          </p:nvSpPr>
          <p:spPr bwMode="auto">
            <a:xfrm flipH="1">
              <a:off x="3082737" y="1606461"/>
              <a:ext cx="2331682" cy="115530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33" name="Freeform 16">
              <a:extLst>
                <a:ext uri="{FF2B5EF4-FFF2-40B4-BE49-F238E27FC236}">
                  <a16:creationId xmlns:a16="http://schemas.microsoft.com/office/drawing/2014/main" id="{92DC6F3C-51CA-B243-BD67-1AB12630BC88}"/>
                </a:ext>
              </a:extLst>
            </p:cNvPr>
            <p:cNvSpPr>
              <a:spLocks/>
            </p:cNvSpPr>
            <p:nvPr/>
          </p:nvSpPr>
          <p:spPr bwMode="auto">
            <a:xfrm flipH="1">
              <a:off x="2382210" y="1806496"/>
              <a:ext cx="2281745" cy="1130561"/>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pic>
        <p:nvPicPr>
          <p:cNvPr id="134" name="Picture 133">
            <a:extLst>
              <a:ext uri="{FF2B5EF4-FFF2-40B4-BE49-F238E27FC236}">
                <a16:creationId xmlns:a16="http://schemas.microsoft.com/office/drawing/2014/main" id="{35AF6C25-5BA6-FF46-9B4B-616AFF089209}"/>
              </a:ext>
            </a:extLst>
          </p:cNvPr>
          <p:cNvPicPr>
            <a:picLocks/>
          </p:cNvPicPr>
          <p:nvPr/>
        </p:nvPicPr>
        <p:blipFill rotWithShape="1">
          <a:blip r:embed="rId3" cstate="hqprint">
            <a:grayscl/>
            <a:alphaModFix amt="67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2534433" y="3274745"/>
            <a:ext cx="2744278" cy="2125984"/>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135" name="Picture 134">
            <a:extLst>
              <a:ext uri="{FF2B5EF4-FFF2-40B4-BE49-F238E27FC236}">
                <a16:creationId xmlns:a16="http://schemas.microsoft.com/office/drawing/2014/main" id="{55CDB397-1A3B-AD4D-8BE8-D0DB3830B3EA}"/>
              </a:ext>
            </a:extLst>
          </p:cNvPr>
          <p:cNvPicPr>
            <a:picLocks noChangeAspect="1"/>
          </p:cNvPicPr>
          <p:nvPr/>
        </p:nvPicPr>
        <p:blipFill rotWithShape="1">
          <a:blip r:embed="rId5" cstate="print">
            <a:grayscl/>
            <a:alphaModFix amt="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5278711" y="3693849"/>
            <a:ext cx="1585570" cy="1706880"/>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36" name="TextBox 135">
            <a:extLst>
              <a:ext uri="{FF2B5EF4-FFF2-40B4-BE49-F238E27FC236}">
                <a16:creationId xmlns:a16="http://schemas.microsoft.com/office/drawing/2014/main" id="{ADC92399-6D2B-434C-A9C1-8251A769C82C}"/>
              </a:ext>
            </a:extLst>
          </p:cNvPr>
          <p:cNvSpPr txBox="1"/>
          <p:nvPr/>
        </p:nvSpPr>
        <p:spPr>
          <a:xfrm>
            <a:off x="5444641" y="3821633"/>
            <a:ext cx="1319272"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Branch/Campus</a:t>
            </a:r>
          </a:p>
        </p:txBody>
      </p:sp>
      <p:pic>
        <p:nvPicPr>
          <p:cNvPr id="137" name="Picture 136">
            <a:extLst>
              <a:ext uri="{FF2B5EF4-FFF2-40B4-BE49-F238E27FC236}">
                <a16:creationId xmlns:a16="http://schemas.microsoft.com/office/drawing/2014/main" id="{FBDF61AB-6918-E345-85A0-AD5745B3EE02}"/>
              </a:ext>
            </a:extLst>
          </p:cNvPr>
          <p:cNvPicPr>
            <a:picLocks noChangeAspect="1"/>
          </p:cNvPicPr>
          <p:nvPr/>
        </p:nvPicPr>
        <p:blipFill rotWithShape="1">
          <a:blip r:embed="rId5" cstate="print">
            <a:grayscl/>
            <a:alphaModFix amt="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949474" y="3696301"/>
            <a:ext cx="1584960" cy="1706880"/>
          </a:xfrm>
          <a:prstGeom prst="roundRect">
            <a:avLst>
              <a:gd name="adj" fmla="val 6478"/>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38" name="TextBox 137">
            <a:extLst>
              <a:ext uri="{FF2B5EF4-FFF2-40B4-BE49-F238E27FC236}">
                <a16:creationId xmlns:a16="http://schemas.microsoft.com/office/drawing/2014/main" id="{5CD72890-D1FE-0849-8E67-A29BECF92200}"/>
              </a:ext>
            </a:extLst>
          </p:cNvPr>
          <p:cNvSpPr txBox="1"/>
          <p:nvPr/>
        </p:nvSpPr>
        <p:spPr>
          <a:xfrm>
            <a:off x="1025885" y="3821633"/>
            <a:ext cx="982641"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Data Center</a:t>
            </a:r>
          </a:p>
        </p:txBody>
      </p:sp>
      <p:sp>
        <p:nvSpPr>
          <p:cNvPr id="139" name="TextBox 138">
            <a:extLst>
              <a:ext uri="{FF2B5EF4-FFF2-40B4-BE49-F238E27FC236}">
                <a16:creationId xmlns:a16="http://schemas.microsoft.com/office/drawing/2014/main" id="{7E513C70-C986-9645-A122-A0E407934E5A}"/>
              </a:ext>
            </a:extLst>
          </p:cNvPr>
          <p:cNvSpPr txBox="1"/>
          <p:nvPr/>
        </p:nvSpPr>
        <p:spPr>
          <a:xfrm>
            <a:off x="3339908" y="5166783"/>
            <a:ext cx="1131720" cy="166199"/>
          </a:xfrm>
          <a:prstGeom prst="rect">
            <a:avLst/>
          </a:prstGeom>
        </p:spPr>
        <p:txBody>
          <a:bodyPr wrap="none" lIns="0" tIns="0" rIns="0" bIns="0" rtlCol="0" anchor="t">
            <a:spAutoFit/>
          </a:bodyPr>
          <a:lstStyle/>
          <a:p>
            <a:pPr algn="ctr" defTabSz="1218072">
              <a:lnSpc>
                <a:spcPct val="90000"/>
              </a:lnSpc>
              <a:defRPr/>
            </a:pPr>
            <a:r>
              <a:rPr lang="en-US" sz="1200" kern="0" dirty="0">
                <a:latin typeface="CiscoSansTT Light" charset="0"/>
                <a:ea typeface="CiscoSansTT Light" charset="0"/>
                <a:cs typeface="CiscoSansTT Light" charset="0"/>
              </a:rPr>
              <a:t>SD-WAN Fabric</a:t>
            </a:r>
          </a:p>
        </p:txBody>
      </p:sp>
      <p:cxnSp>
        <p:nvCxnSpPr>
          <p:cNvPr id="140" name="Straight Connector 139">
            <a:extLst>
              <a:ext uri="{FF2B5EF4-FFF2-40B4-BE49-F238E27FC236}">
                <a16:creationId xmlns:a16="http://schemas.microsoft.com/office/drawing/2014/main" id="{53526B37-04CA-1C45-9C8E-8F3575F097AC}"/>
              </a:ext>
            </a:extLst>
          </p:cNvPr>
          <p:cNvCxnSpPr>
            <a:cxnSpLocks/>
          </p:cNvCxnSpPr>
          <p:nvPr/>
        </p:nvCxnSpPr>
        <p:spPr>
          <a:xfrm>
            <a:off x="920442" y="5435542"/>
            <a:ext cx="5943600" cy="0"/>
          </a:xfrm>
          <a:prstGeom prst="line">
            <a:avLst/>
          </a:prstGeom>
          <a:noFill/>
          <a:ln w="57150" cap="rnd">
            <a:solidFill>
              <a:schemeClr val="tx2"/>
            </a:solidFill>
            <a:prstDash val="solid"/>
            <a:round/>
            <a:headEnd/>
            <a:tailEnd/>
          </a:ln>
        </p:spPr>
      </p:cxnSp>
      <p:grpSp>
        <p:nvGrpSpPr>
          <p:cNvPr id="141" name="Group 140">
            <a:extLst>
              <a:ext uri="{FF2B5EF4-FFF2-40B4-BE49-F238E27FC236}">
                <a16:creationId xmlns:a16="http://schemas.microsoft.com/office/drawing/2014/main" id="{04F19F46-6E75-3F45-BED4-5BC6E497E147}"/>
              </a:ext>
            </a:extLst>
          </p:cNvPr>
          <p:cNvGrpSpPr/>
          <p:nvPr/>
        </p:nvGrpSpPr>
        <p:grpSpPr>
          <a:xfrm>
            <a:off x="1806771" y="4916064"/>
            <a:ext cx="4197993" cy="272350"/>
            <a:chOff x="2657070" y="5030223"/>
            <a:chExt cx="5273274" cy="342111"/>
          </a:xfrm>
        </p:grpSpPr>
        <p:cxnSp>
          <p:nvCxnSpPr>
            <p:cNvPr id="142" name="Straight Connector 141">
              <a:extLst>
                <a:ext uri="{FF2B5EF4-FFF2-40B4-BE49-F238E27FC236}">
                  <a16:creationId xmlns:a16="http://schemas.microsoft.com/office/drawing/2014/main" id="{28CD5857-CBF1-F049-BA41-29B5D5BB4C2F}"/>
                </a:ext>
              </a:extLst>
            </p:cNvPr>
            <p:cNvCxnSpPr>
              <a:cxnSpLocks/>
              <a:endCxn id="149" idx="1"/>
            </p:cNvCxnSpPr>
            <p:nvPr/>
          </p:nvCxnSpPr>
          <p:spPr>
            <a:xfrm flipH="1">
              <a:off x="2761572" y="5200453"/>
              <a:ext cx="5168772" cy="0"/>
            </a:xfrm>
            <a:prstGeom prst="line">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6FC63B0E-2EFE-9146-A8EF-D50C25169E07}"/>
                </a:ext>
              </a:extLst>
            </p:cNvPr>
            <p:cNvGrpSpPr>
              <a:grpSpLocks noChangeAspect="1"/>
            </p:cNvGrpSpPr>
            <p:nvPr/>
          </p:nvGrpSpPr>
          <p:grpSpPr>
            <a:xfrm flipH="1">
              <a:off x="2657070" y="5030223"/>
              <a:ext cx="219456" cy="342111"/>
              <a:chOff x="5262116" y="208605"/>
              <a:chExt cx="316706" cy="493712"/>
            </a:xfrm>
          </p:grpSpPr>
          <p:sp>
            <p:nvSpPr>
              <p:cNvPr id="144" name="Freeform 62">
                <a:extLst>
                  <a:ext uri="{FF2B5EF4-FFF2-40B4-BE49-F238E27FC236}">
                    <a16:creationId xmlns:a16="http://schemas.microsoft.com/office/drawing/2014/main" id="{490DA6E1-EE8D-524B-9BF4-D59874503157}"/>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45" name="Freeform 63">
                <a:extLst>
                  <a:ext uri="{FF2B5EF4-FFF2-40B4-BE49-F238E27FC236}">
                    <a16:creationId xmlns:a16="http://schemas.microsoft.com/office/drawing/2014/main" id="{D6010C6F-54F3-D24F-A3CE-ED2AC120E6D5}"/>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46" name="Freeform 64">
                <a:extLst>
                  <a:ext uri="{FF2B5EF4-FFF2-40B4-BE49-F238E27FC236}">
                    <a16:creationId xmlns:a16="http://schemas.microsoft.com/office/drawing/2014/main" id="{3EED830F-5A70-8E47-AC5B-9D9844EB60D1}"/>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47" name="Freeform 65">
                <a:extLst>
                  <a:ext uri="{FF2B5EF4-FFF2-40B4-BE49-F238E27FC236}">
                    <a16:creationId xmlns:a16="http://schemas.microsoft.com/office/drawing/2014/main" id="{95792F76-D11A-464A-B410-9C0D182B4DC7}"/>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48" name="Freeform 66">
                <a:extLst>
                  <a:ext uri="{FF2B5EF4-FFF2-40B4-BE49-F238E27FC236}">
                    <a16:creationId xmlns:a16="http://schemas.microsoft.com/office/drawing/2014/main" id="{2414BD3C-075D-5C42-AB20-45A78EB686CA}"/>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49" name="Freeform 67">
                <a:extLst>
                  <a:ext uri="{FF2B5EF4-FFF2-40B4-BE49-F238E27FC236}">
                    <a16:creationId xmlns:a16="http://schemas.microsoft.com/office/drawing/2014/main" id="{E06076C6-152A-2048-8F40-0FC48C2CD303}"/>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150" name="Group 149">
            <a:extLst>
              <a:ext uri="{FF2B5EF4-FFF2-40B4-BE49-F238E27FC236}">
                <a16:creationId xmlns:a16="http://schemas.microsoft.com/office/drawing/2014/main" id="{73A96E4E-A389-D143-B699-1F6086B6339D}"/>
              </a:ext>
            </a:extLst>
          </p:cNvPr>
          <p:cNvGrpSpPr/>
          <p:nvPr/>
        </p:nvGrpSpPr>
        <p:grpSpPr>
          <a:xfrm>
            <a:off x="2944522" y="1276939"/>
            <a:ext cx="6646878" cy="3679735"/>
            <a:chOff x="2500771" y="1155916"/>
            <a:chExt cx="6646878" cy="3679735"/>
          </a:xfrm>
        </p:grpSpPr>
        <p:sp>
          <p:nvSpPr>
            <p:cNvPr id="151" name="Arc 150">
              <a:extLst>
                <a:ext uri="{FF2B5EF4-FFF2-40B4-BE49-F238E27FC236}">
                  <a16:creationId xmlns:a16="http://schemas.microsoft.com/office/drawing/2014/main" id="{D5D02855-2B0F-4C45-A7A8-0F5C6E9DA23D}"/>
                </a:ext>
              </a:extLst>
            </p:cNvPr>
            <p:cNvSpPr/>
            <p:nvPr/>
          </p:nvSpPr>
          <p:spPr>
            <a:xfrm>
              <a:off x="2634589" y="1155916"/>
              <a:ext cx="6513060" cy="3679735"/>
            </a:xfrm>
            <a:prstGeom prst="arc">
              <a:avLst>
                <a:gd name="adj1" fmla="val 6002995"/>
                <a:gd name="adj2" fmla="val 10750200"/>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152" name="Group 151">
              <a:extLst>
                <a:ext uri="{FF2B5EF4-FFF2-40B4-BE49-F238E27FC236}">
                  <a16:creationId xmlns:a16="http://schemas.microsoft.com/office/drawing/2014/main" id="{6B0D4A28-AEF3-5040-B550-5A1EAD07C039}"/>
                </a:ext>
              </a:extLst>
            </p:cNvPr>
            <p:cNvGrpSpPr>
              <a:grpSpLocks noChangeAspect="1"/>
            </p:cNvGrpSpPr>
            <p:nvPr/>
          </p:nvGrpSpPr>
          <p:grpSpPr>
            <a:xfrm rot="5400000" flipH="1">
              <a:off x="2549594" y="2880803"/>
              <a:ext cx="174706" cy="272351"/>
              <a:chOff x="5262116" y="208605"/>
              <a:chExt cx="316706" cy="493712"/>
            </a:xfrm>
          </p:grpSpPr>
          <p:sp>
            <p:nvSpPr>
              <p:cNvPr id="153" name="Freeform 62">
                <a:extLst>
                  <a:ext uri="{FF2B5EF4-FFF2-40B4-BE49-F238E27FC236}">
                    <a16:creationId xmlns:a16="http://schemas.microsoft.com/office/drawing/2014/main" id="{1141B517-D102-C14D-BBBB-9DED4130199B}"/>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54" name="Freeform 63">
                <a:extLst>
                  <a:ext uri="{FF2B5EF4-FFF2-40B4-BE49-F238E27FC236}">
                    <a16:creationId xmlns:a16="http://schemas.microsoft.com/office/drawing/2014/main" id="{D566EC65-4195-F841-97E7-5F94B3A3D3A9}"/>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55" name="Freeform 64">
                <a:extLst>
                  <a:ext uri="{FF2B5EF4-FFF2-40B4-BE49-F238E27FC236}">
                    <a16:creationId xmlns:a16="http://schemas.microsoft.com/office/drawing/2014/main" id="{AEB53534-501F-AE49-AD21-1524E62D9D58}"/>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56" name="Freeform 65">
                <a:extLst>
                  <a:ext uri="{FF2B5EF4-FFF2-40B4-BE49-F238E27FC236}">
                    <a16:creationId xmlns:a16="http://schemas.microsoft.com/office/drawing/2014/main" id="{E6B7FD08-3379-8A45-8875-68450E1221E0}"/>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57" name="Freeform 66">
                <a:extLst>
                  <a:ext uri="{FF2B5EF4-FFF2-40B4-BE49-F238E27FC236}">
                    <a16:creationId xmlns:a16="http://schemas.microsoft.com/office/drawing/2014/main" id="{0CE9DA69-CA78-234F-A1E2-8C7DEFE296B1}"/>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58" name="Freeform 67">
                <a:extLst>
                  <a:ext uri="{FF2B5EF4-FFF2-40B4-BE49-F238E27FC236}">
                    <a16:creationId xmlns:a16="http://schemas.microsoft.com/office/drawing/2014/main" id="{6E770BD0-FBC2-B249-9182-814F242D2F06}"/>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159" name="Group 158">
            <a:extLst>
              <a:ext uri="{FF2B5EF4-FFF2-40B4-BE49-F238E27FC236}">
                <a16:creationId xmlns:a16="http://schemas.microsoft.com/office/drawing/2014/main" id="{DA224B50-CB3D-8644-AB3B-3DC9976BFABF}"/>
              </a:ext>
            </a:extLst>
          </p:cNvPr>
          <p:cNvGrpSpPr/>
          <p:nvPr/>
        </p:nvGrpSpPr>
        <p:grpSpPr>
          <a:xfrm>
            <a:off x="-467000" y="1505270"/>
            <a:ext cx="3359100" cy="3409373"/>
            <a:chOff x="-910751" y="1384247"/>
            <a:chExt cx="3359100" cy="3409373"/>
          </a:xfrm>
        </p:grpSpPr>
        <p:sp>
          <p:nvSpPr>
            <p:cNvPr id="160" name="Arc 159">
              <a:extLst>
                <a:ext uri="{FF2B5EF4-FFF2-40B4-BE49-F238E27FC236}">
                  <a16:creationId xmlns:a16="http://schemas.microsoft.com/office/drawing/2014/main" id="{7CAA699D-98B2-6C4E-9ED0-C9989ECF42EF}"/>
                </a:ext>
              </a:extLst>
            </p:cNvPr>
            <p:cNvSpPr/>
            <p:nvPr/>
          </p:nvSpPr>
          <p:spPr>
            <a:xfrm flipH="1">
              <a:off x="-910751" y="1384247"/>
              <a:ext cx="3226201" cy="3409373"/>
            </a:xfrm>
            <a:prstGeom prst="arc">
              <a:avLst>
                <a:gd name="adj1" fmla="val 6809107"/>
                <a:gd name="adj2" fmla="val 10891410"/>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161" name="Group 160">
              <a:extLst>
                <a:ext uri="{FF2B5EF4-FFF2-40B4-BE49-F238E27FC236}">
                  <a16:creationId xmlns:a16="http://schemas.microsoft.com/office/drawing/2014/main" id="{AEBB4DFB-03D4-774D-8B40-5C6C4349F88D}"/>
                </a:ext>
              </a:extLst>
            </p:cNvPr>
            <p:cNvGrpSpPr>
              <a:grpSpLocks noChangeAspect="1"/>
            </p:cNvGrpSpPr>
            <p:nvPr/>
          </p:nvGrpSpPr>
          <p:grpSpPr>
            <a:xfrm rot="5400000" flipH="1">
              <a:off x="2224821" y="2880803"/>
              <a:ext cx="174706" cy="272351"/>
              <a:chOff x="5262116" y="208605"/>
              <a:chExt cx="316706" cy="493712"/>
            </a:xfrm>
          </p:grpSpPr>
          <p:sp>
            <p:nvSpPr>
              <p:cNvPr id="162" name="Freeform 62">
                <a:extLst>
                  <a:ext uri="{FF2B5EF4-FFF2-40B4-BE49-F238E27FC236}">
                    <a16:creationId xmlns:a16="http://schemas.microsoft.com/office/drawing/2014/main" id="{E6B0655E-FFA3-2041-95E2-139B46E8FA41}"/>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3" name="Freeform 63">
                <a:extLst>
                  <a:ext uri="{FF2B5EF4-FFF2-40B4-BE49-F238E27FC236}">
                    <a16:creationId xmlns:a16="http://schemas.microsoft.com/office/drawing/2014/main" id="{52413EA9-9178-9E46-9BDB-A0B54F280B15}"/>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4" name="Freeform 64">
                <a:extLst>
                  <a:ext uri="{FF2B5EF4-FFF2-40B4-BE49-F238E27FC236}">
                    <a16:creationId xmlns:a16="http://schemas.microsoft.com/office/drawing/2014/main" id="{BF19CDB8-6556-2D47-BC16-34D8DE80E41E}"/>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5" name="Freeform 65">
                <a:extLst>
                  <a:ext uri="{FF2B5EF4-FFF2-40B4-BE49-F238E27FC236}">
                    <a16:creationId xmlns:a16="http://schemas.microsoft.com/office/drawing/2014/main" id="{88C8691A-8CB8-3A41-970D-831FAA6409B3}"/>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6" name="Freeform 66">
                <a:extLst>
                  <a:ext uri="{FF2B5EF4-FFF2-40B4-BE49-F238E27FC236}">
                    <a16:creationId xmlns:a16="http://schemas.microsoft.com/office/drawing/2014/main" id="{7BCC65D1-DDB3-8546-8BB1-1F9EFAB99B50}"/>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67" name="Freeform 67">
                <a:extLst>
                  <a:ext uri="{FF2B5EF4-FFF2-40B4-BE49-F238E27FC236}">
                    <a16:creationId xmlns:a16="http://schemas.microsoft.com/office/drawing/2014/main" id="{C6C07CE0-95F2-3645-9037-EEDA57469DF0}"/>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168" name="Group 167">
            <a:extLst>
              <a:ext uri="{FF2B5EF4-FFF2-40B4-BE49-F238E27FC236}">
                <a16:creationId xmlns:a16="http://schemas.microsoft.com/office/drawing/2014/main" id="{F3888DAC-A40F-3B44-822D-8E2B54EF2A4B}"/>
              </a:ext>
            </a:extLst>
          </p:cNvPr>
          <p:cNvGrpSpPr/>
          <p:nvPr/>
        </p:nvGrpSpPr>
        <p:grpSpPr>
          <a:xfrm>
            <a:off x="4173274" y="1428250"/>
            <a:ext cx="4225550" cy="3424106"/>
            <a:chOff x="3321526" y="1307227"/>
            <a:chExt cx="4989132" cy="3424106"/>
          </a:xfrm>
        </p:grpSpPr>
        <p:sp>
          <p:nvSpPr>
            <p:cNvPr id="169" name="Arc 168">
              <a:extLst>
                <a:ext uri="{FF2B5EF4-FFF2-40B4-BE49-F238E27FC236}">
                  <a16:creationId xmlns:a16="http://schemas.microsoft.com/office/drawing/2014/main" id="{22F61903-A110-D640-8367-F30612B5EF75}"/>
                </a:ext>
              </a:extLst>
            </p:cNvPr>
            <p:cNvSpPr/>
            <p:nvPr/>
          </p:nvSpPr>
          <p:spPr>
            <a:xfrm>
              <a:off x="3457703" y="1307227"/>
              <a:ext cx="4852955" cy="3424106"/>
            </a:xfrm>
            <a:prstGeom prst="arc">
              <a:avLst>
                <a:gd name="adj1" fmla="val 6030849"/>
                <a:gd name="adj2" fmla="val 10764835"/>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nvGrpSpPr>
            <p:cNvPr id="170" name="Group 169">
              <a:extLst>
                <a:ext uri="{FF2B5EF4-FFF2-40B4-BE49-F238E27FC236}">
                  <a16:creationId xmlns:a16="http://schemas.microsoft.com/office/drawing/2014/main" id="{1FAF4085-16C2-ED49-BF1F-1FC58A77CCDC}"/>
                </a:ext>
              </a:extLst>
            </p:cNvPr>
            <p:cNvGrpSpPr>
              <a:grpSpLocks noChangeAspect="1"/>
            </p:cNvGrpSpPr>
            <p:nvPr/>
          </p:nvGrpSpPr>
          <p:grpSpPr>
            <a:xfrm rot="5400000" flipH="1">
              <a:off x="3370349" y="2880803"/>
              <a:ext cx="174706" cy="272351"/>
              <a:chOff x="5262116" y="208605"/>
              <a:chExt cx="316706" cy="493712"/>
            </a:xfrm>
          </p:grpSpPr>
          <p:sp>
            <p:nvSpPr>
              <p:cNvPr id="171" name="Freeform 62">
                <a:extLst>
                  <a:ext uri="{FF2B5EF4-FFF2-40B4-BE49-F238E27FC236}">
                    <a16:creationId xmlns:a16="http://schemas.microsoft.com/office/drawing/2014/main" id="{6296BB08-67BF-7D4F-AFDF-D67A41550851}"/>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2" name="Freeform 63">
                <a:extLst>
                  <a:ext uri="{FF2B5EF4-FFF2-40B4-BE49-F238E27FC236}">
                    <a16:creationId xmlns:a16="http://schemas.microsoft.com/office/drawing/2014/main" id="{A0C3F391-A3B2-8043-8853-9728632361AC}"/>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3" name="Freeform 64">
                <a:extLst>
                  <a:ext uri="{FF2B5EF4-FFF2-40B4-BE49-F238E27FC236}">
                    <a16:creationId xmlns:a16="http://schemas.microsoft.com/office/drawing/2014/main" id="{79BA24EE-6F54-204F-A85F-B20C108AB871}"/>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4" name="Freeform 65">
                <a:extLst>
                  <a:ext uri="{FF2B5EF4-FFF2-40B4-BE49-F238E27FC236}">
                    <a16:creationId xmlns:a16="http://schemas.microsoft.com/office/drawing/2014/main" id="{457443D3-8A83-D64D-9F7F-A436480B288E}"/>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5" name="Freeform 66">
                <a:extLst>
                  <a:ext uri="{FF2B5EF4-FFF2-40B4-BE49-F238E27FC236}">
                    <a16:creationId xmlns:a16="http://schemas.microsoft.com/office/drawing/2014/main" id="{2906D3C9-44CA-A04B-A8A8-719A295C7DFD}"/>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76" name="Freeform 67">
                <a:extLst>
                  <a:ext uri="{FF2B5EF4-FFF2-40B4-BE49-F238E27FC236}">
                    <a16:creationId xmlns:a16="http://schemas.microsoft.com/office/drawing/2014/main" id="{9891DB05-86FA-A844-9E6F-BC62D43CC21C}"/>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sp>
        <p:nvSpPr>
          <p:cNvPr id="177" name="Oval 176">
            <a:extLst>
              <a:ext uri="{FF2B5EF4-FFF2-40B4-BE49-F238E27FC236}">
                <a16:creationId xmlns:a16="http://schemas.microsoft.com/office/drawing/2014/main" id="{A09E2A9B-F9C7-AF43-B706-410A08E514B5}"/>
              </a:ext>
            </a:extLst>
          </p:cNvPr>
          <p:cNvSpPr>
            <a:spLocks noChangeAspect="1"/>
          </p:cNvSpPr>
          <p:nvPr/>
        </p:nvSpPr>
        <p:spPr>
          <a:xfrm>
            <a:off x="6059717" y="5000662"/>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78" name="Oval 177">
            <a:extLst>
              <a:ext uri="{FF2B5EF4-FFF2-40B4-BE49-F238E27FC236}">
                <a16:creationId xmlns:a16="http://schemas.microsoft.com/office/drawing/2014/main" id="{4DF0867F-4877-6F4F-A437-13272A873732}"/>
              </a:ext>
            </a:extLst>
          </p:cNvPr>
          <p:cNvSpPr>
            <a:spLocks noChangeAspect="1"/>
          </p:cNvSpPr>
          <p:nvPr/>
        </p:nvSpPr>
        <p:spPr>
          <a:xfrm>
            <a:off x="6059717" y="4883376"/>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79" name="Oval 178">
            <a:extLst>
              <a:ext uri="{FF2B5EF4-FFF2-40B4-BE49-F238E27FC236}">
                <a16:creationId xmlns:a16="http://schemas.microsoft.com/office/drawing/2014/main" id="{A2FECCFE-CCAD-3441-A101-8A66587169EA}"/>
              </a:ext>
            </a:extLst>
          </p:cNvPr>
          <p:cNvSpPr>
            <a:spLocks noChangeAspect="1"/>
          </p:cNvSpPr>
          <p:nvPr/>
        </p:nvSpPr>
        <p:spPr>
          <a:xfrm>
            <a:off x="6059717" y="4766090"/>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grpSp>
        <p:nvGrpSpPr>
          <p:cNvPr id="180" name="Group 179">
            <a:extLst>
              <a:ext uri="{FF2B5EF4-FFF2-40B4-BE49-F238E27FC236}">
                <a16:creationId xmlns:a16="http://schemas.microsoft.com/office/drawing/2014/main" id="{30B6F16F-E655-A647-BEB2-5AA01391FCCB}"/>
              </a:ext>
            </a:extLst>
          </p:cNvPr>
          <p:cNvGrpSpPr/>
          <p:nvPr/>
        </p:nvGrpSpPr>
        <p:grpSpPr>
          <a:xfrm>
            <a:off x="1184491" y="4116892"/>
            <a:ext cx="939725" cy="544803"/>
            <a:chOff x="893228" y="3748898"/>
            <a:chExt cx="939725" cy="544803"/>
          </a:xfrm>
        </p:grpSpPr>
        <p:sp>
          <p:nvSpPr>
            <p:cNvPr id="181" name="TextBox 180">
              <a:extLst>
                <a:ext uri="{FF2B5EF4-FFF2-40B4-BE49-F238E27FC236}">
                  <a16:creationId xmlns:a16="http://schemas.microsoft.com/office/drawing/2014/main" id="{C25C83B2-DB22-3F40-8F0E-7029997C475D}"/>
                </a:ext>
              </a:extLst>
            </p:cNvPr>
            <p:cNvSpPr txBox="1"/>
            <p:nvPr/>
          </p:nvSpPr>
          <p:spPr>
            <a:xfrm>
              <a:off x="1212590" y="3748898"/>
              <a:ext cx="620363" cy="387927"/>
            </a:xfrm>
            <a:prstGeom prst="rect">
              <a:avLst/>
            </a:prstGeom>
          </p:spPr>
          <p:txBody>
            <a:bodyPr wrap="none" lIns="0" rIns="0" rtlCol="0">
              <a:spAutoFit/>
            </a:bodyPr>
            <a:lstStyle/>
            <a:p>
              <a:pPr algn="r" defTabSz="1219170">
                <a:lnSpc>
                  <a:spcPct val="90000"/>
                </a:lnSpc>
                <a:defRPr/>
              </a:pPr>
              <a:r>
                <a:rPr kumimoji="1" lang="en-US" sz="1067" kern="0" dirty="0">
                  <a:solidFill>
                    <a:schemeClr val="tx1">
                      <a:lumMod val="90000"/>
                      <a:lumOff val="10000"/>
                    </a:schemeClr>
                  </a:solidFill>
                  <a:latin typeface="CiscoSansTT ExtraLight"/>
                  <a:ea typeface="CiscoSansTT" charset="0"/>
                  <a:cs typeface="CiscoSansTT" charset="0"/>
                </a:rPr>
                <a:t>Corporate</a:t>
              </a:r>
              <a:br>
                <a:rPr kumimoji="1" lang="en-US" sz="1067" kern="0" dirty="0">
                  <a:solidFill>
                    <a:schemeClr val="tx1">
                      <a:lumMod val="90000"/>
                      <a:lumOff val="10000"/>
                    </a:schemeClr>
                  </a:solidFill>
                  <a:latin typeface="CiscoSansTT ExtraLight"/>
                  <a:ea typeface="CiscoSansTT" charset="0"/>
                  <a:cs typeface="CiscoSansTT" charset="0"/>
                </a:rPr>
              </a:br>
              <a:r>
                <a:rPr kumimoji="1" lang="en-US" sz="1067" kern="0" dirty="0">
                  <a:solidFill>
                    <a:schemeClr val="tx1">
                      <a:lumMod val="90000"/>
                      <a:lumOff val="10000"/>
                    </a:schemeClr>
                  </a:solidFill>
                  <a:latin typeface="CiscoSansTT ExtraLight"/>
                  <a:ea typeface="CiscoSansTT" charset="0"/>
                  <a:cs typeface="CiscoSansTT" charset="0"/>
                </a:rPr>
                <a:t>Software</a:t>
              </a:r>
            </a:p>
          </p:txBody>
        </p:sp>
        <p:cxnSp>
          <p:nvCxnSpPr>
            <p:cNvPr id="182" name="Straight Connector 181">
              <a:extLst>
                <a:ext uri="{FF2B5EF4-FFF2-40B4-BE49-F238E27FC236}">
                  <a16:creationId xmlns:a16="http://schemas.microsoft.com/office/drawing/2014/main" id="{DB28F3F2-81A2-3F46-980F-F8F9AD53A827}"/>
                </a:ext>
              </a:extLst>
            </p:cNvPr>
            <p:cNvCxnSpPr>
              <a:stCxn id="185" idx="2"/>
            </p:cNvCxnSpPr>
            <p:nvPr/>
          </p:nvCxnSpPr>
          <p:spPr>
            <a:xfrm>
              <a:off x="1032800" y="4019381"/>
              <a:ext cx="0" cy="274320"/>
            </a:xfrm>
            <a:prstGeom prst="line">
              <a:avLst/>
            </a:prstGeom>
            <a:ln w="95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3" name="Rounded Rectangle 182">
              <a:extLst>
                <a:ext uri="{FF2B5EF4-FFF2-40B4-BE49-F238E27FC236}">
                  <a16:creationId xmlns:a16="http://schemas.microsoft.com/office/drawing/2014/main" id="{12E61393-070B-8E40-BA8C-25461F87994E}"/>
                </a:ext>
              </a:extLst>
            </p:cNvPr>
            <p:cNvSpPr/>
            <p:nvPr/>
          </p:nvSpPr>
          <p:spPr>
            <a:xfrm>
              <a:off x="893228" y="3838217"/>
              <a:ext cx="279143" cy="193953"/>
            </a:xfrm>
            <a:prstGeom prst="roundRect">
              <a:avLst>
                <a:gd name="adj" fmla="val 6777"/>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184" name="Rectangle 183">
              <a:extLst>
                <a:ext uri="{FF2B5EF4-FFF2-40B4-BE49-F238E27FC236}">
                  <a16:creationId xmlns:a16="http://schemas.microsoft.com/office/drawing/2014/main" id="{325EC3A1-2F0A-5143-B026-A4AAAEE12DC6}"/>
                </a:ext>
              </a:extLst>
            </p:cNvPr>
            <p:cNvSpPr/>
            <p:nvPr/>
          </p:nvSpPr>
          <p:spPr>
            <a:xfrm>
              <a:off x="983790" y="3912814"/>
              <a:ext cx="98020" cy="168376"/>
            </a:xfrm>
            <a:prstGeom prst="rect">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185" name="Rectangle 184">
              <a:extLst>
                <a:ext uri="{FF2B5EF4-FFF2-40B4-BE49-F238E27FC236}">
                  <a16:creationId xmlns:a16="http://schemas.microsoft.com/office/drawing/2014/main" id="{5D243168-4683-314C-9611-30BA6384E3E7}"/>
                </a:ext>
              </a:extLst>
            </p:cNvPr>
            <p:cNvSpPr/>
            <p:nvPr/>
          </p:nvSpPr>
          <p:spPr>
            <a:xfrm>
              <a:off x="908144" y="3851005"/>
              <a:ext cx="249311" cy="168376"/>
            </a:xfrm>
            <a:prstGeom prst="rect">
              <a:avLst/>
            </a:prstGeom>
            <a:solidFill>
              <a:srgbClr val="005073">
                <a:lumMod val="75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186" name="Round Same Side Corner Rectangle 186">
              <a:extLst>
                <a:ext uri="{FF2B5EF4-FFF2-40B4-BE49-F238E27FC236}">
                  <a16:creationId xmlns:a16="http://schemas.microsoft.com/office/drawing/2014/main" id="{9CFE8FD4-249D-764E-96F5-3DC39478D9BA}"/>
                </a:ext>
              </a:extLst>
            </p:cNvPr>
            <p:cNvSpPr/>
            <p:nvPr/>
          </p:nvSpPr>
          <p:spPr>
            <a:xfrm>
              <a:off x="920610" y="3863554"/>
              <a:ext cx="222571" cy="22506"/>
            </a:xfrm>
            <a:prstGeom prst="round2SameRect">
              <a:avLst>
                <a:gd name="adj1" fmla="val 50000"/>
                <a:gd name="adj2" fmla="val 0"/>
              </a:avLst>
            </a:prstGeom>
            <a:solidFill>
              <a:srgbClr val="676767">
                <a:lumMod val="60000"/>
                <a:lumOff val="40000"/>
              </a:srgb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nvGrpSpPr>
            <p:cNvPr id="187" name="Group 186">
              <a:extLst>
                <a:ext uri="{FF2B5EF4-FFF2-40B4-BE49-F238E27FC236}">
                  <a16:creationId xmlns:a16="http://schemas.microsoft.com/office/drawing/2014/main" id="{DC4F48DA-0D2A-D44E-A85C-26C172EDAE58}"/>
                </a:ext>
              </a:extLst>
            </p:cNvPr>
            <p:cNvGrpSpPr/>
            <p:nvPr/>
          </p:nvGrpSpPr>
          <p:grpSpPr>
            <a:xfrm>
              <a:off x="929120" y="3869332"/>
              <a:ext cx="41351" cy="10948"/>
              <a:chOff x="4572000" y="2429691"/>
              <a:chExt cx="592182" cy="156754"/>
            </a:xfrm>
            <a:solidFill>
              <a:srgbClr val="005073">
                <a:lumMod val="50000"/>
              </a:srgbClr>
            </a:solidFill>
          </p:grpSpPr>
          <p:sp>
            <p:nvSpPr>
              <p:cNvPr id="190" name="Oval 189">
                <a:extLst>
                  <a:ext uri="{FF2B5EF4-FFF2-40B4-BE49-F238E27FC236}">
                    <a16:creationId xmlns:a16="http://schemas.microsoft.com/office/drawing/2014/main" id="{4CEE920C-4DE5-364C-86AF-1CBF3EF2FC6B}"/>
                  </a:ext>
                </a:extLst>
              </p:cNvPr>
              <p:cNvSpPr/>
              <p:nvPr/>
            </p:nvSpPr>
            <p:spPr>
              <a:xfrm>
                <a:off x="4572000"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191" name="Oval 190">
                <a:extLst>
                  <a:ext uri="{FF2B5EF4-FFF2-40B4-BE49-F238E27FC236}">
                    <a16:creationId xmlns:a16="http://schemas.microsoft.com/office/drawing/2014/main" id="{9F1E1E69-B3A4-1942-9328-D742E928F0A5}"/>
                  </a:ext>
                </a:extLst>
              </p:cNvPr>
              <p:cNvSpPr/>
              <p:nvPr/>
            </p:nvSpPr>
            <p:spPr>
              <a:xfrm>
                <a:off x="4789710" y="2429691"/>
                <a:ext cx="156752"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192" name="Oval 191">
                <a:extLst>
                  <a:ext uri="{FF2B5EF4-FFF2-40B4-BE49-F238E27FC236}">
                    <a16:creationId xmlns:a16="http://schemas.microsoft.com/office/drawing/2014/main" id="{88164037-AE15-5D47-A610-F69C7E584343}"/>
                  </a:ext>
                </a:extLst>
              </p:cNvPr>
              <p:cNvSpPr/>
              <p:nvPr/>
            </p:nvSpPr>
            <p:spPr>
              <a:xfrm>
                <a:off x="5007428"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sp>
          <p:nvSpPr>
            <p:cNvPr id="188" name="Rectangle 187">
              <a:extLst>
                <a:ext uri="{FF2B5EF4-FFF2-40B4-BE49-F238E27FC236}">
                  <a16:creationId xmlns:a16="http://schemas.microsoft.com/office/drawing/2014/main" id="{EC11323F-515C-5D48-AF3D-9A81D2188CBA}"/>
                </a:ext>
              </a:extLst>
            </p:cNvPr>
            <p:cNvSpPr/>
            <p:nvPr/>
          </p:nvSpPr>
          <p:spPr>
            <a:xfrm>
              <a:off x="920610" y="3886060"/>
              <a:ext cx="222571" cy="118610"/>
            </a:xfrm>
            <a:prstGeom prst="rect">
              <a:avLst/>
            </a:prstGeom>
            <a:solidFill>
              <a:schemeClr val="bg2">
                <a:lumMod val="95000"/>
              </a:scheme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189" name="Rounded Rectangle 549">
              <a:extLst>
                <a:ext uri="{FF2B5EF4-FFF2-40B4-BE49-F238E27FC236}">
                  <a16:creationId xmlns:a16="http://schemas.microsoft.com/office/drawing/2014/main" id="{7AC3B3AE-921B-7946-8526-58B87AC00A41}"/>
                </a:ext>
              </a:extLst>
            </p:cNvPr>
            <p:cNvSpPr/>
            <p:nvPr/>
          </p:nvSpPr>
          <p:spPr>
            <a:xfrm flipV="1">
              <a:off x="971005" y="4076328"/>
              <a:ext cx="123591" cy="11552"/>
            </a:xfrm>
            <a:prstGeom prst="roundRect">
              <a:avLst>
                <a:gd name="adj" fmla="val 50000"/>
              </a:avLst>
            </a:prstGeom>
            <a:solidFill>
              <a:srgbClr val="005073">
                <a:lumMod val="50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grpSp>
        <p:nvGrpSpPr>
          <p:cNvPr id="193" name="Group 192">
            <a:extLst>
              <a:ext uri="{FF2B5EF4-FFF2-40B4-BE49-F238E27FC236}">
                <a16:creationId xmlns:a16="http://schemas.microsoft.com/office/drawing/2014/main" id="{69E25665-C7EB-8843-95ED-7DE861E2A525}"/>
              </a:ext>
            </a:extLst>
          </p:cNvPr>
          <p:cNvGrpSpPr/>
          <p:nvPr/>
        </p:nvGrpSpPr>
        <p:grpSpPr>
          <a:xfrm>
            <a:off x="5827385" y="4250866"/>
            <a:ext cx="883223" cy="594657"/>
            <a:chOff x="5383634" y="4129843"/>
            <a:chExt cx="883223" cy="594657"/>
          </a:xfrm>
        </p:grpSpPr>
        <p:sp>
          <p:nvSpPr>
            <p:cNvPr id="194" name="TextBox 193">
              <a:extLst>
                <a:ext uri="{FF2B5EF4-FFF2-40B4-BE49-F238E27FC236}">
                  <a16:creationId xmlns:a16="http://schemas.microsoft.com/office/drawing/2014/main" id="{72364760-43FB-5041-BB41-EBC5E6A1C243}"/>
                </a:ext>
              </a:extLst>
            </p:cNvPr>
            <p:cNvSpPr txBox="1"/>
            <p:nvPr/>
          </p:nvSpPr>
          <p:spPr>
            <a:xfrm>
              <a:off x="5383634" y="4158632"/>
              <a:ext cx="397545" cy="164212"/>
            </a:xfrm>
            <a:prstGeom prst="rect">
              <a:avLst/>
            </a:prstGeom>
          </p:spPr>
          <p:txBody>
            <a:bodyPr wrap="none" lIns="0" tIns="0" rIns="0" bIns="0" rtlCol="0">
              <a:spAutoFit/>
            </a:bodyPr>
            <a:lstStyle/>
            <a:p>
              <a:pPr algn="r" defTabSz="1219170">
                <a:defRPr/>
              </a:pPr>
              <a:r>
                <a:rPr kumimoji="1" lang="en-US" sz="1067" kern="0" dirty="0">
                  <a:solidFill>
                    <a:schemeClr val="tx1">
                      <a:lumMod val="90000"/>
                      <a:lumOff val="10000"/>
                    </a:schemeClr>
                  </a:solidFill>
                  <a:latin typeface="CiscoSansTT ExtraLight"/>
                  <a:ea typeface="CiscoSansTT" charset="0"/>
                  <a:cs typeface="CiscoSansTT" charset="0"/>
                </a:rPr>
                <a:t>Users </a:t>
              </a:r>
            </a:p>
          </p:txBody>
        </p:sp>
        <p:grpSp>
          <p:nvGrpSpPr>
            <p:cNvPr id="195" name="Group 194">
              <a:extLst>
                <a:ext uri="{FF2B5EF4-FFF2-40B4-BE49-F238E27FC236}">
                  <a16:creationId xmlns:a16="http://schemas.microsoft.com/office/drawing/2014/main" id="{B724ED02-22CC-AA46-9C58-56A7DF45F7AF}"/>
                </a:ext>
              </a:extLst>
            </p:cNvPr>
            <p:cNvGrpSpPr/>
            <p:nvPr/>
          </p:nvGrpSpPr>
          <p:grpSpPr>
            <a:xfrm>
              <a:off x="5796004" y="4129843"/>
              <a:ext cx="470853" cy="594657"/>
              <a:chOff x="5796004" y="4129843"/>
              <a:chExt cx="470853" cy="594657"/>
            </a:xfrm>
          </p:grpSpPr>
          <p:grpSp>
            <p:nvGrpSpPr>
              <p:cNvPr id="196" name="Group 195">
                <a:extLst>
                  <a:ext uri="{FF2B5EF4-FFF2-40B4-BE49-F238E27FC236}">
                    <a16:creationId xmlns:a16="http://schemas.microsoft.com/office/drawing/2014/main" id="{67F863B3-F0EA-3F4F-A1C8-118539FDD488}"/>
                  </a:ext>
                </a:extLst>
              </p:cNvPr>
              <p:cNvGrpSpPr/>
              <p:nvPr/>
            </p:nvGrpSpPr>
            <p:grpSpPr>
              <a:xfrm>
                <a:off x="5796004" y="4129843"/>
                <a:ext cx="470853" cy="274320"/>
                <a:chOff x="5763924" y="4129843"/>
                <a:chExt cx="470853" cy="274320"/>
              </a:xfrm>
            </p:grpSpPr>
            <p:grpSp>
              <p:nvGrpSpPr>
                <p:cNvPr id="198" name="Group 197">
                  <a:extLst>
                    <a:ext uri="{FF2B5EF4-FFF2-40B4-BE49-F238E27FC236}">
                      <a16:creationId xmlns:a16="http://schemas.microsoft.com/office/drawing/2014/main" id="{14C7965F-559F-EC4C-AE21-0C6007157B59}"/>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205" name="Freeform 6">
                    <a:extLst>
                      <a:ext uri="{FF2B5EF4-FFF2-40B4-BE49-F238E27FC236}">
                        <a16:creationId xmlns:a16="http://schemas.microsoft.com/office/drawing/2014/main" id="{46540CDC-4EAC-7545-9685-01769598D3CE}"/>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06" name="Freeform 7">
                    <a:extLst>
                      <a:ext uri="{FF2B5EF4-FFF2-40B4-BE49-F238E27FC236}">
                        <a16:creationId xmlns:a16="http://schemas.microsoft.com/office/drawing/2014/main" id="{E3FD2411-B23A-954D-911C-C9A7CEDA7F01}"/>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199" name="Group 198">
                  <a:extLst>
                    <a:ext uri="{FF2B5EF4-FFF2-40B4-BE49-F238E27FC236}">
                      <a16:creationId xmlns:a16="http://schemas.microsoft.com/office/drawing/2014/main" id="{7BDB1AF1-8670-BC49-B5D0-9FE7ED60EF87}"/>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203" name="Freeform 6">
                    <a:extLst>
                      <a:ext uri="{FF2B5EF4-FFF2-40B4-BE49-F238E27FC236}">
                        <a16:creationId xmlns:a16="http://schemas.microsoft.com/office/drawing/2014/main" id="{C83B9356-660B-764E-86D6-388EE2FB6865}"/>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04" name="Freeform 7">
                    <a:extLst>
                      <a:ext uri="{FF2B5EF4-FFF2-40B4-BE49-F238E27FC236}">
                        <a16:creationId xmlns:a16="http://schemas.microsoft.com/office/drawing/2014/main" id="{DFBE9469-5D71-3E48-AAB1-CFD8C4502133}"/>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00" name="Group 199">
                  <a:extLst>
                    <a:ext uri="{FF2B5EF4-FFF2-40B4-BE49-F238E27FC236}">
                      <a16:creationId xmlns:a16="http://schemas.microsoft.com/office/drawing/2014/main" id="{DC871806-5C9B-D747-B04E-5112A0CAE5B3}"/>
                    </a:ext>
                  </a:extLst>
                </p:cNvPr>
                <p:cNvGrpSpPr/>
                <p:nvPr/>
              </p:nvGrpSpPr>
              <p:grpSpPr>
                <a:xfrm>
                  <a:off x="6106758" y="4129843"/>
                  <a:ext cx="128019" cy="274320"/>
                  <a:chOff x="4560915" y="2791978"/>
                  <a:chExt cx="61575" cy="131944"/>
                </a:xfrm>
                <a:solidFill>
                  <a:schemeClr val="accent1">
                    <a:lumMod val="75000"/>
                  </a:schemeClr>
                </a:solidFill>
              </p:grpSpPr>
              <p:sp>
                <p:nvSpPr>
                  <p:cNvPr id="201" name="Freeform 6">
                    <a:extLst>
                      <a:ext uri="{FF2B5EF4-FFF2-40B4-BE49-F238E27FC236}">
                        <a16:creationId xmlns:a16="http://schemas.microsoft.com/office/drawing/2014/main" id="{0EE43B11-1A54-8A49-B95B-BFE65526D39C}"/>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02" name="Freeform 7">
                    <a:extLst>
                      <a:ext uri="{FF2B5EF4-FFF2-40B4-BE49-F238E27FC236}">
                        <a16:creationId xmlns:a16="http://schemas.microsoft.com/office/drawing/2014/main" id="{7BAB3963-BD1F-7E4F-A905-5C5FF793F7E5}"/>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197" name="Straight Connector 196">
                <a:extLst>
                  <a:ext uri="{FF2B5EF4-FFF2-40B4-BE49-F238E27FC236}">
                    <a16:creationId xmlns:a16="http://schemas.microsoft.com/office/drawing/2014/main" id="{47BC81B8-CAFE-0C4C-A164-EE9723C08B30}"/>
                  </a:ext>
                </a:extLst>
              </p:cNvPr>
              <p:cNvCxnSpPr>
                <a:cxnSpLocks/>
              </p:cNvCxnSpPr>
              <p:nvPr/>
            </p:nvCxnSpPr>
            <p:spPr>
              <a:xfrm>
                <a:off x="5855816" y="4273396"/>
                <a:ext cx="0" cy="451104"/>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sp>
        <p:nvSpPr>
          <p:cNvPr id="207" name="Oval 206">
            <a:extLst>
              <a:ext uri="{FF2B5EF4-FFF2-40B4-BE49-F238E27FC236}">
                <a16:creationId xmlns:a16="http://schemas.microsoft.com/office/drawing/2014/main" id="{2F543671-F1F6-704E-9384-D6049A5B71FB}"/>
              </a:ext>
            </a:extLst>
          </p:cNvPr>
          <p:cNvSpPr>
            <a:spLocks noChangeAspect="1"/>
          </p:cNvSpPr>
          <p:nvPr/>
        </p:nvSpPr>
        <p:spPr>
          <a:xfrm>
            <a:off x="1589751" y="4743164"/>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208" name="Rectangle 207">
            <a:extLst>
              <a:ext uri="{FF2B5EF4-FFF2-40B4-BE49-F238E27FC236}">
                <a16:creationId xmlns:a16="http://schemas.microsoft.com/office/drawing/2014/main" id="{BA043C10-8423-5C41-B3E4-D34816112A09}"/>
              </a:ext>
            </a:extLst>
          </p:cNvPr>
          <p:cNvSpPr/>
          <p:nvPr/>
        </p:nvSpPr>
        <p:spPr>
          <a:xfrm>
            <a:off x="1191310" y="4614996"/>
            <a:ext cx="569067" cy="474719"/>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Rectangle 208">
            <a:extLst>
              <a:ext uri="{FF2B5EF4-FFF2-40B4-BE49-F238E27FC236}">
                <a16:creationId xmlns:a16="http://schemas.microsoft.com/office/drawing/2014/main" id="{2C7984DC-5FE8-8D42-91B4-228E20CF590F}"/>
              </a:ext>
            </a:extLst>
          </p:cNvPr>
          <p:cNvSpPr/>
          <p:nvPr/>
        </p:nvSpPr>
        <p:spPr>
          <a:xfrm>
            <a:off x="6056180" y="4633266"/>
            <a:ext cx="379461" cy="474719"/>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0" name="Group 209">
            <a:extLst>
              <a:ext uri="{FF2B5EF4-FFF2-40B4-BE49-F238E27FC236}">
                <a16:creationId xmlns:a16="http://schemas.microsoft.com/office/drawing/2014/main" id="{C76BF5A3-613A-1E4E-BB7B-3B644A9DD881}"/>
              </a:ext>
            </a:extLst>
          </p:cNvPr>
          <p:cNvGrpSpPr>
            <a:grpSpLocks noChangeAspect="1"/>
          </p:cNvGrpSpPr>
          <p:nvPr/>
        </p:nvGrpSpPr>
        <p:grpSpPr>
          <a:xfrm>
            <a:off x="6055304" y="4597072"/>
            <a:ext cx="609600" cy="548640"/>
            <a:chOff x="4467926" y="3098639"/>
            <a:chExt cx="640080" cy="551286"/>
          </a:xfrm>
        </p:grpSpPr>
        <p:grpSp>
          <p:nvGrpSpPr>
            <p:cNvPr id="211" name="Group 210">
              <a:extLst>
                <a:ext uri="{FF2B5EF4-FFF2-40B4-BE49-F238E27FC236}">
                  <a16:creationId xmlns:a16="http://schemas.microsoft.com/office/drawing/2014/main" id="{B6AD77AE-88E7-974F-ABD6-F6C0FE81C670}"/>
                </a:ext>
              </a:extLst>
            </p:cNvPr>
            <p:cNvGrpSpPr/>
            <p:nvPr/>
          </p:nvGrpSpPr>
          <p:grpSpPr>
            <a:xfrm>
              <a:off x="4880232" y="3204415"/>
              <a:ext cx="227774" cy="443341"/>
              <a:chOff x="4032298" y="2799733"/>
              <a:chExt cx="271940" cy="529307"/>
            </a:xfrm>
          </p:grpSpPr>
          <p:sp>
            <p:nvSpPr>
              <p:cNvPr id="216" name="Freeform: Shape 28">
                <a:extLst>
                  <a:ext uri="{FF2B5EF4-FFF2-40B4-BE49-F238E27FC236}">
                    <a16:creationId xmlns:a16="http://schemas.microsoft.com/office/drawing/2014/main" id="{EB59DE72-714F-1846-9E15-67052A9C3B7B}"/>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217" name="Freeform: Shape 117">
                <a:extLst>
                  <a:ext uri="{FF2B5EF4-FFF2-40B4-BE49-F238E27FC236}">
                    <a16:creationId xmlns:a16="http://schemas.microsoft.com/office/drawing/2014/main" id="{5161A97B-D675-324C-9CF5-25CD6C4BF79A}"/>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212" name="Group 211">
              <a:extLst>
                <a:ext uri="{FF2B5EF4-FFF2-40B4-BE49-F238E27FC236}">
                  <a16:creationId xmlns:a16="http://schemas.microsoft.com/office/drawing/2014/main" id="{8E4775EB-A057-EB45-9C8A-F23C6B63328C}"/>
                </a:ext>
              </a:extLst>
            </p:cNvPr>
            <p:cNvGrpSpPr/>
            <p:nvPr/>
          </p:nvGrpSpPr>
          <p:grpSpPr>
            <a:xfrm>
              <a:off x="4467926" y="3098639"/>
              <a:ext cx="399354" cy="551286"/>
              <a:chOff x="3526259" y="2667961"/>
              <a:chExt cx="476790" cy="658183"/>
            </a:xfrm>
          </p:grpSpPr>
          <p:sp>
            <p:nvSpPr>
              <p:cNvPr id="213" name="Rounded Rectangle 61">
                <a:extLst>
                  <a:ext uri="{FF2B5EF4-FFF2-40B4-BE49-F238E27FC236}">
                    <a16:creationId xmlns:a16="http://schemas.microsoft.com/office/drawing/2014/main" id="{E9D8C1A9-F89C-AA4E-90C4-62215A45E378}"/>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4" name="Freeform: Shape 35">
                <a:extLst>
                  <a:ext uri="{FF2B5EF4-FFF2-40B4-BE49-F238E27FC236}">
                    <a16:creationId xmlns:a16="http://schemas.microsoft.com/office/drawing/2014/main" id="{9F79D28D-8A67-884E-960D-D2B9ACDC7716}"/>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215" name="Freeform: Shape 116">
                <a:extLst>
                  <a:ext uri="{FF2B5EF4-FFF2-40B4-BE49-F238E27FC236}">
                    <a16:creationId xmlns:a16="http://schemas.microsoft.com/office/drawing/2014/main" id="{D090E4F3-4F9E-6E47-A025-B741A5C942A8}"/>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grpSp>
        <p:nvGrpSpPr>
          <p:cNvPr id="218" name="Group 217">
            <a:extLst>
              <a:ext uri="{FF2B5EF4-FFF2-40B4-BE49-F238E27FC236}">
                <a16:creationId xmlns:a16="http://schemas.microsoft.com/office/drawing/2014/main" id="{C8B55BB9-3EEE-844B-90FF-BDED56B5069F}"/>
              </a:ext>
            </a:extLst>
          </p:cNvPr>
          <p:cNvGrpSpPr>
            <a:grpSpLocks noChangeAspect="1"/>
          </p:cNvGrpSpPr>
          <p:nvPr/>
        </p:nvGrpSpPr>
        <p:grpSpPr>
          <a:xfrm>
            <a:off x="1147316" y="4598287"/>
            <a:ext cx="609600" cy="546211"/>
            <a:chOff x="-6859588" y="-152401"/>
            <a:chExt cx="5740400" cy="5143502"/>
          </a:xfrm>
        </p:grpSpPr>
        <p:sp>
          <p:nvSpPr>
            <p:cNvPr id="219" name="Freeform 12">
              <a:extLst>
                <a:ext uri="{FF2B5EF4-FFF2-40B4-BE49-F238E27FC236}">
                  <a16:creationId xmlns:a16="http://schemas.microsoft.com/office/drawing/2014/main" id="{8BD301AB-7EDB-7342-8E0B-167A9169863F}"/>
                </a:ext>
              </a:extLst>
            </p:cNvPr>
            <p:cNvSpPr>
              <a:spLocks/>
            </p:cNvSpPr>
            <p:nvPr/>
          </p:nvSpPr>
          <p:spPr bwMode="auto">
            <a:xfrm>
              <a:off x="-6859588" y="1951038"/>
              <a:ext cx="5740400" cy="936625"/>
            </a:xfrm>
            <a:custGeom>
              <a:avLst/>
              <a:gdLst>
                <a:gd name="T0" fmla="*/ 468 w 19044"/>
                <a:gd name="T1" fmla="*/ 0 h 3115"/>
                <a:gd name="T2" fmla="*/ 18575 w 19044"/>
                <a:gd name="T3" fmla="*/ 0 h 3115"/>
                <a:gd name="T4" fmla="*/ 19044 w 19044"/>
                <a:gd name="T5" fmla="*/ 469 h 3115"/>
                <a:gd name="T6" fmla="*/ 19044 w 19044"/>
                <a:gd name="T7" fmla="*/ 2647 h 3115"/>
                <a:gd name="T8" fmla="*/ 18575 w 19044"/>
                <a:gd name="T9" fmla="*/ 3115 h 3115"/>
                <a:gd name="T10" fmla="*/ 468 w 19044"/>
                <a:gd name="T11" fmla="*/ 3115 h 3115"/>
                <a:gd name="T12" fmla="*/ 0 w 19044"/>
                <a:gd name="T13" fmla="*/ 2647 h 3115"/>
                <a:gd name="T14" fmla="*/ 0 w 19044"/>
                <a:gd name="T15" fmla="*/ 469 h 3115"/>
                <a:gd name="T16" fmla="*/ 468 w 19044"/>
                <a:gd name="T17" fmla="*/ 0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4" h="3115">
                  <a:moveTo>
                    <a:pt x="468" y="0"/>
                  </a:moveTo>
                  <a:cubicBezTo>
                    <a:pt x="18575" y="0"/>
                    <a:pt x="18575" y="0"/>
                    <a:pt x="18575" y="0"/>
                  </a:cubicBezTo>
                  <a:cubicBezTo>
                    <a:pt x="18833" y="0"/>
                    <a:pt x="19044" y="211"/>
                    <a:pt x="19044" y="469"/>
                  </a:cubicBezTo>
                  <a:cubicBezTo>
                    <a:pt x="19044" y="2647"/>
                    <a:pt x="19044" y="2647"/>
                    <a:pt x="19044" y="2647"/>
                  </a:cubicBezTo>
                  <a:cubicBezTo>
                    <a:pt x="19044" y="2904"/>
                    <a:pt x="18833" y="3115"/>
                    <a:pt x="18575" y="3115"/>
                  </a:cubicBezTo>
                  <a:cubicBezTo>
                    <a:pt x="468" y="3115"/>
                    <a:pt x="468" y="3115"/>
                    <a:pt x="468" y="3115"/>
                  </a:cubicBezTo>
                  <a:cubicBezTo>
                    <a:pt x="210" y="3115"/>
                    <a:pt x="0" y="2904"/>
                    <a:pt x="0" y="2647"/>
                  </a:cubicBezTo>
                  <a:cubicBezTo>
                    <a:pt x="0" y="469"/>
                    <a:pt x="0" y="469"/>
                    <a:pt x="0" y="469"/>
                  </a:cubicBezTo>
                  <a:cubicBezTo>
                    <a:pt x="0" y="211"/>
                    <a:pt x="210" y="0"/>
                    <a:pt x="468"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0" name="Freeform: Shape 285">
              <a:extLst>
                <a:ext uri="{FF2B5EF4-FFF2-40B4-BE49-F238E27FC236}">
                  <a16:creationId xmlns:a16="http://schemas.microsoft.com/office/drawing/2014/main" id="{A705D563-440F-D84C-978E-E6804F5456A1}"/>
                </a:ext>
              </a:extLst>
            </p:cNvPr>
            <p:cNvSpPr>
              <a:spLocks/>
            </p:cNvSpPr>
            <p:nvPr/>
          </p:nvSpPr>
          <p:spPr bwMode="auto">
            <a:xfrm>
              <a:off x="-6859588" y="898520"/>
              <a:ext cx="5740400" cy="4092581"/>
            </a:xfrm>
            <a:custGeom>
              <a:avLst/>
              <a:gdLst>
                <a:gd name="connsiteX0" fmla="*/ 141069 w 5740400"/>
                <a:gd name="connsiteY0" fmla="*/ 3154363 h 4092576"/>
                <a:gd name="connsiteX1" fmla="*/ 5599030 w 5740400"/>
                <a:gd name="connsiteY1" fmla="*/ 3154363 h 4092576"/>
                <a:gd name="connsiteX2" fmla="*/ 5740400 w 5740400"/>
                <a:gd name="connsiteY2" fmla="*/ 3295321 h 4092576"/>
                <a:gd name="connsiteX3" fmla="*/ 5740400 w 5740400"/>
                <a:gd name="connsiteY3" fmla="*/ 3951317 h 4092576"/>
                <a:gd name="connsiteX4" fmla="*/ 5599030 w 5740400"/>
                <a:gd name="connsiteY4" fmla="*/ 4092576 h 4092576"/>
                <a:gd name="connsiteX5" fmla="*/ 141069 w 5740400"/>
                <a:gd name="connsiteY5" fmla="*/ 4092576 h 4092576"/>
                <a:gd name="connsiteX6" fmla="*/ 0 w 5740400"/>
                <a:gd name="connsiteY6" fmla="*/ 3951317 h 4092576"/>
                <a:gd name="connsiteX7" fmla="*/ 0 w 5740400"/>
                <a:gd name="connsiteY7" fmla="*/ 3295321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7255 h 4092576"/>
                <a:gd name="connsiteX13" fmla="*/ 5599030 w 5740400"/>
                <a:gd name="connsiteY13" fmla="*/ 938213 h 4092576"/>
                <a:gd name="connsiteX14" fmla="*/ 141069 w 5740400"/>
                <a:gd name="connsiteY14" fmla="*/ 938213 h 4092576"/>
                <a:gd name="connsiteX15" fmla="*/ 0 w 5740400"/>
                <a:gd name="connsiteY15" fmla="*/ 797255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915"/>
                    <a:pt x="5740400" y="3295321"/>
                  </a:cubicBezTo>
                  <a:cubicBezTo>
                    <a:pt x="5740400" y="3951317"/>
                    <a:pt x="5740400" y="3951317"/>
                    <a:pt x="5740400" y="3951317"/>
                  </a:cubicBezTo>
                  <a:cubicBezTo>
                    <a:pt x="5740400" y="4029025"/>
                    <a:pt x="5676799" y="4092576"/>
                    <a:pt x="5599030" y="4092576"/>
                  </a:cubicBezTo>
                  <a:cubicBezTo>
                    <a:pt x="141069" y="4092576"/>
                    <a:pt x="141069" y="4092576"/>
                    <a:pt x="141069" y="4092576"/>
                  </a:cubicBezTo>
                  <a:cubicBezTo>
                    <a:pt x="63300" y="4092576"/>
                    <a:pt x="0" y="4029025"/>
                    <a:pt x="0" y="3951317"/>
                  </a:cubicBezTo>
                  <a:cubicBezTo>
                    <a:pt x="0" y="3295321"/>
                    <a:pt x="0" y="3295321"/>
                    <a:pt x="0" y="3295321"/>
                  </a:cubicBezTo>
                  <a:cubicBezTo>
                    <a:pt x="0" y="3217915"/>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7255"/>
                  </a:cubicBezTo>
                  <a:cubicBezTo>
                    <a:pt x="5740400" y="874662"/>
                    <a:pt x="5676799" y="938213"/>
                    <a:pt x="5599030" y="938213"/>
                  </a:cubicBezTo>
                  <a:cubicBezTo>
                    <a:pt x="5599030" y="938213"/>
                    <a:pt x="5599030" y="938213"/>
                    <a:pt x="141069" y="938213"/>
                  </a:cubicBezTo>
                  <a:cubicBezTo>
                    <a:pt x="63300" y="938213"/>
                    <a:pt x="0" y="874662"/>
                    <a:pt x="0" y="797255"/>
                  </a:cubicBezTo>
                  <a:cubicBezTo>
                    <a:pt x="0" y="797255"/>
                    <a:pt x="0" y="797255"/>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221" name="Freeform: Shape 286">
              <a:extLst>
                <a:ext uri="{FF2B5EF4-FFF2-40B4-BE49-F238E27FC236}">
                  <a16:creationId xmlns:a16="http://schemas.microsoft.com/office/drawing/2014/main" id="{DE068D93-0906-6844-BE78-68B258D77D92}"/>
                </a:ext>
              </a:extLst>
            </p:cNvPr>
            <p:cNvSpPr>
              <a:spLocks/>
            </p:cNvSpPr>
            <p:nvPr/>
          </p:nvSpPr>
          <p:spPr bwMode="auto">
            <a:xfrm>
              <a:off x="-6859588" y="-152401"/>
              <a:ext cx="5740400" cy="4092576"/>
            </a:xfrm>
            <a:custGeom>
              <a:avLst/>
              <a:gdLst>
                <a:gd name="connsiteX0" fmla="*/ 141069 w 5740400"/>
                <a:gd name="connsiteY0" fmla="*/ 3154363 h 4092576"/>
                <a:gd name="connsiteX1" fmla="*/ 5599030 w 5740400"/>
                <a:gd name="connsiteY1" fmla="*/ 3154363 h 4092576"/>
                <a:gd name="connsiteX2" fmla="*/ 5740400 w 5740400"/>
                <a:gd name="connsiteY2" fmla="*/ 3295366 h 4092576"/>
                <a:gd name="connsiteX3" fmla="*/ 5740400 w 5740400"/>
                <a:gd name="connsiteY3" fmla="*/ 3951573 h 4092576"/>
                <a:gd name="connsiteX4" fmla="*/ 5599030 w 5740400"/>
                <a:gd name="connsiteY4" fmla="*/ 4092576 h 4092576"/>
                <a:gd name="connsiteX5" fmla="*/ 141069 w 5740400"/>
                <a:gd name="connsiteY5" fmla="*/ 4092576 h 4092576"/>
                <a:gd name="connsiteX6" fmla="*/ 0 w 5740400"/>
                <a:gd name="connsiteY6" fmla="*/ 3951573 h 4092576"/>
                <a:gd name="connsiteX7" fmla="*/ 0 w 5740400"/>
                <a:gd name="connsiteY7" fmla="*/ 3295366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6954 h 4092576"/>
                <a:gd name="connsiteX13" fmla="*/ 5599030 w 5740400"/>
                <a:gd name="connsiteY13" fmla="*/ 938213 h 4092576"/>
                <a:gd name="connsiteX14" fmla="*/ 141069 w 5740400"/>
                <a:gd name="connsiteY14" fmla="*/ 938213 h 4092576"/>
                <a:gd name="connsiteX15" fmla="*/ 0 w 5740400"/>
                <a:gd name="connsiteY15" fmla="*/ 796954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634"/>
                    <a:pt x="5740400" y="3295366"/>
                  </a:cubicBezTo>
                  <a:cubicBezTo>
                    <a:pt x="5740400" y="3951573"/>
                    <a:pt x="5740400" y="3951573"/>
                    <a:pt x="5740400" y="3951573"/>
                  </a:cubicBezTo>
                  <a:cubicBezTo>
                    <a:pt x="5740400" y="4029306"/>
                    <a:pt x="5676799" y="4092576"/>
                    <a:pt x="5599030" y="4092576"/>
                  </a:cubicBezTo>
                  <a:cubicBezTo>
                    <a:pt x="141069" y="4092576"/>
                    <a:pt x="141069" y="4092576"/>
                    <a:pt x="141069" y="4092576"/>
                  </a:cubicBezTo>
                  <a:cubicBezTo>
                    <a:pt x="63300" y="4092576"/>
                    <a:pt x="0" y="4029306"/>
                    <a:pt x="0" y="3951573"/>
                  </a:cubicBezTo>
                  <a:cubicBezTo>
                    <a:pt x="0" y="3295366"/>
                    <a:pt x="0" y="3295366"/>
                    <a:pt x="0" y="3295366"/>
                  </a:cubicBezTo>
                  <a:cubicBezTo>
                    <a:pt x="0" y="3217634"/>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6954"/>
                  </a:cubicBezTo>
                  <a:cubicBezTo>
                    <a:pt x="5740400" y="874662"/>
                    <a:pt x="5676799" y="938213"/>
                    <a:pt x="5599030" y="938213"/>
                  </a:cubicBezTo>
                  <a:cubicBezTo>
                    <a:pt x="5599030" y="938213"/>
                    <a:pt x="5599030" y="938213"/>
                    <a:pt x="141069" y="938213"/>
                  </a:cubicBezTo>
                  <a:cubicBezTo>
                    <a:pt x="63300" y="938213"/>
                    <a:pt x="0" y="874662"/>
                    <a:pt x="0" y="796954"/>
                  </a:cubicBezTo>
                  <a:cubicBezTo>
                    <a:pt x="0" y="796954"/>
                    <a:pt x="0" y="796954"/>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222" name="Freeform: Shape 287">
              <a:extLst>
                <a:ext uri="{FF2B5EF4-FFF2-40B4-BE49-F238E27FC236}">
                  <a16:creationId xmlns:a16="http://schemas.microsoft.com/office/drawing/2014/main" id="{87D79D47-4CC7-2B4C-A8DC-5290FC615D18}"/>
                </a:ext>
              </a:extLst>
            </p:cNvPr>
            <p:cNvSpPr>
              <a:spLocks/>
            </p:cNvSpPr>
            <p:nvPr/>
          </p:nvSpPr>
          <p:spPr bwMode="auto">
            <a:xfrm>
              <a:off x="-6607176" y="63501"/>
              <a:ext cx="1182688" cy="4713287"/>
            </a:xfrm>
            <a:custGeom>
              <a:avLst/>
              <a:gdLst>
                <a:gd name="connsiteX0" fmla="*/ 1139826 w 1182688"/>
                <a:gd name="connsiteY0" fmla="*/ 4208462 h 4713287"/>
                <a:gd name="connsiteX1" fmla="*/ 1182688 w 1182688"/>
                <a:gd name="connsiteY1" fmla="*/ 4250531 h 4713287"/>
                <a:gd name="connsiteX2" fmla="*/ 1182688 w 1182688"/>
                <a:gd name="connsiteY2" fmla="*/ 4671218 h 4713287"/>
                <a:gd name="connsiteX3" fmla="*/ 1139826 w 1182688"/>
                <a:gd name="connsiteY3" fmla="*/ 4713287 h 4713287"/>
                <a:gd name="connsiteX4" fmla="*/ 1096963 w 1182688"/>
                <a:gd name="connsiteY4" fmla="*/ 4671218 h 4713287"/>
                <a:gd name="connsiteX5" fmla="*/ 1096963 w 1182688"/>
                <a:gd name="connsiteY5" fmla="*/ 4250531 h 4713287"/>
                <a:gd name="connsiteX6" fmla="*/ 1139826 w 1182688"/>
                <a:gd name="connsiteY6" fmla="*/ 4208462 h 4713287"/>
                <a:gd name="connsiteX7" fmla="*/ 866132 w 1182688"/>
                <a:gd name="connsiteY7" fmla="*/ 4208462 h 4713287"/>
                <a:gd name="connsiteX8" fmla="*/ 908051 w 1182688"/>
                <a:gd name="connsiteY8" fmla="*/ 4250531 h 4713287"/>
                <a:gd name="connsiteX9" fmla="*/ 908051 w 1182688"/>
                <a:gd name="connsiteY9" fmla="*/ 4671218 h 4713287"/>
                <a:gd name="connsiteX10" fmla="*/ 866132 w 1182688"/>
                <a:gd name="connsiteY10" fmla="*/ 4713287 h 4713287"/>
                <a:gd name="connsiteX11" fmla="*/ 823913 w 1182688"/>
                <a:gd name="connsiteY11" fmla="*/ 4671218 h 4713287"/>
                <a:gd name="connsiteX12" fmla="*/ 823913 w 1182688"/>
                <a:gd name="connsiteY12" fmla="*/ 4250531 h 4713287"/>
                <a:gd name="connsiteX13" fmla="*/ 866132 w 1182688"/>
                <a:gd name="connsiteY13" fmla="*/ 4208462 h 4713287"/>
                <a:gd name="connsiteX14" fmla="*/ 591344 w 1182688"/>
                <a:gd name="connsiteY14" fmla="*/ 4208462 h 4713287"/>
                <a:gd name="connsiteX15" fmla="*/ 633413 w 1182688"/>
                <a:gd name="connsiteY15" fmla="*/ 4250531 h 4713287"/>
                <a:gd name="connsiteX16" fmla="*/ 633413 w 1182688"/>
                <a:gd name="connsiteY16" fmla="*/ 4671218 h 4713287"/>
                <a:gd name="connsiteX17" fmla="*/ 591344 w 1182688"/>
                <a:gd name="connsiteY17" fmla="*/ 4713287 h 4713287"/>
                <a:gd name="connsiteX18" fmla="*/ 549275 w 1182688"/>
                <a:gd name="connsiteY18" fmla="*/ 4671218 h 4713287"/>
                <a:gd name="connsiteX19" fmla="*/ 549275 w 1182688"/>
                <a:gd name="connsiteY19" fmla="*/ 4250531 h 4713287"/>
                <a:gd name="connsiteX20" fmla="*/ 591344 w 1182688"/>
                <a:gd name="connsiteY20" fmla="*/ 4208462 h 4713287"/>
                <a:gd name="connsiteX21" fmla="*/ 316707 w 1182688"/>
                <a:gd name="connsiteY21" fmla="*/ 4208462 h 4713287"/>
                <a:gd name="connsiteX22" fmla="*/ 358776 w 1182688"/>
                <a:gd name="connsiteY22" fmla="*/ 4250531 h 4713287"/>
                <a:gd name="connsiteX23" fmla="*/ 358776 w 1182688"/>
                <a:gd name="connsiteY23" fmla="*/ 4671218 h 4713287"/>
                <a:gd name="connsiteX24" fmla="*/ 316707 w 1182688"/>
                <a:gd name="connsiteY24" fmla="*/ 4713287 h 4713287"/>
                <a:gd name="connsiteX25" fmla="*/ 274638 w 1182688"/>
                <a:gd name="connsiteY25" fmla="*/ 4671218 h 4713287"/>
                <a:gd name="connsiteX26" fmla="*/ 274638 w 1182688"/>
                <a:gd name="connsiteY26" fmla="*/ 4250531 h 4713287"/>
                <a:gd name="connsiteX27" fmla="*/ 316707 w 1182688"/>
                <a:gd name="connsiteY27" fmla="*/ 4208462 h 4713287"/>
                <a:gd name="connsiteX28" fmla="*/ 42069 w 1182688"/>
                <a:gd name="connsiteY28" fmla="*/ 4208462 h 4713287"/>
                <a:gd name="connsiteX29" fmla="*/ 84138 w 1182688"/>
                <a:gd name="connsiteY29" fmla="*/ 4250531 h 4713287"/>
                <a:gd name="connsiteX30" fmla="*/ 84138 w 1182688"/>
                <a:gd name="connsiteY30" fmla="*/ 4671218 h 4713287"/>
                <a:gd name="connsiteX31" fmla="*/ 42069 w 1182688"/>
                <a:gd name="connsiteY31" fmla="*/ 4713287 h 4713287"/>
                <a:gd name="connsiteX32" fmla="*/ 0 w 1182688"/>
                <a:gd name="connsiteY32" fmla="*/ 4671218 h 4713287"/>
                <a:gd name="connsiteX33" fmla="*/ 0 w 1182688"/>
                <a:gd name="connsiteY33" fmla="*/ 4250531 h 4713287"/>
                <a:gd name="connsiteX34" fmla="*/ 42069 w 1182688"/>
                <a:gd name="connsiteY34" fmla="*/ 4208462 h 4713287"/>
                <a:gd name="connsiteX35" fmla="*/ 1139826 w 1182688"/>
                <a:gd name="connsiteY35" fmla="*/ 3154362 h 4713287"/>
                <a:gd name="connsiteX36" fmla="*/ 1182688 w 1182688"/>
                <a:gd name="connsiteY36" fmla="*/ 3196563 h 4713287"/>
                <a:gd name="connsiteX37" fmla="*/ 1182688 w 1182688"/>
                <a:gd name="connsiteY37" fmla="*/ 3618574 h 4713287"/>
                <a:gd name="connsiteX38" fmla="*/ 1139826 w 1182688"/>
                <a:gd name="connsiteY38" fmla="*/ 3660775 h 4713287"/>
                <a:gd name="connsiteX39" fmla="*/ 1096963 w 1182688"/>
                <a:gd name="connsiteY39" fmla="*/ 3618574 h 4713287"/>
                <a:gd name="connsiteX40" fmla="*/ 1096963 w 1182688"/>
                <a:gd name="connsiteY40" fmla="*/ 3196563 h 4713287"/>
                <a:gd name="connsiteX41" fmla="*/ 1139826 w 1182688"/>
                <a:gd name="connsiteY41" fmla="*/ 3154362 h 4713287"/>
                <a:gd name="connsiteX42" fmla="*/ 866132 w 1182688"/>
                <a:gd name="connsiteY42" fmla="*/ 3154362 h 4713287"/>
                <a:gd name="connsiteX43" fmla="*/ 908051 w 1182688"/>
                <a:gd name="connsiteY43" fmla="*/ 3196563 h 4713287"/>
                <a:gd name="connsiteX44" fmla="*/ 908051 w 1182688"/>
                <a:gd name="connsiteY44" fmla="*/ 3618574 h 4713287"/>
                <a:gd name="connsiteX45" fmla="*/ 866132 w 1182688"/>
                <a:gd name="connsiteY45" fmla="*/ 3660775 h 4713287"/>
                <a:gd name="connsiteX46" fmla="*/ 823913 w 1182688"/>
                <a:gd name="connsiteY46" fmla="*/ 3618574 h 4713287"/>
                <a:gd name="connsiteX47" fmla="*/ 823913 w 1182688"/>
                <a:gd name="connsiteY47" fmla="*/ 3196563 h 4713287"/>
                <a:gd name="connsiteX48" fmla="*/ 866132 w 1182688"/>
                <a:gd name="connsiteY48" fmla="*/ 3154362 h 4713287"/>
                <a:gd name="connsiteX49" fmla="*/ 591344 w 1182688"/>
                <a:gd name="connsiteY49" fmla="*/ 3154362 h 4713287"/>
                <a:gd name="connsiteX50" fmla="*/ 633413 w 1182688"/>
                <a:gd name="connsiteY50" fmla="*/ 3196563 h 4713287"/>
                <a:gd name="connsiteX51" fmla="*/ 633413 w 1182688"/>
                <a:gd name="connsiteY51" fmla="*/ 3618574 h 4713287"/>
                <a:gd name="connsiteX52" fmla="*/ 591344 w 1182688"/>
                <a:gd name="connsiteY52" fmla="*/ 3660775 h 4713287"/>
                <a:gd name="connsiteX53" fmla="*/ 549275 w 1182688"/>
                <a:gd name="connsiteY53" fmla="*/ 3618574 h 4713287"/>
                <a:gd name="connsiteX54" fmla="*/ 549275 w 1182688"/>
                <a:gd name="connsiteY54" fmla="*/ 3196563 h 4713287"/>
                <a:gd name="connsiteX55" fmla="*/ 591344 w 1182688"/>
                <a:gd name="connsiteY55" fmla="*/ 3154362 h 4713287"/>
                <a:gd name="connsiteX56" fmla="*/ 316707 w 1182688"/>
                <a:gd name="connsiteY56" fmla="*/ 3154362 h 4713287"/>
                <a:gd name="connsiteX57" fmla="*/ 358776 w 1182688"/>
                <a:gd name="connsiteY57" fmla="*/ 3196563 h 4713287"/>
                <a:gd name="connsiteX58" fmla="*/ 358776 w 1182688"/>
                <a:gd name="connsiteY58" fmla="*/ 3618574 h 4713287"/>
                <a:gd name="connsiteX59" fmla="*/ 316707 w 1182688"/>
                <a:gd name="connsiteY59" fmla="*/ 3660775 h 4713287"/>
                <a:gd name="connsiteX60" fmla="*/ 274638 w 1182688"/>
                <a:gd name="connsiteY60" fmla="*/ 3618574 h 4713287"/>
                <a:gd name="connsiteX61" fmla="*/ 274638 w 1182688"/>
                <a:gd name="connsiteY61" fmla="*/ 3196563 h 4713287"/>
                <a:gd name="connsiteX62" fmla="*/ 316707 w 1182688"/>
                <a:gd name="connsiteY62" fmla="*/ 3154362 h 4713287"/>
                <a:gd name="connsiteX63" fmla="*/ 42069 w 1182688"/>
                <a:gd name="connsiteY63" fmla="*/ 3154362 h 4713287"/>
                <a:gd name="connsiteX64" fmla="*/ 84138 w 1182688"/>
                <a:gd name="connsiteY64" fmla="*/ 3196563 h 4713287"/>
                <a:gd name="connsiteX65" fmla="*/ 84138 w 1182688"/>
                <a:gd name="connsiteY65" fmla="*/ 3618574 h 4713287"/>
                <a:gd name="connsiteX66" fmla="*/ 42069 w 1182688"/>
                <a:gd name="connsiteY66" fmla="*/ 3660775 h 4713287"/>
                <a:gd name="connsiteX67" fmla="*/ 0 w 1182688"/>
                <a:gd name="connsiteY67" fmla="*/ 3618574 h 4713287"/>
                <a:gd name="connsiteX68" fmla="*/ 0 w 1182688"/>
                <a:gd name="connsiteY68" fmla="*/ 3196563 h 4713287"/>
                <a:gd name="connsiteX69" fmla="*/ 42069 w 1182688"/>
                <a:gd name="connsiteY69" fmla="*/ 3154362 h 4713287"/>
                <a:gd name="connsiteX70" fmla="*/ 1139826 w 1182688"/>
                <a:gd name="connsiteY70" fmla="*/ 2103437 h 4713287"/>
                <a:gd name="connsiteX71" fmla="*/ 1182688 w 1182688"/>
                <a:gd name="connsiteY71" fmla="*/ 2145506 h 4713287"/>
                <a:gd name="connsiteX72" fmla="*/ 1182688 w 1182688"/>
                <a:gd name="connsiteY72" fmla="*/ 2566193 h 4713287"/>
                <a:gd name="connsiteX73" fmla="*/ 1139826 w 1182688"/>
                <a:gd name="connsiteY73" fmla="*/ 2608262 h 4713287"/>
                <a:gd name="connsiteX74" fmla="*/ 1096963 w 1182688"/>
                <a:gd name="connsiteY74" fmla="*/ 2566193 h 4713287"/>
                <a:gd name="connsiteX75" fmla="*/ 1096963 w 1182688"/>
                <a:gd name="connsiteY75" fmla="*/ 2145506 h 4713287"/>
                <a:gd name="connsiteX76" fmla="*/ 1139826 w 1182688"/>
                <a:gd name="connsiteY76" fmla="*/ 2103437 h 4713287"/>
                <a:gd name="connsiteX77" fmla="*/ 866132 w 1182688"/>
                <a:gd name="connsiteY77" fmla="*/ 2103437 h 4713287"/>
                <a:gd name="connsiteX78" fmla="*/ 908051 w 1182688"/>
                <a:gd name="connsiteY78" fmla="*/ 2145506 h 4713287"/>
                <a:gd name="connsiteX79" fmla="*/ 908051 w 1182688"/>
                <a:gd name="connsiteY79" fmla="*/ 2566193 h 4713287"/>
                <a:gd name="connsiteX80" fmla="*/ 866132 w 1182688"/>
                <a:gd name="connsiteY80" fmla="*/ 2608262 h 4713287"/>
                <a:gd name="connsiteX81" fmla="*/ 823913 w 1182688"/>
                <a:gd name="connsiteY81" fmla="*/ 2566193 h 4713287"/>
                <a:gd name="connsiteX82" fmla="*/ 823913 w 1182688"/>
                <a:gd name="connsiteY82" fmla="*/ 2145506 h 4713287"/>
                <a:gd name="connsiteX83" fmla="*/ 866132 w 1182688"/>
                <a:gd name="connsiteY83" fmla="*/ 2103437 h 4713287"/>
                <a:gd name="connsiteX84" fmla="*/ 591344 w 1182688"/>
                <a:gd name="connsiteY84" fmla="*/ 2103437 h 4713287"/>
                <a:gd name="connsiteX85" fmla="*/ 633413 w 1182688"/>
                <a:gd name="connsiteY85" fmla="*/ 2145506 h 4713287"/>
                <a:gd name="connsiteX86" fmla="*/ 633413 w 1182688"/>
                <a:gd name="connsiteY86" fmla="*/ 2566193 h 4713287"/>
                <a:gd name="connsiteX87" fmla="*/ 591344 w 1182688"/>
                <a:gd name="connsiteY87" fmla="*/ 2608262 h 4713287"/>
                <a:gd name="connsiteX88" fmla="*/ 549275 w 1182688"/>
                <a:gd name="connsiteY88" fmla="*/ 2566193 h 4713287"/>
                <a:gd name="connsiteX89" fmla="*/ 549275 w 1182688"/>
                <a:gd name="connsiteY89" fmla="*/ 2145506 h 4713287"/>
                <a:gd name="connsiteX90" fmla="*/ 591344 w 1182688"/>
                <a:gd name="connsiteY90" fmla="*/ 2103437 h 4713287"/>
                <a:gd name="connsiteX91" fmla="*/ 316707 w 1182688"/>
                <a:gd name="connsiteY91" fmla="*/ 2103437 h 4713287"/>
                <a:gd name="connsiteX92" fmla="*/ 358776 w 1182688"/>
                <a:gd name="connsiteY92" fmla="*/ 2145506 h 4713287"/>
                <a:gd name="connsiteX93" fmla="*/ 358776 w 1182688"/>
                <a:gd name="connsiteY93" fmla="*/ 2566193 h 4713287"/>
                <a:gd name="connsiteX94" fmla="*/ 316707 w 1182688"/>
                <a:gd name="connsiteY94" fmla="*/ 2608262 h 4713287"/>
                <a:gd name="connsiteX95" fmla="*/ 274638 w 1182688"/>
                <a:gd name="connsiteY95" fmla="*/ 2566193 h 4713287"/>
                <a:gd name="connsiteX96" fmla="*/ 274638 w 1182688"/>
                <a:gd name="connsiteY96" fmla="*/ 2145506 h 4713287"/>
                <a:gd name="connsiteX97" fmla="*/ 316707 w 1182688"/>
                <a:gd name="connsiteY97" fmla="*/ 2103437 h 4713287"/>
                <a:gd name="connsiteX98" fmla="*/ 42069 w 1182688"/>
                <a:gd name="connsiteY98" fmla="*/ 2103437 h 4713287"/>
                <a:gd name="connsiteX99" fmla="*/ 84138 w 1182688"/>
                <a:gd name="connsiteY99" fmla="*/ 2145506 h 4713287"/>
                <a:gd name="connsiteX100" fmla="*/ 84138 w 1182688"/>
                <a:gd name="connsiteY100" fmla="*/ 2566193 h 4713287"/>
                <a:gd name="connsiteX101" fmla="*/ 42069 w 1182688"/>
                <a:gd name="connsiteY101" fmla="*/ 2608262 h 4713287"/>
                <a:gd name="connsiteX102" fmla="*/ 0 w 1182688"/>
                <a:gd name="connsiteY102" fmla="*/ 2566193 h 4713287"/>
                <a:gd name="connsiteX103" fmla="*/ 0 w 1182688"/>
                <a:gd name="connsiteY103" fmla="*/ 2145506 h 4713287"/>
                <a:gd name="connsiteX104" fmla="*/ 42069 w 1182688"/>
                <a:gd name="connsiteY104" fmla="*/ 2103437 h 4713287"/>
                <a:gd name="connsiteX105" fmla="*/ 1139826 w 1182688"/>
                <a:gd name="connsiteY105" fmla="*/ 1050926 h 4713287"/>
                <a:gd name="connsiteX106" fmla="*/ 1182688 w 1182688"/>
                <a:gd name="connsiteY106" fmla="*/ 1093152 h 4713287"/>
                <a:gd name="connsiteX107" fmla="*/ 1182688 w 1182688"/>
                <a:gd name="connsiteY107" fmla="*/ 1515112 h 4713287"/>
                <a:gd name="connsiteX108" fmla="*/ 1139826 w 1182688"/>
                <a:gd name="connsiteY108" fmla="*/ 1557339 h 4713287"/>
                <a:gd name="connsiteX109" fmla="*/ 1096963 w 1182688"/>
                <a:gd name="connsiteY109" fmla="*/ 1515112 h 4713287"/>
                <a:gd name="connsiteX110" fmla="*/ 1096963 w 1182688"/>
                <a:gd name="connsiteY110" fmla="*/ 1093152 h 4713287"/>
                <a:gd name="connsiteX111" fmla="*/ 1139826 w 1182688"/>
                <a:gd name="connsiteY111" fmla="*/ 1050926 h 4713287"/>
                <a:gd name="connsiteX112" fmla="*/ 591344 w 1182688"/>
                <a:gd name="connsiteY112" fmla="*/ 1050926 h 4713287"/>
                <a:gd name="connsiteX113" fmla="*/ 633413 w 1182688"/>
                <a:gd name="connsiteY113" fmla="*/ 1093152 h 4713287"/>
                <a:gd name="connsiteX114" fmla="*/ 633413 w 1182688"/>
                <a:gd name="connsiteY114" fmla="*/ 1515112 h 4713287"/>
                <a:gd name="connsiteX115" fmla="*/ 591344 w 1182688"/>
                <a:gd name="connsiteY115" fmla="*/ 1557339 h 4713287"/>
                <a:gd name="connsiteX116" fmla="*/ 549275 w 1182688"/>
                <a:gd name="connsiteY116" fmla="*/ 1515112 h 4713287"/>
                <a:gd name="connsiteX117" fmla="*/ 549275 w 1182688"/>
                <a:gd name="connsiteY117" fmla="*/ 1093152 h 4713287"/>
                <a:gd name="connsiteX118" fmla="*/ 591344 w 1182688"/>
                <a:gd name="connsiteY118" fmla="*/ 1050926 h 4713287"/>
                <a:gd name="connsiteX119" fmla="*/ 42069 w 1182688"/>
                <a:gd name="connsiteY119" fmla="*/ 1050926 h 4713287"/>
                <a:gd name="connsiteX120" fmla="*/ 84138 w 1182688"/>
                <a:gd name="connsiteY120" fmla="*/ 1093152 h 4713287"/>
                <a:gd name="connsiteX121" fmla="*/ 84138 w 1182688"/>
                <a:gd name="connsiteY121" fmla="*/ 1515112 h 4713287"/>
                <a:gd name="connsiteX122" fmla="*/ 42069 w 1182688"/>
                <a:gd name="connsiteY122" fmla="*/ 1557339 h 4713287"/>
                <a:gd name="connsiteX123" fmla="*/ 0 w 1182688"/>
                <a:gd name="connsiteY123" fmla="*/ 1515112 h 4713287"/>
                <a:gd name="connsiteX124" fmla="*/ 0 w 1182688"/>
                <a:gd name="connsiteY124" fmla="*/ 1093152 h 4713287"/>
                <a:gd name="connsiteX125" fmla="*/ 42069 w 1182688"/>
                <a:gd name="connsiteY125" fmla="*/ 1050926 h 4713287"/>
                <a:gd name="connsiteX126" fmla="*/ 866132 w 1182688"/>
                <a:gd name="connsiteY126" fmla="*/ 1050926 h 4713287"/>
                <a:gd name="connsiteX127" fmla="*/ 908051 w 1182688"/>
                <a:gd name="connsiteY127" fmla="*/ 1093152 h 4713287"/>
                <a:gd name="connsiteX128" fmla="*/ 908051 w 1182688"/>
                <a:gd name="connsiteY128" fmla="*/ 1515112 h 4713287"/>
                <a:gd name="connsiteX129" fmla="*/ 866132 w 1182688"/>
                <a:gd name="connsiteY129" fmla="*/ 1557338 h 4713287"/>
                <a:gd name="connsiteX130" fmla="*/ 823913 w 1182688"/>
                <a:gd name="connsiteY130" fmla="*/ 1515112 h 4713287"/>
                <a:gd name="connsiteX131" fmla="*/ 823913 w 1182688"/>
                <a:gd name="connsiteY131" fmla="*/ 1093152 h 4713287"/>
                <a:gd name="connsiteX132" fmla="*/ 866132 w 1182688"/>
                <a:gd name="connsiteY132" fmla="*/ 1050926 h 4713287"/>
                <a:gd name="connsiteX133" fmla="*/ 316707 w 1182688"/>
                <a:gd name="connsiteY133" fmla="*/ 1050926 h 4713287"/>
                <a:gd name="connsiteX134" fmla="*/ 358776 w 1182688"/>
                <a:gd name="connsiteY134" fmla="*/ 1093152 h 4713287"/>
                <a:gd name="connsiteX135" fmla="*/ 358776 w 1182688"/>
                <a:gd name="connsiteY135" fmla="*/ 1515112 h 4713287"/>
                <a:gd name="connsiteX136" fmla="*/ 316707 w 1182688"/>
                <a:gd name="connsiteY136" fmla="*/ 1557338 h 4713287"/>
                <a:gd name="connsiteX137" fmla="*/ 274638 w 1182688"/>
                <a:gd name="connsiteY137" fmla="*/ 1515112 h 4713287"/>
                <a:gd name="connsiteX138" fmla="*/ 274638 w 1182688"/>
                <a:gd name="connsiteY138" fmla="*/ 1093152 h 4713287"/>
                <a:gd name="connsiteX139" fmla="*/ 316707 w 1182688"/>
                <a:gd name="connsiteY139" fmla="*/ 1050926 h 4713287"/>
                <a:gd name="connsiteX140" fmla="*/ 866132 w 1182688"/>
                <a:gd name="connsiteY140" fmla="*/ 1 h 4713287"/>
                <a:gd name="connsiteX141" fmla="*/ 908051 w 1182688"/>
                <a:gd name="connsiteY141" fmla="*/ 42069 h 4713287"/>
                <a:gd name="connsiteX142" fmla="*/ 908051 w 1182688"/>
                <a:gd name="connsiteY142" fmla="*/ 462757 h 4713287"/>
                <a:gd name="connsiteX143" fmla="*/ 866132 w 1182688"/>
                <a:gd name="connsiteY143" fmla="*/ 504825 h 4713287"/>
                <a:gd name="connsiteX144" fmla="*/ 823913 w 1182688"/>
                <a:gd name="connsiteY144" fmla="*/ 462757 h 4713287"/>
                <a:gd name="connsiteX145" fmla="*/ 823913 w 1182688"/>
                <a:gd name="connsiteY145" fmla="*/ 42069 h 4713287"/>
                <a:gd name="connsiteX146" fmla="*/ 866132 w 1182688"/>
                <a:gd name="connsiteY146" fmla="*/ 1 h 4713287"/>
                <a:gd name="connsiteX147" fmla="*/ 316707 w 1182688"/>
                <a:gd name="connsiteY147" fmla="*/ 1 h 4713287"/>
                <a:gd name="connsiteX148" fmla="*/ 358776 w 1182688"/>
                <a:gd name="connsiteY148" fmla="*/ 42069 h 4713287"/>
                <a:gd name="connsiteX149" fmla="*/ 358776 w 1182688"/>
                <a:gd name="connsiteY149" fmla="*/ 462757 h 4713287"/>
                <a:gd name="connsiteX150" fmla="*/ 316707 w 1182688"/>
                <a:gd name="connsiteY150" fmla="*/ 504825 h 4713287"/>
                <a:gd name="connsiteX151" fmla="*/ 274638 w 1182688"/>
                <a:gd name="connsiteY151" fmla="*/ 462757 h 4713287"/>
                <a:gd name="connsiteX152" fmla="*/ 274638 w 1182688"/>
                <a:gd name="connsiteY152" fmla="*/ 42069 h 4713287"/>
                <a:gd name="connsiteX153" fmla="*/ 316707 w 1182688"/>
                <a:gd name="connsiteY153" fmla="*/ 1 h 4713287"/>
                <a:gd name="connsiteX154" fmla="*/ 591344 w 1182688"/>
                <a:gd name="connsiteY154" fmla="*/ 0 h 4713287"/>
                <a:gd name="connsiteX155" fmla="*/ 633413 w 1182688"/>
                <a:gd name="connsiteY155" fmla="*/ 42069 h 4713287"/>
                <a:gd name="connsiteX156" fmla="*/ 633413 w 1182688"/>
                <a:gd name="connsiteY156" fmla="*/ 462757 h 4713287"/>
                <a:gd name="connsiteX157" fmla="*/ 591344 w 1182688"/>
                <a:gd name="connsiteY157" fmla="*/ 504825 h 4713287"/>
                <a:gd name="connsiteX158" fmla="*/ 549275 w 1182688"/>
                <a:gd name="connsiteY158" fmla="*/ 462757 h 4713287"/>
                <a:gd name="connsiteX159" fmla="*/ 549275 w 1182688"/>
                <a:gd name="connsiteY159" fmla="*/ 42069 h 4713287"/>
                <a:gd name="connsiteX160" fmla="*/ 591344 w 1182688"/>
                <a:gd name="connsiteY160" fmla="*/ 0 h 4713287"/>
                <a:gd name="connsiteX161" fmla="*/ 42069 w 1182688"/>
                <a:gd name="connsiteY161" fmla="*/ 0 h 4713287"/>
                <a:gd name="connsiteX162" fmla="*/ 84138 w 1182688"/>
                <a:gd name="connsiteY162" fmla="*/ 42069 h 4713287"/>
                <a:gd name="connsiteX163" fmla="*/ 84138 w 1182688"/>
                <a:gd name="connsiteY163" fmla="*/ 462757 h 4713287"/>
                <a:gd name="connsiteX164" fmla="*/ 42069 w 1182688"/>
                <a:gd name="connsiteY164" fmla="*/ 504825 h 4713287"/>
                <a:gd name="connsiteX165" fmla="*/ 0 w 1182688"/>
                <a:gd name="connsiteY165" fmla="*/ 462757 h 4713287"/>
                <a:gd name="connsiteX166" fmla="*/ 0 w 1182688"/>
                <a:gd name="connsiteY166" fmla="*/ 42069 h 4713287"/>
                <a:gd name="connsiteX167" fmla="*/ 42069 w 1182688"/>
                <a:gd name="connsiteY167" fmla="*/ 0 h 4713287"/>
                <a:gd name="connsiteX168" fmla="*/ 1139826 w 1182688"/>
                <a:gd name="connsiteY168" fmla="*/ 0 h 4713287"/>
                <a:gd name="connsiteX169" fmla="*/ 1182688 w 1182688"/>
                <a:gd name="connsiteY169" fmla="*/ 42069 h 4713287"/>
                <a:gd name="connsiteX170" fmla="*/ 1182688 w 1182688"/>
                <a:gd name="connsiteY170" fmla="*/ 462756 h 4713287"/>
                <a:gd name="connsiteX171" fmla="*/ 1139826 w 1182688"/>
                <a:gd name="connsiteY171" fmla="*/ 504825 h 4713287"/>
                <a:gd name="connsiteX172" fmla="*/ 1096963 w 1182688"/>
                <a:gd name="connsiteY172" fmla="*/ 462756 h 4713287"/>
                <a:gd name="connsiteX173" fmla="*/ 1096963 w 1182688"/>
                <a:gd name="connsiteY173" fmla="*/ 42069 h 4713287"/>
                <a:gd name="connsiteX174" fmla="*/ 1139826 w 1182688"/>
                <a:gd name="connsiteY174" fmla="*/ 0 h 4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82688" h="4713287">
                  <a:moveTo>
                    <a:pt x="1139826" y="4208462"/>
                  </a:moveTo>
                  <a:cubicBezTo>
                    <a:pt x="1163706" y="4208462"/>
                    <a:pt x="1182688" y="4227393"/>
                    <a:pt x="1182688" y="4250531"/>
                  </a:cubicBezTo>
                  <a:cubicBezTo>
                    <a:pt x="1182688" y="4250531"/>
                    <a:pt x="1182688" y="4250531"/>
                    <a:pt x="1182688" y="4671218"/>
                  </a:cubicBezTo>
                  <a:cubicBezTo>
                    <a:pt x="1182688" y="4694356"/>
                    <a:pt x="1163706" y="4713287"/>
                    <a:pt x="1139826" y="4713287"/>
                  </a:cubicBezTo>
                  <a:cubicBezTo>
                    <a:pt x="1116251" y="4713287"/>
                    <a:pt x="1096963" y="4694356"/>
                    <a:pt x="1096963" y="4671218"/>
                  </a:cubicBezTo>
                  <a:cubicBezTo>
                    <a:pt x="1096963" y="4671218"/>
                    <a:pt x="1096963" y="4671218"/>
                    <a:pt x="1096963" y="4250531"/>
                  </a:cubicBezTo>
                  <a:cubicBezTo>
                    <a:pt x="1096963" y="4227393"/>
                    <a:pt x="1116251" y="4208462"/>
                    <a:pt x="1139826" y="4208462"/>
                  </a:cubicBezTo>
                  <a:close/>
                  <a:moveTo>
                    <a:pt x="866132" y="4208462"/>
                  </a:moveTo>
                  <a:cubicBezTo>
                    <a:pt x="889188" y="4208462"/>
                    <a:pt x="908051" y="4227393"/>
                    <a:pt x="908051" y="4250531"/>
                  </a:cubicBezTo>
                  <a:cubicBezTo>
                    <a:pt x="908051" y="4250531"/>
                    <a:pt x="908051" y="4250531"/>
                    <a:pt x="908051" y="4671218"/>
                  </a:cubicBezTo>
                  <a:cubicBezTo>
                    <a:pt x="908051" y="4694356"/>
                    <a:pt x="889188" y="4713287"/>
                    <a:pt x="866132" y="4713287"/>
                  </a:cubicBezTo>
                  <a:cubicBezTo>
                    <a:pt x="842777" y="4713287"/>
                    <a:pt x="823913" y="4694356"/>
                    <a:pt x="823913" y="4671218"/>
                  </a:cubicBezTo>
                  <a:cubicBezTo>
                    <a:pt x="823913" y="4671218"/>
                    <a:pt x="823913" y="4671218"/>
                    <a:pt x="823913" y="4250531"/>
                  </a:cubicBezTo>
                  <a:cubicBezTo>
                    <a:pt x="823913" y="4227393"/>
                    <a:pt x="842777" y="4208462"/>
                    <a:pt x="866132" y="4208462"/>
                  </a:cubicBezTo>
                  <a:close/>
                  <a:moveTo>
                    <a:pt x="591344" y="4208462"/>
                  </a:moveTo>
                  <a:cubicBezTo>
                    <a:pt x="614482" y="4208462"/>
                    <a:pt x="633413" y="4227393"/>
                    <a:pt x="633413" y="4250531"/>
                  </a:cubicBezTo>
                  <a:cubicBezTo>
                    <a:pt x="633413" y="4250531"/>
                    <a:pt x="633413" y="4250531"/>
                    <a:pt x="633413" y="4671218"/>
                  </a:cubicBezTo>
                  <a:cubicBezTo>
                    <a:pt x="633413" y="4694356"/>
                    <a:pt x="614482" y="4713287"/>
                    <a:pt x="591344" y="4713287"/>
                  </a:cubicBezTo>
                  <a:cubicBezTo>
                    <a:pt x="567905" y="4713287"/>
                    <a:pt x="549275" y="4694356"/>
                    <a:pt x="549275" y="4671218"/>
                  </a:cubicBezTo>
                  <a:cubicBezTo>
                    <a:pt x="549275" y="4671218"/>
                    <a:pt x="549275" y="4671218"/>
                    <a:pt x="549275" y="4250531"/>
                  </a:cubicBezTo>
                  <a:cubicBezTo>
                    <a:pt x="549275" y="4227393"/>
                    <a:pt x="567905" y="4208462"/>
                    <a:pt x="591344" y="4208462"/>
                  </a:cubicBezTo>
                  <a:close/>
                  <a:moveTo>
                    <a:pt x="316707" y="4208462"/>
                  </a:moveTo>
                  <a:cubicBezTo>
                    <a:pt x="339845" y="4208462"/>
                    <a:pt x="358776" y="4227393"/>
                    <a:pt x="358776" y="4250531"/>
                  </a:cubicBezTo>
                  <a:cubicBezTo>
                    <a:pt x="358776" y="4250531"/>
                    <a:pt x="358776" y="4250531"/>
                    <a:pt x="358776" y="4671218"/>
                  </a:cubicBezTo>
                  <a:cubicBezTo>
                    <a:pt x="358776" y="4694356"/>
                    <a:pt x="339845" y="4713287"/>
                    <a:pt x="316707" y="4713287"/>
                  </a:cubicBezTo>
                  <a:cubicBezTo>
                    <a:pt x="293569" y="4713287"/>
                    <a:pt x="274638" y="4694356"/>
                    <a:pt x="274638" y="4671218"/>
                  </a:cubicBezTo>
                  <a:cubicBezTo>
                    <a:pt x="274638" y="4671218"/>
                    <a:pt x="274638" y="4671218"/>
                    <a:pt x="274638" y="4250531"/>
                  </a:cubicBezTo>
                  <a:cubicBezTo>
                    <a:pt x="274638" y="4227393"/>
                    <a:pt x="293569" y="4208462"/>
                    <a:pt x="316707" y="4208462"/>
                  </a:cubicBezTo>
                  <a:close/>
                  <a:moveTo>
                    <a:pt x="42069" y="4208462"/>
                  </a:moveTo>
                  <a:cubicBezTo>
                    <a:pt x="65507" y="4208462"/>
                    <a:pt x="84138" y="4227393"/>
                    <a:pt x="84138" y="4250531"/>
                  </a:cubicBezTo>
                  <a:cubicBezTo>
                    <a:pt x="84138" y="4250531"/>
                    <a:pt x="84138" y="4250531"/>
                    <a:pt x="84138" y="4671218"/>
                  </a:cubicBezTo>
                  <a:cubicBezTo>
                    <a:pt x="84138" y="4694356"/>
                    <a:pt x="65507" y="4713287"/>
                    <a:pt x="42069" y="4713287"/>
                  </a:cubicBezTo>
                  <a:cubicBezTo>
                    <a:pt x="18931" y="4713287"/>
                    <a:pt x="0" y="4694356"/>
                    <a:pt x="0" y="4671218"/>
                  </a:cubicBezTo>
                  <a:cubicBezTo>
                    <a:pt x="0" y="4671218"/>
                    <a:pt x="0" y="4671218"/>
                    <a:pt x="0" y="4250531"/>
                  </a:cubicBezTo>
                  <a:cubicBezTo>
                    <a:pt x="0" y="4227393"/>
                    <a:pt x="18931" y="4208462"/>
                    <a:pt x="42069" y="4208462"/>
                  </a:cubicBezTo>
                  <a:close/>
                  <a:moveTo>
                    <a:pt x="1139826" y="3154362"/>
                  </a:moveTo>
                  <a:cubicBezTo>
                    <a:pt x="1163706" y="3154362"/>
                    <a:pt x="1182688" y="3173352"/>
                    <a:pt x="1182688" y="3196563"/>
                  </a:cubicBezTo>
                  <a:cubicBezTo>
                    <a:pt x="1182688" y="3196563"/>
                    <a:pt x="1182688" y="3196563"/>
                    <a:pt x="1182688" y="3618574"/>
                  </a:cubicBezTo>
                  <a:cubicBezTo>
                    <a:pt x="1182688" y="3641784"/>
                    <a:pt x="1163706" y="3660775"/>
                    <a:pt x="1139826" y="3660775"/>
                  </a:cubicBezTo>
                  <a:cubicBezTo>
                    <a:pt x="1116251" y="3660775"/>
                    <a:pt x="1096963" y="3641784"/>
                    <a:pt x="1096963" y="3618574"/>
                  </a:cubicBezTo>
                  <a:cubicBezTo>
                    <a:pt x="1096963" y="3618574"/>
                    <a:pt x="1096963" y="3618574"/>
                    <a:pt x="1096963" y="3196563"/>
                  </a:cubicBezTo>
                  <a:cubicBezTo>
                    <a:pt x="1096963" y="3173352"/>
                    <a:pt x="1116251" y="3154362"/>
                    <a:pt x="1139826" y="3154362"/>
                  </a:cubicBezTo>
                  <a:close/>
                  <a:moveTo>
                    <a:pt x="866132" y="3154362"/>
                  </a:moveTo>
                  <a:cubicBezTo>
                    <a:pt x="889188" y="3154362"/>
                    <a:pt x="908051" y="3173352"/>
                    <a:pt x="908051" y="3196563"/>
                  </a:cubicBezTo>
                  <a:cubicBezTo>
                    <a:pt x="908051" y="3196563"/>
                    <a:pt x="908051" y="3196563"/>
                    <a:pt x="908051" y="3618574"/>
                  </a:cubicBezTo>
                  <a:cubicBezTo>
                    <a:pt x="908051" y="3641784"/>
                    <a:pt x="889188" y="3660775"/>
                    <a:pt x="866132" y="3660775"/>
                  </a:cubicBezTo>
                  <a:cubicBezTo>
                    <a:pt x="842777" y="3660775"/>
                    <a:pt x="823913" y="3641784"/>
                    <a:pt x="823913" y="3618574"/>
                  </a:cubicBezTo>
                  <a:cubicBezTo>
                    <a:pt x="823913" y="3618574"/>
                    <a:pt x="823913" y="3618574"/>
                    <a:pt x="823913" y="3196563"/>
                  </a:cubicBezTo>
                  <a:cubicBezTo>
                    <a:pt x="823913" y="3173352"/>
                    <a:pt x="842777" y="3154362"/>
                    <a:pt x="866132" y="3154362"/>
                  </a:cubicBezTo>
                  <a:close/>
                  <a:moveTo>
                    <a:pt x="591344" y="3154362"/>
                  </a:moveTo>
                  <a:cubicBezTo>
                    <a:pt x="614482" y="3154362"/>
                    <a:pt x="633413" y="3173352"/>
                    <a:pt x="633413" y="3196563"/>
                  </a:cubicBezTo>
                  <a:cubicBezTo>
                    <a:pt x="633413" y="3196563"/>
                    <a:pt x="633413" y="3196563"/>
                    <a:pt x="633413" y="3618574"/>
                  </a:cubicBezTo>
                  <a:cubicBezTo>
                    <a:pt x="633413" y="3641784"/>
                    <a:pt x="614482" y="3660775"/>
                    <a:pt x="591344" y="3660775"/>
                  </a:cubicBezTo>
                  <a:cubicBezTo>
                    <a:pt x="567905" y="3660775"/>
                    <a:pt x="549275" y="3641784"/>
                    <a:pt x="549275" y="3618574"/>
                  </a:cubicBezTo>
                  <a:cubicBezTo>
                    <a:pt x="549275" y="3618574"/>
                    <a:pt x="549275" y="3618574"/>
                    <a:pt x="549275" y="3196563"/>
                  </a:cubicBezTo>
                  <a:cubicBezTo>
                    <a:pt x="549275" y="3173352"/>
                    <a:pt x="567905" y="3154362"/>
                    <a:pt x="591344" y="3154362"/>
                  </a:cubicBezTo>
                  <a:close/>
                  <a:moveTo>
                    <a:pt x="316707" y="3154362"/>
                  </a:moveTo>
                  <a:cubicBezTo>
                    <a:pt x="339845" y="3154362"/>
                    <a:pt x="358776" y="3173352"/>
                    <a:pt x="358776" y="3196563"/>
                  </a:cubicBezTo>
                  <a:cubicBezTo>
                    <a:pt x="358776" y="3196563"/>
                    <a:pt x="358776" y="3196563"/>
                    <a:pt x="358776" y="3618574"/>
                  </a:cubicBezTo>
                  <a:cubicBezTo>
                    <a:pt x="358776" y="3641784"/>
                    <a:pt x="339845" y="3660775"/>
                    <a:pt x="316707" y="3660775"/>
                  </a:cubicBezTo>
                  <a:cubicBezTo>
                    <a:pt x="293569" y="3660775"/>
                    <a:pt x="274638" y="3641784"/>
                    <a:pt x="274638" y="3618574"/>
                  </a:cubicBezTo>
                  <a:cubicBezTo>
                    <a:pt x="274638" y="3618574"/>
                    <a:pt x="274638" y="3618574"/>
                    <a:pt x="274638" y="3196563"/>
                  </a:cubicBezTo>
                  <a:cubicBezTo>
                    <a:pt x="274638" y="3173352"/>
                    <a:pt x="293569" y="3154362"/>
                    <a:pt x="316707" y="3154362"/>
                  </a:cubicBezTo>
                  <a:close/>
                  <a:moveTo>
                    <a:pt x="42069" y="3154362"/>
                  </a:moveTo>
                  <a:cubicBezTo>
                    <a:pt x="65507" y="3154362"/>
                    <a:pt x="84138" y="3173352"/>
                    <a:pt x="84138" y="3196563"/>
                  </a:cubicBezTo>
                  <a:cubicBezTo>
                    <a:pt x="84138" y="3196563"/>
                    <a:pt x="84138" y="3196563"/>
                    <a:pt x="84138" y="3618574"/>
                  </a:cubicBezTo>
                  <a:cubicBezTo>
                    <a:pt x="84138" y="3641784"/>
                    <a:pt x="65507" y="3660775"/>
                    <a:pt x="42069" y="3660775"/>
                  </a:cubicBezTo>
                  <a:cubicBezTo>
                    <a:pt x="18931" y="3660775"/>
                    <a:pt x="0" y="3641784"/>
                    <a:pt x="0" y="3618574"/>
                  </a:cubicBezTo>
                  <a:cubicBezTo>
                    <a:pt x="0" y="3618574"/>
                    <a:pt x="0" y="3618574"/>
                    <a:pt x="0" y="3196563"/>
                  </a:cubicBezTo>
                  <a:cubicBezTo>
                    <a:pt x="0" y="3173352"/>
                    <a:pt x="18931" y="3154362"/>
                    <a:pt x="42069" y="3154362"/>
                  </a:cubicBezTo>
                  <a:close/>
                  <a:moveTo>
                    <a:pt x="1139826" y="2103437"/>
                  </a:moveTo>
                  <a:cubicBezTo>
                    <a:pt x="1163706" y="2103437"/>
                    <a:pt x="1182688" y="2122368"/>
                    <a:pt x="1182688" y="2145506"/>
                  </a:cubicBezTo>
                  <a:cubicBezTo>
                    <a:pt x="1182688" y="2145506"/>
                    <a:pt x="1182688" y="2145506"/>
                    <a:pt x="1182688" y="2566193"/>
                  </a:cubicBezTo>
                  <a:cubicBezTo>
                    <a:pt x="1182688" y="2589331"/>
                    <a:pt x="1163706" y="2608262"/>
                    <a:pt x="1139826" y="2608262"/>
                  </a:cubicBezTo>
                  <a:cubicBezTo>
                    <a:pt x="1116251" y="2608262"/>
                    <a:pt x="1096963" y="2589331"/>
                    <a:pt x="1096963" y="2566193"/>
                  </a:cubicBezTo>
                  <a:cubicBezTo>
                    <a:pt x="1096963" y="2566193"/>
                    <a:pt x="1096963" y="2566193"/>
                    <a:pt x="1096963" y="2145506"/>
                  </a:cubicBezTo>
                  <a:cubicBezTo>
                    <a:pt x="1096963" y="2122368"/>
                    <a:pt x="1116251" y="2103437"/>
                    <a:pt x="1139826" y="2103437"/>
                  </a:cubicBezTo>
                  <a:close/>
                  <a:moveTo>
                    <a:pt x="866132" y="2103437"/>
                  </a:moveTo>
                  <a:cubicBezTo>
                    <a:pt x="889188" y="2103437"/>
                    <a:pt x="908051" y="2122368"/>
                    <a:pt x="908051" y="2145506"/>
                  </a:cubicBezTo>
                  <a:cubicBezTo>
                    <a:pt x="908051" y="2145506"/>
                    <a:pt x="908051" y="2145506"/>
                    <a:pt x="908051" y="2566193"/>
                  </a:cubicBezTo>
                  <a:cubicBezTo>
                    <a:pt x="908051" y="2589331"/>
                    <a:pt x="889188" y="2608262"/>
                    <a:pt x="866132" y="2608262"/>
                  </a:cubicBezTo>
                  <a:cubicBezTo>
                    <a:pt x="842777" y="2608262"/>
                    <a:pt x="823913" y="2589331"/>
                    <a:pt x="823913" y="2566193"/>
                  </a:cubicBezTo>
                  <a:cubicBezTo>
                    <a:pt x="823913" y="2566193"/>
                    <a:pt x="823913" y="2566193"/>
                    <a:pt x="823913" y="2145506"/>
                  </a:cubicBezTo>
                  <a:cubicBezTo>
                    <a:pt x="823913" y="2122368"/>
                    <a:pt x="842777" y="2103437"/>
                    <a:pt x="866132" y="2103437"/>
                  </a:cubicBezTo>
                  <a:close/>
                  <a:moveTo>
                    <a:pt x="591344" y="2103437"/>
                  </a:moveTo>
                  <a:cubicBezTo>
                    <a:pt x="614482" y="2103437"/>
                    <a:pt x="633413" y="2122368"/>
                    <a:pt x="633413" y="2145506"/>
                  </a:cubicBezTo>
                  <a:cubicBezTo>
                    <a:pt x="633413" y="2145506"/>
                    <a:pt x="633413" y="2145506"/>
                    <a:pt x="633413" y="2566193"/>
                  </a:cubicBezTo>
                  <a:cubicBezTo>
                    <a:pt x="633413" y="2589331"/>
                    <a:pt x="614482" y="2608262"/>
                    <a:pt x="591344" y="2608262"/>
                  </a:cubicBezTo>
                  <a:cubicBezTo>
                    <a:pt x="567905" y="2608262"/>
                    <a:pt x="549275" y="2589331"/>
                    <a:pt x="549275" y="2566193"/>
                  </a:cubicBezTo>
                  <a:cubicBezTo>
                    <a:pt x="549275" y="2566193"/>
                    <a:pt x="549275" y="2566193"/>
                    <a:pt x="549275" y="2145506"/>
                  </a:cubicBezTo>
                  <a:cubicBezTo>
                    <a:pt x="549275" y="2122368"/>
                    <a:pt x="567905" y="2103437"/>
                    <a:pt x="591344" y="2103437"/>
                  </a:cubicBezTo>
                  <a:close/>
                  <a:moveTo>
                    <a:pt x="316707" y="2103437"/>
                  </a:moveTo>
                  <a:cubicBezTo>
                    <a:pt x="339845" y="2103437"/>
                    <a:pt x="358776" y="2122368"/>
                    <a:pt x="358776" y="2145506"/>
                  </a:cubicBezTo>
                  <a:cubicBezTo>
                    <a:pt x="358776" y="2145506"/>
                    <a:pt x="358776" y="2145506"/>
                    <a:pt x="358776" y="2566193"/>
                  </a:cubicBezTo>
                  <a:cubicBezTo>
                    <a:pt x="358776" y="2589331"/>
                    <a:pt x="339845" y="2608262"/>
                    <a:pt x="316707" y="2608262"/>
                  </a:cubicBezTo>
                  <a:cubicBezTo>
                    <a:pt x="293569" y="2608262"/>
                    <a:pt x="274638" y="2589331"/>
                    <a:pt x="274638" y="2566193"/>
                  </a:cubicBezTo>
                  <a:cubicBezTo>
                    <a:pt x="274638" y="2566193"/>
                    <a:pt x="274638" y="2566193"/>
                    <a:pt x="274638" y="2145506"/>
                  </a:cubicBezTo>
                  <a:cubicBezTo>
                    <a:pt x="274638" y="2122368"/>
                    <a:pt x="293569" y="2103437"/>
                    <a:pt x="316707" y="2103437"/>
                  </a:cubicBezTo>
                  <a:close/>
                  <a:moveTo>
                    <a:pt x="42069" y="2103437"/>
                  </a:moveTo>
                  <a:cubicBezTo>
                    <a:pt x="65507" y="2103437"/>
                    <a:pt x="84138" y="2122368"/>
                    <a:pt x="84138" y="2145506"/>
                  </a:cubicBezTo>
                  <a:cubicBezTo>
                    <a:pt x="84138" y="2145506"/>
                    <a:pt x="84138" y="2145506"/>
                    <a:pt x="84138" y="2566193"/>
                  </a:cubicBezTo>
                  <a:cubicBezTo>
                    <a:pt x="84138" y="2589331"/>
                    <a:pt x="65507" y="2608262"/>
                    <a:pt x="42069" y="2608262"/>
                  </a:cubicBezTo>
                  <a:cubicBezTo>
                    <a:pt x="18931" y="2608262"/>
                    <a:pt x="0" y="2589331"/>
                    <a:pt x="0" y="2566193"/>
                  </a:cubicBezTo>
                  <a:cubicBezTo>
                    <a:pt x="0" y="2566193"/>
                    <a:pt x="0" y="2566193"/>
                    <a:pt x="0" y="2145506"/>
                  </a:cubicBezTo>
                  <a:cubicBezTo>
                    <a:pt x="0" y="2122368"/>
                    <a:pt x="18931" y="2103437"/>
                    <a:pt x="42069" y="2103437"/>
                  </a:cubicBezTo>
                  <a:close/>
                  <a:moveTo>
                    <a:pt x="1139826" y="1050926"/>
                  </a:moveTo>
                  <a:cubicBezTo>
                    <a:pt x="1163706" y="1050926"/>
                    <a:pt x="1182688" y="1069626"/>
                    <a:pt x="1182688" y="1093152"/>
                  </a:cubicBezTo>
                  <a:cubicBezTo>
                    <a:pt x="1182688" y="1093152"/>
                    <a:pt x="1182688" y="1093152"/>
                    <a:pt x="1182688" y="1515112"/>
                  </a:cubicBezTo>
                  <a:cubicBezTo>
                    <a:pt x="1182688" y="1538638"/>
                    <a:pt x="1163706" y="1557339"/>
                    <a:pt x="1139826" y="1557339"/>
                  </a:cubicBezTo>
                  <a:cubicBezTo>
                    <a:pt x="1116251" y="1557339"/>
                    <a:pt x="1096963" y="1538638"/>
                    <a:pt x="1096963" y="1515112"/>
                  </a:cubicBezTo>
                  <a:cubicBezTo>
                    <a:pt x="1096963" y="1515112"/>
                    <a:pt x="1096963" y="1515112"/>
                    <a:pt x="1096963" y="1093152"/>
                  </a:cubicBezTo>
                  <a:cubicBezTo>
                    <a:pt x="1096963" y="1069626"/>
                    <a:pt x="1116251" y="1050926"/>
                    <a:pt x="1139826" y="1050926"/>
                  </a:cubicBezTo>
                  <a:close/>
                  <a:moveTo>
                    <a:pt x="591344" y="1050926"/>
                  </a:moveTo>
                  <a:cubicBezTo>
                    <a:pt x="614482" y="1050926"/>
                    <a:pt x="633413" y="1069626"/>
                    <a:pt x="633413" y="1093152"/>
                  </a:cubicBezTo>
                  <a:cubicBezTo>
                    <a:pt x="633413" y="1093152"/>
                    <a:pt x="633413" y="1093152"/>
                    <a:pt x="633413" y="1515112"/>
                  </a:cubicBezTo>
                  <a:cubicBezTo>
                    <a:pt x="633413" y="1538638"/>
                    <a:pt x="614482" y="1557339"/>
                    <a:pt x="591344" y="1557339"/>
                  </a:cubicBezTo>
                  <a:cubicBezTo>
                    <a:pt x="567905" y="1557339"/>
                    <a:pt x="549275" y="1538638"/>
                    <a:pt x="549275" y="1515112"/>
                  </a:cubicBezTo>
                  <a:cubicBezTo>
                    <a:pt x="549275" y="1515112"/>
                    <a:pt x="549275" y="1515112"/>
                    <a:pt x="549275" y="1093152"/>
                  </a:cubicBezTo>
                  <a:cubicBezTo>
                    <a:pt x="549275" y="1069626"/>
                    <a:pt x="567905" y="1050926"/>
                    <a:pt x="591344" y="1050926"/>
                  </a:cubicBezTo>
                  <a:close/>
                  <a:moveTo>
                    <a:pt x="42069" y="1050926"/>
                  </a:moveTo>
                  <a:cubicBezTo>
                    <a:pt x="65507" y="1050926"/>
                    <a:pt x="84138" y="1069626"/>
                    <a:pt x="84138" y="1093152"/>
                  </a:cubicBezTo>
                  <a:cubicBezTo>
                    <a:pt x="84138" y="1093152"/>
                    <a:pt x="84138" y="1093152"/>
                    <a:pt x="84138" y="1515112"/>
                  </a:cubicBezTo>
                  <a:cubicBezTo>
                    <a:pt x="84138" y="1538638"/>
                    <a:pt x="65507" y="1557339"/>
                    <a:pt x="42069" y="1557339"/>
                  </a:cubicBezTo>
                  <a:cubicBezTo>
                    <a:pt x="18931" y="1557339"/>
                    <a:pt x="0" y="1538638"/>
                    <a:pt x="0" y="1515112"/>
                  </a:cubicBezTo>
                  <a:cubicBezTo>
                    <a:pt x="0" y="1515112"/>
                    <a:pt x="0" y="1515112"/>
                    <a:pt x="0" y="1093152"/>
                  </a:cubicBezTo>
                  <a:cubicBezTo>
                    <a:pt x="0" y="1069626"/>
                    <a:pt x="18931" y="1050926"/>
                    <a:pt x="42069" y="1050926"/>
                  </a:cubicBezTo>
                  <a:close/>
                  <a:moveTo>
                    <a:pt x="866132" y="1050926"/>
                  </a:moveTo>
                  <a:cubicBezTo>
                    <a:pt x="889188" y="1050926"/>
                    <a:pt x="908051" y="1069626"/>
                    <a:pt x="908051" y="1093152"/>
                  </a:cubicBezTo>
                  <a:cubicBezTo>
                    <a:pt x="908051" y="1093152"/>
                    <a:pt x="908051" y="1093152"/>
                    <a:pt x="908051" y="1515112"/>
                  </a:cubicBezTo>
                  <a:cubicBezTo>
                    <a:pt x="908051" y="1538638"/>
                    <a:pt x="889188" y="1557338"/>
                    <a:pt x="866132" y="1557338"/>
                  </a:cubicBezTo>
                  <a:cubicBezTo>
                    <a:pt x="842777" y="1557338"/>
                    <a:pt x="823913" y="1538638"/>
                    <a:pt x="823913" y="1515112"/>
                  </a:cubicBezTo>
                  <a:cubicBezTo>
                    <a:pt x="823913" y="1515112"/>
                    <a:pt x="823913" y="1515112"/>
                    <a:pt x="823913" y="1093152"/>
                  </a:cubicBezTo>
                  <a:cubicBezTo>
                    <a:pt x="823913" y="1069626"/>
                    <a:pt x="842777" y="1050926"/>
                    <a:pt x="866132" y="1050926"/>
                  </a:cubicBezTo>
                  <a:close/>
                  <a:moveTo>
                    <a:pt x="316707" y="1050926"/>
                  </a:moveTo>
                  <a:cubicBezTo>
                    <a:pt x="339845" y="1050926"/>
                    <a:pt x="358776" y="1069626"/>
                    <a:pt x="358776" y="1093152"/>
                  </a:cubicBezTo>
                  <a:cubicBezTo>
                    <a:pt x="358776" y="1093152"/>
                    <a:pt x="358776" y="1093152"/>
                    <a:pt x="358776" y="1515112"/>
                  </a:cubicBezTo>
                  <a:cubicBezTo>
                    <a:pt x="358776" y="1538638"/>
                    <a:pt x="339845" y="1557338"/>
                    <a:pt x="316707" y="1557338"/>
                  </a:cubicBezTo>
                  <a:cubicBezTo>
                    <a:pt x="293569" y="1557338"/>
                    <a:pt x="274638" y="1538638"/>
                    <a:pt x="274638" y="1515112"/>
                  </a:cubicBezTo>
                  <a:cubicBezTo>
                    <a:pt x="274638" y="1515112"/>
                    <a:pt x="274638" y="1515112"/>
                    <a:pt x="274638" y="1093152"/>
                  </a:cubicBezTo>
                  <a:cubicBezTo>
                    <a:pt x="274638" y="1069626"/>
                    <a:pt x="293569" y="1050926"/>
                    <a:pt x="316707" y="1050926"/>
                  </a:cubicBezTo>
                  <a:close/>
                  <a:moveTo>
                    <a:pt x="866132" y="1"/>
                  </a:moveTo>
                  <a:cubicBezTo>
                    <a:pt x="889188" y="1"/>
                    <a:pt x="908051" y="18932"/>
                    <a:pt x="908051" y="42069"/>
                  </a:cubicBezTo>
                  <a:cubicBezTo>
                    <a:pt x="908051" y="42069"/>
                    <a:pt x="908051" y="42069"/>
                    <a:pt x="908051" y="462757"/>
                  </a:cubicBezTo>
                  <a:cubicBezTo>
                    <a:pt x="908051" y="485895"/>
                    <a:pt x="889188" y="504825"/>
                    <a:pt x="866132" y="504825"/>
                  </a:cubicBezTo>
                  <a:cubicBezTo>
                    <a:pt x="842777" y="504825"/>
                    <a:pt x="823913" y="485895"/>
                    <a:pt x="823913" y="462757"/>
                  </a:cubicBezTo>
                  <a:cubicBezTo>
                    <a:pt x="823913" y="462757"/>
                    <a:pt x="823913" y="462757"/>
                    <a:pt x="823913" y="42069"/>
                  </a:cubicBezTo>
                  <a:cubicBezTo>
                    <a:pt x="823913" y="18932"/>
                    <a:pt x="842777" y="1"/>
                    <a:pt x="866132" y="1"/>
                  </a:cubicBezTo>
                  <a:close/>
                  <a:moveTo>
                    <a:pt x="316707" y="1"/>
                  </a:moveTo>
                  <a:cubicBezTo>
                    <a:pt x="339845" y="1"/>
                    <a:pt x="358776" y="18931"/>
                    <a:pt x="358776" y="42069"/>
                  </a:cubicBezTo>
                  <a:cubicBezTo>
                    <a:pt x="358776" y="42069"/>
                    <a:pt x="358776" y="42069"/>
                    <a:pt x="358776" y="462757"/>
                  </a:cubicBezTo>
                  <a:cubicBezTo>
                    <a:pt x="358776" y="485894"/>
                    <a:pt x="339845" y="504825"/>
                    <a:pt x="316707" y="504825"/>
                  </a:cubicBezTo>
                  <a:cubicBezTo>
                    <a:pt x="293569" y="504825"/>
                    <a:pt x="274638" y="485894"/>
                    <a:pt x="274638" y="462757"/>
                  </a:cubicBezTo>
                  <a:cubicBezTo>
                    <a:pt x="274638" y="462757"/>
                    <a:pt x="274638" y="462757"/>
                    <a:pt x="274638" y="42069"/>
                  </a:cubicBezTo>
                  <a:cubicBezTo>
                    <a:pt x="274638" y="18931"/>
                    <a:pt x="293569" y="1"/>
                    <a:pt x="316707" y="1"/>
                  </a:cubicBezTo>
                  <a:close/>
                  <a:moveTo>
                    <a:pt x="591344" y="0"/>
                  </a:moveTo>
                  <a:cubicBezTo>
                    <a:pt x="614482" y="0"/>
                    <a:pt x="633413" y="18931"/>
                    <a:pt x="633413" y="42069"/>
                  </a:cubicBezTo>
                  <a:cubicBezTo>
                    <a:pt x="633413" y="42069"/>
                    <a:pt x="633413" y="42069"/>
                    <a:pt x="633413" y="462757"/>
                  </a:cubicBezTo>
                  <a:cubicBezTo>
                    <a:pt x="633413" y="485894"/>
                    <a:pt x="614482" y="504825"/>
                    <a:pt x="591344" y="504825"/>
                  </a:cubicBezTo>
                  <a:cubicBezTo>
                    <a:pt x="567905" y="504825"/>
                    <a:pt x="549275" y="485894"/>
                    <a:pt x="549275" y="462757"/>
                  </a:cubicBezTo>
                  <a:cubicBezTo>
                    <a:pt x="549275" y="462757"/>
                    <a:pt x="549275" y="462757"/>
                    <a:pt x="549275" y="42069"/>
                  </a:cubicBezTo>
                  <a:cubicBezTo>
                    <a:pt x="549275" y="18931"/>
                    <a:pt x="567905" y="0"/>
                    <a:pt x="591344" y="0"/>
                  </a:cubicBezTo>
                  <a:close/>
                  <a:moveTo>
                    <a:pt x="42069" y="0"/>
                  </a:moveTo>
                  <a:cubicBezTo>
                    <a:pt x="65507" y="0"/>
                    <a:pt x="84138" y="18931"/>
                    <a:pt x="84138" y="42069"/>
                  </a:cubicBezTo>
                  <a:cubicBezTo>
                    <a:pt x="84138" y="42069"/>
                    <a:pt x="84138" y="42069"/>
                    <a:pt x="84138" y="462757"/>
                  </a:cubicBezTo>
                  <a:cubicBezTo>
                    <a:pt x="84138" y="485894"/>
                    <a:pt x="65507" y="504825"/>
                    <a:pt x="42069" y="504825"/>
                  </a:cubicBezTo>
                  <a:cubicBezTo>
                    <a:pt x="18931" y="504825"/>
                    <a:pt x="0" y="485894"/>
                    <a:pt x="0" y="462757"/>
                  </a:cubicBezTo>
                  <a:cubicBezTo>
                    <a:pt x="0" y="462757"/>
                    <a:pt x="0" y="462757"/>
                    <a:pt x="0" y="42069"/>
                  </a:cubicBezTo>
                  <a:cubicBezTo>
                    <a:pt x="0" y="18931"/>
                    <a:pt x="18931" y="0"/>
                    <a:pt x="42069" y="0"/>
                  </a:cubicBezTo>
                  <a:close/>
                  <a:moveTo>
                    <a:pt x="1139826" y="0"/>
                  </a:moveTo>
                  <a:cubicBezTo>
                    <a:pt x="1163706" y="0"/>
                    <a:pt x="1182688" y="18931"/>
                    <a:pt x="1182688" y="42069"/>
                  </a:cubicBezTo>
                  <a:cubicBezTo>
                    <a:pt x="1182688" y="42069"/>
                    <a:pt x="1182688" y="42069"/>
                    <a:pt x="1182688" y="462756"/>
                  </a:cubicBezTo>
                  <a:cubicBezTo>
                    <a:pt x="1182688" y="485894"/>
                    <a:pt x="1163706" y="504825"/>
                    <a:pt x="1139826" y="504825"/>
                  </a:cubicBezTo>
                  <a:cubicBezTo>
                    <a:pt x="1116251" y="504825"/>
                    <a:pt x="1096963" y="485894"/>
                    <a:pt x="1096963" y="462756"/>
                  </a:cubicBezTo>
                  <a:cubicBezTo>
                    <a:pt x="1096963" y="462756"/>
                    <a:pt x="1096963" y="462756"/>
                    <a:pt x="1096963" y="42069"/>
                  </a:cubicBezTo>
                  <a:cubicBezTo>
                    <a:pt x="1096963" y="18931"/>
                    <a:pt x="1116251" y="0"/>
                    <a:pt x="113982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grpSp>
      <p:grpSp>
        <p:nvGrpSpPr>
          <p:cNvPr id="223" name="Group 222">
            <a:extLst>
              <a:ext uri="{FF2B5EF4-FFF2-40B4-BE49-F238E27FC236}">
                <a16:creationId xmlns:a16="http://schemas.microsoft.com/office/drawing/2014/main" id="{13C537C2-72A7-E44F-A233-1C3C5919B54A}"/>
              </a:ext>
            </a:extLst>
          </p:cNvPr>
          <p:cNvGrpSpPr/>
          <p:nvPr/>
        </p:nvGrpSpPr>
        <p:grpSpPr>
          <a:xfrm>
            <a:off x="2711240" y="2013317"/>
            <a:ext cx="2509894" cy="806997"/>
            <a:chOff x="4794960" y="1798020"/>
            <a:chExt cx="2509894" cy="806997"/>
          </a:xfrm>
        </p:grpSpPr>
        <p:grpSp>
          <p:nvGrpSpPr>
            <p:cNvPr id="224" name="Group 223">
              <a:extLst>
                <a:ext uri="{FF2B5EF4-FFF2-40B4-BE49-F238E27FC236}">
                  <a16:creationId xmlns:a16="http://schemas.microsoft.com/office/drawing/2014/main" id="{7D8C727F-D448-D34E-A01F-754EAF6C7025}"/>
                </a:ext>
              </a:extLst>
            </p:cNvPr>
            <p:cNvGrpSpPr/>
            <p:nvPr/>
          </p:nvGrpSpPr>
          <p:grpSpPr>
            <a:xfrm>
              <a:off x="4794960" y="1798020"/>
              <a:ext cx="1822249" cy="806997"/>
              <a:chOff x="4794960" y="1798020"/>
              <a:chExt cx="1822249" cy="806997"/>
            </a:xfrm>
          </p:grpSpPr>
          <p:pic>
            <p:nvPicPr>
              <p:cNvPr id="226" name="Google Shape;2154;p409">
                <a:extLst>
                  <a:ext uri="{FF2B5EF4-FFF2-40B4-BE49-F238E27FC236}">
                    <a16:creationId xmlns:a16="http://schemas.microsoft.com/office/drawing/2014/main" id="{34E2023C-643D-B24D-A1F5-2B51670D0444}"/>
                  </a:ext>
                </a:extLst>
              </p:cNvPr>
              <p:cNvPicPr preferRelativeResize="0">
                <a:picLocks noChangeAspect="1"/>
              </p:cNvPicPr>
              <p:nvPr/>
            </p:nvPicPr>
            <p:blipFill rotWithShape="1">
              <a:blip r:embed="rId8" cstate="screen">
                <a:alphaModFix/>
                <a:duotone>
                  <a:schemeClr val="accent4">
                    <a:shade val="45000"/>
                    <a:satMod val="135000"/>
                  </a:schemeClr>
                  <a:prstClr val="white"/>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a:off x="4794960" y="2375273"/>
                <a:ext cx="936152" cy="216959"/>
              </a:xfrm>
              <a:prstGeom prst="rect">
                <a:avLst/>
              </a:prstGeom>
              <a:noFill/>
              <a:ln>
                <a:noFill/>
              </a:ln>
            </p:spPr>
          </p:pic>
          <p:pic>
            <p:nvPicPr>
              <p:cNvPr id="227" name="Google Shape;2158;p409">
                <a:extLst>
                  <a:ext uri="{FF2B5EF4-FFF2-40B4-BE49-F238E27FC236}">
                    <a16:creationId xmlns:a16="http://schemas.microsoft.com/office/drawing/2014/main" id="{FA6E5189-A971-4447-82F7-BBD85AB4072F}"/>
                  </a:ext>
                </a:extLst>
              </p:cNvPr>
              <p:cNvPicPr preferRelativeResize="0">
                <a:picLocks noChangeAspect="1"/>
              </p:cNvPicPr>
              <p:nvPr/>
            </p:nvPicPr>
            <p:blipFill>
              <a:blip r:embed="rId10" cstate="screen">
                <a:alphaModFix/>
                <a:duotone>
                  <a:schemeClr val="accent4">
                    <a:shade val="45000"/>
                    <a:satMod val="135000"/>
                  </a:schemeClr>
                  <a:prstClr val="white"/>
                </a:duotone>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a:ext>
                </a:extLst>
              </a:blip>
              <a:stretch>
                <a:fillRect/>
              </a:stretch>
            </p:blipFill>
            <p:spPr>
              <a:xfrm>
                <a:off x="5760422" y="1873088"/>
                <a:ext cx="856787" cy="226102"/>
              </a:xfrm>
              <a:prstGeom prst="rect">
                <a:avLst/>
              </a:prstGeom>
              <a:noFill/>
              <a:ln>
                <a:noFill/>
              </a:ln>
            </p:spPr>
          </p:pic>
          <p:pic>
            <p:nvPicPr>
              <p:cNvPr id="228" name="Picture 227">
                <a:extLst>
                  <a:ext uri="{FF2B5EF4-FFF2-40B4-BE49-F238E27FC236}">
                    <a16:creationId xmlns:a16="http://schemas.microsoft.com/office/drawing/2014/main" id="{2B9A1F20-3693-6A48-B6A5-7D9128B32B2C}"/>
                  </a:ext>
                </a:extLst>
              </p:cNvPr>
              <p:cNvPicPr>
                <a:picLocks noChangeAspect="1"/>
              </p:cNvPicPr>
              <p:nvPr/>
            </p:nvPicPr>
            <p:blipFill rotWithShape="1">
              <a:blip r:embed="rId12" cstate="print">
                <a:duotone>
                  <a:schemeClr val="accent4">
                    <a:shade val="45000"/>
                    <a:satMod val="135000"/>
                  </a:schemeClr>
                  <a:prstClr val="white"/>
                </a:duotone>
                <a:extLst>
                  <a:ext uri="{BEBA8EAE-BF5A-486C-A8C5-ECC9F3942E4B}">
                    <a14:imgProps xmlns:a14="http://schemas.microsoft.com/office/drawing/2010/main">
                      <a14:imgLayer r:embed="rId13">
                        <a14:imgEffect>
                          <a14:backgroundRemoval t="0" b="100000" l="0" r="64313">
                            <a14:foregroundMark x1="55338" y1="43524" x2="55338" y2="43524"/>
                            <a14:foregroundMark x1="40281" y1="47048" x2="40281" y2="47048"/>
                            <a14:foregroundMark x1="25053" y1="44381" x2="25053" y2="44381"/>
                            <a14:foregroundMark x1="16801" y1="49429" x2="16801" y2="49429"/>
                            <a14:backgroundMark x1="48618" y1="50857" x2="48618" y2="50857"/>
                            <a14:backgroundMark x1="53467" y1="51238" x2="53467" y2="51238"/>
                            <a14:backgroundMark x1="44492" y1="43714" x2="44492" y2="43714"/>
                            <a14:backgroundMark x1="42450" y1="46286" x2="42450" y2="46286"/>
                            <a14:backgroundMark x1="35049" y1="45619" x2="35049" y2="45619"/>
                            <a14:backgroundMark x1="30200" y1="52286" x2="30200" y2="52286"/>
                            <a14:backgroundMark x1="25138" y1="52571" x2="25138" y2="52571"/>
                            <a14:backgroundMark x1="20927" y1="50476" x2="20927" y2="50476"/>
                            <a14:backgroundMark x1="16716" y1="51905" x2="16716" y2="51905"/>
                            <a14:backgroundMark x1="13186" y1="50857" x2="13186" y2="50857"/>
                          </a14:backgroundRemoval>
                        </a14:imgEffect>
                        <a14:imgEffect>
                          <a14:brightnessContrast bright="-20000" contrast="20000"/>
                        </a14:imgEffect>
                      </a14:imgLayer>
                    </a14:imgProps>
                  </a:ext>
                  <a:ext uri="{28A0092B-C50C-407E-A947-70E740481C1C}">
                    <a14:useLocalDpi xmlns:a14="http://schemas.microsoft.com/office/drawing/2010/main"/>
                  </a:ext>
                </a:extLst>
              </a:blip>
              <a:srcRect r="35639"/>
              <a:stretch/>
            </p:blipFill>
            <p:spPr>
              <a:xfrm>
                <a:off x="5938298" y="2239257"/>
                <a:ext cx="527088" cy="365760"/>
              </a:xfrm>
              <a:prstGeom prst="rect">
                <a:avLst/>
              </a:prstGeom>
            </p:spPr>
          </p:pic>
          <p:pic>
            <p:nvPicPr>
              <p:cNvPr id="229" name="Picture 228">
                <a:extLst>
                  <a:ext uri="{FF2B5EF4-FFF2-40B4-BE49-F238E27FC236}">
                    <a16:creationId xmlns:a16="http://schemas.microsoft.com/office/drawing/2014/main" id="{9B139295-A856-544F-A2E2-B5FAFD3A8EAF}"/>
                  </a:ext>
                </a:extLst>
              </p:cNvPr>
              <p:cNvPicPr>
                <a:picLocks noChangeAspect="1"/>
              </p:cNvPicPr>
              <p:nvPr/>
            </p:nvPicPr>
            <p:blipFill>
              <a:blip r:embed="rId14"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081178" y="1798020"/>
                <a:ext cx="436573" cy="457200"/>
              </a:xfrm>
              <a:prstGeom prst="rect">
                <a:avLst/>
              </a:prstGeom>
            </p:spPr>
          </p:pic>
        </p:grpSp>
        <p:sp>
          <p:nvSpPr>
            <p:cNvPr id="225" name="TextBox 224">
              <a:extLst>
                <a:ext uri="{FF2B5EF4-FFF2-40B4-BE49-F238E27FC236}">
                  <a16:creationId xmlns:a16="http://schemas.microsoft.com/office/drawing/2014/main" id="{1A2566F8-4ED5-744D-B829-AC5B18B99C61}"/>
                </a:ext>
              </a:extLst>
            </p:cNvPr>
            <p:cNvSpPr txBox="1"/>
            <p:nvPr/>
          </p:nvSpPr>
          <p:spPr>
            <a:xfrm>
              <a:off x="6626463" y="2119114"/>
              <a:ext cx="678391" cy="338554"/>
            </a:xfrm>
            <a:prstGeom prst="rect">
              <a:avLst/>
            </a:prstGeom>
            <a:noFill/>
          </p:spPr>
          <p:txBody>
            <a:bodyPr wrap="none" rtlCol="0">
              <a:spAutoFit/>
            </a:bodyPr>
            <a:lstStyle/>
            <a:p>
              <a:r>
                <a:rPr lang="en-US" sz="1600" dirty="0">
                  <a:solidFill>
                    <a:schemeClr val="tx1">
                      <a:lumMod val="50000"/>
                      <a:lumOff val="50000"/>
                    </a:schemeClr>
                  </a:solidFill>
                  <a:latin typeface="CiscoSansTT" panose="020B0503020201020303" pitchFamily="34" charset="0"/>
                  <a:cs typeface="CiscoSansTT" panose="020B0503020201020303" pitchFamily="34" charset="0"/>
                </a:rPr>
                <a:t>SaaS</a:t>
              </a:r>
            </a:p>
          </p:txBody>
        </p:sp>
      </p:grpSp>
      <p:grpSp>
        <p:nvGrpSpPr>
          <p:cNvPr id="230" name="Group 229">
            <a:extLst>
              <a:ext uri="{FF2B5EF4-FFF2-40B4-BE49-F238E27FC236}">
                <a16:creationId xmlns:a16="http://schemas.microsoft.com/office/drawing/2014/main" id="{20FE3D7B-833E-F44C-B29A-32ECAE4DF63C}"/>
              </a:ext>
            </a:extLst>
          </p:cNvPr>
          <p:cNvGrpSpPr/>
          <p:nvPr/>
        </p:nvGrpSpPr>
        <p:grpSpPr>
          <a:xfrm>
            <a:off x="4182556" y="5606852"/>
            <a:ext cx="1165796" cy="346976"/>
            <a:chOff x="4962501" y="5606852"/>
            <a:chExt cx="1165796" cy="346976"/>
          </a:xfrm>
        </p:grpSpPr>
        <p:sp>
          <p:nvSpPr>
            <p:cNvPr id="231" name="TextBox 230">
              <a:extLst>
                <a:ext uri="{FF2B5EF4-FFF2-40B4-BE49-F238E27FC236}">
                  <a16:creationId xmlns:a16="http://schemas.microsoft.com/office/drawing/2014/main" id="{D5ACC741-A381-174C-8630-1464C228E909}"/>
                </a:ext>
              </a:extLst>
            </p:cNvPr>
            <p:cNvSpPr txBox="1"/>
            <p:nvPr/>
          </p:nvSpPr>
          <p:spPr>
            <a:xfrm>
              <a:off x="5429104" y="5663667"/>
              <a:ext cx="699193" cy="246221"/>
            </a:xfrm>
            <a:prstGeom prst="rect">
              <a:avLst/>
            </a:prstGeom>
            <a:noFill/>
          </p:spPr>
          <p:txBody>
            <a:bodyPr wrap="square" lIns="0" tIns="0" rIns="0" bIns="0" rtlCol="0">
              <a:spAutoFit/>
            </a:bodyPr>
            <a:lstStyle/>
            <a:p>
              <a:r>
                <a:rPr lang="en-US" sz="800" dirty="0">
                  <a:latin typeface="+mn-lt"/>
                </a:rPr>
                <a:t>Cloud Security</a:t>
              </a:r>
            </a:p>
            <a:p>
              <a:r>
                <a:rPr lang="en-US" sz="800" dirty="0">
                  <a:latin typeface="+mn-lt"/>
                </a:rPr>
                <a:t>Provider</a:t>
              </a:r>
            </a:p>
          </p:txBody>
        </p:sp>
        <p:grpSp>
          <p:nvGrpSpPr>
            <p:cNvPr id="232" name="Group 231">
              <a:extLst>
                <a:ext uri="{FF2B5EF4-FFF2-40B4-BE49-F238E27FC236}">
                  <a16:creationId xmlns:a16="http://schemas.microsoft.com/office/drawing/2014/main" id="{F4519B27-EA29-524F-9622-91729B0E0820}"/>
                </a:ext>
              </a:extLst>
            </p:cNvPr>
            <p:cNvGrpSpPr>
              <a:grpSpLocks noChangeAspect="1"/>
            </p:cNvGrpSpPr>
            <p:nvPr/>
          </p:nvGrpSpPr>
          <p:grpSpPr>
            <a:xfrm>
              <a:off x="4962501" y="5606852"/>
              <a:ext cx="346977" cy="346976"/>
              <a:chOff x="1076364" y="1259327"/>
              <a:chExt cx="548640" cy="548640"/>
            </a:xfrm>
          </p:grpSpPr>
          <p:grpSp>
            <p:nvGrpSpPr>
              <p:cNvPr id="233" name="Group 232">
                <a:extLst>
                  <a:ext uri="{FF2B5EF4-FFF2-40B4-BE49-F238E27FC236}">
                    <a16:creationId xmlns:a16="http://schemas.microsoft.com/office/drawing/2014/main" id="{89D55654-839C-B347-8E89-27F6506C5B6D}"/>
                  </a:ext>
                </a:extLst>
              </p:cNvPr>
              <p:cNvGrpSpPr/>
              <p:nvPr/>
            </p:nvGrpSpPr>
            <p:grpSpPr>
              <a:xfrm>
                <a:off x="1076364" y="1259327"/>
                <a:ext cx="548640" cy="548640"/>
                <a:chOff x="1076364" y="1259327"/>
                <a:chExt cx="548640" cy="548640"/>
              </a:xfrm>
            </p:grpSpPr>
            <p:sp>
              <p:nvSpPr>
                <p:cNvPr id="235" name="Oval 234">
                  <a:extLst>
                    <a:ext uri="{FF2B5EF4-FFF2-40B4-BE49-F238E27FC236}">
                      <a16:creationId xmlns:a16="http://schemas.microsoft.com/office/drawing/2014/main" id="{670518AF-18D1-4F4E-BB33-B2C2491C5F67}"/>
                    </a:ext>
                  </a:extLst>
                </p:cNvPr>
                <p:cNvSpPr>
                  <a:spLocks noChangeAspect="1"/>
                </p:cNvSpPr>
                <p:nvPr/>
              </p:nvSpPr>
              <p:spPr>
                <a:xfrm>
                  <a:off x="1076364" y="1259327"/>
                  <a:ext cx="548640" cy="548640"/>
                </a:xfrm>
                <a:prstGeom prst="ellipse">
                  <a:avLst/>
                </a:prstGeom>
                <a:solidFill>
                  <a:schemeClr val="tx1">
                    <a:lumMod val="75000"/>
                    <a:lumOff val="2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36" name="Freeform 235">
                  <a:extLst>
                    <a:ext uri="{FF2B5EF4-FFF2-40B4-BE49-F238E27FC236}">
                      <a16:creationId xmlns:a16="http://schemas.microsoft.com/office/drawing/2014/main" id="{7967E59D-0682-A24C-9AFC-3836165FF0A4}"/>
                    </a:ext>
                  </a:extLst>
                </p:cNvPr>
                <p:cNvSpPr>
                  <a:spLocks noChangeArrowheads="1"/>
                </p:cNvSpPr>
                <p:nvPr/>
              </p:nvSpPr>
              <p:spPr bwMode="auto">
                <a:xfrm flipH="1">
                  <a:off x="1167944" y="1350767"/>
                  <a:ext cx="365481" cy="36576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bg2"/>
                </a:solidFill>
                <a:ln>
                  <a:noFill/>
                </a:ln>
                <a:effectLst/>
              </p:spPr>
              <p:txBody>
                <a:bodyPr wrap="none" anchor="ctr"/>
                <a:lstStyle/>
                <a:p>
                  <a:endParaRPr lang="en-US" sz="1000" dirty="0"/>
                </a:p>
              </p:txBody>
            </p:sp>
          </p:grpSp>
          <p:sp>
            <p:nvSpPr>
              <p:cNvPr id="234" name="Freeform 16">
                <a:extLst>
                  <a:ext uri="{FF2B5EF4-FFF2-40B4-BE49-F238E27FC236}">
                    <a16:creationId xmlns:a16="http://schemas.microsoft.com/office/drawing/2014/main" id="{8DF2F17A-938D-A847-9B1B-CAD11DF8FD6A}"/>
                  </a:ext>
                </a:extLst>
              </p:cNvPr>
              <p:cNvSpPr>
                <a:spLocks noChangeAspect="1"/>
              </p:cNvSpPr>
              <p:nvPr/>
            </p:nvSpPr>
            <p:spPr bwMode="auto">
              <a:xfrm>
                <a:off x="1166136" y="1442207"/>
                <a:ext cx="369097" cy="1828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25000"/>
                  <a:lumOff val="75000"/>
                </a:schemeClr>
              </a:solidFill>
              <a:ln w="19050" cap="flat">
                <a:noFill/>
                <a:prstDash val="solid"/>
                <a:round/>
              </a:ln>
              <a:effectLst/>
            </p:spPr>
            <p:txBody>
              <a:bodyPr wrap="square" lIns="45719" tIns="45719" rIns="45719" bIns="45719" numCol="1" anchor="ctr">
                <a:noAutofit/>
              </a:bodyPr>
              <a:lstStyle/>
              <a:p>
                <a:pPr algn="ctr" defTabSz="685783"/>
                <a:endParaRPr lang="en-US" sz="100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grpSp>
      <p:sp>
        <p:nvSpPr>
          <p:cNvPr id="237" name="Rounded Rectangle 57">
            <a:extLst>
              <a:ext uri="{FF2B5EF4-FFF2-40B4-BE49-F238E27FC236}">
                <a16:creationId xmlns:a16="http://schemas.microsoft.com/office/drawing/2014/main" id="{8C1D3512-1752-C549-885C-5BA52A2AAB49}"/>
              </a:ext>
            </a:extLst>
          </p:cNvPr>
          <p:cNvSpPr/>
          <p:nvPr/>
        </p:nvSpPr>
        <p:spPr>
          <a:xfrm>
            <a:off x="2212787" y="6127435"/>
            <a:ext cx="7741918" cy="41496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CiscoSansTT ExtraLight"/>
              </a:rPr>
              <a:t>A single path for all mission critical business applications</a:t>
            </a:r>
          </a:p>
        </p:txBody>
      </p:sp>
      <p:sp>
        <p:nvSpPr>
          <p:cNvPr id="238" name="Rectangle: Rounded Corners 90">
            <a:extLst>
              <a:ext uri="{FF2B5EF4-FFF2-40B4-BE49-F238E27FC236}">
                <a16:creationId xmlns:a16="http://schemas.microsoft.com/office/drawing/2014/main" id="{423B8608-01DF-5F42-ADCC-61243AEBAC32}"/>
              </a:ext>
            </a:extLst>
          </p:cNvPr>
          <p:cNvSpPr/>
          <p:nvPr/>
        </p:nvSpPr>
        <p:spPr>
          <a:xfrm>
            <a:off x="7648359" y="2299194"/>
            <a:ext cx="3515837" cy="2479593"/>
          </a:xfrm>
          <a:prstGeom prst="roundRect">
            <a:avLst>
              <a:gd name="adj" fmla="val 10147"/>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239" name="Rounded Rectangle 79">
            <a:extLst>
              <a:ext uri="{FF2B5EF4-FFF2-40B4-BE49-F238E27FC236}">
                <a16:creationId xmlns:a16="http://schemas.microsoft.com/office/drawing/2014/main" id="{D0B50162-47AE-4346-AFA4-CA529A275332}"/>
              </a:ext>
            </a:extLst>
          </p:cNvPr>
          <p:cNvSpPr/>
          <p:nvPr/>
        </p:nvSpPr>
        <p:spPr>
          <a:xfrm>
            <a:off x="7648359" y="2299196"/>
            <a:ext cx="3515837"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Single Path to Internet</a:t>
            </a:r>
          </a:p>
        </p:txBody>
      </p:sp>
      <p:sp>
        <p:nvSpPr>
          <p:cNvPr id="240" name="TextBox 239">
            <a:extLst>
              <a:ext uri="{FF2B5EF4-FFF2-40B4-BE49-F238E27FC236}">
                <a16:creationId xmlns:a16="http://schemas.microsoft.com/office/drawing/2014/main" id="{3EDA6198-204F-3144-A015-970EDF922493}"/>
              </a:ext>
            </a:extLst>
          </p:cNvPr>
          <p:cNvSpPr txBox="1"/>
          <p:nvPr/>
        </p:nvSpPr>
        <p:spPr>
          <a:xfrm>
            <a:off x="8095433" y="3018931"/>
            <a:ext cx="2636848" cy="1354217"/>
          </a:xfrm>
          <a:prstGeom prst="rect">
            <a:avLst/>
          </a:prstGeom>
          <a:noFill/>
        </p:spPr>
        <p:txBody>
          <a:bodyPr wrap="square" rtlCol="0">
            <a:spAutoFit/>
          </a:bodyPr>
          <a:lstStyle/>
          <a:p>
            <a:pPr marL="285750" indent="-285750" defTabSz="609570">
              <a:buFont typeface="Arial" panose="020B0604020202020204" pitchFamily="34" charset="0"/>
              <a:buChar char="•"/>
              <a:defRPr/>
            </a:pPr>
            <a:r>
              <a:rPr lang="en-US" dirty="0">
                <a:solidFill>
                  <a:schemeClr val="bg1"/>
                </a:solidFill>
                <a:latin typeface="+mj-lt"/>
              </a:rPr>
              <a:t>Datacenter</a:t>
            </a:r>
          </a:p>
          <a:p>
            <a:pPr marL="285750" indent="-285750" defTabSz="609570">
              <a:spcBef>
                <a:spcPts val="600"/>
              </a:spcBef>
              <a:buFont typeface="Arial" panose="020B0604020202020204" pitchFamily="34" charset="0"/>
              <a:buChar char="•"/>
              <a:defRPr/>
            </a:pPr>
            <a:r>
              <a:rPr lang="en-US" dirty="0">
                <a:solidFill>
                  <a:schemeClr val="bg1"/>
                </a:solidFill>
                <a:latin typeface="+mj-lt"/>
              </a:rPr>
              <a:t>Colocation provider</a:t>
            </a:r>
          </a:p>
          <a:p>
            <a:pPr marL="285750" indent="-285750" defTabSz="609570">
              <a:spcBef>
                <a:spcPts val="600"/>
              </a:spcBef>
              <a:buFont typeface="Arial" panose="020B0604020202020204" pitchFamily="34" charset="0"/>
              <a:buChar char="•"/>
              <a:defRPr/>
            </a:pPr>
            <a:r>
              <a:rPr lang="en-US" dirty="0">
                <a:solidFill>
                  <a:schemeClr val="bg1"/>
                </a:solidFill>
                <a:latin typeface="+mj-lt"/>
              </a:rPr>
              <a:t>Cloud security provider</a:t>
            </a:r>
          </a:p>
        </p:txBody>
      </p:sp>
      <p:grpSp>
        <p:nvGrpSpPr>
          <p:cNvPr id="241" name="Group 240">
            <a:extLst>
              <a:ext uri="{FF2B5EF4-FFF2-40B4-BE49-F238E27FC236}">
                <a16:creationId xmlns:a16="http://schemas.microsoft.com/office/drawing/2014/main" id="{56883FB7-0A4A-1542-9CE8-A6A909EB8BB7}"/>
              </a:ext>
            </a:extLst>
          </p:cNvPr>
          <p:cNvGrpSpPr>
            <a:grpSpLocks noChangeAspect="1"/>
          </p:cNvGrpSpPr>
          <p:nvPr/>
        </p:nvGrpSpPr>
        <p:grpSpPr>
          <a:xfrm>
            <a:off x="4105189" y="3302679"/>
            <a:ext cx="548641" cy="548640"/>
            <a:chOff x="1076364" y="1259327"/>
            <a:chExt cx="548640" cy="548640"/>
          </a:xfrm>
        </p:grpSpPr>
        <p:grpSp>
          <p:nvGrpSpPr>
            <p:cNvPr id="242" name="Group 241">
              <a:extLst>
                <a:ext uri="{FF2B5EF4-FFF2-40B4-BE49-F238E27FC236}">
                  <a16:creationId xmlns:a16="http://schemas.microsoft.com/office/drawing/2014/main" id="{12740D38-FD25-6440-9CD9-2256A19B7D16}"/>
                </a:ext>
              </a:extLst>
            </p:cNvPr>
            <p:cNvGrpSpPr/>
            <p:nvPr/>
          </p:nvGrpSpPr>
          <p:grpSpPr>
            <a:xfrm>
              <a:off x="1076364" y="1259327"/>
              <a:ext cx="548640" cy="548640"/>
              <a:chOff x="1076364" y="1259327"/>
              <a:chExt cx="548640" cy="548640"/>
            </a:xfrm>
          </p:grpSpPr>
          <p:sp>
            <p:nvSpPr>
              <p:cNvPr id="244" name="Oval 243">
                <a:extLst>
                  <a:ext uri="{FF2B5EF4-FFF2-40B4-BE49-F238E27FC236}">
                    <a16:creationId xmlns:a16="http://schemas.microsoft.com/office/drawing/2014/main" id="{1804635B-6B91-AB4E-841D-3186B9A7503F}"/>
                  </a:ext>
                </a:extLst>
              </p:cNvPr>
              <p:cNvSpPr>
                <a:spLocks noChangeAspect="1"/>
              </p:cNvSpPr>
              <p:nvPr/>
            </p:nvSpPr>
            <p:spPr>
              <a:xfrm>
                <a:off x="1076364" y="1259327"/>
                <a:ext cx="548640" cy="548640"/>
              </a:xfrm>
              <a:prstGeom prst="ellipse">
                <a:avLst/>
              </a:prstGeom>
              <a:solidFill>
                <a:schemeClr val="tx1">
                  <a:lumMod val="75000"/>
                  <a:lumOff val="2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45" name="Freeform 244">
                <a:extLst>
                  <a:ext uri="{FF2B5EF4-FFF2-40B4-BE49-F238E27FC236}">
                    <a16:creationId xmlns:a16="http://schemas.microsoft.com/office/drawing/2014/main" id="{A29C09AC-6BE0-1141-AAD3-D381FB3AF82B}"/>
                  </a:ext>
                </a:extLst>
              </p:cNvPr>
              <p:cNvSpPr>
                <a:spLocks noChangeArrowheads="1"/>
              </p:cNvSpPr>
              <p:nvPr/>
            </p:nvSpPr>
            <p:spPr bwMode="auto">
              <a:xfrm flipH="1">
                <a:off x="1167944" y="1350767"/>
                <a:ext cx="365481" cy="36576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bg2"/>
              </a:solidFill>
              <a:ln>
                <a:noFill/>
              </a:ln>
              <a:effectLst/>
            </p:spPr>
            <p:txBody>
              <a:bodyPr wrap="none" anchor="ctr"/>
              <a:lstStyle/>
              <a:p>
                <a:endParaRPr lang="en-US" sz="1000" dirty="0"/>
              </a:p>
            </p:txBody>
          </p:sp>
        </p:grpSp>
        <p:sp>
          <p:nvSpPr>
            <p:cNvPr id="243" name="Freeform 16">
              <a:extLst>
                <a:ext uri="{FF2B5EF4-FFF2-40B4-BE49-F238E27FC236}">
                  <a16:creationId xmlns:a16="http://schemas.microsoft.com/office/drawing/2014/main" id="{48567A66-F459-CF41-A674-032D802A1215}"/>
                </a:ext>
              </a:extLst>
            </p:cNvPr>
            <p:cNvSpPr>
              <a:spLocks noChangeAspect="1"/>
            </p:cNvSpPr>
            <p:nvPr/>
          </p:nvSpPr>
          <p:spPr bwMode="auto">
            <a:xfrm>
              <a:off x="1166136" y="1442207"/>
              <a:ext cx="369097" cy="1828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25000"/>
                <a:lumOff val="75000"/>
              </a:schemeClr>
            </a:solidFill>
            <a:ln w="19050" cap="flat">
              <a:noFill/>
              <a:prstDash val="solid"/>
              <a:round/>
            </a:ln>
            <a:effectLst/>
          </p:spPr>
          <p:txBody>
            <a:bodyPr wrap="square" lIns="45719" tIns="45719" rIns="45719" bIns="45719" numCol="1" anchor="ctr">
              <a:noAutofit/>
            </a:bodyPr>
            <a:lstStyle/>
            <a:p>
              <a:pPr algn="ctr" defTabSz="685783"/>
              <a:endParaRPr lang="en-US" sz="100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pic>
        <p:nvPicPr>
          <p:cNvPr id="246" name="Picture 245">
            <a:extLst>
              <a:ext uri="{FF2B5EF4-FFF2-40B4-BE49-F238E27FC236}">
                <a16:creationId xmlns:a16="http://schemas.microsoft.com/office/drawing/2014/main" id="{13713693-43DF-F844-8911-0D10197BD0F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616627" y="4037340"/>
            <a:ext cx="548640" cy="548640"/>
          </a:xfrm>
          <a:prstGeom prst="rect">
            <a:avLst/>
          </a:prstGeom>
        </p:spPr>
      </p:pic>
      <p:grpSp>
        <p:nvGrpSpPr>
          <p:cNvPr id="247" name="Group 246">
            <a:extLst>
              <a:ext uri="{FF2B5EF4-FFF2-40B4-BE49-F238E27FC236}">
                <a16:creationId xmlns:a16="http://schemas.microsoft.com/office/drawing/2014/main" id="{CE9537CD-ABA6-EA45-A626-5ED1F7468750}"/>
              </a:ext>
            </a:extLst>
          </p:cNvPr>
          <p:cNvGrpSpPr/>
          <p:nvPr/>
        </p:nvGrpSpPr>
        <p:grpSpPr>
          <a:xfrm>
            <a:off x="2390338" y="5606357"/>
            <a:ext cx="1038510" cy="347472"/>
            <a:chOff x="1637286" y="5606357"/>
            <a:chExt cx="1038510" cy="347472"/>
          </a:xfrm>
        </p:grpSpPr>
        <p:sp>
          <p:nvSpPr>
            <p:cNvPr id="248" name="TextBox 247">
              <a:extLst>
                <a:ext uri="{FF2B5EF4-FFF2-40B4-BE49-F238E27FC236}">
                  <a16:creationId xmlns:a16="http://schemas.microsoft.com/office/drawing/2014/main" id="{3704EDA0-EF4D-DA46-BE07-5512368DFF9E}"/>
                </a:ext>
              </a:extLst>
            </p:cNvPr>
            <p:cNvSpPr txBox="1"/>
            <p:nvPr/>
          </p:nvSpPr>
          <p:spPr>
            <a:xfrm>
              <a:off x="2095945" y="5657177"/>
              <a:ext cx="579851" cy="246221"/>
            </a:xfrm>
            <a:prstGeom prst="rect">
              <a:avLst/>
            </a:prstGeom>
            <a:noFill/>
          </p:spPr>
          <p:txBody>
            <a:bodyPr wrap="square" lIns="0" tIns="0" rIns="0" bIns="0" rtlCol="0">
              <a:spAutoFit/>
            </a:bodyPr>
            <a:lstStyle/>
            <a:p>
              <a:r>
                <a:rPr lang="en-US" sz="800" dirty="0">
                  <a:latin typeface="+mn-lt"/>
                </a:rPr>
                <a:t>Colocation</a:t>
              </a:r>
            </a:p>
            <a:p>
              <a:r>
                <a:rPr lang="en-US" sz="800" dirty="0"/>
                <a:t>Provider</a:t>
              </a:r>
              <a:endParaRPr lang="en-US" sz="800" dirty="0">
                <a:latin typeface="+mn-lt"/>
              </a:endParaRPr>
            </a:p>
          </p:txBody>
        </p:sp>
        <p:pic>
          <p:nvPicPr>
            <p:cNvPr id="249" name="Picture 248">
              <a:extLst>
                <a:ext uri="{FF2B5EF4-FFF2-40B4-BE49-F238E27FC236}">
                  <a16:creationId xmlns:a16="http://schemas.microsoft.com/office/drawing/2014/main" id="{6FEED088-F515-BC48-90BC-F7293983103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637286" y="5606357"/>
              <a:ext cx="347472" cy="347472"/>
            </a:xfrm>
            <a:prstGeom prst="rect">
              <a:avLst/>
            </a:prstGeom>
          </p:spPr>
        </p:pic>
      </p:grpSp>
    </p:spTree>
    <p:extLst>
      <p:ext uri="{BB962C8B-B14F-4D97-AF65-F5344CB8AC3E}">
        <p14:creationId xmlns:p14="http://schemas.microsoft.com/office/powerpoint/2010/main" val="268050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240">
                                            <p:txEl>
                                              <p:pRg st="0" end="0"/>
                                            </p:txEl>
                                          </p:spTgt>
                                        </p:tgtEl>
                                        <p:attrNameLst>
                                          <p:attrName>style.visibility</p:attrName>
                                        </p:attrNameLst>
                                      </p:cBhvr>
                                      <p:to>
                                        <p:strVal val="visible"/>
                                      </p:to>
                                    </p:set>
                                    <p:animEffect transition="in" filter="wipe(left)">
                                      <p:cBhvr>
                                        <p:cTn id="11" dur="500"/>
                                        <p:tgtEl>
                                          <p:spTgt spid="240">
                                            <p:txEl>
                                              <p:pRg st="0" end="0"/>
                                            </p:txEl>
                                          </p:spTgt>
                                        </p:tgtEl>
                                      </p:cBhvr>
                                    </p:animEffect>
                                  </p:childTnLst>
                                </p:cTn>
                              </p:par>
                            </p:childTnLst>
                          </p:cTn>
                        </p:par>
                        <p:par>
                          <p:cTn id="12" fill="hold">
                            <p:stCondLst>
                              <p:cond delay="500"/>
                            </p:stCondLst>
                            <p:childTnLst>
                              <p:par>
                                <p:cTn id="13" presetID="42" presetClass="path" presetSubtype="0" repeatCount="indefinite" accel="50000" decel="50000" fill="hold" grpId="0" nodeType="afterEffect">
                                  <p:stCondLst>
                                    <p:cond delay="0"/>
                                  </p:stCondLst>
                                  <p:endCondLst>
                                    <p:cond evt="onNext" delay="0">
                                      <p:tgtEl>
                                        <p:sldTgt/>
                                      </p:tgtEl>
                                    </p:cond>
                                  </p:endCondLst>
                                  <p:childTnLst>
                                    <p:animMotion origin="layout" path="M 3.95833E-6 2.22222E-6 L -0.36823 0.00023 " pathEditMode="relative" rAng="0" ptsTypes="AA">
                                      <p:cBhvr>
                                        <p:cTn id="14" dur="2000" fill="hold"/>
                                        <p:tgtEl>
                                          <p:spTgt spid="177"/>
                                        </p:tgtEl>
                                        <p:attrNameLst>
                                          <p:attrName>ppt_x</p:attrName>
                                          <p:attrName>ppt_y</p:attrName>
                                        </p:attrNameLst>
                                      </p:cBhvr>
                                      <p:rCtr x="-18411" y="0"/>
                                    </p:animMotion>
                                  </p:childTnLst>
                                  <p:subTnLst>
                                    <p:set>
                                      <p:cBhvr override="childStyle">
                                        <p:cTn dur="1" fill="hold" display="0" masterRel="nextClick" afterEffect="1"/>
                                        <p:tgtEl>
                                          <p:spTgt spid="177"/>
                                        </p:tgtEl>
                                        <p:attrNameLst>
                                          <p:attrName>style.visibility</p:attrName>
                                        </p:attrNameLst>
                                      </p:cBhvr>
                                      <p:to>
                                        <p:strVal val="hidden"/>
                                      </p:to>
                                    </p:set>
                                  </p:subTnLst>
                                </p:cTn>
                              </p:par>
                              <p:par>
                                <p:cTn id="15" presetID="0" presetClass="path" presetSubtype="0" repeatCount="indefinite" accel="50000" decel="50000" fill="hold" grpId="0" nodeType="withEffect">
                                  <p:stCondLst>
                                    <p:cond delay="1500"/>
                                  </p:stCondLst>
                                  <p:endCondLst>
                                    <p:cond evt="onNext" delay="0">
                                      <p:tgtEl>
                                        <p:sldTgt/>
                                      </p:tgtEl>
                                    </p:cond>
                                  </p:endCondLst>
                                  <p:childTnLst>
                                    <p:animMotion origin="layout" path="M 6.25E-7 2.22222E-6 C 0.03281 -0.03773 0.06575 -0.07523 0.08073 -0.12315 C 0.0957 -0.17107 0.09284 -0.22917 0.08997 -0.28704 " pathEditMode="relative" rAng="0" ptsTypes="AAA">
                                      <p:cBhvr>
                                        <p:cTn id="16" dur="2000" fill="hold"/>
                                        <p:tgtEl>
                                          <p:spTgt spid="207"/>
                                        </p:tgtEl>
                                        <p:attrNameLst>
                                          <p:attrName>ppt_x</p:attrName>
                                          <p:attrName>ppt_y</p:attrName>
                                        </p:attrNameLst>
                                      </p:cBhvr>
                                      <p:rCtr x="4609" y="-14352"/>
                                    </p:animMotion>
                                  </p:childTnLst>
                                  <p:subTnLst>
                                    <p:set>
                                      <p:cBhvr override="childStyle">
                                        <p:cTn dur="1" fill="hold" display="0" masterRel="nextClick" afterEffect="1"/>
                                        <p:tgtEl>
                                          <p:spTgt spid="20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5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6"/>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0">
                                            <p:txEl>
                                              <p:pRg st="1" end="1"/>
                                            </p:txEl>
                                          </p:spTgt>
                                        </p:tgtEl>
                                        <p:attrNameLst>
                                          <p:attrName>style.visibility</p:attrName>
                                        </p:attrNameLst>
                                      </p:cBhvr>
                                      <p:to>
                                        <p:strVal val="visible"/>
                                      </p:to>
                                    </p:set>
                                    <p:animEffect transition="in" filter="wipe(left)">
                                      <p:cBhvr>
                                        <p:cTn id="29" dur="500"/>
                                        <p:tgtEl>
                                          <p:spTgt spid="240">
                                            <p:txEl>
                                              <p:pRg st="1" end="1"/>
                                            </p:txEl>
                                          </p:spTgt>
                                        </p:tgtEl>
                                      </p:cBhvr>
                                    </p:animEffect>
                                  </p:childTnLst>
                                </p:cTn>
                              </p:par>
                            </p:childTnLst>
                          </p:cTn>
                        </p:par>
                        <p:par>
                          <p:cTn id="30" fill="hold">
                            <p:stCondLst>
                              <p:cond delay="500"/>
                            </p:stCondLst>
                            <p:childTnLst>
                              <p:par>
                                <p:cTn id="31" presetID="0" presetClass="path" presetSubtype="0" repeatCount="indefinite" accel="50000" decel="50000" fill="hold" grpId="0" nodeType="afterEffect">
                                  <p:stCondLst>
                                    <p:cond delay="0"/>
                                  </p:stCondLst>
                                  <p:endCondLst>
                                    <p:cond evt="onNext" delay="0">
                                      <p:tgtEl>
                                        <p:sldTgt/>
                                      </p:tgtEl>
                                    </p:cond>
                                  </p:endCondLst>
                                  <p:childTnLst>
                                    <p:animMotion origin="layout" path="M 3.95833E-6 1.85185E-6 C -0.05222 -0.00996 -0.1043 -0.01991 -0.14362 -0.05023 C -0.18295 -0.08056 -0.21849 -0.13889 -0.2362 -0.18195 C -0.25391 -0.225 -0.2517 -0.26667 -0.24961 -0.30834 " pathEditMode="relative" rAng="0" ptsTypes="AAAA">
                                      <p:cBhvr>
                                        <p:cTn id="32" dur="2000" fill="hold"/>
                                        <p:tgtEl>
                                          <p:spTgt spid="178"/>
                                        </p:tgtEl>
                                        <p:attrNameLst>
                                          <p:attrName>ppt_x</p:attrName>
                                          <p:attrName>ppt_y</p:attrName>
                                        </p:attrNameLst>
                                      </p:cBhvr>
                                      <p:rCtr x="-12552" y="-15417"/>
                                    </p:animMotion>
                                  </p:childTnLst>
                                  <p:subTnLst>
                                    <p:set>
                                      <p:cBhvr override="childStyle">
                                        <p:cTn dur="1" fill="hold" display="0" masterRel="nextClick" afterEffect="1"/>
                                        <p:tgtEl>
                                          <p:spTgt spid="17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5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6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1"/>
                                        </p:tgtEl>
                                        <p:attrNameLst>
                                          <p:attrName>style.visibility</p:attrName>
                                        </p:attrNameLst>
                                      </p:cBhvr>
                                      <p:to>
                                        <p:strVal val="visible"/>
                                      </p:to>
                                    </p:set>
                                  </p:childTnLst>
                                </p:cTn>
                              </p:par>
                              <p:par>
                                <p:cTn id="43" presetID="22" presetClass="entr" presetSubtype="8" fill="hold" nodeType="withEffect">
                                  <p:stCondLst>
                                    <p:cond delay="0"/>
                                  </p:stCondLst>
                                  <p:childTnLst>
                                    <p:set>
                                      <p:cBhvr>
                                        <p:cTn id="44" dur="1" fill="hold">
                                          <p:stCondLst>
                                            <p:cond delay="0"/>
                                          </p:stCondLst>
                                        </p:cTn>
                                        <p:tgtEl>
                                          <p:spTgt spid="240">
                                            <p:txEl>
                                              <p:pRg st="2" end="2"/>
                                            </p:txEl>
                                          </p:spTgt>
                                        </p:tgtEl>
                                        <p:attrNameLst>
                                          <p:attrName>style.visibility</p:attrName>
                                        </p:attrNameLst>
                                      </p:cBhvr>
                                      <p:to>
                                        <p:strVal val="visible"/>
                                      </p:to>
                                    </p:set>
                                    <p:animEffect transition="in" filter="wipe(left)">
                                      <p:cBhvr>
                                        <p:cTn id="45" dur="500"/>
                                        <p:tgtEl>
                                          <p:spTgt spid="240">
                                            <p:txEl>
                                              <p:pRg st="2" end="2"/>
                                            </p:txEl>
                                          </p:spTgt>
                                        </p:tgtEl>
                                      </p:cBhvr>
                                    </p:animEffect>
                                  </p:childTnLst>
                                </p:cTn>
                              </p:par>
                            </p:childTnLst>
                          </p:cTn>
                        </p:par>
                        <p:par>
                          <p:cTn id="46" fill="hold">
                            <p:stCondLst>
                              <p:cond delay="500"/>
                            </p:stCondLst>
                            <p:childTnLst>
                              <p:par>
                                <p:cTn id="47" presetID="0" presetClass="path" presetSubtype="0" repeatCount="indefinite" accel="50000" decel="50000" fill="hold" grpId="0" nodeType="afterEffect">
                                  <p:stCondLst>
                                    <p:cond delay="0"/>
                                  </p:stCondLst>
                                  <p:endCondLst>
                                    <p:cond evt="onNext" delay="0">
                                      <p:tgtEl>
                                        <p:sldTgt/>
                                      </p:tgtEl>
                                    </p:cond>
                                  </p:endCondLst>
                                  <p:childTnLst>
                                    <p:animMotion origin="layout" path="M -4.16667E-6 -1.11111E-6 C -0.04192 -0.01227 -0.08385 -0.0243 -0.10989 -0.07268 C -0.13593 -0.1213 -0.14622 -0.20602 -0.15625 -0.29051 " pathEditMode="relative" rAng="0" ptsTypes="AAA">
                                      <p:cBhvr>
                                        <p:cTn id="48" dur="2000" fill="hold"/>
                                        <p:tgtEl>
                                          <p:spTgt spid="179"/>
                                        </p:tgtEl>
                                        <p:attrNameLst>
                                          <p:attrName>ppt_x</p:attrName>
                                          <p:attrName>ppt_y</p:attrName>
                                        </p:attrNameLst>
                                      </p:cBhvr>
                                      <p:rCtr x="-7813" y="-14537"/>
                                    </p:animMotion>
                                  </p:childTnLst>
                                  <p:subTnLst>
                                    <p:set>
                                      <p:cBhvr override="childStyle">
                                        <p:cTn dur="1" fill="hold" display="0" masterRel="nextClick" afterEffect="1"/>
                                        <p:tgtEl>
                                          <p:spTgt spid="179"/>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6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41"/>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237"/>
                                        </p:tgtEl>
                                        <p:attrNameLst>
                                          <p:attrName>style.visibility</p:attrName>
                                        </p:attrNameLst>
                                      </p:cBhvr>
                                      <p:to>
                                        <p:strVal val="visible"/>
                                      </p:to>
                                    </p:set>
                                    <p:animEffect transition="in" filter="fade">
                                      <p:cBhvr>
                                        <p:cTn id="57"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178" grpId="0" animBg="1"/>
      <p:bldP spid="179" grpId="0" animBg="1"/>
      <p:bldP spid="207" grpId="0" animBg="1"/>
      <p:bldP spid="2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6DEB04-A353-D540-AA95-B5C56EB699D1}"/>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5278711" y="3693849"/>
            <a:ext cx="1585570" cy="1706880"/>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10" name="Picture 9">
            <a:extLst>
              <a:ext uri="{FF2B5EF4-FFF2-40B4-BE49-F238E27FC236}">
                <a16:creationId xmlns:a16="http://schemas.microsoft.com/office/drawing/2014/main" id="{203A2483-492B-594E-ADC4-0A3C6A66A187}"/>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949474" y="3696301"/>
            <a:ext cx="1584960" cy="1706880"/>
          </a:xfrm>
          <a:prstGeom prst="roundRect">
            <a:avLst>
              <a:gd name="adj" fmla="val 6478"/>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grpSp>
        <p:nvGrpSpPr>
          <p:cNvPr id="23" name="Group 22">
            <a:extLst>
              <a:ext uri="{FF2B5EF4-FFF2-40B4-BE49-F238E27FC236}">
                <a16:creationId xmlns:a16="http://schemas.microsoft.com/office/drawing/2014/main" id="{04520A76-E99B-0445-959D-325C184E4603}"/>
              </a:ext>
            </a:extLst>
          </p:cNvPr>
          <p:cNvGrpSpPr>
            <a:grpSpLocks noChangeAspect="1"/>
          </p:cNvGrpSpPr>
          <p:nvPr/>
        </p:nvGrpSpPr>
        <p:grpSpPr>
          <a:xfrm>
            <a:off x="1147316" y="4598287"/>
            <a:ext cx="609600" cy="546211"/>
            <a:chOff x="-6859588" y="-152401"/>
            <a:chExt cx="5740400" cy="5143502"/>
          </a:xfrm>
        </p:grpSpPr>
        <p:sp>
          <p:nvSpPr>
            <p:cNvPr id="50" name="Freeform 12">
              <a:extLst>
                <a:ext uri="{FF2B5EF4-FFF2-40B4-BE49-F238E27FC236}">
                  <a16:creationId xmlns:a16="http://schemas.microsoft.com/office/drawing/2014/main" id="{BA4A24B0-49E6-C14A-9747-095FA99701D4}"/>
                </a:ext>
              </a:extLst>
            </p:cNvPr>
            <p:cNvSpPr>
              <a:spLocks/>
            </p:cNvSpPr>
            <p:nvPr/>
          </p:nvSpPr>
          <p:spPr bwMode="auto">
            <a:xfrm>
              <a:off x="-6859588" y="1951038"/>
              <a:ext cx="5740400" cy="936625"/>
            </a:xfrm>
            <a:custGeom>
              <a:avLst/>
              <a:gdLst>
                <a:gd name="T0" fmla="*/ 468 w 19044"/>
                <a:gd name="T1" fmla="*/ 0 h 3115"/>
                <a:gd name="T2" fmla="*/ 18575 w 19044"/>
                <a:gd name="T3" fmla="*/ 0 h 3115"/>
                <a:gd name="T4" fmla="*/ 19044 w 19044"/>
                <a:gd name="T5" fmla="*/ 469 h 3115"/>
                <a:gd name="T6" fmla="*/ 19044 w 19044"/>
                <a:gd name="T7" fmla="*/ 2647 h 3115"/>
                <a:gd name="T8" fmla="*/ 18575 w 19044"/>
                <a:gd name="T9" fmla="*/ 3115 h 3115"/>
                <a:gd name="T10" fmla="*/ 468 w 19044"/>
                <a:gd name="T11" fmla="*/ 3115 h 3115"/>
                <a:gd name="T12" fmla="*/ 0 w 19044"/>
                <a:gd name="T13" fmla="*/ 2647 h 3115"/>
                <a:gd name="T14" fmla="*/ 0 w 19044"/>
                <a:gd name="T15" fmla="*/ 469 h 3115"/>
                <a:gd name="T16" fmla="*/ 468 w 19044"/>
                <a:gd name="T17" fmla="*/ 0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4" h="3115">
                  <a:moveTo>
                    <a:pt x="468" y="0"/>
                  </a:moveTo>
                  <a:cubicBezTo>
                    <a:pt x="18575" y="0"/>
                    <a:pt x="18575" y="0"/>
                    <a:pt x="18575" y="0"/>
                  </a:cubicBezTo>
                  <a:cubicBezTo>
                    <a:pt x="18833" y="0"/>
                    <a:pt x="19044" y="211"/>
                    <a:pt x="19044" y="469"/>
                  </a:cubicBezTo>
                  <a:cubicBezTo>
                    <a:pt x="19044" y="2647"/>
                    <a:pt x="19044" y="2647"/>
                    <a:pt x="19044" y="2647"/>
                  </a:cubicBezTo>
                  <a:cubicBezTo>
                    <a:pt x="19044" y="2904"/>
                    <a:pt x="18833" y="3115"/>
                    <a:pt x="18575" y="3115"/>
                  </a:cubicBezTo>
                  <a:cubicBezTo>
                    <a:pt x="468" y="3115"/>
                    <a:pt x="468" y="3115"/>
                    <a:pt x="468" y="3115"/>
                  </a:cubicBezTo>
                  <a:cubicBezTo>
                    <a:pt x="210" y="3115"/>
                    <a:pt x="0" y="2904"/>
                    <a:pt x="0" y="2647"/>
                  </a:cubicBezTo>
                  <a:cubicBezTo>
                    <a:pt x="0" y="469"/>
                    <a:pt x="0" y="469"/>
                    <a:pt x="0" y="469"/>
                  </a:cubicBezTo>
                  <a:cubicBezTo>
                    <a:pt x="0" y="211"/>
                    <a:pt x="210" y="0"/>
                    <a:pt x="468"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1" name="Freeform: Shape 285">
              <a:extLst>
                <a:ext uri="{FF2B5EF4-FFF2-40B4-BE49-F238E27FC236}">
                  <a16:creationId xmlns:a16="http://schemas.microsoft.com/office/drawing/2014/main" id="{41AF32B2-55DF-3D46-B78D-464B606DA61A}"/>
                </a:ext>
              </a:extLst>
            </p:cNvPr>
            <p:cNvSpPr>
              <a:spLocks/>
            </p:cNvSpPr>
            <p:nvPr/>
          </p:nvSpPr>
          <p:spPr bwMode="auto">
            <a:xfrm>
              <a:off x="-6859588" y="898520"/>
              <a:ext cx="5740400" cy="4092581"/>
            </a:xfrm>
            <a:custGeom>
              <a:avLst/>
              <a:gdLst>
                <a:gd name="connsiteX0" fmla="*/ 141069 w 5740400"/>
                <a:gd name="connsiteY0" fmla="*/ 3154363 h 4092576"/>
                <a:gd name="connsiteX1" fmla="*/ 5599030 w 5740400"/>
                <a:gd name="connsiteY1" fmla="*/ 3154363 h 4092576"/>
                <a:gd name="connsiteX2" fmla="*/ 5740400 w 5740400"/>
                <a:gd name="connsiteY2" fmla="*/ 3295321 h 4092576"/>
                <a:gd name="connsiteX3" fmla="*/ 5740400 w 5740400"/>
                <a:gd name="connsiteY3" fmla="*/ 3951317 h 4092576"/>
                <a:gd name="connsiteX4" fmla="*/ 5599030 w 5740400"/>
                <a:gd name="connsiteY4" fmla="*/ 4092576 h 4092576"/>
                <a:gd name="connsiteX5" fmla="*/ 141069 w 5740400"/>
                <a:gd name="connsiteY5" fmla="*/ 4092576 h 4092576"/>
                <a:gd name="connsiteX6" fmla="*/ 0 w 5740400"/>
                <a:gd name="connsiteY6" fmla="*/ 3951317 h 4092576"/>
                <a:gd name="connsiteX7" fmla="*/ 0 w 5740400"/>
                <a:gd name="connsiteY7" fmla="*/ 3295321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7255 h 4092576"/>
                <a:gd name="connsiteX13" fmla="*/ 5599030 w 5740400"/>
                <a:gd name="connsiteY13" fmla="*/ 938213 h 4092576"/>
                <a:gd name="connsiteX14" fmla="*/ 141069 w 5740400"/>
                <a:gd name="connsiteY14" fmla="*/ 938213 h 4092576"/>
                <a:gd name="connsiteX15" fmla="*/ 0 w 5740400"/>
                <a:gd name="connsiteY15" fmla="*/ 797255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915"/>
                    <a:pt x="5740400" y="3295321"/>
                  </a:cubicBezTo>
                  <a:cubicBezTo>
                    <a:pt x="5740400" y="3951317"/>
                    <a:pt x="5740400" y="3951317"/>
                    <a:pt x="5740400" y="3951317"/>
                  </a:cubicBezTo>
                  <a:cubicBezTo>
                    <a:pt x="5740400" y="4029025"/>
                    <a:pt x="5676799" y="4092576"/>
                    <a:pt x="5599030" y="4092576"/>
                  </a:cubicBezTo>
                  <a:cubicBezTo>
                    <a:pt x="141069" y="4092576"/>
                    <a:pt x="141069" y="4092576"/>
                    <a:pt x="141069" y="4092576"/>
                  </a:cubicBezTo>
                  <a:cubicBezTo>
                    <a:pt x="63300" y="4092576"/>
                    <a:pt x="0" y="4029025"/>
                    <a:pt x="0" y="3951317"/>
                  </a:cubicBezTo>
                  <a:cubicBezTo>
                    <a:pt x="0" y="3295321"/>
                    <a:pt x="0" y="3295321"/>
                    <a:pt x="0" y="3295321"/>
                  </a:cubicBezTo>
                  <a:cubicBezTo>
                    <a:pt x="0" y="3217915"/>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7255"/>
                  </a:cubicBezTo>
                  <a:cubicBezTo>
                    <a:pt x="5740400" y="874662"/>
                    <a:pt x="5676799" y="938213"/>
                    <a:pt x="5599030" y="938213"/>
                  </a:cubicBezTo>
                  <a:cubicBezTo>
                    <a:pt x="5599030" y="938213"/>
                    <a:pt x="5599030" y="938213"/>
                    <a:pt x="141069" y="938213"/>
                  </a:cubicBezTo>
                  <a:cubicBezTo>
                    <a:pt x="63300" y="938213"/>
                    <a:pt x="0" y="874662"/>
                    <a:pt x="0" y="797255"/>
                  </a:cubicBezTo>
                  <a:cubicBezTo>
                    <a:pt x="0" y="797255"/>
                    <a:pt x="0" y="797255"/>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2" name="Freeform: Shape 286">
              <a:extLst>
                <a:ext uri="{FF2B5EF4-FFF2-40B4-BE49-F238E27FC236}">
                  <a16:creationId xmlns:a16="http://schemas.microsoft.com/office/drawing/2014/main" id="{3277DFA0-71BF-2F43-AC23-3AFD57F97D97}"/>
                </a:ext>
              </a:extLst>
            </p:cNvPr>
            <p:cNvSpPr>
              <a:spLocks/>
            </p:cNvSpPr>
            <p:nvPr/>
          </p:nvSpPr>
          <p:spPr bwMode="auto">
            <a:xfrm>
              <a:off x="-6859588" y="-152401"/>
              <a:ext cx="5740400" cy="4092576"/>
            </a:xfrm>
            <a:custGeom>
              <a:avLst/>
              <a:gdLst>
                <a:gd name="connsiteX0" fmla="*/ 141069 w 5740400"/>
                <a:gd name="connsiteY0" fmla="*/ 3154363 h 4092576"/>
                <a:gd name="connsiteX1" fmla="*/ 5599030 w 5740400"/>
                <a:gd name="connsiteY1" fmla="*/ 3154363 h 4092576"/>
                <a:gd name="connsiteX2" fmla="*/ 5740400 w 5740400"/>
                <a:gd name="connsiteY2" fmla="*/ 3295366 h 4092576"/>
                <a:gd name="connsiteX3" fmla="*/ 5740400 w 5740400"/>
                <a:gd name="connsiteY3" fmla="*/ 3951573 h 4092576"/>
                <a:gd name="connsiteX4" fmla="*/ 5599030 w 5740400"/>
                <a:gd name="connsiteY4" fmla="*/ 4092576 h 4092576"/>
                <a:gd name="connsiteX5" fmla="*/ 141069 w 5740400"/>
                <a:gd name="connsiteY5" fmla="*/ 4092576 h 4092576"/>
                <a:gd name="connsiteX6" fmla="*/ 0 w 5740400"/>
                <a:gd name="connsiteY6" fmla="*/ 3951573 h 4092576"/>
                <a:gd name="connsiteX7" fmla="*/ 0 w 5740400"/>
                <a:gd name="connsiteY7" fmla="*/ 3295366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6954 h 4092576"/>
                <a:gd name="connsiteX13" fmla="*/ 5599030 w 5740400"/>
                <a:gd name="connsiteY13" fmla="*/ 938213 h 4092576"/>
                <a:gd name="connsiteX14" fmla="*/ 141069 w 5740400"/>
                <a:gd name="connsiteY14" fmla="*/ 938213 h 4092576"/>
                <a:gd name="connsiteX15" fmla="*/ 0 w 5740400"/>
                <a:gd name="connsiteY15" fmla="*/ 796954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634"/>
                    <a:pt x="5740400" y="3295366"/>
                  </a:cubicBezTo>
                  <a:cubicBezTo>
                    <a:pt x="5740400" y="3951573"/>
                    <a:pt x="5740400" y="3951573"/>
                    <a:pt x="5740400" y="3951573"/>
                  </a:cubicBezTo>
                  <a:cubicBezTo>
                    <a:pt x="5740400" y="4029306"/>
                    <a:pt x="5676799" y="4092576"/>
                    <a:pt x="5599030" y="4092576"/>
                  </a:cubicBezTo>
                  <a:cubicBezTo>
                    <a:pt x="141069" y="4092576"/>
                    <a:pt x="141069" y="4092576"/>
                    <a:pt x="141069" y="4092576"/>
                  </a:cubicBezTo>
                  <a:cubicBezTo>
                    <a:pt x="63300" y="4092576"/>
                    <a:pt x="0" y="4029306"/>
                    <a:pt x="0" y="3951573"/>
                  </a:cubicBezTo>
                  <a:cubicBezTo>
                    <a:pt x="0" y="3295366"/>
                    <a:pt x="0" y="3295366"/>
                    <a:pt x="0" y="3295366"/>
                  </a:cubicBezTo>
                  <a:cubicBezTo>
                    <a:pt x="0" y="3217634"/>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6954"/>
                  </a:cubicBezTo>
                  <a:cubicBezTo>
                    <a:pt x="5740400" y="874662"/>
                    <a:pt x="5676799" y="938213"/>
                    <a:pt x="5599030" y="938213"/>
                  </a:cubicBezTo>
                  <a:cubicBezTo>
                    <a:pt x="5599030" y="938213"/>
                    <a:pt x="5599030" y="938213"/>
                    <a:pt x="141069" y="938213"/>
                  </a:cubicBezTo>
                  <a:cubicBezTo>
                    <a:pt x="63300" y="938213"/>
                    <a:pt x="0" y="874662"/>
                    <a:pt x="0" y="796954"/>
                  </a:cubicBezTo>
                  <a:cubicBezTo>
                    <a:pt x="0" y="796954"/>
                    <a:pt x="0" y="796954"/>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3" name="Freeform: Shape 287">
              <a:extLst>
                <a:ext uri="{FF2B5EF4-FFF2-40B4-BE49-F238E27FC236}">
                  <a16:creationId xmlns:a16="http://schemas.microsoft.com/office/drawing/2014/main" id="{8AEE1BD9-278B-F641-BB56-7814035F4AAB}"/>
                </a:ext>
              </a:extLst>
            </p:cNvPr>
            <p:cNvSpPr>
              <a:spLocks/>
            </p:cNvSpPr>
            <p:nvPr/>
          </p:nvSpPr>
          <p:spPr bwMode="auto">
            <a:xfrm>
              <a:off x="-6607176" y="63501"/>
              <a:ext cx="1182688" cy="4713287"/>
            </a:xfrm>
            <a:custGeom>
              <a:avLst/>
              <a:gdLst>
                <a:gd name="connsiteX0" fmla="*/ 1139826 w 1182688"/>
                <a:gd name="connsiteY0" fmla="*/ 4208462 h 4713287"/>
                <a:gd name="connsiteX1" fmla="*/ 1182688 w 1182688"/>
                <a:gd name="connsiteY1" fmla="*/ 4250531 h 4713287"/>
                <a:gd name="connsiteX2" fmla="*/ 1182688 w 1182688"/>
                <a:gd name="connsiteY2" fmla="*/ 4671218 h 4713287"/>
                <a:gd name="connsiteX3" fmla="*/ 1139826 w 1182688"/>
                <a:gd name="connsiteY3" fmla="*/ 4713287 h 4713287"/>
                <a:gd name="connsiteX4" fmla="*/ 1096963 w 1182688"/>
                <a:gd name="connsiteY4" fmla="*/ 4671218 h 4713287"/>
                <a:gd name="connsiteX5" fmla="*/ 1096963 w 1182688"/>
                <a:gd name="connsiteY5" fmla="*/ 4250531 h 4713287"/>
                <a:gd name="connsiteX6" fmla="*/ 1139826 w 1182688"/>
                <a:gd name="connsiteY6" fmla="*/ 4208462 h 4713287"/>
                <a:gd name="connsiteX7" fmla="*/ 866132 w 1182688"/>
                <a:gd name="connsiteY7" fmla="*/ 4208462 h 4713287"/>
                <a:gd name="connsiteX8" fmla="*/ 908051 w 1182688"/>
                <a:gd name="connsiteY8" fmla="*/ 4250531 h 4713287"/>
                <a:gd name="connsiteX9" fmla="*/ 908051 w 1182688"/>
                <a:gd name="connsiteY9" fmla="*/ 4671218 h 4713287"/>
                <a:gd name="connsiteX10" fmla="*/ 866132 w 1182688"/>
                <a:gd name="connsiteY10" fmla="*/ 4713287 h 4713287"/>
                <a:gd name="connsiteX11" fmla="*/ 823913 w 1182688"/>
                <a:gd name="connsiteY11" fmla="*/ 4671218 h 4713287"/>
                <a:gd name="connsiteX12" fmla="*/ 823913 w 1182688"/>
                <a:gd name="connsiteY12" fmla="*/ 4250531 h 4713287"/>
                <a:gd name="connsiteX13" fmla="*/ 866132 w 1182688"/>
                <a:gd name="connsiteY13" fmla="*/ 4208462 h 4713287"/>
                <a:gd name="connsiteX14" fmla="*/ 591344 w 1182688"/>
                <a:gd name="connsiteY14" fmla="*/ 4208462 h 4713287"/>
                <a:gd name="connsiteX15" fmla="*/ 633413 w 1182688"/>
                <a:gd name="connsiteY15" fmla="*/ 4250531 h 4713287"/>
                <a:gd name="connsiteX16" fmla="*/ 633413 w 1182688"/>
                <a:gd name="connsiteY16" fmla="*/ 4671218 h 4713287"/>
                <a:gd name="connsiteX17" fmla="*/ 591344 w 1182688"/>
                <a:gd name="connsiteY17" fmla="*/ 4713287 h 4713287"/>
                <a:gd name="connsiteX18" fmla="*/ 549275 w 1182688"/>
                <a:gd name="connsiteY18" fmla="*/ 4671218 h 4713287"/>
                <a:gd name="connsiteX19" fmla="*/ 549275 w 1182688"/>
                <a:gd name="connsiteY19" fmla="*/ 4250531 h 4713287"/>
                <a:gd name="connsiteX20" fmla="*/ 591344 w 1182688"/>
                <a:gd name="connsiteY20" fmla="*/ 4208462 h 4713287"/>
                <a:gd name="connsiteX21" fmla="*/ 316707 w 1182688"/>
                <a:gd name="connsiteY21" fmla="*/ 4208462 h 4713287"/>
                <a:gd name="connsiteX22" fmla="*/ 358776 w 1182688"/>
                <a:gd name="connsiteY22" fmla="*/ 4250531 h 4713287"/>
                <a:gd name="connsiteX23" fmla="*/ 358776 w 1182688"/>
                <a:gd name="connsiteY23" fmla="*/ 4671218 h 4713287"/>
                <a:gd name="connsiteX24" fmla="*/ 316707 w 1182688"/>
                <a:gd name="connsiteY24" fmla="*/ 4713287 h 4713287"/>
                <a:gd name="connsiteX25" fmla="*/ 274638 w 1182688"/>
                <a:gd name="connsiteY25" fmla="*/ 4671218 h 4713287"/>
                <a:gd name="connsiteX26" fmla="*/ 274638 w 1182688"/>
                <a:gd name="connsiteY26" fmla="*/ 4250531 h 4713287"/>
                <a:gd name="connsiteX27" fmla="*/ 316707 w 1182688"/>
                <a:gd name="connsiteY27" fmla="*/ 4208462 h 4713287"/>
                <a:gd name="connsiteX28" fmla="*/ 42069 w 1182688"/>
                <a:gd name="connsiteY28" fmla="*/ 4208462 h 4713287"/>
                <a:gd name="connsiteX29" fmla="*/ 84138 w 1182688"/>
                <a:gd name="connsiteY29" fmla="*/ 4250531 h 4713287"/>
                <a:gd name="connsiteX30" fmla="*/ 84138 w 1182688"/>
                <a:gd name="connsiteY30" fmla="*/ 4671218 h 4713287"/>
                <a:gd name="connsiteX31" fmla="*/ 42069 w 1182688"/>
                <a:gd name="connsiteY31" fmla="*/ 4713287 h 4713287"/>
                <a:gd name="connsiteX32" fmla="*/ 0 w 1182688"/>
                <a:gd name="connsiteY32" fmla="*/ 4671218 h 4713287"/>
                <a:gd name="connsiteX33" fmla="*/ 0 w 1182688"/>
                <a:gd name="connsiteY33" fmla="*/ 4250531 h 4713287"/>
                <a:gd name="connsiteX34" fmla="*/ 42069 w 1182688"/>
                <a:gd name="connsiteY34" fmla="*/ 4208462 h 4713287"/>
                <a:gd name="connsiteX35" fmla="*/ 1139826 w 1182688"/>
                <a:gd name="connsiteY35" fmla="*/ 3154362 h 4713287"/>
                <a:gd name="connsiteX36" fmla="*/ 1182688 w 1182688"/>
                <a:gd name="connsiteY36" fmla="*/ 3196563 h 4713287"/>
                <a:gd name="connsiteX37" fmla="*/ 1182688 w 1182688"/>
                <a:gd name="connsiteY37" fmla="*/ 3618574 h 4713287"/>
                <a:gd name="connsiteX38" fmla="*/ 1139826 w 1182688"/>
                <a:gd name="connsiteY38" fmla="*/ 3660775 h 4713287"/>
                <a:gd name="connsiteX39" fmla="*/ 1096963 w 1182688"/>
                <a:gd name="connsiteY39" fmla="*/ 3618574 h 4713287"/>
                <a:gd name="connsiteX40" fmla="*/ 1096963 w 1182688"/>
                <a:gd name="connsiteY40" fmla="*/ 3196563 h 4713287"/>
                <a:gd name="connsiteX41" fmla="*/ 1139826 w 1182688"/>
                <a:gd name="connsiteY41" fmla="*/ 3154362 h 4713287"/>
                <a:gd name="connsiteX42" fmla="*/ 866132 w 1182688"/>
                <a:gd name="connsiteY42" fmla="*/ 3154362 h 4713287"/>
                <a:gd name="connsiteX43" fmla="*/ 908051 w 1182688"/>
                <a:gd name="connsiteY43" fmla="*/ 3196563 h 4713287"/>
                <a:gd name="connsiteX44" fmla="*/ 908051 w 1182688"/>
                <a:gd name="connsiteY44" fmla="*/ 3618574 h 4713287"/>
                <a:gd name="connsiteX45" fmla="*/ 866132 w 1182688"/>
                <a:gd name="connsiteY45" fmla="*/ 3660775 h 4713287"/>
                <a:gd name="connsiteX46" fmla="*/ 823913 w 1182688"/>
                <a:gd name="connsiteY46" fmla="*/ 3618574 h 4713287"/>
                <a:gd name="connsiteX47" fmla="*/ 823913 w 1182688"/>
                <a:gd name="connsiteY47" fmla="*/ 3196563 h 4713287"/>
                <a:gd name="connsiteX48" fmla="*/ 866132 w 1182688"/>
                <a:gd name="connsiteY48" fmla="*/ 3154362 h 4713287"/>
                <a:gd name="connsiteX49" fmla="*/ 591344 w 1182688"/>
                <a:gd name="connsiteY49" fmla="*/ 3154362 h 4713287"/>
                <a:gd name="connsiteX50" fmla="*/ 633413 w 1182688"/>
                <a:gd name="connsiteY50" fmla="*/ 3196563 h 4713287"/>
                <a:gd name="connsiteX51" fmla="*/ 633413 w 1182688"/>
                <a:gd name="connsiteY51" fmla="*/ 3618574 h 4713287"/>
                <a:gd name="connsiteX52" fmla="*/ 591344 w 1182688"/>
                <a:gd name="connsiteY52" fmla="*/ 3660775 h 4713287"/>
                <a:gd name="connsiteX53" fmla="*/ 549275 w 1182688"/>
                <a:gd name="connsiteY53" fmla="*/ 3618574 h 4713287"/>
                <a:gd name="connsiteX54" fmla="*/ 549275 w 1182688"/>
                <a:gd name="connsiteY54" fmla="*/ 3196563 h 4713287"/>
                <a:gd name="connsiteX55" fmla="*/ 591344 w 1182688"/>
                <a:gd name="connsiteY55" fmla="*/ 3154362 h 4713287"/>
                <a:gd name="connsiteX56" fmla="*/ 316707 w 1182688"/>
                <a:gd name="connsiteY56" fmla="*/ 3154362 h 4713287"/>
                <a:gd name="connsiteX57" fmla="*/ 358776 w 1182688"/>
                <a:gd name="connsiteY57" fmla="*/ 3196563 h 4713287"/>
                <a:gd name="connsiteX58" fmla="*/ 358776 w 1182688"/>
                <a:gd name="connsiteY58" fmla="*/ 3618574 h 4713287"/>
                <a:gd name="connsiteX59" fmla="*/ 316707 w 1182688"/>
                <a:gd name="connsiteY59" fmla="*/ 3660775 h 4713287"/>
                <a:gd name="connsiteX60" fmla="*/ 274638 w 1182688"/>
                <a:gd name="connsiteY60" fmla="*/ 3618574 h 4713287"/>
                <a:gd name="connsiteX61" fmla="*/ 274638 w 1182688"/>
                <a:gd name="connsiteY61" fmla="*/ 3196563 h 4713287"/>
                <a:gd name="connsiteX62" fmla="*/ 316707 w 1182688"/>
                <a:gd name="connsiteY62" fmla="*/ 3154362 h 4713287"/>
                <a:gd name="connsiteX63" fmla="*/ 42069 w 1182688"/>
                <a:gd name="connsiteY63" fmla="*/ 3154362 h 4713287"/>
                <a:gd name="connsiteX64" fmla="*/ 84138 w 1182688"/>
                <a:gd name="connsiteY64" fmla="*/ 3196563 h 4713287"/>
                <a:gd name="connsiteX65" fmla="*/ 84138 w 1182688"/>
                <a:gd name="connsiteY65" fmla="*/ 3618574 h 4713287"/>
                <a:gd name="connsiteX66" fmla="*/ 42069 w 1182688"/>
                <a:gd name="connsiteY66" fmla="*/ 3660775 h 4713287"/>
                <a:gd name="connsiteX67" fmla="*/ 0 w 1182688"/>
                <a:gd name="connsiteY67" fmla="*/ 3618574 h 4713287"/>
                <a:gd name="connsiteX68" fmla="*/ 0 w 1182688"/>
                <a:gd name="connsiteY68" fmla="*/ 3196563 h 4713287"/>
                <a:gd name="connsiteX69" fmla="*/ 42069 w 1182688"/>
                <a:gd name="connsiteY69" fmla="*/ 3154362 h 4713287"/>
                <a:gd name="connsiteX70" fmla="*/ 1139826 w 1182688"/>
                <a:gd name="connsiteY70" fmla="*/ 2103437 h 4713287"/>
                <a:gd name="connsiteX71" fmla="*/ 1182688 w 1182688"/>
                <a:gd name="connsiteY71" fmla="*/ 2145506 h 4713287"/>
                <a:gd name="connsiteX72" fmla="*/ 1182688 w 1182688"/>
                <a:gd name="connsiteY72" fmla="*/ 2566193 h 4713287"/>
                <a:gd name="connsiteX73" fmla="*/ 1139826 w 1182688"/>
                <a:gd name="connsiteY73" fmla="*/ 2608262 h 4713287"/>
                <a:gd name="connsiteX74" fmla="*/ 1096963 w 1182688"/>
                <a:gd name="connsiteY74" fmla="*/ 2566193 h 4713287"/>
                <a:gd name="connsiteX75" fmla="*/ 1096963 w 1182688"/>
                <a:gd name="connsiteY75" fmla="*/ 2145506 h 4713287"/>
                <a:gd name="connsiteX76" fmla="*/ 1139826 w 1182688"/>
                <a:gd name="connsiteY76" fmla="*/ 2103437 h 4713287"/>
                <a:gd name="connsiteX77" fmla="*/ 866132 w 1182688"/>
                <a:gd name="connsiteY77" fmla="*/ 2103437 h 4713287"/>
                <a:gd name="connsiteX78" fmla="*/ 908051 w 1182688"/>
                <a:gd name="connsiteY78" fmla="*/ 2145506 h 4713287"/>
                <a:gd name="connsiteX79" fmla="*/ 908051 w 1182688"/>
                <a:gd name="connsiteY79" fmla="*/ 2566193 h 4713287"/>
                <a:gd name="connsiteX80" fmla="*/ 866132 w 1182688"/>
                <a:gd name="connsiteY80" fmla="*/ 2608262 h 4713287"/>
                <a:gd name="connsiteX81" fmla="*/ 823913 w 1182688"/>
                <a:gd name="connsiteY81" fmla="*/ 2566193 h 4713287"/>
                <a:gd name="connsiteX82" fmla="*/ 823913 w 1182688"/>
                <a:gd name="connsiteY82" fmla="*/ 2145506 h 4713287"/>
                <a:gd name="connsiteX83" fmla="*/ 866132 w 1182688"/>
                <a:gd name="connsiteY83" fmla="*/ 2103437 h 4713287"/>
                <a:gd name="connsiteX84" fmla="*/ 591344 w 1182688"/>
                <a:gd name="connsiteY84" fmla="*/ 2103437 h 4713287"/>
                <a:gd name="connsiteX85" fmla="*/ 633413 w 1182688"/>
                <a:gd name="connsiteY85" fmla="*/ 2145506 h 4713287"/>
                <a:gd name="connsiteX86" fmla="*/ 633413 w 1182688"/>
                <a:gd name="connsiteY86" fmla="*/ 2566193 h 4713287"/>
                <a:gd name="connsiteX87" fmla="*/ 591344 w 1182688"/>
                <a:gd name="connsiteY87" fmla="*/ 2608262 h 4713287"/>
                <a:gd name="connsiteX88" fmla="*/ 549275 w 1182688"/>
                <a:gd name="connsiteY88" fmla="*/ 2566193 h 4713287"/>
                <a:gd name="connsiteX89" fmla="*/ 549275 w 1182688"/>
                <a:gd name="connsiteY89" fmla="*/ 2145506 h 4713287"/>
                <a:gd name="connsiteX90" fmla="*/ 591344 w 1182688"/>
                <a:gd name="connsiteY90" fmla="*/ 2103437 h 4713287"/>
                <a:gd name="connsiteX91" fmla="*/ 316707 w 1182688"/>
                <a:gd name="connsiteY91" fmla="*/ 2103437 h 4713287"/>
                <a:gd name="connsiteX92" fmla="*/ 358776 w 1182688"/>
                <a:gd name="connsiteY92" fmla="*/ 2145506 h 4713287"/>
                <a:gd name="connsiteX93" fmla="*/ 358776 w 1182688"/>
                <a:gd name="connsiteY93" fmla="*/ 2566193 h 4713287"/>
                <a:gd name="connsiteX94" fmla="*/ 316707 w 1182688"/>
                <a:gd name="connsiteY94" fmla="*/ 2608262 h 4713287"/>
                <a:gd name="connsiteX95" fmla="*/ 274638 w 1182688"/>
                <a:gd name="connsiteY95" fmla="*/ 2566193 h 4713287"/>
                <a:gd name="connsiteX96" fmla="*/ 274638 w 1182688"/>
                <a:gd name="connsiteY96" fmla="*/ 2145506 h 4713287"/>
                <a:gd name="connsiteX97" fmla="*/ 316707 w 1182688"/>
                <a:gd name="connsiteY97" fmla="*/ 2103437 h 4713287"/>
                <a:gd name="connsiteX98" fmla="*/ 42069 w 1182688"/>
                <a:gd name="connsiteY98" fmla="*/ 2103437 h 4713287"/>
                <a:gd name="connsiteX99" fmla="*/ 84138 w 1182688"/>
                <a:gd name="connsiteY99" fmla="*/ 2145506 h 4713287"/>
                <a:gd name="connsiteX100" fmla="*/ 84138 w 1182688"/>
                <a:gd name="connsiteY100" fmla="*/ 2566193 h 4713287"/>
                <a:gd name="connsiteX101" fmla="*/ 42069 w 1182688"/>
                <a:gd name="connsiteY101" fmla="*/ 2608262 h 4713287"/>
                <a:gd name="connsiteX102" fmla="*/ 0 w 1182688"/>
                <a:gd name="connsiteY102" fmla="*/ 2566193 h 4713287"/>
                <a:gd name="connsiteX103" fmla="*/ 0 w 1182688"/>
                <a:gd name="connsiteY103" fmla="*/ 2145506 h 4713287"/>
                <a:gd name="connsiteX104" fmla="*/ 42069 w 1182688"/>
                <a:gd name="connsiteY104" fmla="*/ 2103437 h 4713287"/>
                <a:gd name="connsiteX105" fmla="*/ 1139826 w 1182688"/>
                <a:gd name="connsiteY105" fmla="*/ 1050926 h 4713287"/>
                <a:gd name="connsiteX106" fmla="*/ 1182688 w 1182688"/>
                <a:gd name="connsiteY106" fmla="*/ 1093152 h 4713287"/>
                <a:gd name="connsiteX107" fmla="*/ 1182688 w 1182688"/>
                <a:gd name="connsiteY107" fmla="*/ 1515112 h 4713287"/>
                <a:gd name="connsiteX108" fmla="*/ 1139826 w 1182688"/>
                <a:gd name="connsiteY108" fmla="*/ 1557339 h 4713287"/>
                <a:gd name="connsiteX109" fmla="*/ 1096963 w 1182688"/>
                <a:gd name="connsiteY109" fmla="*/ 1515112 h 4713287"/>
                <a:gd name="connsiteX110" fmla="*/ 1096963 w 1182688"/>
                <a:gd name="connsiteY110" fmla="*/ 1093152 h 4713287"/>
                <a:gd name="connsiteX111" fmla="*/ 1139826 w 1182688"/>
                <a:gd name="connsiteY111" fmla="*/ 1050926 h 4713287"/>
                <a:gd name="connsiteX112" fmla="*/ 591344 w 1182688"/>
                <a:gd name="connsiteY112" fmla="*/ 1050926 h 4713287"/>
                <a:gd name="connsiteX113" fmla="*/ 633413 w 1182688"/>
                <a:gd name="connsiteY113" fmla="*/ 1093152 h 4713287"/>
                <a:gd name="connsiteX114" fmla="*/ 633413 w 1182688"/>
                <a:gd name="connsiteY114" fmla="*/ 1515112 h 4713287"/>
                <a:gd name="connsiteX115" fmla="*/ 591344 w 1182688"/>
                <a:gd name="connsiteY115" fmla="*/ 1557339 h 4713287"/>
                <a:gd name="connsiteX116" fmla="*/ 549275 w 1182688"/>
                <a:gd name="connsiteY116" fmla="*/ 1515112 h 4713287"/>
                <a:gd name="connsiteX117" fmla="*/ 549275 w 1182688"/>
                <a:gd name="connsiteY117" fmla="*/ 1093152 h 4713287"/>
                <a:gd name="connsiteX118" fmla="*/ 591344 w 1182688"/>
                <a:gd name="connsiteY118" fmla="*/ 1050926 h 4713287"/>
                <a:gd name="connsiteX119" fmla="*/ 42069 w 1182688"/>
                <a:gd name="connsiteY119" fmla="*/ 1050926 h 4713287"/>
                <a:gd name="connsiteX120" fmla="*/ 84138 w 1182688"/>
                <a:gd name="connsiteY120" fmla="*/ 1093152 h 4713287"/>
                <a:gd name="connsiteX121" fmla="*/ 84138 w 1182688"/>
                <a:gd name="connsiteY121" fmla="*/ 1515112 h 4713287"/>
                <a:gd name="connsiteX122" fmla="*/ 42069 w 1182688"/>
                <a:gd name="connsiteY122" fmla="*/ 1557339 h 4713287"/>
                <a:gd name="connsiteX123" fmla="*/ 0 w 1182688"/>
                <a:gd name="connsiteY123" fmla="*/ 1515112 h 4713287"/>
                <a:gd name="connsiteX124" fmla="*/ 0 w 1182688"/>
                <a:gd name="connsiteY124" fmla="*/ 1093152 h 4713287"/>
                <a:gd name="connsiteX125" fmla="*/ 42069 w 1182688"/>
                <a:gd name="connsiteY125" fmla="*/ 1050926 h 4713287"/>
                <a:gd name="connsiteX126" fmla="*/ 866132 w 1182688"/>
                <a:gd name="connsiteY126" fmla="*/ 1050926 h 4713287"/>
                <a:gd name="connsiteX127" fmla="*/ 908051 w 1182688"/>
                <a:gd name="connsiteY127" fmla="*/ 1093152 h 4713287"/>
                <a:gd name="connsiteX128" fmla="*/ 908051 w 1182688"/>
                <a:gd name="connsiteY128" fmla="*/ 1515112 h 4713287"/>
                <a:gd name="connsiteX129" fmla="*/ 866132 w 1182688"/>
                <a:gd name="connsiteY129" fmla="*/ 1557338 h 4713287"/>
                <a:gd name="connsiteX130" fmla="*/ 823913 w 1182688"/>
                <a:gd name="connsiteY130" fmla="*/ 1515112 h 4713287"/>
                <a:gd name="connsiteX131" fmla="*/ 823913 w 1182688"/>
                <a:gd name="connsiteY131" fmla="*/ 1093152 h 4713287"/>
                <a:gd name="connsiteX132" fmla="*/ 866132 w 1182688"/>
                <a:gd name="connsiteY132" fmla="*/ 1050926 h 4713287"/>
                <a:gd name="connsiteX133" fmla="*/ 316707 w 1182688"/>
                <a:gd name="connsiteY133" fmla="*/ 1050926 h 4713287"/>
                <a:gd name="connsiteX134" fmla="*/ 358776 w 1182688"/>
                <a:gd name="connsiteY134" fmla="*/ 1093152 h 4713287"/>
                <a:gd name="connsiteX135" fmla="*/ 358776 w 1182688"/>
                <a:gd name="connsiteY135" fmla="*/ 1515112 h 4713287"/>
                <a:gd name="connsiteX136" fmla="*/ 316707 w 1182688"/>
                <a:gd name="connsiteY136" fmla="*/ 1557338 h 4713287"/>
                <a:gd name="connsiteX137" fmla="*/ 274638 w 1182688"/>
                <a:gd name="connsiteY137" fmla="*/ 1515112 h 4713287"/>
                <a:gd name="connsiteX138" fmla="*/ 274638 w 1182688"/>
                <a:gd name="connsiteY138" fmla="*/ 1093152 h 4713287"/>
                <a:gd name="connsiteX139" fmla="*/ 316707 w 1182688"/>
                <a:gd name="connsiteY139" fmla="*/ 1050926 h 4713287"/>
                <a:gd name="connsiteX140" fmla="*/ 866132 w 1182688"/>
                <a:gd name="connsiteY140" fmla="*/ 1 h 4713287"/>
                <a:gd name="connsiteX141" fmla="*/ 908051 w 1182688"/>
                <a:gd name="connsiteY141" fmla="*/ 42069 h 4713287"/>
                <a:gd name="connsiteX142" fmla="*/ 908051 w 1182688"/>
                <a:gd name="connsiteY142" fmla="*/ 462757 h 4713287"/>
                <a:gd name="connsiteX143" fmla="*/ 866132 w 1182688"/>
                <a:gd name="connsiteY143" fmla="*/ 504825 h 4713287"/>
                <a:gd name="connsiteX144" fmla="*/ 823913 w 1182688"/>
                <a:gd name="connsiteY144" fmla="*/ 462757 h 4713287"/>
                <a:gd name="connsiteX145" fmla="*/ 823913 w 1182688"/>
                <a:gd name="connsiteY145" fmla="*/ 42069 h 4713287"/>
                <a:gd name="connsiteX146" fmla="*/ 866132 w 1182688"/>
                <a:gd name="connsiteY146" fmla="*/ 1 h 4713287"/>
                <a:gd name="connsiteX147" fmla="*/ 316707 w 1182688"/>
                <a:gd name="connsiteY147" fmla="*/ 1 h 4713287"/>
                <a:gd name="connsiteX148" fmla="*/ 358776 w 1182688"/>
                <a:gd name="connsiteY148" fmla="*/ 42069 h 4713287"/>
                <a:gd name="connsiteX149" fmla="*/ 358776 w 1182688"/>
                <a:gd name="connsiteY149" fmla="*/ 462757 h 4713287"/>
                <a:gd name="connsiteX150" fmla="*/ 316707 w 1182688"/>
                <a:gd name="connsiteY150" fmla="*/ 504825 h 4713287"/>
                <a:gd name="connsiteX151" fmla="*/ 274638 w 1182688"/>
                <a:gd name="connsiteY151" fmla="*/ 462757 h 4713287"/>
                <a:gd name="connsiteX152" fmla="*/ 274638 w 1182688"/>
                <a:gd name="connsiteY152" fmla="*/ 42069 h 4713287"/>
                <a:gd name="connsiteX153" fmla="*/ 316707 w 1182688"/>
                <a:gd name="connsiteY153" fmla="*/ 1 h 4713287"/>
                <a:gd name="connsiteX154" fmla="*/ 591344 w 1182688"/>
                <a:gd name="connsiteY154" fmla="*/ 0 h 4713287"/>
                <a:gd name="connsiteX155" fmla="*/ 633413 w 1182688"/>
                <a:gd name="connsiteY155" fmla="*/ 42069 h 4713287"/>
                <a:gd name="connsiteX156" fmla="*/ 633413 w 1182688"/>
                <a:gd name="connsiteY156" fmla="*/ 462757 h 4713287"/>
                <a:gd name="connsiteX157" fmla="*/ 591344 w 1182688"/>
                <a:gd name="connsiteY157" fmla="*/ 504825 h 4713287"/>
                <a:gd name="connsiteX158" fmla="*/ 549275 w 1182688"/>
                <a:gd name="connsiteY158" fmla="*/ 462757 h 4713287"/>
                <a:gd name="connsiteX159" fmla="*/ 549275 w 1182688"/>
                <a:gd name="connsiteY159" fmla="*/ 42069 h 4713287"/>
                <a:gd name="connsiteX160" fmla="*/ 591344 w 1182688"/>
                <a:gd name="connsiteY160" fmla="*/ 0 h 4713287"/>
                <a:gd name="connsiteX161" fmla="*/ 42069 w 1182688"/>
                <a:gd name="connsiteY161" fmla="*/ 0 h 4713287"/>
                <a:gd name="connsiteX162" fmla="*/ 84138 w 1182688"/>
                <a:gd name="connsiteY162" fmla="*/ 42069 h 4713287"/>
                <a:gd name="connsiteX163" fmla="*/ 84138 w 1182688"/>
                <a:gd name="connsiteY163" fmla="*/ 462757 h 4713287"/>
                <a:gd name="connsiteX164" fmla="*/ 42069 w 1182688"/>
                <a:gd name="connsiteY164" fmla="*/ 504825 h 4713287"/>
                <a:gd name="connsiteX165" fmla="*/ 0 w 1182688"/>
                <a:gd name="connsiteY165" fmla="*/ 462757 h 4713287"/>
                <a:gd name="connsiteX166" fmla="*/ 0 w 1182688"/>
                <a:gd name="connsiteY166" fmla="*/ 42069 h 4713287"/>
                <a:gd name="connsiteX167" fmla="*/ 42069 w 1182688"/>
                <a:gd name="connsiteY167" fmla="*/ 0 h 4713287"/>
                <a:gd name="connsiteX168" fmla="*/ 1139826 w 1182688"/>
                <a:gd name="connsiteY168" fmla="*/ 0 h 4713287"/>
                <a:gd name="connsiteX169" fmla="*/ 1182688 w 1182688"/>
                <a:gd name="connsiteY169" fmla="*/ 42069 h 4713287"/>
                <a:gd name="connsiteX170" fmla="*/ 1182688 w 1182688"/>
                <a:gd name="connsiteY170" fmla="*/ 462756 h 4713287"/>
                <a:gd name="connsiteX171" fmla="*/ 1139826 w 1182688"/>
                <a:gd name="connsiteY171" fmla="*/ 504825 h 4713287"/>
                <a:gd name="connsiteX172" fmla="*/ 1096963 w 1182688"/>
                <a:gd name="connsiteY172" fmla="*/ 462756 h 4713287"/>
                <a:gd name="connsiteX173" fmla="*/ 1096963 w 1182688"/>
                <a:gd name="connsiteY173" fmla="*/ 42069 h 4713287"/>
                <a:gd name="connsiteX174" fmla="*/ 1139826 w 1182688"/>
                <a:gd name="connsiteY174" fmla="*/ 0 h 4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82688" h="4713287">
                  <a:moveTo>
                    <a:pt x="1139826" y="4208462"/>
                  </a:moveTo>
                  <a:cubicBezTo>
                    <a:pt x="1163706" y="4208462"/>
                    <a:pt x="1182688" y="4227393"/>
                    <a:pt x="1182688" y="4250531"/>
                  </a:cubicBezTo>
                  <a:cubicBezTo>
                    <a:pt x="1182688" y="4250531"/>
                    <a:pt x="1182688" y="4250531"/>
                    <a:pt x="1182688" y="4671218"/>
                  </a:cubicBezTo>
                  <a:cubicBezTo>
                    <a:pt x="1182688" y="4694356"/>
                    <a:pt x="1163706" y="4713287"/>
                    <a:pt x="1139826" y="4713287"/>
                  </a:cubicBezTo>
                  <a:cubicBezTo>
                    <a:pt x="1116251" y="4713287"/>
                    <a:pt x="1096963" y="4694356"/>
                    <a:pt x="1096963" y="4671218"/>
                  </a:cubicBezTo>
                  <a:cubicBezTo>
                    <a:pt x="1096963" y="4671218"/>
                    <a:pt x="1096963" y="4671218"/>
                    <a:pt x="1096963" y="4250531"/>
                  </a:cubicBezTo>
                  <a:cubicBezTo>
                    <a:pt x="1096963" y="4227393"/>
                    <a:pt x="1116251" y="4208462"/>
                    <a:pt x="1139826" y="4208462"/>
                  </a:cubicBezTo>
                  <a:close/>
                  <a:moveTo>
                    <a:pt x="866132" y="4208462"/>
                  </a:moveTo>
                  <a:cubicBezTo>
                    <a:pt x="889188" y="4208462"/>
                    <a:pt x="908051" y="4227393"/>
                    <a:pt x="908051" y="4250531"/>
                  </a:cubicBezTo>
                  <a:cubicBezTo>
                    <a:pt x="908051" y="4250531"/>
                    <a:pt x="908051" y="4250531"/>
                    <a:pt x="908051" y="4671218"/>
                  </a:cubicBezTo>
                  <a:cubicBezTo>
                    <a:pt x="908051" y="4694356"/>
                    <a:pt x="889188" y="4713287"/>
                    <a:pt x="866132" y="4713287"/>
                  </a:cubicBezTo>
                  <a:cubicBezTo>
                    <a:pt x="842777" y="4713287"/>
                    <a:pt x="823913" y="4694356"/>
                    <a:pt x="823913" y="4671218"/>
                  </a:cubicBezTo>
                  <a:cubicBezTo>
                    <a:pt x="823913" y="4671218"/>
                    <a:pt x="823913" y="4671218"/>
                    <a:pt x="823913" y="4250531"/>
                  </a:cubicBezTo>
                  <a:cubicBezTo>
                    <a:pt x="823913" y="4227393"/>
                    <a:pt x="842777" y="4208462"/>
                    <a:pt x="866132" y="4208462"/>
                  </a:cubicBezTo>
                  <a:close/>
                  <a:moveTo>
                    <a:pt x="591344" y="4208462"/>
                  </a:moveTo>
                  <a:cubicBezTo>
                    <a:pt x="614482" y="4208462"/>
                    <a:pt x="633413" y="4227393"/>
                    <a:pt x="633413" y="4250531"/>
                  </a:cubicBezTo>
                  <a:cubicBezTo>
                    <a:pt x="633413" y="4250531"/>
                    <a:pt x="633413" y="4250531"/>
                    <a:pt x="633413" y="4671218"/>
                  </a:cubicBezTo>
                  <a:cubicBezTo>
                    <a:pt x="633413" y="4694356"/>
                    <a:pt x="614482" y="4713287"/>
                    <a:pt x="591344" y="4713287"/>
                  </a:cubicBezTo>
                  <a:cubicBezTo>
                    <a:pt x="567905" y="4713287"/>
                    <a:pt x="549275" y="4694356"/>
                    <a:pt x="549275" y="4671218"/>
                  </a:cubicBezTo>
                  <a:cubicBezTo>
                    <a:pt x="549275" y="4671218"/>
                    <a:pt x="549275" y="4671218"/>
                    <a:pt x="549275" y="4250531"/>
                  </a:cubicBezTo>
                  <a:cubicBezTo>
                    <a:pt x="549275" y="4227393"/>
                    <a:pt x="567905" y="4208462"/>
                    <a:pt x="591344" y="4208462"/>
                  </a:cubicBezTo>
                  <a:close/>
                  <a:moveTo>
                    <a:pt x="316707" y="4208462"/>
                  </a:moveTo>
                  <a:cubicBezTo>
                    <a:pt x="339845" y="4208462"/>
                    <a:pt x="358776" y="4227393"/>
                    <a:pt x="358776" y="4250531"/>
                  </a:cubicBezTo>
                  <a:cubicBezTo>
                    <a:pt x="358776" y="4250531"/>
                    <a:pt x="358776" y="4250531"/>
                    <a:pt x="358776" y="4671218"/>
                  </a:cubicBezTo>
                  <a:cubicBezTo>
                    <a:pt x="358776" y="4694356"/>
                    <a:pt x="339845" y="4713287"/>
                    <a:pt x="316707" y="4713287"/>
                  </a:cubicBezTo>
                  <a:cubicBezTo>
                    <a:pt x="293569" y="4713287"/>
                    <a:pt x="274638" y="4694356"/>
                    <a:pt x="274638" y="4671218"/>
                  </a:cubicBezTo>
                  <a:cubicBezTo>
                    <a:pt x="274638" y="4671218"/>
                    <a:pt x="274638" y="4671218"/>
                    <a:pt x="274638" y="4250531"/>
                  </a:cubicBezTo>
                  <a:cubicBezTo>
                    <a:pt x="274638" y="4227393"/>
                    <a:pt x="293569" y="4208462"/>
                    <a:pt x="316707" y="4208462"/>
                  </a:cubicBezTo>
                  <a:close/>
                  <a:moveTo>
                    <a:pt x="42069" y="4208462"/>
                  </a:moveTo>
                  <a:cubicBezTo>
                    <a:pt x="65507" y="4208462"/>
                    <a:pt x="84138" y="4227393"/>
                    <a:pt x="84138" y="4250531"/>
                  </a:cubicBezTo>
                  <a:cubicBezTo>
                    <a:pt x="84138" y="4250531"/>
                    <a:pt x="84138" y="4250531"/>
                    <a:pt x="84138" y="4671218"/>
                  </a:cubicBezTo>
                  <a:cubicBezTo>
                    <a:pt x="84138" y="4694356"/>
                    <a:pt x="65507" y="4713287"/>
                    <a:pt x="42069" y="4713287"/>
                  </a:cubicBezTo>
                  <a:cubicBezTo>
                    <a:pt x="18931" y="4713287"/>
                    <a:pt x="0" y="4694356"/>
                    <a:pt x="0" y="4671218"/>
                  </a:cubicBezTo>
                  <a:cubicBezTo>
                    <a:pt x="0" y="4671218"/>
                    <a:pt x="0" y="4671218"/>
                    <a:pt x="0" y="4250531"/>
                  </a:cubicBezTo>
                  <a:cubicBezTo>
                    <a:pt x="0" y="4227393"/>
                    <a:pt x="18931" y="4208462"/>
                    <a:pt x="42069" y="4208462"/>
                  </a:cubicBezTo>
                  <a:close/>
                  <a:moveTo>
                    <a:pt x="1139826" y="3154362"/>
                  </a:moveTo>
                  <a:cubicBezTo>
                    <a:pt x="1163706" y="3154362"/>
                    <a:pt x="1182688" y="3173352"/>
                    <a:pt x="1182688" y="3196563"/>
                  </a:cubicBezTo>
                  <a:cubicBezTo>
                    <a:pt x="1182688" y="3196563"/>
                    <a:pt x="1182688" y="3196563"/>
                    <a:pt x="1182688" y="3618574"/>
                  </a:cubicBezTo>
                  <a:cubicBezTo>
                    <a:pt x="1182688" y="3641784"/>
                    <a:pt x="1163706" y="3660775"/>
                    <a:pt x="1139826" y="3660775"/>
                  </a:cubicBezTo>
                  <a:cubicBezTo>
                    <a:pt x="1116251" y="3660775"/>
                    <a:pt x="1096963" y="3641784"/>
                    <a:pt x="1096963" y="3618574"/>
                  </a:cubicBezTo>
                  <a:cubicBezTo>
                    <a:pt x="1096963" y="3618574"/>
                    <a:pt x="1096963" y="3618574"/>
                    <a:pt x="1096963" y="3196563"/>
                  </a:cubicBezTo>
                  <a:cubicBezTo>
                    <a:pt x="1096963" y="3173352"/>
                    <a:pt x="1116251" y="3154362"/>
                    <a:pt x="1139826" y="3154362"/>
                  </a:cubicBezTo>
                  <a:close/>
                  <a:moveTo>
                    <a:pt x="866132" y="3154362"/>
                  </a:moveTo>
                  <a:cubicBezTo>
                    <a:pt x="889188" y="3154362"/>
                    <a:pt x="908051" y="3173352"/>
                    <a:pt x="908051" y="3196563"/>
                  </a:cubicBezTo>
                  <a:cubicBezTo>
                    <a:pt x="908051" y="3196563"/>
                    <a:pt x="908051" y="3196563"/>
                    <a:pt x="908051" y="3618574"/>
                  </a:cubicBezTo>
                  <a:cubicBezTo>
                    <a:pt x="908051" y="3641784"/>
                    <a:pt x="889188" y="3660775"/>
                    <a:pt x="866132" y="3660775"/>
                  </a:cubicBezTo>
                  <a:cubicBezTo>
                    <a:pt x="842777" y="3660775"/>
                    <a:pt x="823913" y="3641784"/>
                    <a:pt x="823913" y="3618574"/>
                  </a:cubicBezTo>
                  <a:cubicBezTo>
                    <a:pt x="823913" y="3618574"/>
                    <a:pt x="823913" y="3618574"/>
                    <a:pt x="823913" y="3196563"/>
                  </a:cubicBezTo>
                  <a:cubicBezTo>
                    <a:pt x="823913" y="3173352"/>
                    <a:pt x="842777" y="3154362"/>
                    <a:pt x="866132" y="3154362"/>
                  </a:cubicBezTo>
                  <a:close/>
                  <a:moveTo>
                    <a:pt x="591344" y="3154362"/>
                  </a:moveTo>
                  <a:cubicBezTo>
                    <a:pt x="614482" y="3154362"/>
                    <a:pt x="633413" y="3173352"/>
                    <a:pt x="633413" y="3196563"/>
                  </a:cubicBezTo>
                  <a:cubicBezTo>
                    <a:pt x="633413" y="3196563"/>
                    <a:pt x="633413" y="3196563"/>
                    <a:pt x="633413" y="3618574"/>
                  </a:cubicBezTo>
                  <a:cubicBezTo>
                    <a:pt x="633413" y="3641784"/>
                    <a:pt x="614482" y="3660775"/>
                    <a:pt x="591344" y="3660775"/>
                  </a:cubicBezTo>
                  <a:cubicBezTo>
                    <a:pt x="567905" y="3660775"/>
                    <a:pt x="549275" y="3641784"/>
                    <a:pt x="549275" y="3618574"/>
                  </a:cubicBezTo>
                  <a:cubicBezTo>
                    <a:pt x="549275" y="3618574"/>
                    <a:pt x="549275" y="3618574"/>
                    <a:pt x="549275" y="3196563"/>
                  </a:cubicBezTo>
                  <a:cubicBezTo>
                    <a:pt x="549275" y="3173352"/>
                    <a:pt x="567905" y="3154362"/>
                    <a:pt x="591344" y="3154362"/>
                  </a:cubicBezTo>
                  <a:close/>
                  <a:moveTo>
                    <a:pt x="316707" y="3154362"/>
                  </a:moveTo>
                  <a:cubicBezTo>
                    <a:pt x="339845" y="3154362"/>
                    <a:pt x="358776" y="3173352"/>
                    <a:pt x="358776" y="3196563"/>
                  </a:cubicBezTo>
                  <a:cubicBezTo>
                    <a:pt x="358776" y="3196563"/>
                    <a:pt x="358776" y="3196563"/>
                    <a:pt x="358776" y="3618574"/>
                  </a:cubicBezTo>
                  <a:cubicBezTo>
                    <a:pt x="358776" y="3641784"/>
                    <a:pt x="339845" y="3660775"/>
                    <a:pt x="316707" y="3660775"/>
                  </a:cubicBezTo>
                  <a:cubicBezTo>
                    <a:pt x="293569" y="3660775"/>
                    <a:pt x="274638" y="3641784"/>
                    <a:pt x="274638" y="3618574"/>
                  </a:cubicBezTo>
                  <a:cubicBezTo>
                    <a:pt x="274638" y="3618574"/>
                    <a:pt x="274638" y="3618574"/>
                    <a:pt x="274638" y="3196563"/>
                  </a:cubicBezTo>
                  <a:cubicBezTo>
                    <a:pt x="274638" y="3173352"/>
                    <a:pt x="293569" y="3154362"/>
                    <a:pt x="316707" y="3154362"/>
                  </a:cubicBezTo>
                  <a:close/>
                  <a:moveTo>
                    <a:pt x="42069" y="3154362"/>
                  </a:moveTo>
                  <a:cubicBezTo>
                    <a:pt x="65507" y="3154362"/>
                    <a:pt x="84138" y="3173352"/>
                    <a:pt x="84138" y="3196563"/>
                  </a:cubicBezTo>
                  <a:cubicBezTo>
                    <a:pt x="84138" y="3196563"/>
                    <a:pt x="84138" y="3196563"/>
                    <a:pt x="84138" y="3618574"/>
                  </a:cubicBezTo>
                  <a:cubicBezTo>
                    <a:pt x="84138" y="3641784"/>
                    <a:pt x="65507" y="3660775"/>
                    <a:pt x="42069" y="3660775"/>
                  </a:cubicBezTo>
                  <a:cubicBezTo>
                    <a:pt x="18931" y="3660775"/>
                    <a:pt x="0" y="3641784"/>
                    <a:pt x="0" y="3618574"/>
                  </a:cubicBezTo>
                  <a:cubicBezTo>
                    <a:pt x="0" y="3618574"/>
                    <a:pt x="0" y="3618574"/>
                    <a:pt x="0" y="3196563"/>
                  </a:cubicBezTo>
                  <a:cubicBezTo>
                    <a:pt x="0" y="3173352"/>
                    <a:pt x="18931" y="3154362"/>
                    <a:pt x="42069" y="3154362"/>
                  </a:cubicBezTo>
                  <a:close/>
                  <a:moveTo>
                    <a:pt x="1139826" y="2103437"/>
                  </a:moveTo>
                  <a:cubicBezTo>
                    <a:pt x="1163706" y="2103437"/>
                    <a:pt x="1182688" y="2122368"/>
                    <a:pt x="1182688" y="2145506"/>
                  </a:cubicBezTo>
                  <a:cubicBezTo>
                    <a:pt x="1182688" y="2145506"/>
                    <a:pt x="1182688" y="2145506"/>
                    <a:pt x="1182688" y="2566193"/>
                  </a:cubicBezTo>
                  <a:cubicBezTo>
                    <a:pt x="1182688" y="2589331"/>
                    <a:pt x="1163706" y="2608262"/>
                    <a:pt x="1139826" y="2608262"/>
                  </a:cubicBezTo>
                  <a:cubicBezTo>
                    <a:pt x="1116251" y="2608262"/>
                    <a:pt x="1096963" y="2589331"/>
                    <a:pt x="1096963" y="2566193"/>
                  </a:cubicBezTo>
                  <a:cubicBezTo>
                    <a:pt x="1096963" y="2566193"/>
                    <a:pt x="1096963" y="2566193"/>
                    <a:pt x="1096963" y="2145506"/>
                  </a:cubicBezTo>
                  <a:cubicBezTo>
                    <a:pt x="1096963" y="2122368"/>
                    <a:pt x="1116251" y="2103437"/>
                    <a:pt x="1139826" y="2103437"/>
                  </a:cubicBezTo>
                  <a:close/>
                  <a:moveTo>
                    <a:pt x="866132" y="2103437"/>
                  </a:moveTo>
                  <a:cubicBezTo>
                    <a:pt x="889188" y="2103437"/>
                    <a:pt x="908051" y="2122368"/>
                    <a:pt x="908051" y="2145506"/>
                  </a:cubicBezTo>
                  <a:cubicBezTo>
                    <a:pt x="908051" y="2145506"/>
                    <a:pt x="908051" y="2145506"/>
                    <a:pt x="908051" y="2566193"/>
                  </a:cubicBezTo>
                  <a:cubicBezTo>
                    <a:pt x="908051" y="2589331"/>
                    <a:pt x="889188" y="2608262"/>
                    <a:pt x="866132" y="2608262"/>
                  </a:cubicBezTo>
                  <a:cubicBezTo>
                    <a:pt x="842777" y="2608262"/>
                    <a:pt x="823913" y="2589331"/>
                    <a:pt x="823913" y="2566193"/>
                  </a:cubicBezTo>
                  <a:cubicBezTo>
                    <a:pt x="823913" y="2566193"/>
                    <a:pt x="823913" y="2566193"/>
                    <a:pt x="823913" y="2145506"/>
                  </a:cubicBezTo>
                  <a:cubicBezTo>
                    <a:pt x="823913" y="2122368"/>
                    <a:pt x="842777" y="2103437"/>
                    <a:pt x="866132" y="2103437"/>
                  </a:cubicBezTo>
                  <a:close/>
                  <a:moveTo>
                    <a:pt x="591344" y="2103437"/>
                  </a:moveTo>
                  <a:cubicBezTo>
                    <a:pt x="614482" y="2103437"/>
                    <a:pt x="633413" y="2122368"/>
                    <a:pt x="633413" y="2145506"/>
                  </a:cubicBezTo>
                  <a:cubicBezTo>
                    <a:pt x="633413" y="2145506"/>
                    <a:pt x="633413" y="2145506"/>
                    <a:pt x="633413" y="2566193"/>
                  </a:cubicBezTo>
                  <a:cubicBezTo>
                    <a:pt x="633413" y="2589331"/>
                    <a:pt x="614482" y="2608262"/>
                    <a:pt x="591344" y="2608262"/>
                  </a:cubicBezTo>
                  <a:cubicBezTo>
                    <a:pt x="567905" y="2608262"/>
                    <a:pt x="549275" y="2589331"/>
                    <a:pt x="549275" y="2566193"/>
                  </a:cubicBezTo>
                  <a:cubicBezTo>
                    <a:pt x="549275" y="2566193"/>
                    <a:pt x="549275" y="2566193"/>
                    <a:pt x="549275" y="2145506"/>
                  </a:cubicBezTo>
                  <a:cubicBezTo>
                    <a:pt x="549275" y="2122368"/>
                    <a:pt x="567905" y="2103437"/>
                    <a:pt x="591344" y="2103437"/>
                  </a:cubicBezTo>
                  <a:close/>
                  <a:moveTo>
                    <a:pt x="316707" y="2103437"/>
                  </a:moveTo>
                  <a:cubicBezTo>
                    <a:pt x="339845" y="2103437"/>
                    <a:pt x="358776" y="2122368"/>
                    <a:pt x="358776" y="2145506"/>
                  </a:cubicBezTo>
                  <a:cubicBezTo>
                    <a:pt x="358776" y="2145506"/>
                    <a:pt x="358776" y="2145506"/>
                    <a:pt x="358776" y="2566193"/>
                  </a:cubicBezTo>
                  <a:cubicBezTo>
                    <a:pt x="358776" y="2589331"/>
                    <a:pt x="339845" y="2608262"/>
                    <a:pt x="316707" y="2608262"/>
                  </a:cubicBezTo>
                  <a:cubicBezTo>
                    <a:pt x="293569" y="2608262"/>
                    <a:pt x="274638" y="2589331"/>
                    <a:pt x="274638" y="2566193"/>
                  </a:cubicBezTo>
                  <a:cubicBezTo>
                    <a:pt x="274638" y="2566193"/>
                    <a:pt x="274638" y="2566193"/>
                    <a:pt x="274638" y="2145506"/>
                  </a:cubicBezTo>
                  <a:cubicBezTo>
                    <a:pt x="274638" y="2122368"/>
                    <a:pt x="293569" y="2103437"/>
                    <a:pt x="316707" y="2103437"/>
                  </a:cubicBezTo>
                  <a:close/>
                  <a:moveTo>
                    <a:pt x="42069" y="2103437"/>
                  </a:moveTo>
                  <a:cubicBezTo>
                    <a:pt x="65507" y="2103437"/>
                    <a:pt x="84138" y="2122368"/>
                    <a:pt x="84138" y="2145506"/>
                  </a:cubicBezTo>
                  <a:cubicBezTo>
                    <a:pt x="84138" y="2145506"/>
                    <a:pt x="84138" y="2145506"/>
                    <a:pt x="84138" y="2566193"/>
                  </a:cubicBezTo>
                  <a:cubicBezTo>
                    <a:pt x="84138" y="2589331"/>
                    <a:pt x="65507" y="2608262"/>
                    <a:pt x="42069" y="2608262"/>
                  </a:cubicBezTo>
                  <a:cubicBezTo>
                    <a:pt x="18931" y="2608262"/>
                    <a:pt x="0" y="2589331"/>
                    <a:pt x="0" y="2566193"/>
                  </a:cubicBezTo>
                  <a:cubicBezTo>
                    <a:pt x="0" y="2566193"/>
                    <a:pt x="0" y="2566193"/>
                    <a:pt x="0" y="2145506"/>
                  </a:cubicBezTo>
                  <a:cubicBezTo>
                    <a:pt x="0" y="2122368"/>
                    <a:pt x="18931" y="2103437"/>
                    <a:pt x="42069" y="2103437"/>
                  </a:cubicBezTo>
                  <a:close/>
                  <a:moveTo>
                    <a:pt x="1139826" y="1050926"/>
                  </a:moveTo>
                  <a:cubicBezTo>
                    <a:pt x="1163706" y="1050926"/>
                    <a:pt x="1182688" y="1069626"/>
                    <a:pt x="1182688" y="1093152"/>
                  </a:cubicBezTo>
                  <a:cubicBezTo>
                    <a:pt x="1182688" y="1093152"/>
                    <a:pt x="1182688" y="1093152"/>
                    <a:pt x="1182688" y="1515112"/>
                  </a:cubicBezTo>
                  <a:cubicBezTo>
                    <a:pt x="1182688" y="1538638"/>
                    <a:pt x="1163706" y="1557339"/>
                    <a:pt x="1139826" y="1557339"/>
                  </a:cubicBezTo>
                  <a:cubicBezTo>
                    <a:pt x="1116251" y="1557339"/>
                    <a:pt x="1096963" y="1538638"/>
                    <a:pt x="1096963" y="1515112"/>
                  </a:cubicBezTo>
                  <a:cubicBezTo>
                    <a:pt x="1096963" y="1515112"/>
                    <a:pt x="1096963" y="1515112"/>
                    <a:pt x="1096963" y="1093152"/>
                  </a:cubicBezTo>
                  <a:cubicBezTo>
                    <a:pt x="1096963" y="1069626"/>
                    <a:pt x="1116251" y="1050926"/>
                    <a:pt x="1139826" y="1050926"/>
                  </a:cubicBezTo>
                  <a:close/>
                  <a:moveTo>
                    <a:pt x="591344" y="1050926"/>
                  </a:moveTo>
                  <a:cubicBezTo>
                    <a:pt x="614482" y="1050926"/>
                    <a:pt x="633413" y="1069626"/>
                    <a:pt x="633413" y="1093152"/>
                  </a:cubicBezTo>
                  <a:cubicBezTo>
                    <a:pt x="633413" y="1093152"/>
                    <a:pt x="633413" y="1093152"/>
                    <a:pt x="633413" y="1515112"/>
                  </a:cubicBezTo>
                  <a:cubicBezTo>
                    <a:pt x="633413" y="1538638"/>
                    <a:pt x="614482" y="1557339"/>
                    <a:pt x="591344" y="1557339"/>
                  </a:cubicBezTo>
                  <a:cubicBezTo>
                    <a:pt x="567905" y="1557339"/>
                    <a:pt x="549275" y="1538638"/>
                    <a:pt x="549275" y="1515112"/>
                  </a:cubicBezTo>
                  <a:cubicBezTo>
                    <a:pt x="549275" y="1515112"/>
                    <a:pt x="549275" y="1515112"/>
                    <a:pt x="549275" y="1093152"/>
                  </a:cubicBezTo>
                  <a:cubicBezTo>
                    <a:pt x="549275" y="1069626"/>
                    <a:pt x="567905" y="1050926"/>
                    <a:pt x="591344" y="1050926"/>
                  </a:cubicBezTo>
                  <a:close/>
                  <a:moveTo>
                    <a:pt x="42069" y="1050926"/>
                  </a:moveTo>
                  <a:cubicBezTo>
                    <a:pt x="65507" y="1050926"/>
                    <a:pt x="84138" y="1069626"/>
                    <a:pt x="84138" y="1093152"/>
                  </a:cubicBezTo>
                  <a:cubicBezTo>
                    <a:pt x="84138" y="1093152"/>
                    <a:pt x="84138" y="1093152"/>
                    <a:pt x="84138" y="1515112"/>
                  </a:cubicBezTo>
                  <a:cubicBezTo>
                    <a:pt x="84138" y="1538638"/>
                    <a:pt x="65507" y="1557339"/>
                    <a:pt x="42069" y="1557339"/>
                  </a:cubicBezTo>
                  <a:cubicBezTo>
                    <a:pt x="18931" y="1557339"/>
                    <a:pt x="0" y="1538638"/>
                    <a:pt x="0" y="1515112"/>
                  </a:cubicBezTo>
                  <a:cubicBezTo>
                    <a:pt x="0" y="1515112"/>
                    <a:pt x="0" y="1515112"/>
                    <a:pt x="0" y="1093152"/>
                  </a:cubicBezTo>
                  <a:cubicBezTo>
                    <a:pt x="0" y="1069626"/>
                    <a:pt x="18931" y="1050926"/>
                    <a:pt x="42069" y="1050926"/>
                  </a:cubicBezTo>
                  <a:close/>
                  <a:moveTo>
                    <a:pt x="866132" y="1050926"/>
                  </a:moveTo>
                  <a:cubicBezTo>
                    <a:pt x="889188" y="1050926"/>
                    <a:pt x="908051" y="1069626"/>
                    <a:pt x="908051" y="1093152"/>
                  </a:cubicBezTo>
                  <a:cubicBezTo>
                    <a:pt x="908051" y="1093152"/>
                    <a:pt x="908051" y="1093152"/>
                    <a:pt x="908051" y="1515112"/>
                  </a:cubicBezTo>
                  <a:cubicBezTo>
                    <a:pt x="908051" y="1538638"/>
                    <a:pt x="889188" y="1557338"/>
                    <a:pt x="866132" y="1557338"/>
                  </a:cubicBezTo>
                  <a:cubicBezTo>
                    <a:pt x="842777" y="1557338"/>
                    <a:pt x="823913" y="1538638"/>
                    <a:pt x="823913" y="1515112"/>
                  </a:cubicBezTo>
                  <a:cubicBezTo>
                    <a:pt x="823913" y="1515112"/>
                    <a:pt x="823913" y="1515112"/>
                    <a:pt x="823913" y="1093152"/>
                  </a:cubicBezTo>
                  <a:cubicBezTo>
                    <a:pt x="823913" y="1069626"/>
                    <a:pt x="842777" y="1050926"/>
                    <a:pt x="866132" y="1050926"/>
                  </a:cubicBezTo>
                  <a:close/>
                  <a:moveTo>
                    <a:pt x="316707" y="1050926"/>
                  </a:moveTo>
                  <a:cubicBezTo>
                    <a:pt x="339845" y="1050926"/>
                    <a:pt x="358776" y="1069626"/>
                    <a:pt x="358776" y="1093152"/>
                  </a:cubicBezTo>
                  <a:cubicBezTo>
                    <a:pt x="358776" y="1093152"/>
                    <a:pt x="358776" y="1093152"/>
                    <a:pt x="358776" y="1515112"/>
                  </a:cubicBezTo>
                  <a:cubicBezTo>
                    <a:pt x="358776" y="1538638"/>
                    <a:pt x="339845" y="1557338"/>
                    <a:pt x="316707" y="1557338"/>
                  </a:cubicBezTo>
                  <a:cubicBezTo>
                    <a:pt x="293569" y="1557338"/>
                    <a:pt x="274638" y="1538638"/>
                    <a:pt x="274638" y="1515112"/>
                  </a:cubicBezTo>
                  <a:cubicBezTo>
                    <a:pt x="274638" y="1515112"/>
                    <a:pt x="274638" y="1515112"/>
                    <a:pt x="274638" y="1093152"/>
                  </a:cubicBezTo>
                  <a:cubicBezTo>
                    <a:pt x="274638" y="1069626"/>
                    <a:pt x="293569" y="1050926"/>
                    <a:pt x="316707" y="1050926"/>
                  </a:cubicBezTo>
                  <a:close/>
                  <a:moveTo>
                    <a:pt x="866132" y="1"/>
                  </a:moveTo>
                  <a:cubicBezTo>
                    <a:pt x="889188" y="1"/>
                    <a:pt x="908051" y="18932"/>
                    <a:pt x="908051" y="42069"/>
                  </a:cubicBezTo>
                  <a:cubicBezTo>
                    <a:pt x="908051" y="42069"/>
                    <a:pt x="908051" y="42069"/>
                    <a:pt x="908051" y="462757"/>
                  </a:cubicBezTo>
                  <a:cubicBezTo>
                    <a:pt x="908051" y="485895"/>
                    <a:pt x="889188" y="504825"/>
                    <a:pt x="866132" y="504825"/>
                  </a:cubicBezTo>
                  <a:cubicBezTo>
                    <a:pt x="842777" y="504825"/>
                    <a:pt x="823913" y="485895"/>
                    <a:pt x="823913" y="462757"/>
                  </a:cubicBezTo>
                  <a:cubicBezTo>
                    <a:pt x="823913" y="462757"/>
                    <a:pt x="823913" y="462757"/>
                    <a:pt x="823913" y="42069"/>
                  </a:cubicBezTo>
                  <a:cubicBezTo>
                    <a:pt x="823913" y="18932"/>
                    <a:pt x="842777" y="1"/>
                    <a:pt x="866132" y="1"/>
                  </a:cubicBezTo>
                  <a:close/>
                  <a:moveTo>
                    <a:pt x="316707" y="1"/>
                  </a:moveTo>
                  <a:cubicBezTo>
                    <a:pt x="339845" y="1"/>
                    <a:pt x="358776" y="18931"/>
                    <a:pt x="358776" y="42069"/>
                  </a:cubicBezTo>
                  <a:cubicBezTo>
                    <a:pt x="358776" y="42069"/>
                    <a:pt x="358776" y="42069"/>
                    <a:pt x="358776" y="462757"/>
                  </a:cubicBezTo>
                  <a:cubicBezTo>
                    <a:pt x="358776" y="485894"/>
                    <a:pt x="339845" y="504825"/>
                    <a:pt x="316707" y="504825"/>
                  </a:cubicBezTo>
                  <a:cubicBezTo>
                    <a:pt x="293569" y="504825"/>
                    <a:pt x="274638" y="485894"/>
                    <a:pt x="274638" y="462757"/>
                  </a:cubicBezTo>
                  <a:cubicBezTo>
                    <a:pt x="274638" y="462757"/>
                    <a:pt x="274638" y="462757"/>
                    <a:pt x="274638" y="42069"/>
                  </a:cubicBezTo>
                  <a:cubicBezTo>
                    <a:pt x="274638" y="18931"/>
                    <a:pt x="293569" y="1"/>
                    <a:pt x="316707" y="1"/>
                  </a:cubicBezTo>
                  <a:close/>
                  <a:moveTo>
                    <a:pt x="591344" y="0"/>
                  </a:moveTo>
                  <a:cubicBezTo>
                    <a:pt x="614482" y="0"/>
                    <a:pt x="633413" y="18931"/>
                    <a:pt x="633413" y="42069"/>
                  </a:cubicBezTo>
                  <a:cubicBezTo>
                    <a:pt x="633413" y="42069"/>
                    <a:pt x="633413" y="42069"/>
                    <a:pt x="633413" y="462757"/>
                  </a:cubicBezTo>
                  <a:cubicBezTo>
                    <a:pt x="633413" y="485894"/>
                    <a:pt x="614482" y="504825"/>
                    <a:pt x="591344" y="504825"/>
                  </a:cubicBezTo>
                  <a:cubicBezTo>
                    <a:pt x="567905" y="504825"/>
                    <a:pt x="549275" y="485894"/>
                    <a:pt x="549275" y="462757"/>
                  </a:cubicBezTo>
                  <a:cubicBezTo>
                    <a:pt x="549275" y="462757"/>
                    <a:pt x="549275" y="462757"/>
                    <a:pt x="549275" y="42069"/>
                  </a:cubicBezTo>
                  <a:cubicBezTo>
                    <a:pt x="549275" y="18931"/>
                    <a:pt x="567905" y="0"/>
                    <a:pt x="591344" y="0"/>
                  </a:cubicBezTo>
                  <a:close/>
                  <a:moveTo>
                    <a:pt x="42069" y="0"/>
                  </a:moveTo>
                  <a:cubicBezTo>
                    <a:pt x="65507" y="0"/>
                    <a:pt x="84138" y="18931"/>
                    <a:pt x="84138" y="42069"/>
                  </a:cubicBezTo>
                  <a:cubicBezTo>
                    <a:pt x="84138" y="42069"/>
                    <a:pt x="84138" y="42069"/>
                    <a:pt x="84138" y="462757"/>
                  </a:cubicBezTo>
                  <a:cubicBezTo>
                    <a:pt x="84138" y="485894"/>
                    <a:pt x="65507" y="504825"/>
                    <a:pt x="42069" y="504825"/>
                  </a:cubicBezTo>
                  <a:cubicBezTo>
                    <a:pt x="18931" y="504825"/>
                    <a:pt x="0" y="485894"/>
                    <a:pt x="0" y="462757"/>
                  </a:cubicBezTo>
                  <a:cubicBezTo>
                    <a:pt x="0" y="462757"/>
                    <a:pt x="0" y="462757"/>
                    <a:pt x="0" y="42069"/>
                  </a:cubicBezTo>
                  <a:cubicBezTo>
                    <a:pt x="0" y="18931"/>
                    <a:pt x="18931" y="0"/>
                    <a:pt x="42069" y="0"/>
                  </a:cubicBezTo>
                  <a:close/>
                  <a:moveTo>
                    <a:pt x="1139826" y="0"/>
                  </a:moveTo>
                  <a:cubicBezTo>
                    <a:pt x="1163706" y="0"/>
                    <a:pt x="1182688" y="18931"/>
                    <a:pt x="1182688" y="42069"/>
                  </a:cubicBezTo>
                  <a:cubicBezTo>
                    <a:pt x="1182688" y="42069"/>
                    <a:pt x="1182688" y="42069"/>
                    <a:pt x="1182688" y="462756"/>
                  </a:cubicBezTo>
                  <a:cubicBezTo>
                    <a:pt x="1182688" y="485894"/>
                    <a:pt x="1163706" y="504825"/>
                    <a:pt x="1139826" y="504825"/>
                  </a:cubicBezTo>
                  <a:cubicBezTo>
                    <a:pt x="1116251" y="504825"/>
                    <a:pt x="1096963" y="485894"/>
                    <a:pt x="1096963" y="462756"/>
                  </a:cubicBezTo>
                  <a:cubicBezTo>
                    <a:pt x="1096963" y="462756"/>
                    <a:pt x="1096963" y="462756"/>
                    <a:pt x="1096963" y="42069"/>
                  </a:cubicBezTo>
                  <a:cubicBezTo>
                    <a:pt x="1096963" y="18931"/>
                    <a:pt x="1116251" y="0"/>
                    <a:pt x="113982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grpSp>
      <p:grpSp>
        <p:nvGrpSpPr>
          <p:cNvPr id="15" name="Group 14">
            <a:extLst>
              <a:ext uri="{FF2B5EF4-FFF2-40B4-BE49-F238E27FC236}">
                <a16:creationId xmlns:a16="http://schemas.microsoft.com/office/drawing/2014/main" id="{A07FE8F8-ABD7-A547-A340-E5AA23D4AFC5}"/>
              </a:ext>
            </a:extLst>
          </p:cNvPr>
          <p:cNvGrpSpPr>
            <a:grpSpLocks noChangeAspect="1"/>
          </p:cNvGrpSpPr>
          <p:nvPr/>
        </p:nvGrpSpPr>
        <p:grpSpPr>
          <a:xfrm>
            <a:off x="6055304" y="4597072"/>
            <a:ext cx="609600" cy="548640"/>
            <a:chOff x="4467926" y="3098639"/>
            <a:chExt cx="640080" cy="551286"/>
          </a:xfrm>
        </p:grpSpPr>
        <p:grpSp>
          <p:nvGrpSpPr>
            <p:cNvPr id="72" name="Group 71">
              <a:extLst>
                <a:ext uri="{FF2B5EF4-FFF2-40B4-BE49-F238E27FC236}">
                  <a16:creationId xmlns:a16="http://schemas.microsoft.com/office/drawing/2014/main" id="{10E08C2B-E0AA-7F43-9188-8807AB4FE1AE}"/>
                </a:ext>
              </a:extLst>
            </p:cNvPr>
            <p:cNvGrpSpPr/>
            <p:nvPr/>
          </p:nvGrpSpPr>
          <p:grpSpPr>
            <a:xfrm>
              <a:off x="4880232" y="3204415"/>
              <a:ext cx="227774" cy="443341"/>
              <a:chOff x="4032298" y="2799733"/>
              <a:chExt cx="271940" cy="529307"/>
            </a:xfrm>
          </p:grpSpPr>
          <p:sp>
            <p:nvSpPr>
              <p:cNvPr id="77" name="Freeform: Shape 28">
                <a:extLst>
                  <a:ext uri="{FF2B5EF4-FFF2-40B4-BE49-F238E27FC236}">
                    <a16:creationId xmlns:a16="http://schemas.microsoft.com/office/drawing/2014/main" id="{A5FFF3C1-ADD0-FC47-B37B-2FB6F51DE2C0}"/>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8" name="Freeform: Shape 117">
                <a:extLst>
                  <a:ext uri="{FF2B5EF4-FFF2-40B4-BE49-F238E27FC236}">
                    <a16:creationId xmlns:a16="http://schemas.microsoft.com/office/drawing/2014/main" id="{1137A4C8-ED46-6446-A31E-35B54316A7CB}"/>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73" name="Group 72">
              <a:extLst>
                <a:ext uri="{FF2B5EF4-FFF2-40B4-BE49-F238E27FC236}">
                  <a16:creationId xmlns:a16="http://schemas.microsoft.com/office/drawing/2014/main" id="{E5F01FBE-4642-9D47-83DE-90D1CFEFE103}"/>
                </a:ext>
              </a:extLst>
            </p:cNvPr>
            <p:cNvGrpSpPr/>
            <p:nvPr/>
          </p:nvGrpSpPr>
          <p:grpSpPr>
            <a:xfrm>
              <a:off x="4467926" y="3098639"/>
              <a:ext cx="399354" cy="551286"/>
              <a:chOff x="3526259" y="2667961"/>
              <a:chExt cx="476790" cy="658183"/>
            </a:xfrm>
          </p:grpSpPr>
          <p:sp>
            <p:nvSpPr>
              <p:cNvPr id="74" name="Rounded Rectangle 61">
                <a:extLst>
                  <a:ext uri="{FF2B5EF4-FFF2-40B4-BE49-F238E27FC236}">
                    <a16:creationId xmlns:a16="http://schemas.microsoft.com/office/drawing/2014/main" id="{56FA0642-BFC4-4847-ACD0-8F6729E48330}"/>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5" name="Freeform: Shape 35">
                <a:extLst>
                  <a:ext uri="{FF2B5EF4-FFF2-40B4-BE49-F238E27FC236}">
                    <a16:creationId xmlns:a16="http://schemas.microsoft.com/office/drawing/2014/main" id="{5A2D16FC-DD60-C546-BD27-21A811AFCEA4}"/>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6" name="Freeform: Shape 116">
                <a:extLst>
                  <a:ext uri="{FF2B5EF4-FFF2-40B4-BE49-F238E27FC236}">
                    <a16:creationId xmlns:a16="http://schemas.microsoft.com/office/drawing/2014/main" id="{EB3EA118-9EF0-DD46-B4CF-744F089095DF}"/>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pic>
        <p:nvPicPr>
          <p:cNvPr id="8" name="Picture 7">
            <a:extLst>
              <a:ext uri="{FF2B5EF4-FFF2-40B4-BE49-F238E27FC236}">
                <a16:creationId xmlns:a16="http://schemas.microsoft.com/office/drawing/2014/main" id="{C977B2DC-94C0-8145-9A81-35C0C970D249}"/>
              </a:ext>
            </a:extLst>
          </p:cNvPr>
          <p:cNvPicPr>
            <a:picLocks/>
          </p:cNvPicPr>
          <p:nvPr/>
        </p:nvPicPr>
        <p:blipFill rotWithShape="1">
          <a:blip r:embed="rId6" cstate="hqprint">
            <a:grayscl/>
            <a:alphaModFix amt="67000"/>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2534433" y="3274745"/>
            <a:ext cx="2744278" cy="2125984"/>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7" name="TextBox 16">
            <a:extLst>
              <a:ext uri="{FF2B5EF4-FFF2-40B4-BE49-F238E27FC236}">
                <a16:creationId xmlns:a16="http://schemas.microsoft.com/office/drawing/2014/main" id="{F55D755B-3A65-8F40-B50A-1A754AFF6C5F}"/>
              </a:ext>
            </a:extLst>
          </p:cNvPr>
          <p:cNvSpPr txBox="1"/>
          <p:nvPr/>
        </p:nvSpPr>
        <p:spPr>
          <a:xfrm>
            <a:off x="5444641" y="3821633"/>
            <a:ext cx="1319272"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Branch/Campus</a:t>
            </a:r>
          </a:p>
        </p:txBody>
      </p:sp>
      <p:sp>
        <p:nvSpPr>
          <p:cNvPr id="11" name="TextBox 10">
            <a:extLst>
              <a:ext uri="{FF2B5EF4-FFF2-40B4-BE49-F238E27FC236}">
                <a16:creationId xmlns:a16="http://schemas.microsoft.com/office/drawing/2014/main" id="{066E8155-7882-E44A-B4D1-72A31662D0D2}"/>
              </a:ext>
            </a:extLst>
          </p:cNvPr>
          <p:cNvSpPr txBox="1"/>
          <p:nvPr/>
        </p:nvSpPr>
        <p:spPr>
          <a:xfrm>
            <a:off x="1025885" y="3821633"/>
            <a:ext cx="982641"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Data Center</a:t>
            </a:r>
          </a:p>
        </p:txBody>
      </p:sp>
      <p:cxnSp>
        <p:nvCxnSpPr>
          <p:cNvPr id="30" name="Straight Connector 29">
            <a:extLst>
              <a:ext uri="{FF2B5EF4-FFF2-40B4-BE49-F238E27FC236}">
                <a16:creationId xmlns:a16="http://schemas.microsoft.com/office/drawing/2014/main" id="{C31FB2FF-16D0-034E-84D9-07E4CC6FD265}"/>
              </a:ext>
            </a:extLst>
          </p:cNvPr>
          <p:cNvCxnSpPr>
            <a:cxnSpLocks/>
          </p:cNvCxnSpPr>
          <p:nvPr/>
        </p:nvCxnSpPr>
        <p:spPr>
          <a:xfrm>
            <a:off x="920442" y="5435542"/>
            <a:ext cx="5943600" cy="0"/>
          </a:xfrm>
          <a:prstGeom prst="line">
            <a:avLst/>
          </a:prstGeom>
          <a:noFill/>
          <a:ln w="57150" cap="rnd">
            <a:solidFill>
              <a:schemeClr val="tx2"/>
            </a:solidFill>
            <a:prstDash val="solid"/>
            <a:round/>
            <a:headEnd/>
            <a:tailEnd/>
          </a:ln>
        </p:spPr>
      </p:cxnSp>
      <p:grpSp>
        <p:nvGrpSpPr>
          <p:cNvPr id="248" name="Group 247">
            <a:extLst>
              <a:ext uri="{FF2B5EF4-FFF2-40B4-BE49-F238E27FC236}">
                <a16:creationId xmlns:a16="http://schemas.microsoft.com/office/drawing/2014/main" id="{DE60F47A-7292-5748-98B1-1AC453F3F3B7}"/>
              </a:ext>
            </a:extLst>
          </p:cNvPr>
          <p:cNvGrpSpPr/>
          <p:nvPr/>
        </p:nvGrpSpPr>
        <p:grpSpPr>
          <a:xfrm>
            <a:off x="1184491" y="4206211"/>
            <a:ext cx="279143" cy="455484"/>
            <a:chOff x="893228" y="3838217"/>
            <a:chExt cx="279143" cy="455484"/>
          </a:xfrm>
        </p:grpSpPr>
        <p:cxnSp>
          <p:nvCxnSpPr>
            <p:cNvPr id="250" name="Straight Connector 249">
              <a:extLst>
                <a:ext uri="{FF2B5EF4-FFF2-40B4-BE49-F238E27FC236}">
                  <a16:creationId xmlns:a16="http://schemas.microsoft.com/office/drawing/2014/main" id="{A3D5E84A-FC91-6045-AA99-B5F9A56AEC54}"/>
                </a:ext>
              </a:extLst>
            </p:cNvPr>
            <p:cNvCxnSpPr>
              <a:stCxn id="253" idx="2"/>
            </p:cNvCxnSpPr>
            <p:nvPr/>
          </p:nvCxnSpPr>
          <p:spPr>
            <a:xfrm>
              <a:off x="1032800" y="4019381"/>
              <a:ext cx="0" cy="274320"/>
            </a:xfrm>
            <a:prstGeom prst="line">
              <a:avLst/>
            </a:prstGeom>
            <a:ln w="95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1" name="Rounded Rectangle 182">
              <a:extLst>
                <a:ext uri="{FF2B5EF4-FFF2-40B4-BE49-F238E27FC236}">
                  <a16:creationId xmlns:a16="http://schemas.microsoft.com/office/drawing/2014/main" id="{030E14B6-AEB8-A944-BB8B-0CA91FC801B5}"/>
                </a:ext>
              </a:extLst>
            </p:cNvPr>
            <p:cNvSpPr/>
            <p:nvPr/>
          </p:nvSpPr>
          <p:spPr>
            <a:xfrm>
              <a:off x="893228" y="3838217"/>
              <a:ext cx="279143" cy="193953"/>
            </a:xfrm>
            <a:prstGeom prst="roundRect">
              <a:avLst>
                <a:gd name="adj" fmla="val 6777"/>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2" name="Rectangle 251">
              <a:extLst>
                <a:ext uri="{FF2B5EF4-FFF2-40B4-BE49-F238E27FC236}">
                  <a16:creationId xmlns:a16="http://schemas.microsoft.com/office/drawing/2014/main" id="{02A06531-F8AE-9F47-A105-69A73F77EB32}"/>
                </a:ext>
              </a:extLst>
            </p:cNvPr>
            <p:cNvSpPr/>
            <p:nvPr/>
          </p:nvSpPr>
          <p:spPr>
            <a:xfrm>
              <a:off x="983790" y="3912814"/>
              <a:ext cx="98020" cy="168376"/>
            </a:xfrm>
            <a:prstGeom prst="rect">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3" name="Rectangle 252">
              <a:extLst>
                <a:ext uri="{FF2B5EF4-FFF2-40B4-BE49-F238E27FC236}">
                  <a16:creationId xmlns:a16="http://schemas.microsoft.com/office/drawing/2014/main" id="{F6CE934D-63B6-6044-9D12-DB23302FB6CE}"/>
                </a:ext>
              </a:extLst>
            </p:cNvPr>
            <p:cNvSpPr/>
            <p:nvPr/>
          </p:nvSpPr>
          <p:spPr>
            <a:xfrm>
              <a:off x="908144" y="3851005"/>
              <a:ext cx="249311" cy="168376"/>
            </a:xfrm>
            <a:prstGeom prst="rect">
              <a:avLst/>
            </a:prstGeom>
            <a:solidFill>
              <a:srgbClr val="005073">
                <a:lumMod val="75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4" name="Round Same Side Corner Rectangle 186">
              <a:extLst>
                <a:ext uri="{FF2B5EF4-FFF2-40B4-BE49-F238E27FC236}">
                  <a16:creationId xmlns:a16="http://schemas.microsoft.com/office/drawing/2014/main" id="{9D4FA55F-C3F1-2441-8D7A-3E70201C1D94}"/>
                </a:ext>
              </a:extLst>
            </p:cNvPr>
            <p:cNvSpPr/>
            <p:nvPr/>
          </p:nvSpPr>
          <p:spPr>
            <a:xfrm>
              <a:off x="920610" y="3863554"/>
              <a:ext cx="222571" cy="22506"/>
            </a:xfrm>
            <a:prstGeom prst="round2SameRect">
              <a:avLst>
                <a:gd name="adj1" fmla="val 50000"/>
                <a:gd name="adj2" fmla="val 0"/>
              </a:avLst>
            </a:prstGeom>
            <a:solidFill>
              <a:srgbClr val="676767">
                <a:lumMod val="60000"/>
                <a:lumOff val="40000"/>
              </a:srgb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nvGrpSpPr>
            <p:cNvPr id="255" name="Group 254">
              <a:extLst>
                <a:ext uri="{FF2B5EF4-FFF2-40B4-BE49-F238E27FC236}">
                  <a16:creationId xmlns:a16="http://schemas.microsoft.com/office/drawing/2014/main" id="{C4DA5C20-4FEE-7B4F-AFB6-C0D873A2D425}"/>
                </a:ext>
              </a:extLst>
            </p:cNvPr>
            <p:cNvGrpSpPr/>
            <p:nvPr/>
          </p:nvGrpSpPr>
          <p:grpSpPr>
            <a:xfrm>
              <a:off x="929120" y="3869332"/>
              <a:ext cx="41351" cy="10948"/>
              <a:chOff x="4572000" y="2429691"/>
              <a:chExt cx="592182" cy="156754"/>
            </a:xfrm>
            <a:solidFill>
              <a:srgbClr val="005073">
                <a:lumMod val="50000"/>
              </a:srgbClr>
            </a:solidFill>
          </p:grpSpPr>
          <p:sp>
            <p:nvSpPr>
              <p:cNvPr id="258" name="Oval 257">
                <a:extLst>
                  <a:ext uri="{FF2B5EF4-FFF2-40B4-BE49-F238E27FC236}">
                    <a16:creationId xmlns:a16="http://schemas.microsoft.com/office/drawing/2014/main" id="{0BF4FB0B-88CD-CC4D-8355-3E7740C4253B}"/>
                  </a:ext>
                </a:extLst>
              </p:cNvPr>
              <p:cNvSpPr/>
              <p:nvPr/>
            </p:nvSpPr>
            <p:spPr>
              <a:xfrm>
                <a:off x="4572000"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9" name="Oval 258">
                <a:extLst>
                  <a:ext uri="{FF2B5EF4-FFF2-40B4-BE49-F238E27FC236}">
                    <a16:creationId xmlns:a16="http://schemas.microsoft.com/office/drawing/2014/main" id="{73693D7C-1AD3-7342-AC5A-D890B8A5A261}"/>
                  </a:ext>
                </a:extLst>
              </p:cNvPr>
              <p:cNvSpPr/>
              <p:nvPr/>
            </p:nvSpPr>
            <p:spPr>
              <a:xfrm>
                <a:off x="4789710" y="2429691"/>
                <a:ext cx="156752"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60" name="Oval 259">
                <a:extLst>
                  <a:ext uri="{FF2B5EF4-FFF2-40B4-BE49-F238E27FC236}">
                    <a16:creationId xmlns:a16="http://schemas.microsoft.com/office/drawing/2014/main" id="{AC7F5638-2573-8248-BD67-52D33F7B068B}"/>
                  </a:ext>
                </a:extLst>
              </p:cNvPr>
              <p:cNvSpPr/>
              <p:nvPr/>
            </p:nvSpPr>
            <p:spPr>
              <a:xfrm>
                <a:off x="5007428"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sp>
          <p:nvSpPr>
            <p:cNvPr id="256" name="Rectangle 255">
              <a:extLst>
                <a:ext uri="{FF2B5EF4-FFF2-40B4-BE49-F238E27FC236}">
                  <a16:creationId xmlns:a16="http://schemas.microsoft.com/office/drawing/2014/main" id="{68995A26-6196-F642-9100-D553D689E522}"/>
                </a:ext>
              </a:extLst>
            </p:cNvPr>
            <p:cNvSpPr/>
            <p:nvPr/>
          </p:nvSpPr>
          <p:spPr>
            <a:xfrm>
              <a:off x="920610" y="3886060"/>
              <a:ext cx="222571" cy="118610"/>
            </a:xfrm>
            <a:prstGeom prst="rect">
              <a:avLst/>
            </a:prstGeom>
            <a:solidFill>
              <a:schemeClr val="bg2">
                <a:lumMod val="95000"/>
              </a:scheme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7" name="Rounded Rectangle 549">
              <a:extLst>
                <a:ext uri="{FF2B5EF4-FFF2-40B4-BE49-F238E27FC236}">
                  <a16:creationId xmlns:a16="http://schemas.microsoft.com/office/drawing/2014/main" id="{57675BE3-51BB-AF4D-BFA9-8F8ABB16D1E2}"/>
                </a:ext>
              </a:extLst>
            </p:cNvPr>
            <p:cNvSpPr/>
            <p:nvPr/>
          </p:nvSpPr>
          <p:spPr>
            <a:xfrm flipV="1">
              <a:off x="971005" y="4076328"/>
              <a:ext cx="123591" cy="11552"/>
            </a:xfrm>
            <a:prstGeom prst="roundRect">
              <a:avLst>
                <a:gd name="adj" fmla="val 50000"/>
              </a:avLst>
            </a:prstGeom>
            <a:solidFill>
              <a:srgbClr val="005073">
                <a:lumMod val="50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grpSp>
        <p:nvGrpSpPr>
          <p:cNvPr id="263" name="Group 262">
            <a:extLst>
              <a:ext uri="{FF2B5EF4-FFF2-40B4-BE49-F238E27FC236}">
                <a16:creationId xmlns:a16="http://schemas.microsoft.com/office/drawing/2014/main" id="{3A55C1FD-BD0E-F84D-9792-4BEA2DE77213}"/>
              </a:ext>
            </a:extLst>
          </p:cNvPr>
          <p:cNvGrpSpPr/>
          <p:nvPr/>
        </p:nvGrpSpPr>
        <p:grpSpPr>
          <a:xfrm>
            <a:off x="6239755" y="4250866"/>
            <a:ext cx="470853" cy="594657"/>
            <a:chOff x="5796004" y="4129843"/>
            <a:chExt cx="470853" cy="594657"/>
          </a:xfrm>
        </p:grpSpPr>
        <p:grpSp>
          <p:nvGrpSpPr>
            <p:cNvPr id="264" name="Group 263">
              <a:extLst>
                <a:ext uri="{FF2B5EF4-FFF2-40B4-BE49-F238E27FC236}">
                  <a16:creationId xmlns:a16="http://schemas.microsoft.com/office/drawing/2014/main" id="{DFC4CE38-69DA-904E-8508-E8AD3531F578}"/>
                </a:ext>
              </a:extLst>
            </p:cNvPr>
            <p:cNvGrpSpPr/>
            <p:nvPr/>
          </p:nvGrpSpPr>
          <p:grpSpPr>
            <a:xfrm>
              <a:off x="5796004" y="4129843"/>
              <a:ext cx="470853" cy="274320"/>
              <a:chOff x="5763924" y="4129843"/>
              <a:chExt cx="470853" cy="274320"/>
            </a:xfrm>
          </p:grpSpPr>
          <p:grpSp>
            <p:nvGrpSpPr>
              <p:cNvPr id="266" name="Group 265">
                <a:extLst>
                  <a:ext uri="{FF2B5EF4-FFF2-40B4-BE49-F238E27FC236}">
                    <a16:creationId xmlns:a16="http://schemas.microsoft.com/office/drawing/2014/main" id="{195BB49E-0D03-E645-B6CB-9BCED2D8DFBC}"/>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273" name="Freeform 6">
                  <a:extLst>
                    <a:ext uri="{FF2B5EF4-FFF2-40B4-BE49-F238E27FC236}">
                      <a16:creationId xmlns:a16="http://schemas.microsoft.com/office/drawing/2014/main" id="{B9068DD3-9519-9C41-89D6-067EE5415752}"/>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4" name="Freeform 7">
                  <a:extLst>
                    <a:ext uri="{FF2B5EF4-FFF2-40B4-BE49-F238E27FC236}">
                      <a16:creationId xmlns:a16="http://schemas.microsoft.com/office/drawing/2014/main" id="{9EF9F63E-A315-594B-8CB6-6353202AE499}"/>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7" name="Group 266">
                <a:extLst>
                  <a:ext uri="{FF2B5EF4-FFF2-40B4-BE49-F238E27FC236}">
                    <a16:creationId xmlns:a16="http://schemas.microsoft.com/office/drawing/2014/main" id="{197D84D8-88B9-A342-905F-CF201F1D19E2}"/>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271" name="Freeform 6">
                  <a:extLst>
                    <a:ext uri="{FF2B5EF4-FFF2-40B4-BE49-F238E27FC236}">
                      <a16:creationId xmlns:a16="http://schemas.microsoft.com/office/drawing/2014/main" id="{1D62B9AC-806F-E848-86FF-7CC4636932BB}"/>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2" name="Freeform 7">
                  <a:extLst>
                    <a:ext uri="{FF2B5EF4-FFF2-40B4-BE49-F238E27FC236}">
                      <a16:creationId xmlns:a16="http://schemas.microsoft.com/office/drawing/2014/main" id="{E5CE68FA-1D60-1244-ACC7-8F97FF2C55BC}"/>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8" name="Group 267">
                <a:extLst>
                  <a:ext uri="{FF2B5EF4-FFF2-40B4-BE49-F238E27FC236}">
                    <a16:creationId xmlns:a16="http://schemas.microsoft.com/office/drawing/2014/main" id="{D8AA7352-2826-A547-87C6-38F6FF7DD532}"/>
                  </a:ext>
                </a:extLst>
              </p:cNvPr>
              <p:cNvGrpSpPr/>
              <p:nvPr/>
            </p:nvGrpSpPr>
            <p:grpSpPr>
              <a:xfrm>
                <a:off x="6106758" y="4129843"/>
                <a:ext cx="128019" cy="274320"/>
                <a:chOff x="4560915" y="2791978"/>
                <a:chExt cx="61575" cy="131944"/>
              </a:xfrm>
              <a:solidFill>
                <a:schemeClr val="accent1">
                  <a:lumMod val="75000"/>
                </a:schemeClr>
              </a:solidFill>
            </p:grpSpPr>
            <p:sp>
              <p:nvSpPr>
                <p:cNvPr id="269" name="Freeform 6">
                  <a:extLst>
                    <a:ext uri="{FF2B5EF4-FFF2-40B4-BE49-F238E27FC236}">
                      <a16:creationId xmlns:a16="http://schemas.microsoft.com/office/drawing/2014/main" id="{69690677-9144-6C41-9C06-9BCA22D1EA55}"/>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0" name="Freeform 7">
                  <a:extLst>
                    <a:ext uri="{FF2B5EF4-FFF2-40B4-BE49-F238E27FC236}">
                      <a16:creationId xmlns:a16="http://schemas.microsoft.com/office/drawing/2014/main" id="{F57CC3E3-6880-1C40-AA97-3E1C96805708}"/>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265" name="Straight Connector 264">
              <a:extLst>
                <a:ext uri="{FF2B5EF4-FFF2-40B4-BE49-F238E27FC236}">
                  <a16:creationId xmlns:a16="http://schemas.microsoft.com/office/drawing/2014/main" id="{DFCD34E5-D27A-C34C-8290-A9B912773B63}"/>
                </a:ext>
              </a:extLst>
            </p:cNvPr>
            <p:cNvCxnSpPr>
              <a:cxnSpLocks/>
            </p:cNvCxnSpPr>
            <p:nvPr/>
          </p:nvCxnSpPr>
          <p:spPr>
            <a:xfrm>
              <a:off x="5855816" y="4273396"/>
              <a:ext cx="0" cy="451104"/>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Improving Application Experience</a:t>
            </a:r>
          </a:p>
        </p:txBody>
      </p:sp>
      <p:sp>
        <p:nvSpPr>
          <p:cNvPr id="138" name="Rectangle: Rounded Corners 90">
            <a:extLst>
              <a:ext uri="{FF2B5EF4-FFF2-40B4-BE49-F238E27FC236}">
                <a16:creationId xmlns:a16="http://schemas.microsoft.com/office/drawing/2014/main" id="{1909ACE4-6B60-C040-A56D-494CCF928452}"/>
              </a:ext>
            </a:extLst>
          </p:cNvPr>
          <p:cNvSpPr/>
          <p:nvPr/>
        </p:nvSpPr>
        <p:spPr>
          <a:xfrm>
            <a:off x="7648359" y="2299194"/>
            <a:ext cx="3803943" cy="3421127"/>
          </a:xfrm>
          <a:prstGeom prst="roundRect">
            <a:avLst>
              <a:gd name="adj" fmla="val 93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139" name="Rounded Rectangle 79">
            <a:extLst>
              <a:ext uri="{FF2B5EF4-FFF2-40B4-BE49-F238E27FC236}">
                <a16:creationId xmlns:a16="http://schemas.microsoft.com/office/drawing/2014/main" id="{BA5DB176-F9A0-2242-9444-A748F32C9A6F}"/>
              </a:ext>
            </a:extLst>
          </p:cNvPr>
          <p:cNvSpPr/>
          <p:nvPr/>
        </p:nvSpPr>
        <p:spPr>
          <a:xfrm>
            <a:off x="7648359" y="2299196"/>
            <a:ext cx="3803943"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Capabilities</a:t>
            </a:r>
          </a:p>
        </p:txBody>
      </p:sp>
      <p:sp>
        <p:nvSpPr>
          <p:cNvPr id="140" name="TextBox 139">
            <a:extLst>
              <a:ext uri="{FF2B5EF4-FFF2-40B4-BE49-F238E27FC236}">
                <a16:creationId xmlns:a16="http://schemas.microsoft.com/office/drawing/2014/main" id="{1B124821-1DCB-CF46-8815-D343568C8572}"/>
              </a:ext>
            </a:extLst>
          </p:cNvPr>
          <p:cNvSpPr txBox="1"/>
          <p:nvPr/>
        </p:nvSpPr>
        <p:spPr>
          <a:xfrm>
            <a:off x="7664533" y="2920314"/>
            <a:ext cx="4085696" cy="2693045"/>
          </a:xfrm>
          <a:prstGeom prst="rect">
            <a:avLst/>
          </a:prstGeom>
          <a:noFill/>
        </p:spPr>
        <p:txBody>
          <a:bodyPr wrap="square" rtlCol="0">
            <a:spAutoFit/>
          </a:bodyPr>
          <a:lstStyle/>
          <a:p>
            <a:pPr marL="285750" indent="-285750" defTabSz="609570">
              <a:buFont typeface="Arial" panose="020B0604020202020204" pitchFamily="34" charset="0"/>
              <a:buChar char="•"/>
              <a:defRPr/>
            </a:pPr>
            <a:r>
              <a:rPr lang="en-US" dirty="0">
                <a:solidFill>
                  <a:schemeClr val="bg1"/>
                </a:solidFill>
                <a:latin typeface="+mj-lt"/>
              </a:rPr>
              <a:t>Application SLA</a:t>
            </a:r>
          </a:p>
          <a:p>
            <a:pPr marL="285750" indent="-285750" defTabSz="609570">
              <a:spcBef>
                <a:spcPts val="600"/>
              </a:spcBef>
              <a:buFont typeface="Arial" panose="020B0604020202020204" pitchFamily="34" charset="0"/>
              <a:buChar char="•"/>
              <a:defRPr/>
            </a:pPr>
            <a:r>
              <a:rPr lang="en-US" dirty="0">
                <a:solidFill>
                  <a:schemeClr val="bg1"/>
                </a:solidFill>
                <a:latin typeface="+mj-lt"/>
              </a:rPr>
              <a:t>TCP Optimization (Web)</a:t>
            </a:r>
          </a:p>
          <a:p>
            <a:pPr marL="285750" indent="-285750" defTabSz="609570">
              <a:spcBef>
                <a:spcPts val="600"/>
              </a:spcBef>
              <a:buFont typeface="Arial" panose="020B0604020202020204" pitchFamily="34" charset="0"/>
              <a:buChar char="•"/>
              <a:defRPr/>
            </a:pPr>
            <a:r>
              <a:rPr lang="en-US" dirty="0">
                <a:solidFill>
                  <a:schemeClr val="bg1"/>
                </a:solidFill>
                <a:latin typeface="+mj-lt"/>
              </a:rPr>
              <a:t>Forward Error Correction (Voice/Video)</a:t>
            </a:r>
          </a:p>
          <a:p>
            <a:pPr marL="285750" indent="-285750" defTabSz="609570">
              <a:spcBef>
                <a:spcPts val="600"/>
              </a:spcBef>
              <a:buFont typeface="Arial" panose="020B0604020202020204" pitchFamily="34" charset="0"/>
              <a:buChar char="•"/>
              <a:defRPr/>
            </a:pPr>
            <a:r>
              <a:rPr lang="en-US" dirty="0">
                <a:solidFill>
                  <a:schemeClr val="bg1"/>
                </a:solidFill>
                <a:latin typeface="+mj-lt"/>
              </a:rPr>
              <a:t>Pack Duplication (Voice/Video)</a:t>
            </a:r>
          </a:p>
          <a:p>
            <a:pPr marL="285750" indent="-285750" defTabSz="609570">
              <a:spcBef>
                <a:spcPts val="600"/>
              </a:spcBef>
              <a:buFont typeface="Arial" panose="020B0604020202020204" pitchFamily="34" charset="0"/>
              <a:buChar char="•"/>
              <a:defRPr/>
            </a:pPr>
            <a:r>
              <a:rPr lang="en-US" dirty="0">
                <a:solidFill>
                  <a:schemeClr val="bg1"/>
                </a:solidFill>
                <a:latin typeface="+mj-lt"/>
              </a:rPr>
              <a:t>Integrated UC / </a:t>
            </a:r>
            <a:r>
              <a:rPr lang="en-US" dirty="0" err="1">
                <a:solidFill>
                  <a:schemeClr val="bg1"/>
                </a:solidFill>
                <a:latin typeface="+mj-lt"/>
              </a:rPr>
              <a:t>Webex</a:t>
            </a:r>
            <a:r>
              <a:rPr lang="en-US" dirty="0">
                <a:solidFill>
                  <a:schemeClr val="bg1"/>
                </a:solidFill>
                <a:latin typeface="+mj-lt"/>
              </a:rPr>
              <a:t> gateway</a:t>
            </a:r>
          </a:p>
          <a:p>
            <a:pPr marL="285750" indent="-285750" defTabSz="609570">
              <a:spcBef>
                <a:spcPts val="600"/>
              </a:spcBef>
              <a:buFont typeface="Arial" panose="020B0604020202020204" pitchFamily="34" charset="0"/>
              <a:buChar char="•"/>
              <a:defRPr/>
            </a:pPr>
            <a:r>
              <a:rPr lang="en-US" dirty="0">
                <a:solidFill>
                  <a:schemeClr val="bg1"/>
                </a:solidFill>
                <a:latin typeface="+mj-lt"/>
              </a:rPr>
              <a:t>Primary or failover cellular WAN connectivity</a:t>
            </a:r>
          </a:p>
        </p:txBody>
      </p:sp>
      <p:sp>
        <p:nvSpPr>
          <p:cNvPr id="146" name="Freeform 16">
            <a:extLst>
              <a:ext uri="{FF2B5EF4-FFF2-40B4-BE49-F238E27FC236}">
                <a16:creationId xmlns:a16="http://schemas.microsoft.com/office/drawing/2014/main" id="{95FB5DC8-D6F2-E84E-9630-07D766F33B51}"/>
              </a:ext>
            </a:extLst>
          </p:cNvPr>
          <p:cNvSpPr>
            <a:spLocks/>
          </p:cNvSpPr>
          <p:nvPr/>
        </p:nvSpPr>
        <p:spPr bwMode="auto">
          <a:xfrm flipH="1">
            <a:off x="2756776" y="1806496"/>
            <a:ext cx="2281745" cy="1130561"/>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48" name="TextBox 147">
            <a:extLst>
              <a:ext uri="{FF2B5EF4-FFF2-40B4-BE49-F238E27FC236}">
                <a16:creationId xmlns:a16="http://schemas.microsoft.com/office/drawing/2014/main" id="{ED903A8D-5B47-8840-88A7-182F4416679C}"/>
              </a:ext>
            </a:extLst>
          </p:cNvPr>
          <p:cNvSpPr txBox="1"/>
          <p:nvPr/>
        </p:nvSpPr>
        <p:spPr>
          <a:xfrm>
            <a:off x="3168021" y="2225888"/>
            <a:ext cx="1170513" cy="584775"/>
          </a:xfrm>
          <a:prstGeom prst="rect">
            <a:avLst/>
          </a:prstGeom>
          <a:noFill/>
        </p:spPr>
        <p:txBody>
          <a:bodyPr wrap="none" rtlCol="0">
            <a:spAutoFit/>
          </a:bodyPr>
          <a:lstStyle/>
          <a:p>
            <a:r>
              <a:rPr lang="en-US" sz="1600" dirty="0">
                <a:solidFill>
                  <a:schemeClr val="tx1">
                    <a:lumMod val="50000"/>
                    <a:lumOff val="50000"/>
                  </a:schemeClr>
                </a:solidFill>
                <a:latin typeface="CiscoSansTT" panose="020B0503020201020303" pitchFamily="34" charset="0"/>
                <a:cs typeface="CiscoSansTT" panose="020B0503020201020303" pitchFamily="34" charset="0"/>
              </a:rPr>
              <a:t>Internet</a:t>
            </a:r>
          </a:p>
          <a:p>
            <a:pPr algn="ctr"/>
            <a:r>
              <a:rPr lang="en-US" sz="1600" dirty="0">
                <a:solidFill>
                  <a:schemeClr val="tx1">
                    <a:lumMod val="50000"/>
                    <a:lumOff val="50000"/>
                  </a:schemeClr>
                </a:solidFill>
                <a:latin typeface="CiscoSansTT" panose="020B0503020201020303" pitchFamily="34" charset="0"/>
                <a:cs typeface="CiscoSansTT" panose="020B0503020201020303" pitchFamily="34" charset="0"/>
              </a:rPr>
              <a:t>IaaS/SaaS</a:t>
            </a:r>
          </a:p>
        </p:txBody>
      </p:sp>
      <p:grpSp>
        <p:nvGrpSpPr>
          <p:cNvPr id="175" name="Group 174">
            <a:extLst>
              <a:ext uri="{FF2B5EF4-FFF2-40B4-BE49-F238E27FC236}">
                <a16:creationId xmlns:a16="http://schemas.microsoft.com/office/drawing/2014/main" id="{D9B44DD7-D670-4044-99D2-088CAB714260}"/>
              </a:ext>
            </a:extLst>
          </p:cNvPr>
          <p:cNvGrpSpPr/>
          <p:nvPr/>
        </p:nvGrpSpPr>
        <p:grpSpPr>
          <a:xfrm>
            <a:off x="2004589" y="3540721"/>
            <a:ext cx="3733935" cy="1654982"/>
            <a:chOff x="1555141" y="3439984"/>
            <a:chExt cx="3733935" cy="1654982"/>
          </a:xfrm>
        </p:grpSpPr>
        <p:grpSp>
          <p:nvGrpSpPr>
            <p:cNvPr id="177" name="Group 176">
              <a:extLst>
                <a:ext uri="{FF2B5EF4-FFF2-40B4-BE49-F238E27FC236}">
                  <a16:creationId xmlns:a16="http://schemas.microsoft.com/office/drawing/2014/main" id="{6CFD380E-7D87-BA4F-B418-900440E4EDE4}"/>
                </a:ext>
              </a:extLst>
            </p:cNvPr>
            <p:cNvGrpSpPr/>
            <p:nvPr/>
          </p:nvGrpSpPr>
          <p:grpSpPr>
            <a:xfrm>
              <a:off x="1555141" y="3485278"/>
              <a:ext cx="3733935" cy="1609688"/>
              <a:chOff x="1555141" y="3485278"/>
              <a:chExt cx="3733935" cy="1609688"/>
            </a:xfrm>
          </p:grpSpPr>
          <p:sp>
            <p:nvSpPr>
              <p:cNvPr id="193" name="Cloud 192">
                <a:extLst>
                  <a:ext uri="{FF2B5EF4-FFF2-40B4-BE49-F238E27FC236}">
                    <a16:creationId xmlns:a16="http://schemas.microsoft.com/office/drawing/2014/main" id="{6BE1378D-5464-284B-888A-10A3DB4009EA}"/>
                  </a:ext>
                </a:extLst>
              </p:cNvPr>
              <p:cNvSpPr/>
              <p:nvPr/>
            </p:nvSpPr>
            <p:spPr>
              <a:xfrm>
                <a:off x="2763224" y="4576738"/>
                <a:ext cx="1572577" cy="518228"/>
              </a:xfrm>
              <a:prstGeom prst="cloud">
                <a:avLst/>
              </a:prstGeom>
              <a:solidFill>
                <a:schemeClr val="bg2"/>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194" name="Cloud 193">
                <a:extLst>
                  <a:ext uri="{FF2B5EF4-FFF2-40B4-BE49-F238E27FC236}">
                    <a16:creationId xmlns:a16="http://schemas.microsoft.com/office/drawing/2014/main" id="{282FF85A-B0A7-D649-8DD5-3DDD16B0E3DD}"/>
                  </a:ext>
                </a:extLst>
              </p:cNvPr>
              <p:cNvSpPr/>
              <p:nvPr/>
            </p:nvSpPr>
            <p:spPr>
              <a:xfrm>
                <a:off x="2763224" y="3485278"/>
                <a:ext cx="1572577" cy="518228"/>
              </a:xfrm>
              <a:prstGeom prst="cloud">
                <a:avLst/>
              </a:prstGeom>
              <a:solidFill>
                <a:srgbClr val="FFFFFF"/>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195" name="Rectangle 194">
                <a:extLst>
                  <a:ext uri="{FF2B5EF4-FFF2-40B4-BE49-F238E27FC236}">
                    <a16:creationId xmlns:a16="http://schemas.microsoft.com/office/drawing/2014/main" id="{787E2B48-AEEE-4345-B577-B987EC0DED7A}"/>
                  </a:ext>
                </a:extLst>
              </p:cNvPr>
              <p:cNvSpPr/>
              <p:nvPr/>
            </p:nvSpPr>
            <p:spPr>
              <a:xfrm>
                <a:off x="3189636" y="3541852"/>
                <a:ext cx="683200" cy="244682"/>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Internet</a:t>
                </a:r>
              </a:p>
            </p:txBody>
          </p:sp>
          <p:sp>
            <p:nvSpPr>
              <p:cNvPr id="196" name="Rectangle 195">
                <a:extLst>
                  <a:ext uri="{FF2B5EF4-FFF2-40B4-BE49-F238E27FC236}">
                    <a16:creationId xmlns:a16="http://schemas.microsoft.com/office/drawing/2014/main" id="{6B3D5798-8103-8646-83BF-FA6CE532CEAE}"/>
                  </a:ext>
                </a:extLst>
              </p:cNvPr>
              <p:cNvSpPr/>
              <p:nvPr/>
            </p:nvSpPr>
            <p:spPr>
              <a:xfrm>
                <a:off x="3244998" y="4826037"/>
                <a:ext cx="567784" cy="244682"/>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MPLS</a:t>
                </a:r>
              </a:p>
            </p:txBody>
          </p:sp>
          <p:sp>
            <p:nvSpPr>
              <p:cNvPr id="197" name="Freeform 196">
                <a:extLst>
                  <a:ext uri="{FF2B5EF4-FFF2-40B4-BE49-F238E27FC236}">
                    <a16:creationId xmlns:a16="http://schemas.microsoft.com/office/drawing/2014/main" id="{CBA3E321-B9B3-0545-874E-69E4839D9669}"/>
                  </a:ext>
                </a:extLst>
              </p:cNvPr>
              <p:cNvSpPr/>
              <p:nvPr/>
            </p:nvSpPr>
            <p:spPr>
              <a:xfrm>
                <a:off x="1555141" y="3817588"/>
                <a:ext cx="3733935" cy="515823"/>
              </a:xfrm>
              <a:custGeom>
                <a:avLst/>
                <a:gdLst>
                  <a:gd name="connsiteX0" fmla="*/ 0 w 4049889"/>
                  <a:gd name="connsiteY0" fmla="*/ 536222 h 536222"/>
                  <a:gd name="connsiteX1" fmla="*/ 2159000 w 4049889"/>
                  <a:gd name="connsiteY1" fmla="*/ 0 h 536222"/>
                  <a:gd name="connsiteX2" fmla="*/ 4049889 w 4049889"/>
                  <a:gd name="connsiteY2" fmla="*/ 536222 h 536222"/>
                </a:gdLst>
                <a:ahLst/>
                <a:cxnLst>
                  <a:cxn ang="0">
                    <a:pos x="connsiteX0" y="connsiteY0"/>
                  </a:cxn>
                  <a:cxn ang="0">
                    <a:pos x="connsiteX1" y="connsiteY1"/>
                  </a:cxn>
                  <a:cxn ang="0">
                    <a:pos x="connsiteX2" y="connsiteY2"/>
                  </a:cxn>
                </a:cxnLst>
                <a:rect l="l" t="t" r="r" b="b"/>
                <a:pathLst>
                  <a:path w="4049889" h="536222">
                    <a:moveTo>
                      <a:pt x="0" y="536222"/>
                    </a:moveTo>
                    <a:cubicBezTo>
                      <a:pt x="742009" y="268111"/>
                      <a:pt x="1484019" y="0"/>
                      <a:pt x="2159000" y="0"/>
                    </a:cubicBezTo>
                    <a:cubicBezTo>
                      <a:pt x="2833981" y="0"/>
                      <a:pt x="4049889" y="536222"/>
                      <a:pt x="4049889" y="536222"/>
                    </a:cubicBezTo>
                  </a:path>
                </a:pathLst>
              </a:custGeom>
              <a:ln w="38100" cmpd="sng">
                <a:solidFill>
                  <a:schemeClr val="tx1">
                    <a:lumMod val="75000"/>
                    <a:lumOff val="25000"/>
                  </a:schemeClr>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sp>
            <p:nvSpPr>
              <p:cNvPr id="198" name="Freeform 197">
                <a:extLst>
                  <a:ext uri="{FF2B5EF4-FFF2-40B4-BE49-F238E27FC236}">
                    <a16:creationId xmlns:a16="http://schemas.microsoft.com/office/drawing/2014/main" id="{6FEF4211-24C7-2F46-90BA-F3D9A72C06A2}"/>
                  </a:ext>
                </a:extLst>
              </p:cNvPr>
              <p:cNvSpPr/>
              <p:nvPr/>
            </p:nvSpPr>
            <p:spPr>
              <a:xfrm flipV="1">
                <a:off x="1555141" y="4329652"/>
                <a:ext cx="3733935" cy="474717"/>
              </a:xfrm>
              <a:custGeom>
                <a:avLst/>
                <a:gdLst>
                  <a:gd name="connsiteX0" fmla="*/ 0 w 4049889"/>
                  <a:gd name="connsiteY0" fmla="*/ 536222 h 536222"/>
                  <a:gd name="connsiteX1" fmla="*/ 2159000 w 4049889"/>
                  <a:gd name="connsiteY1" fmla="*/ 0 h 536222"/>
                  <a:gd name="connsiteX2" fmla="*/ 4049889 w 4049889"/>
                  <a:gd name="connsiteY2" fmla="*/ 536222 h 536222"/>
                </a:gdLst>
                <a:ahLst/>
                <a:cxnLst>
                  <a:cxn ang="0">
                    <a:pos x="connsiteX0" y="connsiteY0"/>
                  </a:cxn>
                  <a:cxn ang="0">
                    <a:pos x="connsiteX1" y="connsiteY1"/>
                  </a:cxn>
                  <a:cxn ang="0">
                    <a:pos x="connsiteX2" y="connsiteY2"/>
                  </a:cxn>
                </a:cxnLst>
                <a:rect l="l" t="t" r="r" b="b"/>
                <a:pathLst>
                  <a:path w="4049889" h="536222">
                    <a:moveTo>
                      <a:pt x="0" y="536222"/>
                    </a:moveTo>
                    <a:cubicBezTo>
                      <a:pt x="742009" y="268111"/>
                      <a:pt x="1484019" y="0"/>
                      <a:pt x="2159000" y="0"/>
                    </a:cubicBezTo>
                    <a:cubicBezTo>
                      <a:pt x="2833981" y="0"/>
                      <a:pt x="4049889" y="536222"/>
                      <a:pt x="4049889" y="536222"/>
                    </a:cubicBezTo>
                  </a:path>
                </a:pathLst>
              </a:custGeom>
              <a:ln w="38100" cmpd="sng">
                <a:solidFill>
                  <a:schemeClr val="tx1">
                    <a:lumMod val="75000"/>
                    <a:lumOff val="25000"/>
                  </a:schemeClr>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grpSp>
        <p:grpSp>
          <p:nvGrpSpPr>
            <p:cNvPr id="178" name="Group 177">
              <a:extLst>
                <a:ext uri="{FF2B5EF4-FFF2-40B4-BE49-F238E27FC236}">
                  <a16:creationId xmlns:a16="http://schemas.microsoft.com/office/drawing/2014/main" id="{DD847655-696E-684D-90FF-775D38EEBBF7}"/>
                </a:ext>
              </a:extLst>
            </p:cNvPr>
            <p:cNvGrpSpPr>
              <a:grpSpLocks noChangeAspect="1"/>
            </p:cNvGrpSpPr>
            <p:nvPr/>
          </p:nvGrpSpPr>
          <p:grpSpPr>
            <a:xfrm>
              <a:off x="1919212" y="3439984"/>
              <a:ext cx="903192" cy="986282"/>
              <a:chOff x="1013118" y="2565526"/>
              <a:chExt cx="858241" cy="937193"/>
            </a:xfrm>
          </p:grpSpPr>
          <p:sp>
            <p:nvSpPr>
              <p:cNvPr id="180" name="Cube 179">
                <a:extLst>
                  <a:ext uri="{FF2B5EF4-FFF2-40B4-BE49-F238E27FC236}">
                    <a16:creationId xmlns:a16="http://schemas.microsoft.com/office/drawing/2014/main" id="{6838E107-77ED-064D-8AA7-B31058683E17}"/>
                  </a:ext>
                </a:extLst>
              </p:cNvPr>
              <p:cNvSpPr/>
              <p:nvPr/>
            </p:nvSpPr>
            <p:spPr>
              <a:xfrm>
                <a:off x="1013118" y="2634039"/>
                <a:ext cx="858241" cy="850864"/>
              </a:xfrm>
              <a:prstGeom prst="cube">
                <a:avLst/>
              </a:prstGeom>
              <a:solidFill>
                <a:schemeClr val="accent1">
                  <a:lumMod val="20000"/>
                  <a:lumOff val="80000"/>
                </a:schemeClr>
              </a:solidFill>
              <a:ln w="317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600" dirty="0">
                  <a:solidFill>
                    <a:srgbClr val="005073"/>
                  </a:solidFill>
                  <a:latin typeface="CiscoSansTT ExtraLight"/>
                </a:endParaRPr>
              </a:p>
            </p:txBody>
          </p:sp>
          <p:sp>
            <p:nvSpPr>
              <p:cNvPr id="181" name="Parallelogram 180">
                <a:extLst>
                  <a:ext uri="{FF2B5EF4-FFF2-40B4-BE49-F238E27FC236}">
                    <a16:creationId xmlns:a16="http://schemas.microsoft.com/office/drawing/2014/main" id="{EC738CAF-A637-FF4C-A0F2-30782E49427E}"/>
                  </a:ext>
                </a:extLst>
              </p:cNvPr>
              <p:cNvSpPr/>
              <p:nvPr/>
            </p:nvSpPr>
            <p:spPr>
              <a:xfrm rot="16200000" flipH="1">
                <a:off x="1329204" y="2963930"/>
                <a:ext cx="868680" cy="208898"/>
              </a:xfrm>
              <a:prstGeom prst="parallelogram">
                <a:avLst>
                  <a:gd name="adj" fmla="val 10682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91440" rtlCol="0" anchor="ctr"/>
              <a:lstStyle/>
              <a:p>
                <a:pPr algn="ctr" defTabSz="609585" fontAlgn="base">
                  <a:spcBef>
                    <a:spcPct val="0"/>
                  </a:spcBef>
                  <a:spcAft>
                    <a:spcPct val="0"/>
                  </a:spcAft>
                </a:pPr>
                <a:r>
                  <a:rPr lang="en-US" sz="1000" b="1" dirty="0">
                    <a:solidFill>
                      <a:schemeClr val="bg2"/>
                    </a:solidFill>
                    <a:latin typeface="CiscoSansTT" panose="020B0503020201020303" pitchFamily="34" charset="0"/>
                    <a:cs typeface="CiscoSansTT" panose="020B0503020201020303" pitchFamily="34" charset="0"/>
                  </a:rPr>
                  <a:t>Parity</a:t>
                </a:r>
                <a:endParaRPr lang="en-US" sz="1050" b="1" dirty="0">
                  <a:solidFill>
                    <a:schemeClr val="bg2"/>
                  </a:solidFill>
                  <a:latin typeface="CiscoSansTT" panose="020B0503020201020303" pitchFamily="34" charset="0"/>
                  <a:cs typeface="CiscoSansTT" panose="020B0503020201020303" pitchFamily="34" charset="0"/>
                </a:endParaRPr>
              </a:p>
            </p:txBody>
          </p:sp>
          <p:sp>
            <p:nvSpPr>
              <p:cNvPr id="182" name="Folded Corner 181">
                <a:extLst>
                  <a:ext uri="{FF2B5EF4-FFF2-40B4-BE49-F238E27FC236}">
                    <a16:creationId xmlns:a16="http://schemas.microsoft.com/office/drawing/2014/main" id="{C773A64A-DC5E-D249-B246-A70DDD959E66}"/>
                  </a:ext>
                </a:extLst>
              </p:cNvPr>
              <p:cNvSpPr/>
              <p:nvPr/>
            </p:nvSpPr>
            <p:spPr>
              <a:xfrm>
                <a:off x="1097857" y="2883421"/>
                <a:ext cx="238537" cy="272143"/>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28600" bIns="0" rtlCol="0" anchor="b"/>
              <a:lstStyle/>
              <a:p>
                <a:pPr algn="ctr" defTabSz="609585" fontAlgn="base">
                  <a:spcBef>
                    <a:spcPct val="0"/>
                  </a:spcBef>
                  <a:spcAft>
                    <a:spcPct val="0"/>
                  </a:spcAft>
                  <a:defRPr/>
                </a:pPr>
                <a:r>
                  <a:rPr lang="en-US" sz="1050" b="1" dirty="0">
                    <a:solidFill>
                      <a:srgbClr val="FFFFFF"/>
                    </a:solidFill>
                    <a:latin typeface="CiscoSansTT" panose="020B0503020201020303" pitchFamily="34" charset="0"/>
                    <a:cs typeface="CiscoSansTT" panose="020B0503020201020303" pitchFamily="34" charset="0"/>
                  </a:rPr>
                  <a:t>1</a:t>
                </a:r>
              </a:p>
            </p:txBody>
          </p:sp>
          <p:sp>
            <p:nvSpPr>
              <p:cNvPr id="183" name="Folded Corner 182">
                <a:extLst>
                  <a:ext uri="{FF2B5EF4-FFF2-40B4-BE49-F238E27FC236}">
                    <a16:creationId xmlns:a16="http://schemas.microsoft.com/office/drawing/2014/main" id="{8DCBE2A9-94BC-E04E-8C97-2531A7EBB11A}"/>
                  </a:ext>
                </a:extLst>
              </p:cNvPr>
              <p:cNvSpPr/>
              <p:nvPr/>
            </p:nvSpPr>
            <p:spPr>
              <a:xfrm>
                <a:off x="1365339" y="2883421"/>
                <a:ext cx="238537" cy="272143"/>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28600" bIns="0" rtlCol="0" anchor="b"/>
              <a:lstStyle/>
              <a:p>
                <a:pPr algn="ctr" defTabSz="609585" fontAlgn="base">
                  <a:spcBef>
                    <a:spcPct val="0"/>
                  </a:spcBef>
                  <a:spcAft>
                    <a:spcPct val="0"/>
                  </a:spcAft>
                  <a:defRPr/>
                </a:pPr>
                <a:r>
                  <a:rPr lang="en-US" sz="1050" b="1" dirty="0">
                    <a:solidFill>
                      <a:srgbClr val="FFFFFF"/>
                    </a:solidFill>
                    <a:latin typeface="CiscoSansTT" panose="020B0503020201020303" pitchFamily="34" charset="0"/>
                    <a:cs typeface="CiscoSansTT" panose="020B0503020201020303" pitchFamily="34" charset="0"/>
                  </a:rPr>
                  <a:t>2</a:t>
                </a:r>
              </a:p>
            </p:txBody>
          </p:sp>
          <p:sp>
            <p:nvSpPr>
              <p:cNvPr id="184" name="Folded Corner 183">
                <a:extLst>
                  <a:ext uri="{FF2B5EF4-FFF2-40B4-BE49-F238E27FC236}">
                    <a16:creationId xmlns:a16="http://schemas.microsoft.com/office/drawing/2014/main" id="{13D8E94B-7F78-BE45-B45A-4E14CF87CB7C}"/>
                  </a:ext>
                </a:extLst>
              </p:cNvPr>
              <p:cNvSpPr/>
              <p:nvPr/>
            </p:nvSpPr>
            <p:spPr>
              <a:xfrm>
                <a:off x="1097857" y="3177014"/>
                <a:ext cx="238537" cy="272143"/>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28600" bIns="0" rtlCol="0" anchor="b"/>
              <a:lstStyle/>
              <a:p>
                <a:pPr algn="ctr" defTabSz="609585" fontAlgn="base">
                  <a:spcBef>
                    <a:spcPct val="0"/>
                  </a:spcBef>
                  <a:spcAft>
                    <a:spcPct val="0"/>
                  </a:spcAft>
                  <a:defRPr/>
                </a:pPr>
                <a:r>
                  <a:rPr lang="en-US" sz="1050" b="1" dirty="0">
                    <a:solidFill>
                      <a:srgbClr val="FFFFFF"/>
                    </a:solidFill>
                    <a:latin typeface="CiscoSansTT" panose="020B0503020201020303" pitchFamily="34" charset="0"/>
                    <a:cs typeface="CiscoSansTT" panose="020B0503020201020303" pitchFamily="34" charset="0"/>
                  </a:rPr>
                  <a:t>3</a:t>
                </a:r>
              </a:p>
            </p:txBody>
          </p:sp>
          <p:sp>
            <p:nvSpPr>
              <p:cNvPr id="186" name="Folded Corner 185">
                <a:extLst>
                  <a:ext uri="{FF2B5EF4-FFF2-40B4-BE49-F238E27FC236}">
                    <a16:creationId xmlns:a16="http://schemas.microsoft.com/office/drawing/2014/main" id="{C81D5B8D-3E1D-CD4A-A612-5A0E6732A0DE}"/>
                  </a:ext>
                </a:extLst>
              </p:cNvPr>
              <p:cNvSpPr/>
              <p:nvPr/>
            </p:nvSpPr>
            <p:spPr>
              <a:xfrm>
                <a:off x="1365338" y="3177233"/>
                <a:ext cx="238537" cy="272143"/>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28600" bIns="0" rtlCol="0" anchor="b"/>
              <a:lstStyle/>
              <a:p>
                <a:pPr algn="ctr" defTabSz="609585" fontAlgn="base">
                  <a:spcBef>
                    <a:spcPct val="0"/>
                  </a:spcBef>
                  <a:spcAft>
                    <a:spcPct val="0"/>
                  </a:spcAft>
                  <a:defRPr/>
                </a:pPr>
                <a:r>
                  <a:rPr lang="en-US" sz="1050" b="1" dirty="0">
                    <a:solidFill>
                      <a:srgbClr val="FFFFFF"/>
                    </a:solidFill>
                    <a:latin typeface="CiscoSansTT" panose="020B0503020201020303" pitchFamily="34" charset="0"/>
                    <a:cs typeface="CiscoSansTT" panose="020B0503020201020303" pitchFamily="34" charset="0"/>
                  </a:rPr>
                  <a:t>44</a:t>
                </a:r>
              </a:p>
            </p:txBody>
          </p:sp>
          <p:sp>
            <p:nvSpPr>
              <p:cNvPr id="187" name="TextBox 186">
                <a:extLst>
                  <a:ext uri="{FF2B5EF4-FFF2-40B4-BE49-F238E27FC236}">
                    <a16:creationId xmlns:a16="http://schemas.microsoft.com/office/drawing/2014/main" id="{A3359ACB-E3A7-3246-9D1C-ACD4B5808BB4}"/>
                  </a:ext>
                </a:extLst>
              </p:cNvPr>
              <p:cNvSpPr txBox="1"/>
              <p:nvPr/>
            </p:nvSpPr>
            <p:spPr>
              <a:xfrm rot="21047380">
                <a:off x="1208751" y="2565526"/>
                <a:ext cx="616475" cy="350950"/>
              </a:xfrm>
              <a:prstGeom prst="rect">
                <a:avLst/>
              </a:prstGeom>
              <a:noFill/>
            </p:spPr>
            <p:txBody>
              <a:bodyPr wrap="square" lIns="0" rIns="0" rtlCol="0">
                <a:spAutoFit/>
                <a:scene3d>
                  <a:camera prst="isometricOffAxis2Top"/>
                  <a:lightRig rig="threePt" dir="t"/>
                </a:scene3d>
              </a:bodyPr>
              <a:lstStyle/>
              <a:p>
                <a:pPr defTabSz="609585" fontAlgn="base">
                  <a:spcBef>
                    <a:spcPct val="0"/>
                  </a:spcBef>
                  <a:spcAft>
                    <a:spcPct val="0"/>
                  </a:spcAft>
                  <a:defRPr/>
                </a:pPr>
                <a:r>
                  <a:rPr lang="en-US" b="1" dirty="0">
                    <a:solidFill>
                      <a:srgbClr val="282828"/>
                    </a:solidFill>
                    <a:latin typeface="CiscoSansTT" panose="020B0503020201020303" pitchFamily="34" charset="0"/>
                    <a:ea typeface="ＭＳ Ｐゴシック" charset="0"/>
                    <a:cs typeface="CiscoSansTT" panose="020B0503020201020303" pitchFamily="34" charset="0"/>
                  </a:rPr>
                  <a:t>TCP</a:t>
                </a:r>
              </a:p>
            </p:txBody>
          </p:sp>
          <p:sp>
            <p:nvSpPr>
              <p:cNvPr id="188" name="Rectangle 187">
                <a:extLst>
                  <a:ext uri="{FF2B5EF4-FFF2-40B4-BE49-F238E27FC236}">
                    <a16:creationId xmlns:a16="http://schemas.microsoft.com/office/drawing/2014/main" id="{7FAF8F43-21CD-CA48-B1EA-5012DB5AB94F}"/>
                  </a:ext>
                </a:extLst>
              </p:cNvPr>
              <p:cNvSpPr/>
              <p:nvPr/>
            </p:nvSpPr>
            <p:spPr>
              <a:xfrm>
                <a:off x="1097855" y="2882407"/>
                <a:ext cx="238538" cy="8490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defTabSz="609585" fontAlgn="base">
                  <a:spcBef>
                    <a:spcPct val="0"/>
                  </a:spcBef>
                  <a:spcAft>
                    <a:spcPct val="0"/>
                  </a:spcAft>
                  <a:defRPr/>
                </a:pPr>
                <a:endParaRPr lang="en-US" sz="1000" dirty="0">
                  <a:solidFill>
                    <a:srgbClr val="FFFFFF"/>
                  </a:solidFill>
                  <a:latin typeface="CiscoSansTT ExtraLight"/>
                </a:endParaRPr>
              </a:p>
            </p:txBody>
          </p:sp>
          <p:sp>
            <p:nvSpPr>
              <p:cNvPr id="189" name="Rectangle 188">
                <a:extLst>
                  <a:ext uri="{FF2B5EF4-FFF2-40B4-BE49-F238E27FC236}">
                    <a16:creationId xmlns:a16="http://schemas.microsoft.com/office/drawing/2014/main" id="{8A035C32-1415-A541-A470-158FDC1A0D63}"/>
                  </a:ext>
                </a:extLst>
              </p:cNvPr>
              <p:cNvSpPr/>
              <p:nvPr/>
            </p:nvSpPr>
            <p:spPr>
              <a:xfrm>
                <a:off x="1365337" y="2882407"/>
                <a:ext cx="238538" cy="8490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defTabSz="609585" fontAlgn="base">
                  <a:spcBef>
                    <a:spcPct val="0"/>
                  </a:spcBef>
                  <a:spcAft>
                    <a:spcPct val="0"/>
                  </a:spcAft>
                  <a:defRPr/>
                </a:pPr>
                <a:endParaRPr lang="en-US" sz="1000" dirty="0">
                  <a:solidFill>
                    <a:srgbClr val="FFFFFF"/>
                  </a:solidFill>
                  <a:latin typeface="CiscoSansTT ExtraLight"/>
                </a:endParaRPr>
              </a:p>
            </p:txBody>
          </p:sp>
          <p:sp>
            <p:nvSpPr>
              <p:cNvPr id="190" name="Rectangle 189">
                <a:extLst>
                  <a:ext uri="{FF2B5EF4-FFF2-40B4-BE49-F238E27FC236}">
                    <a16:creationId xmlns:a16="http://schemas.microsoft.com/office/drawing/2014/main" id="{73C0E9B7-EB37-CC43-96A0-E4653547AFA9}"/>
                  </a:ext>
                </a:extLst>
              </p:cNvPr>
              <p:cNvSpPr/>
              <p:nvPr/>
            </p:nvSpPr>
            <p:spPr>
              <a:xfrm>
                <a:off x="1097855" y="3175854"/>
                <a:ext cx="238538" cy="8490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defTabSz="609585" fontAlgn="base">
                  <a:spcBef>
                    <a:spcPct val="0"/>
                  </a:spcBef>
                  <a:spcAft>
                    <a:spcPct val="0"/>
                  </a:spcAft>
                  <a:defRPr/>
                </a:pPr>
                <a:endParaRPr lang="en-US" sz="1000" dirty="0">
                  <a:solidFill>
                    <a:srgbClr val="FFFFFF"/>
                  </a:solidFill>
                  <a:latin typeface="CiscoSansTT ExtraLight"/>
                </a:endParaRPr>
              </a:p>
            </p:txBody>
          </p:sp>
          <p:sp>
            <p:nvSpPr>
              <p:cNvPr id="191" name="Rectangle 190">
                <a:extLst>
                  <a:ext uri="{FF2B5EF4-FFF2-40B4-BE49-F238E27FC236}">
                    <a16:creationId xmlns:a16="http://schemas.microsoft.com/office/drawing/2014/main" id="{72264E58-8B11-F74C-A89F-B0C9D59B0650}"/>
                  </a:ext>
                </a:extLst>
              </p:cNvPr>
              <p:cNvSpPr/>
              <p:nvPr/>
            </p:nvSpPr>
            <p:spPr>
              <a:xfrm>
                <a:off x="1365337" y="3175164"/>
                <a:ext cx="238538" cy="8490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defTabSz="609585" fontAlgn="base">
                  <a:spcBef>
                    <a:spcPct val="0"/>
                  </a:spcBef>
                  <a:spcAft>
                    <a:spcPct val="0"/>
                  </a:spcAft>
                  <a:defRPr/>
                </a:pPr>
                <a:endParaRPr lang="en-US" sz="1000" dirty="0">
                  <a:solidFill>
                    <a:srgbClr val="FFFFFF"/>
                  </a:solidFill>
                  <a:latin typeface="CiscoSansTT ExtraLight"/>
                </a:endParaRPr>
              </a:p>
            </p:txBody>
          </p:sp>
          <p:sp>
            <p:nvSpPr>
              <p:cNvPr id="192" name="Freeform 191">
                <a:extLst>
                  <a:ext uri="{FF2B5EF4-FFF2-40B4-BE49-F238E27FC236}">
                    <a16:creationId xmlns:a16="http://schemas.microsoft.com/office/drawing/2014/main" id="{982DF865-0DF7-C64F-8230-130B00C48A89}"/>
                  </a:ext>
                </a:extLst>
              </p:cNvPr>
              <p:cNvSpPr/>
              <p:nvPr/>
            </p:nvSpPr>
            <p:spPr>
              <a:xfrm>
                <a:off x="1659096" y="2637699"/>
                <a:ext cx="210521" cy="324032"/>
              </a:xfrm>
              <a:custGeom>
                <a:avLst/>
                <a:gdLst>
                  <a:gd name="connsiteX0" fmla="*/ 3763 w 285986"/>
                  <a:gd name="connsiteY0" fmla="*/ 270934 h 428978"/>
                  <a:gd name="connsiteX1" fmla="*/ 0 w 285986"/>
                  <a:gd name="connsiteY1" fmla="*/ 428978 h 428978"/>
                  <a:gd name="connsiteX2" fmla="*/ 285986 w 285986"/>
                  <a:gd name="connsiteY2" fmla="*/ 161808 h 428978"/>
                  <a:gd name="connsiteX3" fmla="*/ 285986 w 285986"/>
                  <a:gd name="connsiteY3" fmla="*/ 0 h 428978"/>
                  <a:gd name="connsiteX4" fmla="*/ 3763 w 285986"/>
                  <a:gd name="connsiteY4" fmla="*/ 270934 h 428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986" h="428978">
                    <a:moveTo>
                      <a:pt x="3763" y="270934"/>
                    </a:moveTo>
                    <a:cubicBezTo>
                      <a:pt x="2509" y="323615"/>
                      <a:pt x="1254" y="376297"/>
                      <a:pt x="0" y="428978"/>
                    </a:cubicBezTo>
                    <a:lnTo>
                      <a:pt x="285986" y="161808"/>
                    </a:lnTo>
                    <a:lnTo>
                      <a:pt x="285986" y="0"/>
                    </a:lnTo>
                    <a:lnTo>
                      <a:pt x="3763" y="270934"/>
                    </a:lnTo>
                    <a:close/>
                  </a:path>
                </a:pathLst>
              </a:cu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600" dirty="0">
                  <a:solidFill>
                    <a:srgbClr val="005073"/>
                  </a:solidFill>
                  <a:latin typeface="CiscoSansTT ExtraLight"/>
                </a:endParaRPr>
              </a:p>
            </p:txBody>
          </p:sp>
        </p:grpSp>
        <p:sp>
          <p:nvSpPr>
            <p:cNvPr id="179" name="Cross 178">
              <a:extLst>
                <a:ext uri="{FF2B5EF4-FFF2-40B4-BE49-F238E27FC236}">
                  <a16:creationId xmlns:a16="http://schemas.microsoft.com/office/drawing/2014/main" id="{3B968123-3605-0542-A420-8E34E0C39E6C}"/>
                </a:ext>
              </a:extLst>
            </p:cNvPr>
            <p:cNvSpPr>
              <a:spLocks noChangeAspect="1"/>
            </p:cNvSpPr>
            <p:nvPr/>
          </p:nvSpPr>
          <p:spPr>
            <a:xfrm rot="2895577">
              <a:off x="2000870" y="4151471"/>
              <a:ext cx="274320" cy="274320"/>
            </a:xfrm>
            <a:prstGeom prst="plus">
              <a:avLst>
                <a:gd name="adj" fmla="val 37766"/>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grpSp>
      <p:grpSp>
        <p:nvGrpSpPr>
          <p:cNvPr id="199" name="Group 198">
            <a:extLst>
              <a:ext uri="{FF2B5EF4-FFF2-40B4-BE49-F238E27FC236}">
                <a16:creationId xmlns:a16="http://schemas.microsoft.com/office/drawing/2014/main" id="{6761D293-B18F-264F-B1AE-99B70ADCE3A8}"/>
              </a:ext>
            </a:extLst>
          </p:cNvPr>
          <p:cNvGrpSpPr/>
          <p:nvPr/>
        </p:nvGrpSpPr>
        <p:grpSpPr>
          <a:xfrm>
            <a:off x="2052595" y="3626600"/>
            <a:ext cx="3637301" cy="883644"/>
            <a:chOff x="1643488" y="3525863"/>
            <a:chExt cx="3637301" cy="883644"/>
          </a:xfrm>
        </p:grpSpPr>
        <p:cxnSp>
          <p:nvCxnSpPr>
            <p:cNvPr id="200" name="Straight Arrow Connector 199">
              <a:extLst>
                <a:ext uri="{FF2B5EF4-FFF2-40B4-BE49-F238E27FC236}">
                  <a16:creationId xmlns:a16="http://schemas.microsoft.com/office/drawing/2014/main" id="{DB10B369-854B-BE43-B7B9-7077999B9DEC}"/>
                </a:ext>
              </a:extLst>
            </p:cNvPr>
            <p:cNvCxnSpPr/>
            <p:nvPr/>
          </p:nvCxnSpPr>
          <p:spPr>
            <a:xfrm>
              <a:off x="1661738" y="4409507"/>
              <a:ext cx="3619051" cy="0"/>
            </a:xfrm>
            <a:prstGeom prst="straightConnector1">
              <a:avLst/>
            </a:prstGeom>
            <a:ln w="25400" cap="rnd" cmpd="sng">
              <a:solidFill>
                <a:schemeClr val="tx1">
                  <a:lumMod val="75000"/>
                  <a:lumOff val="25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B2ECFE9B-5487-B94F-8494-5FD1311D03DD}"/>
                </a:ext>
              </a:extLst>
            </p:cNvPr>
            <p:cNvCxnSpPr/>
            <p:nvPr/>
          </p:nvCxnSpPr>
          <p:spPr>
            <a:xfrm flipH="1">
              <a:off x="1643488" y="4223674"/>
              <a:ext cx="3637301" cy="1"/>
            </a:xfrm>
            <a:prstGeom prst="straightConnector1">
              <a:avLst/>
            </a:prstGeom>
            <a:ln w="25400" cap="rnd" cmpd="sng">
              <a:solidFill>
                <a:schemeClr val="tx1">
                  <a:lumMod val="75000"/>
                  <a:lumOff val="25000"/>
                </a:schemeClr>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02" name="TextBox 201">
              <a:extLst>
                <a:ext uri="{FF2B5EF4-FFF2-40B4-BE49-F238E27FC236}">
                  <a16:creationId xmlns:a16="http://schemas.microsoft.com/office/drawing/2014/main" id="{34360964-10AE-6C4D-8F82-C70B1DC5F97A}"/>
                </a:ext>
              </a:extLst>
            </p:cNvPr>
            <p:cNvSpPr txBox="1"/>
            <p:nvPr/>
          </p:nvSpPr>
          <p:spPr>
            <a:xfrm>
              <a:off x="2145940" y="3525863"/>
              <a:ext cx="2715746" cy="615553"/>
            </a:xfrm>
            <a:prstGeom prst="rect">
              <a:avLst/>
            </a:prstGeom>
          </p:spPr>
          <p:txBody>
            <a:bodyPr vert="horz" wrap="square" lIns="121920" tIns="60960" rIns="121920" bIns="60960" rtlCol="0" anchor="t" anchorCtr="0">
              <a:spAutoFit/>
            </a:bodyPr>
            <a:lstStyle/>
            <a:p>
              <a:pPr algn="ctr" defTabSz="1219170">
                <a:defRPr/>
              </a:pPr>
              <a:r>
                <a:rPr lang="en-US" sz="1600" b="1" dirty="0">
                  <a:solidFill>
                    <a:srgbClr val="5A5A5A"/>
                  </a:solidFill>
                  <a:latin typeface="CiscoSansTT ExtraLight"/>
                  <a:ea typeface=""/>
                  <a:cs typeface="Verdana"/>
                </a:rPr>
                <a:t>Optimized</a:t>
              </a:r>
            </a:p>
            <a:p>
              <a:pPr algn="ctr" defTabSz="1219170">
                <a:defRPr/>
              </a:pPr>
              <a:r>
                <a:rPr lang="en-US" sz="1600" b="1" dirty="0">
                  <a:solidFill>
                    <a:srgbClr val="5A5A5A"/>
                  </a:solidFill>
                  <a:latin typeface="CiscoSansTT ExtraLight"/>
                  <a:ea typeface=""/>
                  <a:cs typeface="Verdana"/>
                </a:rPr>
                <a:t>TCP Connection (Cubic)</a:t>
              </a:r>
            </a:p>
          </p:txBody>
        </p:sp>
      </p:grpSp>
      <p:grpSp>
        <p:nvGrpSpPr>
          <p:cNvPr id="203" name="Group 202">
            <a:extLst>
              <a:ext uri="{FF2B5EF4-FFF2-40B4-BE49-F238E27FC236}">
                <a16:creationId xmlns:a16="http://schemas.microsoft.com/office/drawing/2014/main" id="{D22FFF63-B3E6-5141-84A8-F0AA00D41637}"/>
              </a:ext>
            </a:extLst>
          </p:cNvPr>
          <p:cNvGrpSpPr/>
          <p:nvPr/>
        </p:nvGrpSpPr>
        <p:grpSpPr>
          <a:xfrm>
            <a:off x="473268" y="3586015"/>
            <a:ext cx="5542946" cy="2792828"/>
            <a:chOff x="23820" y="3485278"/>
            <a:chExt cx="5542946" cy="2792828"/>
          </a:xfrm>
        </p:grpSpPr>
        <p:grpSp>
          <p:nvGrpSpPr>
            <p:cNvPr id="204" name="Group 203">
              <a:extLst>
                <a:ext uri="{FF2B5EF4-FFF2-40B4-BE49-F238E27FC236}">
                  <a16:creationId xmlns:a16="http://schemas.microsoft.com/office/drawing/2014/main" id="{4810FAA7-2267-D74A-A390-32FE406E1226}"/>
                </a:ext>
              </a:extLst>
            </p:cNvPr>
            <p:cNvGrpSpPr/>
            <p:nvPr/>
          </p:nvGrpSpPr>
          <p:grpSpPr>
            <a:xfrm>
              <a:off x="23820" y="3485278"/>
              <a:ext cx="5542946" cy="2792828"/>
              <a:chOff x="23820" y="3485278"/>
              <a:chExt cx="5542946" cy="2792828"/>
            </a:xfrm>
          </p:grpSpPr>
          <p:sp>
            <p:nvSpPr>
              <p:cNvPr id="208" name="TextBox 207">
                <a:extLst>
                  <a:ext uri="{FF2B5EF4-FFF2-40B4-BE49-F238E27FC236}">
                    <a16:creationId xmlns:a16="http://schemas.microsoft.com/office/drawing/2014/main" id="{DE236727-3C98-7B4F-AF13-12899A86C9CF}"/>
                  </a:ext>
                </a:extLst>
              </p:cNvPr>
              <p:cNvSpPr txBox="1"/>
              <p:nvPr/>
            </p:nvSpPr>
            <p:spPr>
              <a:xfrm>
                <a:off x="3875284" y="5377994"/>
                <a:ext cx="1691482" cy="762300"/>
              </a:xfrm>
              <a:prstGeom prst="rect">
                <a:avLst/>
              </a:prstGeom>
            </p:spPr>
            <p:txBody>
              <a:bodyPr vert="horz" wrap="square" lIns="121920" tIns="60960" rIns="121920" bIns="60960" rtlCol="0" anchor="t">
                <a:noAutofit/>
              </a:bodyPr>
              <a:lstStyle/>
              <a:p>
                <a:pPr defTabSz="1219170">
                  <a:defRPr/>
                </a:pPr>
                <a:r>
                  <a:rPr lang="en-US" sz="1050" dirty="0">
                    <a:solidFill>
                      <a:schemeClr val="accent2"/>
                    </a:solidFill>
                    <a:latin typeface="CiscoSansTT" panose="020B0503020201020303" pitchFamily="34" charset="0"/>
                    <a:ea typeface=""/>
                    <a:cs typeface="CiscoSansTT" panose="020B0503020201020303" pitchFamily="34" charset="0"/>
                  </a:rPr>
                  <a:t>Path1: 10ms, 0% loss</a:t>
                </a:r>
              </a:p>
              <a:p>
                <a:pPr defTabSz="1219170">
                  <a:defRPr/>
                </a:pPr>
                <a:r>
                  <a:rPr lang="en-US" sz="1050" dirty="0">
                    <a:solidFill>
                      <a:srgbClr val="FF0000"/>
                    </a:solidFill>
                    <a:latin typeface="CiscoSansTT" panose="020B0503020201020303" pitchFamily="34" charset="0"/>
                    <a:ea typeface=""/>
                    <a:cs typeface="CiscoSansTT" panose="020B0503020201020303" pitchFamily="34" charset="0"/>
                  </a:rPr>
                  <a:t>Path2: 200ms, 3% loss</a:t>
                </a:r>
              </a:p>
              <a:p>
                <a:pPr defTabSz="1219170">
                  <a:defRPr/>
                </a:pPr>
                <a:r>
                  <a:rPr lang="en-US" sz="1050" dirty="0">
                    <a:solidFill>
                      <a:schemeClr val="accent2"/>
                    </a:solidFill>
                    <a:latin typeface="CiscoSansTT" panose="020B0503020201020303" pitchFamily="34" charset="0"/>
                    <a:ea typeface=""/>
                    <a:cs typeface="CiscoSansTT" panose="020B0503020201020303" pitchFamily="34" charset="0"/>
                  </a:rPr>
                  <a:t>Path3: 140ms, 1% loss</a:t>
                </a:r>
              </a:p>
            </p:txBody>
          </p:sp>
          <p:sp>
            <p:nvSpPr>
              <p:cNvPr id="209" name="Cloud 208">
                <a:extLst>
                  <a:ext uri="{FF2B5EF4-FFF2-40B4-BE49-F238E27FC236}">
                    <a16:creationId xmlns:a16="http://schemas.microsoft.com/office/drawing/2014/main" id="{08AECAAE-C521-C54B-AA90-0D5DB8EF479A}"/>
                  </a:ext>
                </a:extLst>
              </p:cNvPr>
              <p:cNvSpPr/>
              <p:nvPr/>
            </p:nvSpPr>
            <p:spPr>
              <a:xfrm>
                <a:off x="2763224" y="4576738"/>
                <a:ext cx="1572577" cy="518228"/>
              </a:xfrm>
              <a:prstGeom prst="cloud">
                <a:avLst/>
              </a:prstGeom>
              <a:solidFill>
                <a:schemeClr val="bg2"/>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210" name="Cloud 209">
                <a:extLst>
                  <a:ext uri="{FF2B5EF4-FFF2-40B4-BE49-F238E27FC236}">
                    <a16:creationId xmlns:a16="http://schemas.microsoft.com/office/drawing/2014/main" id="{4451021D-A986-5944-8A2A-ED48BBD87BCA}"/>
                  </a:ext>
                </a:extLst>
              </p:cNvPr>
              <p:cNvSpPr/>
              <p:nvPr/>
            </p:nvSpPr>
            <p:spPr>
              <a:xfrm>
                <a:off x="2763224" y="4046613"/>
                <a:ext cx="1572577" cy="518228"/>
              </a:xfrm>
              <a:prstGeom prst="cloud">
                <a:avLst/>
              </a:prstGeom>
              <a:solidFill>
                <a:srgbClr val="FFFFFF"/>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211" name="Cloud 210">
                <a:extLst>
                  <a:ext uri="{FF2B5EF4-FFF2-40B4-BE49-F238E27FC236}">
                    <a16:creationId xmlns:a16="http://schemas.microsoft.com/office/drawing/2014/main" id="{B572F239-8B0F-904A-982D-64052369DB3D}"/>
                  </a:ext>
                </a:extLst>
              </p:cNvPr>
              <p:cNvSpPr/>
              <p:nvPr/>
            </p:nvSpPr>
            <p:spPr>
              <a:xfrm>
                <a:off x="2763224" y="3485278"/>
                <a:ext cx="1572577" cy="518228"/>
              </a:xfrm>
              <a:prstGeom prst="cloud">
                <a:avLst/>
              </a:prstGeom>
              <a:solidFill>
                <a:srgbClr val="FFFFFF"/>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212" name="Rectangle 211">
                <a:extLst>
                  <a:ext uri="{FF2B5EF4-FFF2-40B4-BE49-F238E27FC236}">
                    <a16:creationId xmlns:a16="http://schemas.microsoft.com/office/drawing/2014/main" id="{7C0B051A-473F-BA45-8966-134D1A39A85E}"/>
                  </a:ext>
                </a:extLst>
              </p:cNvPr>
              <p:cNvSpPr/>
              <p:nvPr/>
            </p:nvSpPr>
            <p:spPr>
              <a:xfrm>
                <a:off x="3190388" y="3571823"/>
                <a:ext cx="683200" cy="244682"/>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Internet</a:t>
                </a:r>
              </a:p>
            </p:txBody>
          </p:sp>
          <p:sp>
            <p:nvSpPr>
              <p:cNvPr id="213" name="Rectangle 212">
                <a:extLst>
                  <a:ext uri="{FF2B5EF4-FFF2-40B4-BE49-F238E27FC236}">
                    <a16:creationId xmlns:a16="http://schemas.microsoft.com/office/drawing/2014/main" id="{2C978CC6-24A7-DB4A-876A-A511E5473881}"/>
                  </a:ext>
                </a:extLst>
              </p:cNvPr>
              <p:cNvSpPr/>
              <p:nvPr/>
            </p:nvSpPr>
            <p:spPr>
              <a:xfrm>
                <a:off x="3248095" y="4104290"/>
                <a:ext cx="567784" cy="244682"/>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MPLS</a:t>
                </a:r>
              </a:p>
            </p:txBody>
          </p:sp>
          <p:sp>
            <p:nvSpPr>
              <p:cNvPr id="214" name="Rectangle 213">
                <a:extLst>
                  <a:ext uri="{FF2B5EF4-FFF2-40B4-BE49-F238E27FC236}">
                    <a16:creationId xmlns:a16="http://schemas.microsoft.com/office/drawing/2014/main" id="{A4C48A24-D21B-A54A-A0D4-73B6031A7531}"/>
                  </a:ext>
                </a:extLst>
              </p:cNvPr>
              <p:cNvSpPr/>
              <p:nvPr/>
            </p:nvSpPr>
            <p:spPr>
              <a:xfrm>
                <a:off x="3198511" y="4826037"/>
                <a:ext cx="660757" cy="244682"/>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4G LTE</a:t>
                </a:r>
              </a:p>
            </p:txBody>
          </p:sp>
          <p:sp>
            <p:nvSpPr>
              <p:cNvPr id="215" name="Freeform 214">
                <a:extLst>
                  <a:ext uri="{FF2B5EF4-FFF2-40B4-BE49-F238E27FC236}">
                    <a16:creationId xmlns:a16="http://schemas.microsoft.com/office/drawing/2014/main" id="{BA69A697-A74E-E840-8DEE-4F8EAF6BFB59}"/>
                  </a:ext>
                </a:extLst>
              </p:cNvPr>
              <p:cNvSpPr/>
              <p:nvPr/>
            </p:nvSpPr>
            <p:spPr>
              <a:xfrm>
                <a:off x="1568151" y="4324131"/>
                <a:ext cx="3707914" cy="13010"/>
              </a:xfrm>
              <a:custGeom>
                <a:avLst/>
                <a:gdLst>
                  <a:gd name="connsiteX0" fmla="*/ 0 w 4021666"/>
                  <a:gd name="connsiteY0" fmla="*/ 14111 h 14111"/>
                  <a:gd name="connsiteX1" fmla="*/ 4021666 w 4021666"/>
                  <a:gd name="connsiteY1" fmla="*/ 0 h 14111"/>
                </a:gdLst>
                <a:ahLst/>
                <a:cxnLst>
                  <a:cxn ang="0">
                    <a:pos x="connsiteX0" y="connsiteY0"/>
                  </a:cxn>
                  <a:cxn ang="0">
                    <a:pos x="connsiteX1" y="connsiteY1"/>
                  </a:cxn>
                </a:cxnLst>
                <a:rect l="l" t="t" r="r" b="b"/>
                <a:pathLst>
                  <a:path w="4021666" h="14111">
                    <a:moveTo>
                      <a:pt x="0" y="14111"/>
                    </a:moveTo>
                    <a:lnTo>
                      <a:pt x="4021666" y="0"/>
                    </a:lnTo>
                  </a:path>
                </a:pathLst>
              </a:cu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sp>
            <p:nvSpPr>
              <p:cNvPr id="216" name="Freeform 215">
                <a:extLst>
                  <a:ext uri="{FF2B5EF4-FFF2-40B4-BE49-F238E27FC236}">
                    <a16:creationId xmlns:a16="http://schemas.microsoft.com/office/drawing/2014/main" id="{C19785E5-CDF8-F340-A7CF-ADAD994DB534}"/>
                  </a:ext>
                </a:extLst>
              </p:cNvPr>
              <p:cNvSpPr/>
              <p:nvPr/>
            </p:nvSpPr>
            <p:spPr>
              <a:xfrm>
                <a:off x="1555141" y="3817588"/>
                <a:ext cx="3733935" cy="515823"/>
              </a:xfrm>
              <a:custGeom>
                <a:avLst/>
                <a:gdLst>
                  <a:gd name="connsiteX0" fmla="*/ 0 w 4049889"/>
                  <a:gd name="connsiteY0" fmla="*/ 536222 h 536222"/>
                  <a:gd name="connsiteX1" fmla="*/ 2159000 w 4049889"/>
                  <a:gd name="connsiteY1" fmla="*/ 0 h 536222"/>
                  <a:gd name="connsiteX2" fmla="*/ 4049889 w 4049889"/>
                  <a:gd name="connsiteY2" fmla="*/ 536222 h 536222"/>
                </a:gdLst>
                <a:ahLst/>
                <a:cxnLst>
                  <a:cxn ang="0">
                    <a:pos x="connsiteX0" y="connsiteY0"/>
                  </a:cxn>
                  <a:cxn ang="0">
                    <a:pos x="connsiteX1" y="connsiteY1"/>
                  </a:cxn>
                  <a:cxn ang="0">
                    <a:pos x="connsiteX2" y="connsiteY2"/>
                  </a:cxn>
                </a:cxnLst>
                <a:rect l="l" t="t" r="r" b="b"/>
                <a:pathLst>
                  <a:path w="4049889" h="536222">
                    <a:moveTo>
                      <a:pt x="0" y="536222"/>
                    </a:moveTo>
                    <a:cubicBezTo>
                      <a:pt x="742009" y="268111"/>
                      <a:pt x="1484019" y="0"/>
                      <a:pt x="2159000" y="0"/>
                    </a:cubicBezTo>
                    <a:cubicBezTo>
                      <a:pt x="2833981" y="0"/>
                      <a:pt x="4049889" y="536222"/>
                      <a:pt x="4049889" y="536222"/>
                    </a:cubicBezTo>
                  </a:path>
                </a:pathLst>
              </a:custGeom>
              <a:ln w="38100" cmpd="sng">
                <a:solidFill>
                  <a:schemeClr val="tx1">
                    <a:lumMod val="75000"/>
                    <a:lumOff val="25000"/>
                  </a:schemeClr>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sp>
            <p:nvSpPr>
              <p:cNvPr id="217" name="Freeform 216">
                <a:extLst>
                  <a:ext uri="{FF2B5EF4-FFF2-40B4-BE49-F238E27FC236}">
                    <a16:creationId xmlns:a16="http://schemas.microsoft.com/office/drawing/2014/main" id="{5C7B761F-BC71-5D4F-B1D4-B26E80670CAE}"/>
                  </a:ext>
                </a:extLst>
              </p:cNvPr>
              <p:cNvSpPr/>
              <p:nvPr/>
            </p:nvSpPr>
            <p:spPr>
              <a:xfrm flipV="1">
                <a:off x="1555141" y="4329652"/>
                <a:ext cx="3733935" cy="474717"/>
              </a:xfrm>
              <a:custGeom>
                <a:avLst/>
                <a:gdLst>
                  <a:gd name="connsiteX0" fmla="*/ 0 w 4049889"/>
                  <a:gd name="connsiteY0" fmla="*/ 536222 h 536222"/>
                  <a:gd name="connsiteX1" fmla="*/ 2159000 w 4049889"/>
                  <a:gd name="connsiteY1" fmla="*/ 0 h 536222"/>
                  <a:gd name="connsiteX2" fmla="*/ 4049889 w 4049889"/>
                  <a:gd name="connsiteY2" fmla="*/ 536222 h 536222"/>
                </a:gdLst>
                <a:ahLst/>
                <a:cxnLst>
                  <a:cxn ang="0">
                    <a:pos x="connsiteX0" y="connsiteY0"/>
                  </a:cxn>
                  <a:cxn ang="0">
                    <a:pos x="connsiteX1" y="connsiteY1"/>
                  </a:cxn>
                  <a:cxn ang="0">
                    <a:pos x="connsiteX2" y="connsiteY2"/>
                  </a:cxn>
                </a:cxnLst>
                <a:rect l="l" t="t" r="r" b="b"/>
                <a:pathLst>
                  <a:path w="4049889" h="536222">
                    <a:moveTo>
                      <a:pt x="0" y="536222"/>
                    </a:moveTo>
                    <a:cubicBezTo>
                      <a:pt x="742009" y="268111"/>
                      <a:pt x="1484019" y="0"/>
                      <a:pt x="2159000" y="0"/>
                    </a:cubicBezTo>
                    <a:cubicBezTo>
                      <a:pt x="2833981" y="0"/>
                      <a:pt x="4049889" y="536222"/>
                      <a:pt x="4049889" y="536222"/>
                    </a:cubicBezTo>
                  </a:path>
                </a:pathLst>
              </a:custGeom>
              <a:ln w="38100" cmpd="sng">
                <a:solidFill>
                  <a:schemeClr val="tx1">
                    <a:lumMod val="75000"/>
                    <a:lumOff val="25000"/>
                  </a:schemeClr>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sp>
            <p:nvSpPr>
              <p:cNvPr id="218" name="Oval 217">
                <a:extLst>
                  <a:ext uri="{FF2B5EF4-FFF2-40B4-BE49-F238E27FC236}">
                    <a16:creationId xmlns:a16="http://schemas.microsoft.com/office/drawing/2014/main" id="{4B00590B-F782-2B43-BA68-0360E851956A}"/>
                  </a:ext>
                </a:extLst>
              </p:cNvPr>
              <p:cNvSpPr>
                <a:spLocks noChangeAspect="1"/>
              </p:cNvSpPr>
              <p:nvPr/>
            </p:nvSpPr>
            <p:spPr>
              <a:xfrm>
                <a:off x="1482267" y="4260973"/>
                <a:ext cx="137160" cy="1371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219" name="TextBox 218">
                <a:extLst>
                  <a:ext uri="{FF2B5EF4-FFF2-40B4-BE49-F238E27FC236}">
                    <a16:creationId xmlns:a16="http://schemas.microsoft.com/office/drawing/2014/main" id="{3208ACFF-0D67-D041-8E29-A45A48B9C011}"/>
                  </a:ext>
                </a:extLst>
              </p:cNvPr>
              <p:cNvSpPr txBox="1"/>
              <p:nvPr/>
            </p:nvSpPr>
            <p:spPr>
              <a:xfrm>
                <a:off x="1146776" y="3961851"/>
                <a:ext cx="510717" cy="446276"/>
              </a:xfrm>
              <a:prstGeom prst="rect">
                <a:avLst/>
              </a:prstGeom>
            </p:spPr>
            <p:txBody>
              <a:bodyPr vert="horz" wrap="none" lIns="121920" tIns="60960" rIns="121920" bIns="60960" rtlCol="0" anchor="t" anchorCtr="0">
                <a:spAutoFit/>
              </a:bodyPr>
              <a:lstStyle/>
              <a:p>
                <a:pPr algn="ctr" defTabSz="1219170">
                  <a:defRPr/>
                </a:pPr>
                <a:r>
                  <a:rPr lang="en-US" sz="1050" b="1" dirty="0">
                    <a:solidFill>
                      <a:schemeClr val="accent1"/>
                    </a:solidFill>
                    <a:latin typeface="CiscoSansTT" panose="020B0503020201020303" pitchFamily="34" charset="0"/>
                    <a:ea typeface=""/>
                    <a:cs typeface="CiscoSansTT" panose="020B0503020201020303" pitchFamily="34" charset="0"/>
                  </a:rPr>
                  <a:t>App</a:t>
                </a:r>
              </a:p>
              <a:p>
                <a:pPr algn="ctr" defTabSz="1219170">
                  <a:defRPr/>
                </a:pPr>
                <a:r>
                  <a:rPr lang="en-US" sz="1050" b="1" dirty="0">
                    <a:solidFill>
                      <a:schemeClr val="accent1"/>
                    </a:solidFill>
                    <a:latin typeface="CiscoSansTT" panose="020B0503020201020303" pitchFamily="34" charset="0"/>
                    <a:ea typeface=""/>
                    <a:cs typeface="CiscoSansTT" panose="020B0503020201020303" pitchFamily="34" charset="0"/>
                  </a:rPr>
                  <a:t>A</a:t>
                </a:r>
              </a:p>
            </p:txBody>
          </p:sp>
          <p:sp>
            <p:nvSpPr>
              <p:cNvPr id="220" name="TextBox 219">
                <a:extLst>
                  <a:ext uri="{FF2B5EF4-FFF2-40B4-BE49-F238E27FC236}">
                    <a16:creationId xmlns:a16="http://schemas.microsoft.com/office/drawing/2014/main" id="{CDF7A87A-56F2-7A4D-94C3-C4CA995577F9}"/>
                  </a:ext>
                </a:extLst>
              </p:cNvPr>
              <p:cNvSpPr txBox="1"/>
              <p:nvPr/>
            </p:nvSpPr>
            <p:spPr>
              <a:xfrm>
                <a:off x="23820" y="5377994"/>
                <a:ext cx="3752780" cy="900112"/>
              </a:xfrm>
              <a:prstGeom prst="rect">
                <a:avLst/>
              </a:prstGeom>
              <a:noFill/>
            </p:spPr>
            <p:txBody>
              <a:bodyPr vert="horz" wrap="square" lIns="121920" tIns="60960" rIns="121920" bIns="60960" rtlCol="0" anchor="t">
                <a:noAutofit/>
              </a:bodyPr>
              <a:lstStyle/>
              <a:p>
                <a:pPr algn="ctr" defTabSz="1219170">
                  <a:defRPr/>
                </a:pPr>
                <a:r>
                  <a:rPr lang="en-US" sz="1400" dirty="0">
                    <a:solidFill>
                      <a:srgbClr val="5A5A5A"/>
                    </a:solidFill>
                    <a:latin typeface="CiscoSansTT Light" panose="020B0503020201020303" pitchFamily="34" charset="0"/>
                    <a:ea typeface=""/>
                    <a:cs typeface="CiscoSansTT Light" panose="020B0503020201020303" pitchFamily="34" charset="0"/>
                  </a:rPr>
                  <a:t>App Aware Routing Policy</a:t>
                </a:r>
              </a:p>
              <a:p>
                <a:pPr algn="ctr" defTabSz="1219170">
                  <a:defRPr/>
                </a:pPr>
                <a:r>
                  <a:rPr lang="en-US" sz="1100" dirty="0">
                    <a:solidFill>
                      <a:srgbClr val="5A5A5A"/>
                    </a:solidFill>
                    <a:latin typeface="CiscoSansTT Light" panose="020B0503020201020303" pitchFamily="34" charset="0"/>
                    <a:ea typeface=""/>
                    <a:cs typeface="CiscoSansTT Light" panose="020B0503020201020303" pitchFamily="34" charset="0"/>
                  </a:rPr>
                  <a:t>App A path must have </a:t>
                </a:r>
              </a:p>
              <a:p>
                <a:pPr algn="ctr" defTabSz="1219170">
                  <a:defRPr/>
                </a:pPr>
                <a:r>
                  <a:rPr lang="en-US" sz="1100" dirty="0">
                    <a:solidFill>
                      <a:srgbClr val="5A5A5A"/>
                    </a:solidFill>
                    <a:latin typeface="CiscoSansTT Light" panose="020B0503020201020303" pitchFamily="34" charset="0"/>
                    <a:ea typeface=""/>
                    <a:cs typeface="CiscoSansTT Light" panose="020B0503020201020303" pitchFamily="34" charset="0"/>
                  </a:rPr>
                  <a:t>latency &lt;150ms &amp; loss &lt;2%</a:t>
                </a:r>
              </a:p>
            </p:txBody>
          </p:sp>
        </p:grpSp>
        <p:sp>
          <p:nvSpPr>
            <p:cNvPr id="205" name="Right Arrow 204">
              <a:extLst>
                <a:ext uri="{FF2B5EF4-FFF2-40B4-BE49-F238E27FC236}">
                  <a16:creationId xmlns:a16="http://schemas.microsoft.com/office/drawing/2014/main" id="{0413649A-DCC5-1842-9494-91E532E1F0C3}"/>
                </a:ext>
              </a:extLst>
            </p:cNvPr>
            <p:cNvSpPr/>
            <p:nvPr/>
          </p:nvSpPr>
          <p:spPr>
            <a:xfrm rot="20432572">
              <a:off x="2038646" y="3920676"/>
              <a:ext cx="569114" cy="275514"/>
            </a:xfrm>
            <a:prstGeom prst="rightArrow">
              <a:avLst>
                <a:gd name="adj1" fmla="val 43953"/>
                <a:gd name="adj2" fmla="val 77845"/>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0" bIns="0" rtlCol="0" anchor="ctr"/>
            <a:lstStyle/>
            <a:p>
              <a:pPr algn="ctr" defTabSz="1219170">
                <a:lnSpc>
                  <a:spcPct val="90000"/>
                </a:lnSpc>
                <a:spcBef>
                  <a:spcPts val="800"/>
                </a:spcBef>
                <a:defRPr/>
              </a:pPr>
              <a:r>
                <a:rPr lang="en-US" sz="900" b="1" dirty="0">
                  <a:solidFill>
                    <a:prstClr val="white"/>
                  </a:solidFill>
                  <a:latin typeface="CiscoSansTT" panose="020B0503020201020303" pitchFamily="34" charset="0"/>
                  <a:cs typeface="CiscoSansTT" panose="020B0503020201020303" pitchFamily="34" charset="0"/>
                </a:rPr>
                <a:t>Path 1</a:t>
              </a:r>
            </a:p>
          </p:txBody>
        </p:sp>
        <p:sp>
          <p:nvSpPr>
            <p:cNvPr id="206" name="Right Arrow 205">
              <a:extLst>
                <a:ext uri="{FF2B5EF4-FFF2-40B4-BE49-F238E27FC236}">
                  <a16:creationId xmlns:a16="http://schemas.microsoft.com/office/drawing/2014/main" id="{E65BD617-7C91-E44A-B9DF-0DCAD61C9FAC}"/>
                </a:ext>
              </a:extLst>
            </p:cNvPr>
            <p:cNvSpPr/>
            <p:nvPr/>
          </p:nvSpPr>
          <p:spPr>
            <a:xfrm rot="867950">
              <a:off x="2034400" y="4458111"/>
              <a:ext cx="569114" cy="275514"/>
            </a:xfrm>
            <a:prstGeom prst="rightArrow">
              <a:avLst>
                <a:gd name="adj1" fmla="val 43953"/>
                <a:gd name="adj2" fmla="val 77845"/>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0" bIns="0" rtlCol="0" anchor="ctr"/>
            <a:lstStyle/>
            <a:p>
              <a:pPr algn="ctr" defTabSz="1219170">
                <a:lnSpc>
                  <a:spcPct val="90000"/>
                </a:lnSpc>
                <a:spcBef>
                  <a:spcPts val="800"/>
                </a:spcBef>
                <a:defRPr/>
              </a:pPr>
              <a:r>
                <a:rPr lang="en-US" sz="900" b="1" dirty="0">
                  <a:solidFill>
                    <a:prstClr val="white"/>
                  </a:solidFill>
                  <a:latin typeface="CiscoSansTT" panose="020B0503020201020303" pitchFamily="34" charset="0"/>
                  <a:cs typeface="CiscoSansTT" panose="020B0503020201020303" pitchFamily="34" charset="0"/>
                </a:rPr>
                <a:t>Path 3</a:t>
              </a:r>
            </a:p>
          </p:txBody>
        </p:sp>
        <p:sp>
          <p:nvSpPr>
            <p:cNvPr id="207" name="Right Arrow 206">
              <a:extLst>
                <a:ext uri="{FF2B5EF4-FFF2-40B4-BE49-F238E27FC236}">
                  <a16:creationId xmlns:a16="http://schemas.microsoft.com/office/drawing/2014/main" id="{2CF18BFC-8ED5-FE40-B4F7-E9A61ED4F413}"/>
                </a:ext>
              </a:extLst>
            </p:cNvPr>
            <p:cNvSpPr/>
            <p:nvPr/>
          </p:nvSpPr>
          <p:spPr>
            <a:xfrm>
              <a:off x="2009009" y="4200535"/>
              <a:ext cx="569114" cy="275514"/>
            </a:xfrm>
            <a:prstGeom prst="rightArrow">
              <a:avLst>
                <a:gd name="adj1" fmla="val 43953"/>
                <a:gd name="adj2" fmla="val 77845"/>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0" bIns="0" rtlCol="0" anchor="ctr"/>
            <a:lstStyle/>
            <a:p>
              <a:pPr algn="ctr" defTabSz="1219170">
                <a:lnSpc>
                  <a:spcPct val="90000"/>
                </a:lnSpc>
                <a:spcBef>
                  <a:spcPts val="800"/>
                </a:spcBef>
                <a:defRPr/>
              </a:pPr>
              <a:r>
                <a:rPr lang="en-US" sz="900" b="1" dirty="0">
                  <a:solidFill>
                    <a:prstClr val="white"/>
                  </a:solidFill>
                  <a:latin typeface="CiscoSansTT" panose="020B0503020201020303" pitchFamily="34" charset="0"/>
                  <a:cs typeface="CiscoSansTT" panose="020B0503020201020303" pitchFamily="34" charset="0"/>
                </a:rPr>
                <a:t>Path 2</a:t>
              </a:r>
            </a:p>
          </p:txBody>
        </p:sp>
      </p:grpSp>
      <p:pic>
        <p:nvPicPr>
          <p:cNvPr id="221" name="Picture 220" descr="A close up of a sign&#10;&#10;Description automatically generated">
            <a:extLst>
              <a:ext uri="{FF2B5EF4-FFF2-40B4-BE49-F238E27FC236}">
                <a16:creationId xmlns:a16="http://schemas.microsoft.com/office/drawing/2014/main" id="{AE7DA8A6-4BC9-2340-BC67-AF9375903A5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77317" y="4604926"/>
            <a:ext cx="548640" cy="548640"/>
          </a:xfrm>
          <a:prstGeom prst="rect">
            <a:avLst/>
          </a:prstGeom>
        </p:spPr>
      </p:pic>
      <p:pic>
        <p:nvPicPr>
          <p:cNvPr id="226" name="Picture 225" descr="A close up of a sign&#10;&#10;Description automatically generated">
            <a:extLst>
              <a:ext uri="{FF2B5EF4-FFF2-40B4-BE49-F238E27FC236}">
                <a16:creationId xmlns:a16="http://schemas.microsoft.com/office/drawing/2014/main" id="{C8BC6588-8011-124F-9B7E-53F25C418D6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83922" y="4604929"/>
            <a:ext cx="548640" cy="548640"/>
          </a:xfrm>
          <a:prstGeom prst="rect">
            <a:avLst/>
          </a:prstGeom>
        </p:spPr>
      </p:pic>
      <p:grpSp>
        <p:nvGrpSpPr>
          <p:cNvPr id="227" name="Group 226">
            <a:extLst>
              <a:ext uri="{FF2B5EF4-FFF2-40B4-BE49-F238E27FC236}">
                <a16:creationId xmlns:a16="http://schemas.microsoft.com/office/drawing/2014/main" id="{67DA6E0D-7219-0D4D-A90D-AF13D05E30F6}"/>
              </a:ext>
            </a:extLst>
          </p:cNvPr>
          <p:cNvGrpSpPr/>
          <p:nvPr/>
        </p:nvGrpSpPr>
        <p:grpSpPr>
          <a:xfrm>
            <a:off x="5250943" y="2466188"/>
            <a:ext cx="1811383" cy="1348229"/>
            <a:chOff x="4921415" y="2267833"/>
            <a:chExt cx="1811383" cy="1348229"/>
          </a:xfrm>
        </p:grpSpPr>
        <p:grpSp>
          <p:nvGrpSpPr>
            <p:cNvPr id="228" name="Group 227">
              <a:extLst>
                <a:ext uri="{FF2B5EF4-FFF2-40B4-BE49-F238E27FC236}">
                  <a16:creationId xmlns:a16="http://schemas.microsoft.com/office/drawing/2014/main" id="{6C0C43B4-D184-D341-970C-8FF4C5F82228}"/>
                </a:ext>
              </a:extLst>
            </p:cNvPr>
            <p:cNvGrpSpPr>
              <a:grpSpLocks noChangeAspect="1"/>
            </p:cNvGrpSpPr>
            <p:nvPr/>
          </p:nvGrpSpPr>
          <p:grpSpPr>
            <a:xfrm>
              <a:off x="4921415" y="2365324"/>
              <a:ext cx="459788" cy="536083"/>
              <a:chOff x="5106976" y="2344571"/>
              <a:chExt cx="897595" cy="783446"/>
            </a:xfrm>
          </p:grpSpPr>
          <p:sp>
            <p:nvSpPr>
              <p:cNvPr id="246" name="Folded Corner 245">
                <a:extLst>
                  <a:ext uri="{FF2B5EF4-FFF2-40B4-BE49-F238E27FC236}">
                    <a16:creationId xmlns:a16="http://schemas.microsoft.com/office/drawing/2014/main" id="{1F994D6D-AB38-FF40-9841-ACC8C81CBE98}"/>
                  </a:ext>
                </a:extLst>
              </p:cNvPr>
              <p:cNvSpPr/>
              <p:nvPr/>
            </p:nvSpPr>
            <p:spPr>
              <a:xfrm>
                <a:off x="5106976" y="2477163"/>
                <a:ext cx="897249" cy="650854"/>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11480" rIns="0" bIns="0" rtlCol="0" anchor="b"/>
              <a:lstStyle/>
              <a:p>
                <a:pPr algn="ctr" defTabSz="609585" fontAlgn="base">
                  <a:spcBef>
                    <a:spcPct val="0"/>
                  </a:spcBef>
                  <a:spcAft>
                    <a:spcPct val="0"/>
                  </a:spcAft>
                  <a:defRPr/>
                </a:pPr>
                <a:r>
                  <a:rPr lang="en-US" sz="1200" b="1" dirty="0">
                    <a:solidFill>
                      <a:srgbClr val="FFFFFF"/>
                    </a:solidFill>
                    <a:latin typeface="CiscoSansTT" panose="020B0503020201020303" pitchFamily="34" charset="0"/>
                    <a:cs typeface="CiscoSansTT" panose="020B0503020201020303" pitchFamily="34" charset="0"/>
                  </a:rPr>
                  <a:t>1</a:t>
                </a:r>
              </a:p>
            </p:txBody>
          </p:sp>
          <p:sp>
            <p:nvSpPr>
              <p:cNvPr id="247" name="Rectangle 246">
                <a:extLst>
                  <a:ext uri="{FF2B5EF4-FFF2-40B4-BE49-F238E27FC236}">
                    <a16:creationId xmlns:a16="http://schemas.microsoft.com/office/drawing/2014/main" id="{D5759DA6-2FD1-B340-8518-8C9EFED1E0E1}"/>
                  </a:ext>
                </a:extLst>
              </p:cNvPr>
              <p:cNvSpPr/>
              <p:nvPr/>
            </p:nvSpPr>
            <p:spPr>
              <a:xfrm>
                <a:off x="5108795" y="2344571"/>
                <a:ext cx="895776" cy="40081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fontAlgn="base">
                  <a:spcBef>
                    <a:spcPct val="0"/>
                  </a:spcBef>
                  <a:spcAft>
                    <a:spcPct val="0"/>
                  </a:spcAft>
                  <a:defRPr/>
                </a:pPr>
                <a:r>
                  <a:rPr lang="en-US" sz="800" b="1" dirty="0">
                    <a:solidFill>
                      <a:srgbClr val="FFFFFF"/>
                    </a:solidFill>
                    <a:latin typeface="CiscoSansTT" panose="020B0503020201020303" pitchFamily="34" charset="0"/>
                    <a:cs typeface="CiscoSansTT" panose="020B0503020201020303" pitchFamily="34" charset="0"/>
                  </a:rPr>
                  <a:t>FEC Header</a:t>
                </a:r>
              </a:p>
            </p:txBody>
          </p:sp>
        </p:grpSp>
        <p:grpSp>
          <p:nvGrpSpPr>
            <p:cNvPr id="229" name="Group 228">
              <a:extLst>
                <a:ext uri="{FF2B5EF4-FFF2-40B4-BE49-F238E27FC236}">
                  <a16:creationId xmlns:a16="http://schemas.microsoft.com/office/drawing/2014/main" id="{380534CA-2546-4947-A492-D49079123A7A}"/>
                </a:ext>
              </a:extLst>
            </p:cNvPr>
            <p:cNvGrpSpPr>
              <a:grpSpLocks noChangeAspect="1"/>
            </p:cNvGrpSpPr>
            <p:nvPr/>
          </p:nvGrpSpPr>
          <p:grpSpPr>
            <a:xfrm>
              <a:off x="5456135" y="2365324"/>
              <a:ext cx="459788" cy="536083"/>
              <a:chOff x="5106976" y="2344571"/>
              <a:chExt cx="897595" cy="783446"/>
            </a:xfrm>
          </p:grpSpPr>
          <p:sp>
            <p:nvSpPr>
              <p:cNvPr id="244" name="Folded Corner 243">
                <a:extLst>
                  <a:ext uri="{FF2B5EF4-FFF2-40B4-BE49-F238E27FC236}">
                    <a16:creationId xmlns:a16="http://schemas.microsoft.com/office/drawing/2014/main" id="{01E4709D-E03F-6F49-A0E2-0385B9696FAD}"/>
                  </a:ext>
                </a:extLst>
              </p:cNvPr>
              <p:cNvSpPr/>
              <p:nvPr/>
            </p:nvSpPr>
            <p:spPr>
              <a:xfrm>
                <a:off x="5106976" y="2477163"/>
                <a:ext cx="897249" cy="650854"/>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11480" rIns="0" bIns="0" rtlCol="0" anchor="b"/>
              <a:lstStyle/>
              <a:p>
                <a:pPr algn="ctr" defTabSz="609585" fontAlgn="base">
                  <a:spcBef>
                    <a:spcPct val="0"/>
                  </a:spcBef>
                  <a:spcAft>
                    <a:spcPct val="0"/>
                  </a:spcAft>
                  <a:defRPr/>
                </a:pPr>
                <a:r>
                  <a:rPr lang="en-US" sz="1200" b="1" dirty="0">
                    <a:solidFill>
                      <a:srgbClr val="FFFFFF"/>
                    </a:solidFill>
                    <a:latin typeface="CiscoSansTT" panose="020B0503020201020303" pitchFamily="34" charset="0"/>
                    <a:cs typeface="CiscoSansTT" panose="020B0503020201020303" pitchFamily="34" charset="0"/>
                  </a:rPr>
                  <a:t>2</a:t>
                </a:r>
              </a:p>
            </p:txBody>
          </p:sp>
          <p:sp>
            <p:nvSpPr>
              <p:cNvPr id="245" name="Rectangle 244">
                <a:extLst>
                  <a:ext uri="{FF2B5EF4-FFF2-40B4-BE49-F238E27FC236}">
                    <a16:creationId xmlns:a16="http://schemas.microsoft.com/office/drawing/2014/main" id="{DA1FC725-F90B-2647-A10D-9DFE7AB028B7}"/>
                  </a:ext>
                </a:extLst>
              </p:cNvPr>
              <p:cNvSpPr/>
              <p:nvPr/>
            </p:nvSpPr>
            <p:spPr>
              <a:xfrm>
                <a:off x="5108795" y="2344571"/>
                <a:ext cx="895776" cy="40081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fontAlgn="base">
                  <a:spcBef>
                    <a:spcPct val="0"/>
                  </a:spcBef>
                  <a:spcAft>
                    <a:spcPct val="0"/>
                  </a:spcAft>
                  <a:defRPr/>
                </a:pPr>
                <a:r>
                  <a:rPr lang="en-US" sz="800" b="1" dirty="0">
                    <a:solidFill>
                      <a:srgbClr val="FFFFFF"/>
                    </a:solidFill>
                    <a:latin typeface="CiscoSansTT" panose="020B0503020201020303" pitchFamily="34" charset="0"/>
                    <a:cs typeface="CiscoSansTT" panose="020B0503020201020303" pitchFamily="34" charset="0"/>
                  </a:rPr>
                  <a:t>FEC Header</a:t>
                </a:r>
              </a:p>
            </p:txBody>
          </p:sp>
        </p:grpSp>
        <p:grpSp>
          <p:nvGrpSpPr>
            <p:cNvPr id="230" name="Group 229">
              <a:extLst>
                <a:ext uri="{FF2B5EF4-FFF2-40B4-BE49-F238E27FC236}">
                  <a16:creationId xmlns:a16="http://schemas.microsoft.com/office/drawing/2014/main" id="{4BE63EE5-F700-7847-BC18-DAE2C997C065}"/>
                </a:ext>
              </a:extLst>
            </p:cNvPr>
            <p:cNvGrpSpPr>
              <a:grpSpLocks noChangeAspect="1"/>
            </p:cNvGrpSpPr>
            <p:nvPr/>
          </p:nvGrpSpPr>
          <p:grpSpPr>
            <a:xfrm>
              <a:off x="4921415" y="2982487"/>
              <a:ext cx="459788" cy="536083"/>
              <a:chOff x="5106976" y="2344571"/>
              <a:chExt cx="897595" cy="783446"/>
            </a:xfrm>
          </p:grpSpPr>
          <p:sp>
            <p:nvSpPr>
              <p:cNvPr id="238" name="Folded Corner 237">
                <a:extLst>
                  <a:ext uri="{FF2B5EF4-FFF2-40B4-BE49-F238E27FC236}">
                    <a16:creationId xmlns:a16="http://schemas.microsoft.com/office/drawing/2014/main" id="{AC76D13C-4C26-AB47-8E7C-2E8B60B8711D}"/>
                  </a:ext>
                </a:extLst>
              </p:cNvPr>
              <p:cNvSpPr/>
              <p:nvPr/>
            </p:nvSpPr>
            <p:spPr>
              <a:xfrm>
                <a:off x="5106976" y="2477163"/>
                <a:ext cx="897249" cy="650854"/>
              </a:xfrm>
              <a:prstGeom prst="foldedCorne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11480" rIns="0" bIns="0" rtlCol="0" anchor="b"/>
              <a:lstStyle/>
              <a:p>
                <a:pPr algn="ctr" defTabSz="609585" fontAlgn="base">
                  <a:spcBef>
                    <a:spcPct val="0"/>
                  </a:spcBef>
                  <a:spcAft>
                    <a:spcPct val="0"/>
                  </a:spcAft>
                  <a:defRPr/>
                </a:pPr>
                <a:r>
                  <a:rPr lang="en-US" sz="1200" b="1" dirty="0">
                    <a:solidFill>
                      <a:srgbClr val="FFFFFF"/>
                    </a:solidFill>
                    <a:latin typeface="CiscoSansTT" panose="020B0503020201020303" pitchFamily="34" charset="0"/>
                    <a:cs typeface="CiscoSansTT" panose="020B0503020201020303" pitchFamily="34" charset="0"/>
                  </a:rPr>
                  <a:t>P</a:t>
                </a:r>
              </a:p>
            </p:txBody>
          </p:sp>
          <p:sp>
            <p:nvSpPr>
              <p:cNvPr id="239" name="Rectangle 238">
                <a:extLst>
                  <a:ext uri="{FF2B5EF4-FFF2-40B4-BE49-F238E27FC236}">
                    <a16:creationId xmlns:a16="http://schemas.microsoft.com/office/drawing/2014/main" id="{2E4DFBFE-4A01-3F45-BBF8-DEFC326D01A3}"/>
                  </a:ext>
                </a:extLst>
              </p:cNvPr>
              <p:cNvSpPr/>
              <p:nvPr/>
            </p:nvSpPr>
            <p:spPr>
              <a:xfrm>
                <a:off x="5108795" y="2344571"/>
                <a:ext cx="895776" cy="40081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fontAlgn="base">
                  <a:spcBef>
                    <a:spcPct val="0"/>
                  </a:spcBef>
                  <a:spcAft>
                    <a:spcPct val="0"/>
                  </a:spcAft>
                  <a:defRPr/>
                </a:pPr>
                <a:r>
                  <a:rPr lang="en-US" sz="800" b="1" dirty="0">
                    <a:solidFill>
                      <a:srgbClr val="FFFFFF"/>
                    </a:solidFill>
                    <a:latin typeface="CiscoSansTT" panose="020B0503020201020303" pitchFamily="34" charset="0"/>
                    <a:cs typeface="CiscoSansTT" panose="020B0503020201020303" pitchFamily="34" charset="0"/>
                  </a:rPr>
                  <a:t>FEC Header</a:t>
                </a:r>
              </a:p>
            </p:txBody>
          </p:sp>
        </p:grpSp>
        <p:grpSp>
          <p:nvGrpSpPr>
            <p:cNvPr id="231" name="Group 230">
              <a:extLst>
                <a:ext uri="{FF2B5EF4-FFF2-40B4-BE49-F238E27FC236}">
                  <a16:creationId xmlns:a16="http://schemas.microsoft.com/office/drawing/2014/main" id="{C106FCCF-12D4-C746-9056-FFEA69EBCA21}"/>
                </a:ext>
              </a:extLst>
            </p:cNvPr>
            <p:cNvGrpSpPr>
              <a:grpSpLocks noChangeAspect="1"/>
            </p:cNvGrpSpPr>
            <p:nvPr/>
          </p:nvGrpSpPr>
          <p:grpSpPr>
            <a:xfrm>
              <a:off x="5456135" y="2982487"/>
              <a:ext cx="459788" cy="536083"/>
              <a:chOff x="5106976" y="2344571"/>
              <a:chExt cx="897595" cy="783446"/>
            </a:xfrm>
          </p:grpSpPr>
          <p:sp>
            <p:nvSpPr>
              <p:cNvPr id="236" name="Folded Corner 235">
                <a:extLst>
                  <a:ext uri="{FF2B5EF4-FFF2-40B4-BE49-F238E27FC236}">
                    <a16:creationId xmlns:a16="http://schemas.microsoft.com/office/drawing/2014/main" id="{6630CC8F-5015-AF45-85D4-96CF7A8A9A01}"/>
                  </a:ext>
                </a:extLst>
              </p:cNvPr>
              <p:cNvSpPr/>
              <p:nvPr/>
            </p:nvSpPr>
            <p:spPr>
              <a:xfrm>
                <a:off x="5106976" y="2477163"/>
                <a:ext cx="897249" cy="650854"/>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11480" rIns="0" bIns="0" rtlCol="0" anchor="b"/>
              <a:lstStyle/>
              <a:p>
                <a:pPr algn="ctr" defTabSz="609585" fontAlgn="base">
                  <a:spcBef>
                    <a:spcPct val="0"/>
                  </a:spcBef>
                  <a:spcAft>
                    <a:spcPct val="0"/>
                  </a:spcAft>
                  <a:defRPr/>
                </a:pPr>
                <a:r>
                  <a:rPr lang="en-US" sz="1200" b="1" dirty="0">
                    <a:solidFill>
                      <a:srgbClr val="FFFFFF"/>
                    </a:solidFill>
                    <a:latin typeface="CiscoSansTT" panose="020B0503020201020303" pitchFamily="34" charset="0"/>
                    <a:cs typeface="CiscoSansTT" panose="020B0503020201020303" pitchFamily="34" charset="0"/>
                  </a:rPr>
                  <a:t>4</a:t>
                </a:r>
              </a:p>
            </p:txBody>
          </p:sp>
          <p:sp>
            <p:nvSpPr>
              <p:cNvPr id="237" name="Rectangle 236">
                <a:extLst>
                  <a:ext uri="{FF2B5EF4-FFF2-40B4-BE49-F238E27FC236}">
                    <a16:creationId xmlns:a16="http://schemas.microsoft.com/office/drawing/2014/main" id="{E30E1339-5ED7-C74D-9A57-24647953DC77}"/>
                  </a:ext>
                </a:extLst>
              </p:cNvPr>
              <p:cNvSpPr/>
              <p:nvPr/>
            </p:nvSpPr>
            <p:spPr>
              <a:xfrm>
                <a:off x="5108795" y="2344571"/>
                <a:ext cx="895776" cy="40081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fontAlgn="base">
                  <a:spcBef>
                    <a:spcPct val="0"/>
                  </a:spcBef>
                  <a:spcAft>
                    <a:spcPct val="0"/>
                  </a:spcAft>
                  <a:defRPr/>
                </a:pPr>
                <a:r>
                  <a:rPr lang="en-US" sz="800" b="1" dirty="0">
                    <a:solidFill>
                      <a:srgbClr val="FFFFFF"/>
                    </a:solidFill>
                    <a:latin typeface="CiscoSansTT" panose="020B0503020201020303" pitchFamily="34" charset="0"/>
                    <a:cs typeface="CiscoSansTT" panose="020B0503020201020303" pitchFamily="34" charset="0"/>
                  </a:rPr>
                  <a:t>FEC Header</a:t>
                </a:r>
              </a:p>
            </p:txBody>
          </p:sp>
        </p:grpSp>
        <p:sp>
          <p:nvSpPr>
            <p:cNvPr id="232" name="Right Brace 231">
              <a:extLst>
                <a:ext uri="{FF2B5EF4-FFF2-40B4-BE49-F238E27FC236}">
                  <a16:creationId xmlns:a16="http://schemas.microsoft.com/office/drawing/2014/main" id="{F37362AE-BDD4-B440-9CE3-2916F4D0D892}"/>
                </a:ext>
              </a:extLst>
            </p:cNvPr>
            <p:cNvSpPr/>
            <p:nvPr/>
          </p:nvSpPr>
          <p:spPr>
            <a:xfrm>
              <a:off x="5881795" y="2267833"/>
              <a:ext cx="343621" cy="1348229"/>
            </a:xfrm>
            <a:prstGeom prst="rightBrace">
              <a:avLst>
                <a:gd name="adj1" fmla="val 59290"/>
                <a:gd name="adj2" fmla="val 52165"/>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33" name="Group 232">
              <a:extLst>
                <a:ext uri="{FF2B5EF4-FFF2-40B4-BE49-F238E27FC236}">
                  <a16:creationId xmlns:a16="http://schemas.microsoft.com/office/drawing/2014/main" id="{6083A3B3-616A-2446-BB67-D9AE410AA482}"/>
                </a:ext>
              </a:extLst>
            </p:cNvPr>
            <p:cNvGrpSpPr>
              <a:grpSpLocks noChangeAspect="1"/>
            </p:cNvGrpSpPr>
            <p:nvPr/>
          </p:nvGrpSpPr>
          <p:grpSpPr>
            <a:xfrm>
              <a:off x="6273010" y="2673905"/>
              <a:ext cx="459788" cy="536083"/>
              <a:chOff x="5106976" y="2344571"/>
              <a:chExt cx="897595" cy="783446"/>
            </a:xfrm>
          </p:grpSpPr>
          <p:sp>
            <p:nvSpPr>
              <p:cNvPr id="234" name="Folded Corner 233">
                <a:extLst>
                  <a:ext uri="{FF2B5EF4-FFF2-40B4-BE49-F238E27FC236}">
                    <a16:creationId xmlns:a16="http://schemas.microsoft.com/office/drawing/2014/main" id="{1F1E5FAB-E229-E846-B5FE-0DADDBBBDC75}"/>
                  </a:ext>
                </a:extLst>
              </p:cNvPr>
              <p:cNvSpPr/>
              <p:nvPr/>
            </p:nvSpPr>
            <p:spPr>
              <a:xfrm>
                <a:off x="5106976" y="2477163"/>
                <a:ext cx="897249" cy="650854"/>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11480" rIns="0" bIns="0" rtlCol="0" anchor="b"/>
              <a:lstStyle/>
              <a:p>
                <a:pPr algn="ctr" defTabSz="609585" fontAlgn="base">
                  <a:spcBef>
                    <a:spcPct val="0"/>
                  </a:spcBef>
                  <a:spcAft>
                    <a:spcPct val="0"/>
                  </a:spcAft>
                  <a:defRPr/>
                </a:pPr>
                <a:r>
                  <a:rPr lang="en-US" sz="1200" b="1" dirty="0">
                    <a:solidFill>
                      <a:srgbClr val="FFFFFF"/>
                    </a:solidFill>
                    <a:latin typeface="CiscoSansTT" panose="020B0503020201020303" pitchFamily="34" charset="0"/>
                    <a:cs typeface="CiscoSansTT" panose="020B0503020201020303" pitchFamily="34" charset="0"/>
                  </a:rPr>
                  <a:t>3</a:t>
                </a:r>
              </a:p>
            </p:txBody>
          </p:sp>
          <p:sp>
            <p:nvSpPr>
              <p:cNvPr id="235" name="Rectangle 234">
                <a:extLst>
                  <a:ext uri="{FF2B5EF4-FFF2-40B4-BE49-F238E27FC236}">
                    <a16:creationId xmlns:a16="http://schemas.microsoft.com/office/drawing/2014/main" id="{EEC0BC5A-B08C-834F-87DA-47F8AF2A6D14}"/>
                  </a:ext>
                </a:extLst>
              </p:cNvPr>
              <p:cNvSpPr/>
              <p:nvPr/>
            </p:nvSpPr>
            <p:spPr>
              <a:xfrm>
                <a:off x="5108795" y="2344571"/>
                <a:ext cx="895776" cy="40081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fontAlgn="base">
                  <a:spcBef>
                    <a:spcPct val="0"/>
                  </a:spcBef>
                  <a:spcAft>
                    <a:spcPct val="0"/>
                  </a:spcAft>
                  <a:defRPr/>
                </a:pPr>
                <a:r>
                  <a:rPr lang="en-US" sz="800" b="1" dirty="0">
                    <a:solidFill>
                      <a:srgbClr val="FFFFFF"/>
                    </a:solidFill>
                    <a:latin typeface="CiscoSansTT" panose="020B0503020201020303" pitchFamily="34" charset="0"/>
                    <a:cs typeface="CiscoSansTT" panose="020B0503020201020303" pitchFamily="34" charset="0"/>
                  </a:rPr>
                  <a:t>FEC Header</a:t>
                </a:r>
              </a:p>
            </p:txBody>
          </p:sp>
        </p:grpSp>
      </p:grpSp>
      <p:grpSp>
        <p:nvGrpSpPr>
          <p:cNvPr id="261" name="Group 260">
            <a:extLst>
              <a:ext uri="{FF2B5EF4-FFF2-40B4-BE49-F238E27FC236}">
                <a16:creationId xmlns:a16="http://schemas.microsoft.com/office/drawing/2014/main" id="{87AEC2B9-4513-7148-A438-9FD4988BBC11}"/>
              </a:ext>
            </a:extLst>
          </p:cNvPr>
          <p:cNvGrpSpPr/>
          <p:nvPr/>
        </p:nvGrpSpPr>
        <p:grpSpPr>
          <a:xfrm>
            <a:off x="2004589" y="3540721"/>
            <a:ext cx="3733935" cy="1609688"/>
            <a:chOff x="1555141" y="3485278"/>
            <a:chExt cx="3733935" cy="1609688"/>
          </a:xfrm>
        </p:grpSpPr>
        <p:sp>
          <p:nvSpPr>
            <p:cNvPr id="262" name="Cloud 261">
              <a:extLst>
                <a:ext uri="{FF2B5EF4-FFF2-40B4-BE49-F238E27FC236}">
                  <a16:creationId xmlns:a16="http://schemas.microsoft.com/office/drawing/2014/main" id="{F7470471-B185-C449-B17B-2828F2FEC589}"/>
                </a:ext>
              </a:extLst>
            </p:cNvPr>
            <p:cNvSpPr/>
            <p:nvPr/>
          </p:nvSpPr>
          <p:spPr>
            <a:xfrm>
              <a:off x="2763224" y="4576738"/>
              <a:ext cx="1572577" cy="518228"/>
            </a:xfrm>
            <a:prstGeom prst="cloud">
              <a:avLst/>
            </a:prstGeom>
            <a:solidFill>
              <a:schemeClr val="bg2"/>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275" name="Cloud 274">
              <a:extLst>
                <a:ext uri="{FF2B5EF4-FFF2-40B4-BE49-F238E27FC236}">
                  <a16:creationId xmlns:a16="http://schemas.microsoft.com/office/drawing/2014/main" id="{29C2D729-1054-714A-8EE5-1B79FBA5D961}"/>
                </a:ext>
              </a:extLst>
            </p:cNvPr>
            <p:cNvSpPr/>
            <p:nvPr/>
          </p:nvSpPr>
          <p:spPr>
            <a:xfrm>
              <a:off x="2763224" y="3485278"/>
              <a:ext cx="1572577" cy="518228"/>
            </a:xfrm>
            <a:prstGeom prst="cloud">
              <a:avLst/>
            </a:prstGeom>
            <a:solidFill>
              <a:srgbClr val="FFFFFF"/>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276" name="Rectangle 275">
              <a:extLst>
                <a:ext uri="{FF2B5EF4-FFF2-40B4-BE49-F238E27FC236}">
                  <a16:creationId xmlns:a16="http://schemas.microsoft.com/office/drawing/2014/main" id="{D2C4283D-3498-DB45-B9C2-ECBB479E0371}"/>
                </a:ext>
              </a:extLst>
            </p:cNvPr>
            <p:cNvSpPr/>
            <p:nvPr/>
          </p:nvSpPr>
          <p:spPr>
            <a:xfrm>
              <a:off x="3040557" y="3541852"/>
              <a:ext cx="981359" cy="499624"/>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Internet</a:t>
              </a:r>
            </a:p>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(Secondary)</a:t>
              </a:r>
            </a:p>
          </p:txBody>
        </p:sp>
        <p:sp>
          <p:nvSpPr>
            <p:cNvPr id="277" name="Rectangle 276">
              <a:extLst>
                <a:ext uri="{FF2B5EF4-FFF2-40B4-BE49-F238E27FC236}">
                  <a16:creationId xmlns:a16="http://schemas.microsoft.com/office/drawing/2014/main" id="{DC8680A5-8818-B640-BC74-3CFB007CFF01}"/>
                </a:ext>
              </a:extLst>
            </p:cNvPr>
            <p:cNvSpPr/>
            <p:nvPr/>
          </p:nvSpPr>
          <p:spPr>
            <a:xfrm>
              <a:off x="3149969" y="4592796"/>
              <a:ext cx="776175" cy="499624"/>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MPLS</a:t>
              </a:r>
            </a:p>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(Primary)</a:t>
              </a:r>
            </a:p>
          </p:txBody>
        </p:sp>
        <p:sp>
          <p:nvSpPr>
            <p:cNvPr id="278" name="Freeform 277">
              <a:extLst>
                <a:ext uri="{FF2B5EF4-FFF2-40B4-BE49-F238E27FC236}">
                  <a16:creationId xmlns:a16="http://schemas.microsoft.com/office/drawing/2014/main" id="{BC0B7415-95E8-E842-B74A-3602E39A0ED2}"/>
                </a:ext>
              </a:extLst>
            </p:cNvPr>
            <p:cNvSpPr/>
            <p:nvPr/>
          </p:nvSpPr>
          <p:spPr>
            <a:xfrm>
              <a:off x="1555141" y="3817588"/>
              <a:ext cx="3733935" cy="515823"/>
            </a:xfrm>
            <a:custGeom>
              <a:avLst/>
              <a:gdLst>
                <a:gd name="connsiteX0" fmla="*/ 0 w 4049889"/>
                <a:gd name="connsiteY0" fmla="*/ 536222 h 536222"/>
                <a:gd name="connsiteX1" fmla="*/ 2159000 w 4049889"/>
                <a:gd name="connsiteY1" fmla="*/ 0 h 536222"/>
                <a:gd name="connsiteX2" fmla="*/ 4049889 w 4049889"/>
                <a:gd name="connsiteY2" fmla="*/ 536222 h 536222"/>
              </a:gdLst>
              <a:ahLst/>
              <a:cxnLst>
                <a:cxn ang="0">
                  <a:pos x="connsiteX0" y="connsiteY0"/>
                </a:cxn>
                <a:cxn ang="0">
                  <a:pos x="connsiteX1" y="connsiteY1"/>
                </a:cxn>
                <a:cxn ang="0">
                  <a:pos x="connsiteX2" y="connsiteY2"/>
                </a:cxn>
              </a:cxnLst>
              <a:rect l="l" t="t" r="r" b="b"/>
              <a:pathLst>
                <a:path w="4049889" h="536222">
                  <a:moveTo>
                    <a:pt x="0" y="536222"/>
                  </a:moveTo>
                  <a:cubicBezTo>
                    <a:pt x="742009" y="268111"/>
                    <a:pt x="1484019" y="0"/>
                    <a:pt x="2159000" y="0"/>
                  </a:cubicBezTo>
                  <a:cubicBezTo>
                    <a:pt x="2833981" y="0"/>
                    <a:pt x="4049889" y="536222"/>
                    <a:pt x="4049889" y="536222"/>
                  </a:cubicBezTo>
                </a:path>
              </a:pathLst>
            </a:custGeom>
            <a:ln w="38100" cmpd="sng">
              <a:solidFill>
                <a:schemeClr val="tx1">
                  <a:lumMod val="75000"/>
                  <a:lumOff val="25000"/>
                </a:schemeClr>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sp>
          <p:nvSpPr>
            <p:cNvPr id="279" name="Freeform 278">
              <a:extLst>
                <a:ext uri="{FF2B5EF4-FFF2-40B4-BE49-F238E27FC236}">
                  <a16:creationId xmlns:a16="http://schemas.microsoft.com/office/drawing/2014/main" id="{B27A2B46-AE8D-0E4E-AE6B-ABE7D3C2A5E3}"/>
                </a:ext>
              </a:extLst>
            </p:cNvPr>
            <p:cNvSpPr/>
            <p:nvPr/>
          </p:nvSpPr>
          <p:spPr>
            <a:xfrm flipV="1">
              <a:off x="1555141" y="4329652"/>
              <a:ext cx="3733935" cy="474717"/>
            </a:xfrm>
            <a:custGeom>
              <a:avLst/>
              <a:gdLst>
                <a:gd name="connsiteX0" fmla="*/ 0 w 4049889"/>
                <a:gd name="connsiteY0" fmla="*/ 536222 h 536222"/>
                <a:gd name="connsiteX1" fmla="*/ 2159000 w 4049889"/>
                <a:gd name="connsiteY1" fmla="*/ 0 h 536222"/>
                <a:gd name="connsiteX2" fmla="*/ 4049889 w 4049889"/>
                <a:gd name="connsiteY2" fmla="*/ 536222 h 536222"/>
              </a:gdLst>
              <a:ahLst/>
              <a:cxnLst>
                <a:cxn ang="0">
                  <a:pos x="connsiteX0" y="connsiteY0"/>
                </a:cxn>
                <a:cxn ang="0">
                  <a:pos x="connsiteX1" y="connsiteY1"/>
                </a:cxn>
                <a:cxn ang="0">
                  <a:pos x="connsiteX2" y="connsiteY2"/>
                </a:cxn>
              </a:cxnLst>
              <a:rect l="l" t="t" r="r" b="b"/>
              <a:pathLst>
                <a:path w="4049889" h="536222">
                  <a:moveTo>
                    <a:pt x="0" y="536222"/>
                  </a:moveTo>
                  <a:cubicBezTo>
                    <a:pt x="742009" y="268111"/>
                    <a:pt x="1484019" y="0"/>
                    <a:pt x="2159000" y="0"/>
                  </a:cubicBezTo>
                  <a:cubicBezTo>
                    <a:pt x="2833981" y="0"/>
                    <a:pt x="4049889" y="536222"/>
                    <a:pt x="4049889" y="536222"/>
                  </a:cubicBezTo>
                </a:path>
              </a:pathLst>
            </a:custGeom>
            <a:ln w="38100" cmpd="sng">
              <a:solidFill>
                <a:schemeClr val="tx1">
                  <a:lumMod val="75000"/>
                  <a:lumOff val="25000"/>
                </a:schemeClr>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grpSp>
      <p:grpSp>
        <p:nvGrpSpPr>
          <p:cNvPr id="280" name="Group 279">
            <a:extLst>
              <a:ext uri="{FF2B5EF4-FFF2-40B4-BE49-F238E27FC236}">
                <a16:creationId xmlns:a16="http://schemas.microsoft.com/office/drawing/2014/main" id="{CA6E7D7E-E058-CC46-8CC8-70F4E9EE146C}"/>
              </a:ext>
            </a:extLst>
          </p:cNvPr>
          <p:cNvGrpSpPr/>
          <p:nvPr/>
        </p:nvGrpSpPr>
        <p:grpSpPr>
          <a:xfrm>
            <a:off x="2306821" y="3858024"/>
            <a:ext cx="823784" cy="1014476"/>
            <a:chOff x="1857373" y="3757287"/>
            <a:chExt cx="823784" cy="1014476"/>
          </a:xfrm>
        </p:grpSpPr>
        <p:grpSp>
          <p:nvGrpSpPr>
            <p:cNvPr id="281" name="Group 280">
              <a:extLst>
                <a:ext uri="{FF2B5EF4-FFF2-40B4-BE49-F238E27FC236}">
                  <a16:creationId xmlns:a16="http://schemas.microsoft.com/office/drawing/2014/main" id="{A8CCB997-6DC0-A747-9FA8-1B242307DFAF}"/>
                </a:ext>
              </a:extLst>
            </p:cNvPr>
            <p:cNvGrpSpPr>
              <a:grpSpLocks noChangeAspect="1"/>
            </p:cNvGrpSpPr>
            <p:nvPr/>
          </p:nvGrpSpPr>
          <p:grpSpPr>
            <a:xfrm>
              <a:off x="1858197" y="3757287"/>
              <a:ext cx="822960" cy="476563"/>
              <a:chOff x="1858197" y="3679462"/>
              <a:chExt cx="1005016" cy="581988"/>
            </a:xfrm>
          </p:grpSpPr>
          <p:sp>
            <p:nvSpPr>
              <p:cNvPr id="287" name="Folded Corner 286">
                <a:extLst>
                  <a:ext uri="{FF2B5EF4-FFF2-40B4-BE49-F238E27FC236}">
                    <a16:creationId xmlns:a16="http://schemas.microsoft.com/office/drawing/2014/main" id="{DC59DB0C-CA01-BD45-8A6C-B31898596754}"/>
                  </a:ext>
                </a:extLst>
              </p:cNvPr>
              <p:cNvSpPr/>
              <p:nvPr/>
            </p:nvSpPr>
            <p:spPr>
              <a:xfrm>
                <a:off x="1858197" y="4027859"/>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4</a:t>
                </a:r>
              </a:p>
            </p:txBody>
          </p:sp>
          <p:sp>
            <p:nvSpPr>
              <p:cNvPr id="288" name="Folded Corner 287">
                <a:extLst>
                  <a:ext uri="{FF2B5EF4-FFF2-40B4-BE49-F238E27FC236}">
                    <a16:creationId xmlns:a16="http://schemas.microsoft.com/office/drawing/2014/main" id="{39EA89ED-DA43-E445-AF9D-8E6899D8A31B}"/>
                  </a:ext>
                </a:extLst>
              </p:cNvPr>
              <p:cNvSpPr/>
              <p:nvPr/>
            </p:nvSpPr>
            <p:spPr>
              <a:xfrm>
                <a:off x="2086740" y="3916568"/>
                <a:ext cx="293522" cy="233591"/>
              </a:xfrm>
              <a:prstGeom prst="foldedCorner">
                <a:avLst/>
              </a:prstGeom>
              <a:solidFill>
                <a:schemeClr val="tx2">
                  <a:lumMod val="60000"/>
                  <a:lumOff val="40000"/>
                </a:schemeClr>
              </a:solidFill>
              <a:ln>
                <a:solidFill>
                  <a:schemeClr val="bg2"/>
                </a:solidFill>
              </a:ln>
              <a:effectLst>
                <a:glow>
                  <a:schemeClr val="accent1"/>
                </a:glow>
                <a:softEdge rad="0"/>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3</a:t>
                </a:r>
              </a:p>
            </p:txBody>
          </p:sp>
          <p:sp>
            <p:nvSpPr>
              <p:cNvPr id="289" name="Folded Corner 288">
                <a:extLst>
                  <a:ext uri="{FF2B5EF4-FFF2-40B4-BE49-F238E27FC236}">
                    <a16:creationId xmlns:a16="http://schemas.microsoft.com/office/drawing/2014/main" id="{DA5A6A0F-A8AA-164E-A780-FB5B77E9C98B}"/>
                  </a:ext>
                </a:extLst>
              </p:cNvPr>
              <p:cNvSpPr/>
              <p:nvPr/>
            </p:nvSpPr>
            <p:spPr>
              <a:xfrm>
                <a:off x="2329457" y="3794268"/>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2</a:t>
                </a:r>
              </a:p>
            </p:txBody>
          </p:sp>
          <p:sp>
            <p:nvSpPr>
              <p:cNvPr id="290" name="Folded Corner 289">
                <a:extLst>
                  <a:ext uri="{FF2B5EF4-FFF2-40B4-BE49-F238E27FC236}">
                    <a16:creationId xmlns:a16="http://schemas.microsoft.com/office/drawing/2014/main" id="{C86CF6C6-B9AC-4B45-AD9C-5B651871F12B}"/>
                  </a:ext>
                </a:extLst>
              </p:cNvPr>
              <p:cNvSpPr/>
              <p:nvPr/>
            </p:nvSpPr>
            <p:spPr>
              <a:xfrm>
                <a:off x="2568619" y="3679462"/>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1</a:t>
                </a:r>
              </a:p>
            </p:txBody>
          </p:sp>
        </p:grpSp>
        <p:grpSp>
          <p:nvGrpSpPr>
            <p:cNvPr id="282" name="Group 281">
              <a:extLst>
                <a:ext uri="{FF2B5EF4-FFF2-40B4-BE49-F238E27FC236}">
                  <a16:creationId xmlns:a16="http://schemas.microsoft.com/office/drawing/2014/main" id="{D8DB78D0-2C2F-4C4D-ABC4-024741264340}"/>
                </a:ext>
              </a:extLst>
            </p:cNvPr>
            <p:cNvGrpSpPr>
              <a:grpSpLocks noChangeAspect="1"/>
            </p:cNvGrpSpPr>
            <p:nvPr/>
          </p:nvGrpSpPr>
          <p:grpSpPr>
            <a:xfrm>
              <a:off x="1857373" y="4313928"/>
              <a:ext cx="822960" cy="457835"/>
              <a:chOff x="1857373" y="4430663"/>
              <a:chExt cx="1005840" cy="559576"/>
            </a:xfrm>
          </p:grpSpPr>
          <p:sp>
            <p:nvSpPr>
              <p:cNvPr id="283" name="Folded Corner 282">
                <a:extLst>
                  <a:ext uri="{FF2B5EF4-FFF2-40B4-BE49-F238E27FC236}">
                    <a16:creationId xmlns:a16="http://schemas.microsoft.com/office/drawing/2014/main" id="{B1407296-A4C9-744C-9599-68A937EFAA47}"/>
                  </a:ext>
                </a:extLst>
              </p:cNvPr>
              <p:cNvSpPr/>
              <p:nvPr/>
            </p:nvSpPr>
            <p:spPr>
              <a:xfrm>
                <a:off x="1857373" y="4430663"/>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4</a:t>
                </a:r>
              </a:p>
            </p:txBody>
          </p:sp>
          <p:sp>
            <p:nvSpPr>
              <p:cNvPr id="284" name="Folded Corner 283">
                <a:extLst>
                  <a:ext uri="{FF2B5EF4-FFF2-40B4-BE49-F238E27FC236}">
                    <a16:creationId xmlns:a16="http://schemas.microsoft.com/office/drawing/2014/main" id="{7CB2C1AB-1BC9-0C48-B152-6665C6823B5D}"/>
                  </a:ext>
                </a:extLst>
              </p:cNvPr>
              <p:cNvSpPr/>
              <p:nvPr/>
            </p:nvSpPr>
            <p:spPr>
              <a:xfrm>
                <a:off x="2086740" y="4534563"/>
                <a:ext cx="293522" cy="233591"/>
              </a:xfrm>
              <a:prstGeom prst="foldedCorner">
                <a:avLst/>
              </a:prstGeom>
              <a:solidFill>
                <a:schemeClr val="tx2">
                  <a:lumMod val="60000"/>
                  <a:lumOff val="40000"/>
                </a:schemeClr>
              </a:solidFill>
              <a:ln>
                <a:solidFill>
                  <a:schemeClr val="bg2"/>
                </a:solidFill>
              </a:ln>
              <a:effectLst>
                <a:glow>
                  <a:schemeClr val="accent1"/>
                </a:glow>
                <a:softEdge rad="0"/>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3</a:t>
                </a:r>
              </a:p>
            </p:txBody>
          </p:sp>
          <p:sp>
            <p:nvSpPr>
              <p:cNvPr id="285" name="Folded Corner 284">
                <a:extLst>
                  <a:ext uri="{FF2B5EF4-FFF2-40B4-BE49-F238E27FC236}">
                    <a16:creationId xmlns:a16="http://schemas.microsoft.com/office/drawing/2014/main" id="{77377B5B-57B5-8B40-AFDB-F100A1C844BD}"/>
                  </a:ext>
                </a:extLst>
              </p:cNvPr>
              <p:cNvSpPr/>
              <p:nvPr/>
            </p:nvSpPr>
            <p:spPr>
              <a:xfrm>
                <a:off x="2331213" y="4649720"/>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2</a:t>
                </a:r>
              </a:p>
            </p:txBody>
          </p:sp>
          <p:sp>
            <p:nvSpPr>
              <p:cNvPr id="286" name="Folded Corner 285">
                <a:extLst>
                  <a:ext uri="{FF2B5EF4-FFF2-40B4-BE49-F238E27FC236}">
                    <a16:creationId xmlns:a16="http://schemas.microsoft.com/office/drawing/2014/main" id="{79B897B6-30F1-6F42-972D-BAACC7A9FE0F}"/>
                  </a:ext>
                </a:extLst>
              </p:cNvPr>
              <p:cNvSpPr/>
              <p:nvPr/>
            </p:nvSpPr>
            <p:spPr>
              <a:xfrm>
                <a:off x="2568619" y="4756648"/>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1</a:t>
                </a:r>
              </a:p>
            </p:txBody>
          </p:sp>
        </p:grpSp>
      </p:grpSp>
      <p:grpSp>
        <p:nvGrpSpPr>
          <p:cNvPr id="291" name="Group 290">
            <a:extLst>
              <a:ext uri="{FF2B5EF4-FFF2-40B4-BE49-F238E27FC236}">
                <a16:creationId xmlns:a16="http://schemas.microsoft.com/office/drawing/2014/main" id="{1D5BF4BB-AB10-EC47-8CBA-11E1C09341CD}"/>
              </a:ext>
            </a:extLst>
          </p:cNvPr>
          <p:cNvGrpSpPr/>
          <p:nvPr/>
        </p:nvGrpSpPr>
        <p:grpSpPr>
          <a:xfrm>
            <a:off x="4706992" y="3866242"/>
            <a:ext cx="822960" cy="899068"/>
            <a:chOff x="4257544" y="3765505"/>
            <a:chExt cx="822960" cy="899068"/>
          </a:xfrm>
        </p:grpSpPr>
        <p:grpSp>
          <p:nvGrpSpPr>
            <p:cNvPr id="292" name="Group 291">
              <a:extLst>
                <a:ext uri="{FF2B5EF4-FFF2-40B4-BE49-F238E27FC236}">
                  <a16:creationId xmlns:a16="http://schemas.microsoft.com/office/drawing/2014/main" id="{BACF56C1-8D23-3D4D-B7C5-DF24AE11EFFA}"/>
                </a:ext>
              </a:extLst>
            </p:cNvPr>
            <p:cNvGrpSpPr>
              <a:grpSpLocks noChangeAspect="1"/>
            </p:cNvGrpSpPr>
            <p:nvPr/>
          </p:nvGrpSpPr>
          <p:grpSpPr>
            <a:xfrm>
              <a:off x="4444687" y="4279141"/>
              <a:ext cx="635817" cy="385432"/>
              <a:chOff x="2086740" y="3679462"/>
              <a:chExt cx="776473" cy="470697"/>
            </a:xfrm>
          </p:grpSpPr>
          <p:sp>
            <p:nvSpPr>
              <p:cNvPr id="298" name="Folded Corner 297">
                <a:extLst>
                  <a:ext uri="{FF2B5EF4-FFF2-40B4-BE49-F238E27FC236}">
                    <a16:creationId xmlns:a16="http://schemas.microsoft.com/office/drawing/2014/main" id="{FE2FD14B-F7C0-A94C-85A7-ED9DF759739E}"/>
                  </a:ext>
                </a:extLst>
              </p:cNvPr>
              <p:cNvSpPr/>
              <p:nvPr/>
            </p:nvSpPr>
            <p:spPr>
              <a:xfrm>
                <a:off x="2086740" y="3916568"/>
                <a:ext cx="293522" cy="233591"/>
              </a:xfrm>
              <a:prstGeom prst="foldedCorner">
                <a:avLst/>
              </a:prstGeom>
              <a:solidFill>
                <a:schemeClr val="tx2">
                  <a:lumMod val="60000"/>
                  <a:lumOff val="40000"/>
                </a:schemeClr>
              </a:solidFill>
              <a:ln>
                <a:solidFill>
                  <a:schemeClr val="bg2"/>
                </a:solidFill>
              </a:ln>
              <a:effectLst>
                <a:glow>
                  <a:schemeClr val="accent1"/>
                </a:glow>
                <a:softEdge rad="0"/>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4</a:t>
                </a:r>
              </a:p>
            </p:txBody>
          </p:sp>
          <p:sp>
            <p:nvSpPr>
              <p:cNvPr id="299" name="Folded Corner 298">
                <a:extLst>
                  <a:ext uri="{FF2B5EF4-FFF2-40B4-BE49-F238E27FC236}">
                    <a16:creationId xmlns:a16="http://schemas.microsoft.com/office/drawing/2014/main" id="{64EC5779-7B46-2549-9CEB-2F01EED196AC}"/>
                  </a:ext>
                </a:extLst>
              </p:cNvPr>
              <p:cNvSpPr/>
              <p:nvPr/>
            </p:nvSpPr>
            <p:spPr>
              <a:xfrm>
                <a:off x="2329457" y="3794268"/>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2</a:t>
                </a:r>
              </a:p>
            </p:txBody>
          </p:sp>
          <p:sp>
            <p:nvSpPr>
              <p:cNvPr id="300" name="Folded Corner 299">
                <a:extLst>
                  <a:ext uri="{FF2B5EF4-FFF2-40B4-BE49-F238E27FC236}">
                    <a16:creationId xmlns:a16="http://schemas.microsoft.com/office/drawing/2014/main" id="{902B8AAE-8974-D048-BDF8-CC647A3EC21B}"/>
                  </a:ext>
                </a:extLst>
              </p:cNvPr>
              <p:cNvSpPr/>
              <p:nvPr/>
            </p:nvSpPr>
            <p:spPr>
              <a:xfrm>
                <a:off x="2568619" y="3679462"/>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1</a:t>
                </a:r>
              </a:p>
            </p:txBody>
          </p:sp>
        </p:grpSp>
        <p:grpSp>
          <p:nvGrpSpPr>
            <p:cNvPr id="293" name="Group 292">
              <a:extLst>
                <a:ext uri="{FF2B5EF4-FFF2-40B4-BE49-F238E27FC236}">
                  <a16:creationId xmlns:a16="http://schemas.microsoft.com/office/drawing/2014/main" id="{34531B43-C982-0849-8745-12CC6A826FEB}"/>
                </a:ext>
              </a:extLst>
            </p:cNvPr>
            <p:cNvGrpSpPr>
              <a:grpSpLocks noChangeAspect="1"/>
            </p:cNvGrpSpPr>
            <p:nvPr/>
          </p:nvGrpSpPr>
          <p:grpSpPr>
            <a:xfrm>
              <a:off x="4257544" y="3765505"/>
              <a:ext cx="822960" cy="457835"/>
              <a:chOff x="1857373" y="4430663"/>
              <a:chExt cx="1005840" cy="559576"/>
            </a:xfrm>
          </p:grpSpPr>
          <p:sp>
            <p:nvSpPr>
              <p:cNvPr id="294" name="Folded Corner 293">
                <a:extLst>
                  <a:ext uri="{FF2B5EF4-FFF2-40B4-BE49-F238E27FC236}">
                    <a16:creationId xmlns:a16="http://schemas.microsoft.com/office/drawing/2014/main" id="{DD2A04A4-156D-6F42-A150-DDB4136048A9}"/>
                  </a:ext>
                </a:extLst>
              </p:cNvPr>
              <p:cNvSpPr/>
              <p:nvPr/>
            </p:nvSpPr>
            <p:spPr>
              <a:xfrm>
                <a:off x="1857373" y="4430663"/>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4</a:t>
                </a:r>
              </a:p>
            </p:txBody>
          </p:sp>
          <p:sp>
            <p:nvSpPr>
              <p:cNvPr id="295" name="Folded Corner 294">
                <a:extLst>
                  <a:ext uri="{FF2B5EF4-FFF2-40B4-BE49-F238E27FC236}">
                    <a16:creationId xmlns:a16="http://schemas.microsoft.com/office/drawing/2014/main" id="{6D7DA134-65BE-7B45-B633-9C9F87DD37A4}"/>
                  </a:ext>
                </a:extLst>
              </p:cNvPr>
              <p:cNvSpPr/>
              <p:nvPr/>
            </p:nvSpPr>
            <p:spPr>
              <a:xfrm>
                <a:off x="2086740" y="4534563"/>
                <a:ext cx="293522" cy="233591"/>
              </a:xfrm>
              <a:prstGeom prst="foldedCorner">
                <a:avLst/>
              </a:prstGeom>
              <a:solidFill>
                <a:schemeClr val="accent2"/>
              </a:solidFill>
              <a:ln>
                <a:solidFill>
                  <a:schemeClr val="bg2"/>
                </a:solidFill>
              </a:ln>
              <a:effectLst>
                <a:glow>
                  <a:schemeClr val="accent1"/>
                </a:glow>
                <a:softEdge rad="0"/>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3</a:t>
                </a:r>
              </a:p>
            </p:txBody>
          </p:sp>
          <p:sp>
            <p:nvSpPr>
              <p:cNvPr id="296" name="Folded Corner 295">
                <a:extLst>
                  <a:ext uri="{FF2B5EF4-FFF2-40B4-BE49-F238E27FC236}">
                    <a16:creationId xmlns:a16="http://schemas.microsoft.com/office/drawing/2014/main" id="{9051320E-58D4-EF42-BF56-264782A9D5FE}"/>
                  </a:ext>
                </a:extLst>
              </p:cNvPr>
              <p:cNvSpPr/>
              <p:nvPr/>
            </p:nvSpPr>
            <p:spPr>
              <a:xfrm>
                <a:off x="2331213" y="4649720"/>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2</a:t>
                </a:r>
              </a:p>
            </p:txBody>
          </p:sp>
          <p:sp>
            <p:nvSpPr>
              <p:cNvPr id="297" name="Folded Corner 296">
                <a:extLst>
                  <a:ext uri="{FF2B5EF4-FFF2-40B4-BE49-F238E27FC236}">
                    <a16:creationId xmlns:a16="http://schemas.microsoft.com/office/drawing/2014/main" id="{596EA154-8D66-B349-A397-65406CC17035}"/>
                  </a:ext>
                </a:extLst>
              </p:cNvPr>
              <p:cNvSpPr/>
              <p:nvPr/>
            </p:nvSpPr>
            <p:spPr>
              <a:xfrm>
                <a:off x="2568619" y="4756648"/>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1</a:t>
                </a:r>
              </a:p>
            </p:txBody>
          </p:sp>
        </p:grpSp>
      </p:grpSp>
    </p:spTree>
    <p:extLst>
      <p:ext uri="{BB962C8B-B14F-4D97-AF65-F5344CB8AC3E}">
        <p14:creationId xmlns:p14="http://schemas.microsoft.com/office/powerpoint/2010/main" val="40961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wipe(left)">
                                      <p:cBhvr>
                                        <p:cTn id="7" dur="500"/>
                                        <p:tgtEl>
                                          <p:spTgt spid="203"/>
                                        </p:tgtEl>
                                      </p:cBhvr>
                                    </p:animEffect>
                                  </p:childTnLst>
                                </p:cTn>
                              </p:par>
                              <p:par>
                                <p:cTn id="8" presetID="22" presetClass="entr" presetSubtype="8" fill="hold" nodeType="withEffect">
                                  <p:stCondLst>
                                    <p:cond delay="0"/>
                                  </p:stCondLst>
                                  <p:childTnLst>
                                    <p:set>
                                      <p:cBhvr>
                                        <p:cTn id="9" dur="1" fill="hold">
                                          <p:stCondLst>
                                            <p:cond delay="0"/>
                                          </p:stCondLst>
                                        </p:cTn>
                                        <p:tgtEl>
                                          <p:spTgt spid="140">
                                            <p:txEl>
                                              <p:pRg st="0" end="0"/>
                                            </p:txEl>
                                          </p:spTgt>
                                        </p:tgtEl>
                                        <p:attrNameLst>
                                          <p:attrName>style.visibility</p:attrName>
                                        </p:attrNameLst>
                                      </p:cBhvr>
                                      <p:to>
                                        <p:strVal val="visible"/>
                                      </p:to>
                                    </p:set>
                                    <p:animEffect transition="in" filter="wipe(left)">
                                      <p:cBhvr>
                                        <p:cTn id="10" dur="500"/>
                                        <p:tgtEl>
                                          <p:spTgt spid="14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99"/>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140">
                                            <p:txEl>
                                              <p:pRg st="1" end="1"/>
                                            </p:txEl>
                                          </p:spTgt>
                                        </p:tgtEl>
                                        <p:attrNameLst>
                                          <p:attrName>style.visibility</p:attrName>
                                        </p:attrNameLst>
                                      </p:cBhvr>
                                      <p:to>
                                        <p:strVal val="visible"/>
                                      </p:to>
                                    </p:set>
                                    <p:animEffect transition="in" filter="wipe(left)">
                                      <p:cBhvr>
                                        <p:cTn id="19" dur="500"/>
                                        <p:tgtEl>
                                          <p:spTgt spid="14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99"/>
                                        </p:tgtEl>
                                        <p:attrNameLst>
                                          <p:attrName>style.visibility</p:attrName>
                                        </p:attrNameLst>
                                      </p:cBhvr>
                                      <p:to>
                                        <p:strVal val="hidden"/>
                                      </p:to>
                                    </p:set>
                                  </p:childTnLst>
                                </p:cTn>
                              </p:par>
                              <p:par>
                                <p:cTn id="24" presetID="22" presetClass="entr" presetSubtype="8" fill="hold" nodeType="withEffect">
                                  <p:stCondLst>
                                    <p:cond delay="0"/>
                                  </p:stCondLst>
                                  <p:childTnLst>
                                    <p:set>
                                      <p:cBhvr>
                                        <p:cTn id="25" dur="1" fill="hold">
                                          <p:stCondLst>
                                            <p:cond delay="0"/>
                                          </p:stCondLst>
                                        </p:cTn>
                                        <p:tgtEl>
                                          <p:spTgt spid="175"/>
                                        </p:tgtEl>
                                        <p:attrNameLst>
                                          <p:attrName>style.visibility</p:attrName>
                                        </p:attrNameLst>
                                      </p:cBhvr>
                                      <p:to>
                                        <p:strVal val="visible"/>
                                      </p:to>
                                    </p:set>
                                    <p:animEffect transition="in" filter="wipe(left)">
                                      <p:cBhvr>
                                        <p:cTn id="26" dur="500"/>
                                        <p:tgtEl>
                                          <p:spTgt spid="175"/>
                                        </p:tgtEl>
                                      </p:cBhvr>
                                    </p:animEffect>
                                  </p:childTnLst>
                                </p:cTn>
                              </p:par>
                              <p:par>
                                <p:cTn id="27" presetID="22" presetClass="entr" presetSubtype="8" fill="hold" nodeType="withEffect">
                                  <p:stCondLst>
                                    <p:cond delay="0"/>
                                  </p:stCondLst>
                                  <p:childTnLst>
                                    <p:set>
                                      <p:cBhvr>
                                        <p:cTn id="28" dur="1" fill="hold">
                                          <p:stCondLst>
                                            <p:cond delay="0"/>
                                          </p:stCondLst>
                                        </p:cTn>
                                        <p:tgtEl>
                                          <p:spTgt spid="140">
                                            <p:txEl>
                                              <p:pRg st="2" end="2"/>
                                            </p:txEl>
                                          </p:spTgt>
                                        </p:tgtEl>
                                        <p:attrNameLst>
                                          <p:attrName>style.visibility</p:attrName>
                                        </p:attrNameLst>
                                      </p:cBhvr>
                                      <p:to>
                                        <p:strVal val="visible"/>
                                      </p:to>
                                    </p:set>
                                    <p:animEffect transition="in" filter="wipe(left)">
                                      <p:cBhvr>
                                        <p:cTn id="29" dur="500"/>
                                        <p:tgtEl>
                                          <p:spTgt spid="140">
                                            <p:txEl>
                                              <p:pRg st="2" end="2"/>
                                            </p:txEl>
                                          </p:spTgt>
                                        </p:tgtEl>
                                      </p:cBhvr>
                                    </p:animEffect>
                                  </p:childTnLst>
                                </p:cTn>
                              </p:par>
                            </p:childTnLst>
                          </p:cTn>
                        </p:par>
                        <p:par>
                          <p:cTn id="30" fill="hold">
                            <p:stCondLst>
                              <p:cond delay="500"/>
                            </p:stCondLst>
                            <p:childTnLst>
                              <p:par>
                                <p:cTn id="31" presetID="22" presetClass="entr" presetSubtype="8" fill="hold" nodeType="afterEffect">
                                  <p:stCondLst>
                                    <p:cond delay="1000"/>
                                  </p:stCondLst>
                                  <p:childTnLst>
                                    <p:set>
                                      <p:cBhvr>
                                        <p:cTn id="32" dur="1" fill="hold">
                                          <p:stCondLst>
                                            <p:cond delay="0"/>
                                          </p:stCondLst>
                                        </p:cTn>
                                        <p:tgtEl>
                                          <p:spTgt spid="227"/>
                                        </p:tgtEl>
                                        <p:attrNameLst>
                                          <p:attrName>style.visibility</p:attrName>
                                        </p:attrNameLst>
                                      </p:cBhvr>
                                      <p:to>
                                        <p:strVal val="visible"/>
                                      </p:to>
                                    </p:set>
                                    <p:animEffect transition="in" filter="wipe(left)">
                                      <p:cBhvr>
                                        <p:cTn id="33" dur="500"/>
                                        <p:tgtEl>
                                          <p:spTgt spid="22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75"/>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27"/>
                                        </p:tgtEl>
                                        <p:attrNameLst>
                                          <p:attrName>style.visibility</p:attrName>
                                        </p:attrNameLst>
                                      </p:cBhvr>
                                      <p:to>
                                        <p:strVal val="hidden"/>
                                      </p:to>
                                    </p:set>
                                  </p:childTnLst>
                                </p:cTn>
                              </p:par>
                              <p:par>
                                <p:cTn id="40" presetID="22" presetClass="entr" presetSubtype="8" fill="hold" nodeType="withEffect">
                                  <p:stCondLst>
                                    <p:cond delay="0"/>
                                  </p:stCondLst>
                                  <p:childTnLst>
                                    <p:set>
                                      <p:cBhvr>
                                        <p:cTn id="41" dur="1" fill="hold">
                                          <p:stCondLst>
                                            <p:cond delay="0"/>
                                          </p:stCondLst>
                                        </p:cTn>
                                        <p:tgtEl>
                                          <p:spTgt spid="261"/>
                                        </p:tgtEl>
                                        <p:attrNameLst>
                                          <p:attrName>style.visibility</p:attrName>
                                        </p:attrNameLst>
                                      </p:cBhvr>
                                      <p:to>
                                        <p:strVal val="visible"/>
                                      </p:to>
                                    </p:set>
                                    <p:animEffect transition="in" filter="wipe(left)">
                                      <p:cBhvr>
                                        <p:cTn id="42" dur="500"/>
                                        <p:tgtEl>
                                          <p:spTgt spid="261"/>
                                        </p:tgtEl>
                                      </p:cBhvr>
                                    </p:animEffect>
                                  </p:childTnLst>
                                </p:cTn>
                              </p:par>
                              <p:par>
                                <p:cTn id="43" presetID="22" presetClass="entr" presetSubtype="8" fill="hold" nodeType="withEffect">
                                  <p:stCondLst>
                                    <p:cond delay="0"/>
                                  </p:stCondLst>
                                  <p:childTnLst>
                                    <p:set>
                                      <p:cBhvr>
                                        <p:cTn id="44" dur="1" fill="hold">
                                          <p:stCondLst>
                                            <p:cond delay="0"/>
                                          </p:stCondLst>
                                        </p:cTn>
                                        <p:tgtEl>
                                          <p:spTgt spid="140">
                                            <p:txEl>
                                              <p:pRg st="3" end="3"/>
                                            </p:txEl>
                                          </p:spTgt>
                                        </p:tgtEl>
                                        <p:attrNameLst>
                                          <p:attrName>style.visibility</p:attrName>
                                        </p:attrNameLst>
                                      </p:cBhvr>
                                      <p:to>
                                        <p:strVal val="visible"/>
                                      </p:to>
                                    </p:set>
                                    <p:animEffect transition="in" filter="wipe(left)">
                                      <p:cBhvr>
                                        <p:cTn id="45" dur="500"/>
                                        <p:tgtEl>
                                          <p:spTgt spid="140">
                                            <p:txEl>
                                              <p:pRg st="3" end="3"/>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140">
                                            <p:txEl>
                                              <p:pRg st="4" end="4"/>
                                            </p:txEl>
                                          </p:spTgt>
                                        </p:tgtEl>
                                        <p:attrNameLst>
                                          <p:attrName>style.visibility</p:attrName>
                                        </p:attrNameLst>
                                      </p:cBhvr>
                                      <p:to>
                                        <p:strVal val="visible"/>
                                      </p:to>
                                    </p:set>
                                    <p:animEffect transition="in" filter="wipe(left)">
                                      <p:cBhvr>
                                        <p:cTn id="48" dur="500"/>
                                        <p:tgtEl>
                                          <p:spTgt spid="140">
                                            <p:txEl>
                                              <p:pRg st="4" end="4"/>
                                            </p:txEl>
                                          </p:spTgt>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80"/>
                                        </p:tgtEl>
                                        <p:attrNameLst>
                                          <p:attrName>style.visibility</p:attrName>
                                        </p:attrNameLst>
                                      </p:cBhvr>
                                      <p:to>
                                        <p:strVal val="visible"/>
                                      </p:to>
                                    </p:set>
                                    <p:animEffect transition="in" filter="wipe(left)">
                                      <p:cBhvr>
                                        <p:cTn id="52" dur="500"/>
                                        <p:tgtEl>
                                          <p:spTgt spid="280"/>
                                        </p:tgtEl>
                                      </p:cBhvr>
                                    </p:animEffect>
                                  </p:childTnLst>
                                </p:cTn>
                              </p:par>
                            </p:childTnLst>
                          </p:cTn>
                        </p:par>
                        <p:par>
                          <p:cTn id="53" fill="hold">
                            <p:stCondLst>
                              <p:cond delay="1000"/>
                            </p:stCondLst>
                            <p:childTnLst>
                              <p:par>
                                <p:cTn id="54" presetID="22" presetClass="entr" presetSubtype="8" fill="hold" nodeType="afterEffect">
                                  <p:stCondLst>
                                    <p:cond delay="1000"/>
                                  </p:stCondLst>
                                  <p:childTnLst>
                                    <p:set>
                                      <p:cBhvr>
                                        <p:cTn id="55" dur="1" fill="hold">
                                          <p:stCondLst>
                                            <p:cond delay="0"/>
                                          </p:stCondLst>
                                        </p:cTn>
                                        <p:tgtEl>
                                          <p:spTgt spid="291"/>
                                        </p:tgtEl>
                                        <p:attrNameLst>
                                          <p:attrName>style.visibility</p:attrName>
                                        </p:attrNameLst>
                                      </p:cBhvr>
                                      <p:to>
                                        <p:strVal val="visible"/>
                                      </p:to>
                                    </p:set>
                                    <p:animEffect transition="in" filter="wipe(left)">
                                      <p:cBhvr>
                                        <p:cTn id="56"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797B9-92C9-CD49-BEDC-EB01C9A74020}"/>
              </a:ext>
            </a:extLst>
          </p:cNvPr>
          <p:cNvSpPr>
            <a:spLocks noGrp="1"/>
          </p:cNvSpPr>
          <p:nvPr>
            <p:ph type="title"/>
          </p:nvPr>
        </p:nvSpPr>
        <p:spPr>
          <a:xfrm>
            <a:off x="583687" y="231775"/>
            <a:ext cx="11127317" cy="975783"/>
          </a:xfrm>
        </p:spPr>
        <p:txBody>
          <a:bodyPr/>
          <a:lstStyle/>
          <a:p>
            <a:r>
              <a:rPr lang="en-US" dirty="0"/>
              <a:t>Now SD-WAN has UC Integration </a:t>
            </a:r>
            <a:br>
              <a:rPr lang="en-US" dirty="0"/>
            </a:br>
            <a:r>
              <a:rPr lang="en-US" sz="2000" dirty="0"/>
              <a:t>Delivers </a:t>
            </a:r>
            <a:r>
              <a:rPr lang="en-US" sz="2000" dirty="0" err="1"/>
              <a:t>Webex</a:t>
            </a:r>
            <a:r>
              <a:rPr lang="en-US" sz="2000" dirty="0"/>
              <a:t>/Teams gateway and optimization</a:t>
            </a:r>
          </a:p>
        </p:txBody>
      </p:sp>
      <p:graphicFrame>
        <p:nvGraphicFramePr>
          <p:cNvPr id="3" name="Diagram 2">
            <a:extLst>
              <a:ext uri="{FF2B5EF4-FFF2-40B4-BE49-F238E27FC236}">
                <a16:creationId xmlns:a16="http://schemas.microsoft.com/office/drawing/2014/main" id="{95FE27D4-13A1-9745-8F72-01392753FB15}"/>
              </a:ext>
            </a:extLst>
          </p:cNvPr>
          <p:cNvGraphicFramePr/>
          <p:nvPr>
            <p:extLst>
              <p:ext uri="{D42A27DB-BD31-4B8C-83A1-F6EECF244321}">
                <p14:modId xmlns:p14="http://schemas.microsoft.com/office/powerpoint/2010/main" val="1893162955"/>
              </p:ext>
            </p:extLst>
          </p:nvPr>
        </p:nvGraphicFramePr>
        <p:xfrm>
          <a:off x="1204084" y="1207558"/>
          <a:ext cx="9144001" cy="4707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A7A23F8-D881-FB42-AD08-10FA8C9C9E1A}"/>
              </a:ext>
            </a:extLst>
          </p:cNvPr>
          <p:cNvSpPr txBox="1"/>
          <p:nvPr/>
        </p:nvSpPr>
        <p:spPr>
          <a:xfrm>
            <a:off x="755930" y="6130956"/>
            <a:ext cx="10782829" cy="495269"/>
          </a:xfrm>
          <a:prstGeom prst="roundRect">
            <a:avLst>
              <a:gd name="adj" fmla="val 50000"/>
            </a:avLst>
          </a:prstGeom>
          <a:solidFill>
            <a:schemeClr val="accent1"/>
          </a:solidFill>
        </p:spPr>
        <p:txBody>
          <a:bodyPr wrap="square" lIns="0" tIns="0" rIns="0" bIns="0" rtlCol="0" anchor="ctr">
            <a:noAutofit/>
          </a:bodyPr>
          <a:lstStyle/>
          <a:p>
            <a:pPr algn="ctr" defTabSz="243834">
              <a:defRPr/>
            </a:pPr>
            <a:r>
              <a:rPr lang="en-US" sz="2000" dirty="0">
                <a:solidFill>
                  <a:srgbClr val="FFFFFF"/>
                </a:solidFill>
                <a:ea typeface="ＭＳ Ｐゴシック" charset="0"/>
                <a:cs typeface="CiscoSansTT" panose="020B0503020201020303" pitchFamily="34" charset="0"/>
              </a:rPr>
              <a:t>All UC, Voice and App </a:t>
            </a:r>
            <a:r>
              <a:rPr lang="en-US" sz="2000" dirty="0" err="1">
                <a:solidFill>
                  <a:srgbClr val="FFFFFF"/>
                </a:solidFill>
                <a:ea typeface="ＭＳ Ｐゴシック" charset="0"/>
                <a:cs typeface="CiscoSansTT" panose="020B0503020201020303" pitchFamily="34" charset="0"/>
              </a:rPr>
              <a:t>QoE</a:t>
            </a:r>
            <a:r>
              <a:rPr lang="en-US" sz="2000" dirty="0">
                <a:solidFill>
                  <a:srgbClr val="FFFFFF"/>
                </a:solidFill>
                <a:ea typeface="ＭＳ Ｐゴシック" charset="0"/>
                <a:cs typeface="CiscoSansTT" panose="020B0503020201020303" pitchFamily="34" charset="0"/>
              </a:rPr>
              <a:t>  features come with </a:t>
            </a:r>
            <a:r>
              <a:rPr lang="en-US" sz="2000" dirty="0">
                <a:solidFill>
                  <a:srgbClr val="FFFFFF"/>
                </a:solidFill>
                <a:latin typeface="+mj-lt"/>
                <a:ea typeface="ＭＳ Ｐゴシック" charset="0"/>
                <a:cs typeface="CiscoSansTT" panose="020B0503020201020303" pitchFamily="34" charset="0"/>
              </a:rPr>
              <a:t>DNA Advantage License</a:t>
            </a:r>
          </a:p>
        </p:txBody>
      </p:sp>
    </p:spTree>
    <p:extLst>
      <p:ext uri="{BB962C8B-B14F-4D97-AF65-F5344CB8AC3E}">
        <p14:creationId xmlns:p14="http://schemas.microsoft.com/office/powerpoint/2010/main" val="3864142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2A2AFA2-0CFE-7946-BB95-FFD789757975}"/>
              </a:ext>
            </a:extLst>
          </p:cNvPr>
          <p:cNvGrpSpPr/>
          <p:nvPr/>
        </p:nvGrpSpPr>
        <p:grpSpPr>
          <a:xfrm>
            <a:off x="2382210" y="1606461"/>
            <a:ext cx="3032209" cy="1330596"/>
            <a:chOff x="2382210" y="1606461"/>
            <a:chExt cx="3032209" cy="1330596"/>
          </a:xfrm>
        </p:grpSpPr>
        <p:sp>
          <p:nvSpPr>
            <p:cNvPr id="147" name="Freeform 16">
              <a:extLst>
                <a:ext uri="{FF2B5EF4-FFF2-40B4-BE49-F238E27FC236}">
                  <a16:creationId xmlns:a16="http://schemas.microsoft.com/office/drawing/2014/main" id="{F1DCCF98-8AB5-B345-84B2-20803257F417}"/>
                </a:ext>
              </a:extLst>
            </p:cNvPr>
            <p:cNvSpPr>
              <a:spLocks/>
            </p:cNvSpPr>
            <p:nvPr/>
          </p:nvSpPr>
          <p:spPr bwMode="auto">
            <a:xfrm flipH="1">
              <a:off x="3082737" y="1606461"/>
              <a:ext cx="2331682" cy="115530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41" name="Freeform 16">
              <a:extLst>
                <a:ext uri="{FF2B5EF4-FFF2-40B4-BE49-F238E27FC236}">
                  <a16:creationId xmlns:a16="http://schemas.microsoft.com/office/drawing/2014/main" id="{E39D417A-D5C1-BC43-8E12-E19BED9C0950}"/>
                </a:ext>
              </a:extLst>
            </p:cNvPr>
            <p:cNvSpPr>
              <a:spLocks/>
            </p:cNvSpPr>
            <p:nvPr/>
          </p:nvSpPr>
          <p:spPr bwMode="auto">
            <a:xfrm flipH="1">
              <a:off x="2382210" y="1806496"/>
              <a:ext cx="2281745" cy="1130561"/>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pic>
        <p:nvPicPr>
          <p:cNvPr id="8" name="Picture 7">
            <a:extLst>
              <a:ext uri="{FF2B5EF4-FFF2-40B4-BE49-F238E27FC236}">
                <a16:creationId xmlns:a16="http://schemas.microsoft.com/office/drawing/2014/main" id="{C977B2DC-94C0-8145-9A81-35C0C970D249}"/>
              </a:ext>
            </a:extLst>
          </p:cNvPr>
          <p:cNvPicPr>
            <a:picLocks/>
          </p:cNvPicPr>
          <p:nvPr/>
        </p:nvPicPr>
        <p:blipFill rotWithShape="1">
          <a:blip r:embed="rId3" cstate="hqprint">
            <a:grayscl/>
            <a:alphaModFix amt="67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2534433" y="3274745"/>
            <a:ext cx="2744278" cy="2125984"/>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14" name="Picture 13">
            <a:extLst>
              <a:ext uri="{FF2B5EF4-FFF2-40B4-BE49-F238E27FC236}">
                <a16:creationId xmlns:a16="http://schemas.microsoft.com/office/drawing/2014/main" id="{346DEB04-A353-D540-AA95-B5C56EB699D1}"/>
              </a:ext>
            </a:extLst>
          </p:cNvPr>
          <p:cNvPicPr>
            <a:picLocks noChangeAspect="1"/>
          </p:cNvPicPr>
          <p:nvPr/>
        </p:nvPicPr>
        <p:blipFill rotWithShape="1">
          <a:blip r:embed="rId5" cstate="print">
            <a:grayscl/>
            <a:alphaModFix amt="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5278711" y="3693849"/>
            <a:ext cx="1585570" cy="1706880"/>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7" name="TextBox 16">
            <a:extLst>
              <a:ext uri="{FF2B5EF4-FFF2-40B4-BE49-F238E27FC236}">
                <a16:creationId xmlns:a16="http://schemas.microsoft.com/office/drawing/2014/main" id="{F55D755B-3A65-8F40-B50A-1A754AFF6C5F}"/>
              </a:ext>
            </a:extLst>
          </p:cNvPr>
          <p:cNvSpPr txBox="1"/>
          <p:nvPr/>
        </p:nvSpPr>
        <p:spPr>
          <a:xfrm>
            <a:off x="5444641" y="3821633"/>
            <a:ext cx="1319272"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Branch/Campus</a:t>
            </a:r>
          </a:p>
        </p:txBody>
      </p:sp>
      <p:pic>
        <p:nvPicPr>
          <p:cNvPr id="10" name="Picture 9">
            <a:extLst>
              <a:ext uri="{FF2B5EF4-FFF2-40B4-BE49-F238E27FC236}">
                <a16:creationId xmlns:a16="http://schemas.microsoft.com/office/drawing/2014/main" id="{203A2483-492B-594E-ADC4-0A3C6A66A187}"/>
              </a:ext>
            </a:extLst>
          </p:cNvPr>
          <p:cNvPicPr>
            <a:picLocks noChangeAspect="1"/>
          </p:cNvPicPr>
          <p:nvPr/>
        </p:nvPicPr>
        <p:blipFill rotWithShape="1">
          <a:blip r:embed="rId5" cstate="print">
            <a:grayscl/>
            <a:alphaModFix amt="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949474" y="3696301"/>
            <a:ext cx="1584960" cy="1706880"/>
          </a:xfrm>
          <a:prstGeom prst="roundRect">
            <a:avLst>
              <a:gd name="adj" fmla="val 6478"/>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1" name="TextBox 10">
            <a:extLst>
              <a:ext uri="{FF2B5EF4-FFF2-40B4-BE49-F238E27FC236}">
                <a16:creationId xmlns:a16="http://schemas.microsoft.com/office/drawing/2014/main" id="{066E8155-7882-E44A-B4D1-72A31662D0D2}"/>
              </a:ext>
            </a:extLst>
          </p:cNvPr>
          <p:cNvSpPr txBox="1"/>
          <p:nvPr/>
        </p:nvSpPr>
        <p:spPr>
          <a:xfrm>
            <a:off x="1025885" y="3821633"/>
            <a:ext cx="982641"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Data Center</a:t>
            </a:r>
          </a:p>
        </p:txBody>
      </p:sp>
      <p:sp>
        <p:nvSpPr>
          <p:cNvPr id="29" name="TextBox 28">
            <a:extLst>
              <a:ext uri="{FF2B5EF4-FFF2-40B4-BE49-F238E27FC236}">
                <a16:creationId xmlns:a16="http://schemas.microsoft.com/office/drawing/2014/main" id="{6DB15868-09E6-E54D-9676-324A5FDBFBFF}"/>
              </a:ext>
            </a:extLst>
          </p:cNvPr>
          <p:cNvSpPr txBox="1"/>
          <p:nvPr/>
        </p:nvSpPr>
        <p:spPr>
          <a:xfrm>
            <a:off x="3339908" y="5166783"/>
            <a:ext cx="1131720" cy="166199"/>
          </a:xfrm>
          <a:prstGeom prst="rect">
            <a:avLst/>
          </a:prstGeom>
        </p:spPr>
        <p:txBody>
          <a:bodyPr wrap="none" lIns="0" tIns="0" rIns="0" bIns="0" rtlCol="0" anchor="t">
            <a:spAutoFit/>
          </a:bodyPr>
          <a:lstStyle/>
          <a:p>
            <a:pPr algn="ctr" defTabSz="1218072">
              <a:lnSpc>
                <a:spcPct val="90000"/>
              </a:lnSpc>
              <a:defRPr/>
            </a:pPr>
            <a:r>
              <a:rPr lang="en-US" sz="1200" kern="0" dirty="0">
                <a:latin typeface="CiscoSansTT Light" charset="0"/>
                <a:ea typeface="CiscoSansTT Light" charset="0"/>
                <a:cs typeface="CiscoSansTT Light" charset="0"/>
              </a:rPr>
              <a:t>SD-WAN Fabric</a:t>
            </a:r>
          </a:p>
        </p:txBody>
      </p:sp>
      <p:cxnSp>
        <p:nvCxnSpPr>
          <p:cNvPr id="30" name="Straight Connector 29">
            <a:extLst>
              <a:ext uri="{FF2B5EF4-FFF2-40B4-BE49-F238E27FC236}">
                <a16:creationId xmlns:a16="http://schemas.microsoft.com/office/drawing/2014/main" id="{C31FB2FF-16D0-034E-84D9-07E4CC6FD265}"/>
              </a:ext>
            </a:extLst>
          </p:cNvPr>
          <p:cNvCxnSpPr>
            <a:cxnSpLocks/>
          </p:cNvCxnSpPr>
          <p:nvPr/>
        </p:nvCxnSpPr>
        <p:spPr>
          <a:xfrm>
            <a:off x="920442" y="5435542"/>
            <a:ext cx="5943600" cy="0"/>
          </a:xfrm>
          <a:prstGeom prst="line">
            <a:avLst/>
          </a:prstGeom>
          <a:noFill/>
          <a:ln w="57150" cap="rnd">
            <a:solidFill>
              <a:schemeClr val="tx2"/>
            </a:solidFill>
            <a:prstDash val="solid"/>
            <a:round/>
            <a:headEnd/>
            <a:tailEnd/>
          </a:ln>
        </p:spPr>
      </p:cxnSp>
      <p:grpSp>
        <p:nvGrpSpPr>
          <p:cNvPr id="158" name="Group 157">
            <a:extLst>
              <a:ext uri="{FF2B5EF4-FFF2-40B4-BE49-F238E27FC236}">
                <a16:creationId xmlns:a16="http://schemas.microsoft.com/office/drawing/2014/main" id="{0B84575E-6F50-4A46-B797-B2DC8EFF1A3C}"/>
              </a:ext>
            </a:extLst>
          </p:cNvPr>
          <p:cNvGrpSpPr/>
          <p:nvPr/>
        </p:nvGrpSpPr>
        <p:grpSpPr>
          <a:xfrm>
            <a:off x="1814034" y="4916064"/>
            <a:ext cx="4197993" cy="272350"/>
            <a:chOff x="2657070" y="5030223"/>
            <a:chExt cx="5273274" cy="342111"/>
          </a:xfrm>
        </p:grpSpPr>
        <p:cxnSp>
          <p:nvCxnSpPr>
            <p:cNvPr id="159" name="Straight Connector 158">
              <a:extLst>
                <a:ext uri="{FF2B5EF4-FFF2-40B4-BE49-F238E27FC236}">
                  <a16:creationId xmlns:a16="http://schemas.microsoft.com/office/drawing/2014/main" id="{44949982-35E7-514B-A9A3-D8262BA2B944}"/>
                </a:ext>
              </a:extLst>
            </p:cNvPr>
            <p:cNvCxnSpPr>
              <a:cxnSpLocks/>
              <a:endCxn id="166" idx="1"/>
            </p:cNvCxnSpPr>
            <p:nvPr/>
          </p:nvCxnSpPr>
          <p:spPr>
            <a:xfrm flipH="1">
              <a:off x="2761572" y="5200453"/>
              <a:ext cx="5168772" cy="0"/>
            </a:xfrm>
            <a:prstGeom prst="line">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E0F22FC2-8697-0642-9710-E7B667C24225}"/>
                </a:ext>
              </a:extLst>
            </p:cNvPr>
            <p:cNvGrpSpPr>
              <a:grpSpLocks noChangeAspect="1"/>
            </p:cNvGrpSpPr>
            <p:nvPr/>
          </p:nvGrpSpPr>
          <p:grpSpPr>
            <a:xfrm flipH="1">
              <a:off x="2657070" y="5030223"/>
              <a:ext cx="219456" cy="342111"/>
              <a:chOff x="5262116" y="208605"/>
              <a:chExt cx="316706" cy="493712"/>
            </a:xfrm>
          </p:grpSpPr>
          <p:sp>
            <p:nvSpPr>
              <p:cNvPr id="161" name="Freeform 62">
                <a:extLst>
                  <a:ext uri="{FF2B5EF4-FFF2-40B4-BE49-F238E27FC236}">
                    <a16:creationId xmlns:a16="http://schemas.microsoft.com/office/drawing/2014/main" id="{CA2EE72C-B260-184D-AB51-B06503E19CB2}"/>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2" name="Freeform 63">
                <a:extLst>
                  <a:ext uri="{FF2B5EF4-FFF2-40B4-BE49-F238E27FC236}">
                    <a16:creationId xmlns:a16="http://schemas.microsoft.com/office/drawing/2014/main" id="{60E1E6C6-BA21-944D-A728-C6A8E6C083FD}"/>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3" name="Freeform 64">
                <a:extLst>
                  <a:ext uri="{FF2B5EF4-FFF2-40B4-BE49-F238E27FC236}">
                    <a16:creationId xmlns:a16="http://schemas.microsoft.com/office/drawing/2014/main" id="{20A295EF-CADE-E740-BCE9-AAFF7ADE3E57}"/>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4" name="Freeform 65">
                <a:extLst>
                  <a:ext uri="{FF2B5EF4-FFF2-40B4-BE49-F238E27FC236}">
                    <a16:creationId xmlns:a16="http://schemas.microsoft.com/office/drawing/2014/main" id="{16D8EAB6-E612-A347-9EA4-1C18B391886A}"/>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5" name="Freeform 66">
                <a:extLst>
                  <a:ext uri="{FF2B5EF4-FFF2-40B4-BE49-F238E27FC236}">
                    <a16:creationId xmlns:a16="http://schemas.microsoft.com/office/drawing/2014/main" id="{1FDB41DE-D47A-5742-A7FD-2BAA6BC6533B}"/>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66" name="Freeform 67">
                <a:extLst>
                  <a:ext uri="{FF2B5EF4-FFF2-40B4-BE49-F238E27FC236}">
                    <a16:creationId xmlns:a16="http://schemas.microsoft.com/office/drawing/2014/main" id="{FEE975FD-5644-1B49-AB2F-F9AF7CA25BD4}"/>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210" name="Group 209">
            <a:extLst>
              <a:ext uri="{FF2B5EF4-FFF2-40B4-BE49-F238E27FC236}">
                <a16:creationId xmlns:a16="http://schemas.microsoft.com/office/drawing/2014/main" id="{339C0FD1-5262-CC4C-B960-930B8A3665AE}"/>
              </a:ext>
            </a:extLst>
          </p:cNvPr>
          <p:cNvGrpSpPr/>
          <p:nvPr/>
        </p:nvGrpSpPr>
        <p:grpSpPr>
          <a:xfrm>
            <a:off x="2944522" y="1276939"/>
            <a:ext cx="6646878" cy="3679735"/>
            <a:chOff x="2500771" y="1155916"/>
            <a:chExt cx="6646878" cy="3679735"/>
          </a:xfrm>
        </p:grpSpPr>
        <p:sp>
          <p:nvSpPr>
            <p:cNvPr id="168" name="Arc 167">
              <a:extLst>
                <a:ext uri="{FF2B5EF4-FFF2-40B4-BE49-F238E27FC236}">
                  <a16:creationId xmlns:a16="http://schemas.microsoft.com/office/drawing/2014/main" id="{46DCE50B-7EA6-8B4D-88E3-4A502D9FE27A}"/>
                </a:ext>
              </a:extLst>
            </p:cNvPr>
            <p:cNvSpPr/>
            <p:nvPr/>
          </p:nvSpPr>
          <p:spPr>
            <a:xfrm>
              <a:off x="2634589" y="1155916"/>
              <a:ext cx="6513060" cy="3679735"/>
            </a:xfrm>
            <a:prstGeom prst="arc">
              <a:avLst>
                <a:gd name="adj1" fmla="val 6002995"/>
                <a:gd name="adj2" fmla="val 10750200"/>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169" name="Group 168">
              <a:extLst>
                <a:ext uri="{FF2B5EF4-FFF2-40B4-BE49-F238E27FC236}">
                  <a16:creationId xmlns:a16="http://schemas.microsoft.com/office/drawing/2014/main" id="{F59EEAF0-EABD-274F-AC00-DF7B71DF4CAD}"/>
                </a:ext>
              </a:extLst>
            </p:cNvPr>
            <p:cNvGrpSpPr>
              <a:grpSpLocks noChangeAspect="1"/>
            </p:cNvGrpSpPr>
            <p:nvPr/>
          </p:nvGrpSpPr>
          <p:grpSpPr>
            <a:xfrm rot="5400000" flipH="1">
              <a:off x="2549594" y="2880803"/>
              <a:ext cx="174706" cy="272351"/>
              <a:chOff x="5262116" y="208605"/>
              <a:chExt cx="316706" cy="493712"/>
            </a:xfrm>
          </p:grpSpPr>
          <p:sp>
            <p:nvSpPr>
              <p:cNvPr id="170" name="Freeform 62">
                <a:extLst>
                  <a:ext uri="{FF2B5EF4-FFF2-40B4-BE49-F238E27FC236}">
                    <a16:creationId xmlns:a16="http://schemas.microsoft.com/office/drawing/2014/main" id="{98F122A0-C1E3-EB46-B921-3C9FB440B79D}"/>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1" name="Freeform 63">
                <a:extLst>
                  <a:ext uri="{FF2B5EF4-FFF2-40B4-BE49-F238E27FC236}">
                    <a16:creationId xmlns:a16="http://schemas.microsoft.com/office/drawing/2014/main" id="{FA89A8F9-B3FB-1F49-9F03-2FAD69B1D3F5}"/>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2" name="Freeform 64">
                <a:extLst>
                  <a:ext uri="{FF2B5EF4-FFF2-40B4-BE49-F238E27FC236}">
                    <a16:creationId xmlns:a16="http://schemas.microsoft.com/office/drawing/2014/main" id="{F5273297-6AA1-D14F-BCC8-570DCE442DD8}"/>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3" name="Freeform 65">
                <a:extLst>
                  <a:ext uri="{FF2B5EF4-FFF2-40B4-BE49-F238E27FC236}">
                    <a16:creationId xmlns:a16="http://schemas.microsoft.com/office/drawing/2014/main" id="{F3DF541B-1E50-1B42-A7CD-2612B646BE16}"/>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4" name="Freeform 66">
                <a:extLst>
                  <a:ext uri="{FF2B5EF4-FFF2-40B4-BE49-F238E27FC236}">
                    <a16:creationId xmlns:a16="http://schemas.microsoft.com/office/drawing/2014/main" id="{1DA35E1F-3738-B04C-AA60-B1DC672E68E5}"/>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75" name="Freeform 67">
                <a:extLst>
                  <a:ext uri="{FF2B5EF4-FFF2-40B4-BE49-F238E27FC236}">
                    <a16:creationId xmlns:a16="http://schemas.microsoft.com/office/drawing/2014/main" id="{5EFD2636-82C6-C44B-A667-514019B49DF9}"/>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212" name="Group 211">
            <a:extLst>
              <a:ext uri="{FF2B5EF4-FFF2-40B4-BE49-F238E27FC236}">
                <a16:creationId xmlns:a16="http://schemas.microsoft.com/office/drawing/2014/main" id="{F73A4A33-9E2D-6C4B-8F86-E823351F3214}"/>
              </a:ext>
            </a:extLst>
          </p:cNvPr>
          <p:cNvGrpSpPr/>
          <p:nvPr/>
        </p:nvGrpSpPr>
        <p:grpSpPr>
          <a:xfrm>
            <a:off x="4588389" y="1529209"/>
            <a:ext cx="3210280" cy="3214598"/>
            <a:chOff x="4144638" y="1408186"/>
            <a:chExt cx="3210280" cy="3214598"/>
          </a:xfrm>
        </p:grpSpPr>
        <p:sp>
          <p:nvSpPr>
            <p:cNvPr id="177" name="Arc 176">
              <a:extLst>
                <a:ext uri="{FF2B5EF4-FFF2-40B4-BE49-F238E27FC236}">
                  <a16:creationId xmlns:a16="http://schemas.microsoft.com/office/drawing/2014/main" id="{E7C71D65-AA4B-B14C-AF96-A42788DEC362}"/>
                </a:ext>
              </a:extLst>
            </p:cNvPr>
            <p:cNvSpPr/>
            <p:nvPr/>
          </p:nvSpPr>
          <p:spPr>
            <a:xfrm>
              <a:off x="4281471" y="1408186"/>
              <a:ext cx="3073447" cy="3214598"/>
            </a:xfrm>
            <a:prstGeom prst="arc">
              <a:avLst>
                <a:gd name="adj1" fmla="val 5936788"/>
                <a:gd name="adj2" fmla="val 10743890"/>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nvGrpSpPr>
            <p:cNvPr id="178" name="Group 177">
              <a:extLst>
                <a:ext uri="{FF2B5EF4-FFF2-40B4-BE49-F238E27FC236}">
                  <a16:creationId xmlns:a16="http://schemas.microsoft.com/office/drawing/2014/main" id="{C6782923-F076-4A40-9D30-57A6CE735287}"/>
                </a:ext>
              </a:extLst>
            </p:cNvPr>
            <p:cNvGrpSpPr>
              <a:grpSpLocks noChangeAspect="1"/>
            </p:cNvGrpSpPr>
            <p:nvPr/>
          </p:nvGrpSpPr>
          <p:grpSpPr>
            <a:xfrm rot="5400000" flipH="1">
              <a:off x="4193461" y="2880803"/>
              <a:ext cx="174706" cy="272351"/>
              <a:chOff x="5262116" y="208605"/>
              <a:chExt cx="316706" cy="493712"/>
            </a:xfrm>
          </p:grpSpPr>
          <p:sp>
            <p:nvSpPr>
              <p:cNvPr id="179" name="Freeform 62">
                <a:extLst>
                  <a:ext uri="{FF2B5EF4-FFF2-40B4-BE49-F238E27FC236}">
                    <a16:creationId xmlns:a16="http://schemas.microsoft.com/office/drawing/2014/main" id="{964616C1-EA67-2245-8B5D-BA5E136F5900}"/>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80" name="Freeform 63">
                <a:extLst>
                  <a:ext uri="{FF2B5EF4-FFF2-40B4-BE49-F238E27FC236}">
                    <a16:creationId xmlns:a16="http://schemas.microsoft.com/office/drawing/2014/main" id="{BCBDABA3-2982-8041-80F0-D0CC443A0EAE}"/>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81" name="Freeform 64">
                <a:extLst>
                  <a:ext uri="{FF2B5EF4-FFF2-40B4-BE49-F238E27FC236}">
                    <a16:creationId xmlns:a16="http://schemas.microsoft.com/office/drawing/2014/main" id="{F0D47934-286B-F145-80CC-D22EE7FD7B90}"/>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82" name="Freeform 65">
                <a:extLst>
                  <a:ext uri="{FF2B5EF4-FFF2-40B4-BE49-F238E27FC236}">
                    <a16:creationId xmlns:a16="http://schemas.microsoft.com/office/drawing/2014/main" id="{22B571E5-CA08-0B45-AAF2-179BA37787FD}"/>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83" name="Freeform 66">
                <a:extLst>
                  <a:ext uri="{FF2B5EF4-FFF2-40B4-BE49-F238E27FC236}">
                    <a16:creationId xmlns:a16="http://schemas.microsoft.com/office/drawing/2014/main" id="{7D2C6226-AC01-5644-A37D-810D3E1684A6}"/>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84" name="Freeform 67">
                <a:extLst>
                  <a:ext uri="{FF2B5EF4-FFF2-40B4-BE49-F238E27FC236}">
                    <a16:creationId xmlns:a16="http://schemas.microsoft.com/office/drawing/2014/main" id="{7BC5E83F-B9DA-0D40-BC5E-78A1B18946A3}"/>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209" name="Group 208">
            <a:extLst>
              <a:ext uri="{FF2B5EF4-FFF2-40B4-BE49-F238E27FC236}">
                <a16:creationId xmlns:a16="http://schemas.microsoft.com/office/drawing/2014/main" id="{20125AAB-5BD1-0740-A2D3-98715C5572BE}"/>
              </a:ext>
            </a:extLst>
          </p:cNvPr>
          <p:cNvGrpSpPr/>
          <p:nvPr/>
        </p:nvGrpSpPr>
        <p:grpSpPr>
          <a:xfrm>
            <a:off x="-467000" y="1505270"/>
            <a:ext cx="3359100" cy="3409373"/>
            <a:chOff x="-910751" y="1384247"/>
            <a:chExt cx="3359100" cy="3409373"/>
          </a:xfrm>
        </p:grpSpPr>
        <p:sp>
          <p:nvSpPr>
            <p:cNvPr id="186" name="Arc 185">
              <a:extLst>
                <a:ext uri="{FF2B5EF4-FFF2-40B4-BE49-F238E27FC236}">
                  <a16:creationId xmlns:a16="http://schemas.microsoft.com/office/drawing/2014/main" id="{89485E75-B70F-8B42-A205-4574ABDB809C}"/>
                </a:ext>
              </a:extLst>
            </p:cNvPr>
            <p:cNvSpPr/>
            <p:nvPr/>
          </p:nvSpPr>
          <p:spPr>
            <a:xfrm flipH="1">
              <a:off x="-910751" y="1384247"/>
              <a:ext cx="3226201" cy="3409373"/>
            </a:xfrm>
            <a:prstGeom prst="arc">
              <a:avLst>
                <a:gd name="adj1" fmla="val 6809107"/>
                <a:gd name="adj2" fmla="val 10891410"/>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187" name="Group 186">
              <a:extLst>
                <a:ext uri="{FF2B5EF4-FFF2-40B4-BE49-F238E27FC236}">
                  <a16:creationId xmlns:a16="http://schemas.microsoft.com/office/drawing/2014/main" id="{25753140-5F3A-A24D-B41F-A69D170AE18B}"/>
                </a:ext>
              </a:extLst>
            </p:cNvPr>
            <p:cNvGrpSpPr>
              <a:grpSpLocks noChangeAspect="1"/>
            </p:cNvGrpSpPr>
            <p:nvPr/>
          </p:nvGrpSpPr>
          <p:grpSpPr>
            <a:xfrm rot="5400000" flipH="1">
              <a:off x="2224821" y="2880803"/>
              <a:ext cx="174706" cy="272351"/>
              <a:chOff x="5262116" y="208605"/>
              <a:chExt cx="316706" cy="493712"/>
            </a:xfrm>
          </p:grpSpPr>
          <p:sp>
            <p:nvSpPr>
              <p:cNvPr id="188" name="Freeform 62">
                <a:extLst>
                  <a:ext uri="{FF2B5EF4-FFF2-40B4-BE49-F238E27FC236}">
                    <a16:creationId xmlns:a16="http://schemas.microsoft.com/office/drawing/2014/main" id="{BA4845AD-E99E-314E-9C60-A538B8C58A05}"/>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89" name="Freeform 63">
                <a:extLst>
                  <a:ext uri="{FF2B5EF4-FFF2-40B4-BE49-F238E27FC236}">
                    <a16:creationId xmlns:a16="http://schemas.microsoft.com/office/drawing/2014/main" id="{69340825-7BEC-9F4B-8C66-8BCB1D8EA7CF}"/>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90" name="Freeform 64">
                <a:extLst>
                  <a:ext uri="{FF2B5EF4-FFF2-40B4-BE49-F238E27FC236}">
                    <a16:creationId xmlns:a16="http://schemas.microsoft.com/office/drawing/2014/main" id="{36459A88-DDB4-2A43-B176-B59B5CE31655}"/>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91" name="Freeform 65">
                <a:extLst>
                  <a:ext uri="{FF2B5EF4-FFF2-40B4-BE49-F238E27FC236}">
                    <a16:creationId xmlns:a16="http://schemas.microsoft.com/office/drawing/2014/main" id="{2E999BA6-CD14-DD4E-B619-105310785605}"/>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92" name="Freeform 66">
                <a:extLst>
                  <a:ext uri="{FF2B5EF4-FFF2-40B4-BE49-F238E27FC236}">
                    <a16:creationId xmlns:a16="http://schemas.microsoft.com/office/drawing/2014/main" id="{1D2D526F-0937-3249-BFFE-B6F1EDDC9C67}"/>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93" name="Freeform 67">
                <a:extLst>
                  <a:ext uri="{FF2B5EF4-FFF2-40B4-BE49-F238E27FC236}">
                    <a16:creationId xmlns:a16="http://schemas.microsoft.com/office/drawing/2014/main" id="{9ACD9C8C-9E5C-C74A-B529-F387F57A9995}"/>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211" name="Group 210">
            <a:extLst>
              <a:ext uri="{FF2B5EF4-FFF2-40B4-BE49-F238E27FC236}">
                <a16:creationId xmlns:a16="http://schemas.microsoft.com/office/drawing/2014/main" id="{54DDC14A-A3B6-4645-BD8A-5D80E0E2BD37}"/>
              </a:ext>
            </a:extLst>
          </p:cNvPr>
          <p:cNvGrpSpPr/>
          <p:nvPr/>
        </p:nvGrpSpPr>
        <p:grpSpPr>
          <a:xfrm>
            <a:off x="3765277" y="1428250"/>
            <a:ext cx="4989132" cy="3424106"/>
            <a:chOff x="3321526" y="1307227"/>
            <a:chExt cx="4989132" cy="3424106"/>
          </a:xfrm>
        </p:grpSpPr>
        <p:sp>
          <p:nvSpPr>
            <p:cNvPr id="195" name="Arc 194">
              <a:extLst>
                <a:ext uri="{FF2B5EF4-FFF2-40B4-BE49-F238E27FC236}">
                  <a16:creationId xmlns:a16="http://schemas.microsoft.com/office/drawing/2014/main" id="{FD527077-D050-1A44-BA63-1F6AAB88E589}"/>
                </a:ext>
              </a:extLst>
            </p:cNvPr>
            <p:cNvSpPr/>
            <p:nvPr/>
          </p:nvSpPr>
          <p:spPr>
            <a:xfrm>
              <a:off x="3457703" y="1307227"/>
              <a:ext cx="4852955" cy="3424106"/>
            </a:xfrm>
            <a:prstGeom prst="arc">
              <a:avLst>
                <a:gd name="adj1" fmla="val 6030849"/>
                <a:gd name="adj2" fmla="val 10764835"/>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nvGrpSpPr>
            <p:cNvPr id="196" name="Group 195">
              <a:extLst>
                <a:ext uri="{FF2B5EF4-FFF2-40B4-BE49-F238E27FC236}">
                  <a16:creationId xmlns:a16="http://schemas.microsoft.com/office/drawing/2014/main" id="{83B79EB6-C720-0447-80AE-C856FC43F173}"/>
                </a:ext>
              </a:extLst>
            </p:cNvPr>
            <p:cNvGrpSpPr>
              <a:grpSpLocks noChangeAspect="1"/>
            </p:cNvGrpSpPr>
            <p:nvPr/>
          </p:nvGrpSpPr>
          <p:grpSpPr>
            <a:xfrm rot="5400000" flipH="1">
              <a:off x="3370349" y="2880803"/>
              <a:ext cx="174706" cy="272351"/>
              <a:chOff x="5262116" y="208605"/>
              <a:chExt cx="316706" cy="493712"/>
            </a:xfrm>
          </p:grpSpPr>
          <p:sp>
            <p:nvSpPr>
              <p:cNvPr id="197" name="Freeform 62">
                <a:extLst>
                  <a:ext uri="{FF2B5EF4-FFF2-40B4-BE49-F238E27FC236}">
                    <a16:creationId xmlns:a16="http://schemas.microsoft.com/office/drawing/2014/main" id="{D7021461-FCAD-D146-A94A-FE0388780F7B}"/>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98" name="Freeform 63">
                <a:extLst>
                  <a:ext uri="{FF2B5EF4-FFF2-40B4-BE49-F238E27FC236}">
                    <a16:creationId xmlns:a16="http://schemas.microsoft.com/office/drawing/2014/main" id="{EA1A8CD6-FCB0-BC40-8464-63D68C5D6DC1}"/>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99" name="Freeform 64">
                <a:extLst>
                  <a:ext uri="{FF2B5EF4-FFF2-40B4-BE49-F238E27FC236}">
                    <a16:creationId xmlns:a16="http://schemas.microsoft.com/office/drawing/2014/main" id="{0D4D5688-0500-9B4B-837B-597C3306CBC1}"/>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200" name="Freeform 65">
                <a:extLst>
                  <a:ext uri="{FF2B5EF4-FFF2-40B4-BE49-F238E27FC236}">
                    <a16:creationId xmlns:a16="http://schemas.microsoft.com/office/drawing/2014/main" id="{0355E7F0-C9BD-2849-B7B9-46F9C0F2C796}"/>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201" name="Freeform 66">
                <a:extLst>
                  <a:ext uri="{FF2B5EF4-FFF2-40B4-BE49-F238E27FC236}">
                    <a16:creationId xmlns:a16="http://schemas.microsoft.com/office/drawing/2014/main" id="{637CB37C-0704-A84F-84C8-A1104DDDEADD}"/>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202" name="Freeform 67">
                <a:extLst>
                  <a:ext uri="{FF2B5EF4-FFF2-40B4-BE49-F238E27FC236}">
                    <a16:creationId xmlns:a16="http://schemas.microsoft.com/office/drawing/2014/main" id="{DEDD9279-E0C7-2743-BC5A-227EB4280166}"/>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pic>
        <p:nvPicPr>
          <p:cNvPr id="203" name="Picture 202" descr="A close up of a sign&#10;&#10;Description automatically generated">
            <a:extLst>
              <a:ext uri="{FF2B5EF4-FFF2-40B4-BE49-F238E27FC236}">
                <a16:creationId xmlns:a16="http://schemas.microsoft.com/office/drawing/2014/main" id="{24988139-8E68-B346-A7EB-558F3767644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96317" y="3307603"/>
            <a:ext cx="548640" cy="548638"/>
          </a:xfrm>
          <a:prstGeom prst="rect">
            <a:avLst/>
          </a:prstGeom>
        </p:spPr>
      </p:pic>
      <p:pic>
        <p:nvPicPr>
          <p:cNvPr id="204" name="Picture 203">
            <a:extLst>
              <a:ext uri="{FF2B5EF4-FFF2-40B4-BE49-F238E27FC236}">
                <a16:creationId xmlns:a16="http://schemas.microsoft.com/office/drawing/2014/main" id="{F868B580-2AE2-C84C-B170-90C1E2CFF85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08100" y="4094372"/>
            <a:ext cx="548640" cy="548638"/>
          </a:xfrm>
          <a:prstGeom prst="rect">
            <a:avLst/>
          </a:prstGeom>
        </p:spPr>
      </p:pic>
      <p:sp>
        <p:nvSpPr>
          <p:cNvPr id="222" name="Oval 221">
            <a:extLst>
              <a:ext uri="{FF2B5EF4-FFF2-40B4-BE49-F238E27FC236}">
                <a16:creationId xmlns:a16="http://schemas.microsoft.com/office/drawing/2014/main" id="{9DC98144-4E66-F348-BD3D-67DB0E5ABC2B}"/>
              </a:ext>
            </a:extLst>
          </p:cNvPr>
          <p:cNvSpPr>
            <a:spLocks noChangeAspect="1"/>
          </p:cNvSpPr>
          <p:nvPr/>
        </p:nvSpPr>
        <p:spPr>
          <a:xfrm>
            <a:off x="6059717" y="5000662"/>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223" name="Oval 222">
            <a:extLst>
              <a:ext uri="{FF2B5EF4-FFF2-40B4-BE49-F238E27FC236}">
                <a16:creationId xmlns:a16="http://schemas.microsoft.com/office/drawing/2014/main" id="{C34E7264-ECC7-664E-8B0E-B8384ECC2774}"/>
              </a:ext>
            </a:extLst>
          </p:cNvPr>
          <p:cNvSpPr>
            <a:spLocks noChangeAspect="1"/>
          </p:cNvSpPr>
          <p:nvPr/>
        </p:nvSpPr>
        <p:spPr>
          <a:xfrm>
            <a:off x="6059717" y="4883376"/>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224" name="Oval 223">
            <a:extLst>
              <a:ext uri="{FF2B5EF4-FFF2-40B4-BE49-F238E27FC236}">
                <a16:creationId xmlns:a16="http://schemas.microsoft.com/office/drawing/2014/main" id="{231467CD-F438-8845-941E-998EA6688A29}"/>
              </a:ext>
            </a:extLst>
          </p:cNvPr>
          <p:cNvSpPr>
            <a:spLocks noChangeAspect="1"/>
          </p:cNvSpPr>
          <p:nvPr/>
        </p:nvSpPr>
        <p:spPr>
          <a:xfrm>
            <a:off x="6059717" y="4766090"/>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225" name="Oval 224">
            <a:extLst>
              <a:ext uri="{FF2B5EF4-FFF2-40B4-BE49-F238E27FC236}">
                <a16:creationId xmlns:a16="http://schemas.microsoft.com/office/drawing/2014/main" id="{02BC6583-BF0D-C641-86FA-2539A9CC59AC}"/>
              </a:ext>
            </a:extLst>
          </p:cNvPr>
          <p:cNvSpPr>
            <a:spLocks noChangeAspect="1"/>
          </p:cNvSpPr>
          <p:nvPr/>
        </p:nvSpPr>
        <p:spPr>
          <a:xfrm>
            <a:off x="6059717" y="4648804"/>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grpSp>
        <p:nvGrpSpPr>
          <p:cNvPr id="248" name="Group 247">
            <a:extLst>
              <a:ext uri="{FF2B5EF4-FFF2-40B4-BE49-F238E27FC236}">
                <a16:creationId xmlns:a16="http://schemas.microsoft.com/office/drawing/2014/main" id="{DE60F47A-7292-5748-98B1-1AC453F3F3B7}"/>
              </a:ext>
            </a:extLst>
          </p:cNvPr>
          <p:cNvGrpSpPr/>
          <p:nvPr/>
        </p:nvGrpSpPr>
        <p:grpSpPr>
          <a:xfrm>
            <a:off x="1184491" y="4116892"/>
            <a:ext cx="939725" cy="544803"/>
            <a:chOff x="893228" y="3748898"/>
            <a:chExt cx="939725" cy="544803"/>
          </a:xfrm>
        </p:grpSpPr>
        <p:sp>
          <p:nvSpPr>
            <p:cNvPr id="249" name="TextBox 248">
              <a:extLst>
                <a:ext uri="{FF2B5EF4-FFF2-40B4-BE49-F238E27FC236}">
                  <a16:creationId xmlns:a16="http://schemas.microsoft.com/office/drawing/2014/main" id="{24DC61A1-6F0D-BA49-917F-E53AF8FADC9B}"/>
                </a:ext>
              </a:extLst>
            </p:cNvPr>
            <p:cNvSpPr txBox="1"/>
            <p:nvPr/>
          </p:nvSpPr>
          <p:spPr>
            <a:xfrm>
              <a:off x="1212590" y="3748898"/>
              <a:ext cx="620363" cy="387927"/>
            </a:xfrm>
            <a:prstGeom prst="rect">
              <a:avLst/>
            </a:prstGeom>
          </p:spPr>
          <p:txBody>
            <a:bodyPr wrap="none" lIns="0" rIns="0" rtlCol="0">
              <a:spAutoFit/>
            </a:bodyPr>
            <a:lstStyle/>
            <a:p>
              <a:pPr algn="r" defTabSz="1219170">
                <a:lnSpc>
                  <a:spcPct val="90000"/>
                </a:lnSpc>
                <a:defRPr/>
              </a:pPr>
              <a:r>
                <a:rPr kumimoji="1" lang="en-US" sz="1067" kern="0" dirty="0">
                  <a:solidFill>
                    <a:schemeClr val="tx1">
                      <a:lumMod val="90000"/>
                      <a:lumOff val="10000"/>
                    </a:schemeClr>
                  </a:solidFill>
                  <a:latin typeface="CiscoSansTT ExtraLight"/>
                  <a:ea typeface="CiscoSansTT" charset="0"/>
                  <a:cs typeface="CiscoSansTT" charset="0"/>
                </a:rPr>
                <a:t>Corporate</a:t>
              </a:r>
              <a:br>
                <a:rPr kumimoji="1" lang="en-US" sz="1067" kern="0" dirty="0">
                  <a:solidFill>
                    <a:schemeClr val="tx1">
                      <a:lumMod val="90000"/>
                      <a:lumOff val="10000"/>
                    </a:schemeClr>
                  </a:solidFill>
                  <a:latin typeface="CiscoSansTT ExtraLight"/>
                  <a:ea typeface="CiscoSansTT" charset="0"/>
                  <a:cs typeface="CiscoSansTT" charset="0"/>
                </a:rPr>
              </a:br>
              <a:r>
                <a:rPr kumimoji="1" lang="en-US" sz="1067" kern="0" dirty="0">
                  <a:solidFill>
                    <a:schemeClr val="tx1">
                      <a:lumMod val="90000"/>
                      <a:lumOff val="10000"/>
                    </a:schemeClr>
                  </a:solidFill>
                  <a:latin typeface="CiscoSansTT ExtraLight"/>
                  <a:ea typeface="CiscoSansTT" charset="0"/>
                  <a:cs typeface="CiscoSansTT" charset="0"/>
                </a:rPr>
                <a:t>Software</a:t>
              </a:r>
            </a:p>
          </p:txBody>
        </p:sp>
        <p:cxnSp>
          <p:nvCxnSpPr>
            <p:cNvPr id="250" name="Straight Connector 249">
              <a:extLst>
                <a:ext uri="{FF2B5EF4-FFF2-40B4-BE49-F238E27FC236}">
                  <a16:creationId xmlns:a16="http://schemas.microsoft.com/office/drawing/2014/main" id="{A3D5E84A-FC91-6045-AA99-B5F9A56AEC54}"/>
                </a:ext>
              </a:extLst>
            </p:cNvPr>
            <p:cNvCxnSpPr>
              <a:stCxn id="253" idx="2"/>
            </p:cNvCxnSpPr>
            <p:nvPr/>
          </p:nvCxnSpPr>
          <p:spPr>
            <a:xfrm>
              <a:off x="1032800" y="4019381"/>
              <a:ext cx="0" cy="274320"/>
            </a:xfrm>
            <a:prstGeom prst="line">
              <a:avLst/>
            </a:prstGeom>
            <a:ln w="95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1" name="Rounded Rectangle 182">
              <a:extLst>
                <a:ext uri="{FF2B5EF4-FFF2-40B4-BE49-F238E27FC236}">
                  <a16:creationId xmlns:a16="http://schemas.microsoft.com/office/drawing/2014/main" id="{030E14B6-AEB8-A944-BB8B-0CA91FC801B5}"/>
                </a:ext>
              </a:extLst>
            </p:cNvPr>
            <p:cNvSpPr/>
            <p:nvPr/>
          </p:nvSpPr>
          <p:spPr>
            <a:xfrm>
              <a:off x="893228" y="3838217"/>
              <a:ext cx="279143" cy="193953"/>
            </a:xfrm>
            <a:prstGeom prst="roundRect">
              <a:avLst>
                <a:gd name="adj" fmla="val 6777"/>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2" name="Rectangle 251">
              <a:extLst>
                <a:ext uri="{FF2B5EF4-FFF2-40B4-BE49-F238E27FC236}">
                  <a16:creationId xmlns:a16="http://schemas.microsoft.com/office/drawing/2014/main" id="{02A06531-F8AE-9F47-A105-69A73F77EB32}"/>
                </a:ext>
              </a:extLst>
            </p:cNvPr>
            <p:cNvSpPr/>
            <p:nvPr/>
          </p:nvSpPr>
          <p:spPr>
            <a:xfrm>
              <a:off x="983790" y="3912814"/>
              <a:ext cx="98020" cy="168376"/>
            </a:xfrm>
            <a:prstGeom prst="rect">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3" name="Rectangle 252">
              <a:extLst>
                <a:ext uri="{FF2B5EF4-FFF2-40B4-BE49-F238E27FC236}">
                  <a16:creationId xmlns:a16="http://schemas.microsoft.com/office/drawing/2014/main" id="{F6CE934D-63B6-6044-9D12-DB23302FB6CE}"/>
                </a:ext>
              </a:extLst>
            </p:cNvPr>
            <p:cNvSpPr/>
            <p:nvPr/>
          </p:nvSpPr>
          <p:spPr>
            <a:xfrm>
              <a:off x="908144" y="3851005"/>
              <a:ext cx="249311" cy="168376"/>
            </a:xfrm>
            <a:prstGeom prst="rect">
              <a:avLst/>
            </a:prstGeom>
            <a:solidFill>
              <a:srgbClr val="005073">
                <a:lumMod val="75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4" name="Round Same Side Corner Rectangle 186">
              <a:extLst>
                <a:ext uri="{FF2B5EF4-FFF2-40B4-BE49-F238E27FC236}">
                  <a16:creationId xmlns:a16="http://schemas.microsoft.com/office/drawing/2014/main" id="{9D4FA55F-C3F1-2441-8D7A-3E70201C1D94}"/>
                </a:ext>
              </a:extLst>
            </p:cNvPr>
            <p:cNvSpPr/>
            <p:nvPr/>
          </p:nvSpPr>
          <p:spPr>
            <a:xfrm>
              <a:off x="920610" y="3863554"/>
              <a:ext cx="222571" cy="22506"/>
            </a:xfrm>
            <a:prstGeom prst="round2SameRect">
              <a:avLst>
                <a:gd name="adj1" fmla="val 50000"/>
                <a:gd name="adj2" fmla="val 0"/>
              </a:avLst>
            </a:prstGeom>
            <a:solidFill>
              <a:srgbClr val="676767">
                <a:lumMod val="60000"/>
                <a:lumOff val="40000"/>
              </a:srgb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nvGrpSpPr>
            <p:cNvPr id="255" name="Group 254">
              <a:extLst>
                <a:ext uri="{FF2B5EF4-FFF2-40B4-BE49-F238E27FC236}">
                  <a16:creationId xmlns:a16="http://schemas.microsoft.com/office/drawing/2014/main" id="{C4DA5C20-4FEE-7B4F-AFB6-C0D873A2D425}"/>
                </a:ext>
              </a:extLst>
            </p:cNvPr>
            <p:cNvGrpSpPr/>
            <p:nvPr/>
          </p:nvGrpSpPr>
          <p:grpSpPr>
            <a:xfrm>
              <a:off x="929120" y="3869332"/>
              <a:ext cx="41351" cy="10948"/>
              <a:chOff x="4572000" y="2429691"/>
              <a:chExt cx="592182" cy="156754"/>
            </a:xfrm>
            <a:solidFill>
              <a:srgbClr val="005073">
                <a:lumMod val="50000"/>
              </a:srgbClr>
            </a:solidFill>
          </p:grpSpPr>
          <p:sp>
            <p:nvSpPr>
              <p:cNvPr id="258" name="Oval 257">
                <a:extLst>
                  <a:ext uri="{FF2B5EF4-FFF2-40B4-BE49-F238E27FC236}">
                    <a16:creationId xmlns:a16="http://schemas.microsoft.com/office/drawing/2014/main" id="{0BF4FB0B-88CD-CC4D-8355-3E7740C4253B}"/>
                  </a:ext>
                </a:extLst>
              </p:cNvPr>
              <p:cNvSpPr/>
              <p:nvPr/>
            </p:nvSpPr>
            <p:spPr>
              <a:xfrm>
                <a:off x="4572000"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9" name="Oval 258">
                <a:extLst>
                  <a:ext uri="{FF2B5EF4-FFF2-40B4-BE49-F238E27FC236}">
                    <a16:creationId xmlns:a16="http://schemas.microsoft.com/office/drawing/2014/main" id="{73693D7C-1AD3-7342-AC5A-D890B8A5A261}"/>
                  </a:ext>
                </a:extLst>
              </p:cNvPr>
              <p:cNvSpPr/>
              <p:nvPr/>
            </p:nvSpPr>
            <p:spPr>
              <a:xfrm>
                <a:off x="4789710" y="2429691"/>
                <a:ext cx="156752"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60" name="Oval 259">
                <a:extLst>
                  <a:ext uri="{FF2B5EF4-FFF2-40B4-BE49-F238E27FC236}">
                    <a16:creationId xmlns:a16="http://schemas.microsoft.com/office/drawing/2014/main" id="{AC7F5638-2573-8248-BD67-52D33F7B068B}"/>
                  </a:ext>
                </a:extLst>
              </p:cNvPr>
              <p:cNvSpPr/>
              <p:nvPr/>
            </p:nvSpPr>
            <p:spPr>
              <a:xfrm>
                <a:off x="5007428"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sp>
          <p:nvSpPr>
            <p:cNvPr id="256" name="Rectangle 255">
              <a:extLst>
                <a:ext uri="{FF2B5EF4-FFF2-40B4-BE49-F238E27FC236}">
                  <a16:creationId xmlns:a16="http://schemas.microsoft.com/office/drawing/2014/main" id="{68995A26-6196-F642-9100-D553D689E522}"/>
                </a:ext>
              </a:extLst>
            </p:cNvPr>
            <p:cNvSpPr/>
            <p:nvPr/>
          </p:nvSpPr>
          <p:spPr>
            <a:xfrm>
              <a:off x="920610" y="3886060"/>
              <a:ext cx="222571" cy="118610"/>
            </a:xfrm>
            <a:prstGeom prst="rect">
              <a:avLst/>
            </a:prstGeom>
            <a:solidFill>
              <a:schemeClr val="bg2">
                <a:lumMod val="95000"/>
              </a:scheme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7" name="Rounded Rectangle 549">
              <a:extLst>
                <a:ext uri="{FF2B5EF4-FFF2-40B4-BE49-F238E27FC236}">
                  <a16:creationId xmlns:a16="http://schemas.microsoft.com/office/drawing/2014/main" id="{57675BE3-51BB-AF4D-BFA9-8F8ABB16D1E2}"/>
                </a:ext>
              </a:extLst>
            </p:cNvPr>
            <p:cNvSpPr/>
            <p:nvPr/>
          </p:nvSpPr>
          <p:spPr>
            <a:xfrm flipV="1">
              <a:off x="971005" y="4076328"/>
              <a:ext cx="123591" cy="11552"/>
            </a:xfrm>
            <a:prstGeom prst="roundRect">
              <a:avLst>
                <a:gd name="adj" fmla="val 50000"/>
              </a:avLst>
            </a:prstGeom>
            <a:solidFill>
              <a:srgbClr val="005073">
                <a:lumMod val="50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grpSp>
        <p:nvGrpSpPr>
          <p:cNvPr id="261" name="Group 260">
            <a:extLst>
              <a:ext uri="{FF2B5EF4-FFF2-40B4-BE49-F238E27FC236}">
                <a16:creationId xmlns:a16="http://schemas.microsoft.com/office/drawing/2014/main" id="{C4CA60F1-7F8A-0948-9267-F1844B31EE37}"/>
              </a:ext>
            </a:extLst>
          </p:cNvPr>
          <p:cNvGrpSpPr/>
          <p:nvPr/>
        </p:nvGrpSpPr>
        <p:grpSpPr>
          <a:xfrm>
            <a:off x="5827385" y="4250866"/>
            <a:ext cx="883223" cy="594657"/>
            <a:chOff x="5383634" y="4129843"/>
            <a:chExt cx="883223" cy="594657"/>
          </a:xfrm>
        </p:grpSpPr>
        <p:sp>
          <p:nvSpPr>
            <p:cNvPr id="262" name="TextBox 261">
              <a:extLst>
                <a:ext uri="{FF2B5EF4-FFF2-40B4-BE49-F238E27FC236}">
                  <a16:creationId xmlns:a16="http://schemas.microsoft.com/office/drawing/2014/main" id="{4A2A3365-FB6E-C44C-8A0D-1D0B0CF5BB3A}"/>
                </a:ext>
              </a:extLst>
            </p:cNvPr>
            <p:cNvSpPr txBox="1"/>
            <p:nvPr/>
          </p:nvSpPr>
          <p:spPr>
            <a:xfrm>
              <a:off x="5383634" y="4158632"/>
              <a:ext cx="397545" cy="164212"/>
            </a:xfrm>
            <a:prstGeom prst="rect">
              <a:avLst/>
            </a:prstGeom>
          </p:spPr>
          <p:txBody>
            <a:bodyPr wrap="none" lIns="0" tIns="0" rIns="0" bIns="0" rtlCol="0">
              <a:spAutoFit/>
            </a:bodyPr>
            <a:lstStyle/>
            <a:p>
              <a:pPr algn="r" defTabSz="1219170">
                <a:defRPr/>
              </a:pPr>
              <a:r>
                <a:rPr kumimoji="1" lang="en-US" sz="1067" kern="0" dirty="0">
                  <a:solidFill>
                    <a:schemeClr val="tx1">
                      <a:lumMod val="90000"/>
                      <a:lumOff val="10000"/>
                    </a:schemeClr>
                  </a:solidFill>
                  <a:latin typeface="CiscoSansTT ExtraLight"/>
                  <a:ea typeface="CiscoSansTT" charset="0"/>
                  <a:cs typeface="CiscoSansTT" charset="0"/>
                </a:rPr>
                <a:t>Users </a:t>
              </a:r>
            </a:p>
          </p:txBody>
        </p:sp>
        <p:grpSp>
          <p:nvGrpSpPr>
            <p:cNvPr id="263" name="Group 262">
              <a:extLst>
                <a:ext uri="{FF2B5EF4-FFF2-40B4-BE49-F238E27FC236}">
                  <a16:creationId xmlns:a16="http://schemas.microsoft.com/office/drawing/2014/main" id="{3A55C1FD-BD0E-F84D-9792-4BEA2DE77213}"/>
                </a:ext>
              </a:extLst>
            </p:cNvPr>
            <p:cNvGrpSpPr/>
            <p:nvPr/>
          </p:nvGrpSpPr>
          <p:grpSpPr>
            <a:xfrm>
              <a:off x="5796004" y="4129843"/>
              <a:ext cx="470853" cy="594657"/>
              <a:chOff x="5796004" y="4129843"/>
              <a:chExt cx="470853" cy="594657"/>
            </a:xfrm>
          </p:grpSpPr>
          <p:grpSp>
            <p:nvGrpSpPr>
              <p:cNvPr id="264" name="Group 263">
                <a:extLst>
                  <a:ext uri="{FF2B5EF4-FFF2-40B4-BE49-F238E27FC236}">
                    <a16:creationId xmlns:a16="http://schemas.microsoft.com/office/drawing/2014/main" id="{DFC4CE38-69DA-904E-8508-E8AD3531F578}"/>
                  </a:ext>
                </a:extLst>
              </p:cNvPr>
              <p:cNvGrpSpPr/>
              <p:nvPr/>
            </p:nvGrpSpPr>
            <p:grpSpPr>
              <a:xfrm>
                <a:off x="5796004" y="4129843"/>
                <a:ext cx="470853" cy="274320"/>
                <a:chOff x="5763924" y="4129843"/>
                <a:chExt cx="470853" cy="274320"/>
              </a:xfrm>
            </p:grpSpPr>
            <p:grpSp>
              <p:nvGrpSpPr>
                <p:cNvPr id="266" name="Group 265">
                  <a:extLst>
                    <a:ext uri="{FF2B5EF4-FFF2-40B4-BE49-F238E27FC236}">
                      <a16:creationId xmlns:a16="http://schemas.microsoft.com/office/drawing/2014/main" id="{195BB49E-0D03-E645-B6CB-9BCED2D8DFBC}"/>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273" name="Freeform 6">
                    <a:extLst>
                      <a:ext uri="{FF2B5EF4-FFF2-40B4-BE49-F238E27FC236}">
                        <a16:creationId xmlns:a16="http://schemas.microsoft.com/office/drawing/2014/main" id="{B9068DD3-9519-9C41-89D6-067EE5415752}"/>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4" name="Freeform 7">
                    <a:extLst>
                      <a:ext uri="{FF2B5EF4-FFF2-40B4-BE49-F238E27FC236}">
                        <a16:creationId xmlns:a16="http://schemas.microsoft.com/office/drawing/2014/main" id="{9EF9F63E-A315-594B-8CB6-6353202AE499}"/>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7" name="Group 266">
                  <a:extLst>
                    <a:ext uri="{FF2B5EF4-FFF2-40B4-BE49-F238E27FC236}">
                      <a16:creationId xmlns:a16="http://schemas.microsoft.com/office/drawing/2014/main" id="{197D84D8-88B9-A342-905F-CF201F1D19E2}"/>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271" name="Freeform 6">
                    <a:extLst>
                      <a:ext uri="{FF2B5EF4-FFF2-40B4-BE49-F238E27FC236}">
                        <a16:creationId xmlns:a16="http://schemas.microsoft.com/office/drawing/2014/main" id="{1D62B9AC-806F-E848-86FF-7CC4636932BB}"/>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2" name="Freeform 7">
                    <a:extLst>
                      <a:ext uri="{FF2B5EF4-FFF2-40B4-BE49-F238E27FC236}">
                        <a16:creationId xmlns:a16="http://schemas.microsoft.com/office/drawing/2014/main" id="{E5CE68FA-1D60-1244-ACC7-8F97FF2C55BC}"/>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8" name="Group 267">
                  <a:extLst>
                    <a:ext uri="{FF2B5EF4-FFF2-40B4-BE49-F238E27FC236}">
                      <a16:creationId xmlns:a16="http://schemas.microsoft.com/office/drawing/2014/main" id="{D8AA7352-2826-A547-87C6-38F6FF7DD532}"/>
                    </a:ext>
                  </a:extLst>
                </p:cNvPr>
                <p:cNvGrpSpPr/>
                <p:nvPr/>
              </p:nvGrpSpPr>
              <p:grpSpPr>
                <a:xfrm>
                  <a:off x="6106758" y="4129843"/>
                  <a:ext cx="128019" cy="274320"/>
                  <a:chOff x="4560915" y="2791978"/>
                  <a:chExt cx="61575" cy="131944"/>
                </a:xfrm>
                <a:solidFill>
                  <a:schemeClr val="accent1">
                    <a:lumMod val="75000"/>
                  </a:schemeClr>
                </a:solidFill>
              </p:grpSpPr>
              <p:sp>
                <p:nvSpPr>
                  <p:cNvPr id="269" name="Freeform 6">
                    <a:extLst>
                      <a:ext uri="{FF2B5EF4-FFF2-40B4-BE49-F238E27FC236}">
                        <a16:creationId xmlns:a16="http://schemas.microsoft.com/office/drawing/2014/main" id="{69690677-9144-6C41-9C06-9BCA22D1EA55}"/>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0" name="Freeform 7">
                    <a:extLst>
                      <a:ext uri="{FF2B5EF4-FFF2-40B4-BE49-F238E27FC236}">
                        <a16:creationId xmlns:a16="http://schemas.microsoft.com/office/drawing/2014/main" id="{F57CC3E3-6880-1C40-AA97-3E1C96805708}"/>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265" name="Straight Connector 264">
                <a:extLst>
                  <a:ext uri="{FF2B5EF4-FFF2-40B4-BE49-F238E27FC236}">
                    <a16:creationId xmlns:a16="http://schemas.microsoft.com/office/drawing/2014/main" id="{DFCD34E5-D27A-C34C-8290-A9B912773B63}"/>
                  </a:ext>
                </a:extLst>
              </p:cNvPr>
              <p:cNvCxnSpPr>
                <a:cxnSpLocks/>
              </p:cNvCxnSpPr>
              <p:nvPr/>
            </p:nvCxnSpPr>
            <p:spPr>
              <a:xfrm>
                <a:off x="5855816" y="4273396"/>
                <a:ext cx="0" cy="451104"/>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sp>
        <p:nvSpPr>
          <p:cNvPr id="167" name="Oval 166">
            <a:extLst>
              <a:ext uri="{FF2B5EF4-FFF2-40B4-BE49-F238E27FC236}">
                <a16:creationId xmlns:a16="http://schemas.microsoft.com/office/drawing/2014/main" id="{A5EAF681-C081-B24F-9A45-0B493AB7357B}"/>
              </a:ext>
            </a:extLst>
          </p:cNvPr>
          <p:cNvSpPr>
            <a:spLocks noChangeAspect="1"/>
          </p:cNvSpPr>
          <p:nvPr/>
        </p:nvSpPr>
        <p:spPr>
          <a:xfrm>
            <a:off x="1589751" y="4743164"/>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76" name="Rectangle 175">
            <a:extLst>
              <a:ext uri="{FF2B5EF4-FFF2-40B4-BE49-F238E27FC236}">
                <a16:creationId xmlns:a16="http://schemas.microsoft.com/office/drawing/2014/main" id="{651DFDD5-7892-2E4F-B4AE-CABF2FE8384B}"/>
              </a:ext>
            </a:extLst>
          </p:cNvPr>
          <p:cNvSpPr/>
          <p:nvPr/>
        </p:nvSpPr>
        <p:spPr>
          <a:xfrm>
            <a:off x="1191310" y="4614996"/>
            <a:ext cx="569067" cy="474719"/>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Rectangle 184">
            <a:extLst>
              <a:ext uri="{FF2B5EF4-FFF2-40B4-BE49-F238E27FC236}">
                <a16:creationId xmlns:a16="http://schemas.microsoft.com/office/drawing/2014/main" id="{5BEC9B5B-D158-B641-8B79-6625646C770B}"/>
              </a:ext>
            </a:extLst>
          </p:cNvPr>
          <p:cNvSpPr/>
          <p:nvPr/>
        </p:nvSpPr>
        <p:spPr>
          <a:xfrm>
            <a:off x="6056180" y="4633266"/>
            <a:ext cx="379461" cy="474719"/>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3" name="Group 212">
            <a:extLst>
              <a:ext uri="{FF2B5EF4-FFF2-40B4-BE49-F238E27FC236}">
                <a16:creationId xmlns:a16="http://schemas.microsoft.com/office/drawing/2014/main" id="{259931F1-6F84-354C-B1E2-CBF3B034F5D7}"/>
              </a:ext>
            </a:extLst>
          </p:cNvPr>
          <p:cNvGrpSpPr/>
          <p:nvPr/>
        </p:nvGrpSpPr>
        <p:grpSpPr>
          <a:xfrm>
            <a:off x="2711240" y="2013317"/>
            <a:ext cx="2509894" cy="806997"/>
            <a:chOff x="4794960" y="1798020"/>
            <a:chExt cx="2509894" cy="806997"/>
          </a:xfrm>
        </p:grpSpPr>
        <p:grpSp>
          <p:nvGrpSpPr>
            <p:cNvPr id="217" name="Group 216">
              <a:extLst>
                <a:ext uri="{FF2B5EF4-FFF2-40B4-BE49-F238E27FC236}">
                  <a16:creationId xmlns:a16="http://schemas.microsoft.com/office/drawing/2014/main" id="{1C8E1418-FB98-A54E-BBF9-D2AEA54BB8D5}"/>
                </a:ext>
              </a:extLst>
            </p:cNvPr>
            <p:cNvGrpSpPr/>
            <p:nvPr/>
          </p:nvGrpSpPr>
          <p:grpSpPr>
            <a:xfrm>
              <a:off x="4794960" y="1798020"/>
              <a:ext cx="1822249" cy="806997"/>
              <a:chOff x="4794960" y="1798020"/>
              <a:chExt cx="1822249" cy="806997"/>
            </a:xfrm>
          </p:grpSpPr>
          <p:pic>
            <p:nvPicPr>
              <p:cNvPr id="218" name="Google Shape;2154;p409">
                <a:extLst>
                  <a:ext uri="{FF2B5EF4-FFF2-40B4-BE49-F238E27FC236}">
                    <a16:creationId xmlns:a16="http://schemas.microsoft.com/office/drawing/2014/main" id="{1823FD3E-6941-B945-B4AB-0DFB3780934D}"/>
                  </a:ext>
                </a:extLst>
              </p:cNvPr>
              <p:cNvPicPr preferRelativeResize="0">
                <a:picLocks noChangeAspect="1"/>
              </p:cNvPicPr>
              <p:nvPr/>
            </p:nvPicPr>
            <p:blipFill rotWithShape="1">
              <a:blip r:embed="rId10" cstate="screen">
                <a:alphaModFix/>
                <a:duotone>
                  <a:schemeClr val="accent4">
                    <a:shade val="45000"/>
                    <a:satMod val="135000"/>
                  </a:schemeClr>
                  <a:prstClr val="white"/>
                </a:duoton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p:blipFill>
            <p:spPr>
              <a:xfrm>
                <a:off x="4794960" y="2375273"/>
                <a:ext cx="936152" cy="216959"/>
              </a:xfrm>
              <a:prstGeom prst="rect">
                <a:avLst/>
              </a:prstGeom>
              <a:noFill/>
              <a:ln>
                <a:noFill/>
              </a:ln>
            </p:spPr>
          </p:pic>
          <p:pic>
            <p:nvPicPr>
              <p:cNvPr id="219" name="Google Shape;2158;p409">
                <a:extLst>
                  <a:ext uri="{FF2B5EF4-FFF2-40B4-BE49-F238E27FC236}">
                    <a16:creationId xmlns:a16="http://schemas.microsoft.com/office/drawing/2014/main" id="{93FA6477-3AB0-484F-909D-19698474F4A4}"/>
                  </a:ext>
                </a:extLst>
              </p:cNvPr>
              <p:cNvPicPr preferRelativeResize="0">
                <a:picLocks noChangeAspect="1"/>
              </p:cNvPicPr>
              <p:nvPr/>
            </p:nvPicPr>
            <p:blipFill>
              <a:blip r:embed="rId12" cstate="screen">
                <a:alphaModFix/>
                <a:duotone>
                  <a:schemeClr val="accent4">
                    <a:shade val="45000"/>
                    <a:satMod val="135000"/>
                  </a:schemeClr>
                  <a:prstClr val="white"/>
                </a:duotone>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a:ext>
                </a:extLst>
              </a:blip>
              <a:stretch>
                <a:fillRect/>
              </a:stretch>
            </p:blipFill>
            <p:spPr>
              <a:xfrm>
                <a:off x="5760422" y="1873088"/>
                <a:ext cx="856787" cy="226102"/>
              </a:xfrm>
              <a:prstGeom prst="rect">
                <a:avLst/>
              </a:prstGeom>
              <a:noFill/>
              <a:ln>
                <a:noFill/>
              </a:ln>
            </p:spPr>
          </p:pic>
          <p:pic>
            <p:nvPicPr>
              <p:cNvPr id="220" name="Picture 219">
                <a:extLst>
                  <a:ext uri="{FF2B5EF4-FFF2-40B4-BE49-F238E27FC236}">
                    <a16:creationId xmlns:a16="http://schemas.microsoft.com/office/drawing/2014/main" id="{BF25ABD5-7A22-7849-9C4A-FF9287CF6A8B}"/>
                  </a:ext>
                </a:extLst>
              </p:cNvPr>
              <p:cNvPicPr>
                <a:picLocks noChangeAspect="1"/>
              </p:cNvPicPr>
              <p:nvPr/>
            </p:nvPicPr>
            <p:blipFill rotWithShape="1">
              <a:blip r:embed="rId14" cstate="print">
                <a:duotone>
                  <a:schemeClr val="accent4">
                    <a:shade val="45000"/>
                    <a:satMod val="135000"/>
                  </a:schemeClr>
                  <a:prstClr val="white"/>
                </a:duotone>
                <a:extLst>
                  <a:ext uri="{BEBA8EAE-BF5A-486C-A8C5-ECC9F3942E4B}">
                    <a14:imgProps xmlns:a14="http://schemas.microsoft.com/office/drawing/2010/main">
                      <a14:imgLayer r:embed="rId15">
                        <a14:imgEffect>
                          <a14:backgroundRemoval t="0" b="100000" l="0" r="64313">
                            <a14:foregroundMark x1="55338" y1="43524" x2="55338" y2="43524"/>
                            <a14:foregroundMark x1="40281" y1="47048" x2="40281" y2="47048"/>
                            <a14:foregroundMark x1="25053" y1="44381" x2="25053" y2="44381"/>
                            <a14:foregroundMark x1="16801" y1="49429" x2="16801" y2="49429"/>
                            <a14:backgroundMark x1="48618" y1="50857" x2="48618" y2="50857"/>
                            <a14:backgroundMark x1="53467" y1="51238" x2="53467" y2="51238"/>
                            <a14:backgroundMark x1="44492" y1="43714" x2="44492" y2="43714"/>
                            <a14:backgroundMark x1="42450" y1="46286" x2="42450" y2="46286"/>
                            <a14:backgroundMark x1="35049" y1="45619" x2="35049" y2="45619"/>
                            <a14:backgroundMark x1="30200" y1="52286" x2="30200" y2="52286"/>
                            <a14:backgroundMark x1="25138" y1="52571" x2="25138" y2="52571"/>
                            <a14:backgroundMark x1="20927" y1="50476" x2="20927" y2="50476"/>
                            <a14:backgroundMark x1="16716" y1="51905" x2="16716" y2="51905"/>
                            <a14:backgroundMark x1="13186" y1="50857" x2="13186" y2="50857"/>
                          </a14:backgroundRemoval>
                        </a14:imgEffect>
                        <a14:imgEffect>
                          <a14:brightnessContrast bright="-20000" contrast="20000"/>
                        </a14:imgEffect>
                      </a14:imgLayer>
                    </a14:imgProps>
                  </a:ext>
                  <a:ext uri="{28A0092B-C50C-407E-A947-70E740481C1C}">
                    <a14:useLocalDpi xmlns:a14="http://schemas.microsoft.com/office/drawing/2010/main"/>
                  </a:ext>
                </a:extLst>
              </a:blip>
              <a:srcRect r="35639"/>
              <a:stretch/>
            </p:blipFill>
            <p:spPr>
              <a:xfrm>
                <a:off x="5938298" y="2239257"/>
                <a:ext cx="527088" cy="365760"/>
              </a:xfrm>
              <a:prstGeom prst="rect">
                <a:avLst/>
              </a:prstGeom>
            </p:spPr>
          </p:pic>
          <p:pic>
            <p:nvPicPr>
              <p:cNvPr id="221" name="Picture 220">
                <a:extLst>
                  <a:ext uri="{FF2B5EF4-FFF2-40B4-BE49-F238E27FC236}">
                    <a16:creationId xmlns:a16="http://schemas.microsoft.com/office/drawing/2014/main" id="{3CCA6AB2-2E18-AC4E-ABC3-A07CBA43BF19}"/>
                  </a:ext>
                </a:extLst>
              </p:cNvPr>
              <p:cNvPicPr>
                <a:picLocks noChangeAspect="1"/>
              </p:cNvPicPr>
              <p:nvPr/>
            </p:nvPicPr>
            <p:blipFill>
              <a:blip r:embed="rId1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081178" y="1798020"/>
                <a:ext cx="436573" cy="457200"/>
              </a:xfrm>
              <a:prstGeom prst="rect">
                <a:avLst/>
              </a:prstGeom>
            </p:spPr>
          </p:pic>
        </p:grpSp>
        <p:sp>
          <p:nvSpPr>
            <p:cNvPr id="215" name="TextBox 214">
              <a:extLst>
                <a:ext uri="{FF2B5EF4-FFF2-40B4-BE49-F238E27FC236}">
                  <a16:creationId xmlns:a16="http://schemas.microsoft.com/office/drawing/2014/main" id="{F4C59FC5-A5DF-634F-BF32-30577C9A99FD}"/>
                </a:ext>
              </a:extLst>
            </p:cNvPr>
            <p:cNvSpPr txBox="1"/>
            <p:nvPr/>
          </p:nvSpPr>
          <p:spPr>
            <a:xfrm>
              <a:off x="6626463" y="2119114"/>
              <a:ext cx="678391" cy="338554"/>
            </a:xfrm>
            <a:prstGeom prst="rect">
              <a:avLst/>
            </a:prstGeom>
            <a:noFill/>
          </p:spPr>
          <p:txBody>
            <a:bodyPr wrap="none" rtlCol="0">
              <a:spAutoFit/>
            </a:bodyPr>
            <a:lstStyle/>
            <a:p>
              <a:r>
                <a:rPr lang="en-US" sz="1600" dirty="0">
                  <a:solidFill>
                    <a:schemeClr val="tx1">
                      <a:lumMod val="50000"/>
                      <a:lumOff val="50000"/>
                    </a:schemeClr>
                  </a:solidFill>
                  <a:latin typeface="CiscoSansTT" panose="020B0503020201020303" pitchFamily="34" charset="0"/>
                  <a:cs typeface="CiscoSansTT" panose="020B0503020201020303" pitchFamily="34" charset="0"/>
                </a:rPr>
                <a:t>SaaS</a:t>
              </a:r>
            </a:p>
          </p:txBody>
        </p:sp>
      </p:grpSp>
      <p:grpSp>
        <p:nvGrpSpPr>
          <p:cNvPr id="4" name="Group 3">
            <a:extLst>
              <a:ext uri="{FF2B5EF4-FFF2-40B4-BE49-F238E27FC236}">
                <a16:creationId xmlns:a16="http://schemas.microsoft.com/office/drawing/2014/main" id="{1591A7D1-B8C7-2545-953E-B56057D66FDB}"/>
              </a:ext>
            </a:extLst>
          </p:cNvPr>
          <p:cNvGrpSpPr/>
          <p:nvPr/>
        </p:nvGrpSpPr>
        <p:grpSpPr>
          <a:xfrm>
            <a:off x="4962501" y="5606852"/>
            <a:ext cx="1165796" cy="346976"/>
            <a:chOff x="4655633" y="5434726"/>
            <a:chExt cx="1165796" cy="346976"/>
          </a:xfrm>
        </p:grpSpPr>
        <p:sp>
          <p:nvSpPr>
            <p:cNvPr id="229" name="TextBox 228">
              <a:extLst>
                <a:ext uri="{FF2B5EF4-FFF2-40B4-BE49-F238E27FC236}">
                  <a16:creationId xmlns:a16="http://schemas.microsoft.com/office/drawing/2014/main" id="{86D874BC-30C0-BF40-99E0-22788D9CF646}"/>
                </a:ext>
              </a:extLst>
            </p:cNvPr>
            <p:cNvSpPr txBox="1"/>
            <p:nvPr/>
          </p:nvSpPr>
          <p:spPr>
            <a:xfrm>
              <a:off x="5122236" y="5491541"/>
              <a:ext cx="699193" cy="246221"/>
            </a:xfrm>
            <a:prstGeom prst="rect">
              <a:avLst/>
            </a:prstGeom>
            <a:noFill/>
          </p:spPr>
          <p:txBody>
            <a:bodyPr wrap="square" lIns="0" tIns="0" rIns="0" bIns="0" rtlCol="0">
              <a:spAutoFit/>
            </a:bodyPr>
            <a:lstStyle/>
            <a:p>
              <a:r>
                <a:rPr lang="en-US" sz="800" dirty="0">
                  <a:latin typeface="+mn-lt"/>
                </a:rPr>
                <a:t>Cloud Security</a:t>
              </a:r>
            </a:p>
            <a:p>
              <a:r>
                <a:rPr lang="en-US" sz="800" dirty="0">
                  <a:latin typeface="+mn-lt"/>
                </a:rPr>
                <a:t>Provider</a:t>
              </a:r>
            </a:p>
          </p:txBody>
        </p:sp>
        <p:grpSp>
          <p:nvGrpSpPr>
            <p:cNvPr id="230" name="Group 229">
              <a:extLst>
                <a:ext uri="{FF2B5EF4-FFF2-40B4-BE49-F238E27FC236}">
                  <a16:creationId xmlns:a16="http://schemas.microsoft.com/office/drawing/2014/main" id="{818DCB41-D068-5F43-AB6E-8BE6B5764D21}"/>
                </a:ext>
              </a:extLst>
            </p:cNvPr>
            <p:cNvGrpSpPr>
              <a:grpSpLocks noChangeAspect="1"/>
            </p:cNvGrpSpPr>
            <p:nvPr/>
          </p:nvGrpSpPr>
          <p:grpSpPr>
            <a:xfrm>
              <a:off x="4655633" y="5434726"/>
              <a:ext cx="346977" cy="346976"/>
              <a:chOff x="1076364" y="1259327"/>
              <a:chExt cx="548640" cy="548640"/>
            </a:xfrm>
          </p:grpSpPr>
          <p:grpSp>
            <p:nvGrpSpPr>
              <p:cNvPr id="294" name="Group 293">
                <a:extLst>
                  <a:ext uri="{FF2B5EF4-FFF2-40B4-BE49-F238E27FC236}">
                    <a16:creationId xmlns:a16="http://schemas.microsoft.com/office/drawing/2014/main" id="{DD7151C7-6C6B-7C47-B0C0-C46D6E1F0388}"/>
                  </a:ext>
                </a:extLst>
              </p:cNvPr>
              <p:cNvGrpSpPr/>
              <p:nvPr/>
            </p:nvGrpSpPr>
            <p:grpSpPr>
              <a:xfrm>
                <a:off x="1076364" y="1259327"/>
                <a:ext cx="548640" cy="548640"/>
                <a:chOff x="1076364" y="1259327"/>
                <a:chExt cx="548640" cy="548640"/>
              </a:xfrm>
            </p:grpSpPr>
            <p:sp>
              <p:nvSpPr>
                <p:cNvPr id="296" name="Oval 295">
                  <a:extLst>
                    <a:ext uri="{FF2B5EF4-FFF2-40B4-BE49-F238E27FC236}">
                      <a16:creationId xmlns:a16="http://schemas.microsoft.com/office/drawing/2014/main" id="{7AB4F08F-C8B8-6143-B2FE-9A6ACCB86359}"/>
                    </a:ext>
                  </a:extLst>
                </p:cNvPr>
                <p:cNvSpPr>
                  <a:spLocks noChangeAspect="1"/>
                </p:cNvSpPr>
                <p:nvPr/>
              </p:nvSpPr>
              <p:spPr>
                <a:xfrm>
                  <a:off x="1076364" y="1259327"/>
                  <a:ext cx="548640" cy="548640"/>
                </a:xfrm>
                <a:prstGeom prst="ellipse">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97" name="Freeform 296">
                  <a:extLst>
                    <a:ext uri="{FF2B5EF4-FFF2-40B4-BE49-F238E27FC236}">
                      <a16:creationId xmlns:a16="http://schemas.microsoft.com/office/drawing/2014/main" id="{0D91A2AF-C551-8C42-B262-1433CA6F94C7}"/>
                    </a:ext>
                  </a:extLst>
                </p:cNvPr>
                <p:cNvSpPr>
                  <a:spLocks noChangeArrowheads="1"/>
                </p:cNvSpPr>
                <p:nvPr/>
              </p:nvSpPr>
              <p:spPr bwMode="auto">
                <a:xfrm flipH="1">
                  <a:off x="1167944" y="1350767"/>
                  <a:ext cx="365481" cy="36576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1"/>
                </a:solidFill>
                <a:ln>
                  <a:noFill/>
                </a:ln>
                <a:effectLst/>
              </p:spPr>
              <p:txBody>
                <a:bodyPr wrap="none" anchor="ctr"/>
                <a:lstStyle/>
                <a:p>
                  <a:endParaRPr lang="en-US" sz="1000" dirty="0"/>
                </a:p>
              </p:txBody>
            </p:sp>
          </p:grpSp>
          <p:sp>
            <p:nvSpPr>
              <p:cNvPr id="295" name="Freeform 16">
                <a:extLst>
                  <a:ext uri="{FF2B5EF4-FFF2-40B4-BE49-F238E27FC236}">
                    <a16:creationId xmlns:a16="http://schemas.microsoft.com/office/drawing/2014/main" id="{4E8F0413-4F65-0842-908A-E8F67C1F6B6E}"/>
                  </a:ext>
                </a:extLst>
              </p:cNvPr>
              <p:cNvSpPr>
                <a:spLocks noChangeAspect="1"/>
              </p:cNvSpPr>
              <p:nvPr/>
            </p:nvSpPr>
            <p:spPr bwMode="auto">
              <a:xfrm>
                <a:off x="1166136" y="1442207"/>
                <a:ext cx="369097" cy="1828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noFill/>
                <a:prstDash val="solid"/>
                <a:round/>
              </a:ln>
              <a:effectLst/>
            </p:spPr>
            <p:txBody>
              <a:bodyPr wrap="square" lIns="45719" tIns="45719" rIns="45719" bIns="45719" numCol="1" anchor="ctr">
                <a:noAutofit/>
              </a:bodyPr>
              <a:lstStyle/>
              <a:p>
                <a:pPr algn="ctr" defTabSz="685783"/>
                <a:endParaRPr lang="en-US" sz="100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grpSp>
      <p:grpSp>
        <p:nvGrpSpPr>
          <p:cNvPr id="5" name="Group 4">
            <a:extLst>
              <a:ext uri="{FF2B5EF4-FFF2-40B4-BE49-F238E27FC236}">
                <a16:creationId xmlns:a16="http://schemas.microsoft.com/office/drawing/2014/main" id="{F5DF148C-E286-2442-8478-8B685150EC02}"/>
              </a:ext>
            </a:extLst>
          </p:cNvPr>
          <p:cNvGrpSpPr/>
          <p:nvPr/>
        </p:nvGrpSpPr>
        <p:grpSpPr>
          <a:xfrm>
            <a:off x="3376779" y="5606357"/>
            <a:ext cx="889089" cy="347471"/>
            <a:chOff x="3255549" y="5434726"/>
            <a:chExt cx="889089" cy="347471"/>
          </a:xfrm>
        </p:grpSpPr>
        <p:sp>
          <p:nvSpPr>
            <p:cNvPr id="232" name="TextBox 231">
              <a:extLst>
                <a:ext uri="{FF2B5EF4-FFF2-40B4-BE49-F238E27FC236}">
                  <a16:creationId xmlns:a16="http://schemas.microsoft.com/office/drawing/2014/main" id="{4FBCF0F4-45A7-AB49-9637-A66DE75E29B9}"/>
                </a:ext>
              </a:extLst>
            </p:cNvPr>
            <p:cNvSpPr txBox="1"/>
            <p:nvPr/>
          </p:nvSpPr>
          <p:spPr>
            <a:xfrm>
              <a:off x="3688941" y="5486637"/>
              <a:ext cx="455697" cy="246221"/>
            </a:xfrm>
            <a:prstGeom prst="rect">
              <a:avLst/>
            </a:prstGeom>
            <a:noFill/>
          </p:spPr>
          <p:txBody>
            <a:bodyPr wrap="square" lIns="0" tIns="0" rIns="0" bIns="0" rtlCol="0">
              <a:spAutoFit/>
            </a:bodyPr>
            <a:lstStyle/>
            <a:p>
              <a:r>
                <a:rPr lang="en-US" sz="800" dirty="0">
                  <a:latin typeface="+mn-lt"/>
                </a:rPr>
                <a:t>Cisco</a:t>
              </a:r>
            </a:p>
            <a:p>
              <a:r>
                <a:rPr lang="en-US" sz="800" dirty="0"/>
                <a:t>SD-WAN</a:t>
              </a:r>
              <a:endParaRPr lang="en-US" sz="800" dirty="0">
                <a:latin typeface="+mn-lt"/>
              </a:endParaRPr>
            </a:p>
          </p:txBody>
        </p:sp>
        <p:pic>
          <p:nvPicPr>
            <p:cNvPr id="298" name="Picture 297" descr="A close up of a sign&#10;&#10;Description automatically generated">
              <a:extLst>
                <a:ext uri="{FF2B5EF4-FFF2-40B4-BE49-F238E27FC236}">
                  <a16:creationId xmlns:a16="http://schemas.microsoft.com/office/drawing/2014/main" id="{EDC6D9ED-508A-1E43-9BA2-274368EDCD42}"/>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255549" y="5434726"/>
              <a:ext cx="347472" cy="347471"/>
            </a:xfrm>
            <a:prstGeom prst="rect">
              <a:avLst/>
            </a:prstGeom>
          </p:spPr>
        </p:pic>
      </p:grpSp>
      <p:grpSp>
        <p:nvGrpSpPr>
          <p:cNvPr id="6" name="Group 5">
            <a:extLst>
              <a:ext uri="{FF2B5EF4-FFF2-40B4-BE49-F238E27FC236}">
                <a16:creationId xmlns:a16="http://schemas.microsoft.com/office/drawing/2014/main" id="{18F5B5C2-DD08-3C4B-B481-E46EE603E93A}"/>
              </a:ext>
            </a:extLst>
          </p:cNvPr>
          <p:cNvGrpSpPr/>
          <p:nvPr/>
        </p:nvGrpSpPr>
        <p:grpSpPr>
          <a:xfrm>
            <a:off x="1637286" y="5606357"/>
            <a:ext cx="1038510" cy="347471"/>
            <a:chOff x="1857647" y="5435817"/>
            <a:chExt cx="1038510" cy="347471"/>
          </a:xfrm>
        </p:grpSpPr>
        <p:sp>
          <p:nvSpPr>
            <p:cNvPr id="235" name="TextBox 234">
              <a:extLst>
                <a:ext uri="{FF2B5EF4-FFF2-40B4-BE49-F238E27FC236}">
                  <a16:creationId xmlns:a16="http://schemas.microsoft.com/office/drawing/2014/main" id="{8D8E467D-B141-B542-B4B2-88AFAFBBD4BF}"/>
                </a:ext>
              </a:extLst>
            </p:cNvPr>
            <p:cNvSpPr txBox="1"/>
            <p:nvPr/>
          </p:nvSpPr>
          <p:spPr>
            <a:xfrm>
              <a:off x="2316306" y="5486637"/>
              <a:ext cx="579851" cy="246221"/>
            </a:xfrm>
            <a:prstGeom prst="rect">
              <a:avLst/>
            </a:prstGeom>
            <a:noFill/>
          </p:spPr>
          <p:txBody>
            <a:bodyPr wrap="square" lIns="0" tIns="0" rIns="0" bIns="0" rtlCol="0">
              <a:spAutoFit/>
            </a:bodyPr>
            <a:lstStyle/>
            <a:p>
              <a:r>
                <a:rPr lang="en-US" sz="800" dirty="0">
                  <a:latin typeface="+mn-lt"/>
                </a:rPr>
                <a:t>Colocation</a:t>
              </a:r>
            </a:p>
            <a:p>
              <a:r>
                <a:rPr lang="en-US" sz="800" dirty="0"/>
                <a:t>Provider</a:t>
              </a:r>
              <a:endParaRPr lang="en-US" sz="800" dirty="0">
                <a:latin typeface="+mn-lt"/>
              </a:endParaRPr>
            </a:p>
          </p:txBody>
        </p:sp>
        <p:pic>
          <p:nvPicPr>
            <p:cNvPr id="299" name="Picture 298">
              <a:extLst>
                <a:ext uri="{FF2B5EF4-FFF2-40B4-BE49-F238E27FC236}">
                  <a16:creationId xmlns:a16="http://schemas.microsoft.com/office/drawing/2014/main" id="{1D428F7E-1FCA-0D46-BC85-D5C4DD7AD7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57647" y="5435817"/>
              <a:ext cx="347472" cy="347471"/>
            </a:xfrm>
            <a:prstGeom prst="rect">
              <a:avLst/>
            </a:prstGeom>
          </p:spPr>
        </p:pic>
      </p:grpSp>
      <p:sp>
        <p:nvSpPr>
          <p:cNvPr id="135" name="Rounded Rectangle 57">
            <a:extLst>
              <a:ext uri="{FF2B5EF4-FFF2-40B4-BE49-F238E27FC236}">
                <a16:creationId xmlns:a16="http://schemas.microsoft.com/office/drawing/2014/main" id="{E77BF1A4-9AD7-CE41-8384-549FC5777611}"/>
              </a:ext>
            </a:extLst>
          </p:cNvPr>
          <p:cNvSpPr/>
          <p:nvPr/>
        </p:nvSpPr>
        <p:spPr>
          <a:xfrm>
            <a:off x="2212787" y="6127435"/>
            <a:ext cx="7741918" cy="41496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CiscoSansTT ExtraLight"/>
              </a:rPr>
              <a:t>Increased reliability and utilization of best path for SaaS applications</a:t>
            </a:r>
          </a:p>
        </p:txBody>
      </p:sp>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SaaS Optimization</a:t>
            </a:r>
          </a:p>
        </p:txBody>
      </p:sp>
      <p:sp>
        <p:nvSpPr>
          <p:cNvPr id="138" name="Rectangle: Rounded Corners 90">
            <a:extLst>
              <a:ext uri="{FF2B5EF4-FFF2-40B4-BE49-F238E27FC236}">
                <a16:creationId xmlns:a16="http://schemas.microsoft.com/office/drawing/2014/main" id="{1909ACE4-6B60-C040-A56D-494CCF928452}"/>
              </a:ext>
            </a:extLst>
          </p:cNvPr>
          <p:cNvSpPr/>
          <p:nvPr/>
        </p:nvSpPr>
        <p:spPr>
          <a:xfrm>
            <a:off x="7648359" y="2299194"/>
            <a:ext cx="3515837" cy="2479593"/>
          </a:xfrm>
          <a:prstGeom prst="roundRect">
            <a:avLst>
              <a:gd name="adj" fmla="val 1033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139" name="Rounded Rectangle 79">
            <a:extLst>
              <a:ext uri="{FF2B5EF4-FFF2-40B4-BE49-F238E27FC236}">
                <a16:creationId xmlns:a16="http://schemas.microsoft.com/office/drawing/2014/main" id="{BA5DB176-F9A0-2242-9444-A748F32C9A6F}"/>
              </a:ext>
            </a:extLst>
          </p:cNvPr>
          <p:cNvSpPr/>
          <p:nvPr/>
        </p:nvSpPr>
        <p:spPr>
          <a:xfrm>
            <a:off x="7648359" y="2299196"/>
            <a:ext cx="3515837"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Optimization via Multipath</a:t>
            </a:r>
          </a:p>
        </p:txBody>
      </p:sp>
      <p:sp>
        <p:nvSpPr>
          <p:cNvPr id="140" name="TextBox 139">
            <a:extLst>
              <a:ext uri="{FF2B5EF4-FFF2-40B4-BE49-F238E27FC236}">
                <a16:creationId xmlns:a16="http://schemas.microsoft.com/office/drawing/2014/main" id="{1B124821-1DCB-CF46-8815-D343568C8572}"/>
              </a:ext>
            </a:extLst>
          </p:cNvPr>
          <p:cNvSpPr txBox="1"/>
          <p:nvPr/>
        </p:nvSpPr>
        <p:spPr>
          <a:xfrm>
            <a:off x="7648140" y="3087762"/>
            <a:ext cx="3531434" cy="1384995"/>
          </a:xfrm>
          <a:prstGeom prst="rect">
            <a:avLst/>
          </a:prstGeom>
          <a:noFill/>
        </p:spPr>
        <p:txBody>
          <a:bodyPr wrap="square" rtlCol="0">
            <a:spAutoFit/>
          </a:bodyPr>
          <a:lstStyle/>
          <a:p>
            <a:pPr algn="ctr" defTabSz="609570">
              <a:defRPr/>
            </a:pPr>
            <a:r>
              <a:rPr lang="en-US" sz="2800" dirty="0">
                <a:solidFill>
                  <a:schemeClr val="bg1"/>
                </a:solidFill>
                <a:latin typeface="+mj-lt"/>
              </a:rPr>
              <a:t>Up to 40% faster Office 365 Performance</a:t>
            </a:r>
          </a:p>
        </p:txBody>
      </p:sp>
      <p:sp>
        <p:nvSpPr>
          <p:cNvPr id="142" name="Oval 141">
            <a:extLst>
              <a:ext uri="{FF2B5EF4-FFF2-40B4-BE49-F238E27FC236}">
                <a16:creationId xmlns:a16="http://schemas.microsoft.com/office/drawing/2014/main" id="{5EF62E10-C544-BD42-BF7B-D8229AC6A50A}"/>
              </a:ext>
            </a:extLst>
          </p:cNvPr>
          <p:cNvSpPr>
            <a:spLocks noChangeAspect="1"/>
          </p:cNvSpPr>
          <p:nvPr/>
        </p:nvSpPr>
        <p:spPr>
          <a:xfrm>
            <a:off x="6047766" y="5006639"/>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43" name="Oval 142">
            <a:extLst>
              <a:ext uri="{FF2B5EF4-FFF2-40B4-BE49-F238E27FC236}">
                <a16:creationId xmlns:a16="http://schemas.microsoft.com/office/drawing/2014/main" id="{F0ECDEE7-CD52-934A-AAE1-8FC41DD8CFDC}"/>
              </a:ext>
            </a:extLst>
          </p:cNvPr>
          <p:cNvSpPr>
            <a:spLocks noChangeAspect="1"/>
          </p:cNvSpPr>
          <p:nvPr/>
        </p:nvSpPr>
        <p:spPr>
          <a:xfrm>
            <a:off x="6047766" y="4889353"/>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44" name="Oval 143">
            <a:extLst>
              <a:ext uri="{FF2B5EF4-FFF2-40B4-BE49-F238E27FC236}">
                <a16:creationId xmlns:a16="http://schemas.microsoft.com/office/drawing/2014/main" id="{63274A19-1C91-9D43-AAED-A04C13A4FC02}"/>
              </a:ext>
            </a:extLst>
          </p:cNvPr>
          <p:cNvSpPr>
            <a:spLocks noChangeAspect="1"/>
          </p:cNvSpPr>
          <p:nvPr/>
        </p:nvSpPr>
        <p:spPr>
          <a:xfrm>
            <a:off x="6047766" y="4772067"/>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45" name="Oval 144">
            <a:extLst>
              <a:ext uri="{FF2B5EF4-FFF2-40B4-BE49-F238E27FC236}">
                <a16:creationId xmlns:a16="http://schemas.microsoft.com/office/drawing/2014/main" id="{1043BB85-DBF9-E640-B615-13BB9BE9A92B}"/>
              </a:ext>
            </a:extLst>
          </p:cNvPr>
          <p:cNvSpPr>
            <a:spLocks noChangeAspect="1"/>
          </p:cNvSpPr>
          <p:nvPr/>
        </p:nvSpPr>
        <p:spPr>
          <a:xfrm>
            <a:off x="6047766" y="4654781"/>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46" name="Oval 145">
            <a:extLst>
              <a:ext uri="{FF2B5EF4-FFF2-40B4-BE49-F238E27FC236}">
                <a16:creationId xmlns:a16="http://schemas.microsoft.com/office/drawing/2014/main" id="{7B168A63-FA0C-5249-91A4-8ED9C46B6962}"/>
              </a:ext>
            </a:extLst>
          </p:cNvPr>
          <p:cNvSpPr>
            <a:spLocks noChangeAspect="1"/>
          </p:cNvSpPr>
          <p:nvPr/>
        </p:nvSpPr>
        <p:spPr>
          <a:xfrm>
            <a:off x="1577800" y="4749141"/>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49" name="Oval 148">
            <a:extLst>
              <a:ext uri="{FF2B5EF4-FFF2-40B4-BE49-F238E27FC236}">
                <a16:creationId xmlns:a16="http://schemas.microsoft.com/office/drawing/2014/main" id="{5AC8CD74-34F0-6246-B4EA-EDA3E1E24BF1}"/>
              </a:ext>
            </a:extLst>
          </p:cNvPr>
          <p:cNvSpPr>
            <a:spLocks noChangeAspect="1"/>
          </p:cNvSpPr>
          <p:nvPr/>
        </p:nvSpPr>
        <p:spPr>
          <a:xfrm>
            <a:off x="6047766" y="5006639"/>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50" name="Oval 149">
            <a:extLst>
              <a:ext uri="{FF2B5EF4-FFF2-40B4-BE49-F238E27FC236}">
                <a16:creationId xmlns:a16="http://schemas.microsoft.com/office/drawing/2014/main" id="{46264EBC-CE8A-A64B-8AD9-1C924F2C67A6}"/>
              </a:ext>
            </a:extLst>
          </p:cNvPr>
          <p:cNvSpPr>
            <a:spLocks noChangeAspect="1"/>
          </p:cNvSpPr>
          <p:nvPr/>
        </p:nvSpPr>
        <p:spPr>
          <a:xfrm>
            <a:off x="6047766" y="4889353"/>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51" name="Oval 150">
            <a:extLst>
              <a:ext uri="{FF2B5EF4-FFF2-40B4-BE49-F238E27FC236}">
                <a16:creationId xmlns:a16="http://schemas.microsoft.com/office/drawing/2014/main" id="{8D548BF5-9B14-194B-9A62-02E895DA968B}"/>
              </a:ext>
            </a:extLst>
          </p:cNvPr>
          <p:cNvSpPr>
            <a:spLocks noChangeAspect="1"/>
          </p:cNvSpPr>
          <p:nvPr/>
        </p:nvSpPr>
        <p:spPr>
          <a:xfrm>
            <a:off x="6047766" y="4772067"/>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52" name="Oval 151">
            <a:extLst>
              <a:ext uri="{FF2B5EF4-FFF2-40B4-BE49-F238E27FC236}">
                <a16:creationId xmlns:a16="http://schemas.microsoft.com/office/drawing/2014/main" id="{9E495BDD-0352-4648-938B-3152F9B23979}"/>
              </a:ext>
            </a:extLst>
          </p:cNvPr>
          <p:cNvSpPr>
            <a:spLocks noChangeAspect="1"/>
          </p:cNvSpPr>
          <p:nvPr/>
        </p:nvSpPr>
        <p:spPr>
          <a:xfrm>
            <a:off x="6047766" y="4654781"/>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53" name="Oval 152">
            <a:extLst>
              <a:ext uri="{FF2B5EF4-FFF2-40B4-BE49-F238E27FC236}">
                <a16:creationId xmlns:a16="http://schemas.microsoft.com/office/drawing/2014/main" id="{92984288-F5FF-2F42-9AA8-916E06291F1E}"/>
              </a:ext>
            </a:extLst>
          </p:cNvPr>
          <p:cNvSpPr>
            <a:spLocks noChangeAspect="1"/>
          </p:cNvSpPr>
          <p:nvPr/>
        </p:nvSpPr>
        <p:spPr>
          <a:xfrm>
            <a:off x="1577800" y="4749141"/>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54" name="Rectangle 153">
            <a:extLst>
              <a:ext uri="{FF2B5EF4-FFF2-40B4-BE49-F238E27FC236}">
                <a16:creationId xmlns:a16="http://schemas.microsoft.com/office/drawing/2014/main" id="{9A0DC7A5-A20F-A944-A6E9-29B5349D75D4}"/>
              </a:ext>
            </a:extLst>
          </p:cNvPr>
          <p:cNvSpPr/>
          <p:nvPr/>
        </p:nvSpPr>
        <p:spPr>
          <a:xfrm>
            <a:off x="1179359" y="4620973"/>
            <a:ext cx="569067" cy="474719"/>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06A72E72-B4CC-C948-82CE-A55D2DA18585}"/>
              </a:ext>
            </a:extLst>
          </p:cNvPr>
          <p:cNvSpPr/>
          <p:nvPr/>
        </p:nvSpPr>
        <p:spPr>
          <a:xfrm>
            <a:off x="6044229" y="4639243"/>
            <a:ext cx="379461" cy="474719"/>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A07FE8F8-ABD7-A547-A340-E5AA23D4AFC5}"/>
              </a:ext>
            </a:extLst>
          </p:cNvPr>
          <p:cNvGrpSpPr>
            <a:grpSpLocks noChangeAspect="1"/>
          </p:cNvGrpSpPr>
          <p:nvPr/>
        </p:nvGrpSpPr>
        <p:grpSpPr>
          <a:xfrm>
            <a:off x="6055304" y="4597072"/>
            <a:ext cx="609600" cy="548640"/>
            <a:chOff x="4467926" y="3098639"/>
            <a:chExt cx="640080" cy="551286"/>
          </a:xfrm>
        </p:grpSpPr>
        <p:grpSp>
          <p:nvGrpSpPr>
            <p:cNvPr id="72" name="Group 71">
              <a:extLst>
                <a:ext uri="{FF2B5EF4-FFF2-40B4-BE49-F238E27FC236}">
                  <a16:creationId xmlns:a16="http://schemas.microsoft.com/office/drawing/2014/main" id="{10E08C2B-E0AA-7F43-9188-8807AB4FE1AE}"/>
                </a:ext>
              </a:extLst>
            </p:cNvPr>
            <p:cNvGrpSpPr/>
            <p:nvPr/>
          </p:nvGrpSpPr>
          <p:grpSpPr>
            <a:xfrm>
              <a:off x="4880232" y="3204415"/>
              <a:ext cx="227774" cy="443341"/>
              <a:chOff x="4032298" y="2799733"/>
              <a:chExt cx="271940" cy="529307"/>
            </a:xfrm>
          </p:grpSpPr>
          <p:sp>
            <p:nvSpPr>
              <p:cNvPr id="77" name="Freeform: Shape 28">
                <a:extLst>
                  <a:ext uri="{FF2B5EF4-FFF2-40B4-BE49-F238E27FC236}">
                    <a16:creationId xmlns:a16="http://schemas.microsoft.com/office/drawing/2014/main" id="{A5FFF3C1-ADD0-FC47-B37B-2FB6F51DE2C0}"/>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8" name="Freeform: Shape 117">
                <a:extLst>
                  <a:ext uri="{FF2B5EF4-FFF2-40B4-BE49-F238E27FC236}">
                    <a16:creationId xmlns:a16="http://schemas.microsoft.com/office/drawing/2014/main" id="{1137A4C8-ED46-6446-A31E-35B54316A7CB}"/>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73" name="Group 72">
              <a:extLst>
                <a:ext uri="{FF2B5EF4-FFF2-40B4-BE49-F238E27FC236}">
                  <a16:creationId xmlns:a16="http://schemas.microsoft.com/office/drawing/2014/main" id="{E5F01FBE-4642-9D47-83DE-90D1CFEFE103}"/>
                </a:ext>
              </a:extLst>
            </p:cNvPr>
            <p:cNvGrpSpPr/>
            <p:nvPr/>
          </p:nvGrpSpPr>
          <p:grpSpPr>
            <a:xfrm>
              <a:off x="4467926" y="3098639"/>
              <a:ext cx="399354" cy="551286"/>
              <a:chOff x="3526259" y="2667961"/>
              <a:chExt cx="476790" cy="658183"/>
            </a:xfrm>
          </p:grpSpPr>
          <p:sp>
            <p:nvSpPr>
              <p:cNvPr id="74" name="Rounded Rectangle 61">
                <a:extLst>
                  <a:ext uri="{FF2B5EF4-FFF2-40B4-BE49-F238E27FC236}">
                    <a16:creationId xmlns:a16="http://schemas.microsoft.com/office/drawing/2014/main" id="{56FA0642-BFC4-4847-ACD0-8F6729E48330}"/>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5" name="Freeform: Shape 35">
                <a:extLst>
                  <a:ext uri="{FF2B5EF4-FFF2-40B4-BE49-F238E27FC236}">
                    <a16:creationId xmlns:a16="http://schemas.microsoft.com/office/drawing/2014/main" id="{5A2D16FC-DD60-C546-BD27-21A811AFCEA4}"/>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6" name="Freeform: Shape 116">
                <a:extLst>
                  <a:ext uri="{FF2B5EF4-FFF2-40B4-BE49-F238E27FC236}">
                    <a16:creationId xmlns:a16="http://schemas.microsoft.com/office/drawing/2014/main" id="{EB3EA118-9EF0-DD46-B4CF-744F089095DF}"/>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grpSp>
        <p:nvGrpSpPr>
          <p:cNvPr id="23" name="Group 22">
            <a:extLst>
              <a:ext uri="{FF2B5EF4-FFF2-40B4-BE49-F238E27FC236}">
                <a16:creationId xmlns:a16="http://schemas.microsoft.com/office/drawing/2014/main" id="{04520A76-E99B-0445-959D-325C184E4603}"/>
              </a:ext>
            </a:extLst>
          </p:cNvPr>
          <p:cNvGrpSpPr>
            <a:grpSpLocks noChangeAspect="1"/>
          </p:cNvGrpSpPr>
          <p:nvPr/>
        </p:nvGrpSpPr>
        <p:grpSpPr>
          <a:xfrm>
            <a:off x="1147316" y="4598287"/>
            <a:ext cx="609600" cy="546211"/>
            <a:chOff x="-6859588" y="-152401"/>
            <a:chExt cx="5740400" cy="5143502"/>
          </a:xfrm>
        </p:grpSpPr>
        <p:sp>
          <p:nvSpPr>
            <p:cNvPr id="50" name="Freeform 12">
              <a:extLst>
                <a:ext uri="{FF2B5EF4-FFF2-40B4-BE49-F238E27FC236}">
                  <a16:creationId xmlns:a16="http://schemas.microsoft.com/office/drawing/2014/main" id="{BA4A24B0-49E6-C14A-9747-095FA99701D4}"/>
                </a:ext>
              </a:extLst>
            </p:cNvPr>
            <p:cNvSpPr>
              <a:spLocks/>
            </p:cNvSpPr>
            <p:nvPr/>
          </p:nvSpPr>
          <p:spPr bwMode="auto">
            <a:xfrm>
              <a:off x="-6859588" y="1951038"/>
              <a:ext cx="5740400" cy="936625"/>
            </a:xfrm>
            <a:custGeom>
              <a:avLst/>
              <a:gdLst>
                <a:gd name="T0" fmla="*/ 468 w 19044"/>
                <a:gd name="T1" fmla="*/ 0 h 3115"/>
                <a:gd name="T2" fmla="*/ 18575 w 19044"/>
                <a:gd name="T3" fmla="*/ 0 h 3115"/>
                <a:gd name="T4" fmla="*/ 19044 w 19044"/>
                <a:gd name="T5" fmla="*/ 469 h 3115"/>
                <a:gd name="T6" fmla="*/ 19044 w 19044"/>
                <a:gd name="T7" fmla="*/ 2647 h 3115"/>
                <a:gd name="T8" fmla="*/ 18575 w 19044"/>
                <a:gd name="T9" fmla="*/ 3115 h 3115"/>
                <a:gd name="T10" fmla="*/ 468 w 19044"/>
                <a:gd name="T11" fmla="*/ 3115 h 3115"/>
                <a:gd name="T12" fmla="*/ 0 w 19044"/>
                <a:gd name="T13" fmla="*/ 2647 h 3115"/>
                <a:gd name="T14" fmla="*/ 0 w 19044"/>
                <a:gd name="T15" fmla="*/ 469 h 3115"/>
                <a:gd name="T16" fmla="*/ 468 w 19044"/>
                <a:gd name="T17" fmla="*/ 0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4" h="3115">
                  <a:moveTo>
                    <a:pt x="468" y="0"/>
                  </a:moveTo>
                  <a:cubicBezTo>
                    <a:pt x="18575" y="0"/>
                    <a:pt x="18575" y="0"/>
                    <a:pt x="18575" y="0"/>
                  </a:cubicBezTo>
                  <a:cubicBezTo>
                    <a:pt x="18833" y="0"/>
                    <a:pt x="19044" y="211"/>
                    <a:pt x="19044" y="469"/>
                  </a:cubicBezTo>
                  <a:cubicBezTo>
                    <a:pt x="19044" y="2647"/>
                    <a:pt x="19044" y="2647"/>
                    <a:pt x="19044" y="2647"/>
                  </a:cubicBezTo>
                  <a:cubicBezTo>
                    <a:pt x="19044" y="2904"/>
                    <a:pt x="18833" y="3115"/>
                    <a:pt x="18575" y="3115"/>
                  </a:cubicBezTo>
                  <a:cubicBezTo>
                    <a:pt x="468" y="3115"/>
                    <a:pt x="468" y="3115"/>
                    <a:pt x="468" y="3115"/>
                  </a:cubicBezTo>
                  <a:cubicBezTo>
                    <a:pt x="210" y="3115"/>
                    <a:pt x="0" y="2904"/>
                    <a:pt x="0" y="2647"/>
                  </a:cubicBezTo>
                  <a:cubicBezTo>
                    <a:pt x="0" y="469"/>
                    <a:pt x="0" y="469"/>
                    <a:pt x="0" y="469"/>
                  </a:cubicBezTo>
                  <a:cubicBezTo>
                    <a:pt x="0" y="211"/>
                    <a:pt x="210" y="0"/>
                    <a:pt x="468"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1" name="Freeform: Shape 285">
              <a:extLst>
                <a:ext uri="{FF2B5EF4-FFF2-40B4-BE49-F238E27FC236}">
                  <a16:creationId xmlns:a16="http://schemas.microsoft.com/office/drawing/2014/main" id="{41AF32B2-55DF-3D46-B78D-464B606DA61A}"/>
                </a:ext>
              </a:extLst>
            </p:cNvPr>
            <p:cNvSpPr>
              <a:spLocks/>
            </p:cNvSpPr>
            <p:nvPr/>
          </p:nvSpPr>
          <p:spPr bwMode="auto">
            <a:xfrm>
              <a:off x="-6859588" y="898520"/>
              <a:ext cx="5740400" cy="4092581"/>
            </a:xfrm>
            <a:custGeom>
              <a:avLst/>
              <a:gdLst>
                <a:gd name="connsiteX0" fmla="*/ 141069 w 5740400"/>
                <a:gd name="connsiteY0" fmla="*/ 3154363 h 4092576"/>
                <a:gd name="connsiteX1" fmla="*/ 5599030 w 5740400"/>
                <a:gd name="connsiteY1" fmla="*/ 3154363 h 4092576"/>
                <a:gd name="connsiteX2" fmla="*/ 5740400 w 5740400"/>
                <a:gd name="connsiteY2" fmla="*/ 3295321 h 4092576"/>
                <a:gd name="connsiteX3" fmla="*/ 5740400 w 5740400"/>
                <a:gd name="connsiteY3" fmla="*/ 3951317 h 4092576"/>
                <a:gd name="connsiteX4" fmla="*/ 5599030 w 5740400"/>
                <a:gd name="connsiteY4" fmla="*/ 4092576 h 4092576"/>
                <a:gd name="connsiteX5" fmla="*/ 141069 w 5740400"/>
                <a:gd name="connsiteY5" fmla="*/ 4092576 h 4092576"/>
                <a:gd name="connsiteX6" fmla="*/ 0 w 5740400"/>
                <a:gd name="connsiteY6" fmla="*/ 3951317 h 4092576"/>
                <a:gd name="connsiteX7" fmla="*/ 0 w 5740400"/>
                <a:gd name="connsiteY7" fmla="*/ 3295321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7255 h 4092576"/>
                <a:gd name="connsiteX13" fmla="*/ 5599030 w 5740400"/>
                <a:gd name="connsiteY13" fmla="*/ 938213 h 4092576"/>
                <a:gd name="connsiteX14" fmla="*/ 141069 w 5740400"/>
                <a:gd name="connsiteY14" fmla="*/ 938213 h 4092576"/>
                <a:gd name="connsiteX15" fmla="*/ 0 w 5740400"/>
                <a:gd name="connsiteY15" fmla="*/ 797255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915"/>
                    <a:pt x="5740400" y="3295321"/>
                  </a:cubicBezTo>
                  <a:cubicBezTo>
                    <a:pt x="5740400" y="3951317"/>
                    <a:pt x="5740400" y="3951317"/>
                    <a:pt x="5740400" y="3951317"/>
                  </a:cubicBezTo>
                  <a:cubicBezTo>
                    <a:pt x="5740400" y="4029025"/>
                    <a:pt x="5676799" y="4092576"/>
                    <a:pt x="5599030" y="4092576"/>
                  </a:cubicBezTo>
                  <a:cubicBezTo>
                    <a:pt x="141069" y="4092576"/>
                    <a:pt x="141069" y="4092576"/>
                    <a:pt x="141069" y="4092576"/>
                  </a:cubicBezTo>
                  <a:cubicBezTo>
                    <a:pt x="63300" y="4092576"/>
                    <a:pt x="0" y="4029025"/>
                    <a:pt x="0" y="3951317"/>
                  </a:cubicBezTo>
                  <a:cubicBezTo>
                    <a:pt x="0" y="3295321"/>
                    <a:pt x="0" y="3295321"/>
                    <a:pt x="0" y="3295321"/>
                  </a:cubicBezTo>
                  <a:cubicBezTo>
                    <a:pt x="0" y="3217915"/>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7255"/>
                  </a:cubicBezTo>
                  <a:cubicBezTo>
                    <a:pt x="5740400" y="874662"/>
                    <a:pt x="5676799" y="938213"/>
                    <a:pt x="5599030" y="938213"/>
                  </a:cubicBezTo>
                  <a:cubicBezTo>
                    <a:pt x="5599030" y="938213"/>
                    <a:pt x="5599030" y="938213"/>
                    <a:pt x="141069" y="938213"/>
                  </a:cubicBezTo>
                  <a:cubicBezTo>
                    <a:pt x="63300" y="938213"/>
                    <a:pt x="0" y="874662"/>
                    <a:pt x="0" y="797255"/>
                  </a:cubicBezTo>
                  <a:cubicBezTo>
                    <a:pt x="0" y="797255"/>
                    <a:pt x="0" y="797255"/>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2" name="Freeform: Shape 286">
              <a:extLst>
                <a:ext uri="{FF2B5EF4-FFF2-40B4-BE49-F238E27FC236}">
                  <a16:creationId xmlns:a16="http://schemas.microsoft.com/office/drawing/2014/main" id="{3277DFA0-71BF-2F43-AC23-3AFD57F97D97}"/>
                </a:ext>
              </a:extLst>
            </p:cNvPr>
            <p:cNvSpPr>
              <a:spLocks/>
            </p:cNvSpPr>
            <p:nvPr/>
          </p:nvSpPr>
          <p:spPr bwMode="auto">
            <a:xfrm>
              <a:off x="-6859588" y="-152401"/>
              <a:ext cx="5740400" cy="4092576"/>
            </a:xfrm>
            <a:custGeom>
              <a:avLst/>
              <a:gdLst>
                <a:gd name="connsiteX0" fmla="*/ 141069 w 5740400"/>
                <a:gd name="connsiteY0" fmla="*/ 3154363 h 4092576"/>
                <a:gd name="connsiteX1" fmla="*/ 5599030 w 5740400"/>
                <a:gd name="connsiteY1" fmla="*/ 3154363 h 4092576"/>
                <a:gd name="connsiteX2" fmla="*/ 5740400 w 5740400"/>
                <a:gd name="connsiteY2" fmla="*/ 3295366 h 4092576"/>
                <a:gd name="connsiteX3" fmla="*/ 5740400 w 5740400"/>
                <a:gd name="connsiteY3" fmla="*/ 3951573 h 4092576"/>
                <a:gd name="connsiteX4" fmla="*/ 5599030 w 5740400"/>
                <a:gd name="connsiteY4" fmla="*/ 4092576 h 4092576"/>
                <a:gd name="connsiteX5" fmla="*/ 141069 w 5740400"/>
                <a:gd name="connsiteY5" fmla="*/ 4092576 h 4092576"/>
                <a:gd name="connsiteX6" fmla="*/ 0 w 5740400"/>
                <a:gd name="connsiteY6" fmla="*/ 3951573 h 4092576"/>
                <a:gd name="connsiteX7" fmla="*/ 0 w 5740400"/>
                <a:gd name="connsiteY7" fmla="*/ 3295366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6954 h 4092576"/>
                <a:gd name="connsiteX13" fmla="*/ 5599030 w 5740400"/>
                <a:gd name="connsiteY13" fmla="*/ 938213 h 4092576"/>
                <a:gd name="connsiteX14" fmla="*/ 141069 w 5740400"/>
                <a:gd name="connsiteY14" fmla="*/ 938213 h 4092576"/>
                <a:gd name="connsiteX15" fmla="*/ 0 w 5740400"/>
                <a:gd name="connsiteY15" fmla="*/ 796954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634"/>
                    <a:pt x="5740400" y="3295366"/>
                  </a:cubicBezTo>
                  <a:cubicBezTo>
                    <a:pt x="5740400" y="3951573"/>
                    <a:pt x="5740400" y="3951573"/>
                    <a:pt x="5740400" y="3951573"/>
                  </a:cubicBezTo>
                  <a:cubicBezTo>
                    <a:pt x="5740400" y="4029306"/>
                    <a:pt x="5676799" y="4092576"/>
                    <a:pt x="5599030" y="4092576"/>
                  </a:cubicBezTo>
                  <a:cubicBezTo>
                    <a:pt x="141069" y="4092576"/>
                    <a:pt x="141069" y="4092576"/>
                    <a:pt x="141069" y="4092576"/>
                  </a:cubicBezTo>
                  <a:cubicBezTo>
                    <a:pt x="63300" y="4092576"/>
                    <a:pt x="0" y="4029306"/>
                    <a:pt x="0" y="3951573"/>
                  </a:cubicBezTo>
                  <a:cubicBezTo>
                    <a:pt x="0" y="3295366"/>
                    <a:pt x="0" y="3295366"/>
                    <a:pt x="0" y="3295366"/>
                  </a:cubicBezTo>
                  <a:cubicBezTo>
                    <a:pt x="0" y="3217634"/>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6954"/>
                  </a:cubicBezTo>
                  <a:cubicBezTo>
                    <a:pt x="5740400" y="874662"/>
                    <a:pt x="5676799" y="938213"/>
                    <a:pt x="5599030" y="938213"/>
                  </a:cubicBezTo>
                  <a:cubicBezTo>
                    <a:pt x="5599030" y="938213"/>
                    <a:pt x="5599030" y="938213"/>
                    <a:pt x="141069" y="938213"/>
                  </a:cubicBezTo>
                  <a:cubicBezTo>
                    <a:pt x="63300" y="938213"/>
                    <a:pt x="0" y="874662"/>
                    <a:pt x="0" y="796954"/>
                  </a:cubicBezTo>
                  <a:cubicBezTo>
                    <a:pt x="0" y="796954"/>
                    <a:pt x="0" y="796954"/>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3" name="Freeform: Shape 287">
              <a:extLst>
                <a:ext uri="{FF2B5EF4-FFF2-40B4-BE49-F238E27FC236}">
                  <a16:creationId xmlns:a16="http://schemas.microsoft.com/office/drawing/2014/main" id="{8AEE1BD9-278B-F641-BB56-7814035F4AAB}"/>
                </a:ext>
              </a:extLst>
            </p:cNvPr>
            <p:cNvSpPr>
              <a:spLocks/>
            </p:cNvSpPr>
            <p:nvPr/>
          </p:nvSpPr>
          <p:spPr bwMode="auto">
            <a:xfrm>
              <a:off x="-6607176" y="63501"/>
              <a:ext cx="1182688" cy="4713287"/>
            </a:xfrm>
            <a:custGeom>
              <a:avLst/>
              <a:gdLst>
                <a:gd name="connsiteX0" fmla="*/ 1139826 w 1182688"/>
                <a:gd name="connsiteY0" fmla="*/ 4208462 h 4713287"/>
                <a:gd name="connsiteX1" fmla="*/ 1182688 w 1182688"/>
                <a:gd name="connsiteY1" fmla="*/ 4250531 h 4713287"/>
                <a:gd name="connsiteX2" fmla="*/ 1182688 w 1182688"/>
                <a:gd name="connsiteY2" fmla="*/ 4671218 h 4713287"/>
                <a:gd name="connsiteX3" fmla="*/ 1139826 w 1182688"/>
                <a:gd name="connsiteY3" fmla="*/ 4713287 h 4713287"/>
                <a:gd name="connsiteX4" fmla="*/ 1096963 w 1182688"/>
                <a:gd name="connsiteY4" fmla="*/ 4671218 h 4713287"/>
                <a:gd name="connsiteX5" fmla="*/ 1096963 w 1182688"/>
                <a:gd name="connsiteY5" fmla="*/ 4250531 h 4713287"/>
                <a:gd name="connsiteX6" fmla="*/ 1139826 w 1182688"/>
                <a:gd name="connsiteY6" fmla="*/ 4208462 h 4713287"/>
                <a:gd name="connsiteX7" fmla="*/ 866132 w 1182688"/>
                <a:gd name="connsiteY7" fmla="*/ 4208462 h 4713287"/>
                <a:gd name="connsiteX8" fmla="*/ 908051 w 1182688"/>
                <a:gd name="connsiteY8" fmla="*/ 4250531 h 4713287"/>
                <a:gd name="connsiteX9" fmla="*/ 908051 w 1182688"/>
                <a:gd name="connsiteY9" fmla="*/ 4671218 h 4713287"/>
                <a:gd name="connsiteX10" fmla="*/ 866132 w 1182688"/>
                <a:gd name="connsiteY10" fmla="*/ 4713287 h 4713287"/>
                <a:gd name="connsiteX11" fmla="*/ 823913 w 1182688"/>
                <a:gd name="connsiteY11" fmla="*/ 4671218 h 4713287"/>
                <a:gd name="connsiteX12" fmla="*/ 823913 w 1182688"/>
                <a:gd name="connsiteY12" fmla="*/ 4250531 h 4713287"/>
                <a:gd name="connsiteX13" fmla="*/ 866132 w 1182688"/>
                <a:gd name="connsiteY13" fmla="*/ 4208462 h 4713287"/>
                <a:gd name="connsiteX14" fmla="*/ 591344 w 1182688"/>
                <a:gd name="connsiteY14" fmla="*/ 4208462 h 4713287"/>
                <a:gd name="connsiteX15" fmla="*/ 633413 w 1182688"/>
                <a:gd name="connsiteY15" fmla="*/ 4250531 h 4713287"/>
                <a:gd name="connsiteX16" fmla="*/ 633413 w 1182688"/>
                <a:gd name="connsiteY16" fmla="*/ 4671218 h 4713287"/>
                <a:gd name="connsiteX17" fmla="*/ 591344 w 1182688"/>
                <a:gd name="connsiteY17" fmla="*/ 4713287 h 4713287"/>
                <a:gd name="connsiteX18" fmla="*/ 549275 w 1182688"/>
                <a:gd name="connsiteY18" fmla="*/ 4671218 h 4713287"/>
                <a:gd name="connsiteX19" fmla="*/ 549275 w 1182688"/>
                <a:gd name="connsiteY19" fmla="*/ 4250531 h 4713287"/>
                <a:gd name="connsiteX20" fmla="*/ 591344 w 1182688"/>
                <a:gd name="connsiteY20" fmla="*/ 4208462 h 4713287"/>
                <a:gd name="connsiteX21" fmla="*/ 316707 w 1182688"/>
                <a:gd name="connsiteY21" fmla="*/ 4208462 h 4713287"/>
                <a:gd name="connsiteX22" fmla="*/ 358776 w 1182688"/>
                <a:gd name="connsiteY22" fmla="*/ 4250531 h 4713287"/>
                <a:gd name="connsiteX23" fmla="*/ 358776 w 1182688"/>
                <a:gd name="connsiteY23" fmla="*/ 4671218 h 4713287"/>
                <a:gd name="connsiteX24" fmla="*/ 316707 w 1182688"/>
                <a:gd name="connsiteY24" fmla="*/ 4713287 h 4713287"/>
                <a:gd name="connsiteX25" fmla="*/ 274638 w 1182688"/>
                <a:gd name="connsiteY25" fmla="*/ 4671218 h 4713287"/>
                <a:gd name="connsiteX26" fmla="*/ 274638 w 1182688"/>
                <a:gd name="connsiteY26" fmla="*/ 4250531 h 4713287"/>
                <a:gd name="connsiteX27" fmla="*/ 316707 w 1182688"/>
                <a:gd name="connsiteY27" fmla="*/ 4208462 h 4713287"/>
                <a:gd name="connsiteX28" fmla="*/ 42069 w 1182688"/>
                <a:gd name="connsiteY28" fmla="*/ 4208462 h 4713287"/>
                <a:gd name="connsiteX29" fmla="*/ 84138 w 1182688"/>
                <a:gd name="connsiteY29" fmla="*/ 4250531 h 4713287"/>
                <a:gd name="connsiteX30" fmla="*/ 84138 w 1182688"/>
                <a:gd name="connsiteY30" fmla="*/ 4671218 h 4713287"/>
                <a:gd name="connsiteX31" fmla="*/ 42069 w 1182688"/>
                <a:gd name="connsiteY31" fmla="*/ 4713287 h 4713287"/>
                <a:gd name="connsiteX32" fmla="*/ 0 w 1182688"/>
                <a:gd name="connsiteY32" fmla="*/ 4671218 h 4713287"/>
                <a:gd name="connsiteX33" fmla="*/ 0 w 1182688"/>
                <a:gd name="connsiteY33" fmla="*/ 4250531 h 4713287"/>
                <a:gd name="connsiteX34" fmla="*/ 42069 w 1182688"/>
                <a:gd name="connsiteY34" fmla="*/ 4208462 h 4713287"/>
                <a:gd name="connsiteX35" fmla="*/ 1139826 w 1182688"/>
                <a:gd name="connsiteY35" fmla="*/ 3154362 h 4713287"/>
                <a:gd name="connsiteX36" fmla="*/ 1182688 w 1182688"/>
                <a:gd name="connsiteY36" fmla="*/ 3196563 h 4713287"/>
                <a:gd name="connsiteX37" fmla="*/ 1182688 w 1182688"/>
                <a:gd name="connsiteY37" fmla="*/ 3618574 h 4713287"/>
                <a:gd name="connsiteX38" fmla="*/ 1139826 w 1182688"/>
                <a:gd name="connsiteY38" fmla="*/ 3660775 h 4713287"/>
                <a:gd name="connsiteX39" fmla="*/ 1096963 w 1182688"/>
                <a:gd name="connsiteY39" fmla="*/ 3618574 h 4713287"/>
                <a:gd name="connsiteX40" fmla="*/ 1096963 w 1182688"/>
                <a:gd name="connsiteY40" fmla="*/ 3196563 h 4713287"/>
                <a:gd name="connsiteX41" fmla="*/ 1139826 w 1182688"/>
                <a:gd name="connsiteY41" fmla="*/ 3154362 h 4713287"/>
                <a:gd name="connsiteX42" fmla="*/ 866132 w 1182688"/>
                <a:gd name="connsiteY42" fmla="*/ 3154362 h 4713287"/>
                <a:gd name="connsiteX43" fmla="*/ 908051 w 1182688"/>
                <a:gd name="connsiteY43" fmla="*/ 3196563 h 4713287"/>
                <a:gd name="connsiteX44" fmla="*/ 908051 w 1182688"/>
                <a:gd name="connsiteY44" fmla="*/ 3618574 h 4713287"/>
                <a:gd name="connsiteX45" fmla="*/ 866132 w 1182688"/>
                <a:gd name="connsiteY45" fmla="*/ 3660775 h 4713287"/>
                <a:gd name="connsiteX46" fmla="*/ 823913 w 1182688"/>
                <a:gd name="connsiteY46" fmla="*/ 3618574 h 4713287"/>
                <a:gd name="connsiteX47" fmla="*/ 823913 w 1182688"/>
                <a:gd name="connsiteY47" fmla="*/ 3196563 h 4713287"/>
                <a:gd name="connsiteX48" fmla="*/ 866132 w 1182688"/>
                <a:gd name="connsiteY48" fmla="*/ 3154362 h 4713287"/>
                <a:gd name="connsiteX49" fmla="*/ 591344 w 1182688"/>
                <a:gd name="connsiteY49" fmla="*/ 3154362 h 4713287"/>
                <a:gd name="connsiteX50" fmla="*/ 633413 w 1182688"/>
                <a:gd name="connsiteY50" fmla="*/ 3196563 h 4713287"/>
                <a:gd name="connsiteX51" fmla="*/ 633413 w 1182688"/>
                <a:gd name="connsiteY51" fmla="*/ 3618574 h 4713287"/>
                <a:gd name="connsiteX52" fmla="*/ 591344 w 1182688"/>
                <a:gd name="connsiteY52" fmla="*/ 3660775 h 4713287"/>
                <a:gd name="connsiteX53" fmla="*/ 549275 w 1182688"/>
                <a:gd name="connsiteY53" fmla="*/ 3618574 h 4713287"/>
                <a:gd name="connsiteX54" fmla="*/ 549275 w 1182688"/>
                <a:gd name="connsiteY54" fmla="*/ 3196563 h 4713287"/>
                <a:gd name="connsiteX55" fmla="*/ 591344 w 1182688"/>
                <a:gd name="connsiteY55" fmla="*/ 3154362 h 4713287"/>
                <a:gd name="connsiteX56" fmla="*/ 316707 w 1182688"/>
                <a:gd name="connsiteY56" fmla="*/ 3154362 h 4713287"/>
                <a:gd name="connsiteX57" fmla="*/ 358776 w 1182688"/>
                <a:gd name="connsiteY57" fmla="*/ 3196563 h 4713287"/>
                <a:gd name="connsiteX58" fmla="*/ 358776 w 1182688"/>
                <a:gd name="connsiteY58" fmla="*/ 3618574 h 4713287"/>
                <a:gd name="connsiteX59" fmla="*/ 316707 w 1182688"/>
                <a:gd name="connsiteY59" fmla="*/ 3660775 h 4713287"/>
                <a:gd name="connsiteX60" fmla="*/ 274638 w 1182688"/>
                <a:gd name="connsiteY60" fmla="*/ 3618574 h 4713287"/>
                <a:gd name="connsiteX61" fmla="*/ 274638 w 1182688"/>
                <a:gd name="connsiteY61" fmla="*/ 3196563 h 4713287"/>
                <a:gd name="connsiteX62" fmla="*/ 316707 w 1182688"/>
                <a:gd name="connsiteY62" fmla="*/ 3154362 h 4713287"/>
                <a:gd name="connsiteX63" fmla="*/ 42069 w 1182688"/>
                <a:gd name="connsiteY63" fmla="*/ 3154362 h 4713287"/>
                <a:gd name="connsiteX64" fmla="*/ 84138 w 1182688"/>
                <a:gd name="connsiteY64" fmla="*/ 3196563 h 4713287"/>
                <a:gd name="connsiteX65" fmla="*/ 84138 w 1182688"/>
                <a:gd name="connsiteY65" fmla="*/ 3618574 h 4713287"/>
                <a:gd name="connsiteX66" fmla="*/ 42069 w 1182688"/>
                <a:gd name="connsiteY66" fmla="*/ 3660775 h 4713287"/>
                <a:gd name="connsiteX67" fmla="*/ 0 w 1182688"/>
                <a:gd name="connsiteY67" fmla="*/ 3618574 h 4713287"/>
                <a:gd name="connsiteX68" fmla="*/ 0 w 1182688"/>
                <a:gd name="connsiteY68" fmla="*/ 3196563 h 4713287"/>
                <a:gd name="connsiteX69" fmla="*/ 42069 w 1182688"/>
                <a:gd name="connsiteY69" fmla="*/ 3154362 h 4713287"/>
                <a:gd name="connsiteX70" fmla="*/ 1139826 w 1182688"/>
                <a:gd name="connsiteY70" fmla="*/ 2103437 h 4713287"/>
                <a:gd name="connsiteX71" fmla="*/ 1182688 w 1182688"/>
                <a:gd name="connsiteY71" fmla="*/ 2145506 h 4713287"/>
                <a:gd name="connsiteX72" fmla="*/ 1182688 w 1182688"/>
                <a:gd name="connsiteY72" fmla="*/ 2566193 h 4713287"/>
                <a:gd name="connsiteX73" fmla="*/ 1139826 w 1182688"/>
                <a:gd name="connsiteY73" fmla="*/ 2608262 h 4713287"/>
                <a:gd name="connsiteX74" fmla="*/ 1096963 w 1182688"/>
                <a:gd name="connsiteY74" fmla="*/ 2566193 h 4713287"/>
                <a:gd name="connsiteX75" fmla="*/ 1096963 w 1182688"/>
                <a:gd name="connsiteY75" fmla="*/ 2145506 h 4713287"/>
                <a:gd name="connsiteX76" fmla="*/ 1139826 w 1182688"/>
                <a:gd name="connsiteY76" fmla="*/ 2103437 h 4713287"/>
                <a:gd name="connsiteX77" fmla="*/ 866132 w 1182688"/>
                <a:gd name="connsiteY77" fmla="*/ 2103437 h 4713287"/>
                <a:gd name="connsiteX78" fmla="*/ 908051 w 1182688"/>
                <a:gd name="connsiteY78" fmla="*/ 2145506 h 4713287"/>
                <a:gd name="connsiteX79" fmla="*/ 908051 w 1182688"/>
                <a:gd name="connsiteY79" fmla="*/ 2566193 h 4713287"/>
                <a:gd name="connsiteX80" fmla="*/ 866132 w 1182688"/>
                <a:gd name="connsiteY80" fmla="*/ 2608262 h 4713287"/>
                <a:gd name="connsiteX81" fmla="*/ 823913 w 1182688"/>
                <a:gd name="connsiteY81" fmla="*/ 2566193 h 4713287"/>
                <a:gd name="connsiteX82" fmla="*/ 823913 w 1182688"/>
                <a:gd name="connsiteY82" fmla="*/ 2145506 h 4713287"/>
                <a:gd name="connsiteX83" fmla="*/ 866132 w 1182688"/>
                <a:gd name="connsiteY83" fmla="*/ 2103437 h 4713287"/>
                <a:gd name="connsiteX84" fmla="*/ 591344 w 1182688"/>
                <a:gd name="connsiteY84" fmla="*/ 2103437 h 4713287"/>
                <a:gd name="connsiteX85" fmla="*/ 633413 w 1182688"/>
                <a:gd name="connsiteY85" fmla="*/ 2145506 h 4713287"/>
                <a:gd name="connsiteX86" fmla="*/ 633413 w 1182688"/>
                <a:gd name="connsiteY86" fmla="*/ 2566193 h 4713287"/>
                <a:gd name="connsiteX87" fmla="*/ 591344 w 1182688"/>
                <a:gd name="connsiteY87" fmla="*/ 2608262 h 4713287"/>
                <a:gd name="connsiteX88" fmla="*/ 549275 w 1182688"/>
                <a:gd name="connsiteY88" fmla="*/ 2566193 h 4713287"/>
                <a:gd name="connsiteX89" fmla="*/ 549275 w 1182688"/>
                <a:gd name="connsiteY89" fmla="*/ 2145506 h 4713287"/>
                <a:gd name="connsiteX90" fmla="*/ 591344 w 1182688"/>
                <a:gd name="connsiteY90" fmla="*/ 2103437 h 4713287"/>
                <a:gd name="connsiteX91" fmla="*/ 316707 w 1182688"/>
                <a:gd name="connsiteY91" fmla="*/ 2103437 h 4713287"/>
                <a:gd name="connsiteX92" fmla="*/ 358776 w 1182688"/>
                <a:gd name="connsiteY92" fmla="*/ 2145506 h 4713287"/>
                <a:gd name="connsiteX93" fmla="*/ 358776 w 1182688"/>
                <a:gd name="connsiteY93" fmla="*/ 2566193 h 4713287"/>
                <a:gd name="connsiteX94" fmla="*/ 316707 w 1182688"/>
                <a:gd name="connsiteY94" fmla="*/ 2608262 h 4713287"/>
                <a:gd name="connsiteX95" fmla="*/ 274638 w 1182688"/>
                <a:gd name="connsiteY95" fmla="*/ 2566193 h 4713287"/>
                <a:gd name="connsiteX96" fmla="*/ 274638 w 1182688"/>
                <a:gd name="connsiteY96" fmla="*/ 2145506 h 4713287"/>
                <a:gd name="connsiteX97" fmla="*/ 316707 w 1182688"/>
                <a:gd name="connsiteY97" fmla="*/ 2103437 h 4713287"/>
                <a:gd name="connsiteX98" fmla="*/ 42069 w 1182688"/>
                <a:gd name="connsiteY98" fmla="*/ 2103437 h 4713287"/>
                <a:gd name="connsiteX99" fmla="*/ 84138 w 1182688"/>
                <a:gd name="connsiteY99" fmla="*/ 2145506 h 4713287"/>
                <a:gd name="connsiteX100" fmla="*/ 84138 w 1182688"/>
                <a:gd name="connsiteY100" fmla="*/ 2566193 h 4713287"/>
                <a:gd name="connsiteX101" fmla="*/ 42069 w 1182688"/>
                <a:gd name="connsiteY101" fmla="*/ 2608262 h 4713287"/>
                <a:gd name="connsiteX102" fmla="*/ 0 w 1182688"/>
                <a:gd name="connsiteY102" fmla="*/ 2566193 h 4713287"/>
                <a:gd name="connsiteX103" fmla="*/ 0 w 1182688"/>
                <a:gd name="connsiteY103" fmla="*/ 2145506 h 4713287"/>
                <a:gd name="connsiteX104" fmla="*/ 42069 w 1182688"/>
                <a:gd name="connsiteY104" fmla="*/ 2103437 h 4713287"/>
                <a:gd name="connsiteX105" fmla="*/ 1139826 w 1182688"/>
                <a:gd name="connsiteY105" fmla="*/ 1050926 h 4713287"/>
                <a:gd name="connsiteX106" fmla="*/ 1182688 w 1182688"/>
                <a:gd name="connsiteY106" fmla="*/ 1093152 h 4713287"/>
                <a:gd name="connsiteX107" fmla="*/ 1182688 w 1182688"/>
                <a:gd name="connsiteY107" fmla="*/ 1515112 h 4713287"/>
                <a:gd name="connsiteX108" fmla="*/ 1139826 w 1182688"/>
                <a:gd name="connsiteY108" fmla="*/ 1557339 h 4713287"/>
                <a:gd name="connsiteX109" fmla="*/ 1096963 w 1182688"/>
                <a:gd name="connsiteY109" fmla="*/ 1515112 h 4713287"/>
                <a:gd name="connsiteX110" fmla="*/ 1096963 w 1182688"/>
                <a:gd name="connsiteY110" fmla="*/ 1093152 h 4713287"/>
                <a:gd name="connsiteX111" fmla="*/ 1139826 w 1182688"/>
                <a:gd name="connsiteY111" fmla="*/ 1050926 h 4713287"/>
                <a:gd name="connsiteX112" fmla="*/ 591344 w 1182688"/>
                <a:gd name="connsiteY112" fmla="*/ 1050926 h 4713287"/>
                <a:gd name="connsiteX113" fmla="*/ 633413 w 1182688"/>
                <a:gd name="connsiteY113" fmla="*/ 1093152 h 4713287"/>
                <a:gd name="connsiteX114" fmla="*/ 633413 w 1182688"/>
                <a:gd name="connsiteY114" fmla="*/ 1515112 h 4713287"/>
                <a:gd name="connsiteX115" fmla="*/ 591344 w 1182688"/>
                <a:gd name="connsiteY115" fmla="*/ 1557339 h 4713287"/>
                <a:gd name="connsiteX116" fmla="*/ 549275 w 1182688"/>
                <a:gd name="connsiteY116" fmla="*/ 1515112 h 4713287"/>
                <a:gd name="connsiteX117" fmla="*/ 549275 w 1182688"/>
                <a:gd name="connsiteY117" fmla="*/ 1093152 h 4713287"/>
                <a:gd name="connsiteX118" fmla="*/ 591344 w 1182688"/>
                <a:gd name="connsiteY118" fmla="*/ 1050926 h 4713287"/>
                <a:gd name="connsiteX119" fmla="*/ 42069 w 1182688"/>
                <a:gd name="connsiteY119" fmla="*/ 1050926 h 4713287"/>
                <a:gd name="connsiteX120" fmla="*/ 84138 w 1182688"/>
                <a:gd name="connsiteY120" fmla="*/ 1093152 h 4713287"/>
                <a:gd name="connsiteX121" fmla="*/ 84138 w 1182688"/>
                <a:gd name="connsiteY121" fmla="*/ 1515112 h 4713287"/>
                <a:gd name="connsiteX122" fmla="*/ 42069 w 1182688"/>
                <a:gd name="connsiteY122" fmla="*/ 1557339 h 4713287"/>
                <a:gd name="connsiteX123" fmla="*/ 0 w 1182688"/>
                <a:gd name="connsiteY123" fmla="*/ 1515112 h 4713287"/>
                <a:gd name="connsiteX124" fmla="*/ 0 w 1182688"/>
                <a:gd name="connsiteY124" fmla="*/ 1093152 h 4713287"/>
                <a:gd name="connsiteX125" fmla="*/ 42069 w 1182688"/>
                <a:gd name="connsiteY125" fmla="*/ 1050926 h 4713287"/>
                <a:gd name="connsiteX126" fmla="*/ 866132 w 1182688"/>
                <a:gd name="connsiteY126" fmla="*/ 1050926 h 4713287"/>
                <a:gd name="connsiteX127" fmla="*/ 908051 w 1182688"/>
                <a:gd name="connsiteY127" fmla="*/ 1093152 h 4713287"/>
                <a:gd name="connsiteX128" fmla="*/ 908051 w 1182688"/>
                <a:gd name="connsiteY128" fmla="*/ 1515112 h 4713287"/>
                <a:gd name="connsiteX129" fmla="*/ 866132 w 1182688"/>
                <a:gd name="connsiteY129" fmla="*/ 1557338 h 4713287"/>
                <a:gd name="connsiteX130" fmla="*/ 823913 w 1182688"/>
                <a:gd name="connsiteY130" fmla="*/ 1515112 h 4713287"/>
                <a:gd name="connsiteX131" fmla="*/ 823913 w 1182688"/>
                <a:gd name="connsiteY131" fmla="*/ 1093152 h 4713287"/>
                <a:gd name="connsiteX132" fmla="*/ 866132 w 1182688"/>
                <a:gd name="connsiteY132" fmla="*/ 1050926 h 4713287"/>
                <a:gd name="connsiteX133" fmla="*/ 316707 w 1182688"/>
                <a:gd name="connsiteY133" fmla="*/ 1050926 h 4713287"/>
                <a:gd name="connsiteX134" fmla="*/ 358776 w 1182688"/>
                <a:gd name="connsiteY134" fmla="*/ 1093152 h 4713287"/>
                <a:gd name="connsiteX135" fmla="*/ 358776 w 1182688"/>
                <a:gd name="connsiteY135" fmla="*/ 1515112 h 4713287"/>
                <a:gd name="connsiteX136" fmla="*/ 316707 w 1182688"/>
                <a:gd name="connsiteY136" fmla="*/ 1557338 h 4713287"/>
                <a:gd name="connsiteX137" fmla="*/ 274638 w 1182688"/>
                <a:gd name="connsiteY137" fmla="*/ 1515112 h 4713287"/>
                <a:gd name="connsiteX138" fmla="*/ 274638 w 1182688"/>
                <a:gd name="connsiteY138" fmla="*/ 1093152 h 4713287"/>
                <a:gd name="connsiteX139" fmla="*/ 316707 w 1182688"/>
                <a:gd name="connsiteY139" fmla="*/ 1050926 h 4713287"/>
                <a:gd name="connsiteX140" fmla="*/ 866132 w 1182688"/>
                <a:gd name="connsiteY140" fmla="*/ 1 h 4713287"/>
                <a:gd name="connsiteX141" fmla="*/ 908051 w 1182688"/>
                <a:gd name="connsiteY141" fmla="*/ 42069 h 4713287"/>
                <a:gd name="connsiteX142" fmla="*/ 908051 w 1182688"/>
                <a:gd name="connsiteY142" fmla="*/ 462757 h 4713287"/>
                <a:gd name="connsiteX143" fmla="*/ 866132 w 1182688"/>
                <a:gd name="connsiteY143" fmla="*/ 504825 h 4713287"/>
                <a:gd name="connsiteX144" fmla="*/ 823913 w 1182688"/>
                <a:gd name="connsiteY144" fmla="*/ 462757 h 4713287"/>
                <a:gd name="connsiteX145" fmla="*/ 823913 w 1182688"/>
                <a:gd name="connsiteY145" fmla="*/ 42069 h 4713287"/>
                <a:gd name="connsiteX146" fmla="*/ 866132 w 1182688"/>
                <a:gd name="connsiteY146" fmla="*/ 1 h 4713287"/>
                <a:gd name="connsiteX147" fmla="*/ 316707 w 1182688"/>
                <a:gd name="connsiteY147" fmla="*/ 1 h 4713287"/>
                <a:gd name="connsiteX148" fmla="*/ 358776 w 1182688"/>
                <a:gd name="connsiteY148" fmla="*/ 42069 h 4713287"/>
                <a:gd name="connsiteX149" fmla="*/ 358776 w 1182688"/>
                <a:gd name="connsiteY149" fmla="*/ 462757 h 4713287"/>
                <a:gd name="connsiteX150" fmla="*/ 316707 w 1182688"/>
                <a:gd name="connsiteY150" fmla="*/ 504825 h 4713287"/>
                <a:gd name="connsiteX151" fmla="*/ 274638 w 1182688"/>
                <a:gd name="connsiteY151" fmla="*/ 462757 h 4713287"/>
                <a:gd name="connsiteX152" fmla="*/ 274638 w 1182688"/>
                <a:gd name="connsiteY152" fmla="*/ 42069 h 4713287"/>
                <a:gd name="connsiteX153" fmla="*/ 316707 w 1182688"/>
                <a:gd name="connsiteY153" fmla="*/ 1 h 4713287"/>
                <a:gd name="connsiteX154" fmla="*/ 591344 w 1182688"/>
                <a:gd name="connsiteY154" fmla="*/ 0 h 4713287"/>
                <a:gd name="connsiteX155" fmla="*/ 633413 w 1182688"/>
                <a:gd name="connsiteY155" fmla="*/ 42069 h 4713287"/>
                <a:gd name="connsiteX156" fmla="*/ 633413 w 1182688"/>
                <a:gd name="connsiteY156" fmla="*/ 462757 h 4713287"/>
                <a:gd name="connsiteX157" fmla="*/ 591344 w 1182688"/>
                <a:gd name="connsiteY157" fmla="*/ 504825 h 4713287"/>
                <a:gd name="connsiteX158" fmla="*/ 549275 w 1182688"/>
                <a:gd name="connsiteY158" fmla="*/ 462757 h 4713287"/>
                <a:gd name="connsiteX159" fmla="*/ 549275 w 1182688"/>
                <a:gd name="connsiteY159" fmla="*/ 42069 h 4713287"/>
                <a:gd name="connsiteX160" fmla="*/ 591344 w 1182688"/>
                <a:gd name="connsiteY160" fmla="*/ 0 h 4713287"/>
                <a:gd name="connsiteX161" fmla="*/ 42069 w 1182688"/>
                <a:gd name="connsiteY161" fmla="*/ 0 h 4713287"/>
                <a:gd name="connsiteX162" fmla="*/ 84138 w 1182688"/>
                <a:gd name="connsiteY162" fmla="*/ 42069 h 4713287"/>
                <a:gd name="connsiteX163" fmla="*/ 84138 w 1182688"/>
                <a:gd name="connsiteY163" fmla="*/ 462757 h 4713287"/>
                <a:gd name="connsiteX164" fmla="*/ 42069 w 1182688"/>
                <a:gd name="connsiteY164" fmla="*/ 504825 h 4713287"/>
                <a:gd name="connsiteX165" fmla="*/ 0 w 1182688"/>
                <a:gd name="connsiteY165" fmla="*/ 462757 h 4713287"/>
                <a:gd name="connsiteX166" fmla="*/ 0 w 1182688"/>
                <a:gd name="connsiteY166" fmla="*/ 42069 h 4713287"/>
                <a:gd name="connsiteX167" fmla="*/ 42069 w 1182688"/>
                <a:gd name="connsiteY167" fmla="*/ 0 h 4713287"/>
                <a:gd name="connsiteX168" fmla="*/ 1139826 w 1182688"/>
                <a:gd name="connsiteY168" fmla="*/ 0 h 4713287"/>
                <a:gd name="connsiteX169" fmla="*/ 1182688 w 1182688"/>
                <a:gd name="connsiteY169" fmla="*/ 42069 h 4713287"/>
                <a:gd name="connsiteX170" fmla="*/ 1182688 w 1182688"/>
                <a:gd name="connsiteY170" fmla="*/ 462756 h 4713287"/>
                <a:gd name="connsiteX171" fmla="*/ 1139826 w 1182688"/>
                <a:gd name="connsiteY171" fmla="*/ 504825 h 4713287"/>
                <a:gd name="connsiteX172" fmla="*/ 1096963 w 1182688"/>
                <a:gd name="connsiteY172" fmla="*/ 462756 h 4713287"/>
                <a:gd name="connsiteX173" fmla="*/ 1096963 w 1182688"/>
                <a:gd name="connsiteY173" fmla="*/ 42069 h 4713287"/>
                <a:gd name="connsiteX174" fmla="*/ 1139826 w 1182688"/>
                <a:gd name="connsiteY174" fmla="*/ 0 h 4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82688" h="4713287">
                  <a:moveTo>
                    <a:pt x="1139826" y="4208462"/>
                  </a:moveTo>
                  <a:cubicBezTo>
                    <a:pt x="1163706" y="4208462"/>
                    <a:pt x="1182688" y="4227393"/>
                    <a:pt x="1182688" y="4250531"/>
                  </a:cubicBezTo>
                  <a:cubicBezTo>
                    <a:pt x="1182688" y="4250531"/>
                    <a:pt x="1182688" y="4250531"/>
                    <a:pt x="1182688" y="4671218"/>
                  </a:cubicBezTo>
                  <a:cubicBezTo>
                    <a:pt x="1182688" y="4694356"/>
                    <a:pt x="1163706" y="4713287"/>
                    <a:pt x="1139826" y="4713287"/>
                  </a:cubicBezTo>
                  <a:cubicBezTo>
                    <a:pt x="1116251" y="4713287"/>
                    <a:pt x="1096963" y="4694356"/>
                    <a:pt x="1096963" y="4671218"/>
                  </a:cubicBezTo>
                  <a:cubicBezTo>
                    <a:pt x="1096963" y="4671218"/>
                    <a:pt x="1096963" y="4671218"/>
                    <a:pt x="1096963" y="4250531"/>
                  </a:cubicBezTo>
                  <a:cubicBezTo>
                    <a:pt x="1096963" y="4227393"/>
                    <a:pt x="1116251" y="4208462"/>
                    <a:pt x="1139826" y="4208462"/>
                  </a:cubicBezTo>
                  <a:close/>
                  <a:moveTo>
                    <a:pt x="866132" y="4208462"/>
                  </a:moveTo>
                  <a:cubicBezTo>
                    <a:pt x="889188" y="4208462"/>
                    <a:pt x="908051" y="4227393"/>
                    <a:pt x="908051" y="4250531"/>
                  </a:cubicBezTo>
                  <a:cubicBezTo>
                    <a:pt x="908051" y="4250531"/>
                    <a:pt x="908051" y="4250531"/>
                    <a:pt x="908051" y="4671218"/>
                  </a:cubicBezTo>
                  <a:cubicBezTo>
                    <a:pt x="908051" y="4694356"/>
                    <a:pt x="889188" y="4713287"/>
                    <a:pt x="866132" y="4713287"/>
                  </a:cubicBezTo>
                  <a:cubicBezTo>
                    <a:pt x="842777" y="4713287"/>
                    <a:pt x="823913" y="4694356"/>
                    <a:pt x="823913" y="4671218"/>
                  </a:cubicBezTo>
                  <a:cubicBezTo>
                    <a:pt x="823913" y="4671218"/>
                    <a:pt x="823913" y="4671218"/>
                    <a:pt x="823913" y="4250531"/>
                  </a:cubicBezTo>
                  <a:cubicBezTo>
                    <a:pt x="823913" y="4227393"/>
                    <a:pt x="842777" y="4208462"/>
                    <a:pt x="866132" y="4208462"/>
                  </a:cubicBezTo>
                  <a:close/>
                  <a:moveTo>
                    <a:pt x="591344" y="4208462"/>
                  </a:moveTo>
                  <a:cubicBezTo>
                    <a:pt x="614482" y="4208462"/>
                    <a:pt x="633413" y="4227393"/>
                    <a:pt x="633413" y="4250531"/>
                  </a:cubicBezTo>
                  <a:cubicBezTo>
                    <a:pt x="633413" y="4250531"/>
                    <a:pt x="633413" y="4250531"/>
                    <a:pt x="633413" y="4671218"/>
                  </a:cubicBezTo>
                  <a:cubicBezTo>
                    <a:pt x="633413" y="4694356"/>
                    <a:pt x="614482" y="4713287"/>
                    <a:pt x="591344" y="4713287"/>
                  </a:cubicBezTo>
                  <a:cubicBezTo>
                    <a:pt x="567905" y="4713287"/>
                    <a:pt x="549275" y="4694356"/>
                    <a:pt x="549275" y="4671218"/>
                  </a:cubicBezTo>
                  <a:cubicBezTo>
                    <a:pt x="549275" y="4671218"/>
                    <a:pt x="549275" y="4671218"/>
                    <a:pt x="549275" y="4250531"/>
                  </a:cubicBezTo>
                  <a:cubicBezTo>
                    <a:pt x="549275" y="4227393"/>
                    <a:pt x="567905" y="4208462"/>
                    <a:pt x="591344" y="4208462"/>
                  </a:cubicBezTo>
                  <a:close/>
                  <a:moveTo>
                    <a:pt x="316707" y="4208462"/>
                  </a:moveTo>
                  <a:cubicBezTo>
                    <a:pt x="339845" y="4208462"/>
                    <a:pt x="358776" y="4227393"/>
                    <a:pt x="358776" y="4250531"/>
                  </a:cubicBezTo>
                  <a:cubicBezTo>
                    <a:pt x="358776" y="4250531"/>
                    <a:pt x="358776" y="4250531"/>
                    <a:pt x="358776" y="4671218"/>
                  </a:cubicBezTo>
                  <a:cubicBezTo>
                    <a:pt x="358776" y="4694356"/>
                    <a:pt x="339845" y="4713287"/>
                    <a:pt x="316707" y="4713287"/>
                  </a:cubicBezTo>
                  <a:cubicBezTo>
                    <a:pt x="293569" y="4713287"/>
                    <a:pt x="274638" y="4694356"/>
                    <a:pt x="274638" y="4671218"/>
                  </a:cubicBezTo>
                  <a:cubicBezTo>
                    <a:pt x="274638" y="4671218"/>
                    <a:pt x="274638" y="4671218"/>
                    <a:pt x="274638" y="4250531"/>
                  </a:cubicBezTo>
                  <a:cubicBezTo>
                    <a:pt x="274638" y="4227393"/>
                    <a:pt x="293569" y="4208462"/>
                    <a:pt x="316707" y="4208462"/>
                  </a:cubicBezTo>
                  <a:close/>
                  <a:moveTo>
                    <a:pt x="42069" y="4208462"/>
                  </a:moveTo>
                  <a:cubicBezTo>
                    <a:pt x="65507" y="4208462"/>
                    <a:pt x="84138" y="4227393"/>
                    <a:pt x="84138" y="4250531"/>
                  </a:cubicBezTo>
                  <a:cubicBezTo>
                    <a:pt x="84138" y="4250531"/>
                    <a:pt x="84138" y="4250531"/>
                    <a:pt x="84138" y="4671218"/>
                  </a:cubicBezTo>
                  <a:cubicBezTo>
                    <a:pt x="84138" y="4694356"/>
                    <a:pt x="65507" y="4713287"/>
                    <a:pt x="42069" y="4713287"/>
                  </a:cubicBezTo>
                  <a:cubicBezTo>
                    <a:pt x="18931" y="4713287"/>
                    <a:pt x="0" y="4694356"/>
                    <a:pt x="0" y="4671218"/>
                  </a:cubicBezTo>
                  <a:cubicBezTo>
                    <a:pt x="0" y="4671218"/>
                    <a:pt x="0" y="4671218"/>
                    <a:pt x="0" y="4250531"/>
                  </a:cubicBezTo>
                  <a:cubicBezTo>
                    <a:pt x="0" y="4227393"/>
                    <a:pt x="18931" y="4208462"/>
                    <a:pt x="42069" y="4208462"/>
                  </a:cubicBezTo>
                  <a:close/>
                  <a:moveTo>
                    <a:pt x="1139826" y="3154362"/>
                  </a:moveTo>
                  <a:cubicBezTo>
                    <a:pt x="1163706" y="3154362"/>
                    <a:pt x="1182688" y="3173352"/>
                    <a:pt x="1182688" y="3196563"/>
                  </a:cubicBezTo>
                  <a:cubicBezTo>
                    <a:pt x="1182688" y="3196563"/>
                    <a:pt x="1182688" y="3196563"/>
                    <a:pt x="1182688" y="3618574"/>
                  </a:cubicBezTo>
                  <a:cubicBezTo>
                    <a:pt x="1182688" y="3641784"/>
                    <a:pt x="1163706" y="3660775"/>
                    <a:pt x="1139826" y="3660775"/>
                  </a:cubicBezTo>
                  <a:cubicBezTo>
                    <a:pt x="1116251" y="3660775"/>
                    <a:pt x="1096963" y="3641784"/>
                    <a:pt x="1096963" y="3618574"/>
                  </a:cubicBezTo>
                  <a:cubicBezTo>
                    <a:pt x="1096963" y="3618574"/>
                    <a:pt x="1096963" y="3618574"/>
                    <a:pt x="1096963" y="3196563"/>
                  </a:cubicBezTo>
                  <a:cubicBezTo>
                    <a:pt x="1096963" y="3173352"/>
                    <a:pt x="1116251" y="3154362"/>
                    <a:pt x="1139826" y="3154362"/>
                  </a:cubicBezTo>
                  <a:close/>
                  <a:moveTo>
                    <a:pt x="866132" y="3154362"/>
                  </a:moveTo>
                  <a:cubicBezTo>
                    <a:pt x="889188" y="3154362"/>
                    <a:pt x="908051" y="3173352"/>
                    <a:pt x="908051" y="3196563"/>
                  </a:cubicBezTo>
                  <a:cubicBezTo>
                    <a:pt x="908051" y="3196563"/>
                    <a:pt x="908051" y="3196563"/>
                    <a:pt x="908051" y="3618574"/>
                  </a:cubicBezTo>
                  <a:cubicBezTo>
                    <a:pt x="908051" y="3641784"/>
                    <a:pt x="889188" y="3660775"/>
                    <a:pt x="866132" y="3660775"/>
                  </a:cubicBezTo>
                  <a:cubicBezTo>
                    <a:pt x="842777" y="3660775"/>
                    <a:pt x="823913" y="3641784"/>
                    <a:pt x="823913" y="3618574"/>
                  </a:cubicBezTo>
                  <a:cubicBezTo>
                    <a:pt x="823913" y="3618574"/>
                    <a:pt x="823913" y="3618574"/>
                    <a:pt x="823913" y="3196563"/>
                  </a:cubicBezTo>
                  <a:cubicBezTo>
                    <a:pt x="823913" y="3173352"/>
                    <a:pt x="842777" y="3154362"/>
                    <a:pt x="866132" y="3154362"/>
                  </a:cubicBezTo>
                  <a:close/>
                  <a:moveTo>
                    <a:pt x="591344" y="3154362"/>
                  </a:moveTo>
                  <a:cubicBezTo>
                    <a:pt x="614482" y="3154362"/>
                    <a:pt x="633413" y="3173352"/>
                    <a:pt x="633413" y="3196563"/>
                  </a:cubicBezTo>
                  <a:cubicBezTo>
                    <a:pt x="633413" y="3196563"/>
                    <a:pt x="633413" y="3196563"/>
                    <a:pt x="633413" y="3618574"/>
                  </a:cubicBezTo>
                  <a:cubicBezTo>
                    <a:pt x="633413" y="3641784"/>
                    <a:pt x="614482" y="3660775"/>
                    <a:pt x="591344" y="3660775"/>
                  </a:cubicBezTo>
                  <a:cubicBezTo>
                    <a:pt x="567905" y="3660775"/>
                    <a:pt x="549275" y="3641784"/>
                    <a:pt x="549275" y="3618574"/>
                  </a:cubicBezTo>
                  <a:cubicBezTo>
                    <a:pt x="549275" y="3618574"/>
                    <a:pt x="549275" y="3618574"/>
                    <a:pt x="549275" y="3196563"/>
                  </a:cubicBezTo>
                  <a:cubicBezTo>
                    <a:pt x="549275" y="3173352"/>
                    <a:pt x="567905" y="3154362"/>
                    <a:pt x="591344" y="3154362"/>
                  </a:cubicBezTo>
                  <a:close/>
                  <a:moveTo>
                    <a:pt x="316707" y="3154362"/>
                  </a:moveTo>
                  <a:cubicBezTo>
                    <a:pt x="339845" y="3154362"/>
                    <a:pt x="358776" y="3173352"/>
                    <a:pt x="358776" y="3196563"/>
                  </a:cubicBezTo>
                  <a:cubicBezTo>
                    <a:pt x="358776" y="3196563"/>
                    <a:pt x="358776" y="3196563"/>
                    <a:pt x="358776" y="3618574"/>
                  </a:cubicBezTo>
                  <a:cubicBezTo>
                    <a:pt x="358776" y="3641784"/>
                    <a:pt x="339845" y="3660775"/>
                    <a:pt x="316707" y="3660775"/>
                  </a:cubicBezTo>
                  <a:cubicBezTo>
                    <a:pt x="293569" y="3660775"/>
                    <a:pt x="274638" y="3641784"/>
                    <a:pt x="274638" y="3618574"/>
                  </a:cubicBezTo>
                  <a:cubicBezTo>
                    <a:pt x="274638" y="3618574"/>
                    <a:pt x="274638" y="3618574"/>
                    <a:pt x="274638" y="3196563"/>
                  </a:cubicBezTo>
                  <a:cubicBezTo>
                    <a:pt x="274638" y="3173352"/>
                    <a:pt x="293569" y="3154362"/>
                    <a:pt x="316707" y="3154362"/>
                  </a:cubicBezTo>
                  <a:close/>
                  <a:moveTo>
                    <a:pt x="42069" y="3154362"/>
                  </a:moveTo>
                  <a:cubicBezTo>
                    <a:pt x="65507" y="3154362"/>
                    <a:pt x="84138" y="3173352"/>
                    <a:pt x="84138" y="3196563"/>
                  </a:cubicBezTo>
                  <a:cubicBezTo>
                    <a:pt x="84138" y="3196563"/>
                    <a:pt x="84138" y="3196563"/>
                    <a:pt x="84138" y="3618574"/>
                  </a:cubicBezTo>
                  <a:cubicBezTo>
                    <a:pt x="84138" y="3641784"/>
                    <a:pt x="65507" y="3660775"/>
                    <a:pt x="42069" y="3660775"/>
                  </a:cubicBezTo>
                  <a:cubicBezTo>
                    <a:pt x="18931" y="3660775"/>
                    <a:pt x="0" y="3641784"/>
                    <a:pt x="0" y="3618574"/>
                  </a:cubicBezTo>
                  <a:cubicBezTo>
                    <a:pt x="0" y="3618574"/>
                    <a:pt x="0" y="3618574"/>
                    <a:pt x="0" y="3196563"/>
                  </a:cubicBezTo>
                  <a:cubicBezTo>
                    <a:pt x="0" y="3173352"/>
                    <a:pt x="18931" y="3154362"/>
                    <a:pt x="42069" y="3154362"/>
                  </a:cubicBezTo>
                  <a:close/>
                  <a:moveTo>
                    <a:pt x="1139826" y="2103437"/>
                  </a:moveTo>
                  <a:cubicBezTo>
                    <a:pt x="1163706" y="2103437"/>
                    <a:pt x="1182688" y="2122368"/>
                    <a:pt x="1182688" y="2145506"/>
                  </a:cubicBezTo>
                  <a:cubicBezTo>
                    <a:pt x="1182688" y="2145506"/>
                    <a:pt x="1182688" y="2145506"/>
                    <a:pt x="1182688" y="2566193"/>
                  </a:cubicBezTo>
                  <a:cubicBezTo>
                    <a:pt x="1182688" y="2589331"/>
                    <a:pt x="1163706" y="2608262"/>
                    <a:pt x="1139826" y="2608262"/>
                  </a:cubicBezTo>
                  <a:cubicBezTo>
                    <a:pt x="1116251" y="2608262"/>
                    <a:pt x="1096963" y="2589331"/>
                    <a:pt x="1096963" y="2566193"/>
                  </a:cubicBezTo>
                  <a:cubicBezTo>
                    <a:pt x="1096963" y="2566193"/>
                    <a:pt x="1096963" y="2566193"/>
                    <a:pt x="1096963" y="2145506"/>
                  </a:cubicBezTo>
                  <a:cubicBezTo>
                    <a:pt x="1096963" y="2122368"/>
                    <a:pt x="1116251" y="2103437"/>
                    <a:pt x="1139826" y="2103437"/>
                  </a:cubicBezTo>
                  <a:close/>
                  <a:moveTo>
                    <a:pt x="866132" y="2103437"/>
                  </a:moveTo>
                  <a:cubicBezTo>
                    <a:pt x="889188" y="2103437"/>
                    <a:pt x="908051" y="2122368"/>
                    <a:pt x="908051" y="2145506"/>
                  </a:cubicBezTo>
                  <a:cubicBezTo>
                    <a:pt x="908051" y="2145506"/>
                    <a:pt x="908051" y="2145506"/>
                    <a:pt x="908051" y="2566193"/>
                  </a:cubicBezTo>
                  <a:cubicBezTo>
                    <a:pt x="908051" y="2589331"/>
                    <a:pt x="889188" y="2608262"/>
                    <a:pt x="866132" y="2608262"/>
                  </a:cubicBezTo>
                  <a:cubicBezTo>
                    <a:pt x="842777" y="2608262"/>
                    <a:pt x="823913" y="2589331"/>
                    <a:pt x="823913" y="2566193"/>
                  </a:cubicBezTo>
                  <a:cubicBezTo>
                    <a:pt x="823913" y="2566193"/>
                    <a:pt x="823913" y="2566193"/>
                    <a:pt x="823913" y="2145506"/>
                  </a:cubicBezTo>
                  <a:cubicBezTo>
                    <a:pt x="823913" y="2122368"/>
                    <a:pt x="842777" y="2103437"/>
                    <a:pt x="866132" y="2103437"/>
                  </a:cubicBezTo>
                  <a:close/>
                  <a:moveTo>
                    <a:pt x="591344" y="2103437"/>
                  </a:moveTo>
                  <a:cubicBezTo>
                    <a:pt x="614482" y="2103437"/>
                    <a:pt x="633413" y="2122368"/>
                    <a:pt x="633413" y="2145506"/>
                  </a:cubicBezTo>
                  <a:cubicBezTo>
                    <a:pt x="633413" y="2145506"/>
                    <a:pt x="633413" y="2145506"/>
                    <a:pt x="633413" y="2566193"/>
                  </a:cubicBezTo>
                  <a:cubicBezTo>
                    <a:pt x="633413" y="2589331"/>
                    <a:pt x="614482" y="2608262"/>
                    <a:pt x="591344" y="2608262"/>
                  </a:cubicBezTo>
                  <a:cubicBezTo>
                    <a:pt x="567905" y="2608262"/>
                    <a:pt x="549275" y="2589331"/>
                    <a:pt x="549275" y="2566193"/>
                  </a:cubicBezTo>
                  <a:cubicBezTo>
                    <a:pt x="549275" y="2566193"/>
                    <a:pt x="549275" y="2566193"/>
                    <a:pt x="549275" y="2145506"/>
                  </a:cubicBezTo>
                  <a:cubicBezTo>
                    <a:pt x="549275" y="2122368"/>
                    <a:pt x="567905" y="2103437"/>
                    <a:pt x="591344" y="2103437"/>
                  </a:cubicBezTo>
                  <a:close/>
                  <a:moveTo>
                    <a:pt x="316707" y="2103437"/>
                  </a:moveTo>
                  <a:cubicBezTo>
                    <a:pt x="339845" y="2103437"/>
                    <a:pt x="358776" y="2122368"/>
                    <a:pt x="358776" y="2145506"/>
                  </a:cubicBezTo>
                  <a:cubicBezTo>
                    <a:pt x="358776" y="2145506"/>
                    <a:pt x="358776" y="2145506"/>
                    <a:pt x="358776" y="2566193"/>
                  </a:cubicBezTo>
                  <a:cubicBezTo>
                    <a:pt x="358776" y="2589331"/>
                    <a:pt x="339845" y="2608262"/>
                    <a:pt x="316707" y="2608262"/>
                  </a:cubicBezTo>
                  <a:cubicBezTo>
                    <a:pt x="293569" y="2608262"/>
                    <a:pt x="274638" y="2589331"/>
                    <a:pt x="274638" y="2566193"/>
                  </a:cubicBezTo>
                  <a:cubicBezTo>
                    <a:pt x="274638" y="2566193"/>
                    <a:pt x="274638" y="2566193"/>
                    <a:pt x="274638" y="2145506"/>
                  </a:cubicBezTo>
                  <a:cubicBezTo>
                    <a:pt x="274638" y="2122368"/>
                    <a:pt x="293569" y="2103437"/>
                    <a:pt x="316707" y="2103437"/>
                  </a:cubicBezTo>
                  <a:close/>
                  <a:moveTo>
                    <a:pt x="42069" y="2103437"/>
                  </a:moveTo>
                  <a:cubicBezTo>
                    <a:pt x="65507" y="2103437"/>
                    <a:pt x="84138" y="2122368"/>
                    <a:pt x="84138" y="2145506"/>
                  </a:cubicBezTo>
                  <a:cubicBezTo>
                    <a:pt x="84138" y="2145506"/>
                    <a:pt x="84138" y="2145506"/>
                    <a:pt x="84138" y="2566193"/>
                  </a:cubicBezTo>
                  <a:cubicBezTo>
                    <a:pt x="84138" y="2589331"/>
                    <a:pt x="65507" y="2608262"/>
                    <a:pt x="42069" y="2608262"/>
                  </a:cubicBezTo>
                  <a:cubicBezTo>
                    <a:pt x="18931" y="2608262"/>
                    <a:pt x="0" y="2589331"/>
                    <a:pt x="0" y="2566193"/>
                  </a:cubicBezTo>
                  <a:cubicBezTo>
                    <a:pt x="0" y="2566193"/>
                    <a:pt x="0" y="2566193"/>
                    <a:pt x="0" y="2145506"/>
                  </a:cubicBezTo>
                  <a:cubicBezTo>
                    <a:pt x="0" y="2122368"/>
                    <a:pt x="18931" y="2103437"/>
                    <a:pt x="42069" y="2103437"/>
                  </a:cubicBezTo>
                  <a:close/>
                  <a:moveTo>
                    <a:pt x="1139826" y="1050926"/>
                  </a:moveTo>
                  <a:cubicBezTo>
                    <a:pt x="1163706" y="1050926"/>
                    <a:pt x="1182688" y="1069626"/>
                    <a:pt x="1182688" y="1093152"/>
                  </a:cubicBezTo>
                  <a:cubicBezTo>
                    <a:pt x="1182688" y="1093152"/>
                    <a:pt x="1182688" y="1093152"/>
                    <a:pt x="1182688" y="1515112"/>
                  </a:cubicBezTo>
                  <a:cubicBezTo>
                    <a:pt x="1182688" y="1538638"/>
                    <a:pt x="1163706" y="1557339"/>
                    <a:pt x="1139826" y="1557339"/>
                  </a:cubicBezTo>
                  <a:cubicBezTo>
                    <a:pt x="1116251" y="1557339"/>
                    <a:pt x="1096963" y="1538638"/>
                    <a:pt x="1096963" y="1515112"/>
                  </a:cubicBezTo>
                  <a:cubicBezTo>
                    <a:pt x="1096963" y="1515112"/>
                    <a:pt x="1096963" y="1515112"/>
                    <a:pt x="1096963" y="1093152"/>
                  </a:cubicBezTo>
                  <a:cubicBezTo>
                    <a:pt x="1096963" y="1069626"/>
                    <a:pt x="1116251" y="1050926"/>
                    <a:pt x="1139826" y="1050926"/>
                  </a:cubicBezTo>
                  <a:close/>
                  <a:moveTo>
                    <a:pt x="591344" y="1050926"/>
                  </a:moveTo>
                  <a:cubicBezTo>
                    <a:pt x="614482" y="1050926"/>
                    <a:pt x="633413" y="1069626"/>
                    <a:pt x="633413" y="1093152"/>
                  </a:cubicBezTo>
                  <a:cubicBezTo>
                    <a:pt x="633413" y="1093152"/>
                    <a:pt x="633413" y="1093152"/>
                    <a:pt x="633413" y="1515112"/>
                  </a:cubicBezTo>
                  <a:cubicBezTo>
                    <a:pt x="633413" y="1538638"/>
                    <a:pt x="614482" y="1557339"/>
                    <a:pt x="591344" y="1557339"/>
                  </a:cubicBezTo>
                  <a:cubicBezTo>
                    <a:pt x="567905" y="1557339"/>
                    <a:pt x="549275" y="1538638"/>
                    <a:pt x="549275" y="1515112"/>
                  </a:cubicBezTo>
                  <a:cubicBezTo>
                    <a:pt x="549275" y="1515112"/>
                    <a:pt x="549275" y="1515112"/>
                    <a:pt x="549275" y="1093152"/>
                  </a:cubicBezTo>
                  <a:cubicBezTo>
                    <a:pt x="549275" y="1069626"/>
                    <a:pt x="567905" y="1050926"/>
                    <a:pt x="591344" y="1050926"/>
                  </a:cubicBezTo>
                  <a:close/>
                  <a:moveTo>
                    <a:pt x="42069" y="1050926"/>
                  </a:moveTo>
                  <a:cubicBezTo>
                    <a:pt x="65507" y="1050926"/>
                    <a:pt x="84138" y="1069626"/>
                    <a:pt x="84138" y="1093152"/>
                  </a:cubicBezTo>
                  <a:cubicBezTo>
                    <a:pt x="84138" y="1093152"/>
                    <a:pt x="84138" y="1093152"/>
                    <a:pt x="84138" y="1515112"/>
                  </a:cubicBezTo>
                  <a:cubicBezTo>
                    <a:pt x="84138" y="1538638"/>
                    <a:pt x="65507" y="1557339"/>
                    <a:pt x="42069" y="1557339"/>
                  </a:cubicBezTo>
                  <a:cubicBezTo>
                    <a:pt x="18931" y="1557339"/>
                    <a:pt x="0" y="1538638"/>
                    <a:pt x="0" y="1515112"/>
                  </a:cubicBezTo>
                  <a:cubicBezTo>
                    <a:pt x="0" y="1515112"/>
                    <a:pt x="0" y="1515112"/>
                    <a:pt x="0" y="1093152"/>
                  </a:cubicBezTo>
                  <a:cubicBezTo>
                    <a:pt x="0" y="1069626"/>
                    <a:pt x="18931" y="1050926"/>
                    <a:pt x="42069" y="1050926"/>
                  </a:cubicBezTo>
                  <a:close/>
                  <a:moveTo>
                    <a:pt x="866132" y="1050926"/>
                  </a:moveTo>
                  <a:cubicBezTo>
                    <a:pt x="889188" y="1050926"/>
                    <a:pt x="908051" y="1069626"/>
                    <a:pt x="908051" y="1093152"/>
                  </a:cubicBezTo>
                  <a:cubicBezTo>
                    <a:pt x="908051" y="1093152"/>
                    <a:pt x="908051" y="1093152"/>
                    <a:pt x="908051" y="1515112"/>
                  </a:cubicBezTo>
                  <a:cubicBezTo>
                    <a:pt x="908051" y="1538638"/>
                    <a:pt x="889188" y="1557338"/>
                    <a:pt x="866132" y="1557338"/>
                  </a:cubicBezTo>
                  <a:cubicBezTo>
                    <a:pt x="842777" y="1557338"/>
                    <a:pt x="823913" y="1538638"/>
                    <a:pt x="823913" y="1515112"/>
                  </a:cubicBezTo>
                  <a:cubicBezTo>
                    <a:pt x="823913" y="1515112"/>
                    <a:pt x="823913" y="1515112"/>
                    <a:pt x="823913" y="1093152"/>
                  </a:cubicBezTo>
                  <a:cubicBezTo>
                    <a:pt x="823913" y="1069626"/>
                    <a:pt x="842777" y="1050926"/>
                    <a:pt x="866132" y="1050926"/>
                  </a:cubicBezTo>
                  <a:close/>
                  <a:moveTo>
                    <a:pt x="316707" y="1050926"/>
                  </a:moveTo>
                  <a:cubicBezTo>
                    <a:pt x="339845" y="1050926"/>
                    <a:pt x="358776" y="1069626"/>
                    <a:pt x="358776" y="1093152"/>
                  </a:cubicBezTo>
                  <a:cubicBezTo>
                    <a:pt x="358776" y="1093152"/>
                    <a:pt x="358776" y="1093152"/>
                    <a:pt x="358776" y="1515112"/>
                  </a:cubicBezTo>
                  <a:cubicBezTo>
                    <a:pt x="358776" y="1538638"/>
                    <a:pt x="339845" y="1557338"/>
                    <a:pt x="316707" y="1557338"/>
                  </a:cubicBezTo>
                  <a:cubicBezTo>
                    <a:pt x="293569" y="1557338"/>
                    <a:pt x="274638" y="1538638"/>
                    <a:pt x="274638" y="1515112"/>
                  </a:cubicBezTo>
                  <a:cubicBezTo>
                    <a:pt x="274638" y="1515112"/>
                    <a:pt x="274638" y="1515112"/>
                    <a:pt x="274638" y="1093152"/>
                  </a:cubicBezTo>
                  <a:cubicBezTo>
                    <a:pt x="274638" y="1069626"/>
                    <a:pt x="293569" y="1050926"/>
                    <a:pt x="316707" y="1050926"/>
                  </a:cubicBezTo>
                  <a:close/>
                  <a:moveTo>
                    <a:pt x="866132" y="1"/>
                  </a:moveTo>
                  <a:cubicBezTo>
                    <a:pt x="889188" y="1"/>
                    <a:pt x="908051" y="18932"/>
                    <a:pt x="908051" y="42069"/>
                  </a:cubicBezTo>
                  <a:cubicBezTo>
                    <a:pt x="908051" y="42069"/>
                    <a:pt x="908051" y="42069"/>
                    <a:pt x="908051" y="462757"/>
                  </a:cubicBezTo>
                  <a:cubicBezTo>
                    <a:pt x="908051" y="485895"/>
                    <a:pt x="889188" y="504825"/>
                    <a:pt x="866132" y="504825"/>
                  </a:cubicBezTo>
                  <a:cubicBezTo>
                    <a:pt x="842777" y="504825"/>
                    <a:pt x="823913" y="485895"/>
                    <a:pt x="823913" y="462757"/>
                  </a:cubicBezTo>
                  <a:cubicBezTo>
                    <a:pt x="823913" y="462757"/>
                    <a:pt x="823913" y="462757"/>
                    <a:pt x="823913" y="42069"/>
                  </a:cubicBezTo>
                  <a:cubicBezTo>
                    <a:pt x="823913" y="18932"/>
                    <a:pt x="842777" y="1"/>
                    <a:pt x="866132" y="1"/>
                  </a:cubicBezTo>
                  <a:close/>
                  <a:moveTo>
                    <a:pt x="316707" y="1"/>
                  </a:moveTo>
                  <a:cubicBezTo>
                    <a:pt x="339845" y="1"/>
                    <a:pt x="358776" y="18931"/>
                    <a:pt x="358776" y="42069"/>
                  </a:cubicBezTo>
                  <a:cubicBezTo>
                    <a:pt x="358776" y="42069"/>
                    <a:pt x="358776" y="42069"/>
                    <a:pt x="358776" y="462757"/>
                  </a:cubicBezTo>
                  <a:cubicBezTo>
                    <a:pt x="358776" y="485894"/>
                    <a:pt x="339845" y="504825"/>
                    <a:pt x="316707" y="504825"/>
                  </a:cubicBezTo>
                  <a:cubicBezTo>
                    <a:pt x="293569" y="504825"/>
                    <a:pt x="274638" y="485894"/>
                    <a:pt x="274638" y="462757"/>
                  </a:cubicBezTo>
                  <a:cubicBezTo>
                    <a:pt x="274638" y="462757"/>
                    <a:pt x="274638" y="462757"/>
                    <a:pt x="274638" y="42069"/>
                  </a:cubicBezTo>
                  <a:cubicBezTo>
                    <a:pt x="274638" y="18931"/>
                    <a:pt x="293569" y="1"/>
                    <a:pt x="316707" y="1"/>
                  </a:cubicBezTo>
                  <a:close/>
                  <a:moveTo>
                    <a:pt x="591344" y="0"/>
                  </a:moveTo>
                  <a:cubicBezTo>
                    <a:pt x="614482" y="0"/>
                    <a:pt x="633413" y="18931"/>
                    <a:pt x="633413" y="42069"/>
                  </a:cubicBezTo>
                  <a:cubicBezTo>
                    <a:pt x="633413" y="42069"/>
                    <a:pt x="633413" y="42069"/>
                    <a:pt x="633413" y="462757"/>
                  </a:cubicBezTo>
                  <a:cubicBezTo>
                    <a:pt x="633413" y="485894"/>
                    <a:pt x="614482" y="504825"/>
                    <a:pt x="591344" y="504825"/>
                  </a:cubicBezTo>
                  <a:cubicBezTo>
                    <a:pt x="567905" y="504825"/>
                    <a:pt x="549275" y="485894"/>
                    <a:pt x="549275" y="462757"/>
                  </a:cubicBezTo>
                  <a:cubicBezTo>
                    <a:pt x="549275" y="462757"/>
                    <a:pt x="549275" y="462757"/>
                    <a:pt x="549275" y="42069"/>
                  </a:cubicBezTo>
                  <a:cubicBezTo>
                    <a:pt x="549275" y="18931"/>
                    <a:pt x="567905" y="0"/>
                    <a:pt x="591344" y="0"/>
                  </a:cubicBezTo>
                  <a:close/>
                  <a:moveTo>
                    <a:pt x="42069" y="0"/>
                  </a:moveTo>
                  <a:cubicBezTo>
                    <a:pt x="65507" y="0"/>
                    <a:pt x="84138" y="18931"/>
                    <a:pt x="84138" y="42069"/>
                  </a:cubicBezTo>
                  <a:cubicBezTo>
                    <a:pt x="84138" y="42069"/>
                    <a:pt x="84138" y="42069"/>
                    <a:pt x="84138" y="462757"/>
                  </a:cubicBezTo>
                  <a:cubicBezTo>
                    <a:pt x="84138" y="485894"/>
                    <a:pt x="65507" y="504825"/>
                    <a:pt x="42069" y="504825"/>
                  </a:cubicBezTo>
                  <a:cubicBezTo>
                    <a:pt x="18931" y="504825"/>
                    <a:pt x="0" y="485894"/>
                    <a:pt x="0" y="462757"/>
                  </a:cubicBezTo>
                  <a:cubicBezTo>
                    <a:pt x="0" y="462757"/>
                    <a:pt x="0" y="462757"/>
                    <a:pt x="0" y="42069"/>
                  </a:cubicBezTo>
                  <a:cubicBezTo>
                    <a:pt x="0" y="18931"/>
                    <a:pt x="18931" y="0"/>
                    <a:pt x="42069" y="0"/>
                  </a:cubicBezTo>
                  <a:close/>
                  <a:moveTo>
                    <a:pt x="1139826" y="0"/>
                  </a:moveTo>
                  <a:cubicBezTo>
                    <a:pt x="1163706" y="0"/>
                    <a:pt x="1182688" y="18931"/>
                    <a:pt x="1182688" y="42069"/>
                  </a:cubicBezTo>
                  <a:cubicBezTo>
                    <a:pt x="1182688" y="42069"/>
                    <a:pt x="1182688" y="42069"/>
                    <a:pt x="1182688" y="462756"/>
                  </a:cubicBezTo>
                  <a:cubicBezTo>
                    <a:pt x="1182688" y="485894"/>
                    <a:pt x="1163706" y="504825"/>
                    <a:pt x="1139826" y="504825"/>
                  </a:cubicBezTo>
                  <a:cubicBezTo>
                    <a:pt x="1116251" y="504825"/>
                    <a:pt x="1096963" y="485894"/>
                    <a:pt x="1096963" y="462756"/>
                  </a:cubicBezTo>
                  <a:cubicBezTo>
                    <a:pt x="1096963" y="462756"/>
                    <a:pt x="1096963" y="462756"/>
                    <a:pt x="1096963" y="42069"/>
                  </a:cubicBezTo>
                  <a:cubicBezTo>
                    <a:pt x="1096963" y="18931"/>
                    <a:pt x="1116251" y="0"/>
                    <a:pt x="113982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grpSp>
      <p:grpSp>
        <p:nvGrpSpPr>
          <p:cNvPr id="216" name="Group 215">
            <a:extLst>
              <a:ext uri="{FF2B5EF4-FFF2-40B4-BE49-F238E27FC236}">
                <a16:creationId xmlns:a16="http://schemas.microsoft.com/office/drawing/2014/main" id="{9314D558-B806-8D41-9549-80A65C2BFBAD}"/>
              </a:ext>
            </a:extLst>
          </p:cNvPr>
          <p:cNvGrpSpPr>
            <a:grpSpLocks noChangeAspect="1"/>
          </p:cNvGrpSpPr>
          <p:nvPr/>
        </p:nvGrpSpPr>
        <p:grpSpPr>
          <a:xfrm>
            <a:off x="3659326" y="3302679"/>
            <a:ext cx="548641" cy="548640"/>
            <a:chOff x="1076364" y="1259327"/>
            <a:chExt cx="548640" cy="548640"/>
          </a:xfrm>
        </p:grpSpPr>
        <p:grpSp>
          <p:nvGrpSpPr>
            <p:cNvPr id="226" name="Group 225">
              <a:extLst>
                <a:ext uri="{FF2B5EF4-FFF2-40B4-BE49-F238E27FC236}">
                  <a16:creationId xmlns:a16="http://schemas.microsoft.com/office/drawing/2014/main" id="{E1BDBBFC-6F11-BA43-890F-7B72A3110C02}"/>
                </a:ext>
              </a:extLst>
            </p:cNvPr>
            <p:cNvGrpSpPr/>
            <p:nvPr/>
          </p:nvGrpSpPr>
          <p:grpSpPr>
            <a:xfrm>
              <a:off x="1076364" y="1259327"/>
              <a:ext cx="548640" cy="548640"/>
              <a:chOff x="1076364" y="1259327"/>
              <a:chExt cx="548640" cy="548640"/>
            </a:xfrm>
          </p:grpSpPr>
          <p:sp>
            <p:nvSpPr>
              <p:cNvPr id="228" name="Oval 227">
                <a:extLst>
                  <a:ext uri="{FF2B5EF4-FFF2-40B4-BE49-F238E27FC236}">
                    <a16:creationId xmlns:a16="http://schemas.microsoft.com/office/drawing/2014/main" id="{D09BE75A-4014-D74C-924B-422D148A8882}"/>
                  </a:ext>
                </a:extLst>
              </p:cNvPr>
              <p:cNvSpPr>
                <a:spLocks noChangeAspect="1"/>
              </p:cNvSpPr>
              <p:nvPr/>
            </p:nvSpPr>
            <p:spPr>
              <a:xfrm>
                <a:off x="1076364" y="1259327"/>
                <a:ext cx="548640" cy="548640"/>
              </a:xfrm>
              <a:prstGeom prst="ellipse">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31" name="Freeform 230">
                <a:extLst>
                  <a:ext uri="{FF2B5EF4-FFF2-40B4-BE49-F238E27FC236}">
                    <a16:creationId xmlns:a16="http://schemas.microsoft.com/office/drawing/2014/main" id="{64E1DB2E-5F09-5F41-80CB-0FE121078E47}"/>
                  </a:ext>
                </a:extLst>
              </p:cNvPr>
              <p:cNvSpPr>
                <a:spLocks noChangeArrowheads="1"/>
              </p:cNvSpPr>
              <p:nvPr/>
            </p:nvSpPr>
            <p:spPr bwMode="auto">
              <a:xfrm flipH="1">
                <a:off x="1167944" y="1350767"/>
                <a:ext cx="365481" cy="36576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1"/>
              </a:solidFill>
              <a:ln>
                <a:noFill/>
              </a:ln>
              <a:effectLst/>
            </p:spPr>
            <p:txBody>
              <a:bodyPr wrap="none" anchor="ctr"/>
              <a:lstStyle/>
              <a:p>
                <a:endParaRPr lang="en-US" sz="1000" dirty="0"/>
              </a:p>
            </p:txBody>
          </p:sp>
        </p:grpSp>
        <p:sp>
          <p:nvSpPr>
            <p:cNvPr id="227" name="Freeform 16">
              <a:extLst>
                <a:ext uri="{FF2B5EF4-FFF2-40B4-BE49-F238E27FC236}">
                  <a16:creationId xmlns:a16="http://schemas.microsoft.com/office/drawing/2014/main" id="{BECF2C58-7B9C-1749-835E-D2E895126579}"/>
                </a:ext>
              </a:extLst>
            </p:cNvPr>
            <p:cNvSpPr>
              <a:spLocks noChangeAspect="1"/>
            </p:cNvSpPr>
            <p:nvPr/>
          </p:nvSpPr>
          <p:spPr bwMode="auto">
            <a:xfrm>
              <a:off x="1166136" y="1442207"/>
              <a:ext cx="369097" cy="1828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noFill/>
              <a:prstDash val="solid"/>
              <a:round/>
            </a:ln>
            <a:effectLst/>
          </p:spPr>
          <p:txBody>
            <a:bodyPr wrap="square" lIns="45719" tIns="45719" rIns="45719" bIns="45719" numCol="1" anchor="ctr">
              <a:noAutofit/>
            </a:bodyPr>
            <a:lstStyle/>
            <a:p>
              <a:pPr algn="ctr" defTabSz="685783"/>
              <a:endParaRPr lang="en-US" sz="100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spTree>
    <p:extLst>
      <p:ext uri="{BB962C8B-B14F-4D97-AF65-F5344CB8AC3E}">
        <p14:creationId xmlns:p14="http://schemas.microsoft.com/office/powerpoint/2010/main" val="76197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5000" accel="50000" decel="50000" fill="hold" grpId="0" nodeType="withEffect">
                                  <p:stCondLst>
                                    <p:cond delay="0"/>
                                  </p:stCondLst>
                                  <p:childTnLst>
                                    <p:animMotion origin="layout" path="M -2.70833E-6 3.7037E-6 L -0.36823 0.00023 " pathEditMode="relative" rAng="0" ptsTypes="AA">
                                      <p:cBhvr>
                                        <p:cTn id="6" dur="1000" fill="hold"/>
                                        <p:tgtEl>
                                          <p:spTgt spid="142"/>
                                        </p:tgtEl>
                                        <p:attrNameLst>
                                          <p:attrName>ppt_x</p:attrName>
                                          <p:attrName>ppt_y</p:attrName>
                                        </p:attrNameLst>
                                      </p:cBhvr>
                                      <p:rCtr x="-18411" y="0"/>
                                    </p:animMotion>
                                  </p:childTnLst>
                                  <p:subTnLst>
                                    <p:set>
                                      <p:cBhvr override="childStyle">
                                        <p:cTn dur="1" fill="hold" display="0" masterRel="nextClick" afterEffect="1"/>
                                        <p:tgtEl>
                                          <p:spTgt spid="142"/>
                                        </p:tgtEl>
                                        <p:attrNameLst>
                                          <p:attrName>style.visibility</p:attrName>
                                        </p:attrNameLst>
                                      </p:cBhvr>
                                      <p:to>
                                        <p:strVal val="hidden"/>
                                      </p:to>
                                    </p:set>
                                  </p:subTnLst>
                                </p:cTn>
                              </p:par>
                              <p:par>
                                <p:cTn id="7" presetID="42" presetClass="path" presetSubtype="0" repeatCount="5000" accel="50000" decel="50000" fill="hold" grpId="0" nodeType="withEffect">
                                  <p:stCondLst>
                                    <p:cond delay="500"/>
                                  </p:stCondLst>
                                  <p:childTnLst>
                                    <p:animMotion origin="layout" path="M -2.70833E-6 3.7037E-6 L -0.36823 0.00023 " pathEditMode="relative" rAng="0" ptsTypes="AA">
                                      <p:cBhvr>
                                        <p:cTn id="8" dur="1000" fill="hold"/>
                                        <p:tgtEl>
                                          <p:spTgt spid="149"/>
                                        </p:tgtEl>
                                        <p:attrNameLst>
                                          <p:attrName>ppt_x</p:attrName>
                                          <p:attrName>ppt_y</p:attrName>
                                        </p:attrNameLst>
                                      </p:cBhvr>
                                      <p:rCtr x="-18411" y="0"/>
                                    </p:animMotion>
                                  </p:childTnLst>
                                  <p:subTnLst>
                                    <p:set>
                                      <p:cBhvr override="childStyle">
                                        <p:cTn dur="1" fill="hold" display="0" masterRel="nextClick" afterEffect="1"/>
                                        <p:tgtEl>
                                          <p:spTgt spid="149"/>
                                        </p:tgtEl>
                                        <p:attrNameLst>
                                          <p:attrName>style.visibility</p:attrName>
                                        </p:attrNameLst>
                                      </p:cBhvr>
                                      <p:to>
                                        <p:strVal val="hidden"/>
                                      </p:to>
                                    </p:set>
                                  </p:subTnLst>
                                </p:cTn>
                              </p:par>
                              <p:par>
                                <p:cTn id="9" presetID="0" presetClass="path" presetSubtype="0" repeatCount="5000" accel="50000" decel="50000" fill="hold" grpId="0" nodeType="withEffect">
                                  <p:stCondLst>
                                    <p:cond delay="500"/>
                                  </p:stCondLst>
                                  <p:childTnLst>
                                    <p:animMotion origin="layout" path="M 3.95833E-6 3.7037E-6 C 0.03281 -0.03774 0.06575 -0.07524 0.08073 -0.12315 C 0.0957 -0.17107 0.09283 -0.22917 0.08997 -0.28704 " pathEditMode="relative" rAng="0" ptsTypes="AAA">
                                      <p:cBhvr>
                                        <p:cTn id="10" dur="1000" fill="hold"/>
                                        <p:tgtEl>
                                          <p:spTgt spid="146"/>
                                        </p:tgtEl>
                                        <p:attrNameLst>
                                          <p:attrName>ppt_x</p:attrName>
                                          <p:attrName>ppt_y</p:attrName>
                                        </p:attrNameLst>
                                      </p:cBhvr>
                                      <p:rCtr x="4609" y="-14352"/>
                                    </p:animMotion>
                                  </p:childTnLst>
                                  <p:subTnLst>
                                    <p:set>
                                      <p:cBhvr override="childStyle">
                                        <p:cTn dur="1" fill="hold" display="0" masterRel="nextClick" afterEffect="1"/>
                                        <p:tgtEl>
                                          <p:spTgt spid="146"/>
                                        </p:tgtEl>
                                        <p:attrNameLst>
                                          <p:attrName>style.visibility</p:attrName>
                                        </p:attrNameLst>
                                      </p:cBhvr>
                                      <p:to>
                                        <p:strVal val="hidden"/>
                                      </p:to>
                                    </p:set>
                                  </p:subTnLst>
                                </p:cTn>
                              </p:par>
                              <p:par>
                                <p:cTn id="11" presetID="0" presetClass="path" presetSubtype="0" repeatCount="5000" accel="50000" decel="50000" fill="hold" grpId="0" nodeType="withEffect">
                                  <p:stCondLst>
                                    <p:cond delay="500"/>
                                  </p:stCondLst>
                                  <p:childTnLst>
                                    <p:animMotion origin="layout" path="M 3.95833E-6 3.7037E-6 C 0.03281 -0.03774 0.06575 -0.07524 0.08073 -0.12315 C 0.0957 -0.17107 0.09283 -0.22917 0.08997 -0.28704 " pathEditMode="relative" rAng="0" ptsTypes="AAA">
                                      <p:cBhvr>
                                        <p:cTn id="12" dur="1000" fill="hold"/>
                                        <p:tgtEl>
                                          <p:spTgt spid="153"/>
                                        </p:tgtEl>
                                        <p:attrNameLst>
                                          <p:attrName>ppt_x</p:attrName>
                                          <p:attrName>ppt_y</p:attrName>
                                        </p:attrNameLst>
                                      </p:cBhvr>
                                      <p:rCtr x="4609" y="-14352"/>
                                    </p:animMotion>
                                  </p:childTnLst>
                                  <p:subTnLst>
                                    <p:set>
                                      <p:cBhvr override="childStyle">
                                        <p:cTn dur="1" fill="hold" display="0" masterRel="nextClick" afterEffect="1"/>
                                        <p:tgtEl>
                                          <p:spTgt spid="153"/>
                                        </p:tgtEl>
                                        <p:attrNameLst>
                                          <p:attrName>style.visibility</p:attrName>
                                        </p:attrNameLst>
                                      </p:cBhvr>
                                      <p:to>
                                        <p:strVal val="hidden"/>
                                      </p:to>
                                    </p:set>
                                  </p:subTnLst>
                                </p:cTn>
                              </p:par>
                            </p:childTnLst>
                          </p:cTn>
                        </p:par>
                        <p:par>
                          <p:cTn id="13" fill="hold">
                            <p:stCondLst>
                              <p:cond delay="5500"/>
                            </p:stCondLst>
                            <p:childTnLst>
                              <p:par>
                                <p:cTn id="14" presetID="0" presetClass="path" presetSubtype="0" repeatCount="5000" accel="50000" decel="50000" fill="hold" grpId="0" nodeType="afterEffect">
                                  <p:stCondLst>
                                    <p:cond delay="0"/>
                                  </p:stCondLst>
                                  <p:childTnLst>
                                    <p:animMotion origin="layout" path="M -2.70833E-6 3.33333E-6 C -0.05221 -0.00996 -0.10429 -0.01991 -0.14362 -0.05023 C -0.18294 -0.08056 -0.21849 -0.13889 -0.2362 -0.18195 C -0.2539 -0.225 -0.25169 -0.26667 -0.24961 -0.30834 " pathEditMode="relative" rAng="0" ptsTypes="AAAA">
                                      <p:cBhvr>
                                        <p:cTn id="15" dur="1000" fill="hold"/>
                                        <p:tgtEl>
                                          <p:spTgt spid="143"/>
                                        </p:tgtEl>
                                        <p:attrNameLst>
                                          <p:attrName>ppt_x</p:attrName>
                                          <p:attrName>ppt_y</p:attrName>
                                        </p:attrNameLst>
                                      </p:cBhvr>
                                      <p:rCtr x="-12552" y="-15417"/>
                                    </p:animMotion>
                                  </p:childTnLst>
                                  <p:subTnLst>
                                    <p:set>
                                      <p:cBhvr override="childStyle">
                                        <p:cTn dur="1" fill="hold" display="0" masterRel="nextClick" afterEffect="1"/>
                                        <p:tgtEl>
                                          <p:spTgt spid="143"/>
                                        </p:tgtEl>
                                        <p:attrNameLst>
                                          <p:attrName>style.visibility</p:attrName>
                                        </p:attrNameLst>
                                      </p:cBhvr>
                                      <p:to>
                                        <p:strVal val="hidden"/>
                                      </p:to>
                                    </p:set>
                                  </p:subTnLst>
                                </p:cTn>
                              </p:par>
                              <p:par>
                                <p:cTn id="16" presetID="0" presetClass="path" presetSubtype="0" repeatCount="5000" accel="50000" decel="50000" fill="hold" grpId="0" nodeType="withEffect">
                                  <p:stCondLst>
                                    <p:cond delay="500"/>
                                  </p:stCondLst>
                                  <p:childTnLst>
                                    <p:animMotion origin="layout" path="M -2.70833E-6 3.33333E-6 C -0.05221 -0.00996 -0.10429 -0.01991 -0.14362 -0.05023 C -0.18294 -0.08056 -0.21849 -0.13889 -0.2362 -0.18195 C -0.2539 -0.225 -0.25169 -0.26667 -0.24961 -0.30834 " pathEditMode="relative" rAng="0" ptsTypes="AAAA">
                                      <p:cBhvr>
                                        <p:cTn id="17" dur="1000" fill="hold"/>
                                        <p:tgtEl>
                                          <p:spTgt spid="150"/>
                                        </p:tgtEl>
                                        <p:attrNameLst>
                                          <p:attrName>ppt_x</p:attrName>
                                          <p:attrName>ppt_y</p:attrName>
                                        </p:attrNameLst>
                                      </p:cBhvr>
                                      <p:rCtr x="-12552" y="-15417"/>
                                    </p:animMotion>
                                  </p:childTnLst>
                                  <p:subTnLst>
                                    <p:set>
                                      <p:cBhvr override="childStyle">
                                        <p:cTn dur="1" fill="hold" display="0" masterRel="nextClick" afterEffect="1"/>
                                        <p:tgtEl>
                                          <p:spTgt spid="150"/>
                                        </p:tgtEl>
                                        <p:attrNameLst>
                                          <p:attrName>style.visibility</p:attrName>
                                        </p:attrNameLst>
                                      </p:cBhvr>
                                      <p:to>
                                        <p:strVal val="hidden"/>
                                      </p:to>
                                    </p:set>
                                  </p:subTnLst>
                                </p:cTn>
                              </p:par>
                            </p:childTnLst>
                          </p:cTn>
                        </p:par>
                        <p:par>
                          <p:cTn id="18" fill="hold">
                            <p:stCondLst>
                              <p:cond delay="11000"/>
                            </p:stCondLst>
                            <p:childTnLst>
                              <p:par>
                                <p:cTn id="19" presetID="0" presetClass="path" presetSubtype="0" repeatCount="5000" accel="50000" decel="50000" fill="hold" grpId="0" nodeType="afterEffect">
                                  <p:stCondLst>
                                    <p:cond delay="0"/>
                                  </p:stCondLst>
                                  <p:childTnLst>
                                    <p:animMotion origin="layout" path="M -2.70833E-6 2.96296E-6 C -0.05 -0.01227 -0.1 -0.02454 -0.13112 -0.07338 C -0.16224 -0.12246 -0.17448 -0.2081 -0.18659 -0.29375 " pathEditMode="relative" rAng="0" ptsTypes="AAA">
                                      <p:cBhvr>
                                        <p:cTn id="20" dur="1000" fill="hold"/>
                                        <p:tgtEl>
                                          <p:spTgt spid="144"/>
                                        </p:tgtEl>
                                        <p:attrNameLst>
                                          <p:attrName>ppt_x</p:attrName>
                                          <p:attrName>ppt_y</p:attrName>
                                        </p:attrNameLst>
                                      </p:cBhvr>
                                      <p:rCtr x="-9336" y="-14699"/>
                                    </p:animMotion>
                                  </p:childTnLst>
                                  <p:subTnLst>
                                    <p:set>
                                      <p:cBhvr override="childStyle">
                                        <p:cTn dur="1" fill="hold" display="0" masterRel="nextClick" afterEffect="1"/>
                                        <p:tgtEl>
                                          <p:spTgt spid="144"/>
                                        </p:tgtEl>
                                        <p:attrNameLst>
                                          <p:attrName>style.visibility</p:attrName>
                                        </p:attrNameLst>
                                      </p:cBhvr>
                                      <p:to>
                                        <p:strVal val="hidden"/>
                                      </p:to>
                                    </p:set>
                                  </p:subTnLst>
                                </p:cTn>
                              </p:par>
                              <p:par>
                                <p:cTn id="21" presetID="0" presetClass="path" presetSubtype="0" repeatCount="5000" accel="50000" decel="50000" fill="hold" grpId="0" nodeType="withEffect">
                                  <p:stCondLst>
                                    <p:cond delay="500"/>
                                  </p:stCondLst>
                                  <p:childTnLst>
                                    <p:animMotion origin="layout" path="M -2.70833E-6 2.96296E-6 C -0.05 -0.01227 -0.1 -0.02454 -0.13112 -0.07338 C -0.16224 -0.12246 -0.17448 -0.2081 -0.18659 -0.29375 " pathEditMode="relative" rAng="0" ptsTypes="AAA">
                                      <p:cBhvr>
                                        <p:cTn id="22" dur="1000" fill="hold"/>
                                        <p:tgtEl>
                                          <p:spTgt spid="151"/>
                                        </p:tgtEl>
                                        <p:attrNameLst>
                                          <p:attrName>ppt_x</p:attrName>
                                          <p:attrName>ppt_y</p:attrName>
                                        </p:attrNameLst>
                                      </p:cBhvr>
                                      <p:rCtr x="-9336" y="-14699"/>
                                    </p:animMotion>
                                  </p:childTnLst>
                                  <p:subTnLst>
                                    <p:set>
                                      <p:cBhvr override="childStyle">
                                        <p:cTn dur="1" fill="hold" display="0" masterRel="nextClick" afterEffect="1"/>
                                        <p:tgtEl>
                                          <p:spTgt spid="151"/>
                                        </p:tgtEl>
                                        <p:attrNameLst>
                                          <p:attrName>style.visibility</p:attrName>
                                        </p:attrNameLst>
                                      </p:cBhvr>
                                      <p:to>
                                        <p:strVal val="hidden"/>
                                      </p:to>
                                    </p:set>
                                  </p:subTnLst>
                                </p:cTn>
                              </p:par>
                            </p:childTnLst>
                          </p:cTn>
                        </p:par>
                        <p:par>
                          <p:cTn id="23" fill="hold">
                            <p:stCondLst>
                              <p:cond delay="16500"/>
                            </p:stCondLst>
                            <p:childTnLst>
                              <p:par>
                                <p:cTn id="24" presetID="0" presetClass="path" presetSubtype="0" repeatCount="5000" accel="50000" decel="50000" fill="hold" grpId="0" nodeType="afterEffect">
                                  <p:stCondLst>
                                    <p:cond delay="0"/>
                                  </p:stCondLst>
                                  <p:childTnLst>
                                    <p:animMotion origin="layout" path="M -2.70833E-6 2.59259E-6 C -0.03333 -0.01597 -0.06666 -0.03172 -0.08593 -0.07639 C -0.10521 -0.1213 -0.11041 -0.19537 -0.11562 -0.26922 " pathEditMode="relative" rAng="0" ptsTypes="AAA">
                                      <p:cBhvr>
                                        <p:cTn id="25" dur="1000" fill="hold"/>
                                        <p:tgtEl>
                                          <p:spTgt spid="145"/>
                                        </p:tgtEl>
                                        <p:attrNameLst>
                                          <p:attrName>ppt_x</p:attrName>
                                          <p:attrName>ppt_y</p:attrName>
                                        </p:attrNameLst>
                                      </p:cBhvr>
                                      <p:rCtr x="-5781" y="-13472"/>
                                    </p:animMotion>
                                  </p:childTnLst>
                                </p:cTn>
                              </p:par>
                              <p:par>
                                <p:cTn id="26" presetID="0" presetClass="path" presetSubtype="0" repeatCount="5000" accel="50000" decel="50000" fill="hold" grpId="0" nodeType="withEffect">
                                  <p:stCondLst>
                                    <p:cond delay="500"/>
                                  </p:stCondLst>
                                  <p:childTnLst>
                                    <p:animMotion origin="layout" path="M -2.70833E-6 2.59259E-6 C -0.03333 -0.01597 -0.06666 -0.03172 -0.08593 -0.07639 C -0.10521 -0.1213 -0.11041 -0.19537 -0.11562 -0.26922 " pathEditMode="relative" rAng="0" ptsTypes="AAA">
                                      <p:cBhvr>
                                        <p:cTn id="27" dur="1000" fill="hold"/>
                                        <p:tgtEl>
                                          <p:spTgt spid="152"/>
                                        </p:tgtEl>
                                        <p:attrNameLst>
                                          <p:attrName>ppt_x</p:attrName>
                                          <p:attrName>ppt_y</p:attrName>
                                        </p:attrNameLst>
                                      </p:cBhvr>
                                      <p:rCtr x="-5781" y="-13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143" grpId="0" animBg="1"/>
      <p:bldP spid="144" grpId="0" animBg="1"/>
      <p:bldP spid="145" grpId="0" animBg="1"/>
      <p:bldP spid="146" grpId="0" animBg="1"/>
      <p:bldP spid="149" grpId="0" animBg="1"/>
      <p:bldP spid="150" grpId="0" animBg="1"/>
      <p:bldP spid="151" grpId="0" animBg="1"/>
      <p:bldP spid="152" grpId="0" animBg="1"/>
      <p:bldP spid="1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Extending SD-WAN to IaaS</a:t>
            </a:r>
          </a:p>
        </p:txBody>
      </p:sp>
      <p:grpSp>
        <p:nvGrpSpPr>
          <p:cNvPr id="37" name="Group 36">
            <a:extLst>
              <a:ext uri="{FF2B5EF4-FFF2-40B4-BE49-F238E27FC236}">
                <a16:creationId xmlns:a16="http://schemas.microsoft.com/office/drawing/2014/main" id="{4E65B36E-5752-B141-B032-B71FA33649A4}"/>
              </a:ext>
            </a:extLst>
          </p:cNvPr>
          <p:cNvGrpSpPr/>
          <p:nvPr/>
        </p:nvGrpSpPr>
        <p:grpSpPr>
          <a:xfrm>
            <a:off x="463587" y="1984892"/>
            <a:ext cx="3452062" cy="3525788"/>
            <a:chOff x="463587" y="1948460"/>
            <a:chExt cx="3452062" cy="3525788"/>
          </a:xfrm>
        </p:grpSpPr>
        <p:sp>
          <p:nvSpPr>
            <p:cNvPr id="583" name="Rounded Rectangle 79">
              <a:extLst>
                <a:ext uri="{FF2B5EF4-FFF2-40B4-BE49-F238E27FC236}">
                  <a16:creationId xmlns:a16="http://schemas.microsoft.com/office/drawing/2014/main" id="{BA8AA49A-DF68-574B-B4E4-F784CADCC264}"/>
                </a:ext>
              </a:extLst>
            </p:cNvPr>
            <p:cNvSpPr/>
            <p:nvPr/>
          </p:nvSpPr>
          <p:spPr>
            <a:xfrm>
              <a:off x="463587" y="4671161"/>
              <a:ext cx="3452062" cy="80308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Internet connection</a:t>
              </a:r>
            </a:p>
            <a:p>
              <a:pPr algn="ctr" defTabSz="609570">
                <a:defRPr/>
              </a:pPr>
              <a:r>
                <a:rPr lang="en-US" dirty="0">
                  <a:solidFill>
                    <a:schemeClr val="bg2"/>
                  </a:solidFill>
                  <a:latin typeface="CiscoSansTT ExtraLight"/>
                </a:rPr>
                <a:t>to IaaS cloud</a:t>
              </a:r>
            </a:p>
          </p:txBody>
        </p:sp>
        <p:grpSp>
          <p:nvGrpSpPr>
            <p:cNvPr id="36" name="Group 35">
              <a:extLst>
                <a:ext uri="{FF2B5EF4-FFF2-40B4-BE49-F238E27FC236}">
                  <a16:creationId xmlns:a16="http://schemas.microsoft.com/office/drawing/2014/main" id="{C397C84C-1B6F-9941-93E5-A19952E35547}"/>
                </a:ext>
              </a:extLst>
            </p:cNvPr>
            <p:cNvGrpSpPr/>
            <p:nvPr/>
          </p:nvGrpSpPr>
          <p:grpSpPr>
            <a:xfrm>
              <a:off x="631401" y="1948460"/>
              <a:ext cx="3116435" cy="2621896"/>
              <a:chOff x="597700" y="1948460"/>
              <a:chExt cx="3116435" cy="2621896"/>
            </a:xfrm>
          </p:grpSpPr>
          <p:pic>
            <p:nvPicPr>
              <p:cNvPr id="8" name="Picture 7">
                <a:extLst>
                  <a:ext uri="{FF2B5EF4-FFF2-40B4-BE49-F238E27FC236}">
                    <a16:creationId xmlns:a16="http://schemas.microsoft.com/office/drawing/2014/main" id="{C977B2DC-94C0-8145-9A81-35C0C970D249}"/>
                  </a:ext>
                </a:extLst>
              </p:cNvPr>
              <p:cNvPicPr>
                <a:picLocks/>
              </p:cNvPicPr>
              <p:nvPr/>
            </p:nvPicPr>
            <p:blipFill rotWithShape="1">
              <a:blip r:embed="rId3" cstate="hqprint">
                <a:grayscl/>
                <a:alphaModFix amt="67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1342503" y="2449261"/>
                <a:ext cx="1593885" cy="1308863"/>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47" name="Freeform 16">
                <a:extLst>
                  <a:ext uri="{FF2B5EF4-FFF2-40B4-BE49-F238E27FC236}">
                    <a16:creationId xmlns:a16="http://schemas.microsoft.com/office/drawing/2014/main" id="{F1DCCF98-8AB5-B345-84B2-20803257F417}"/>
                  </a:ext>
                </a:extLst>
              </p:cNvPr>
              <p:cNvSpPr>
                <a:spLocks/>
              </p:cNvSpPr>
              <p:nvPr/>
            </p:nvSpPr>
            <p:spPr bwMode="auto">
              <a:xfrm flipH="1">
                <a:off x="2273324" y="1948460"/>
                <a:ext cx="1354248" cy="67100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50000"/>
                  <a:lumOff val="50000"/>
                  <a:alpha val="65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41" name="Freeform 16">
                <a:extLst>
                  <a:ext uri="{FF2B5EF4-FFF2-40B4-BE49-F238E27FC236}">
                    <a16:creationId xmlns:a16="http://schemas.microsoft.com/office/drawing/2014/main" id="{E39D417A-D5C1-BC43-8E12-E19BED9C0950}"/>
                  </a:ext>
                </a:extLst>
              </p:cNvPr>
              <p:cNvSpPr>
                <a:spLocks/>
              </p:cNvSpPr>
              <p:nvPr/>
            </p:nvSpPr>
            <p:spPr bwMode="auto">
              <a:xfrm flipH="1">
                <a:off x="691739" y="1951981"/>
                <a:ext cx="1325244" cy="656633"/>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50000"/>
                  <a:lumOff val="50000"/>
                  <a:alpha val="65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pic>
            <p:nvPicPr>
              <p:cNvPr id="14" name="Picture 13">
                <a:extLst>
                  <a:ext uri="{FF2B5EF4-FFF2-40B4-BE49-F238E27FC236}">
                    <a16:creationId xmlns:a16="http://schemas.microsoft.com/office/drawing/2014/main" id="{346DEB04-A353-D540-AA95-B5C56EB699D1}"/>
                  </a:ext>
                </a:extLst>
              </p:cNvPr>
              <p:cNvPicPr>
                <a:picLocks noChangeAspect="1"/>
              </p:cNvPicPr>
              <p:nvPr/>
            </p:nvPicPr>
            <p:blipFill rotWithShape="1">
              <a:blip r:embed="rId5" cstate="print">
                <a:grayscl/>
                <a:alphaModFix amt="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1678935" y="3758124"/>
                <a:ext cx="920904" cy="788319"/>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grpSp>
            <p:nvGrpSpPr>
              <p:cNvPr id="263" name="Group 262">
                <a:extLst>
                  <a:ext uri="{FF2B5EF4-FFF2-40B4-BE49-F238E27FC236}">
                    <a16:creationId xmlns:a16="http://schemas.microsoft.com/office/drawing/2014/main" id="{3A55C1FD-BD0E-F84D-9792-4BEA2DE77213}"/>
                  </a:ext>
                </a:extLst>
              </p:cNvPr>
              <p:cNvGrpSpPr/>
              <p:nvPr/>
            </p:nvGrpSpPr>
            <p:grpSpPr>
              <a:xfrm flipH="1">
                <a:off x="1775980" y="4198324"/>
                <a:ext cx="466018" cy="159325"/>
                <a:chOff x="5464490" y="4129843"/>
                <a:chExt cx="802367" cy="274320"/>
              </a:xfrm>
            </p:grpSpPr>
            <p:grpSp>
              <p:nvGrpSpPr>
                <p:cNvPr id="264" name="Group 263">
                  <a:extLst>
                    <a:ext uri="{FF2B5EF4-FFF2-40B4-BE49-F238E27FC236}">
                      <a16:creationId xmlns:a16="http://schemas.microsoft.com/office/drawing/2014/main" id="{DFC4CE38-69DA-904E-8508-E8AD3531F578}"/>
                    </a:ext>
                  </a:extLst>
                </p:cNvPr>
                <p:cNvGrpSpPr/>
                <p:nvPr/>
              </p:nvGrpSpPr>
              <p:grpSpPr>
                <a:xfrm>
                  <a:off x="5796004" y="4129843"/>
                  <a:ext cx="470853" cy="274320"/>
                  <a:chOff x="5763924" y="4129843"/>
                  <a:chExt cx="470853" cy="274320"/>
                </a:xfrm>
              </p:grpSpPr>
              <p:grpSp>
                <p:nvGrpSpPr>
                  <p:cNvPr id="266" name="Group 265">
                    <a:extLst>
                      <a:ext uri="{FF2B5EF4-FFF2-40B4-BE49-F238E27FC236}">
                        <a16:creationId xmlns:a16="http://schemas.microsoft.com/office/drawing/2014/main" id="{195BB49E-0D03-E645-B6CB-9BCED2D8DFBC}"/>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273" name="Freeform 6">
                      <a:extLst>
                        <a:ext uri="{FF2B5EF4-FFF2-40B4-BE49-F238E27FC236}">
                          <a16:creationId xmlns:a16="http://schemas.microsoft.com/office/drawing/2014/main" id="{B9068DD3-9519-9C41-89D6-067EE5415752}"/>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4" name="Freeform 7">
                      <a:extLst>
                        <a:ext uri="{FF2B5EF4-FFF2-40B4-BE49-F238E27FC236}">
                          <a16:creationId xmlns:a16="http://schemas.microsoft.com/office/drawing/2014/main" id="{9EF9F63E-A315-594B-8CB6-6353202AE499}"/>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7" name="Group 266">
                    <a:extLst>
                      <a:ext uri="{FF2B5EF4-FFF2-40B4-BE49-F238E27FC236}">
                        <a16:creationId xmlns:a16="http://schemas.microsoft.com/office/drawing/2014/main" id="{197D84D8-88B9-A342-905F-CF201F1D19E2}"/>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271" name="Freeform 6">
                      <a:extLst>
                        <a:ext uri="{FF2B5EF4-FFF2-40B4-BE49-F238E27FC236}">
                          <a16:creationId xmlns:a16="http://schemas.microsoft.com/office/drawing/2014/main" id="{1D62B9AC-806F-E848-86FF-7CC4636932BB}"/>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2" name="Freeform 7">
                      <a:extLst>
                        <a:ext uri="{FF2B5EF4-FFF2-40B4-BE49-F238E27FC236}">
                          <a16:creationId xmlns:a16="http://schemas.microsoft.com/office/drawing/2014/main" id="{E5CE68FA-1D60-1244-ACC7-8F97FF2C55BC}"/>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8" name="Group 267">
                    <a:extLst>
                      <a:ext uri="{FF2B5EF4-FFF2-40B4-BE49-F238E27FC236}">
                        <a16:creationId xmlns:a16="http://schemas.microsoft.com/office/drawing/2014/main" id="{D8AA7352-2826-A547-87C6-38F6FF7DD532}"/>
                      </a:ext>
                    </a:extLst>
                  </p:cNvPr>
                  <p:cNvGrpSpPr/>
                  <p:nvPr/>
                </p:nvGrpSpPr>
                <p:grpSpPr>
                  <a:xfrm>
                    <a:off x="6106758" y="4129843"/>
                    <a:ext cx="128019" cy="274320"/>
                    <a:chOff x="4560915" y="2791978"/>
                    <a:chExt cx="61575" cy="131944"/>
                  </a:xfrm>
                  <a:solidFill>
                    <a:schemeClr val="accent1">
                      <a:lumMod val="75000"/>
                    </a:schemeClr>
                  </a:solidFill>
                </p:grpSpPr>
                <p:sp>
                  <p:nvSpPr>
                    <p:cNvPr id="269" name="Freeform 6">
                      <a:extLst>
                        <a:ext uri="{FF2B5EF4-FFF2-40B4-BE49-F238E27FC236}">
                          <a16:creationId xmlns:a16="http://schemas.microsoft.com/office/drawing/2014/main" id="{69690677-9144-6C41-9C06-9BCA22D1EA55}"/>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0" name="Freeform 7">
                      <a:extLst>
                        <a:ext uri="{FF2B5EF4-FFF2-40B4-BE49-F238E27FC236}">
                          <a16:creationId xmlns:a16="http://schemas.microsoft.com/office/drawing/2014/main" id="{F57CC3E3-6880-1C40-AA97-3E1C96805708}"/>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265" name="Straight Connector 264">
                  <a:extLst>
                    <a:ext uri="{FF2B5EF4-FFF2-40B4-BE49-F238E27FC236}">
                      <a16:creationId xmlns:a16="http://schemas.microsoft.com/office/drawing/2014/main" id="{DFCD34E5-D27A-C34C-8290-A9B912773B63}"/>
                    </a:ext>
                  </a:extLst>
                </p:cNvPr>
                <p:cNvCxnSpPr>
                  <a:cxnSpLocks/>
                </p:cNvCxnSpPr>
                <p:nvPr/>
              </p:nvCxnSpPr>
              <p:spPr>
                <a:xfrm flipH="1">
                  <a:off x="5464490" y="4346198"/>
                  <a:ext cx="424837" cy="0"/>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07FE8F8-ABD7-A547-A340-E5AA23D4AFC5}"/>
                  </a:ext>
                </a:extLst>
              </p:cNvPr>
              <p:cNvGrpSpPr>
                <a:grpSpLocks noChangeAspect="1"/>
              </p:cNvGrpSpPr>
              <p:nvPr/>
            </p:nvGrpSpPr>
            <p:grpSpPr>
              <a:xfrm>
                <a:off x="2148736" y="4146242"/>
                <a:ext cx="354058" cy="318652"/>
                <a:chOff x="4467926" y="3098639"/>
                <a:chExt cx="640080" cy="551286"/>
              </a:xfrm>
            </p:grpSpPr>
            <p:grpSp>
              <p:nvGrpSpPr>
                <p:cNvPr id="72" name="Group 71">
                  <a:extLst>
                    <a:ext uri="{FF2B5EF4-FFF2-40B4-BE49-F238E27FC236}">
                      <a16:creationId xmlns:a16="http://schemas.microsoft.com/office/drawing/2014/main" id="{10E08C2B-E0AA-7F43-9188-8807AB4FE1AE}"/>
                    </a:ext>
                  </a:extLst>
                </p:cNvPr>
                <p:cNvGrpSpPr/>
                <p:nvPr/>
              </p:nvGrpSpPr>
              <p:grpSpPr>
                <a:xfrm>
                  <a:off x="4880232" y="3204415"/>
                  <a:ext cx="227774" cy="443341"/>
                  <a:chOff x="4032298" y="2799733"/>
                  <a:chExt cx="271940" cy="529307"/>
                </a:xfrm>
              </p:grpSpPr>
              <p:sp>
                <p:nvSpPr>
                  <p:cNvPr id="77" name="Freeform: Shape 28">
                    <a:extLst>
                      <a:ext uri="{FF2B5EF4-FFF2-40B4-BE49-F238E27FC236}">
                        <a16:creationId xmlns:a16="http://schemas.microsoft.com/office/drawing/2014/main" id="{A5FFF3C1-ADD0-FC47-B37B-2FB6F51DE2C0}"/>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8" name="Freeform: Shape 117">
                    <a:extLst>
                      <a:ext uri="{FF2B5EF4-FFF2-40B4-BE49-F238E27FC236}">
                        <a16:creationId xmlns:a16="http://schemas.microsoft.com/office/drawing/2014/main" id="{1137A4C8-ED46-6446-A31E-35B54316A7CB}"/>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73" name="Group 72">
                  <a:extLst>
                    <a:ext uri="{FF2B5EF4-FFF2-40B4-BE49-F238E27FC236}">
                      <a16:creationId xmlns:a16="http://schemas.microsoft.com/office/drawing/2014/main" id="{E5F01FBE-4642-9D47-83DE-90D1CFEFE103}"/>
                    </a:ext>
                  </a:extLst>
                </p:cNvPr>
                <p:cNvGrpSpPr/>
                <p:nvPr/>
              </p:nvGrpSpPr>
              <p:grpSpPr>
                <a:xfrm>
                  <a:off x="4467926" y="3098639"/>
                  <a:ext cx="399354" cy="551286"/>
                  <a:chOff x="3526259" y="2667961"/>
                  <a:chExt cx="476790" cy="658183"/>
                </a:xfrm>
              </p:grpSpPr>
              <p:sp>
                <p:nvSpPr>
                  <p:cNvPr id="74" name="Rounded Rectangle 61">
                    <a:extLst>
                      <a:ext uri="{FF2B5EF4-FFF2-40B4-BE49-F238E27FC236}">
                        <a16:creationId xmlns:a16="http://schemas.microsoft.com/office/drawing/2014/main" id="{56FA0642-BFC4-4847-ACD0-8F6729E48330}"/>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5" name="Freeform: Shape 35">
                    <a:extLst>
                      <a:ext uri="{FF2B5EF4-FFF2-40B4-BE49-F238E27FC236}">
                        <a16:creationId xmlns:a16="http://schemas.microsoft.com/office/drawing/2014/main" id="{5A2D16FC-DD60-C546-BD27-21A811AFCEA4}"/>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6" name="Freeform: Shape 116">
                    <a:extLst>
                      <a:ext uri="{FF2B5EF4-FFF2-40B4-BE49-F238E27FC236}">
                        <a16:creationId xmlns:a16="http://schemas.microsoft.com/office/drawing/2014/main" id="{EB3EA118-9EF0-DD46-B4CF-744F089095DF}"/>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pic>
            <p:nvPicPr>
              <p:cNvPr id="280" name="Picture 279" descr="A close up of a sign&#10;&#10;Description automatically generated">
                <a:extLst>
                  <a:ext uri="{FF2B5EF4-FFF2-40B4-BE49-F238E27FC236}">
                    <a16:creationId xmlns:a16="http://schemas.microsoft.com/office/drawing/2014/main" id="{4DE4EF17-0F13-2B46-BF7B-43341C0833B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80061" y="3792497"/>
                <a:ext cx="318652" cy="318650"/>
              </a:xfrm>
              <a:prstGeom prst="rect">
                <a:avLst/>
              </a:prstGeom>
            </p:spPr>
          </p:pic>
          <p:sp>
            <p:nvSpPr>
              <p:cNvPr id="2" name="Rounded Rectangle 1">
                <a:extLst>
                  <a:ext uri="{FF2B5EF4-FFF2-40B4-BE49-F238E27FC236}">
                    <a16:creationId xmlns:a16="http://schemas.microsoft.com/office/drawing/2014/main" id="{A07365E5-B44C-3149-8EC1-1239B8AA4D18}"/>
                  </a:ext>
                </a:extLst>
              </p:cNvPr>
              <p:cNvSpPr/>
              <p:nvPr/>
            </p:nvSpPr>
            <p:spPr>
              <a:xfrm>
                <a:off x="1404696" y="2498854"/>
                <a:ext cx="596672" cy="536738"/>
              </a:xfrm>
              <a:prstGeom prst="roundRect">
                <a:avLst>
                  <a:gd name="adj" fmla="val 13147"/>
                </a:avLst>
              </a:prstGeom>
              <a:noFill/>
              <a:ln w="1270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algn="ctr" defTabSz="609585" fontAlgn="base">
                  <a:spcBef>
                    <a:spcPct val="0"/>
                  </a:spcBef>
                  <a:spcAft>
                    <a:spcPct val="0"/>
                  </a:spcAft>
                </a:pPr>
                <a:r>
                  <a:rPr lang="en-US" sz="900" dirty="0">
                    <a:solidFill>
                      <a:schemeClr val="tx1">
                        <a:lumMod val="90000"/>
                        <a:lumOff val="10000"/>
                      </a:schemeClr>
                    </a:solidFill>
                    <a:latin typeface="CiscoSansTT Light" panose="020B0503020201020303" pitchFamily="34" charset="0"/>
                    <a:cs typeface="CiscoSansTT Light" panose="020B0503020201020303" pitchFamily="34" charset="0"/>
                  </a:rPr>
                  <a:t>VPC</a:t>
                </a:r>
              </a:p>
            </p:txBody>
          </p:sp>
          <p:grpSp>
            <p:nvGrpSpPr>
              <p:cNvPr id="256" name="Group 255">
                <a:extLst>
                  <a:ext uri="{FF2B5EF4-FFF2-40B4-BE49-F238E27FC236}">
                    <a16:creationId xmlns:a16="http://schemas.microsoft.com/office/drawing/2014/main" id="{9830E71A-E626-B749-8572-54B04732D00A}"/>
                  </a:ext>
                </a:extLst>
              </p:cNvPr>
              <p:cNvGrpSpPr/>
              <p:nvPr/>
            </p:nvGrpSpPr>
            <p:grpSpPr>
              <a:xfrm>
                <a:off x="2277523" y="2498854"/>
                <a:ext cx="596672" cy="536738"/>
                <a:chOff x="1309879" y="2480682"/>
                <a:chExt cx="596672" cy="536738"/>
              </a:xfrm>
            </p:grpSpPr>
            <p:pic>
              <p:nvPicPr>
                <p:cNvPr id="257" name="Picture 256" descr="A close up of a sign&#10;&#10;Description automatically generated">
                  <a:extLst>
                    <a:ext uri="{FF2B5EF4-FFF2-40B4-BE49-F238E27FC236}">
                      <a16:creationId xmlns:a16="http://schemas.microsoft.com/office/drawing/2014/main" id="{BC206BB3-7EEA-2549-8160-9933C02C98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48889" y="2522502"/>
                  <a:ext cx="318652" cy="318650"/>
                </a:xfrm>
                <a:prstGeom prst="rect">
                  <a:avLst/>
                </a:prstGeom>
              </p:spPr>
            </p:pic>
            <p:sp>
              <p:nvSpPr>
                <p:cNvPr id="258" name="Rounded Rectangle 257">
                  <a:extLst>
                    <a:ext uri="{FF2B5EF4-FFF2-40B4-BE49-F238E27FC236}">
                      <a16:creationId xmlns:a16="http://schemas.microsoft.com/office/drawing/2014/main" id="{FC85E64D-E9B4-4247-A5F1-422B38F1FC13}"/>
                    </a:ext>
                  </a:extLst>
                </p:cNvPr>
                <p:cNvSpPr/>
                <p:nvPr/>
              </p:nvSpPr>
              <p:spPr>
                <a:xfrm>
                  <a:off x="1309879" y="2480682"/>
                  <a:ext cx="596672" cy="536738"/>
                </a:xfrm>
                <a:prstGeom prst="roundRect">
                  <a:avLst>
                    <a:gd name="adj" fmla="val 13147"/>
                  </a:avLst>
                </a:prstGeom>
                <a:noFill/>
                <a:ln w="1270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algn="ctr" defTabSz="609585" fontAlgn="base">
                    <a:spcBef>
                      <a:spcPct val="0"/>
                    </a:spcBef>
                    <a:spcAft>
                      <a:spcPct val="0"/>
                    </a:spcAft>
                  </a:pPr>
                  <a:r>
                    <a:rPr lang="en-US" sz="900" dirty="0">
                      <a:solidFill>
                        <a:schemeClr val="tx1">
                          <a:lumMod val="90000"/>
                          <a:lumOff val="10000"/>
                        </a:schemeClr>
                      </a:solidFill>
                      <a:latin typeface="CiscoSansTT Light" panose="020B0503020201020303" pitchFamily="34" charset="0"/>
                      <a:cs typeface="CiscoSansTT Light" panose="020B0503020201020303" pitchFamily="34" charset="0"/>
                    </a:rPr>
                    <a:t>VNet</a:t>
                  </a:r>
                </a:p>
              </p:txBody>
            </p:sp>
          </p:grpSp>
          <p:grpSp>
            <p:nvGrpSpPr>
              <p:cNvPr id="12" name="Group 11">
                <a:extLst>
                  <a:ext uri="{FF2B5EF4-FFF2-40B4-BE49-F238E27FC236}">
                    <a16:creationId xmlns:a16="http://schemas.microsoft.com/office/drawing/2014/main" id="{EB130DD9-1C9B-4A4D-A600-8194639D7D59}"/>
                  </a:ext>
                </a:extLst>
              </p:cNvPr>
              <p:cNvGrpSpPr>
                <a:grpSpLocks noChangeAspect="1"/>
              </p:cNvGrpSpPr>
              <p:nvPr/>
            </p:nvGrpSpPr>
            <p:grpSpPr>
              <a:xfrm flipH="1" flipV="1">
                <a:off x="813507" y="3044445"/>
                <a:ext cx="2651760" cy="1332195"/>
                <a:chOff x="2329361" y="693964"/>
                <a:chExt cx="3941566" cy="1980173"/>
              </a:xfrm>
            </p:grpSpPr>
            <p:grpSp>
              <p:nvGrpSpPr>
                <p:cNvPr id="9" name="Group 8">
                  <a:extLst>
                    <a:ext uri="{FF2B5EF4-FFF2-40B4-BE49-F238E27FC236}">
                      <a16:creationId xmlns:a16="http://schemas.microsoft.com/office/drawing/2014/main" id="{F9CB8CF5-98F4-FA41-AE74-4958E1630E79}"/>
                    </a:ext>
                  </a:extLst>
                </p:cNvPr>
                <p:cNvGrpSpPr/>
                <p:nvPr/>
              </p:nvGrpSpPr>
              <p:grpSpPr>
                <a:xfrm>
                  <a:off x="2329361" y="693964"/>
                  <a:ext cx="1950976" cy="1980173"/>
                  <a:chOff x="289957" y="1505270"/>
                  <a:chExt cx="3359100" cy="3409373"/>
                </a:xfrm>
              </p:grpSpPr>
              <p:sp>
                <p:nvSpPr>
                  <p:cNvPr id="146" name="Arc 145">
                    <a:extLst>
                      <a:ext uri="{FF2B5EF4-FFF2-40B4-BE49-F238E27FC236}">
                        <a16:creationId xmlns:a16="http://schemas.microsoft.com/office/drawing/2014/main" id="{A855F9C8-BFBB-4B4C-B7FE-1E05612C029B}"/>
                      </a:ext>
                    </a:extLst>
                  </p:cNvPr>
                  <p:cNvSpPr/>
                  <p:nvPr/>
                </p:nvSpPr>
                <p:spPr>
                  <a:xfrm flipH="1">
                    <a:off x="289957" y="1505270"/>
                    <a:ext cx="3226201" cy="3409373"/>
                  </a:xfrm>
                  <a:prstGeom prst="arc">
                    <a:avLst>
                      <a:gd name="adj1" fmla="val 6809107"/>
                      <a:gd name="adj2" fmla="val 10891410"/>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148" name="Group 147">
                    <a:extLst>
                      <a:ext uri="{FF2B5EF4-FFF2-40B4-BE49-F238E27FC236}">
                        <a16:creationId xmlns:a16="http://schemas.microsoft.com/office/drawing/2014/main" id="{7E801439-9478-3B4C-BD36-9F02233D0965}"/>
                      </a:ext>
                    </a:extLst>
                  </p:cNvPr>
                  <p:cNvGrpSpPr>
                    <a:grpSpLocks noChangeAspect="1"/>
                  </p:cNvGrpSpPr>
                  <p:nvPr/>
                </p:nvGrpSpPr>
                <p:grpSpPr>
                  <a:xfrm rot="5400000" flipH="1">
                    <a:off x="3425529" y="3001826"/>
                    <a:ext cx="174706" cy="272351"/>
                    <a:chOff x="5262116" y="208605"/>
                    <a:chExt cx="316706" cy="493712"/>
                  </a:xfrm>
                  <a:solidFill>
                    <a:schemeClr val="bg1"/>
                  </a:solidFill>
                </p:grpSpPr>
                <p:sp>
                  <p:nvSpPr>
                    <p:cNvPr id="149" name="Freeform 62">
                      <a:extLst>
                        <a:ext uri="{FF2B5EF4-FFF2-40B4-BE49-F238E27FC236}">
                          <a16:creationId xmlns:a16="http://schemas.microsoft.com/office/drawing/2014/main" id="{EEC814CE-787A-4149-86A9-1901172BD031}"/>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150" name="Freeform 63">
                      <a:extLst>
                        <a:ext uri="{FF2B5EF4-FFF2-40B4-BE49-F238E27FC236}">
                          <a16:creationId xmlns:a16="http://schemas.microsoft.com/office/drawing/2014/main" id="{146EEC1C-7354-C341-ADA4-721133754E11}"/>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151" name="Freeform 64">
                      <a:extLst>
                        <a:ext uri="{FF2B5EF4-FFF2-40B4-BE49-F238E27FC236}">
                          <a16:creationId xmlns:a16="http://schemas.microsoft.com/office/drawing/2014/main" id="{40A06C14-B1C8-1A4C-B90C-E1621F0DFE40}"/>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152" name="Freeform 65">
                      <a:extLst>
                        <a:ext uri="{FF2B5EF4-FFF2-40B4-BE49-F238E27FC236}">
                          <a16:creationId xmlns:a16="http://schemas.microsoft.com/office/drawing/2014/main" id="{26CC4FAE-F37E-534B-9CFE-1FC2C8562C03}"/>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153" name="Freeform 66">
                      <a:extLst>
                        <a:ext uri="{FF2B5EF4-FFF2-40B4-BE49-F238E27FC236}">
                          <a16:creationId xmlns:a16="http://schemas.microsoft.com/office/drawing/2014/main" id="{891B2C5A-16B9-A546-B264-7CB82CD8726A}"/>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154" name="Freeform 67">
                      <a:extLst>
                        <a:ext uri="{FF2B5EF4-FFF2-40B4-BE49-F238E27FC236}">
                          <a16:creationId xmlns:a16="http://schemas.microsoft.com/office/drawing/2014/main" id="{CFB84922-A0F8-554D-9399-E57BF445A4E4}"/>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nvGrpSpPr>
                  <p:cNvPr id="157" name="Group 156">
                    <a:extLst>
                      <a:ext uri="{FF2B5EF4-FFF2-40B4-BE49-F238E27FC236}">
                        <a16:creationId xmlns:a16="http://schemas.microsoft.com/office/drawing/2014/main" id="{85BD116D-BAB4-4A4F-AD53-A9B9E1BC4E0A}"/>
                      </a:ext>
                    </a:extLst>
                  </p:cNvPr>
                  <p:cNvGrpSpPr>
                    <a:grpSpLocks noChangeAspect="1"/>
                  </p:cNvGrpSpPr>
                  <p:nvPr/>
                </p:nvGrpSpPr>
                <p:grpSpPr>
                  <a:xfrm rot="9000000">
                    <a:off x="2474231" y="4636828"/>
                    <a:ext cx="174706" cy="272351"/>
                    <a:chOff x="5262116" y="208605"/>
                    <a:chExt cx="316706" cy="493712"/>
                  </a:xfrm>
                  <a:solidFill>
                    <a:schemeClr val="bg1"/>
                  </a:solidFill>
                </p:grpSpPr>
                <p:sp>
                  <p:nvSpPr>
                    <p:cNvPr id="194" name="Freeform 62">
                      <a:extLst>
                        <a:ext uri="{FF2B5EF4-FFF2-40B4-BE49-F238E27FC236}">
                          <a16:creationId xmlns:a16="http://schemas.microsoft.com/office/drawing/2014/main" id="{955405D8-C661-A746-A4D8-75B7DDA74D62}"/>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14" name="Freeform 63">
                      <a:extLst>
                        <a:ext uri="{FF2B5EF4-FFF2-40B4-BE49-F238E27FC236}">
                          <a16:creationId xmlns:a16="http://schemas.microsoft.com/office/drawing/2014/main" id="{A283E1D8-A327-124D-8045-6D6FC496D654}"/>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16" name="Freeform 64">
                      <a:extLst>
                        <a:ext uri="{FF2B5EF4-FFF2-40B4-BE49-F238E27FC236}">
                          <a16:creationId xmlns:a16="http://schemas.microsoft.com/office/drawing/2014/main" id="{A20FE072-FDDF-4541-9E0D-F8132F2B4A0E}"/>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26" name="Freeform 65">
                      <a:extLst>
                        <a:ext uri="{FF2B5EF4-FFF2-40B4-BE49-F238E27FC236}">
                          <a16:creationId xmlns:a16="http://schemas.microsoft.com/office/drawing/2014/main" id="{E9CCF035-5BB5-5540-B615-319900548983}"/>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27" name="Freeform 66">
                      <a:extLst>
                        <a:ext uri="{FF2B5EF4-FFF2-40B4-BE49-F238E27FC236}">
                          <a16:creationId xmlns:a16="http://schemas.microsoft.com/office/drawing/2014/main" id="{442AD86C-C26E-D146-A5E2-70E84EA08F04}"/>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228" name="Freeform 67">
                      <a:extLst>
                        <a:ext uri="{FF2B5EF4-FFF2-40B4-BE49-F238E27FC236}">
                          <a16:creationId xmlns:a16="http://schemas.microsoft.com/office/drawing/2014/main" id="{6FA8825E-94CF-E74F-A039-E310DEA5A812}"/>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281" name="Group 280">
                  <a:extLst>
                    <a:ext uri="{FF2B5EF4-FFF2-40B4-BE49-F238E27FC236}">
                      <a16:creationId xmlns:a16="http://schemas.microsoft.com/office/drawing/2014/main" id="{8F147E0F-7F72-2F4E-BE10-3594D7DEC71A}"/>
                    </a:ext>
                  </a:extLst>
                </p:cNvPr>
                <p:cNvGrpSpPr/>
                <p:nvPr/>
              </p:nvGrpSpPr>
              <p:grpSpPr>
                <a:xfrm flipH="1">
                  <a:off x="4319951" y="693964"/>
                  <a:ext cx="1950976" cy="1980173"/>
                  <a:chOff x="289957" y="1505270"/>
                  <a:chExt cx="3359100" cy="3409373"/>
                </a:xfrm>
              </p:grpSpPr>
              <p:sp>
                <p:nvSpPr>
                  <p:cNvPr id="282" name="Arc 281">
                    <a:extLst>
                      <a:ext uri="{FF2B5EF4-FFF2-40B4-BE49-F238E27FC236}">
                        <a16:creationId xmlns:a16="http://schemas.microsoft.com/office/drawing/2014/main" id="{4D5F226F-7D71-3748-B2A1-1E7805724D5B}"/>
                      </a:ext>
                    </a:extLst>
                  </p:cNvPr>
                  <p:cNvSpPr/>
                  <p:nvPr/>
                </p:nvSpPr>
                <p:spPr>
                  <a:xfrm flipH="1">
                    <a:off x="289957" y="1505270"/>
                    <a:ext cx="3226201" cy="3409373"/>
                  </a:xfrm>
                  <a:prstGeom prst="arc">
                    <a:avLst>
                      <a:gd name="adj1" fmla="val 6809107"/>
                      <a:gd name="adj2" fmla="val 10891410"/>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283" name="Group 282">
                    <a:extLst>
                      <a:ext uri="{FF2B5EF4-FFF2-40B4-BE49-F238E27FC236}">
                        <a16:creationId xmlns:a16="http://schemas.microsoft.com/office/drawing/2014/main" id="{3B1C349A-7D31-EE42-A0AF-363863AA8E03}"/>
                      </a:ext>
                    </a:extLst>
                  </p:cNvPr>
                  <p:cNvGrpSpPr>
                    <a:grpSpLocks noChangeAspect="1"/>
                  </p:cNvGrpSpPr>
                  <p:nvPr/>
                </p:nvGrpSpPr>
                <p:grpSpPr>
                  <a:xfrm rot="5400000" flipH="1">
                    <a:off x="3425529" y="3001826"/>
                    <a:ext cx="174706" cy="272351"/>
                    <a:chOff x="5262116" y="208605"/>
                    <a:chExt cx="316706" cy="493712"/>
                  </a:xfrm>
                  <a:solidFill>
                    <a:schemeClr val="bg1"/>
                  </a:solidFill>
                </p:grpSpPr>
                <p:sp>
                  <p:nvSpPr>
                    <p:cNvPr id="291" name="Freeform 62">
                      <a:extLst>
                        <a:ext uri="{FF2B5EF4-FFF2-40B4-BE49-F238E27FC236}">
                          <a16:creationId xmlns:a16="http://schemas.microsoft.com/office/drawing/2014/main" id="{0A0DD1FA-C53A-7C4B-9D66-F29619C9DD6D}"/>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92" name="Freeform 63">
                      <a:extLst>
                        <a:ext uri="{FF2B5EF4-FFF2-40B4-BE49-F238E27FC236}">
                          <a16:creationId xmlns:a16="http://schemas.microsoft.com/office/drawing/2014/main" id="{CFBC534F-18BD-464E-9C1F-B4EF5B3EC50A}"/>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93" name="Freeform 64">
                      <a:extLst>
                        <a:ext uri="{FF2B5EF4-FFF2-40B4-BE49-F238E27FC236}">
                          <a16:creationId xmlns:a16="http://schemas.microsoft.com/office/drawing/2014/main" id="{C5EB8500-1CE9-014F-8F9D-6D30399E54C3}"/>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300" name="Freeform 65">
                      <a:extLst>
                        <a:ext uri="{FF2B5EF4-FFF2-40B4-BE49-F238E27FC236}">
                          <a16:creationId xmlns:a16="http://schemas.microsoft.com/office/drawing/2014/main" id="{D095F64B-28E8-B646-BD9D-512A0EA13F6B}"/>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301" name="Freeform 66">
                      <a:extLst>
                        <a:ext uri="{FF2B5EF4-FFF2-40B4-BE49-F238E27FC236}">
                          <a16:creationId xmlns:a16="http://schemas.microsoft.com/office/drawing/2014/main" id="{A5BBC3D8-61EB-284F-B879-C646CCC90E02}"/>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302" name="Freeform 67">
                      <a:extLst>
                        <a:ext uri="{FF2B5EF4-FFF2-40B4-BE49-F238E27FC236}">
                          <a16:creationId xmlns:a16="http://schemas.microsoft.com/office/drawing/2014/main" id="{2733A7E4-529C-304C-A286-22170FBF9886}"/>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nvGrpSpPr>
                  <p:cNvPr id="284" name="Group 283">
                    <a:extLst>
                      <a:ext uri="{FF2B5EF4-FFF2-40B4-BE49-F238E27FC236}">
                        <a16:creationId xmlns:a16="http://schemas.microsoft.com/office/drawing/2014/main" id="{7384A263-733A-DF45-9732-7DCBDA2401F7}"/>
                      </a:ext>
                    </a:extLst>
                  </p:cNvPr>
                  <p:cNvGrpSpPr>
                    <a:grpSpLocks noChangeAspect="1"/>
                  </p:cNvGrpSpPr>
                  <p:nvPr/>
                </p:nvGrpSpPr>
                <p:grpSpPr>
                  <a:xfrm rot="9000000">
                    <a:off x="2474231" y="4636828"/>
                    <a:ext cx="174706" cy="272351"/>
                    <a:chOff x="5262116" y="208605"/>
                    <a:chExt cx="316706" cy="493712"/>
                  </a:xfrm>
                  <a:solidFill>
                    <a:schemeClr val="bg1"/>
                  </a:solidFill>
                </p:grpSpPr>
                <p:sp>
                  <p:nvSpPr>
                    <p:cNvPr id="285" name="Freeform 62">
                      <a:extLst>
                        <a:ext uri="{FF2B5EF4-FFF2-40B4-BE49-F238E27FC236}">
                          <a16:creationId xmlns:a16="http://schemas.microsoft.com/office/drawing/2014/main" id="{7B292076-48AE-5244-8490-E0173B1C01B5}"/>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86" name="Freeform 63">
                      <a:extLst>
                        <a:ext uri="{FF2B5EF4-FFF2-40B4-BE49-F238E27FC236}">
                          <a16:creationId xmlns:a16="http://schemas.microsoft.com/office/drawing/2014/main" id="{70DFBEE8-FFC6-1C42-8AB5-2511786F2CDD}"/>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87" name="Freeform 64">
                      <a:extLst>
                        <a:ext uri="{FF2B5EF4-FFF2-40B4-BE49-F238E27FC236}">
                          <a16:creationId xmlns:a16="http://schemas.microsoft.com/office/drawing/2014/main" id="{5F7828E6-93EA-9240-8257-8E11440D4733}"/>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88" name="Freeform 65">
                      <a:extLst>
                        <a:ext uri="{FF2B5EF4-FFF2-40B4-BE49-F238E27FC236}">
                          <a16:creationId xmlns:a16="http://schemas.microsoft.com/office/drawing/2014/main" id="{FEFF0A9A-D140-D045-9ABF-9A52FF8CE5D2}"/>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89" name="Freeform 66">
                      <a:extLst>
                        <a:ext uri="{FF2B5EF4-FFF2-40B4-BE49-F238E27FC236}">
                          <a16:creationId xmlns:a16="http://schemas.microsoft.com/office/drawing/2014/main" id="{8573C3C2-CA2F-B749-8251-8C94BF70BE8F}"/>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290" name="Freeform 67">
                      <a:extLst>
                        <a:ext uri="{FF2B5EF4-FFF2-40B4-BE49-F238E27FC236}">
                          <a16:creationId xmlns:a16="http://schemas.microsoft.com/office/drawing/2014/main" id="{7C3BCA26-2288-8A41-823C-F06060744B10}"/>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grpSp>
          <p:pic>
            <p:nvPicPr>
              <p:cNvPr id="276" name="Picture 275" descr="AmazonWebservices_Logo.svg_-400x150.png">
                <a:extLst>
                  <a:ext uri="{FF2B5EF4-FFF2-40B4-BE49-F238E27FC236}">
                    <a16:creationId xmlns:a16="http://schemas.microsoft.com/office/drawing/2014/main" id="{70667C38-A603-0A49-9009-2A02FDF173B8}"/>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954684" y="2119389"/>
                <a:ext cx="402029" cy="150760"/>
              </a:xfrm>
              <a:prstGeom prst="rect">
                <a:avLst/>
              </a:prstGeom>
            </p:spPr>
          </p:pic>
          <p:pic>
            <p:nvPicPr>
              <p:cNvPr id="307" name="Picture 306" descr="MSAzure.png">
                <a:extLst>
                  <a:ext uri="{FF2B5EF4-FFF2-40B4-BE49-F238E27FC236}">
                    <a16:creationId xmlns:a16="http://schemas.microsoft.com/office/drawing/2014/main" id="{C5C95793-8F23-E844-AB7D-00E7842A283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l="7380" t="28698" r="7142" b="29754"/>
              <a:stretch/>
            </p:blipFill>
            <p:spPr>
              <a:xfrm>
                <a:off x="2528238" y="2128173"/>
                <a:ext cx="443310" cy="161612"/>
              </a:xfrm>
              <a:prstGeom prst="rect">
                <a:avLst/>
              </a:prstGeom>
            </p:spPr>
          </p:pic>
          <p:grpSp>
            <p:nvGrpSpPr>
              <p:cNvPr id="21" name="Group 20">
                <a:extLst>
                  <a:ext uri="{FF2B5EF4-FFF2-40B4-BE49-F238E27FC236}">
                    <a16:creationId xmlns:a16="http://schemas.microsoft.com/office/drawing/2014/main" id="{C0CA7222-5D45-7A43-86C5-74D5CE2C180F}"/>
                  </a:ext>
                </a:extLst>
              </p:cNvPr>
              <p:cNvGrpSpPr/>
              <p:nvPr/>
            </p:nvGrpSpPr>
            <p:grpSpPr>
              <a:xfrm>
                <a:off x="1063680" y="2288119"/>
                <a:ext cx="519314" cy="281977"/>
                <a:chOff x="820076" y="2302996"/>
                <a:chExt cx="519314" cy="281977"/>
              </a:xfrm>
            </p:grpSpPr>
            <p:grpSp>
              <p:nvGrpSpPr>
                <p:cNvPr id="20" name="Group 19">
                  <a:extLst>
                    <a:ext uri="{FF2B5EF4-FFF2-40B4-BE49-F238E27FC236}">
                      <a16:creationId xmlns:a16="http://schemas.microsoft.com/office/drawing/2014/main" id="{34CFA8EE-4D3C-C343-A85D-F1691A1F24B4}"/>
                    </a:ext>
                  </a:extLst>
                </p:cNvPr>
                <p:cNvGrpSpPr/>
                <p:nvPr/>
              </p:nvGrpSpPr>
              <p:grpSpPr>
                <a:xfrm>
                  <a:off x="820076" y="2302996"/>
                  <a:ext cx="252437" cy="133585"/>
                  <a:chOff x="820076" y="2308076"/>
                  <a:chExt cx="252437" cy="133585"/>
                </a:xfrm>
              </p:grpSpPr>
              <p:sp>
                <p:nvSpPr>
                  <p:cNvPr id="304" name="Rounded Rectangle 303">
                    <a:extLst>
                      <a:ext uri="{FF2B5EF4-FFF2-40B4-BE49-F238E27FC236}">
                        <a16:creationId xmlns:a16="http://schemas.microsoft.com/office/drawing/2014/main" id="{DE31A943-1878-BC42-84FC-EF9732C7C849}"/>
                      </a:ext>
                    </a:extLst>
                  </p:cNvPr>
                  <p:cNvSpPr/>
                  <p:nvPr/>
                </p:nvSpPr>
                <p:spPr>
                  <a:xfrm>
                    <a:off x="820076" y="2308076"/>
                    <a:ext cx="252437" cy="13358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305" name="TextBox 304">
                    <a:extLst>
                      <a:ext uri="{FF2B5EF4-FFF2-40B4-BE49-F238E27FC236}">
                        <a16:creationId xmlns:a16="http://schemas.microsoft.com/office/drawing/2014/main" id="{B0D7B82A-2F23-9A46-811A-8BD940620D4C}"/>
                      </a:ext>
                    </a:extLst>
                  </p:cNvPr>
                  <p:cNvSpPr txBox="1"/>
                  <p:nvPr/>
                </p:nvSpPr>
                <p:spPr>
                  <a:xfrm>
                    <a:off x="844503" y="2313313"/>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VPC</a:t>
                    </a:r>
                  </a:p>
                </p:txBody>
              </p:sp>
            </p:grpSp>
            <p:grpSp>
              <p:nvGrpSpPr>
                <p:cNvPr id="320" name="Group 319">
                  <a:extLst>
                    <a:ext uri="{FF2B5EF4-FFF2-40B4-BE49-F238E27FC236}">
                      <a16:creationId xmlns:a16="http://schemas.microsoft.com/office/drawing/2014/main" id="{0BF06F69-A10D-F844-BD65-B2C8BEC96E53}"/>
                    </a:ext>
                  </a:extLst>
                </p:cNvPr>
                <p:cNvGrpSpPr/>
                <p:nvPr/>
              </p:nvGrpSpPr>
              <p:grpSpPr>
                <a:xfrm>
                  <a:off x="820076" y="2451388"/>
                  <a:ext cx="252437" cy="133585"/>
                  <a:chOff x="820076" y="2308076"/>
                  <a:chExt cx="252437" cy="133585"/>
                </a:xfrm>
              </p:grpSpPr>
              <p:sp>
                <p:nvSpPr>
                  <p:cNvPr id="321" name="Rounded Rectangle 320">
                    <a:extLst>
                      <a:ext uri="{FF2B5EF4-FFF2-40B4-BE49-F238E27FC236}">
                        <a16:creationId xmlns:a16="http://schemas.microsoft.com/office/drawing/2014/main" id="{56DAD128-D76A-1D43-BBAC-CFAF2405629A}"/>
                      </a:ext>
                    </a:extLst>
                  </p:cNvPr>
                  <p:cNvSpPr/>
                  <p:nvPr/>
                </p:nvSpPr>
                <p:spPr>
                  <a:xfrm>
                    <a:off x="820076" y="2308076"/>
                    <a:ext cx="252437" cy="13358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322" name="TextBox 321">
                    <a:extLst>
                      <a:ext uri="{FF2B5EF4-FFF2-40B4-BE49-F238E27FC236}">
                        <a16:creationId xmlns:a16="http://schemas.microsoft.com/office/drawing/2014/main" id="{B554DB38-859C-7940-9628-29BE051F89F7}"/>
                      </a:ext>
                    </a:extLst>
                  </p:cNvPr>
                  <p:cNvSpPr txBox="1"/>
                  <p:nvPr/>
                </p:nvSpPr>
                <p:spPr>
                  <a:xfrm>
                    <a:off x="844503" y="2313313"/>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VPC</a:t>
                    </a:r>
                  </a:p>
                </p:txBody>
              </p:sp>
            </p:grpSp>
            <p:grpSp>
              <p:nvGrpSpPr>
                <p:cNvPr id="323" name="Group 322">
                  <a:extLst>
                    <a:ext uri="{FF2B5EF4-FFF2-40B4-BE49-F238E27FC236}">
                      <a16:creationId xmlns:a16="http://schemas.microsoft.com/office/drawing/2014/main" id="{5F04C302-79C3-C748-86CA-A7EB73DED78C}"/>
                    </a:ext>
                  </a:extLst>
                </p:cNvPr>
                <p:cNvGrpSpPr/>
                <p:nvPr/>
              </p:nvGrpSpPr>
              <p:grpSpPr>
                <a:xfrm>
                  <a:off x="1086953" y="2302996"/>
                  <a:ext cx="252437" cy="133585"/>
                  <a:chOff x="820076" y="2308076"/>
                  <a:chExt cx="252437" cy="133585"/>
                </a:xfrm>
              </p:grpSpPr>
              <p:sp>
                <p:nvSpPr>
                  <p:cNvPr id="324" name="Rounded Rectangle 323">
                    <a:extLst>
                      <a:ext uri="{FF2B5EF4-FFF2-40B4-BE49-F238E27FC236}">
                        <a16:creationId xmlns:a16="http://schemas.microsoft.com/office/drawing/2014/main" id="{ED3BDB6D-CD81-404E-9F72-11F7670C6BF2}"/>
                      </a:ext>
                    </a:extLst>
                  </p:cNvPr>
                  <p:cNvSpPr/>
                  <p:nvPr/>
                </p:nvSpPr>
                <p:spPr>
                  <a:xfrm>
                    <a:off x="820076" y="2308076"/>
                    <a:ext cx="252437" cy="13358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325" name="TextBox 324">
                    <a:extLst>
                      <a:ext uri="{FF2B5EF4-FFF2-40B4-BE49-F238E27FC236}">
                        <a16:creationId xmlns:a16="http://schemas.microsoft.com/office/drawing/2014/main" id="{2E4259F2-019F-F241-BCF7-67DD48B23849}"/>
                      </a:ext>
                    </a:extLst>
                  </p:cNvPr>
                  <p:cNvSpPr txBox="1"/>
                  <p:nvPr/>
                </p:nvSpPr>
                <p:spPr>
                  <a:xfrm>
                    <a:off x="844503" y="2313313"/>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VPC</a:t>
                    </a:r>
                  </a:p>
                </p:txBody>
              </p:sp>
            </p:grpSp>
          </p:grpSp>
          <p:grpSp>
            <p:nvGrpSpPr>
              <p:cNvPr id="327" name="Group 326">
                <a:extLst>
                  <a:ext uri="{FF2B5EF4-FFF2-40B4-BE49-F238E27FC236}">
                    <a16:creationId xmlns:a16="http://schemas.microsoft.com/office/drawing/2014/main" id="{7042A9A8-4DB5-6649-9C48-797F2FF7D690}"/>
                  </a:ext>
                </a:extLst>
              </p:cNvPr>
              <p:cNvGrpSpPr/>
              <p:nvPr/>
            </p:nvGrpSpPr>
            <p:grpSpPr>
              <a:xfrm>
                <a:off x="2967162" y="2288119"/>
                <a:ext cx="252437" cy="133585"/>
                <a:chOff x="820076" y="2308076"/>
                <a:chExt cx="252437" cy="133585"/>
              </a:xfrm>
            </p:grpSpPr>
            <p:sp>
              <p:nvSpPr>
                <p:cNvPr id="334" name="Rounded Rectangle 333">
                  <a:extLst>
                    <a:ext uri="{FF2B5EF4-FFF2-40B4-BE49-F238E27FC236}">
                      <a16:creationId xmlns:a16="http://schemas.microsoft.com/office/drawing/2014/main" id="{3FE34AF6-CE39-A149-BBDF-A72B4A8B2DED}"/>
                    </a:ext>
                  </a:extLst>
                </p:cNvPr>
                <p:cNvSpPr/>
                <p:nvPr/>
              </p:nvSpPr>
              <p:spPr>
                <a:xfrm>
                  <a:off x="820076" y="2308076"/>
                  <a:ext cx="252437" cy="133585"/>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335" name="TextBox 334">
                  <a:extLst>
                    <a:ext uri="{FF2B5EF4-FFF2-40B4-BE49-F238E27FC236}">
                      <a16:creationId xmlns:a16="http://schemas.microsoft.com/office/drawing/2014/main" id="{42BF59D8-0798-224C-8C9D-CE5102EA9B4A}"/>
                    </a:ext>
                  </a:extLst>
                </p:cNvPr>
                <p:cNvSpPr txBox="1"/>
                <p:nvPr/>
              </p:nvSpPr>
              <p:spPr>
                <a:xfrm>
                  <a:off x="844503" y="2313312"/>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a:t>
                  </a:r>
                  <a:r>
                    <a:rPr lang="en-US" sz="600" dirty="0">
                      <a:solidFill>
                        <a:schemeClr val="bg2"/>
                      </a:solidFill>
                      <a:latin typeface="CiscoSansTT Light" panose="020B0503020201020303" pitchFamily="34" charset="0"/>
                      <a:cs typeface="CiscoSansTT Light" panose="020B0503020201020303" pitchFamily="34" charset="0"/>
                    </a:rPr>
                    <a:t>Net</a:t>
                  </a:r>
                  <a:endParaRPr lang="en-US" sz="800" dirty="0">
                    <a:solidFill>
                      <a:schemeClr val="bg2"/>
                    </a:solidFill>
                    <a:latin typeface="CiscoSansTT Light" panose="020B0503020201020303" pitchFamily="34" charset="0"/>
                    <a:cs typeface="CiscoSansTT Light" panose="020B0503020201020303" pitchFamily="34" charset="0"/>
                  </a:endParaRPr>
                </a:p>
              </p:txBody>
            </p:sp>
          </p:grpSp>
          <p:grpSp>
            <p:nvGrpSpPr>
              <p:cNvPr id="328" name="Group 327">
                <a:extLst>
                  <a:ext uri="{FF2B5EF4-FFF2-40B4-BE49-F238E27FC236}">
                    <a16:creationId xmlns:a16="http://schemas.microsoft.com/office/drawing/2014/main" id="{4F15DD96-AF57-AB4F-82AB-8B65FA7804EB}"/>
                  </a:ext>
                </a:extLst>
              </p:cNvPr>
              <p:cNvGrpSpPr/>
              <p:nvPr/>
            </p:nvGrpSpPr>
            <p:grpSpPr>
              <a:xfrm>
                <a:off x="2967162" y="2436511"/>
                <a:ext cx="252437" cy="133585"/>
                <a:chOff x="820076" y="2308076"/>
                <a:chExt cx="252437" cy="133585"/>
              </a:xfrm>
            </p:grpSpPr>
            <p:sp>
              <p:nvSpPr>
                <p:cNvPr id="332" name="Rounded Rectangle 331">
                  <a:extLst>
                    <a:ext uri="{FF2B5EF4-FFF2-40B4-BE49-F238E27FC236}">
                      <a16:creationId xmlns:a16="http://schemas.microsoft.com/office/drawing/2014/main" id="{050B60D4-1821-1543-9022-612C71CB113B}"/>
                    </a:ext>
                  </a:extLst>
                </p:cNvPr>
                <p:cNvSpPr/>
                <p:nvPr/>
              </p:nvSpPr>
              <p:spPr>
                <a:xfrm>
                  <a:off x="820076" y="2308076"/>
                  <a:ext cx="252437" cy="133585"/>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333" name="TextBox 332">
                  <a:extLst>
                    <a:ext uri="{FF2B5EF4-FFF2-40B4-BE49-F238E27FC236}">
                      <a16:creationId xmlns:a16="http://schemas.microsoft.com/office/drawing/2014/main" id="{48939EF1-7196-E949-819A-7EE867BF8E0C}"/>
                    </a:ext>
                  </a:extLst>
                </p:cNvPr>
                <p:cNvSpPr txBox="1"/>
                <p:nvPr/>
              </p:nvSpPr>
              <p:spPr>
                <a:xfrm>
                  <a:off x="844503" y="2313312"/>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a:t>
                  </a:r>
                  <a:r>
                    <a:rPr lang="en-US" sz="600" dirty="0">
                      <a:solidFill>
                        <a:schemeClr val="bg2"/>
                      </a:solidFill>
                      <a:latin typeface="CiscoSansTT Light" panose="020B0503020201020303" pitchFamily="34" charset="0"/>
                      <a:cs typeface="CiscoSansTT Light" panose="020B0503020201020303" pitchFamily="34" charset="0"/>
                    </a:rPr>
                    <a:t>Net</a:t>
                  </a:r>
                  <a:endParaRPr lang="en-US" sz="800" dirty="0">
                    <a:solidFill>
                      <a:schemeClr val="bg2"/>
                    </a:solidFill>
                    <a:latin typeface="CiscoSansTT Light" panose="020B0503020201020303" pitchFamily="34" charset="0"/>
                    <a:cs typeface="CiscoSansTT Light" panose="020B0503020201020303" pitchFamily="34" charset="0"/>
                  </a:endParaRPr>
                </a:p>
              </p:txBody>
            </p:sp>
          </p:grpSp>
          <p:grpSp>
            <p:nvGrpSpPr>
              <p:cNvPr id="329" name="Group 328">
                <a:extLst>
                  <a:ext uri="{FF2B5EF4-FFF2-40B4-BE49-F238E27FC236}">
                    <a16:creationId xmlns:a16="http://schemas.microsoft.com/office/drawing/2014/main" id="{285BB1FD-7D4F-8E46-ADC1-44B00B2C39C6}"/>
                  </a:ext>
                </a:extLst>
              </p:cNvPr>
              <p:cNvGrpSpPr/>
              <p:nvPr/>
            </p:nvGrpSpPr>
            <p:grpSpPr>
              <a:xfrm>
                <a:off x="2701266" y="2288119"/>
                <a:ext cx="252437" cy="133585"/>
                <a:chOff x="272187" y="2308076"/>
                <a:chExt cx="252437" cy="133585"/>
              </a:xfrm>
            </p:grpSpPr>
            <p:sp>
              <p:nvSpPr>
                <p:cNvPr id="330" name="Rounded Rectangle 329">
                  <a:extLst>
                    <a:ext uri="{FF2B5EF4-FFF2-40B4-BE49-F238E27FC236}">
                      <a16:creationId xmlns:a16="http://schemas.microsoft.com/office/drawing/2014/main" id="{CD00B77B-B419-264D-8A1E-277DA21E9BB6}"/>
                    </a:ext>
                  </a:extLst>
                </p:cNvPr>
                <p:cNvSpPr/>
                <p:nvPr/>
              </p:nvSpPr>
              <p:spPr>
                <a:xfrm>
                  <a:off x="272187" y="2308076"/>
                  <a:ext cx="252437" cy="133585"/>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331" name="TextBox 330">
                  <a:extLst>
                    <a:ext uri="{FF2B5EF4-FFF2-40B4-BE49-F238E27FC236}">
                      <a16:creationId xmlns:a16="http://schemas.microsoft.com/office/drawing/2014/main" id="{2EA7CAD1-1631-6D43-A788-7563767D7F4C}"/>
                    </a:ext>
                  </a:extLst>
                </p:cNvPr>
                <p:cNvSpPr txBox="1"/>
                <p:nvPr/>
              </p:nvSpPr>
              <p:spPr>
                <a:xfrm>
                  <a:off x="296614" y="2313312"/>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a:t>
                  </a:r>
                  <a:r>
                    <a:rPr lang="en-US" sz="600" dirty="0">
                      <a:solidFill>
                        <a:schemeClr val="bg2"/>
                      </a:solidFill>
                      <a:latin typeface="CiscoSansTT Light" panose="020B0503020201020303" pitchFamily="34" charset="0"/>
                      <a:cs typeface="CiscoSansTT Light" panose="020B0503020201020303" pitchFamily="34" charset="0"/>
                    </a:rPr>
                    <a:t>Net</a:t>
                  </a:r>
                  <a:endParaRPr lang="en-US" sz="800" dirty="0">
                    <a:solidFill>
                      <a:schemeClr val="bg2"/>
                    </a:solidFill>
                    <a:latin typeface="CiscoSansTT Light" panose="020B0503020201020303" pitchFamily="34" charset="0"/>
                    <a:cs typeface="CiscoSansTT Light" panose="020B0503020201020303" pitchFamily="34" charset="0"/>
                  </a:endParaRPr>
                </a:p>
              </p:txBody>
            </p:sp>
          </p:grpSp>
          <p:cxnSp>
            <p:nvCxnSpPr>
              <p:cNvPr id="30" name="Straight Connector 29">
                <a:extLst>
                  <a:ext uri="{FF2B5EF4-FFF2-40B4-BE49-F238E27FC236}">
                    <a16:creationId xmlns:a16="http://schemas.microsoft.com/office/drawing/2014/main" id="{C31FB2FF-16D0-034E-84D9-07E4CC6FD265}"/>
                  </a:ext>
                </a:extLst>
              </p:cNvPr>
              <p:cNvCxnSpPr>
                <a:cxnSpLocks/>
              </p:cNvCxnSpPr>
              <p:nvPr/>
            </p:nvCxnSpPr>
            <p:spPr>
              <a:xfrm>
                <a:off x="605175" y="4570356"/>
                <a:ext cx="3108960" cy="0"/>
              </a:xfrm>
              <a:prstGeom prst="line">
                <a:avLst/>
              </a:prstGeom>
              <a:noFill/>
              <a:ln w="57150" cap="rnd">
                <a:solidFill>
                  <a:schemeClr val="tx2"/>
                </a:solidFill>
                <a:prstDash val="solid"/>
                <a:round/>
                <a:headEnd/>
                <a:tailEnd/>
              </a:ln>
            </p:spPr>
          </p:cxnSp>
          <p:sp>
            <p:nvSpPr>
              <p:cNvPr id="29" name="TextBox 28">
                <a:extLst>
                  <a:ext uri="{FF2B5EF4-FFF2-40B4-BE49-F238E27FC236}">
                    <a16:creationId xmlns:a16="http://schemas.microsoft.com/office/drawing/2014/main" id="{6DB15868-09E6-E54D-9676-324A5FDBFBFF}"/>
                  </a:ext>
                </a:extLst>
              </p:cNvPr>
              <p:cNvSpPr txBox="1"/>
              <p:nvPr/>
            </p:nvSpPr>
            <p:spPr>
              <a:xfrm>
                <a:off x="2312690" y="3450978"/>
                <a:ext cx="645707" cy="249299"/>
              </a:xfrm>
              <a:prstGeom prst="rect">
                <a:avLst/>
              </a:prstGeom>
            </p:spPr>
            <p:txBody>
              <a:bodyPr wrap="square" lIns="0" tIns="0" rIns="0" bIns="0" rtlCol="0" anchor="t">
                <a:spAutoFit/>
              </a:bodyPr>
              <a:lstStyle/>
              <a:p>
                <a:pPr algn="ctr" defTabSz="1218072">
                  <a:lnSpc>
                    <a:spcPct val="90000"/>
                  </a:lnSpc>
                  <a:defRPr/>
                </a:pPr>
                <a:r>
                  <a:rPr lang="en-US" sz="900" kern="0" dirty="0">
                    <a:latin typeface="CiscoSansTT ExtraLight" panose="020B0303020201020303" pitchFamily="34" charset="0"/>
                    <a:ea typeface="CiscoSansTT Light" charset="0"/>
                    <a:cs typeface="CiscoSansTT ExtraLight" panose="020B0303020201020303" pitchFamily="34" charset="0"/>
                  </a:rPr>
                  <a:t>SD-WAN Fabric</a:t>
                </a:r>
              </a:p>
            </p:txBody>
          </p:sp>
          <p:sp>
            <p:nvSpPr>
              <p:cNvPr id="17" name="TextBox 16">
                <a:extLst>
                  <a:ext uri="{FF2B5EF4-FFF2-40B4-BE49-F238E27FC236}">
                    <a16:creationId xmlns:a16="http://schemas.microsoft.com/office/drawing/2014/main" id="{F55D755B-3A65-8F40-B50A-1A754AFF6C5F}"/>
                  </a:ext>
                </a:extLst>
              </p:cNvPr>
              <p:cNvSpPr txBox="1"/>
              <p:nvPr/>
            </p:nvSpPr>
            <p:spPr>
              <a:xfrm>
                <a:off x="1739851" y="4368449"/>
                <a:ext cx="367088" cy="138499"/>
              </a:xfrm>
              <a:prstGeom prst="rect">
                <a:avLst/>
              </a:prstGeom>
              <a:noFill/>
            </p:spPr>
            <p:txBody>
              <a:bodyPr wrap="none" lIns="0" tIns="0" rIns="0" bIns="0" rtlCol="0">
                <a:spAutoFit/>
              </a:bodyPr>
              <a:lstStyle/>
              <a:p>
                <a:r>
                  <a:rPr lang="en-US" sz="900" dirty="0">
                    <a:latin typeface="CiscoSansTT ExtraLight" panose="020B0303020201020303" pitchFamily="34" charset="0"/>
                    <a:cs typeface="CiscoSansTT ExtraLight" panose="020B0303020201020303" pitchFamily="34" charset="0"/>
                  </a:rPr>
                  <a:t>Branch</a:t>
                </a:r>
              </a:p>
            </p:txBody>
          </p:sp>
          <p:pic>
            <p:nvPicPr>
              <p:cNvPr id="336" name="Picture 335">
                <a:extLst>
                  <a:ext uri="{FF2B5EF4-FFF2-40B4-BE49-F238E27FC236}">
                    <a16:creationId xmlns:a16="http://schemas.microsoft.com/office/drawing/2014/main" id="{FBC3FFA4-D015-B648-B24C-C84EC88B470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97700" y="3255471"/>
                <a:ext cx="457200" cy="457200"/>
              </a:xfrm>
              <a:prstGeom prst="rect">
                <a:avLst/>
              </a:prstGeom>
            </p:spPr>
          </p:pic>
          <p:cxnSp>
            <p:nvCxnSpPr>
              <p:cNvPr id="28" name="Elbow Connector 27">
                <a:extLst>
                  <a:ext uri="{FF2B5EF4-FFF2-40B4-BE49-F238E27FC236}">
                    <a16:creationId xmlns:a16="http://schemas.microsoft.com/office/drawing/2014/main" id="{0BD5556A-5FA7-EE40-BAE0-02F4CD8A1F48}"/>
                  </a:ext>
                </a:extLst>
              </p:cNvPr>
              <p:cNvCxnSpPr>
                <a:cxnSpLocks/>
                <a:stCxn id="336" idx="2"/>
                <a:endCxn id="280" idx="1"/>
              </p:cNvCxnSpPr>
              <p:nvPr/>
            </p:nvCxnSpPr>
            <p:spPr>
              <a:xfrm rot="16200000" flipH="1">
                <a:off x="1283605" y="3255365"/>
                <a:ext cx="239151" cy="1153761"/>
              </a:xfrm>
              <a:prstGeom prst="bentConnector2">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669AB189-4C7D-0C4E-8928-B1AE6B1C807A}"/>
                  </a:ext>
                </a:extLst>
              </p:cNvPr>
              <p:cNvCxnSpPr>
                <a:stCxn id="336" idx="0"/>
                <a:endCxn id="252" idx="1"/>
              </p:cNvCxnSpPr>
              <p:nvPr/>
            </p:nvCxnSpPr>
            <p:spPr>
              <a:xfrm rot="5400000" flipH="1" flipV="1">
                <a:off x="907267" y="2619032"/>
                <a:ext cx="555472" cy="717406"/>
              </a:xfrm>
              <a:prstGeom prst="bentConnector2">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2917C7F7-A747-5544-BDE2-EAAD52F8ECA5}"/>
                  </a:ext>
                </a:extLst>
              </p:cNvPr>
              <p:cNvCxnSpPr>
                <a:stCxn id="336" idx="0"/>
                <a:endCxn id="257" idx="1"/>
              </p:cNvCxnSpPr>
              <p:nvPr/>
            </p:nvCxnSpPr>
            <p:spPr>
              <a:xfrm rot="5400000" flipH="1" flipV="1">
                <a:off x="1343680" y="2182619"/>
                <a:ext cx="555472" cy="1590233"/>
              </a:xfrm>
              <a:prstGeom prst="bentConnector2">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pic>
            <p:nvPicPr>
              <p:cNvPr id="252" name="Picture 251" descr="A close up of a sign&#10;&#10;Description automatically generated">
                <a:extLst>
                  <a:ext uri="{FF2B5EF4-FFF2-40B4-BE49-F238E27FC236}">
                    <a16:creationId xmlns:a16="http://schemas.microsoft.com/office/drawing/2014/main" id="{A5BA51B2-24F5-5643-85E0-0F3F3D8B3E0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43706" y="2540674"/>
                <a:ext cx="318652" cy="318650"/>
              </a:xfrm>
              <a:prstGeom prst="rect">
                <a:avLst/>
              </a:prstGeom>
            </p:spPr>
          </p:pic>
          <p:sp>
            <p:nvSpPr>
              <p:cNvPr id="259" name="Rounded Rectangle 258">
                <a:extLst>
                  <a:ext uri="{FF2B5EF4-FFF2-40B4-BE49-F238E27FC236}">
                    <a16:creationId xmlns:a16="http://schemas.microsoft.com/office/drawing/2014/main" id="{76D12EB0-75FF-A440-B5D6-402F091E6CB3}"/>
                  </a:ext>
                </a:extLst>
              </p:cNvPr>
              <p:cNvSpPr/>
              <p:nvPr/>
            </p:nvSpPr>
            <p:spPr>
              <a:xfrm>
                <a:off x="1906659" y="2736080"/>
                <a:ext cx="465573" cy="241483"/>
              </a:xfrm>
              <a:prstGeom prst="roundRect">
                <a:avLst>
                  <a:gd name="adj" fmla="val 50000"/>
                </a:avLst>
              </a:prstGeom>
              <a:solidFill>
                <a:schemeClr val="bg2">
                  <a:lumMod val="95000"/>
                </a:schemeClr>
              </a:solidFill>
              <a:ln w="3175">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585" fontAlgn="base">
                  <a:spcBef>
                    <a:spcPct val="0"/>
                  </a:spcBef>
                  <a:spcAft>
                    <a:spcPct val="0"/>
                  </a:spcAft>
                </a:pPr>
                <a:r>
                  <a:rPr lang="en-US" sz="800" dirty="0">
                    <a:solidFill>
                      <a:schemeClr val="tx1">
                        <a:lumMod val="90000"/>
                        <a:lumOff val="10000"/>
                      </a:schemeClr>
                    </a:solidFill>
                    <a:latin typeface="CiscoSansTT Light" panose="020B0503020201020303" pitchFamily="34" charset="0"/>
                    <a:cs typeface="CiscoSansTT Light" panose="020B0503020201020303" pitchFamily="34" charset="0"/>
                  </a:rPr>
                  <a:t>Transit</a:t>
                </a:r>
              </a:p>
              <a:p>
                <a:pPr algn="ctr" defTabSz="609585" fontAlgn="base">
                  <a:spcBef>
                    <a:spcPct val="0"/>
                  </a:spcBef>
                  <a:spcAft>
                    <a:spcPct val="0"/>
                  </a:spcAft>
                </a:pPr>
                <a:r>
                  <a:rPr lang="en-US" sz="800" dirty="0">
                    <a:solidFill>
                      <a:schemeClr val="tx1">
                        <a:lumMod val="90000"/>
                        <a:lumOff val="10000"/>
                      </a:schemeClr>
                    </a:solidFill>
                    <a:latin typeface="CiscoSansTT Light" panose="020B0503020201020303" pitchFamily="34" charset="0"/>
                    <a:cs typeface="CiscoSansTT Light" panose="020B0503020201020303" pitchFamily="34" charset="0"/>
                  </a:rPr>
                  <a:t>Hub</a:t>
                </a:r>
              </a:p>
            </p:txBody>
          </p:sp>
          <p:sp>
            <p:nvSpPr>
              <p:cNvPr id="337" name="TextBox 336">
                <a:extLst>
                  <a:ext uri="{FF2B5EF4-FFF2-40B4-BE49-F238E27FC236}">
                    <a16:creationId xmlns:a16="http://schemas.microsoft.com/office/drawing/2014/main" id="{FE51AAF5-4976-B24D-B36A-121473AA960C}"/>
                  </a:ext>
                </a:extLst>
              </p:cNvPr>
              <p:cNvSpPr txBox="1"/>
              <p:nvPr/>
            </p:nvSpPr>
            <p:spPr>
              <a:xfrm>
                <a:off x="649262" y="3973624"/>
                <a:ext cx="474489" cy="138499"/>
              </a:xfrm>
              <a:prstGeom prst="rect">
                <a:avLst/>
              </a:prstGeom>
              <a:noFill/>
            </p:spPr>
            <p:txBody>
              <a:bodyPr wrap="none" lIns="0" tIns="0" rIns="0" bIns="0" rtlCol="0">
                <a:spAutoFit/>
              </a:bodyPr>
              <a:lstStyle/>
              <a:p>
                <a:r>
                  <a:rPr lang="en-US" sz="900" dirty="0">
                    <a:latin typeface="CiscoSansTT ExtraLight" panose="020B0303020201020303" pitchFamily="34" charset="0"/>
                    <a:cs typeface="CiscoSansTT ExtraLight" panose="020B0303020201020303" pitchFamily="34" charset="0"/>
                  </a:rPr>
                  <a:t>vManage</a:t>
                </a:r>
              </a:p>
            </p:txBody>
          </p:sp>
        </p:grpSp>
      </p:grpSp>
      <p:grpSp>
        <p:nvGrpSpPr>
          <p:cNvPr id="41" name="Group 40">
            <a:extLst>
              <a:ext uri="{FF2B5EF4-FFF2-40B4-BE49-F238E27FC236}">
                <a16:creationId xmlns:a16="http://schemas.microsoft.com/office/drawing/2014/main" id="{F2187380-3346-9D40-9DEF-FA23CC13F6CB}"/>
              </a:ext>
            </a:extLst>
          </p:cNvPr>
          <p:cNvGrpSpPr/>
          <p:nvPr/>
        </p:nvGrpSpPr>
        <p:grpSpPr>
          <a:xfrm>
            <a:off x="8310266" y="1984892"/>
            <a:ext cx="3452062" cy="3525788"/>
            <a:chOff x="8310266" y="1973576"/>
            <a:chExt cx="3452062" cy="3525788"/>
          </a:xfrm>
        </p:grpSpPr>
        <p:sp>
          <p:nvSpPr>
            <p:cNvPr id="600" name="Rounded Rectangle 79">
              <a:extLst>
                <a:ext uri="{FF2B5EF4-FFF2-40B4-BE49-F238E27FC236}">
                  <a16:creationId xmlns:a16="http://schemas.microsoft.com/office/drawing/2014/main" id="{48AC040B-297D-B641-AF49-AFB105B976BA}"/>
                </a:ext>
              </a:extLst>
            </p:cNvPr>
            <p:cNvSpPr/>
            <p:nvPr/>
          </p:nvSpPr>
          <p:spPr>
            <a:xfrm>
              <a:off x="8310266" y="4696277"/>
              <a:ext cx="3452062" cy="80308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rPr>
                <a:t>Connect to IaaS cloud</a:t>
              </a:r>
            </a:p>
            <a:p>
              <a:pPr algn="ctr" defTabSz="609570">
                <a:defRPr/>
              </a:pPr>
              <a:r>
                <a:rPr lang="en-US" dirty="0">
                  <a:solidFill>
                    <a:schemeClr val="bg2"/>
                  </a:solidFill>
                </a:rPr>
                <a:t>via co-location</a:t>
              </a:r>
            </a:p>
          </p:txBody>
        </p:sp>
        <p:grpSp>
          <p:nvGrpSpPr>
            <p:cNvPr id="601" name="Group 600">
              <a:extLst>
                <a:ext uri="{FF2B5EF4-FFF2-40B4-BE49-F238E27FC236}">
                  <a16:creationId xmlns:a16="http://schemas.microsoft.com/office/drawing/2014/main" id="{4AC48550-A26E-D449-B32F-BCFDDE607B11}"/>
                </a:ext>
              </a:extLst>
            </p:cNvPr>
            <p:cNvGrpSpPr/>
            <p:nvPr/>
          </p:nvGrpSpPr>
          <p:grpSpPr>
            <a:xfrm>
              <a:off x="8478080" y="1973576"/>
              <a:ext cx="3116435" cy="2621896"/>
              <a:chOff x="597700" y="1948460"/>
              <a:chExt cx="3116435" cy="2621896"/>
            </a:xfrm>
          </p:grpSpPr>
          <p:pic>
            <p:nvPicPr>
              <p:cNvPr id="602" name="Picture 601">
                <a:extLst>
                  <a:ext uri="{FF2B5EF4-FFF2-40B4-BE49-F238E27FC236}">
                    <a16:creationId xmlns:a16="http://schemas.microsoft.com/office/drawing/2014/main" id="{E1555F5D-4684-6A45-9E5F-2AC5D5705087}"/>
                  </a:ext>
                </a:extLst>
              </p:cNvPr>
              <p:cNvPicPr>
                <a:picLocks/>
              </p:cNvPicPr>
              <p:nvPr/>
            </p:nvPicPr>
            <p:blipFill rotWithShape="1">
              <a:blip r:embed="rId3" cstate="hqprint">
                <a:grayscl/>
                <a:alphaModFix amt="67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1342503" y="2449261"/>
                <a:ext cx="1593885" cy="1308863"/>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603" name="Freeform 16">
                <a:extLst>
                  <a:ext uri="{FF2B5EF4-FFF2-40B4-BE49-F238E27FC236}">
                    <a16:creationId xmlns:a16="http://schemas.microsoft.com/office/drawing/2014/main" id="{E47D2590-4EB5-064D-8036-9CD395E10558}"/>
                  </a:ext>
                </a:extLst>
              </p:cNvPr>
              <p:cNvSpPr>
                <a:spLocks/>
              </p:cNvSpPr>
              <p:nvPr/>
            </p:nvSpPr>
            <p:spPr bwMode="auto">
              <a:xfrm flipH="1">
                <a:off x="2273324" y="1948460"/>
                <a:ext cx="1354248" cy="67100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50000"/>
                  <a:lumOff val="50000"/>
                  <a:alpha val="65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604" name="Freeform 16">
                <a:extLst>
                  <a:ext uri="{FF2B5EF4-FFF2-40B4-BE49-F238E27FC236}">
                    <a16:creationId xmlns:a16="http://schemas.microsoft.com/office/drawing/2014/main" id="{5A0C9120-BA22-184C-8B42-DF3DBCA41F4B}"/>
                  </a:ext>
                </a:extLst>
              </p:cNvPr>
              <p:cNvSpPr>
                <a:spLocks/>
              </p:cNvSpPr>
              <p:nvPr/>
            </p:nvSpPr>
            <p:spPr bwMode="auto">
              <a:xfrm flipH="1">
                <a:off x="691739" y="1951981"/>
                <a:ext cx="1325244" cy="656633"/>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50000"/>
                  <a:lumOff val="50000"/>
                  <a:alpha val="65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pic>
            <p:nvPicPr>
              <p:cNvPr id="605" name="Picture 604">
                <a:extLst>
                  <a:ext uri="{FF2B5EF4-FFF2-40B4-BE49-F238E27FC236}">
                    <a16:creationId xmlns:a16="http://schemas.microsoft.com/office/drawing/2014/main" id="{A2AB16AE-C950-F943-91EA-F6F37254A5D6}"/>
                  </a:ext>
                </a:extLst>
              </p:cNvPr>
              <p:cNvPicPr>
                <a:picLocks noChangeAspect="1"/>
              </p:cNvPicPr>
              <p:nvPr/>
            </p:nvPicPr>
            <p:blipFill rotWithShape="1">
              <a:blip r:embed="rId5" cstate="print">
                <a:grayscl/>
                <a:alphaModFix amt="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1678935" y="3758124"/>
                <a:ext cx="920904" cy="788319"/>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grpSp>
            <p:nvGrpSpPr>
              <p:cNvPr id="606" name="Group 605">
                <a:extLst>
                  <a:ext uri="{FF2B5EF4-FFF2-40B4-BE49-F238E27FC236}">
                    <a16:creationId xmlns:a16="http://schemas.microsoft.com/office/drawing/2014/main" id="{25959D65-F969-C74D-987B-7D339B190294}"/>
                  </a:ext>
                </a:extLst>
              </p:cNvPr>
              <p:cNvGrpSpPr/>
              <p:nvPr/>
            </p:nvGrpSpPr>
            <p:grpSpPr>
              <a:xfrm flipH="1">
                <a:off x="1775980" y="4198324"/>
                <a:ext cx="466018" cy="159325"/>
                <a:chOff x="5464490" y="4129843"/>
                <a:chExt cx="802367" cy="274320"/>
              </a:xfrm>
            </p:grpSpPr>
            <p:grpSp>
              <p:nvGrpSpPr>
                <p:cNvPr id="684" name="Group 683">
                  <a:extLst>
                    <a:ext uri="{FF2B5EF4-FFF2-40B4-BE49-F238E27FC236}">
                      <a16:creationId xmlns:a16="http://schemas.microsoft.com/office/drawing/2014/main" id="{8C9EAEBC-89BA-9742-8DA8-8274B9EF7743}"/>
                    </a:ext>
                  </a:extLst>
                </p:cNvPr>
                <p:cNvGrpSpPr/>
                <p:nvPr/>
              </p:nvGrpSpPr>
              <p:grpSpPr>
                <a:xfrm>
                  <a:off x="5796004" y="4129843"/>
                  <a:ext cx="470853" cy="274320"/>
                  <a:chOff x="5763924" y="4129843"/>
                  <a:chExt cx="470853" cy="274320"/>
                </a:xfrm>
              </p:grpSpPr>
              <p:grpSp>
                <p:nvGrpSpPr>
                  <p:cNvPr id="686" name="Group 685">
                    <a:extLst>
                      <a:ext uri="{FF2B5EF4-FFF2-40B4-BE49-F238E27FC236}">
                        <a16:creationId xmlns:a16="http://schemas.microsoft.com/office/drawing/2014/main" id="{01FFF1B8-7530-714F-9594-2BD3BA428B7B}"/>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693" name="Freeform 6">
                      <a:extLst>
                        <a:ext uri="{FF2B5EF4-FFF2-40B4-BE49-F238E27FC236}">
                          <a16:creationId xmlns:a16="http://schemas.microsoft.com/office/drawing/2014/main" id="{B7BEC8E1-F935-5F48-B090-086DF2EC8BCA}"/>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694" name="Freeform 7">
                      <a:extLst>
                        <a:ext uri="{FF2B5EF4-FFF2-40B4-BE49-F238E27FC236}">
                          <a16:creationId xmlns:a16="http://schemas.microsoft.com/office/drawing/2014/main" id="{8867D65D-508F-1D4B-94D0-F09C336F4A67}"/>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687" name="Group 686">
                    <a:extLst>
                      <a:ext uri="{FF2B5EF4-FFF2-40B4-BE49-F238E27FC236}">
                        <a16:creationId xmlns:a16="http://schemas.microsoft.com/office/drawing/2014/main" id="{C71F8EE2-35E3-084A-A4C6-A00B8EE68B27}"/>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691" name="Freeform 6">
                      <a:extLst>
                        <a:ext uri="{FF2B5EF4-FFF2-40B4-BE49-F238E27FC236}">
                          <a16:creationId xmlns:a16="http://schemas.microsoft.com/office/drawing/2014/main" id="{1299696B-FE07-B34F-8142-900076377F49}"/>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692" name="Freeform 7">
                      <a:extLst>
                        <a:ext uri="{FF2B5EF4-FFF2-40B4-BE49-F238E27FC236}">
                          <a16:creationId xmlns:a16="http://schemas.microsoft.com/office/drawing/2014/main" id="{A21D05FE-E7BA-B442-9AF9-B69986612459}"/>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688" name="Group 687">
                    <a:extLst>
                      <a:ext uri="{FF2B5EF4-FFF2-40B4-BE49-F238E27FC236}">
                        <a16:creationId xmlns:a16="http://schemas.microsoft.com/office/drawing/2014/main" id="{C252CAF2-97FF-8840-BE16-B6D385309928}"/>
                      </a:ext>
                    </a:extLst>
                  </p:cNvPr>
                  <p:cNvGrpSpPr/>
                  <p:nvPr/>
                </p:nvGrpSpPr>
                <p:grpSpPr>
                  <a:xfrm>
                    <a:off x="6106758" y="4129843"/>
                    <a:ext cx="128019" cy="274320"/>
                    <a:chOff x="4560915" y="2791978"/>
                    <a:chExt cx="61575" cy="131944"/>
                  </a:xfrm>
                  <a:solidFill>
                    <a:schemeClr val="accent1">
                      <a:lumMod val="75000"/>
                    </a:schemeClr>
                  </a:solidFill>
                </p:grpSpPr>
                <p:sp>
                  <p:nvSpPr>
                    <p:cNvPr id="689" name="Freeform 6">
                      <a:extLst>
                        <a:ext uri="{FF2B5EF4-FFF2-40B4-BE49-F238E27FC236}">
                          <a16:creationId xmlns:a16="http://schemas.microsoft.com/office/drawing/2014/main" id="{A2388BF0-3104-4E40-8C9D-074929B625E9}"/>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690" name="Freeform 7">
                      <a:extLst>
                        <a:ext uri="{FF2B5EF4-FFF2-40B4-BE49-F238E27FC236}">
                          <a16:creationId xmlns:a16="http://schemas.microsoft.com/office/drawing/2014/main" id="{B5774768-B3D1-BA45-808B-048894D0AFCF}"/>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685" name="Straight Connector 684">
                  <a:extLst>
                    <a:ext uri="{FF2B5EF4-FFF2-40B4-BE49-F238E27FC236}">
                      <a16:creationId xmlns:a16="http://schemas.microsoft.com/office/drawing/2014/main" id="{EF5ABFA1-DA2F-4848-B291-FAB18BB5526D}"/>
                    </a:ext>
                  </a:extLst>
                </p:cNvPr>
                <p:cNvCxnSpPr>
                  <a:cxnSpLocks/>
                </p:cNvCxnSpPr>
                <p:nvPr/>
              </p:nvCxnSpPr>
              <p:spPr>
                <a:xfrm flipH="1">
                  <a:off x="5464490" y="4346198"/>
                  <a:ext cx="424837" cy="0"/>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607" name="Group 606">
                <a:extLst>
                  <a:ext uri="{FF2B5EF4-FFF2-40B4-BE49-F238E27FC236}">
                    <a16:creationId xmlns:a16="http://schemas.microsoft.com/office/drawing/2014/main" id="{0D401403-E8CA-984E-A5D1-73C559F7E738}"/>
                  </a:ext>
                </a:extLst>
              </p:cNvPr>
              <p:cNvGrpSpPr>
                <a:grpSpLocks noChangeAspect="1"/>
              </p:cNvGrpSpPr>
              <p:nvPr/>
            </p:nvGrpSpPr>
            <p:grpSpPr>
              <a:xfrm>
                <a:off x="2148736" y="4146242"/>
                <a:ext cx="354058" cy="318652"/>
                <a:chOff x="4467926" y="3098639"/>
                <a:chExt cx="640080" cy="551286"/>
              </a:xfrm>
            </p:grpSpPr>
            <p:grpSp>
              <p:nvGrpSpPr>
                <p:cNvPr id="677" name="Group 676">
                  <a:extLst>
                    <a:ext uri="{FF2B5EF4-FFF2-40B4-BE49-F238E27FC236}">
                      <a16:creationId xmlns:a16="http://schemas.microsoft.com/office/drawing/2014/main" id="{3D71C03F-40D8-BF44-87C7-2B286087794F}"/>
                    </a:ext>
                  </a:extLst>
                </p:cNvPr>
                <p:cNvGrpSpPr/>
                <p:nvPr/>
              </p:nvGrpSpPr>
              <p:grpSpPr>
                <a:xfrm>
                  <a:off x="4880232" y="3204415"/>
                  <a:ext cx="227774" cy="443341"/>
                  <a:chOff x="4032298" y="2799733"/>
                  <a:chExt cx="271940" cy="529307"/>
                </a:xfrm>
              </p:grpSpPr>
              <p:sp>
                <p:nvSpPr>
                  <p:cNvPr id="682" name="Freeform: Shape 28">
                    <a:extLst>
                      <a:ext uri="{FF2B5EF4-FFF2-40B4-BE49-F238E27FC236}">
                        <a16:creationId xmlns:a16="http://schemas.microsoft.com/office/drawing/2014/main" id="{553A7859-0952-2A41-985A-63554DA54138}"/>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683" name="Freeform: Shape 117">
                    <a:extLst>
                      <a:ext uri="{FF2B5EF4-FFF2-40B4-BE49-F238E27FC236}">
                        <a16:creationId xmlns:a16="http://schemas.microsoft.com/office/drawing/2014/main" id="{8EF05A86-CCF3-9541-9658-324FBA20152E}"/>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678" name="Group 677">
                  <a:extLst>
                    <a:ext uri="{FF2B5EF4-FFF2-40B4-BE49-F238E27FC236}">
                      <a16:creationId xmlns:a16="http://schemas.microsoft.com/office/drawing/2014/main" id="{AB4ECA6F-B473-8843-9EB7-C110A22C958C}"/>
                    </a:ext>
                  </a:extLst>
                </p:cNvPr>
                <p:cNvGrpSpPr/>
                <p:nvPr/>
              </p:nvGrpSpPr>
              <p:grpSpPr>
                <a:xfrm>
                  <a:off x="4467926" y="3098639"/>
                  <a:ext cx="399354" cy="551286"/>
                  <a:chOff x="3526259" y="2667961"/>
                  <a:chExt cx="476790" cy="658183"/>
                </a:xfrm>
              </p:grpSpPr>
              <p:sp>
                <p:nvSpPr>
                  <p:cNvPr id="679" name="Rounded Rectangle 61">
                    <a:extLst>
                      <a:ext uri="{FF2B5EF4-FFF2-40B4-BE49-F238E27FC236}">
                        <a16:creationId xmlns:a16="http://schemas.microsoft.com/office/drawing/2014/main" id="{8E5F9A5B-56FF-5340-A030-65FB93ED5C80}"/>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80" name="Freeform: Shape 35">
                    <a:extLst>
                      <a:ext uri="{FF2B5EF4-FFF2-40B4-BE49-F238E27FC236}">
                        <a16:creationId xmlns:a16="http://schemas.microsoft.com/office/drawing/2014/main" id="{A59CDBE1-7CCF-FC48-A63D-9EE1D266A1A4}"/>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681" name="Freeform: Shape 116">
                    <a:extLst>
                      <a:ext uri="{FF2B5EF4-FFF2-40B4-BE49-F238E27FC236}">
                        <a16:creationId xmlns:a16="http://schemas.microsoft.com/office/drawing/2014/main" id="{BB8DB99D-1CF1-1C40-BDDD-F37FE83FCA99}"/>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pic>
            <p:nvPicPr>
              <p:cNvPr id="608" name="Picture 607" descr="A close up of a sign&#10;&#10;Description automatically generated">
                <a:extLst>
                  <a:ext uri="{FF2B5EF4-FFF2-40B4-BE49-F238E27FC236}">
                    <a16:creationId xmlns:a16="http://schemas.microsoft.com/office/drawing/2014/main" id="{4DF575A7-2CAF-0543-B3FC-206E39CFA6A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80061" y="3792497"/>
                <a:ext cx="318652" cy="318650"/>
              </a:xfrm>
              <a:prstGeom prst="rect">
                <a:avLst/>
              </a:prstGeom>
            </p:spPr>
          </p:pic>
          <p:sp>
            <p:nvSpPr>
              <p:cNvPr id="609" name="Rounded Rectangle 608">
                <a:extLst>
                  <a:ext uri="{FF2B5EF4-FFF2-40B4-BE49-F238E27FC236}">
                    <a16:creationId xmlns:a16="http://schemas.microsoft.com/office/drawing/2014/main" id="{280CE1A1-A567-E244-A8ED-3F04FE749F8A}"/>
                  </a:ext>
                </a:extLst>
              </p:cNvPr>
              <p:cNvSpPr/>
              <p:nvPr/>
            </p:nvSpPr>
            <p:spPr>
              <a:xfrm>
                <a:off x="1404696" y="2498854"/>
                <a:ext cx="596672" cy="536738"/>
              </a:xfrm>
              <a:prstGeom prst="roundRect">
                <a:avLst>
                  <a:gd name="adj" fmla="val 13147"/>
                </a:avLst>
              </a:prstGeom>
              <a:noFill/>
              <a:ln w="1270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algn="ctr" defTabSz="609585" fontAlgn="base">
                  <a:spcBef>
                    <a:spcPct val="0"/>
                  </a:spcBef>
                  <a:spcAft>
                    <a:spcPct val="0"/>
                  </a:spcAft>
                </a:pPr>
                <a:r>
                  <a:rPr lang="en-US" sz="900" dirty="0">
                    <a:solidFill>
                      <a:schemeClr val="tx1">
                        <a:lumMod val="90000"/>
                        <a:lumOff val="10000"/>
                      </a:schemeClr>
                    </a:solidFill>
                    <a:latin typeface="CiscoSansTT Light" panose="020B0503020201020303" pitchFamily="34" charset="0"/>
                    <a:cs typeface="CiscoSansTT Light" panose="020B0503020201020303" pitchFamily="34" charset="0"/>
                  </a:rPr>
                  <a:t>VPC</a:t>
                </a:r>
              </a:p>
            </p:txBody>
          </p:sp>
          <p:grpSp>
            <p:nvGrpSpPr>
              <p:cNvPr id="610" name="Group 609">
                <a:extLst>
                  <a:ext uri="{FF2B5EF4-FFF2-40B4-BE49-F238E27FC236}">
                    <a16:creationId xmlns:a16="http://schemas.microsoft.com/office/drawing/2014/main" id="{D21E700E-76C2-D44B-85A0-855EEED12C2F}"/>
                  </a:ext>
                </a:extLst>
              </p:cNvPr>
              <p:cNvGrpSpPr/>
              <p:nvPr/>
            </p:nvGrpSpPr>
            <p:grpSpPr>
              <a:xfrm>
                <a:off x="2277523" y="2498854"/>
                <a:ext cx="596672" cy="536738"/>
                <a:chOff x="1309879" y="2480682"/>
                <a:chExt cx="596672" cy="536738"/>
              </a:xfrm>
            </p:grpSpPr>
            <p:pic>
              <p:nvPicPr>
                <p:cNvPr id="675" name="Picture 674" descr="A close up of a sign&#10;&#10;Description automatically generated">
                  <a:extLst>
                    <a:ext uri="{FF2B5EF4-FFF2-40B4-BE49-F238E27FC236}">
                      <a16:creationId xmlns:a16="http://schemas.microsoft.com/office/drawing/2014/main" id="{7AF10394-A54D-0C43-858A-5352CE6FAC0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48889" y="2522502"/>
                  <a:ext cx="318652" cy="318650"/>
                </a:xfrm>
                <a:prstGeom prst="rect">
                  <a:avLst/>
                </a:prstGeom>
              </p:spPr>
            </p:pic>
            <p:sp>
              <p:nvSpPr>
                <p:cNvPr id="676" name="Rounded Rectangle 675">
                  <a:extLst>
                    <a:ext uri="{FF2B5EF4-FFF2-40B4-BE49-F238E27FC236}">
                      <a16:creationId xmlns:a16="http://schemas.microsoft.com/office/drawing/2014/main" id="{86A9C61A-C724-7B4D-B64C-39E40F3D206C}"/>
                    </a:ext>
                  </a:extLst>
                </p:cNvPr>
                <p:cNvSpPr/>
                <p:nvPr/>
              </p:nvSpPr>
              <p:spPr>
                <a:xfrm>
                  <a:off x="1309879" y="2480682"/>
                  <a:ext cx="596672" cy="536738"/>
                </a:xfrm>
                <a:prstGeom prst="roundRect">
                  <a:avLst>
                    <a:gd name="adj" fmla="val 13147"/>
                  </a:avLst>
                </a:prstGeom>
                <a:noFill/>
                <a:ln w="1270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algn="ctr" defTabSz="609585" fontAlgn="base">
                    <a:spcBef>
                      <a:spcPct val="0"/>
                    </a:spcBef>
                    <a:spcAft>
                      <a:spcPct val="0"/>
                    </a:spcAft>
                  </a:pPr>
                  <a:r>
                    <a:rPr lang="en-US" sz="900" dirty="0">
                      <a:solidFill>
                        <a:schemeClr val="tx1">
                          <a:lumMod val="90000"/>
                          <a:lumOff val="10000"/>
                        </a:schemeClr>
                      </a:solidFill>
                      <a:latin typeface="CiscoSansTT Light" panose="020B0503020201020303" pitchFamily="34" charset="0"/>
                      <a:cs typeface="CiscoSansTT Light" panose="020B0503020201020303" pitchFamily="34" charset="0"/>
                    </a:rPr>
                    <a:t>VNet</a:t>
                  </a:r>
                </a:p>
              </p:txBody>
            </p:sp>
          </p:grpSp>
          <p:grpSp>
            <p:nvGrpSpPr>
              <p:cNvPr id="611" name="Group 610">
                <a:extLst>
                  <a:ext uri="{FF2B5EF4-FFF2-40B4-BE49-F238E27FC236}">
                    <a16:creationId xmlns:a16="http://schemas.microsoft.com/office/drawing/2014/main" id="{C9112C40-BF9A-3443-9D75-4A93A6F870E2}"/>
                  </a:ext>
                </a:extLst>
              </p:cNvPr>
              <p:cNvGrpSpPr>
                <a:grpSpLocks noChangeAspect="1"/>
              </p:cNvGrpSpPr>
              <p:nvPr/>
            </p:nvGrpSpPr>
            <p:grpSpPr>
              <a:xfrm flipH="1" flipV="1">
                <a:off x="813507" y="3044445"/>
                <a:ext cx="2651760" cy="1332195"/>
                <a:chOff x="2329361" y="693964"/>
                <a:chExt cx="3941566" cy="1980173"/>
              </a:xfrm>
            </p:grpSpPr>
            <p:grpSp>
              <p:nvGrpSpPr>
                <p:cNvPr id="643" name="Group 642">
                  <a:extLst>
                    <a:ext uri="{FF2B5EF4-FFF2-40B4-BE49-F238E27FC236}">
                      <a16:creationId xmlns:a16="http://schemas.microsoft.com/office/drawing/2014/main" id="{EF4E2312-E1B0-E54F-B642-F0ECEC07D9E3}"/>
                    </a:ext>
                  </a:extLst>
                </p:cNvPr>
                <p:cNvGrpSpPr/>
                <p:nvPr/>
              </p:nvGrpSpPr>
              <p:grpSpPr>
                <a:xfrm>
                  <a:off x="2329361" y="693964"/>
                  <a:ext cx="1950976" cy="1980173"/>
                  <a:chOff x="289957" y="1505270"/>
                  <a:chExt cx="3359100" cy="3409373"/>
                </a:xfrm>
              </p:grpSpPr>
              <p:sp>
                <p:nvSpPr>
                  <p:cNvPr id="660" name="Arc 659">
                    <a:extLst>
                      <a:ext uri="{FF2B5EF4-FFF2-40B4-BE49-F238E27FC236}">
                        <a16:creationId xmlns:a16="http://schemas.microsoft.com/office/drawing/2014/main" id="{ADE193CA-2A7A-9249-9823-8F6C7E58DF8C}"/>
                      </a:ext>
                    </a:extLst>
                  </p:cNvPr>
                  <p:cNvSpPr/>
                  <p:nvPr/>
                </p:nvSpPr>
                <p:spPr>
                  <a:xfrm flipH="1">
                    <a:off x="289957" y="1505270"/>
                    <a:ext cx="3226201" cy="3409373"/>
                  </a:xfrm>
                  <a:prstGeom prst="arc">
                    <a:avLst>
                      <a:gd name="adj1" fmla="val 6809107"/>
                      <a:gd name="adj2" fmla="val 10891410"/>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661" name="Group 660">
                    <a:extLst>
                      <a:ext uri="{FF2B5EF4-FFF2-40B4-BE49-F238E27FC236}">
                        <a16:creationId xmlns:a16="http://schemas.microsoft.com/office/drawing/2014/main" id="{1440B630-BACB-1342-823A-8D58253D0B52}"/>
                      </a:ext>
                    </a:extLst>
                  </p:cNvPr>
                  <p:cNvGrpSpPr>
                    <a:grpSpLocks noChangeAspect="1"/>
                  </p:cNvGrpSpPr>
                  <p:nvPr/>
                </p:nvGrpSpPr>
                <p:grpSpPr>
                  <a:xfrm rot="5400000" flipH="1">
                    <a:off x="3425529" y="3001826"/>
                    <a:ext cx="174706" cy="272351"/>
                    <a:chOff x="5262116" y="208605"/>
                    <a:chExt cx="316706" cy="493712"/>
                  </a:xfrm>
                  <a:solidFill>
                    <a:schemeClr val="bg1"/>
                  </a:solidFill>
                </p:grpSpPr>
                <p:sp>
                  <p:nvSpPr>
                    <p:cNvPr id="669" name="Freeform 62">
                      <a:extLst>
                        <a:ext uri="{FF2B5EF4-FFF2-40B4-BE49-F238E27FC236}">
                          <a16:creationId xmlns:a16="http://schemas.microsoft.com/office/drawing/2014/main" id="{380E32FA-A25C-4B4F-B25E-98D164B50526}"/>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70" name="Freeform 63">
                      <a:extLst>
                        <a:ext uri="{FF2B5EF4-FFF2-40B4-BE49-F238E27FC236}">
                          <a16:creationId xmlns:a16="http://schemas.microsoft.com/office/drawing/2014/main" id="{1F119F34-83BA-4142-9706-B2C93C9AFD78}"/>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71" name="Freeform 64">
                      <a:extLst>
                        <a:ext uri="{FF2B5EF4-FFF2-40B4-BE49-F238E27FC236}">
                          <a16:creationId xmlns:a16="http://schemas.microsoft.com/office/drawing/2014/main" id="{38B74BDF-5FE5-5543-9554-EC1F6DBA69EB}"/>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72" name="Freeform 65">
                      <a:extLst>
                        <a:ext uri="{FF2B5EF4-FFF2-40B4-BE49-F238E27FC236}">
                          <a16:creationId xmlns:a16="http://schemas.microsoft.com/office/drawing/2014/main" id="{AEE94F90-0962-EB4E-9E0D-0F591CD38BE7}"/>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73" name="Freeform 66">
                      <a:extLst>
                        <a:ext uri="{FF2B5EF4-FFF2-40B4-BE49-F238E27FC236}">
                          <a16:creationId xmlns:a16="http://schemas.microsoft.com/office/drawing/2014/main" id="{3FDCF451-1EC9-AD4C-A80A-5B61ADE6E1AE}"/>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674" name="Freeform 67">
                      <a:extLst>
                        <a:ext uri="{FF2B5EF4-FFF2-40B4-BE49-F238E27FC236}">
                          <a16:creationId xmlns:a16="http://schemas.microsoft.com/office/drawing/2014/main" id="{26BBA9DB-9493-DA43-BFD3-A5F850210D32}"/>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nvGrpSpPr>
                  <p:cNvPr id="662" name="Group 661">
                    <a:extLst>
                      <a:ext uri="{FF2B5EF4-FFF2-40B4-BE49-F238E27FC236}">
                        <a16:creationId xmlns:a16="http://schemas.microsoft.com/office/drawing/2014/main" id="{45FB7084-05BD-5346-B86B-1A473F27B505}"/>
                      </a:ext>
                    </a:extLst>
                  </p:cNvPr>
                  <p:cNvGrpSpPr>
                    <a:grpSpLocks noChangeAspect="1"/>
                  </p:cNvGrpSpPr>
                  <p:nvPr/>
                </p:nvGrpSpPr>
                <p:grpSpPr>
                  <a:xfrm rot="9000000">
                    <a:off x="2474231" y="4636828"/>
                    <a:ext cx="174706" cy="272351"/>
                    <a:chOff x="5262116" y="208605"/>
                    <a:chExt cx="316706" cy="493712"/>
                  </a:xfrm>
                  <a:solidFill>
                    <a:schemeClr val="bg1"/>
                  </a:solidFill>
                </p:grpSpPr>
                <p:sp>
                  <p:nvSpPr>
                    <p:cNvPr id="663" name="Freeform 62">
                      <a:extLst>
                        <a:ext uri="{FF2B5EF4-FFF2-40B4-BE49-F238E27FC236}">
                          <a16:creationId xmlns:a16="http://schemas.microsoft.com/office/drawing/2014/main" id="{EA30E86F-DBDE-BE45-995F-C45046A17D9F}"/>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64" name="Freeform 63">
                      <a:extLst>
                        <a:ext uri="{FF2B5EF4-FFF2-40B4-BE49-F238E27FC236}">
                          <a16:creationId xmlns:a16="http://schemas.microsoft.com/office/drawing/2014/main" id="{6488366E-01D6-AF49-A988-493C432BEEAA}"/>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65" name="Freeform 64">
                      <a:extLst>
                        <a:ext uri="{FF2B5EF4-FFF2-40B4-BE49-F238E27FC236}">
                          <a16:creationId xmlns:a16="http://schemas.microsoft.com/office/drawing/2014/main" id="{5AE40B46-811B-794D-8A41-557EEB7AD4C5}"/>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66" name="Freeform 65">
                      <a:extLst>
                        <a:ext uri="{FF2B5EF4-FFF2-40B4-BE49-F238E27FC236}">
                          <a16:creationId xmlns:a16="http://schemas.microsoft.com/office/drawing/2014/main" id="{778C1FC9-A23F-3D47-9C9D-9D6509B6570A}"/>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67" name="Freeform 66">
                      <a:extLst>
                        <a:ext uri="{FF2B5EF4-FFF2-40B4-BE49-F238E27FC236}">
                          <a16:creationId xmlns:a16="http://schemas.microsoft.com/office/drawing/2014/main" id="{899CDF74-3380-584F-85E7-020D0C987EA7}"/>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668" name="Freeform 67">
                      <a:extLst>
                        <a:ext uri="{FF2B5EF4-FFF2-40B4-BE49-F238E27FC236}">
                          <a16:creationId xmlns:a16="http://schemas.microsoft.com/office/drawing/2014/main" id="{F73482D8-651E-254C-B3F1-FFA6BBB4C3B0}"/>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644" name="Group 643">
                  <a:extLst>
                    <a:ext uri="{FF2B5EF4-FFF2-40B4-BE49-F238E27FC236}">
                      <a16:creationId xmlns:a16="http://schemas.microsoft.com/office/drawing/2014/main" id="{36B5F9CF-24AC-9C4E-A272-B30537CE5972}"/>
                    </a:ext>
                  </a:extLst>
                </p:cNvPr>
                <p:cNvGrpSpPr/>
                <p:nvPr/>
              </p:nvGrpSpPr>
              <p:grpSpPr>
                <a:xfrm flipH="1">
                  <a:off x="4319951" y="693964"/>
                  <a:ext cx="1950976" cy="1980173"/>
                  <a:chOff x="289957" y="1505270"/>
                  <a:chExt cx="3359100" cy="3409373"/>
                </a:xfrm>
              </p:grpSpPr>
              <p:sp>
                <p:nvSpPr>
                  <p:cNvPr id="645" name="Arc 644">
                    <a:extLst>
                      <a:ext uri="{FF2B5EF4-FFF2-40B4-BE49-F238E27FC236}">
                        <a16:creationId xmlns:a16="http://schemas.microsoft.com/office/drawing/2014/main" id="{DAE3E0D3-BC01-244E-AF91-C621963402AA}"/>
                      </a:ext>
                    </a:extLst>
                  </p:cNvPr>
                  <p:cNvSpPr/>
                  <p:nvPr/>
                </p:nvSpPr>
                <p:spPr>
                  <a:xfrm flipH="1">
                    <a:off x="289957" y="1505270"/>
                    <a:ext cx="3226201" cy="3409373"/>
                  </a:xfrm>
                  <a:prstGeom prst="arc">
                    <a:avLst>
                      <a:gd name="adj1" fmla="val 6809107"/>
                      <a:gd name="adj2" fmla="val 10891410"/>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646" name="Group 645">
                    <a:extLst>
                      <a:ext uri="{FF2B5EF4-FFF2-40B4-BE49-F238E27FC236}">
                        <a16:creationId xmlns:a16="http://schemas.microsoft.com/office/drawing/2014/main" id="{F599FA90-3C6E-8C4B-9C67-87C62FB341B2}"/>
                      </a:ext>
                    </a:extLst>
                  </p:cNvPr>
                  <p:cNvGrpSpPr>
                    <a:grpSpLocks noChangeAspect="1"/>
                  </p:cNvGrpSpPr>
                  <p:nvPr/>
                </p:nvGrpSpPr>
                <p:grpSpPr>
                  <a:xfrm rot="5400000" flipH="1">
                    <a:off x="3425529" y="3001826"/>
                    <a:ext cx="174706" cy="272351"/>
                    <a:chOff x="5262116" y="208605"/>
                    <a:chExt cx="316706" cy="493712"/>
                  </a:xfrm>
                  <a:solidFill>
                    <a:schemeClr val="bg1"/>
                  </a:solidFill>
                </p:grpSpPr>
                <p:sp>
                  <p:nvSpPr>
                    <p:cNvPr id="654" name="Freeform 62">
                      <a:extLst>
                        <a:ext uri="{FF2B5EF4-FFF2-40B4-BE49-F238E27FC236}">
                          <a16:creationId xmlns:a16="http://schemas.microsoft.com/office/drawing/2014/main" id="{61E70557-B7DF-CC4D-90A6-B859A43DB291}"/>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5" name="Freeform 63">
                      <a:extLst>
                        <a:ext uri="{FF2B5EF4-FFF2-40B4-BE49-F238E27FC236}">
                          <a16:creationId xmlns:a16="http://schemas.microsoft.com/office/drawing/2014/main" id="{8A4DA124-9A5C-E24D-A81C-27CE60CBEB36}"/>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6" name="Freeform 64">
                      <a:extLst>
                        <a:ext uri="{FF2B5EF4-FFF2-40B4-BE49-F238E27FC236}">
                          <a16:creationId xmlns:a16="http://schemas.microsoft.com/office/drawing/2014/main" id="{B0CE1C51-50F5-C54B-B8D1-4E3751941329}"/>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7" name="Freeform 65">
                      <a:extLst>
                        <a:ext uri="{FF2B5EF4-FFF2-40B4-BE49-F238E27FC236}">
                          <a16:creationId xmlns:a16="http://schemas.microsoft.com/office/drawing/2014/main" id="{0BA283E6-91AE-9442-A4E4-CF0AB3E2721E}"/>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8" name="Freeform 66">
                      <a:extLst>
                        <a:ext uri="{FF2B5EF4-FFF2-40B4-BE49-F238E27FC236}">
                          <a16:creationId xmlns:a16="http://schemas.microsoft.com/office/drawing/2014/main" id="{54F87C92-5164-5B45-B724-123DE800117A}"/>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659" name="Freeform 67">
                      <a:extLst>
                        <a:ext uri="{FF2B5EF4-FFF2-40B4-BE49-F238E27FC236}">
                          <a16:creationId xmlns:a16="http://schemas.microsoft.com/office/drawing/2014/main" id="{C3F9A63D-46D9-9542-A4A8-DC92BE11F3FE}"/>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nvGrpSpPr>
                  <p:cNvPr id="647" name="Group 646">
                    <a:extLst>
                      <a:ext uri="{FF2B5EF4-FFF2-40B4-BE49-F238E27FC236}">
                        <a16:creationId xmlns:a16="http://schemas.microsoft.com/office/drawing/2014/main" id="{8AE5FEE6-F2DC-B648-BF6B-661E48666283}"/>
                      </a:ext>
                    </a:extLst>
                  </p:cNvPr>
                  <p:cNvGrpSpPr>
                    <a:grpSpLocks noChangeAspect="1"/>
                  </p:cNvGrpSpPr>
                  <p:nvPr/>
                </p:nvGrpSpPr>
                <p:grpSpPr>
                  <a:xfrm rot="9000000">
                    <a:off x="2474231" y="4636828"/>
                    <a:ext cx="174706" cy="272351"/>
                    <a:chOff x="5262116" y="208605"/>
                    <a:chExt cx="316706" cy="493712"/>
                  </a:xfrm>
                  <a:solidFill>
                    <a:schemeClr val="bg1"/>
                  </a:solidFill>
                </p:grpSpPr>
                <p:sp>
                  <p:nvSpPr>
                    <p:cNvPr id="648" name="Freeform 62">
                      <a:extLst>
                        <a:ext uri="{FF2B5EF4-FFF2-40B4-BE49-F238E27FC236}">
                          <a16:creationId xmlns:a16="http://schemas.microsoft.com/office/drawing/2014/main" id="{105CAD15-9044-A748-968E-4ACEE3476ECE}"/>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49" name="Freeform 63">
                      <a:extLst>
                        <a:ext uri="{FF2B5EF4-FFF2-40B4-BE49-F238E27FC236}">
                          <a16:creationId xmlns:a16="http://schemas.microsoft.com/office/drawing/2014/main" id="{D0FDE8A9-E3AB-C043-B677-6FA0E2EE79D6}"/>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0" name="Freeform 64">
                      <a:extLst>
                        <a:ext uri="{FF2B5EF4-FFF2-40B4-BE49-F238E27FC236}">
                          <a16:creationId xmlns:a16="http://schemas.microsoft.com/office/drawing/2014/main" id="{E4A3619B-BEFD-AD48-813C-E7E96EFFCD8F}"/>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1" name="Freeform 65">
                      <a:extLst>
                        <a:ext uri="{FF2B5EF4-FFF2-40B4-BE49-F238E27FC236}">
                          <a16:creationId xmlns:a16="http://schemas.microsoft.com/office/drawing/2014/main" id="{77DE1866-0F86-0441-96B5-6F79F121A4D8}"/>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2" name="Freeform 66">
                      <a:extLst>
                        <a:ext uri="{FF2B5EF4-FFF2-40B4-BE49-F238E27FC236}">
                          <a16:creationId xmlns:a16="http://schemas.microsoft.com/office/drawing/2014/main" id="{D8928EDE-CF0F-FE4B-BE39-5736D476A399}"/>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653" name="Freeform 67">
                      <a:extLst>
                        <a:ext uri="{FF2B5EF4-FFF2-40B4-BE49-F238E27FC236}">
                          <a16:creationId xmlns:a16="http://schemas.microsoft.com/office/drawing/2014/main" id="{E761025C-962C-B94D-9ED2-3DAB1FDA3774}"/>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grpSp>
          <p:pic>
            <p:nvPicPr>
              <p:cNvPr id="612" name="Picture 611" descr="AmazonWebservices_Logo.svg_-400x150.png">
                <a:extLst>
                  <a:ext uri="{FF2B5EF4-FFF2-40B4-BE49-F238E27FC236}">
                    <a16:creationId xmlns:a16="http://schemas.microsoft.com/office/drawing/2014/main" id="{F8AE4293-E529-6047-B679-97E199581BB7}"/>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954684" y="2119389"/>
                <a:ext cx="402029" cy="150760"/>
              </a:xfrm>
              <a:prstGeom prst="rect">
                <a:avLst/>
              </a:prstGeom>
            </p:spPr>
          </p:pic>
          <p:pic>
            <p:nvPicPr>
              <p:cNvPr id="613" name="Picture 612" descr="MSAzure.png">
                <a:extLst>
                  <a:ext uri="{FF2B5EF4-FFF2-40B4-BE49-F238E27FC236}">
                    <a16:creationId xmlns:a16="http://schemas.microsoft.com/office/drawing/2014/main" id="{045B291F-49FE-CF40-AB02-2034439E18B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l="7380" t="28698" r="7142" b="29754"/>
              <a:stretch/>
            </p:blipFill>
            <p:spPr>
              <a:xfrm>
                <a:off x="2528238" y="2128173"/>
                <a:ext cx="443310" cy="161612"/>
              </a:xfrm>
              <a:prstGeom prst="rect">
                <a:avLst/>
              </a:prstGeom>
            </p:spPr>
          </p:pic>
          <p:grpSp>
            <p:nvGrpSpPr>
              <p:cNvPr id="614" name="Group 613">
                <a:extLst>
                  <a:ext uri="{FF2B5EF4-FFF2-40B4-BE49-F238E27FC236}">
                    <a16:creationId xmlns:a16="http://schemas.microsoft.com/office/drawing/2014/main" id="{E74DBCB1-3DA7-5C45-8B43-4A748432C114}"/>
                  </a:ext>
                </a:extLst>
              </p:cNvPr>
              <p:cNvGrpSpPr/>
              <p:nvPr/>
            </p:nvGrpSpPr>
            <p:grpSpPr>
              <a:xfrm>
                <a:off x="1063680" y="2288119"/>
                <a:ext cx="519314" cy="281977"/>
                <a:chOff x="820076" y="2302996"/>
                <a:chExt cx="519314" cy="281977"/>
              </a:xfrm>
            </p:grpSpPr>
            <p:grpSp>
              <p:nvGrpSpPr>
                <p:cNvPr id="634" name="Group 633">
                  <a:extLst>
                    <a:ext uri="{FF2B5EF4-FFF2-40B4-BE49-F238E27FC236}">
                      <a16:creationId xmlns:a16="http://schemas.microsoft.com/office/drawing/2014/main" id="{143D1871-062B-C142-A253-84C2016139D2}"/>
                    </a:ext>
                  </a:extLst>
                </p:cNvPr>
                <p:cNvGrpSpPr/>
                <p:nvPr/>
              </p:nvGrpSpPr>
              <p:grpSpPr>
                <a:xfrm>
                  <a:off x="820076" y="2302996"/>
                  <a:ext cx="252437" cy="133585"/>
                  <a:chOff x="820076" y="2308076"/>
                  <a:chExt cx="252437" cy="133585"/>
                </a:xfrm>
              </p:grpSpPr>
              <p:sp>
                <p:nvSpPr>
                  <p:cNvPr id="641" name="Rounded Rectangle 640">
                    <a:extLst>
                      <a:ext uri="{FF2B5EF4-FFF2-40B4-BE49-F238E27FC236}">
                        <a16:creationId xmlns:a16="http://schemas.microsoft.com/office/drawing/2014/main" id="{6B36CF50-2C97-9743-B1DB-8D18B04D8D42}"/>
                      </a:ext>
                    </a:extLst>
                  </p:cNvPr>
                  <p:cNvSpPr/>
                  <p:nvPr/>
                </p:nvSpPr>
                <p:spPr>
                  <a:xfrm>
                    <a:off x="820076" y="2308076"/>
                    <a:ext cx="252437" cy="13358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642" name="TextBox 641">
                    <a:extLst>
                      <a:ext uri="{FF2B5EF4-FFF2-40B4-BE49-F238E27FC236}">
                        <a16:creationId xmlns:a16="http://schemas.microsoft.com/office/drawing/2014/main" id="{809F6529-514C-7449-978D-3A1014AE91D9}"/>
                      </a:ext>
                    </a:extLst>
                  </p:cNvPr>
                  <p:cNvSpPr txBox="1"/>
                  <p:nvPr/>
                </p:nvSpPr>
                <p:spPr>
                  <a:xfrm>
                    <a:off x="844503" y="2313313"/>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VPC</a:t>
                    </a:r>
                  </a:p>
                </p:txBody>
              </p:sp>
            </p:grpSp>
            <p:grpSp>
              <p:nvGrpSpPr>
                <p:cNvPr id="635" name="Group 634">
                  <a:extLst>
                    <a:ext uri="{FF2B5EF4-FFF2-40B4-BE49-F238E27FC236}">
                      <a16:creationId xmlns:a16="http://schemas.microsoft.com/office/drawing/2014/main" id="{FE5335EC-051F-2342-903E-9659D82AF396}"/>
                    </a:ext>
                  </a:extLst>
                </p:cNvPr>
                <p:cNvGrpSpPr/>
                <p:nvPr/>
              </p:nvGrpSpPr>
              <p:grpSpPr>
                <a:xfrm>
                  <a:off x="820076" y="2451388"/>
                  <a:ext cx="252437" cy="133585"/>
                  <a:chOff x="820076" y="2308076"/>
                  <a:chExt cx="252437" cy="133585"/>
                </a:xfrm>
              </p:grpSpPr>
              <p:sp>
                <p:nvSpPr>
                  <p:cNvPr id="639" name="Rounded Rectangle 638">
                    <a:extLst>
                      <a:ext uri="{FF2B5EF4-FFF2-40B4-BE49-F238E27FC236}">
                        <a16:creationId xmlns:a16="http://schemas.microsoft.com/office/drawing/2014/main" id="{ABA11173-B8ED-E74F-B9E2-59499317761B}"/>
                      </a:ext>
                    </a:extLst>
                  </p:cNvPr>
                  <p:cNvSpPr/>
                  <p:nvPr/>
                </p:nvSpPr>
                <p:spPr>
                  <a:xfrm>
                    <a:off x="820076" y="2308076"/>
                    <a:ext cx="252437" cy="13358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640" name="TextBox 639">
                    <a:extLst>
                      <a:ext uri="{FF2B5EF4-FFF2-40B4-BE49-F238E27FC236}">
                        <a16:creationId xmlns:a16="http://schemas.microsoft.com/office/drawing/2014/main" id="{363189DB-5C13-404C-A636-DAC91DC60F05}"/>
                      </a:ext>
                    </a:extLst>
                  </p:cNvPr>
                  <p:cNvSpPr txBox="1"/>
                  <p:nvPr/>
                </p:nvSpPr>
                <p:spPr>
                  <a:xfrm>
                    <a:off x="844503" y="2313313"/>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VPC</a:t>
                    </a:r>
                  </a:p>
                </p:txBody>
              </p:sp>
            </p:grpSp>
            <p:grpSp>
              <p:nvGrpSpPr>
                <p:cNvPr id="636" name="Group 635">
                  <a:extLst>
                    <a:ext uri="{FF2B5EF4-FFF2-40B4-BE49-F238E27FC236}">
                      <a16:creationId xmlns:a16="http://schemas.microsoft.com/office/drawing/2014/main" id="{AD43F3C3-2C35-B94C-B789-11C32DBE0DFF}"/>
                    </a:ext>
                  </a:extLst>
                </p:cNvPr>
                <p:cNvGrpSpPr/>
                <p:nvPr/>
              </p:nvGrpSpPr>
              <p:grpSpPr>
                <a:xfrm>
                  <a:off x="1086953" y="2302996"/>
                  <a:ext cx="252437" cy="133585"/>
                  <a:chOff x="820076" y="2308076"/>
                  <a:chExt cx="252437" cy="133585"/>
                </a:xfrm>
              </p:grpSpPr>
              <p:sp>
                <p:nvSpPr>
                  <p:cNvPr id="637" name="Rounded Rectangle 636">
                    <a:extLst>
                      <a:ext uri="{FF2B5EF4-FFF2-40B4-BE49-F238E27FC236}">
                        <a16:creationId xmlns:a16="http://schemas.microsoft.com/office/drawing/2014/main" id="{D5B9CBDF-1A71-364F-9CDB-E2534A1A9FBB}"/>
                      </a:ext>
                    </a:extLst>
                  </p:cNvPr>
                  <p:cNvSpPr/>
                  <p:nvPr/>
                </p:nvSpPr>
                <p:spPr>
                  <a:xfrm>
                    <a:off x="820076" y="2308076"/>
                    <a:ext cx="252437" cy="13358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638" name="TextBox 637">
                    <a:extLst>
                      <a:ext uri="{FF2B5EF4-FFF2-40B4-BE49-F238E27FC236}">
                        <a16:creationId xmlns:a16="http://schemas.microsoft.com/office/drawing/2014/main" id="{F71FDFC7-98B8-FB4D-B919-16352A98EDEC}"/>
                      </a:ext>
                    </a:extLst>
                  </p:cNvPr>
                  <p:cNvSpPr txBox="1"/>
                  <p:nvPr/>
                </p:nvSpPr>
                <p:spPr>
                  <a:xfrm>
                    <a:off x="844503" y="2313313"/>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VPC</a:t>
                    </a:r>
                  </a:p>
                </p:txBody>
              </p:sp>
            </p:grpSp>
          </p:grpSp>
          <p:grpSp>
            <p:nvGrpSpPr>
              <p:cNvPr id="615" name="Group 614">
                <a:extLst>
                  <a:ext uri="{FF2B5EF4-FFF2-40B4-BE49-F238E27FC236}">
                    <a16:creationId xmlns:a16="http://schemas.microsoft.com/office/drawing/2014/main" id="{0DCA94FE-18AB-F74F-BD24-9EC651016A6D}"/>
                  </a:ext>
                </a:extLst>
              </p:cNvPr>
              <p:cNvGrpSpPr/>
              <p:nvPr/>
            </p:nvGrpSpPr>
            <p:grpSpPr>
              <a:xfrm>
                <a:off x="2967162" y="2288119"/>
                <a:ext cx="252437" cy="133585"/>
                <a:chOff x="820076" y="2308076"/>
                <a:chExt cx="252437" cy="133585"/>
              </a:xfrm>
            </p:grpSpPr>
            <p:sp>
              <p:nvSpPr>
                <p:cNvPr id="632" name="Rounded Rectangle 631">
                  <a:extLst>
                    <a:ext uri="{FF2B5EF4-FFF2-40B4-BE49-F238E27FC236}">
                      <a16:creationId xmlns:a16="http://schemas.microsoft.com/office/drawing/2014/main" id="{4F02EAC6-66D6-C340-A8E4-DA6A5CDB6343}"/>
                    </a:ext>
                  </a:extLst>
                </p:cNvPr>
                <p:cNvSpPr/>
                <p:nvPr/>
              </p:nvSpPr>
              <p:spPr>
                <a:xfrm>
                  <a:off x="820076" y="2308076"/>
                  <a:ext cx="252437" cy="133585"/>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633" name="TextBox 632">
                  <a:extLst>
                    <a:ext uri="{FF2B5EF4-FFF2-40B4-BE49-F238E27FC236}">
                      <a16:creationId xmlns:a16="http://schemas.microsoft.com/office/drawing/2014/main" id="{F0D9FA32-D1C5-D345-93DD-E1E664A44237}"/>
                    </a:ext>
                  </a:extLst>
                </p:cNvPr>
                <p:cNvSpPr txBox="1"/>
                <p:nvPr/>
              </p:nvSpPr>
              <p:spPr>
                <a:xfrm>
                  <a:off x="844503" y="2313312"/>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a:t>
                  </a:r>
                  <a:r>
                    <a:rPr lang="en-US" sz="600" dirty="0">
                      <a:solidFill>
                        <a:schemeClr val="bg2"/>
                      </a:solidFill>
                      <a:latin typeface="CiscoSansTT Light" panose="020B0503020201020303" pitchFamily="34" charset="0"/>
                      <a:cs typeface="CiscoSansTT Light" panose="020B0503020201020303" pitchFamily="34" charset="0"/>
                    </a:rPr>
                    <a:t>Net</a:t>
                  </a:r>
                  <a:endParaRPr lang="en-US" sz="800" dirty="0">
                    <a:solidFill>
                      <a:schemeClr val="bg2"/>
                    </a:solidFill>
                    <a:latin typeface="CiscoSansTT Light" panose="020B0503020201020303" pitchFamily="34" charset="0"/>
                    <a:cs typeface="CiscoSansTT Light" panose="020B0503020201020303" pitchFamily="34" charset="0"/>
                  </a:endParaRPr>
                </a:p>
              </p:txBody>
            </p:sp>
          </p:grpSp>
          <p:grpSp>
            <p:nvGrpSpPr>
              <p:cNvPr id="616" name="Group 615">
                <a:extLst>
                  <a:ext uri="{FF2B5EF4-FFF2-40B4-BE49-F238E27FC236}">
                    <a16:creationId xmlns:a16="http://schemas.microsoft.com/office/drawing/2014/main" id="{485D0D1B-2431-3449-9F19-830CE80BF6A5}"/>
                  </a:ext>
                </a:extLst>
              </p:cNvPr>
              <p:cNvGrpSpPr/>
              <p:nvPr/>
            </p:nvGrpSpPr>
            <p:grpSpPr>
              <a:xfrm>
                <a:off x="2967162" y="2436511"/>
                <a:ext cx="252437" cy="133585"/>
                <a:chOff x="820076" y="2308076"/>
                <a:chExt cx="252437" cy="133585"/>
              </a:xfrm>
            </p:grpSpPr>
            <p:sp>
              <p:nvSpPr>
                <p:cNvPr id="630" name="Rounded Rectangle 629">
                  <a:extLst>
                    <a:ext uri="{FF2B5EF4-FFF2-40B4-BE49-F238E27FC236}">
                      <a16:creationId xmlns:a16="http://schemas.microsoft.com/office/drawing/2014/main" id="{E00006F7-B982-0244-83F2-F246FE3B2AE5}"/>
                    </a:ext>
                  </a:extLst>
                </p:cNvPr>
                <p:cNvSpPr/>
                <p:nvPr/>
              </p:nvSpPr>
              <p:spPr>
                <a:xfrm>
                  <a:off x="820076" y="2308076"/>
                  <a:ext cx="252437" cy="133585"/>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631" name="TextBox 630">
                  <a:extLst>
                    <a:ext uri="{FF2B5EF4-FFF2-40B4-BE49-F238E27FC236}">
                      <a16:creationId xmlns:a16="http://schemas.microsoft.com/office/drawing/2014/main" id="{083AF99A-EA42-834B-9967-DD95B68DFC8C}"/>
                    </a:ext>
                  </a:extLst>
                </p:cNvPr>
                <p:cNvSpPr txBox="1"/>
                <p:nvPr/>
              </p:nvSpPr>
              <p:spPr>
                <a:xfrm>
                  <a:off x="844503" y="2313312"/>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a:t>
                  </a:r>
                  <a:r>
                    <a:rPr lang="en-US" sz="600" dirty="0">
                      <a:solidFill>
                        <a:schemeClr val="bg2"/>
                      </a:solidFill>
                      <a:latin typeface="CiscoSansTT Light" panose="020B0503020201020303" pitchFamily="34" charset="0"/>
                      <a:cs typeface="CiscoSansTT Light" panose="020B0503020201020303" pitchFamily="34" charset="0"/>
                    </a:rPr>
                    <a:t>Net</a:t>
                  </a:r>
                  <a:endParaRPr lang="en-US" sz="800" dirty="0">
                    <a:solidFill>
                      <a:schemeClr val="bg2"/>
                    </a:solidFill>
                    <a:latin typeface="CiscoSansTT Light" panose="020B0503020201020303" pitchFamily="34" charset="0"/>
                    <a:cs typeface="CiscoSansTT Light" panose="020B0503020201020303" pitchFamily="34" charset="0"/>
                  </a:endParaRPr>
                </a:p>
              </p:txBody>
            </p:sp>
          </p:grpSp>
          <p:grpSp>
            <p:nvGrpSpPr>
              <p:cNvPr id="617" name="Group 616">
                <a:extLst>
                  <a:ext uri="{FF2B5EF4-FFF2-40B4-BE49-F238E27FC236}">
                    <a16:creationId xmlns:a16="http://schemas.microsoft.com/office/drawing/2014/main" id="{CA1893D1-49D3-964C-9AA3-33271673208F}"/>
                  </a:ext>
                </a:extLst>
              </p:cNvPr>
              <p:cNvGrpSpPr/>
              <p:nvPr/>
            </p:nvGrpSpPr>
            <p:grpSpPr>
              <a:xfrm>
                <a:off x="2701266" y="2288119"/>
                <a:ext cx="252437" cy="133585"/>
                <a:chOff x="272187" y="2308076"/>
                <a:chExt cx="252437" cy="133585"/>
              </a:xfrm>
            </p:grpSpPr>
            <p:sp>
              <p:nvSpPr>
                <p:cNvPr id="628" name="Rounded Rectangle 627">
                  <a:extLst>
                    <a:ext uri="{FF2B5EF4-FFF2-40B4-BE49-F238E27FC236}">
                      <a16:creationId xmlns:a16="http://schemas.microsoft.com/office/drawing/2014/main" id="{CFADFE3E-5A20-1A41-AC09-A01D194B0C41}"/>
                    </a:ext>
                  </a:extLst>
                </p:cNvPr>
                <p:cNvSpPr/>
                <p:nvPr/>
              </p:nvSpPr>
              <p:spPr>
                <a:xfrm>
                  <a:off x="272187" y="2308076"/>
                  <a:ext cx="252437" cy="133585"/>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629" name="TextBox 628">
                  <a:extLst>
                    <a:ext uri="{FF2B5EF4-FFF2-40B4-BE49-F238E27FC236}">
                      <a16:creationId xmlns:a16="http://schemas.microsoft.com/office/drawing/2014/main" id="{CF65DFAF-A8D8-BE4C-A185-2E938BF10942}"/>
                    </a:ext>
                  </a:extLst>
                </p:cNvPr>
                <p:cNvSpPr txBox="1"/>
                <p:nvPr/>
              </p:nvSpPr>
              <p:spPr>
                <a:xfrm>
                  <a:off x="296614" y="2313312"/>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a:t>
                  </a:r>
                  <a:r>
                    <a:rPr lang="en-US" sz="600" dirty="0">
                      <a:solidFill>
                        <a:schemeClr val="bg2"/>
                      </a:solidFill>
                      <a:latin typeface="CiscoSansTT Light" panose="020B0503020201020303" pitchFamily="34" charset="0"/>
                      <a:cs typeface="CiscoSansTT Light" panose="020B0503020201020303" pitchFamily="34" charset="0"/>
                    </a:rPr>
                    <a:t>Net</a:t>
                  </a:r>
                  <a:endParaRPr lang="en-US" sz="800" dirty="0">
                    <a:solidFill>
                      <a:schemeClr val="bg2"/>
                    </a:solidFill>
                    <a:latin typeface="CiscoSansTT Light" panose="020B0503020201020303" pitchFamily="34" charset="0"/>
                    <a:cs typeface="CiscoSansTT Light" panose="020B0503020201020303" pitchFamily="34" charset="0"/>
                  </a:endParaRPr>
                </a:p>
              </p:txBody>
            </p:sp>
          </p:grpSp>
          <p:cxnSp>
            <p:nvCxnSpPr>
              <p:cNvPr id="618" name="Straight Connector 617">
                <a:extLst>
                  <a:ext uri="{FF2B5EF4-FFF2-40B4-BE49-F238E27FC236}">
                    <a16:creationId xmlns:a16="http://schemas.microsoft.com/office/drawing/2014/main" id="{9D2ECBB6-18C6-D047-AAE3-BB2514749AAF}"/>
                  </a:ext>
                </a:extLst>
              </p:cNvPr>
              <p:cNvCxnSpPr>
                <a:cxnSpLocks/>
              </p:cNvCxnSpPr>
              <p:nvPr/>
            </p:nvCxnSpPr>
            <p:spPr>
              <a:xfrm>
                <a:off x="605175" y="4570356"/>
                <a:ext cx="3108960" cy="0"/>
              </a:xfrm>
              <a:prstGeom prst="line">
                <a:avLst/>
              </a:prstGeom>
              <a:noFill/>
              <a:ln w="57150" cap="rnd">
                <a:solidFill>
                  <a:schemeClr val="tx2"/>
                </a:solidFill>
                <a:prstDash val="solid"/>
                <a:round/>
                <a:headEnd/>
                <a:tailEnd/>
              </a:ln>
            </p:spPr>
          </p:cxnSp>
          <p:sp>
            <p:nvSpPr>
              <p:cNvPr id="619" name="TextBox 618">
                <a:extLst>
                  <a:ext uri="{FF2B5EF4-FFF2-40B4-BE49-F238E27FC236}">
                    <a16:creationId xmlns:a16="http://schemas.microsoft.com/office/drawing/2014/main" id="{A4E5F332-5C20-9142-942E-47F47187263F}"/>
                  </a:ext>
                </a:extLst>
              </p:cNvPr>
              <p:cNvSpPr txBox="1"/>
              <p:nvPr/>
            </p:nvSpPr>
            <p:spPr>
              <a:xfrm>
                <a:off x="2312690" y="3450978"/>
                <a:ext cx="645707" cy="249299"/>
              </a:xfrm>
              <a:prstGeom prst="rect">
                <a:avLst/>
              </a:prstGeom>
            </p:spPr>
            <p:txBody>
              <a:bodyPr wrap="square" lIns="0" tIns="0" rIns="0" bIns="0" rtlCol="0" anchor="t">
                <a:spAutoFit/>
              </a:bodyPr>
              <a:lstStyle/>
              <a:p>
                <a:pPr algn="ctr" defTabSz="1218072">
                  <a:lnSpc>
                    <a:spcPct val="90000"/>
                  </a:lnSpc>
                  <a:defRPr/>
                </a:pPr>
                <a:r>
                  <a:rPr lang="en-US" sz="900" kern="0" dirty="0">
                    <a:latin typeface="CiscoSansTT ExtraLight" panose="020B0303020201020303" pitchFamily="34" charset="0"/>
                    <a:ea typeface="CiscoSansTT Light" charset="0"/>
                    <a:cs typeface="CiscoSansTT ExtraLight" panose="020B0303020201020303" pitchFamily="34" charset="0"/>
                  </a:rPr>
                  <a:t>SD-WAN Fabric</a:t>
                </a:r>
              </a:p>
            </p:txBody>
          </p:sp>
          <p:sp>
            <p:nvSpPr>
              <p:cNvPr id="620" name="TextBox 619">
                <a:extLst>
                  <a:ext uri="{FF2B5EF4-FFF2-40B4-BE49-F238E27FC236}">
                    <a16:creationId xmlns:a16="http://schemas.microsoft.com/office/drawing/2014/main" id="{75E44B34-7974-E341-8D8E-E60759C1C701}"/>
                  </a:ext>
                </a:extLst>
              </p:cNvPr>
              <p:cNvSpPr txBox="1"/>
              <p:nvPr/>
            </p:nvSpPr>
            <p:spPr>
              <a:xfrm>
                <a:off x="1739851" y="4368449"/>
                <a:ext cx="367088" cy="138499"/>
              </a:xfrm>
              <a:prstGeom prst="rect">
                <a:avLst/>
              </a:prstGeom>
              <a:noFill/>
            </p:spPr>
            <p:txBody>
              <a:bodyPr wrap="none" lIns="0" tIns="0" rIns="0" bIns="0" rtlCol="0">
                <a:spAutoFit/>
              </a:bodyPr>
              <a:lstStyle/>
              <a:p>
                <a:r>
                  <a:rPr lang="en-US" sz="900" dirty="0">
                    <a:latin typeface="CiscoSansTT ExtraLight" panose="020B0303020201020303" pitchFamily="34" charset="0"/>
                    <a:cs typeface="CiscoSansTT ExtraLight" panose="020B0303020201020303" pitchFamily="34" charset="0"/>
                  </a:rPr>
                  <a:t>Branch</a:t>
                </a:r>
              </a:p>
            </p:txBody>
          </p:sp>
          <p:pic>
            <p:nvPicPr>
              <p:cNvPr id="621" name="Picture 620">
                <a:extLst>
                  <a:ext uri="{FF2B5EF4-FFF2-40B4-BE49-F238E27FC236}">
                    <a16:creationId xmlns:a16="http://schemas.microsoft.com/office/drawing/2014/main" id="{774070F2-00EF-E747-9A85-CEF0E7602A6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97700" y="3255471"/>
                <a:ext cx="457200" cy="457200"/>
              </a:xfrm>
              <a:prstGeom prst="rect">
                <a:avLst/>
              </a:prstGeom>
            </p:spPr>
          </p:pic>
          <p:cxnSp>
            <p:nvCxnSpPr>
              <p:cNvPr id="622" name="Elbow Connector 621">
                <a:extLst>
                  <a:ext uri="{FF2B5EF4-FFF2-40B4-BE49-F238E27FC236}">
                    <a16:creationId xmlns:a16="http://schemas.microsoft.com/office/drawing/2014/main" id="{ECEF3ACC-E120-0147-A875-01E3167240FF}"/>
                  </a:ext>
                </a:extLst>
              </p:cNvPr>
              <p:cNvCxnSpPr>
                <a:cxnSpLocks/>
                <a:stCxn id="621" idx="2"/>
                <a:endCxn id="608" idx="1"/>
              </p:cNvCxnSpPr>
              <p:nvPr/>
            </p:nvCxnSpPr>
            <p:spPr>
              <a:xfrm rot="16200000" flipH="1">
                <a:off x="1283605" y="3255365"/>
                <a:ext cx="239151" cy="1153761"/>
              </a:xfrm>
              <a:prstGeom prst="bentConnector2">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3" name="Elbow Connector 622">
                <a:extLst>
                  <a:ext uri="{FF2B5EF4-FFF2-40B4-BE49-F238E27FC236}">
                    <a16:creationId xmlns:a16="http://schemas.microsoft.com/office/drawing/2014/main" id="{E2C20F69-3D9E-014A-B3FA-5E9641BBDBA5}"/>
                  </a:ext>
                </a:extLst>
              </p:cNvPr>
              <p:cNvCxnSpPr>
                <a:stCxn id="621" idx="0"/>
                <a:endCxn id="625" idx="1"/>
              </p:cNvCxnSpPr>
              <p:nvPr/>
            </p:nvCxnSpPr>
            <p:spPr>
              <a:xfrm rot="5400000" flipH="1" flipV="1">
                <a:off x="907267" y="2619032"/>
                <a:ext cx="555472" cy="717406"/>
              </a:xfrm>
              <a:prstGeom prst="bentConnector2">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4" name="Elbow Connector 623">
                <a:extLst>
                  <a:ext uri="{FF2B5EF4-FFF2-40B4-BE49-F238E27FC236}">
                    <a16:creationId xmlns:a16="http://schemas.microsoft.com/office/drawing/2014/main" id="{B0127832-E8BA-6B42-BB25-3C9577348FB6}"/>
                  </a:ext>
                </a:extLst>
              </p:cNvPr>
              <p:cNvCxnSpPr>
                <a:stCxn id="621" idx="0"/>
                <a:endCxn id="675" idx="1"/>
              </p:cNvCxnSpPr>
              <p:nvPr/>
            </p:nvCxnSpPr>
            <p:spPr>
              <a:xfrm rot="5400000" flipH="1" flipV="1">
                <a:off x="1343680" y="2182619"/>
                <a:ext cx="555472" cy="1590233"/>
              </a:xfrm>
              <a:prstGeom prst="bentConnector2">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pic>
            <p:nvPicPr>
              <p:cNvPr id="625" name="Picture 624" descr="A close up of a sign&#10;&#10;Description automatically generated">
                <a:extLst>
                  <a:ext uri="{FF2B5EF4-FFF2-40B4-BE49-F238E27FC236}">
                    <a16:creationId xmlns:a16="http://schemas.microsoft.com/office/drawing/2014/main" id="{3C89A9E9-CB73-0B40-8612-0FA90A168D7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43706" y="2540674"/>
                <a:ext cx="318652" cy="318650"/>
              </a:xfrm>
              <a:prstGeom prst="rect">
                <a:avLst/>
              </a:prstGeom>
            </p:spPr>
          </p:pic>
          <p:sp>
            <p:nvSpPr>
              <p:cNvPr id="626" name="Rounded Rectangle 625">
                <a:extLst>
                  <a:ext uri="{FF2B5EF4-FFF2-40B4-BE49-F238E27FC236}">
                    <a16:creationId xmlns:a16="http://schemas.microsoft.com/office/drawing/2014/main" id="{23F4CE50-8977-9B41-9FCC-CB03A63986A9}"/>
                  </a:ext>
                </a:extLst>
              </p:cNvPr>
              <p:cNvSpPr/>
              <p:nvPr/>
            </p:nvSpPr>
            <p:spPr>
              <a:xfrm>
                <a:off x="1906659" y="2736080"/>
                <a:ext cx="465573" cy="241483"/>
              </a:xfrm>
              <a:prstGeom prst="roundRect">
                <a:avLst>
                  <a:gd name="adj" fmla="val 50000"/>
                </a:avLst>
              </a:prstGeom>
              <a:solidFill>
                <a:schemeClr val="bg2">
                  <a:lumMod val="95000"/>
                </a:schemeClr>
              </a:solidFill>
              <a:ln w="3175">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585" fontAlgn="base">
                  <a:spcBef>
                    <a:spcPct val="0"/>
                  </a:spcBef>
                  <a:spcAft>
                    <a:spcPct val="0"/>
                  </a:spcAft>
                </a:pPr>
                <a:r>
                  <a:rPr lang="en-US" sz="800" dirty="0">
                    <a:solidFill>
                      <a:schemeClr val="tx1">
                        <a:lumMod val="90000"/>
                        <a:lumOff val="10000"/>
                      </a:schemeClr>
                    </a:solidFill>
                    <a:latin typeface="CiscoSansTT Light" panose="020B0503020201020303" pitchFamily="34" charset="0"/>
                    <a:cs typeface="CiscoSansTT Light" panose="020B0503020201020303" pitchFamily="34" charset="0"/>
                  </a:rPr>
                  <a:t>Transit</a:t>
                </a:r>
              </a:p>
              <a:p>
                <a:pPr algn="ctr" defTabSz="609585" fontAlgn="base">
                  <a:spcBef>
                    <a:spcPct val="0"/>
                  </a:spcBef>
                  <a:spcAft>
                    <a:spcPct val="0"/>
                  </a:spcAft>
                </a:pPr>
                <a:r>
                  <a:rPr lang="en-US" sz="800" dirty="0">
                    <a:solidFill>
                      <a:schemeClr val="tx1">
                        <a:lumMod val="90000"/>
                        <a:lumOff val="10000"/>
                      </a:schemeClr>
                    </a:solidFill>
                    <a:latin typeface="CiscoSansTT Light" panose="020B0503020201020303" pitchFamily="34" charset="0"/>
                    <a:cs typeface="CiscoSansTT Light" panose="020B0503020201020303" pitchFamily="34" charset="0"/>
                  </a:rPr>
                  <a:t>Hub</a:t>
                </a:r>
              </a:p>
            </p:txBody>
          </p:sp>
          <p:sp>
            <p:nvSpPr>
              <p:cNvPr id="627" name="TextBox 626">
                <a:extLst>
                  <a:ext uri="{FF2B5EF4-FFF2-40B4-BE49-F238E27FC236}">
                    <a16:creationId xmlns:a16="http://schemas.microsoft.com/office/drawing/2014/main" id="{1F6355ED-0C34-194B-AB8F-9843F36AB04C}"/>
                  </a:ext>
                </a:extLst>
              </p:cNvPr>
              <p:cNvSpPr txBox="1"/>
              <p:nvPr/>
            </p:nvSpPr>
            <p:spPr>
              <a:xfrm>
                <a:off x="649262" y="3973624"/>
                <a:ext cx="474489" cy="138499"/>
              </a:xfrm>
              <a:prstGeom prst="rect">
                <a:avLst/>
              </a:prstGeom>
              <a:noFill/>
            </p:spPr>
            <p:txBody>
              <a:bodyPr wrap="none" lIns="0" tIns="0" rIns="0" bIns="0" rtlCol="0">
                <a:spAutoFit/>
              </a:bodyPr>
              <a:lstStyle/>
              <a:p>
                <a:r>
                  <a:rPr lang="en-US" sz="900" dirty="0">
                    <a:latin typeface="CiscoSansTT ExtraLight" panose="020B0303020201020303" pitchFamily="34" charset="0"/>
                    <a:cs typeface="CiscoSansTT ExtraLight" panose="020B0303020201020303" pitchFamily="34" charset="0"/>
                  </a:rPr>
                  <a:t>vManage</a:t>
                </a:r>
              </a:p>
            </p:txBody>
          </p:sp>
        </p:grpSp>
        <p:pic>
          <p:nvPicPr>
            <p:cNvPr id="695" name="Picture 694">
              <a:extLst>
                <a:ext uri="{FF2B5EF4-FFF2-40B4-BE49-F238E27FC236}">
                  <a16:creationId xmlns:a16="http://schemas.microsoft.com/office/drawing/2014/main" id="{9536C657-B360-2B4A-9FFF-F0EEDA5CB25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828874" y="3316372"/>
              <a:ext cx="365760" cy="365758"/>
            </a:xfrm>
            <a:prstGeom prst="rect">
              <a:avLst/>
            </a:prstGeom>
          </p:spPr>
        </p:pic>
        <p:cxnSp>
          <p:nvCxnSpPr>
            <p:cNvPr id="39" name="Straight Arrow Connector 38">
              <a:extLst>
                <a:ext uri="{FF2B5EF4-FFF2-40B4-BE49-F238E27FC236}">
                  <a16:creationId xmlns:a16="http://schemas.microsoft.com/office/drawing/2014/main" id="{52B9B899-726D-344B-8B89-5BDDA1F5523D}"/>
                </a:ext>
              </a:extLst>
            </p:cNvPr>
            <p:cNvCxnSpPr>
              <a:stCxn id="621" idx="3"/>
              <a:endCxn id="695" idx="1"/>
            </p:cNvCxnSpPr>
            <p:nvPr/>
          </p:nvCxnSpPr>
          <p:spPr>
            <a:xfrm flipV="1">
              <a:off x="8935280" y="3499251"/>
              <a:ext cx="893594" cy="9936"/>
            </a:xfrm>
            <a:prstGeom prst="straightConnector1">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DE91DDE4-518B-EC47-9198-B295B81131AE}"/>
              </a:ext>
            </a:extLst>
          </p:cNvPr>
          <p:cNvGrpSpPr/>
          <p:nvPr/>
        </p:nvGrpSpPr>
        <p:grpSpPr>
          <a:xfrm>
            <a:off x="4245023" y="2288972"/>
            <a:ext cx="3898857" cy="2945386"/>
            <a:chOff x="3945558" y="1887427"/>
            <a:chExt cx="4449572" cy="2945386"/>
          </a:xfrm>
        </p:grpSpPr>
        <p:sp>
          <p:nvSpPr>
            <p:cNvPr id="696" name="Rectangle: Rounded Corners 90">
              <a:extLst>
                <a:ext uri="{FF2B5EF4-FFF2-40B4-BE49-F238E27FC236}">
                  <a16:creationId xmlns:a16="http://schemas.microsoft.com/office/drawing/2014/main" id="{92E19533-12FD-FA47-88C2-773855254864}"/>
                </a:ext>
              </a:extLst>
            </p:cNvPr>
            <p:cNvSpPr/>
            <p:nvPr/>
          </p:nvSpPr>
          <p:spPr>
            <a:xfrm>
              <a:off x="4215975" y="1915184"/>
              <a:ext cx="3982841" cy="2917629"/>
            </a:xfrm>
            <a:prstGeom prst="roundRect">
              <a:avLst>
                <a:gd name="adj" fmla="val 8634"/>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697" name="Rounded Rectangle 79">
              <a:extLst>
                <a:ext uri="{FF2B5EF4-FFF2-40B4-BE49-F238E27FC236}">
                  <a16:creationId xmlns:a16="http://schemas.microsoft.com/office/drawing/2014/main" id="{ED8473BC-2AA1-A145-B81F-16302B607B7F}"/>
                </a:ext>
              </a:extLst>
            </p:cNvPr>
            <p:cNvSpPr/>
            <p:nvPr/>
          </p:nvSpPr>
          <p:spPr>
            <a:xfrm>
              <a:off x="3945558" y="1887427"/>
              <a:ext cx="4449572"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Cloud </a:t>
              </a:r>
              <a:r>
                <a:rPr lang="en-US" dirty="0" err="1">
                  <a:solidFill>
                    <a:schemeClr val="bg2"/>
                  </a:solidFill>
                  <a:latin typeface="CiscoSansTT ExtraLight"/>
                </a:rPr>
                <a:t>OnRamp</a:t>
              </a:r>
              <a:r>
                <a:rPr lang="en-US" dirty="0">
                  <a:solidFill>
                    <a:schemeClr val="bg2"/>
                  </a:solidFill>
                  <a:latin typeface="CiscoSansTT ExtraLight"/>
                </a:rPr>
                <a:t> automation to IaaS</a:t>
              </a:r>
            </a:p>
          </p:txBody>
        </p:sp>
        <p:sp>
          <p:nvSpPr>
            <p:cNvPr id="698" name="TextBox 697">
              <a:extLst>
                <a:ext uri="{FF2B5EF4-FFF2-40B4-BE49-F238E27FC236}">
                  <a16:creationId xmlns:a16="http://schemas.microsoft.com/office/drawing/2014/main" id="{88BABED1-5D0F-6D4A-8C16-76C7450C244F}"/>
                </a:ext>
              </a:extLst>
            </p:cNvPr>
            <p:cNvSpPr txBox="1"/>
            <p:nvPr/>
          </p:nvSpPr>
          <p:spPr>
            <a:xfrm>
              <a:off x="4180173" y="2604081"/>
              <a:ext cx="3852842" cy="1646605"/>
            </a:xfrm>
            <a:prstGeom prst="rect">
              <a:avLst/>
            </a:prstGeom>
            <a:noFill/>
          </p:spPr>
          <p:txBody>
            <a:bodyPr wrap="square" rtlCol="0">
              <a:spAutoFit/>
            </a:bodyPr>
            <a:lstStyle/>
            <a:p>
              <a:pPr marL="285750" indent="-137160" defTabSz="609570">
                <a:spcBef>
                  <a:spcPts val="300"/>
                </a:spcBef>
                <a:buFont typeface="Arial" panose="020B0604020202020204" pitchFamily="34" charset="0"/>
                <a:buChar char="•"/>
                <a:defRPr/>
              </a:pPr>
              <a:r>
                <a:rPr lang="en-US" sz="1600" dirty="0">
                  <a:solidFill>
                    <a:schemeClr val="bg1"/>
                  </a:solidFill>
                  <a:latin typeface="+mj-lt"/>
                </a:rPr>
                <a:t>Cisco WAN Edges deployed in a Transit Hub, acting as virtual aggregation routers</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Partial extension of SD-WAN Fabric</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Automated deployment process with vManage</a:t>
              </a:r>
            </a:p>
          </p:txBody>
        </p:sp>
      </p:grpSp>
    </p:spTree>
    <p:extLst>
      <p:ext uri="{BB962C8B-B14F-4D97-AF65-F5344CB8AC3E}">
        <p14:creationId xmlns:p14="http://schemas.microsoft.com/office/powerpoint/2010/main" val="3202223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90">
            <a:extLst>
              <a:ext uri="{FF2B5EF4-FFF2-40B4-BE49-F238E27FC236}">
                <a16:creationId xmlns:a16="http://schemas.microsoft.com/office/drawing/2014/main" id="{2E5C4134-9408-FC4A-8B07-EC4E93AF53D8}"/>
              </a:ext>
            </a:extLst>
          </p:cNvPr>
          <p:cNvSpPr/>
          <p:nvPr/>
        </p:nvSpPr>
        <p:spPr>
          <a:xfrm>
            <a:off x="3378597" y="1725593"/>
            <a:ext cx="2620569" cy="4206003"/>
          </a:xfrm>
          <a:prstGeom prst="roundRect">
            <a:avLst>
              <a:gd name="adj" fmla="val 68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a:solidFill>
                <a:srgbClr val="005073"/>
              </a:solidFill>
              <a:latin typeface="CiscoSansTT ExtraLight"/>
            </a:endParaRPr>
          </a:p>
        </p:txBody>
      </p:sp>
      <p:sp>
        <p:nvSpPr>
          <p:cNvPr id="20" name="Rectangle: Rounded Corners 90">
            <a:extLst>
              <a:ext uri="{FF2B5EF4-FFF2-40B4-BE49-F238E27FC236}">
                <a16:creationId xmlns:a16="http://schemas.microsoft.com/office/drawing/2014/main" id="{AA684339-34BA-8049-8C93-5E207AD73C13}"/>
              </a:ext>
            </a:extLst>
          </p:cNvPr>
          <p:cNvSpPr/>
          <p:nvPr/>
        </p:nvSpPr>
        <p:spPr>
          <a:xfrm>
            <a:off x="6208890" y="1725593"/>
            <a:ext cx="2620569" cy="4206003"/>
          </a:xfrm>
          <a:prstGeom prst="roundRect">
            <a:avLst>
              <a:gd name="adj" fmla="val 68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a:solidFill>
                <a:srgbClr val="005073"/>
              </a:solidFill>
              <a:latin typeface="CiscoSansTT ExtraLight"/>
            </a:endParaRPr>
          </a:p>
        </p:txBody>
      </p:sp>
      <p:sp>
        <p:nvSpPr>
          <p:cNvPr id="21" name="Rectangle: Rounded Corners 90">
            <a:extLst>
              <a:ext uri="{FF2B5EF4-FFF2-40B4-BE49-F238E27FC236}">
                <a16:creationId xmlns:a16="http://schemas.microsoft.com/office/drawing/2014/main" id="{87D5F55E-9826-C247-BE6E-97B200C71035}"/>
              </a:ext>
            </a:extLst>
          </p:cNvPr>
          <p:cNvSpPr/>
          <p:nvPr/>
        </p:nvSpPr>
        <p:spPr>
          <a:xfrm>
            <a:off x="9039184" y="1725593"/>
            <a:ext cx="2620569" cy="4206003"/>
          </a:xfrm>
          <a:prstGeom prst="roundRect">
            <a:avLst>
              <a:gd name="adj" fmla="val 68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a:solidFill>
                <a:srgbClr val="005073"/>
              </a:solidFill>
              <a:latin typeface="CiscoSansTT ExtraLight"/>
            </a:endParaRPr>
          </a:p>
        </p:txBody>
      </p:sp>
      <p:sp>
        <p:nvSpPr>
          <p:cNvPr id="91" name="Rectangle: Rounded Corners 90">
            <a:extLst>
              <a:ext uri="{FF2B5EF4-FFF2-40B4-BE49-F238E27FC236}">
                <a16:creationId xmlns:a16="http://schemas.microsoft.com/office/drawing/2014/main" id="{B128B2D6-A547-4709-B12E-EF8DE104BF0E}"/>
              </a:ext>
            </a:extLst>
          </p:cNvPr>
          <p:cNvSpPr/>
          <p:nvPr/>
        </p:nvSpPr>
        <p:spPr>
          <a:xfrm>
            <a:off x="548304" y="1725593"/>
            <a:ext cx="2620569" cy="4206003"/>
          </a:xfrm>
          <a:prstGeom prst="roundRect">
            <a:avLst>
              <a:gd name="adj" fmla="val 68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a:solidFill>
                <a:srgbClr val="005073"/>
              </a:solidFill>
              <a:latin typeface="CiscoSansTT ExtraLight"/>
            </a:endParaRPr>
          </a:p>
        </p:txBody>
      </p:sp>
      <p:sp>
        <p:nvSpPr>
          <p:cNvPr id="3" name="Title 2">
            <a:extLst>
              <a:ext uri="{FF2B5EF4-FFF2-40B4-BE49-F238E27FC236}">
                <a16:creationId xmlns:a16="http://schemas.microsoft.com/office/drawing/2014/main" id="{D50F4B0C-2C3E-4C24-8951-4F0E386FC661}"/>
              </a:ext>
            </a:extLst>
          </p:cNvPr>
          <p:cNvSpPr>
            <a:spLocks noGrp="1"/>
          </p:cNvSpPr>
          <p:nvPr>
            <p:ph type="title"/>
          </p:nvPr>
        </p:nvSpPr>
        <p:spPr>
          <a:xfrm>
            <a:off x="590563" y="343829"/>
            <a:ext cx="11127317" cy="975783"/>
          </a:xfrm>
        </p:spPr>
        <p:txBody>
          <a:bodyPr/>
          <a:lstStyle/>
          <a:p>
            <a:r>
              <a:rPr lang="en-US" dirty="0"/>
              <a:t>Multicloud Partners: SD-WAN Beyond the Branch</a:t>
            </a:r>
          </a:p>
        </p:txBody>
      </p:sp>
      <p:sp>
        <p:nvSpPr>
          <p:cNvPr id="96" name="TextBox 95">
            <a:extLst>
              <a:ext uri="{FF2B5EF4-FFF2-40B4-BE49-F238E27FC236}">
                <a16:creationId xmlns:a16="http://schemas.microsoft.com/office/drawing/2014/main" id="{ABC1B526-3E4C-410E-BC8D-9693533D4F71}"/>
              </a:ext>
            </a:extLst>
          </p:cNvPr>
          <p:cNvSpPr txBox="1"/>
          <p:nvPr/>
        </p:nvSpPr>
        <p:spPr>
          <a:xfrm>
            <a:off x="3297560" y="4008863"/>
            <a:ext cx="2761955" cy="1476943"/>
          </a:xfrm>
          <a:prstGeom prst="rect">
            <a:avLst/>
          </a:prstGeom>
          <a:noFill/>
        </p:spPr>
        <p:txBody>
          <a:bodyPr wrap="square" rtlCol="0">
            <a:spAutoFit/>
          </a:bodyPr>
          <a:lstStyle/>
          <a:p>
            <a:pPr algn="ctr" defTabSz="609555">
              <a:defRPr/>
            </a:pPr>
            <a:r>
              <a:rPr lang="en-US" sz="1333" dirty="0">
                <a:solidFill>
                  <a:schemeClr val="bg1"/>
                </a:solidFill>
                <a:latin typeface="+mj-lt"/>
              </a:rPr>
              <a:t>Easy network extension to Amazon AWS using virtual instances of on-prem devices</a:t>
            </a:r>
          </a:p>
          <a:p>
            <a:pPr algn="ctr" defTabSz="609555">
              <a:spcBef>
                <a:spcPts val="1200"/>
              </a:spcBef>
              <a:defRPr/>
            </a:pPr>
            <a:r>
              <a:rPr lang="en-US" sz="1333" dirty="0">
                <a:solidFill>
                  <a:schemeClr val="bg1"/>
                </a:solidFill>
                <a:latin typeface="+mj-lt"/>
              </a:rPr>
              <a:t>Native integration of SD-WAN end points into AWS Transit Gateway (TGW) Network</a:t>
            </a:r>
          </a:p>
        </p:txBody>
      </p:sp>
      <p:sp>
        <p:nvSpPr>
          <p:cNvPr id="97" name="Rounded Rectangle 79">
            <a:extLst>
              <a:ext uri="{FF2B5EF4-FFF2-40B4-BE49-F238E27FC236}">
                <a16:creationId xmlns:a16="http://schemas.microsoft.com/office/drawing/2014/main" id="{AF195522-0C3F-4553-B6FB-556987964913}"/>
              </a:ext>
            </a:extLst>
          </p:cNvPr>
          <p:cNvSpPr/>
          <p:nvPr/>
        </p:nvSpPr>
        <p:spPr>
          <a:xfrm>
            <a:off x="6208890" y="1534184"/>
            <a:ext cx="2620569" cy="691237"/>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r>
              <a:rPr lang="en-US" sz="1867" dirty="0">
                <a:solidFill>
                  <a:schemeClr val="bg2"/>
                </a:solidFill>
                <a:latin typeface="CiscoSansTT ExtraLight"/>
              </a:rPr>
              <a:t>Equinix</a:t>
            </a:r>
          </a:p>
        </p:txBody>
      </p:sp>
      <p:sp>
        <p:nvSpPr>
          <p:cNvPr id="98" name="Rectangle 97">
            <a:extLst>
              <a:ext uri="{FF2B5EF4-FFF2-40B4-BE49-F238E27FC236}">
                <a16:creationId xmlns:a16="http://schemas.microsoft.com/office/drawing/2014/main" id="{D7342901-162C-4841-8D1F-82D819F161B0}"/>
              </a:ext>
            </a:extLst>
          </p:cNvPr>
          <p:cNvSpPr/>
          <p:nvPr/>
        </p:nvSpPr>
        <p:spPr>
          <a:xfrm>
            <a:off x="531720" y="4008863"/>
            <a:ext cx="2620569" cy="1528175"/>
          </a:xfrm>
          <a:prstGeom prst="rect">
            <a:avLst/>
          </a:prstGeom>
        </p:spPr>
        <p:txBody>
          <a:bodyPr wrap="square">
            <a:spAutoFit/>
          </a:bodyPr>
          <a:lstStyle/>
          <a:p>
            <a:pPr algn="ctr" defTabSz="609555">
              <a:defRPr/>
            </a:pPr>
            <a:r>
              <a:rPr lang="en-US" sz="1333" dirty="0">
                <a:solidFill>
                  <a:schemeClr val="bg1"/>
                </a:solidFill>
                <a:latin typeface="+mj-lt"/>
              </a:rPr>
              <a:t>Office 365 path selection and optimization improves the end user experience</a:t>
            </a:r>
          </a:p>
          <a:p>
            <a:pPr algn="ctr" defTabSz="609555">
              <a:defRPr/>
            </a:pPr>
            <a:endParaRPr lang="en-US" sz="1333" dirty="0">
              <a:solidFill>
                <a:schemeClr val="bg1"/>
              </a:solidFill>
              <a:latin typeface="+mj-lt"/>
            </a:endParaRPr>
          </a:p>
          <a:p>
            <a:pPr algn="ctr" defTabSz="609555">
              <a:defRPr/>
            </a:pPr>
            <a:r>
              <a:rPr lang="en-US" sz="1333" dirty="0">
                <a:solidFill>
                  <a:schemeClr val="bg1"/>
                </a:solidFill>
                <a:latin typeface="+mj-lt"/>
              </a:rPr>
              <a:t>Centralized management, automated configuration and policy changes with Azure </a:t>
            </a:r>
          </a:p>
        </p:txBody>
      </p:sp>
      <p:sp>
        <p:nvSpPr>
          <p:cNvPr id="99" name="Rounded Rectangle 80">
            <a:extLst>
              <a:ext uri="{FF2B5EF4-FFF2-40B4-BE49-F238E27FC236}">
                <a16:creationId xmlns:a16="http://schemas.microsoft.com/office/drawing/2014/main" id="{DD456ACA-CD82-48D6-8DC9-1FFEC4C26D59}"/>
              </a:ext>
            </a:extLst>
          </p:cNvPr>
          <p:cNvSpPr/>
          <p:nvPr/>
        </p:nvSpPr>
        <p:spPr>
          <a:xfrm>
            <a:off x="543672" y="1548510"/>
            <a:ext cx="2620569" cy="691239"/>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r>
              <a:rPr lang="en-US" sz="1867" dirty="0">
                <a:solidFill>
                  <a:schemeClr val="bg2"/>
                </a:solidFill>
                <a:latin typeface="CiscoSansTT ExtraLight"/>
              </a:rPr>
              <a:t>Microsoft</a:t>
            </a:r>
          </a:p>
        </p:txBody>
      </p:sp>
      <p:sp>
        <p:nvSpPr>
          <p:cNvPr id="122" name="TextBox 121">
            <a:extLst>
              <a:ext uri="{FF2B5EF4-FFF2-40B4-BE49-F238E27FC236}">
                <a16:creationId xmlns:a16="http://schemas.microsoft.com/office/drawing/2014/main" id="{8BC852B4-710F-43ED-9007-E2CA645C2F53}"/>
              </a:ext>
            </a:extLst>
          </p:cNvPr>
          <p:cNvSpPr txBox="1"/>
          <p:nvPr/>
        </p:nvSpPr>
        <p:spPr>
          <a:xfrm>
            <a:off x="6188203" y="4001959"/>
            <a:ext cx="2608099" cy="1682064"/>
          </a:xfrm>
          <a:prstGeom prst="rect">
            <a:avLst/>
          </a:prstGeom>
          <a:noFill/>
        </p:spPr>
        <p:txBody>
          <a:bodyPr wrap="square" rtlCol="0">
            <a:spAutoFit/>
          </a:bodyPr>
          <a:lstStyle/>
          <a:p>
            <a:pPr algn="ctr" defTabSz="609555">
              <a:spcBef>
                <a:spcPts val="1200"/>
              </a:spcBef>
              <a:defRPr/>
            </a:pPr>
            <a:r>
              <a:rPr lang="en-US" sz="1333" dirty="0">
                <a:solidFill>
                  <a:schemeClr val="bg1"/>
                </a:solidFill>
                <a:latin typeface="+mj-lt"/>
              </a:rPr>
              <a:t>Ease of management with the ability to extend Cisco SD-WAN fabric into colocation</a:t>
            </a:r>
          </a:p>
          <a:p>
            <a:pPr algn="ctr" defTabSz="609555">
              <a:spcBef>
                <a:spcPts val="1200"/>
              </a:spcBef>
              <a:defRPr/>
            </a:pPr>
            <a:r>
              <a:rPr lang="en-US" sz="1333" dirty="0">
                <a:solidFill>
                  <a:schemeClr val="bg1"/>
                </a:solidFill>
                <a:latin typeface="+mj-lt"/>
              </a:rPr>
              <a:t>Establish direct and secure, private interconnection between branch and public clouds</a:t>
            </a:r>
          </a:p>
        </p:txBody>
      </p:sp>
      <p:sp>
        <p:nvSpPr>
          <p:cNvPr id="95" name="Rounded Rectangle 74">
            <a:extLst>
              <a:ext uri="{FF2B5EF4-FFF2-40B4-BE49-F238E27FC236}">
                <a16:creationId xmlns:a16="http://schemas.microsoft.com/office/drawing/2014/main" id="{003E5285-C2F1-4BF0-8993-442232CB9C0B}"/>
              </a:ext>
            </a:extLst>
          </p:cNvPr>
          <p:cNvSpPr/>
          <p:nvPr/>
        </p:nvSpPr>
        <p:spPr>
          <a:xfrm>
            <a:off x="3373965" y="1548510"/>
            <a:ext cx="2609148" cy="691237"/>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r>
              <a:rPr lang="en-US" sz="1867" dirty="0">
                <a:solidFill>
                  <a:schemeClr val="bg2"/>
                </a:solidFill>
                <a:latin typeface="CiscoSansTT ExtraLight"/>
              </a:rPr>
              <a:t>Amazon</a:t>
            </a:r>
          </a:p>
        </p:txBody>
      </p:sp>
      <p:sp>
        <p:nvSpPr>
          <p:cNvPr id="5" name="Oval 4">
            <a:extLst>
              <a:ext uri="{FF2B5EF4-FFF2-40B4-BE49-F238E27FC236}">
                <a16:creationId xmlns:a16="http://schemas.microsoft.com/office/drawing/2014/main" id="{AEA42B64-191A-DF4A-BF91-511943F6F8D8}"/>
              </a:ext>
            </a:extLst>
          </p:cNvPr>
          <p:cNvSpPr/>
          <p:nvPr/>
        </p:nvSpPr>
        <p:spPr>
          <a:xfrm>
            <a:off x="1209303" y="2386131"/>
            <a:ext cx="1289304" cy="128930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Oval 37">
            <a:extLst>
              <a:ext uri="{FF2B5EF4-FFF2-40B4-BE49-F238E27FC236}">
                <a16:creationId xmlns:a16="http://schemas.microsoft.com/office/drawing/2014/main" id="{2B09B07F-6E1E-C642-9CBD-7727DB9C379B}"/>
              </a:ext>
            </a:extLst>
          </p:cNvPr>
          <p:cNvSpPr/>
          <p:nvPr/>
        </p:nvSpPr>
        <p:spPr>
          <a:xfrm>
            <a:off x="4033885" y="2388636"/>
            <a:ext cx="1289304" cy="128930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1E6B2CD1-4FA2-084F-9EBF-5BB61896607D}"/>
              </a:ext>
            </a:extLst>
          </p:cNvPr>
          <p:cNvSpPr/>
          <p:nvPr/>
        </p:nvSpPr>
        <p:spPr>
          <a:xfrm>
            <a:off x="0" y="6209009"/>
            <a:ext cx="12192000" cy="6515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r>
              <a:rPr lang="en-US" sz="2400">
                <a:solidFill>
                  <a:srgbClr val="FFFFFF"/>
                </a:solidFill>
              </a:rPr>
              <a:t>These Partnerships Will Help Accelerate Enterprise Cloud Strategy</a:t>
            </a:r>
            <a:endParaRPr lang="en-US" sz="2400">
              <a:solidFill>
                <a:srgbClr val="FFFFFF"/>
              </a:solidFill>
              <a:latin typeface="CiscoSansTT ExtraLight"/>
            </a:endParaRPr>
          </a:p>
        </p:txBody>
      </p:sp>
      <p:sp>
        <p:nvSpPr>
          <p:cNvPr id="46" name="Oval 45">
            <a:extLst>
              <a:ext uri="{FF2B5EF4-FFF2-40B4-BE49-F238E27FC236}">
                <a16:creationId xmlns:a16="http://schemas.microsoft.com/office/drawing/2014/main" id="{BBD907FD-2C34-A64F-85CE-30BD7154B558}"/>
              </a:ext>
            </a:extLst>
          </p:cNvPr>
          <p:cNvSpPr/>
          <p:nvPr/>
        </p:nvSpPr>
        <p:spPr>
          <a:xfrm>
            <a:off x="6874521" y="2386131"/>
            <a:ext cx="1289304" cy="128930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7" name="Picture 26" descr="A picture containing plate, clock, drawing&#10;&#10;Description automatically generated">
            <a:extLst>
              <a:ext uri="{FF2B5EF4-FFF2-40B4-BE49-F238E27FC236}">
                <a16:creationId xmlns:a16="http://schemas.microsoft.com/office/drawing/2014/main" id="{8C147A5B-B776-A246-BA86-696F535D9B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79907" y="2826465"/>
            <a:ext cx="797261" cy="476488"/>
          </a:xfrm>
          <a:prstGeom prst="rect">
            <a:avLst/>
          </a:prstGeom>
        </p:spPr>
      </p:pic>
      <p:pic>
        <p:nvPicPr>
          <p:cNvPr id="28" name="Picture 27" descr="A picture containing clock, drawing&#10;&#10;Description automatically generated">
            <a:extLst>
              <a:ext uri="{FF2B5EF4-FFF2-40B4-BE49-F238E27FC236}">
                <a16:creationId xmlns:a16="http://schemas.microsoft.com/office/drawing/2014/main" id="{DEA84AB9-4082-D042-ACFA-26C698C377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3224" y="2821079"/>
            <a:ext cx="1192832" cy="344455"/>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A2CC73E3-1275-BB4E-AAAF-A6A44A7CCC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5877" t="1748" r="28256" b="-1748"/>
          <a:stretch/>
        </p:blipFill>
        <p:spPr>
          <a:xfrm>
            <a:off x="6995577" y="2663543"/>
            <a:ext cx="1065951" cy="678208"/>
          </a:xfrm>
          <a:prstGeom prst="rect">
            <a:avLst/>
          </a:prstGeom>
        </p:spPr>
      </p:pic>
      <p:sp>
        <p:nvSpPr>
          <p:cNvPr id="22" name="Rounded Rectangle 79">
            <a:extLst>
              <a:ext uri="{FF2B5EF4-FFF2-40B4-BE49-F238E27FC236}">
                <a16:creationId xmlns:a16="http://schemas.microsoft.com/office/drawing/2014/main" id="{1E575F06-809A-B440-B9E1-3385D462C878}"/>
              </a:ext>
            </a:extLst>
          </p:cNvPr>
          <p:cNvSpPr/>
          <p:nvPr/>
        </p:nvSpPr>
        <p:spPr>
          <a:xfrm>
            <a:off x="9039182" y="1533334"/>
            <a:ext cx="2620569" cy="69123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r>
              <a:rPr lang="en-US" sz="1867" dirty="0">
                <a:solidFill>
                  <a:schemeClr val="bg2"/>
                </a:solidFill>
                <a:latin typeface="CiscoSansTT ExtraLight"/>
              </a:rPr>
              <a:t>Google</a:t>
            </a:r>
          </a:p>
        </p:txBody>
      </p:sp>
      <p:sp>
        <p:nvSpPr>
          <p:cNvPr id="25" name="Oval 24">
            <a:extLst>
              <a:ext uri="{FF2B5EF4-FFF2-40B4-BE49-F238E27FC236}">
                <a16:creationId xmlns:a16="http://schemas.microsoft.com/office/drawing/2014/main" id="{8B59DD3C-CD34-8F42-B7A7-2B43D9A0BCAA}"/>
              </a:ext>
            </a:extLst>
          </p:cNvPr>
          <p:cNvSpPr/>
          <p:nvPr/>
        </p:nvSpPr>
        <p:spPr>
          <a:xfrm>
            <a:off x="9704813" y="2386131"/>
            <a:ext cx="1289304" cy="128930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a:extLst>
              <a:ext uri="{FF2B5EF4-FFF2-40B4-BE49-F238E27FC236}">
                <a16:creationId xmlns:a16="http://schemas.microsoft.com/office/drawing/2014/main" id="{5ED6FB42-75A2-9C42-AE3A-F08575D4BAC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10735" y="2386132"/>
            <a:ext cx="1077661" cy="1077661"/>
          </a:xfrm>
          <a:prstGeom prst="rect">
            <a:avLst/>
          </a:prstGeom>
        </p:spPr>
      </p:pic>
      <p:sp>
        <p:nvSpPr>
          <p:cNvPr id="30" name="TextBox 29">
            <a:extLst>
              <a:ext uri="{FF2B5EF4-FFF2-40B4-BE49-F238E27FC236}">
                <a16:creationId xmlns:a16="http://schemas.microsoft.com/office/drawing/2014/main" id="{97114F68-655C-0549-8A37-6C205B706FBC}"/>
              </a:ext>
            </a:extLst>
          </p:cNvPr>
          <p:cNvSpPr txBox="1"/>
          <p:nvPr/>
        </p:nvSpPr>
        <p:spPr>
          <a:xfrm>
            <a:off x="9032897" y="4001959"/>
            <a:ext cx="2610800" cy="1682064"/>
          </a:xfrm>
          <a:prstGeom prst="rect">
            <a:avLst/>
          </a:prstGeom>
          <a:noFill/>
        </p:spPr>
        <p:txBody>
          <a:bodyPr wrap="square" rtlCol="0">
            <a:spAutoFit/>
          </a:bodyPr>
          <a:lstStyle/>
          <a:p>
            <a:pPr algn="ctr" defTabSz="609555">
              <a:spcBef>
                <a:spcPts val="1200"/>
              </a:spcBef>
              <a:defRPr/>
            </a:pPr>
            <a:r>
              <a:rPr lang="en-US" sz="1333" dirty="0">
                <a:solidFill>
                  <a:schemeClr val="bg1"/>
                </a:solidFill>
                <a:latin typeface="+mj-lt"/>
              </a:rPr>
              <a:t> Industry’s first application-centric multicloud networking fabric</a:t>
            </a:r>
          </a:p>
          <a:p>
            <a:pPr algn="ctr" defTabSz="609555">
              <a:spcBef>
                <a:spcPts val="1200"/>
              </a:spcBef>
              <a:defRPr/>
            </a:pPr>
            <a:r>
              <a:rPr lang="en-US" sz="1333" dirty="0">
                <a:solidFill>
                  <a:schemeClr val="bg1"/>
                </a:solidFill>
                <a:latin typeface="+mj-lt"/>
              </a:rPr>
              <a:t>Exchange service-level agreement settings, security policy, and compliance data, between SD-WAN and GCP  </a:t>
            </a:r>
          </a:p>
        </p:txBody>
      </p:sp>
    </p:spTree>
    <p:extLst>
      <p:ext uri="{BB962C8B-B14F-4D97-AF65-F5344CB8AC3E}">
        <p14:creationId xmlns:p14="http://schemas.microsoft.com/office/powerpoint/2010/main" val="1935975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DF5D8-BA67-0446-81E9-00E9405AC0C0}"/>
              </a:ext>
            </a:extLst>
          </p:cNvPr>
          <p:cNvSpPr>
            <a:spLocks noGrp="1"/>
          </p:cNvSpPr>
          <p:nvPr>
            <p:ph type="ctrTitle"/>
          </p:nvPr>
        </p:nvSpPr>
        <p:spPr>
          <a:xfrm>
            <a:off x="555233" y="1220545"/>
            <a:ext cx="10716505" cy="3426595"/>
          </a:xfrm>
        </p:spPr>
        <p:txBody>
          <a:bodyPr/>
          <a:lstStyle/>
          <a:p>
            <a:r>
              <a:rPr lang="en-US" sz="4800" dirty="0"/>
              <a:t>Secure SD-WAN / SASE – Use Cases</a:t>
            </a:r>
          </a:p>
        </p:txBody>
      </p:sp>
    </p:spTree>
    <p:extLst>
      <p:ext uri="{BB962C8B-B14F-4D97-AF65-F5344CB8AC3E}">
        <p14:creationId xmlns:p14="http://schemas.microsoft.com/office/powerpoint/2010/main" val="1641025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6DEB04-A353-D540-AA95-B5C56EB699D1}"/>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5278711" y="3693849"/>
            <a:ext cx="1585570" cy="1706880"/>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10" name="Picture 9">
            <a:extLst>
              <a:ext uri="{FF2B5EF4-FFF2-40B4-BE49-F238E27FC236}">
                <a16:creationId xmlns:a16="http://schemas.microsoft.com/office/drawing/2014/main" id="{203A2483-492B-594E-ADC4-0A3C6A66A187}"/>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949474" y="3696301"/>
            <a:ext cx="1584960" cy="1706880"/>
          </a:xfrm>
          <a:prstGeom prst="roundRect">
            <a:avLst>
              <a:gd name="adj" fmla="val 6478"/>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grpSp>
        <p:nvGrpSpPr>
          <p:cNvPr id="23" name="Group 22">
            <a:extLst>
              <a:ext uri="{FF2B5EF4-FFF2-40B4-BE49-F238E27FC236}">
                <a16:creationId xmlns:a16="http://schemas.microsoft.com/office/drawing/2014/main" id="{04520A76-E99B-0445-959D-325C184E4603}"/>
              </a:ext>
            </a:extLst>
          </p:cNvPr>
          <p:cNvGrpSpPr>
            <a:grpSpLocks noChangeAspect="1"/>
          </p:cNvGrpSpPr>
          <p:nvPr/>
        </p:nvGrpSpPr>
        <p:grpSpPr>
          <a:xfrm>
            <a:off x="1147316" y="4598287"/>
            <a:ext cx="609600" cy="546211"/>
            <a:chOff x="-6859588" y="-152401"/>
            <a:chExt cx="5740400" cy="5143502"/>
          </a:xfrm>
        </p:grpSpPr>
        <p:sp>
          <p:nvSpPr>
            <p:cNvPr id="50" name="Freeform 12">
              <a:extLst>
                <a:ext uri="{FF2B5EF4-FFF2-40B4-BE49-F238E27FC236}">
                  <a16:creationId xmlns:a16="http://schemas.microsoft.com/office/drawing/2014/main" id="{BA4A24B0-49E6-C14A-9747-095FA99701D4}"/>
                </a:ext>
              </a:extLst>
            </p:cNvPr>
            <p:cNvSpPr>
              <a:spLocks/>
            </p:cNvSpPr>
            <p:nvPr/>
          </p:nvSpPr>
          <p:spPr bwMode="auto">
            <a:xfrm>
              <a:off x="-6859588" y="1951038"/>
              <a:ext cx="5740400" cy="936625"/>
            </a:xfrm>
            <a:custGeom>
              <a:avLst/>
              <a:gdLst>
                <a:gd name="T0" fmla="*/ 468 w 19044"/>
                <a:gd name="T1" fmla="*/ 0 h 3115"/>
                <a:gd name="T2" fmla="*/ 18575 w 19044"/>
                <a:gd name="T3" fmla="*/ 0 h 3115"/>
                <a:gd name="T4" fmla="*/ 19044 w 19044"/>
                <a:gd name="T5" fmla="*/ 469 h 3115"/>
                <a:gd name="T6" fmla="*/ 19044 w 19044"/>
                <a:gd name="T7" fmla="*/ 2647 h 3115"/>
                <a:gd name="T8" fmla="*/ 18575 w 19044"/>
                <a:gd name="T9" fmla="*/ 3115 h 3115"/>
                <a:gd name="T10" fmla="*/ 468 w 19044"/>
                <a:gd name="T11" fmla="*/ 3115 h 3115"/>
                <a:gd name="T12" fmla="*/ 0 w 19044"/>
                <a:gd name="T13" fmla="*/ 2647 h 3115"/>
                <a:gd name="T14" fmla="*/ 0 w 19044"/>
                <a:gd name="T15" fmla="*/ 469 h 3115"/>
                <a:gd name="T16" fmla="*/ 468 w 19044"/>
                <a:gd name="T17" fmla="*/ 0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4" h="3115">
                  <a:moveTo>
                    <a:pt x="468" y="0"/>
                  </a:moveTo>
                  <a:cubicBezTo>
                    <a:pt x="18575" y="0"/>
                    <a:pt x="18575" y="0"/>
                    <a:pt x="18575" y="0"/>
                  </a:cubicBezTo>
                  <a:cubicBezTo>
                    <a:pt x="18833" y="0"/>
                    <a:pt x="19044" y="211"/>
                    <a:pt x="19044" y="469"/>
                  </a:cubicBezTo>
                  <a:cubicBezTo>
                    <a:pt x="19044" y="2647"/>
                    <a:pt x="19044" y="2647"/>
                    <a:pt x="19044" y="2647"/>
                  </a:cubicBezTo>
                  <a:cubicBezTo>
                    <a:pt x="19044" y="2904"/>
                    <a:pt x="18833" y="3115"/>
                    <a:pt x="18575" y="3115"/>
                  </a:cubicBezTo>
                  <a:cubicBezTo>
                    <a:pt x="468" y="3115"/>
                    <a:pt x="468" y="3115"/>
                    <a:pt x="468" y="3115"/>
                  </a:cubicBezTo>
                  <a:cubicBezTo>
                    <a:pt x="210" y="3115"/>
                    <a:pt x="0" y="2904"/>
                    <a:pt x="0" y="2647"/>
                  </a:cubicBezTo>
                  <a:cubicBezTo>
                    <a:pt x="0" y="469"/>
                    <a:pt x="0" y="469"/>
                    <a:pt x="0" y="469"/>
                  </a:cubicBezTo>
                  <a:cubicBezTo>
                    <a:pt x="0" y="211"/>
                    <a:pt x="210" y="0"/>
                    <a:pt x="468"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1" name="Freeform: Shape 285">
              <a:extLst>
                <a:ext uri="{FF2B5EF4-FFF2-40B4-BE49-F238E27FC236}">
                  <a16:creationId xmlns:a16="http://schemas.microsoft.com/office/drawing/2014/main" id="{41AF32B2-55DF-3D46-B78D-464B606DA61A}"/>
                </a:ext>
              </a:extLst>
            </p:cNvPr>
            <p:cNvSpPr>
              <a:spLocks/>
            </p:cNvSpPr>
            <p:nvPr/>
          </p:nvSpPr>
          <p:spPr bwMode="auto">
            <a:xfrm>
              <a:off x="-6859588" y="898520"/>
              <a:ext cx="5740400" cy="4092581"/>
            </a:xfrm>
            <a:custGeom>
              <a:avLst/>
              <a:gdLst>
                <a:gd name="connsiteX0" fmla="*/ 141069 w 5740400"/>
                <a:gd name="connsiteY0" fmla="*/ 3154363 h 4092576"/>
                <a:gd name="connsiteX1" fmla="*/ 5599030 w 5740400"/>
                <a:gd name="connsiteY1" fmla="*/ 3154363 h 4092576"/>
                <a:gd name="connsiteX2" fmla="*/ 5740400 w 5740400"/>
                <a:gd name="connsiteY2" fmla="*/ 3295321 h 4092576"/>
                <a:gd name="connsiteX3" fmla="*/ 5740400 w 5740400"/>
                <a:gd name="connsiteY3" fmla="*/ 3951317 h 4092576"/>
                <a:gd name="connsiteX4" fmla="*/ 5599030 w 5740400"/>
                <a:gd name="connsiteY4" fmla="*/ 4092576 h 4092576"/>
                <a:gd name="connsiteX5" fmla="*/ 141069 w 5740400"/>
                <a:gd name="connsiteY5" fmla="*/ 4092576 h 4092576"/>
                <a:gd name="connsiteX6" fmla="*/ 0 w 5740400"/>
                <a:gd name="connsiteY6" fmla="*/ 3951317 h 4092576"/>
                <a:gd name="connsiteX7" fmla="*/ 0 w 5740400"/>
                <a:gd name="connsiteY7" fmla="*/ 3295321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7255 h 4092576"/>
                <a:gd name="connsiteX13" fmla="*/ 5599030 w 5740400"/>
                <a:gd name="connsiteY13" fmla="*/ 938213 h 4092576"/>
                <a:gd name="connsiteX14" fmla="*/ 141069 w 5740400"/>
                <a:gd name="connsiteY14" fmla="*/ 938213 h 4092576"/>
                <a:gd name="connsiteX15" fmla="*/ 0 w 5740400"/>
                <a:gd name="connsiteY15" fmla="*/ 797255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915"/>
                    <a:pt x="5740400" y="3295321"/>
                  </a:cubicBezTo>
                  <a:cubicBezTo>
                    <a:pt x="5740400" y="3951317"/>
                    <a:pt x="5740400" y="3951317"/>
                    <a:pt x="5740400" y="3951317"/>
                  </a:cubicBezTo>
                  <a:cubicBezTo>
                    <a:pt x="5740400" y="4029025"/>
                    <a:pt x="5676799" y="4092576"/>
                    <a:pt x="5599030" y="4092576"/>
                  </a:cubicBezTo>
                  <a:cubicBezTo>
                    <a:pt x="141069" y="4092576"/>
                    <a:pt x="141069" y="4092576"/>
                    <a:pt x="141069" y="4092576"/>
                  </a:cubicBezTo>
                  <a:cubicBezTo>
                    <a:pt x="63300" y="4092576"/>
                    <a:pt x="0" y="4029025"/>
                    <a:pt x="0" y="3951317"/>
                  </a:cubicBezTo>
                  <a:cubicBezTo>
                    <a:pt x="0" y="3295321"/>
                    <a:pt x="0" y="3295321"/>
                    <a:pt x="0" y="3295321"/>
                  </a:cubicBezTo>
                  <a:cubicBezTo>
                    <a:pt x="0" y="3217915"/>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7255"/>
                  </a:cubicBezTo>
                  <a:cubicBezTo>
                    <a:pt x="5740400" y="874662"/>
                    <a:pt x="5676799" y="938213"/>
                    <a:pt x="5599030" y="938213"/>
                  </a:cubicBezTo>
                  <a:cubicBezTo>
                    <a:pt x="5599030" y="938213"/>
                    <a:pt x="5599030" y="938213"/>
                    <a:pt x="141069" y="938213"/>
                  </a:cubicBezTo>
                  <a:cubicBezTo>
                    <a:pt x="63300" y="938213"/>
                    <a:pt x="0" y="874662"/>
                    <a:pt x="0" y="797255"/>
                  </a:cubicBezTo>
                  <a:cubicBezTo>
                    <a:pt x="0" y="797255"/>
                    <a:pt x="0" y="797255"/>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2" name="Freeform: Shape 286">
              <a:extLst>
                <a:ext uri="{FF2B5EF4-FFF2-40B4-BE49-F238E27FC236}">
                  <a16:creationId xmlns:a16="http://schemas.microsoft.com/office/drawing/2014/main" id="{3277DFA0-71BF-2F43-AC23-3AFD57F97D97}"/>
                </a:ext>
              </a:extLst>
            </p:cNvPr>
            <p:cNvSpPr>
              <a:spLocks/>
            </p:cNvSpPr>
            <p:nvPr/>
          </p:nvSpPr>
          <p:spPr bwMode="auto">
            <a:xfrm>
              <a:off x="-6859588" y="-152401"/>
              <a:ext cx="5740400" cy="4092576"/>
            </a:xfrm>
            <a:custGeom>
              <a:avLst/>
              <a:gdLst>
                <a:gd name="connsiteX0" fmla="*/ 141069 w 5740400"/>
                <a:gd name="connsiteY0" fmla="*/ 3154363 h 4092576"/>
                <a:gd name="connsiteX1" fmla="*/ 5599030 w 5740400"/>
                <a:gd name="connsiteY1" fmla="*/ 3154363 h 4092576"/>
                <a:gd name="connsiteX2" fmla="*/ 5740400 w 5740400"/>
                <a:gd name="connsiteY2" fmla="*/ 3295366 h 4092576"/>
                <a:gd name="connsiteX3" fmla="*/ 5740400 w 5740400"/>
                <a:gd name="connsiteY3" fmla="*/ 3951573 h 4092576"/>
                <a:gd name="connsiteX4" fmla="*/ 5599030 w 5740400"/>
                <a:gd name="connsiteY4" fmla="*/ 4092576 h 4092576"/>
                <a:gd name="connsiteX5" fmla="*/ 141069 w 5740400"/>
                <a:gd name="connsiteY5" fmla="*/ 4092576 h 4092576"/>
                <a:gd name="connsiteX6" fmla="*/ 0 w 5740400"/>
                <a:gd name="connsiteY6" fmla="*/ 3951573 h 4092576"/>
                <a:gd name="connsiteX7" fmla="*/ 0 w 5740400"/>
                <a:gd name="connsiteY7" fmla="*/ 3295366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6954 h 4092576"/>
                <a:gd name="connsiteX13" fmla="*/ 5599030 w 5740400"/>
                <a:gd name="connsiteY13" fmla="*/ 938213 h 4092576"/>
                <a:gd name="connsiteX14" fmla="*/ 141069 w 5740400"/>
                <a:gd name="connsiteY14" fmla="*/ 938213 h 4092576"/>
                <a:gd name="connsiteX15" fmla="*/ 0 w 5740400"/>
                <a:gd name="connsiteY15" fmla="*/ 796954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634"/>
                    <a:pt x="5740400" y="3295366"/>
                  </a:cubicBezTo>
                  <a:cubicBezTo>
                    <a:pt x="5740400" y="3951573"/>
                    <a:pt x="5740400" y="3951573"/>
                    <a:pt x="5740400" y="3951573"/>
                  </a:cubicBezTo>
                  <a:cubicBezTo>
                    <a:pt x="5740400" y="4029306"/>
                    <a:pt x="5676799" y="4092576"/>
                    <a:pt x="5599030" y="4092576"/>
                  </a:cubicBezTo>
                  <a:cubicBezTo>
                    <a:pt x="141069" y="4092576"/>
                    <a:pt x="141069" y="4092576"/>
                    <a:pt x="141069" y="4092576"/>
                  </a:cubicBezTo>
                  <a:cubicBezTo>
                    <a:pt x="63300" y="4092576"/>
                    <a:pt x="0" y="4029306"/>
                    <a:pt x="0" y="3951573"/>
                  </a:cubicBezTo>
                  <a:cubicBezTo>
                    <a:pt x="0" y="3295366"/>
                    <a:pt x="0" y="3295366"/>
                    <a:pt x="0" y="3295366"/>
                  </a:cubicBezTo>
                  <a:cubicBezTo>
                    <a:pt x="0" y="3217634"/>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6954"/>
                  </a:cubicBezTo>
                  <a:cubicBezTo>
                    <a:pt x="5740400" y="874662"/>
                    <a:pt x="5676799" y="938213"/>
                    <a:pt x="5599030" y="938213"/>
                  </a:cubicBezTo>
                  <a:cubicBezTo>
                    <a:pt x="5599030" y="938213"/>
                    <a:pt x="5599030" y="938213"/>
                    <a:pt x="141069" y="938213"/>
                  </a:cubicBezTo>
                  <a:cubicBezTo>
                    <a:pt x="63300" y="938213"/>
                    <a:pt x="0" y="874662"/>
                    <a:pt x="0" y="796954"/>
                  </a:cubicBezTo>
                  <a:cubicBezTo>
                    <a:pt x="0" y="796954"/>
                    <a:pt x="0" y="796954"/>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3" name="Freeform: Shape 287">
              <a:extLst>
                <a:ext uri="{FF2B5EF4-FFF2-40B4-BE49-F238E27FC236}">
                  <a16:creationId xmlns:a16="http://schemas.microsoft.com/office/drawing/2014/main" id="{8AEE1BD9-278B-F641-BB56-7814035F4AAB}"/>
                </a:ext>
              </a:extLst>
            </p:cNvPr>
            <p:cNvSpPr>
              <a:spLocks/>
            </p:cNvSpPr>
            <p:nvPr/>
          </p:nvSpPr>
          <p:spPr bwMode="auto">
            <a:xfrm>
              <a:off x="-6607176" y="63501"/>
              <a:ext cx="1182688" cy="4713287"/>
            </a:xfrm>
            <a:custGeom>
              <a:avLst/>
              <a:gdLst>
                <a:gd name="connsiteX0" fmla="*/ 1139826 w 1182688"/>
                <a:gd name="connsiteY0" fmla="*/ 4208462 h 4713287"/>
                <a:gd name="connsiteX1" fmla="*/ 1182688 w 1182688"/>
                <a:gd name="connsiteY1" fmla="*/ 4250531 h 4713287"/>
                <a:gd name="connsiteX2" fmla="*/ 1182688 w 1182688"/>
                <a:gd name="connsiteY2" fmla="*/ 4671218 h 4713287"/>
                <a:gd name="connsiteX3" fmla="*/ 1139826 w 1182688"/>
                <a:gd name="connsiteY3" fmla="*/ 4713287 h 4713287"/>
                <a:gd name="connsiteX4" fmla="*/ 1096963 w 1182688"/>
                <a:gd name="connsiteY4" fmla="*/ 4671218 h 4713287"/>
                <a:gd name="connsiteX5" fmla="*/ 1096963 w 1182688"/>
                <a:gd name="connsiteY5" fmla="*/ 4250531 h 4713287"/>
                <a:gd name="connsiteX6" fmla="*/ 1139826 w 1182688"/>
                <a:gd name="connsiteY6" fmla="*/ 4208462 h 4713287"/>
                <a:gd name="connsiteX7" fmla="*/ 866132 w 1182688"/>
                <a:gd name="connsiteY7" fmla="*/ 4208462 h 4713287"/>
                <a:gd name="connsiteX8" fmla="*/ 908051 w 1182688"/>
                <a:gd name="connsiteY8" fmla="*/ 4250531 h 4713287"/>
                <a:gd name="connsiteX9" fmla="*/ 908051 w 1182688"/>
                <a:gd name="connsiteY9" fmla="*/ 4671218 h 4713287"/>
                <a:gd name="connsiteX10" fmla="*/ 866132 w 1182688"/>
                <a:gd name="connsiteY10" fmla="*/ 4713287 h 4713287"/>
                <a:gd name="connsiteX11" fmla="*/ 823913 w 1182688"/>
                <a:gd name="connsiteY11" fmla="*/ 4671218 h 4713287"/>
                <a:gd name="connsiteX12" fmla="*/ 823913 w 1182688"/>
                <a:gd name="connsiteY12" fmla="*/ 4250531 h 4713287"/>
                <a:gd name="connsiteX13" fmla="*/ 866132 w 1182688"/>
                <a:gd name="connsiteY13" fmla="*/ 4208462 h 4713287"/>
                <a:gd name="connsiteX14" fmla="*/ 591344 w 1182688"/>
                <a:gd name="connsiteY14" fmla="*/ 4208462 h 4713287"/>
                <a:gd name="connsiteX15" fmla="*/ 633413 w 1182688"/>
                <a:gd name="connsiteY15" fmla="*/ 4250531 h 4713287"/>
                <a:gd name="connsiteX16" fmla="*/ 633413 w 1182688"/>
                <a:gd name="connsiteY16" fmla="*/ 4671218 h 4713287"/>
                <a:gd name="connsiteX17" fmla="*/ 591344 w 1182688"/>
                <a:gd name="connsiteY17" fmla="*/ 4713287 h 4713287"/>
                <a:gd name="connsiteX18" fmla="*/ 549275 w 1182688"/>
                <a:gd name="connsiteY18" fmla="*/ 4671218 h 4713287"/>
                <a:gd name="connsiteX19" fmla="*/ 549275 w 1182688"/>
                <a:gd name="connsiteY19" fmla="*/ 4250531 h 4713287"/>
                <a:gd name="connsiteX20" fmla="*/ 591344 w 1182688"/>
                <a:gd name="connsiteY20" fmla="*/ 4208462 h 4713287"/>
                <a:gd name="connsiteX21" fmla="*/ 316707 w 1182688"/>
                <a:gd name="connsiteY21" fmla="*/ 4208462 h 4713287"/>
                <a:gd name="connsiteX22" fmla="*/ 358776 w 1182688"/>
                <a:gd name="connsiteY22" fmla="*/ 4250531 h 4713287"/>
                <a:gd name="connsiteX23" fmla="*/ 358776 w 1182688"/>
                <a:gd name="connsiteY23" fmla="*/ 4671218 h 4713287"/>
                <a:gd name="connsiteX24" fmla="*/ 316707 w 1182688"/>
                <a:gd name="connsiteY24" fmla="*/ 4713287 h 4713287"/>
                <a:gd name="connsiteX25" fmla="*/ 274638 w 1182688"/>
                <a:gd name="connsiteY25" fmla="*/ 4671218 h 4713287"/>
                <a:gd name="connsiteX26" fmla="*/ 274638 w 1182688"/>
                <a:gd name="connsiteY26" fmla="*/ 4250531 h 4713287"/>
                <a:gd name="connsiteX27" fmla="*/ 316707 w 1182688"/>
                <a:gd name="connsiteY27" fmla="*/ 4208462 h 4713287"/>
                <a:gd name="connsiteX28" fmla="*/ 42069 w 1182688"/>
                <a:gd name="connsiteY28" fmla="*/ 4208462 h 4713287"/>
                <a:gd name="connsiteX29" fmla="*/ 84138 w 1182688"/>
                <a:gd name="connsiteY29" fmla="*/ 4250531 h 4713287"/>
                <a:gd name="connsiteX30" fmla="*/ 84138 w 1182688"/>
                <a:gd name="connsiteY30" fmla="*/ 4671218 h 4713287"/>
                <a:gd name="connsiteX31" fmla="*/ 42069 w 1182688"/>
                <a:gd name="connsiteY31" fmla="*/ 4713287 h 4713287"/>
                <a:gd name="connsiteX32" fmla="*/ 0 w 1182688"/>
                <a:gd name="connsiteY32" fmla="*/ 4671218 h 4713287"/>
                <a:gd name="connsiteX33" fmla="*/ 0 w 1182688"/>
                <a:gd name="connsiteY33" fmla="*/ 4250531 h 4713287"/>
                <a:gd name="connsiteX34" fmla="*/ 42069 w 1182688"/>
                <a:gd name="connsiteY34" fmla="*/ 4208462 h 4713287"/>
                <a:gd name="connsiteX35" fmla="*/ 1139826 w 1182688"/>
                <a:gd name="connsiteY35" fmla="*/ 3154362 h 4713287"/>
                <a:gd name="connsiteX36" fmla="*/ 1182688 w 1182688"/>
                <a:gd name="connsiteY36" fmla="*/ 3196563 h 4713287"/>
                <a:gd name="connsiteX37" fmla="*/ 1182688 w 1182688"/>
                <a:gd name="connsiteY37" fmla="*/ 3618574 h 4713287"/>
                <a:gd name="connsiteX38" fmla="*/ 1139826 w 1182688"/>
                <a:gd name="connsiteY38" fmla="*/ 3660775 h 4713287"/>
                <a:gd name="connsiteX39" fmla="*/ 1096963 w 1182688"/>
                <a:gd name="connsiteY39" fmla="*/ 3618574 h 4713287"/>
                <a:gd name="connsiteX40" fmla="*/ 1096963 w 1182688"/>
                <a:gd name="connsiteY40" fmla="*/ 3196563 h 4713287"/>
                <a:gd name="connsiteX41" fmla="*/ 1139826 w 1182688"/>
                <a:gd name="connsiteY41" fmla="*/ 3154362 h 4713287"/>
                <a:gd name="connsiteX42" fmla="*/ 866132 w 1182688"/>
                <a:gd name="connsiteY42" fmla="*/ 3154362 h 4713287"/>
                <a:gd name="connsiteX43" fmla="*/ 908051 w 1182688"/>
                <a:gd name="connsiteY43" fmla="*/ 3196563 h 4713287"/>
                <a:gd name="connsiteX44" fmla="*/ 908051 w 1182688"/>
                <a:gd name="connsiteY44" fmla="*/ 3618574 h 4713287"/>
                <a:gd name="connsiteX45" fmla="*/ 866132 w 1182688"/>
                <a:gd name="connsiteY45" fmla="*/ 3660775 h 4713287"/>
                <a:gd name="connsiteX46" fmla="*/ 823913 w 1182688"/>
                <a:gd name="connsiteY46" fmla="*/ 3618574 h 4713287"/>
                <a:gd name="connsiteX47" fmla="*/ 823913 w 1182688"/>
                <a:gd name="connsiteY47" fmla="*/ 3196563 h 4713287"/>
                <a:gd name="connsiteX48" fmla="*/ 866132 w 1182688"/>
                <a:gd name="connsiteY48" fmla="*/ 3154362 h 4713287"/>
                <a:gd name="connsiteX49" fmla="*/ 591344 w 1182688"/>
                <a:gd name="connsiteY49" fmla="*/ 3154362 h 4713287"/>
                <a:gd name="connsiteX50" fmla="*/ 633413 w 1182688"/>
                <a:gd name="connsiteY50" fmla="*/ 3196563 h 4713287"/>
                <a:gd name="connsiteX51" fmla="*/ 633413 w 1182688"/>
                <a:gd name="connsiteY51" fmla="*/ 3618574 h 4713287"/>
                <a:gd name="connsiteX52" fmla="*/ 591344 w 1182688"/>
                <a:gd name="connsiteY52" fmla="*/ 3660775 h 4713287"/>
                <a:gd name="connsiteX53" fmla="*/ 549275 w 1182688"/>
                <a:gd name="connsiteY53" fmla="*/ 3618574 h 4713287"/>
                <a:gd name="connsiteX54" fmla="*/ 549275 w 1182688"/>
                <a:gd name="connsiteY54" fmla="*/ 3196563 h 4713287"/>
                <a:gd name="connsiteX55" fmla="*/ 591344 w 1182688"/>
                <a:gd name="connsiteY55" fmla="*/ 3154362 h 4713287"/>
                <a:gd name="connsiteX56" fmla="*/ 316707 w 1182688"/>
                <a:gd name="connsiteY56" fmla="*/ 3154362 h 4713287"/>
                <a:gd name="connsiteX57" fmla="*/ 358776 w 1182688"/>
                <a:gd name="connsiteY57" fmla="*/ 3196563 h 4713287"/>
                <a:gd name="connsiteX58" fmla="*/ 358776 w 1182688"/>
                <a:gd name="connsiteY58" fmla="*/ 3618574 h 4713287"/>
                <a:gd name="connsiteX59" fmla="*/ 316707 w 1182688"/>
                <a:gd name="connsiteY59" fmla="*/ 3660775 h 4713287"/>
                <a:gd name="connsiteX60" fmla="*/ 274638 w 1182688"/>
                <a:gd name="connsiteY60" fmla="*/ 3618574 h 4713287"/>
                <a:gd name="connsiteX61" fmla="*/ 274638 w 1182688"/>
                <a:gd name="connsiteY61" fmla="*/ 3196563 h 4713287"/>
                <a:gd name="connsiteX62" fmla="*/ 316707 w 1182688"/>
                <a:gd name="connsiteY62" fmla="*/ 3154362 h 4713287"/>
                <a:gd name="connsiteX63" fmla="*/ 42069 w 1182688"/>
                <a:gd name="connsiteY63" fmla="*/ 3154362 h 4713287"/>
                <a:gd name="connsiteX64" fmla="*/ 84138 w 1182688"/>
                <a:gd name="connsiteY64" fmla="*/ 3196563 h 4713287"/>
                <a:gd name="connsiteX65" fmla="*/ 84138 w 1182688"/>
                <a:gd name="connsiteY65" fmla="*/ 3618574 h 4713287"/>
                <a:gd name="connsiteX66" fmla="*/ 42069 w 1182688"/>
                <a:gd name="connsiteY66" fmla="*/ 3660775 h 4713287"/>
                <a:gd name="connsiteX67" fmla="*/ 0 w 1182688"/>
                <a:gd name="connsiteY67" fmla="*/ 3618574 h 4713287"/>
                <a:gd name="connsiteX68" fmla="*/ 0 w 1182688"/>
                <a:gd name="connsiteY68" fmla="*/ 3196563 h 4713287"/>
                <a:gd name="connsiteX69" fmla="*/ 42069 w 1182688"/>
                <a:gd name="connsiteY69" fmla="*/ 3154362 h 4713287"/>
                <a:gd name="connsiteX70" fmla="*/ 1139826 w 1182688"/>
                <a:gd name="connsiteY70" fmla="*/ 2103437 h 4713287"/>
                <a:gd name="connsiteX71" fmla="*/ 1182688 w 1182688"/>
                <a:gd name="connsiteY71" fmla="*/ 2145506 h 4713287"/>
                <a:gd name="connsiteX72" fmla="*/ 1182688 w 1182688"/>
                <a:gd name="connsiteY72" fmla="*/ 2566193 h 4713287"/>
                <a:gd name="connsiteX73" fmla="*/ 1139826 w 1182688"/>
                <a:gd name="connsiteY73" fmla="*/ 2608262 h 4713287"/>
                <a:gd name="connsiteX74" fmla="*/ 1096963 w 1182688"/>
                <a:gd name="connsiteY74" fmla="*/ 2566193 h 4713287"/>
                <a:gd name="connsiteX75" fmla="*/ 1096963 w 1182688"/>
                <a:gd name="connsiteY75" fmla="*/ 2145506 h 4713287"/>
                <a:gd name="connsiteX76" fmla="*/ 1139826 w 1182688"/>
                <a:gd name="connsiteY76" fmla="*/ 2103437 h 4713287"/>
                <a:gd name="connsiteX77" fmla="*/ 866132 w 1182688"/>
                <a:gd name="connsiteY77" fmla="*/ 2103437 h 4713287"/>
                <a:gd name="connsiteX78" fmla="*/ 908051 w 1182688"/>
                <a:gd name="connsiteY78" fmla="*/ 2145506 h 4713287"/>
                <a:gd name="connsiteX79" fmla="*/ 908051 w 1182688"/>
                <a:gd name="connsiteY79" fmla="*/ 2566193 h 4713287"/>
                <a:gd name="connsiteX80" fmla="*/ 866132 w 1182688"/>
                <a:gd name="connsiteY80" fmla="*/ 2608262 h 4713287"/>
                <a:gd name="connsiteX81" fmla="*/ 823913 w 1182688"/>
                <a:gd name="connsiteY81" fmla="*/ 2566193 h 4713287"/>
                <a:gd name="connsiteX82" fmla="*/ 823913 w 1182688"/>
                <a:gd name="connsiteY82" fmla="*/ 2145506 h 4713287"/>
                <a:gd name="connsiteX83" fmla="*/ 866132 w 1182688"/>
                <a:gd name="connsiteY83" fmla="*/ 2103437 h 4713287"/>
                <a:gd name="connsiteX84" fmla="*/ 591344 w 1182688"/>
                <a:gd name="connsiteY84" fmla="*/ 2103437 h 4713287"/>
                <a:gd name="connsiteX85" fmla="*/ 633413 w 1182688"/>
                <a:gd name="connsiteY85" fmla="*/ 2145506 h 4713287"/>
                <a:gd name="connsiteX86" fmla="*/ 633413 w 1182688"/>
                <a:gd name="connsiteY86" fmla="*/ 2566193 h 4713287"/>
                <a:gd name="connsiteX87" fmla="*/ 591344 w 1182688"/>
                <a:gd name="connsiteY87" fmla="*/ 2608262 h 4713287"/>
                <a:gd name="connsiteX88" fmla="*/ 549275 w 1182688"/>
                <a:gd name="connsiteY88" fmla="*/ 2566193 h 4713287"/>
                <a:gd name="connsiteX89" fmla="*/ 549275 w 1182688"/>
                <a:gd name="connsiteY89" fmla="*/ 2145506 h 4713287"/>
                <a:gd name="connsiteX90" fmla="*/ 591344 w 1182688"/>
                <a:gd name="connsiteY90" fmla="*/ 2103437 h 4713287"/>
                <a:gd name="connsiteX91" fmla="*/ 316707 w 1182688"/>
                <a:gd name="connsiteY91" fmla="*/ 2103437 h 4713287"/>
                <a:gd name="connsiteX92" fmla="*/ 358776 w 1182688"/>
                <a:gd name="connsiteY92" fmla="*/ 2145506 h 4713287"/>
                <a:gd name="connsiteX93" fmla="*/ 358776 w 1182688"/>
                <a:gd name="connsiteY93" fmla="*/ 2566193 h 4713287"/>
                <a:gd name="connsiteX94" fmla="*/ 316707 w 1182688"/>
                <a:gd name="connsiteY94" fmla="*/ 2608262 h 4713287"/>
                <a:gd name="connsiteX95" fmla="*/ 274638 w 1182688"/>
                <a:gd name="connsiteY95" fmla="*/ 2566193 h 4713287"/>
                <a:gd name="connsiteX96" fmla="*/ 274638 w 1182688"/>
                <a:gd name="connsiteY96" fmla="*/ 2145506 h 4713287"/>
                <a:gd name="connsiteX97" fmla="*/ 316707 w 1182688"/>
                <a:gd name="connsiteY97" fmla="*/ 2103437 h 4713287"/>
                <a:gd name="connsiteX98" fmla="*/ 42069 w 1182688"/>
                <a:gd name="connsiteY98" fmla="*/ 2103437 h 4713287"/>
                <a:gd name="connsiteX99" fmla="*/ 84138 w 1182688"/>
                <a:gd name="connsiteY99" fmla="*/ 2145506 h 4713287"/>
                <a:gd name="connsiteX100" fmla="*/ 84138 w 1182688"/>
                <a:gd name="connsiteY100" fmla="*/ 2566193 h 4713287"/>
                <a:gd name="connsiteX101" fmla="*/ 42069 w 1182688"/>
                <a:gd name="connsiteY101" fmla="*/ 2608262 h 4713287"/>
                <a:gd name="connsiteX102" fmla="*/ 0 w 1182688"/>
                <a:gd name="connsiteY102" fmla="*/ 2566193 h 4713287"/>
                <a:gd name="connsiteX103" fmla="*/ 0 w 1182688"/>
                <a:gd name="connsiteY103" fmla="*/ 2145506 h 4713287"/>
                <a:gd name="connsiteX104" fmla="*/ 42069 w 1182688"/>
                <a:gd name="connsiteY104" fmla="*/ 2103437 h 4713287"/>
                <a:gd name="connsiteX105" fmla="*/ 1139826 w 1182688"/>
                <a:gd name="connsiteY105" fmla="*/ 1050926 h 4713287"/>
                <a:gd name="connsiteX106" fmla="*/ 1182688 w 1182688"/>
                <a:gd name="connsiteY106" fmla="*/ 1093152 h 4713287"/>
                <a:gd name="connsiteX107" fmla="*/ 1182688 w 1182688"/>
                <a:gd name="connsiteY107" fmla="*/ 1515112 h 4713287"/>
                <a:gd name="connsiteX108" fmla="*/ 1139826 w 1182688"/>
                <a:gd name="connsiteY108" fmla="*/ 1557339 h 4713287"/>
                <a:gd name="connsiteX109" fmla="*/ 1096963 w 1182688"/>
                <a:gd name="connsiteY109" fmla="*/ 1515112 h 4713287"/>
                <a:gd name="connsiteX110" fmla="*/ 1096963 w 1182688"/>
                <a:gd name="connsiteY110" fmla="*/ 1093152 h 4713287"/>
                <a:gd name="connsiteX111" fmla="*/ 1139826 w 1182688"/>
                <a:gd name="connsiteY111" fmla="*/ 1050926 h 4713287"/>
                <a:gd name="connsiteX112" fmla="*/ 591344 w 1182688"/>
                <a:gd name="connsiteY112" fmla="*/ 1050926 h 4713287"/>
                <a:gd name="connsiteX113" fmla="*/ 633413 w 1182688"/>
                <a:gd name="connsiteY113" fmla="*/ 1093152 h 4713287"/>
                <a:gd name="connsiteX114" fmla="*/ 633413 w 1182688"/>
                <a:gd name="connsiteY114" fmla="*/ 1515112 h 4713287"/>
                <a:gd name="connsiteX115" fmla="*/ 591344 w 1182688"/>
                <a:gd name="connsiteY115" fmla="*/ 1557339 h 4713287"/>
                <a:gd name="connsiteX116" fmla="*/ 549275 w 1182688"/>
                <a:gd name="connsiteY116" fmla="*/ 1515112 h 4713287"/>
                <a:gd name="connsiteX117" fmla="*/ 549275 w 1182688"/>
                <a:gd name="connsiteY117" fmla="*/ 1093152 h 4713287"/>
                <a:gd name="connsiteX118" fmla="*/ 591344 w 1182688"/>
                <a:gd name="connsiteY118" fmla="*/ 1050926 h 4713287"/>
                <a:gd name="connsiteX119" fmla="*/ 42069 w 1182688"/>
                <a:gd name="connsiteY119" fmla="*/ 1050926 h 4713287"/>
                <a:gd name="connsiteX120" fmla="*/ 84138 w 1182688"/>
                <a:gd name="connsiteY120" fmla="*/ 1093152 h 4713287"/>
                <a:gd name="connsiteX121" fmla="*/ 84138 w 1182688"/>
                <a:gd name="connsiteY121" fmla="*/ 1515112 h 4713287"/>
                <a:gd name="connsiteX122" fmla="*/ 42069 w 1182688"/>
                <a:gd name="connsiteY122" fmla="*/ 1557339 h 4713287"/>
                <a:gd name="connsiteX123" fmla="*/ 0 w 1182688"/>
                <a:gd name="connsiteY123" fmla="*/ 1515112 h 4713287"/>
                <a:gd name="connsiteX124" fmla="*/ 0 w 1182688"/>
                <a:gd name="connsiteY124" fmla="*/ 1093152 h 4713287"/>
                <a:gd name="connsiteX125" fmla="*/ 42069 w 1182688"/>
                <a:gd name="connsiteY125" fmla="*/ 1050926 h 4713287"/>
                <a:gd name="connsiteX126" fmla="*/ 866132 w 1182688"/>
                <a:gd name="connsiteY126" fmla="*/ 1050926 h 4713287"/>
                <a:gd name="connsiteX127" fmla="*/ 908051 w 1182688"/>
                <a:gd name="connsiteY127" fmla="*/ 1093152 h 4713287"/>
                <a:gd name="connsiteX128" fmla="*/ 908051 w 1182688"/>
                <a:gd name="connsiteY128" fmla="*/ 1515112 h 4713287"/>
                <a:gd name="connsiteX129" fmla="*/ 866132 w 1182688"/>
                <a:gd name="connsiteY129" fmla="*/ 1557338 h 4713287"/>
                <a:gd name="connsiteX130" fmla="*/ 823913 w 1182688"/>
                <a:gd name="connsiteY130" fmla="*/ 1515112 h 4713287"/>
                <a:gd name="connsiteX131" fmla="*/ 823913 w 1182688"/>
                <a:gd name="connsiteY131" fmla="*/ 1093152 h 4713287"/>
                <a:gd name="connsiteX132" fmla="*/ 866132 w 1182688"/>
                <a:gd name="connsiteY132" fmla="*/ 1050926 h 4713287"/>
                <a:gd name="connsiteX133" fmla="*/ 316707 w 1182688"/>
                <a:gd name="connsiteY133" fmla="*/ 1050926 h 4713287"/>
                <a:gd name="connsiteX134" fmla="*/ 358776 w 1182688"/>
                <a:gd name="connsiteY134" fmla="*/ 1093152 h 4713287"/>
                <a:gd name="connsiteX135" fmla="*/ 358776 w 1182688"/>
                <a:gd name="connsiteY135" fmla="*/ 1515112 h 4713287"/>
                <a:gd name="connsiteX136" fmla="*/ 316707 w 1182688"/>
                <a:gd name="connsiteY136" fmla="*/ 1557338 h 4713287"/>
                <a:gd name="connsiteX137" fmla="*/ 274638 w 1182688"/>
                <a:gd name="connsiteY137" fmla="*/ 1515112 h 4713287"/>
                <a:gd name="connsiteX138" fmla="*/ 274638 w 1182688"/>
                <a:gd name="connsiteY138" fmla="*/ 1093152 h 4713287"/>
                <a:gd name="connsiteX139" fmla="*/ 316707 w 1182688"/>
                <a:gd name="connsiteY139" fmla="*/ 1050926 h 4713287"/>
                <a:gd name="connsiteX140" fmla="*/ 866132 w 1182688"/>
                <a:gd name="connsiteY140" fmla="*/ 1 h 4713287"/>
                <a:gd name="connsiteX141" fmla="*/ 908051 w 1182688"/>
                <a:gd name="connsiteY141" fmla="*/ 42069 h 4713287"/>
                <a:gd name="connsiteX142" fmla="*/ 908051 w 1182688"/>
                <a:gd name="connsiteY142" fmla="*/ 462757 h 4713287"/>
                <a:gd name="connsiteX143" fmla="*/ 866132 w 1182688"/>
                <a:gd name="connsiteY143" fmla="*/ 504825 h 4713287"/>
                <a:gd name="connsiteX144" fmla="*/ 823913 w 1182688"/>
                <a:gd name="connsiteY144" fmla="*/ 462757 h 4713287"/>
                <a:gd name="connsiteX145" fmla="*/ 823913 w 1182688"/>
                <a:gd name="connsiteY145" fmla="*/ 42069 h 4713287"/>
                <a:gd name="connsiteX146" fmla="*/ 866132 w 1182688"/>
                <a:gd name="connsiteY146" fmla="*/ 1 h 4713287"/>
                <a:gd name="connsiteX147" fmla="*/ 316707 w 1182688"/>
                <a:gd name="connsiteY147" fmla="*/ 1 h 4713287"/>
                <a:gd name="connsiteX148" fmla="*/ 358776 w 1182688"/>
                <a:gd name="connsiteY148" fmla="*/ 42069 h 4713287"/>
                <a:gd name="connsiteX149" fmla="*/ 358776 w 1182688"/>
                <a:gd name="connsiteY149" fmla="*/ 462757 h 4713287"/>
                <a:gd name="connsiteX150" fmla="*/ 316707 w 1182688"/>
                <a:gd name="connsiteY150" fmla="*/ 504825 h 4713287"/>
                <a:gd name="connsiteX151" fmla="*/ 274638 w 1182688"/>
                <a:gd name="connsiteY151" fmla="*/ 462757 h 4713287"/>
                <a:gd name="connsiteX152" fmla="*/ 274638 w 1182688"/>
                <a:gd name="connsiteY152" fmla="*/ 42069 h 4713287"/>
                <a:gd name="connsiteX153" fmla="*/ 316707 w 1182688"/>
                <a:gd name="connsiteY153" fmla="*/ 1 h 4713287"/>
                <a:gd name="connsiteX154" fmla="*/ 591344 w 1182688"/>
                <a:gd name="connsiteY154" fmla="*/ 0 h 4713287"/>
                <a:gd name="connsiteX155" fmla="*/ 633413 w 1182688"/>
                <a:gd name="connsiteY155" fmla="*/ 42069 h 4713287"/>
                <a:gd name="connsiteX156" fmla="*/ 633413 w 1182688"/>
                <a:gd name="connsiteY156" fmla="*/ 462757 h 4713287"/>
                <a:gd name="connsiteX157" fmla="*/ 591344 w 1182688"/>
                <a:gd name="connsiteY157" fmla="*/ 504825 h 4713287"/>
                <a:gd name="connsiteX158" fmla="*/ 549275 w 1182688"/>
                <a:gd name="connsiteY158" fmla="*/ 462757 h 4713287"/>
                <a:gd name="connsiteX159" fmla="*/ 549275 w 1182688"/>
                <a:gd name="connsiteY159" fmla="*/ 42069 h 4713287"/>
                <a:gd name="connsiteX160" fmla="*/ 591344 w 1182688"/>
                <a:gd name="connsiteY160" fmla="*/ 0 h 4713287"/>
                <a:gd name="connsiteX161" fmla="*/ 42069 w 1182688"/>
                <a:gd name="connsiteY161" fmla="*/ 0 h 4713287"/>
                <a:gd name="connsiteX162" fmla="*/ 84138 w 1182688"/>
                <a:gd name="connsiteY162" fmla="*/ 42069 h 4713287"/>
                <a:gd name="connsiteX163" fmla="*/ 84138 w 1182688"/>
                <a:gd name="connsiteY163" fmla="*/ 462757 h 4713287"/>
                <a:gd name="connsiteX164" fmla="*/ 42069 w 1182688"/>
                <a:gd name="connsiteY164" fmla="*/ 504825 h 4713287"/>
                <a:gd name="connsiteX165" fmla="*/ 0 w 1182688"/>
                <a:gd name="connsiteY165" fmla="*/ 462757 h 4713287"/>
                <a:gd name="connsiteX166" fmla="*/ 0 w 1182688"/>
                <a:gd name="connsiteY166" fmla="*/ 42069 h 4713287"/>
                <a:gd name="connsiteX167" fmla="*/ 42069 w 1182688"/>
                <a:gd name="connsiteY167" fmla="*/ 0 h 4713287"/>
                <a:gd name="connsiteX168" fmla="*/ 1139826 w 1182688"/>
                <a:gd name="connsiteY168" fmla="*/ 0 h 4713287"/>
                <a:gd name="connsiteX169" fmla="*/ 1182688 w 1182688"/>
                <a:gd name="connsiteY169" fmla="*/ 42069 h 4713287"/>
                <a:gd name="connsiteX170" fmla="*/ 1182688 w 1182688"/>
                <a:gd name="connsiteY170" fmla="*/ 462756 h 4713287"/>
                <a:gd name="connsiteX171" fmla="*/ 1139826 w 1182688"/>
                <a:gd name="connsiteY171" fmla="*/ 504825 h 4713287"/>
                <a:gd name="connsiteX172" fmla="*/ 1096963 w 1182688"/>
                <a:gd name="connsiteY172" fmla="*/ 462756 h 4713287"/>
                <a:gd name="connsiteX173" fmla="*/ 1096963 w 1182688"/>
                <a:gd name="connsiteY173" fmla="*/ 42069 h 4713287"/>
                <a:gd name="connsiteX174" fmla="*/ 1139826 w 1182688"/>
                <a:gd name="connsiteY174" fmla="*/ 0 h 4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82688" h="4713287">
                  <a:moveTo>
                    <a:pt x="1139826" y="4208462"/>
                  </a:moveTo>
                  <a:cubicBezTo>
                    <a:pt x="1163706" y="4208462"/>
                    <a:pt x="1182688" y="4227393"/>
                    <a:pt x="1182688" y="4250531"/>
                  </a:cubicBezTo>
                  <a:cubicBezTo>
                    <a:pt x="1182688" y="4250531"/>
                    <a:pt x="1182688" y="4250531"/>
                    <a:pt x="1182688" y="4671218"/>
                  </a:cubicBezTo>
                  <a:cubicBezTo>
                    <a:pt x="1182688" y="4694356"/>
                    <a:pt x="1163706" y="4713287"/>
                    <a:pt x="1139826" y="4713287"/>
                  </a:cubicBezTo>
                  <a:cubicBezTo>
                    <a:pt x="1116251" y="4713287"/>
                    <a:pt x="1096963" y="4694356"/>
                    <a:pt x="1096963" y="4671218"/>
                  </a:cubicBezTo>
                  <a:cubicBezTo>
                    <a:pt x="1096963" y="4671218"/>
                    <a:pt x="1096963" y="4671218"/>
                    <a:pt x="1096963" y="4250531"/>
                  </a:cubicBezTo>
                  <a:cubicBezTo>
                    <a:pt x="1096963" y="4227393"/>
                    <a:pt x="1116251" y="4208462"/>
                    <a:pt x="1139826" y="4208462"/>
                  </a:cubicBezTo>
                  <a:close/>
                  <a:moveTo>
                    <a:pt x="866132" y="4208462"/>
                  </a:moveTo>
                  <a:cubicBezTo>
                    <a:pt x="889188" y="4208462"/>
                    <a:pt x="908051" y="4227393"/>
                    <a:pt x="908051" y="4250531"/>
                  </a:cubicBezTo>
                  <a:cubicBezTo>
                    <a:pt x="908051" y="4250531"/>
                    <a:pt x="908051" y="4250531"/>
                    <a:pt x="908051" y="4671218"/>
                  </a:cubicBezTo>
                  <a:cubicBezTo>
                    <a:pt x="908051" y="4694356"/>
                    <a:pt x="889188" y="4713287"/>
                    <a:pt x="866132" y="4713287"/>
                  </a:cubicBezTo>
                  <a:cubicBezTo>
                    <a:pt x="842777" y="4713287"/>
                    <a:pt x="823913" y="4694356"/>
                    <a:pt x="823913" y="4671218"/>
                  </a:cubicBezTo>
                  <a:cubicBezTo>
                    <a:pt x="823913" y="4671218"/>
                    <a:pt x="823913" y="4671218"/>
                    <a:pt x="823913" y="4250531"/>
                  </a:cubicBezTo>
                  <a:cubicBezTo>
                    <a:pt x="823913" y="4227393"/>
                    <a:pt x="842777" y="4208462"/>
                    <a:pt x="866132" y="4208462"/>
                  </a:cubicBezTo>
                  <a:close/>
                  <a:moveTo>
                    <a:pt x="591344" y="4208462"/>
                  </a:moveTo>
                  <a:cubicBezTo>
                    <a:pt x="614482" y="4208462"/>
                    <a:pt x="633413" y="4227393"/>
                    <a:pt x="633413" y="4250531"/>
                  </a:cubicBezTo>
                  <a:cubicBezTo>
                    <a:pt x="633413" y="4250531"/>
                    <a:pt x="633413" y="4250531"/>
                    <a:pt x="633413" y="4671218"/>
                  </a:cubicBezTo>
                  <a:cubicBezTo>
                    <a:pt x="633413" y="4694356"/>
                    <a:pt x="614482" y="4713287"/>
                    <a:pt x="591344" y="4713287"/>
                  </a:cubicBezTo>
                  <a:cubicBezTo>
                    <a:pt x="567905" y="4713287"/>
                    <a:pt x="549275" y="4694356"/>
                    <a:pt x="549275" y="4671218"/>
                  </a:cubicBezTo>
                  <a:cubicBezTo>
                    <a:pt x="549275" y="4671218"/>
                    <a:pt x="549275" y="4671218"/>
                    <a:pt x="549275" y="4250531"/>
                  </a:cubicBezTo>
                  <a:cubicBezTo>
                    <a:pt x="549275" y="4227393"/>
                    <a:pt x="567905" y="4208462"/>
                    <a:pt x="591344" y="4208462"/>
                  </a:cubicBezTo>
                  <a:close/>
                  <a:moveTo>
                    <a:pt x="316707" y="4208462"/>
                  </a:moveTo>
                  <a:cubicBezTo>
                    <a:pt x="339845" y="4208462"/>
                    <a:pt x="358776" y="4227393"/>
                    <a:pt x="358776" y="4250531"/>
                  </a:cubicBezTo>
                  <a:cubicBezTo>
                    <a:pt x="358776" y="4250531"/>
                    <a:pt x="358776" y="4250531"/>
                    <a:pt x="358776" y="4671218"/>
                  </a:cubicBezTo>
                  <a:cubicBezTo>
                    <a:pt x="358776" y="4694356"/>
                    <a:pt x="339845" y="4713287"/>
                    <a:pt x="316707" y="4713287"/>
                  </a:cubicBezTo>
                  <a:cubicBezTo>
                    <a:pt x="293569" y="4713287"/>
                    <a:pt x="274638" y="4694356"/>
                    <a:pt x="274638" y="4671218"/>
                  </a:cubicBezTo>
                  <a:cubicBezTo>
                    <a:pt x="274638" y="4671218"/>
                    <a:pt x="274638" y="4671218"/>
                    <a:pt x="274638" y="4250531"/>
                  </a:cubicBezTo>
                  <a:cubicBezTo>
                    <a:pt x="274638" y="4227393"/>
                    <a:pt x="293569" y="4208462"/>
                    <a:pt x="316707" y="4208462"/>
                  </a:cubicBezTo>
                  <a:close/>
                  <a:moveTo>
                    <a:pt x="42069" y="4208462"/>
                  </a:moveTo>
                  <a:cubicBezTo>
                    <a:pt x="65507" y="4208462"/>
                    <a:pt x="84138" y="4227393"/>
                    <a:pt x="84138" y="4250531"/>
                  </a:cubicBezTo>
                  <a:cubicBezTo>
                    <a:pt x="84138" y="4250531"/>
                    <a:pt x="84138" y="4250531"/>
                    <a:pt x="84138" y="4671218"/>
                  </a:cubicBezTo>
                  <a:cubicBezTo>
                    <a:pt x="84138" y="4694356"/>
                    <a:pt x="65507" y="4713287"/>
                    <a:pt x="42069" y="4713287"/>
                  </a:cubicBezTo>
                  <a:cubicBezTo>
                    <a:pt x="18931" y="4713287"/>
                    <a:pt x="0" y="4694356"/>
                    <a:pt x="0" y="4671218"/>
                  </a:cubicBezTo>
                  <a:cubicBezTo>
                    <a:pt x="0" y="4671218"/>
                    <a:pt x="0" y="4671218"/>
                    <a:pt x="0" y="4250531"/>
                  </a:cubicBezTo>
                  <a:cubicBezTo>
                    <a:pt x="0" y="4227393"/>
                    <a:pt x="18931" y="4208462"/>
                    <a:pt x="42069" y="4208462"/>
                  </a:cubicBezTo>
                  <a:close/>
                  <a:moveTo>
                    <a:pt x="1139826" y="3154362"/>
                  </a:moveTo>
                  <a:cubicBezTo>
                    <a:pt x="1163706" y="3154362"/>
                    <a:pt x="1182688" y="3173352"/>
                    <a:pt x="1182688" y="3196563"/>
                  </a:cubicBezTo>
                  <a:cubicBezTo>
                    <a:pt x="1182688" y="3196563"/>
                    <a:pt x="1182688" y="3196563"/>
                    <a:pt x="1182688" y="3618574"/>
                  </a:cubicBezTo>
                  <a:cubicBezTo>
                    <a:pt x="1182688" y="3641784"/>
                    <a:pt x="1163706" y="3660775"/>
                    <a:pt x="1139826" y="3660775"/>
                  </a:cubicBezTo>
                  <a:cubicBezTo>
                    <a:pt x="1116251" y="3660775"/>
                    <a:pt x="1096963" y="3641784"/>
                    <a:pt x="1096963" y="3618574"/>
                  </a:cubicBezTo>
                  <a:cubicBezTo>
                    <a:pt x="1096963" y="3618574"/>
                    <a:pt x="1096963" y="3618574"/>
                    <a:pt x="1096963" y="3196563"/>
                  </a:cubicBezTo>
                  <a:cubicBezTo>
                    <a:pt x="1096963" y="3173352"/>
                    <a:pt x="1116251" y="3154362"/>
                    <a:pt x="1139826" y="3154362"/>
                  </a:cubicBezTo>
                  <a:close/>
                  <a:moveTo>
                    <a:pt x="866132" y="3154362"/>
                  </a:moveTo>
                  <a:cubicBezTo>
                    <a:pt x="889188" y="3154362"/>
                    <a:pt x="908051" y="3173352"/>
                    <a:pt x="908051" y="3196563"/>
                  </a:cubicBezTo>
                  <a:cubicBezTo>
                    <a:pt x="908051" y="3196563"/>
                    <a:pt x="908051" y="3196563"/>
                    <a:pt x="908051" y="3618574"/>
                  </a:cubicBezTo>
                  <a:cubicBezTo>
                    <a:pt x="908051" y="3641784"/>
                    <a:pt x="889188" y="3660775"/>
                    <a:pt x="866132" y="3660775"/>
                  </a:cubicBezTo>
                  <a:cubicBezTo>
                    <a:pt x="842777" y="3660775"/>
                    <a:pt x="823913" y="3641784"/>
                    <a:pt x="823913" y="3618574"/>
                  </a:cubicBezTo>
                  <a:cubicBezTo>
                    <a:pt x="823913" y="3618574"/>
                    <a:pt x="823913" y="3618574"/>
                    <a:pt x="823913" y="3196563"/>
                  </a:cubicBezTo>
                  <a:cubicBezTo>
                    <a:pt x="823913" y="3173352"/>
                    <a:pt x="842777" y="3154362"/>
                    <a:pt x="866132" y="3154362"/>
                  </a:cubicBezTo>
                  <a:close/>
                  <a:moveTo>
                    <a:pt x="591344" y="3154362"/>
                  </a:moveTo>
                  <a:cubicBezTo>
                    <a:pt x="614482" y="3154362"/>
                    <a:pt x="633413" y="3173352"/>
                    <a:pt x="633413" y="3196563"/>
                  </a:cubicBezTo>
                  <a:cubicBezTo>
                    <a:pt x="633413" y="3196563"/>
                    <a:pt x="633413" y="3196563"/>
                    <a:pt x="633413" y="3618574"/>
                  </a:cubicBezTo>
                  <a:cubicBezTo>
                    <a:pt x="633413" y="3641784"/>
                    <a:pt x="614482" y="3660775"/>
                    <a:pt x="591344" y="3660775"/>
                  </a:cubicBezTo>
                  <a:cubicBezTo>
                    <a:pt x="567905" y="3660775"/>
                    <a:pt x="549275" y="3641784"/>
                    <a:pt x="549275" y="3618574"/>
                  </a:cubicBezTo>
                  <a:cubicBezTo>
                    <a:pt x="549275" y="3618574"/>
                    <a:pt x="549275" y="3618574"/>
                    <a:pt x="549275" y="3196563"/>
                  </a:cubicBezTo>
                  <a:cubicBezTo>
                    <a:pt x="549275" y="3173352"/>
                    <a:pt x="567905" y="3154362"/>
                    <a:pt x="591344" y="3154362"/>
                  </a:cubicBezTo>
                  <a:close/>
                  <a:moveTo>
                    <a:pt x="316707" y="3154362"/>
                  </a:moveTo>
                  <a:cubicBezTo>
                    <a:pt x="339845" y="3154362"/>
                    <a:pt x="358776" y="3173352"/>
                    <a:pt x="358776" y="3196563"/>
                  </a:cubicBezTo>
                  <a:cubicBezTo>
                    <a:pt x="358776" y="3196563"/>
                    <a:pt x="358776" y="3196563"/>
                    <a:pt x="358776" y="3618574"/>
                  </a:cubicBezTo>
                  <a:cubicBezTo>
                    <a:pt x="358776" y="3641784"/>
                    <a:pt x="339845" y="3660775"/>
                    <a:pt x="316707" y="3660775"/>
                  </a:cubicBezTo>
                  <a:cubicBezTo>
                    <a:pt x="293569" y="3660775"/>
                    <a:pt x="274638" y="3641784"/>
                    <a:pt x="274638" y="3618574"/>
                  </a:cubicBezTo>
                  <a:cubicBezTo>
                    <a:pt x="274638" y="3618574"/>
                    <a:pt x="274638" y="3618574"/>
                    <a:pt x="274638" y="3196563"/>
                  </a:cubicBezTo>
                  <a:cubicBezTo>
                    <a:pt x="274638" y="3173352"/>
                    <a:pt x="293569" y="3154362"/>
                    <a:pt x="316707" y="3154362"/>
                  </a:cubicBezTo>
                  <a:close/>
                  <a:moveTo>
                    <a:pt x="42069" y="3154362"/>
                  </a:moveTo>
                  <a:cubicBezTo>
                    <a:pt x="65507" y="3154362"/>
                    <a:pt x="84138" y="3173352"/>
                    <a:pt x="84138" y="3196563"/>
                  </a:cubicBezTo>
                  <a:cubicBezTo>
                    <a:pt x="84138" y="3196563"/>
                    <a:pt x="84138" y="3196563"/>
                    <a:pt x="84138" y="3618574"/>
                  </a:cubicBezTo>
                  <a:cubicBezTo>
                    <a:pt x="84138" y="3641784"/>
                    <a:pt x="65507" y="3660775"/>
                    <a:pt x="42069" y="3660775"/>
                  </a:cubicBezTo>
                  <a:cubicBezTo>
                    <a:pt x="18931" y="3660775"/>
                    <a:pt x="0" y="3641784"/>
                    <a:pt x="0" y="3618574"/>
                  </a:cubicBezTo>
                  <a:cubicBezTo>
                    <a:pt x="0" y="3618574"/>
                    <a:pt x="0" y="3618574"/>
                    <a:pt x="0" y="3196563"/>
                  </a:cubicBezTo>
                  <a:cubicBezTo>
                    <a:pt x="0" y="3173352"/>
                    <a:pt x="18931" y="3154362"/>
                    <a:pt x="42069" y="3154362"/>
                  </a:cubicBezTo>
                  <a:close/>
                  <a:moveTo>
                    <a:pt x="1139826" y="2103437"/>
                  </a:moveTo>
                  <a:cubicBezTo>
                    <a:pt x="1163706" y="2103437"/>
                    <a:pt x="1182688" y="2122368"/>
                    <a:pt x="1182688" y="2145506"/>
                  </a:cubicBezTo>
                  <a:cubicBezTo>
                    <a:pt x="1182688" y="2145506"/>
                    <a:pt x="1182688" y="2145506"/>
                    <a:pt x="1182688" y="2566193"/>
                  </a:cubicBezTo>
                  <a:cubicBezTo>
                    <a:pt x="1182688" y="2589331"/>
                    <a:pt x="1163706" y="2608262"/>
                    <a:pt x="1139826" y="2608262"/>
                  </a:cubicBezTo>
                  <a:cubicBezTo>
                    <a:pt x="1116251" y="2608262"/>
                    <a:pt x="1096963" y="2589331"/>
                    <a:pt x="1096963" y="2566193"/>
                  </a:cubicBezTo>
                  <a:cubicBezTo>
                    <a:pt x="1096963" y="2566193"/>
                    <a:pt x="1096963" y="2566193"/>
                    <a:pt x="1096963" y="2145506"/>
                  </a:cubicBezTo>
                  <a:cubicBezTo>
                    <a:pt x="1096963" y="2122368"/>
                    <a:pt x="1116251" y="2103437"/>
                    <a:pt x="1139826" y="2103437"/>
                  </a:cubicBezTo>
                  <a:close/>
                  <a:moveTo>
                    <a:pt x="866132" y="2103437"/>
                  </a:moveTo>
                  <a:cubicBezTo>
                    <a:pt x="889188" y="2103437"/>
                    <a:pt x="908051" y="2122368"/>
                    <a:pt x="908051" y="2145506"/>
                  </a:cubicBezTo>
                  <a:cubicBezTo>
                    <a:pt x="908051" y="2145506"/>
                    <a:pt x="908051" y="2145506"/>
                    <a:pt x="908051" y="2566193"/>
                  </a:cubicBezTo>
                  <a:cubicBezTo>
                    <a:pt x="908051" y="2589331"/>
                    <a:pt x="889188" y="2608262"/>
                    <a:pt x="866132" y="2608262"/>
                  </a:cubicBezTo>
                  <a:cubicBezTo>
                    <a:pt x="842777" y="2608262"/>
                    <a:pt x="823913" y="2589331"/>
                    <a:pt x="823913" y="2566193"/>
                  </a:cubicBezTo>
                  <a:cubicBezTo>
                    <a:pt x="823913" y="2566193"/>
                    <a:pt x="823913" y="2566193"/>
                    <a:pt x="823913" y="2145506"/>
                  </a:cubicBezTo>
                  <a:cubicBezTo>
                    <a:pt x="823913" y="2122368"/>
                    <a:pt x="842777" y="2103437"/>
                    <a:pt x="866132" y="2103437"/>
                  </a:cubicBezTo>
                  <a:close/>
                  <a:moveTo>
                    <a:pt x="591344" y="2103437"/>
                  </a:moveTo>
                  <a:cubicBezTo>
                    <a:pt x="614482" y="2103437"/>
                    <a:pt x="633413" y="2122368"/>
                    <a:pt x="633413" y="2145506"/>
                  </a:cubicBezTo>
                  <a:cubicBezTo>
                    <a:pt x="633413" y="2145506"/>
                    <a:pt x="633413" y="2145506"/>
                    <a:pt x="633413" y="2566193"/>
                  </a:cubicBezTo>
                  <a:cubicBezTo>
                    <a:pt x="633413" y="2589331"/>
                    <a:pt x="614482" y="2608262"/>
                    <a:pt x="591344" y="2608262"/>
                  </a:cubicBezTo>
                  <a:cubicBezTo>
                    <a:pt x="567905" y="2608262"/>
                    <a:pt x="549275" y="2589331"/>
                    <a:pt x="549275" y="2566193"/>
                  </a:cubicBezTo>
                  <a:cubicBezTo>
                    <a:pt x="549275" y="2566193"/>
                    <a:pt x="549275" y="2566193"/>
                    <a:pt x="549275" y="2145506"/>
                  </a:cubicBezTo>
                  <a:cubicBezTo>
                    <a:pt x="549275" y="2122368"/>
                    <a:pt x="567905" y="2103437"/>
                    <a:pt x="591344" y="2103437"/>
                  </a:cubicBezTo>
                  <a:close/>
                  <a:moveTo>
                    <a:pt x="316707" y="2103437"/>
                  </a:moveTo>
                  <a:cubicBezTo>
                    <a:pt x="339845" y="2103437"/>
                    <a:pt x="358776" y="2122368"/>
                    <a:pt x="358776" y="2145506"/>
                  </a:cubicBezTo>
                  <a:cubicBezTo>
                    <a:pt x="358776" y="2145506"/>
                    <a:pt x="358776" y="2145506"/>
                    <a:pt x="358776" y="2566193"/>
                  </a:cubicBezTo>
                  <a:cubicBezTo>
                    <a:pt x="358776" y="2589331"/>
                    <a:pt x="339845" y="2608262"/>
                    <a:pt x="316707" y="2608262"/>
                  </a:cubicBezTo>
                  <a:cubicBezTo>
                    <a:pt x="293569" y="2608262"/>
                    <a:pt x="274638" y="2589331"/>
                    <a:pt x="274638" y="2566193"/>
                  </a:cubicBezTo>
                  <a:cubicBezTo>
                    <a:pt x="274638" y="2566193"/>
                    <a:pt x="274638" y="2566193"/>
                    <a:pt x="274638" y="2145506"/>
                  </a:cubicBezTo>
                  <a:cubicBezTo>
                    <a:pt x="274638" y="2122368"/>
                    <a:pt x="293569" y="2103437"/>
                    <a:pt x="316707" y="2103437"/>
                  </a:cubicBezTo>
                  <a:close/>
                  <a:moveTo>
                    <a:pt x="42069" y="2103437"/>
                  </a:moveTo>
                  <a:cubicBezTo>
                    <a:pt x="65507" y="2103437"/>
                    <a:pt x="84138" y="2122368"/>
                    <a:pt x="84138" y="2145506"/>
                  </a:cubicBezTo>
                  <a:cubicBezTo>
                    <a:pt x="84138" y="2145506"/>
                    <a:pt x="84138" y="2145506"/>
                    <a:pt x="84138" y="2566193"/>
                  </a:cubicBezTo>
                  <a:cubicBezTo>
                    <a:pt x="84138" y="2589331"/>
                    <a:pt x="65507" y="2608262"/>
                    <a:pt x="42069" y="2608262"/>
                  </a:cubicBezTo>
                  <a:cubicBezTo>
                    <a:pt x="18931" y="2608262"/>
                    <a:pt x="0" y="2589331"/>
                    <a:pt x="0" y="2566193"/>
                  </a:cubicBezTo>
                  <a:cubicBezTo>
                    <a:pt x="0" y="2566193"/>
                    <a:pt x="0" y="2566193"/>
                    <a:pt x="0" y="2145506"/>
                  </a:cubicBezTo>
                  <a:cubicBezTo>
                    <a:pt x="0" y="2122368"/>
                    <a:pt x="18931" y="2103437"/>
                    <a:pt x="42069" y="2103437"/>
                  </a:cubicBezTo>
                  <a:close/>
                  <a:moveTo>
                    <a:pt x="1139826" y="1050926"/>
                  </a:moveTo>
                  <a:cubicBezTo>
                    <a:pt x="1163706" y="1050926"/>
                    <a:pt x="1182688" y="1069626"/>
                    <a:pt x="1182688" y="1093152"/>
                  </a:cubicBezTo>
                  <a:cubicBezTo>
                    <a:pt x="1182688" y="1093152"/>
                    <a:pt x="1182688" y="1093152"/>
                    <a:pt x="1182688" y="1515112"/>
                  </a:cubicBezTo>
                  <a:cubicBezTo>
                    <a:pt x="1182688" y="1538638"/>
                    <a:pt x="1163706" y="1557339"/>
                    <a:pt x="1139826" y="1557339"/>
                  </a:cubicBezTo>
                  <a:cubicBezTo>
                    <a:pt x="1116251" y="1557339"/>
                    <a:pt x="1096963" y="1538638"/>
                    <a:pt x="1096963" y="1515112"/>
                  </a:cubicBezTo>
                  <a:cubicBezTo>
                    <a:pt x="1096963" y="1515112"/>
                    <a:pt x="1096963" y="1515112"/>
                    <a:pt x="1096963" y="1093152"/>
                  </a:cubicBezTo>
                  <a:cubicBezTo>
                    <a:pt x="1096963" y="1069626"/>
                    <a:pt x="1116251" y="1050926"/>
                    <a:pt x="1139826" y="1050926"/>
                  </a:cubicBezTo>
                  <a:close/>
                  <a:moveTo>
                    <a:pt x="591344" y="1050926"/>
                  </a:moveTo>
                  <a:cubicBezTo>
                    <a:pt x="614482" y="1050926"/>
                    <a:pt x="633413" y="1069626"/>
                    <a:pt x="633413" y="1093152"/>
                  </a:cubicBezTo>
                  <a:cubicBezTo>
                    <a:pt x="633413" y="1093152"/>
                    <a:pt x="633413" y="1093152"/>
                    <a:pt x="633413" y="1515112"/>
                  </a:cubicBezTo>
                  <a:cubicBezTo>
                    <a:pt x="633413" y="1538638"/>
                    <a:pt x="614482" y="1557339"/>
                    <a:pt x="591344" y="1557339"/>
                  </a:cubicBezTo>
                  <a:cubicBezTo>
                    <a:pt x="567905" y="1557339"/>
                    <a:pt x="549275" y="1538638"/>
                    <a:pt x="549275" y="1515112"/>
                  </a:cubicBezTo>
                  <a:cubicBezTo>
                    <a:pt x="549275" y="1515112"/>
                    <a:pt x="549275" y="1515112"/>
                    <a:pt x="549275" y="1093152"/>
                  </a:cubicBezTo>
                  <a:cubicBezTo>
                    <a:pt x="549275" y="1069626"/>
                    <a:pt x="567905" y="1050926"/>
                    <a:pt x="591344" y="1050926"/>
                  </a:cubicBezTo>
                  <a:close/>
                  <a:moveTo>
                    <a:pt x="42069" y="1050926"/>
                  </a:moveTo>
                  <a:cubicBezTo>
                    <a:pt x="65507" y="1050926"/>
                    <a:pt x="84138" y="1069626"/>
                    <a:pt x="84138" y="1093152"/>
                  </a:cubicBezTo>
                  <a:cubicBezTo>
                    <a:pt x="84138" y="1093152"/>
                    <a:pt x="84138" y="1093152"/>
                    <a:pt x="84138" y="1515112"/>
                  </a:cubicBezTo>
                  <a:cubicBezTo>
                    <a:pt x="84138" y="1538638"/>
                    <a:pt x="65507" y="1557339"/>
                    <a:pt x="42069" y="1557339"/>
                  </a:cubicBezTo>
                  <a:cubicBezTo>
                    <a:pt x="18931" y="1557339"/>
                    <a:pt x="0" y="1538638"/>
                    <a:pt x="0" y="1515112"/>
                  </a:cubicBezTo>
                  <a:cubicBezTo>
                    <a:pt x="0" y="1515112"/>
                    <a:pt x="0" y="1515112"/>
                    <a:pt x="0" y="1093152"/>
                  </a:cubicBezTo>
                  <a:cubicBezTo>
                    <a:pt x="0" y="1069626"/>
                    <a:pt x="18931" y="1050926"/>
                    <a:pt x="42069" y="1050926"/>
                  </a:cubicBezTo>
                  <a:close/>
                  <a:moveTo>
                    <a:pt x="866132" y="1050926"/>
                  </a:moveTo>
                  <a:cubicBezTo>
                    <a:pt x="889188" y="1050926"/>
                    <a:pt x="908051" y="1069626"/>
                    <a:pt x="908051" y="1093152"/>
                  </a:cubicBezTo>
                  <a:cubicBezTo>
                    <a:pt x="908051" y="1093152"/>
                    <a:pt x="908051" y="1093152"/>
                    <a:pt x="908051" y="1515112"/>
                  </a:cubicBezTo>
                  <a:cubicBezTo>
                    <a:pt x="908051" y="1538638"/>
                    <a:pt x="889188" y="1557338"/>
                    <a:pt x="866132" y="1557338"/>
                  </a:cubicBezTo>
                  <a:cubicBezTo>
                    <a:pt x="842777" y="1557338"/>
                    <a:pt x="823913" y="1538638"/>
                    <a:pt x="823913" y="1515112"/>
                  </a:cubicBezTo>
                  <a:cubicBezTo>
                    <a:pt x="823913" y="1515112"/>
                    <a:pt x="823913" y="1515112"/>
                    <a:pt x="823913" y="1093152"/>
                  </a:cubicBezTo>
                  <a:cubicBezTo>
                    <a:pt x="823913" y="1069626"/>
                    <a:pt x="842777" y="1050926"/>
                    <a:pt x="866132" y="1050926"/>
                  </a:cubicBezTo>
                  <a:close/>
                  <a:moveTo>
                    <a:pt x="316707" y="1050926"/>
                  </a:moveTo>
                  <a:cubicBezTo>
                    <a:pt x="339845" y="1050926"/>
                    <a:pt x="358776" y="1069626"/>
                    <a:pt x="358776" y="1093152"/>
                  </a:cubicBezTo>
                  <a:cubicBezTo>
                    <a:pt x="358776" y="1093152"/>
                    <a:pt x="358776" y="1093152"/>
                    <a:pt x="358776" y="1515112"/>
                  </a:cubicBezTo>
                  <a:cubicBezTo>
                    <a:pt x="358776" y="1538638"/>
                    <a:pt x="339845" y="1557338"/>
                    <a:pt x="316707" y="1557338"/>
                  </a:cubicBezTo>
                  <a:cubicBezTo>
                    <a:pt x="293569" y="1557338"/>
                    <a:pt x="274638" y="1538638"/>
                    <a:pt x="274638" y="1515112"/>
                  </a:cubicBezTo>
                  <a:cubicBezTo>
                    <a:pt x="274638" y="1515112"/>
                    <a:pt x="274638" y="1515112"/>
                    <a:pt x="274638" y="1093152"/>
                  </a:cubicBezTo>
                  <a:cubicBezTo>
                    <a:pt x="274638" y="1069626"/>
                    <a:pt x="293569" y="1050926"/>
                    <a:pt x="316707" y="1050926"/>
                  </a:cubicBezTo>
                  <a:close/>
                  <a:moveTo>
                    <a:pt x="866132" y="1"/>
                  </a:moveTo>
                  <a:cubicBezTo>
                    <a:pt x="889188" y="1"/>
                    <a:pt x="908051" y="18932"/>
                    <a:pt x="908051" y="42069"/>
                  </a:cubicBezTo>
                  <a:cubicBezTo>
                    <a:pt x="908051" y="42069"/>
                    <a:pt x="908051" y="42069"/>
                    <a:pt x="908051" y="462757"/>
                  </a:cubicBezTo>
                  <a:cubicBezTo>
                    <a:pt x="908051" y="485895"/>
                    <a:pt x="889188" y="504825"/>
                    <a:pt x="866132" y="504825"/>
                  </a:cubicBezTo>
                  <a:cubicBezTo>
                    <a:pt x="842777" y="504825"/>
                    <a:pt x="823913" y="485895"/>
                    <a:pt x="823913" y="462757"/>
                  </a:cubicBezTo>
                  <a:cubicBezTo>
                    <a:pt x="823913" y="462757"/>
                    <a:pt x="823913" y="462757"/>
                    <a:pt x="823913" y="42069"/>
                  </a:cubicBezTo>
                  <a:cubicBezTo>
                    <a:pt x="823913" y="18932"/>
                    <a:pt x="842777" y="1"/>
                    <a:pt x="866132" y="1"/>
                  </a:cubicBezTo>
                  <a:close/>
                  <a:moveTo>
                    <a:pt x="316707" y="1"/>
                  </a:moveTo>
                  <a:cubicBezTo>
                    <a:pt x="339845" y="1"/>
                    <a:pt x="358776" y="18931"/>
                    <a:pt x="358776" y="42069"/>
                  </a:cubicBezTo>
                  <a:cubicBezTo>
                    <a:pt x="358776" y="42069"/>
                    <a:pt x="358776" y="42069"/>
                    <a:pt x="358776" y="462757"/>
                  </a:cubicBezTo>
                  <a:cubicBezTo>
                    <a:pt x="358776" y="485894"/>
                    <a:pt x="339845" y="504825"/>
                    <a:pt x="316707" y="504825"/>
                  </a:cubicBezTo>
                  <a:cubicBezTo>
                    <a:pt x="293569" y="504825"/>
                    <a:pt x="274638" y="485894"/>
                    <a:pt x="274638" y="462757"/>
                  </a:cubicBezTo>
                  <a:cubicBezTo>
                    <a:pt x="274638" y="462757"/>
                    <a:pt x="274638" y="462757"/>
                    <a:pt x="274638" y="42069"/>
                  </a:cubicBezTo>
                  <a:cubicBezTo>
                    <a:pt x="274638" y="18931"/>
                    <a:pt x="293569" y="1"/>
                    <a:pt x="316707" y="1"/>
                  </a:cubicBezTo>
                  <a:close/>
                  <a:moveTo>
                    <a:pt x="591344" y="0"/>
                  </a:moveTo>
                  <a:cubicBezTo>
                    <a:pt x="614482" y="0"/>
                    <a:pt x="633413" y="18931"/>
                    <a:pt x="633413" y="42069"/>
                  </a:cubicBezTo>
                  <a:cubicBezTo>
                    <a:pt x="633413" y="42069"/>
                    <a:pt x="633413" y="42069"/>
                    <a:pt x="633413" y="462757"/>
                  </a:cubicBezTo>
                  <a:cubicBezTo>
                    <a:pt x="633413" y="485894"/>
                    <a:pt x="614482" y="504825"/>
                    <a:pt x="591344" y="504825"/>
                  </a:cubicBezTo>
                  <a:cubicBezTo>
                    <a:pt x="567905" y="504825"/>
                    <a:pt x="549275" y="485894"/>
                    <a:pt x="549275" y="462757"/>
                  </a:cubicBezTo>
                  <a:cubicBezTo>
                    <a:pt x="549275" y="462757"/>
                    <a:pt x="549275" y="462757"/>
                    <a:pt x="549275" y="42069"/>
                  </a:cubicBezTo>
                  <a:cubicBezTo>
                    <a:pt x="549275" y="18931"/>
                    <a:pt x="567905" y="0"/>
                    <a:pt x="591344" y="0"/>
                  </a:cubicBezTo>
                  <a:close/>
                  <a:moveTo>
                    <a:pt x="42069" y="0"/>
                  </a:moveTo>
                  <a:cubicBezTo>
                    <a:pt x="65507" y="0"/>
                    <a:pt x="84138" y="18931"/>
                    <a:pt x="84138" y="42069"/>
                  </a:cubicBezTo>
                  <a:cubicBezTo>
                    <a:pt x="84138" y="42069"/>
                    <a:pt x="84138" y="42069"/>
                    <a:pt x="84138" y="462757"/>
                  </a:cubicBezTo>
                  <a:cubicBezTo>
                    <a:pt x="84138" y="485894"/>
                    <a:pt x="65507" y="504825"/>
                    <a:pt x="42069" y="504825"/>
                  </a:cubicBezTo>
                  <a:cubicBezTo>
                    <a:pt x="18931" y="504825"/>
                    <a:pt x="0" y="485894"/>
                    <a:pt x="0" y="462757"/>
                  </a:cubicBezTo>
                  <a:cubicBezTo>
                    <a:pt x="0" y="462757"/>
                    <a:pt x="0" y="462757"/>
                    <a:pt x="0" y="42069"/>
                  </a:cubicBezTo>
                  <a:cubicBezTo>
                    <a:pt x="0" y="18931"/>
                    <a:pt x="18931" y="0"/>
                    <a:pt x="42069" y="0"/>
                  </a:cubicBezTo>
                  <a:close/>
                  <a:moveTo>
                    <a:pt x="1139826" y="0"/>
                  </a:moveTo>
                  <a:cubicBezTo>
                    <a:pt x="1163706" y="0"/>
                    <a:pt x="1182688" y="18931"/>
                    <a:pt x="1182688" y="42069"/>
                  </a:cubicBezTo>
                  <a:cubicBezTo>
                    <a:pt x="1182688" y="42069"/>
                    <a:pt x="1182688" y="42069"/>
                    <a:pt x="1182688" y="462756"/>
                  </a:cubicBezTo>
                  <a:cubicBezTo>
                    <a:pt x="1182688" y="485894"/>
                    <a:pt x="1163706" y="504825"/>
                    <a:pt x="1139826" y="504825"/>
                  </a:cubicBezTo>
                  <a:cubicBezTo>
                    <a:pt x="1116251" y="504825"/>
                    <a:pt x="1096963" y="485894"/>
                    <a:pt x="1096963" y="462756"/>
                  </a:cubicBezTo>
                  <a:cubicBezTo>
                    <a:pt x="1096963" y="462756"/>
                    <a:pt x="1096963" y="462756"/>
                    <a:pt x="1096963" y="42069"/>
                  </a:cubicBezTo>
                  <a:cubicBezTo>
                    <a:pt x="1096963" y="18931"/>
                    <a:pt x="1116251" y="0"/>
                    <a:pt x="113982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grpSp>
      <p:grpSp>
        <p:nvGrpSpPr>
          <p:cNvPr id="15" name="Group 14">
            <a:extLst>
              <a:ext uri="{FF2B5EF4-FFF2-40B4-BE49-F238E27FC236}">
                <a16:creationId xmlns:a16="http://schemas.microsoft.com/office/drawing/2014/main" id="{A07FE8F8-ABD7-A547-A340-E5AA23D4AFC5}"/>
              </a:ext>
            </a:extLst>
          </p:cNvPr>
          <p:cNvGrpSpPr>
            <a:grpSpLocks noChangeAspect="1"/>
          </p:cNvGrpSpPr>
          <p:nvPr/>
        </p:nvGrpSpPr>
        <p:grpSpPr>
          <a:xfrm>
            <a:off x="6055304" y="4597072"/>
            <a:ext cx="609600" cy="548640"/>
            <a:chOff x="4467926" y="3098639"/>
            <a:chExt cx="640080" cy="551286"/>
          </a:xfrm>
        </p:grpSpPr>
        <p:grpSp>
          <p:nvGrpSpPr>
            <p:cNvPr id="72" name="Group 71">
              <a:extLst>
                <a:ext uri="{FF2B5EF4-FFF2-40B4-BE49-F238E27FC236}">
                  <a16:creationId xmlns:a16="http://schemas.microsoft.com/office/drawing/2014/main" id="{10E08C2B-E0AA-7F43-9188-8807AB4FE1AE}"/>
                </a:ext>
              </a:extLst>
            </p:cNvPr>
            <p:cNvGrpSpPr/>
            <p:nvPr/>
          </p:nvGrpSpPr>
          <p:grpSpPr>
            <a:xfrm>
              <a:off x="4880232" y="3204415"/>
              <a:ext cx="227774" cy="443341"/>
              <a:chOff x="4032298" y="2799733"/>
              <a:chExt cx="271940" cy="529307"/>
            </a:xfrm>
          </p:grpSpPr>
          <p:sp>
            <p:nvSpPr>
              <p:cNvPr id="77" name="Freeform: Shape 28">
                <a:extLst>
                  <a:ext uri="{FF2B5EF4-FFF2-40B4-BE49-F238E27FC236}">
                    <a16:creationId xmlns:a16="http://schemas.microsoft.com/office/drawing/2014/main" id="{A5FFF3C1-ADD0-FC47-B37B-2FB6F51DE2C0}"/>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8" name="Freeform: Shape 117">
                <a:extLst>
                  <a:ext uri="{FF2B5EF4-FFF2-40B4-BE49-F238E27FC236}">
                    <a16:creationId xmlns:a16="http://schemas.microsoft.com/office/drawing/2014/main" id="{1137A4C8-ED46-6446-A31E-35B54316A7CB}"/>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73" name="Group 72">
              <a:extLst>
                <a:ext uri="{FF2B5EF4-FFF2-40B4-BE49-F238E27FC236}">
                  <a16:creationId xmlns:a16="http://schemas.microsoft.com/office/drawing/2014/main" id="{E5F01FBE-4642-9D47-83DE-90D1CFEFE103}"/>
                </a:ext>
              </a:extLst>
            </p:cNvPr>
            <p:cNvGrpSpPr/>
            <p:nvPr/>
          </p:nvGrpSpPr>
          <p:grpSpPr>
            <a:xfrm>
              <a:off x="4467926" y="3098639"/>
              <a:ext cx="399354" cy="551286"/>
              <a:chOff x="3526259" y="2667961"/>
              <a:chExt cx="476790" cy="658183"/>
            </a:xfrm>
          </p:grpSpPr>
          <p:sp>
            <p:nvSpPr>
              <p:cNvPr id="74" name="Rounded Rectangle 61">
                <a:extLst>
                  <a:ext uri="{FF2B5EF4-FFF2-40B4-BE49-F238E27FC236}">
                    <a16:creationId xmlns:a16="http://schemas.microsoft.com/office/drawing/2014/main" id="{56FA0642-BFC4-4847-ACD0-8F6729E48330}"/>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5" name="Freeform: Shape 35">
                <a:extLst>
                  <a:ext uri="{FF2B5EF4-FFF2-40B4-BE49-F238E27FC236}">
                    <a16:creationId xmlns:a16="http://schemas.microsoft.com/office/drawing/2014/main" id="{5A2D16FC-DD60-C546-BD27-21A811AFCEA4}"/>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6" name="Freeform: Shape 116">
                <a:extLst>
                  <a:ext uri="{FF2B5EF4-FFF2-40B4-BE49-F238E27FC236}">
                    <a16:creationId xmlns:a16="http://schemas.microsoft.com/office/drawing/2014/main" id="{EB3EA118-9EF0-DD46-B4CF-744F089095DF}"/>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pic>
        <p:nvPicPr>
          <p:cNvPr id="8" name="Picture 7">
            <a:extLst>
              <a:ext uri="{FF2B5EF4-FFF2-40B4-BE49-F238E27FC236}">
                <a16:creationId xmlns:a16="http://schemas.microsoft.com/office/drawing/2014/main" id="{C977B2DC-94C0-8145-9A81-35C0C970D249}"/>
              </a:ext>
            </a:extLst>
          </p:cNvPr>
          <p:cNvPicPr>
            <a:picLocks/>
          </p:cNvPicPr>
          <p:nvPr/>
        </p:nvPicPr>
        <p:blipFill rotWithShape="1">
          <a:blip r:embed="rId6" cstate="hqprint">
            <a:grayscl/>
            <a:alphaModFix amt="67000"/>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2534433" y="3274745"/>
            <a:ext cx="2744278" cy="2125984"/>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7" name="TextBox 16">
            <a:extLst>
              <a:ext uri="{FF2B5EF4-FFF2-40B4-BE49-F238E27FC236}">
                <a16:creationId xmlns:a16="http://schemas.microsoft.com/office/drawing/2014/main" id="{F55D755B-3A65-8F40-B50A-1A754AFF6C5F}"/>
              </a:ext>
            </a:extLst>
          </p:cNvPr>
          <p:cNvSpPr txBox="1"/>
          <p:nvPr/>
        </p:nvSpPr>
        <p:spPr>
          <a:xfrm>
            <a:off x="5444641" y="3821633"/>
            <a:ext cx="1319272"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Branch/Campus</a:t>
            </a:r>
          </a:p>
        </p:txBody>
      </p:sp>
      <p:sp>
        <p:nvSpPr>
          <p:cNvPr id="11" name="TextBox 10">
            <a:extLst>
              <a:ext uri="{FF2B5EF4-FFF2-40B4-BE49-F238E27FC236}">
                <a16:creationId xmlns:a16="http://schemas.microsoft.com/office/drawing/2014/main" id="{066E8155-7882-E44A-B4D1-72A31662D0D2}"/>
              </a:ext>
            </a:extLst>
          </p:cNvPr>
          <p:cNvSpPr txBox="1"/>
          <p:nvPr/>
        </p:nvSpPr>
        <p:spPr>
          <a:xfrm>
            <a:off x="1025885" y="3821633"/>
            <a:ext cx="982641"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Data Center</a:t>
            </a:r>
          </a:p>
        </p:txBody>
      </p:sp>
      <p:sp>
        <p:nvSpPr>
          <p:cNvPr id="29" name="TextBox 28">
            <a:extLst>
              <a:ext uri="{FF2B5EF4-FFF2-40B4-BE49-F238E27FC236}">
                <a16:creationId xmlns:a16="http://schemas.microsoft.com/office/drawing/2014/main" id="{6DB15868-09E6-E54D-9676-324A5FDBFBFF}"/>
              </a:ext>
            </a:extLst>
          </p:cNvPr>
          <p:cNvSpPr txBox="1"/>
          <p:nvPr/>
        </p:nvSpPr>
        <p:spPr>
          <a:xfrm>
            <a:off x="3339908" y="5166783"/>
            <a:ext cx="1131720" cy="166199"/>
          </a:xfrm>
          <a:prstGeom prst="rect">
            <a:avLst/>
          </a:prstGeom>
        </p:spPr>
        <p:txBody>
          <a:bodyPr wrap="none" lIns="0" tIns="0" rIns="0" bIns="0" rtlCol="0" anchor="t">
            <a:spAutoFit/>
          </a:bodyPr>
          <a:lstStyle/>
          <a:p>
            <a:pPr algn="ctr" defTabSz="1218072">
              <a:lnSpc>
                <a:spcPct val="90000"/>
              </a:lnSpc>
              <a:defRPr/>
            </a:pPr>
            <a:r>
              <a:rPr lang="en-US" sz="1200" kern="0" dirty="0">
                <a:latin typeface="CiscoSansTT Light" charset="0"/>
                <a:ea typeface="CiscoSansTT Light" charset="0"/>
                <a:cs typeface="CiscoSansTT Light" charset="0"/>
              </a:rPr>
              <a:t>SD-WAN Fabric</a:t>
            </a:r>
          </a:p>
        </p:txBody>
      </p:sp>
      <p:cxnSp>
        <p:nvCxnSpPr>
          <p:cNvPr id="30" name="Straight Connector 29">
            <a:extLst>
              <a:ext uri="{FF2B5EF4-FFF2-40B4-BE49-F238E27FC236}">
                <a16:creationId xmlns:a16="http://schemas.microsoft.com/office/drawing/2014/main" id="{C31FB2FF-16D0-034E-84D9-07E4CC6FD265}"/>
              </a:ext>
            </a:extLst>
          </p:cNvPr>
          <p:cNvCxnSpPr>
            <a:cxnSpLocks/>
          </p:cNvCxnSpPr>
          <p:nvPr/>
        </p:nvCxnSpPr>
        <p:spPr>
          <a:xfrm>
            <a:off x="920442" y="5435542"/>
            <a:ext cx="5943600" cy="0"/>
          </a:xfrm>
          <a:prstGeom prst="line">
            <a:avLst/>
          </a:prstGeom>
          <a:noFill/>
          <a:ln w="57150" cap="rnd">
            <a:solidFill>
              <a:schemeClr val="tx2"/>
            </a:solidFill>
            <a:prstDash val="solid"/>
            <a:round/>
            <a:headEnd/>
            <a:tailEnd/>
          </a:ln>
        </p:spPr>
      </p:cxnSp>
      <p:grpSp>
        <p:nvGrpSpPr>
          <p:cNvPr id="248" name="Group 247">
            <a:extLst>
              <a:ext uri="{FF2B5EF4-FFF2-40B4-BE49-F238E27FC236}">
                <a16:creationId xmlns:a16="http://schemas.microsoft.com/office/drawing/2014/main" id="{DE60F47A-7292-5748-98B1-1AC453F3F3B7}"/>
              </a:ext>
            </a:extLst>
          </p:cNvPr>
          <p:cNvGrpSpPr/>
          <p:nvPr/>
        </p:nvGrpSpPr>
        <p:grpSpPr>
          <a:xfrm>
            <a:off x="1184491" y="4116892"/>
            <a:ext cx="939725" cy="544803"/>
            <a:chOff x="893228" y="3748898"/>
            <a:chExt cx="939725" cy="544803"/>
          </a:xfrm>
        </p:grpSpPr>
        <p:sp>
          <p:nvSpPr>
            <p:cNvPr id="249" name="TextBox 248">
              <a:extLst>
                <a:ext uri="{FF2B5EF4-FFF2-40B4-BE49-F238E27FC236}">
                  <a16:creationId xmlns:a16="http://schemas.microsoft.com/office/drawing/2014/main" id="{24DC61A1-6F0D-BA49-917F-E53AF8FADC9B}"/>
                </a:ext>
              </a:extLst>
            </p:cNvPr>
            <p:cNvSpPr txBox="1"/>
            <p:nvPr/>
          </p:nvSpPr>
          <p:spPr>
            <a:xfrm>
              <a:off x="1212590" y="3748898"/>
              <a:ext cx="620363" cy="387927"/>
            </a:xfrm>
            <a:prstGeom prst="rect">
              <a:avLst/>
            </a:prstGeom>
          </p:spPr>
          <p:txBody>
            <a:bodyPr wrap="none" lIns="0" rIns="0" rtlCol="0">
              <a:spAutoFit/>
            </a:bodyPr>
            <a:lstStyle/>
            <a:p>
              <a:pPr algn="r" defTabSz="1219170">
                <a:lnSpc>
                  <a:spcPct val="90000"/>
                </a:lnSpc>
                <a:defRPr/>
              </a:pPr>
              <a:r>
                <a:rPr kumimoji="1" lang="en-US" sz="1067" kern="0" dirty="0">
                  <a:solidFill>
                    <a:schemeClr val="tx1">
                      <a:lumMod val="90000"/>
                      <a:lumOff val="10000"/>
                    </a:schemeClr>
                  </a:solidFill>
                  <a:latin typeface="CiscoSansTT ExtraLight"/>
                  <a:ea typeface="CiscoSansTT" charset="0"/>
                  <a:cs typeface="CiscoSansTT" charset="0"/>
                </a:rPr>
                <a:t>Corporate</a:t>
              </a:r>
              <a:br>
                <a:rPr kumimoji="1" lang="en-US" sz="1067" kern="0" dirty="0">
                  <a:solidFill>
                    <a:schemeClr val="tx1">
                      <a:lumMod val="90000"/>
                      <a:lumOff val="10000"/>
                    </a:schemeClr>
                  </a:solidFill>
                  <a:latin typeface="CiscoSansTT ExtraLight"/>
                  <a:ea typeface="CiscoSansTT" charset="0"/>
                  <a:cs typeface="CiscoSansTT" charset="0"/>
                </a:rPr>
              </a:br>
              <a:r>
                <a:rPr kumimoji="1" lang="en-US" sz="1067" kern="0" dirty="0">
                  <a:solidFill>
                    <a:schemeClr val="tx1">
                      <a:lumMod val="90000"/>
                      <a:lumOff val="10000"/>
                    </a:schemeClr>
                  </a:solidFill>
                  <a:latin typeface="CiscoSansTT ExtraLight"/>
                  <a:ea typeface="CiscoSansTT" charset="0"/>
                  <a:cs typeface="CiscoSansTT" charset="0"/>
                </a:rPr>
                <a:t>Software</a:t>
              </a:r>
            </a:p>
          </p:txBody>
        </p:sp>
        <p:cxnSp>
          <p:nvCxnSpPr>
            <p:cNvPr id="250" name="Straight Connector 249">
              <a:extLst>
                <a:ext uri="{FF2B5EF4-FFF2-40B4-BE49-F238E27FC236}">
                  <a16:creationId xmlns:a16="http://schemas.microsoft.com/office/drawing/2014/main" id="{A3D5E84A-FC91-6045-AA99-B5F9A56AEC54}"/>
                </a:ext>
              </a:extLst>
            </p:cNvPr>
            <p:cNvCxnSpPr>
              <a:stCxn id="253" idx="2"/>
            </p:cNvCxnSpPr>
            <p:nvPr/>
          </p:nvCxnSpPr>
          <p:spPr>
            <a:xfrm>
              <a:off x="1032800" y="4019381"/>
              <a:ext cx="0" cy="274320"/>
            </a:xfrm>
            <a:prstGeom prst="line">
              <a:avLst/>
            </a:prstGeom>
            <a:ln w="95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1" name="Rounded Rectangle 182">
              <a:extLst>
                <a:ext uri="{FF2B5EF4-FFF2-40B4-BE49-F238E27FC236}">
                  <a16:creationId xmlns:a16="http://schemas.microsoft.com/office/drawing/2014/main" id="{030E14B6-AEB8-A944-BB8B-0CA91FC801B5}"/>
                </a:ext>
              </a:extLst>
            </p:cNvPr>
            <p:cNvSpPr/>
            <p:nvPr/>
          </p:nvSpPr>
          <p:spPr>
            <a:xfrm>
              <a:off x="893228" y="3838217"/>
              <a:ext cx="279143" cy="193953"/>
            </a:xfrm>
            <a:prstGeom prst="roundRect">
              <a:avLst>
                <a:gd name="adj" fmla="val 6777"/>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2" name="Rectangle 251">
              <a:extLst>
                <a:ext uri="{FF2B5EF4-FFF2-40B4-BE49-F238E27FC236}">
                  <a16:creationId xmlns:a16="http://schemas.microsoft.com/office/drawing/2014/main" id="{02A06531-F8AE-9F47-A105-69A73F77EB32}"/>
                </a:ext>
              </a:extLst>
            </p:cNvPr>
            <p:cNvSpPr/>
            <p:nvPr/>
          </p:nvSpPr>
          <p:spPr>
            <a:xfrm>
              <a:off x="983790" y="3912814"/>
              <a:ext cx="98020" cy="168376"/>
            </a:xfrm>
            <a:prstGeom prst="rect">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3" name="Rectangle 252">
              <a:extLst>
                <a:ext uri="{FF2B5EF4-FFF2-40B4-BE49-F238E27FC236}">
                  <a16:creationId xmlns:a16="http://schemas.microsoft.com/office/drawing/2014/main" id="{F6CE934D-63B6-6044-9D12-DB23302FB6CE}"/>
                </a:ext>
              </a:extLst>
            </p:cNvPr>
            <p:cNvSpPr/>
            <p:nvPr/>
          </p:nvSpPr>
          <p:spPr>
            <a:xfrm>
              <a:off x="908144" y="3851005"/>
              <a:ext cx="249311" cy="168376"/>
            </a:xfrm>
            <a:prstGeom prst="rect">
              <a:avLst/>
            </a:prstGeom>
            <a:solidFill>
              <a:srgbClr val="005073">
                <a:lumMod val="75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4" name="Round Same Side Corner Rectangle 186">
              <a:extLst>
                <a:ext uri="{FF2B5EF4-FFF2-40B4-BE49-F238E27FC236}">
                  <a16:creationId xmlns:a16="http://schemas.microsoft.com/office/drawing/2014/main" id="{9D4FA55F-C3F1-2441-8D7A-3E70201C1D94}"/>
                </a:ext>
              </a:extLst>
            </p:cNvPr>
            <p:cNvSpPr/>
            <p:nvPr/>
          </p:nvSpPr>
          <p:spPr>
            <a:xfrm>
              <a:off x="920610" y="3863554"/>
              <a:ext cx="222571" cy="22506"/>
            </a:xfrm>
            <a:prstGeom prst="round2SameRect">
              <a:avLst>
                <a:gd name="adj1" fmla="val 50000"/>
                <a:gd name="adj2" fmla="val 0"/>
              </a:avLst>
            </a:prstGeom>
            <a:solidFill>
              <a:srgbClr val="676767">
                <a:lumMod val="60000"/>
                <a:lumOff val="40000"/>
              </a:srgb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nvGrpSpPr>
            <p:cNvPr id="255" name="Group 254">
              <a:extLst>
                <a:ext uri="{FF2B5EF4-FFF2-40B4-BE49-F238E27FC236}">
                  <a16:creationId xmlns:a16="http://schemas.microsoft.com/office/drawing/2014/main" id="{C4DA5C20-4FEE-7B4F-AFB6-C0D873A2D425}"/>
                </a:ext>
              </a:extLst>
            </p:cNvPr>
            <p:cNvGrpSpPr/>
            <p:nvPr/>
          </p:nvGrpSpPr>
          <p:grpSpPr>
            <a:xfrm>
              <a:off x="929120" y="3869332"/>
              <a:ext cx="41351" cy="10948"/>
              <a:chOff x="4572000" y="2429691"/>
              <a:chExt cx="592182" cy="156754"/>
            </a:xfrm>
            <a:solidFill>
              <a:srgbClr val="005073">
                <a:lumMod val="50000"/>
              </a:srgbClr>
            </a:solidFill>
          </p:grpSpPr>
          <p:sp>
            <p:nvSpPr>
              <p:cNvPr id="258" name="Oval 257">
                <a:extLst>
                  <a:ext uri="{FF2B5EF4-FFF2-40B4-BE49-F238E27FC236}">
                    <a16:creationId xmlns:a16="http://schemas.microsoft.com/office/drawing/2014/main" id="{0BF4FB0B-88CD-CC4D-8355-3E7740C4253B}"/>
                  </a:ext>
                </a:extLst>
              </p:cNvPr>
              <p:cNvSpPr/>
              <p:nvPr/>
            </p:nvSpPr>
            <p:spPr>
              <a:xfrm>
                <a:off x="4572000"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9" name="Oval 258">
                <a:extLst>
                  <a:ext uri="{FF2B5EF4-FFF2-40B4-BE49-F238E27FC236}">
                    <a16:creationId xmlns:a16="http://schemas.microsoft.com/office/drawing/2014/main" id="{73693D7C-1AD3-7342-AC5A-D890B8A5A261}"/>
                  </a:ext>
                </a:extLst>
              </p:cNvPr>
              <p:cNvSpPr/>
              <p:nvPr/>
            </p:nvSpPr>
            <p:spPr>
              <a:xfrm>
                <a:off x="4789710" y="2429691"/>
                <a:ext cx="156752"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60" name="Oval 259">
                <a:extLst>
                  <a:ext uri="{FF2B5EF4-FFF2-40B4-BE49-F238E27FC236}">
                    <a16:creationId xmlns:a16="http://schemas.microsoft.com/office/drawing/2014/main" id="{AC7F5638-2573-8248-BD67-52D33F7B068B}"/>
                  </a:ext>
                </a:extLst>
              </p:cNvPr>
              <p:cNvSpPr/>
              <p:nvPr/>
            </p:nvSpPr>
            <p:spPr>
              <a:xfrm>
                <a:off x="5007428"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sp>
          <p:nvSpPr>
            <p:cNvPr id="256" name="Rectangle 255">
              <a:extLst>
                <a:ext uri="{FF2B5EF4-FFF2-40B4-BE49-F238E27FC236}">
                  <a16:creationId xmlns:a16="http://schemas.microsoft.com/office/drawing/2014/main" id="{68995A26-6196-F642-9100-D553D689E522}"/>
                </a:ext>
              </a:extLst>
            </p:cNvPr>
            <p:cNvSpPr/>
            <p:nvPr/>
          </p:nvSpPr>
          <p:spPr>
            <a:xfrm>
              <a:off x="920610" y="3886060"/>
              <a:ext cx="222571" cy="118610"/>
            </a:xfrm>
            <a:prstGeom prst="rect">
              <a:avLst/>
            </a:prstGeom>
            <a:solidFill>
              <a:schemeClr val="bg2">
                <a:lumMod val="95000"/>
              </a:scheme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7" name="Rounded Rectangle 549">
              <a:extLst>
                <a:ext uri="{FF2B5EF4-FFF2-40B4-BE49-F238E27FC236}">
                  <a16:creationId xmlns:a16="http://schemas.microsoft.com/office/drawing/2014/main" id="{57675BE3-51BB-AF4D-BFA9-8F8ABB16D1E2}"/>
                </a:ext>
              </a:extLst>
            </p:cNvPr>
            <p:cNvSpPr/>
            <p:nvPr/>
          </p:nvSpPr>
          <p:spPr>
            <a:xfrm flipV="1">
              <a:off x="971005" y="4076328"/>
              <a:ext cx="123591" cy="11552"/>
            </a:xfrm>
            <a:prstGeom prst="roundRect">
              <a:avLst>
                <a:gd name="adj" fmla="val 50000"/>
              </a:avLst>
            </a:prstGeom>
            <a:solidFill>
              <a:srgbClr val="005073">
                <a:lumMod val="50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grpSp>
        <p:nvGrpSpPr>
          <p:cNvPr id="261" name="Group 260">
            <a:extLst>
              <a:ext uri="{FF2B5EF4-FFF2-40B4-BE49-F238E27FC236}">
                <a16:creationId xmlns:a16="http://schemas.microsoft.com/office/drawing/2014/main" id="{C4CA60F1-7F8A-0948-9267-F1844B31EE37}"/>
              </a:ext>
            </a:extLst>
          </p:cNvPr>
          <p:cNvGrpSpPr/>
          <p:nvPr/>
        </p:nvGrpSpPr>
        <p:grpSpPr>
          <a:xfrm>
            <a:off x="5827385" y="4250866"/>
            <a:ext cx="883223" cy="594657"/>
            <a:chOff x="5383634" y="4129843"/>
            <a:chExt cx="883223" cy="594657"/>
          </a:xfrm>
        </p:grpSpPr>
        <p:sp>
          <p:nvSpPr>
            <p:cNvPr id="262" name="TextBox 261">
              <a:extLst>
                <a:ext uri="{FF2B5EF4-FFF2-40B4-BE49-F238E27FC236}">
                  <a16:creationId xmlns:a16="http://schemas.microsoft.com/office/drawing/2014/main" id="{4A2A3365-FB6E-C44C-8A0D-1D0B0CF5BB3A}"/>
                </a:ext>
              </a:extLst>
            </p:cNvPr>
            <p:cNvSpPr txBox="1"/>
            <p:nvPr/>
          </p:nvSpPr>
          <p:spPr>
            <a:xfrm>
              <a:off x="5383634" y="4158632"/>
              <a:ext cx="397545" cy="164212"/>
            </a:xfrm>
            <a:prstGeom prst="rect">
              <a:avLst/>
            </a:prstGeom>
          </p:spPr>
          <p:txBody>
            <a:bodyPr wrap="none" lIns="0" tIns="0" rIns="0" bIns="0" rtlCol="0">
              <a:spAutoFit/>
            </a:bodyPr>
            <a:lstStyle/>
            <a:p>
              <a:pPr algn="r" defTabSz="1219170">
                <a:defRPr/>
              </a:pPr>
              <a:r>
                <a:rPr kumimoji="1" lang="en-US" sz="1067" kern="0" dirty="0">
                  <a:solidFill>
                    <a:schemeClr val="tx1">
                      <a:lumMod val="90000"/>
                      <a:lumOff val="10000"/>
                    </a:schemeClr>
                  </a:solidFill>
                  <a:latin typeface="CiscoSansTT ExtraLight"/>
                  <a:ea typeface="CiscoSansTT" charset="0"/>
                  <a:cs typeface="CiscoSansTT" charset="0"/>
                </a:rPr>
                <a:t>Users </a:t>
              </a:r>
            </a:p>
          </p:txBody>
        </p:sp>
        <p:grpSp>
          <p:nvGrpSpPr>
            <p:cNvPr id="263" name="Group 262">
              <a:extLst>
                <a:ext uri="{FF2B5EF4-FFF2-40B4-BE49-F238E27FC236}">
                  <a16:creationId xmlns:a16="http://schemas.microsoft.com/office/drawing/2014/main" id="{3A55C1FD-BD0E-F84D-9792-4BEA2DE77213}"/>
                </a:ext>
              </a:extLst>
            </p:cNvPr>
            <p:cNvGrpSpPr/>
            <p:nvPr/>
          </p:nvGrpSpPr>
          <p:grpSpPr>
            <a:xfrm>
              <a:off x="5796004" y="4129843"/>
              <a:ext cx="470853" cy="594657"/>
              <a:chOff x="5796004" y="4129843"/>
              <a:chExt cx="470853" cy="594657"/>
            </a:xfrm>
          </p:grpSpPr>
          <p:grpSp>
            <p:nvGrpSpPr>
              <p:cNvPr id="264" name="Group 263">
                <a:extLst>
                  <a:ext uri="{FF2B5EF4-FFF2-40B4-BE49-F238E27FC236}">
                    <a16:creationId xmlns:a16="http://schemas.microsoft.com/office/drawing/2014/main" id="{DFC4CE38-69DA-904E-8508-E8AD3531F578}"/>
                  </a:ext>
                </a:extLst>
              </p:cNvPr>
              <p:cNvGrpSpPr/>
              <p:nvPr/>
            </p:nvGrpSpPr>
            <p:grpSpPr>
              <a:xfrm>
                <a:off x="5796004" y="4129843"/>
                <a:ext cx="470853" cy="274320"/>
                <a:chOff x="5763924" y="4129843"/>
                <a:chExt cx="470853" cy="274320"/>
              </a:xfrm>
            </p:grpSpPr>
            <p:grpSp>
              <p:nvGrpSpPr>
                <p:cNvPr id="266" name="Group 265">
                  <a:extLst>
                    <a:ext uri="{FF2B5EF4-FFF2-40B4-BE49-F238E27FC236}">
                      <a16:creationId xmlns:a16="http://schemas.microsoft.com/office/drawing/2014/main" id="{195BB49E-0D03-E645-B6CB-9BCED2D8DFBC}"/>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273" name="Freeform 6">
                    <a:extLst>
                      <a:ext uri="{FF2B5EF4-FFF2-40B4-BE49-F238E27FC236}">
                        <a16:creationId xmlns:a16="http://schemas.microsoft.com/office/drawing/2014/main" id="{B9068DD3-9519-9C41-89D6-067EE5415752}"/>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4" name="Freeform 7">
                    <a:extLst>
                      <a:ext uri="{FF2B5EF4-FFF2-40B4-BE49-F238E27FC236}">
                        <a16:creationId xmlns:a16="http://schemas.microsoft.com/office/drawing/2014/main" id="{9EF9F63E-A315-594B-8CB6-6353202AE499}"/>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7" name="Group 266">
                  <a:extLst>
                    <a:ext uri="{FF2B5EF4-FFF2-40B4-BE49-F238E27FC236}">
                      <a16:creationId xmlns:a16="http://schemas.microsoft.com/office/drawing/2014/main" id="{197D84D8-88B9-A342-905F-CF201F1D19E2}"/>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271" name="Freeform 6">
                    <a:extLst>
                      <a:ext uri="{FF2B5EF4-FFF2-40B4-BE49-F238E27FC236}">
                        <a16:creationId xmlns:a16="http://schemas.microsoft.com/office/drawing/2014/main" id="{1D62B9AC-806F-E848-86FF-7CC4636932BB}"/>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2" name="Freeform 7">
                    <a:extLst>
                      <a:ext uri="{FF2B5EF4-FFF2-40B4-BE49-F238E27FC236}">
                        <a16:creationId xmlns:a16="http://schemas.microsoft.com/office/drawing/2014/main" id="{E5CE68FA-1D60-1244-ACC7-8F97FF2C55BC}"/>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8" name="Group 267">
                  <a:extLst>
                    <a:ext uri="{FF2B5EF4-FFF2-40B4-BE49-F238E27FC236}">
                      <a16:creationId xmlns:a16="http://schemas.microsoft.com/office/drawing/2014/main" id="{D8AA7352-2826-A547-87C6-38F6FF7DD532}"/>
                    </a:ext>
                  </a:extLst>
                </p:cNvPr>
                <p:cNvGrpSpPr/>
                <p:nvPr/>
              </p:nvGrpSpPr>
              <p:grpSpPr>
                <a:xfrm>
                  <a:off x="6106758" y="4129843"/>
                  <a:ext cx="128019" cy="274320"/>
                  <a:chOff x="4560915" y="2791978"/>
                  <a:chExt cx="61575" cy="131944"/>
                </a:xfrm>
                <a:solidFill>
                  <a:schemeClr val="accent1">
                    <a:lumMod val="75000"/>
                  </a:schemeClr>
                </a:solidFill>
              </p:grpSpPr>
              <p:sp>
                <p:nvSpPr>
                  <p:cNvPr id="269" name="Freeform 6">
                    <a:extLst>
                      <a:ext uri="{FF2B5EF4-FFF2-40B4-BE49-F238E27FC236}">
                        <a16:creationId xmlns:a16="http://schemas.microsoft.com/office/drawing/2014/main" id="{69690677-9144-6C41-9C06-9BCA22D1EA55}"/>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0" name="Freeform 7">
                    <a:extLst>
                      <a:ext uri="{FF2B5EF4-FFF2-40B4-BE49-F238E27FC236}">
                        <a16:creationId xmlns:a16="http://schemas.microsoft.com/office/drawing/2014/main" id="{F57CC3E3-6880-1C40-AA97-3E1C96805708}"/>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265" name="Straight Connector 264">
                <a:extLst>
                  <a:ext uri="{FF2B5EF4-FFF2-40B4-BE49-F238E27FC236}">
                    <a16:creationId xmlns:a16="http://schemas.microsoft.com/office/drawing/2014/main" id="{DFCD34E5-D27A-C34C-8290-A9B912773B63}"/>
                  </a:ext>
                </a:extLst>
              </p:cNvPr>
              <p:cNvCxnSpPr>
                <a:cxnSpLocks/>
              </p:cNvCxnSpPr>
              <p:nvPr/>
            </p:nvCxnSpPr>
            <p:spPr>
              <a:xfrm>
                <a:off x="5855816" y="4273396"/>
                <a:ext cx="0" cy="451104"/>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How SD-WAN Exposes New Security Challenges</a:t>
            </a:r>
          </a:p>
        </p:txBody>
      </p:sp>
      <p:sp>
        <p:nvSpPr>
          <p:cNvPr id="138" name="Rectangle: Rounded Corners 90">
            <a:extLst>
              <a:ext uri="{FF2B5EF4-FFF2-40B4-BE49-F238E27FC236}">
                <a16:creationId xmlns:a16="http://schemas.microsoft.com/office/drawing/2014/main" id="{1909ACE4-6B60-C040-A56D-494CCF928452}"/>
              </a:ext>
            </a:extLst>
          </p:cNvPr>
          <p:cNvSpPr/>
          <p:nvPr/>
        </p:nvSpPr>
        <p:spPr>
          <a:xfrm>
            <a:off x="7648359" y="1980350"/>
            <a:ext cx="3982840" cy="3915648"/>
          </a:xfrm>
          <a:prstGeom prst="roundRect">
            <a:avLst>
              <a:gd name="adj" fmla="val 68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139" name="Rounded Rectangle 79">
            <a:extLst>
              <a:ext uri="{FF2B5EF4-FFF2-40B4-BE49-F238E27FC236}">
                <a16:creationId xmlns:a16="http://schemas.microsoft.com/office/drawing/2014/main" id="{BA5DB176-F9A0-2242-9444-A748F32C9A6F}"/>
              </a:ext>
            </a:extLst>
          </p:cNvPr>
          <p:cNvSpPr/>
          <p:nvPr/>
        </p:nvSpPr>
        <p:spPr>
          <a:xfrm>
            <a:off x="7648359" y="1980352"/>
            <a:ext cx="3982840" cy="5141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Internal &amp; External Threats</a:t>
            </a:r>
          </a:p>
        </p:txBody>
      </p:sp>
      <p:sp>
        <p:nvSpPr>
          <p:cNvPr id="142" name="TextBox 141">
            <a:extLst>
              <a:ext uri="{FF2B5EF4-FFF2-40B4-BE49-F238E27FC236}">
                <a16:creationId xmlns:a16="http://schemas.microsoft.com/office/drawing/2014/main" id="{A6AA077B-09A1-4E4C-B863-0C8CC8CFF43E}"/>
              </a:ext>
            </a:extLst>
          </p:cNvPr>
          <p:cNvSpPr txBox="1"/>
          <p:nvPr/>
        </p:nvSpPr>
        <p:spPr>
          <a:xfrm>
            <a:off x="7604481" y="2619573"/>
            <a:ext cx="3903346" cy="3147015"/>
          </a:xfrm>
          <a:prstGeom prst="rect">
            <a:avLst/>
          </a:prstGeom>
          <a:noFill/>
        </p:spPr>
        <p:txBody>
          <a:bodyPr wrap="square" rtlCol="0">
            <a:spAutoFit/>
          </a:bodyPr>
          <a:lstStyle/>
          <a:p>
            <a:pPr algn="ctr" defTabSz="609570">
              <a:defRPr/>
            </a:pPr>
            <a:r>
              <a:rPr lang="en-US" sz="1600" b="1" dirty="0">
                <a:solidFill>
                  <a:schemeClr val="bg1"/>
                </a:solidFill>
                <a:latin typeface="CiscoSansTT" panose="020B0503020201020303" pitchFamily="34" charset="0"/>
                <a:cs typeface="CiscoSansTT" panose="020B0503020201020303" pitchFamily="34" charset="0"/>
              </a:rPr>
              <a:t>     External</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Exposure to malware &amp; phishing due to direct internet and cloud access</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Data breaches</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Guest access liability</a:t>
            </a:r>
          </a:p>
          <a:p>
            <a:pPr marL="148590" defTabSz="609570">
              <a:spcBef>
                <a:spcPts val="300"/>
              </a:spcBef>
              <a:defRPr/>
            </a:pPr>
            <a:endParaRPr lang="en-US" sz="1600" dirty="0">
              <a:solidFill>
                <a:schemeClr val="bg1"/>
              </a:solidFill>
              <a:latin typeface="+mj-lt"/>
            </a:endParaRPr>
          </a:p>
          <a:p>
            <a:pPr algn="ctr" defTabSz="609570">
              <a:spcBef>
                <a:spcPts val="600"/>
              </a:spcBef>
              <a:defRPr/>
            </a:pPr>
            <a:r>
              <a:rPr lang="en-US" sz="1600" b="1" dirty="0">
                <a:solidFill>
                  <a:schemeClr val="bg1"/>
                </a:solidFill>
                <a:latin typeface="CiscoSansTT" panose="020B0503020201020303" pitchFamily="34" charset="0"/>
                <a:cs typeface="CiscoSansTT" panose="020B0503020201020303" pitchFamily="34" charset="0"/>
              </a:rPr>
              <a:t>     Internal</a:t>
            </a:r>
          </a:p>
          <a:p>
            <a:pPr marL="285750" indent="-137160" defTabSz="609570">
              <a:spcBef>
                <a:spcPts val="300"/>
              </a:spcBef>
              <a:buFont typeface="Arial" panose="020B0604020202020204" pitchFamily="34" charset="0"/>
              <a:buChar char="•"/>
              <a:defRPr/>
            </a:pPr>
            <a:r>
              <a:rPr lang="en-US" sz="1600" dirty="0">
                <a:solidFill>
                  <a:schemeClr val="bg1"/>
                </a:solidFill>
              </a:rPr>
              <a:t>Untrusted access (malicious insider)</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Compliance (PCI, HIPPA, GDPR)</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Lateral movements (breach propagation)</a:t>
            </a:r>
          </a:p>
        </p:txBody>
      </p:sp>
      <p:sp>
        <p:nvSpPr>
          <p:cNvPr id="143" name="Rounded Rectangle 501">
            <a:extLst>
              <a:ext uri="{FF2B5EF4-FFF2-40B4-BE49-F238E27FC236}">
                <a16:creationId xmlns:a16="http://schemas.microsoft.com/office/drawing/2014/main" id="{813769A6-05FC-3043-B811-021DD0468C15}"/>
              </a:ext>
            </a:extLst>
          </p:cNvPr>
          <p:cNvSpPr/>
          <p:nvPr/>
        </p:nvSpPr>
        <p:spPr>
          <a:xfrm rot="5400000">
            <a:off x="4239515" y="4185339"/>
            <a:ext cx="1817472" cy="304800"/>
          </a:xfrm>
          <a:prstGeom prst="roundRect">
            <a:avLst>
              <a:gd name="adj" fmla="val 50000"/>
            </a:avLst>
          </a:prstGeom>
          <a:solidFill>
            <a:srgbClr val="E3241B"/>
          </a:solidFill>
          <a:ln w="12700" cap="flat" cmpd="sng" algn="ctr">
            <a:noFill/>
            <a:prstDash val="solid"/>
          </a:ln>
          <a:effectLst/>
        </p:spPr>
        <p:txBody>
          <a:bodyPr rtlCol="0" anchor="ctr"/>
          <a:lstStyle/>
          <a:p>
            <a:pPr algn="ctr" defTabSz="1219170">
              <a:defRPr/>
            </a:pPr>
            <a:r>
              <a:rPr lang="en-US" sz="1067" kern="0" dirty="0">
                <a:solidFill>
                  <a:srgbClr val="FFFFFF"/>
                </a:solidFill>
                <a:latin typeface="CiscoSansTT" panose="020B0503020201020303" pitchFamily="34" charset="0"/>
                <a:cs typeface="CiscoSansTT" panose="020B0503020201020303" pitchFamily="34" charset="0"/>
              </a:rPr>
              <a:t>BASIC/NO SECURITY</a:t>
            </a:r>
          </a:p>
        </p:txBody>
      </p:sp>
      <p:grpSp>
        <p:nvGrpSpPr>
          <p:cNvPr id="144" name="Group 143">
            <a:extLst>
              <a:ext uri="{FF2B5EF4-FFF2-40B4-BE49-F238E27FC236}">
                <a16:creationId xmlns:a16="http://schemas.microsoft.com/office/drawing/2014/main" id="{F74D8716-90C6-CE4F-B07D-7CD947AF795B}"/>
              </a:ext>
            </a:extLst>
          </p:cNvPr>
          <p:cNvGrpSpPr>
            <a:grpSpLocks noChangeAspect="1"/>
          </p:cNvGrpSpPr>
          <p:nvPr/>
        </p:nvGrpSpPr>
        <p:grpSpPr>
          <a:xfrm>
            <a:off x="5401694" y="4597990"/>
            <a:ext cx="548639" cy="548639"/>
            <a:chOff x="792897" y="1513852"/>
            <a:chExt cx="365760" cy="365760"/>
          </a:xfrm>
        </p:grpSpPr>
        <p:sp>
          <p:nvSpPr>
            <p:cNvPr id="145" name="Oval 144">
              <a:extLst>
                <a:ext uri="{FF2B5EF4-FFF2-40B4-BE49-F238E27FC236}">
                  <a16:creationId xmlns:a16="http://schemas.microsoft.com/office/drawing/2014/main" id="{38AAFB1A-8CEE-414C-84B3-92BE38D6F784}"/>
                </a:ext>
              </a:extLst>
            </p:cNvPr>
            <p:cNvSpPr/>
            <p:nvPr/>
          </p:nvSpPr>
          <p:spPr>
            <a:xfrm>
              <a:off x="792897" y="1513852"/>
              <a:ext cx="365760" cy="365760"/>
            </a:xfrm>
            <a:prstGeom prst="ellipse">
              <a:avLst/>
            </a:prstGeom>
            <a:solidFill>
              <a:srgbClr val="FFC0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46" name="Freeform 6">
              <a:extLst>
                <a:ext uri="{FF2B5EF4-FFF2-40B4-BE49-F238E27FC236}">
                  <a16:creationId xmlns:a16="http://schemas.microsoft.com/office/drawing/2014/main" id="{734A1B4D-D9E8-C24C-A363-E3C7C582270C}"/>
                </a:ext>
              </a:extLst>
            </p:cNvPr>
            <p:cNvSpPr>
              <a:spLocks noEditPoints="1"/>
            </p:cNvSpPr>
            <p:nvPr/>
          </p:nvSpPr>
          <p:spPr bwMode="auto">
            <a:xfrm>
              <a:off x="872866" y="1596711"/>
              <a:ext cx="204868" cy="204547"/>
            </a:xfrm>
            <a:custGeom>
              <a:avLst/>
              <a:gdLst>
                <a:gd name="T0" fmla="*/ 1248 w 1252"/>
                <a:gd name="T1" fmla="*/ 284 h 1250"/>
                <a:gd name="T2" fmla="*/ 1186 w 1252"/>
                <a:gd name="T3" fmla="*/ 343 h 1250"/>
                <a:gd name="T4" fmla="*/ 1128 w 1252"/>
                <a:gd name="T5" fmla="*/ 211 h 1250"/>
                <a:gd name="T6" fmla="*/ 765 w 1252"/>
                <a:gd name="T7" fmla="*/ 548 h 1250"/>
                <a:gd name="T8" fmla="*/ 723 w 1252"/>
                <a:gd name="T9" fmla="*/ 445 h 1250"/>
                <a:gd name="T10" fmla="*/ 972 w 1252"/>
                <a:gd name="T11" fmla="*/ 127 h 1250"/>
                <a:gd name="T12" fmla="*/ 910 w 1252"/>
                <a:gd name="T13" fmla="*/ 67 h 1250"/>
                <a:gd name="T14" fmla="*/ 1184 w 1252"/>
                <a:gd name="T15" fmla="*/ 2 h 1250"/>
                <a:gd name="T16" fmla="*/ 1251 w 1252"/>
                <a:gd name="T17" fmla="*/ 70 h 1250"/>
                <a:gd name="T18" fmla="*/ 975 w 1252"/>
                <a:gd name="T19" fmla="*/ 819 h 1250"/>
                <a:gd name="T20" fmla="*/ 1036 w 1252"/>
                <a:gd name="T21" fmla="*/ 760 h 1250"/>
                <a:gd name="T22" fmla="*/ 763 w 1252"/>
                <a:gd name="T23" fmla="*/ 695 h 1250"/>
                <a:gd name="T24" fmla="*/ 696 w 1252"/>
                <a:gd name="T25" fmla="*/ 762 h 1250"/>
                <a:gd name="T26" fmla="*/ 759 w 1252"/>
                <a:gd name="T27" fmla="*/ 1036 h 1250"/>
                <a:gd name="T28" fmla="*/ 820 w 1252"/>
                <a:gd name="T29" fmla="*/ 974 h 1250"/>
                <a:gd name="T30" fmla="*/ 1139 w 1252"/>
                <a:gd name="T31" fmla="*/ 1223 h 1250"/>
                <a:gd name="T32" fmla="*/ 1224 w 1252"/>
                <a:gd name="T33" fmla="*/ 1223 h 1250"/>
                <a:gd name="T34" fmla="*/ 904 w 1252"/>
                <a:gd name="T35" fmla="*/ 818 h 1250"/>
                <a:gd name="T36" fmla="*/ 429 w 1252"/>
                <a:gd name="T37" fmla="*/ 273 h 1250"/>
                <a:gd name="T38" fmla="*/ 109 w 1252"/>
                <a:gd name="T39" fmla="*/ 24 h 1250"/>
                <a:gd name="T40" fmla="*/ 24 w 1252"/>
                <a:gd name="T41" fmla="*/ 109 h 1250"/>
                <a:gd name="T42" fmla="*/ 273 w 1252"/>
                <a:gd name="T43" fmla="*/ 428 h 1250"/>
                <a:gd name="T44" fmla="*/ 271 w 1252"/>
                <a:gd name="T45" fmla="*/ 549 h 1250"/>
                <a:gd name="T46" fmla="*/ 487 w 1252"/>
                <a:gd name="T47" fmla="*/ 552 h 1250"/>
                <a:gd name="T48" fmla="*/ 553 w 1252"/>
                <a:gd name="T49" fmla="*/ 485 h 1250"/>
                <a:gd name="T50" fmla="*/ 488 w 1252"/>
                <a:gd name="T51" fmla="*/ 212 h 1250"/>
                <a:gd name="T52" fmla="*/ 125 w 1252"/>
                <a:gd name="T53" fmla="*/ 1042 h 1250"/>
                <a:gd name="T54" fmla="*/ 67 w 1252"/>
                <a:gd name="T55" fmla="*/ 909 h 1250"/>
                <a:gd name="T56" fmla="*/ 2 w 1252"/>
                <a:gd name="T57" fmla="*/ 1183 h 1250"/>
                <a:gd name="T58" fmla="*/ 69 w 1252"/>
                <a:gd name="T59" fmla="*/ 1250 h 1250"/>
                <a:gd name="T60" fmla="*/ 284 w 1252"/>
                <a:gd name="T61" fmla="*/ 1247 h 1250"/>
                <a:gd name="T62" fmla="*/ 282 w 1252"/>
                <a:gd name="T63" fmla="*/ 1126 h 1250"/>
                <a:gd name="T64" fmla="*/ 531 w 1252"/>
                <a:gd name="T65" fmla="*/ 807 h 1250"/>
                <a:gd name="T66" fmla="*/ 446 w 1252"/>
                <a:gd name="T67" fmla="*/ 722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250">
                  <a:moveTo>
                    <a:pt x="1251" y="70"/>
                  </a:moveTo>
                  <a:cubicBezTo>
                    <a:pt x="1248" y="284"/>
                    <a:pt x="1248" y="284"/>
                    <a:pt x="1248" y="284"/>
                  </a:cubicBezTo>
                  <a:cubicBezTo>
                    <a:pt x="1247" y="317"/>
                    <a:pt x="1220" y="343"/>
                    <a:pt x="1187" y="343"/>
                  </a:cubicBezTo>
                  <a:cubicBezTo>
                    <a:pt x="1187" y="343"/>
                    <a:pt x="1187" y="343"/>
                    <a:pt x="1186" y="343"/>
                  </a:cubicBezTo>
                  <a:cubicBezTo>
                    <a:pt x="1153" y="343"/>
                    <a:pt x="1127" y="315"/>
                    <a:pt x="1127" y="282"/>
                  </a:cubicBezTo>
                  <a:cubicBezTo>
                    <a:pt x="1128" y="211"/>
                    <a:pt x="1128" y="211"/>
                    <a:pt x="1128" y="211"/>
                  </a:cubicBezTo>
                  <a:cubicBezTo>
                    <a:pt x="808" y="531"/>
                    <a:pt x="808" y="531"/>
                    <a:pt x="808" y="531"/>
                  </a:cubicBezTo>
                  <a:cubicBezTo>
                    <a:pt x="796" y="542"/>
                    <a:pt x="781" y="548"/>
                    <a:pt x="765" y="548"/>
                  </a:cubicBezTo>
                  <a:cubicBezTo>
                    <a:pt x="750" y="548"/>
                    <a:pt x="734" y="542"/>
                    <a:pt x="722" y="531"/>
                  </a:cubicBezTo>
                  <a:cubicBezTo>
                    <a:pt x="699" y="507"/>
                    <a:pt x="699" y="469"/>
                    <a:pt x="723" y="445"/>
                  </a:cubicBezTo>
                  <a:cubicBezTo>
                    <a:pt x="1043" y="125"/>
                    <a:pt x="1043" y="125"/>
                    <a:pt x="1043" y="125"/>
                  </a:cubicBezTo>
                  <a:cubicBezTo>
                    <a:pt x="972" y="127"/>
                    <a:pt x="972" y="127"/>
                    <a:pt x="972" y="127"/>
                  </a:cubicBezTo>
                  <a:cubicBezTo>
                    <a:pt x="971" y="127"/>
                    <a:pt x="971" y="127"/>
                    <a:pt x="971" y="127"/>
                  </a:cubicBezTo>
                  <a:cubicBezTo>
                    <a:pt x="938" y="127"/>
                    <a:pt x="911" y="100"/>
                    <a:pt x="910" y="67"/>
                  </a:cubicBezTo>
                  <a:cubicBezTo>
                    <a:pt x="910" y="34"/>
                    <a:pt x="936" y="7"/>
                    <a:pt x="970" y="6"/>
                  </a:cubicBezTo>
                  <a:cubicBezTo>
                    <a:pt x="1184" y="2"/>
                    <a:pt x="1184" y="2"/>
                    <a:pt x="1184" y="2"/>
                  </a:cubicBezTo>
                  <a:cubicBezTo>
                    <a:pt x="1202" y="2"/>
                    <a:pt x="1219" y="10"/>
                    <a:pt x="1230" y="23"/>
                  </a:cubicBezTo>
                  <a:cubicBezTo>
                    <a:pt x="1243" y="34"/>
                    <a:pt x="1252" y="51"/>
                    <a:pt x="1251" y="70"/>
                  </a:cubicBezTo>
                  <a:close/>
                  <a:moveTo>
                    <a:pt x="904" y="818"/>
                  </a:moveTo>
                  <a:cubicBezTo>
                    <a:pt x="975" y="819"/>
                    <a:pt x="975" y="819"/>
                    <a:pt x="975" y="819"/>
                  </a:cubicBezTo>
                  <a:cubicBezTo>
                    <a:pt x="975" y="819"/>
                    <a:pt x="976" y="819"/>
                    <a:pt x="976" y="819"/>
                  </a:cubicBezTo>
                  <a:cubicBezTo>
                    <a:pt x="1009" y="819"/>
                    <a:pt x="1036" y="793"/>
                    <a:pt x="1036" y="760"/>
                  </a:cubicBezTo>
                  <a:cubicBezTo>
                    <a:pt x="1037" y="726"/>
                    <a:pt x="1010" y="699"/>
                    <a:pt x="977" y="698"/>
                  </a:cubicBezTo>
                  <a:cubicBezTo>
                    <a:pt x="763" y="695"/>
                    <a:pt x="763" y="695"/>
                    <a:pt x="763" y="695"/>
                  </a:cubicBezTo>
                  <a:cubicBezTo>
                    <a:pt x="744" y="694"/>
                    <a:pt x="728" y="703"/>
                    <a:pt x="716" y="716"/>
                  </a:cubicBezTo>
                  <a:cubicBezTo>
                    <a:pt x="703" y="727"/>
                    <a:pt x="695" y="744"/>
                    <a:pt x="696" y="762"/>
                  </a:cubicBezTo>
                  <a:cubicBezTo>
                    <a:pt x="699" y="976"/>
                    <a:pt x="699" y="976"/>
                    <a:pt x="699" y="976"/>
                  </a:cubicBezTo>
                  <a:cubicBezTo>
                    <a:pt x="700" y="1009"/>
                    <a:pt x="727" y="1036"/>
                    <a:pt x="759" y="1036"/>
                  </a:cubicBezTo>
                  <a:cubicBezTo>
                    <a:pt x="760" y="1036"/>
                    <a:pt x="760" y="1036"/>
                    <a:pt x="760" y="1036"/>
                  </a:cubicBezTo>
                  <a:cubicBezTo>
                    <a:pt x="794" y="1035"/>
                    <a:pt x="820" y="1008"/>
                    <a:pt x="820" y="974"/>
                  </a:cubicBezTo>
                  <a:cubicBezTo>
                    <a:pt x="819" y="903"/>
                    <a:pt x="819" y="903"/>
                    <a:pt x="819" y="903"/>
                  </a:cubicBezTo>
                  <a:cubicBezTo>
                    <a:pt x="1139" y="1223"/>
                    <a:pt x="1139" y="1223"/>
                    <a:pt x="1139" y="1223"/>
                  </a:cubicBezTo>
                  <a:cubicBezTo>
                    <a:pt x="1151" y="1235"/>
                    <a:pt x="1166" y="1241"/>
                    <a:pt x="1182" y="1241"/>
                  </a:cubicBezTo>
                  <a:cubicBezTo>
                    <a:pt x="1197" y="1241"/>
                    <a:pt x="1213" y="1235"/>
                    <a:pt x="1224" y="1223"/>
                  </a:cubicBezTo>
                  <a:cubicBezTo>
                    <a:pt x="1248" y="1200"/>
                    <a:pt x="1248" y="1161"/>
                    <a:pt x="1224" y="1138"/>
                  </a:cubicBezTo>
                  <a:lnTo>
                    <a:pt x="904" y="818"/>
                  </a:lnTo>
                  <a:close/>
                  <a:moveTo>
                    <a:pt x="488" y="212"/>
                  </a:moveTo>
                  <a:cubicBezTo>
                    <a:pt x="455" y="212"/>
                    <a:pt x="428" y="240"/>
                    <a:pt x="429" y="273"/>
                  </a:cubicBezTo>
                  <a:cubicBezTo>
                    <a:pt x="430" y="344"/>
                    <a:pt x="430" y="344"/>
                    <a:pt x="430" y="344"/>
                  </a:cubicBezTo>
                  <a:cubicBezTo>
                    <a:pt x="109" y="24"/>
                    <a:pt x="109" y="24"/>
                    <a:pt x="109" y="24"/>
                  </a:cubicBezTo>
                  <a:cubicBezTo>
                    <a:pt x="86" y="0"/>
                    <a:pt x="48" y="0"/>
                    <a:pt x="24" y="24"/>
                  </a:cubicBezTo>
                  <a:cubicBezTo>
                    <a:pt x="0" y="48"/>
                    <a:pt x="0" y="86"/>
                    <a:pt x="24" y="109"/>
                  </a:cubicBezTo>
                  <a:cubicBezTo>
                    <a:pt x="344" y="429"/>
                    <a:pt x="344" y="429"/>
                    <a:pt x="344" y="429"/>
                  </a:cubicBezTo>
                  <a:cubicBezTo>
                    <a:pt x="273" y="428"/>
                    <a:pt x="273" y="428"/>
                    <a:pt x="273" y="428"/>
                  </a:cubicBezTo>
                  <a:cubicBezTo>
                    <a:pt x="240" y="427"/>
                    <a:pt x="212" y="454"/>
                    <a:pt x="212" y="488"/>
                  </a:cubicBezTo>
                  <a:cubicBezTo>
                    <a:pt x="211" y="521"/>
                    <a:pt x="238" y="548"/>
                    <a:pt x="271" y="549"/>
                  </a:cubicBezTo>
                  <a:cubicBezTo>
                    <a:pt x="486" y="552"/>
                    <a:pt x="486" y="552"/>
                    <a:pt x="486" y="552"/>
                  </a:cubicBezTo>
                  <a:cubicBezTo>
                    <a:pt x="486" y="552"/>
                    <a:pt x="486" y="552"/>
                    <a:pt x="487" y="552"/>
                  </a:cubicBezTo>
                  <a:cubicBezTo>
                    <a:pt x="505" y="552"/>
                    <a:pt x="521" y="544"/>
                    <a:pt x="532" y="532"/>
                  </a:cubicBezTo>
                  <a:cubicBezTo>
                    <a:pt x="545" y="520"/>
                    <a:pt x="553" y="504"/>
                    <a:pt x="553" y="485"/>
                  </a:cubicBezTo>
                  <a:cubicBezTo>
                    <a:pt x="549" y="271"/>
                    <a:pt x="549" y="271"/>
                    <a:pt x="549" y="271"/>
                  </a:cubicBezTo>
                  <a:cubicBezTo>
                    <a:pt x="549" y="238"/>
                    <a:pt x="521" y="211"/>
                    <a:pt x="488" y="212"/>
                  </a:cubicBezTo>
                  <a:close/>
                  <a:moveTo>
                    <a:pt x="446" y="722"/>
                  </a:moveTo>
                  <a:cubicBezTo>
                    <a:pt x="125" y="1042"/>
                    <a:pt x="125" y="1042"/>
                    <a:pt x="125" y="1042"/>
                  </a:cubicBezTo>
                  <a:cubicBezTo>
                    <a:pt x="127" y="971"/>
                    <a:pt x="127" y="971"/>
                    <a:pt x="127" y="971"/>
                  </a:cubicBezTo>
                  <a:cubicBezTo>
                    <a:pt x="127" y="937"/>
                    <a:pt x="101" y="910"/>
                    <a:pt x="67" y="909"/>
                  </a:cubicBezTo>
                  <a:cubicBezTo>
                    <a:pt x="33" y="909"/>
                    <a:pt x="6" y="935"/>
                    <a:pt x="6" y="969"/>
                  </a:cubicBezTo>
                  <a:cubicBezTo>
                    <a:pt x="2" y="1183"/>
                    <a:pt x="2" y="1183"/>
                    <a:pt x="2" y="1183"/>
                  </a:cubicBezTo>
                  <a:cubicBezTo>
                    <a:pt x="2" y="1202"/>
                    <a:pt x="10" y="1218"/>
                    <a:pt x="23" y="1229"/>
                  </a:cubicBezTo>
                  <a:cubicBezTo>
                    <a:pt x="35" y="1242"/>
                    <a:pt x="51" y="1250"/>
                    <a:pt x="69" y="1250"/>
                  </a:cubicBezTo>
                  <a:cubicBezTo>
                    <a:pt x="69" y="1250"/>
                    <a:pt x="69" y="1250"/>
                    <a:pt x="70" y="1250"/>
                  </a:cubicBezTo>
                  <a:cubicBezTo>
                    <a:pt x="284" y="1247"/>
                    <a:pt x="284" y="1247"/>
                    <a:pt x="284" y="1247"/>
                  </a:cubicBezTo>
                  <a:cubicBezTo>
                    <a:pt x="317" y="1246"/>
                    <a:pt x="344" y="1219"/>
                    <a:pt x="343" y="1185"/>
                  </a:cubicBezTo>
                  <a:cubicBezTo>
                    <a:pt x="343" y="1152"/>
                    <a:pt x="315" y="1126"/>
                    <a:pt x="282" y="1126"/>
                  </a:cubicBezTo>
                  <a:cubicBezTo>
                    <a:pt x="211" y="1127"/>
                    <a:pt x="211" y="1127"/>
                    <a:pt x="211" y="1127"/>
                  </a:cubicBezTo>
                  <a:cubicBezTo>
                    <a:pt x="531" y="807"/>
                    <a:pt x="531" y="807"/>
                    <a:pt x="531" y="807"/>
                  </a:cubicBezTo>
                  <a:cubicBezTo>
                    <a:pt x="555" y="784"/>
                    <a:pt x="555" y="745"/>
                    <a:pt x="531" y="722"/>
                  </a:cubicBezTo>
                  <a:cubicBezTo>
                    <a:pt x="508" y="698"/>
                    <a:pt x="469" y="698"/>
                    <a:pt x="446" y="7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sp>
        <p:nvSpPr>
          <p:cNvPr id="148" name="Rounded Rectangle 501">
            <a:extLst>
              <a:ext uri="{FF2B5EF4-FFF2-40B4-BE49-F238E27FC236}">
                <a16:creationId xmlns:a16="http://schemas.microsoft.com/office/drawing/2014/main" id="{F59BE5AA-1024-514A-BD3A-72C48F0E8E62}"/>
              </a:ext>
            </a:extLst>
          </p:cNvPr>
          <p:cNvSpPr/>
          <p:nvPr/>
        </p:nvSpPr>
        <p:spPr>
          <a:xfrm>
            <a:off x="2672182" y="2955423"/>
            <a:ext cx="2468778" cy="304800"/>
          </a:xfrm>
          <a:prstGeom prst="roundRect">
            <a:avLst>
              <a:gd name="adj" fmla="val 50000"/>
            </a:avLst>
          </a:prstGeom>
          <a:solidFill>
            <a:srgbClr val="E3241B"/>
          </a:solidFill>
          <a:ln w="12700" cap="flat" cmpd="sng" algn="ctr">
            <a:noFill/>
            <a:prstDash val="solid"/>
          </a:ln>
          <a:effectLst/>
        </p:spPr>
        <p:txBody>
          <a:bodyPr rtlCol="0" anchor="ctr"/>
          <a:lstStyle/>
          <a:p>
            <a:pPr algn="ctr" defTabSz="1219170">
              <a:defRPr/>
            </a:pPr>
            <a:r>
              <a:rPr lang="en-US" sz="1067" kern="0" dirty="0">
                <a:solidFill>
                  <a:srgbClr val="FFFFFF"/>
                </a:solidFill>
                <a:latin typeface="CiscoSansTT" panose="020B0503020201020303" pitchFamily="34" charset="0"/>
                <a:cs typeface="CiscoSansTT" panose="020B0503020201020303" pitchFamily="34" charset="0"/>
              </a:rPr>
              <a:t>NO SECURITY</a:t>
            </a:r>
          </a:p>
        </p:txBody>
      </p:sp>
      <p:grpSp>
        <p:nvGrpSpPr>
          <p:cNvPr id="149" name="Group 148">
            <a:extLst>
              <a:ext uri="{FF2B5EF4-FFF2-40B4-BE49-F238E27FC236}">
                <a16:creationId xmlns:a16="http://schemas.microsoft.com/office/drawing/2014/main" id="{F3F29174-24D7-D14F-84CE-1BB4973D3227}"/>
              </a:ext>
            </a:extLst>
          </p:cNvPr>
          <p:cNvGrpSpPr>
            <a:grpSpLocks noChangeAspect="1"/>
          </p:cNvGrpSpPr>
          <p:nvPr/>
        </p:nvGrpSpPr>
        <p:grpSpPr>
          <a:xfrm>
            <a:off x="1618404" y="4597990"/>
            <a:ext cx="548639" cy="548639"/>
            <a:chOff x="792897" y="1513852"/>
            <a:chExt cx="365760" cy="365760"/>
          </a:xfrm>
        </p:grpSpPr>
        <p:sp>
          <p:nvSpPr>
            <p:cNvPr id="150" name="Oval 149">
              <a:extLst>
                <a:ext uri="{FF2B5EF4-FFF2-40B4-BE49-F238E27FC236}">
                  <a16:creationId xmlns:a16="http://schemas.microsoft.com/office/drawing/2014/main" id="{E0C756E6-AD9A-9040-B0BA-540225C56EA4}"/>
                </a:ext>
              </a:extLst>
            </p:cNvPr>
            <p:cNvSpPr/>
            <p:nvPr/>
          </p:nvSpPr>
          <p:spPr>
            <a:xfrm>
              <a:off x="792897" y="1513852"/>
              <a:ext cx="365760" cy="365760"/>
            </a:xfrm>
            <a:prstGeom prst="ellipse">
              <a:avLst/>
            </a:prstGeom>
            <a:solidFill>
              <a:srgbClr val="FFC0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51" name="Freeform 6">
              <a:extLst>
                <a:ext uri="{FF2B5EF4-FFF2-40B4-BE49-F238E27FC236}">
                  <a16:creationId xmlns:a16="http://schemas.microsoft.com/office/drawing/2014/main" id="{BB5593B0-41D0-2F4A-A14C-4437EB0C4542}"/>
                </a:ext>
              </a:extLst>
            </p:cNvPr>
            <p:cNvSpPr>
              <a:spLocks noEditPoints="1"/>
            </p:cNvSpPr>
            <p:nvPr/>
          </p:nvSpPr>
          <p:spPr bwMode="auto">
            <a:xfrm>
              <a:off x="872866" y="1596711"/>
              <a:ext cx="204868" cy="204547"/>
            </a:xfrm>
            <a:custGeom>
              <a:avLst/>
              <a:gdLst>
                <a:gd name="T0" fmla="*/ 1248 w 1252"/>
                <a:gd name="T1" fmla="*/ 284 h 1250"/>
                <a:gd name="T2" fmla="*/ 1186 w 1252"/>
                <a:gd name="T3" fmla="*/ 343 h 1250"/>
                <a:gd name="T4" fmla="*/ 1128 w 1252"/>
                <a:gd name="T5" fmla="*/ 211 h 1250"/>
                <a:gd name="T6" fmla="*/ 765 w 1252"/>
                <a:gd name="T7" fmla="*/ 548 h 1250"/>
                <a:gd name="T8" fmla="*/ 723 w 1252"/>
                <a:gd name="T9" fmla="*/ 445 h 1250"/>
                <a:gd name="T10" fmla="*/ 972 w 1252"/>
                <a:gd name="T11" fmla="*/ 127 h 1250"/>
                <a:gd name="T12" fmla="*/ 910 w 1252"/>
                <a:gd name="T13" fmla="*/ 67 h 1250"/>
                <a:gd name="T14" fmla="*/ 1184 w 1252"/>
                <a:gd name="T15" fmla="*/ 2 h 1250"/>
                <a:gd name="T16" fmla="*/ 1251 w 1252"/>
                <a:gd name="T17" fmla="*/ 70 h 1250"/>
                <a:gd name="T18" fmla="*/ 975 w 1252"/>
                <a:gd name="T19" fmla="*/ 819 h 1250"/>
                <a:gd name="T20" fmla="*/ 1036 w 1252"/>
                <a:gd name="T21" fmla="*/ 760 h 1250"/>
                <a:gd name="T22" fmla="*/ 763 w 1252"/>
                <a:gd name="T23" fmla="*/ 695 h 1250"/>
                <a:gd name="T24" fmla="*/ 696 w 1252"/>
                <a:gd name="T25" fmla="*/ 762 h 1250"/>
                <a:gd name="T26" fmla="*/ 759 w 1252"/>
                <a:gd name="T27" fmla="*/ 1036 h 1250"/>
                <a:gd name="T28" fmla="*/ 820 w 1252"/>
                <a:gd name="T29" fmla="*/ 974 h 1250"/>
                <a:gd name="T30" fmla="*/ 1139 w 1252"/>
                <a:gd name="T31" fmla="*/ 1223 h 1250"/>
                <a:gd name="T32" fmla="*/ 1224 w 1252"/>
                <a:gd name="T33" fmla="*/ 1223 h 1250"/>
                <a:gd name="T34" fmla="*/ 904 w 1252"/>
                <a:gd name="T35" fmla="*/ 818 h 1250"/>
                <a:gd name="T36" fmla="*/ 429 w 1252"/>
                <a:gd name="T37" fmla="*/ 273 h 1250"/>
                <a:gd name="T38" fmla="*/ 109 w 1252"/>
                <a:gd name="T39" fmla="*/ 24 h 1250"/>
                <a:gd name="T40" fmla="*/ 24 w 1252"/>
                <a:gd name="T41" fmla="*/ 109 h 1250"/>
                <a:gd name="T42" fmla="*/ 273 w 1252"/>
                <a:gd name="T43" fmla="*/ 428 h 1250"/>
                <a:gd name="T44" fmla="*/ 271 w 1252"/>
                <a:gd name="T45" fmla="*/ 549 h 1250"/>
                <a:gd name="T46" fmla="*/ 487 w 1252"/>
                <a:gd name="T47" fmla="*/ 552 h 1250"/>
                <a:gd name="T48" fmla="*/ 553 w 1252"/>
                <a:gd name="T49" fmla="*/ 485 h 1250"/>
                <a:gd name="T50" fmla="*/ 488 w 1252"/>
                <a:gd name="T51" fmla="*/ 212 h 1250"/>
                <a:gd name="T52" fmla="*/ 125 w 1252"/>
                <a:gd name="T53" fmla="*/ 1042 h 1250"/>
                <a:gd name="T54" fmla="*/ 67 w 1252"/>
                <a:gd name="T55" fmla="*/ 909 h 1250"/>
                <a:gd name="T56" fmla="*/ 2 w 1252"/>
                <a:gd name="T57" fmla="*/ 1183 h 1250"/>
                <a:gd name="T58" fmla="*/ 69 w 1252"/>
                <a:gd name="T59" fmla="*/ 1250 h 1250"/>
                <a:gd name="T60" fmla="*/ 284 w 1252"/>
                <a:gd name="T61" fmla="*/ 1247 h 1250"/>
                <a:gd name="T62" fmla="*/ 282 w 1252"/>
                <a:gd name="T63" fmla="*/ 1126 h 1250"/>
                <a:gd name="T64" fmla="*/ 531 w 1252"/>
                <a:gd name="T65" fmla="*/ 807 h 1250"/>
                <a:gd name="T66" fmla="*/ 446 w 1252"/>
                <a:gd name="T67" fmla="*/ 722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250">
                  <a:moveTo>
                    <a:pt x="1251" y="70"/>
                  </a:moveTo>
                  <a:cubicBezTo>
                    <a:pt x="1248" y="284"/>
                    <a:pt x="1248" y="284"/>
                    <a:pt x="1248" y="284"/>
                  </a:cubicBezTo>
                  <a:cubicBezTo>
                    <a:pt x="1247" y="317"/>
                    <a:pt x="1220" y="343"/>
                    <a:pt x="1187" y="343"/>
                  </a:cubicBezTo>
                  <a:cubicBezTo>
                    <a:pt x="1187" y="343"/>
                    <a:pt x="1187" y="343"/>
                    <a:pt x="1186" y="343"/>
                  </a:cubicBezTo>
                  <a:cubicBezTo>
                    <a:pt x="1153" y="343"/>
                    <a:pt x="1127" y="315"/>
                    <a:pt x="1127" y="282"/>
                  </a:cubicBezTo>
                  <a:cubicBezTo>
                    <a:pt x="1128" y="211"/>
                    <a:pt x="1128" y="211"/>
                    <a:pt x="1128" y="211"/>
                  </a:cubicBezTo>
                  <a:cubicBezTo>
                    <a:pt x="808" y="531"/>
                    <a:pt x="808" y="531"/>
                    <a:pt x="808" y="531"/>
                  </a:cubicBezTo>
                  <a:cubicBezTo>
                    <a:pt x="796" y="542"/>
                    <a:pt x="781" y="548"/>
                    <a:pt x="765" y="548"/>
                  </a:cubicBezTo>
                  <a:cubicBezTo>
                    <a:pt x="750" y="548"/>
                    <a:pt x="734" y="542"/>
                    <a:pt x="722" y="531"/>
                  </a:cubicBezTo>
                  <a:cubicBezTo>
                    <a:pt x="699" y="507"/>
                    <a:pt x="699" y="469"/>
                    <a:pt x="723" y="445"/>
                  </a:cubicBezTo>
                  <a:cubicBezTo>
                    <a:pt x="1043" y="125"/>
                    <a:pt x="1043" y="125"/>
                    <a:pt x="1043" y="125"/>
                  </a:cubicBezTo>
                  <a:cubicBezTo>
                    <a:pt x="972" y="127"/>
                    <a:pt x="972" y="127"/>
                    <a:pt x="972" y="127"/>
                  </a:cubicBezTo>
                  <a:cubicBezTo>
                    <a:pt x="971" y="127"/>
                    <a:pt x="971" y="127"/>
                    <a:pt x="971" y="127"/>
                  </a:cubicBezTo>
                  <a:cubicBezTo>
                    <a:pt x="938" y="127"/>
                    <a:pt x="911" y="100"/>
                    <a:pt x="910" y="67"/>
                  </a:cubicBezTo>
                  <a:cubicBezTo>
                    <a:pt x="910" y="34"/>
                    <a:pt x="936" y="7"/>
                    <a:pt x="970" y="6"/>
                  </a:cubicBezTo>
                  <a:cubicBezTo>
                    <a:pt x="1184" y="2"/>
                    <a:pt x="1184" y="2"/>
                    <a:pt x="1184" y="2"/>
                  </a:cubicBezTo>
                  <a:cubicBezTo>
                    <a:pt x="1202" y="2"/>
                    <a:pt x="1219" y="10"/>
                    <a:pt x="1230" y="23"/>
                  </a:cubicBezTo>
                  <a:cubicBezTo>
                    <a:pt x="1243" y="34"/>
                    <a:pt x="1252" y="51"/>
                    <a:pt x="1251" y="70"/>
                  </a:cubicBezTo>
                  <a:close/>
                  <a:moveTo>
                    <a:pt x="904" y="818"/>
                  </a:moveTo>
                  <a:cubicBezTo>
                    <a:pt x="975" y="819"/>
                    <a:pt x="975" y="819"/>
                    <a:pt x="975" y="819"/>
                  </a:cubicBezTo>
                  <a:cubicBezTo>
                    <a:pt x="975" y="819"/>
                    <a:pt x="976" y="819"/>
                    <a:pt x="976" y="819"/>
                  </a:cubicBezTo>
                  <a:cubicBezTo>
                    <a:pt x="1009" y="819"/>
                    <a:pt x="1036" y="793"/>
                    <a:pt x="1036" y="760"/>
                  </a:cubicBezTo>
                  <a:cubicBezTo>
                    <a:pt x="1037" y="726"/>
                    <a:pt x="1010" y="699"/>
                    <a:pt x="977" y="698"/>
                  </a:cubicBezTo>
                  <a:cubicBezTo>
                    <a:pt x="763" y="695"/>
                    <a:pt x="763" y="695"/>
                    <a:pt x="763" y="695"/>
                  </a:cubicBezTo>
                  <a:cubicBezTo>
                    <a:pt x="744" y="694"/>
                    <a:pt x="728" y="703"/>
                    <a:pt x="716" y="716"/>
                  </a:cubicBezTo>
                  <a:cubicBezTo>
                    <a:pt x="703" y="727"/>
                    <a:pt x="695" y="744"/>
                    <a:pt x="696" y="762"/>
                  </a:cubicBezTo>
                  <a:cubicBezTo>
                    <a:pt x="699" y="976"/>
                    <a:pt x="699" y="976"/>
                    <a:pt x="699" y="976"/>
                  </a:cubicBezTo>
                  <a:cubicBezTo>
                    <a:pt x="700" y="1009"/>
                    <a:pt x="727" y="1036"/>
                    <a:pt x="759" y="1036"/>
                  </a:cubicBezTo>
                  <a:cubicBezTo>
                    <a:pt x="760" y="1036"/>
                    <a:pt x="760" y="1036"/>
                    <a:pt x="760" y="1036"/>
                  </a:cubicBezTo>
                  <a:cubicBezTo>
                    <a:pt x="794" y="1035"/>
                    <a:pt x="820" y="1008"/>
                    <a:pt x="820" y="974"/>
                  </a:cubicBezTo>
                  <a:cubicBezTo>
                    <a:pt x="819" y="903"/>
                    <a:pt x="819" y="903"/>
                    <a:pt x="819" y="903"/>
                  </a:cubicBezTo>
                  <a:cubicBezTo>
                    <a:pt x="1139" y="1223"/>
                    <a:pt x="1139" y="1223"/>
                    <a:pt x="1139" y="1223"/>
                  </a:cubicBezTo>
                  <a:cubicBezTo>
                    <a:pt x="1151" y="1235"/>
                    <a:pt x="1166" y="1241"/>
                    <a:pt x="1182" y="1241"/>
                  </a:cubicBezTo>
                  <a:cubicBezTo>
                    <a:pt x="1197" y="1241"/>
                    <a:pt x="1213" y="1235"/>
                    <a:pt x="1224" y="1223"/>
                  </a:cubicBezTo>
                  <a:cubicBezTo>
                    <a:pt x="1248" y="1200"/>
                    <a:pt x="1248" y="1161"/>
                    <a:pt x="1224" y="1138"/>
                  </a:cubicBezTo>
                  <a:lnTo>
                    <a:pt x="904" y="818"/>
                  </a:lnTo>
                  <a:close/>
                  <a:moveTo>
                    <a:pt x="488" y="212"/>
                  </a:moveTo>
                  <a:cubicBezTo>
                    <a:pt x="455" y="212"/>
                    <a:pt x="428" y="240"/>
                    <a:pt x="429" y="273"/>
                  </a:cubicBezTo>
                  <a:cubicBezTo>
                    <a:pt x="430" y="344"/>
                    <a:pt x="430" y="344"/>
                    <a:pt x="430" y="344"/>
                  </a:cubicBezTo>
                  <a:cubicBezTo>
                    <a:pt x="109" y="24"/>
                    <a:pt x="109" y="24"/>
                    <a:pt x="109" y="24"/>
                  </a:cubicBezTo>
                  <a:cubicBezTo>
                    <a:pt x="86" y="0"/>
                    <a:pt x="48" y="0"/>
                    <a:pt x="24" y="24"/>
                  </a:cubicBezTo>
                  <a:cubicBezTo>
                    <a:pt x="0" y="48"/>
                    <a:pt x="0" y="86"/>
                    <a:pt x="24" y="109"/>
                  </a:cubicBezTo>
                  <a:cubicBezTo>
                    <a:pt x="344" y="429"/>
                    <a:pt x="344" y="429"/>
                    <a:pt x="344" y="429"/>
                  </a:cubicBezTo>
                  <a:cubicBezTo>
                    <a:pt x="273" y="428"/>
                    <a:pt x="273" y="428"/>
                    <a:pt x="273" y="428"/>
                  </a:cubicBezTo>
                  <a:cubicBezTo>
                    <a:pt x="240" y="427"/>
                    <a:pt x="212" y="454"/>
                    <a:pt x="212" y="488"/>
                  </a:cubicBezTo>
                  <a:cubicBezTo>
                    <a:pt x="211" y="521"/>
                    <a:pt x="238" y="548"/>
                    <a:pt x="271" y="549"/>
                  </a:cubicBezTo>
                  <a:cubicBezTo>
                    <a:pt x="486" y="552"/>
                    <a:pt x="486" y="552"/>
                    <a:pt x="486" y="552"/>
                  </a:cubicBezTo>
                  <a:cubicBezTo>
                    <a:pt x="486" y="552"/>
                    <a:pt x="486" y="552"/>
                    <a:pt x="487" y="552"/>
                  </a:cubicBezTo>
                  <a:cubicBezTo>
                    <a:pt x="505" y="552"/>
                    <a:pt x="521" y="544"/>
                    <a:pt x="532" y="532"/>
                  </a:cubicBezTo>
                  <a:cubicBezTo>
                    <a:pt x="545" y="520"/>
                    <a:pt x="553" y="504"/>
                    <a:pt x="553" y="485"/>
                  </a:cubicBezTo>
                  <a:cubicBezTo>
                    <a:pt x="549" y="271"/>
                    <a:pt x="549" y="271"/>
                    <a:pt x="549" y="271"/>
                  </a:cubicBezTo>
                  <a:cubicBezTo>
                    <a:pt x="549" y="238"/>
                    <a:pt x="521" y="211"/>
                    <a:pt x="488" y="212"/>
                  </a:cubicBezTo>
                  <a:close/>
                  <a:moveTo>
                    <a:pt x="446" y="722"/>
                  </a:moveTo>
                  <a:cubicBezTo>
                    <a:pt x="125" y="1042"/>
                    <a:pt x="125" y="1042"/>
                    <a:pt x="125" y="1042"/>
                  </a:cubicBezTo>
                  <a:cubicBezTo>
                    <a:pt x="127" y="971"/>
                    <a:pt x="127" y="971"/>
                    <a:pt x="127" y="971"/>
                  </a:cubicBezTo>
                  <a:cubicBezTo>
                    <a:pt x="127" y="937"/>
                    <a:pt x="101" y="910"/>
                    <a:pt x="67" y="909"/>
                  </a:cubicBezTo>
                  <a:cubicBezTo>
                    <a:pt x="33" y="909"/>
                    <a:pt x="6" y="935"/>
                    <a:pt x="6" y="969"/>
                  </a:cubicBezTo>
                  <a:cubicBezTo>
                    <a:pt x="2" y="1183"/>
                    <a:pt x="2" y="1183"/>
                    <a:pt x="2" y="1183"/>
                  </a:cubicBezTo>
                  <a:cubicBezTo>
                    <a:pt x="2" y="1202"/>
                    <a:pt x="10" y="1218"/>
                    <a:pt x="23" y="1229"/>
                  </a:cubicBezTo>
                  <a:cubicBezTo>
                    <a:pt x="35" y="1242"/>
                    <a:pt x="51" y="1250"/>
                    <a:pt x="69" y="1250"/>
                  </a:cubicBezTo>
                  <a:cubicBezTo>
                    <a:pt x="69" y="1250"/>
                    <a:pt x="69" y="1250"/>
                    <a:pt x="70" y="1250"/>
                  </a:cubicBezTo>
                  <a:cubicBezTo>
                    <a:pt x="284" y="1247"/>
                    <a:pt x="284" y="1247"/>
                    <a:pt x="284" y="1247"/>
                  </a:cubicBezTo>
                  <a:cubicBezTo>
                    <a:pt x="317" y="1246"/>
                    <a:pt x="344" y="1219"/>
                    <a:pt x="343" y="1185"/>
                  </a:cubicBezTo>
                  <a:cubicBezTo>
                    <a:pt x="343" y="1152"/>
                    <a:pt x="315" y="1126"/>
                    <a:pt x="282" y="1126"/>
                  </a:cubicBezTo>
                  <a:cubicBezTo>
                    <a:pt x="211" y="1127"/>
                    <a:pt x="211" y="1127"/>
                    <a:pt x="211" y="1127"/>
                  </a:cubicBezTo>
                  <a:cubicBezTo>
                    <a:pt x="531" y="807"/>
                    <a:pt x="531" y="807"/>
                    <a:pt x="531" y="807"/>
                  </a:cubicBezTo>
                  <a:cubicBezTo>
                    <a:pt x="555" y="784"/>
                    <a:pt x="555" y="745"/>
                    <a:pt x="531" y="722"/>
                  </a:cubicBezTo>
                  <a:cubicBezTo>
                    <a:pt x="508" y="698"/>
                    <a:pt x="469" y="698"/>
                    <a:pt x="446" y="7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nvGrpSpPr>
          <p:cNvPr id="152" name="Group 151">
            <a:extLst>
              <a:ext uri="{FF2B5EF4-FFF2-40B4-BE49-F238E27FC236}">
                <a16:creationId xmlns:a16="http://schemas.microsoft.com/office/drawing/2014/main" id="{8CD8F386-95CC-3C4A-9EFF-3E8B16E17022}"/>
              </a:ext>
            </a:extLst>
          </p:cNvPr>
          <p:cNvGrpSpPr/>
          <p:nvPr/>
        </p:nvGrpSpPr>
        <p:grpSpPr>
          <a:xfrm>
            <a:off x="2265257" y="4595538"/>
            <a:ext cx="550690" cy="550689"/>
            <a:chOff x="3492270" y="2882584"/>
            <a:chExt cx="457200" cy="457200"/>
          </a:xfrm>
        </p:grpSpPr>
        <p:sp>
          <p:nvSpPr>
            <p:cNvPr id="153" name="Oval 152">
              <a:extLst>
                <a:ext uri="{FF2B5EF4-FFF2-40B4-BE49-F238E27FC236}">
                  <a16:creationId xmlns:a16="http://schemas.microsoft.com/office/drawing/2014/main" id="{0318589D-B5B0-CD45-B7DF-9C9ED843F753}"/>
                </a:ext>
              </a:extLst>
            </p:cNvPr>
            <p:cNvSpPr>
              <a:spLocks noChangeAspect="1"/>
            </p:cNvSpPr>
            <p:nvPr/>
          </p:nvSpPr>
          <p:spPr>
            <a:xfrm>
              <a:off x="3492270" y="2882584"/>
              <a:ext cx="457200" cy="457200"/>
            </a:xfrm>
            <a:prstGeom prst="ellipse">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54" name="Group 153">
              <a:extLst>
                <a:ext uri="{FF2B5EF4-FFF2-40B4-BE49-F238E27FC236}">
                  <a16:creationId xmlns:a16="http://schemas.microsoft.com/office/drawing/2014/main" id="{A04DD75E-EC78-5B4E-881A-BBB7C8EC5232}"/>
                </a:ext>
              </a:extLst>
            </p:cNvPr>
            <p:cNvGrpSpPr>
              <a:grpSpLocks noChangeAspect="1"/>
            </p:cNvGrpSpPr>
            <p:nvPr/>
          </p:nvGrpSpPr>
          <p:grpSpPr>
            <a:xfrm>
              <a:off x="3530370" y="2974683"/>
              <a:ext cx="381000" cy="272998"/>
              <a:chOff x="-1776619" y="3458170"/>
              <a:chExt cx="582347" cy="417270"/>
            </a:xfrm>
          </p:grpSpPr>
          <p:sp>
            <p:nvSpPr>
              <p:cNvPr id="155" name="Rounded Rectangle 154">
                <a:extLst>
                  <a:ext uri="{FF2B5EF4-FFF2-40B4-BE49-F238E27FC236}">
                    <a16:creationId xmlns:a16="http://schemas.microsoft.com/office/drawing/2014/main" id="{0BD0F1B7-2937-D142-A72B-A5434A80CA35}"/>
                  </a:ext>
                </a:extLst>
              </p:cNvPr>
              <p:cNvSpPr/>
              <p:nvPr/>
            </p:nvSpPr>
            <p:spPr>
              <a:xfrm rot="16200000">
                <a:off x="-1510109" y="3261215"/>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6" name="Rounded Rectangle 155">
                <a:extLst>
                  <a:ext uri="{FF2B5EF4-FFF2-40B4-BE49-F238E27FC236}">
                    <a16:creationId xmlns:a16="http://schemas.microsoft.com/office/drawing/2014/main" id="{E533318B-71B3-A940-9230-3970C42D1FF7}"/>
                  </a:ext>
                </a:extLst>
              </p:cNvPr>
              <p:cNvSpPr/>
              <p:nvPr/>
            </p:nvSpPr>
            <p:spPr>
              <a:xfrm rot="16200000">
                <a:off x="-1510105" y="3397921"/>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7" name="Rounded Rectangle 156">
                <a:extLst>
                  <a:ext uri="{FF2B5EF4-FFF2-40B4-BE49-F238E27FC236}">
                    <a16:creationId xmlns:a16="http://schemas.microsoft.com/office/drawing/2014/main" id="{A7C4AFD8-E9C2-134A-8AE3-CD7915469483}"/>
                  </a:ext>
                </a:extLst>
              </p:cNvPr>
              <p:cNvSpPr/>
              <p:nvPr/>
            </p:nvSpPr>
            <p:spPr>
              <a:xfrm rot="16200000">
                <a:off x="-1510105" y="3534632"/>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4" name="Rounded Rectangle 193">
                <a:extLst>
                  <a:ext uri="{FF2B5EF4-FFF2-40B4-BE49-F238E27FC236}">
                    <a16:creationId xmlns:a16="http://schemas.microsoft.com/office/drawing/2014/main" id="{250501E5-D813-DD48-8E88-00D76B5CD5A8}"/>
                  </a:ext>
                </a:extLst>
              </p:cNvPr>
              <p:cNvSpPr/>
              <p:nvPr/>
            </p:nvSpPr>
            <p:spPr>
              <a:xfrm rot="16200000">
                <a:off x="-1251942" y="3586038"/>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4" name="Freeform 213">
                <a:extLst>
                  <a:ext uri="{FF2B5EF4-FFF2-40B4-BE49-F238E27FC236}">
                    <a16:creationId xmlns:a16="http://schemas.microsoft.com/office/drawing/2014/main" id="{89851151-8D9F-E94E-A295-E214770E67CC}"/>
                  </a:ext>
                </a:extLst>
              </p:cNvPr>
              <p:cNvSpPr>
                <a:spLocks noChangeArrowheads="1"/>
              </p:cNvSpPr>
              <p:nvPr/>
            </p:nvSpPr>
            <p:spPr bwMode="auto">
              <a:xfrm flipH="1">
                <a:off x="-1693585" y="3458170"/>
                <a:ext cx="416954" cy="41727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1"/>
              </a:solidFill>
              <a:ln>
                <a:noFill/>
              </a:ln>
              <a:effectLst/>
            </p:spPr>
            <p:txBody>
              <a:bodyPr wrap="none" anchor="ctr"/>
              <a:lstStyle/>
              <a:p>
                <a:endParaRPr lang="en-US" sz="2400" dirty="0"/>
              </a:p>
            </p:txBody>
          </p:sp>
          <p:sp>
            <p:nvSpPr>
              <p:cNvPr id="216" name="Rounded Rectangle 215">
                <a:extLst>
                  <a:ext uri="{FF2B5EF4-FFF2-40B4-BE49-F238E27FC236}">
                    <a16:creationId xmlns:a16="http://schemas.microsoft.com/office/drawing/2014/main" id="{4D140115-AF4E-2640-A603-3D9DBB1F5320}"/>
                  </a:ext>
                </a:extLst>
              </p:cNvPr>
              <p:cNvSpPr/>
              <p:nvPr/>
            </p:nvSpPr>
            <p:spPr>
              <a:xfrm rot="16200000">
                <a:off x="-1505837" y="3413255"/>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6" name="Rounded Rectangle 225">
                <a:extLst>
                  <a:ext uri="{FF2B5EF4-FFF2-40B4-BE49-F238E27FC236}">
                    <a16:creationId xmlns:a16="http://schemas.microsoft.com/office/drawing/2014/main" id="{E28D9EF4-95D8-4A4F-A46B-208BD9BD9170}"/>
                  </a:ext>
                </a:extLst>
              </p:cNvPr>
              <p:cNvSpPr/>
              <p:nvPr/>
            </p:nvSpPr>
            <p:spPr>
              <a:xfrm rot="16200000">
                <a:off x="-1505836" y="3549962"/>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7" name="Rounded Rectangle 226">
                <a:extLst>
                  <a:ext uri="{FF2B5EF4-FFF2-40B4-BE49-F238E27FC236}">
                    <a16:creationId xmlns:a16="http://schemas.microsoft.com/office/drawing/2014/main" id="{E5E2C536-B21A-BA45-ABE9-BE56F60F5FDC}"/>
                  </a:ext>
                </a:extLst>
              </p:cNvPr>
              <p:cNvSpPr/>
              <p:nvPr/>
            </p:nvSpPr>
            <p:spPr>
              <a:xfrm rot="16200000">
                <a:off x="-1251941" y="3722736"/>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8" name="Rounded Rectangle 227">
                <a:extLst>
                  <a:ext uri="{FF2B5EF4-FFF2-40B4-BE49-F238E27FC236}">
                    <a16:creationId xmlns:a16="http://schemas.microsoft.com/office/drawing/2014/main" id="{93008AAA-5E61-F741-BD71-445C9B3AE2D6}"/>
                  </a:ext>
                </a:extLst>
              </p:cNvPr>
              <p:cNvSpPr/>
              <p:nvPr/>
            </p:nvSpPr>
            <p:spPr>
              <a:xfrm rot="16200000">
                <a:off x="-1764403" y="3722735"/>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1" name="Rounded Rectangle 230">
                <a:extLst>
                  <a:ext uri="{FF2B5EF4-FFF2-40B4-BE49-F238E27FC236}">
                    <a16:creationId xmlns:a16="http://schemas.microsoft.com/office/drawing/2014/main" id="{AA0F9F68-0A75-F54B-8562-A262E875467B}"/>
                  </a:ext>
                </a:extLst>
              </p:cNvPr>
              <p:cNvSpPr/>
              <p:nvPr/>
            </p:nvSpPr>
            <p:spPr>
              <a:xfrm rot="16200000">
                <a:off x="-1764403" y="3586027"/>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nvGrpSpPr>
          <p:cNvPr id="233" name="Group 232">
            <a:extLst>
              <a:ext uri="{FF2B5EF4-FFF2-40B4-BE49-F238E27FC236}">
                <a16:creationId xmlns:a16="http://schemas.microsoft.com/office/drawing/2014/main" id="{D92FF2CF-AC12-354B-8F43-02FAE55E1113}"/>
              </a:ext>
            </a:extLst>
          </p:cNvPr>
          <p:cNvGrpSpPr/>
          <p:nvPr/>
        </p:nvGrpSpPr>
        <p:grpSpPr>
          <a:xfrm>
            <a:off x="3159059" y="4697780"/>
            <a:ext cx="1493680" cy="342111"/>
            <a:chOff x="4013457" y="3002424"/>
            <a:chExt cx="1120260" cy="256583"/>
          </a:xfrm>
          <a:solidFill>
            <a:srgbClr val="C00000"/>
          </a:solidFill>
        </p:grpSpPr>
        <p:cxnSp>
          <p:nvCxnSpPr>
            <p:cNvPr id="234" name="Straight Connector 233">
              <a:extLst>
                <a:ext uri="{FF2B5EF4-FFF2-40B4-BE49-F238E27FC236}">
                  <a16:creationId xmlns:a16="http://schemas.microsoft.com/office/drawing/2014/main" id="{96AFB7B6-0B6B-A345-9E32-B030A42FAC12}"/>
                </a:ext>
              </a:extLst>
            </p:cNvPr>
            <p:cNvCxnSpPr>
              <a:cxnSpLocks/>
              <a:stCxn id="245" idx="28"/>
              <a:endCxn id="280" idx="1"/>
            </p:cNvCxnSpPr>
            <p:nvPr/>
          </p:nvCxnSpPr>
          <p:spPr>
            <a:xfrm flipH="1">
              <a:off x="4091834" y="3130303"/>
              <a:ext cx="962680" cy="413"/>
            </a:xfrm>
            <a:prstGeom prst="line">
              <a:avLst/>
            </a:prstGeom>
            <a:grpFill/>
            <a:ln w="88900" cap="rnd">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36" name="Group 235">
              <a:extLst>
                <a:ext uri="{FF2B5EF4-FFF2-40B4-BE49-F238E27FC236}">
                  <a16:creationId xmlns:a16="http://schemas.microsoft.com/office/drawing/2014/main" id="{83444C51-5EAF-684C-AAE3-0E0F51146272}"/>
                </a:ext>
              </a:extLst>
            </p:cNvPr>
            <p:cNvGrpSpPr>
              <a:grpSpLocks noChangeAspect="1"/>
            </p:cNvGrpSpPr>
            <p:nvPr/>
          </p:nvGrpSpPr>
          <p:grpSpPr>
            <a:xfrm flipH="1">
              <a:off x="4013457" y="3002424"/>
              <a:ext cx="164592" cy="256583"/>
              <a:chOff x="5262116" y="208605"/>
              <a:chExt cx="316706" cy="493712"/>
            </a:xfrm>
            <a:grpFill/>
          </p:grpSpPr>
          <p:sp>
            <p:nvSpPr>
              <p:cNvPr id="275" name="Freeform 62">
                <a:extLst>
                  <a:ext uri="{FF2B5EF4-FFF2-40B4-BE49-F238E27FC236}">
                    <a16:creationId xmlns:a16="http://schemas.microsoft.com/office/drawing/2014/main" id="{97AD1E1F-08CE-3740-9A50-C4B04B20111E}"/>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76" name="Freeform 63">
                <a:extLst>
                  <a:ext uri="{FF2B5EF4-FFF2-40B4-BE49-F238E27FC236}">
                    <a16:creationId xmlns:a16="http://schemas.microsoft.com/office/drawing/2014/main" id="{96179A81-154B-6649-A030-9D44DEE36AA2}"/>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77" name="Freeform 64">
                <a:extLst>
                  <a:ext uri="{FF2B5EF4-FFF2-40B4-BE49-F238E27FC236}">
                    <a16:creationId xmlns:a16="http://schemas.microsoft.com/office/drawing/2014/main" id="{7201C618-4FFC-E346-8182-223D364F9F6A}"/>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78" name="Freeform 65">
                <a:extLst>
                  <a:ext uri="{FF2B5EF4-FFF2-40B4-BE49-F238E27FC236}">
                    <a16:creationId xmlns:a16="http://schemas.microsoft.com/office/drawing/2014/main" id="{58CFBC36-6A95-EA49-8554-9D8EC4C4C23F}"/>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79" name="Freeform 66">
                <a:extLst>
                  <a:ext uri="{FF2B5EF4-FFF2-40B4-BE49-F238E27FC236}">
                    <a16:creationId xmlns:a16="http://schemas.microsoft.com/office/drawing/2014/main" id="{3570E8A9-CBC7-6944-8A13-B562F082ADA3}"/>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80" name="Freeform 67">
                <a:extLst>
                  <a:ext uri="{FF2B5EF4-FFF2-40B4-BE49-F238E27FC236}">
                    <a16:creationId xmlns:a16="http://schemas.microsoft.com/office/drawing/2014/main" id="{84FD2527-3BB7-4248-9227-5CC999BA6611}"/>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grpSp>
        <p:grpSp>
          <p:nvGrpSpPr>
            <p:cNvPr id="237" name="Group 236">
              <a:extLst>
                <a:ext uri="{FF2B5EF4-FFF2-40B4-BE49-F238E27FC236}">
                  <a16:creationId xmlns:a16="http://schemas.microsoft.com/office/drawing/2014/main" id="{C4D417BD-675B-2642-B8F6-E33C3FAC7FAA}"/>
                </a:ext>
              </a:extLst>
            </p:cNvPr>
            <p:cNvGrpSpPr>
              <a:grpSpLocks noChangeAspect="1"/>
            </p:cNvGrpSpPr>
            <p:nvPr/>
          </p:nvGrpSpPr>
          <p:grpSpPr>
            <a:xfrm>
              <a:off x="4969125" y="3002424"/>
              <a:ext cx="164592" cy="256583"/>
              <a:chOff x="5262116" y="208605"/>
              <a:chExt cx="316706" cy="493712"/>
            </a:xfrm>
            <a:grpFill/>
          </p:grpSpPr>
          <p:sp>
            <p:nvSpPr>
              <p:cNvPr id="238" name="Freeform 62">
                <a:extLst>
                  <a:ext uri="{FF2B5EF4-FFF2-40B4-BE49-F238E27FC236}">
                    <a16:creationId xmlns:a16="http://schemas.microsoft.com/office/drawing/2014/main" id="{396187A8-56A6-0F4B-AC56-27642EBBA7E0}"/>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39" name="Freeform 63">
                <a:extLst>
                  <a:ext uri="{FF2B5EF4-FFF2-40B4-BE49-F238E27FC236}">
                    <a16:creationId xmlns:a16="http://schemas.microsoft.com/office/drawing/2014/main" id="{0D5613A3-BB4A-4544-BFFF-FFC99267CC0D}"/>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44" name="Freeform 64">
                <a:extLst>
                  <a:ext uri="{FF2B5EF4-FFF2-40B4-BE49-F238E27FC236}">
                    <a16:creationId xmlns:a16="http://schemas.microsoft.com/office/drawing/2014/main" id="{36A6BE11-600F-DE4C-A428-10A7250E758E}"/>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45" name="Freeform 65">
                <a:extLst>
                  <a:ext uri="{FF2B5EF4-FFF2-40B4-BE49-F238E27FC236}">
                    <a16:creationId xmlns:a16="http://schemas.microsoft.com/office/drawing/2014/main" id="{2C657C46-8FB2-DB49-B34A-3A0BDFE5829C}"/>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46" name="Freeform 66">
                <a:extLst>
                  <a:ext uri="{FF2B5EF4-FFF2-40B4-BE49-F238E27FC236}">
                    <a16:creationId xmlns:a16="http://schemas.microsoft.com/office/drawing/2014/main" id="{36D3B4B3-5025-0540-9918-1D40CE85010F}"/>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47" name="Freeform 67">
                <a:extLst>
                  <a:ext uri="{FF2B5EF4-FFF2-40B4-BE49-F238E27FC236}">
                    <a16:creationId xmlns:a16="http://schemas.microsoft.com/office/drawing/2014/main" id="{C577ABE1-2987-E349-A6AF-A536DBCE244D}"/>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303" name="Group 302">
            <a:extLst>
              <a:ext uri="{FF2B5EF4-FFF2-40B4-BE49-F238E27FC236}">
                <a16:creationId xmlns:a16="http://schemas.microsoft.com/office/drawing/2014/main" id="{BFC5867F-6DD0-9348-8949-DF366B21F8C0}"/>
              </a:ext>
            </a:extLst>
          </p:cNvPr>
          <p:cNvGrpSpPr/>
          <p:nvPr/>
        </p:nvGrpSpPr>
        <p:grpSpPr>
          <a:xfrm>
            <a:off x="3758930" y="2541366"/>
            <a:ext cx="2117728" cy="2163553"/>
            <a:chOff x="2294639" y="1765562"/>
            <a:chExt cx="1588296" cy="1622665"/>
          </a:xfrm>
          <a:solidFill>
            <a:srgbClr val="C00000"/>
          </a:solidFill>
        </p:grpSpPr>
        <p:grpSp>
          <p:nvGrpSpPr>
            <p:cNvPr id="304" name="Group 303">
              <a:extLst>
                <a:ext uri="{FF2B5EF4-FFF2-40B4-BE49-F238E27FC236}">
                  <a16:creationId xmlns:a16="http://schemas.microsoft.com/office/drawing/2014/main" id="{784C4F6E-718F-044F-8184-89F6510A80D4}"/>
                </a:ext>
              </a:extLst>
            </p:cNvPr>
            <p:cNvGrpSpPr/>
            <p:nvPr/>
          </p:nvGrpSpPr>
          <p:grpSpPr>
            <a:xfrm>
              <a:off x="2294639" y="1765562"/>
              <a:ext cx="1588296" cy="1501968"/>
              <a:chOff x="2567668" y="1840097"/>
              <a:chExt cx="1588296" cy="1535491"/>
            </a:xfrm>
            <a:grpFill/>
          </p:grpSpPr>
          <p:sp>
            <p:nvSpPr>
              <p:cNvPr id="312" name="Arc 311">
                <a:extLst>
                  <a:ext uri="{FF2B5EF4-FFF2-40B4-BE49-F238E27FC236}">
                    <a16:creationId xmlns:a16="http://schemas.microsoft.com/office/drawing/2014/main" id="{1AB60DA7-D2CF-0749-8FBD-8CB18A534A7B}"/>
                  </a:ext>
                </a:extLst>
              </p:cNvPr>
              <p:cNvSpPr/>
              <p:nvPr/>
            </p:nvSpPr>
            <p:spPr>
              <a:xfrm>
                <a:off x="2679889" y="1840097"/>
                <a:ext cx="1476075" cy="1535491"/>
              </a:xfrm>
              <a:prstGeom prst="arc">
                <a:avLst>
                  <a:gd name="adj1" fmla="val 5989215"/>
                  <a:gd name="adj2" fmla="val 10800000"/>
                </a:avLst>
              </a:prstGeom>
              <a:noFill/>
              <a:ln w="88900" cap="rnd">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313" name="Group 312">
                <a:extLst>
                  <a:ext uri="{FF2B5EF4-FFF2-40B4-BE49-F238E27FC236}">
                    <a16:creationId xmlns:a16="http://schemas.microsoft.com/office/drawing/2014/main" id="{782F74D1-0B82-E749-9164-E528D4D8A1E9}"/>
                  </a:ext>
                </a:extLst>
              </p:cNvPr>
              <p:cNvGrpSpPr>
                <a:grpSpLocks noChangeAspect="1"/>
              </p:cNvGrpSpPr>
              <p:nvPr/>
            </p:nvGrpSpPr>
            <p:grpSpPr>
              <a:xfrm rot="520127">
                <a:off x="2567668" y="2497400"/>
                <a:ext cx="240747" cy="183171"/>
                <a:chOff x="3900895" y="614690"/>
                <a:chExt cx="488951" cy="351922"/>
              </a:xfrm>
              <a:grpFill/>
            </p:grpSpPr>
            <p:sp>
              <p:nvSpPr>
                <p:cNvPr id="314" name="Freeform 124">
                  <a:extLst>
                    <a:ext uri="{FF2B5EF4-FFF2-40B4-BE49-F238E27FC236}">
                      <a16:creationId xmlns:a16="http://schemas.microsoft.com/office/drawing/2014/main" id="{AAB64DBD-B9E0-984D-A30F-6A5BC2D237B6}"/>
                    </a:ext>
                  </a:extLst>
                </p:cNvPr>
                <p:cNvSpPr>
                  <a:spLocks/>
                </p:cNvSpPr>
                <p:nvPr/>
              </p:nvSpPr>
              <p:spPr bwMode="auto">
                <a:xfrm rot="16200000">
                  <a:off x="3831839" y="722930"/>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315" name="Freeform 125">
                  <a:extLst>
                    <a:ext uri="{FF2B5EF4-FFF2-40B4-BE49-F238E27FC236}">
                      <a16:creationId xmlns:a16="http://schemas.microsoft.com/office/drawing/2014/main" id="{56DDE5DE-64EA-EB41-BD66-C3FD4449A405}"/>
                    </a:ext>
                  </a:extLst>
                </p:cNvPr>
                <p:cNvSpPr>
                  <a:spLocks noEditPoints="1"/>
                </p:cNvSpPr>
                <p:nvPr/>
              </p:nvSpPr>
              <p:spPr bwMode="auto">
                <a:xfrm rot="16200000">
                  <a:off x="3993765" y="708644"/>
                  <a:ext cx="196850"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6" name="Freeform 126">
                  <a:extLst>
                    <a:ext uri="{FF2B5EF4-FFF2-40B4-BE49-F238E27FC236}">
                      <a16:creationId xmlns:a16="http://schemas.microsoft.com/office/drawing/2014/main" id="{A816F2FD-31FB-3346-AA4D-124069228C91}"/>
                    </a:ext>
                  </a:extLst>
                </p:cNvPr>
                <p:cNvSpPr>
                  <a:spLocks/>
                </p:cNvSpPr>
                <p:nvPr/>
              </p:nvSpPr>
              <p:spPr bwMode="auto">
                <a:xfrm rot="16200000">
                  <a:off x="4142196" y="660225"/>
                  <a:ext cx="266700" cy="228600"/>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317" name="Freeform 127">
                  <a:extLst>
                    <a:ext uri="{FF2B5EF4-FFF2-40B4-BE49-F238E27FC236}">
                      <a16:creationId xmlns:a16="http://schemas.microsoft.com/office/drawing/2014/main" id="{F2C2EC29-CC3D-5446-8159-F518511838B5}"/>
                    </a:ext>
                  </a:extLst>
                </p:cNvPr>
                <p:cNvSpPr>
                  <a:spLocks/>
                </p:cNvSpPr>
                <p:nvPr/>
              </p:nvSpPr>
              <p:spPr bwMode="auto">
                <a:xfrm rot="16200000">
                  <a:off x="4069964" y="692768"/>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8" name="Freeform 128">
                  <a:extLst>
                    <a:ext uri="{FF2B5EF4-FFF2-40B4-BE49-F238E27FC236}">
                      <a16:creationId xmlns:a16="http://schemas.microsoft.com/office/drawing/2014/main" id="{9F282032-9EF3-5F48-B186-D74C898E2662}"/>
                    </a:ext>
                  </a:extLst>
                </p:cNvPr>
                <p:cNvSpPr>
                  <a:spLocks/>
                </p:cNvSpPr>
                <p:nvPr/>
              </p:nvSpPr>
              <p:spPr bwMode="auto">
                <a:xfrm rot="16200000">
                  <a:off x="4050121" y="684037"/>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9" name="Freeform 129">
                  <a:extLst>
                    <a:ext uri="{FF2B5EF4-FFF2-40B4-BE49-F238E27FC236}">
                      <a16:creationId xmlns:a16="http://schemas.microsoft.com/office/drawing/2014/main" id="{F29EBD3F-3401-F347-B5EA-54922B7DB3BD}"/>
                    </a:ext>
                  </a:extLst>
                </p:cNvPr>
                <p:cNvSpPr>
                  <a:spLocks/>
                </p:cNvSpPr>
                <p:nvPr/>
              </p:nvSpPr>
              <p:spPr bwMode="auto">
                <a:xfrm rot="16200000">
                  <a:off x="4042977" y="626596"/>
                  <a:ext cx="147638" cy="123825"/>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305" name="Group 304">
              <a:extLst>
                <a:ext uri="{FF2B5EF4-FFF2-40B4-BE49-F238E27FC236}">
                  <a16:creationId xmlns:a16="http://schemas.microsoft.com/office/drawing/2014/main" id="{F2D21D0E-9D15-0645-BC8B-09B3D56A2F11}"/>
                </a:ext>
              </a:extLst>
            </p:cNvPr>
            <p:cNvGrpSpPr>
              <a:grpSpLocks noChangeAspect="1"/>
            </p:cNvGrpSpPr>
            <p:nvPr/>
          </p:nvGrpSpPr>
          <p:grpSpPr>
            <a:xfrm rot="6785550">
              <a:off x="2882095" y="3177117"/>
              <a:ext cx="248942" cy="173277"/>
              <a:chOff x="3900916" y="614690"/>
              <a:chExt cx="488962" cy="351921"/>
            </a:xfrm>
            <a:grpFill/>
          </p:grpSpPr>
          <p:sp>
            <p:nvSpPr>
              <p:cNvPr id="306" name="Freeform 124">
                <a:extLst>
                  <a:ext uri="{FF2B5EF4-FFF2-40B4-BE49-F238E27FC236}">
                    <a16:creationId xmlns:a16="http://schemas.microsoft.com/office/drawing/2014/main" id="{DD0E314D-1D4B-E14C-9487-D908233B3FB4}"/>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307" name="Freeform 125">
                <a:extLst>
                  <a:ext uri="{FF2B5EF4-FFF2-40B4-BE49-F238E27FC236}">
                    <a16:creationId xmlns:a16="http://schemas.microsoft.com/office/drawing/2014/main" id="{AD52FC99-1A58-9445-9582-C18689BDA903}"/>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08" name="Freeform 126">
                <a:extLst>
                  <a:ext uri="{FF2B5EF4-FFF2-40B4-BE49-F238E27FC236}">
                    <a16:creationId xmlns:a16="http://schemas.microsoft.com/office/drawing/2014/main" id="{2A7AA556-7AD7-294F-9601-BBA7EC1D56E3}"/>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309" name="Freeform 127">
                <a:extLst>
                  <a:ext uri="{FF2B5EF4-FFF2-40B4-BE49-F238E27FC236}">
                    <a16:creationId xmlns:a16="http://schemas.microsoft.com/office/drawing/2014/main" id="{4DB360A3-2613-6B40-AFA9-E3656B341DCB}"/>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0" name="Freeform 128">
                <a:extLst>
                  <a:ext uri="{FF2B5EF4-FFF2-40B4-BE49-F238E27FC236}">
                    <a16:creationId xmlns:a16="http://schemas.microsoft.com/office/drawing/2014/main" id="{0AA25DDE-1FC5-3043-A640-873B38EA293D}"/>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1" name="Freeform 129">
                <a:extLst>
                  <a:ext uri="{FF2B5EF4-FFF2-40B4-BE49-F238E27FC236}">
                    <a16:creationId xmlns:a16="http://schemas.microsoft.com/office/drawing/2014/main" id="{2E7464FF-1EBD-9B4A-9897-9AB70E8559D0}"/>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grpSp>
      </p:grpSp>
      <p:sp>
        <p:nvSpPr>
          <p:cNvPr id="320" name="Freeform 16">
            <a:extLst>
              <a:ext uri="{FF2B5EF4-FFF2-40B4-BE49-F238E27FC236}">
                <a16:creationId xmlns:a16="http://schemas.microsoft.com/office/drawing/2014/main" id="{3A87A55E-D277-E24B-A8AB-FF2840836C00}"/>
              </a:ext>
            </a:extLst>
          </p:cNvPr>
          <p:cNvSpPr>
            <a:spLocks/>
          </p:cNvSpPr>
          <p:nvPr/>
        </p:nvSpPr>
        <p:spPr bwMode="auto">
          <a:xfrm flipH="1">
            <a:off x="2756776" y="1806496"/>
            <a:ext cx="2281745" cy="1130561"/>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321" name="TextBox 320">
            <a:extLst>
              <a:ext uri="{FF2B5EF4-FFF2-40B4-BE49-F238E27FC236}">
                <a16:creationId xmlns:a16="http://schemas.microsoft.com/office/drawing/2014/main" id="{4E5BB1B0-7E5C-494D-94F9-17FF3306AE9C}"/>
              </a:ext>
            </a:extLst>
          </p:cNvPr>
          <p:cNvSpPr txBox="1"/>
          <p:nvPr/>
        </p:nvSpPr>
        <p:spPr>
          <a:xfrm>
            <a:off x="3168021" y="2225888"/>
            <a:ext cx="1170513" cy="584775"/>
          </a:xfrm>
          <a:prstGeom prst="rect">
            <a:avLst/>
          </a:prstGeom>
          <a:noFill/>
        </p:spPr>
        <p:txBody>
          <a:bodyPr wrap="none" rtlCol="0">
            <a:spAutoFit/>
          </a:bodyPr>
          <a:lstStyle/>
          <a:p>
            <a:r>
              <a:rPr lang="en-US" sz="1600" dirty="0">
                <a:solidFill>
                  <a:schemeClr val="tx1">
                    <a:lumMod val="50000"/>
                    <a:lumOff val="50000"/>
                  </a:schemeClr>
                </a:solidFill>
                <a:latin typeface="CiscoSansTT" panose="020B0503020201020303" pitchFamily="34" charset="0"/>
                <a:cs typeface="CiscoSansTT" panose="020B0503020201020303" pitchFamily="34" charset="0"/>
              </a:rPr>
              <a:t>Internet</a:t>
            </a:r>
          </a:p>
          <a:p>
            <a:pPr algn="ctr"/>
            <a:r>
              <a:rPr lang="en-US" sz="1600" dirty="0">
                <a:solidFill>
                  <a:schemeClr val="tx1">
                    <a:lumMod val="50000"/>
                    <a:lumOff val="50000"/>
                  </a:schemeClr>
                </a:solidFill>
                <a:latin typeface="CiscoSansTT" panose="020B0503020201020303" pitchFamily="34" charset="0"/>
                <a:cs typeface="CiscoSansTT" panose="020B0503020201020303" pitchFamily="34" charset="0"/>
              </a:rPr>
              <a:t>IaaS/SaaS</a:t>
            </a:r>
          </a:p>
        </p:txBody>
      </p:sp>
      <p:sp>
        <p:nvSpPr>
          <p:cNvPr id="232" name="TextBox 231">
            <a:extLst>
              <a:ext uri="{FF2B5EF4-FFF2-40B4-BE49-F238E27FC236}">
                <a16:creationId xmlns:a16="http://schemas.microsoft.com/office/drawing/2014/main" id="{4FBCF0F4-45A7-AB49-9637-A66DE75E29B9}"/>
              </a:ext>
            </a:extLst>
          </p:cNvPr>
          <p:cNvSpPr txBox="1"/>
          <p:nvPr/>
        </p:nvSpPr>
        <p:spPr>
          <a:xfrm>
            <a:off x="4245773" y="5712894"/>
            <a:ext cx="1490480" cy="123111"/>
          </a:xfrm>
          <a:prstGeom prst="rect">
            <a:avLst/>
          </a:prstGeom>
          <a:noFill/>
        </p:spPr>
        <p:txBody>
          <a:bodyPr wrap="square" lIns="0" tIns="0" rIns="0" bIns="0" rtlCol="0">
            <a:spAutoFit/>
          </a:bodyPr>
          <a:lstStyle/>
          <a:p>
            <a:r>
              <a:rPr lang="en-US" sz="800" dirty="0">
                <a:latin typeface="+mn-lt"/>
              </a:rPr>
              <a:t>Existing Security Stack in DMZ</a:t>
            </a:r>
          </a:p>
        </p:txBody>
      </p:sp>
      <p:sp>
        <p:nvSpPr>
          <p:cNvPr id="235" name="TextBox 234">
            <a:extLst>
              <a:ext uri="{FF2B5EF4-FFF2-40B4-BE49-F238E27FC236}">
                <a16:creationId xmlns:a16="http://schemas.microsoft.com/office/drawing/2014/main" id="{8D8E467D-B141-B542-B4B2-88AFAFBBD4BF}"/>
              </a:ext>
            </a:extLst>
          </p:cNvPr>
          <p:cNvSpPr txBox="1"/>
          <p:nvPr/>
        </p:nvSpPr>
        <p:spPr>
          <a:xfrm>
            <a:off x="2531547" y="5709446"/>
            <a:ext cx="866711" cy="123111"/>
          </a:xfrm>
          <a:prstGeom prst="rect">
            <a:avLst/>
          </a:prstGeom>
          <a:noFill/>
        </p:spPr>
        <p:txBody>
          <a:bodyPr wrap="square" lIns="0" tIns="0" rIns="0" bIns="0" rtlCol="0">
            <a:spAutoFit/>
          </a:bodyPr>
          <a:lstStyle/>
          <a:p>
            <a:r>
              <a:rPr lang="en-US" sz="800" dirty="0">
                <a:latin typeface="+mn-lt"/>
              </a:rPr>
              <a:t>WAN Edge </a:t>
            </a:r>
            <a:r>
              <a:rPr lang="en-US" sz="800" dirty="0"/>
              <a:t>D</a:t>
            </a:r>
            <a:r>
              <a:rPr lang="en-US" sz="800" dirty="0">
                <a:latin typeface="+mn-lt"/>
              </a:rPr>
              <a:t>evice</a:t>
            </a:r>
          </a:p>
        </p:txBody>
      </p:sp>
      <p:grpSp>
        <p:nvGrpSpPr>
          <p:cNvPr id="322" name="Group 321">
            <a:extLst>
              <a:ext uri="{FF2B5EF4-FFF2-40B4-BE49-F238E27FC236}">
                <a16:creationId xmlns:a16="http://schemas.microsoft.com/office/drawing/2014/main" id="{166AB62F-5799-4B4C-B1F1-EB563FE37618}"/>
              </a:ext>
            </a:extLst>
          </p:cNvPr>
          <p:cNvGrpSpPr>
            <a:grpSpLocks noChangeAspect="1"/>
          </p:cNvGrpSpPr>
          <p:nvPr/>
        </p:nvGrpSpPr>
        <p:grpSpPr>
          <a:xfrm>
            <a:off x="2059043" y="5624086"/>
            <a:ext cx="329217" cy="329217"/>
            <a:chOff x="792897" y="1513852"/>
            <a:chExt cx="365760" cy="365760"/>
          </a:xfrm>
        </p:grpSpPr>
        <p:sp>
          <p:nvSpPr>
            <p:cNvPr id="323" name="Oval 322">
              <a:extLst>
                <a:ext uri="{FF2B5EF4-FFF2-40B4-BE49-F238E27FC236}">
                  <a16:creationId xmlns:a16="http://schemas.microsoft.com/office/drawing/2014/main" id="{4B0FA010-5925-8545-80BB-B51AE0A3EC3A}"/>
                </a:ext>
              </a:extLst>
            </p:cNvPr>
            <p:cNvSpPr/>
            <p:nvPr/>
          </p:nvSpPr>
          <p:spPr>
            <a:xfrm>
              <a:off x="792897" y="1513852"/>
              <a:ext cx="365760" cy="365760"/>
            </a:xfrm>
            <a:prstGeom prst="ellipse">
              <a:avLst/>
            </a:prstGeom>
            <a:solidFill>
              <a:srgbClr val="FFC0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324" name="Freeform 6">
              <a:extLst>
                <a:ext uri="{FF2B5EF4-FFF2-40B4-BE49-F238E27FC236}">
                  <a16:creationId xmlns:a16="http://schemas.microsoft.com/office/drawing/2014/main" id="{4A80B932-6741-1342-B5BB-89C63EF57C43}"/>
                </a:ext>
              </a:extLst>
            </p:cNvPr>
            <p:cNvSpPr>
              <a:spLocks noEditPoints="1"/>
            </p:cNvSpPr>
            <p:nvPr/>
          </p:nvSpPr>
          <p:spPr bwMode="auto">
            <a:xfrm>
              <a:off x="872866" y="1596711"/>
              <a:ext cx="204868" cy="204547"/>
            </a:xfrm>
            <a:custGeom>
              <a:avLst/>
              <a:gdLst>
                <a:gd name="T0" fmla="*/ 1248 w 1252"/>
                <a:gd name="T1" fmla="*/ 284 h 1250"/>
                <a:gd name="T2" fmla="*/ 1186 w 1252"/>
                <a:gd name="T3" fmla="*/ 343 h 1250"/>
                <a:gd name="T4" fmla="*/ 1128 w 1252"/>
                <a:gd name="T5" fmla="*/ 211 h 1250"/>
                <a:gd name="T6" fmla="*/ 765 w 1252"/>
                <a:gd name="T7" fmla="*/ 548 h 1250"/>
                <a:gd name="T8" fmla="*/ 723 w 1252"/>
                <a:gd name="T9" fmla="*/ 445 h 1250"/>
                <a:gd name="T10" fmla="*/ 972 w 1252"/>
                <a:gd name="T11" fmla="*/ 127 h 1250"/>
                <a:gd name="T12" fmla="*/ 910 w 1252"/>
                <a:gd name="T13" fmla="*/ 67 h 1250"/>
                <a:gd name="T14" fmla="*/ 1184 w 1252"/>
                <a:gd name="T15" fmla="*/ 2 h 1250"/>
                <a:gd name="T16" fmla="*/ 1251 w 1252"/>
                <a:gd name="T17" fmla="*/ 70 h 1250"/>
                <a:gd name="T18" fmla="*/ 975 w 1252"/>
                <a:gd name="T19" fmla="*/ 819 h 1250"/>
                <a:gd name="T20" fmla="*/ 1036 w 1252"/>
                <a:gd name="T21" fmla="*/ 760 h 1250"/>
                <a:gd name="T22" fmla="*/ 763 w 1252"/>
                <a:gd name="T23" fmla="*/ 695 h 1250"/>
                <a:gd name="T24" fmla="*/ 696 w 1252"/>
                <a:gd name="T25" fmla="*/ 762 h 1250"/>
                <a:gd name="T26" fmla="*/ 759 w 1252"/>
                <a:gd name="T27" fmla="*/ 1036 h 1250"/>
                <a:gd name="T28" fmla="*/ 820 w 1252"/>
                <a:gd name="T29" fmla="*/ 974 h 1250"/>
                <a:gd name="T30" fmla="*/ 1139 w 1252"/>
                <a:gd name="T31" fmla="*/ 1223 h 1250"/>
                <a:gd name="T32" fmla="*/ 1224 w 1252"/>
                <a:gd name="T33" fmla="*/ 1223 h 1250"/>
                <a:gd name="T34" fmla="*/ 904 w 1252"/>
                <a:gd name="T35" fmla="*/ 818 h 1250"/>
                <a:gd name="T36" fmla="*/ 429 w 1252"/>
                <a:gd name="T37" fmla="*/ 273 h 1250"/>
                <a:gd name="T38" fmla="*/ 109 w 1252"/>
                <a:gd name="T39" fmla="*/ 24 h 1250"/>
                <a:gd name="T40" fmla="*/ 24 w 1252"/>
                <a:gd name="T41" fmla="*/ 109 h 1250"/>
                <a:gd name="T42" fmla="*/ 273 w 1252"/>
                <a:gd name="T43" fmla="*/ 428 h 1250"/>
                <a:gd name="T44" fmla="*/ 271 w 1252"/>
                <a:gd name="T45" fmla="*/ 549 h 1250"/>
                <a:gd name="T46" fmla="*/ 487 w 1252"/>
                <a:gd name="T47" fmla="*/ 552 h 1250"/>
                <a:gd name="T48" fmla="*/ 553 w 1252"/>
                <a:gd name="T49" fmla="*/ 485 h 1250"/>
                <a:gd name="T50" fmla="*/ 488 w 1252"/>
                <a:gd name="T51" fmla="*/ 212 h 1250"/>
                <a:gd name="T52" fmla="*/ 125 w 1252"/>
                <a:gd name="T53" fmla="*/ 1042 h 1250"/>
                <a:gd name="T54" fmla="*/ 67 w 1252"/>
                <a:gd name="T55" fmla="*/ 909 h 1250"/>
                <a:gd name="T56" fmla="*/ 2 w 1252"/>
                <a:gd name="T57" fmla="*/ 1183 h 1250"/>
                <a:gd name="T58" fmla="*/ 69 w 1252"/>
                <a:gd name="T59" fmla="*/ 1250 h 1250"/>
                <a:gd name="T60" fmla="*/ 284 w 1252"/>
                <a:gd name="T61" fmla="*/ 1247 h 1250"/>
                <a:gd name="T62" fmla="*/ 282 w 1252"/>
                <a:gd name="T63" fmla="*/ 1126 h 1250"/>
                <a:gd name="T64" fmla="*/ 531 w 1252"/>
                <a:gd name="T65" fmla="*/ 807 h 1250"/>
                <a:gd name="T66" fmla="*/ 446 w 1252"/>
                <a:gd name="T67" fmla="*/ 722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250">
                  <a:moveTo>
                    <a:pt x="1251" y="70"/>
                  </a:moveTo>
                  <a:cubicBezTo>
                    <a:pt x="1248" y="284"/>
                    <a:pt x="1248" y="284"/>
                    <a:pt x="1248" y="284"/>
                  </a:cubicBezTo>
                  <a:cubicBezTo>
                    <a:pt x="1247" y="317"/>
                    <a:pt x="1220" y="343"/>
                    <a:pt x="1187" y="343"/>
                  </a:cubicBezTo>
                  <a:cubicBezTo>
                    <a:pt x="1187" y="343"/>
                    <a:pt x="1187" y="343"/>
                    <a:pt x="1186" y="343"/>
                  </a:cubicBezTo>
                  <a:cubicBezTo>
                    <a:pt x="1153" y="343"/>
                    <a:pt x="1127" y="315"/>
                    <a:pt x="1127" y="282"/>
                  </a:cubicBezTo>
                  <a:cubicBezTo>
                    <a:pt x="1128" y="211"/>
                    <a:pt x="1128" y="211"/>
                    <a:pt x="1128" y="211"/>
                  </a:cubicBezTo>
                  <a:cubicBezTo>
                    <a:pt x="808" y="531"/>
                    <a:pt x="808" y="531"/>
                    <a:pt x="808" y="531"/>
                  </a:cubicBezTo>
                  <a:cubicBezTo>
                    <a:pt x="796" y="542"/>
                    <a:pt x="781" y="548"/>
                    <a:pt x="765" y="548"/>
                  </a:cubicBezTo>
                  <a:cubicBezTo>
                    <a:pt x="750" y="548"/>
                    <a:pt x="734" y="542"/>
                    <a:pt x="722" y="531"/>
                  </a:cubicBezTo>
                  <a:cubicBezTo>
                    <a:pt x="699" y="507"/>
                    <a:pt x="699" y="469"/>
                    <a:pt x="723" y="445"/>
                  </a:cubicBezTo>
                  <a:cubicBezTo>
                    <a:pt x="1043" y="125"/>
                    <a:pt x="1043" y="125"/>
                    <a:pt x="1043" y="125"/>
                  </a:cubicBezTo>
                  <a:cubicBezTo>
                    <a:pt x="972" y="127"/>
                    <a:pt x="972" y="127"/>
                    <a:pt x="972" y="127"/>
                  </a:cubicBezTo>
                  <a:cubicBezTo>
                    <a:pt x="971" y="127"/>
                    <a:pt x="971" y="127"/>
                    <a:pt x="971" y="127"/>
                  </a:cubicBezTo>
                  <a:cubicBezTo>
                    <a:pt x="938" y="127"/>
                    <a:pt x="911" y="100"/>
                    <a:pt x="910" y="67"/>
                  </a:cubicBezTo>
                  <a:cubicBezTo>
                    <a:pt x="910" y="34"/>
                    <a:pt x="936" y="7"/>
                    <a:pt x="970" y="6"/>
                  </a:cubicBezTo>
                  <a:cubicBezTo>
                    <a:pt x="1184" y="2"/>
                    <a:pt x="1184" y="2"/>
                    <a:pt x="1184" y="2"/>
                  </a:cubicBezTo>
                  <a:cubicBezTo>
                    <a:pt x="1202" y="2"/>
                    <a:pt x="1219" y="10"/>
                    <a:pt x="1230" y="23"/>
                  </a:cubicBezTo>
                  <a:cubicBezTo>
                    <a:pt x="1243" y="34"/>
                    <a:pt x="1252" y="51"/>
                    <a:pt x="1251" y="70"/>
                  </a:cubicBezTo>
                  <a:close/>
                  <a:moveTo>
                    <a:pt x="904" y="818"/>
                  </a:moveTo>
                  <a:cubicBezTo>
                    <a:pt x="975" y="819"/>
                    <a:pt x="975" y="819"/>
                    <a:pt x="975" y="819"/>
                  </a:cubicBezTo>
                  <a:cubicBezTo>
                    <a:pt x="975" y="819"/>
                    <a:pt x="976" y="819"/>
                    <a:pt x="976" y="819"/>
                  </a:cubicBezTo>
                  <a:cubicBezTo>
                    <a:pt x="1009" y="819"/>
                    <a:pt x="1036" y="793"/>
                    <a:pt x="1036" y="760"/>
                  </a:cubicBezTo>
                  <a:cubicBezTo>
                    <a:pt x="1037" y="726"/>
                    <a:pt x="1010" y="699"/>
                    <a:pt x="977" y="698"/>
                  </a:cubicBezTo>
                  <a:cubicBezTo>
                    <a:pt x="763" y="695"/>
                    <a:pt x="763" y="695"/>
                    <a:pt x="763" y="695"/>
                  </a:cubicBezTo>
                  <a:cubicBezTo>
                    <a:pt x="744" y="694"/>
                    <a:pt x="728" y="703"/>
                    <a:pt x="716" y="716"/>
                  </a:cubicBezTo>
                  <a:cubicBezTo>
                    <a:pt x="703" y="727"/>
                    <a:pt x="695" y="744"/>
                    <a:pt x="696" y="762"/>
                  </a:cubicBezTo>
                  <a:cubicBezTo>
                    <a:pt x="699" y="976"/>
                    <a:pt x="699" y="976"/>
                    <a:pt x="699" y="976"/>
                  </a:cubicBezTo>
                  <a:cubicBezTo>
                    <a:pt x="700" y="1009"/>
                    <a:pt x="727" y="1036"/>
                    <a:pt x="759" y="1036"/>
                  </a:cubicBezTo>
                  <a:cubicBezTo>
                    <a:pt x="760" y="1036"/>
                    <a:pt x="760" y="1036"/>
                    <a:pt x="760" y="1036"/>
                  </a:cubicBezTo>
                  <a:cubicBezTo>
                    <a:pt x="794" y="1035"/>
                    <a:pt x="820" y="1008"/>
                    <a:pt x="820" y="974"/>
                  </a:cubicBezTo>
                  <a:cubicBezTo>
                    <a:pt x="819" y="903"/>
                    <a:pt x="819" y="903"/>
                    <a:pt x="819" y="903"/>
                  </a:cubicBezTo>
                  <a:cubicBezTo>
                    <a:pt x="1139" y="1223"/>
                    <a:pt x="1139" y="1223"/>
                    <a:pt x="1139" y="1223"/>
                  </a:cubicBezTo>
                  <a:cubicBezTo>
                    <a:pt x="1151" y="1235"/>
                    <a:pt x="1166" y="1241"/>
                    <a:pt x="1182" y="1241"/>
                  </a:cubicBezTo>
                  <a:cubicBezTo>
                    <a:pt x="1197" y="1241"/>
                    <a:pt x="1213" y="1235"/>
                    <a:pt x="1224" y="1223"/>
                  </a:cubicBezTo>
                  <a:cubicBezTo>
                    <a:pt x="1248" y="1200"/>
                    <a:pt x="1248" y="1161"/>
                    <a:pt x="1224" y="1138"/>
                  </a:cubicBezTo>
                  <a:lnTo>
                    <a:pt x="904" y="818"/>
                  </a:lnTo>
                  <a:close/>
                  <a:moveTo>
                    <a:pt x="488" y="212"/>
                  </a:moveTo>
                  <a:cubicBezTo>
                    <a:pt x="455" y="212"/>
                    <a:pt x="428" y="240"/>
                    <a:pt x="429" y="273"/>
                  </a:cubicBezTo>
                  <a:cubicBezTo>
                    <a:pt x="430" y="344"/>
                    <a:pt x="430" y="344"/>
                    <a:pt x="430" y="344"/>
                  </a:cubicBezTo>
                  <a:cubicBezTo>
                    <a:pt x="109" y="24"/>
                    <a:pt x="109" y="24"/>
                    <a:pt x="109" y="24"/>
                  </a:cubicBezTo>
                  <a:cubicBezTo>
                    <a:pt x="86" y="0"/>
                    <a:pt x="48" y="0"/>
                    <a:pt x="24" y="24"/>
                  </a:cubicBezTo>
                  <a:cubicBezTo>
                    <a:pt x="0" y="48"/>
                    <a:pt x="0" y="86"/>
                    <a:pt x="24" y="109"/>
                  </a:cubicBezTo>
                  <a:cubicBezTo>
                    <a:pt x="344" y="429"/>
                    <a:pt x="344" y="429"/>
                    <a:pt x="344" y="429"/>
                  </a:cubicBezTo>
                  <a:cubicBezTo>
                    <a:pt x="273" y="428"/>
                    <a:pt x="273" y="428"/>
                    <a:pt x="273" y="428"/>
                  </a:cubicBezTo>
                  <a:cubicBezTo>
                    <a:pt x="240" y="427"/>
                    <a:pt x="212" y="454"/>
                    <a:pt x="212" y="488"/>
                  </a:cubicBezTo>
                  <a:cubicBezTo>
                    <a:pt x="211" y="521"/>
                    <a:pt x="238" y="548"/>
                    <a:pt x="271" y="549"/>
                  </a:cubicBezTo>
                  <a:cubicBezTo>
                    <a:pt x="486" y="552"/>
                    <a:pt x="486" y="552"/>
                    <a:pt x="486" y="552"/>
                  </a:cubicBezTo>
                  <a:cubicBezTo>
                    <a:pt x="486" y="552"/>
                    <a:pt x="486" y="552"/>
                    <a:pt x="487" y="552"/>
                  </a:cubicBezTo>
                  <a:cubicBezTo>
                    <a:pt x="505" y="552"/>
                    <a:pt x="521" y="544"/>
                    <a:pt x="532" y="532"/>
                  </a:cubicBezTo>
                  <a:cubicBezTo>
                    <a:pt x="545" y="520"/>
                    <a:pt x="553" y="504"/>
                    <a:pt x="553" y="485"/>
                  </a:cubicBezTo>
                  <a:cubicBezTo>
                    <a:pt x="549" y="271"/>
                    <a:pt x="549" y="271"/>
                    <a:pt x="549" y="271"/>
                  </a:cubicBezTo>
                  <a:cubicBezTo>
                    <a:pt x="549" y="238"/>
                    <a:pt x="521" y="211"/>
                    <a:pt x="488" y="212"/>
                  </a:cubicBezTo>
                  <a:close/>
                  <a:moveTo>
                    <a:pt x="446" y="722"/>
                  </a:moveTo>
                  <a:cubicBezTo>
                    <a:pt x="125" y="1042"/>
                    <a:pt x="125" y="1042"/>
                    <a:pt x="125" y="1042"/>
                  </a:cubicBezTo>
                  <a:cubicBezTo>
                    <a:pt x="127" y="971"/>
                    <a:pt x="127" y="971"/>
                    <a:pt x="127" y="971"/>
                  </a:cubicBezTo>
                  <a:cubicBezTo>
                    <a:pt x="127" y="937"/>
                    <a:pt x="101" y="910"/>
                    <a:pt x="67" y="909"/>
                  </a:cubicBezTo>
                  <a:cubicBezTo>
                    <a:pt x="33" y="909"/>
                    <a:pt x="6" y="935"/>
                    <a:pt x="6" y="969"/>
                  </a:cubicBezTo>
                  <a:cubicBezTo>
                    <a:pt x="2" y="1183"/>
                    <a:pt x="2" y="1183"/>
                    <a:pt x="2" y="1183"/>
                  </a:cubicBezTo>
                  <a:cubicBezTo>
                    <a:pt x="2" y="1202"/>
                    <a:pt x="10" y="1218"/>
                    <a:pt x="23" y="1229"/>
                  </a:cubicBezTo>
                  <a:cubicBezTo>
                    <a:pt x="35" y="1242"/>
                    <a:pt x="51" y="1250"/>
                    <a:pt x="69" y="1250"/>
                  </a:cubicBezTo>
                  <a:cubicBezTo>
                    <a:pt x="69" y="1250"/>
                    <a:pt x="69" y="1250"/>
                    <a:pt x="70" y="1250"/>
                  </a:cubicBezTo>
                  <a:cubicBezTo>
                    <a:pt x="284" y="1247"/>
                    <a:pt x="284" y="1247"/>
                    <a:pt x="284" y="1247"/>
                  </a:cubicBezTo>
                  <a:cubicBezTo>
                    <a:pt x="317" y="1246"/>
                    <a:pt x="344" y="1219"/>
                    <a:pt x="343" y="1185"/>
                  </a:cubicBezTo>
                  <a:cubicBezTo>
                    <a:pt x="343" y="1152"/>
                    <a:pt x="315" y="1126"/>
                    <a:pt x="282" y="1126"/>
                  </a:cubicBezTo>
                  <a:cubicBezTo>
                    <a:pt x="211" y="1127"/>
                    <a:pt x="211" y="1127"/>
                    <a:pt x="211" y="1127"/>
                  </a:cubicBezTo>
                  <a:cubicBezTo>
                    <a:pt x="531" y="807"/>
                    <a:pt x="531" y="807"/>
                    <a:pt x="531" y="807"/>
                  </a:cubicBezTo>
                  <a:cubicBezTo>
                    <a:pt x="555" y="784"/>
                    <a:pt x="555" y="745"/>
                    <a:pt x="531" y="722"/>
                  </a:cubicBezTo>
                  <a:cubicBezTo>
                    <a:pt x="508" y="698"/>
                    <a:pt x="469" y="698"/>
                    <a:pt x="446" y="7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nvGrpSpPr>
          <p:cNvPr id="325" name="Group 324">
            <a:extLst>
              <a:ext uri="{FF2B5EF4-FFF2-40B4-BE49-F238E27FC236}">
                <a16:creationId xmlns:a16="http://schemas.microsoft.com/office/drawing/2014/main" id="{ACFE5916-D299-B849-BC05-ED0A8EF2C36A}"/>
              </a:ext>
            </a:extLst>
          </p:cNvPr>
          <p:cNvGrpSpPr/>
          <p:nvPr/>
        </p:nvGrpSpPr>
        <p:grpSpPr>
          <a:xfrm>
            <a:off x="3775510" y="5624087"/>
            <a:ext cx="329217" cy="329216"/>
            <a:chOff x="3492270" y="2882584"/>
            <a:chExt cx="457200" cy="457200"/>
          </a:xfrm>
        </p:grpSpPr>
        <p:sp>
          <p:nvSpPr>
            <p:cNvPr id="326" name="Oval 325">
              <a:extLst>
                <a:ext uri="{FF2B5EF4-FFF2-40B4-BE49-F238E27FC236}">
                  <a16:creationId xmlns:a16="http://schemas.microsoft.com/office/drawing/2014/main" id="{06EE1F11-FAD4-5541-AFCA-05FEBE39ED1B}"/>
                </a:ext>
              </a:extLst>
            </p:cNvPr>
            <p:cNvSpPr>
              <a:spLocks noChangeAspect="1"/>
            </p:cNvSpPr>
            <p:nvPr/>
          </p:nvSpPr>
          <p:spPr>
            <a:xfrm>
              <a:off x="3492270" y="2882584"/>
              <a:ext cx="457200" cy="457200"/>
            </a:xfrm>
            <a:prstGeom prst="ellipse">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327" name="Group 326">
              <a:extLst>
                <a:ext uri="{FF2B5EF4-FFF2-40B4-BE49-F238E27FC236}">
                  <a16:creationId xmlns:a16="http://schemas.microsoft.com/office/drawing/2014/main" id="{BA6F7F4F-0F88-F648-BA17-A0DB3F53349F}"/>
                </a:ext>
              </a:extLst>
            </p:cNvPr>
            <p:cNvGrpSpPr>
              <a:grpSpLocks noChangeAspect="1"/>
            </p:cNvGrpSpPr>
            <p:nvPr/>
          </p:nvGrpSpPr>
          <p:grpSpPr>
            <a:xfrm>
              <a:off x="3530370" y="2974683"/>
              <a:ext cx="381000" cy="272998"/>
              <a:chOff x="-1776619" y="3458170"/>
              <a:chExt cx="582347" cy="417270"/>
            </a:xfrm>
          </p:grpSpPr>
          <p:sp>
            <p:nvSpPr>
              <p:cNvPr id="328" name="Rounded Rectangle 327">
                <a:extLst>
                  <a:ext uri="{FF2B5EF4-FFF2-40B4-BE49-F238E27FC236}">
                    <a16:creationId xmlns:a16="http://schemas.microsoft.com/office/drawing/2014/main" id="{0684799D-95C5-6049-9A1E-4E39E819D81C}"/>
                  </a:ext>
                </a:extLst>
              </p:cNvPr>
              <p:cNvSpPr/>
              <p:nvPr/>
            </p:nvSpPr>
            <p:spPr>
              <a:xfrm rot="16200000">
                <a:off x="-1510109" y="3261215"/>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9" name="Rounded Rectangle 328">
                <a:extLst>
                  <a:ext uri="{FF2B5EF4-FFF2-40B4-BE49-F238E27FC236}">
                    <a16:creationId xmlns:a16="http://schemas.microsoft.com/office/drawing/2014/main" id="{23C6C052-966E-134C-AB13-96E20878AE62}"/>
                  </a:ext>
                </a:extLst>
              </p:cNvPr>
              <p:cNvSpPr/>
              <p:nvPr/>
            </p:nvSpPr>
            <p:spPr>
              <a:xfrm rot="16200000">
                <a:off x="-1510105" y="3397921"/>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0" name="Rounded Rectangle 329">
                <a:extLst>
                  <a:ext uri="{FF2B5EF4-FFF2-40B4-BE49-F238E27FC236}">
                    <a16:creationId xmlns:a16="http://schemas.microsoft.com/office/drawing/2014/main" id="{7AC08EC3-20D4-7F45-8344-8CA62507B502}"/>
                  </a:ext>
                </a:extLst>
              </p:cNvPr>
              <p:cNvSpPr/>
              <p:nvPr/>
            </p:nvSpPr>
            <p:spPr>
              <a:xfrm rot="16200000">
                <a:off x="-1510105" y="3534632"/>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1" name="Rounded Rectangle 330">
                <a:extLst>
                  <a:ext uri="{FF2B5EF4-FFF2-40B4-BE49-F238E27FC236}">
                    <a16:creationId xmlns:a16="http://schemas.microsoft.com/office/drawing/2014/main" id="{30AF4A9E-69A1-2843-9594-4207936897CB}"/>
                  </a:ext>
                </a:extLst>
              </p:cNvPr>
              <p:cNvSpPr/>
              <p:nvPr/>
            </p:nvSpPr>
            <p:spPr>
              <a:xfrm rot="16200000">
                <a:off x="-1251942" y="3586038"/>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2" name="Freeform 331">
                <a:extLst>
                  <a:ext uri="{FF2B5EF4-FFF2-40B4-BE49-F238E27FC236}">
                    <a16:creationId xmlns:a16="http://schemas.microsoft.com/office/drawing/2014/main" id="{F98626DF-504B-0549-A553-7F287B7C4641}"/>
                  </a:ext>
                </a:extLst>
              </p:cNvPr>
              <p:cNvSpPr>
                <a:spLocks noChangeArrowheads="1"/>
              </p:cNvSpPr>
              <p:nvPr/>
            </p:nvSpPr>
            <p:spPr bwMode="auto">
              <a:xfrm flipH="1">
                <a:off x="-1693585" y="3458170"/>
                <a:ext cx="416954" cy="41727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1"/>
              </a:solidFill>
              <a:ln>
                <a:noFill/>
              </a:ln>
              <a:effectLst/>
            </p:spPr>
            <p:txBody>
              <a:bodyPr wrap="none" anchor="ctr"/>
              <a:lstStyle/>
              <a:p>
                <a:endParaRPr lang="en-US" sz="2400" dirty="0"/>
              </a:p>
            </p:txBody>
          </p:sp>
          <p:sp>
            <p:nvSpPr>
              <p:cNvPr id="333" name="Rounded Rectangle 332">
                <a:extLst>
                  <a:ext uri="{FF2B5EF4-FFF2-40B4-BE49-F238E27FC236}">
                    <a16:creationId xmlns:a16="http://schemas.microsoft.com/office/drawing/2014/main" id="{A5175964-DD75-E146-9DA5-CF1BC15D3E36}"/>
                  </a:ext>
                </a:extLst>
              </p:cNvPr>
              <p:cNvSpPr/>
              <p:nvPr/>
            </p:nvSpPr>
            <p:spPr>
              <a:xfrm rot="16200000">
                <a:off x="-1505837" y="3413255"/>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4" name="Rounded Rectangle 333">
                <a:extLst>
                  <a:ext uri="{FF2B5EF4-FFF2-40B4-BE49-F238E27FC236}">
                    <a16:creationId xmlns:a16="http://schemas.microsoft.com/office/drawing/2014/main" id="{96A17356-1718-2648-B90F-F479B689AFCD}"/>
                  </a:ext>
                </a:extLst>
              </p:cNvPr>
              <p:cNvSpPr/>
              <p:nvPr/>
            </p:nvSpPr>
            <p:spPr>
              <a:xfrm rot="16200000">
                <a:off x="-1505836" y="3549962"/>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5" name="Rounded Rectangle 334">
                <a:extLst>
                  <a:ext uri="{FF2B5EF4-FFF2-40B4-BE49-F238E27FC236}">
                    <a16:creationId xmlns:a16="http://schemas.microsoft.com/office/drawing/2014/main" id="{2D12BC24-AAD5-CC4D-AFE2-C7E9733FFF05}"/>
                  </a:ext>
                </a:extLst>
              </p:cNvPr>
              <p:cNvSpPr/>
              <p:nvPr/>
            </p:nvSpPr>
            <p:spPr>
              <a:xfrm rot="16200000">
                <a:off x="-1251941" y="3722736"/>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6" name="Rounded Rectangle 335">
                <a:extLst>
                  <a:ext uri="{FF2B5EF4-FFF2-40B4-BE49-F238E27FC236}">
                    <a16:creationId xmlns:a16="http://schemas.microsoft.com/office/drawing/2014/main" id="{D68E90C5-B64F-5749-AA9B-2C2652163C8D}"/>
                  </a:ext>
                </a:extLst>
              </p:cNvPr>
              <p:cNvSpPr/>
              <p:nvPr/>
            </p:nvSpPr>
            <p:spPr>
              <a:xfrm rot="16200000">
                <a:off x="-1764403" y="3722735"/>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7" name="Rounded Rectangle 336">
                <a:extLst>
                  <a:ext uri="{FF2B5EF4-FFF2-40B4-BE49-F238E27FC236}">
                    <a16:creationId xmlns:a16="http://schemas.microsoft.com/office/drawing/2014/main" id="{57A0DD82-5E99-7E41-AB61-2A774AE3F88F}"/>
                  </a:ext>
                </a:extLst>
              </p:cNvPr>
              <p:cNvSpPr/>
              <p:nvPr/>
            </p:nvSpPr>
            <p:spPr>
              <a:xfrm rot="16200000">
                <a:off x="-1764403" y="3586027"/>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Tree>
    <p:extLst>
      <p:ext uri="{BB962C8B-B14F-4D97-AF65-F5344CB8AC3E}">
        <p14:creationId xmlns:p14="http://schemas.microsoft.com/office/powerpoint/2010/main" val="3208805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8" name="Straight Arrow Connector 347">
            <a:extLst>
              <a:ext uri="{FF2B5EF4-FFF2-40B4-BE49-F238E27FC236}">
                <a16:creationId xmlns:a16="http://schemas.microsoft.com/office/drawing/2014/main" id="{16287610-D92E-4D13-99DB-05E7312E54E7}"/>
              </a:ext>
            </a:extLst>
          </p:cNvPr>
          <p:cNvCxnSpPr>
            <a:cxnSpLocks/>
          </p:cNvCxnSpPr>
          <p:nvPr/>
        </p:nvCxnSpPr>
        <p:spPr>
          <a:xfrm>
            <a:off x="10280663" y="3041887"/>
            <a:ext cx="2604" cy="380464"/>
          </a:xfrm>
          <a:prstGeom prst="straightConnector1">
            <a:avLst/>
          </a:prstGeom>
          <a:noFill/>
          <a:ln w="25400" cap="rnd" cmpd="sng" algn="ctr">
            <a:solidFill>
              <a:schemeClr val="accent1"/>
            </a:solidFill>
            <a:prstDash val="solid"/>
            <a:headEnd type="arrow" w="med" len="sm"/>
            <a:tailEnd type="none" w="med" len="med"/>
          </a:ln>
          <a:effectLst/>
        </p:spPr>
      </p:cxnSp>
      <p:graphicFrame>
        <p:nvGraphicFramePr>
          <p:cNvPr id="2" name="Object 1" hidden="1">
            <a:extLst>
              <a:ext uri="{FF2B5EF4-FFF2-40B4-BE49-F238E27FC236}">
                <a16:creationId xmlns:a16="http://schemas.microsoft.com/office/drawing/2014/main" id="{82745637-2C9B-8B4F-A78D-B81837A91FB7}"/>
              </a:ext>
            </a:extLst>
          </p:cNvPr>
          <p:cNvGraphicFramePr>
            <a:graphicFrameLocks noChangeAspect="1"/>
          </p:cNvGraphicFramePr>
          <p:nvPr>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6180" name="think-cell Slide" r:id="rId6" imgW="7772400" imgH="10058400" progId="TCLayout.ActiveDocument.1">
                  <p:embed/>
                </p:oleObj>
              </mc:Choice>
              <mc:Fallback>
                <p:oleObj name="think-cell Slide" r:id="rId6" imgW="7772400" imgH="10058400" progId="TCLayout.ActiveDocument.1">
                  <p:embed/>
                  <p:pic>
                    <p:nvPicPr>
                      <p:cNvPr id="2" name="Object 1" hidden="1">
                        <a:extLst>
                          <a:ext uri="{FF2B5EF4-FFF2-40B4-BE49-F238E27FC236}">
                            <a16:creationId xmlns:a16="http://schemas.microsoft.com/office/drawing/2014/main" id="{82745637-2C9B-8B4F-A78D-B81837A91FB7}"/>
                          </a:ext>
                        </a:extLst>
                      </p:cNvPr>
                      <p:cNvPicPr/>
                      <p:nvPr/>
                    </p:nvPicPr>
                    <p:blipFill>
                      <a:blip r:embed="rId7"/>
                      <a:stretch>
                        <a:fillRect/>
                      </a:stretch>
                    </p:blipFill>
                    <p:spPr>
                      <a:xfrm>
                        <a:off x="2119" y="2119"/>
                        <a:ext cx="2116" cy="211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A07836E-D8A1-4441-A48A-21DD14976065}"/>
              </a:ext>
            </a:extLst>
          </p:cNvPr>
          <p:cNvSpPr/>
          <p:nvPr>
            <p:custDataLst>
              <p:tags r:id="rId3"/>
            </p:custDataLst>
          </p:nvPr>
        </p:nvSpPr>
        <p:spPr>
          <a:xfrm>
            <a:off x="1" y="1"/>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609539">
              <a:defRPr/>
            </a:pPr>
            <a:endParaRPr lang="en-US" sz="2400">
              <a:solidFill>
                <a:srgbClr val="0D274D"/>
              </a:solidFill>
              <a:latin typeface="CiscoSansTT ExtraLight" panose="020B0303020201020303" pitchFamily="34" charset="0"/>
              <a:sym typeface="CiscoSansTT ExtraLight" panose="020B0303020201020303" pitchFamily="34" charset="0"/>
            </a:endParaRPr>
          </a:p>
        </p:txBody>
      </p:sp>
      <p:sp>
        <p:nvSpPr>
          <p:cNvPr id="8" name="Title 7">
            <a:extLst>
              <a:ext uri="{FF2B5EF4-FFF2-40B4-BE49-F238E27FC236}">
                <a16:creationId xmlns:a16="http://schemas.microsoft.com/office/drawing/2014/main" id="{3A0812AC-DC6D-3344-B64D-BDCF3BE8A66A}"/>
              </a:ext>
            </a:extLst>
          </p:cNvPr>
          <p:cNvSpPr>
            <a:spLocks noGrp="1"/>
          </p:cNvSpPr>
          <p:nvPr>
            <p:ph type="title"/>
          </p:nvPr>
        </p:nvSpPr>
        <p:spPr>
          <a:xfrm>
            <a:off x="532342" y="574866"/>
            <a:ext cx="11127317" cy="975783"/>
          </a:xfrm>
        </p:spPr>
        <p:txBody>
          <a:bodyPr/>
          <a:lstStyle/>
          <a:p>
            <a:r>
              <a:rPr lang="en-US" dirty="0"/>
              <a:t>Relevant Security Models. Driving towards SASE</a:t>
            </a:r>
          </a:p>
        </p:txBody>
      </p:sp>
      <p:grpSp>
        <p:nvGrpSpPr>
          <p:cNvPr id="87" name="Group 86">
            <a:extLst>
              <a:ext uri="{FF2B5EF4-FFF2-40B4-BE49-F238E27FC236}">
                <a16:creationId xmlns:a16="http://schemas.microsoft.com/office/drawing/2014/main" id="{FEEE1E26-596D-E74C-9BC6-C48BCED845E0}"/>
              </a:ext>
            </a:extLst>
          </p:cNvPr>
          <p:cNvGrpSpPr/>
          <p:nvPr/>
        </p:nvGrpSpPr>
        <p:grpSpPr>
          <a:xfrm>
            <a:off x="547788" y="1000543"/>
            <a:ext cx="3232501" cy="3717533"/>
            <a:chOff x="252128" y="967004"/>
            <a:chExt cx="3351979" cy="3717953"/>
          </a:xfrm>
        </p:grpSpPr>
        <p:grpSp>
          <p:nvGrpSpPr>
            <p:cNvPr id="88" name="Group 87">
              <a:extLst>
                <a:ext uri="{FF2B5EF4-FFF2-40B4-BE49-F238E27FC236}">
                  <a16:creationId xmlns:a16="http://schemas.microsoft.com/office/drawing/2014/main" id="{F501C8D0-D364-C749-9EC1-29C5F9292B9B}"/>
                </a:ext>
              </a:extLst>
            </p:cNvPr>
            <p:cNvGrpSpPr/>
            <p:nvPr/>
          </p:nvGrpSpPr>
          <p:grpSpPr>
            <a:xfrm>
              <a:off x="588712" y="3683740"/>
              <a:ext cx="644072" cy="1001216"/>
              <a:chOff x="1085546" y="1999546"/>
              <a:chExt cx="455651" cy="572204"/>
            </a:xfrm>
          </p:grpSpPr>
          <p:sp>
            <p:nvSpPr>
              <p:cNvPr id="110" name="Freeform 39">
                <a:extLst>
                  <a:ext uri="{FF2B5EF4-FFF2-40B4-BE49-F238E27FC236}">
                    <a16:creationId xmlns:a16="http://schemas.microsoft.com/office/drawing/2014/main" id="{E369DAE4-5E50-9E48-BB12-11171B56BAA3}"/>
                  </a:ext>
                </a:extLst>
              </p:cNvPr>
              <p:cNvSpPr/>
              <p:nvPr/>
            </p:nvSpPr>
            <p:spPr>
              <a:xfrm>
                <a:off x="1085546" y="2009712"/>
                <a:ext cx="152401" cy="558800"/>
              </a:xfrm>
              <a:custGeom>
                <a:avLst/>
                <a:gdLst>
                  <a:gd name="connsiteX0" fmla="*/ 152401 w 152401"/>
                  <a:gd name="connsiteY0" fmla="*/ 0 h 558800"/>
                  <a:gd name="connsiteX1" fmla="*/ 152401 w 152401"/>
                  <a:gd name="connsiteY1" fmla="*/ 161925 h 558800"/>
                  <a:gd name="connsiteX2" fmla="*/ 152400 w 152401"/>
                  <a:gd name="connsiteY2" fmla="*/ 161925 h 558800"/>
                  <a:gd name="connsiteX3" fmla="*/ 152400 w 152401"/>
                  <a:gd name="connsiteY3" fmla="*/ 558800 h 558800"/>
                  <a:gd name="connsiteX4" fmla="*/ 0 w 152401"/>
                  <a:gd name="connsiteY4" fmla="*/ 558800 h 558800"/>
                  <a:gd name="connsiteX5" fmla="*/ 0 w 152401"/>
                  <a:gd name="connsiteY5" fmla="*/ 161925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1" h="558800">
                    <a:moveTo>
                      <a:pt x="152401" y="0"/>
                    </a:moveTo>
                    <a:lnTo>
                      <a:pt x="152401" y="161925"/>
                    </a:lnTo>
                    <a:lnTo>
                      <a:pt x="152400" y="161925"/>
                    </a:lnTo>
                    <a:lnTo>
                      <a:pt x="152400" y="558800"/>
                    </a:lnTo>
                    <a:lnTo>
                      <a:pt x="0" y="558800"/>
                    </a:lnTo>
                    <a:lnTo>
                      <a:pt x="0" y="161925"/>
                    </a:lnTo>
                    <a:close/>
                  </a:path>
                </a:pathLst>
              </a:cu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11" name="Rectangle 110">
                <a:extLst>
                  <a:ext uri="{FF2B5EF4-FFF2-40B4-BE49-F238E27FC236}">
                    <a16:creationId xmlns:a16="http://schemas.microsoft.com/office/drawing/2014/main" id="{E4266A44-885D-FB4F-BA3C-56049AD97DBB}"/>
                  </a:ext>
                </a:extLst>
              </p:cNvPr>
              <p:cNvSpPr/>
              <p:nvPr/>
            </p:nvSpPr>
            <p:spPr>
              <a:xfrm>
                <a:off x="1318173" y="2255055"/>
                <a:ext cx="223024" cy="316695"/>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12" name="Rectangle 111">
                <a:extLst>
                  <a:ext uri="{FF2B5EF4-FFF2-40B4-BE49-F238E27FC236}">
                    <a16:creationId xmlns:a16="http://schemas.microsoft.com/office/drawing/2014/main" id="{55E2110F-FD10-9047-8156-4C4157DAE1D3}"/>
                  </a:ext>
                </a:extLst>
              </p:cNvPr>
              <p:cNvSpPr/>
              <p:nvPr/>
            </p:nvSpPr>
            <p:spPr>
              <a:xfrm>
                <a:off x="1344936" y="2188147"/>
                <a:ext cx="169498" cy="115973"/>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13" name="Line 41">
                <a:extLst>
                  <a:ext uri="{FF2B5EF4-FFF2-40B4-BE49-F238E27FC236}">
                    <a16:creationId xmlns:a16="http://schemas.microsoft.com/office/drawing/2014/main" id="{FD075B89-C7A1-1C4D-92E2-A36CF9AD71BF}"/>
                  </a:ext>
                </a:extLst>
              </p:cNvPr>
              <p:cNvSpPr>
                <a:spLocks noChangeShapeType="1"/>
              </p:cNvSpPr>
              <p:nvPr/>
            </p:nvSpPr>
            <p:spPr bwMode="auto">
              <a:xfrm flipV="1">
                <a:off x="1313052" y="1999546"/>
                <a:ext cx="0" cy="97991"/>
              </a:xfrm>
              <a:prstGeom prst="line">
                <a:avLst/>
              </a:prstGeom>
              <a:solidFill>
                <a:srgbClr val="FFFFFF"/>
              </a:solidFill>
              <a:ln w="12700" cap="rnd">
                <a:solidFill>
                  <a:srgbClr val="00BCEB"/>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grpSp>
            <p:nvGrpSpPr>
              <p:cNvPr id="114" name="Group 113">
                <a:extLst>
                  <a:ext uri="{FF2B5EF4-FFF2-40B4-BE49-F238E27FC236}">
                    <a16:creationId xmlns:a16="http://schemas.microsoft.com/office/drawing/2014/main" id="{08EC367E-502A-4049-B66E-8B5F9096BD6D}"/>
                  </a:ext>
                </a:extLst>
              </p:cNvPr>
              <p:cNvGrpSpPr/>
              <p:nvPr/>
            </p:nvGrpSpPr>
            <p:grpSpPr>
              <a:xfrm>
                <a:off x="1200696" y="2098938"/>
                <a:ext cx="223024" cy="468351"/>
                <a:chOff x="1039294" y="3934150"/>
                <a:chExt cx="223024" cy="468351"/>
              </a:xfrm>
              <a:solidFill>
                <a:srgbClr val="676767">
                  <a:lumMod val="60000"/>
                  <a:lumOff val="40000"/>
                </a:srgbClr>
              </a:solidFill>
            </p:grpSpPr>
            <p:sp>
              <p:nvSpPr>
                <p:cNvPr id="119" name="Rectangle 118">
                  <a:extLst>
                    <a:ext uri="{FF2B5EF4-FFF2-40B4-BE49-F238E27FC236}">
                      <a16:creationId xmlns:a16="http://schemas.microsoft.com/office/drawing/2014/main" id="{D8AE3B7E-D15D-644D-971A-F84693BD927C}"/>
                    </a:ext>
                  </a:extLst>
                </p:cNvPr>
                <p:cNvSpPr/>
                <p:nvPr/>
              </p:nvSpPr>
              <p:spPr>
                <a:xfrm>
                  <a:off x="1039294" y="4059044"/>
                  <a:ext cx="223024" cy="343457"/>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20" name="Rectangle 119">
                  <a:extLst>
                    <a:ext uri="{FF2B5EF4-FFF2-40B4-BE49-F238E27FC236}">
                      <a16:creationId xmlns:a16="http://schemas.microsoft.com/office/drawing/2014/main" id="{1980A0B6-46B9-0B49-97FE-8D0E3CD09ECE}"/>
                    </a:ext>
                  </a:extLst>
                </p:cNvPr>
                <p:cNvSpPr/>
                <p:nvPr/>
              </p:nvSpPr>
              <p:spPr>
                <a:xfrm>
                  <a:off x="1066057" y="3992136"/>
                  <a:ext cx="169498" cy="115973"/>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21" name="Rectangle 120">
                  <a:extLst>
                    <a:ext uri="{FF2B5EF4-FFF2-40B4-BE49-F238E27FC236}">
                      <a16:creationId xmlns:a16="http://schemas.microsoft.com/office/drawing/2014/main" id="{B1678CB5-1175-2249-8D1E-192F69E51957}"/>
                    </a:ext>
                  </a:extLst>
                </p:cNvPr>
                <p:cNvSpPr/>
                <p:nvPr/>
              </p:nvSpPr>
              <p:spPr>
                <a:xfrm>
                  <a:off x="1119583" y="3934150"/>
                  <a:ext cx="62446" cy="115973"/>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grpSp>
          <p:sp>
            <p:nvSpPr>
              <p:cNvPr id="115" name="Line 27">
                <a:extLst>
                  <a:ext uri="{FF2B5EF4-FFF2-40B4-BE49-F238E27FC236}">
                    <a16:creationId xmlns:a16="http://schemas.microsoft.com/office/drawing/2014/main" id="{2C93131C-2AA4-0742-BE5E-272888362FDA}"/>
                  </a:ext>
                </a:extLst>
              </p:cNvPr>
              <p:cNvSpPr>
                <a:spLocks noChangeShapeType="1"/>
              </p:cNvSpPr>
              <p:nvPr/>
            </p:nvSpPr>
            <p:spPr bwMode="auto">
              <a:xfrm>
                <a:off x="1253324" y="2282137"/>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16" name="Line 28">
                <a:extLst>
                  <a:ext uri="{FF2B5EF4-FFF2-40B4-BE49-F238E27FC236}">
                    <a16:creationId xmlns:a16="http://schemas.microsoft.com/office/drawing/2014/main" id="{5FB3384A-8EA6-1E47-AEB3-4D2C6DCBB5EB}"/>
                  </a:ext>
                </a:extLst>
              </p:cNvPr>
              <p:cNvSpPr>
                <a:spLocks noChangeShapeType="1"/>
              </p:cNvSpPr>
              <p:nvPr/>
            </p:nvSpPr>
            <p:spPr bwMode="auto">
              <a:xfrm>
                <a:off x="1253324" y="2353064"/>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17" name="Line 29">
                <a:extLst>
                  <a:ext uri="{FF2B5EF4-FFF2-40B4-BE49-F238E27FC236}">
                    <a16:creationId xmlns:a16="http://schemas.microsoft.com/office/drawing/2014/main" id="{14AC26A8-C2A3-5649-B0E4-B1300B59E813}"/>
                  </a:ext>
                </a:extLst>
              </p:cNvPr>
              <p:cNvSpPr>
                <a:spLocks noChangeShapeType="1"/>
              </p:cNvSpPr>
              <p:nvPr/>
            </p:nvSpPr>
            <p:spPr bwMode="auto">
              <a:xfrm>
                <a:off x="1253324" y="2424924"/>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18" name="Line 30">
                <a:extLst>
                  <a:ext uri="{FF2B5EF4-FFF2-40B4-BE49-F238E27FC236}">
                    <a16:creationId xmlns:a16="http://schemas.microsoft.com/office/drawing/2014/main" id="{6BFBBEEC-8A08-8D44-B246-0C1361F0E361}"/>
                  </a:ext>
                </a:extLst>
              </p:cNvPr>
              <p:cNvSpPr>
                <a:spLocks noChangeShapeType="1"/>
              </p:cNvSpPr>
              <p:nvPr/>
            </p:nvSpPr>
            <p:spPr bwMode="auto">
              <a:xfrm>
                <a:off x="1253324" y="2495851"/>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grpSp>
        <p:grpSp>
          <p:nvGrpSpPr>
            <p:cNvPr id="89" name="Group 88">
              <a:extLst>
                <a:ext uri="{FF2B5EF4-FFF2-40B4-BE49-F238E27FC236}">
                  <a16:creationId xmlns:a16="http://schemas.microsoft.com/office/drawing/2014/main" id="{BF6F3708-3FD1-6C47-B935-7922C56B31E3}"/>
                </a:ext>
              </a:extLst>
            </p:cNvPr>
            <p:cNvGrpSpPr/>
            <p:nvPr/>
          </p:nvGrpSpPr>
          <p:grpSpPr>
            <a:xfrm>
              <a:off x="2885734" y="3865106"/>
              <a:ext cx="452855" cy="819851"/>
              <a:chOff x="2304721" y="2103198"/>
              <a:chExt cx="320374" cy="468552"/>
            </a:xfrm>
          </p:grpSpPr>
          <p:sp>
            <p:nvSpPr>
              <p:cNvPr id="102" name="Rectangle 101">
                <a:extLst>
                  <a:ext uri="{FF2B5EF4-FFF2-40B4-BE49-F238E27FC236}">
                    <a16:creationId xmlns:a16="http://schemas.microsoft.com/office/drawing/2014/main" id="{B2632D3C-52B3-1B4A-B6E6-9B5360154B89}"/>
                  </a:ext>
                </a:extLst>
              </p:cNvPr>
              <p:cNvSpPr/>
              <p:nvPr/>
            </p:nvSpPr>
            <p:spPr>
              <a:xfrm>
                <a:off x="2304721" y="2189907"/>
                <a:ext cx="79728" cy="376360"/>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03" name="Rectangle 102">
                <a:extLst>
                  <a:ext uri="{FF2B5EF4-FFF2-40B4-BE49-F238E27FC236}">
                    <a16:creationId xmlns:a16="http://schemas.microsoft.com/office/drawing/2014/main" id="{D72EFF7E-0A37-6B4B-85CB-F457F87A314A}"/>
                  </a:ext>
                </a:extLst>
              </p:cNvPr>
              <p:cNvSpPr/>
              <p:nvPr/>
            </p:nvSpPr>
            <p:spPr>
              <a:xfrm>
                <a:off x="2467882" y="2126355"/>
                <a:ext cx="157213" cy="445395"/>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04" name="Rectangle 103">
                <a:extLst>
                  <a:ext uri="{FF2B5EF4-FFF2-40B4-BE49-F238E27FC236}">
                    <a16:creationId xmlns:a16="http://schemas.microsoft.com/office/drawing/2014/main" id="{C7F706F4-592C-724A-80B3-2C4D1DE734BC}"/>
                  </a:ext>
                </a:extLst>
              </p:cNvPr>
              <p:cNvSpPr/>
              <p:nvPr/>
            </p:nvSpPr>
            <p:spPr>
              <a:xfrm>
                <a:off x="2548438" y="2103198"/>
                <a:ext cx="57788" cy="64586"/>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05" name="Rectangle 104">
                <a:extLst>
                  <a:ext uri="{FF2B5EF4-FFF2-40B4-BE49-F238E27FC236}">
                    <a16:creationId xmlns:a16="http://schemas.microsoft.com/office/drawing/2014/main" id="{605E5670-ADB2-4B4C-BD6B-98AB80FB85E0}"/>
                  </a:ext>
                </a:extLst>
              </p:cNvPr>
              <p:cNvSpPr/>
              <p:nvPr/>
            </p:nvSpPr>
            <p:spPr>
              <a:xfrm>
                <a:off x="2328333" y="2282160"/>
                <a:ext cx="193120" cy="286350"/>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06" name="Line 27">
                <a:extLst>
                  <a:ext uri="{FF2B5EF4-FFF2-40B4-BE49-F238E27FC236}">
                    <a16:creationId xmlns:a16="http://schemas.microsoft.com/office/drawing/2014/main" id="{0F037632-8B58-7441-B54C-C5D13336ACEC}"/>
                  </a:ext>
                </a:extLst>
              </p:cNvPr>
              <p:cNvSpPr>
                <a:spLocks noChangeShapeType="1"/>
              </p:cNvSpPr>
              <p:nvPr/>
            </p:nvSpPr>
            <p:spPr bwMode="auto">
              <a:xfrm>
                <a:off x="2377154" y="2340007"/>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07" name="Line 28">
                <a:extLst>
                  <a:ext uri="{FF2B5EF4-FFF2-40B4-BE49-F238E27FC236}">
                    <a16:creationId xmlns:a16="http://schemas.microsoft.com/office/drawing/2014/main" id="{B093DA93-80EA-9A43-9923-0880FE7C22E5}"/>
                  </a:ext>
                </a:extLst>
              </p:cNvPr>
              <p:cNvSpPr>
                <a:spLocks noChangeShapeType="1"/>
              </p:cNvSpPr>
              <p:nvPr/>
            </p:nvSpPr>
            <p:spPr bwMode="auto">
              <a:xfrm>
                <a:off x="2377154" y="2396698"/>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08" name="Line 29">
                <a:extLst>
                  <a:ext uri="{FF2B5EF4-FFF2-40B4-BE49-F238E27FC236}">
                    <a16:creationId xmlns:a16="http://schemas.microsoft.com/office/drawing/2014/main" id="{DDC27742-3A01-444E-8919-B958B4C893D3}"/>
                  </a:ext>
                </a:extLst>
              </p:cNvPr>
              <p:cNvSpPr>
                <a:spLocks noChangeShapeType="1"/>
              </p:cNvSpPr>
              <p:nvPr/>
            </p:nvSpPr>
            <p:spPr bwMode="auto">
              <a:xfrm>
                <a:off x="2377154" y="2454135"/>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09" name="Line 30">
                <a:extLst>
                  <a:ext uri="{FF2B5EF4-FFF2-40B4-BE49-F238E27FC236}">
                    <a16:creationId xmlns:a16="http://schemas.microsoft.com/office/drawing/2014/main" id="{BFA1C5F7-3E35-2E4F-9925-D37879C9F080}"/>
                  </a:ext>
                </a:extLst>
              </p:cNvPr>
              <p:cNvSpPr>
                <a:spLocks noChangeShapeType="1"/>
              </p:cNvSpPr>
              <p:nvPr/>
            </p:nvSpPr>
            <p:spPr bwMode="auto">
              <a:xfrm>
                <a:off x="2377154" y="2510826"/>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grpSp>
        <p:sp>
          <p:nvSpPr>
            <p:cNvPr id="90" name="Line 38">
              <a:extLst>
                <a:ext uri="{FF2B5EF4-FFF2-40B4-BE49-F238E27FC236}">
                  <a16:creationId xmlns:a16="http://schemas.microsoft.com/office/drawing/2014/main" id="{17A27115-CEFF-9648-8096-B1A9DF2710D1}"/>
                </a:ext>
              </a:extLst>
            </p:cNvPr>
            <p:cNvSpPr>
              <a:spLocks noChangeShapeType="1"/>
            </p:cNvSpPr>
            <p:nvPr/>
          </p:nvSpPr>
          <p:spPr bwMode="auto">
            <a:xfrm>
              <a:off x="252128" y="4679521"/>
              <a:ext cx="3351979" cy="0"/>
            </a:xfrm>
            <a:prstGeom prst="line">
              <a:avLst/>
            </a:prstGeom>
            <a:noFill/>
            <a:ln w="25400" cap="rnd">
              <a:solidFill>
                <a:srgbClr val="A4A4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cxnSp>
          <p:nvCxnSpPr>
            <p:cNvPr id="91" name="Straight Arrow Connector 90">
              <a:extLst>
                <a:ext uri="{FF2B5EF4-FFF2-40B4-BE49-F238E27FC236}">
                  <a16:creationId xmlns:a16="http://schemas.microsoft.com/office/drawing/2014/main" id="{437A2A83-38F7-0B4F-B6EC-64F90BA96123}"/>
                </a:ext>
              </a:extLst>
            </p:cNvPr>
            <p:cNvCxnSpPr>
              <a:cxnSpLocks/>
            </p:cNvCxnSpPr>
            <p:nvPr/>
          </p:nvCxnSpPr>
          <p:spPr>
            <a:xfrm>
              <a:off x="1167309" y="4428047"/>
              <a:ext cx="1649419" cy="0"/>
            </a:xfrm>
            <a:prstGeom prst="straightConnector1">
              <a:avLst/>
            </a:prstGeom>
            <a:noFill/>
            <a:ln w="25400" cap="rnd" cmpd="sng" algn="ctr">
              <a:solidFill>
                <a:srgbClr val="00BCEB"/>
              </a:solidFill>
              <a:prstDash val="solid"/>
              <a:headEnd type="arrow" w="med" len="sm"/>
              <a:tailEnd type="none" w="med" len="med"/>
            </a:ln>
            <a:effectLst/>
          </p:spPr>
        </p:cxnSp>
        <p:sp>
          <p:nvSpPr>
            <p:cNvPr id="92" name="Arc 91">
              <a:extLst>
                <a:ext uri="{FF2B5EF4-FFF2-40B4-BE49-F238E27FC236}">
                  <a16:creationId xmlns:a16="http://schemas.microsoft.com/office/drawing/2014/main" id="{C64B7F25-803D-2441-BD85-5684BB5D4B75}"/>
                </a:ext>
              </a:extLst>
            </p:cNvPr>
            <p:cNvSpPr/>
            <p:nvPr/>
          </p:nvSpPr>
          <p:spPr>
            <a:xfrm>
              <a:off x="523678" y="967004"/>
              <a:ext cx="1806906" cy="3280781"/>
            </a:xfrm>
            <a:prstGeom prst="arc">
              <a:avLst>
                <a:gd name="adj1" fmla="val 1629709"/>
                <a:gd name="adj2" fmla="val 5912749"/>
              </a:avLst>
            </a:prstGeom>
            <a:noFill/>
            <a:ln w="25400" cap="rnd" cmpd="sng" algn="ctr">
              <a:solidFill>
                <a:srgbClr val="00BCEB"/>
              </a:solidFill>
              <a:prstDash val="solid"/>
              <a:headEnd type="arrow" w="med" len="sm"/>
              <a:tailEnd type="none"/>
            </a:ln>
            <a:effectLst/>
          </p:spPr>
          <p:txBody>
            <a:bodyPr rtlCol="0" anchor="ct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defTabSz="609523">
                <a:defRPr/>
              </a:pPr>
              <a:endParaRPr lang="en-US" sz="2400">
                <a:solidFill>
                  <a:srgbClr val="FFFFFF"/>
                </a:solidFill>
                <a:latin typeface="CiscoSansTT ExtraLight"/>
              </a:endParaRPr>
            </a:p>
          </p:txBody>
        </p:sp>
      </p:grpSp>
      <p:grpSp>
        <p:nvGrpSpPr>
          <p:cNvPr id="123" name="Group 122">
            <a:extLst>
              <a:ext uri="{FF2B5EF4-FFF2-40B4-BE49-F238E27FC236}">
                <a16:creationId xmlns:a16="http://schemas.microsoft.com/office/drawing/2014/main" id="{F983DFCC-33B2-854C-9670-3302B7E4D981}"/>
              </a:ext>
            </a:extLst>
          </p:cNvPr>
          <p:cNvGrpSpPr/>
          <p:nvPr/>
        </p:nvGrpSpPr>
        <p:grpSpPr>
          <a:xfrm>
            <a:off x="8577733" y="3358847"/>
            <a:ext cx="3259863" cy="1322445"/>
            <a:chOff x="8534772" y="3426257"/>
            <a:chExt cx="3243459" cy="1266200"/>
          </a:xfrm>
        </p:grpSpPr>
        <p:grpSp>
          <p:nvGrpSpPr>
            <p:cNvPr id="125" name="Group 124">
              <a:extLst>
                <a:ext uri="{FF2B5EF4-FFF2-40B4-BE49-F238E27FC236}">
                  <a16:creationId xmlns:a16="http://schemas.microsoft.com/office/drawing/2014/main" id="{935D016F-3F8B-464E-BCCE-381DDD01B6D5}"/>
                </a:ext>
              </a:extLst>
            </p:cNvPr>
            <p:cNvGrpSpPr/>
            <p:nvPr/>
          </p:nvGrpSpPr>
          <p:grpSpPr>
            <a:xfrm>
              <a:off x="8860459" y="3551868"/>
              <a:ext cx="623220" cy="1140589"/>
              <a:chOff x="1085546" y="1999546"/>
              <a:chExt cx="455651" cy="572204"/>
            </a:xfrm>
          </p:grpSpPr>
          <p:sp>
            <p:nvSpPr>
              <p:cNvPr id="161" name="Freeform 7">
                <a:extLst>
                  <a:ext uri="{FF2B5EF4-FFF2-40B4-BE49-F238E27FC236}">
                    <a16:creationId xmlns:a16="http://schemas.microsoft.com/office/drawing/2014/main" id="{6EA00F30-3A01-5C4A-9D3B-D461C20D8406}"/>
                  </a:ext>
                </a:extLst>
              </p:cNvPr>
              <p:cNvSpPr/>
              <p:nvPr/>
            </p:nvSpPr>
            <p:spPr>
              <a:xfrm>
                <a:off x="1085546" y="2009712"/>
                <a:ext cx="152401" cy="558800"/>
              </a:xfrm>
              <a:custGeom>
                <a:avLst/>
                <a:gdLst>
                  <a:gd name="connsiteX0" fmla="*/ 152401 w 152401"/>
                  <a:gd name="connsiteY0" fmla="*/ 0 h 558800"/>
                  <a:gd name="connsiteX1" fmla="*/ 152401 w 152401"/>
                  <a:gd name="connsiteY1" fmla="*/ 161925 h 558800"/>
                  <a:gd name="connsiteX2" fmla="*/ 152400 w 152401"/>
                  <a:gd name="connsiteY2" fmla="*/ 161925 h 558800"/>
                  <a:gd name="connsiteX3" fmla="*/ 152400 w 152401"/>
                  <a:gd name="connsiteY3" fmla="*/ 558800 h 558800"/>
                  <a:gd name="connsiteX4" fmla="*/ 0 w 152401"/>
                  <a:gd name="connsiteY4" fmla="*/ 558800 h 558800"/>
                  <a:gd name="connsiteX5" fmla="*/ 0 w 152401"/>
                  <a:gd name="connsiteY5" fmla="*/ 161925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1" h="558800">
                    <a:moveTo>
                      <a:pt x="152401" y="0"/>
                    </a:moveTo>
                    <a:lnTo>
                      <a:pt x="152401" y="161925"/>
                    </a:lnTo>
                    <a:lnTo>
                      <a:pt x="152400" y="161925"/>
                    </a:lnTo>
                    <a:lnTo>
                      <a:pt x="152400" y="558800"/>
                    </a:lnTo>
                    <a:lnTo>
                      <a:pt x="0" y="558800"/>
                    </a:lnTo>
                    <a:lnTo>
                      <a:pt x="0" y="161925"/>
                    </a:lnTo>
                    <a:close/>
                  </a:path>
                </a:pathLst>
              </a:cu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62" name="Rectangle 161">
                <a:extLst>
                  <a:ext uri="{FF2B5EF4-FFF2-40B4-BE49-F238E27FC236}">
                    <a16:creationId xmlns:a16="http://schemas.microsoft.com/office/drawing/2014/main" id="{E6324B11-448A-A141-BE6A-8912E1F48CD1}"/>
                  </a:ext>
                </a:extLst>
              </p:cNvPr>
              <p:cNvSpPr/>
              <p:nvPr/>
            </p:nvSpPr>
            <p:spPr>
              <a:xfrm>
                <a:off x="1318173" y="2255055"/>
                <a:ext cx="223024" cy="316695"/>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63" name="Rectangle 162">
                <a:extLst>
                  <a:ext uri="{FF2B5EF4-FFF2-40B4-BE49-F238E27FC236}">
                    <a16:creationId xmlns:a16="http://schemas.microsoft.com/office/drawing/2014/main" id="{7381B344-542D-204B-82A4-00858BDCFC47}"/>
                  </a:ext>
                </a:extLst>
              </p:cNvPr>
              <p:cNvSpPr/>
              <p:nvPr/>
            </p:nvSpPr>
            <p:spPr>
              <a:xfrm>
                <a:off x="1344936" y="2188147"/>
                <a:ext cx="169498" cy="115973"/>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64" name="Line 41">
                <a:extLst>
                  <a:ext uri="{FF2B5EF4-FFF2-40B4-BE49-F238E27FC236}">
                    <a16:creationId xmlns:a16="http://schemas.microsoft.com/office/drawing/2014/main" id="{35005870-BD97-784D-B4DA-6E4EBAF2B98B}"/>
                  </a:ext>
                </a:extLst>
              </p:cNvPr>
              <p:cNvSpPr>
                <a:spLocks noChangeShapeType="1"/>
              </p:cNvSpPr>
              <p:nvPr/>
            </p:nvSpPr>
            <p:spPr bwMode="auto">
              <a:xfrm flipV="1">
                <a:off x="1313052" y="1999546"/>
                <a:ext cx="0" cy="97991"/>
              </a:xfrm>
              <a:prstGeom prst="line">
                <a:avLst/>
              </a:prstGeom>
              <a:noFill/>
              <a:ln w="12700" cap="rnd">
                <a:solidFill>
                  <a:srgbClr val="676767">
                    <a:lumMod val="60000"/>
                    <a:lumOff val="4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grpSp>
            <p:nvGrpSpPr>
              <p:cNvPr id="165" name="Group 164">
                <a:extLst>
                  <a:ext uri="{FF2B5EF4-FFF2-40B4-BE49-F238E27FC236}">
                    <a16:creationId xmlns:a16="http://schemas.microsoft.com/office/drawing/2014/main" id="{87AE2227-8A49-AB43-A436-DAFC0E9344DA}"/>
                  </a:ext>
                </a:extLst>
              </p:cNvPr>
              <p:cNvGrpSpPr/>
              <p:nvPr/>
            </p:nvGrpSpPr>
            <p:grpSpPr>
              <a:xfrm>
                <a:off x="1200696" y="2098938"/>
                <a:ext cx="223024" cy="468351"/>
                <a:chOff x="1039294" y="3934150"/>
                <a:chExt cx="223024" cy="468351"/>
              </a:xfrm>
              <a:solidFill>
                <a:srgbClr val="676767">
                  <a:lumMod val="60000"/>
                  <a:lumOff val="40000"/>
                </a:srgbClr>
              </a:solidFill>
            </p:grpSpPr>
            <p:sp>
              <p:nvSpPr>
                <p:cNvPr id="170" name="Rectangle 169">
                  <a:extLst>
                    <a:ext uri="{FF2B5EF4-FFF2-40B4-BE49-F238E27FC236}">
                      <a16:creationId xmlns:a16="http://schemas.microsoft.com/office/drawing/2014/main" id="{C32802CE-DA4A-1C41-880C-5ABAEDACB6D1}"/>
                    </a:ext>
                  </a:extLst>
                </p:cNvPr>
                <p:cNvSpPr/>
                <p:nvPr/>
              </p:nvSpPr>
              <p:spPr>
                <a:xfrm>
                  <a:off x="1039294" y="4059044"/>
                  <a:ext cx="223024" cy="343457"/>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71" name="Rectangle 170">
                  <a:extLst>
                    <a:ext uri="{FF2B5EF4-FFF2-40B4-BE49-F238E27FC236}">
                      <a16:creationId xmlns:a16="http://schemas.microsoft.com/office/drawing/2014/main" id="{E14FBF4D-2259-8148-B7D5-6B8D04A906ED}"/>
                    </a:ext>
                  </a:extLst>
                </p:cNvPr>
                <p:cNvSpPr/>
                <p:nvPr/>
              </p:nvSpPr>
              <p:spPr>
                <a:xfrm>
                  <a:off x="1066057" y="3992136"/>
                  <a:ext cx="169498" cy="115973"/>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72" name="Rectangle 171">
                  <a:extLst>
                    <a:ext uri="{FF2B5EF4-FFF2-40B4-BE49-F238E27FC236}">
                      <a16:creationId xmlns:a16="http://schemas.microsoft.com/office/drawing/2014/main" id="{43091597-2AA1-4E4D-B3C8-6250F766CB00}"/>
                    </a:ext>
                  </a:extLst>
                </p:cNvPr>
                <p:cNvSpPr/>
                <p:nvPr/>
              </p:nvSpPr>
              <p:spPr>
                <a:xfrm>
                  <a:off x="1119583" y="3934150"/>
                  <a:ext cx="62446" cy="115973"/>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grpSp>
          <p:sp>
            <p:nvSpPr>
              <p:cNvPr id="166" name="Line 27">
                <a:extLst>
                  <a:ext uri="{FF2B5EF4-FFF2-40B4-BE49-F238E27FC236}">
                    <a16:creationId xmlns:a16="http://schemas.microsoft.com/office/drawing/2014/main" id="{FF93C27B-F985-CB4D-B6A3-FBC3D0C4AE18}"/>
                  </a:ext>
                </a:extLst>
              </p:cNvPr>
              <p:cNvSpPr>
                <a:spLocks noChangeShapeType="1"/>
              </p:cNvSpPr>
              <p:nvPr/>
            </p:nvSpPr>
            <p:spPr bwMode="auto">
              <a:xfrm>
                <a:off x="1253324" y="2282137"/>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67" name="Line 28">
                <a:extLst>
                  <a:ext uri="{FF2B5EF4-FFF2-40B4-BE49-F238E27FC236}">
                    <a16:creationId xmlns:a16="http://schemas.microsoft.com/office/drawing/2014/main" id="{F574E94F-3E58-8844-839F-0118FB156801}"/>
                  </a:ext>
                </a:extLst>
              </p:cNvPr>
              <p:cNvSpPr>
                <a:spLocks noChangeShapeType="1"/>
              </p:cNvSpPr>
              <p:nvPr/>
            </p:nvSpPr>
            <p:spPr bwMode="auto">
              <a:xfrm>
                <a:off x="1253324" y="2353064"/>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68" name="Line 29">
                <a:extLst>
                  <a:ext uri="{FF2B5EF4-FFF2-40B4-BE49-F238E27FC236}">
                    <a16:creationId xmlns:a16="http://schemas.microsoft.com/office/drawing/2014/main" id="{2CB17B60-3ED9-994C-857F-F5940C928B76}"/>
                  </a:ext>
                </a:extLst>
              </p:cNvPr>
              <p:cNvSpPr>
                <a:spLocks noChangeShapeType="1"/>
              </p:cNvSpPr>
              <p:nvPr/>
            </p:nvSpPr>
            <p:spPr bwMode="auto">
              <a:xfrm>
                <a:off x="1253324" y="2424924"/>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69" name="Line 30">
                <a:extLst>
                  <a:ext uri="{FF2B5EF4-FFF2-40B4-BE49-F238E27FC236}">
                    <a16:creationId xmlns:a16="http://schemas.microsoft.com/office/drawing/2014/main" id="{DDE1317F-79CB-7B43-8B2C-E196D4D65587}"/>
                  </a:ext>
                </a:extLst>
              </p:cNvPr>
              <p:cNvSpPr>
                <a:spLocks noChangeShapeType="1"/>
              </p:cNvSpPr>
              <p:nvPr/>
            </p:nvSpPr>
            <p:spPr bwMode="auto">
              <a:xfrm>
                <a:off x="1253324" y="2495851"/>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grpSp>
        <p:grpSp>
          <p:nvGrpSpPr>
            <p:cNvPr id="126" name="Group 125">
              <a:extLst>
                <a:ext uri="{FF2B5EF4-FFF2-40B4-BE49-F238E27FC236}">
                  <a16:creationId xmlns:a16="http://schemas.microsoft.com/office/drawing/2014/main" id="{806A8BB9-5201-0247-8347-685175AFB6E4}"/>
                </a:ext>
              </a:extLst>
            </p:cNvPr>
            <p:cNvGrpSpPr/>
            <p:nvPr/>
          </p:nvGrpSpPr>
          <p:grpSpPr>
            <a:xfrm>
              <a:off x="11083124" y="3758480"/>
              <a:ext cx="438193" cy="933976"/>
              <a:chOff x="2304721" y="2103198"/>
              <a:chExt cx="320374" cy="468552"/>
            </a:xfrm>
          </p:grpSpPr>
          <p:sp>
            <p:nvSpPr>
              <p:cNvPr id="153" name="Rectangle 152">
                <a:extLst>
                  <a:ext uri="{FF2B5EF4-FFF2-40B4-BE49-F238E27FC236}">
                    <a16:creationId xmlns:a16="http://schemas.microsoft.com/office/drawing/2014/main" id="{E3CF6631-50FE-9D4C-82AD-3FDC17983317}"/>
                  </a:ext>
                </a:extLst>
              </p:cNvPr>
              <p:cNvSpPr/>
              <p:nvPr/>
            </p:nvSpPr>
            <p:spPr>
              <a:xfrm>
                <a:off x="2304721" y="2189907"/>
                <a:ext cx="79728" cy="376360"/>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54" name="Rectangle 153">
                <a:extLst>
                  <a:ext uri="{FF2B5EF4-FFF2-40B4-BE49-F238E27FC236}">
                    <a16:creationId xmlns:a16="http://schemas.microsoft.com/office/drawing/2014/main" id="{2CA7E696-CFAF-2C4D-9E4E-26C167E723F5}"/>
                  </a:ext>
                </a:extLst>
              </p:cNvPr>
              <p:cNvSpPr/>
              <p:nvPr/>
            </p:nvSpPr>
            <p:spPr>
              <a:xfrm>
                <a:off x="2467882" y="2126355"/>
                <a:ext cx="157213" cy="445395"/>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55" name="Rectangle 154">
                <a:extLst>
                  <a:ext uri="{FF2B5EF4-FFF2-40B4-BE49-F238E27FC236}">
                    <a16:creationId xmlns:a16="http://schemas.microsoft.com/office/drawing/2014/main" id="{0F1DF3EF-A83E-9644-B81C-1AE7AE91F8A8}"/>
                  </a:ext>
                </a:extLst>
              </p:cNvPr>
              <p:cNvSpPr/>
              <p:nvPr/>
            </p:nvSpPr>
            <p:spPr>
              <a:xfrm>
                <a:off x="2548438" y="2103198"/>
                <a:ext cx="57788" cy="64586"/>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56" name="Rectangle 155">
                <a:extLst>
                  <a:ext uri="{FF2B5EF4-FFF2-40B4-BE49-F238E27FC236}">
                    <a16:creationId xmlns:a16="http://schemas.microsoft.com/office/drawing/2014/main" id="{EE51CC83-9BA2-2C4D-9F0D-254ED557EF0B}"/>
                  </a:ext>
                </a:extLst>
              </p:cNvPr>
              <p:cNvSpPr/>
              <p:nvPr/>
            </p:nvSpPr>
            <p:spPr>
              <a:xfrm>
                <a:off x="2328333" y="2282160"/>
                <a:ext cx="193120" cy="286350"/>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57" name="Line 27">
                <a:extLst>
                  <a:ext uri="{FF2B5EF4-FFF2-40B4-BE49-F238E27FC236}">
                    <a16:creationId xmlns:a16="http://schemas.microsoft.com/office/drawing/2014/main" id="{14061012-3427-8744-A581-F697AD55A0B9}"/>
                  </a:ext>
                </a:extLst>
              </p:cNvPr>
              <p:cNvSpPr>
                <a:spLocks noChangeShapeType="1"/>
              </p:cNvSpPr>
              <p:nvPr/>
            </p:nvSpPr>
            <p:spPr bwMode="auto">
              <a:xfrm>
                <a:off x="2377154" y="2340007"/>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58" name="Line 28">
                <a:extLst>
                  <a:ext uri="{FF2B5EF4-FFF2-40B4-BE49-F238E27FC236}">
                    <a16:creationId xmlns:a16="http://schemas.microsoft.com/office/drawing/2014/main" id="{72BA34A3-4B09-4349-8428-314653845B88}"/>
                  </a:ext>
                </a:extLst>
              </p:cNvPr>
              <p:cNvSpPr>
                <a:spLocks noChangeShapeType="1"/>
              </p:cNvSpPr>
              <p:nvPr/>
            </p:nvSpPr>
            <p:spPr bwMode="auto">
              <a:xfrm>
                <a:off x="2377154" y="2396698"/>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59" name="Line 29">
                <a:extLst>
                  <a:ext uri="{FF2B5EF4-FFF2-40B4-BE49-F238E27FC236}">
                    <a16:creationId xmlns:a16="http://schemas.microsoft.com/office/drawing/2014/main" id="{188C74AF-3D79-1245-8680-9EE4A2CD1F25}"/>
                  </a:ext>
                </a:extLst>
              </p:cNvPr>
              <p:cNvSpPr>
                <a:spLocks noChangeShapeType="1"/>
              </p:cNvSpPr>
              <p:nvPr/>
            </p:nvSpPr>
            <p:spPr bwMode="auto">
              <a:xfrm>
                <a:off x="2377154" y="2454135"/>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60" name="Line 30">
                <a:extLst>
                  <a:ext uri="{FF2B5EF4-FFF2-40B4-BE49-F238E27FC236}">
                    <a16:creationId xmlns:a16="http://schemas.microsoft.com/office/drawing/2014/main" id="{4871725A-36A5-774D-B67F-1A01E4C016A7}"/>
                  </a:ext>
                </a:extLst>
              </p:cNvPr>
              <p:cNvSpPr>
                <a:spLocks noChangeShapeType="1"/>
              </p:cNvSpPr>
              <p:nvPr/>
            </p:nvSpPr>
            <p:spPr bwMode="auto">
              <a:xfrm>
                <a:off x="2377154" y="2510826"/>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grpSp>
        <p:sp>
          <p:nvSpPr>
            <p:cNvPr id="127" name="Line 38">
              <a:extLst>
                <a:ext uri="{FF2B5EF4-FFF2-40B4-BE49-F238E27FC236}">
                  <a16:creationId xmlns:a16="http://schemas.microsoft.com/office/drawing/2014/main" id="{F5564C41-8E62-DF44-859F-8F40E35B94E2}"/>
                </a:ext>
              </a:extLst>
            </p:cNvPr>
            <p:cNvSpPr>
              <a:spLocks noChangeShapeType="1"/>
            </p:cNvSpPr>
            <p:nvPr/>
          </p:nvSpPr>
          <p:spPr bwMode="auto">
            <a:xfrm>
              <a:off x="8534772" y="4686264"/>
              <a:ext cx="3243459" cy="0"/>
            </a:xfrm>
            <a:prstGeom prst="line">
              <a:avLst/>
            </a:prstGeom>
            <a:noFill/>
            <a:ln w="25400" cap="rnd">
              <a:solidFill>
                <a:srgbClr val="A4A4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grpSp>
          <p:nvGrpSpPr>
            <p:cNvPr id="129" name="Group 128">
              <a:extLst>
                <a:ext uri="{FF2B5EF4-FFF2-40B4-BE49-F238E27FC236}">
                  <a16:creationId xmlns:a16="http://schemas.microsoft.com/office/drawing/2014/main" id="{BDFB6FCB-FD98-F04C-8F7A-901160777618}"/>
                </a:ext>
              </a:extLst>
            </p:cNvPr>
            <p:cNvGrpSpPr>
              <a:grpSpLocks noChangeAspect="1"/>
            </p:cNvGrpSpPr>
            <p:nvPr/>
          </p:nvGrpSpPr>
          <p:grpSpPr>
            <a:xfrm>
              <a:off x="9975624" y="4125264"/>
              <a:ext cx="512024" cy="487680"/>
              <a:chOff x="7125015" y="2025471"/>
              <a:chExt cx="438434" cy="438434"/>
            </a:xfrm>
          </p:grpSpPr>
          <p:sp>
            <p:nvSpPr>
              <p:cNvPr id="141" name="Oval 140">
                <a:extLst>
                  <a:ext uri="{FF2B5EF4-FFF2-40B4-BE49-F238E27FC236}">
                    <a16:creationId xmlns:a16="http://schemas.microsoft.com/office/drawing/2014/main" id="{4CCA8D69-BA78-4943-ACFF-B5D71B50E062}"/>
                  </a:ext>
                </a:extLst>
              </p:cNvPr>
              <p:cNvSpPr>
                <a:spLocks noChangeAspect="1"/>
              </p:cNvSpPr>
              <p:nvPr/>
            </p:nvSpPr>
            <p:spPr>
              <a:xfrm>
                <a:off x="7125015" y="2025471"/>
                <a:ext cx="438434" cy="438434"/>
              </a:xfrm>
              <a:prstGeom prst="ellipse">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grpSp>
            <p:nvGrpSpPr>
              <p:cNvPr id="142" name="Group 141">
                <a:extLst>
                  <a:ext uri="{FF2B5EF4-FFF2-40B4-BE49-F238E27FC236}">
                    <a16:creationId xmlns:a16="http://schemas.microsoft.com/office/drawing/2014/main" id="{D784BF50-3A74-6740-91E5-3BCB889E4CAD}"/>
                  </a:ext>
                </a:extLst>
              </p:cNvPr>
              <p:cNvGrpSpPr>
                <a:grpSpLocks noChangeAspect="1"/>
              </p:cNvGrpSpPr>
              <p:nvPr/>
            </p:nvGrpSpPr>
            <p:grpSpPr>
              <a:xfrm>
                <a:off x="7210707" y="2103993"/>
                <a:ext cx="265183" cy="295875"/>
                <a:chOff x="4910756" y="1819804"/>
                <a:chExt cx="458618" cy="511701"/>
              </a:xfrm>
            </p:grpSpPr>
            <p:sp>
              <p:nvSpPr>
                <p:cNvPr id="143" name="Line 63">
                  <a:extLst>
                    <a:ext uri="{FF2B5EF4-FFF2-40B4-BE49-F238E27FC236}">
                      <a16:creationId xmlns:a16="http://schemas.microsoft.com/office/drawing/2014/main" id="{C07BEC7B-0757-A34F-9052-59B5229D0426}"/>
                    </a:ext>
                  </a:extLst>
                </p:cNvPr>
                <p:cNvSpPr>
                  <a:spLocks noChangeShapeType="1"/>
                </p:cNvSpPr>
                <p:nvPr/>
              </p:nvSpPr>
              <p:spPr bwMode="auto">
                <a:xfrm flipV="1">
                  <a:off x="4948828" y="1964866"/>
                  <a:ext cx="378291" cy="224980"/>
                </a:xfrm>
                <a:prstGeom prst="line">
                  <a:avLst/>
                </a:prstGeom>
                <a:noFill/>
                <a:ln w="19050" cap="flat">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23">
                    <a:defRPr/>
                  </a:pPr>
                  <a:endParaRPr lang="en-US" sz="2400">
                    <a:solidFill>
                      <a:srgbClr val="333333"/>
                    </a:solidFill>
                  </a:endParaRPr>
                </a:p>
              </p:txBody>
            </p:sp>
            <p:sp>
              <p:nvSpPr>
                <p:cNvPr id="144" name="Hexagon 143">
                  <a:extLst>
                    <a:ext uri="{FF2B5EF4-FFF2-40B4-BE49-F238E27FC236}">
                      <a16:creationId xmlns:a16="http://schemas.microsoft.com/office/drawing/2014/main" id="{4E010D84-EA2C-8E45-9692-75F943C7DFA6}"/>
                    </a:ext>
                  </a:extLst>
                </p:cNvPr>
                <p:cNvSpPr/>
                <p:nvPr/>
              </p:nvSpPr>
              <p:spPr>
                <a:xfrm rot="16200000">
                  <a:off x="4914108" y="1876495"/>
                  <a:ext cx="451918" cy="389584"/>
                </a:xfrm>
                <a:prstGeom prst="hexagon">
                  <a:avLst>
                    <a:gd name="adj" fmla="val 28663"/>
                    <a:gd name="vf" fmla="val 115470"/>
                  </a:avLst>
                </a:prstGeom>
                <a:noFill/>
                <a:ln w="19050" cap="rnd" cmpd="sng" algn="ctr">
                  <a:solidFill>
                    <a:schemeClr val="bg2"/>
                  </a:solid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45" name="Freeform 69">
                  <a:extLst>
                    <a:ext uri="{FF2B5EF4-FFF2-40B4-BE49-F238E27FC236}">
                      <a16:creationId xmlns:a16="http://schemas.microsoft.com/office/drawing/2014/main" id="{8C2BAC50-8F0B-294C-B5CB-1FF72521F4E2}"/>
                    </a:ext>
                  </a:extLst>
                </p:cNvPr>
                <p:cNvSpPr>
                  <a:spLocks noChangeAspect="1" noChangeArrowheads="1"/>
                </p:cNvSpPr>
                <p:nvPr/>
              </p:nvSpPr>
              <p:spPr bwMode="auto">
                <a:xfrm>
                  <a:off x="5297954" y="1920700"/>
                  <a:ext cx="71420" cy="71420"/>
                </a:xfrm>
                <a:custGeom>
                  <a:avLst/>
                  <a:gdLst>
                    <a:gd name="T0" fmla="*/ 336 w 337"/>
                    <a:gd name="T1" fmla="*/ 167 h 336"/>
                    <a:gd name="T2" fmla="*/ 313 w 337"/>
                    <a:gd name="T3" fmla="*/ 251 h 336"/>
                    <a:gd name="T4" fmla="*/ 252 w 337"/>
                    <a:gd name="T5" fmla="*/ 313 h 336"/>
                    <a:gd name="T6" fmla="*/ 168 w 337"/>
                    <a:gd name="T7" fmla="*/ 335 h 336"/>
                    <a:gd name="T8" fmla="*/ 84 w 337"/>
                    <a:gd name="T9" fmla="*/ 313 h 336"/>
                    <a:gd name="T10" fmla="*/ 23 w 337"/>
                    <a:gd name="T11" fmla="*/ 251 h 336"/>
                    <a:gd name="T12" fmla="*/ 0 w 337"/>
                    <a:gd name="T13" fmla="*/ 167 h 336"/>
                    <a:gd name="T14" fmla="*/ 23 w 337"/>
                    <a:gd name="T15" fmla="*/ 83 h 336"/>
                    <a:gd name="T16" fmla="*/ 84 w 337"/>
                    <a:gd name="T17" fmla="*/ 22 h 336"/>
                    <a:gd name="T18" fmla="*/ 168 w 337"/>
                    <a:gd name="T19" fmla="*/ 0 h 336"/>
                    <a:gd name="T20" fmla="*/ 252 w 337"/>
                    <a:gd name="T21" fmla="*/ 22 h 336"/>
                    <a:gd name="T22" fmla="*/ 313 w 337"/>
                    <a:gd name="T23" fmla="*/ 83 h 336"/>
                    <a:gd name="T24" fmla="*/ 336 w 337"/>
                    <a:gd name="T25" fmla="*/ 16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 h="336">
                      <a:moveTo>
                        <a:pt x="336" y="167"/>
                      </a:moveTo>
                      <a:cubicBezTo>
                        <a:pt x="336" y="198"/>
                        <a:pt x="329" y="224"/>
                        <a:pt x="313" y="251"/>
                      </a:cubicBezTo>
                      <a:cubicBezTo>
                        <a:pt x="298" y="278"/>
                        <a:pt x="279" y="297"/>
                        <a:pt x="252" y="313"/>
                      </a:cubicBezTo>
                      <a:cubicBezTo>
                        <a:pt x="225" y="328"/>
                        <a:pt x="199" y="335"/>
                        <a:pt x="168" y="335"/>
                      </a:cubicBezTo>
                      <a:cubicBezTo>
                        <a:pt x="137" y="335"/>
                        <a:pt x="111" y="328"/>
                        <a:pt x="84" y="313"/>
                      </a:cubicBezTo>
                      <a:cubicBezTo>
                        <a:pt x="58" y="297"/>
                        <a:pt x="38" y="278"/>
                        <a:pt x="23" y="251"/>
                      </a:cubicBezTo>
                      <a:cubicBezTo>
                        <a:pt x="8" y="224"/>
                        <a:pt x="0" y="198"/>
                        <a:pt x="0" y="167"/>
                      </a:cubicBezTo>
                      <a:cubicBezTo>
                        <a:pt x="0" y="136"/>
                        <a:pt x="8" y="109"/>
                        <a:pt x="23" y="83"/>
                      </a:cubicBezTo>
                      <a:cubicBezTo>
                        <a:pt x="38" y="56"/>
                        <a:pt x="58" y="37"/>
                        <a:pt x="84" y="22"/>
                      </a:cubicBezTo>
                      <a:cubicBezTo>
                        <a:pt x="111" y="6"/>
                        <a:pt x="137" y="0"/>
                        <a:pt x="168" y="0"/>
                      </a:cubicBezTo>
                      <a:cubicBezTo>
                        <a:pt x="199" y="0"/>
                        <a:pt x="225" y="6"/>
                        <a:pt x="252" y="22"/>
                      </a:cubicBezTo>
                      <a:cubicBezTo>
                        <a:pt x="279" y="37"/>
                        <a:pt x="298" y="56"/>
                        <a:pt x="313" y="83"/>
                      </a:cubicBezTo>
                      <a:cubicBezTo>
                        <a:pt x="329" y="109"/>
                        <a:pt x="336" y="136"/>
                        <a:pt x="336" y="167"/>
                      </a:cubicBezTo>
                    </a:path>
                  </a:pathLst>
                </a:custGeom>
                <a:solidFill>
                  <a:schemeClr val="bg2"/>
                </a:solidFill>
                <a:ln w="19050" cap="flat">
                  <a:solidFill>
                    <a:schemeClr val="bg2"/>
                  </a:solid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23">
                    <a:defRPr/>
                  </a:pPr>
                  <a:endParaRPr lang="en-US" sz="2400">
                    <a:solidFill>
                      <a:srgbClr val="333333"/>
                    </a:solidFill>
                  </a:endParaRPr>
                </a:p>
              </p:txBody>
            </p:sp>
            <p:sp>
              <p:nvSpPr>
                <p:cNvPr id="146" name="Freeform 69">
                  <a:extLst>
                    <a:ext uri="{FF2B5EF4-FFF2-40B4-BE49-F238E27FC236}">
                      <a16:creationId xmlns:a16="http://schemas.microsoft.com/office/drawing/2014/main" id="{C1D8D50D-08F1-9049-A882-7395DF637797}"/>
                    </a:ext>
                  </a:extLst>
                </p:cNvPr>
                <p:cNvSpPr>
                  <a:spLocks noChangeAspect="1" noChangeArrowheads="1"/>
                </p:cNvSpPr>
                <p:nvPr/>
              </p:nvSpPr>
              <p:spPr bwMode="auto">
                <a:xfrm>
                  <a:off x="4910756" y="2150452"/>
                  <a:ext cx="71420" cy="71420"/>
                </a:xfrm>
                <a:custGeom>
                  <a:avLst/>
                  <a:gdLst>
                    <a:gd name="T0" fmla="*/ 336 w 337"/>
                    <a:gd name="T1" fmla="*/ 167 h 336"/>
                    <a:gd name="T2" fmla="*/ 313 w 337"/>
                    <a:gd name="T3" fmla="*/ 251 h 336"/>
                    <a:gd name="T4" fmla="*/ 252 w 337"/>
                    <a:gd name="T5" fmla="*/ 313 h 336"/>
                    <a:gd name="T6" fmla="*/ 168 w 337"/>
                    <a:gd name="T7" fmla="*/ 335 h 336"/>
                    <a:gd name="T8" fmla="*/ 84 w 337"/>
                    <a:gd name="T9" fmla="*/ 313 h 336"/>
                    <a:gd name="T10" fmla="*/ 23 w 337"/>
                    <a:gd name="T11" fmla="*/ 251 h 336"/>
                    <a:gd name="T12" fmla="*/ 0 w 337"/>
                    <a:gd name="T13" fmla="*/ 167 h 336"/>
                    <a:gd name="T14" fmla="*/ 23 w 337"/>
                    <a:gd name="T15" fmla="*/ 83 h 336"/>
                    <a:gd name="T16" fmla="*/ 84 w 337"/>
                    <a:gd name="T17" fmla="*/ 22 h 336"/>
                    <a:gd name="T18" fmla="*/ 168 w 337"/>
                    <a:gd name="T19" fmla="*/ 0 h 336"/>
                    <a:gd name="T20" fmla="*/ 252 w 337"/>
                    <a:gd name="T21" fmla="*/ 22 h 336"/>
                    <a:gd name="T22" fmla="*/ 313 w 337"/>
                    <a:gd name="T23" fmla="*/ 83 h 336"/>
                    <a:gd name="T24" fmla="*/ 336 w 337"/>
                    <a:gd name="T25" fmla="*/ 16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 h="336">
                      <a:moveTo>
                        <a:pt x="336" y="167"/>
                      </a:moveTo>
                      <a:cubicBezTo>
                        <a:pt x="336" y="198"/>
                        <a:pt x="329" y="224"/>
                        <a:pt x="313" y="251"/>
                      </a:cubicBezTo>
                      <a:cubicBezTo>
                        <a:pt x="298" y="278"/>
                        <a:pt x="279" y="297"/>
                        <a:pt x="252" y="313"/>
                      </a:cubicBezTo>
                      <a:cubicBezTo>
                        <a:pt x="225" y="328"/>
                        <a:pt x="199" y="335"/>
                        <a:pt x="168" y="335"/>
                      </a:cubicBezTo>
                      <a:cubicBezTo>
                        <a:pt x="137" y="335"/>
                        <a:pt x="111" y="328"/>
                        <a:pt x="84" y="313"/>
                      </a:cubicBezTo>
                      <a:cubicBezTo>
                        <a:pt x="58" y="297"/>
                        <a:pt x="38" y="278"/>
                        <a:pt x="23" y="251"/>
                      </a:cubicBezTo>
                      <a:cubicBezTo>
                        <a:pt x="8" y="224"/>
                        <a:pt x="0" y="198"/>
                        <a:pt x="0" y="167"/>
                      </a:cubicBezTo>
                      <a:cubicBezTo>
                        <a:pt x="0" y="136"/>
                        <a:pt x="8" y="109"/>
                        <a:pt x="23" y="83"/>
                      </a:cubicBezTo>
                      <a:cubicBezTo>
                        <a:pt x="38" y="56"/>
                        <a:pt x="58" y="37"/>
                        <a:pt x="84" y="22"/>
                      </a:cubicBezTo>
                      <a:cubicBezTo>
                        <a:pt x="111" y="6"/>
                        <a:pt x="137" y="0"/>
                        <a:pt x="168" y="0"/>
                      </a:cubicBezTo>
                      <a:cubicBezTo>
                        <a:pt x="199" y="0"/>
                        <a:pt x="225" y="6"/>
                        <a:pt x="252" y="22"/>
                      </a:cubicBezTo>
                      <a:cubicBezTo>
                        <a:pt x="279" y="37"/>
                        <a:pt x="298" y="56"/>
                        <a:pt x="313" y="83"/>
                      </a:cubicBezTo>
                      <a:cubicBezTo>
                        <a:pt x="329" y="109"/>
                        <a:pt x="336" y="136"/>
                        <a:pt x="336" y="167"/>
                      </a:cubicBezTo>
                    </a:path>
                  </a:pathLst>
                </a:custGeom>
                <a:solidFill>
                  <a:schemeClr val="bg2"/>
                </a:solidFill>
                <a:ln w="19050" cap="flat">
                  <a:solidFill>
                    <a:schemeClr val="bg2"/>
                  </a:solid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23">
                    <a:defRPr/>
                  </a:pPr>
                  <a:endParaRPr lang="en-US" sz="2400">
                    <a:solidFill>
                      <a:srgbClr val="333333"/>
                    </a:solidFill>
                  </a:endParaRPr>
                </a:p>
              </p:txBody>
            </p:sp>
            <p:sp>
              <p:nvSpPr>
                <p:cNvPr id="147" name="Line 63">
                  <a:extLst>
                    <a:ext uri="{FF2B5EF4-FFF2-40B4-BE49-F238E27FC236}">
                      <a16:creationId xmlns:a16="http://schemas.microsoft.com/office/drawing/2014/main" id="{D5DD356B-532F-6E4B-855C-609556871960}"/>
                    </a:ext>
                  </a:extLst>
                </p:cNvPr>
                <p:cNvSpPr>
                  <a:spLocks noChangeShapeType="1"/>
                </p:cNvSpPr>
                <p:nvPr/>
              </p:nvSpPr>
              <p:spPr bwMode="auto">
                <a:xfrm flipH="1" flipV="1">
                  <a:off x="4978499" y="1971804"/>
                  <a:ext cx="320430" cy="190566"/>
                </a:xfrm>
                <a:prstGeom prst="line">
                  <a:avLst/>
                </a:prstGeom>
                <a:noFill/>
                <a:ln w="19050" cap="flat">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23">
                    <a:defRPr/>
                  </a:pPr>
                  <a:endParaRPr lang="en-US" sz="2400">
                    <a:solidFill>
                      <a:srgbClr val="333333"/>
                    </a:solidFill>
                  </a:endParaRPr>
                </a:p>
              </p:txBody>
            </p:sp>
            <p:sp>
              <p:nvSpPr>
                <p:cNvPr id="148" name="Line 63">
                  <a:extLst>
                    <a:ext uri="{FF2B5EF4-FFF2-40B4-BE49-F238E27FC236}">
                      <a16:creationId xmlns:a16="http://schemas.microsoft.com/office/drawing/2014/main" id="{F4CC0682-FFE0-F048-8600-92F25B8BB527}"/>
                    </a:ext>
                  </a:extLst>
                </p:cNvPr>
                <p:cNvSpPr>
                  <a:spLocks noChangeShapeType="1"/>
                </p:cNvSpPr>
                <p:nvPr/>
              </p:nvSpPr>
              <p:spPr bwMode="auto">
                <a:xfrm flipH="1" flipV="1">
                  <a:off x="5140066" y="1847271"/>
                  <a:ext cx="0" cy="412818"/>
                </a:xfrm>
                <a:prstGeom prst="line">
                  <a:avLst/>
                </a:prstGeom>
                <a:noFill/>
                <a:ln w="19050" cap="flat">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23">
                    <a:defRPr/>
                  </a:pPr>
                  <a:endParaRPr lang="en-US" sz="2400">
                    <a:solidFill>
                      <a:srgbClr val="333333"/>
                    </a:solidFill>
                  </a:endParaRPr>
                </a:p>
              </p:txBody>
            </p:sp>
            <p:sp>
              <p:nvSpPr>
                <p:cNvPr id="149" name="Freeform 69">
                  <a:extLst>
                    <a:ext uri="{FF2B5EF4-FFF2-40B4-BE49-F238E27FC236}">
                      <a16:creationId xmlns:a16="http://schemas.microsoft.com/office/drawing/2014/main" id="{1F193F71-EDF3-0B43-92A5-60E9A29227BA}"/>
                    </a:ext>
                  </a:extLst>
                </p:cNvPr>
                <p:cNvSpPr>
                  <a:spLocks noChangeAspect="1" noChangeArrowheads="1"/>
                </p:cNvSpPr>
                <p:nvPr/>
              </p:nvSpPr>
              <p:spPr bwMode="auto">
                <a:xfrm>
                  <a:off x="5104400" y="2260085"/>
                  <a:ext cx="71420" cy="71420"/>
                </a:xfrm>
                <a:custGeom>
                  <a:avLst/>
                  <a:gdLst>
                    <a:gd name="T0" fmla="*/ 336 w 337"/>
                    <a:gd name="T1" fmla="*/ 167 h 336"/>
                    <a:gd name="T2" fmla="*/ 313 w 337"/>
                    <a:gd name="T3" fmla="*/ 251 h 336"/>
                    <a:gd name="T4" fmla="*/ 252 w 337"/>
                    <a:gd name="T5" fmla="*/ 313 h 336"/>
                    <a:gd name="T6" fmla="*/ 168 w 337"/>
                    <a:gd name="T7" fmla="*/ 335 h 336"/>
                    <a:gd name="T8" fmla="*/ 84 w 337"/>
                    <a:gd name="T9" fmla="*/ 313 h 336"/>
                    <a:gd name="T10" fmla="*/ 23 w 337"/>
                    <a:gd name="T11" fmla="*/ 251 h 336"/>
                    <a:gd name="T12" fmla="*/ 0 w 337"/>
                    <a:gd name="T13" fmla="*/ 167 h 336"/>
                    <a:gd name="T14" fmla="*/ 23 w 337"/>
                    <a:gd name="T15" fmla="*/ 83 h 336"/>
                    <a:gd name="T16" fmla="*/ 84 w 337"/>
                    <a:gd name="T17" fmla="*/ 22 h 336"/>
                    <a:gd name="T18" fmla="*/ 168 w 337"/>
                    <a:gd name="T19" fmla="*/ 0 h 336"/>
                    <a:gd name="T20" fmla="*/ 252 w 337"/>
                    <a:gd name="T21" fmla="*/ 22 h 336"/>
                    <a:gd name="T22" fmla="*/ 313 w 337"/>
                    <a:gd name="T23" fmla="*/ 83 h 336"/>
                    <a:gd name="T24" fmla="*/ 336 w 337"/>
                    <a:gd name="T25" fmla="*/ 16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 h="336">
                      <a:moveTo>
                        <a:pt x="336" y="167"/>
                      </a:moveTo>
                      <a:cubicBezTo>
                        <a:pt x="336" y="198"/>
                        <a:pt x="329" y="224"/>
                        <a:pt x="313" y="251"/>
                      </a:cubicBezTo>
                      <a:cubicBezTo>
                        <a:pt x="298" y="278"/>
                        <a:pt x="279" y="297"/>
                        <a:pt x="252" y="313"/>
                      </a:cubicBezTo>
                      <a:cubicBezTo>
                        <a:pt x="225" y="328"/>
                        <a:pt x="199" y="335"/>
                        <a:pt x="168" y="335"/>
                      </a:cubicBezTo>
                      <a:cubicBezTo>
                        <a:pt x="137" y="335"/>
                        <a:pt x="111" y="328"/>
                        <a:pt x="84" y="313"/>
                      </a:cubicBezTo>
                      <a:cubicBezTo>
                        <a:pt x="58" y="297"/>
                        <a:pt x="38" y="278"/>
                        <a:pt x="23" y="251"/>
                      </a:cubicBezTo>
                      <a:cubicBezTo>
                        <a:pt x="8" y="224"/>
                        <a:pt x="0" y="198"/>
                        <a:pt x="0" y="167"/>
                      </a:cubicBezTo>
                      <a:cubicBezTo>
                        <a:pt x="0" y="136"/>
                        <a:pt x="8" y="109"/>
                        <a:pt x="23" y="83"/>
                      </a:cubicBezTo>
                      <a:cubicBezTo>
                        <a:pt x="38" y="56"/>
                        <a:pt x="58" y="37"/>
                        <a:pt x="84" y="22"/>
                      </a:cubicBezTo>
                      <a:cubicBezTo>
                        <a:pt x="111" y="6"/>
                        <a:pt x="137" y="0"/>
                        <a:pt x="168" y="0"/>
                      </a:cubicBezTo>
                      <a:cubicBezTo>
                        <a:pt x="199" y="0"/>
                        <a:pt x="225" y="6"/>
                        <a:pt x="252" y="22"/>
                      </a:cubicBezTo>
                      <a:cubicBezTo>
                        <a:pt x="279" y="37"/>
                        <a:pt x="298" y="56"/>
                        <a:pt x="313" y="83"/>
                      </a:cubicBezTo>
                      <a:cubicBezTo>
                        <a:pt x="329" y="109"/>
                        <a:pt x="336" y="136"/>
                        <a:pt x="336" y="167"/>
                      </a:cubicBezTo>
                    </a:path>
                  </a:pathLst>
                </a:custGeom>
                <a:solidFill>
                  <a:schemeClr val="bg2"/>
                </a:solidFill>
                <a:ln w="19050" cap="flat">
                  <a:solidFill>
                    <a:schemeClr val="bg2"/>
                  </a:solid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23">
                    <a:defRPr/>
                  </a:pPr>
                  <a:endParaRPr lang="en-US" sz="2400">
                    <a:solidFill>
                      <a:srgbClr val="333333"/>
                    </a:solidFill>
                  </a:endParaRPr>
                </a:p>
              </p:txBody>
            </p:sp>
            <p:sp>
              <p:nvSpPr>
                <p:cNvPr id="150" name="Freeform 69">
                  <a:extLst>
                    <a:ext uri="{FF2B5EF4-FFF2-40B4-BE49-F238E27FC236}">
                      <a16:creationId xmlns:a16="http://schemas.microsoft.com/office/drawing/2014/main" id="{8C9FED7B-5860-E640-B0F9-EF0605B6B46F}"/>
                    </a:ext>
                  </a:extLst>
                </p:cNvPr>
                <p:cNvSpPr>
                  <a:spLocks noChangeAspect="1" noChangeArrowheads="1"/>
                </p:cNvSpPr>
                <p:nvPr/>
              </p:nvSpPr>
              <p:spPr bwMode="auto">
                <a:xfrm>
                  <a:off x="5104402" y="1819804"/>
                  <a:ext cx="71420" cy="71420"/>
                </a:xfrm>
                <a:custGeom>
                  <a:avLst/>
                  <a:gdLst>
                    <a:gd name="T0" fmla="*/ 336 w 337"/>
                    <a:gd name="T1" fmla="*/ 167 h 336"/>
                    <a:gd name="T2" fmla="*/ 313 w 337"/>
                    <a:gd name="T3" fmla="*/ 251 h 336"/>
                    <a:gd name="T4" fmla="*/ 252 w 337"/>
                    <a:gd name="T5" fmla="*/ 313 h 336"/>
                    <a:gd name="T6" fmla="*/ 168 w 337"/>
                    <a:gd name="T7" fmla="*/ 335 h 336"/>
                    <a:gd name="T8" fmla="*/ 84 w 337"/>
                    <a:gd name="T9" fmla="*/ 313 h 336"/>
                    <a:gd name="T10" fmla="*/ 23 w 337"/>
                    <a:gd name="T11" fmla="*/ 251 h 336"/>
                    <a:gd name="T12" fmla="*/ 0 w 337"/>
                    <a:gd name="T13" fmla="*/ 167 h 336"/>
                    <a:gd name="T14" fmla="*/ 23 w 337"/>
                    <a:gd name="T15" fmla="*/ 83 h 336"/>
                    <a:gd name="T16" fmla="*/ 84 w 337"/>
                    <a:gd name="T17" fmla="*/ 22 h 336"/>
                    <a:gd name="T18" fmla="*/ 168 w 337"/>
                    <a:gd name="T19" fmla="*/ 0 h 336"/>
                    <a:gd name="T20" fmla="*/ 252 w 337"/>
                    <a:gd name="T21" fmla="*/ 22 h 336"/>
                    <a:gd name="T22" fmla="*/ 313 w 337"/>
                    <a:gd name="T23" fmla="*/ 83 h 336"/>
                    <a:gd name="T24" fmla="*/ 336 w 337"/>
                    <a:gd name="T25" fmla="*/ 16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 h="336">
                      <a:moveTo>
                        <a:pt x="336" y="167"/>
                      </a:moveTo>
                      <a:cubicBezTo>
                        <a:pt x="336" y="198"/>
                        <a:pt x="329" y="224"/>
                        <a:pt x="313" y="251"/>
                      </a:cubicBezTo>
                      <a:cubicBezTo>
                        <a:pt x="298" y="278"/>
                        <a:pt x="279" y="297"/>
                        <a:pt x="252" y="313"/>
                      </a:cubicBezTo>
                      <a:cubicBezTo>
                        <a:pt x="225" y="328"/>
                        <a:pt x="199" y="335"/>
                        <a:pt x="168" y="335"/>
                      </a:cubicBezTo>
                      <a:cubicBezTo>
                        <a:pt x="137" y="335"/>
                        <a:pt x="111" y="328"/>
                        <a:pt x="84" y="313"/>
                      </a:cubicBezTo>
                      <a:cubicBezTo>
                        <a:pt x="58" y="297"/>
                        <a:pt x="38" y="278"/>
                        <a:pt x="23" y="251"/>
                      </a:cubicBezTo>
                      <a:cubicBezTo>
                        <a:pt x="8" y="224"/>
                        <a:pt x="0" y="198"/>
                        <a:pt x="0" y="167"/>
                      </a:cubicBezTo>
                      <a:cubicBezTo>
                        <a:pt x="0" y="136"/>
                        <a:pt x="8" y="109"/>
                        <a:pt x="23" y="83"/>
                      </a:cubicBezTo>
                      <a:cubicBezTo>
                        <a:pt x="38" y="56"/>
                        <a:pt x="58" y="37"/>
                        <a:pt x="84" y="22"/>
                      </a:cubicBezTo>
                      <a:cubicBezTo>
                        <a:pt x="111" y="6"/>
                        <a:pt x="137" y="0"/>
                        <a:pt x="168" y="0"/>
                      </a:cubicBezTo>
                      <a:cubicBezTo>
                        <a:pt x="199" y="0"/>
                        <a:pt x="225" y="6"/>
                        <a:pt x="252" y="22"/>
                      </a:cubicBezTo>
                      <a:cubicBezTo>
                        <a:pt x="279" y="37"/>
                        <a:pt x="298" y="56"/>
                        <a:pt x="313" y="83"/>
                      </a:cubicBezTo>
                      <a:cubicBezTo>
                        <a:pt x="329" y="109"/>
                        <a:pt x="336" y="136"/>
                        <a:pt x="336" y="167"/>
                      </a:cubicBezTo>
                    </a:path>
                  </a:pathLst>
                </a:custGeom>
                <a:solidFill>
                  <a:schemeClr val="bg2"/>
                </a:solidFill>
                <a:ln w="19050" cap="flat">
                  <a:solidFill>
                    <a:schemeClr val="bg2"/>
                  </a:solid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23">
                    <a:defRPr/>
                  </a:pPr>
                  <a:endParaRPr lang="en-US" sz="2400">
                    <a:solidFill>
                      <a:srgbClr val="333333"/>
                    </a:solidFill>
                  </a:endParaRPr>
                </a:p>
              </p:txBody>
            </p:sp>
            <p:sp>
              <p:nvSpPr>
                <p:cNvPr id="151" name="Freeform 69">
                  <a:extLst>
                    <a:ext uri="{FF2B5EF4-FFF2-40B4-BE49-F238E27FC236}">
                      <a16:creationId xmlns:a16="http://schemas.microsoft.com/office/drawing/2014/main" id="{3B04DE66-7266-B842-A48C-ACF7337E427E}"/>
                    </a:ext>
                  </a:extLst>
                </p:cNvPr>
                <p:cNvSpPr>
                  <a:spLocks noChangeAspect="1" noChangeArrowheads="1"/>
                </p:cNvSpPr>
                <p:nvPr/>
              </p:nvSpPr>
              <p:spPr bwMode="auto">
                <a:xfrm>
                  <a:off x="5297954" y="2150452"/>
                  <a:ext cx="71420" cy="71420"/>
                </a:xfrm>
                <a:custGeom>
                  <a:avLst/>
                  <a:gdLst>
                    <a:gd name="T0" fmla="*/ 336 w 337"/>
                    <a:gd name="T1" fmla="*/ 167 h 336"/>
                    <a:gd name="T2" fmla="*/ 313 w 337"/>
                    <a:gd name="T3" fmla="*/ 251 h 336"/>
                    <a:gd name="T4" fmla="*/ 252 w 337"/>
                    <a:gd name="T5" fmla="*/ 313 h 336"/>
                    <a:gd name="T6" fmla="*/ 168 w 337"/>
                    <a:gd name="T7" fmla="*/ 335 h 336"/>
                    <a:gd name="T8" fmla="*/ 84 w 337"/>
                    <a:gd name="T9" fmla="*/ 313 h 336"/>
                    <a:gd name="T10" fmla="*/ 23 w 337"/>
                    <a:gd name="T11" fmla="*/ 251 h 336"/>
                    <a:gd name="T12" fmla="*/ 0 w 337"/>
                    <a:gd name="T13" fmla="*/ 167 h 336"/>
                    <a:gd name="T14" fmla="*/ 23 w 337"/>
                    <a:gd name="T15" fmla="*/ 83 h 336"/>
                    <a:gd name="T16" fmla="*/ 84 w 337"/>
                    <a:gd name="T17" fmla="*/ 22 h 336"/>
                    <a:gd name="T18" fmla="*/ 168 w 337"/>
                    <a:gd name="T19" fmla="*/ 0 h 336"/>
                    <a:gd name="T20" fmla="*/ 252 w 337"/>
                    <a:gd name="T21" fmla="*/ 22 h 336"/>
                    <a:gd name="T22" fmla="*/ 313 w 337"/>
                    <a:gd name="T23" fmla="*/ 83 h 336"/>
                    <a:gd name="T24" fmla="*/ 336 w 337"/>
                    <a:gd name="T25" fmla="*/ 16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 h="336">
                      <a:moveTo>
                        <a:pt x="336" y="167"/>
                      </a:moveTo>
                      <a:cubicBezTo>
                        <a:pt x="336" y="198"/>
                        <a:pt x="329" y="224"/>
                        <a:pt x="313" y="251"/>
                      </a:cubicBezTo>
                      <a:cubicBezTo>
                        <a:pt x="298" y="278"/>
                        <a:pt x="279" y="297"/>
                        <a:pt x="252" y="313"/>
                      </a:cubicBezTo>
                      <a:cubicBezTo>
                        <a:pt x="225" y="328"/>
                        <a:pt x="199" y="335"/>
                        <a:pt x="168" y="335"/>
                      </a:cubicBezTo>
                      <a:cubicBezTo>
                        <a:pt x="137" y="335"/>
                        <a:pt x="111" y="328"/>
                        <a:pt x="84" y="313"/>
                      </a:cubicBezTo>
                      <a:cubicBezTo>
                        <a:pt x="58" y="297"/>
                        <a:pt x="38" y="278"/>
                        <a:pt x="23" y="251"/>
                      </a:cubicBezTo>
                      <a:cubicBezTo>
                        <a:pt x="8" y="224"/>
                        <a:pt x="0" y="198"/>
                        <a:pt x="0" y="167"/>
                      </a:cubicBezTo>
                      <a:cubicBezTo>
                        <a:pt x="0" y="136"/>
                        <a:pt x="8" y="109"/>
                        <a:pt x="23" y="83"/>
                      </a:cubicBezTo>
                      <a:cubicBezTo>
                        <a:pt x="38" y="56"/>
                        <a:pt x="58" y="37"/>
                        <a:pt x="84" y="22"/>
                      </a:cubicBezTo>
                      <a:cubicBezTo>
                        <a:pt x="111" y="6"/>
                        <a:pt x="137" y="0"/>
                        <a:pt x="168" y="0"/>
                      </a:cubicBezTo>
                      <a:cubicBezTo>
                        <a:pt x="199" y="0"/>
                        <a:pt x="225" y="6"/>
                        <a:pt x="252" y="22"/>
                      </a:cubicBezTo>
                      <a:cubicBezTo>
                        <a:pt x="279" y="37"/>
                        <a:pt x="298" y="56"/>
                        <a:pt x="313" y="83"/>
                      </a:cubicBezTo>
                      <a:cubicBezTo>
                        <a:pt x="329" y="109"/>
                        <a:pt x="336" y="136"/>
                        <a:pt x="336" y="167"/>
                      </a:cubicBezTo>
                    </a:path>
                  </a:pathLst>
                </a:custGeom>
                <a:solidFill>
                  <a:schemeClr val="bg2"/>
                </a:solidFill>
                <a:ln w="19050" cap="flat">
                  <a:solidFill>
                    <a:schemeClr val="bg2"/>
                  </a:solid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23">
                    <a:defRPr/>
                  </a:pPr>
                  <a:endParaRPr lang="en-US" sz="2400">
                    <a:solidFill>
                      <a:srgbClr val="333333"/>
                    </a:solidFill>
                  </a:endParaRPr>
                </a:p>
              </p:txBody>
            </p:sp>
            <p:sp>
              <p:nvSpPr>
                <p:cNvPr id="152" name="Freeform 69">
                  <a:extLst>
                    <a:ext uri="{FF2B5EF4-FFF2-40B4-BE49-F238E27FC236}">
                      <a16:creationId xmlns:a16="http://schemas.microsoft.com/office/drawing/2014/main" id="{318FC668-9C0F-404F-9EB6-750744E7BDF4}"/>
                    </a:ext>
                  </a:extLst>
                </p:cNvPr>
                <p:cNvSpPr>
                  <a:spLocks noChangeAspect="1" noChangeArrowheads="1"/>
                </p:cNvSpPr>
                <p:nvPr/>
              </p:nvSpPr>
              <p:spPr bwMode="auto">
                <a:xfrm>
                  <a:off x="4910756" y="1920700"/>
                  <a:ext cx="71420" cy="71420"/>
                </a:xfrm>
                <a:custGeom>
                  <a:avLst/>
                  <a:gdLst>
                    <a:gd name="T0" fmla="*/ 336 w 337"/>
                    <a:gd name="T1" fmla="*/ 167 h 336"/>
                    <a:gd name="T2" fmla="*/ 313 w 337"/>
                    <a:gd name="T3" fmla="*/ 251 h 336"/>
                    <a:gd name="T4" fmla="*/ 252 w 337"/>
                    <a:gd name="T5" fmla="*/ 313 h 336"/>
                    <a:gd name="T6" fmla="*/ 168 w 337"/>
                    <a:gd name="T7" fmla="*/ 335 h 336"/>
                    <a:gd name="T8" fmla="*/ 84 w 337"/>
                    <a:gd name="T9" fmla="*/ 313 h 336"/>
                    <a:gd name="T10" fmla="*/ 23 w 337"/>
                    <a:gd name="T11" fmla="*/ 251 h 336"/>
                    <a:gd name="T12" fmla="*/ 0 w 337"/>
                    <a:gd name="T13" fmla="*/ 167 h 336"/>
                    <a:gd name="T14" fmla="*/ 23 w 337"/>
                    <a:gd name="T15" fmla="*/ 83 h 336"/>
                    <a:gd name="T16" fmla="*/ 84 w 337"/>
                    <a:gd name="T17" fmla="*/ 22 h 336"/>
                    <a:gd name="T18" fmla="*/ 168 w 337"/>
                    <a:gd name="T19" fmla="*/ 0 h 336"/>
                    <a:gd name="T20" fmla="*/ 252 w 337"/>
                    <a:gd name="T21" fmla="*/ 22 h 336"/>
                    <a:gd name="T22" fmla="*/ 313 w 337"/>
                    <a:gd name="T23" fmla="*/ 83 h 336"/>
                    <a:gd name="T24" fmla="*/ 336 w 337"/>
                    <a:gd name="T25" fmla="*/ 16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 h="336">
                      <a:moveTo>
                        <a:pt x="336" y="167"/>
                      </a:moveTo>
                      <a:cubicBezTo>
                        <a:pt x="336" y="198"/>
                        <a:pt x="329" y="224"/>
                        <a:pt x="313" y="251"/>
                      </a:cubicBezTo>
                      <a:cubicBezTo>
                        <a:pt x="298" y="278"/>
                        <a:pt x="279" y="297"/>
                        <a:pt x="252" y="313"/>
                      </a:cubicBezTo>
                      <a:cubicBezTo>
                        <a:pt x="225" y="328"/>
                        <a:pt x="199" y="335"/>
                        <a:pt x="168" y="335"/>
                      </a:cubicBezTo>
                      <a:cubicBezTo>
                        <a:pt x="137" y="335"/>
                        <a:pt x="111" y="328"/>
                        <a:pt x="84" y="313"/>
                      </a:cubicBezTo>
                      <a:cubicBezTo>
                        <a:pt x="58" y="297"/>
                        <a:pt x="38" y="278"/>
                        <a:pt x="23" y="251"/>
                      </a:cubicBezTo>
                      <a:cubicBezTo>
                        <a:pt x="8" y="224"/>
                        <a:pt x="0" y="198"/>
                        <a:pt x="0" y="167"/>
                      </a:cubicBezTo>
                      <a:cubicBezTo>
                        <a:pt x="0" y="136"/>
                        <a:pt x="8" y="109"/>
                        <a:pt x="23" y="83"/>
                      </a:cubicBezTo>
                      <a:cubicBezTo>
                        <a:pt x="38" y="56"/>
                        <a:pt x="58" y="37"/>
                        <a:pt x="84" y="22"/>
                      </a:cubicBezTo>
                      <a:cubicBezTo>
                        <a:pt x="111" y="6"/>
                        <a:pt x="137" y="0"/>
                        <a:pt x="168" y="0"/>
                      </a:cubicBezTo>
                      <a:cubicBezTo>
                        <a:pt x="199" y="0"/>
                        <a:pt x="225" y="6"/>
                        <a:pt x="252" y="22"/>
                      </a:cubicBezTo>
                      <a:cubicBezTo>
                        <a:pt x="279" y="37"/>
                        <a:pt x="298" y="56"/>
                        <a:pt x="313" y="83"/>
                      </a:cubicBezTo>
                      <a:cubicBezTo>
                        <a:pt x="329" y="109"/>
                        <a:pt x="336" y="136"/>
                        <a:pt x="336" y="167"/>
                      </a:cubicBezTo>
                    </a:path>
                  </a:pathLst>
                </a:custGeom>
                <a:solidFill>
                  <a:schemeClr val="bg2"/>
                </a:solidFill>
                <a:ln w="19050" cap="flat">
                  <a:solidFill>
                    <a:schemeClr val="bg2"/>
                  </a:solid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23">
                    <a:defRPr/>
                  </a:pPr>
                  <a:endParaRPr lang="en-US" sz="2400">
                    <a:solidFill>
                      <a:srgbClr val="333333"/>
                    </a:solidFill>
                  </a:endParaRPr>
                </a:p>
              </p:txBody>
            </p:sp>
          </p:grpSp>
        </p:grpSp>
        <p:cxnSp>
          <p:nvCxnSpPr>
            <p:cNvPr id="130" name="Straight Arrow Connector 129">
              <a:extLst>
                <a:ext uri="{FF2B5EF4-FFF2-40B4-BE49-F238E27FC236}">
                  <a16:creationId xmlns:a16="http://schemas.microsoft.com/office/drawing/2014/main" id="{37057043-9FB3-2B43-B843-5AFAA429578E}"/>
                </a:ext>
              </a:extLst>
            </p:cNvPr>
            <p:cNvCxnSpPr>
              <a:cxnSpLocks/>
            </p:cNvCxnSpPr>
            <p:nvPr/>
          </p:nvCxnSpPr>
          <p:spPr>
            <a:xfrm>
              <a:off x="10601765" y="4277335"/>
              <a:ext cx="561503" cy="5535"/>
            </a:xfrm>
            <a:prstGeom prst="straightConnector1">
              <a:avLst/>
            </a:prstGeom>
            <a:noFill/>
            <a:ln w="25400" cap="rnd" cmpd="sng" algn="ctr">
              <a:solidFill>
                <a:srgbClr val="00BCEB"/>
              </a:solidFill>
              <a:prstDash val="solid"/>
              <a:headEnd type="arrow" w="med" len="sm"/>
              <a:tailEnd type="none" w="med" len="med"/>
            </a:ln>
            <a:effectLst/>
          </p:spPr>
        </p:cxnSp>
        <p:cxnSp>
          <p:nvCxnSpPr>
            <p:cNvPr id="131" name="Straight Arrow Connector 130">
              <a:extLst>
                <a:ext uri="{FF2B5EF4-FFF2-40B4-BE49-F238E27FC236}">
                  <a16:creationId xmlns:a16="http://schemas.microsoft.com/office/drawing/2014/main" id="{41D153B3-1BCA-824B-81AD-B9514D8597B0}"/>
                </a:ext>
              </a:extLst>
            </p:cNvPr>
            <p:cNvCxnSpPr>
              <a:cxnSpLocks/>
            </p:cNvCxnSpPr>
            <p:nvPr/>
          </p:nvCxnSpPr>
          <p:spPr>
            <a:xfrm flipH="1">
              <a:off x="9483679" y="4325357"/>
              <a:ext cx="376603" cy="4740"/>
            </a:xfrm>
            <a:prstGeom prst="straightConnector1">
              <a:avLst/>
            </a:prstGeom>
            <a:noFill/>
            <a:ln w="25400" cap="rnd" cmpd="sng" algn="ctr">
              <a:solidFill>
                <a:srgbClr val="00BCEB"/>
              </a:solidFill>
              <a:prstDash val="solid"/>
              <a:headEnd type="arrow" w="med" len="sm"/>
              <a:tailEnd type="none" w="med" len="med"/>
            </a:ln>
            <a:effectLst/>
          </p:spPr>
        </p:cxnSp>
        <p:cxnSp>
          <p:nvCxnSpPr>
            <p:cNvPr id="132" name="Straight Arrow Connector 131">
              <a:extLst>
                <a:ext uri="{FF2B5EF4-FFF2-40B4-BE49-F238E27FC236}">
                  <a16:creationId xmlns:a16="http://schemas.microsoft.com/office/drawing/2014/main" id="{D9D3A094-3FB4-3C4F-AB27-766D96F69D05}"/>
                </a:ext>
              </a:extLst>
            </p:cNvPr>
            <p:cNvCxnSpPr>
              <a:cxnSpLocks/>
              <a:stCxn id="128" idx="2"/>
              <a:endCxn id="141" idx="0"/>
            </p:cNvCxnSpPr>
            <p:nvPr/>
          </p:nvCxnSpPr>
          <p:spPr>
            <a:xfrm flipH="1">
              <a:off x="10231636" y="3815512"/>
              <a:ext cx="1985" cy="309752"/>
            </a:xfrm>
            <a:prstGeom prst="straightConnector1">
              <a:avLst/>
            </a:prstGeom>
            <a:noFill/>
            <a:ln w="25400" cap="rnd" cmpd="sng" algn="ctr">
              <a:solidFill>
                <a:schemeClr val="accent1"/>
              </a:solidFill>
              <a:prstDash val="solid"/>
              <a:headEnd type="arrow" w="med" len="sm"/>
              <a:tailEnd type="none" w="med" len="med"/>
            </a:ln>
            <a:effectLst/>
          </p:spPr>
        </p:cxnSp>
        <p:sp>
          <p:nvSpPr>
            <p:cNvPr id="128" name="Rounded Rectangle 259">
              <a:extLst>
                <a:ext uri="{FF2B5EF4-FFF2-40B4-BE49-F238E27FC236}">
                  <a16:creationId xmlns:a16="http://schemas.microsoft.com/office/drawing/2014/main" id="{B07F1C17-95DA-AC4C-BF2A-3F4605753532}"/>
                </a:ext>
              </a:extLst>
            </p:cNvPr>
            <p:cNvSpPr/>
            <p:nvPr/>
          </p:nvSpPr>
          <p:spPr>
            <a:xfrm flipH="1">
              <a:off x="9319222" y="3426257"/>
              <a:ext cx="1828800" cy="389255"/>
            </a:xfrm>
            <a:prstGeom prst="roundRect">
              <a:avLst>
                <a:gd name="adj" fmla="val 32359"/>
              </a:avLst>
            </a:prstGeom>
            <a:solidFill>
              <a:schemeClr val="accent6"/>
            </a:solidFill>
            <a:ln w="12700" cap="rnd"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048">
                <a:defRPr/>
              </a:pPr>
              <a:r>
                <a:rPr lang="en-US" sz="1400" dirty="0">
                  <a:solidFill>
                    <a:schemeClr val="bg2"/>
                  </a:solidFill>
                  <a:latin typeface="CiscoSansTT Light"/>
                  <a:cs typeface="Calibri" pitchFamily="34" charset="0"/>
                </a:rPr>
                <a:t>Colocation</a:t>
              </a:r>
            </a:p>
          </p:txBody>
        </p:sp>
      </p:grpSp>
      <p:pic>
        <p:nvPicPr>
          <p:cNvPr id="145418" name="Picture 10" descr="Image result for Datacenter icon">
            <a:extLst>
              <a:ext uri="{FF2B5EF4-FFF2-40B4-BE49-F238E27FC236}">
                <a16:creationId xmlns:a16="http://schemas.microsoft.com/office/drawing/2014/main" id="{BF59C296-6AE1-4B67-AB2E-F896BB49FBB7}"/>
              </a:ext>
            </a:extLst>
          </p:cNvPr>
          <p:cNvPicPr>
            <a:picLocks noChangeAspect="1" noChangeArrowheads="1"/>
          </p:cNvPicPr>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saturation sat="400000"/>
                    </a14:imgEffect>
                    <a14:imgEffect>
                      <a14:brightnessContrast bright="-59000"/>
                    </a14:imgEffect>
                  </a14:imgLayer>
                </a14:imgProps>
              </a:ext>
              <a:ext uri="{28A0092B-C50C-407E-A947-70E740481C1C}">
                <a14:useLocalDpi xmlns:a14="http://schemas.microsoft.com/office/drawing/2010/main"/>
              </a:ext>
            </a:extLst>
          </a:blip>
          <a:srcRect/>
          <a:stretch>
            <a:fillRect/>
          </a:stretch>
        </p:blipFill>
        <p:spPr bwMode="auto">
          <a:xfrm>
            <a:off x="515985" y="2058798"/>
            <a:ext cx="903764" cy="903764"/>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49" name="Straight Arrow Connector 348">
            <a:extLst>
              <a:ext uri="{FF2B5EF4-FFF2-40B4-BE49-F238E27FC236}">
                <a16:creationId xmlns:a16="http://schemas.microsoft.com/office/drawing/2014/main" id="{5B69997A-5597-4FE8-8DDD-715DB3328239}"/>
              </a:ext>
            </a:extLst>
          </p:cNvPr>
          <p:cNvCxnSpPr>
            <a:cxnSpLocks/>
          </p:cNvCxnSpPr>
          <p:nvPr/>
        </p:nvCxnSpPr>
        <p:spPr>
          <a:xfrm flipH="1">
            <a:off x="979757" y="2915952"/>
            <a:ext cx="4321" cy="891635"/>
          </a:xfrm>
          <a:prstGeom prst="straightConnector1">
            <a:avLst/>
          </a:prstGeom>
          <a:noFill/>
          <a:ln w="25400" cap="rnd" cmpd="sng" algn="ctr">
            <a:solidFill>
              <a:srgbClr val="00BCEB"/>
            </a:solidFill>
            <a:prstDash val="solid"/>
            <a:headEnd type="arrow" w="med" len="sm"/>
            <a:tailEnd type="none" w="med" len="med"/>
          </a:ln>
          <a:effectLst/>
        </p:spPr>
      </p:cxnSp>
      <p:sp>
        <p:nvSpPr>
          <p:cNvPr id="354" name="Rounded Rectangle 26">
            <a:extLst>
              <a:ext uri="{FF2B5EF4-FFF2-40B4-BE49-F238E27FC236}">
                <a16:creationId xmlns:a16="http://schemas.microsoft.com/office/drawing/2014/main" id="{588F51B8-9C0E-433B-A73B-D85FDE66031C}"/>
              </a:ext>
            </a:extLst>
          </p:cNvPr>
          <p:cNvSpPr/>
          <p:nvPr/>
        </p:nvSpPr>
        <p:spPr>
          <a:xfrm>
            <a:off x="434516" y="4826301"/>
            <a:ext cx="3530755" cy="563481"/>
          </a:xfrm>
          <a:prstGeom prst="roundRect">
            <a:avLst>
              <a:gd name="adj" fmla="val 50000"/>
            </a:avLst>
          </a:prstGeom>
          <a:solidFill>
            <a:schemeClr val="bg1"/>
          </a:solidFill>
          <a:ln w="25400" cap="flat" cmpd="sng" algn="ctr">
            <a:noFill/>
            <a:prstDash val="solid"/>
          </a:ln>
          <a:effectLst/>
        </p:spPr>
        <p:txBody>
          <a:bodyPr lIns="0" rIns="0" rtlCol="0" anchor="ctr"/>
          <a:lstStyle/>
          <a:p>
            <a:pPr algn="ctr" defTabSz="812700">
              <a:defRPr/>
            </a:pPr>
            <a:r>
              <a:rPr lang="en-US" sz="2133" b="1" kern="0" dirty="0">
                <a:solidFill>
                  <a:srgbClr val="FFFFFF"/>
                </a:solidFill>
                <a:latin typeface="CiscoSansTT ExtraLight"/>
              </a:rPr>
              <a:t>On-Prem Security</a:t>
            </a:r>
          </a:p>
        </p:txBody>
      </p:sp>
      <p:sp>
        <p:nvSpPr>
          <p:cNvPr id="355" name="Rounded Rectangle 26">
            <a:extLst>
              <a:ext uri="{FF2B5EF4-FFF2-40B4-BE49-F238E27FC236}">
                <a16:creationId xmlns:a16="http://schemas.microsoft.com/office/drawing/2014/main" id="{1E32A8C2-4176-4B0B-8B0F-7C1539E573FF}"/>
              </a:ext>
            </a:extLst>
          </p:cNvPr>
          <p:cNvSpPr/>
          <p:nvPr/>
        </p:nvSpPr>
        <p:spPr>
          <a:xfrm>
            <a:off x="8427504" y="4814117"/>
            <a:ext cx="3560317" cy="563481"/>
          </a:xfrm>
          <a:prstGeom prst="roundRect">
            <a:avLst>
              <a:gd name="adj" fmla="val 50000"/>
            </a:avLst>
          </a:prstGeom>
          <a:solidFill>
            <a:schemeClr val="bg1"/>
          </a:solidFill>
          <a:ln w="25400" cap="flat" cmpd="sng" algn="ctr">
            <a:noFill/>
            <a:prstDash val="solid"/>
          </a:ln>
          <a:effectLst/>
        </p:spPr>
        <p:txBody>
          <a:bodyPr lIns="0" rIns="0" rtlCol="0" anchor="ctr"/>
          <a:lstStyle/>
          <a:p>
            <a:pPr algn="ctr" defTabSz="812700">
              <a:defRPr/>
            </a:pPr>
            <a:r>
              <a:rPr lang="en-US" sz="2133" b="1" kern="0">
                <a:solidFill>
                  <a:srgbClr val="FFFFFF"/>
                </a:solidFill>
                <a:latin typeface="CiscoSansTT ExtraLight"/>
              </a:rPr>
              <a:t>@Regional Hub</a:t>
            </a:r>
          </a:p>
        </p:txBody>
      </p:sp>
      <p:cxnSp>
        <p:nvCxnSpPr>
          <p:cNvPr id="137" name="Straight Connector 136">
            <a:extLst>
              <a:ext uri="{FF2B5EF4-FFF2-40B4-BE49-F238E27FC236}">
                <a16:creationId xmlns:a16="http://schemas.microsoft.com/office/drawing/2014/main" id="{6467E386-1BBB-7F45-B413-203C0E0F4B97}"/>
              </a:ext>
            </a:extLst>
          </p:cNvPr>
          <p:cNvCxnSpPr>
            <a:cxnSpLocks/>
          </p:cNvCxnSpPr>
          <p:nvPr/>
        </p:nvCxnSpPr>
        <p:spPr>
          <a:xfrm>
            <a:off x="4088947" y="2194067"/>
            <a:ext cx="0" cy="2550685"/>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53CC82D5-12AA-D24D-B6E9-368DFE55BF17}"/>
              </a:ext>
            </a:extLst>
          </p:cNvPr>
          <p:cNvSpPr txBox="1"/>
          <p:nvPr/>
        </p:nvSpPr>
        <p:spPr>
          <a:xfrm>
            <a:off x="432053" y="5519699"/>
            <a:ext cx="3535680" cy="646331"/>
          </a:xfrm>
          <a:prstGeom prst="rect">
            <a:avLst/>
          </a:prstGeom>
          <a:noFill/>
        </p:spPr>
        <p:txBody>
          <a:bodyPr wrap="square" rtlCol="0" anchor="t">
            <a:spAutoFit/>
          </a:bodyPr>
          <a:lstStyle/>
          <a:p>
            <a:pPr algn="ctr" defTabSz="914332" fontAlgn="b">
              <a:defRPr/>
            </a:pPr>
            <a:r>
              <a:rPr lang="en-US">
                <a:solidFill>
                  <a:schemeClr val="bg1"/>
                </a:solidFill>
                <a:latin typeface="CiscoSansTT ExtraLight"/>
              </a:rPr>
              <a:t>Thick branch with Routing and Security (SD-Branch model)</a:t>
            </a:r>
          </a:p>
        </p:txBody>
      </p:sp>
      <p:sp>
        <p:nvSpPr>
          <p:cNvPr id="139" name="TextBox 138">
            <a:extLst>
              <a:ext uri="{FF2B5EF4-FFF2-40B4-BE49-F238E27FC236}">
                <a16:creationId xmlns:a16="http://schemas.microsoft.com/office/drawing/2014/main" id="{5DF7E49C-5A5F-7640-9DEF-C219EA3634C7}"/>
              </a:ext>
            </a:extLst>
          </p:cNvPr>
          <p:cNvSpPr txBox="1"/>
          <p:nvPr/>
        </p:nvSpPr>
        <p:spPr>
          <a:xfrm>
            <a:off x="8733927" y="5519699"/>
            <a:ext cx="3182536" cy="646331"/>
          </a:xfrm>
          <a:prstGeom prst="rect">
            <a:avLst/>
          </a:prstGeom>
          <a:noFill/>
        </p:spPr>
        <p:txBody>
          <a:bodyPr wrap="square" rtlCol="0">
            <a:spAutoFit/>
          </a:bodyPr>
          <a:lstStyle/>
          <a:p>
            <a:pPr algn="ctr" defTabSz="914332" fontAlgn="b">
              <a:defRPr/>
            </a:pPr>
            <a:r>
              <a:rPr lang="en-US">
                <a:solidFill>
                  <a:schemeClr val="bg1"/>
                </a:solidFill>
                <a:latin typeface="CiscoSansTT ExtraLight"/>
              </a:rPr>
              <a:t>Security Services as VNF at Regional Colocation Hub</a:t>
            </a:r>
          </a:p>
        </p:txBody>
      </p:sp>
      <p:sp>
        <p:nvSpPr>
          <p:cNvPr id="124" name="Freeform 213">
            <a:extLst>
              <a:ext uri="{FF2B5EF4-FFF2-40B4-BE49-F238E27FC236}">
                <a16:creationId xmlns:a16="http://schemas.microsoft.com/office/drawing/2014/main" id="{C40C33E4-A5A1-0147-A597-923F96F2635F}"/>
              </a:ext>
            </a:extLst>
          </p:cNvPr>
          <p:cNvSpPr/>
          <p:nvPr/>
        </p:nvSpPr>
        <p:spPr>
          <a:xfrm flipH="1">
            <a:off x="1393333" y="1768332"/>
            <a:ext cx="2521623" cy="1317136"/>
          </a:xfrm>
          <a:custGeom>
            <a:avLst/>
            <a:gdLst>
              <a:gd name="connsiteX0" fmla="*/ 1028555 w 1570229"/>
              <a:gd name="connsiteY0" fmla="*/ 0 h 820189"/>
              <a:gd name="connsiteX1" fmla="*/ 826470 w 1570229"/>
              <a:gd name="connsiteY1" fmla="*/ 0 h 820189"/>
              <a:gd name="connsiteX2" fmla="*/ 648596 w 1570229"/>
              <a:gd name="connsiteY2" fmla="*/ 177874 h 820189"/>
              <a:gd name="connsiteX3" fmla="*/ 660994 w 1570229"/>
              <a:gd name="connsiteY3" fmla="*/ 239284 h 820189"/>
              <a:gd name="connsiteX4" fmla="*/ 381075 w 1570229"/>
              <a:gd name="connsiteY4" fmla="*/ 239284 h 820189"/>
              <a:gd name="connsiteX5" fmla="*/ 203201 w 1570229"/>
              <a:gd name="connsiteY5" fmla="*/ 417158 h 820189"/>
              <a:gd name="connsiteX6" fmla="*/ 212747 w 1570229"/>
              <a:gd name="connsiteY6" fmla="*/ 464441 h 820189"/>
              <a:gd name="connsiteX7" fmla="*/ 177874 w 1570229"/>
              <a:gd name="connsiteY7" fmla="*/ 464441 h 820189"/>
              <a:gd name="connsiteX8" fmla="*/ 0 w 1570229"/>
              <a:gd name="connsiteY8" fmla="*/ 642315 h 820189"/>
              <a:gd name="connsiteX9" fmla="*/ 177874 w 1570229"/>
              <a:gd name="connsiteY9" fmla="*/ 820189 h 820189"/>
              <a:gd name="connsiteX10" fmla="*/ 1392355 w 1570229"/>
              <a:gd name="connsiteY10" fmla="*/ 820189 h 820189"/>
              <a:gd name="connsiteX11" fmla="*/ 1570229 w 1570229"/>
              <a:gd name="connsiteY11" fmla="*/ 642315 h 820189"/>
              <a:gd name="connsiteX12" fmla="*/ 1461592 w 1570229"/>
              <a:gd name="connsiteY12" fmla="*/ 478419 h 820189"/>
              <a:gd name="connsiteX13" fmla="*/ 1397627 w 1570229"/>
              <a:gd name="connsiteY13" fmla="*/ 465505 h 820189"/>
              <a:gd name="connsiteX14" fmla="*/ 1407388 w 1570229"/>
              <a:gd name="connsiteY14" fmla="*/ 417158 h 820189"/>
              <a:gd name="connsiteX15" fmla="*/ 1229514 w 1570229"/>
              <a:gd name="connsiteY15" fmla="*/ 239284 h 820189"/>
              <a:gd name="connsiteX16" fmla="*/ 1194031 w 1570229"/>
              <a:gd name="connsiteY16" fmla="*/ 239284 h 820189"/>
              <a:gd name="connsiteX17" fmla="*/ 1206429 w 1570229"/>
              <a:gd name="connsiteY17" fmla="*/ 177874 h 820189"/>
              <a:gd name="connsiteX18" fmla="*/ 1028555 w 1570229"/>
              <a:gd name="connsiteY18" fmla="*/ 0 h 82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0229" h="820189">
                <a:moveTo>
                  <a:pt x="1028555" y="0"/>
                </a:moveTo>
                <a:lnTo>
                  <a:pt x="826470" y="0"/>
                </a:lnTo>
                <a:cubicBezTo>
                  <a:pt x="728233" y="0"/>
                  <a:pt x="648596" y="79637"/>
                  <a:pt x="648596" y="177874"/>
                </a:cubicBezTo>
                <a:lnTo>
                  <a:pt x="660994" y="239284"/>
                </a:lnTo>
                <a:lnTo>
                  <a:pt x="381075" y="239284"/>
                </a:lnTo>
                <a:cubicBezTo>
                  <a:pt x="282838" y="239284"/>
                  <a:pt x="203201" y="318921"/>
                  <a:pt x="203201" y="417158"/>
                </a:cubicBezTo>
                <a:lnTo>
                  <a:pt x="212747" y="464441"/>
                </a:lnTo>
                <a:lnTo>
                  <a:pt x="177874" y="464441"/>
                </a:lnTo>
                <a:cubicBezTo>
                  <a:pt x="79637" y="464441"/>
                  <a:pt x="0" y="544078"/>
                  <a:pt x="0" y="642315"/>
                </a:cubicBezTo>
                <a:cubicBezTo>
                  <a:pt x="0" y="740552"/>
                  <a:pt x="79637" y="820189"/>
                  <a:pt x="177874" y="820189"/>
                </a:cubicBezTo>
                <a:lnTo>
                  <a:pt x="1392355" y="820189"/>
                </a:lnTo>
                <a:cubicBezTo>
                  <a:pt x="1490592" y="820189"/>
                  <a:pt x="1570229" y="740552"/>
                  <a:pt x="1570229" y="642315"/>
                </a:cubicBezTo>
                <a:cubicBezTo>
                  <a:pt x="1570229" y="568637"/>
                  <a:pt x="1525433" y="505422"/>
                  <a:pt x="1461592" y="478419"/>
                </a:cubicBezTo>
                <a:lnTo>
                  <a:pt x="1397627" y="465505"/>
                </a:lnTo>
                <a:lnTo>
                  <a:pt x="1407388" y="417158"/>
                </a:lnTo>
                <a:cubicBezTo>
                  <a:pt x="1407388" y="318921"/>
                  <a:pt x="1327751" y="239284"/>
                  <a:pt x="1229514" y="239284"/>
                </a:cubicBezTo>
                <a:lnTo>
                  <a:pt x="1194031" y="239284"/>
                </a:lnTo>
                <a:lnTo>
                  <a:pt x="1206429" y="177874"/>
                </a:lnTo>
                <a:cubicBezTo>
                  <a:pt x="1206429" y="79637"/>
                  <a:pt x="1126792" y="0"/>
                  <a:pt x="1028555" y="0"/>
                </a:cubicBezTo>
                <a:close/>
              </a:path>
            </a:pathLst>
          </a:custGeom>
          <a:solidFill>
            <a:schemeClr val="accent1"/>
          </a:solidFill>
          <a:ln w="6350" cap="flat" cmpd="sng" algn="ctr">
            <a:noFill/>
            <a:prstDash val="solid"/>
          </a:ln>
          <a:effectLst/>
        </p:spPr>
        <p:txBody>
          <a:bodyPr wrap="square" rtlCol="0" anchor="ctr">
            <a:noAutofit/>
          </a:bodyPr>
          <a:lstStyle/>
          <a:p>
            <a:pPr algn="ctr" defTabSz="1625519">
              <a:defRPr/>
            </a:pPr>
            <a:endParaRPr lang="en-US" sz="2844" kern="0">
              <a:solidFill>
                <a:srgbClr val="005073"/>
              </a:solidFill>
              <a:latin typeface="CiscoSansTT ExtraLight"/>
              <a:ea typeface="ＭＳ Ｐゴシック" charset="0"/>
            </a:endParaRPr>
          </a:p>
        </p:txBody>
      </p:sp>
      <p:sp>
        <p:nvSpPr>
          <p:cNvPr id="174" name="TextBox 173">
            <a:extLst>
              <a:ext uri="{FF2B5EF4-FFF2-40B4-BE49-F238E27FC236}">
                <a16:creationId xmlns:a16="http://schemas.microsoft.com/office/drawing/2014/main" id="{369594FC-692C-CD41-8E11-92D3F344FA87}"/>
              </a:ext>
            </a:extLst>
          </p:cNvPr>
          <p:cNvSpPr txBox="1"/>
          <p:nvPr/>
        </p:nvSpPr>
        <p:spPr>
          <a:xfrm>
            <a:off x="1989979" y="2387967"/>
            <a:ext cx="1351135" cy="584775"/>
          </a:xfrm>
          <a:prstGeom prst="rect">
            <a:avLst/>
          </a:prstGeom>
          <a:noFill/>
        </p:spPr>
        <p:txBody>
          <a:bodyPr wrap="square" rtlCol="0">
            <a:spAutoFit/>
          </a:bodyPr>
          <a:lstStyle/>
          <a:p>
            <a:pPr algn="ctr"/>
            <a:r>
              <a:rPr lang="en-US" sz="1600">
                <a:solidFill>
                  <a:schemeClr val="bg1"/>
                </a:solidFill>
              </a:rPr>
              <a:t>SaaS/IaaS</a:t>
            </a:r>
          </a:p>
          <a:p>
            <a:pPr algn="ctr"/>
            <a:r>
              <a:rPr lang="en-US" sz="1600">
                <a:solidFill>
                  <a:schemeClr val="bg1"/>
                </a:solidFill>
              </a:rPr>
              <a:t>Application</a:t>
            </a:r>
          </a:p>
        </p:txBody>
      </p:sp>
      <p:grpSp>
        <p:nvGrpSpPr>
          <p:cNvPr id="12" name="Group 11">
            <a:extLst>
              <a:ext uri="{FF2B5EF4-FFF2-40B4-BE49-F238E27FC236}">
                <a16:creationId xmlns:a16="http://schemas.microsoft.com/office/drawing/2014/main" id="{F236B9E1-ECC9-224F-A1AD-8E4B38337AD0}"/>
              </a:ext>
            </a:extLst>
          </p:cNvPr>
          <p:cNvGrpSpPr/>
          <p:nvPr/>
        </p:nvGrpSpPr>
        <p:grpSpPr>
          <a:xfrm>
            <a:off x="9064385" y="1733227"/>
            <a:ext cx="2521623" cy="1317136"/>
            <a:chOff x="6883556" y="983216"/>
            <a:chExt cx="1891217" cy="987852"/>
          </a:xfrm>
        </p:grpSpPr>
        <p:sp>
          <p:nvSpPr>
            <p:cNvPr id="133" name="Freeform 213">
              <a:extLst>
                <a:ext uri="{FF2B5EF4-FFF2-40B4-BE49-F238E27FC236}">
                  <a16:creationId xmlns:a16="http://schemas.microsoft.com/office/drawing/2014/main" id="{FCC864C2-9642-E447-ADE7-938EB1A32C22}"/>
                </a:ext>
              </a:extLst>
            </p:cNvPr>
            <p:cNvSpPr/>
            <p:nvPr/>
          </p:nvSpPr>
          <p:spPr>
            <a:xfrm flipH="1">
              <a:off x="6883556" y="983216"/>
              <a:ext cx="1891217" cy="987852"/>
            </a:xfrm>
            <a:custGeom>
              <a:avLst/>
              <a:gdLst>
                <a:gd name="connsiteX0" fmla="*/ 1028555 w 1570229"/>
                <a:gd name="connsiteY0" fmla="*/ 0 h 820189"/>
                <a:gd name="connsiteX1" fmla="*/ 826470 w 1570229"/>
                <a:gd name="connsiteY1" fmla="*/ 0 h 820189"/>
                <a:gd name="connsiteX2" fmla="*/ 648596 w 1570229"/>
                <a:gd name="connsiteY2" fmla="*/ 177874 h 820189"/>
                <a:gd name="connsiteX3" fmla="*/ 660994 w 1570229"/>
                <a:gd name="connsiteY3" fmla="*/ 239284 h 820189"/>
                <a:gd name="connsiteX4" fmla="*/ 381075 w 1570229"/>
                <a:gd name="connsiteY4" fmla="*/ 239284 h 820189"/>
                <a:gd name="connsiteX5" fmla="*/ 203201 w 1570229"/>
                <a:gd name="connsiteY5" fmla="*/ 417158 h 820189"/>
                <a:gd name="connsiteX6" fmla="*/ 212747 w 1570229"/>
                <a:gd name="connsiteY6" fmla="*/ 464441 h 820189"/>
                <a:gd name="connsiteX7" fmla="*/ 177874 w 1570229"/>
                <a:gd name="connsiteY7" fmla="*/ 464441 h 820189"/>
                <a:gd name="connsiteX8" fmla="*/ 0 w 1570229"/>
                <a:gd name="connsiteY8" fmla="*/ 642315 h 820189"/>
                <a:gd name="connsiteX9" fmla="*/ 177874 w 1570229"/>
                <a:gd name="connsiteY9" fmla="*/ 820189 h 820189"/>
                <a:gd name="connsiteX10" fmla="*/ 1392355 w 1570229"/>
                <a:gd name="connsiteY10" fmla="*/ 820189 h 820189"/>
                <a:gd name="connsiteX11" fmla="*/ 1570229 w 1570229"/>
                <a:gd name="connsiteY11" fmla="*/ 642315 h 820189"/>
                <a:gd name="connsiteX12" fmla="*/ 1461592 w 1570229"/>
                <a:gd name="connsiteY12" fmla="*/ 478419 h 820189"/>
                <a:gd name="connsiteX13" fmla="*/ 1397627 w 1570229"/>
                <a:gd name="connsiteY13" fmla="*/ 465505 h 820189"/>
                <a:gd name="connsiteX14" fmla="*/ 1407388 w 1570229"/>
                <a:gd name="connsiteY14" fmla="*/ 417158 h 820189"/>
                <a:gd name="connsiteX15" fmla="*/ 1229514 w 1570229"/>
                <a:gd name="connsiteY15" fmla="*/ 239284 h 820189"/>
                <a:gd name="connsiteX16" fmla="*/ 1194031 w 1570229"/>
                <a:gd name="connsiteY16" fmla="*/ 239284 h 820189"/>
                <a:gd name="connsiteX17" fmla="*/ 1206429 w 1570229"/>
                <a:gd name="connsiteY17" fmla="*/ 177874 h 820189"/>
                <a:gd name="connsiteX18" fmla="*/ 1028555 w 1570229"/>
                <a:gd name="connsiteY18" fmla="*/ 0 h 82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0229" h="820189">
                  <a:moveTo>
                    <a:pt x="1028555" y="0"/>
                  </a:moveTo>
                  <a:lnTo>
                    <a:pt x="826470" y="0"/>
                  </a:lnTo>
                  <a:cubicBezTo>
                    <a:pt x="728233" y="0"/>
                    <a:pt x="648596" y="79637"/>
                    <a:pt x="648596" y="177874"/>
                  </a:cubicBezTo>
                  <a:lnTo>
                    <a:pt x="660994" y="239284"/>
                  </a:lnTo>
                  <a:lnTo>
                    <a:pt x="381075" y="239284"/>
                  </a:lnTo>
                  <a:cubicBezTo>
                    <a:pt x="282838" y="239284"/>
                    <a:pt x="203201" y="318921"/>
                    <a:pt x="203201" y="417158"/>
                  </a:cubicBezTo>
                  <a:lnTo>
                    <a:pt x="212747" y="464441"/>
                  </a:lnTo>
                  <a:lnTo>
                    <a:pt x="177874" y="464441"/>
                  </a:lnTo>
                  <a:cubicBezTo>
                    <a:pt x="79637" y="464441"/>
                    <a:pt x="0" y="544078"/>
                    <a:pt x="0" y="642315"/>
                  </a:cubicBezTo>
                  <a:cubicBezTo>
                    <a:pt x="0" y="740552"/>
                    <a:pt x="79637" y="820189"/>
                    <a:pt x="177874" y="820189"/>
                  </a:cubicBezTo>
                  <a:lnTo>
                    <a:pt x="1392355" y="820189"/>
                  </a:lnTo>
                  <a:cubicBezTo>
                    <a:pt x="1490592" y="820189"/>
                    <a:pt x="1570229" y="740552"/>
                    <a:pt x="1570229" y="642315"/>
                  </a:cubicBezTo>
                  <a:cubicBezTo>
                    <a:pt x="1570229" y="568637"/>
                    <a:pt x="1525433" y="505422"/>
                    <a:pt x="1461592" y="478419"/>
                  </a:cubicBezTo>
                  <a:lnTo>
                    <a:pt x="1397627" y="465505"/>
                  </a:lnTo>
                  <a:lnTo>
                    <a:pt x="1407388" y="417158"/>
                  </a:lnTo>
                  <a:cubicBezTo>
                    <a:pt x="1407388" y="318921"/>
                    <a:pt x="1327751" y="239284"/>
                    <a:pt x="1229514" y="239284"/>
                  </a:cubicBezTo>
                  <a:lnTo>
                    <a:pt x="1194031" y="239284"/>
                  </a:lnTo>
                  <a:lnTo>
                    <a:pt x="1206429" y="177874"/>
                  </a:lnTo>
                  <a:cubicBezTo>
                    <a:pt x="1206429" y="79637"/>
                    <a:pt x="1126792" y="0"/>
                    <a:pt x="1028555" y="0"/>
                  </a:cubicBezTo>
                  <a:close/>
                </a:path>
              </a:pathLst>
            </a:custGeom>
            <a:solidFill>
              <a:schemeClr val="accent1"/>
            </a:solidFill>
            <a:ln w="6350" cap="flat" cmpd="sng" algn="ctr">
              <a:noFill/>
              <a:prstDash val="solid"/>
            </a:ln>
            <a:effectLst/>
          </p:spPr>
          <p:txBody>
            <a:bodyPr wrap="square" rtlCol="0" anchor="ctr">
              <a:noAutofit/>
            </a:bodyPr>
            <a:lstStyle/>
            <a:p>
              <a:pPr algn="ctr" defTabSz="1625519">
                <a:defRPr/>
              </a:pPr>
              <a:endParaRPr lang="en-US" sz="2844" kern="0">
                <a:solidFill>
                  <a:srgbClr val="005073"/>
                </a:solidFill>
                <a:latin typeface="CiscoSansTT ExtraLight"/>
                <a:ea typeface="ＭＳ Ｐゴシック" charset="0"/>
              </a:endParaRPr>
            </a:p>
          </p:txBody>
        </p:sp>
        <p:sp>
          <p:nvSpPr>
            <p:cNvPr id="175" name="TextBox 174">
              <a:extLst>
                <a:ext uri="{FF2B5EF4-FFF2-40B4-BE49-F238E27FC236}">
                  <a16:creationId xmlns:a16="http://schemas.microsoft.com/office/drawing/2014/main" id="{C69BBBDA-F40D-FF44-9610-F1442C0B8127}"/>
                </a:ext>
              </a:extLst>
            </p:cNvPr>
            <p:cNvSpPr txBox="1"/>
            <p:nvPr/>
          </p:nvSpPr>
          <p:spPr>
            <a:xfrm>
              <a:off x="7290519" y="1478502"/>
              <a:ext cx="1013351" cy="438581"/>
            </a:xfrm>
            <a:prstGeom prst="rect">
              <a:avLst/>
            </a:prstGeom>
            <a:noFill/>
          </p:spPr>
          <p:txBody>
            <a:bodyPr wrap="square" rtlCol="0">
              <a:spAutoFit/>
            </a:bodyPr>
            <a:lstStyle/>
            <a:p>
              <a:pPr algn="ctr"/>
              <a:r>
                <a:rPr lang="en-US" sz="1600">
                  <a:solidFill>
                    <a:schemeClr val="bg1"/>
                  </a:solidFill>
                </a:rPr>
                <a:t>SaaS/IaaS</a:t>
              </a:r>
            </a:p>
            <a:p>
              <a:pPr algn="ctr"/>
              <a:r>
                <a:rPr lang="en-US" sz="1600">
                  <a:solidFill>
                    <a:schemeClr val="bg1"/>
                  </a:solidFill>
                </a:rPr>
                <a:t>Application</a:t>
              </a:r>
            </a:p>
          </p:txBody>
        </p:sp>
      </p:grpSp>
      <p:sp>
        <p:nvSpPr>
          <p:cNvPr id="176" name="Rounded Rectangle 259">
            <a:extLst>
              <a:ext uri="{FF2B5EF4-FFF2-40B4-BE49-F238E27FC236}">
                <a16:creationId xmlns:a16="http://schemas.microsoft.com/office/drawing/2014/main" id="{163DC592-61D3-CC43-81F7-C77BE8206174}"/>
              </a:ext>
            </a:extLst>
          </p:cNvPr>
          <p:cNvSpPr/>
          <p:nvPr/>
        </p:nvSpPr>
        <p:spPr>
          <a:xfrm flipH="1">
            <a:off x="2203865" y="4303358"/>
            <a:ext cx="896456" cy="361645"/>
          </a:xfrm>
          <a:prstGeom prst="roundRect">
            <a:avLst>
              <a:gd name="adj" fmla="val 32044"/>
            </a:avLst>
          </a:prstGeom>
          <a:solidFill>
            <a:schemeClr val="accent6"/>
          </a:solidFill>
          <a:ln w="12700" cap="rnd"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048">
              <a:defRPr/>
            </a:pPr>
            <a:r>
              <a:rPr lang="en-US" sz="1100" dirty="0">
                <a:solidFill>
                  <a:srgbClr val="E7E6E6"/>
                </a:solidFill>
                <a:latin typeface="CiscoSansTT Light"/>
                <a:cs typeface="Calibri" pitchFamily="34" charset="0"/>
              </a:rPr>
              <a:t>Branch Security</a:t>
            </a:r>
          </a:p>
        </p:txBody>
      </p:sp>
      <p:cxnSp>
        <p:nvCxnSpPr>
          <p:cNvPr id="134" name="Straight Connector 133">
            <a:extLst>
              <a:ext uri="{FF2B5EF4-FFF2-40B4-BE49-F238E27FC236}">
                <a16:creationId xmlns:a16="http://schemas.microsoft.com/office/drawing/2014/main" id="{A2586A04-E92C-7049-BA60-9653E8DD0BD9}"/>
              </a:ext>
            </a:extLst>
          </p:cNvPr>
          <p:cNvCxnSpPr>
            <a:cxnSpLocks/>
          </p:cNvCxnSpPr>
          <p:nvPr/>
        </p:nvCxnSpPr>
        <p:spPr>
          <a:xfrm>
            <a:off x="8343195" y="2058796"/>
            <a:ext cx="0" cy="2685955"/>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40" name="Rounded Rectangle 26">
            <a:extLst>
              <a:ext uri="{FF2B5EF4-FFF2-40B4-BE49-F238E27FC236}">
                <a16:creationId xmlns:a16="http://schemas.microsoft.com/office/drawing/2014/main" id="{B1191C89-A114-794F-AC0C-3788A692F0EE}"/>
              </a:ext>
            </a:extLst>
          </p:cNvPr>
          <p:cNvSpPr/>
          <p:nvPr/>
        </p:nvSpPr>
        <p:spPr>
          <a:xfrm>
            <a:off x="4363860" y="4823242"/>
            <a:ext cx="3676176" cy="563481"/>
          </a:xfrm>
          <a:prstGeom prst="roundRect">
            <a:avLst>
              <a:gd name="adj" fmla="val 50000"/>
            </a:avLst>
          </a:prstGeom>
          <a:solidFill>
            <a:schemeClr val="bg1"/>
          </a:solidFill>
          <a:ln w="25400" cap="flat" cmpd="sng" algn="ctr">
            <a:noFill/>
            <a:prstDash val="solid"/>
          </a:ln>
          <a:effectLst/>
        </p:spPr>
        <p:txBody>
          <a:bodyPr lIns="0" rIns="0" rtlCol="0" anchor="ctr"/>
          <a:lstStyle/>
          <a:p>
            <a:pPr algn="ctr" defTabSz="812700">
              <a:defRPr/>
            </a:pPr>
            <a:r>
              <a:rPr lang="en-US" sz="2133" b="1" kern="0" dirty="0">
                <a:solidFill>
                  <a:srgbClr val="FFFFFF"/>
                </a:solidFill>
                <a:latin typeface="CiscoSansTT ExtraLight"/>
              </a:rPr>
              <a:t>Cloud Security &amp; SASE</a:t>
            </a:r>
          </a:p>
        </p:txBody>
      </p:sp>
      <p:grpSp>
        <p:nvGrpSpPr>
          <p:cNvPr id="177" name="Group 176">
            <a:extLst>
              <a:ext uri="{FF2B5EF4-FFF2-40B4-BE49-F238E27FC236}">
                <a16:creationId xmlns:a16="http://schemas.microsoft.com/office/drawing/2014/main" id="{A78E6720-21B5-6F43-BF45-93516D24B195}"/>
              </a:ext>
            </a:extLst>
          </p:cNvPr>
          <p:cNvGrpSpPr/>
          <p:nvPr/>
        </p:nvGrpSpPr>
        <p:grpSpPr>
          <a:xfrm>
            <a:off x="4377994" y="3007226"/>
            <a:ext cx="3703108" cy="1714704"/>
            <a:chOff x="4493210" y="3054716"/>
            <a:chExt cx="3236220" cy="1650013"/>
          </a:xfrm>
        </p:grpSpPr>
        <p:sp>
          <p:nvSpPr>
            <p:cNvPr id="178" name="Arc 177">
              <a:extLst>
                <a:ext uri="{FF2B5EF4-FFF2-40B4-BE49-F238E27FC236}">
                  <a16:creationId xmlns:a16="http://schemas.microsoft.com/office/drawing/2014/main" id="{1EABBFE1-5926-B84C-98D0-FEC9C0CFA889}"/>
                </a:ext>
              </a:extLst>
            </p:cNvPr>
            <p:cNvSpPr/>
            <p:nvPr/>
          </p:nvSpPr>
          <p:spPr>
            <a:xfrm flipH="1">
              <a:off x="6284723" y="3054716"/>
              <a:ext cx="1444707" cy="1530429"/>
            </a:xfrm>
            <a:prstGeom prst="arc">
              <a:avLst>
                <a:gd name="adj1" fmla="val 20544237"/>
                <a:gd name="adj2" fmla="val 5502285"/>
              </a:avLst>
            </a:prstGeom>
            <a:noFill/>
            <a:ln w="25400" cap="rnd" cmpd="sng" algn="ctr">
              <a:solidFill>
                <a:srgbClr val="00BCEB"/>
              </a:solidFill>
              <a:prstDash val="solid"/>
              <a:headEnd type="arrow" w="med" len="sm"/>
              <a:tailEnd type="none"/>
            </a:ln>
            <a:effectLst/>
          </p:spPr>
          <p:txBody>
            <a:bodyPr rtlCol="0" anchor="ct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defTabSz="609523">
                <a:defRPr/>
              </a:pPr>
              <a:endParaRPr lang="en-US" sz="2400">
                <a:solidFill>
                  <a:srgbClr val="FFFFFF"/>
                </a:solidFill>
                <a:latin typeface="CiscoSansTT ExtraLight"/>
              </a:endParaRPr>
            </a:p>
          </p:txBody>
        </p:sp>
        <p:sp>
          <p:nvSpPr>
            <p:cNvPr id="179" name="Arc 178">
              <a:extLst>
                <a:ext uri="{FF2B5EF4-FFF2-40B4-BE49-F238E27FC236}">
                  <a16:creationId xmlns:a16="http://schemas.microsoft.com/office/drawing/2014/main" id="{431D35D8-90BE-F442-8F54-4B3AC68CD0BF}"/>
                </a:ext>
              </a:extLst>
            </p:cNvPr>
            <p:cNvSpPr/>
            <p:nvPr/>
          </p:nvSpPr>
          <p:spPr>
            <a:xfrm>
              <a:off x="4631138" y="3054716"/>
              <a:ext cx="1444707" cy="1530429"/>
            </a:xfrm>
            <a:prstGeom prst="arc">
              <a:avLst>
                <a:gd name="adj1" fmla="val 20631655"/>
                <a:gd name="adj2" fmla="val 5502285"/>
              </a:avLst>
            </a:prstGeom>
            <a:noFill/>
            <a:ln w="25400" cap="rnd" cmpd="sng" algn="ctr">
              <a:solidFill>
                <a:srgbClr val="00BCEB"/>
              </a:solidFill>
              <a:prstDash val="solid"/>
              <a:headEnd type="arrow" w="med" len="sm"/>
              <a:tailEnd type="none"/>
            </a:ln>
            <a:effectLst/>
          </p:spPr>
          <p:txBody>
            <a:bodyPr rtlCol="0" anchor="ct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defTabSz="609523">
                <a:defRPr/>
              </a:pPr>
              <a:endParaRPr lang="en-US" sz="2400">
                <a:solidFill>
                  <a:srgbClr val="FFFFFF"/>
                </a:solidFill>
                <a:latin typeface="CiscoSansTT ExtraLight"/>
              </a:endParaRPr>
            </a:p>
          </p:txBody>
        </p:sp>
        <p:grpSp>
          <p:nvGrpSpPr>
            <p:cNvPr id="180" name="Group 179">
              <a:extLst>
                <a:ext uri="{FF2B5EF4-FFF2-40B4-BE49-F238E27FC236}">
                  <a16:creationId xmlns:a16="http://schemas.microsoft.com/office/drawing/2014/main" id="{7AB088EB-8586-A845-80F1-58E2A64A7BD9}"/>
                </a:ext>
              </a:extLst>
            </p:cNvPr>
            <p:cNvGrpSpPr/>
            <p:nvPr/>
          </p:nvGrpSpPr>
          <p:grpSpPr>
            <a:xfrm>
              <a:off x="4698973" y="3631077"/>
              <a:ext cx="671780" cy="1044291"/>
              <a:chOff x="1085546" y="1999546"/>
              <a:chExt cx="455651" cy="572204"/>
            </a:xfrm>
          </p:grpSpPr>
          <p:sp>
            <p:nvSpPr>
              <p:cNvPr id="192" name="Freeform 68">
                <a:extLst>
                  <a:ext uri="{FF2B5EF4-FFF2-40B4-BE49-F238E27FC236}">
                    <a16:creationId xmlns:a16="http://schemas.microsoft.com/office/drawing/2014/main" id="{0828906F-334E-FC47-8D68-9903FE2175A5}"/>
                  </a:ext>
                </a:extLst>
              </p:cNvPr>
              <p:cNvSpPr/>
              <p:nvPr/>
            </p:nvSpPr>
            <p:spPr>
              <a:xfrm>
                <a:off x="1085546" y="2009712"/>
                <a:ext cx="152401" cy="558800"/>
              </a:xfrm>
              <a:custGeom>
                <a:avLst/>
                <a:gdLst>
                  <a:gd name="connsiteX0" fmla="*/ 152401 w 152401"/>
                  <a:gd name="connsiteY0" fmla="*/ 0 h 558800"/>
                  <a:gd name="connsiteX1" fmla="*/ 152401 w 152401"/>
                  <a:gd name="connsiteY1" fmla="*/ 161925 h 558800"/>
                  <a:gd name="connsiteX2" fmla="*/ 152400 w 152401"/>
                  <a:gd name="connsiteY2" fmla="*/ 161925 h 558800"/>
                  <a:gd name="connsiteX3" fmla="*/ 152400 w 152401"/>
                  <a:gd name="connsiteY3" fmla="*/ 558800 h 558800"/>
                  <a:gd name="connsiteX4" fmla="*/ 0 w 152401"/>
                  <a:gd name="connsiteY4" fmla="*/ 558800 h 558800"/>
                  <a:gd name="connsiteX5" fmla="*/ 0 w 152401"/>
                  <a:gd name="connsiteY5" fmla="*/ 161925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1" h="558800">
                    <a:moveTo>
                      <a:pt x="152401" y="0"/>
                    </a:moveTo>
                    <a:lnTo>
                      <a:pt x="152401" y="161925"/>
                    </a:lnTo>
                    <a:lnTo>
                      <a:pt x="152400" y="161925"/>
                    </a:lnTo>
                    <a:lnTo>
                      <a:pt x="152400" y="558800"/>
                    </a:lnTo>
                    <a:lnTo>
                      <a:pt x="0" y="558800"/>
                    </a:lnTo>
                    <a:lnTo>
                      <a:pt x="0" y="161925"/>
                    </a:lnTo>
                    <a:close/>
                  </a:path>
                </a:pathLst>
              </a:cu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93" name="Rectangle 192">
                <a:extLst>
                  <a:ext uri="{FF2B5EF4-FFF2-40B4-BE49-F238E27FC236}">
                    <a16:creationId xmlns:a16="http://schemas.microsoft.com/office/drawing/2014/main" id="{CEA3FCFE-9D22-974F-B904-5D7A0711CE12}"/>
                  </a:ext>
                </a:extLst>
              </p:cNvPr>
              <p:cNvSpPr/>
              <p:nvPr/>
            </p:nvSpPr>
            <p:spPr>
              <a:xfrm>
                <a:off x="1318173" y="2255055"/>
                <a:ext cx="223024" cy="316695"/>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94" name="Rectangle 193">
                <a:extLst>
                  <a:ext uri="{FF2B5EF4-FFF2-40B4-BE49-F238E27FC236}">
                    <a16:creationId xmlns:a16="http://schemas.microsoft.com/office/drawing/2014/main" id="{A3DD6ABE-48C6-3241-87A1-953F7E6469BD}"/>
                  </a:ext>
                </a:extLst>
              </p:cNvPr>
              <p:cNvSpPr/>
              <p:nvPr/>
            </p:nvSpPr>
            <p:spPr>
              <a:xfrm>
                <a:off x="1344936" y="2188147"/>
                <a:ext cx="169498" cy="115973"/>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95" name="Line 41">
                <a:extLst>
                  <a:ext uri="{FF2B5EF4-FFF2-40B4-BE49-F238E27FC236}">
                    <a16:creationId xmlns:a16="http://schemas.microsoft.com/office/drawing/2014/main" id="{F862F3A7-1209-7C41-9C5B-A40EB7F2E396}"/>
                  </a:ext>
                </a:extLst>
              </p:cNvPr>
              <p:cNvSpPr>
                <a:spLocks noChangeShapeType="1"/>
              </p:cNvSpPr>
              <p:nvPr/>
            </p:nvSpPr>
            <p:spPr bwMode="auto">
              <a:xfrm flipV="1">
                <a:off x="1313052" y="1999546"/>
                <a:ext cx="0" cy="97991"/>
              </a:xfrm>
              <a:prstGeom prst="line">
                <a:avLst/>
              </a:prstGeom>
              <a:noFill/>
              <a:ln w="12700" cap="rnd">
                <a:solidFill>
                  <a:srgbClr val="00BC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grpSp>
            <p:nvGrpSpPr>
              <p:cNvPr id="196" name="Group 195">
                <a:extLst>
                  <a:ext uri="{FF2B5EF4-FFF2-40B4-BE49-F238E27FC236}">
                    <a16:creationId xmlns:a16="http://schemas.microsoft.com/office/drawing/2014/main" id="{6EF24EA9-585E-3E42-93AC-8DBB803AD1EB}"/>
                  </a:ext>
                </a:extLst>
              </p:cNvPr>
              <p:cNvGrpSpPr/>
              <p:nvPr/>
            </p:nvGrpSpPr>
            <p:grpSpPr>
              <a:xfrm>
                <a:off x="1200696" y="2098938"/>
                <a:ext cx="223024" cy="468351"/>
                <a:chOff x="1039294" y="3934150"/>
                <a:chExt cx="223024" cy="468351"/>
              </a:xfrm>
              <a:solidFill>
                <a:srgbClr val="676767">
                  <a:lumMod val="60000"/>
                  <a:lumOff val="40000"/>
                </a:srgbClr>
              </a:solidFill>
            </p:grpSpPr>
            <p:sp>
              <p:nvSpPr>
                <p:cNvPr id="201" name="Rectangle 200">
                  <a:extLst>
                    <a:ext uri="{FF2B5EF4-FFF2-40B4-BE49-F238E27FC236}">
                      <a16:creationId xmlns:a16="http://schemas.microsoft.com/office/drawing/2014/main" id="{210618EF-6BA4-E346-8900-3EA3A7915C82}"/>
                    </a:ext>
                  </a:extLst>
                </p:cNvPr>
                <p:cNvSpPr/>
                <p:nvPr/>
              </p:nvSpPr>
              <p:spPr>
                <a:xfrm>
                  <a:off x="1039294" y="4059044"/>
                  <a:ext cx="223024" cy="343457"/>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202" name="Rectangle 201">
                  <a:extLst>
                    <a:ext uri="{FF2B5EF4-FFF2-40B4-BE49-F238E27FC236}">
                      <a16:creationId xmlns:a16="http://schemas.microsoft.com/office/drawing/2014/main" id="{2B57F920-FFA8-8340-A00D-E9DF3287CA33}"/>
                    </a:ext>
                  </a:extLst>
                </p:cNvPr>
                <p:cNvSpPr/>
                <p:nvPr/>
              </p:nvSpPr>
              <p:spPr>
                <a:xfrm>
                  <a:off x="1066057" y="3992136"/>
                  <a:ext cx="169498" cy="115973"/>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203" name="Rectangle 202">
                  <a:extLst>
                    <a:ext uri="{FF2B5EF4-FFF2-40B4-BE49-F238E27FC236}">
                      <a16:creationId xmlns:a16="http://schemas.microsoft.com/office/drawing/2014/main" id="{D0D7476E-6ABD-E34D-B4B7-ECB7563B4BD1}"/>
                    </a:ext>
                  </a:extLst>
                </p:cNvPr>
                <p:cNvSpPr/>
                <p:nvPr/>
              </p:nvSpPr>
              <p:spPr>
                <a:xfrm>
                  <a:off x="1119583" y="3934150"/>
                  <a:ext cx="62446" cy="115973"/>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grpSp>
          <p:sp>
            <p:nvSpPr>
              <p:cNvPr id="197" name="Line 27">
                <a:extLst>
                  <a:ext uri="{FF2B5EF4-FFF2-40B4-BE49-F238E27FC236}">
                    <a16:creationId xmlns:a16="http://schemas.microsoft.com/office/drawing/2014/main" id="{480730E3-FD62-1C4F-AF8A-190BBEFD4809}"/>
                  </a:ext>
                </a:extLst>
              </p:cNvPr>
              <p:cNvSpPr>
                <a:spLocks noChangeShapeType="1"/>
              </p:cNvSpPr>
              <p:nvPr/>
            </p:nvSpPr>
            <p:spPr bwMode="auto">
              <a:xfrm>
                <a:off x="1253324" y="2282137"/>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98" name="Line 28">
                <a:extLst>
                  <a:ext uri="{FF2B5EF4-FFF2-40B4-BE49-F238E27FC236}">
                    <a16:creationId xmlns:a16="http://schemas.microsoft.com/office/drawing/2014/main" id="{758EDA09-82AB-5A49-BA8F-B8FDECD43727}"/>
                  </a:ext>
                </a:extLst>
              </p:cNvPr>
              <p:cNvSpPr>
                <a:spLocks noChangeShapeType="1"/>
              </p:cNvSpPr>
              <p:nvPr/>
            </p:nvSpPr>
            <p:spPr bwMode="auto">
              <a:xfrm>
                <a:off x="1253324" y="2353064"/>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99" name="Line 29">
                <a:extLst>
                  <a:ext uri="{FF2B5EF4-FFF2-40B4-BE49-F238E27FC236}">
                    <a16:creationId xmlns:a16="http://schemas.microsoft.com/office/drawing/2014/main" id="{B47A1195-CEB3-1D4E-B9A2-AAF22D77CE35}"/>
                  </a:ext>
                </a:extLst>
              </p:cNvPr>
              <p:cNvSpPr>
                <a:spLocks noChangeShapeType="1"/>
              </p:cNvSpPr>
              <p:nvPr/>
            </p:nvSpPr>
            <p:spPr bwMode="auto">
              <a:xfrm>
                <a:off x="1253324" y="2424924"/>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200" name="Line 30">
                <a:extLst>
                  <a:ext uri="{FF2B5EF4-FFF2-40B4-BE49-F238E27FC236}">
                    <a16:creationId xmlns:a16="http://schemas.microsoft.com/office/drawing/2014/main" id="{6776C7CA-959C-3C4F-995A-095B901DB4D0}"/>
                  </a:ext>
                </a:extLst>
              </p:cNvPr>
              <p:cNvSpPr>
                <a:spLocks noChangeShapeType="1"/>
              </p:cNvSpPr>
              <p:nvPr/>
            </p:nvSpPr>
            <p:spPr bwMode="auto">
              <a:xfrm>
                <a:off x="1253324" y="2495851"/>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grpSp>
        <p:grpSp>
          <p:nvGrpSpPr>
            <p:cNvPr id="181" name="Group 180">
              <a:extLst>
                <a:ext uri="{FF2B5EF4-FFF2-40B4-BE49-F238E27FC236}">
                  <a16:creationId xmlns:a16="http://schemas.microsoft.com/office/drawing/2014/main" id="{80B54217-4051-A247-8A9E-B26DDE560301}"/>
                </a:ext>
              </a:extLst>
            </p:cNvPr>
            <p:cNvGrpSpPr/>
            <p:nvPr/>
          </p:nvGrpSpPr>
          <p:grpSpPr>
            <a:xfrm>
              <a:off x="7094821" y="3820248"/>
              <a:ext cx="472336" cy="855121"/>
              <a:chOff x="2304721" y="2103198"/>
              <a:chExt cx="320374" cy="468552"/>
            </a:xfrm>
          </p:grpSpPr>
          <p:sp>
            <p:nvSpPr>
              <p:cNvPr id="184" name="Rectangle 183">
                <a:extLst>
                  <a:ext uri="{FF2B5EF4-FFF2-40B4-BE49-F238E27FC236}">
                    <a16:creationId xmlns:a16="http://schemas.microsoft.com/office/drawing/2014/main" id="{275D43E2-6CBC-7C40-88BB-E0C12C8B8907}"/>
                  </a:ext>
                </a:extLst>
              </p:cNvPr>
              <p:cNvSpPr/>
              <p:nvPr/>
            </p:nvSpPr>
            <p:spPr>
              <a:xfrm>
                <a:off x="2304721" y="2189907"/>
                <a:ext cx="79728" cy="376360"/>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85" name="Rectangle 184">
                <a:extLst>
                  <a:ext uri="{FF2B5EF4-FFF2-40B4-BE49-F238E27FC236}">
                    <a16:creationId xmlns:a16="http://schemas.microsoft.com/office/drawing/2014/main" id="{BAAE2277-A7CF-4C47-A21E-77FAF311533E}"/>
                  </a:ext>
                </a:extLst>
              </p:cNvPr>
              <p:cNvSpPr/>
              <p:nvPr/>
            </p:nvSpPr>
            <p:spPr>
              <a:xfrm>
                <a:off x="2467882" y="2126355"/>
                <a:ext cx="157213" cy="445395"/>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86" name="Rectangle 185">
                <a:extLst>
                  <a:ext uri="{FF2B5EF4-FFF2-40B4-BE49-F238E27FC236}">
                    <a16:creationId xmlns:a16="http://schemas.microsoft.com/office/drawing/2014/main" id="{61B047BE-C257-A34C-BF47-49975E19C2A3}"/>
                  </a:ext>
                </a:extLst>
              </p:cNvPr>
              <p:cNvSpPr/>
              <p:nvPr/>
            </p:nvSpPr>
            <p:spPr>
              <a:xfrm>
                <a:off x="2548438" y="2103198"/>
                <a:ext cx="57788" cy="64586"/>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87" name="Rectangle 186">
                <a:extLst>
                  <a:ext uri="{FF2B5EF4-FFF2-40B4-BE49-F238E27FC236}">
                    <a16:creationId xmlns:a16="http://schemas.microsoft.com/office/drawing/2014/main" id="{F6FD8A10-8D55-8343-BAA7-24F11EF6B0CD}"/>
                  </a:ext>
                </a:extLst>
              </p:cNvPr>
              <p:cNvSpPr/>
              <p:nvPr/>
            </p:nvSpPr>
            <p:spPr>
              <a:xfrm>
                <a:off x="2328333" y="2282160"/>
                <a:ext cx="193120" cy="286350"/>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188" name="Line 27">
                <a:extLst>
                  <a:ext uri="{FF2B5EF4-FFF2-40B4-BE49-F238E27FC236}">
                    <a16:creationId xmlns:a16="http://schemas.microsoft.com/office/drawing/2014/main" id="{64A325B1-DBA6-854B-8857-0A44A8478E3A}"/>
                  </a:ext>
                </a:extLst>
              </p:cNvPr>
              <p:cNvSpPr>
                <a:spLocks noChangeShapeType="1"/>
              </p:cNvSpPr>
              <p:nvPr/>
            </p:nvSpPr>
            <p:spPr bwMode="auto">
              <a:xfrm>
                <a:off x="2377154" y="2340007"/>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89" name="Line 28">
                <a:extLst>
                  <a:ext uri="{FF2B5EF4-FFF2-40B4-BE49-F238E27FC236}">
                    <a16:creationId xmlns:a16="http://schemas.microsoft.com/office/drawing/2014/main" id="{FE2E741D-F3AE-5249-902E-470F8762F078}"/>
                  </a:ext>
                </a:extLst>
              </p:cNvPr>
              <p:cNvSpPr>
                <a:spLocks noChangeShapeType="1"/>
              </p:cNvSpPr>
              <p:nvPr/>
            </p:nvSpPr>
            <p:spPr bwMode="auto">
              <a:xfrm>
                <a:off x="2377154" y="2396698"/>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90" name="Line 29">
                <a:extLst>
                  <a:ext uri="{FF2B5EF4-FFF2-40B4-BE49-F238E27FC236}">
                    <a16:creationId xmlns:a16="http://schemas.microsoft.com/office/drawing/2014/main" id="{68FF1765-EA26-3A4D-A103-4908398507AF}"/>
                  </a:ext>
                </a:extLst>
              </p:cNvPr>
              <p:cNvSpPr>
                <a:spLocks noChangeShapeType="1"/>
              </p:cNvSpPr>
              <p:nvPr/>
            </p:nvSpPr>
            <p:spPr bwMode="auto">
              <a:xfrm>
                <a:off x="2377154" y="2454135"/>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91" name="Line 30">
                <a:extLst>
                  <a:ext uri="{FF2B5EF4-FFF2-40B4-BE49-F238E27FC236}">
                    <a16:creationId xmlns:a16="http://schemas.microsoft.com/office/drawing/2014/main" id="{84744C4A-83DF-8D46-AD8C-A8446B8C7363}"/>
                  </a:ext>
                </a:extLst>
              </p:cNvPr>
              <p:cNvSpPr>
                <a:spLocks noChangeShapeType="1"/>
              </p:cNvSpPr>
              <p:nvPr/>
            </p:nvSpPr>
            <p:spPr bwMode="auto">
              <a:xfrm>
                <a:off x="2377154" y="2510826"/>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grpSp>
        <p:sp>
          <p:nvSpPr>
            <p:cNvPr id="182" name="Line 38">
              <a:extLst>
                <a:ext uri="{FF2B5EF4-FFF2-40B4-BE49-F238E27FC236}">
                  <a16:creationId xmlns:a16="http://schemas.microsoft.com/office/drawing/2014/main" id="{58C653CB-F75D-C845-92BE-46097E21653C}"/>
                </a:ext>
              </a:extLst>
            </p:cNvPr>
            <p:cNvSpPr>
              <a:spLocks noChangeShapeType="1"/>
            </p:cNvSpPr>
            <p:nvPr/>
          </p:nvSpPr>
          <p:spPr bwMode="auto">
            <a:xfrm flipV="1">
              <a:off x="4493210" y="4678745"/>
              <a:ext cx="3212684" cy="25984"/>
            </a:xfrm>
            <a:prstGeom prst="line">
              <a:avLst/>
            </a:prstGeom>
            <a:noFill/>
            <a:ln w="25400" cap="rnd">
              <a:solidFill>
                <a:srgbClr val="A4A4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rgbClr val="58585B"/>
                </a:solidFill>
                <a:latin typeface="Arial" panose="020B0604020202020204" pitchFamily="34" charset="0"/>
              </a:endParaRPr>
            </a:p>
          </p:txBody>
        </p:sp>
        <p:sp>
          <p:nvSpPr>
            <p:cNvPr id="183" name="Rounded Rectangle 259">
              <a:extLst>
                <a:ext uri="{FF2B5EF4-FFF2-40B4-BE49-F238E27FC236}">
                  <a16:creationId xmlns:a16="http://schemas.microsoft.com/office/drawing/2014/main" id="{AE20D15B-EF62-024E-9B5C-41BDA2597B21}"/>
                </a:ext>
              </a:extLst>
            </p:cNvPr>
            <p:cNvSpPr/>
            <p:nvPr/>
          </p:nvSpPr>
          <p:spPr>
            <a:xfrm flipH="1">
              <a:off x="5279339" y="3141525"/>
              <a:ext cx="1828800" cy="405865"/>
            </a:xfrm>
            <a:prstGeom prst="roundRect">
              <a:avLst>
                <a:gd name="adj" fmla="val 32044"/>
              </a:avLst>
            </a:prstGeom>
            <a:solidFill>
              <a:schemeClr val="accent6"/>
            </a:solidFill>
            <a:ln w="12700" cap="rnd"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048">
                <a:defRPr/>
              </a:pPr>
              <a:r>
                <a:rPr lang="en-US" sz="1400" dirty="0">
                  <a:solidFill>
                    <a:schemeClr val="bg2"/>
                  </a:solidFill>
                  <a:latin typeface="CiscoSansTT Light"/>
                  <a:cs typeface="Calibri" pitchFamily="34" charset="0"/>
                </a:rPr>
                <a:t>Cloud Security</a:t>
              </a:r>
            </a:p>
          </p:txBody>
        </p:sp>
      </p:grpSp>
      <p:sp>
        <p:nvSpPr>
          <p:cNvPr id="204" name="TextBox 203">
            <a:extLst>
              <a:ext uri="{FF2B5EF4-FFF2-40B4-BE49-F238E27FC236}">
                <a16:creationId xmlns:a16="http://schemas.microsoft.com/office/drawing/2014/main" id="{D5887CAE-EBD1-5F49-AB8C-D278B8274EE3}"/>
              </a:ext>
            </a:extLst>
          </p:cNvPr>
          <p:cNvSpPr txBox="1"/>
          <p:nvPr/>
        </p:nvSpPr>
        <p:spPr>
          <a:xfrm>
            <a:off x="4578330" y="5519699"/>
            <a:ext cx="3199527" cy="646331"/>
          </a:xfrm>
          <a:prstGeom prst="rect">
            <a:avLst/>
          </a:prstGeom>
          <a:noFill/>
        </p:spPr>
        <p:txBody>
          <a:bodyPr wrap="square" rtlCol="0">
            <a:spAutoFit/>
          </a:bodyPr>
          <a:lstStyle/>
          <a:p>
            <a:pPr algn="ctr" defTabSz="914332" fontAlgn="b">
              <a:defRPr/>
            </a:pPr>
            <a:r>
              <a:rPr lang="en-US" dirty="0">
                <a:solidFill>
                  <a:schemeClr val="bg1"/>
                </a:solidFill>
                <a:latin typeface="CiscoSansTT ExtraLight"/>
              </a:rPr>
              <a:t>Thin branch with security in the cloud</a:t>
            </a:r>
          </a:p>
        </p:txBody>
      </p:sp>
      <p:sp>
        <p:nvSpPr>
          <p:cNvPr id="205" name="Freeform 213">
            <a:extLst>
              <a:ext uri="{FF2B5EF4-FFF2-40B4-BE49-F238E27FC236}">
                <a16:creationId xmlns:a16="http://schemas.microsoft.com/office/drawing/2014/main" id="{6008E018-7DF4-6D4B-97BC-CC938F4D1548}"/>
              </a:ext>
            </a:extLst>
          </p:cNvPr>
          <p:cNvSpPr/>
          <p:nvPr/>
        </p:nvSpPr>
        <p:spPr>
          <a:xfrm flipH="1">
            <a:off x="5112013" y="1768332"/>
            <a:ext cx="2521623" cy="1317136"/>
          </a:xfrm>
          <a:custGeom>
            <a:avLst/>
            <a:gdLst>
              <a:gd name="connsiteX0" fmla="*/ 1028555 w 1570229"/>
              <a:gd name="connsiteY0" fmla="*/ 0 h 820189"/>
              <a:gd name="connsiteX1" fmla="*/ 826470 w 1570229"/>
              <a:gd name="connsiteY1" fmla="*/ 0 h 820189"/>
              <a:gd name="connsiteX2" fmla="*/ 648596 w 1570229"/>
              <a:gd name="connsiteY2" fmla="*/ 177874 h 820189"/>
              <a:gd name="connsiteX3" fmla="*/ 660994 w 1570229"/>
              <a:gd name="connsiteY3" fmla="*/ 239284 h 820189"/>
              <a:gd name="connsiteX4" fmla="*/ 381075 w 1570229"/>
              <a:gd name="connsiteY4" fmla="*/ 239284 h 820189"/>
              <a:gd name="connsiteX5" fmla="*/ 203201 w 1570229"/>
              <a:gd name="connsiteY5" fmla="*/ 417158 h 820189"/>
              <a:gd name="connsiteX6" fmla="*/ 212747 w 1570229"/>
              <a:gd name="connsiteY6" fmla="*/ 464441 h 820189"/>
              <a:gd name="connsiteX7" fmla="*/ 177874 w 1570229"/>
              <a:gd name="connsiteY7" fmla="*/ 464441 h 820189"/>
              <a:gd name="connsiteX8" fmla="*/ 0 w 1570229"/>
              <a:gd name="connsiteY8" fmla="*/ 642315 h 820189"/>
              <a:gd name="connsiteX9" fmla="*/ 177874 w 1570229"/>
              <a:gd name="connsiteY9" fmla="*/ 820189 h 820189"/>
              <a:gd name="connsiteX10" fmla="*/ 1392355 w 1570229"/>
              <a:gd name="connsiteY10" fmla="*/ 820189 h 820189"/>
              <a:gd name="connsiteX11" fmla="*/ 1570229 w 1570229"/>
              <a:gd name="connsiteY11" fmla="*/ 642315 h 820189"/>
              <a:gd name="connsiteX12" fmla="*/ 1461592 w 1570229"/>
              <a:gd name="connsiteY12" fmla="*/ 478419 h 820189"/>
              <a:gd name="connsiteX13" fmla="*/ 1397627 w 1570229"/>
              <a:gd name="connsiteY13" fmla="*/ 465505 h 820189"/>
              <a:gd name="connsiteX14" fmla="*/ 1407388 w 1570229"/>
              <a:gd name="connsiteY14" fmla="*/ 417158 h 820189"/>
              <a:gd name="connsiteX15" fmla="*/ 1229514 w 1570229"/>
              <a:gd name="connsiteY15" fmla="*/ 239284 h 820189"/>
              <a:gd name="connsiteX16" fmla="*/ 1194031 w 1570229"/>
              <a:gd name="connsiteY16" fmla="*/ 239284 h 820189"/>
              <a:gd name="connsiteX17" fmla="*/ 1206429 w 1570229"/>
              <a:gd name="connsiteY17" fmla="*/ 177874 h 820189"/>
              <a:gd name="connsiteX18" fmla="*/ 1028555 w 1570229"/>
              <a:gd name="connsiteY18" fmla="*/ 0 h 82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0229" h="820189">
                <a:moveTo>
                  <a:pt x="1028555" y="0"/>
                </a:moveTo>
                <a:lnTo>
                  <a:pt x="826470" y="0"/>
                </a:lnTo>
                <a:cubicBezTo>
                  <a:pt x="728233" y="0"/>
                  <a:pt x="648596" y="79637"/>
                  <a:pt x="648596" y="177874"/>
                </a:cubicBezTo>
                <a:lnTo>
                  <a:pt x="660994" y="239284"/>
                </a:lnTo>
                <a:lnTo>
                  <a:pt x="381075" y="239284"/>
                </a:lnTo>
                <a:cubicBezTo>
                  <a:pt x="282838" y="239284"/>
                  <a:pt x="203201" y="318921"/>
                  <a:pt x="203201" y="417158"/>
                </a:cubicBezTo>
                <a:lnTo>
                  <a:pt x="212747" y="464441"/>
                </a:lnTo>
                <a:lnTo>
                  <a:pt x="177874" y="464441"/>
                </a:lnTo>
                <a:cubicBezTo>
                  <a:pt x="79637" y="464441"/>
                  <a:pt x="0" y="544078"/>
                  <a:pt x="0" y="642315"/>
                </a:cubicBezTo>
                <a:cubicBezTo>
                  <a:pt x="0" y="740552"/>
                  <a:pt x="79637" y="820189"/>
                  <a:pt x="177874" y="820189"/>
                </a:cubicBezTo>
                <a:lnTo>
                  <a:pt x="1392355" y="820189"/>
                </a:lnTo>
                <a:cubicBezTo>
                  <a:pt x="1490592" y="820189"/>
                  <a:pt x="1570229" y="740552"/>
                  <a:pt x="1570229" y="642315"/>
                </a:cubicBezTo>
                <a:cubicBezTo>
                  <a:pt x="1570229" y="568637"/>
                  <a:pt x="1525433" y="505422"/>
                  <a:pt x="1461592" y="478419"/>
                </a:cubicBezTo>
                <a:lnTo>
                  <a:pt x="1397627" y="465505"/>
                </a:lnTo>
                <a:lnTo>
                  <a:pt x="1407388" y="417158"/>
                </a:lnTo>
                <a:cubicBezTo>
                  <a:pt x="1407388" y="318921"/>
                  <a:pt x="1327751" y="239284"/>
                  <a:pt x="1229514" y="239284"/>
                </a:cubicBezTo>
                <a:lnTo>
                  <a:pt x="1194031" y="239284"/>
                </a:lnTo>
                <a:lnTo>
                  <a:pt x="1206429" y="177874"/>
                </a:lnTo>
                <a:cubicBezTo>
                  <a:pt x="1206429" y="79637"/>
                  <a:pt x="1126792" y="0"/>
                  <a:pt x="1028555" y="0"/>
                </a:cubicBezTo>
                <a:close/>
              </a:path>
            </a:pathLst>
          </a:custGeom>
          <a:solidFill>
            <a:schemeClr val="accent1"/>
          </a:solidFill>
          <a:ln w="6350" cap="flat" cmpd="sng" algn="ctr">
            <a:noFill/>
            <a:prstDash val="solid"/>
          </a:ln>
          <a:effectLst/>
        </p:spPr>
        <p:txBody>
          <a:bodyPr wrap="square" rtlCol="0" anchor="ctr">
            <a:noAutofit/>
          </a:bodyPr>
          <a:lstStyle/>
          <a:p>
            <a:pPr algn="ctr" defTabSz="1625519">
              <a:defRPr/>
            </a:pPr>
            <a:endParaRPr lang="en-US" sz="2844" kern="0">
              <a:solidFill>
                <a:srgbClr val="005073"/>
              </a:solidFill>
              <a:latin typeface="CiscoSansTT ExtraLight"/>
              <a:ea typeface="ＭＳ Ｐゴシック" charset="0"/>
            </a:endParaRPr>
          </a:p>
        </p:txBody>
      </p:sp>
      <p:sp>
        <p:nvSpPr>
          <p:cNvPr id="206" name="TextBox 205">
            <a:extLst>
              <a:ext uri="{FF2B5EF4-FFF2-40B4-BE49-F238E27FC236}">
                <a16:creationId xmlns:a16="http://schemas.microsoft.com/office/drawing/2014/main" id="{4EE62DAD-C808-5745-9C89-920D9AC9D2EB}"/>
              </a:ext>
            </a:extLst>
          </p:cNvPr>
          <p:cNvSpPr txBox="1"/>
          <p:nvPr/>
        </p:nvSpPr>
        <p:spPr>
          <a:xfrm>
            <a:off x="5604383" y="2387968"/>
            <a:ext cx="1351135" cy="584775"/>
          </a:xfrm>
          <a:prstGeom prst="rect">
            <a:avLst/>
          </a:prstGeom>
          <a:noFill/>
        </p:spPr>
        <p:txBody>
          <a:bodyPr wrap="square" rtlCol="0">
            <a:spAutoFit/>
          </a:bodyPr>
          <a:lstStyle/>
          <a:p>
            <a:pPr algn="ctr"/>
            <a:r>
              <a:rPr lang="en-US" sz="1600">
                <a:solidFill>
                  <a:schemeClr val="bg1"/>
                </a:solidFill>
              </a:rPr>
              <a:t>SaaS/IaaS</a:t>
            </a:r>
          </a:p>
          <a:p>
            <a:pPr algn="ctr"/>
            <a:r>
              <a:rPr lang="en-US" sz="1600">
                <a:solidFill>
                  <a:schemeClr val="bg1"/>
                </a:solidFill>
              </a:rPr>
              <a:t>Application</a:t>
            </a:r>
          </a:p>
        </p:txBody>
      </p:sp>
    </p:spTree>
    <p:extLst>
      <p:ext uri="{BB962C8B-B14F-4D97-AF65-F5344CB8AC3E}">
        <p14:creationId xmlns:p14="http://schemas.microsoft.com/office/powerpoint/2010/main" val="423327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5">
            <a:extLst>
              <a:ext uri="{FF2B5EF4-FFF2-40B4-BE49-F238E27FC236}">
                <a16:creationId xmlns:a16="http://schemas.microsoft.com/office/drawing/2014/main" id="{2897DD77-53BF-2446-8EBA-9352AA3254D4}"/>
              </a:ext>
            </a:extLst>
          </p:cNvPr>
          <p:cNvSpPr>
            <a:spLocks noEditPoints="1"/>
          </p:cNvSpPr>
          <p:nvPr/>
        </p:nvSpPr>
        <p:spPr bwMode="auto">
          <a:xfrm>
            <a:off x="2372085" y="1146753"/>
            <a:ext cx="7805511" cy="7766411"/>
          </a:xfrm>
          <a:custGeom>
            <a:avLst/>
            <a:gdLst>
              <a:gd name="T0" fmla="*/ 820 w 1231"/>
              <a:gd name="T1" fmla="*/ 73 h 1255"/>
              <a:gd name="T2" fmla="*/ 55 w 1231"/>
              <a:gd name="T3" fmla="*/ 470 h 1255"/>
              <a:gd name="T4" fmla="*/ 444 w 1231"/>
              <a:gd name="T5" fmla="*/ 1248 h 1255"/>
              <a:gd name="T6" fmla="*/ 1206 w 1231"/>
              <a:gd name="T7" fmla="*/ 816 h 1255"/>
              <a:gd name="T8" fmla="*/ 517 w 1231"/>
              <a:gd name="T9" fmla="*/ 1146 h 1255"/>
              <a:gd name="T10" fmla="*/ 282 w 1231"/>
              <a:gd name="T11" fmla="*/ 921 h 1255"/>
              <a:gd name="T12" fmla="*/ 371 w 1231"/>
              <a:gd name="T13" fmla="*/ 284 h 1255"/>
              <a:gd name="T14" fmla="*/ 518 w 1231"/>
              <a:gd name="T15" fmla="*/ 225 h 1255"/>
              <a:gd name="T16" fmla="*/ 351 w 1231"/>
              <a:gd name="T17" fmla="*/ 928 h 1255"/>
              <a:gd name="T18" fmla="*/ 145 w 1231"/>
              <a:gd name="T19" fmla="*/ 523 h 1255"/>
              <a:gd name="T20" fmla="*/ 336 w 1231"/>
              <a:gd name="T21" fmla="*/ 401 h 1255"/>
              <a:gd name="T22" fmla="*/ 795 w 1231"/>
              <a:gd name="T23" fmla="*/ 378 h 1255"/>
              <a:gd name="T24" fmla="*/ 729 w 1231"/>
              <a:gd name="T25" fmla="*/ 584 h 1255"/>
              <a:gd name="T26" fmla="*/ 830 w 1231"/>
              <a:gd name="T27" fmla="*/ 403 h 1255"/>
              <a:gd name="T28" fmla="*/ 758 w 1231"/>
              <a:gd name="T29" fmla="*/ 411 h 1255"/>
              <a:gd name="T30" fmla="*/ 710 w 1231"/>
              <a:gd name="T31" fmla="*/ 561 h 1255"/>
              <a:gd name="T32" fmla="*/ 426 w 1231"/>
              <a:gd name="T33" fmla="*/ 374 h 1255"/>
              <a:gd name="T34" fmla="*/ 384 w 1231"/>
              <a:gd name="T35" fmla="*/ 502 h 1255"/>
              <a:gd name="T36" fmla="*/ 329 w 1231"/>
              <a:gd name="T37" fmla="*/ 770 h 1255"/>
              <a:gd name="T38" fmla="*/ 474 w 1231"/>
              <a:gd name="T39" fmla="*/ 848 h 1255"/>
              <a:gd name="T40" fmla="*/ 675 w 1231"/>
              <a:gd name="T41" fmla="*/ 575 h 1255"/>
              <a:gd name="T42" fmla="*/ 703 w 1231"/>
              <a:gd name="T43" fmla="*/ 424 h 1255"/>
              <a:gd name="T44" fmla="*/ 539 w 1231"/>
              <a:gd name="T45" fmla="*/ 323 h 1255"/>
              <a:gd name="T46" fmla="*/ 160 w 1231"/>
              <a:gd name="T47" fmla="*/ 485 h 1255"/>
              <a:gd name="T48" fmla="*/ 318 w 1231"/>
              <a:gd name="T49" fmla="*/ 876 h 1255"/>
              <a:gd name="T50" fmla="*/ 498 w 1231"/>
              <a:gd name="T51" fmla="*/ 902 h 1255"/>
              <a:gd name="T52" fmla="*/ 703 w 1231"/>
              <a:gd name="T53" fmla="*/ 925 h 1255"/>
              <a:gd name="T54" fmla="*/ 562 w 1231"/>
              <a:gd name="T55" fmla="*/ 663 h 1255"/>
              <a:gd name="T56" fmla="*/ 686 w 1231"/>
              <a:gd name="T57" fmla="*/ 688 h 1255"/>
              <a:gd name="T58" fmla="*/ 847 w 1231"/>
              <a:gd name="T59" fmla="*/ 757 h 1255"/>
              <a:gd name="T60" fmla="*/ 1070 w 1231"/>
              <a:gd name="T61" fmla="*/ 545 h 1255"/>
              <a:gd name="T62" fmla="*/ 952 w 1231"/>
              <a:gd name="T63" fmla="*/ 361 h 1255"/>
              <a:gd name="T64" fmla="*/ 846 w 1231"/>
              <a:gd name="T65" fmla="*/ 332 h 1255"/>
              <a:gd name="T66" fmla="*/ 575 w 1231"/>
              <a:gd name="T67" fmla="*/ 338 h 1255"/>
              <a:gd name="T68" fmla="*/ 340 w 1231"/>
              <a:gd name="T69" fmla="*/ 396 h 1255"/>
              <a:gd name="T70" fmla="*/ 173 w 1231"/>
              <a:gd name="T71" fmla="*/ 377 h 1255"/>
              <a:gd name="T72" fmla="*/ 107 w 1231"/>
              <a:gd name="T73" fmla="*/ 508 h 1255"/>
              <a:gd name="T74" fmla="*/ 94 w 1231"/>
              <a:gd name="T75" fmla="*/ 734 h 1255"/>
              <a:gd name="T76" fmla="*/ 312 w 1231"/>
              <a:gd name="T77" fmla="*/ 781 h 1255"/>
              <a:gd name="T78" fmla="*/ 598 w 1231"/>
              <a:gd name="T79" fmla="*/ 1077 h 1255"/>
              <a:gd name="T80" fmla="*/ 732 w 1231"/>
              <a:gd name="T81" fmla="*/ 963 h 1255"/>
              <a:gd name="T82" fmla="*/ 682 w 1231"/>
              <a:gd name="T83" fmla="*/ 718 h 1255"/>
              <a:gd name="T84" fmla="*/ 861 w 1231"/>
              <a:gd name="T85" fmla="*/ 788 h 1255"/>
              <a:gd name="T86" fmla="*/ 881 w 1231"/>
              <a:gd name="T87" fmla="*/ 942 h 1255"/>
              <a:gd name="T88" fmla="*/ 1055 w 1231"/>
              <a:gd name="T89" fmla="*/ 691 h 1255"/>
              <a:gd name="T90" fmla="*/ 1080 w 1231"/>
              <a:gd name="T91" fmla="*/ 547 h 1255"/>
              <a:gd name="T92" fmla="*/ 984 w 1231"/>
              <a:gd name="T93" fmla="*/ 367 h 1255"/>
              <a:gd name="T94" fmla="*/ 894 w 1231"/>
              <a:gd name="T95" fmla="*/ 176 h 1255"/>
              <a:gd name="T96" fmla="*/ 821 w 1231"/>
              <a:gd name="T97" fmla="*/ 95 h 1255"/>
              <a:gd name="T98" fmla="*/ 537 w 1231"/>
              <a:gd name="T99" fmla="*/ 52 h 1255"/>
              <a:gd name="T100" fmla="*/ 496 w 1231"/>
              <a:gd name="T101" fmla="*/ 55 h 1255"/>
              <a:gd name="T102" fmla="*/ 274 w 1231"/>
              <a:gd name="T103" fmla="*/ 175 h 1255"/>
              <a:gd name="T104" fmla="*/ 251 w 1231"/>
              <a:gd name="T105" fmla="*/ 199 h 1255"/>
              <a:gd name="T106" fmla="*/ 61 w 1231"/>
              <a:gd name="T107" fmla="*/ 641 h 1255"/>
              <a:gd name="T108" fmla="*/ 58 w 1231"/>
              <a:gd name="T109" fmla="*/ 658 h 1255"/>
              <a:gd name="T110" fmla="*/ 74 w 1231"/>
              <a:gd name="T111" fmla="*/ 775 h 1255"/>
              <a:gd name="T112" fmla="*/ 420 w 1231"/>
              <a:gd name="T113" fmla="*/ 1195 h 1255"/>
              <a:gd name="T114" fmla="*/ 455 w 1231"/>
              <a:gd name="T115" fmla="*/ 1204 h 1255"/>
              <a:gd name="T116" fmla="*/ 621 w 1231"/>
              <a:gd name="T117" fmla="*/ 1130 h 1255"/>
              <a:gd name="T118" fmla="*/ 753 w 1231"/>
              <a:gd name="T119" fmla="*/ 1176 h 1255"/>
              <a:gd name="T120" fmla="*/ 881 w 1231"/>
              <a:gd name="T121" fmla="*/ 983 h 1255"/>
              <a:gd name="T122" fmla="*/ 1168 w 1231"/>
              <a:gd name="T123" fmla="*/ 801 h 1255"/>
              <a:gd name="T124" fmla="*/ 1169 w 1231"/>
              <a:gd name="T125" fmla="*/ 538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1" h="1255">
                <a:moveTo>
                  <a:pt x="1225" y="526"/>
                </a:moveTo>
                <a:cubicBezTo>
                  <a:pt x="1218" y="511"/>
                  <a:pt x="1201" y="504"/>
                  <a:pt x="1186" y="511"/>
                </a:cubicBezTo>
                <a:cubicBezTo>
                  <a:pt x="1186" y="511"/>
                  <a:pt x="1186" y="511"/>
                  <a:pt x="1186" y="511"/>
                </a:cubicBezTo>
                <a:cubicBezTo>
                  <a:pt x="1084" y="272"/>
                  <a:pt x="1084" y="272"/>
                  <a:pt x="1084" y="272"/>
                </a:cubicBezTo>
                <a:cubicBezTo>
                  <a:pt x="1086" y="271"/>
                  <a:pt x="1088" y="271"/>
                  <a:pt x="1089" y="270"/>
                </a:cubicBezTo>
                <a:cubicBezTo>
                  <a:pt x="1102" y="264"/>
                  <a:pt x="1109" y="250"/>
                  <a:pt x="1106" y="236"/>
                </a:cubicBezTo>
                <a:cubicBezTo>
                  <a:pt x="1105" y="234"/>
                  <a:pt x="1105" y="232"/>
                  <a:pt x="1104" y="230"/>
                </a:cubicBezTo>
                <a:cubicBezTo>
                  <a:pt x="1097" y="215"/>
                  <a:pt x="1080" y="208"/>
                  <a:pt x="1065" y="215"/>
                </a:cubicBezTo>
                <a:cubicBezTo>
                  <a:pt x="1060" y="217"/>
                  <a:pt x="1057" y="220"/>
                  <a:pt x="1054" y="224"/>
                </a:cubicBezTo>
                <a:cubicBezTo>
                  <a:pt x="871" y="100"/>
                  <a:pt x="871" y="100"/>
                  <a:pt x="871" y="100"/>
                </a:cubicBezTo>
                <a:cubicBezTo>
                  <a:pt x="877" y="92"/>
                  <a:pt x="878" y="81"/>
                  <a:pt x="874" y="71"/>
                </a:cubicBezTo>
                <a:cubicBezTo>
                  <a:pt x="868" y="56"/>
                  <a:pt x="850" y="49"/>
                  <a:pt x="836" y="56"/>
                </a:cubicBezTo>
                <a:cubicBezTo>
                  <a:pt x="828" y="59"/>
                  <a:pt x="822" y="66"/>
                  <a:pt x="820" y="73"/>
                </a:cubicBezTo>
                <a:cubicBezTo>
                  <a:pt x="544" y="26"/>
                  <a:pt x="544" y="26"/>
                  <a:pt x="544" y="26"/>
                </a:cubicBezTo>
                <a:cubicBezTo>
                  <a:pt x="543" y="25"/>
                  <a:pt x="543" y="23"/>
                  <a:pt x="542" y="21"/>
                </a:cubicBezTo>
                <a:cubicBezTo>
                  <a:pt x="536" y="6"/>
                  <a:pt x="518" y="0"/>
                  <a:pt x="504" y="6"/>
                </a:cubicBezTo>
                <a:cubicBezTo>
                  <a:pt x="491" y="11"/>
                  <a:pt x="485" y="24"/>
                  <a:pt x="486" y="36"/>
                </a:cubicBezTo>
                <a:cubicBezTo>
                  <a:pt x="272" y="149"/>
                  <a:pt x="272" y="149"/>
                  <a:pt x="272" y="149"/>
                </a:cubicBezTo>
                <a:cubicBezTo>
                  <a:pt x="265" y="136"/>
                  <a:pt x="249" y="131"/>
                  <a:pt x="235" y="137"/>
                </a:cubicBezTo>
                <a:cubicBezTo>
                  <a:pt x="228" y="140"/>
                  <a:pt x="222" y="146"/>
                  <a:pt x="220" y="153"/>
                </a:cubicBezTo>
                <a:cubicBezTo>
                  <a:pt x="213" y="161"/>
                  <a:pt x="211" y="173"/>
                  <a:pt x="215" y="184"/>
                </a:cubicBezTo>
                <a:cubicBezTo>
                  <a:pt x="217" y="188"/>
                  <a:pt x="220" y="191"/>
                  <a:pt x="223" y="194"/>
                </a:cubicBezTo>
                <a:cubicBezTo>
                  <a:pt x="66" y="412"/>
                  <a:pt x="66" y="412"/>
                  <a:pt x="66" y="412"/>
                </a:cubicBezTo>
                <a:cubicBezTo>
                  <a:pt x="60" y="411"/>
                  <a:pt x="52" y="411"/>
                  <a:pt x="46" y="414"/>
                </a:cubicBezTo>
                <a:cubicBezTo>
                  <a:pt x="31" y="420"/>
                  <a:pt x="24" y="438"/>
                  <a:pt x="31" y="452"/>
                </a:cubicBezTo>
                <a:cubicBezTo>
                  <a:pt x="35" y="462"/>
                  <a:pt x="45" y="469"/>
                  <a:pt x="55" y="470"/>
                </a:cubicBezTo>
                <a:cubicBezTo>
                  <a:pt x="56" y="497"/>
                  <a:pt x="56" y="497"/>
                  <a:pt x="56" y="497"/>
                </a:cubicBezTo>
                <a:cubicBezTo>
                  <a:pt x="26" y="705"/>
                  <a:pt x="26" y="705"/>
                  <a:pt x="26" y="705"/>
                </a:cubicBezTo>
                <a:cubicBezTo>
                  <a:pt x="25" y="705"/>
                  <a:pt x="23" y="706"/>
                  <a:pt x="22" y="707"/>
                </a:cubicBezTo>
                <a:cubicBezTo>
                  <a:pt x="7" y="713"/>
                  <a:pt x="0" y="730"/>
                  <a:pt x="7" y="745"/>
                </a:cubicBezTo>
                <a:cubicBezTo>
                  <a:pt x="12" y="757"/>
                  <a:pt x="25" y="764"/>
                  <a:pt x="38" y="762"/>
                </a:cubicBezTo>
                <a:cubicBezTo>
                  <a:pt x="160" y="982"/>
                  <a:pt x="160" y="982"/>
                  <a:pt x="160" y="982"/>
                </a:cubicBezTo>
                <a:cubicBezTo>
                  <a:pt x="162" y="987"/>
                  <a:pt x="162" y="987"/>
                  <a:pt x="162" y="987"/>
                </a:cubicBezTo>
                <a:cubicBezTo>
                  <a:pt x="149" y="994"/>
                  <a:pt x="142" y="1011"/>
                  <a:pt x="149" y="1025"/>
                </a:cubicBezTo>
                <a:cubicBezTo>
                  <a:pt x="155" y="1040"/>
                  <a:pt x="172" y="1046"/>
                  <a:pt x="187" y="1040"/>
                </a:cubicBezTo>
                <a:cubicBezTo>
                  <a:pt x="191" y="1038"/>
                  <a:pt x="194" y="1036"/>
                  <a:pt x="197" y="1033"/>
                </a:cubicBezTo>
                <a:cubicBezTo>
                  <a:pt x="408" y="1204"/>
                  <a:pt x="408" y="1204"/>
                  <a:pt x="408" y="1204"/>
                </a:cubicBezTo>
                <a:cubicBezTo>
                  <a:pt x="402" y="1212"/>
                  <a:pt x="401" y="1223"/>
                  <a:pt x="405" y="1233"/>
                </a:cubicBezTo>
                <a:cubicBezTo>
                  <a:pt x="411" y="1248"/>
                  <a:pt x="429" y="1255"/>
                  <a:pt x="444" y="1248"/>
                </a:cubicBezTo>
                <a:cubicBezTo>
                  <a:pt x="454" y="1243"/>
                  <a:pt x="461" y="1233"/>
                  <a:pt x="461" y="1221"/>
                </a:cubicBezTo>
                <a:cubicBezTo>
                  <a:pt x="730" y="1206"/>
                  <a:pt x="730" y="1206"/>
                  <a:pt x="730" y="1206"/>
                </a:cubicBezTo>
                <a:cubicBezTo>
                  <a:pt x="730" y="1209"/>
                  <a:pt x="730" y="1213"/>
                  <a:pt x="732" y="1216"/>
                </a:cubicBezTo>
                <a:cubicBezTo>
                  <a:pt x="738" y="1231"/>
                  <a:pt x="756" y="1238"/>
                  <a:pt x="771" y="1231"/>
                </a:cubicBezTo>
                <a:cubicBezTo>
                  <a:pt x="785" y="1224"/>
                  <a:pt x="792" y="1207"/>
                  <a:pt x="785" y="1192"/>
                </a:cubicBezTo>
                <a:cubicBezTo>
                  <a:pt x="785" y="1191"/>
                  <a:pt x="784" y="1189"/>
                  <a:pt x="783" y="1188"/>
                </a:cubicBezTo>
                <a:cubicBezTo>
                  <a:pt x="985" y="1097"/>
                  <a:pt x="985" y="1097"/>
                  <a:pt x="985" y="1097"/>
                </a:cubicBezTo>
                <a:cubicBezTo>
                  <a:pt x="993" y="1105"/>
                  <a:pt x="1006" y="1108"/>
                  <a:pt x="1017" y="1103"/>
                </a:cubicBezTo>
                <a:cubicBezTo>
                  <a:pt x="1032" y="1097"/>
                  <a:pt x="1039" y="1080"/>
                  <a:pt x="1032" y="1065"/>
                </a:cubicBezTo>
                <a:cubicBezTo>
                  <a:pt x="1031" y="1063"/>
                  <a:pt x="1030" y="1061"/>
                  <a:pt x="1029" y="1059"/>
                </a:cubicBezTo>
                <a:cubicBezTo>
                  <a:pt x="1169" y="856"/>
                  <a:pt x="1169" y="856"/>
                  <a:pt x="1169" y="856"/>
                </a:cubicBezTo>
                <a:cubicBezTo>
                  <a:pt x="1176" y="858"/>
                  <a:pt x="1184" y="858"/>
                  <a:pt x="1191" y="855"/>
                </a:cubicBezTo>
                <a:cubicBezTo>
                  <a:pt x="1206" y="848"/>
                  <a:pt x="1213" y="831"/>
                  <a:pt x="1206" y="816"/>
                </a:cubicBezTo>
                <a:cubicBezTo>
                  <a:pt x="1202" y="806"/>
                  <a:pt x="1193" y="800"/>
                  <a:pt x="1183" y="799"/>
                </a:cubicBezTo>
                <a:cubicBezTo>
                  <a:pt x="1195" y="566"/>
                  <a:pt x="1195" y="566"/>
                  <a:pt x="1195" y="566"/>
                </a:cubicBezTo>
                <a:cubicBezTo>
                  <a:pt x="1200" y="567"/>
                  <a:pt x="1205" y="566"/>
                  <a:pt x="1210" y="564"/>
                </a:cubicBezTo>
                <a:cubicBezTo>
                  <a:pt x="1225" y="558"/>
                  <a:pt x="1231" y="540"/>
                  <a:pt x="1225" y="526"/>
                </a:cubicBezTo>
                <a:close/>
                <a:moveTo>
                  <a:pt x="1081" y="272"/>
                </a:moveTo>
                <a:cubicBezTo>
                  <a:pt x="1183" y="512"/>
                  <a:pt x="1183" y="512"/>
                  <a:pt x="1183" y="512"/>
                </a:cubicBezTo>
                <a:cubicBezTo>
                  <a:pt x="1182" y="513"/>
                  <a:pt x="1181" y="514"/>
                  <a:pt x="1180" y="514"/>
                </a:cubicBezTo>
                <a:cubicBezTo>
                  <a:pt x="1111" y="467"/>
                  <a:pt x="1111" y="467"/>
                  <a:pt x="1111" y="467"/>
                </a:cubicBezTo>
                <a:cubicBezTo>
                  <a:pt x="1077" y="273"/>
                  <a:pt x="1077" y="273"/>
                  <a:pt x="1077" y="273"/>
                </a:cubicBezTo>
                <a:cubicBezTo>
                  <a:pt x="1078" y="273"/>
                  <a:pt x="1079" y="273"/>
                  <a:pt x="1081" y="272"/>
                </a:cubicBezTo>
                <a:close/>
                <a:moveTo>
                  <a:pt x="619" y="1127"/>
                </a:moveTo>
                <a:cubicBezTo>
                  <a:pt x="558" y="1156"/>
                  <a:pt x="558" y="1156"/>
                  <a:pt x="558" y="1156"/>
                </a:cubicBezTo>
                <a:cubicBezTo>
                  <a:pt x="517" y="1146"/>
                  <a:pt x="517" y="1146"/>
                  <a:pt x="517" y="1146"/>
                </a:cubicBezTo>
                <a:cubicBezTo>
                  <a:pt x="595" y="1079"/>
                  <a:pt x="595" y="1079"/>
                  <a:pt x="595" y="1079"/>
                </a:cubicBezTo>
                <a:cubicBezTo>
                  <a:pt x="624" y="1097"/>
                  <a:pt x="624" y="1097"/>
                  <a:pt x="624" y="1097"/>
                </a:cubicBezTo>
                <a:cubicBezTo>
                  <a:pt x="617" y="1105"/>
                  <a:pt x="615" y="1117"/>
                  <a:pt x="619" y="1127"/>
                </a:cubicBezTo>
                <a:close/>
                <a:moveTo>
                  <a:pt x="442" y="1109"/>
                </a:moveTo>
                <a:cubicBezTo>
                  <a:pt x="438" y="1100"/>
                  <a:pt x="431" y="1094"/>
                  <a:pt x="422" y="1092"/>
                </a:cubicBezTo>
                <a:cubicBezTo>
                  <a:pt x="451" y="992"/>
                  <a:pt x="451" y="992"/>
                  <a:pt x="451" y="992"/>
                </a:cubicBezTo>
                <a:cubicBezTo>
                  <a:pt x="592" y="1078"/>
                  <a:pt x="592" y="1078"/>
                  <a:pt x="592" y="1078"/>
                </a:cubicBezTo>
                <a:cubicBezTo>
                  <a:pt x="513" y="1145"/>
                  <a:pt x="513" y="1145"/>
                  <a:pt x="513" y="1145"/>
                </a:cubicBezTo>
                <a:cubicBezTo>
                  <a:pt x="444" y="1128"/>
                  <a:pt x="444" y="1128"/>
                  <a:pt x="444" y="1128"/>
                </a:cubicBezTo>
                <a:cubicBezTo>
                  <a:pt x="445" y="1122"/>
                  <a:pt x="445" y="1115"/>
                  <a:pt x="442" y="1109"/>
                </a:cubicBezTo>
                <a:close/>
                <a:moveTo>
                  <a:pt x="202" y="1001"/>
                </a:moveTo>
                <a:cubicBezTo>
                  <a:pt x="201" y="1000"/>
                  <a:pt x="201" y="998"/>
                  <a:pt x="199" y="997"/>
                </a:cubicBezTo>
                <a:cubicBezTo>
                  <a:pt x="282" y="921"/>
                  <a:pt x="282" y="921"/>
                  <a:pt x="282" y="921"/>
                </a:cubicBezTo>
                <a:cubicBezTo>
                  <a:pt x="291" y="930"/>
                  <a:pt x="303" y="932"/>
                  <a:pt x="315" y="927"/>
                </a:cubicBezTo>
                <a:cubicBezTo>
                  <a:pt x="320" y="925"/>
                  <a:pt x="324" y="922"/>
                  <a:pt x="327" y="917"/>
                </a:cubicBezTo>
                <a:cubicBezTo>
                  <a:pt x="353" y="933"/>
                  <a:pt x="353" y="933"/>
                  <a:pt x="353" y="933"/>
                </a:cubicBezTo>
                <a:cubicBezTo>
                  <a:pt x="397" y="1098"/>
                  <a:pt x="397" y="1098"/>
                  <a:pt x="397" y="1098"/>
                </a:cubicBezTo>
                <a:cubicBezTo>
                  <a:pt x="392" y="1102"/>
                  <a:pt x="388" y="1109"/>
                  <a:pt x="387" y="1115"/>
                </a:cubicBezTo>
                <a:cubicBezTo>
                  <a:pt x="202" y="1025"/>
                  <a:pt x="202" y="1025"/>
                  <a:pt x="202" y="1025"/>
                </a:cubicBezTo>
                <a:cubicBezTo>
                  <a:pt x="205" y="1017"/>
                  <a:pt x="206" y="1009"/>
                  <a:pt x="202" y="1001"/>
                </a:cubicBezTo>
                <a:close/>
                <a:moveTo>
                  <a:pt x="438" y="146"/>
                </a:moveTo>
                <a:cubicBezTo>
                  <a:pt x="552" y="126"/>
                  <a:pt x="552" y="126"/>
                  <a:pt x="552" y="126"/>
                </a:cubicBezTo>
                <a:cubicBezTo>
                  <a:pt x="551" y="132"/>
                  <a:pt x="552" y="138"/>
                  <a:pt x="554" y="143"/>
                </a:cubicBezTo>
                <a:cubicBezTo>
                  <a:pt x="555" y="146"/>
                  <a:pt x="557" y="148"/>
                  <a:pt x="559" y="150"/>
                </a:cubicBezTo>
                <a:cubicBezTo>
                  <a:pt x="513" y="227"/>
                  <a:pt x="513" y="227"/>
                  <a:pt x="513" y="227"/>
                </a:cubicBezTo>
                <a:cubicBezTo>
                  <a:pt x="371" y="284"/>
                  <a:pt x="371" y="284"/>
                  <a:pt x="371" y="284"/>
                </a:cubicBezTo>
                <a:cubicBezTo>
                  <a:pt x="367" y="279"/>
                  <a:pt x="362" y="276"/>
                  <a:pt x="356" y="274"/>
                </a:cubicBezTo>
                <a:lnTo>
                  <a:pt x="438" y="146"/>
                </a:lnTo>
                <a:close/>
                <a:moveTo>
                  <a:pt x="436" y="143"/>
                </a:moveTo>
                <a:cubicBezTo>
                  <a:pt x="275" y="172"/>
                  <a:pt x="275" y="172"/>
                  <a:pt x="275" y="172"/>
                </a:cubicBezTo>
                <a:cubicBezTo>
                  <a:pt x="276" y="170"/>
                  <a:pt x="276" y="168"/>
                  <a:pt x="276" y="167"/>
                </a:cubicBezTo>
                <a:cubicBezTo>
                  <a:pt x="475" y="82"/>
                  <a:pt x="475" y="82"/>
                  <a:pt x="475" y="82"/>
                </a:cubicBezTo>
                <a:lnTo>
                  <a:pt x="436" y="143"/>
                </a:lnTo>
                <a:close/>
                <a:moveTo>
                  <a:pt x="607" y="119"/>
                </a:moveTo>
                <a:cubicBezTo>
                  <a:pt x="607" y="119"/>
                  <a:pt x="607" y="118"/>
                  <a:pt x="606" y="117"/>
                </a:cubicBezTo>
                <a:cubicBezTo>
                  <a:pt x="700" y="103"/>
                  <a:pt x="700" y="103"/>
                  <a:pt x="700" y="103"/>
                </a:cubicBezTo>
                <a:cubicBezTo>
                  <a:pt x="729" y="116"/>
                  <a:pt x="729" y="116"/>
                  <a:pt x="729" y="116"/>
                </a:cubicBezTo>
                <a:cubicBezTo>
                  <a:pt x="723" y="123"/>
                  <a:pt x="721" y="134"/>
                  <a:pt x="725" y="143"/>
                </a:cubicBezTo>
                <a:cubicBezTo>
                  <a:pt x="518" y="225"/>
                  <a:pt x="518" y="225"/>
                  <a:pt x="518" y="225"/>
                </a:cubicBezTo>
                <a:cubicBezTo>
                  <a:pt x="561" y="153"/>
                  <a:pt x="561" y="153"/>
                  <a:pt x="561" y="153"/>
                </a:cubicBezTo>
                <a:cubicBezTo>
                  <a:pt x="569" y="160"/>
                  <a:pt x="582" y="163"/>
                  <a:pt x="592" y="158"/>
                </a:cubicBezTo>
                <a:cubicBezTo>
                  <a:pt x="607" y="151"/>
                  <a:pt x="614" y="134"/>
                  <a:pt x="607" y="119"/>
                </a:cubicBezTo>
                <a:close/>
                <a:moveTo>
                  <a:pt x="1049" y="249"/>
                </a:moveTo>
                <a:cubicBezTo>
                  <a:pt x="1049" y="249"/>
                  <a:pt x="1049" y="250"/>
                  <a:pt x="1049" y="251"/>
                </a:cubicBezTo>
                <a:cubicBezTo>
                  <a:pt x="942" y="294"/>
                  <a:pt x="942" y="294"/>
                  <a:pt x="942" y="294"/>
                </a:cubicBezTo>
                <a:cubicBezTo>
                  <a:pt x="895" y="181"/>
                  <a:pt x="895" y="181"/>
                  <a:pt x="895" y="181"/>
                </a:cubicBezTo>
                <a:cubicBezTo>
                  <a:pt x="1049" y="233"/>
                  <a:pt x="1049" y="233"/>
                  <a:pt x="1049" y="233"/>
                </a:cubicBezTo>
                <a:cubicBezTo>
                  <a:pt x="1047" y="238"/>
                  <a:pt x="1047" y="243"/>
                  <a:pt x="1049" y="249"/>
                </a:cubicBezTo>
                <a:close/>
                <a:moveTo>
                  <a:pt x="330" y="889"/>
                </a:moveTo>
                <a:cubicBezTo>
                  <a:pt x="328" y="884"/>
                  <a:pt x="325" y="880"/>
                  <a:pt x="321" y="878"/>
                </a:cubicBezTo>
                <a:cubicBezTo>
                  <a:pt x="334" y="865"/>
                  <a:pt x="334" y="865"/>
                  <a:pt x="334" y="865"/>
                </a:cubicBezTo>
                <a:cubicBezTo>
                  <a:pt x="351" y="928"/>
                  <a:pt x="351" y="928"/>
                  <a:pt x="351" y="928"/>
                </a:cubicBezTo>
                <a:cubicBezTo>
                  <a:pt x="329" y="914"/>
                  <a:pt x="329" y="914"/>
                  <a:pt x="329" y="914"/>
                </a:cubicBezTo>
                <a:cubicBezTo>
                  <a:pt x="333" y="907"/>
                  <a:pt x="334" y="897"/>
                  <a:pt x="330" y="889"/>
                </a:cubicBezTo>
                <a:close/>
                <a:moveTo>
                  <a:pt x="159" y="634"/>
                </a:moveTo>
                <a:cubicBezTo>
                  <a:pt x="153" y="620"/>
                  <a:pt x="138" y="613"/>
                  <a:pt x="124" y="617"/>
                </a:cubicBezTo>
                <a:cubicBezTo>
                  <a:pt x="102" y="554"/>
                  <a:pt x="102" y="554"/>
                  <a:pt x="102" y="554"/>
                </a:cubicBezTo>
                <a:cubicBezTo>
                  <a:pt x="116" y="520"/>
                  <a:pt x="116" y="520"/>
                  <a:pt x="116" y="520"/>
                </a:cubicBezTo>
                <a:cubicBezTo>
                  <a:pt x="120" y="523"/>
                  <a:pt x="124" y="524"/>
                  <a:pt x="129" y="525"/>
                </a:cubicBezTo>
                <a:cubicBezTo>
                  <a:pt x="287" y="730"/>
                  <a:pt x="287" y="730"/>
                  <a:pt x="287" y="730"/>
                </a:cubicBezTo>
                <a:cubicBezTo>
                  <a:pt x="286" y="731"/>
                  <a:pt x="286" y="731"/>
                  <a:pt x="285" y="732"/>
                </a:cubicBezTo>
                <a:cubicBezTo>
                  <a:pt x="157" y="660"/>
                  <a:pt x="157" y="660"/>
                  <a:pt x="157" y="660"/>
                </a:cubicBezTo>
                <a:cubicBezTo>
                  <a:pt x="162" y="652"/>
                  <a:pt x="163" y="643"/>
                  <a:pt x="159" y="634"/>
                </a:cubicBezTo>
                <a:close/>
                <a:moveTo>
                  <a:pt x="133" y="526"/>
                </a:moveTo>
                <a:cubicBezTo>
                  <a:pt x="137" y="526"/>
                  <a:pt x="141" y="525"/>
                  <a:pt x="145" y="523"/>
                </a:cubicBezTo>
                <a:cubicBezTo>
                  <a:pt x="158" y="517"/>
                  <a:pt x="165" y="504"/>
                  <a:pt x="162" y="491"/>
                </a:cubicBezTo>
                <a:cubicBezTo>
                  <a:pt x="327" y="483"/>
                  <a:pt x="327" y="483"/>
                  <a:pt x="327" y="483"/>
                </a:cubicBezTo>
                <a:cubicBezTo>
                  <a:pt x="300" y="724"/>
                  <a:pt x="300" y="724"/>
                  <a:pt x="300" y="724"/>
                </a:cubicBezTo>
                <a:cubicBezTo>
                  <a:pt x="298" y="724"/>
                  <a:pt x="296" y="725"/>
                  <a:pt x="294" y="726"/>
                </a:cubicBezTo>
                <a:cubicBezTo>
                  <a:pt x="292" y="726"/>
                  <a:pt x="291" y="727"/>
                  <a:pt x="289" y="728"/>
                </a:cubicBezTo>
                <a:lnTo>
                  <a:pt x="133" y="526"/>
                </a:lnTo>
                <a:close/>
                <a:moveTo>
                  <a:pt x="338" y="415"/>
                </a:moveTo>
                <a:cubicBezTo>
                  <a:pt x="353" y="453"/>
                  <a:pt x="353" y="453"/>
                  <a:pt x="353" y="453"/>
                </a:cubicBezTo>
                <a:cubicBezTo>
                  <a:pt x="342" y="458"/>
                  <a:pt x="336" y="468"/>
                  <a:pt x="336" y="479"/>
                </a:cubicBezTo>
                <a:cubicBezTo>
                  <a:pt x="330" y="479"/>
                  <a:pt x="330" y="479"/>
                  <a:pt x="330" y="479"/>
                </a:cubicBezTo>
                <a:lnTo>
                  <a:pt x="338" y="415"/>
                </a:lnTo>
                <a:close/>
                <a:moveTo>
                  <a:pt x="336" y="401"/>
                </a:moveTo>
                <a:cubicBezTo>
                  <a:pt x="336" y="401"/>
                  <a:pt x="336" y="401"/>
                  <a:pt x="336" y="401"/>
                </a:cubicBezTo>
                <a:cubicBezTo>
                  <a:pt x="336" y="401"/>
                  <a:pt x="336" y="401"/>
                  <a:pt x="336" y="401"/>
                </a:cubicBezTo>
                <a:close/>
                <a:moveTo>
                  <a:pt x="375" y="291"/>
                </a:moveTo>
                <a:cubicBezTo>
                  <a:pt x="374" y="289"/>
                  <a:pt x="374" y="288"/>
                  <a:pt x="373" y="287"/>
                </a:cubicBezTo>
                <a:cubicBezTo>
                  <a:pt x="510" y="232"/>
                  <a:pt x="510" y="232"/>
                  <a:pt x="510" y="232"/>
                </a:cubicBezTo>
                <a:cubicBezTo>
                  <a:pt x="437" y="356"/>
                  <a:pt x="437" y="356"/>
                  <a:pt x="437" y="356"/>
                </a:cubicBezTo>
                <a:cubicBezTo>
                  <a:pt x="417" y="364"/>
                  <a:pt x="417" y="364"/>
                  <a:pt x="417" y="364"/>
                </a:cubicBezTo>
                <a:cubicBezTo>
                  <a:pt x="373" y="317"/>
                  <a:pt x="373" y="317"/>
                  <a:pt x="373" y="317"/>
                </a:cubicBezTo>
                <a:cubicBezTo>
                  <a:pt x="378" y="310"/>
                  <a:pt x="379" y="300"/>
                  <a:pt x="375" y="291"/>
                </a:cubicBezTo>
                <a:close/>
                <a:moveTo>
                  <a:pt x="797" y="355"/>
                </a:moveTo>
                <a:cubicBezTo>
                  <a:pt x="848" y="335"/>
                  <a:pt x="848" y="335"/>
                  <a:pt x="848" y="335"/>
                </a:cubicBezTo>
                <a:cubicBezTo>
                  <a:pt x="871" y="392"/>
                  <a:pt x="871" y="392"/>
                  <a:pt x="871" y="392"/>
                </a:cubicBezTo>
                <a:cubicBezTo>
                  <a:pt x="831" y="399"/>
                  <a:pt x="831" y="399"/>
                  <a:pt x="831" y="399"/>
                </a:cubicBezTo>
                <a:cubicBezTo>
                  <a:pt x="795" y="378"/>
                  <a:pt x="795" y="378"/>
                  <a:pt x="795" y="378"/>
                </a:cubicBezTo>
                <a:cubicBezTo>
                  <a:pt x="799" y="371"/>
                  <a:pt x="800" y="363"/>
                  <a:pt x="797" y="355"/>
                </a:cubicBezTo>
                <a:close/>
                <a:moveTo>
                  <a:pt x="937" y="400"/>
                </a:moveTo>
                <a:cubicBezTo>
                  <a:pt x="937" y="400"/>
                  <a:pt x="937" y="400"/>
                  <a:pt x="937" y="400"/>
                </a:cubicBezTo>
                <a:cubicBezTo>
                  <a:pt x="891" y="432"/>
                  <a:pt x="891" y="432"/>
                  <a:pt x="891" y="432"/>
                </a:cubicBezTo>
                <a:cubicBezTo>
                  <a:pt x="876" y="395"/>
                  <a:pt x="876" y="395"/>
                  <a:pt x="876" y="395"/>
                </a:cubicBezTo>
                <a:cubicBezTo>
                  <a:pt x="935" y="385"/>
                  <a:pt x="935" y="385"/>
                  <a:pt x="935" y="385"/>
                </a:cubicBezTo>
                <a:cubicBezTo>
                  <a:pt x="934" y="390"/>
                  <a:pt x="935" y="395"/>
                  <a:pt x="937" y="400"/>
                </a:cubicBezTo>
                <a:close/>
                <a:moveTo>
                  <a:pt x="729" y="584"/>
                </a:moveTo>
                <a:cubicBezTo>
                  <a:pt x="909" y="565"/>
                  <a:pt x="909" y="565"/>
                  <a:pt x="909" y="565"/>
                </a:cubicBezTo>
                <a:cubicBezTo>
                  <a:pt x="909" y="567"/>
                  <a:pt x="909" y="569"/>
                  <a:pt x="909" y="571"/>
                </a:cubicBezTo>
                <a:cubicBezTo>
                  <a:pt x="721" y="664"/>
                  <a:pt x="721" y="664"/>
                  <a:pt x="721" y="664"/>
                </a:cubicBezTo>
                <a:cubicBezTo>
                  <a:pt x="716" y="614"/>
                  <a:pt x="716" y="614"/>
                  <a:pt x="716" y="614"/>
                </a:cubicBezTo>
                <a:cubicBezTo>
                  <a:pt x="726" y="608"/>
                  <a:pt x="731" y="596"/>
                  <a:pt x="729" y="584"/>
                </a:cubicBezTo>
                <a:close/>
                <a:moveTo>
                  <a:pt x="909" y="562"/>
                </a:moveTo>
                <a:cubicBezTo>
                  <a:pt x="728" y="581"/>
                  <a:pt x="728" y="581"/>
                  <a:pt x="728" y="581"/>
                </a:cubicBezTo>
                <a:cubicBezTo>
                  <a:pt x="728" y="580"/>
                  <a:pt x="728" y="579"/>
                  <a:pt x="727" y="578"/>
                </a:cubicBezTo>
                <a:cubicBezTo>
                  <a:pt x="724" y="571"/>
                  <a:pt x="719" y="566"/>
                  <a:pt x="713" y="563"/>
                </a:cubicBezTo>
                <a:cubicBezTo>
                  <a:pt x="715" y="558"/>
                  <a:pt x="715" y="558"/>
                  <a:pt x="715" y="558"/>
                </a:cubicBezTo>
                <a:cubicBezTo>
                  <a:pt x="889" y="438"/>
                  <a:pt x="889" y="438"/>
                  <a:pt x="889" y="438"/>
                </a:cubicBezTo>
                <a:cubicBezTo>
                  <a:pt x="890" y="438"/>
                  <a:pt x="890" y="438"/>
                  <a:pt x="890" y="438"/>
                </a:cubicBezTo>
                <a:cubicBezTo>
                  <a:pt x="931" y="536"/>
                  <a:pt x="931" y="536"/>
                  <a:pt x="931" y="536"/>
                </a:cubicBezTo>
                <a:cubicBezTo>
                  <a:pt x="929" y="537"/>
                  <a:pt x="928" y="537"/>
                  <a:pt x="926" y="538"/>
                </a:cubicBezTo>
                <a:cubicBezTo>
                  <a:pt x="916" y="542"/>
                  <a:pt x="910" y="552"/>
                  <a:pt x="909" y="562"/>
                </a:cubicBezTo>
                <a:close/>
                <a:moveTo>
                  <a:pt x="716" y="553"/>
                </a:moveTo>
                <a:cubicBezTo>
                  <a:pt x="761" y="414"/>
                  <a:pt x="761" y="414"/>
                  <a:pt x="761" y="414"/>
                </a:cubicBezTo>
                <a:cubicBezTo>
                  <a:pt x="830" y="403"/>
                  <a:pt x="830" y="403"/>
                  <a:pt x="830" y="403"/>
                </a:cubicBezTo>
                <a:cubicBezTo>
                  <a:pt x="886" y="436"/>
                  <a:pt x="886" y="436"/>
                  <a:pt x="886" y="436"/>
                </a:cubicBezTo>
                <a:lnTo>
                  <a:pt x="716" y="553"/>
                </a:lnTo>
                <a:close/>
                <a:moveTo>
                  <a:pt x="888" y="433"/>
                </a:moveTo>
                <a:cubicBezTo>
                  <a:pt x="835" y="402"/>
                  <a:pt x="835" y="402"/>
                  <a:pt x="835" y="402"/>
                </a:cubicBezTo>
                <a:cubicBezTo>
                  <a:pt x="873" y="396"/>
                  <a:pt x="873" y="396"/>
                  <a:pt x="873" y="396"/>
                </a:cubicBezTo>
                <a:lnTo>
                  <a:pt x="888" y="433"/>
                </a:lnTo>
                <a:close/>
                <a:moveTo>
                  <a:pt x="826" y="400"/>
                </a:moveTo>
                <a:cubicBezTo>
                  <a:pt x="762" y="410"/>
                  <a:pt x="762" y="410"/>
                  <a:pt x="762" y="410"/>
                </a:cubicBezTo>
                <a:cubicBezTo>
                  <a:pt x="767" y="394"/>
                  <a:pt x="767" y="394"/>
                  <a:pt x="767" y="394"/>
                </a:cubicBezTo>
                <a:cubicBezTo>
                  <a:pt x="772" y="394"/>
                  <a:pt x="777" y="393"/>
                  <a:pt x="781" y="391"/>
                </a:cubicBezTo>
                <a:cubicBezTo>
                  <a:pt x="786" y="389"/>
                  <a:pt x="791" y="385"/>
                  <a:pt x="794" y="381"/>
                </a:cubicBezTo>
                <a:lnTo>
                  <a:pt x="826" y="400"/>
                </a:lnTo>
                <a:close/>
                <a:moveTo>
                  <a:pt x="758" y="411"/>
                </a:moveTo>
                <a:cubicBezTo>
                  <a:pt x="714" y="418"/>
                  <a:pt x="714" y="418"/>
                  <a:pt x="714" y="418"/>
                </a:cubicBezTo>
                <a:cubicBezTo>
                  <a:pt x="749" y="386"/>
                  <a:pt x="749" y="386"/>
                  <a:pt x="749" y="386"/>
                </a:cubicBezTo>
                <a:cubicBezTo>
                  <a:pt x="753" y="390"/>
                  <a:pt x="758" y="392"/>
                  <a:pt x="764" y="393"/>
                </a:cubicBezTo>
                <a:lnTo>
                  <a:pt x="758" y="411"/>
                </a:lnTo>
                <a:close/>
                <a:moveTo>
                  <a:pt x="757" y="415"/>
                </a:moveTo>
                <a:cubicBezTo>
                  <a:pt x="712" y="556"/>
                  <a:pt x="712" y="556"/>
                  <a:pt x="712" y="556"/>
                </a:cubicBezTo>
                <a:cubicBezTo>
                  <a:pt x="705" y="561"/>
                  <a:pt x="705" y="561"/>
                  <a:pt x="705" y="561"/>
                </a:cubicBezTo>
                <a:cubicBezTo>
                  <a:pt x="700" y="560"/>
                  <a:pt x="694" y="560"/>
                  <a:pt x="689" y="563"/>
                </a:cubicBezTo>
                <a:cubicBezTo>
                  <a:pt x="688" y="563"/>
                  <a:pt x="687" y="564"/>
                  <a:pt x="687" y="564"/>
                </a:cubicBezTo>
                <a:cubicBezTo>
                  <a:pt x="646" y="481"/>
                  <a:pt x="646" y="481"/>
                  <a:pt x="646" y="481"/>
                </a:cubicBezTo>
                <a:cubicBezTo>
                  <a:pt x="709" y="423"/>
                  <a:pt x="709" y="423"/>
                  <a:pt x="709" y="423"/>
                </a:cubicBezTo>
                <a:lnTo>
                  <a:pt x="757" y="415"/>
                </a:lnTo>
                <a:close/>
                <a:moveTo>
                  <a:pt x="710" y="561"/>
                </a:moveTo>
                <a:cubicBezTo>
                  <a:pt x="710" y="562"/>
                  <a:pt x="710" y="562"/>
                  <a:pt x="710" y="562"/>
                </a:cubicBezTo>
                <a:cubicBezTo>
                  <a:pt x="710" y="562"/>
                  <a:pt x="710" y="562"/>
                  <a:pt x="709" y="562"/>
                </a:cubicBezTo>
                <a:lnTo>
                  <a:pt x="710" y="561"/>
                </a:lnTo>
                <a:close/>
                <a:moveTo>
                  <a:pt x="427" y="380"/>
                </a:moveTo>
                <a:cubicBezTo>
                  <a:pt x="496" y="454"/>
                  <a:pt x="496" y="454"/>
                  <a:pt x="496" y="454"/>
                </a:cubicBezTo>
                <a:cubicBezTo>
                  <a:pt x="393" y="471"/>
                  <a:pt x="393" y="471"/>
                  <a:pt x="393" y="471"/>
                </a:cubicBezTo>
                <a:cubicBezTo>
                  <a:pt x="393" y="470"/>
                  <a:pt x="393" y="469"/>
                  <a:pt x="392" y="468"/>
                </a:cubicBezTo>
                <a:cubicBezTo>
                  <a:pt x="390" y="462"/>
                  <a:pt x="386" y="458"/>
                  <a:pt x="382" y="455"/>
                </a:cubicBezTo>
                <a:lnTo>
                  <a:pt x="427" y="380"/>
                </a:lnTo>
                <a:close/>
                <a:moveTo>
                  <a:pt x="426" y="374"/>
                </a:moveTo>
                <a:cubicBezTo>
                  <a:pt x="419" y="367"/>
                  <a:pt x="419" y="367"/>
                  <a:pt x="419" y="367"/>
                </a:cubicBezTo>
                <a:cubicBezTo>
                  <a:pt x="434" y="361"/>
                  <a:pt x="434" y="361"/>
                  <a:pt x="434" y="361"/>
                </a:cubicBezTo>
                <a:lnTo>
                  <a:pt x="426" y="374"/>
                </a:lnTo>
                <a:close/>
                <a:moveTo>
                  <a:pt x="543" y="547"/>
                </a:moveTo>
                <a:cubicBezTo>
                  <a:pt x="480" y="601"/>
                  <a:pt x="480" y="601"/>
                  <a:pt x="480" y="601"/>
                </a:cubicBezTo>
                <a:cubicBezTo>
                  <a:pt x="386" y="500"/>
                  <a:pt x="386" y="500"/>
                  <a:pt x="386" y="500"/>
                </a:cubicBezTo>
                <a:cubicBezTo>
                  <a:pt x="390" y="496"/>
                  <a:pt x="393" y="490"/>
                  <a:pt x="394" y="485"/>
                </a:cubicBezTo>
                <a:cubicBezTo>
                  <a:pt x="541" y="532"/>
                  <a:pt x="541" y="532"/>
                  <a:pt x="541" y="532"/>
                </a:cubicBezTo>
                <a:cubicBezTo>
                  <a:pt x="540" y="537"/>
                  <a:pt x="541" y="542"/>
                  <a:pt x="543" y="547"/>
                </a:cubicBezTo>
                <a:close/>
                <a:moveTo>
                  <a:pt x="542" y="529"/>
                </a:moveTo>
                <a:cubicBezTo>
                  <a:pt x="394" y="481"/>
                  <a:pt x="394" y="481"/>
                  <a:pt x="394" y="481"/>
                </a:cubicBezTo>
                <a:cubicBezTo>
                  <a:pt x="395" y="479"/>
                  <a:pt x="394" y="477"/>
                  <a:pt x="394" y="474"/>
                </a:cubicBezTo>
                <a:cubicBezTo>
                  <a:pt x="499" y="457"/>
                  <a:pt x="499" y="457"/>
                  <a:pt x="499" y="457"/>
                </a:cubicBezTo>
                <a:cubicBezTo>
                  <a:pt x="552" y="514"/>
                  <a:pt x="552" y="514"/>
                  <a:pt x="552" y="514"/>
                </a:cubicBezTo>
                <a:cubicBezTo>
                  <a:pt x="547" y="518"/>
                  <a:pt x="544" y="523"/>
                  <a:pt x="542" y="529"/>
                </a:cubicBezTo>
                <a:close/>
                <a:moveTo>
                  <a:pt x="384" y="502"/>
                </a:moveTo>
                <a:cubicBezTo>
                  <a:pt x="478" y="603"/>
                  <a:pt x="478" y="603"/>
                  <a:pt x="478" y="603"/>
                </a:cubicBezTo>
                <a:cubicBezTo>
                  <a:pt x="327" y="732"/>
                  <a:pt x="327" y="732"/>
                  <a:pt x="327" y="732"/>
                </a:cubicBezTo>
                <a:cubicBezTo>
                  <a:pt x="326" y="731"/>
                  <a:pt x="325" y="731"/>
                  <a:pt x="324" y="730"/>
                </a:cubicBezTo>
                <a:cubicBezTo>
                  <a:pt x="364" y="508"/>
                  <a:pt x="364" y="508"/>
                  <a:pt x="364" y="508"/>
                </a:cubicBezTo>
                <a:cubicBezTo>
                  <a:pt x="368" y="509"/>
                  <a:pt x="373" y="508"/>
                  <a:pt x="377" y="506"/>
                </a:cubicBezTo>
                <a:cubicBezTo>
                  <a:pt x="380" y="505"/>
                  <a:pt x="382" y="504"/>
                  <a:pt x="384" y="502"/>
                </a:cubicBezTo>
                <a:close/>
                <a:moveTo>
                  <a:pt x="329" y="770"/>
                </a:moveTo>
                <a:cubicBezTo>
                  <a:pt x="388" y="810"/>
                  <a:pt x="388" y="810"/>
                  <a:pt x="388" y="810"/>
                </a:cubicBezTo>
                <a:cubicBezTo>
                  <a:pt x="336" y="859"/>
                  <a:pt x="336" y="859"/>
                  <a:pt x="336" y="859"/>
                </a:cubicBezTo>
                <a:cubicBezTo>
                  <a:pt x="315" y="781"/>
                  <a:pt x="315" y="781"/>
                  <a:pt x="315" y="781"/>
                </a:cubicBezTo>
                <a:cubicBezTo>
                  <a:pt x="316" y="780"/>
                  <a:pt x="316" y="780"/>
                  <a:pt x="316" y="780"/>
                </a:cubicBezTo>
                <a:cubicBezTo>
                  <a:pt x="316" y="780"/>
                  <a:pt x="317" y="779"/>
                  <a:pt x="318" y="779"/>
                </a:cubicBezTo>
                <a:cubicBezTo>
                  <a:pt x="322" y="777"/>
                  <a:pt x="326" y="774"/>
                  <a:pt x="329" y="770"/>
                </a:cubicBezTo>
                <a:close/>
                <a:moveTo>
                  <a:pt x="331" y="767"/>
                </a:moveTo>
                <a:cubicBezTo>
                  <a:pt x="336" y="760"/>
                  <a:pt x="337" y="750"/>
                  <a:pt x="333" y="741"/>
                </a:cubicBezTo>
                <a:cubicBezTo>
                  <a:pt x="332" y="738"/>
                  <a:pt x="330" y="737"/>
                  <a:pt x="329" y="735"/>
                </a:cubicBezTo>
                <a:cubicBezTo>
                  <a:pt x="480" y="606"/>
                  <a:pt x="480" y="606"/>
                  <a:pt x="480" y="606"/>
                </a:cubicBezTo>
                <a:cubicBezTo>
                  <a:pt x="523" y="653"/>
                  <a:pt x="523" y="653"/>
                  <a:pt x="523" y="653"/>
                </a:cubicBezTo>
                <a:cubicBezTo>
                  <a:pt x="510" y="660"/>
                  <a:pt x="505" y="676"/>
                  <a:pt x="511" y="690"/>
                </a:cubicBezTo>
                <a:cubicBezTo>
                  <a:pt x="511" y="692"/>
                  <a:pt x="512" y="693"/>
                  <a:pt x="513" y="694"/>
                </a:cubicBezTo>
                <a:cubicBezTo>
                  <a:pt x="391" y="808"/>
                  <a:pt x="391" y="808"/>
                  <a:pt x="391" y="808"/>
                </a:cubicBezTo>
                <a:lnTo>
                  <a:pt x="331" y="767"/>
                </a:lnTo>
                <a:close/>
                <a:moveTo>
                  <a:pt x="515" y="697"/>
                </a:moveTo>
                <a:cubicBezTo>
                  <a:pt x="517" y="700"/>
                  <a:pt x="521" y="703"/>
                  <a:pt x="525" y="705"/>
                </a:cubicBezTo>
                <a:cubicBezTo>
                  <a:pt x="488" y="846"/>
                  <a:pt x="488" y="846"/>
                  <a:pt x="488" y="846"/>
                </a:cubicBezTo>
                <a:cubicBezTo>
                  <a:pt x="483" y="846"/>
                  <a:pt x="479" y="846"/>
                  <a:pt x="474" y="848"/>
                </a:cubicBezTo>
                <a:cubicBezTo>
                  <a:pt x="469" y="850"/>
                  <a:pt x="466" y="853"/>
                  <a:pt x="463" y="857"/>
                </a:cubicBezTo>
                <a:cubicBezTo>
                  <a:pt x="393" y="810"/>
                  <a:pt x="393" y="810"/>
                  <a:pt x="393" y="810"/>
                </a:cubicBezTo>
                <a:lnTo>
                  <a:pt x="515" y="697"/>
                </a:lnTo>
                <a:close/>
                <a:moveTo>
                  <a:pt x="482" y="604"/>
                </a:moveTo>
                <a:cubicBezTo>
                  <a:pt x="544" y="551"/>
                  <a:pt x="544" y="551"/>
                  <a:pt x="544" y="551"/>
                </a:cubicBezTo>
                <a:cubicBezTo>
                  <a:pt x="548" y="557"/>
                  <a:pt x="554" y="562"/>
                  <a:pt x="561" y="564"/>
                </a:cubicBezTo>
                <a:cubicBezTo>
                  <a:pt x="539" y="649"/>
                  <a:pt x="539" y="649"/>
                  <a:pt x="539" y="649"/>
                </a:cubicBezTo>
                <a:cubicBezTo>
                  <a:pt x="535" y="649"/>
                  <a:pt x="531" y="650"/>
                  <a:pt x="527" y="651"/>
                </a:cubicBezTo>
                <a:lnTo>
                  <a:pt x="482" y="604"/>
                </a:lnTo>
                <a:close/>
                <a:moveTo>
                  <a:pt x="564" y="565"/>
                </a:moveTo>
                <a:cubicBezTo>
                  <a:pt x="570" y="566"/>
                  <a:pt x="576" y="566"/>
                  <a:pt x="582" y="563"/>
                </a:cubicBezTo>
                <a:cubicBezTo>
                  <a:pt x="588" y="561"/>
                  <a:pt x="593" y="555"/>
                  <a:pt x="596" y="549"/>
                </a:cubicBezTo>
                <a:cubicBezTo>
                  <a:pt x="675" y="575"/>
                  <a:pt x="675" y="575"/>
                  <a:pt x="675" y="575"/>
                </a:cubicBezTo>
                <a:cubicBezTo>
                  <a:pt x="674" y="577"/>
                  <a:pt x="672" y="581"/>
                  <a:pt x="672" y="584"/>
                </a:cubicBezTo>
                <a:cubicBezTo>
                  <a:pt x="560" y="661"/>
                  <a:pt x="560" y="661"/>
                  <a:pt x="560" y="661"/>
                </a:cubicBezTo>
                <a:cubicBezTo>
                  <a:pt x="556" y="655"/>
                  <a:pt x="550" y="651"/>
                  <a:pt x="542" y="650"/>
                </a:cubicBezTo>
                <a:lnTo>
                  <a:pt x="564" y="565"/>
                </a:lnTo>
                <a:close/>
                <a:moveTo>
                  <a:pt x="598" y="546"/>
                </a:moveTo>
                <a:cubicBezTo>
                  <a:pt x="600" y="540"/>
                  <a:pt x="600" y="533"/>
                  <a:pt x="597" y="526"/>
                </a:cubicBezTo>
                <a:cubicBezTo>
                  <a:pt x="643" y="483"/>
                  <a:pt x="643" y="483"/>
                  <a:pt x="643" y="483"/>
                </a:cubicBezTo>
                <a:cubicBezTo>
                  <a:pt x="684" y="566"/>
                  <a:pt x="684" y="566"/>
                  <a:pt x="684" y="566"/>
                </a:cubicBezTo>
                <a:cubicBezTo>
                  <a:pt x="681" y="567"/>
                  <a:pt x="679" y="569"/>
                  <a:pt x="677" y="572"/>
                </a:cubicBezTo>
                <a:lnTo>
                  <a:pt x="598" y="546"/>
                </a:lnTo>
                <a:close/>
                <a:moveTo>
                  <a:pt x="644" y="478"/>
                </a:moveTo>
                <a:cubicBezTo>
                  <a:pt x="624" y="437"/>
                  <a:pt x="624" y="437"/>
                  <a:pt x="624" y="437"/>
                </a:cubicBezTo>
                <a:cubicBezTo>
                  <a:pt x="703" y="424"/>
                  <a:pt x="703" y="424"/>
                  <a:pt x="703" y="424"/>
                </a:cubicBezTo>
                <a:lnTo>
                  <a:pt x="644" y="478"/>
                </a:lnTo>
                <a:close/>
                <a:moveTo>
                  <a:pt x="642" y="480"/>
                </a:moveTo>
                <a:cubicBezTo>
                  <a:pt x="596" y="523"/>
                  <a:pt x="596" y="523"/>
                  <a:pt x="596" y="523"/>
                </a:cubicBezTo>
                <a:cubicBezTo>
                  <a:pt x="588" y="509"/>
                  <a:pt x="572" y="504"/>
                  <a:pt x="558" y="510"/>
                </a:cubicBezTo>
                <a:cubicBezTo>
                  <a:pt x="557" y="510"/>
                  <a:pt x="556" y="511"/>
                  <a:pt x="555" y="512"/>
                </a:cubicBezTo>
                <a:cubicBezTo>
                  <a:pt x="503" y="456"/>
                  <a:pt x="503" y="456"/>
                  <a:pt x="503" y="456"/>
                </a:cubicBezTo>
                <a:cubicBezTo>
                  <a:pt x="620" y="437"/>
                  <a:pt x="620" y="437"/>
                  <a:pt x="620" y="437"/>
                </a:cubicBezTo>
                <a:lnTo>
                  <a:pt x="642" y="480"/>
                </a:lnTo>
                <a:close/>
                <a:moveTo>
                  <a:pt x="500" y="453"/>
                </a:moveTo>
                <a:cubicBezTo>
                  <a:pt x="428" y="377"/>
                  <a:pt x="428" y="377"/>
                  <a:pt x="428" y="377"/>
                </a:cubicBezTo>
                <a:cubicBezTo>
                  <a:pt x="439" y="358"/>
                  <a:pt x="439" y="358"/>
                  <a:pt x="439" y="358"/>
                </a:cubicBezTo>
                <a:cubicBezTo>
                  <a:pt x="537" y="318"/>
                  <a:pt x="537" y="318"/>
                  <a:pt x="537" y="318"/>
                </a:cubicBezTo>
                <a:cubicBezTo>
                  <a:pt x="537" y="320"/>
                  <a:pt x="538" y="321"/>
                  <a:pt x="539" y="323"/>
                </a:cubicBezTo>
                <a:cubicBezTo>
                  <a:pt x="544" y="336"/>
                  <a:pt x="559" y="342"/>
                  <a:pt x="572" y="339"/>
                </a:cubicBezTo>
                <a:cubicBezTo>
                  <a:pt x="619" y="434"/>
                  <a:pt x="619" y="434"/>
                  <a:pt x="619" y="434"/>
                </a:cubicBezTo>
                <a:lnTo>
                  <a:pt x="500" y="453"/>
                </a:lnTo>
                <a:close/>
                <a:moveTo>
                  <a:pt x="424" y="377"/>
                </a:moveTo>
                <a:cubicBezTo>
                  <a:pt x="379" y="453"/>
                  <a:pt x="379" y="453"/>
                  <a:pt x="379" y="453"/>
                </a:cubicBezTo>
                <a:cubicBezTo>
                  <a:pt x="372" y="450"/>
                  <a:pt x="364" y="449"/>
                  <a:pt x="356" y="452"/>
                </a:cubicBezTo>
                <a:cubicBezTo>
                  <a:pt x="338" y="408"/>
                  <a:pt x="338" y="408"/>
                  <a:pt x="338" y="408"/>
                </a:cubicBezTo>
                <a:cubicBezTo>
                  <a:pt x="339" y="399"/>
                  <a:pt x="339" y="399"/>
                  <a:pt x="339" y="399"/>
                </a:cubicBezTo>
                <a:cubicBezTo>
                  <a:pt x="416" y="368"/>
                  <a:pt x="416" y="368"/>
                  <a:pt x="416" y="368"/>
                </a:cubicBezTo>
                <a:lnTo>
                  <a:pt x="424" y="377"/>
                </a:lnTo>
                <a:close/>
                <a:moveTo>
                  <a:pt x="327" y="479"/>
                </a:moveTo>
                <a:cubicBezTo>
                  <a:pt x="161" y="487"/>
                  <a:pt x="161" y="487"/>
                  <a:pt x="161" y="487"/>
                </a:cubicBezTo>
                <a:cubicBezTo>
                  <a:pt x="161" y="486"/>
                  <a:pt x="161" y="485"/>
                  <a:pt x="160" y="485"/>
                </a:cubicBezTo>
                <a:cubicBezTo>
                  <a:pt x="159" y="481"/>
                  <a:pt x="157" y="478"/>
                  <a:pt x="154" y="476"/>
                </a:cubicBezTo>
                <a:cubicBezTo>
                  <a:pt x="333" y="402"/>
                  <a:pt x="333" y="402"/>
                  <a:pt x="333" y="402"/>
                </a:cubicBezTo>
                <a:cubicBezTo>
                  <a:pt x="335" y="408"/>
                  <a:pt x="335" y="408"/>
                  <a:pt x="335" y="408"/>
                </a:cubicBezTo>
                <a:lnTo>
                  <a:pt x="327" y="479"/>
                </a:lnTo>
                <a:close/>
                <a:moveTo>
                  <a:pt x="330" y="483"/>
                </a:moveTo>
                <a:cubicBezTo>
                  <a:pt x="336" y="482"/>
                  <a:pt x="336" y="482"/>
                  <a:pt x="336" y="482"/>
                </a:cubicBezTo>
                <a:cubicBezTo>
                  <a:pt x="337" y="485"/>
                  <a:pt x="337" y="488"/>
                  <a:pt x="339" y="491"/>
                </a:cubicBezTo>
                <a:cubicBezTo>
                  <a:pt x="343" y="500"/>
                  <a:pt x="351" y="507"/>
                  <a:pt x="360" y="508"/>
                </a:cubicBezTo>
                <a:cubicBezTo>
                  <a:pt x="321" y="728"/>
                  <a:pt x="321" y="728"/>
                  <a:pt x="321" y="728"/>
                </a:cubicBezTo>
                <a:cubicBezTo>
                  <a:pt x="316" y="724"/>
                  <a:pt x="310" y="723"/>
                  <a:pt x="303" y="723"/>
                </a:cubicBezTo>
                <a:lnTo>
                  <a:pt x="330" y="483"/>
                </a:lnTo>
                <a:close/>
                <a:moveTo>
                  <a:pt x="333" y="861"/>
                </a:moveTo>
                <a:cubicBezTo>
                  <a:pt x="318" y="876"/>
                  <a:pt x="318" y="876"/>
                  <a:pt x="318" y="876"/>
                </a:cubicBezTo>
                <a:cubicBezTo>
                  <a:pt x="313" y="872"/>
                  <a:pt x="306" y="871"/>
                  <a:pt x="299" y="872"/>
                </a:cubicBezTo>
                <a:cubicBezTo>
                  <a:pt x="314" y="789"/>
                  <a:pt x="314" y="789"/>
                  <a:pt x="314" y="789"/>
                </a:cubicBezTo>
                <a:lnTo>
                  <a:pt x="333" y="861"/>
                </a:lnTo>
                <a:close/>
                <a:moveTo>
                  <a:pt x="337" y="863"/>
                </a:moveTo>
                <a:cubicBezTo>
                  <a:pt x="391" y="812"/>
                  <a:pt x="391" y="812"/>
                  <a:pt x="391" y="812"/>
                </a:cubicBezTo>
                <a:cubicBezTo>
                  <a:pt x="461" y="860"/>
                  <a:pt x="461" y="860"/>
                  <a:pt x="461" y="860"/>
                </a:cubicBezTo>
                <a:cubicBezTo>
                  <a:pt x="456" y="868"/>
                  <a:pt x="455" y="878"/>
                  <a:pt x="459" y="887"/>
                </a:cubicBezTo>
                <a:cubicBezTo>
                  <a:pt x="462" y="893"/>
                  <a:pt x="467" y="898"/>
                  <a:pt x="473" y="901"/>
                </a:cubicBezTo>
                <a:cubicBezTo>
                  <a:pt x="449" y="987"/>
                  <a:pt x="449" y="987"/>
                  <a:pt x="449" y="987"/>
                </a:cubicBezTo>
                <a:cubicBezTo>
                  <a:pt x="355" y="930"/>
                  <a:pt x="355" y="930"/>
                  <a:pt x="355" y="930"/>
                </a:cubicBezTo>
                <a:lnTo>
                  <a:pt x="337" y="863"/>
                </a:lnTo>
                <a:close/>
                <a:moveTo>
                  <a:pt x="476" y="903"/>
                </a:moveTo>
                <a:cubicBezTo>
                  <a:pt x="483" y="905"/>
                  <a:pt x="490" y="905"/>
                  <a:pt x="498" y="902"/>
                </a:cubicBezTo>
                <a:cubicBezTo>
                  <a:pt x="506" y="898"/>
                  <a:pt x="512" y="891"/>
                  <a:pt x="514" y="882"/>
                </a:cubicBezTo>
                <a:cubicBezTo>
                  <a:pt x="703" y="928"/>
                  <a:pt x="703" y="928"/>
                  <a:pt x="703" y="928"/>
                </a:cubicBezTo>
                <a:cubicBezTo>
                  <a:pt x="712" y="975"/>
                  <a:pt x="712" y="975"/>
                  <a:pt x="712" y="975"/>
                </a:cubicBezTo>
                <a:cubicBezTo>
                  <a:pt x="595" y="1075"/>
                  <a:pt x="595" y="1075"/>
                  <a:pt x="595" y="1075"/>
                </a:cubicBezTo>
                <a:cubicBezTo>
                  <a:pt x="452" y="989"/>
                  <a:pt x="452" y="989"/>
                  <a:pt x="452" y="989"/>
                </a:cubicBezTo>
                <a:lnTo>
                  <a:pt x="476" y="903"/>
                </a:lnTo>
                <a:close/>
                <a:moveTo>
                  <a:pt x="515" y="879"/>
                </a:moveTo>
                <a:cubicBezTo>
                  <a:pt x="515" y="874"/>
                  <a:pt x="515" y="868"/>
                  <a:pt x="513" y="863"/>
                </a:cubicBezTo>
                <a:cubicBezTo>
                  <a:pt x="509" y="854"/>
                  <a:pt x="500" y="848"/>
                  <a:pt x="491" y="846"/>
                </a:cubicBezTo>
                <a:cubicBezTo>
                  <a:pt x="528" y="706"/>
                  <a:pt x="528" y="706"/>
                  <a:pt x="528" y="706"/>
                </a:cubicBezTo>
                <a:cubicBezTo>
                  <a:pt x="534" y="708"/>
                  <a:pt x="541" y="708"/>
                  <a:pt x="548" y="706"/>
                </a:cubicBezTo>
                <a:cubicBezTo>
                  <a:pt x="694" y="876"/>
                  <a:pt x="694" y="876"/>
                  <a:pt x="694" y="876"/>
                </a:cubicBezTo>
                <a:cubicBezTo>
                  <a:pt x="703" y="925"/>
                  <a:pt x="703" y="925"/>
                  <a:pt x="703" y="925"/>
                </a:cubicBezTo>
                <a:lnTo>
                  <a:pt x="515" y="879"/>
                </a:lnTo>
                <a:close/>
                <a:moveTo>
                  <a:pt x="551" y="704"/>
                </a:moveTo>
                <a:cubicBezTo>
                  <a:pt x="558" y="701"/>
                  <a:pt x="563" y="694"/>
                  <a:pt x="565" y="688"/>
                </a:cubicBezTo>
                <a:cubicBezTo>
                  <a:pt x="630" y="704"/>
                  <a:pt x="630" y="704"/>
                  <a:pt x="630" y="704"/>
                </a:cubicBezTo>
                <a:cubicBezTo>
                  <a:pt x="631" y="707"/>
                  <a:pt x="631" y="709"/>
                  <a:pt x="632" y="711"/>
                </a:cubicBezTo>
                <a:cubicBezTo>
                  <a:pt x="638" y="725"/>
                  <a:pt x="652" y="731"/>
                  <a:pt x="666" y="728"/>
                </a:cubicBezTo>
                <a:cubicBezTo>
                  <a:pt x="692" y="869"/>
                  <a:pt x="692" y="869"/>
                  <a:pt x="692" y="869"/>
                </a:cubicBezTo>
                <a:lnTo>
                  <a:pt x="551" y="704"/>
                </a:lnTo>
                <a:close/>
                <a:moveTo>
                  <a:pt x="647" y="673"/>
                </a:moveTo>
                <a:cubicBezTo>
                  <a:pt x="636" y="678"/>
                  <a:pt x="629" y="689"/>
                  <a:pt x="630" y="701"/>
                </a:cubicBezTo>
                <a:cubicBezTo>
                  <a:pt x="566" y="684"/>
                  <a:pt x="566" y="684"/>
                  <a:pt x="566" y="684"/>
                </a:cubicBezTo>
                <a:cubicBezTo>
                  <a:pt x="567" y="679"/>
                  <a:pt x="567" y="672"/>
                  <a:pt x="564" y="667"/>
                </a:cubicBezTo>
                <a:cubicBezTo>
                  <a:pt x="564" y="666"/>
                  <a:pt x="563" y="664"/>
                  <a:pt x="562" y="663"/>
                </a:cubicBezTo>
                <a:cubicBezTo>
                  <a:pt x="671" y="588"/>
                  <a:pt x="671" y="588"/>
                  <a:pt x="671" y="588"/>
                </a:cubicBezTo>
                <a:cubicBezTo>
                  <a:pt x="671" y="593"/>
                  <a:pt x="672" y="597"/>
                  <a:pt x="674" y="601"/>
                </a:cubicBezTo>
                <a:cubicBezTo>
                  <a:pt x="677" y="610"/>
                  <a:pt x="684" y="615"/>
                  <a:pt x="692" y="618"/>
                </a:cubicBezTo>
                <a:cubicBezTo>
                  <a:pt x="674" y="675"/>
                  <a:pt x="674" y="675"/>
                  <a:pt x="674" y="675"/>
                </a:cubicBezTo>
                <a:cubicBezTo>
                  <a:pt x="666" y="670"/>
                  <a:pt x="656" y="669"/>
                  <a:pt x="647" y="673"/>
                </a:cubicBezTo>
                <a:close/>
                <a:moveTo>
                  <a:pt x="696" y="618"/>
                </a:moveTo>
                <a:cubicBezTo>
                  <a:pt x="701" y="619"/>
                  <a:pt x="707" y="619"/>
                  <a:pt x="712" y="616"/>
                </a:cubicBezTo>
                <a:cubicBezTo>
                  <a:pt x="712" y="616"/>
                  <a:pt x="713" y="616"/>
                  <a:pt x="713" y="616"/>
                </a:cubicBezTo>
                <a:cubicBezTo>
                  <a:pt x="718" y="666"/>
                  <a:pt x="718" y="666"/>
                  <a:pt x="718" y="666"/>
                </a:cubicBezTo>
                <a:cubicBezTo>
                  <a:pt x="683" y="683"/>
                  <a:pt x="683" y="683"/>
                  <a:pt x="683" y="683"/>
                </a:cubicBezTo>
                <a:cubicBezTo>
                  <a:pt x="681" y="680"/>
                  <a:pt x="679" y="678"/>
                  <a:pt x="677" y="677"/>
                </a:cubicBezTo>
                <a:lnTo>
                  <a:pt x="696" y="618"/>
                </a:lnTo>
                <a:close/>
                <a:moveTo>
                  <a:pt x="686" y="688"/>
                </a:moveTo>
                <a:cubicBezTo>
                  <a:pt x="686" y="687"/>
                  <a:pt x="685" y="686"/>
                  <a:pt x="685" y="686"/>
                </a:cubicBezTo>
                <a:cubicBezTo>
                  <a:pt x="718" y="669"/>
                  <a:pt x="718" y="669"/>
                  <a:pt x="718" y="669"/>
                </a:cubicBezTo>
                <a:cubicBezTo>
                  <a:pt x="723" y="725"/>
                  <a:pt x="723" y="725"/>
                  <a:pt x="723" y="725"/>
                </a:cubicBezTo>
                <a:cubicBezTo>
                  <a:pt x="684" y="715"/>
                  <a:pt x="684" y="715"/>
                  <a:pt x="684" y="715"/>
                </a:cubicBezTo>
                <a:cubicBezTo>
                  <a:pt x="689" y="707"/>
                  <a:pt x="690" y="697"/>
                  <a:pt x="686" y="688"/>
                </a:cubicBezTo>
                <a:close/>
                <a:moveTo>
                  <a:pt x="721" y="668"/>
                </a:moveTo>
                <a:cubicBezTo>
                  <a:pt x="910" y="574"/>
                  <a:pt x="910" y="574"/>
                  <a:pt x="910" y="574"/>
                </a:cubicBezTo>
                <a:cubicBezTo>
                  <a:pt x="911" y="575"/>
                  <a:pt x="911" y="576"/>
                  <a:pt x="911" y="576"/>
                </a:cubicBezTo>
                <a:cubicBezTo>
                  <a:pt x="915" y="585"/>
                  <a:pt x="923" y="591"/>
                  <a:pt x="932" y="593"/>
                </a:cubicBezTo>
                <a:cubicBezTo>
                  <a:pt x="903" y="752"/>
                  <a:pt x="903" y="752"/>
                  <a:pt x="903" y="752"/>
                </a:cubicBezTo>
                <a:cubicBezTo>
                  <a:pt x="903" y="752"/>
                  <a:pt x="903" y="751"/>
                  <a:pt x="903" y="751"/>
                </a:cubicBezTo>
                <a:cubicBezTo>
                  <a:pt x="896" y="736"/>
                  <a:pt x="879" y="730"/>
                  <a:pt x="864" y="736"/>
                </a:cubicBezTo>
                <a:cubicBezTo>
                  <a:pt x="855" y="740"/>
                  <a:pt x="849" y="748"/>
                  <a:pt x="847" y="757"/>
                </a:cubicBezTo>
                <a:cubicBezTo>
                  <a:pt x="727" y="726"/>
                  <a:pt x="727" y="726"/>
                  <a:pt x="727" y="726"/>
                </a:cubicBezTo>
                <a:lnTo>
                  <a:pt x="721" y="668"/>
                </a:lnTo>
                <a:close/>
                <a:moveTo>
                  <a:pt x="905" y="760"/>
                </a:moveTo>
                <a:cubicBezTo>
                  <a:pt x="936" y="594"/>
                  <a:pt x="936" y="594"/>
                  <a:pt x="936" y="594"/>
                </a:cubicBezTo>
                <a:cubicBezTo>
                  <a:pt x="940" y="594"/>
                  <a:pt x="945" y="593"/>
                  <a:pt x="950" y="591"/>
                </a:cubicBezTo>
                <a:cubicBezTo>
                  <a:pt x="952" y="590"/>
                  <a:pt x="954" y="589"/>
                  <a:pt x="955" y="588"/>
                </a:cubicBezTo>
                <a:cubicBezTo>
                  <a:pt x="1052" y="688"/>
                  <a:pt x="1052" y="688"/>
                  <a:pt x="1052" y="688"/>
                </a:cubicBezTo>
                <a:cubicBezTo>
                  <a:pt x="986" y="786"/>
                  <a:pt x="986" y="786"/>
                  <a:pt x="986" y="786"/>
                </a:cubicBezTo>
                <a:cubicBezTo>
                  <a:pt x="904" y="770"/>
                  <a:pt x="904" y="770"/>
                  <a:pt x="904" y="770"/>
                </a:cubicBezTo>
                <a:cubicBezTo>
                  <a:pt x="905" y="767"/>
                  <a:pt x="905" y="764"/>
                  <a:pt x="905" y="760"/>
                </a:cubicBezTo>
                <a:close/>
                <a:moveTo>
                  <a:pt x="934" y="536"/>
                </a:moveTo>
                <a:cubicBezTo>
                  <a:pt x="895" y="441"/>
                  <a:pt x="895" y="441"/>
                  <a:pt x="895" y="441"/>
                </a:cubicBezTo>
                <a:cubicBezTo>
                  <a:pt x="1070" y="545"/>
                  <a:pt x="1070" y="545"/>
                  <a:pt x="1070" y="545"/>
                </a:cubicBezTo>
                <a:cubicBezTo>
                  <a:pt x="966" y="556"/>
                  <a:pt x="966" y="556"/>
                  <a:pt x="966" y="556"/>
                </a:cubicBezTo>
                <a:cubicBezTo>
                  <a:pt x="965" y="555"/>
                  <a:pt x="965" y="554"/>
                  <a:pt x="965" y="553"/>
                </a:cubicBezTo>
                <a:cubicBezTo>
                  <a:pt x="959" y="540"/>
                  <a:pt x="947" y="534"/>
                  <a:pt x="934" y="536"/>
                </a:cubicBezTo>
                <a:close/>
                <a:moveTo>
                  <a:pt x="893" y="436"/>
                </a:moveTo>
                <a:cubicBezTo>
                  <a:pt x="893" y="435"/>
                  <a:pt x="893" y="435"/>
                  <a:pt x="893" y="435"/>
                </a:cubicBezTo>
                <a:cubicBezTo>
                  <a:pt x="939" y="403"/>
                  <a:pt x="939" y="403"/>
                  <a:pt x="939" y="403"/>
                </a:cubicBezTo>
                <a:cubicBezTo>
                  <a:pt x="946" y="416"/>
                  <a:pt x="962" y="421"/>
                  <a:pt x="976" y="415"/>
                </a:cubicBezTo>
                <a:cubicBezTo>
                  <a:pt x="985" y="410"/>
                  <a:pt x="992" y="401"/>
                  <a:pt x="993" y="391"/>
                </a:cubicBezTo>
                <a:cubicBezTo>
                  <a:pt x="1108" y="469"/>
                  <a:pt x="1108" y="469"/>
                  <a:pt x="1108" y="469"/>
                </a:cubicBezTo>
                <a:cubicBezTo>
                  <a:pt x="1120" y="540"/>
                  <a:pt x="1120" y="540"/>
                  <a:pt x="1120" y="540"/>
                </a:cubicBezTo>
                <a:cubicBezTo>
                  <a:pt x="1075" y="544"/>
                  <a:pt x="1075" y="544"/>
                  <a:pt x="1075" y="544"/>
                </a:cubicBezTo>
                <a:lnTo>
                  <a:pt x="893" y="436"/>
                </a:lnTo>
                <a:close/>
                <a:moveTo>
                  <a:pt x="952" y="361"/>
                </a:moveTo>
                <a:cubicBezTo>
                  <a:pt x="943" y="365"/>
                  <a:pt x="937" y="373"/>
                  <a:pt x="935" y="382"/>
                </a:cubicBezTo>
                <a:cubicBezTo>
                  <a:pt x="875" y="392"/>
                  <a:pt x="875" y="392"/>
                  <a:pt x="875" y="392"/>
                </a:cubicBezTo>
                <a:cubicBezTo>
                  <a:pt x="851" y="334"/>
                  <a:pt x="851" y="334"/>
                  <a:pt x="851" y="334"/>
                </a:cubicBezTo>
                <a:cubicBezTo>
                  <a:pt x="940" y="298"/>
                  <a:pt x="940" y="298"/>
                  <a:pt x="940" y="298"/>
                </a:cubicBezTo>
                <a:cubicBezTo>
                  <a:pt x="965" y="359"/>
                  <a:pt x="965" y="359"/>
                  <a:pt x="965" y="359"/>
                </a:cubicBezTo>
                <a:cubicBezTo>
                  <a:pt x="961" y="359"/>
                  <a:pt x="956" y="359"/>
                  <a:pt x="952" y="361"/>
                </a:cubicBezTo>
                <a:close/>
                <a:moveTo>
                  <a:pt x="939" y="295"/>
                </a:moveTo>
                <a:cubicBezTo>
                  <a:pt x="850" y="331"/>
                  <a:pt x="850" y="331"/>
                  <a:pt x="850" y="331"/>
                </a:cubicBezTo>
                <a:cubicBezTo>
                  <a:pt x="776" y="151"/>
                  <a:pt x="776" y="151"/>
                  <a:pt x="776" y="151"/>
                </a:cubicBezTo>
                <a:cubicBezTo>
                  <a:pt x="778" y="148"/>
                  <a:pt x="779" y="144"/>
                  <a:pt x="780" y="141"/>
                </a:cubicBezTo>
                <a:cubicBezTo>
                  <a:pt x="891" y="179"/>
                  <a:pt x="891" y="179"/>
                  <a:pt x="891" y="179"/>
                </a:cubicBezTo>
                <a:lnTo>
                  <a:pt x="939" y="295"/>
                </a:lnTo>
                <a:close/>
                <a:moveTo>
                  <a:pt x="846" y="332"/>
                </a:moveTo>
                <a:cubicBezTo>
                  <a:pt x="796" y="352"/>
                  <a:pt x="796" y="352"/>
                  <a:pt x="796" y="352"/>
                </a:cubicBezTo>
                <a:cubicBezTo>
                  <a:pt x="791" y="342"/>
                  <a:pt x="781" y="335"/>
                  <a:pt x="770" y="335"/>
                </a:cubicBezTo>
                <a:cubicBezTo>
                  <a:pt x="761" y="161"/>
                  <a:pt x="761" y="161"/>
                  <a:pt x="761" y="161"/>
                </a:cubicBezTo>
                <a:cubicBezTo>
                  <a:pt x="762" y="160"/>
                  <a:pt x="763" y="160"/>
                  <a:pt x="764" y="160"/>
                </a:cubicBezTo>
                <a:cubicBezTo>
                  <a:pt x="768" y="158"/>
                  <a:pt x="771" y="156"/>
                  <a:pt x="773" y="154"/>
                </a:cubicBezTo>
                <a:lnTo>
                  <a:pt x="846" y="332"/>
                </a:lnTo>
                <a:close/>
                <a:moveTo>
                  <a:pt x="766" y="335"/>
                </a:moveTo>
                <a:cubicBezTo>
                  <a:pt x="763" y="336"/>
                  <a:pt x="760" y="337"/>
                  <a:pt x="758" y="338"/>
                </a:cubicBezTo>
                <a:cubicBezTo>
                  <a:pt x="743" y="344"/>
                  <a:pt x="736" y="362"/>
                  <a:pt x="743" y="376"/>
                </a:cubicBezTo>
                <a:cubicBezTo>
                  <a:pt x="744" y="379"/>
                  <a:pt x="745" y="381"/>
                  <a:pt x="747" y="383"/>
                </a:cubicBezTo>
                <a:cubicBezTo>
                  <a:pt x="707" y="419"/>
                  <a:pt x="707" y="419"/>
                  <a:pt x="707" y="419"/>
                </a:cubicBezTo>
                <a:cubicBezTo>
                  <a:pt x="622" y="433"/>
                  <a:pt x="622" y="433"/>
                  <a:pt x="622" y="433"/>
                </a:cubicBezTo>
                <a:cubicBezTo>
                  <a:pt x="575" y="338"/>
                  <a:pt x="575" y="338"/>
                  <a:pt x="575" y="338"/>
                </a:cubicBezTo>
                <a:cubicBezTo>
                  <a:pt x="576" y="338"/>
                  <a:pt x="576" y="338"/>
                  <a:pt x="577" y="337"/>
                </a:cubicBezTo>
                <a:cubicBezTo>
                  <a:pt x="592" y="331"/>
                  <a:pt x="598" y="314"/>
                  <a:pt x="592" y="299"/>
                </a:cubicBezTo>
                <a:cubicBezTo>
                  <a:pt x="585" y="284"/>
                  <a:pt x="568" y="277"/>
                  <a:pt x="553" y="284"/>
                </a:cubicBezTo>
                <a:cubicBezTo>
                  <a:pt x="541" y="289"/>
                  <a:pt x="535" y="302"/>
                  <a:pt x="536" y="315"/>
                </a:cubicBezTo>
                <a:cubicBezTo>
                  <a:pt x="442" y="354"/>
                  <a:pt x="442" y="354"/>
                  <a:pt x="442" y="354"/>
                </a:cubicBezTo>
                <a:cubicBezTo>
                  <a:pt x="515" y="230"/>
                  <a:pt x="515" y="230"/>
                  <a:pt x="515" y="230"/>
                </a:cubicBezTo>
                <a:cubicBezTo>
                  <a:pt x="726" y="146"/>
                  <a:pt x="726" y="146"/>
                  <a:pt x="726" y="146"/>
                </a:cubicBezTo>
                <a:cubicBezTo>
                  <a:pt x="732" y="158"/>
                  <a:pt x="745" y="164"/>
                  <a:pt x="758" y="162"/>
                </a:cubicBezTo>
                <a:lnTo>
                  <a:pt x="766" y="335"/>
                </a:lnTo>
                <a:close/>
                <a:moveTo>
                  <a:pt x="360" y="329"/>
                </a:moveTo>
                <a:cubicBezTo>
                  <a:pt x="364" y="327"/>
                  <a:pt x="368" y="324"/>
                  <a:pt x="371" y="320"/>
                </a:cubicBezTo>
                <a:cubicBezTo>
                  <a:pt x="413" y="365"/>
                  <a:pt x="413" y="365"/>
                  <a:pt x="413" y="365"/>
                </a:cubicBezTo>
                <a:cubicBezTo>
                  <a:pt x="340" y="396"/>
                  <a:pt x="340" y="396"/>
                  <a:pt x="340" y="396"/>
                </a:cubicBezTo>
                <a:cubicBezTo>
                  <a:pt x="347" y="331"/>
                  <a:pt x="347" y="331"/>
                  <a:pt x="347" y="331"/>
                </a:cubicBezTo>
                <a:cubicBezTo>
                  <a:pt x="351" y="332"/>
                  <a:pt x="356" y="331"/>
                  <a:pt x="360" y="329"/>
                </a:cubicBezTo>
                <a:close/>
                <a:moveTo>
                  <a:pt x="336" y="397"/>
                </a:moveTo>
                <a:cubicBezTo>
                  <a:pt x="334" y="398"/>
                  <a:pt x="334" y="398"/>
                  <a:pt x="334" y="398"/>
                </a:cubicBezTo>
                <a:cubicBezTo>
                  <a:pt x="302" y="318"/>
                  <a:pt x="302" y="318"/>
                  <a:pt x="302" y="318"/>
                </a:cubicBezTo>
                <a:cubicBezTo>
                  <a:pt x="320" y="310"/>
                  <a:pt x="320" y="310"/>
                  <a:pt x="320" y="310"/>
                </a:cubicBezTo>
                <a:cubicBezTo>
                  <a:pt x="320" y="311"/>
                  <a:pt x="321" y="313"/>
                  <a:pt x="321" y="314"/>
                </a:cubicBezTo>
                <a:cubicBezTo>
                  <a:pt x="325" y="324"/>
                  <a:pt x="334" y="330"/>
                  <a:pt x="344" y="331"/>
                </a:cubicBezTo>
                <a:lnTo>
                  <a:pt x="336" y="397"/>
                </a:lnTo>
                <a:close/>
                <a:moveTo>
                  <a:pt x="331" y="399"/>
                </a:moveTo>
                <a:cubicBezTo>
                  <a:pt x="151" y="473"/>
                  <a:pt x="151" y="473"/>
                  <a:pt x="151" y="473"/>
                </a:cubicBezTo>
                <a:cubicBezTo>
                  <a:pt x="149" y="471"/>
                  <a:pt x="145" y="469"/>
                  <a:pt x="142" y="468"/>
                </a:cubicBezTo>
                <a:cubicBezTo>
                  <a:pt x="173" y="377"/>
                  <a:pt x="173" y="377"/>
                  <a:pt x="173" y="377"/>
                </a:cubicBezTo>
                <a:cubicBezTo>
                  <a:pt x="299" y="319"/>
                  <a:pt x="299" y="319"/>
                  <a:pt x="299" y="319"/>
                </a:cubicBezTo>
                <a:lnTo>
                  <a:pt x="331" y="399"/>
                </a:lnTo>
                <a:close/>
                <a:moveTo>
                  <a:pt x="138" y="468"/>
                </a:moveTo>
                <a:cubicBezTo>
                  <a:pt x="133" y="467"/>
                  <a:pt x="127" y="467"/>
                  <a:pt x="122" y="470"/>
                </a:cubicBezTo>
                <a:cubicBezTo>
                  <a:pt x="113" y="473"/>
                  <a:pt x="107" y="481"/>
                  <a:pt x="105" y="489"/>
                </a:cubicBezTo>
                <a:cubicBezTo>
                  <a:pt x="81" y="458"/>
                  <a:pt x="81" y="458"/>
                  <a:pt x="81" y="458"/>
                </a:cubicBezTo>
                <a:cubicBezTo>
                  <a:pt x="87" y="450"/>
                  <a:pt x="89" y="439"/>
                  <a:pt x="84" y="429"/>
                </a:cubicBezTo>
                <a:cubicBezTo>
                  <a:pt x="83" y="425"/>
                  <a:pt x="81" y="423"/>
                  <a:pt x="79" y="420"/>
                </a:cubicBezTo>
                <a:cubicBezTo>
                  <a:pt x="169" y="379"/>
                  <a:pt x="169" y="379"/>
                  <a:pt x="169" y="379"/>
                </a:cubicBezTo>
                <a:lnTo>
                  <a:pt x="138" y="468"/>
                </a:lnTo>
                <a:close/>
                <a:moveTo>
                  <a:pt x="79" y="461"/>
                </a:moveTo>
                <a:cubicBezTo>
                  <a:pt x="105" y="494"/>
                  <a:pt x="105" y="494"/>
                  <a:pt x="105" y="494"/>
                </a:cubicBezTo>
                <a:cubicBezTo>
                  <a:pt x="104" y="499"/>
                  <a:pt x="105" y="503"/>
                  <a:pt x="107" y="508"/>
                </a:cubicBezTo>
                <a:cubicBezTo>
                  <a:pt x="109" y="512"/>
                  <a:pt x="111" y="515"/>
                  <a:pt x="114" y="518"/>
                </a:cubicBezTo>
                <a:cubicBezTo>
                  <a:pt x="100" y="549"/>
                  <a:pt x="100" y="549"/>
                  <a:pt x="100" y="549"/>
                </a:cubicBezTo>
                <a:cubicBezTo>
                  <a:pt x="71" y="466"/>
                  <a:pt x="71" y="466"/>
                  <a:pt x="71" y="466"/>
                </a:cubicBezTo>
                <a:cubicBezTo>
                  <a:pt x="74" y="465"/>
                  <a:pt x="77" y="463"/>
                  <a:pt x="79" y="461"/>
                </a:cubicBezTo>
                <a:close/>
                <a:moveTo>
                  <a:pt x="121" y="619"/>
                </a:moveTo>
                <a:cubicBezTo>
                  <a:pt x="121" y="619"/>
                  <a:pt x="121" y="619"/>
                  <a:pt x="120" y="619"/>
                </a:cubicBezTo>
                <a:cubicBezTo>
                  <a:pt x="106" y="625"/>
                  <a:pt x="99" y="643"/>
                  <a:pt x="106" y="657"/>
                </a:cubicBezTo>
                <a:cubicBezTo>
                  <a:pt x="112" y="672"/>
                  <a:pt x="129" y="679"/>
                  <a:pt x="144" y="672"/>
                </a:cubicBezTo>
                <a:cubicBezTo>
                  <a:pt x="149" y="670"/>
                  <a:pt x="153" y="667"/>
                  <a:pt x="156" y="663"/>
                </a:cubicBezTo>
                <a:cubicBezTo>
                  <a:pt x="283" y="735"/>
                  <a:pt x="283" y="735"/>
                  <a:pt x="283" y="735"/>
                </a:cubicBezTo>
                <a:cubicBezTo>
                  <a:pt x="279" y="739"/>
                  <a:pt x="277" y="745"/>
                  <a:pt x="277" y="750"/>
                </a:cubicBezTo>
                <a:cubicBezTo>
                  <a:pt x="96" y="748"/>
                  <a:pt x="96" y="748"/>
                  <a:pt x="96" y="748"/>
                </a:cubicBezTo>
                <a:cubicBezTo>
                  <a:pt x="97" y="743"/>
                  <a:pt x="96" y="739"/>
                  <a:pt x="94" y="734"/>
                </a:cubicBezTo>
                <a:cubicBezTo>
                  <a:pt x="88" y="722"/>
                  <a:pt x="75" y="715"/>
                  <a:pt x="62" y="717"/>
                </a:cubicBezTo>
                <a:cubicBezTo>
                  <a:pt x="61" y="650"/>
                  <a:pt x="61" y="650"/>
                  <a:pt x="61" y="650"/>
                </a:cubicBezTo>
                <a:cubicBezTo>
                  <a:pt x="100" y="559"/>
                  <a:pt x="100" y="559"/>
                  <a:pt x="100" y="559"/>
                </a:cubicBezTo>
                <a:lnTo>
                  <a:pt x="121" y="619"/>
                </a:lnTo>
                <a:close/>
                <a:moveTo>
                  <a:pt x="96" y="751"/>
                </a:moveTo>
                <a:cubicBezTo>
                  <a:pt x="277" y="754"/>
                  <a:pt x="277" y="754"/>
                  <a:pt x="277" y="754"/>
                </a:cubicBezTo>
                <a:cubicBezTo>
                  <a:pt x="277" y="757"/>
                  <a:pt x="278" y="761"/>
                  <a:pt x="279" y="764"/>
                </a:cubicBezTo>
                <a:cubicBezTo>
                  <a:pt x="281" y="769"/>
                  <a:pt x="284" y="773"/>
                  <a:pt x="288" y="776"/>
                </a:cubicBezTo>
                <a:cubicBezTo>
                  <a:pt x="242" y="871"/>
                  <a:pt x="242" y="871"/>
                  <a:pt x="242" y="871"/>
                </a:cubicBezTo>
                <a:cubicBezTo>
                  <a:pt x="84" y="770"/>
                  <a:pt x="84" y="770"/>
                  <a:pt x="84" y="770"/>
                </a:cubicBezTo>
                <a:cubicBezTo>
                  <a:pt x="90" y="766"/>
                  <a:pt x="95" y="759"/>
                  <a:pt x="96" y="751"/>
                </a:cubicBezTo>
                <a:close/>
                <a:moveTo>
                  <a:pt x="291" y="777"/>
                </a:moveTo>
                <a:cubicBezTo>
                  <a:pt x="297" y="781"/>
                  <a:pt x="304" y="783"/>
                  <a:pt x="312" y="781"/>
                </a:cubicBezTo>
                <a:cubicBezTo>
                  <a:pt x="312" y="782"/>
                  <a:pt x="312" y="782"/>
                  <a:pt x="312" y="782"/>
                </a:cubicBezTo>
                <a:cubicBezTo>
                  <a:pt x="296" y="872"/>
                  <a:pt x="296" y="872"/>
                  <a:pt x="296" y="872"/>
                </a:cubicBezTo>
                <a:cubicBezTo>
                  <a:pt x="294" y="873"/>
                  <a:pt x="293" y="873"/>
                  <a:pt x="291" y="874"/>
                </a:cubicBezTo>
                <a:cubicBezTo>
                  <a:pt x="283" y="878"/>
                  <a:pt x="277" y="885"/>
                  <a:pt x="275" y="893"/>
                </a:cubicBezTo>
                <a:cubicBezTo>
                  <a:pt x="245" y="873"/>
                  <a:pt x="245" y="873"/>
                  <a:pt x="245" y="873"/>
                </a:cubicBezTo>
                <a:lnTo>
                  <a:pt x="291" y="777"/>
                </a:lnTo>
                <a:close/>
                <a:moveTo>
                  <a:pt x="357" y="935"/>
                </a:moveTo>
                <a:cubicBezTo>
                  <a:pt x="448" y="990"/>
                  <a:pt x="448" y="990"/>
                  <a:pt x="448" y="990"/>
                </a:cubicBezTo>
                <a:cubicBezTo>
                  <a:pt x="419" y="1092"/>
                  <a:pt x="419" y="1092"/>
                  <a:pt x="419" y="1092"/>
                </a:cubicBezTo>
                <a:cubicBezTo>
                  <a:pt x="414" y="1091"/>
                  <a:pt x="409" y="1092"/>
                  <a:pt x="404" y="1094"/>
                </a:cubicBezTo>
                <a:cubicBezTo>
                  <a:pt x="402" y="1094"/>
                  <a:pt x="401" y="1095"/>
                  <a:pt x="400" y="1096"/>
                </a:cubicBezTo>
                <a:lnTo>
                  <a:pt x="357" y="935"/>
                </a:lnTo>
                <a:close/>
                <a:moveTo>
                  <a:pt x="598" y="1077"/>
                </a:moveTo>
                <a:cubicBezTo>
                  <a:pt x="713" y="979"/>
                  <a:pt x="713" y="979"/>
                  <a:pt x="713" y="979"/>
                </a:cubicBezTo>
                <a:cubicBezTo>
                  <a:pt x="716" y="994"/>
                  <a:pt x="716" y="994"/>
                  <a:pt x="716" y="994"/>
                </a:cubicBezTo>
                <a:cubicBezTo>
                  <a:pt x="661" y="1091"/>
                  <a:pt x="661" y="1091"/>
                  <a:pt x="661" y="1091"/>
                </a:cubicBezTo>
                <a:cubicBezTo>
                  <a:pt x="653" y="1087"/>
                  <a:pt x="643" y="1086"/>
                  <a:pt x="634" y="1090"/>
                </a:cubicBezTo>
                <a:cubicBezTo>
                  <a:pt x="632" y="1091"/>
                  <a:pt x="629" y="1093"/>
                  <a:pt x="627" y="1095"/>
                </a:cubicBezTo>
                <a:lnTo>
                  <a:pt x="598" y="1077"/>
                </a:lnTo>
                <a:close/>
                <a:moveTo>
                  <a:pt x="715" y="973"/>
                </a:moveTo>
                <a:cubicBezTo>
                  <a:pt x="707" y="929"/>
                  <a:pt x="707" y="929"/>
                  <a:pt x="707" y="929"/>
                </a:cubicBezTo>
                <a:cubicBezTo>
                  <a:pt x="725" y="934"/>
                  <a:pt x="725" y="934"/>
                  <a:pt x="725" y="934"/>
                </a:cubicBezTo>
                <a:cubicBezTo>
                  <a:pt x="723" y="940"/>
                  <a:pt x="723" y="948"/>
                  <a:pt x="726" y="955"/>
                </a:cubicBezTo>
                <a:cubicBezTo>
                  <a:pt x="727" y="957"/>
                  <a:pt x="729" y="959"/>
                  <a:pt x="730" y="960"/>
                </a:cubicBezTo>
                <a:lnTo>
                  <a:pt x="715" y="973"/>
                </a:lnTo>
                <a:close/>
                <a:moveTo>
                  <a:pt x="732" y="963"/>
                </a:moveTo>
                <a:cubicBezTo>
                  <a:pt x="732" y="963"/>
                  <a:pt x="733" y="963"/>
                  <a:pt x="733" y="964"/>
                </a:cubicBezTo>
                <a:cubicBezTo>
                  <a:pt x="718" y="989"/>
                  <a:pt x="718" y="989"/>
                  <a:pt x="718" y="989"/>
                </a:cubicBezTo>
                <a:cubicBezTo>
                  <a:pt x="716" y="977"/>
                  <a:pt x="716" y="977"/>
                  <a:pt x="716" y="977"/>
                </a:cubicBezTo>
                <a:lnTo>
                  <a:pt x="732" y="963"/>
                </a:lnTo>
                <a:close/>
                <a:moveTo>
                  <a:pt x="727" y="931"/>
                </a:moveTo>
                <a:cubicBezTo>
                  <a:pt x="706" y="926"/>
                  <a:pt x="706" y="926"/>
                  <a:pt x="706" y="926"/>
                </a:cubicBezTo>
                <a:cubicBezTo>
                  <a:pt x="698" y="881"/>
                  <a:pt x="698" y="881"/>
                  <a:pt x="698" y="881"/>
                </a:cubicBezTo>
                <a:cubicBezTo>
                  <a:pt x="733" y="922"/>
                  <a:pt x="733" y="922"/>
                  <a:pt x="733" y="922"/>
                </a:cubicBezTo>
                <a:cubicBezTo>
                  <a:pt x="730" y="924"/>
                  <a:pt x="728" y="927"/>
                  <a:pt x="727" y="931"/>
                </a:cubicBezTo>
                <a:close/>
                <a:moveTo>
                  <a:pt x="697" y="874"/>
                </a:moveTo>
                <a:cubicBezTo>
                  <a:pt x="669" y="727"/>
                  <a:pt x="669" y="727"/>
                  <a:pt x="669" y="727"/>
                </a:cubicBezTo>
                <a:cubicBezTo>
                  <a:pt x="670" y="727"/>
                  <a:pt x="670" y="727"/>
                  <a:pt x="671" y="726"/>
                </a:cubicBezTo>
                <a:cubicBezTo>
                  <a:pt x="675" y="724"/>
                  <a:pt x="679" y="721"/>
                  <a:pt x="682" y="718"/>
                </a:cubicBezTo>
                <a:cubicBezTo>
                  <a:pt x="724" y="729"/>
                  <a:pt x="724" y="729"/>
                  <a:pt x="724" y="729"/>
                </a:cubicBezTo>
                <a:cubicBezTo>
                  <a:pt x="742" y="916"/>
                  <a:pt x="742" y="916"/>
                  <a:pt x="742" y="916"/>
                </a:cubicBezTo>
                <a:cubicBezTo>
                  <a:pt x="742" y="916"/>
                  <a:pt x="741" y="916"/>
                  <a:pt x="741" y="916"/>
                </a:cubicBezTo>
                <a:cubicBezTo>
                  <a:pt x="739" y="917"/>
                  <a:pt x="737" y="918"/>
                  <a:pt x="736" y="920"/>
                </a:cubicBezTo>
                <a:lnTo>
                  <a:pt x="697" y="874"/>
                </a:lnTo>
                <a:close/>
                <a:moveTo>
                  <a:pt x="727" y="730"/>
                </a:moveTo>
                <a:cubicBezTo>
                  <a:pt x="847" y="761"/>
                  <a:pt x="847" y="761"/>
                  <a:pt x="847" y="761"/>
                </a:cubicBezTo>
                <a:cubicBezTo>
                  <a:pt x="846" y="765"/>
                  <a:pt x="847" y="770"/>
                  <a:pt x="849" y="775"/>
                </a:cubicBezTo>
                <a:cubicBezTo>
                  <a:pt x="851" y="779"/>
                  <a:pt x="854" y="783"/>
                  <a:pt x="858" y="786"/>
                </a:cubicBezTo>
                <a:cubicBezTo>
                  <a:pt x="768" y="918"/>
                  <a:pt x="768" y="918"/>
                  <a:pt x="768" y="918"/>
                </a:cubicBezTo>
                <a:cubicBezTo>
                  <a:pt x="761" y="914"/>
                  <a:pt x="753" y="912"/>
                  <a:pt x="745" y="915"/>
                </a:cubicBezTo>
                <a:lnTo>
                  <a:pt x="727" y="730"/>
                </a:lnTo>
                <a:close/>
                <a:moveTo>
                  <a:pt x="861" y="788"/>
                </a:moveTo>
                <a:cubicBezTo>
                  <a:pt x="868" y="793"/>
                  <a:pt x="879" y="794"/>
                  <a:pt x="888" y="790"/>
                </a:cubicBezTo>
                <a:cubicBezTo>
                  <a:pt x="891" y="788"/>
                  <a:pt x="895" y="786"/>
                  <a:pt x="897" y="783"/>
                </a:cubicBezTo>
                <a:cubicBezTo>
                  <a:pt x="869" y="935"/>
                  <a:pt x="869" y="935"/>
                  <a:pt x="869" y="935"/>
                </a:cubicBezTo>
                <a:cubicBezTo>
                  <a:pt x="863" y="933"/>
                  <a:pt x="855" y="933"/>
                  <a:pt x="849" y="936"/>
                </a:cubicBezTo>
                <a:cubicBezTo>
                  <a:pt x="840" y="940"/>
                  <a:pt x="834" y="948"/>
                  <a:pt x="832" y="956"/>
                </a:cubicBezTo>
                <a:cubicBezTo>
                  <a:pt x="782" y="944"/>
                  <a:pt x="782" y="944"/>
                  <a:pt x="782" y="944"/>
                </a:cubicBezTo>
                <a:cubicBezTo>
                  <a:pt x="783" y="940"/>
                  <a:pt x="782" y="935"/>
                  <a:pt x="780" y="931"/>
                </a:cubicBezTo>
                <a:cubicBezTo>
                  <a:pt x="778" y="926"/>
                  <a:pt x="775" y="923"/>
                  <a:pt x="771" y="920"/>
                </a:cubicBezTo>
                <a:lnTo>
                  <a:pt x="861" y="788"/>
                </a:lnTo>
                <a:close/>
                <a:moveTo>
                  <a:pt x="902" y="776"/>
                </a:moveTo>
                <a:cubicBezTo>
                  <a:pt x="902" y="775"/>
                  <a:pt x="903" y="774"/>
                  <a:pt x="903" y="773"/>
                </a:cubicBezTo>
                <a:cubicBezTo>
                  <a:pt x="984" y="789"/>
                  <a:pt x="984" y="789"/>
                  <a:pt x="984" y="789"/>
                </a:cubicBezTo>
                <a:cubicBezTo>
                  <a:pt x="881" y="942"/>
                  <a:pt x="881" y="942"/>
                  <a:pt x="881" y="942"/>
                </a:cubicBezTo>
                <a:cubicBezTo>
                  <a:pt x="878" y="939"/>
                  <a:pt x="875" y="938"/>
                  <a:pt x="872" y="936"/>
                </a:cubicBezTo>
                <a:lnTo>
                  <a:pt x="902" y="776"/>
                </a:lnTo>
                <a:close/>
                <a:moveTo>
                  <a:pt x="987" y="790"/>
                </a:moveTo>
                <a:cubicBezTo>
                  <a:pt x="1151" y="823"/>
                  <a:pt x="1151" y="823"/>
                  <a:pt x="1151" y="823"/>
                </a:cubicBezTo>
                <a:cubicBezTo>
                  <a:pt x="1150" y="828"/>
                  <a:pt x="1150" y="834"/>
                  <a:pt x="1153" y="840"/>
                </a:cubicBezTo>
                <a:cubicBezTo>
                  <a:pt x="1153" y="840"/>
                  <a:pt x="1153" y="841"/>
                  <a:pt x="1153" y="841"/>
                </a:cubicBezTo>
                <a:cubicBezTo>
                  <a:pt x="890" y="964"/>
                  <a:pt x="890" y="964"/>
                  <a:pt x="890" y="964"/>
                </a:cubicBezTo>
                <a:cubicBezTo>
                  <a:pt x="890" y="959"/>
                  <a:pt x="889" y="955"/>
                  <a:pt x="887" y="951"/>
                </a:cubicBezTo>
                <a:cubicBezTo>
                  <a:pt x="886" y="949"/>
                  <a:pt x="885" y="946"/>
                  <a:pt x="883" y="944"/>
                </a:cubicBezTo>
                <a:lnTo>
                  <a:pt x="987" y="790"/>
                </a:lnTo>
                <a:close/>
                <a:moveTo>
                  <a:pt x="1152" y="819"/>
                </a:moveTo>
                <a:cubicBezTo>
                  <a:pt x="989" y="787"/>
                  <a:pt x="989" y="787"/>
                  <a:pt x="989" y="787"/>
                </a:cubicBezTo>
                <a:cubicBezTo>
                  <a:pt x="1055" y="691"/>
                  <a:pt x="1055" y="691"/>
                  <a:pt x="1055" y="691"/>
                </a:cubicBezTo>
                <a:cubicBezTo>
                  <a:pt x="1164" y="804"/>
                  <a:pt x="1164" y="804"/>
                  <a:pt x="1164" y="804"/>
                </a:cubicBezTo>
                <a:cubicBezTo>
                  <a:pt x="1158" y="807"/>
                  <a:pt x="1154" y="813"/>
                  <a:pt x="1152" y="819"/>
                </a:cubicBezTo>
                <a:close/>
                <a:moveTo>
                  <a:pt x="1054" y="685"/>
                </a:moveTo>
                <a:cubicBezTo>
                  <a:pt x="958" y="586"/>
                  <a:pt x="958" y="586"/>
                  <a:pt x="958" y="586"/>
                </a:cubicBezTo>
                <a:cubicBezTo>
                  <a:pt x="965" y="579"/>
                  <a:pt x="968" y="569"/>
                  <a:pt x="967" y="559"/>
                </a:cubicBezTo>
                <a:cubicBezTo>
                  <a:pt x="1075" y="548"/>
                  <a:pt x="1075" y="548"/>
                  <a:pt x="1075" y="548"/>
                </a:cubicBezTo>
                <a:cubicBezTo>
                  <a:pt x="1096" y="560"/>
                  <a:pt x="1096" y="560"/>
                  <a:pt x="1096" y="560"/>
                </a:cubicBezTo>
                <a:cubicBezTo>
                  <a:pt x="1088" y="569"/>
                  <a:pt x="1086" y="581"/>
                  <a:pt x="1091" y="592"/>
                </a:cubicBezTo>
                <a:cubicBezTo>
                  <a:pt x="1094" y="599"/>
                  <a:pt x="1100" y="604"/>
                  <a:pt x="1107" y="607"/>
                </a:cubicBezTo>
                <a:lnTo>
                  <a:pt x="1054" y="685"/>
                </a:lnTo>
                <a:close/>
                <a:moveTo>
                  <a:pt x="1106" y="553"/>
                </a:moveTo>
                <a:cubicBezTo>
                  <a:pt x="1103" y="554"/>
                  <a:pt x="1100" y="556"/>
                  <a:pt x="1098" y="558"/>
                </a:cubicBezTo>
                <a:cubicBezTo>
                  <a:pt x="1080" y="547"/>
                  <a:pt x="1080" y="547"/>
                  <a:pt x="1080" y="547"/>
                </a:cubicBezTo>
                <a:cubicBezTo>
                  <a:pt x="1121" y="543"/>
                  <a:pt x="1121" y="543"/>
                  <a:pt x="1121" y="543"/>
                </a:cubicBezTo>
                <a:cubicBezTo>
                  <a:pt x="1122" y="551"/>
                  <a:pt x="1122" y="551"/>
                  <a:pt x="1122" y="551"/>
                </a:cubicBezTo>
                <a:cubicBezTo>
                  <a:pt x="1117" y="550"/>
                  <a:pt x="1111" y="551"/>
                  <a:pt x="1106" y="553"/>
                </a:cubicBezTo>
                <a:close/>
                <a:moveTo>
                  <a:pt x="1112" y="472"/>
                </a:moveTo>
                <a:cubicBezTo>
                  <a:pt x="1178" y="517"/>
                  <a:pt x="1178" y="517"/>
                  <a:pt x="1178" y="517"/>
                </a:cubicBezTo>
                <a:cubicBezTo>
                  <a:pt x="1173" y="521"/>
                  <a:pt x="1170" y="528"/>
                  <a:pt x="1169" y="534"/>
                </a:cubicBezTo>
                <a:cubicBezTo>
                  <a:pt x="1124" y="539"/>
                  <a:pt x="1124" y="539"/>
                  <a:pt x="1124" y="539"/>
                </a:cubicBezTo>
                <a:lnTo>
                  <a:pt x="1112" y="472"/>
                </a:lnTo>
                <a:close/>
                <a:moveTo>
                  <a:pt x="1073" y="272"/>
                </a:moveTo>
                <a:cubicBezTo>
                  <a:pt x="1107" y="465"/>
                  <a:pt x="1107" y="465"/>
                  <a:pt x="1107" y="465"/>
                </a:cubicBezTo>
                <a:cubicBezTo>
                  <a:pt x="993" y="387"/>
                  <a:pt x="993" y="387"/>
                  <a:pt x="993" y="387"/>
                </a:cubicBezTo>
                <a:cubicBezTo>
                  <a:pt x="993" y="384"/>
                  <a:pt x="992" y="380"/>
                  <a:pt x="990" y="376"/>
                </a:cubicBezTo>
                <a:cubicBezTo>
                  <a:pt x="989" y="373"/>
                  <a:pt x="987" y="370"/>
                  <a:pt x="984" y="367"/>
                </a:cubicBezTo>
                <a:cubicBezTo>
                  <a:pt x="1063" y="269"/>
                  <a:pt x="1063" y="269"/>
                  <a:pt x="1063" y="269"/>
                </a:cubicBezTo>
                <a:cubicBezTo>
                  <a:pt x="1066" y="271"/>
                  <a:pt x="1070" y="272"/>
                  <a:pt x="1073" y="272"/>
                </a:cubicBezTo>
                <a:close/>
                <a:moveTo>
                  <a:pt x="1060" y="267"/>
                </a:moveTo>
                <a:cubicBezTo>
                  <a:pt x="982" y="365"/>
                  <a:pt x="982" y="365"/>
                  <a:pt x="982" y="365"/>
                </a:cubicBezTo>
                <a:cubicBezTo>
                  <a:pt x="978" y="362"/>
                  <a:pt x="974" y="360"/>
                  <a:pt x="969" y="359"/>
                </a:cubicBezTo>
                <a:cubicBezTo>
                  <a:pt x="943" y="297"/>
                  <a:pt x="943" y="297"/>
                  <a:pt x="943" y="297"/>
                </a:cubicBezTo>
                <a:cubicBezTo>
                  <a:pt x="1050" y="254"/>
                  <a:pt x="1050" y="254"/>
                  <a:pt x="1050" y="254"/>
                </a:cubicBezTo>
                <a:cubicBezTo>
                  <a:pt x="1050" y="254"/>
                  <a:pt x="1050" y="255"/>
                  <a:pt x="1051" y="255"/>
                </a:cubicBezTo>
                <a:cubicBezTo>
                  <a:pt x="1053" y="260"/>
                  <a:pt x="1056" y="264"/>
                  <a:pt x="1060" y="267"/>
                </a:cubicBezTo>
                <a:close/>
                <a:moveTo>
                  <a:pt x="868" y="103"/>
                </a:moveTo>
                <a:cubicBezTo>
                  <a:pt x="1052" y="226"/>
                  <a:pt x="1052" y="226"/>
                  <a:pt x="1052" y="226"/>
                </a:cubicBezTo>
                <a:cubicBezTo>
                  <a:pt x="1051" y="228"/>
                  <a:pt x="1050" y="229"/>
                  <a:pt x="1050" y="230"/>
                </a:cubicBezTo>
                <a:cubicBezTo>
                  <a:pt x="894" y="176"/>
                  <a:pt x="894" y="176"/>
                  <a:pt x="894" y="176"/>
                </a:cubicBezTo>
                <a:cubicBezTo>
                  <a:pt x="865" y="106"/>
                  <a:pt x="865" y="106"/>
                  <a:pt x="865" y="106"/>
                </a:cubicBezTo>
                <a:cubicBezTo>
                  <a:pt x="866" y="105"/>
                  <a:pt x="867" y="104"/>
                  <a:pt x="868" y="103"/>
                </a:cubicBezTo>
                <a:close/>
                <a:moveTo>
                  <a:pt x="821" y="95"/>
                </a:moveTo>
                <a:cubicBezTo>
                  <a:pt x="827" y="109"/>
                  <a:pt x="844" y="116"/>
                  <a:pt x="859" y="109"/>
                </a:cubicBezTo>
                <a:cubicBezTo>
                  <a:pt x="860" y="109"/>
                  <a:pt x="861" y="109"/>
                  <a:pt x="862" y="108"/>
                </a:cubicBezTo>
                <a:cubicBezTo>
                  <a:pt x="889" y="175"/>
                  <a:pt x="889" y="175"/>
                  <a:pt x="889" y="175"/>
                </a:cubicBezTo>
                <a:cubicBezTo>
                  <a:pt x="781" y="138"/>
                  <a:pt x="781" y="138"/>
                  <a:pt x="781" y="138"/>
                </a:cubicBezTo>
                <a:cubicBezTo>
                  <a:pt x="782" y="132"/>
                  <a:pt x="781" y="126"/>
                  <a:pt x="779" y="121"/>
                </a:cubicBezTo>
                <a:cubicBezTo>
                  <a:pt x="773" y="106"/>
                  <a:pt x="755" y="100"/>
                  <a:pt x="741" y="106"/>
                </a:cubicBezTo>
                <a:cubicBezTo>
                  <a:pt x="737" y="108"/>
                  <a:pt x="734" y="110"/>
                  <a:pt x="731" y="113"/>
                </a:cubicBezTo>
                <a:cubicBezTo>
                  <a:pt x="706" y="102"/>
                  <a:pt x="706" y="102"/>
                  <a:pt x="706" y="102"/>
                </a:cubicBezTo>
                <a:cubicBezTo>
                  <a:pt x="818" y="85"/>
                  <a:pt x="818" y="85"/>
                  <a:pt x="818" y="85"/>
                </a:cubicBezTo>
                <a:cubicBezTo>
                  <a:pt x="819" y="88"/>
                  <a:pt x="819" y="92"/>
                  <a:pt x="821" y="95"/>
                </a:cubicBezTo>
                <a:close/>
                <a:moveTo>
                  <a:pt x="818" y="82"/>
                </a:moveTo>
                <a:cubicBezTo>
                  <a:pt x="700" y="100"/>
                  <a:pt x="700" y="100"/>
                  <a:pt x="700" y="100"/>
                </a:cubicBezTo>
                <a:cubicBezTo>
                  <a:pt x="609" y="61"/>
                  <a:pt x="609" y="61"/>
                  <a:pt x="609" y="61"/>
                </a:cubicBezTo>
                <a:cubicBezTo>
                  <a:pt x="819" y="78"/>
                  <a:pt x="819" y="78"/>
                  <a:pt x="819" y="78"/>
                </a:cubicBezTo>
                <a:cubicBezTo>
                  <a:pt x="818" y="79"/>
                  <a:pt x="818" y="81"/>
                  <a:pt x="818" y="82"/>
                </a:cubicBezTo>
                <a:close/>
                <a:moveTo>
                  <a:pt x="793" y="72"/>
                </a:moveTo>
                <a:cubicBezTo>
                  <a:pt x="599" y="57"/>
                  <a:pt x="599" y="57"/>
                  <a:pt x="599" y="57"/>
                </a:cubicBezTo>
                <a:cubicBezTo>
                  <a:pt x="545" y="34"/>
                  <a:pt x="545" y="34"/>
                  <a:pt x="545" y="34"/>
                </a:cubicBezTo>
                <a:cubicBezTo>
                  <a:pt x="545" y="33"/>
                  <a:pt x="545" y="31"/>
                  <a:pt x="544" y="30"/>
                </a:cubicBezTo>
                <a:lnTo>
                  <a:pt x="793" y="72"/>
                </a:lnTo>
                <a:close/>
                <a:moveTo>
                  <a:pt x="544" y="38"/>
                </a:moveTo>
                <a:cubicBezTo>
                  <a:pt x="589" y="56"/>
                  <a:pt x="589" y="56"/>
                  <a:pt x="589" y="56"/>
                </a:cubicBezTo>
                <a:cubicBezTo>
                  <a:pt x="537" y="52"/>
                  <a:pt x="537" y="52"/>
                  <a:pt x="537" y="52"/>
                </a:cubicBezTo>
                <a:cubicBezTo>
                  <a:pt x="537" y="54"/>
                  <a:pt x="537" y="54"/>
                  <a:pt x="537" y="54"/>
                </a:cubicBezTo>
                <a:cubicBezTo>
                  <a:pt x="537" y="53"/>
                  <a:pt x="537" y="53"/>
                  <a:pt x="537" y="53"/>
                </a:cubicBezTo>
                <a:cubicBezTo>
                  <a:pt x="541" y="49"/>
                  <a:pt x="543" y="43"/>
                  <a:pt x="544" y="38"/>
                </a:cubicBezTo>
                <a:close/>
                <a:moveTo>
                  <a:pt x="537" y="56"/>
                </a:moveTo>
                <a:cubicBezTo>
                  <a:pt x="598" y="61"/>
                  <a:pt x="598" y="61"/>
                  <a:pt x="598" y="61"/>
                </a:cubicBezTo>
                <a:cubicBezTo>
                  <a:pt x="694" y="101"/>
                  <a:pt x="694" y="101"/>
                  <a:pt x="694" y="101"/>
                </a:cubicBezTo>
                <a:cubicBezTo>
                  <a:pt x="605" y="114"/>
                  <a:pt x="605" y="114"/>
                  <a:pt x="605" y="114"/>
                </a:cubicBezTo>
                <a:cubicBezTo>
                  <a:pt x="597" y="103"/>
                  <a:pt x="582" y="99"/>
                  <a:pt x="569" y="104"/>
                </a:cubicBezTo>
                <a:cubicBezTo>
                  <a:pt x="561" y="108"/>
                  <a:pt x="555" y="115"/>
                  <a:pt x="553" y="123"/>
                </a:cubicBezTo>
                <a:cubicBezTo>
                  <a:pt x="440" y="143"/>
                  <a:pt x="440" y="143"/>
                  <a:pt x="440" y="143"/>
                </a:cubicBezTo>
                <a:cubicBezTo>
                  <a:pt x="480" y="80"/>
                  <a:pt x="480" y="80"/>
                  <a:pt x="480" y="80"/>
                </a:cubicBezTo>
                <a:lnTo>
                  <a:pt x="537" y="56"/>
                </a:lnTo>
                <a:close/>
                <a:moveTo>
                  <a:pt x="496" y="55"/>
                </a:moveTo>
                <a:cubicBezTo>
                  <a:pt x="501" y="59"/>
                  <a:pt x="508" y="62"/>
                  <a:pt x="514" y="62"/>
                </a:cubicBezTo>
                <a:cubicBezTo>
                  <a:pt x="484" y="75"/>
                  <a:pt x="484" y="75"/>
                  <a:pt x="484" y="75"/>
                </a:cubicBezTo>
                <a:lnTo>
                  <a:pt x="496" y="55"/>
                </a:lnTo>
                <a:close/>
                <a:moveTo>
                  <a:pt x="487" y="40"/>
                </a:moveTo>
                <a:cubicBezTo>
                  <a:pt x="487" y="41"/>
                  <a:pt x="488" y="43"/>
                  <a:pt x="489" y="45"/>
                </a:cubicBezTo>
                <a:cubicBezTo>
                  <a:pt x="490" y="48"/>
                  <a:pt x="492" y="50"/>
                  <a:pt x="494" y="53"/>
                </a:cubicBezTo>
                <a:cubicBezTo>
                  <a:pt x="478" y="77"/>
                  <a:pt x="478" y="77"/>
                  <a:pt x="478" y="77"/>
                </a:cubicBezTo>
                <a:cubicBezTo>
                  <a:pt x="276" y="163"/>
                  <a:pt x="276" y="163"/>
                  <a:pt x="276" y="163"/>
                </a:cubicBezTo>
                <a:cubicBezTo>
                  <a:pt x="276" y="159"/>
                  <a:pt x="275" y="155"/>
                  <a:pt x="274" y="152"/>
                </a:cubicBezTo>
                <a:cubicBezTo>
                  <a:pt x="274" y="152"/>
                  <a:pt x="274" y="152"/>
                  <a:pt x="274" y="152"/>
                </a:cubicBezTo>
                <a:lnTo>
                  <a:pt x="487" y="40"/>
                </a:lnTo>
                <a:close/>
                <a:moveTo>
                  <a:pt x="269" y="182"/>
                </a:moveTo>
                <a:cubicBezTo>
                  <a:pt x="271" y="180"/>
                  <a:pt x="273" y="178"/>
                  <a:pt x="274" y="175"/>
                </a:cubicBezTo>
                <a:cubicBezTo>
                  <a:pt x="433" y="147"/>
                  <a:pt x="433" y="147"/>
                  <a:pt x="433" y="147"/>
                </a:cubicBezTo>
                <a:cubicBezTo>
                  <a:pt x="352" y="273"/>
                  <a:pt x="352" y="273"/>
                  <a:pt x="352" y="273"/>
                </a:cubicBezTo>
                <a:cubicBezTo>
                  <a:pt x="347" y="273"/>
                  <a:pt x="342" y="273"/>
                  <a:pt x="336" y="276"/>
                </a:cubicBezTo>
                <a:cubicBezTo>
                  <a:pt x="334" y="276"/>
                  <a:pt x="333" y="277"/>
                  <a:pt x="331" y="278"/>
                </a:cubicBezTo>
                <a:cubicBezTo>
                  <a:pt x="266" y="188"/>
                  <a:pt x="266" y="188"/>
                  <a:pt x="266" y="188"/>
                </a:cubicBezTo>
                <a:cubicBezTo>
                  <a:pt x="268" y="186"/>
                  <a:pt x="269" y="184"/>
                  <a:pt x="269" y="182"/>
                </a:cubicBezTo>
                <a:close/>
                <a:moveTo>
                  <a:pt x="264" y="191"/>
                </a:moveTo>
                <a:cubicBezTo>
                  <a:pt x="329" y="281"/>
                  <a:pt x="329" y="281"/>
                  <a:pt x="329" y="281"/>
                </a:cubicBezTo>
                <a:cubicBezTo>
                  <a:pt x="321" y="287"/>
                  <a:pt x="318" y="297"/>
                  <a:pt x="319" y="306"/>
                </a:cubicBezTo>
                <a:cubicBezTo>
                  <a:pt x="301" y="315"/>
                  <a:pt x="301" y="315"/>
                  <a:pt x="301" y="315"/>
                </a:cubicBezTo>
                <a:cubicBezTo>
                  <a:pt x="254" y="198"/>
                  <a:pt x="254" y="198"/>
                  <a:pt x="254" y="198"/>
                </a:cubicBezTo>
                <a:cubicBezTo>
                  <a:pt x="258" y="196"/>
                  <a:pt x="262" y="194"/>
                  <a:pt x="264" y="191"/>
                </a:cubicBezTo>
                <a:close/>
                <a:moveTo>
                  <a:pt x="251" y="199"/>
                </a:moveTo>
                <a:cubicBezTo>
                  <a:pt x="298" y="316"/>
                  <a:pt x="298" y="316"/>
                  <a:pt x="298" y="316"/>
                </a:cubicBezTo>
                <a:cubicBezTo>
                  <a:pt x="175" y="373"/>
                  <a:pt x="175" y="373"/>
                  <a:pt x="175" y="373"/>
                </a:cubicBezTo>
                <a:cubicBezTo>
                  <a:pt x="234" y="200"/>
                  <a:pt x="234" y="200"/>
                  <a:pt x="234" y="200"/>
                </a:cubicBezTo>
                <a:cubicBezTo>
                  <a:pt x="240" y="201"/>
                  <a:pt x="246" y="201"/>
                  <a:pt x="251" y="199"/>
                </a:cubicBezTo>
                <a:close/>
                <a:moveTo>
                  <a:pt x="226" y="196"/>
                </a:moveTo>
                <a:cubicBezTo>
                  <a:pt x="227" y="197"/>
                  <a:pt x="229" y="198"/>
                  <a:pt x="231" y="199"/>
                </a:cubicBezTo>
                <a:cubicBezTo>
                  <a:pt x="170" y="375"/>
                  <a:pt x="170" y="375"/>
                  <a:pt x="170" y="375"/>
                </a:cubicBezTo>
                <a:cubicBezTo>
                  <a:pt x="76" y="418"/>
                  <a:pt x="76" y="418"/>
                  <a:pt x="76" y="418"/>
                </a:cubicBezTo>
                <a:cubicBezTo>
                  <a:pt x="74" y="416"/>
                  <a:pt x="72" y="415"/>
                  <a:pt x="69" y="414"/>
                </a:cubicBezTo>
                <a:lnTo>
                  <a:pt x="226" y="196"/>
                </a:lnTo>
                <a:close/>
                <a:moveTo>
                  <a:pt x="68" y="468"/>
                </a:moveTo>
                <a:cubicBezTo>
                  <a:pt x="98" y="554"/>
                  <a:pt x="98" y="554"/>
                  <a:pt x="98" y="554"/>
                </a:cubicBezTo>
                <a:cubicBezTo>
                  <a:pt x="61" y="641"/>
                  <a:pt x="61" y="641"/>
                  <a:pt x="61" y="641"/>
                </a:cubicBezTo>
                <a:cubicBezTo>
                  <a:pt x="59" y="497"/>
                  <a:pt x="59" y="497"/>
                  <a:pt x="59" y="497"/>
                </a:cubicBezTo>
                <a:cubicBezTo>
                  <a:pt x="63" y="469"/>
                  <a:pt x="63" y="469"/>
                  <a:pt x="63" y="469"/>
                </a:cubicBezTo>
                <a:cubicBezTo>
                  <a:pt x="65" y="469"/>
                  <a:pt x="67" y="468"/>
                  <a:pt x="68" y="468"/>
                </a:cubicBezTo>
                <a:close/>
                <a:moveTo>
                  <a:pt x="60" y="470"/>
                </a:moveTo>
                <a:cubicBezTo>
                  <a:pt x="59" y="476"/>
                  <a:pt x="59" y="476"/>
                  <a:pt x="59" y="476"/>
                </a:cubicBezTo>
                <a:cubicBezTo>
                  <a:pt x="59" y="470"/>
                  <a:pt x="59" y="470"/>
                  <a:pt x="59" y="470"/>
                </a:cubicBezTo>
                <a:cubicBezTo>
                  <a:pt x="59" y="470"/>
                  <a:pt x="59" y="470"/>
                  <a:pt x="60" y="470"/>
                </a:cubicBezTo>
                <a:close/>
                <a:moveTo>
                  <a:pt x="35" y="704"/>
                </a:moveTo>
                <a:cubicBezTo>
                  <a:pt x="33" y="704"/>
                  <a:pt x="32" y="704"/>
                  <a:pt x="30" y="704"/>
                </a:cubicBezTo>
                <a:cubicBezTo>
                  <a:pt x="56" y="519"/>
                  <a:pt x="56" y="519"/>
                  <a:pt x="56" y="519"/>
                </a:cubicBezTo>
                <a:cubicBezTo>
                  <a:pt x="58" y="649"/>
                  <a:pt x="58" y="649"/>
                  <a:pt x="58" y="649"/>
                </a:cubicBezTo>
                <a:lnTo>
                  <a:pt x="35" y="704"/>
                </a:lnTo>
                <a:close/>
                <a:moveTo>
                  <a:pt x="58" y="658"/>
                </a:moveTo>
                <a:cubicBezTo>
                  <a:pt x="59" y="718"/>
                  <a:pt x="59" y="718"/>
                  <a:pt x="59" y="718"/>
                </a:cubicBezTo>
                <a:cubicBezTo>
                  <a:pt x="59" y="718"/>
                  <a:pt x="59" y="718"/>
                  <a:pt x="59" y="718"/>
                </a:cubicBezTo>
                <a:cubicBezTo>
                  <a:pt x="54" y="711"/>
                  <a:pt x="47" y="706"/>
                  <a:pt x="38" y="705"/>
                </a:cubicBezTo>
                <a:lnTo>
                  <a:pt x="58" y="658"/>
                </a:lnTo>
                <a:close/>
                <a:moveTo>
                  <a:pt x="41" y="761"/>
                </a:moveTo>
                <a:cubicBezTo>
                  <a:pt x="42" y="761"/>
                  <a:pt x="42" y="761"/>
                  <a:pt x="42" y="761"/>
                </a:cubicBezTo>
                <a:cubicBezTo>
                  <a:pt x="48" y="771"/>
                  <a:pt x="60" y="777"/>
                  <a:pt x="71" y="775"/>
                </a:cubicBezTo>
                <a:cubicBezTo>
                  <a:pt x="147" y="951"/>
                  <a:pt x="147" y="951"/>
                  <a:pt x="147" y="951"/>
                </a:cubicBezTo>
                <a:lnTo>
                  <a:pt x="41" y="761"/>
                </a:lnTo>
                <a:close/>
                <a:moveTo>
                  <a:pt x="187" y="986"/>
                </a:moveTo>
                <a:cubicBezTo>
                  <a:pt x="180" y="984"/>
                  <a:pt x="173" y="983"/>
                  <a:pt x="166" y="986"/>
                </a:cubicBezTo>
                <a:cubicBezTo>
                  <a:pt x="163" y="981"/>
                  <a:pt x="163" y="981"/>
                  <a:pt x="163" y="981"/>
                </a:cubicBezTo>
                <a:cubicBezTo>
                  <a:pt x="74" y="775"/>
                  <a:pt x="74" y="775"/>
                  <a:pt x="74" y="775"/>
                </a:cubicBezTo>
                <a:cubicBezTo>
                  <a:pt x="76" y="774"/>
                  <a:pt x="77" y="774"/>
                  <a:pt x="79" y="773"/>
                </a:cubicBezTo>
                <a:cubicBezTo>
                  <a:pt x="80" y="773"/>
                  <a:pt x="80" y="772"/>
                  <a:pt x="81" y="772"/>
                </a:cubicBezTo>
                <a:cubicBezTo>
                  <a:pt x="240" y="874"/>
                  <a:pt x="240" y="874"/>
                  <a:pt x="240" y="874"/>
                </a:cubicBezTo>
                <a:lnTo>
                  <a:pt x="187" y="986"/>
                </a:lnTo>
                <a:close/>
                <a:moveTo>
                  <a:pt x="190" y="988"/>
                </a:moveTo>
                <a:cubicBezTo>
                  <a:pt x="243" y="876"/>
                  <a:pt x="243" y="876"/>
                  <a:pt x="243" y="876"/>
                </a:cubicBezTo>
                <a:cubicBezTo>
                  <a:pt x="274" y="896"/>
                  <a:pt x="274" y="896"/>
                  <a:pt x="274" y="896"/>
                </a:cubicBezTo>
                <a:cubicBezTo>
                  <a:pt x="273" y="901"/>
                  <a:pt x="274" y="907"/>
                  <a:pt x="276" y="912"/>
                </a:cubicBezTo>
                <a:cubicBezTo>
                  <a:pt x="277" y="915"/>
                  <a:pt x="279" y="917"/>
                  <a:pt x="280" y="919"/>
                </a:cubicBezTo>
                <a:cubicBezTo>
                  <a:pt x="197" y="994"/>
                  <a:pt x="197" y="994"/>
                  <a:pt x="197" y="994"/>
                </a:cubicBezTo>
                <a:cubicBezTo>
                  <a:pt x="195" y="991"/>
                  <a:pt x="193" y="989"/>
                  <a:pt x="190" y="988"/>
                </a:cubicBezTo>
                <a:close/>
                <a:moveTo>
                  <a:pt x="450" y="1198"/>
                </a:moveTo>
                <a:cubicBezTo>
                  <a:pt x="442" y="1192"/>
                  <a:pt x="430" y="1190"/>
                  <a:pt x="420" y="1195"/>
                </a:cubicBezTo>
                <a:cubicBezTo>
                  <a:pt x="416" y="1196"/>
                  <a:pt x="413" y="1199"/>
                  <a:pt x="410" y="1202"/>
                </a:cubicBezTo>
                <a:cubicBezTo>
                  <a:pt x="199" y="1030"/>
                  <a:pt x="199" y="1030"/>
                  <a:pt x="199" y="1030"/>
                </a:cubicBezTo>
                <a:cubicBezTo>
                  <a:pt x="200" y="1029"/>
                  <a:pt x="200" y="1028"/>
                  <a:pt x="201" y="1028"/>
                </a:cubicBezTo>
                <a:cubicBezTo>
                  <a:pt x="386" y="1119"/>
                  <a:pt x="386" y="1119"/>
                  <a:pt x="386" y="1119"/>
                </a:cubicBezTo>
                <a:cubicBezTo>
                  <a:pt x="386" y="1123"/>
                  <a:pt x="387" y="1128"/>
                  <a:pt x="389" y="1132"/>
                </a:cubicBezTo>
                <a:cubicBezTo>
                  <a:pt x="395" y="1147"/>
                  <a:pt x="413" y="1154"/>
                  <a:pt x="427" y="1147"/>
                </a:cubicBezTo>
                <a:cubicBezTo>
                  <a:pt x="435" y="1144"/>
                  <a:pt x="440" y="1138"/>
                  <a:pt x="443" y="1131"/>
                </a:cubicBezTo>
                <a:cubicBezTo>
                  <a:pt x="510" y="1148"/>
                  <a:pt x="510" y="1148"/>
                  <a:pt x="510" y="1148"/>
                </a:cubicBezTo>
                <a:lnTo>
                  <a:pt x="450" y="1198"/>
                </a:lnTo>
                <a:close/>
                <a:moveTo>
                  <a:pt x="452" y="1201"/>
                </a:moveTo>
                <a:cubicBezTo>
                  <a:pt x="514" y="1149"/>
                  <a:pt x="514" y="1149"/>
                  <a:pt x="514" y="1149"/>
                </a:cubicBezTo>
                <a:cubicBezTo>
                  <a:pt x="553" y="1158"/>
                  <a:pt x="553" y="1158"/>
                  <a:pt x="553" y="1158"/>
                </a:cubicBezTo>
                <a:cubicBezTo>
                  <a:pt x="455" y="1204"/>
                  <a:pt x="455" y="1204"/>
                  <a:pt x="455" y="1204"/>
                </a:cubicBezTo>
                <a:cubicBezTo>
                  <a:pt x="454" y="1203"/>
                  <a:pt x="453" y="1202"/>
                  <a:pt x="452" y="1201"/>
                </a:cubicBezTo>
                <a:close/>
                <a:moveTo>
                  <a:pt x="730" y="1202"/>
                </a:moveTo>
                <a:cubicBezTo>
                  <a:pt x="461" y="1218"/>
                  <a:pt x="461" y="1218"/>
                  <a:pt x="461" y="1218"/>
                </a:cubicBezTo>
                <a:cubicBezTo>
                  <a:pt x="460" y="1215"/>
                  <a:pt x="460" y="1212"/>
                  <a:pt x="458" y="1210"/>
                </a:cubicBezTo>
                <a:cubicBezTo>
                  <a:pt x="458" y="1208"/>
                  <a:pt x="457" y="1207"/>
                  <a:pt x="457" y="1206"/>
                </a:cubicBezTo>
                <a:cubicBezTo>
                  <a:pt x="558" y="1159"/>
                  <a:pt x="558" y="1159"/>
                  <a:pt x="558" y="1159"/>
                </a:cubicBezTo>
                <a:cubicBezTo>
                  <a:pt x="730" y="1201"/>
                  <a:pt x="730" y="1201"/>
                  <a:pt x="730" y="1201"/>
                </a:cubicBezTo>
                <a:cubicBezTo>
                  <a:pt x="730" y="1202"/>
                  <a:pt x="730" y="1202"/>
                  <a:pt x="730" y="1202"/>
                </a:cubicBezTo>
                <a:close/>
                <a:moveTo>
                  <a:pt x="748" y="1177"/>
                </a:moveTo>
                <a:cubicBezTo>
                  <a:pt x="748" y="1177"/>
                  <a:pt x="747" y="1177"/>
                  <a:pt x="747" y="1178"/>
                </a:cubicBezTo>
                <a:cubicBezTo>
                  <a:pt x="738" y="1181"/>
                  <a:pt x="732" y="1189"/>
                  <a:pt x="730" y="1198"/>
                </a:cubicBezTo>
                <a:cubicBezTo>
                  <a:pt x="563" y="1157"/>
                  <a:pt x="563" y="1157"/>
                  <a:pt x="563" y="1157"/>
                </a:cubicBezTo>
                <a:cubicBezTo>
                  <a:pt x="621" y="1130"/>
                  <a:pt x="621" y="1130"/>
                  <a:pt x="621" y="1130"/>
                </a:cubicBezTo>
                <a:cubicBezTo>
                  <a:pt x="628" y="1144"/>
                  <a:pt x="644" y="1149"/>
                  <a:pt x="658" y="1143"/>
                </a:cubicBezTo>
                <a:cubicBezTo>
                  <a:pt x="673" y="1137"/>
                  <a:pt x="680" y="1119"/>
                  <a:pt x="673" y="1105"/>
                </a:cubicBezTo>
                <a:cubicBezTo>
                  <a:pt x="671" y="1100"/>
                  <a:pt x="668" y="1096"/>
                  <a:pt x="664" y="1093"/>
                </a:cubicBezTo>
                <a:cubicBezTo>
                  <a:pt x="717" y="999"/>
                  <a:pt x="717" y="999"/>
                  <a:pt x="717" y="999"/>
                </a:cubicBezTo>
                <a:cubicBezTo>
                  <a:pt x="748" y="1166"/>
                  <a:pt x="748" y="1166"/>
                  <a:pt x="748" y="1166"/>
                </a:cubicBezTo>
                <a:lnTo>
                  <a:pt x="748" y="1177"/>
                </a:lnTo>
                <a:close/>
                <a:moveTo>
                  <a:pt x="748" y="1149"/>
                </a:moveTo>
                <a:cubicBezTo>
                  <a:pt x="719" y="995"/>
                  <a:pt x="719" y="995"/>
                  <a:pt x="719" y="995"/>
                </a:cubicBezTo>
                <a:cubicBezTo>
                  <a:pt x="735" y="966"/>
                  <a:pt x="735" y="966"/>
                  <a:pt x="735" y="966"/>
                </a:cubicBezTo>
                <a:cubicBezTo>
                  <a:pt x="740" y="969"/>
                  <a:pt x="745" y="972"/>
                  <a:pt x="751" y="972"/>
                </a:cubicBezTo>
                <a:lnTo>
                  <a:pt x="748" y="1149"/>
                </a:lnTo>
                <a:close/>
                <a:moveTo>
                  <a:pt x="759" y="1175"/>
                </a:moveTo>
                <a:cubicBezTo>
                  <a:pt x="757" y="1175"/>
                  <a:pt x="755" y="1175"/>
                  <a:pt x="753" y="1176"/>
                </a:cubicBezTo>
                <a:cubicBezTo>
                  <a:pt x="751" y="1166"/>
                  <a:pt x="751" y="1166"/>
                  <a:pt x="751" y="1166"/>
                </a:cubicBezTo>
                <a:cubicBezTo>
                  <a:pt x="754" y="972"/>
                  <a:pt x="754" y="972"/>
                  <a:pt x="754" y="972"/>
                </a:cubicBezTo>
                <a:cubicBezTo>
                  <a:pt x="758" y="972"/>
                  <a:pt x="762" y="971"/>
                  <a:pt x="765" y="970"/>
                </a:cubicBezTo>
                <a:cubicBezTo>
                  <a:pt x="774" y="965"/>
                  <a:pt x="780" y="957"/>
                  <a:pt x="782" y="947"/>
                </a:cubicBezTo>
                <a:cubicBezTo>
                  <a:pt x="832" y="960"/>
                  <a:pt x="832" y="960"/>
                  <a:pt x="832" y="960"/>
                </a:cubicBezTo>
                <a:cubicBezTo>
                  <a:pt x="831" y="965"/>
                  <a:pt x="832" y="970"/>
                  <a:pt x="834" y="975"/>
                </a:cubicBezTo>
                <a:cubicBezTo>
                  <a:pt x="838" y="985"/>
                  <a:pt x="849" y="992"/>
                  <a:pt x="860" y="992"/>
                </a:cubicBezTo>
                <a:lnTo>
                  <a:pt x="759" y="1175"/>
                </a:lnTo>
                <a:close/>
                <a:moveTo>
                  <a:pt x="781" y="1185"/>
                </a:moveTo>
                <a:cubicBezTo>
                  <a:pt x="776" y="1180"/>
                  <a:pt x="769" y="1176"/>
                  <a:pt x="762" y="1175"/>
                </a:cubicBezTo>
                <a:cubicBezTo>
                  <a:pt x="864" y="992"/>
                  <a:pt x="864" y="992"/>
                  <a:pt x="864" y="992"/>
                </a:cubicBezTo>
                <a:cubicBezTo>
                  <a:pt x="867" y="992"/>
                  <a:pt x="870" y="991"/>
                  <a:pt x="872" y="990"/>
                </a:cubicBezTo>
                <a:cubicBezTo>
                  <a:pt x="876" y="988"/>
                  <a:pt x="879" y="986"/>
                  <a:pt x="881" y="983"/>
                </a:cubicBezTo>
                <a:cubicBezTo>
                  <a:pt x="980" y="1062"/>
                  <a:pt x="980" y="1062"/>
                  <a:pt x="980" y="1062"/>
                </a:cubicBezTo>
                <a:cubicBezTo>
                  <a:pt x="975" y="1070"/>
                  <a:pt x="975" y="1080"/>
                  <a:pt x="979" y="1088"/>
                </a:cubicBezTo>
                <a:cubicBezTo>
                  <a:pt x="979" y="1091"/>
                  <a:pt x="981" y="1093"/>
                  <a:pt x="982" y="1095"/>
                </a:cubicBezTo>
                <a:lnTo>
                  <a:pt x="781" y="1185"/>
                </a:lnTo>
                <a:close/>
                <a:moveTo>
                  <a:pt x="1027" y="1057"/>
                </a:moveTo>
                <a:cubicBezTo>
                  <a:pt x="1018" y="1048"/>
                  <a:pt x="1005" y="1045"/>
                  <a:pt x="993" y="1050"/>
                </a:cubicBezTo>
                <a:cubicBezTo>
                  <a:pt x="989" y="1052"/>
                  <a:pt x="985" y="1055"/>
                  <a:pt x="982" y="1059"/>
                </a:cubicBezTo>
                <a:cubicBezTo>
                  <a:pt x="884" y="981"/>
                  <a:pt x="884" y="981"/>
                  <a:pt x="884" y="981"/>
                </a:cubicBezTo>
                <a:cubicBezTo>
                  <a:pt x="887" y="977"/>
                  <a:pt x="889" y="972"/>
                  <a:pt x="889" y="967"/>
                </a:cubicBezTo>
                <a:cubicBezTo>
                  <a:pt x="1155" y="844"/>
                  <a:pt x="1155" y="844"/>
                  <a:pt x="1155" y="844"/>
                </a:cubicBezTo>
                <a:cubicBezTo>
                  <a:pt x="1158" y="848"/>
                  <a:pt x="1162" y="852"/>
                  <a:pt x="1166" y="854"/>
                </a:cubicBezTo>
                <a:lnTo>
                  <a:pt x="1027" y="1057"/>
                </a:lnTo>
                <a:close/>
                <a:moveTo>
                  <a:pt x="1168" y="801"/>
                </a:moveTo>
                <a:cubicBezTo>
                  <a:pt x="1167" y="802"/>
                  <a:pt x="1167" y="802"/>
                  <a:pt x="1167" y="802"/>
                </a:cubicBezTo>
                <a:cubicBezTo>
                  <a:pt x="1056" y="688"/>
                  <a:pt x="1056" y="688"/>
                  <a:pt x="1056" y="688"/>
                </a:cubicBezTo>
                <a:cubicBezTo>
                  <a:pt x="1110" y="608"/>
                  <a:pt x="1110" y="608"/>
                  <a:pt x="1110" y="608"/>
                </a:cubicBezTo>
                <a:cubicBezTo>
                  <a:pt x="1116" y="610"/>
                  <a:pt x="1123" y="609"/>
                  <a:pt x="1129" y="607"/>
                </a:cubicBezTo>
                <a:cubicBezTo>
                  <a:pt x="1131" y="606"/>
                  <a:pt x="1132" y="605"/>
                  <a:pt x="1133" y="605"/>
                </a:cubicBezTo>
                <a:cubicBezTo>
                  <a:pt x="1177" y="799"/>
                  <a:pt x="1177" y="799"/>
                  <a:pt x="1177" y="799"/>
                </a:cubicBezTo>
                <a:cubicBezTo>
                  <a:pt x="1174" y="799"/>
                  <a:pt x="1171" y="800"/>
                  <a:pt x="1168" y="801"/>
                </a:cubicBezTo>
                <a:close/>
                <a:moveTo>
                  <a:pt x="1180" y="794"/>
                </a:moveTo>
                <a:cubicBezTo>
                  <a:pt x="1136" y="602"/>
                  <a:pt x="1136" y="602"/>
                  <a:pt x="1136" y="602"/>
                </a:cubicBezTo>
                <a:cubicBezTo>
                  <a:pt x="1146" y="594"/>
                  <a:pt x="1150" y="580"/>
                  <a:pt x="1144" y="568"/>
                </a:cubicBezTo>
                <a:cubicBezTo>
                  <a:pt x="1141" y="560"/>
                  <a:pt x="1134" y="554"/>
                  <a:pt x="1126" y="552"/>
                </a:cubicBezTo>
                <a:cubicBezTo>
                  <a:pt x="1124" y="543"/>
                  <a:pt x="1124" y="543"/>
                  <a:pt x="1124" y="543"/>
                </a:cubicBezTo>
                <a:cubicBezTo>
                  <a:pt x="1169" y="538"/>
                  <a:pt x="1169" y="538"/>
                  <a:pt x="1169" y="538"/>
                </a:cubicBezTo>
                <a:cubicBezTo>
                  <a:pt x="1169" y="542"/>
                  <a:pt x="1170" y="545"/>
                  <a:pt x="1171" y="549"/>
                </a:cubicBezTo>
                <a:cubicBezTo>
                  <a:pt x="1175" y="558"/>
                  <a:pt x="1183" y="564"/>
                  <a:pt x="1191" y="566"/>
                </a:cubicBezTo>
                <a:lnTo>
                  <a:pt x="1180" y="794"/>
                </a:lnTo>
                <a:close/>
              </a:path>
            </a:pathLst>
          </a:custGeom>
          <a:gradFill flip="none" rotWithShape="1">
            <a:gsLst>
              <a:gs pos="54000">
                <a:schemeClr val="accent1">
                  <a:alpha val="0"/>
                </a:schemeClr>
              </a:gs>
              <a:gs pos="0">
                <a:schemeClr val="bg1">
                  <a:lumMod val="60000"/>
                  <a:lumOff val="40000"/>
                  <a:alpha val="36000"/>
                </a:schemeClr>
              </a:gs>
            </a:gsLst>
            <a:lin ang="5400000" scaled="0"/>
            <a:tileRect/>
          </a:gradFill>
          <a:ln>
            <a:noFill/>
          </a:ln>
        </p:spPr>
        <p:txBody>
          <a:bodyPr vert="horz" wrap="square" lIns="121920" tIns="60960" rIns="121920" bIns="60960" numCol="1" anchor="t" anchorCtr="0" compatLnSpc="1">
            <a:prstTxWarp prst="textNoShape">
              <a:avLst/>
            </a:prstTxWarp>
          </a:bodyPr>
          <a:lstStyle/>
          <a:p>
            <a:pPr defTabSz="609570">
              <a:defRPr/>
            </a:pPr>
            <a:endParaRPr lang="en-US" sz="2400">
              <a:solidFill>
                <a:srgbClr val="282828"/>
              </a:solidFill>
            </a:endParaRPr>
          </a:p>
        </p:txBody>
      </p:sp>
      <p:sp>
        <p:nvSpPr>
          <p:cNvPr id="3" name="Donut 2">
            <a:extLst>
              <a:ext uri="{FF2B5EF4-FFF2-40B4-BE49-F238E27FC236}">
                <a16:creationId xmlns:a16="http://schemas.microsoft.com/office/drawing/2014/main" id="{F21C7A64-2BBB-7142-97D6-9F87809786C7}"/>
              </a:ext>
            </a:extLst>
          </p:cNvPr>
          <p:cNvSpPr>
            <a:spLocks noChangeAspect="1"/>
          </p:cNvSpPr>
          <p:nvPr/>
        </p:nvSpPr>
        <p:spPr>
          <a:xfrm>
            <a:off x="4034858" y="1613588"/>
            <a:ext cx="3884795" cy="3884795"/>
          </a:xfrm>
          <a:prstGeom prst="donut">
            <a:avLst/>
          </a:prstGeom>
          <a:solidFill>
            <a:schemeClr val="accent2">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3" dirty="0">
              <a:solidFill>
                <a:schemeClr val="tx1"/>
              </a:solidFill>
            </a:endParaRPr>
          </a:p>
        </p:txBody>
      </p:sp>
      <p:sp>
        <p:nvSpPr>
          <p:cNvPr id="75" name="Rectangle 74">
            <a:extLst>
              <a:ext uri="{FF2B5EF4-FFF2-40B4-BE49-F238E27FC236}">
                <a16:creationId xmlns:a16="http://schemas.microsoft.com/office/drawing/2014/main" id="{55C8B3DC-1C88-F349-8E9D-C549DEBDC48D}"/>
              </a:ext>
            </a:extLst>
          </p:cNvPr>
          <p:cNvSpPr/>
          <p:nvPr/>
        </p:nvSpPr>
        <p:spPr>
          <a:xfrm>
            <a:off x="4715868" y="2256288"/>
            <a:ext cx="2511375" cy="24966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prstTxWarp prst="textArchUp">
              <a:avLst/>
            </a:prstTxWarp>
          </a:bodyPr>
          <a:lstStyle/>
          <a:p>
            <a:pPr lvl="0" algn="ctr"/>
            <a:endParaRPr lang="en-US" sz="2133">
              <a:solidFill>
                <a:srgbClr val="FFFFFF"/>
              </a:solidFill>
              <a:latin typeface="CiscoSansTT" panose="020B0503020201020303" pitchFamily="34" charset="0"/>
            </a:endParaRPr>
          </a:p>
        </p:txBody>
      </p:sp>
      <p:sp>
        <p:nvSpPr>
          <p:cNvPr id="76" name="Rectangle 75">
            <a:extLst>
              <a:ext uri="{FF2B5EF4-FFF2-40B4-BE49-F238E27FC236}">
                <a16:creationId xmlns:a16="http://schemas.microsoft.com/office/drawing/2014/main" id="{55C8B3DC-1C88-F349-8E9D-C549DEBDC48D}"/>
              </a:ext>
            </a:extLst>
          </p:cNvPr>
          <p:cNvSpPr/>
          <p:nvPr/>
        </p:nvSpPr>
        <p:spPr>
          <a:xfrm>
            <a:off x="4961376" y="2706511"/>
            <a:ext cx="2020356" cy="20085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prstTxWarp prst="textArchUp">
              <a:avLst/>
            </a:prstTxWarp>
          </a:bodyPr>
          <a:lstStyle/>
          <a:p>
            <a:pPr lvl="0" algn="ctr"/>
            <a:endParaRPr lang="en-US" sz="2133">
              <a:solidFill>
                <a:srgbClr val="FFFFFF"/>
              </a:solidFill>
              <a:latin typeface="CiscoSansTT" panose="020B0503020201020303" pitchFamily="34" charset="0"/>
            </a:endParaRPr>
          </a:p>
        </p:txBody>
      </p:sp>
      <p:grpSp>
        <p:nvGrpSpPr>
          <p:cNvPr id="35" name="Group 34">
            <a:extLst>
              <a:ext uri="{FF2B5EF4-FFF2-40B4-BE49-F238E27FC236}">
                <a16:creationId xmlns:a16="http://schemas.microsoft.com/office/drawing/2014/main" id="{002A8513-16B8-E246-B54B-0829C51D334B}"/>
              </a:ext>
            </a:extLst>
          </p:cNvPr>
          <p:cNvGrpSpPr/>
          <p:nvPr/>
        </p:nvGrpSpPr>
        <p:grpSpPr>
          <a:xfrm>
            <a:off x="0" y="5680227"/>
            <a:ext cx="12217005" cy="1177775"/>
            <a:chOff x="0" y="4260169"/>
            <a:chExt cx="9162754" cy="883331"/>
          </a:xfrm>
        </p:grpSpPr>
        <p:sp>
          <p:nvSpPr>
            <p:cNvPr id="36" name="Freeform 8">
              <a:extLst>
                <a:ext uri="{FF2B5EF4-FFF2-40B4-BE49-F238E27FC236}">
                  <a16:creationId xmlns:a16="http://schemas.microsoft.com/office/drawing/2014/main" id="{A1D4640E-3898-FF40-A2E5-CF6F4303039B}"/>
                </a:ext>
              </a:extLst>
            </p:cNvPr>
            <p:cNvSpPr/>
            <p:nvPr/>
          </p:nvSpPr>
          <p:spPr>
            <a:xfrm>
              <a:off x="1587" y="4260169"/>
              <a:ext cx="9161167" cy="883330"/>
            </a:xfrm>
            <a:custGeom>
              <a:avLst/>
              <a:gdLst>
                <a:gd name="connsiteX0" fmla="*/ 4169383 w 9161167"/>
                <a:gd name="connsiteY0" fmla="*/ 398 h 883330"/>
                <a:gd name="connsiteX1" fmla="*/ 4265011 w 9161167"/>
                <a:gd name="connsiteY1" fmla="*/ 291728 h 883330"/>
                <a:gd name="connsiteX2" fmla="*/ 4265011 w 9161167"/>
                <a:gd name="connsiteY2" fmla="*/ 296584 h 883330"/>
                <a:gd name="connsiteX3" fmla="*/ 4265011 w 9161167"/>
                <a:gd name="connsiteY3" fmla="*/ 335428 h 883330"/>
                <a:gd name="connsiteX4" fmla="*/ 4265011 w 9161167"/>
                <a:gd name="connsiteY4" fmla="*/ 432538 h 883330"/>
                <a:gd name="connsiteX5" fmla="*/ 4298481 w 9161167"/>
                <a:gd name="connsiteY5" fmla="*/ 432538 h 883330"/>
                <a:gd name="connsiteX6" fmla="*/ 4298481 w 9161167"/>
                <a:gd name="connsiteY6" fmla="*/ 311150 h 883330"/>
                <a:gd name="connsiteX7" fmla="*/ 4322388 w 9161167"/>
                <a:gd name="connsiteY7" fmla="*/ 311150 h 883330"/>
                <a:gd name="connsiteX8" fmla="*/ 4322388 w 9161167"/>
                <a:gd name="connsiteY8" fmla="*/ 286873 h 883330"/>
                <a:gd name="connsiteX9" fmla="*/ 4398890 w 9161167"/>
                <a:gd name="connsiteY9" fmla="*/ 286873 h 883330"/>
                <a:gd name="connsiteX10" fmla="*/ 4398890 w 9161167"/>
                <a:gd name="connsiteY10" fmla="*/ 311150 h 883330"/>
                <a:gd name="connsiteX11" fmla="*/ 4427578 w 9161167"/>
                <a:gd name="connsiteY11" fmla="*/ 311150 h 883330"/>
                <a:gd name="connsiteX12" fmla="*/ 4427578 w 9161167"/>
                <a:gd name="connsiteY12" fmla="*/ 447104 h 883330"/>
                <a:gd name="connsiteX13" fmla="*/ 4566239 w 9161167"/>
                <a:gd name="connsiteY13" fmla="*/ 447104 h 883330"/>
                <a:gd name="connsiteX14" fmla="*/ 4566239 w 9161167"/>
                <a:gd name="connsiteY14" fmla="*/ 369416 h 883330"/>
                <a:gd name="connsiteX15" fmla="*/ 4671430 w 9161167"/>
                <a:gd name="connsiteY15" fmla="*/ 369416 h 883330"/>
                <a:gd name="connsiteX16" fmla="*/ 4671430 w 9161167"/>
                <a:gd name="connsiteY16" fmla="*/ 510226 h 883330"/>
                <a:gd name="connsiteX17" fmla="*/ 4771839 w 9161167"/>
                <a:gd name="connsiteY17" fmla="*/ 510226 h 883330"/>
                <a:gd name="connsiteX18" fmla="*/ 4771839 w 9161167"/>
                <a:gd name="connsiteY18" fmla="*/ 184907 h 883330"/>
                <a:gd name="connsiteX19" fmla="*/ 4805309 w 9161167"/>
                <a:gd name="connsiteY19" fmla="*/ 184907 h 883330"/>
                <a:gd name="connsiteX20" fmla="*/ 4805309 w 9161167"/>
                <a:gd name="connsiteY20" fmla="*/ 155774 h 883330"/>
                <a:gd name="connsiteX21" fmla="*/ 4829216 w 9161167"/>
                <a:gd name="connsiteY21" fmla="*/ 155774 h 883330"/>
                <a:gd name="connsiteX22" fmla="*/ 4829216 w 9161167"/>
                <a:gd name="connsiteY22" fmla="*/ 189763 h 883330"/>
                <a:gd name="connsiteX23" fmla="*/ 4862686 w 9161167"/>
                <a:gd name="connsiteY23" fmla="*/ 189763 h 883330"/>
                <a:gd name="connsiteX24" fmla="*/ 4862686 w 9161167"/>
                <a:gd name="connsiteY24" fmla="*/ 398549 h 883330"/>
                <a:gd name="connsiteX25" fmla="*/ 4929626 w 9161167"/>
                <a:gd name="connsiteY25" fmla="*/ 398549 h 883330"/>
                <a:gd name="connsiteX26" fmla="*/ 4929626 w 9161167"/>
                <a:gd name="connsiteY26" fmla="*/ 325717 h 883330"/>
                <a:gd name="connsiteX27" fmla="*/ 4996565 w 9161167"/>
                <a:gd name="connsiteY27" fmla="*/ 325717 h 883330"/>
                <a:gd name="connsiteX28" fmla="*/ 4996565 w 9161167"/>
                <a:gd name="connsiteY28" fmla="*/ 257740 h 883330"/>
                <a:gd name="connsiteX29" fmla="*/ 5101756 w 9161167"/>
                <a:gd name="connsiteY29" fmla="*/ 184907 h 883330"/>
                <a:gd name="connsiteX30" fmla="*/ 5130445 w 9161167"/>
                <a:gd name="connsiteY30" fmla="*/ 184907 h 883330"/>
                <a:gd name="connsiteX31" fmla="*/ 5130445 w 9161167"/>
                <a:gd name="connsiteY31" fmla="*/ 359705 h 883330"/>
                <a:gd name="connsiteX32" fmla="*/ 5206947 w 9161167"/>
                <a:gd name="connsiteY32" fmla="*/ 359705 h 883330"/>
                <a:gd name="connsiteX33" fmla="*/ 5206947 w 9161167"/>
                <a:gd name="connsiteY33" fmla="*/ 432538 h 883330"/>
                <a:gd name="connsiteX34" fmla="*/ 5288231 w 9161167"/>
                <a:gd name="connsiteY34" fmla="*/ 432538 h 883330"/>
                <a:gd name="connsiteX35" fmla="*/ 5288231 w 9161167"/>
                <a:gd name="connsiteY35" fmla="*/ 379127 h 883330"/>
                <a:gd name="connsiteX36" fmla="*/ 5469924 w 9161167"/>
                <a:gd name="connsiteY36" fmla="*/ 379127 h 883330"/>
                <a:gd name="connsiteX37" fmla="*/ 5469924 w 9161167"/>
                <a:gd name="connsiteY37" fmla="*/ 427682 h 883330"/>
                <a:gd name="connsiteX38" fmla="*/ 5555989 w 9161167"/>
                <a:gd name="connsiteY38" fmla="*/ 427682 h 883330"/>
                <a:gd name="connsiteX39" fmla="*/ 5555989 w 9161167"/>
                <a:gd name="connsiteY39" fmla="*/ 388838 h 883330"/>
                <a:gd name="connsiteX40" fmla="*/ 5656399 w 9161167"/>
                <a:gd name="connsiteY40" fmla="*/ 388838 h 883330"/>
                <a:gd name="connsiteX41" fmla="*/ 5656399 w 9161167"/>
                <a:gd name="connsiteY41" fmla="*/ 427682 h 883330"/>
                <a:gd name="connsiteX42" fmla="*/ 5732901 w 9161167"/>
                <a:gd name="connsiteY42" fmla="*/ 427682 h 883330"/>
                <a:gd name="connsiteX43" fmla="*/ 5732901 w 9161167"/>
                <a:gd name="connsiteY43" fmla="*/ 495659 h 883330"/>
                <a:gd name="connsiteX44" fmla="*/ 5833311 w 9161167"/>
                <a:gd name="connsiteY44" fmla="*/ 495659 h 883330"/>
                <a:gd name="connsiteX45" fmla="*/ 5833311 w 9161167"/>
                <a:gd name="connsiteY45" fmla="*/ 194618 h 883330"/>
                <a:gd name="connsiteX46" fmla="*/ 5871562 w 9161167"/>
                <a:gd name="connsiteY46" fmla="*/ 194618 h 883330"/>
                <a:gd name="connsiteX47" fmla="*/ 5871562 w 9161167"/>
                <a:gd name="connsiteY47" fmla="*/ 112074 h 883330"/>
                <a:gd name="connsiteX48" fmla="*/ 5881125 w 9161167"/>
                <a:gd name="connsiteY48" fmla="*/ 112074 h 883330"/>
                <a:gd name="connsiteX49" fmla="*/ 5881125 w 9161167"/>
                <a:gd name="connsiteY49" fmla="*/ 194618 h 883330"/>
                <a:gd name="connsiteX50" fmla="*/ 5909813 w 9161167"/>
                <a:gd name="connsiteY50" fmla="*/ 194618 h 883330"/>
                <a:gd name="connsiteX51" fmla="*/ 5909813 w 9161167"/>
                <a:gd name="connsiteY51" fmla="*/ 495659 h 883330"/>
                <a:gd name="connsiteX52" fmla="*/ 5948064 w 9161167"/>
                <a:gd name="connsiteY52" fmla="*/ 495659 h 883330"/>
                <a:gd name="connsiteX53" fmla="*/ 5948064 w 9161167"/>
                <a:gd name="connsiteY53" fmla="*/ 427682 h 883330"/>
                <a:gd name="connsiteX54" fmla="*/ 6053255 w 9161167"/>
                <a:gd name="connsiteY54" fmla="*/ 427682 h 883330"/>
                <a:gd name="connsiteX55" fmla="*/ 6053255 w 9161167"/>
                <a:gd name="connsiteY55" fmla="*/ 277162 h 883330"/>
                <a:gd name="connsiteX56" fmla="*/ 6230167 w 9161167"/>
                <a:gd name="connsiteY56" fmla="*/ 277162 h 883330"/>
                <a:gd name="connsiteX57" fmla="*/ 6230167 w 9161167"/>
                <a:gd name="connsiteY57" fmla="*/ 427682 h 883330"/>
                <a:gd name="connsiteX58" fmla="*/ 6277981 w 9161167"/>
                <a:gd name="connsiteY58" fmla="*/ 427682 h 883330"/>
                <a:gd name="connsiteX59" fmla="*/ 6277981 w 9161167"/>
                <a:gd name="connsiteY59" fmla="*/ 291728 h 883330"/>
                <a:gd name="connsiteX60" fmla="*/ 6445330 w 9161167"/>
                <a:gd name="connsiteY60" fmla="*/ 374272 h 883330"/>
                <a:gd name="connsiteX61" fmla="*/ 6445330 w 9161167"/>
                <a:gd name="connsiteY61" fmla="*/ 432538 h 883330"/>
                <a:gd name="connsiteX62" fmla="*/ 6478800 w 9161167"/>
                <a:gd name="connsiteY62" fmla="*/ 432538 h 883330"/>
                <a:gd name="connsiteX63" fmla="*/ 6478800 w 9161167"/>
                <a:gd name="connsiteY63" fmla="*/ 311150 h 883330"/>
                <a:gd name="connsiteX64" fmla="*/ 6502707 w 9161167"/>
                <a:gd name="connsiteY64" fmla="*/ 311150 h 883330"/>
                <a:gd name="connsiteX65" fmla="*/ 6502707 w 9161167"/>
                <a:gd name="connsiteY65" fmla="*/ 286873 h 883330"/>
                <a:gd name="connsiteX66" fmla="*/ 6579209 w 9161167"/>
                <a:gd name="connsiteY66" fmla="*/ 286873 h 883330"/>
                <a:gd name="connsiteX67" fmla="*/ 6579209 w 9161167"/>
                <a:gd name="connsiteY67" fmla="*/ 311150 h 883330"/>
                <a:gd name="connsiteX68" fmla="*/ 6607898 w 9161167"/>
                <a:gd name="connsiteY68" fmla="*/ 311150 h 883330"/>
                <a:gd name="connsiteX69" fmla="*/ 6607898 w 9161167"/>
                <a:gd name="connsiteY69" fmla="*/ 447104 h 883330"/>
                <a:gd name="connsiteX70" fmla="*/ 6746559 w 9161167"/>
                <a:gd name="connsiteY70" fmla="*/ 447104 h 883330"/>
                <a:gd name="connsiteX71" fmla="*/ 6746559 w 9161167"/>
                <a:gd name="connsiteY71" fmla="*/ 369416 h 883330"/>
                <a:gd name="connsiteX72" fmla="*/ 6851749 w 9161167"/>
                <a:gd name="connsiteY72" fmla="*/ 369416 h 883330"/>
                <a:gd name="connsiteX73" fmla="*/ 6851749 w 9161167"/>
                <a:gd name="connsiteY73" fmla="*/ 510226 h 883330"/>
                <a:gd name="connsiteX74" fmla="*/ 6952159 w 9161167"/>
                <a:gd name="connsiteY74" fmla="*/ 510226 h 883330"/>
                <a:gd name="connsiteX75" fmla="*/ 6952159 w 9161167"/>
                <a:gd name="connsiteY75" fmla="*/ 184907 h 883330"/>
                <a:gd name="connsiteX76" fmla="*/ 6985629 w 9161167"/>
                <a:gd name="connsiteY76" fmla="*/ 184907 h 883330"/>
                <a:gd name="connsiteX77" fmla="*/ 6985629 w 9161167"/>
                <a:gd name="connsiteY77" fmla="*/ 155774 h 883330"/>
                <a:gd name="connsiteX78" fmla="*/ 7009536 w 9161167"/>
                <a:gd name="connsiteY78" fmla="*/ 155774 h 883330"/>
                <a:gd name="connsiteX79" fmla="*/ 7009536 w 9161167"/>
                <a:gd name="connsiteY79" fmla="*/ 189763 h 883330"/>
                <a:gd name="connsiteX80" fmla="*/ 7043005 w 9161167"/>
                <a:gd name="connsiteY80" fmla="*/ 189763 h 883330"/>
                <a:gd name="connsiteX81" fmla="*/ 7043005 w 9161167"/>
                <a:gd name="connsiteY81" fmla="*/ 398549 h 883330"/>
                <a:gd name="connsiteX82" fmla="*/ 7109945 w 9161167"/>
                <a:gd name="connsiteY82" fmla="*/ 398549 h 883330"/>
                <a:gd name="connsiteX83" fmla="*/ 7109945 w 9161167"/>
                <a:gd name="connsiteY83" fmla="*/ 325717 h 883330"/>
                <a:gd name="connsiteX84" fmla="*/ 7176885 w 9161167"/>
                <a:gd name="connsiteY84" fmla="*/ 325717 h 883330"/>
                <a:gd name="connsiteX85" fmla="*/ 7176885 w 9161167"/>
                <a:gd name="connsiteY85" fmla="*/ 257740 h 883330"/>
                <a:gd name="connsiteX86" fmla="*/ 7282076 w 9161167"/>
                <a:gd name="connsiteY86" fmla="*/ 184907 h 883330"/>
                <a:gd name="connsiteX87" fmla="*/ 7310764 w 9161167"/>
                <a:gd name="connsiteY87" fmla="*/ 184907 h 883330"/>
                <a:gd name="connsiteX88" fmla="*/ 7310764 w 9161167"/>
                <a:gd name="connsiteY88" fmla="*/ 359705 h 883330"/>
                <a:gd name="connsiteX89" fmla="*/ 7387266 w 9161167"/>
                <a:gd name="connsiteY89" fmla="*/ 359705 h 883330"/>
                <a:gd name="connsiteX90" fmla="*/ 7387266 w 9161167"/>
                <a:gd name="connsiteY90" fmla="*/ 432538 h 883330"/>
                <a:gd name="connsiteX91" fmla="*/ 7468550 w 9161167"/>
                <a:gd name="connsiteY91" fmla="*/ 432538 h 883330"/>
                <a:gd name="connsiteX92" fmla="*/ 7468550 w 9161167"/>
                <a:gd name="connsiteY92" fmla="*/ 379127 h 883330"/>
                <a:gd name="connsiteX93" fmla="*/ 7650244 w 9161167"/>
                <a:gd name="connsiteY93" fmla="*/ 379127 h 883330"/>
                <a:gd name="connsiteX94" fmla="*/ 7650244 w 9161167"/>
                <a:gd name="connsiteY94" fmla="*/ 442249 h 883330"/>
                <a:gd name="connsiteX95" fmla="*/ 7769779 w 9161167"/>
                <a:gd name="connsiteY95" fmla="*/ 442249 h 883330"/>
                <a:gd name="connsiteX96" fmla="*/ 7769779 w 9161167"/>
                <a:gd name="connsiteY96" fmla="*/ 592769 h 883330"/>
                <a:gd name="connsiteX97" fmla="*/ 7831937 w 9161167"/>
                <a:gd name="connsiteY97" fmla="*/ 592769 h 883330"/>
                <a:gd name="connsiteX98" fmla="*/ 7831937 w 9161167"/>
                <a:gd name="connsiteY98" fmla="*/ 636469 h 883330"/>
                <a:gd name="connsiteX99" fmla="*/ 7884532 w 9161167"/>
                <a:gd name="connsiteY99" fmla="*/ 636469 h 883330"/>
                <a:gd name="connsiteX100" fmla="*/ 7884532 w 9161167"/>
                <a:gd name="connsiteY100" fmla="*/ 393694 h 883330"/>
                <a:gd name="connsiteX101" fmla="*/ 7922784 w 9161167"/>
                <a:gd name="connsiteY101" fmla="*/ 393694 h 883330"/>
                <a:gd name="connsiteX102" fmla="*/ 7922784 w 9161167"/>
                <a:gd name="connsiteY102" fmla="*/ 311150 h 883330"/>
                <a:gd name="connsiteX103" fmla="*/ 7932346 w 9161167"/>
                <a:gd name="connsiteY103" fmla="*/ 311150 h 883330"/>
                <a:gd name="connsiteX104" fmla="*/ 7932346 w 9161167"/>
                <a:gd name="connsiteY104" fmla="*/ 393694 h 883330"/>
                <a:gd name="connsiteX105" fmla="*/ 7961035 w 9161167"/>
                <a:gd name="connsiteY105" fmla="*/ 393694 h 883330"/>
                <a:gd name="connsiteX106" fmla="*/ 7961035 w 9161167"/>
                <a:gd name="connsiteY106" fmla="*/ 636469 h 883330"/>
                <a:gd name="connsiteX107" fmla="*/ 7999286 w 9161167"/>
                <a:gd name="connsiteY107" fmla="*/ 636469 h 883330"/>
                <a:gd name="connsiteX108" fmla="*/ 7999286 w 9161167"/>
                <a:gd name="connsiteY108" fmla="*/ 626758 h 883330"/>
                <a:gd name="connsiteX109" fmla="*/ 8104477 w 9161167"/>
                <a:gd name="connsiteY109" fmla="*/ 626758 h 883330"/>
                <a:gd name="connsiteX110" fmla="*/ 8104477 w 9161167"/>
                <a:gd name="connsiteY110" fmla="*/ 476237 h 883330"/>
                <a:gd name="connsiteX111" fmla="*/ 8281389 w 9161167"/>
                <a:gd name="connsiteY111" fmla="*/ 476237 h 883330"/>
                <a:gd name="connsiteX112" fmla="*/ 8281389 w 9161167"/>
                <a:gd name="connsiteY112" fmla="*/ 626758 h 883330"/>
                <a:gd name="connsiteX113" fmla="*/ 8329203 w 9161167"/>
                <a:gd name="connsiteY113" fmla="*/ 626758 h 883330"/>
                <a:gd name="connsiteX114" fmla="*/ 8329203 w 9161167"/>
                <a:gd name="connsiteY114" fmla="*/ 490804 h 883330"/>
                <a:gd name="connsiteX115" fmla="*/ 8496552 w 9161167"/>
                <a:gd name="connsiteY115" fmla="*/ 573347 h 883330"/>
                <a:gd name="connsiteX116" fmla="*/ 8496552 w 9161167"/>
                <a:gd name="connsiteY116" fmla="*/ 631614 h 883330"/>
                <a:gd name="connsiteX117" fmla="*/ 8530022 w 9161167"/>
                <a:gd name="connsiteY117" fmla="*/ 631614 h 883330"/>
                <a:gd name="connsiteX118" fmla="*/ 8530022 w 9161167"/>
                <a:gd name="connsiteY118" fmla="*/ 510226 h 883330"/>
                <a:gd name="connsiteX119" fmla="*/ 8553929 w 9161167"/>
                <a:gd name="connsiteY119" fmla="*/ 510226 h 883330"/>
                <a:gd name="connsiteX120" fmla="*/ 8553929 w 9161167"/>
                <a:gd name="connsiteY120" fmla="*/ 485948 h 883330"/>
                <a:gd name="connsiteX121" fmla="*/ 8630431 w 9161167"/>
                <a:gd name="connsiteY121" fmla="*/ 485948 h 883330"/>
                <a:gd name="connsiteX122" fmla="*/ 8630431 w 9161167"/>
                <a:gd name="connsiteY122" fmla="*/ 510226 h 883330"/>
                <a:gd name="connsiteX123" fmla="*/ 8659120 w 9161167"/>
                <a:gd name="connsiteY123" fmla="*/ 510226 h 883330"/>
                <a:gd name="connsiteX124" fmla="*/ 8659120 w 9161167"/>
                <a:gd name="connsiteY124" fmla="*/ 636469 h 883330"/>
                <a:gd name="connsiteX125" fmla="*/ 8745185 w 9161167"/>
                <a:gd name="connsiteY125" fmla="*/ 636469 h 883330"/>
                <a:gd name="connsiteX126" fmla="*/ 8745185 w 9161167"/>
                <a:gd name="connsiteY126" fmla="*/ 510226 h 883330"/>
                <a:gd name="connsiteX127" fmla="*/ 8807343 w 9161167"/>
                <a:gd name="connsiteY127" fmla="*/ 510226 h 883330"/>
                <a:gd name="connsiteX128" fmla="*/ 8807343 w 9161167"/>
                <a:gd name="connsiteY128" fmla="*/ 600356 h 883330"/>
                <a:gd name="connsiteX129" fmla="*/ 8807343 w 9161167"/>
                <a:gd name="connsiteY129" fmla="*/ 616944 h 883330"/>
                <a:gd name="connsiteX130" fmla="*/ 9140826 w 9161167"/>
                <a:gd name="connsiteY130" fmla="*/ 616944 h 883330"/>
                <a:gd name="connsiteX131" fmla="*/ 9140826 w 9161167"/>
                <a:gd name="connsiteY131" fmla="*/ 816123 h 883330"/>
                <a:gd name="connsiteX132" fmla="*/ 9161167 w 9161167"/>
                <a:gd name="connsiteY132" fmla="*/ 816123 h 883330"/>
                <a:gd name="connsiteX133" fmla="*/ 9161167 w 9161167"/>
                <a:gd name="connsiteY133" fmla="*/ 867334 h 883330"/>
                <a:gd name="connsiteX134" fmla="*/ 9161167 w 9161167"/>
                <a:gd name="connsiteY134" fmla="*/ 883330 h 883330"/>
                <a:gd name="connsiteX135" fmla="*/ 0 w 9161167"/>
                <a:gd name="connsiteY135" fmla="*/ 883330 h 883330"/>
                <a:gd name="connsiteX136" fmla="*/ 0 w 9161167"/>
                <a:gd name="connsiteY136" fmla="*/ 879425 h 883330"/>
                <a:gd name="connsiteX137" fmla="*/ 0 w 9161167"/>
                <a:gd name="connsiteY137" fmla="*/ 699591 h 883330"/>
                <a:gd name="connsiteX138" fmla="*/ 191256 w 9161167"/>
                <a:gd name="connsiteY138" fmla="*/ 699591 h 883330"/>
                <a:gd name="connsiteX139" fmla="*/ 191256 w 9161167"/>
                <a:gd name="connsiteY139" fmla="*/ 456815 h 883330"/>
                <a:gd name="connsiteX140" fmla="*/ 310791 w 9161167"/>
                <a:gd name="connsiteY140" fmla="*/ 456815 h 883330"/>
                <a:gd name="connsiteX141" fmla="*/ 310791 w 9161167"/>
                <a:gd name="connsiteY141" fmla="*/ 583058 h 883330"/>
                <a:gd name="connsiteX142" fmla="*/ 516391 w 9161167"/>
                <a:gd name="connsiteY142" fmla="*/ 583058 h 883330"/>
                <a:gd name="connsiteX143" fmla="*/ 516391 w 9161167"/>
                <a:gd name="connsiteY143" fmla="*/ 427682 h 883330"/>
                <a:gd name="connsiteX144" fmla="*/ 621582 w 9161167"/>
                <a:gd name="connsiteY144" fmla="*/ 427682 h 883330"/>
                <a:gd name="connsiteX145" fmla="*/ 621582 w 9161167"/>
                <a:gd name="connsiteY145" fmla="*/ 388838 h 883330"/>
                <a:gd name="connsiteX146" fmla="*/ 721992 w 9161167"/>
                <a:gd name="connsiteY146" fmla="*/ 388838 h 883330"/>
                <a:gd name="connsiteX147" fmla="*/ 721992 w 9161167"/>
                <a:gd name="connsiteY147" fmla="*/ 427682 h 883330"/>
                <a:gd name="connsiteX148" fmla="*/ 798494 w 9161167"/>
                <a:gd name="connsiteY148" fmla="*/ 427682 h 883330"/>
                <a:gd name="connsiteX149" fmla="*/ 798494 w 9161167"/>
                <a:gd name="connsiteY149" fmla="*/ 476237 h 883330"/>
                <a:gd name="connsiteX150" fmla="*/ 874996 w 9161167"/>
                <a:gd name="connsiteY150" fmla="*/ 476237 h 883330"/>
                <a:gd name="connsiteX151" fmla="*/ 874996 w 9161167"/>
                <a:gd name="connsiteY151" fmla="*/ 301439 h 883330"/>
                <a:gd name="connsiteX152" fmla="*/ 903685 w 9161167"/>
                <a:gd name="connsiteY152" fmla="*/ 301439 h 883330"/>
                <a:gd name="connsiteX153" fmla="*/ 1008876 w 9161167"/>
                <a:gd name="connsiteY153" fmla="*/ 374272 h 883330"/>
                <a:gd name="connsiteX154" fmla="*/ 1008876 w 9161167"/>
                <a:gd name="connsiteY154" fmla="*/ 442249 h 883330"/>
                <a:gd name="connsiteX155" fmla="*/ 1071034 w 9161167"/>
                <a:gd name="connsiteY155" fmla="*/ 442249 h 883330"/>
                <a:gd name="connsiteX156" fmla="*/ 1071034 w 9161167"/>
                <a:gd name="connsiteY156" fmla="*/ 495659 h 883330"/>
                <a:gd name="connsiteX157" fmla="*/ 1142755 w 9161167"/>
                <a:gd name="connsiteY157" fmla="*/ 495659 h 883330"/>
                <a:gd name="connsiteX158" fmla="*/ 1142755 w 9161167"/>
                <a:gd name="connsiteY158" fmla="*/ 306295 h 883330"/>
                <a:gd name="connsiteX159" fmla="*/ 1176225 w 9161167"/>
                <a:gd name="connsiteY159" fmla="*/ 306295 h 883330"/>
                <a:gd name="connsiteX160" fmla="*/ 1176225 w 9161167"/>
                <a:gd name="connsiteY160" fmla="*/ 272306 h 883330"/>
                <a:gd name="connsiteX161" fmla="*/ 1200132 w 9161167"/>
                <a:gd name="connsiteY161" fmla="*/ 272306 h 883330"/>
                <a:gd name="connsiteX162" fmla="*/ 1200132 w 9161167"/>
                <a:gd name="connsiteY162" fmla="*/ 301439 h 883330"/>
                <a:gd name="connsiteX163" fmla="*/ 1233602 w 9161167"/>
                <a:gd name="connsiteY163" fmla="*/ 301439 h 883330"/>
                <a:gd name="connsiteX164" fmla="*/ 1233602 w 9161167"/>
                <a:gd name="connsiteY164" fmla="*/ 495659 h 883330"/>
                <a:gd name="connsiteX165" fmla="*/ 1310104 w 9161167"/>
                <a:gd name="connsiteY165" fmla="*/ 495659 h 883330"/>
                <a:gd name="connsiteX166" fmla="*/ 1310104 w 9161167"/>
                <a:gd name="connsiteY166" fmla="*/ 194618 h 883330"/>
                <a:gd name="connsiteX167" fmla="*/ 1348355 w 9161167"/>
                <a:gd name="connsiteY167" fmla="*/ 194618 h 883330"/>
                <a:gd name="connsiteX168" fmla="*/ 1348355 w 9161167"/>
                <a:gd name="connsiteY168" fmla="*/ 112074 h 883330"/>
                <a:gd name="connsiteX169" fmla="*/ 1357918 w 9161167"/>
                <a:gd name="connsiteY169" fmla="*/ 112074 h 883330"/>
                <a:gd name="connsiteX170" fmla="*/ 1357918 w 9161167"/>
                <a:gd name="connsiteY170" fmla="*/ 194618 h 883330"/>
                <a:gd name="connsiteX171" fmla="*/ 1386607 w 9161167"/>
                <a:gd name="connsiteY171" fmla="*/ 194618 h 883330"/>
                <a:gd name="connsiteX172" fmla="*/ 1386607 w 9161167"/>
                <a:gd name="connsiteY172" fmla="*/ 495659 h 883330"/>
                <a:gd name="connsiteX173" fmla="*/ 1472672 w 9161167"/>
                <a:gd name="connsiteY173" fmla="*/ 495659 h 883330"/>
                <a:gd name="connsiteX174" fmla="*/ 1472672 w 9161167"/>
                <a:gd name="connsiteY174" fmla="*/ 194618 h 883330"/>
                <a:gd name="connsiteX175" fmla="*/ 1510923 w 9161167"/>
                <a:gd name="connsiteY175" fmla="*/ 194618 h 883330"/>
                <a:gd name="connsiteX176" fmla="*/ 1510923 w 9161167"/>
                <a:gd name="connsiteY176" fmla="*/ 112074 h 883330"/>
                <a:gd name="connsiteX177" fmla="*/ 1520486 w 9161167"/>
                <a:gd name="connsiteY177" fmla="*/ 112074 h 883330"/>
                <a:gd name="connsiteX178" fmla="*/ 1520486 w 9161167"/>
                <a:gd name="connsiteY178" fmla="*/ 194618 h 883330"/>
                <a:gd name="connsiteX179" fmla="*/ 1549174 w 9161167"/>
                <a:gd name="connsiteY179" fmla="*/ 194618 h 883330"/>
                <a:gd name="connsiteX180" fmla="*/ 1549174 w 9161167"/>
                <a:gd name="connsiteY180" fmla="*/ 495659 h 883330"/>
                <a:gd name="connsiteX181" fmla="*/ 1587426 w 9161167"/>
                <a:gd name="connsiteY181" fmla="*/ 495659 h 883330"/>
                <a:gd name="connsiteX182" fmla="*/ 1587426 w 9161167"/>
                <a:gd name="connsiteY182" fmla="*/ 427682 h 883330"/>
                <a:gd name="connsiteX183" fmla="*/ 1692616 w 9161167"/>
                <a:gd name="connsiteY183" fmla="*/ 427682 h 883330"/>
                <a:gd name="connsiteX184" fmla="*/ 1692616 w 9161167"/>
                <a:gd name="connsiteY184" fmla="*/ 277162 h 883330"/>
                <a:gd name="connsiteX185" fmla="*/ 1869528 w 9161167"/>
                <a:gd name="connsiteY185" fmla="*/ 277162 h 883330"/>
                <a:gd name="connsiteX186" fmla="*/ 1869528 w 9161167"/>
                <a:gd name="connsiteY186" fmla="*/ 427682 h 883330"/>
                <a:gd name="connsiteX187" fmla="*/ 1917342 w 9161167"/>
                <a:gd name="connsiteY187" fmla="*/ 427682 h 883330"/>
                <a:gd name="connsiteX188" fmla="*/ 1917342 w 9161167"/>
                <a:gd name="connsiteY188" fmla="*/ 291728 h 883330"/>
                <a:gd name="connsiteX189" fmla="*/ 2084691 w 9161167"/>
                <a:gd name="connsiteY189" fmla="*/ 374272 h 883330"/>
                <a:gd name="connsiteX190" fmla="*/ 2084691 w 9161167"/>
                <a:gd name="connsiteY190" fmla="*/ 432538 h 883330"/>
                <a:gd name="connsiteX191" fmla="*/ 2118161 w 9161167"/>
                <a:gd name="connsiteY191" fmla="*/ 432538 h 883330"/>
                <a:gd name="connsiteX192" fmla="*/ 2118161 w 9161167"/>
                <a:gd name="connsiteY192" fmla="*/ 311150 h 883330"/>
                <a:gd name="connsiteX193" fmla="*/ 2142068 w 9161167"/>
                <a:gd name="connsiteY193" fmla="*/ 311150 h 883330"/>
                <a:gd name="connsiteX194" fmla="*/ 2142068 w 9161167"/>
                <a:gd name="connsiteY194" fmla="*/ 286873 h 883330"/>
                <a:gd name="connsiteX195" fmla="*/ 2218571 w 9161167"/>
                <a:gd name="connsiteY195" fmla="*/ 286873 h 883330"/>
                <a:gd name="connsiteX196" fmla="*/ 2218571 w 9161167"/>
                <a:gd name="connsiteY196" fmla="*/ 311150 h 883330"/>
                <a:gd name="connsiteX197" fmla="*/ 2247259 w 9161167"/>
                <a:gd name="connsiteY197" fmla="*/ 311150 h 883330"/>
                <a:gd name="connsiteX198" fmla="*/ 2247259 w 9161167"/>
                <a:gd name="connsiteY198" fmla="*/ 447104 h 883330"/>
                <a:gd name="connsiteX199" fmla="*/ 2385920 w 9161167"/>
                <a:gd name="connsiteY199" fmla="*/ 447104 h 883330"/>
                <a:gd name="connsiteX200" fmla="*/ 2385920 w 9161167"/>
                <a:gd name="connsiteY200" fmla="*/ 369416 h 883330"/>
                <a:gd name="connsiteX201" fmla="*/ 2491111 w 9161167"/>
                <a:gd name="connsiteY201" fmla="*/ 369416 h 883330"/>
                <a:gd name="connsiteX202" fmla="*/ 2491111 w 9161167"/>
                <a:gd name="connsiteY202" fmla="*/ 510226 h 883330"/>
                <a:gd name="connsiteX203" fmla="*/ 2591520 w 9161167"/>
                <a:gd name="connsiteY203" fmla="*/ 510226 h 883330"/>
                <a:gd name="connsiteX204" fmla="*/ 2591520 w 9161167"/>
                <a:gd name="connsiteY204" fmla="*/ 184907 h 883330"/>
                <a:gd name="connsiteX205" fmla="*/ 2624990 w 9161167"/>
                <a:gd name="connsiteY205" fmla="*/ 184907 h 883330"/>
                <a:gd name="connsiteX206" fmla="*/ 2624990 w 9161167"/>
                <a:gd name="connsiteY206" fmla="*/ 155774 h 883330"/>
                <a:gd name="connsiteX207" fmla="*/ 2648897 w 9161167"/>
                <a:gd name="connsiteY207" fmla="*/ 155774 h 883330"/>
                <a:gd name="connsiteX208" fmla="*/ 2648897 w 9161167"/>
                <a:gd name="connsiteY208" fmla="*/ 189763 h 883330"/>
                <a:gd name="connsiteX209" fmla="*/ 2682367 w 9161167"/>
                <a:gd name="connsiteY209" fmla="*/ 189763 h 883330"/>
                <a:gd name="connsiteX210" fmla="*/ 2682367 w 9161167"/>
                <a:gd name="connsiteY210" fmla="*/ 398549 h 883330"/>
                <a:gd name="connsiteX211" fmla="*/ 2749307 w 9161167"/>
                <a:gd name="connsiteY211" fmla="*/ 398549 h 883330"/>
                <a:gd name="connsiteX212" fmla="*/ 2749307 w 9161167"/>
                <a:gd name="connsiteY212" fmla="*/ 325717 h 883330"/>
                <a:gd name="connsiteX213" fmla="*/ 2816246 w 9161167"/>
                <a:gd name="connsiteY213" fmla="*/ 325717 h 883330"/>
                <a:gd name="connsiteX214" fmla="*/ 2816246 w 9161167"/>
                <a:gd name="connsiteY214" fmla="*/ 257740 h 883330"/>
                <a:gd name="connsiteX215" fmla="*/ 2921437 w 9161167"/>
                <a:gd name="connsiteY215" fmla="*/ 184907 h 883330"/>
                <a:gd name="connsiteX216" fmla="*/ 2950125 w 9161167"/>
                <a:gd name="connsiteY216" fmla="*/ 184907 h 883330"/>
                <a:gd name="connsiteX217" fmla="*/ 2950125 w 9161167"/>
                <a:gd name="connsiteY217" fmla="*/ 359705 h 883330"/>
                <a:gd name="connsiteX218" fmla="*/ 3026628 w 9161167"/>
                <a:gd name="connsiteY218" fmla="*/ 359705 h 883330"/>
                <a:gd name="connsiteX219" fmla="*/ 3026628 w 9161167"/>
                <a:gd name="connsiteY219" fmla="*/ 432538 h 883330"/>
                <a:gd name="connsiteX220" fmla="*/ 3107912 w 9161167"/>
                <a:gd name="connsiteY220" fmla="*/ 432538 h 883330"/>
                <a:gd name="connsiteX221" fmla="*/ 3107912 w 9161167"/>
                <a:gd name="connsiteY221" fmla="*/ 379127 h 883330"/>
                <a:gd name="connsiteX222" fmla="*/ 3289605 w 9161167"/>
                <a:gd name="connsiteY222" fmla="*/ 379127 h 883330"/>
                <a:gd name="connsiteX223" fmla="*/ 3289605 w 9161167"/>
                <a:gd name="connsiteY223" fmla="*/ 427682 h 883330"/>
                <a:gd name="connsiteX224" fmla="*/ 3375670 w 9161167"/>
                <a:gd name="connsiteY224" fmla="*/ 427682 h 883330"/>
                <a:gd name="connsiteX225" fmla="*/ 3375670 w 9161167"/>
                <a:gd name="connsiteY225" fmla="*/ 388838 h 883330"/>
                <a:gd name="connsiteX226" fmla="*/ 3476080 w 9161167"/>
                <a:gd name="connsiteY226" fmla="*/ 388838 h 883330"/>
                <a:gd name="connsiteX227" fmla="*/ 3476080 w 9161167"/>
                <a:gd name="connsiteY227" fmla="*/ 427682 h 883330"/>
                <a:gd name="connsiteX228" fmla="*/ 3552582 w 9161167"/>
                <a:gd name="connsiteY228" fmla="*/ 427682 h 883330"/>
                <a:gd name="connsiteX229" fmla="*/ 3552582 w 9161167"/>
                <a:gd name="connsiteY229" fmla="*/ 495659 h 883330"/>
                <a:gd name="connsiteX230" fmla="*/ 3652991 w 9161167"/>
                <a:gd name="connsiteY230" fmla="*/ 495659 h 883330"/>
                <a:gd name="connsiteX231" fmla="*/ 3652991 w 9161167"/>
                <a:gd name="connsiteY231" fmla="*/ 194618 h 883330"/>
                <a:gd name="connsiteX232" fmla="*/ 3691243 w 9161167"/>
                <a:gd name="connsiteY232" fmla="*/ 194618 h 883330"/>
                <a:gd name="connsiteX233" fmla="*/ 3691243 w 9161167"/>
                <a:gd name="connsiteY233" fmla="*/ 112074 h 883330"/>
                <a:gd name="connsiteX234" fmla="*/ 3700806 w 9161167"/>
                <a:gd name="connsiteY234" fmla="*/ 112074 h 883330"/>
                <a:gd name="connsiteX235" fmla="*/ 3700806 w 9161167"/>
                <a:gd name="connsiteY235" fmla="*/ 194618 h 883330"/>
                <a:gd name="connsiteX236" fmla="*/ 3729494 w 9161167"/>
                <a:gd name="connsiteY236" fmla="*/ 194618 h 883330"/>
                <a:gd name="connsiteX237" fmla="*/ 3729494 w 9161167"/>
                <a:gd name="connsiteY237" fmla="*/ 495659 h 883330"/>
                <a:gd name="connsiteX238" fmla="*/ 3767745 w 9161167"/>
                <a:gd name="connsiteY238" fmla="*/ 495659 h 883330"/>
                <a:gd name="connsiteX239" fmla="*/ 3767745 w 9161167"/>
                <a:gd name="connsiteY239" fmla="*/ 427682 h 883330"/>
                <a:gd name="connsiteX240" fmla="*/ 3872936 w 9161167"/>
                <a:gd name="connsiteY240" fmla="*/ 427682 h 883330"/>
                <a:gd name="connsiteX241" fmla="*/ 3872936 w 9161167"/>
                <a:gd name="connsiteY241" fmla="*/ 277162 h 883330"/>
                <a:gd name="connsiteX242" fmla="*/ 4049848 w 9161167"/>
                <a:gd name="connsiteY242" fmla="*/ 277162 h 883330"/>
                <a:gd name="connsiteX243" fmla="*/ 4049848 w 9161167"/>
                <a:gd name="connsiteY243" fmla="*/ 427682 h 883330"/>
                <a:gd name="connsiteX244" fmla="*/ 4097662 w 9161167"/>
                <a:gd name="connsiteY244" fmla="*/ 427682 h 883330"/>
                <a:gd name="connsiteX245" fmla="*/ 4097662 w 9161167"/>
                <a:gd name="connsiteY245" fmla="*/ 291728 h 883330"/>
                <a:gd name="connsiteX246" fmla="*/ 4169383 w 9161167"/>
                <a:gd name="connsiteY246" fmla="*/ 398 h 88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9161167" h="883330">
                  <a:moveTo>
                    <a:pt x="4169383" y="398"/>
                  </a:moveTo>
                  <a:cubicBezTo>
                    <a:pt x="4245885" y="-9313"/>
                    <a:pt x="4265011" y="160630"/>
                    <a:pt x="4265011" y="291728"/>
                  </a:cubicBezTo>
                  <a:cubicBezTo>
                    <a:pt x="4265011" y="291728"/>
                    <a:pt x="4265011" y="291728"/>
                    <a:pt x="4265011" y="296584"/>
                  </a:cubicBezTo>
                  <a:cubicBezTo>
                    <a:pt x="4265011" y="311150"/>
                    <a:pt x="4265011" y="320861"/>
                    <a:pt x="4265011" y="335428"/>
                  </a:cubicBezTo>
                  <a:cubicBezTo>
                    <a:pt x="4265011" y="335428"/>
                    <a:pt x="4265011" y="335428"/>
                    <a:pt x="4265011" y="432538"/>
                  </a:cubicBezTo>
                  <a:cubicBezTo>
                    <a:pt x="4265011" y="432538"/>
                    <a:pt x="4265011" y="432538"/>
                    <a:pt x="4298481" y="432538"/>
                  </a:cubicBezTo>
                  <a:cubicBezTo>
                    <a:pt x="4298481" y="432538"/>
                    <a:pt x="4298481" y="432538"/>
                    <a:pt x="4298481" y="311150"/>
                  </a:cubicBezTo>
                  <a:cubicBezTo>
                    <a:pt x="4298481" y="311150"/>
                    <a:pt x="4298481" y="311150"/>
                    <a:pt x="4322388" y="311150"/>
                  </a:cubicBezTo>
                  <a:cubicBezTo>
                    <a:pt x="4322388" y="311150"/>
                    <a:pt x="4322388" y="311150"/>
                    <a:pt x="4322388" y="286873"/>
                  </a:cubicBezTo>
                  <a:cubicBezTo>
                    <a:pt x="4322388" y="286873"/>
                    <a:pt x="4322388" y="286873"/>
                    <a:pt x="4398890" y="286873"/>
                  </a:cubicBezTo>
                  <a:cubicBezTo>
                    <a:pt x="4398890" y="286873"/>
                    <a:pt x="4398890" y="286873"/>
                    <a:pt x="4398890" y="311150"/>
                  </a:cubicBezTo>
                  <a:cubicBezTo>
                    <a:pt x="4398890" y="311150"/>
                    <a:pt x="4398890" y="311150"/>
                    <a:pt x="4427578" y="311150"/>
                  </a:cubicBezTo>
                  <a:cubicBezTo>
                    <a:pt x="4427578" y="311150"/>
                    <a:pt x="4427578" y="311150"/>
                    <a:pt x="4427578" y="447104"/>
                  </a:cubicBezTo>
                  <a:cubicBezTo>
                    <a:pt x="4427578" y="447104"/>
                    <a:pt x="4427578" y="447104"/>
                    <a:pt x="4566239" y="447104"/>
                  </a:cubicBezTo>
                  <a:cubicBezTo>
                    <a:pt x="4566239" y="447104"/>
                    <a:pt x="4566239" y="447104"/>
                    <a:pt x="4566239" y="369416"/>
                  </a:cubicBezTo>
                  <a:cubicBezTo>
                    <a:pt x="4566239" y="369416"/>
                    <a:pt x="4566239" y="369416"/>
                    <a:pt x="4671430" y="369416"/>
                  </a:cubicBezTo>
                  <a:cubicBezTo>
                    <a:pt x="4671430" y="369416"/>
                    <a:pt x="4671430" y="369416"/>
                    <a:pt x="4671430" y="510226"/>
                  </a:cubicBezTo>
                  <a:cubicBezTo>
                    <a:pt x="4671430" y="510226"/>
                    <a:pt x="4671430" y="510226"/>
                    <a:pt x="4771839" y="510226"/>
                  </a:cubicBezTo>
                  <a:cubicBezTo>
                    <a:pt x="4771839" y="510226"/>
                    <a:pt x="4771839" y="510226"/>
                    <a:pt x="4771839" y="184907"/>
                  </a:cubicBezTo>
                  <a:cubicBezTo>
                    <a:pt x="4771839" y="184907"/>
                    <a:pt x="4771839" y="184907"/>
                    <a:pt x="4805309" y="184907"/>
                  </a:cubicBezTo>
                  <a:cubicBezTo>
                    <a:pt x="4805309" y="184907"/>
                    <a:pt x="4805309" y="184907"/>
                    <a:pt x="4805309" y="155774"/>
                  </a:cubicBezTo>
                  <a:cubicBezTo>
                    <a:pt x="4805309" y="155774"/>
                    <a:pt x="4805309" y="155774"/>
                    <a:pt x="4829216" y="155774"/>
                  </a:cubicBezTo>
                  <a:cubicBezTo>
                    <a:pt x="4829216" y="155774"/>
                    <a:pt x="4829216" y="155774"/>
                    <a:pt x="4829216" y="189763"/>
                  </a:cubicBezTo>
                  <a:cubicBezTo>
                    <a:pt x="4829216" y="189763"/>
                    <a:pt x="4829216" y="189763"/>
                    <a:pt x="4862686" y="189763"/>
                  </a:cubicBezTo>
                  <a:cubicBezTo>
                    <a:pt x="4862686" y="189763"/>
                    <a:pt x="4862686" y="189763"/>
                    <a:pt x="4862686" y="398549"/>
                  </a:cubicBezTo>
                  <a:cubicBezTo>
                    <a:pt x="4862686" y="398549"/>
                    <a:pt x="4862686" y="398549"/>
                    <a:pt x="4929626" y="398549"/>
                  </a:cubicBezTo>
                  <a:cubicBezTo>
                    <a:pt x="4929626" y="398549"/>
                    <a:pt x="4929626" y="398549"/>
                    <a:pt x="4929626" y="325717"/>
                  </a:cubicBezTo>
                  <a:cubicBezTo>
                    <a:pt x="4929626" y="325717"/>
                    <a:pt x="4929626" y="325717"/>
                    <a:pt x="4996565" y="325717"/>
                  </a:cubicBezTo>
                  <a:cubicBezTo>
                    <a:pt x="4996565" y="325717"/>
                    <a:pt x="4996565" y="325717"/>
                    <a:pt x="4996565" y="257740"/>
                  </a:cubicBezTo>
                  <a:cubicBezTo>
                    <a:pt x="4996565" y="257740"/>
                    <a:pt x="4996565" y="257740"/>
                    <a:pt x="5101756" y="184907"/>
                  </a:cubicBezTo>
                  <a:cubicBezTo>
                    <a:pt x="5101756" y="184907"/>
                    <a:pt x="5101756" y="184907"/>
                    <a:pt x="5130445" y="184907"/>
                  </a:cubicBezTo>
                  <a:cubicBezTo>
                    <a:pt x="5130445" y="184907"/>
                    <a:pt x="5130445" y="184907"/>
                    <a:pt x="5130445" y="359705"/>
                  </a:cubicBezTo>
                  <a:cubicBezTo>
                    <a:pt x="5130445" y="359705"/>
                    <a:pt x="5130445" y="359705"/>
                    <a:pt x="5206947" y="359705"/>
                  </a:cubicBezTo>
                  <a:cubicBezTo>
                    <a:pt x="5206947" y="359705"/>
                    <a:pt x="5206947" y="359705"/>
                    <a:pt x="5206947" y="432538"/>
                  </a:cubicBezTo>
                  <a:cubicBezTo>
                    <a:pt x="5206947" y="432538"/>
                    <a:pt x="5206947" y="432538"/>
                    <a:pt x="5288231" y="432538"/>
                  </a:cubicBezTo>
                  <a:cubicBezTo>
                    <a:pt x="5288231" y="432538"/>
                    <a:pt x="5288231" y="432538"/>
                    <a:pt x="5288231" y="379127"/>
                  </a:cubicBezTo>
                  <a:cubicBezTo>
                    <a:pt x="5288231" y="379127"/>
                    <a:pt x="5288231" y="379127"/>
                    <a:pt x="5469924" y="379127"/>
                  </a:cubicBezTo>
                  <a:cubicBezTo>
                    <a:pt x="5469924" y="379127"/>
                    <a:pt x="5469924" y="379127"/>
                    <a:pt x="5469924" y="427682"/>
                  </a:cubicBezTo>
                  <a:cubicBezTo>
                    <a:pt x="5484268" y="427682"/>
                    <a:pt x="5508175" y="427682"/>
                    <a:pt x="5555989" y="427682"/>
                  </a:cubicBezTo>
                  <a:cubicBezTo>
                    <a:pt x="5555989" y="427682"/>
                    <a:pt x="5555989" y="427682"/>
                    <a:pt x="5555989" y="388838"/>
                  </a:cubicBezTo>
                  <a:cubicBezTo>
                    <a:pt x="5555989" y="388838"/>
                    <a:pt x="5555989" y="388838"/>
                    <a:pt x="5656399" y="388838"/>
                  </a:cubicBezTo>
                  <a:cubicBezTo>
                    <a:pt x="5656399" y="388838"/>
                    <a:pt x="5656399" y="388838"/>
                    <a:pt x="5656399" y="427682"/>
                  </a:cubicBezTo>
                  <a:cubicBezTo>
                    <a:pt x="5656399" y="427682"/>
                    <a:pt x="5656399" y="427682"/>
                    <a:pt x="5732901" y="427682"/>
                  </a:cubicBezTo>
                  <a:cubicBezTo>
                    <a:pt x="5732901" y="427682"/>
                    <a:pt x="5732901" y="427682"/>
                    <a:pt x="5732901" y="495659"/>
                  </a:cubicBezTo>
                  <a:cubicBezTo>
                    <a:pt x="5732901" y="495659"/>
                    <a:pt x="5732901" y="495659"/>
                    <a:pt x="5833311" y="495659"/>
                  </a:cubicBezTo>
                  <a:cubicBezTo>
                    <a:pt x="5833311" y="495659"/>
                    <a:pt x="5833311" y="495659"/>
                    <a:pt x="5833311" y="194618"/>
                  </a:cubicBezTo>
                  <a:cubicBezTo>
                    <a:pt x="5833311" y="194618"/>
                    <a:pt x="5833311" y="194618"/>
                    <a:pt x="5871562" y="194618"/>
                  </a:cubicBezTo>
                  <a:cubicBezTo>
                    <a:pt x="5871562" y="194618"/>
                    <a:pt x="5871562" y="194618"/>
                    <a:pt x="5871562" y="112074"/>
                  </a:cubicBezTo>
                  <a:cubicBezTo>
                    <a:pt x="5871562" y="112074"/>
                    <a:pt x="5871562" y="112074"/>
                    <a:pt x="5881125" y="112074"/>
                  </a:cubicBezTo>
                  <a:cubicBezTo>
                    <a:pt x="5881125" y="112074"/>
                    <a:pt x="5881125" y="112074"/>
                    <a:pt x="5881125" y="194618"/>
                  </a:cubicBezTo>
                  <a:cubicBezTo>
                    <a:pt x="5881125" y="194618"/>
                    <a:pt x="5881125" y="194618"/>
                    <a:pt x="5909813" y="194618"/>
                  </a:cubicBezTo>
                  <a:cubicBezTo>
                    <a:pt x="5909813" y="194618"/>
                    <a:pt x="5909813" y="194618"/>
                    <a:pt x="5909813" y="495659"/>
                  </a:cubicBezTo>
                  <a:cubicBezTo>
                    <a:pt x="5909813" y="495659"/>
                    <a:pt x="5909813" y="495659"/>
                    <a:pt x="5948064" y="495659"/>
                  </a:cubicBezTo>
                  <a:cubicBezTo>
                    <a:pt x="5948064" y="495659"/>
                    <a:pt x="5948064" y="495659"/>
                    <a:pt x="5948064" y="427682"/>
                  </a:cubicBezTo>
                  <a:cubicBezTo>
                    <a:pt x="5948064" y="427682"/>
                    <a:pt x="5948064" y="427682"/>
                    <a:pt x="6053255" y="427682"/>
                  </a:cubicBezTo>
                  <a:cubicBezTo>
                    <a:pt x="6053255" y="427682"/>
                    <a:pt x="6053255" y="427682"/>
                    <a:pt x="6053255" y="277162"/>
                  </a:cubicBezTo>
                  <a:cubicBezTo>
                    <a:pt x="6053255" y="277162"/>
                    <a:pt x="6053255" y="277162"/>
                    <a:pt x="6230167" y="277162"/>
                  </a:cubicBezTo>
                  <a:cubicBezTo>
                    <a:pt x="6230167" y="277162"/>
                    <a:pt x="6230167" y="277162"/>
                    <a:pt x="6230167" y="427682"/>
                  </a:cubicBezTo>
                  <a:cubicBezTo>
                    <a:pt x="6230167" y="427682"/>
                    <a:pt x="6230167" y="427682"/>
                    <a:pt x="6277981" y="427682"/>
                  </a:cubicBezTo>
                  <a:cubicBezTo>
                    <a:pt x="6277981" y="427682"/>
                    <a:pt x="6277981" y="427682"/>
                    <a:pt x="6277981" y="291728"/>
                  </a:cubicBezTo>
                  <a:cubicBezTo>
                    <a:pt x="6277981" y="291728"/>
                    <a:pt x="6277981" y="291728"/>
                    <a:pt x="6445330" y="374272"/>
                  </a:cubicBezTo>
                  <a:cubicBezTo>
                    <a:pt x="6445330" y="383983"/>
                    <a:pt x="6445330" y="398549"/>
                    <a:pt x="6445330" y="432538"/>
                  </a:cubicBezTo>
                  <a:cubicBezTo>
                    <a:pt x="6445330" y="432538"/>
                    <a:pt x="6445330" y="432538"/>
                    <a:pt x="6478800" y="432538"/>
                  </a:cubicBezTo>
                  <a:cubicBezTo>
                    <a:pt x="6478800" y="432538"/>
                    <a:pt x="6478800" y="432538"/>
                    <a:pt x="6478800" y="311150"/>
                  </a:cubicBezTo>
                  <a:cubicBezTo>
                    <a:pt x="6478800" y="311150"/>
                    <a:pt x="6478800" y="311150"/>
                    <a:pt x="6502707" y="311150"/>
                  </a:cubicBezTo>
                  <a:cubicBezTo>
                    <a:pt x="6502707" y="311150"/>
                    <a:pt x="6502707" y="311150"/>
                    <a:pt x="6502707" y="286873"/>
                  </a:cubicBezTo>
                  <a:cubicBezTo>
                    <a:pt x="6502707" y="286873"/>
                    <a:pt x="6502707" y="286873"/>
                    <a:pt x="6579209" y="286873"/>
                  </a:cubicBezTo>
                  <a:cubicBezTo>
                    <a:pt x="6579209" y="286873"/>
                    <a:pt x="6579209" y="286873"/>
                    <a:pt x="6579209" y="311150"/>
                  </a:cubicBezTo>
                  <a:cubicBezTo>
                    <a:pt x="6579209" y="311150"/>
                    <a:pt x="6579209" y="311150"/>
                    <a:pt x="6607898" y="311150"/>
                  </a:cubicBezTo>
                  <a:cubicBezTo>
                    <a:pt x="6607898" y="311150"/>
                    <a:pt x="6607898" y="311150"/>
                    <a:pt x="6607898" y="447104"/>
                  </a:cubicBezTo>
                  <a:cubicBezTo>
                    <a:pt x="6607898" y="447104"/>
                    <a:pt x="6607898" y="447104"/>
                    <a:pt x="6746559" y="447104"/>
                  </a:cubicBezTo>
                  <a:cubicBezTo>
                    <a:pt x="6746559" y="447104"/>
                    <a:pt x="6746559" y="447104"/>
                    <a:pt x="6746559" y="369416"/>
                  </a:cubicBezTo>
                  <a:cubicBezTo>
                    <a:pt x="6746559" y="369416"/>
                    <a:pt x="6746559" y="369416"/>
                    <a:pt x="6851749" y="369416"/>
                  </a:cubicBezTo>
                  <a:cubicBezTo>
                    <a:pt x="6851749" y="369416"/>
                    <a:pt x="6851749" y="369416"/>
                    <a:pt x="6851749" y="510226"/>
                  </a:cubicBezTo>
                  <a:cubicBezTo>
                    <a:pt x="6851749" y="510226"/>
                    <a:pt x="6851749" y="510226"/>
                    <a:pt x="6952159" y="510226"/>
                  </a:cubicBezTo>
                  <a:cubicBezTo>
                    <a:pt x="6952159" y="510226"/>
                    <a:pt x="6952159" y="510226"/>
                    <a:pt x="6952159" y="184907"/>
                  </a:cubicBezTo>
                  <a:cubicBezTo>
                    <a:pt x="6952159" y="184907"/>
                    <a:pt x="6952159" y="184907"/>
                    <a:pt x="6985629" y="184907"/>
                  </a:cubicBezTo>
                  <a:cubicBezTo>
                    <a:pt x="6985629" y="184907"/>
                    <a:pt x="6985629" y="184907"/>
                    <a:pt x="6985629" y="155774"/>
                  </a:cubicBezTo>
                  <a:cubicBezTo>
                    <a:pt x="6985629" y="155774"/>
                    <a:pt x="6985629" y="155774"/>
                    <a:pt x="7009536" y="155774"/>
                  </a:cubicBezTo>
                  <a:cubicBezTo>
                    <a:pt x="7009536" y="155774"/>
                    <a:pt x="7009536" y="155774"/>
                    <a:pt x="7009536" y="189763"/>
                  </a:cubicBezTo>
                  <a:cubicBezTo>
                    <a:pt x="7009536" y="189763"/>
                    <a:pt x="7009536" y="189763"/>
                    <a:pt x="7043005" y="189763"/>
                  </a:cubicBezTo>
                  <a:cubicBezTo>
                    <a:pt x="7043005" y="189763"/>
                    <a:pt x="7043005" y="189763"/>
                    <a:pt x="7043005" y="398549"/>
                  </a:cubicBezTo>
                  <a:cubicBezTo>
                    <a:pt x="7043005" y="398549"/>
                    <a:pt x="7043005" y="398549"/>
                    <a:pt x="7109945" y="398549"/>
                  </a:cubicBezTo>
                  <a:cubicBezTo>
                    <a:pt x="7109945" y="398549"/>
                    <a:pt x="7109945" y="398549"/>
                    <a:pt x="7109945" y="325717"/>
                  </a:cubicBezTo>
                  <a:cubicBezTo>
                    <a:pt x="7109945" y="325717"/>
                    <a:pt x="7109945" y="325717"/>
                    <a:pt x="7176885" y="325717"/>
                  </a:cubicBezTo>
                  <a:cubicBezTo>
                    <a:pt x="7176885" y="325717"/>
                    <a:pt x="7176885" y="325717"/>
                    <a:pt x="7176885" y="257740"/>
                  </a:cubicBezTo>
                  <a:cubicBezTo>
                    <a:pt x="7176885" y="257740"/>
                    <a:pt x="7176885" y="257740"/>
                    <a:pt x="7282076" y="184907"/>
                  </a:cubicBezTo>
                  <a:cubicBezTo>
                    <a:pt x="7282076" y="184907"/>
                    <a:pt x="7282076" y="184907"/>
                    <a:pt x="7310764" y="184907"/>
                  </a:cubicBezTo>
                  <a:cubicBezTo>
                    <a:pt x="7310764" y="184907"/>
                    <a:pt x="7310764" y="184907"/>
                    <a:pt x="7310764" y="359705"/>
                  </a:cubicBezTo>
                  <a:cubicBezTo>
                    <a:pt x="7310764" y="359705"/>
                    <a:pt x="7310764" y="359705"/>
                    <a:pt x="7387266" y="359705"/>
                  </a:cubicBezTo>
                  <a:cubicBezTo>
                    <a:pt x="7387266" y="359705"/>
                    <a:pt x="7387266" y="359705"/>
                    <a:pt x="7387266" y="432538"/>
                  </a:cubicBezTo>
                  <a:cubicBezTo>
                    <a:pt x="7387266" y="432538"/>
                    <a:pt x="7387266" y="432538"/>
                    <a:pt x="7468550" y="432538"/>
                  </a:cubicBezTo>
                  <a:cubicBezTo>
                    <a:pt x="7468550" y="432538"/>
                    <a:pt x="7468550" y="432538"/>
                    <a:pt x="7468550" y="379127"/>
                  </a:cubicBezTo>
                  <a:cubicBezTo>
                    <a:pt x="7468550" y="379127"/>
                    <a:pt x="7468550" y="379127"/>
                    <a:pt x="7650244" y="379127"/>
                  </a:cubicBezTo>
                  <a:cubicBezTo>
                    <a:pt x="7650244" y="379127"/>
                    <a:pt x="7650244" y="379127"/>
                    <a:pt x="7650244" y="442249"/>
                  </a:cubicBezTo>
                  <a:cubicBezTo>
                    <a:pt x="7650244" y="442249"/>
                    <a:pt x="7650244" y="442249"/>
                    <a:pt x="7769779" y="442249"/>
                  </a:cubicBezTo>
                  <a:cubicBezTo>
                    <a:pt x="7769779" y="442249"/>
                    <a:pt x="7769779" y="442249"/>
                    <a:pt x="7769779" y="592769"/>
                  </a:cubicBezTo>
                  <a:cubicBezTo>
                    <a:pt x="7769779" y="592769"/>
                    <a:pt x="7769779" y="592769"/>
                    <a:pt x="7831937" y="592769"/>
                  </a:cubicBezTo>
                  <a:cubicBezTo>
                    <a:pt x="7831937" y="592769"/>
                    <a:pt x="7831937" y="592769"/>
                    <a:pt x="7831937" y="636469"/>
                  </a:cubicBezTo>
                  <a:cubicBezTo>
                    <a:pt x="7831937" y="636469"/>
                    <a:pt x="7851062" y="636469"/>
                    <a:pt x="7884532" y="636469"/>
                  </a:cubicBezTo>
                  <a:cubicBezTo>
                    <a:pt x="7884532" y="592769"/>
                    <a:pt x="7884532" y="519937"/>
                    <a:pt x="7884532" y="393694"/>
                  </a:cubicBezTo>
                  <a:cubicBezTo>
                    <a:pt x="7884532" y="393694"/>
                    <a:pt x="7884532" y="393694"/>
                    <a:pt x="7922784" y="393694"/>
                  </a:cubicBezTo>
                  <a:cubicBezTo>
                    <a:pt x="7922784" y="393694"/>
                    <a:pt x="7922784" y="393694"/>
                    <a:pt x="7922784" y="311150"/>
                  </a:cubicBezTo>
                  <a:cubicBezTo>
                    <a:pt x="7922784" y="311150"/>
                    <a:pt x="7922784" y="311150"/>
                    <a:pt x="7932346" y="311150"/>
                  </a:cubicBezTo>
                  <a:cubicBezTo>
                    <a:pt x="7932346" y="311150"/>
                    <a:pt x="7932346" y="311150"/>
                    <a:pt x="7932346" y="393694"/>
                  </a:cubicBezTo>
                  <a:cubicBezTo>
                    <a:pt x="7932346" y="393694"/>
                    <a:pt x="7932346" y="393694"/>
                    <a:pt x="7961035" y="393694"/>
                  </a:cubicBezTo>
                  <a:cubicBezTo>
                    <a:pt x="7961035" y="393694"/>
                    <a:pt x="7961035" y="393694"/>
                    <a:pt x="7961035" y="636469"/>
                  </a:cubicBezTo>
                  <a:cubicBezTo>
                    <a:pt x="7975379" y="636469"/>
                    <a:pt x="7984942" y="636469"/>
                    <a:pt x="7999286" y="636469"/>
                  </a:cubicBezTo>
                  <a:cubicBezTo>
                    <a:pt x="7999286" y="631614"/>
                    <a:pt x="7999286" y="626758"/>
                    <a:pt x="7999286" y="626758"/>
                  </a:cubicBezTo>
                  <a:cubicBezTo>
                    <a:pt x="7999286" y="626758"/>
                    <a:pt x="7999286" y="626758"/>
                    <a:pt x="8104477" y="626758"/>
                  </a:cubicBezTo>
                  <a:cubicBezTo>
                    <a:pt x="8104477" y="626758"/>
                    <a:pt x="8104477" y="626758"/>
                    <a:pt x="8104477" y="476237"/>
                  </a:cubicBezTo>
                  <a:cubicBezTo>
                    <a:pt x="8104477" y="476237"/>
                    <a:pt x="8104477" y="476237"/>
                    <a:pt x="8281389" y="476237"/>
                  </a:cubicBezTo>
                  <a:cubicBezTo>
                    <a:pt x="8281389" y="476237"/>
                    <a:pt x="8281389" y="476237"/>
                    <a:pt x="8281389" y="626758"/>
                  </a:cubicBezTo>
                  <a:cubicBezTo>
                    <a:pt x="8281389" y="626758"/>
                    <a:pt x="8281389" y="626758"/>
                    <a:pt x="8329203" y="626758"/>
                  </a:cubicBezTo>
                  <a:cubicBezTo>
                    <a:pt x="8329203" y="626758"/>
                    <a:pt x="8329203" y="626758"/>
                    <a:pt x="8329203" y="490804"/>
                  </a:cubicBezTo>
                  <a:cubicBezTo>
                    <a:pt x="8329203" y="490804"/>
                    <a:pt x="8329203" y="490804"/>
                    <a:pt x="8496552" y="573347"/>
                  </a:cubicBezTo>
                  <a:cubicBezTo>
                    <a:pt x="8496552" y="583058"/>
                    <a:pt x="8496552" y="597625"/>
                    <a:pt x="8496552" y="631614"/>
                  </a:cubicBezTo>
                  <a:cubicBezTo>
                    <a:pt x="8496552" y="631614"/>
                    <a:pt x="8496552" y="631614"/>
                    <a:pt x="8530022" y="631614"/>
                  </a:cubicBezTo>
                  <a:cubicBezTo>
                    <a:pt x="8530022" y="631614"/>
                    <a:pt x="8530022" y="631614"/>
                    <a:pt x="8530022" y="510226"/>
                  </a:cubicBezTo>
                  <a:cubicBezTo>
                    <a:pt x="8530022" y="510226"/>
                    <a:pt x="8530022" y="510226"/>
                    <a:pt x="8553929" y="510226"/>
                  </a:cubicBezTo>
                  <a:cubicBezTo>
                    <a:pt x="8553929" y="510226"/>
                    <a:pt x="8553929" y="510226"/>
                    <a:pt x="8553929" y="485948"/>
                  </a:cubicBezTo>
                  <a:cubicBezTo>
                    <a:pt x="8553929" y="485948"/>
                    <a:pt x="8553929" y="485948"/>
                    <a:pt x="8630431" y="485948"/>
                  </a:cubicBezTo>
                  <a:cubicBezTo>
                    <a:pt x="8630431" y="485948"/>
                    <a:pt x="8630431" y="485948"/>
                    <a:pt x="8630431" y="510226"/>
                  </a:cubicBezTo>
                  <a:cubicBezTo>
                    <a:pt x="8630431" y="510226"/>
                    <a:pt x="8630431" y="510226"/>
                    <a:pt x="8659120" y="510226"/>
                  </a:cubicBezTo>
                  <a:cubicBezTo>
                    <a:pt x="8659120" y="510226"/>
                    <a:pt x="8659120" y="510226"/>
                    <a:pt x="8659120" y="636469"/>
                  </a:cubicBezTo>
                  <a:cubicBezTo>
                    <a:pt x="8702152" y="636469"/>
                    <a:pt x="8735622" y="636469"/>
                    <a:pt x="8745185" y="636469"/>
                  </a:cubicBezTo>
                  <a:cubicBezTo>
                    <a:pt x="8745185" y="636469"/>
                    <a:pt x="8745185" y="636469"/>
                    <a:pt x="8745185" y="510226"/>
                  </a:cubicBezTo>
                  <a:cubicBezTo>
                    <a:pt x="8745185" y="510226"/>
                    <a:pt x="8745185" y="510226"/>
                    <a:pt x="8807343" y="510226"/>
                  </a:cubicBezTo>
                  <a:cubicBezTo>
                    <a:pt x="8807343" y="510226"/>
                    <a:pt x="8807343" y="510226"/>
                    <a:pt x="8807343" y="600356"/>
                  </a:cubicBezTo>
                  <a:lnTo>
                    <a:pt x="8807343" y="616944"/>
                  </a:lnTo>
                  <a:lnTo>
                    <a:pt x="9140826" y="616944"/>
                  </a:lnTo>
                  <a:lnTo>
                    <a:pt x="9140826" y="816123"/>
                  </a:lnTo>
                  <a:lnTo>
                    <a:pt x="9161167" y="816123"/>
                  </a:lnTo>
                  <a:cubicBezTo>
                    <a:pt x="9161167" y="816123"/>
                    <a:pt x="9161167" y="816123"/>
                    <a:pt x="9161167" y="867334"/>
                  </a:cubicBezTo>
                  <a:lnTo>
                    <a:pt x="9161167" y="883330"/>
                  </a:lnTo>
                  <a:lnTo>
                    <a:pt x="0" y="883330"/>
                  </a:lnTo>
                  <a:lnTo>
                    <a:pt x="0" y="879425"/>
                  </a:lnTo>
                  <a:cubicBezTo>
                    <a:pt x="0" y="844574"/>
                    <a:pt x="0" y="788811"/>
                    <a:pt x="0" y="699591"/>
                  </a:cubicBezTo>
                  <a:cubicBezTo>
                    <a:pt x="0" y="699591"/>
                    <a:pt x="0" y="699591"/>
                    <a:pt x="191256" y="699591"/>
                  </a:cubicBezTo>
                  <a:cubicBezTo>
                    <a:pt x="191256" y="699591"/>
                    <a:pt x="191256" y="699591"/>
                    <a:pt x="191256" y="456815"/>
                  </a:cubicBezTo>
                  <a:cubicBezTo>
                    <a:pt x="191256" y="456815"/>
                    <a:pt x="191256" y="456815"/>
                    <a:pt x="310791" y="456815"/>
                  </a:cubicBezTo>
                  <a:cubicBezTo>
                    <a:pt x="310791" y="456815"/>
                    <a:pt x="310791" y="456815"/>
                    <a:pt x="310791" y="583058"/>
                  </a:cubicBezTo>
                  <a:cubicBezTo>
                    <a:pt x="310791" y="583058"/>
                    <a:pt x="310791" y="583058"/>
                    <a:pt x="516391" y="583058"/>
                  </a:cubicBezTo>
                  <a:cubicBezTo>
                    <a:pt x="516391" y="558781"/>
                    <a:pt x="516391" y="510226"/>
                    <a:pt x="516391" y="427682"/>
                  </a:cubicBezTo>
                  <a:cubicBezTo>
                    <a:pt x="516391" y="427682"/>
                    <a:pt x="516391" y="427682"/>
                    <a:pt x="621582" y="427682"/>
                  </a:cubicBezTo>
                  <a:cubicBezTo>
                    <a:pt x="621582" y="427682"/>
                    <a:pt x="621582" y="427682"/>
                    <a:pt x="621582" y="388838"/>
                  </a:cubicBezTo>
                  <a:cubicBezTo>
                    <a:pt x="621582" y="388838"/>
                    <a:pt x="621582" y="388838"/>
                    <a:pt x="721992" y="388838"/>
                  </a:cubicBezTo>
                  <a:cubicBezTo>
                    <a:pt x="721992" y="388838"/>
                    <a:pt x="721992" y="388838"/>
                    <a:pt x="721992" y="427682"/>
                  </a:cubicBezTo>
                  <a:cubicBezTo>
                    <a:pt x="721992" y="427682"/>
                    <a:pt x="721992" y="427682"/>
                    <a:pt x="798494" y="427682"/>
                  </a:cubicBezTo>
                  <a:cubicBezTo>
                    <a:pt x="798494" y="427682"/>
                    <a:pt x="798494" y="427682"/>
                    <a:pt x="798494" y="476237"/>
                  </a:cubicBezTo>
                  <a:cubicBezTo>
                    <a:pt x="870215" y="476237"/>
                    <a:pt x="874996" y="476237"/>
                    <a:pt x="874996" y="476237"/>
                  </a:cubicBezTo>
                  <a:cubicBezTo>
                    <a:pt x="874996" y="301439"/>
                    <a:pt x="874996" y="301439"/>
                    <a:pt x="874996" y="301439"/>
                  </a:cubicBezTo>
                  <a:cubicBezTo>
                    <a:pt x="903685" y="301439"/>
                    <a:pt x="903685" y="301439"/>
                    <a:pt x="903685" y="301439"/>
                  </a:cubicBezTo>
                  <a:cubicBezTo>
                    <a:pt x="1008876" y="374272"/>
                    <a:pt x="1008876" y="374272"/>
                    <a:pt x="1008876" y="374272"/>
                  </a:cubicBezTo>
                  <a:cubicBezTo>
                    <a:pt x="1008876" y="442249"/>
                    <a:pt x="1008876" y="442249"/>
                    <a:pt x="1008876" y="442249"/>
                  </a:cubicBezTo>
                  <a:cubicBezTo>
                    <a:pt x="1071034" y="442249"/>
                    <a:pt x="1071034" y="442249"/>
                    <a:pt x="1071034" y="442249"/>
                  </a:cubicBezTo>
                  <a:cubicBezTo>
                    <a:pt x="1071034" y="471382"/>
                    <a:pt x="1071034" y="485948"/>
                    <a:pt x="1071034" y="495659"/>
                  </a:cubicBezTo>
                  <a:cubicBezTo>
                    <a:pt x="1094941" y="495659"/>
                    <a:pt x="1118848" y="495659"/>
                    <a:pt x="1142755" y="495659"/>
                  </a:cubicBezTo>
                  <a:cubicBezTo>
                    <a:pt x="1142755" y="306295"/>
                    <a:pt x="1142755" y="306295"/>
                    <a:pt x="1142755" y="306295"/>
                  </a:cubicBezTo>
                  <a:cubicBezTo>
                    <a:pt x="1176225" y="306295"/>
                    <a:pt x="1176225" y="306295"/>
                    <a:pt x="1176225" y="306295"/>
                  </a:cubicBezTo>
                  <a:cubicBezTo>
                    <a:pt x="1176225" y="272306"/>
                    <a:pt x="1176225" y="272306"/>
                    <a:pt x="1176225" y="272306"/>
                  </a:cubicBezTo>
                  <a:cubicBezTo>
                    <a:pt x="1200132" y="272306"/>
                    <a:pt x="1200132" y="272306"/>
                    <a:pt x="1200132" y="272306"/>
                  </a:cubicBezTo>
                  <a:cubicBezTo>
                    <a:pt x="1200132" y="301439"/>
                    <a:pt x="1200132" y="301439"/>
                    <a:pt x="1200132" y="301439"/>
                  </a:cubicBezTo>
                  <a:cubicBezTo>
                    <a:pt x="1233602" y="301439"/>
                    <a:pt x="1233602" y="301439"/>
                    <a:pt x="1233602" y="301439"/>
                  </a:cubicBezTo>
                  <a:cubicBezTo>
                    <a:pt x="1233602" y="388838"/>
                    <a:pt x="1233602" y="451960"/>
                    <a:pt x="1233602" y="495659"/>
                  </a:cubicBezTo>
                  <a:cubicBezTo>
                    <a:pt x="1262290" y="495659"/>
                    <a:pt x="1286197" y="495659"/>
                    <a:pt x="1310104" y="495659"/>
                  </a:cubicBezTo>
                  <a:cubicBezTo>
                    <a:pt x="1310104" y="417971"/>
                    <a:pt x="1310104" y="316006"/>
                    <a:pt x="1310104" y="194618"/>
                  </a:cubicBezTo>
                  <a:cubicBezTo>
                    <a:pt x="1310104" y="194618"/>
                    <a:pt x="1310104" y="194618"/>
                    <a:pt x="1348355" y="194618"/>
                  </a:cubicBezTo>
                  <a:cubicBezTo>
                    <a:pt x="1348355" y="194618"/>
                    <a:pt x="1348355" y="194618"/>
                    <a:pt x="1348355" y="112074"/>
                  </a:cubicBezTo>
                  <a:cubicBezTo>
                    <a:pt x="1348355" y="112074"/>
                    <a:pt x="1348355" y="112074"/>
                    <a:pt x="1357918" y="112074"/>
                  </a:cubicBezTo>
                  <a:cubicBezTo>
                    <a:pt x="1357918" y="112074"/>
                    <a:pt x="1357918" y="112074"/>
                    <a:pt x="1357918" y="194618"/>
                  </a:cubicBezTo>
                  <a:cubicBezTo>
                    <a:pt x="1357918" y="194618"/>
                    <a:pt x="1357918" y="194618"/>
                    <a:pt x="1386607" y="194618"/>
                  </a:cubicBezTo>
                  <a:cubicBezTo>
                    <a:pt x="1386607" y="194618"/>
                    <a:pt x="1386607" y="306295"/>
                    <a:pt x="1386607" y="495659"/>
                  </a:cubicBezTo>
                  <a:cubicBezTo>
                    <a:pt x="1424858" y="495659"/>
                    <a:pt x="1458328" y="495659"/>
                    <a:pt x="1472672" y="495659"/>
                  </a:cubicBezTo>
                  <a:cubicBezTo>
                    <a:pt x="1472672" y="495659"/>
                    <a:pt x="1472672" y="495659"/>
                    <a:pt x="1472672" y="194618"/>
                  </a:cubicBezTo>
                  <a:cubicBezTo>
                    <a:pt x="1472672" y="194618"/>
                    <a:pt x="1472672" y="194618"/>
                    <a:pt x="1510923" y="194618"/>
                  </a:cubicBezTo>
                  <a:cubicBezTo>
                    <a:pt x="1510923" y="194618"/>
                    <a:pt x="1510923" y="194618"/>
                    <a:pt x="1510923" y="112074"/>
                  </a:cubicBezTo>
                  <a:cubicBezTo>
                    <a:pt x="1510923" y="112074"/>
                    <a:pt x="1510923" y="112074"/>
                    <a:pt x="1520486" y="112074"/>
                  </a:cubicBezTo>
                  <a:cubicBezTo>
                    <a:pt x="1520486" y="112074"/>
                    <a:pt x="1520486" y="112074"/>
                    <a:pt x="1520486" y="194618"/>
                  </a:cubicBezTo>
                  <a:cubicBezTo>
                    <a:pt x="1520486" y="194618"/>
                    <a:pt x="1520486" y="194618"/>
                    <a:pt x="1549174" y="194618"/>
                  </a:cubicBezTo>
                  <a:cubicBezTo>
                    <a:pt x="1549174" y="194618"/>
                    <a:pt x="1549174" y="194618"/>
                    <a:pt x="1549174" y="495659"/>
                  </a:cubicBezTo>
                  <a:cubicBezTo>
                    <a:pt x="1549174" y="495659"/>
                    <a:pt x="1549174" y="495659"/>
                    <a:pt x="1587426" y="495659"/>
                  </a:cubicBezTo>
                  <a:cubicBezTo>
                    <a:pt x="1587426" y="495659"/>
                    <a:pt x="1587426" y="495659"/>
                    <a:pt x="1587426" y="427682"/>
                  </a:cubicBezTo>
                  <a:cubicBezTo>
                    <a:pt x="1587426" y="427682"/>
                    <a:pt x="1587426" y="427682"/>
                    <a:pt x="1692616" y="427682"/>
                  </a:cubicBezTo>
                  <a:cubicBezTo>
                    <a:pt x="1692616" y="427682"/>
                    <a:pt x="1692616" y="427682"/>
                    <a:pt x="1692616" y="277162"/>
                  </a:cubicBezTo>
                  <a:cubicBezTo>
                    <a:pt x="1692616" y="277162"/>
                    <a:pt x="1692616" y="277162"/>
                    <a:pt x="1869528" y="277162"/>
                  </a:cubicBezTo>
                  <a:cubicBezTo>
                    <a:pt x="1869528" y="277162"/>
                    <a:pt x="1869528" y="277162"/>
                    <a:pt x="1869528" y="427682"/>
                  </a:cubicBezTo>
                  <a:cubicBezTo>
                    <a:pt x="1869528" y="427682"/>
                    <a:pt x="1869528" y="427682"/>
                    <a:pt x="1917342" y="427682"/>
                  </a:cubicBezTo>
                  <a:cubicBezTo>
                    <a:pt x="1917342" y="427682"/>
                    <a:pt x="1917342" y="427682"/>
                    <a:pt x="1917342" y="291728"/>
                  </a:cubicBezTo>
                  <a:cubicBezTo>
                    <a:pt x="1917342" y="291728"/>
                    <a:pt x="1917342" y="291728"/>
                    <a:pt x="2084691" y="374272"/>
                  </a:cubicBezTo>
                  <a:cubicBezTo>
                    <a:pt x="2084691" y="383983"/>
                    <a:pt x="2084691" y="398549"/>
                    <a:pt x="2084691" y="432538"/>
                  </a:cubicBezTo>
                  <a:cubicBezTo>
                    <a:pt x="2084691" y="432538"/>
                    <a:pt x="2084691" y="432538"/>
                    <a:pt x="2118161" y="432538"/>
                  </a:cubicBezTo>
                  <a:cubicBezTo>
                    <a:pt x="2118161" y="432538"/>
                    <a:pt x="2118161" y="432538"/>
                    <a:pt x="2118161" y="311150"/>
                  </a:cubicBezTo>
                  <a:cubicBezTo>
                    <a:pt x="2118161" y="311150"/>
                    <a:pt x="2118161" y="311150"/>
                    <a:pt x="2142068" y="311150"/>
                  </a:cubicBezTo>
                  <a:cubicBezTo>
                    <a:pt x="2142068" y="311150"/>
                    <a:pt x="2142068" y="311150"/>
                    <a:pt x="2142068" y="286873"/>
                  </a:cubicBezTo>
                  <a:cubicBezTo>
                    <a:pt x="2142068" y="286873"/>
                    <a:pt x="2142068" y="286873"/>
                    <a:pt x="2218571" y="286873"/>
                  </a:cubicBezTo>
                  <a:cubicBezTo>
                    <a:pt x="2218571" y="286873"/>
                    <a:pt x="2218571" y="286873"/>
                    <a:pt x="2218571" y="311150"/>
                  </a:cubicBezTo>
                  <a:cubicBezTo>
                    <a:pt x="2218571" y="311150"/>
                    <a:pt x="2218571" y="311150"/>
                    <a:pt x="2247259" y="311150"/>
                  </a:cubicBezTo>
                  <a:cubicBezTo>
                    <a:pt x="2247259" y="311150"/>
                    <a:pt x="2247259" y="311150"/>
                    <a:pt x="2247259" y="447104"/>
                  </a:cubicBezTo>
                  <a:cubicBezTo>
                    <a:pt x="2247259" y="447104"/>
                    <a:pt x="2247259" y="447104"/>
                    <a:pt x="2385920" y="447104"/>
                  </a:cubicBezTo>
                  <a:cubicBezTo>
                    <a:pt x="2385920" y="447104"/>
                    <a:pt x="2385920" y="447104"/>
                    <a:pt x="2385920" y="369416"/>
                  </a:cubicBezTo>
                  <a:cubicBezTo>
                    <a:pt x="2385920" y="369416"/>
                    <a:pt x="2385920" y="369416"/>
                    <a:pt x="2491111" y="369416"/>
                  </a:cubicBezTo>
                  <a:cubicBezTo>
                    <a:pt x="2491111" y="369416"/>
                    <a:pt x="2491111" y="369416"/>
                    <a:pt x="2491111" y="510226"/>
                  </a:cubicBezTo>
                  <a:cubicBezTo>
                    <a:pt x="2491111" y="510226"/>
                    <a:pt x="2491111" y="510226"/>
                    <a:pt x="2591520" y="510226"/>
                  </a:cubicBezTo>
                  <a:cubicBezTo>
                    <a:pt x="2591520" y="510226"/>
                    <a:pt x="2591520" y="510226"/>
                    <a:pt x="2591520" y="184907"/>
                  </a:cubicBezTo>
                  <a:cubicBezTo>
                    <a:pt x="2591520" y="184907"/>
                    <a:pt x="2591520" y="184907"/>
                    <a:pt x="2624990" y="184907"/>
                  </a:cubicBezTo>
                  <a:cubicBezTo>
                    <a:pt x="2624990" y="184907"/>
                    <a:pt x="2624990" y="184907"/>
                    <a:pt x="2624990" y="155774"/>
                  </a:cubicBezTo>
                  <a:cubicBezTo>
                    <a:pt x="2624990" y="155774"/>
                    <a:pt x="2624990" y="155774"/>
                    <a:pt x="2648897" y="155774"/>
                  </a:cubicBezTo>
                  <a:cubicBezTo>
                    <a:pt x="2648897" y="155774"/>
                    <a:pt x="2648897" y="155774"/>
                    <a:pt x="2648897" y="189763"/>
                  </a:cubicBezTo>
                  <a:cubicBezTo>
                    <a:pt x="2648897" y="189763"/>
                    <a:pt x="2648897" y="189763"/>
                    <a:pt x="2682367" y="189763"/>
                  </a:cubicBezTo>
                  <a:cubicBezTo>
                    <a:pt x="2682367" y="189763"/>
                    <a:pt x="2682367" y="189763"/>
                    <a:pt x="2682367" y="398549"/>
                  </a:cubicBezTo>
                  <a:cubicBezTo>
                    <a:pt x="2682367" y="398549"/>
                    <a:pt x="2682367" y="398549"/>
                    <a:pt x="2749307" y="398549"/>
                  </a:cubicBezTo>
                  <a:cubicBezTo>
                    <a:pt x="2749307" y="398549"/>
                    <a:pt x="2749307" y="398549"/>
                    <a:pt x="2749307" y="325717"/>
                  </a:cubicBezTo>
                  <a:cubicBezTo>
                    <a:pt x="2749307" y="325717"/>
                    <a:pt x="2749307" y="325717"/>
                    <a:pt x="2816246" y="325717"/>
                  </a:cubicBezTo>
                  <a:cubicBezTo>
                    <a:pt x="2816246" y="325717"/>
                    <a:pt x="2816246" y="325717"/>
                    <a:pt x="2816246" y="257740"/>
                  </a:cubicBezTo>
                  <a:cubicBezTo>
                    <a:pt x="2816246" y="257740"/>
                    <a:pt x="2816246" y="257740"/>
                    <a:pt x="2921437" y="184907"/>
                  </a:cubicBezTo>
                  <a:cubicBezTo>
                    <a:pt x="2921437" y="184907"/>
                    <a:pt x="2921437" y="184907"/>
                    <a:pt x="2950125" y="184907"/>
                  </a:cubicBezTo>
                  <a:cubicBezTo>
                    <a:pt x="2950125" y="184907"/>
                    <a:pt x="2950125" y="184907"/>
                    <a:pt x="2950125" y="359705"/>
                  </a:cubicBezTo>
                  <a:cubicBezTo>
                    <a:pt x="2950125" y="359705"/>
                    <a:pt x="2950125" y="359705"/>
                    <a:pt x="3026628" y="359705"/>
                  </a:cubicBezTo>
                  <a:cubicBezTo>
                    <a:pt x="3026628" y="359705"/>
                    <a:pt x="3026628" y="359705"/>
                    <a:pt x="3026628" y="432538"/>
                  </a:cubicBezTo>
                  <a:cubicBezTo>
                    <a:pt x="3026628" y="432538"/>
                    <a:pt x="3026628" y="432538"/>
                    <a:pt x="3107912" y="432538"/>
                  </a:cubicBezTo>
                  <a:cubicBezTo>
                    <a:pt x="3107912" y="432538"/>
                    <a:pt x="3107912" y="432538"/>
                    <a:pt x="3107912" y="379127"/>
                  </a:cubicBezTo>
                  <a:cubicBezTo>
                    <a:pt x="3107912" y="379127"/>
                    <a:pt x="3107912" y="379127"/>
                    <a:pt x="3289605" y="379127"/>
                  </a:cubicBezTo>
                  <a:cubicBezTo>
                    <a:pt x="3289605" y="379127"/>
                    <a:pt x="3289605" y="379127"/>
                    <a:pt x="3289605" y="427682"/>
                  </a:cubicBezTo>
                  <a:cubicBezTo>
                    <a:pt x="3303949" y="427682"/>
                    <a:pt x="3327856" y="427682"/>
                    <a:pt x="3375670" y="427682"/>
                  </a:cubicBezTo>
                  <a:cubicBezTo>
                    <a:pt x="3375670" y="427682"/>
                    <a:pt x="3375670" y="427682"/>
                    <a:pt x="3375670" y="388838"/>
                  </a:cubicBezTo>
                  <a:cubicBezTo>
                    <a:pt x="3375670" y="388838"/>
                    <a:pt x="3375670" y="388838"/>
                    <a:pt x="3476080" y="388838"/>
                  </a:cubicBezTo>
                  <a:cubicBezTo>
                    <a:pt x="3476080" y="388838"/>
                    <a:pt x="3476080" y="388838"/>
                    <a:pt x="3476080" y="427682"/>
                  </a:cubicBezTo>
                  <a:cubicBezTo>
                    <a:pt x="3476080" y="427682"/>
                    <a:pt x="3476080" y="427682"/>
                    <a:pt x="3552582" y="427682"/>
                  </a:cubicBezTo>
                  <a:cubicBezTo>
                    <a:pt x="3552582" y="427682"/>
                    <a:pt x="3552582" y="427682"/>
                    <a:pt x="3552582" y="495659"/>
                  </a:cubicBezTo>
                  <a:cubicBezTo>
                    <a:pt x="3552582" y="495659"/>
                    <a:pt x="3552582" y="495659"/>
                    <a:pt x="3652991" y="495659"/>
                  </a:cubicBezTo>
                  <a:cubicBezTo>
                    <a:pt x="3652991" y="495659"/>
                    <a:pt x="3652991" y="495659"/>
                    <a:pt x="3652991" y="194618"/>
                  </a:cubicBezTo>
                  <a:cubicBezTo>
                    <a:pt x="3652991" y="194618"/>
                    <a:pt x="3652991" y="194618"/>
                    <a:pt x="3691243" y="194618"/>
                  </a:cubicBezTo>
                  <a:cubicBezTo>
                    <a:pt x="3691243" y="194618"/>
                    <a:pt x="3691243" y="194618"/>
                    <a:pt x="3691243" y="112074"/>
                  </a:cubicBezTo>
                  <a:cubicBezTo>
                    <a:pt x="3691243" y="112074"/>
                    <a:pt x="3691243" y="112074"/>
                    <a:pt x="3700806" y="112074"/>
                  </a:cubicBezTo>
                  <a:cubicBezTo>
                    <a:pt x="3700806" y="112074"/>
                    <a:pt x="3700806" y="112074"/>
                    <a:pt x="3700806" y="194618"/>
                  </a:cubicBezTo>
                  <a:cubicBezTo>
                    <a:pt x="3700806" y="194618"/>
                    <a:pt x="3700806" y="194618"/>
                    <a:pt x="3729494" y="194618"/>
                  </a:cubicBezTo>
                  <a:cubicBezTo>
                    <a:pt x="3729494" y="194618"/>
                    <a:pt x="3729494" y="194618"/>
                    <a:pt x="3729494" y="495659"/>
                  </a:cubicBezTo>
                  <a:cubicBezTo>
                    <a:pt x="3729494" y="495659"/>
                    <a:pt x="3729494" y="495659"/>
                    <a:pt x="3767745" y="495659"/>
                  </a:cubicBezTo>
                  <a:cubicBezTo>
                    <a:pt x="3767745" y="495659"/>
                    <a:pt x="3767745" y="495659"/>
                    <a:pt x="3767745" y="427682"/>
                  </a:cubicBezTo>
                  <a:cubicBezTo>
                    <a:pt x="3767745" y="427682"/>
                    <a:pt x="3767745" y="427682"/>
                    <a:pt x="3872936" y="427682"/>
                  </a:cubicBezTo>
                  <a:cubicBezTo>
                    <a:pt x="3872936" y="427682"/>
                    <a:pt x="3872936" y="427682"/>
                    <a:pt x="3872936" y="277162"/>
                  </a:cubicBezTo>
                  <a:cubicBezTo>
                    <a:pt x="3872936" y="277162"/>
                    <a:pt x="3872936" y="277162"/>
                    <a:pt x="4049848" y="277162"/>
                  </a:cubicBezTo>
                  <a:cubicBezTo>
                    <a:pt x="4049848" y="277162"/>
                    <a:pt x="4049848" y="277162"/>
                    <a:pt x="4049848" y="427682"/>
                  </a:cubicBezTo>
                  <a:cubicBezTo>
                    <a:pt x="4049848" y="427682"/>
                    <a:pt x="4049848" y="427682"/>
                    <a:pt x="4097662" y="427682"/>
                  </a:cubicBezTo>
                  <a:cubicBezTo>
                    <a:pt x="4097662" y="427682"/>
                    <a:pt x="4097662" y="427682"/>
                    <a:pt x="4097662" y="291728"/>
                  </a:cubicBezTo>
                  <a:cubicBezTo>
                    <a:pt x="4097662" y="170341"/>
                    <a:pt x="4107225" y="5253"/>
                    <a:pt x="4169383" y="398"/>
                  </a:cubicBezTo>
                  <a:close/>
                </a:path>
              </a:pathLst>
            </a:custGeom>
            <a:solidFill>
              <a:srgbClr val="91E9FF"/>
            </a:solidFill>
            <a:ln w="12700" cap="flat">
              <a:noFill/>
              <a:miter lim="400000"/>
            </a:ln>
            <a:effectLst/>
          </p:spPr>
          <p:txBody>
            <a:bodyPr wrap="square" lIns="60959" tIns="60959" rIns="60959" bIns="60959" numCol="1" anchor="t">
              <a:noAutofit/>
            </a:bodyPr>
            <a:lstStyle/>
            <a:p>
              <a:pPr defTabSz="914354">
                <a:defRPr/>
              </a:pPr>
              <a:endParaRPr lang="en-US" sz="133">
                <a:solidFill>
                  <a:srgbClr val="FFFFFF"/>
                </a:solidFill>
                <a:latin typeface="CiscoSansTT ExtraLight" charset="0"/>
                <a:ea typeface="CiscoSansTT ExtraLight" charset="0"/>
                <a:cs typeface="CiscoSansTT ExtraLight" charset="0"/>
              </a:endParaRPr>
            </a:p>
          </p:txBody>
        </p:sp>
        <p:sp>
          <p:nvSpPr>
            <p:cNvPr id="37" name="Freeform 9">
              <a:extLst>
                <a:ext uri="{FF2B5EF4-FFF2-40B4-BE49-F238E27FC236}">
                  <a16:creationId xmlns:a16="http://schemas.microsoft.com/office/drawing/2014/main" id="{5B99FF2D-3059-0C47-BAC6-03DFD49CF99C}"/>
                </a:ext>
              </a:extLst>
            </p:cNvPr>
            <p:cNvSpPr>
              <a:spLocks/>
            </p:cNvSpPr>
            <p:nvPr/>
          </p:nvSpPr>
          <p:spPr bwMode="auto">
            <a:xfrm>
              <a:off x="1587" y="4577244"/>
              <a:ext cx="9140826" cy="502887"/>
            </a:xfrm>
            <a:custGeom>
              <a:avLst/>
              <a:gdLst>
                <a:gd name="connsiteX0" fmla="*/ 5772091 w 9140826"/>
                <a:gd name="connsiteY0" fmla="*/ 0 h 502887"/>
                <a:gd name="connsiteX1" fmla="*/ 5925582 w 9140826"/>
                <a:gd name="connsiteY1" fmla="*/ 0 h 502887"/>
                <a:gd name="connsiteX2" fmla="*/ 5925582 w 9140826"/>
                <a:gd name="connsiteY2" fmla="*/ 24236 h 502887"/>
                <a:gd name="connsiteX3" fmla="*/ 5939719 w 9140826"/>
                <a:gd name="connsiteY3" fmla="*/ 24236 h 502887"/>
                <a:gd name="connsiteX4" fmla="*/ 5939719 w 9140826"/>
                <a:gd name="connsiteY4" fmla="*/ 187826 h 502887"/>
                <a:gd name="connsiteX5" fmla="*/ 5996269 w 9140826"/>
                <a:gd name="connsiteY5" fmla="*/ 187826 h 502887"/>
                <a:gd name="connsiteX6" fmla="*/ 5996269 w 9140826"/>
                <a:gd name="connsiteY6" fmla="*/ 82805 h 502887"/>
                <a:gd name="connsiteX7" fmla="*/ 6010406 w 9140826"/>
                <a:gd name="connsiteY7" fmla="*/ 82805 h 502887"/>
                <a:gd name="connsiteX8" fmla="*/ 6010406 w 9140826"/>
                <a:gd name="connsiteY8" fmla="*/ 58569 h 502887"/>
                <a:gd name="connsiteX9" fmla="*/ 6163898 w 9140826"/>
                <a:gd name="connsiteY9" fmla="*/ 58569 h 502887"/>
                <a:gd name="connsiteX10" fmla="*/ 6163898 w 9140826"/>
                <a:gd name="connsiteY10" fmla="*/ 82805 h 502887"/>
                <a:gd name="connsiteX11" fmla="*/ 6184094 w 9140826"/>
                <a:gd name="connsiteY11" fmla="*/ 82805 h 502887"/>
                <a:gd name="connsiteX12" fmla="*/ 6184094 w 9140826"/>
                <a:gd name="connsiteY12" fmla="*/ 284768 h 502887"/>
                <a:gd name="connsiteX13" fmla="*/ 6274977 w 9140826"/>
                <a:gd name="connsiteY13" fmla="*/ 284768 h 502887"/>
                <a:gd name="connsiteX14" fmla="*/ 6274977 w 9140826"/>
                <a:gd name="connsiteY14" fmla="*/ 197924 h 502887"/>
                <a:gd name="connsiteX15" fmla="*/ 6359802 w 9140826"/>
                <a:gd name="connsiteY15" fmla="*/ 197924 h 502887"/>
                <a:gd name="connsiteX16" fmla="*/ 6359802 w 9140826"/>
                <a:gd name="connsiteY16" fmla="*/ 58569 h 502887"/>
                <a:gd name="connsiteX17" fmla="*/ 6388076 w 9140826"/>
                <a:gd name="connsiteY17" fmla="*/ 58569 h 502887"/>
                <a:gd name="connsiteX18" fmla="*/ 6388076 w 9140826"/>
                <a:gd name="connsiteY18" fmla="*/ 34334 h 502887"/>
                <a:gd name="connsiteX19" fmla="*/ 6464822 w 9140826"/>
                <a:gd name="connsiteY19" fmla="*/ 34334 h 502887"/>
                <a:gd name="connsiteX20" fmla="*/ 6464822 w 9140826"/>
                <a:gd name="connsiteY20" fmla="*/ 58569 h 502887"/>
                <a:gd name="connsiteX21" fmla="*/ 6499156 w 9140826"/>
                <a:gd name="connsiteY21" fmla="*/ 58569 h 502887"/>
                <a:gd name="connsiteX22" fmla="*/ 6499156 w 9140826"/>
                <a:gd name="connsiteY22" fmla="*/ 197924 h 502887"/>
                <a:gd name="connsiteX23" fmla="*/ 6583980 w 9140826"/>
                <a:gd name="connsiteY23" fmla="*/ 197924 h 502887"/>
                <a:gd name="connsiteX24" fmla="*/ 6583980 w 9140826"/>
                <a:gd name="connsiteY24" fmla="*/ 131276 h 502887"/>
                <a:gd name="connsiteX25" fmla="*/ 6761707 w 9140826"/>
                <a:gd name="connsiteY25" fmla="*/ 131276 h 502887"/>
                <a:gd name="connsiteX26" fmla="*/ 6761707 w 9140826"/>
                <a:gd name="connsiteY26" fmla="*/ 52511 h 502887"/>
                <a:gd name="connsiteX27" fmla="*/ 7014160 w 9140826"/>
                <a:gd name="connsiteY27" fmla="*/ 52511 h 502887"/>
                <a:gd name="connsiteX28" fmla="*/ 7014160 w 9140826"/>
                <a:gd name="connsiteY28" fmla="*/ 242355 h 502887"/>
                <a:gd name="connsiteX29" fmla="*/ 7248437 w 9140826"/>
                <a:gd name="connsiteY29" fmla="*/ 242355 h 502887"/>
                <a:gd name="connsiteX30" fmla="*/ 7248437 w 9140826"/>
                <a:gd name="connsiteY30" fmla="*/ 183786 h 502887"/>
                <a:gd name="connsiteX31" fmla="*/ 7304986 w 9140826"/>
                <a:gd name="connsiteY31" fmla="*/ 183786 h 502887"/>
                <a:gd name="connsiteX32" fmla="*/ 7304986 w 9140826"/>
                <a:gd name="connsiteY32" fmla="*/ 82805 h 502887"/>
                <a:gd name="connsiteX33" fmla="*/ 7381732 w 9140826"/>
                <a:gd name="connsiteY33" fmla="*/ 82805 h 502887"/>
                <a:gd name="connsiteX34" fmla="*/ 7381732 w 9140826"/>
                <a:gd name="connsiteY34" fmla="*/ 38373 h 502887"/>
                <a:gd name="connsiteX35" fmla="*/ 7416066 w 9140826"/>
                <a:gd name="connsiteY35" fmla="*/ 38373 h 502887"/>
                <a:gd name="connsiteX36" fmla="*/ 7416066 w 9140826"/>
                <a:gd name="connsiteY36" fmla="*/ 82805 h 502887"/>
                <a:gd name="connsiteX37" fmla="*/ 7486753 w 9140826"/>
                <a:gd name="connsiteY37" fmla="*/ 82805 h 502887"/>
                <a:gd name="connsiteX38" fmla="*/ 7486753 w 9140826"/>
                <a:gd name="connsiteY38" fmla="*/ 280728 h 502887"/>
                <a:gd name="connsiteX39" fmla="*/ 7664480 w 9140826"/>
                <a:gd name="connsiteY39" fmla="*/ 280728 h 502887"/>
                <a:gd name="connsiteX40" fmla="*/ 7664480 w 9140826"/>
                <a:gd name="connsiteY40" fmla="*/ 232257 h 502887"/>
                <a:gd name="connsiteX41" fmla="*/ 7783638 w 9140826"/>
                <a:gd name="connsiteY41" fmla="*/ 232257 h 502887"/>
                <a:gd name="connsiteX42" fmla="*/ 7783638 w 9140826"/>
                <a:gd name="connsiteY42" fmla="*/ 153492 h 502887"/>
                <a:gd name="connsiteX43" fmla="*/ 7846246 w 9140826"/>
                <a:gd name="connsiteY43" fmla="*/ 153492 h 502887"/>
                <a:gd name="connsiteX44" fmla="*/ 7846246 w 9140826"/>
                <a:gd name="connsiteY44" fmla="*/ 72707 h 502887"/>
                <a:gd name="connsiteX45" fmla="*/ 7864423 w 9140826"/>
                <a:gd name="connsiteY45" fmla="*/ 72707 h 502887"/>
                <a:gd name="connsiteX46" fmla="*/ 7864423 w 9140826"/>
                <a:gd name="connsiteY46" fmla="*/ 44432 h 502887"/>
                <a:gd name="connsiteX47" fmla="*/ 8052248 w 9140826"/>
                <a:gd name="connsiteY47" fmla="*/ 44432 h 502887"/>
                <a:gd name="connsiteX48" fmla="*/ 8052248 w 9140826"/>
                <a:gd name="connsiteY48" fmla="*/ 72707 h 502887"/>
                <a:gd name="connsiteX49" fmla="*/ 8074464 w 9140826"/>
                <a:gd name="connsiteY49" fmla="*/ 72707 h 502887"/>
                <a:gd name="connsiteX50" fmla="*/ 8074464 w 9140826"/>
                <a:gd name="connsiteY50" fmla="*/ 274669 h 502887"/>
                <a:gd name="connsiteX51" fmla="*/ 8126974 w 9140826"/>
                <a:gd name="connsiteY51" fmla="*/ 274669 h 502887"/>
                <a:gd name="connsiteX52" fmla="*/ 8126974 w 9140826"/>
                <a:gd name="connsiteY52" fmla="*/ 131276 h 502887"/>
                <a:gd name="connsiteX53" fmla="*/ 8179484 w 9140826"/>
                <a:gd name="connsiteY53" fmla="*/ 131276 h 502887"/>
                <a:gd name="connsiteX54" fmla="*/ 8179484 w 9140826"/>
                <a:gd name="connsiteY54" fmla="*/ 274669 h 502887"/>
                <a:gd name="connsiteX55" fmla="*/ 8284505 w 9140826"/>
                <a:gd name="connsiteY55" fmla="*/ 274669 h 502887"/>
                <a:gd name="connsiteX56" fmla="*/ 8284505 w 9140826"/>
                <a:gd name="connsiteY56" fmla="*/ 201963 h 502887"/>
                <a:gd name="connsiteX57" fmla="*/ 8314799 w 9140826"/>
                <a:gd name="connsiteY57" fmla="*/ 201963 h 502887"/>
                <a:gd name="connsiteX58" fmla="*/ 8314799 w 9140826"/>
                <a:gd name="connsiteY58" fmla="*/ 163590 h 502887"/>
                <a:gd name="connsiteX59" fmla="*/ 8496565 w 9140826"/>
                <a:gd name="connsiteY59" fmla="*/ 163590 h 502887"/>
                <a:gd name="connsiteX60" fmla="*/ 8496565 w 9140826"/>
                <a:gd name="connsiteY60" fmla="*/ 201963 h 502887"/>
                <a:gd name="connsiteX61" fmla="*/ 8524840 w 9140826"/>
                <a:gd name="connsiteY61" fmla="*/ 201963 h 502887"/>
                <a:gd name="connsiteX62" fmla="*/ 8524840 w 9140826"/>
                <a:gd name="connsiteY62" fmla="*/ 274669 h 502887"/>
                <a:gd name="connsiteX63" fmla="*/ 8577350 w 9140826"/>
                <a:gd name="connsiteY63" fmla="*/ 274669 h 502887"/>
                <a:gd name="connsiteX64" fmla="*/ 8577350 w 9140826"/>
                <a:gd name="connsiteY64" fmla="*/ 72707 h 502887"/>
                <a:gd name="connsiteX65" fmla="*/ 8654096 w 9140826"/>
                <a:gd name="connsiteY65" fmla="*/ 72707 h 502887"/>
                <a:gd name="connsiteX66" fmla="*/ 8654096 w 9140826"/>
                <a:gd name="connsiteY66" fmla="*/ 274669 h 502887"/>
                <a:gd name="connsiteX67" fmla="*/ 8749019 w 9140826"/>
                <a:gd name="connsiteY67" fmla="*/ 274669 h 502887"/>
                <a:gd name="connsiteX68" fmla="*/ 8749019 w 9140826"/>
                <a:gd name="connsiteY68" fmla="*/ 361513 h 502887"/>
                <a:gd name="connsiteX69" fmla="*/ 8825764 w 9140826"/>
                <a:gd name="connsiteY69" fmla="*/ 361513 h 502887"/>
                <a:gd name="connsiteX70" fmla="*/ 8825764 w 9140826"/>
                <a:gd name="connsiteY70" fmla="*/ 274669 h 502887"/>
                <a:gd name="connsiteX71" fmla="*/ 8888373 w 9140826"/>
                <a:gd name="connsiteY71" fmla="*/ 274669 h 502887"/>
                <a:gd name="connsiteX72" fmla="*/ 8888373 w 9140826"/>
                <a:gd name="connsiteY72" fmla="*/ 361513 h 502887"/>
                <a:gd name="connsiteX73" fmla="*/ 9025707 w 9140826"/>
                <a:gd name="connsiteY73" fmla="*/ 361513 h 502887"/>
                <a:gd name="connsiteX74" fmla="*/ 9025707 w 9140826"/>
                <a:gd name="connsiteY74" fmla="*/ 468554 h 502887"/>
                <a:gd name="connsiteX75" fmla="*/ 9140826 w 9140826"/>
                <a:gd name="connsiteY75" fmla="*/ 468554 h 502887"/>
                <a:gd name="connsiteX76" fmla="*/ 9140826 w 9140826"/>
                <a:gd name="connsiteY76" fmla="*/ 486730 h 502887"/>
                <a:gd name="connsiteX77" fmla="*/ 9140826 w 9140826"/>
                <a:gd name="connsiteY77" fmla="*/ 502887 h 502887"/>
                <a:gd name="connsiteX78" fmla="*/ 4964240 w 9140826"/>
                <a:gd name="connsiteY78" fmla="*/ 502887 h 502887"/>
                <a:gd name="connsiteX79" fmla="*/ 761399 w 9140826"/>
                <a:gd name="connsiteY79" fmla="*/ 502887 h 502887"/>
                <a:gd name="connsiteX80" fmla="*/ 0 w 9140826"/>
                <a:gd name="connsiteY80" fmla="*/ 502887 h 502887"/>
                <a:gd name="connsiteX81" fmla="*/ 0 w 9140826"/>
                <a:gd name="connsiteY81" fmla="*/ 486730 h 502887"/>
                <a:gd name="connsiteX82" fmla="*/ 0 w 9140826"/>
                <a:gd name="connsiteY82" fmla="*/ 468554 h 502887"/>
                <a:gd name="connsiteX83" fmla="*/ 0 w 9140826"/>
                <a:gd name="connsiteY83" fmla="*/ 458455 h 502887"/>
                <a:gd name="connsiteX84" fmla="*/ 115119 w 9140826"/>
                <a:gd name="connsiteY84" fmla="*/ 458455 h 502887"/>
                <a:gd name="connsiteX85" fmla="*/ 115119 w 9140826"/>
                <a:gd name="connsiteY85" fmla="*/ 361513 h 502887"/>
                <a:gd name="connsiteX86" fmla="*/ 254473 w 9140826"/>
                <a:gd name="connsiteY86" fmla="*/ 361513 h 502887"/>
                <a:gd name="connsiteX87" fmla="*/ 254473 w 9140826"/>
                <a:gd name="connsiteY87" fmla="*/ 274669 h 502887"/>
                <a:gd name="connsiteX88" fmla="*/ 317082 w 9140826"/>
                <a:gd name="connsiteY88" fmla="*/ 274669 h 502887"/>
                <a:gd name="connsiteX89" fmla="*/ 317082 w 9140826"/>
                <a:gd name="connsiteY89" fmla="*/ 361513 h 502887"/>
                <a:gd name="connsiteX90" fmla="*/ 397866 w 9140826"/>
                <a:gd name="connsiteY90" fmla="*/ 361513 h 502887"/>
                <a:gd name="connsiteX91" fmla="*/ 397866 w 9140826"/>
                <a:gd name="connsiteY91" fmla="*/ 274669 h 502887"/>
                <a:gd name="connsiteX92" fmla="*/ 397866 w 9140826"/>
                <a:gd name="connsiteY92" fmla="*/ 260532 h 502887"/>
                <a:gd name="connsiteX93" fmla="*/ 488750 w 9140826"/>
                <a:gd name="connsiteY93" fmla="*/ 260532 h 502887"/>
                <a:gd name="connsiteX94" fmla="*/ 488750 w 9140826"/>
                <a:gd name="connsiteY94" fmla="*/ 72707 h 502887"/>
                <a:gd name="connsiteX95" fmla="*/ 565495 w 9140826"/>
                <a:gd name="connsiteY95" fmla="*/ 72707 h 502887"/>
                <a:gd name="connsiteX96" fmla="*/ 565495 w 9140826"/>
                <a:gd name="connsiteY96" fmla="*/ 260532 h 502887"/>
                <a:gd name="connsiteX97" fmla="*/ 979519 w 9140826"/>
                <a:gd name="connsiteY97" fmla="*/ 260532 h 502887"/>
                <a:gd name="connsiteX98" fmla="*/ 979519 w 9140826"/>
                <a:gd name="connsiteY98" fmla="*/ 208022 h 502887"/>
                <a:gd name="connsiteX99" fmla="*/ 1090598 w 9140826"/>
                <a:gd name="connsiteY99" fmla="*/ 208022 h 502887"/>
                <a:gd name="connsiteX100" fmla="*/ 1090598 w 9140826"/>
                <a:gd name="connsiteY100" fmla="*/ 82805 h 502887"/>
                <a:gd name="connsiteX101" fmla="*/ 1157246 w 9140826"/>
                <a:gd name="connsiteY101" fmla="*/ 82805 h 502887"/>
                <a:gd name="connsiteX102" fmla="*/ 1157246 w 9140826"/>
                <a:gd name="connsiteY102" fmla="*/ 284768 h 502887"/>
                <a:gd name="connsiteX103" fmla="*/ 1199658 w 9140826"/>
                <a:gd name="connsiteY103" fmla="*/ 284768 h 502887"/>
                <a:gd name="connsiteX104" fmla="*/ 1199658 w 9140826"/>
                <a:gd name="connsiteY104" fmla="*/ 82805 h 502887"/>
                <a:gd name="connsiteX105" fmla="*/ 1272364 w 9140826"/>
                <a:gd name="connsiteY105" fmla="*/ 82805 h 502887"/>
                <a:gd name="connsiteX106" fmla="*/ 1272364 w 9140826"/>
                <a:gd name="connsiteY106" fmla="*/ 38373 h 502887"/>
                <a:gd name="connsiteX107" fmla="*/ 1304679 w 9140826"/>
                <a:gd name="connsiteY107" fmla="*/ 38373 h 502887"/>
                <a:gd name="connsiteX108" fmla="*/ 1304679 w 9140826"/>
                <a:gd name="connsiteY108" fmla="*/ 82805 h 502887"/>
                <a:gd name="connsiteX109" fmla="*/ 1377385 w 9140826"/>
                <a:gd name="connsiteY109" fmla="*/ 82805 h 502887"/>
                <a:gd name="connsiteX110" fmla="*/ 1377385 w 9140826"/>
                <a:gd name="connsiteY110" fmla="*/ 183786 h 502887"/>
                <a:gd name="connsiteX111" fmla="*/ 1437974 w 9140826"/>
                <a:gd name="connsiteY111" fmla="*/ 183786 h 502887"/>
                <a:gd name="connsiteX112" fmla="*/ 1437974 w 9140826"/>
                <a:gd name="connsiteY112" fmla="*/ 226198 h 502887"/>
                <a:gd name="connsiteX113" fmla="*/ 1601563 w 9140826"/>
                <a:gd name="connsiteY113" fmla="*/ 226198 h 502887"/>
                <a:gd name="connsiteX114" fmla="*/ 1601563 w 9140826"/>
                <a:gd name="connsiteY114" fmla="*/ 82805 h 502887"/>
                <a:gd name="connsiteX115" fmla="*/ 1615701 w 9140826"/>
                <a:gd name="connsiteY115" fmla="*/ 82805 h 502887"/>
                <a:gd name="connsiteX116" fmla="*/ 1615701 w 9140826"/>
                <a:gd name="connsiteY116" fmla="*/ 58569 h 502887"/>
                <a:gd name="connsiteX117" fmla="*/ 1769192 w 9140826"/>
                <a:gd name="connsiteY117" fmla="*/ 58569 h 502887"/>
                <a:gd name="connsiteX118" fmla="*/ 1769192 w 9140826"/>
                <a:gd name="connsiteY118" fmla="*/ 82805 h 502887"/>
                <a:gd name="connsiteX119" fmla="*/ 1787369 w 9140826"/>
                <a:gd name="connsiteY119" fmla="*/ 82805 h 502887"/>
                <a:gd name="connsiteX120" fmla="*/ 1787369 w 9140826"/>
                <a:gd name="connsiteY120" fmla="*/ 187826 h 502887"/>
                <a:gd name="connsiteX121" fmla="*/ 1815644 w 9140826"/>
                <a:gd name="connsiteY121" fmla="*/ 187826 h 502887"/>
                <a:gd name="connsiteX122" fmla="*/ 1815644 w 9140826"/>
                <a:gd name="connsiteY122" fmla="*/ 82805 h 502887"/>
                <a:gd name="connsiteX123" fmla="*/ 1835840 w 9140826"/>
                <a:gd name="connsiteY123" fmla="*/ 82805 h 502887"/>
                <a:gd name="connsiteX124" fmla="*/ 1835840 w 9140826"/>
                <a:gd name="connsiteY124" fmla="*/ 58569 h 502887"/>
                <a:gd name="connsiteX125" fmla="*/ 1989332 w 9140826"/>
                <a:gd name="connsiteY125" fmla="*/ 58569 h 502887"/>
                <a:gd name="connsiteX126" fmla="*/ 1989332 w 9140826"/>
                <a:gd name="connsiteY126" fmla="*/ 82805 h 502887"/>
                <a:gd name="connsiteX127" fmla="*/ 2003469 w 9140826"/>
                <a:gd name="connsiteY127" fmla="*/ 82805 h 502887"/>
                <a:gd name="connsiteX128" fmla="*/ 2003469 w 9140826"/>
                <a:gd name="connsiteY128" fmla="*/ 284768 h 502887"/>
                <a:gd name="connsiteX129" fmla="*/ 2094352 w 9140826"/>
                <a:gd name="connsiteY129" fmla="*/ 284768 h 502887"/>
                <a:gd name="connsiteX130" fmla="*/ 2094352 w 9140826"/>
                <a:gd name="connsiteY130" fmla="*/ 197924 h 502887"/>
                <a:gd name="connsiteX131" fmla="*/ 2179177 w 9140826"/>
                <a:gd name="connsiteY131" fmla="*/ 197924 h 502887"/>
                <a:gd name="connsiteX132" fmla="*/ 2179177 w 9140826"/>
                <a:gd name="connsiteY132" fmla="*/ 58569 h 502887"/>
                <a:gd name="connsiteX133" fmla="*/ 2207451 w 9140826"/>
                <a:gd name="connsiteY133" fmla="*/ 58569 h 502887"/>
                <a:gd name="connsiteX134" fmla="*/ 2207451 w 9140826"/>
                <a:gd name="connsiteY134" fmla="*/ 34334 h 502887"/>
                <a:gd name="connsiteX135" fmla="*/ 2284197 w 9140826"/>
                <a:gd name="connsiteY135" fmla="*/ 34334 h 502887"/>
                <a:gd name="connsiteX136" fmla="*/ 2284197 w 9140826"/>
                <a:gd name="connsiteY136" fmla="*/ 58569 h 502887"/>
                <a:gd name="connsiteX137" fmla="*/ 2318531 w 9140826"/>
                <a:gd name="connsiteY137" fmla="*/ 58569 h 502887"/>
                <a:gd name="connsiteX138" fmla="*/ 2318531 w 9140826"/>
                <a:gd name="connsiteY138" fmla="*/ 197924 h 502887"/>
                <a:gd name="connsiteX139" fmla="*/ 2403355 w 9140826"/>
                <a:gd name="connsiteY139" fmla="*/ 197924 h 502887"/>
                <a:gd name="connsiteX140" fmla="*/ 2403355 w 9140826"/>
                <a:gd name="connsiteY140" fmla="*/ 131276 h 502887"/>
                <a:gd name="connsiteX141" fmla="*/ 2581082 w 9140826"/>
                <a:gd name="connsiteY141" fmla="*/ 131276 h 502887"/>
                <a:gd name="connsiteX142" fmla="*/ 2581082 w 9140826"/>
                <a:gd name="connsiteY142" fmla="*/ 52511 h 502887"/>
                <a:gd name="connsiteX143" fmla="*/ 2839594 w 9140826"/>
                <a:gd name="connsiteY143" fmla="*/ 52511 h 502887"/>
                <a:gd name="connsiteX144" fmla="*/ 2839594 w 9140826"/>
                <a:gd name="connsiteY144" fmla="*/ 242355 h 502887"/>
                <a:gd name="connsiteX145" fmla="*/ 3067812 w 9140826"/>
                <a:gd name="connsiteY145" fmla="*/ 242355 h 502887"/>
                <a:gd name="connsiteX146" fmla="*/ 3067812 w 9140826"/>
                <a:gd name="connsiteY146" fmla="*/ 183786 h 502887"/>
                <a:gd name="connsiteX147" fmla="*/ 3130420 w 9140826"/>
                <a:gd name="connsiteY147" fmla="*/ 183786 h 502887"/>
                <a:gd name="connsiteX148" fmla="*/ 3130420 w 9140826"/>
                <a:gd name="connsiteY148" fmla="*/ 82805 h 502887"/>
                <a:gd name="connsiteX149" fmla="*/ 3201107 w 9140826"/>
                <a:gd name="connsiteY149" fmla="*/ 82805 h 502887"/>
                <a:gd name="connsiteX150" fmla="*/ 3201107 w 9140826"/>
                <a:gd name="connsiteY150" fmla="*/ 38373 h 502887"/>
                <a:gd name="connsiteX151" fmla="*/ 3235441 w 9140826"/>
                <a:gd name="connsiteY151" fmla="*/ 38373 h 502887"/>
                <a:gd name="connsiteX152" fmla="*/ 3235441 w 9140826"/>
                <a:gd name="connsiteY152" fmla="*/ 82805 h 502887"/>
                <a:gd name="connsiteX153" fmla="*/ 3312187 w 9140826"/>
                <a:gd name="connsiteY153" fmla="*/ 82805 h 502887"/>
                <a:gd name="connsiteX154" fmla="*/ 3312187 w 9140826"/>
                <a:gd name="connsiteY154" fmla="*/ 280728 h 502887"/>
                <a:gd name="connsiteX155" fmla="*/ 3469717 w 9140826"/>
                <a:gd name="connsiteY155" fmla="*/ 280728 h 502887"/>
                <a:gd name="connsiteX156" fmla="*/ 3469717 w 9140826"/>
                <a:gd name="connsiteY156" fmla="*/ 232257 h 502887"/>
                <a:gd name="connsiteX157" fmla="*/ 3584836 w 9140826"/>
                <a:gd name="connsiteY157" fmla="*/ 232257 h 502887"/>
                <a:gd name="connsiteX158" fmla="*/ 3584836 w 9140826"/>
                <a:gd name="connsiteY158" fmla="*/ 153492 h 502887"/>
                <a:gd name="connsiteX159" fmla="*/ 3645425 w 9140826"/>
                <a:gd name="connsiteY159" fmla="*/ 153492 h 502887"/>
                <a:gd name="connsiteX160" fmla="*/ 3645425 w 9140826"/>
                <a:gd name="connsiteY160" fmla="*/ 72707 h 502887"/>
                <a:gd name="connsiteX161" fmla="*/ 3669660 w 9140826"/>
                <a:gd name="connsiteY161" fmla="*/ 72707 h 502887"/>
                <a:gd name="connsiteX162" fmla="*/ 3669660 w 9140826"/>
                <a:gd name="connsiteY162" fmla="*/ 44432 h 502887"/>
                <a:gd name="connsiteX163" fmla="*/ 3851427 w 9140826"/>
                <a:gd name="connsiteY163" fmla="*/ 44432 h 502887"/>
                <a:gd name="connsiteX164" fmla="*/ 3851427 w 9140826"/>
                <a:gd name="connsiteY164" fmla="*/ 72707 h 502887"/>
                <a:gd name="connsiteX165" fmla="*/ 3875662 w 9140826"/>
                <a:gd name="connsiteY165" fmla="*/ 72707 h 502887"/>
                <a:gd name="connsiteX166" fmla="*/ 3875662 w 9140826"/>
                <a:gd name="connsiteY166" fmla="*/ 274669 h 502887"/>
                <a:gd name="connsiteX167" fmla="*/ 3946349 w 9140826"/>
                <a:gd name="connsiteY167" fmla="*/ 274669 h 502887"/>
                <a:gd name="connsiteX168" fmla="*/ 3946349 w 9140826"/>
                <a:gd name="connsiteY168" fmla="*/ 131276 h 502887"/>
                <a:gd name="connsiteX169" fmla="*/ 3998859 w 9140826"/>
                <a:gd name="connsiteY169" fmla="*/ 131276 h 502887"/>
                <a:gd name="connsiteX170" fmla="*/ 3998859 w 9140826"/>
                <a:gd name="connsiteY170" fmla="*/ 274669 h 502887"/>
                <a:gd name="connsiteX171" fmla="*/ 4109939 w 9140826"/>
                <a:gd name="connsiteY171" fmla="*/ 274669 h 502887"/>
                <a:gd name="connsiteX172" fmla="*/ 4109939 w 9140826"/>
                <a:gd name="connsiteY172" fmla="*/ 201963 h 502887"/>
                <a:gd name="connsiteX173" fmla="*/ 4134174 w 9140826"/>
                <a:gd name="connsiteY173" fmla="*/ 201963 h 502887"/>
                <a:gd name="connsiteX174" fmla="*/ 4134174 w 9140826"/>
                <a:gd name="connsiteY174" fmla="*/ 163590 h 502887"/>
                <a:gd name="connsiteX175" fmla="*/ 4315940 w 9140826"/>
                <a:gd name="connsiteY175" fmla="*/ 163590 h 502887"/>
                <a:gd name="connsiteX176" fmla="*/ 4315940 w 9140826"/>
                <a:gd name="connsiteY176" fmla="*/ 201963 h 502887"/>
                <a:gd name="connsiteX177" fmla="*/ 4344215 w 9140826"/>
                <a:gd name="connsiteY177" fmla="*/ 201963 h 502887"/>
                <a:gd name="connsiteX178" fmla="*/ 4344215 w 9140826"/>
                <a:gd name="connsiteY178" fmla="*/ 274669 h 502887"/>
                <a:gd name="connsiteX179" fmla="*/ 4396725 w 9140826"/>
                <a:gd name="connsiteY179" fmla="*/ 274669 h 502887"/>
                <a:gd name="connsiteX180" fmla="*/ 4396725 w 9140826"/>
                <a:gd name="connsiteY180" fmla="*/ 72707 h 502887"/>
                <a:gd name="connsiteX181" fmla="*/ 4477510 w 9140826"/>
                <a:gd name="connsiteY181" fmla="*/ 72707 h 502887"/>
                <a:gd name="connsiteX182" fmla="*/ 4477510 w 9140826"/>
                <a:gd name="connsiteY182" fmla="*/ 274669 h 502887"/>
                <a:gd name="connsiteX183" fmla="*/ 4568394 w 9140826"/>
                <a:gd name="connsiteY183" fmla="*/ 274669 h 502887"/>
                <a:gd name="connsiteX184" fmla="*/ 4568394 w 9140826"/>
                <a:gd name="connsiteY184" fmla="*/ 337278 h 502887"/>
                <a:gd name="connsiteX185" fmla="*/ 4645139 w 9140826"/>
                <a:gd name="connsiteY185" fmla="*/ 337278 h 502887"/>
                <a:gd name="connsiteX186" fmla="*/ 4645139 w 9140826"/>
                <a:gd name="connsiteY186" fmla="*/ 274669 h 502887"/>
                <a:gd name="connsiteX187" fmla="*/ 4707748 w 9140826"/>
                <a:gd name="connsiteY187" fmla="*/ 274669 h 502887"/>
                <a:gd name="connsiteX188" fmla="*/ 4707748 w 9140826"/>
                <a:gd name="connsiteY188" fmla="*/ 337278 h 502887"/>
                <a:gd name="connsiteX189" fmla="*/ 4764297 w 9140826"/>
                <a:gd name="connsiteY189" fmla="*/ 337278 h 502887"/>
                <a:gd name="connsiteX190" fmla="*/ 4764297 w 9140826"/>
                <a:gd name="connsiteY190" fmla="*/ 246395 h 502887"/>
                <a:gd name="connsiteX191" fmla="*/ 4816808 w 9140826"/>
                <a:gd name="connsiteY191" fmla="*/ 246395 h 502887"/>
                <a:gd name="connsiteX192" fmla="*/ 4816808 w 9140826"/>
                <a:gd name="connsiteY192" fmla="*/ 284768 h 502887"/>
                <a:gd name="connsiteX193" fmla="*/ 4893553 w 9140826"/>
                <a:gd name="connsiteY193" fmla="*/ 284768 h 502887"/>
                <a:gd name="connsiteX194" fmla="*/ 4893553 w 9140826"/>
                <a:gd name="connsiteY194" fmla="*/ 208022 h 502887"/>
                <a:gd name="connsiteX195" fmla="*/ 5002613 w 9140826"/>
                <a:gd name="connsiteY195" fmla="*/ 208022 h 502887"/>
                <a:gd name="connsiteX196" fmla="*/ 5002613 w 9140826"/>
                <a:gd name="connsiteY196" fmla="*/ 82805 h 502887"/>
                <a:gd name="connsiteX197" fmla="*/ 5069261 w 9140826"/>
                <a:gd name="connsiteY197" fmla="*/ 82805 h 502887"/>
                <a:gd name="connsiteX198" fmla="*/ 5069261 w 9140826"/>
                <a:gd name="connsiteY198" fmla="*/ 284768 h 502887"/>
                <a:gd name="connsiteX199" fmla="*/ 5113693 w 9140826"/>
                <a:gd name="connsiteY199" fmla="*/ 284768 h 502887"/>
                <a:gd name="connsiteX200" fmla="*/ 5113693 w 9140826"/>
                <a:gd name="connsiteY200" fmla="*/ 82805 h 502887"/>
                <a:gd name="connsiteX201" fmla="*/ 5184379 w 9140826"/>
                <a:gd name="connsiteY201" fmla="*/ 82805 h 502887"/>
                <a:gd name="connsiteX202" fmla="*/ 5184379 w 9140826"/>
                <a:gd name="connsiteY202" fmla="*/ 38373 h 502887"/>
                <a:gd name="connsiteX203" fmla="*/ 5218713 w 9140826"/>
                <a:gd name="connsiteY203" fmla="*/ 38373 h 502887"/>
                <a:gd name="connsiteX204" fmla="*/ 5218713 w 9140826"/>
                <a:gd name="connsiteY204" fmla="*/ 82805 h 502887"/>
                <a:gd name="connsiteX205" fmla="*/ 5289400 w 9140826"/>
                <a:gd name="connsiteY205" fmla="*/ 82805 h 502887"/>
                <a:gd name="connsiteX206" fmla="*/ 5289400 w 9140826"/>
                <a:gd name="connsiteY206" fmla="*/ 183786 h 502887"/>
                <a:gd name="connsiteX207" fmla="*/ 5352008 w 9140826"/>
                <a:gd name="connsiteY207" fmla="*/ 183786 h 502887"/>
                <a:gd name="connsiteX208" fmla="*/ 5352008 w 9140826"/>
                <a:gd name="connsiteY208" fmla="*/ 226198 h 502887"/>
                <a:gd name="connsiteX209" fmla="*/ 5513578 w 9140826"/>
                <a:gd name="connsiteY209" fmla="*/ 226198 h 502887"/>
                <a:gd name="connsiteX210" fmla="*/ 5513578 w 9140826"/>
                <a:gd name="connsiteY210" fmla="*/ 82805 h 502887"/>
                <a:gd name="connsiteX211" fmla="*/ 5527716 w 9140826"/>
                <a:gd name="connsiteY211" fmla="*/ 82805 h 502887"/>
                <a:gd name="connsiteX212" fmla="*/ 5527716 w 9140826"/>
                <a:gd name="connsiteY212" fmla="*/ 58569 h 502887"/>
                <a:gd name="connsiteX213" fmla="*/ 5681207 w 9140826"/>
                <a:gd name="connsiteY213" fmla="*/ 58569 h 502887"/>
                <a:gd name="connsiteX214" fmla="*/ 5681207 w 9140826"/>
                <a:gd name="connsiteY214" fmla="*/ 82805 h 502887"/>
                <a:gd name="connsiteX215" fmla="*/ 5701404 w 9140826"/>
                <a:gd name="connsiteY215" fmla="*/ 82805 h 502887"/>
                <a:gd name="connsiteX216" fmla="*/ 5701404 w 9140826"/>
                <a:gd name="connsiteY216" fmla="*/ 187826 h 502887"/>
                <a:gd name="connsiteX217" fmla="*/ 5753914 w 9140826"/>
                <a:gd name="connsiteY217" fmla="*/ 187826 h 502887"/>
                <a:gd name="connsiteX218" fmla="*/ 5753914 w 9140826"/>
                <a:gd name="connsiteY218" fmla="*/ 24236 h 502887"/>
                <a:gd name="connsiteX219" fmla="*/ 5772091 w 9140826"/>
                <a:gd name="connsiteY219" fmla="*/ 24236 h 5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9140826" h="502887">
                  <a:moveTo>
                    <a:pt x="5772091" y="0"/>
                  </a:moveTo>
                  <a:lnTo>
                    <a:pt x="5925582" y="0"/>
                  </a:lnTo>
                  <a:lnTo>
                    <a:pt x="5925582" y="24236"/>
                  </a:lnTo>
                  <a:lnTo>
                    <a:pt x="5939719" y="24236"/>
                  </a:lnTo>
                  <a:lnTo>
                    <a:pt x="5939719" y="187826"/>
                  </a:lnTo>
                  <a:lnTo>
                    <a:pt x="5996269" y="187826"/>
                  </a:lnTo>
                  <a:lnTo>
                    <a:pt x="5996269" y="82805"/>
                  </a:lnTo>
                  <a:lnTo>
                    <a:pt x="6010406" y="82805"/>
                  </a:lnTo>
                  <a:lnTo>
                    <a:pt x="6010406" y="58569"/>
                  </a:lnTo>
                  <a:lnTo>
                    <a:pt x="6163898" y="58569"/>
                  </a:lnTo>
                  <a:lnTo>
                    <a:pt x="6163898" y="82805"/>
                  </a:lnTo>
                  <a:lnTo>
                    <a:pt x="6184094" y="82805"/>
                  </a:lnTo>
                  <a:lnTo>
                    <a:pt x="6184094" y="284768"/>
                  </a:lnTo>
                  <a:lnTo>
                    <a:pt x="6274977" y="284768"/>
                  </a:lnTo>
                  <a:lnTo>
                    <a:pt x="6274977" y="197924"/>
                  </a:lnTo>
                  <a:lnTo>
                    <a:pt x="6359802" y="197924"/>
                  </a:lnTo>
                  <a:lnTo>
                    <a:pt x="6359802" y="58569"/>
                  </a:lnTo>
                  <a:lnTo>
                    <a:pt x="6388076" y="58569"/>
                  </a:lnTo>
                  <a:lnTo>
                    <a:pt x="6388076" y="34334"/>
                  </a:lnTo>
                  <a:lnTo>
                    <a:pt x="6464822" y="34334"/>
                  </a:lnTo>
                  <a:lnTo>
                    <a:pt x="6464822" y="58569"/>
                  </a:lnTo>
                  <a:lnTo>
                    <a:pt x="6499156" y="58569"/>
                  </a:lnTo>
                  <a:lnTo>
                    <a:pt x="6499156" y="197924"/>
                  </a:lnTo>
                  <a:lnTo>
                    <a:pt x="6583980" y="197924"/>
                  </a:lnTo>
                  <a:lnTo>
                    <a:pt x="6583980" y="131276"/>
                  </a:lnTo>
                  <a:lnTo>
                    <a:pt x="6761707" y="131276"/>
                  </a:lnTo>
                  <a:lnTo>
                    <a:pt x="6761707" y="52511"/>
                  </a:lnTo>
                  <a:lnTo>
                    <a:pt x="7014160" y="52511"/>
                  </a:lnTo>
                  <a:lnTo>
                    <a:pt x="7014160" y="242355"/>
                  </a:lnTo>
                  <a:lnTo>
                    <a:pt x="7248437" y="242355"/>
                  </a:lnTo>
                  <a:lnTo>
                    <a:pt x="7248437" y="183786"/>
                  </a:lnTo>
                  <a:lnTo>
                    <a:pt x="7304986" y="183786"/>
                  </a:lnTo>
                  <a:lnTo>
                    <a:pt x="7304986" y="82805"/>
                  </a:lnTo>
                  <a:lnTo>
                    <a:pt x="7381732" y="82805"/>
                  </a:lnTo>
                  <a:lnTo>
                    <a:pt x="7381732" y="38373"/>
                  </a:lnTo>
                  <a:lnTo>
                    <a:pt x="7416066" y="38373"/>
                  </a:lnTo>
                  <a:lnTo>
                    <a:pt x="7416066" y="82805"/>
                  </a:lnTo>
                  <a:lnTo>
                    <a:pt x="7486753" y="82805"/>
                  </a:lnTo>
                  <a:lnTo>
                    <a:pt x="7486753" y="280728"/>
                  </a:lnTo>
                  <a:lnTo>
                    <a:pt x="7664480" y="280728"/>
                  </a:lnTo>
                  <a:lnTo>
                    <a:pt x="7664480" y="232257"/>
                  </a:lnTo>
                  <a:lnTo>
                    <a:pt x="7783638" y="232257"/>
                  </a:lnTo>
                  <a:lnTo>
                    <a:pt x="7783638" y="153492"/>
                  </a:lnTo>
                  <a:lnTo>
                    <a:pt x="7846246" y="153492"/>
                  </a:lnTo>
                  <a:lnTo>
                    <a:pt x="7846246" y="72707"/>
                  </a:lnTo>
                  <a:lnTo>
                    <a:pt x="7864423" y="72707"/>
                  </a:lnTo>
                  <a:lnTo>
                    <a:pt x="7864423" y="44432"/>
                  </a:lnTo>
                  <a:lnTo>
                    <a:pt x="8052248" y="44432"/>
                  </a:lnTo>
                  <a:lnTo>
                    <a:pt x="8052248" y="72707"/>
                  </a:lnTo>
                  <a:lnTo>
                    <a:pt x="8074464" y="72707"/>
                  </a:lnTo>
                  <a:lnTo>
                    <a:pt x="8074464" y="274669"/>
                  </a:lnTo>
                  <a:lnTo>
                    <a:pt x="8126974" y="274669"/>
                  </a:lnTo>
                  <a:lnTo>
                    <a:pt x="8126974" y="131276"/>
                  </a:lnTo>
                  <a:lnTo>
                    <a:pt x="8179484" y="131276"/>
                  </a:lnTo>
                  <a:lnTo>
                    <a:pt x="8179484" y="274669"/>
                  </a:lnTo>
                  <a:lnTo>
                    <a:pt x="8284505" y="274669"/>
                  </a:lnTo>
                  <a:lnTo>
                    <a:pt x="8284505" y="201963"/>
                  </a:lnTo>
                  <a:lnTo>
                    <a:pt x="8314799" y="201963"/>
                  </a:lnTo>
                  <a:lnTo>
                    <a:pt x="8314799" y="163590"/>
                  </a:lnTo>
                  <a:lnTo>
                    <a:pt x="8496565" y="163590"/>
                  </a:lnTo>
                  <a:lnTo>
                    <a:pt x="8496565" y="201963"/>
                  </a:lnTo>
                  <a:lnTo>
                    <a:pt x="8524840" y="201963"/>
                  </a:lnTo>
                  <a:lnTo>
                    <a:pt x="8524840" y="274669"/>
                  </a:lnTo>
                  <a:lnTo>
                    <a:pt x="8577350" y="274669"/>
                  </a:lnTo>
                  <a:lnTo>
                    <a:pt x="8577350" y="72707"/>
                  </a:lnTo>
                  <a:lnTo>
                    <a:pt x="8654096" y="72707"/>
                  </a:lnTo>
                  <a:lnTo>
                    <a:pt x="8654096" y="274669"/>
                  </a:lnTo>
                  <a:lnTo>
                    <a:pt x="8749019" y="274669"/>
                  </a:lnTo>
                  <a:lnTo>
                    <a:pt x="8749019" y="361513"/>
                  </a:lnTo>
                  <a:lnTo>
                    <a:pt x="8825764" y="361513"/>
                  </a:lnTo>
                  <a:lnTo>
                    <a:pt x="8825764" y="274669"/>
                  </a:lnTo>
                  <a:lnTo>
                    <a:pt x="8888373" y="274669"/>
                  </a:lnTo>
                  <a:lnTo>
                    <a:pt x="8888373" y="361513"/>
                  </a:lnTo>
                  <a:lnTo>
                    <a:pt x="9025707" y="361513"/>
                  </a:lnTo>
                  <a:lnTo>
                    <a:pt x="9025707" y="468554"/>
                  </a:lnTo>
                  <a:lnTo>
                    <a:pt x="9140826" y="468554"/>
                  </a:lnTo>
                  <a:lnTo>
                    <a:pt x="9140826" y="486730"/>
                  </a:lnTo>
                  <a:lnTo>
                    <a:pt x="9140826" y="502887"/>
                  </a:lnTo>
                  <a:lnTo>
                    <a:pt x="4964240" y="502887"/>
                  </a:lnTo>
                  <a:lnTo>
                    <a:pt x="761399" y="502887"/>
                  </a:lnTo>
                  <a:lnTo>
                    <a:pt x="0" y="502887"/>
                  </a:lnTo>
                  <a:lnTo>
                    <a:pt x="0" y="486730"/>
                  </a:lnTo>
                  <a:lnTo>
                    <a:pt x="0" y="468554"/>
                  </a:lnTo>
                  <a:lnTo>
                    <a:pt x="0" y="458455"/>
                  </a:lnTo>
                  <a:lnTo>
                    <a:pt x="115119" y="458455"/>
                  </a:lnTo>
                  <a:lnTo>
                    <a:pt x="115119" y="361513"/>
                  </a:lnTo>
                  <a:lnTo>
                    <a:pt x="254473" y="361513"/>
                  </a:lnTo>
                  <a:lnTo>
                    <a:pt x="254473" y="274669"/>
                  </a:lnTo>
                  <a:lnTo>
                    <a:pt x="317082" y="274669"/>
                  </a:lnTo>
                  <a:lnTo>
                    <a:pt x="317082" y="361513"/>
                  </a:lnTo>
                  <a:lnTo>
                    <a:pt x="397866" y="361513"/>
                  </a:lnTo>
                  <a:lnTo>
                    <a:pt x="397866" y="274669"/>
                  </a:lnTo>
                  <a:lnTo>
                    <a:pt x="397866" y="260532"/>
                  </a:lnTo>
                  <a:lnTo>
                    <a:pt x="488750" y="260532"/>
                  </a:lnTo>
                  <a:lnTo>
                    <a:pt x="488750" y="72707"/>
                  </a:lnTo>
                  <a:lnTo>
                    <a:pt x="565495" y="72707"/>
                  </a:lnTo>
                  <a:lnTo>
                    <a:pt x="565495" y="260532"/>
                  </a:lnTo>
                  <a:lnTo>
                    <a:pt x="979519" y="260532"/>
                  </a:lnTo>
                  <a:lnTo>
                    <a:pt x="979519" y="208022"/>
                  </a:lnTo>
                  <a:lnTo>
                    <a:pt x="1090598" y="208022"/>
                  </a:lnTo>
                  <a:lnTo>
                    <a:pt x="1090598" y="82805"/>
                  </a:lnTo>
                  <a:lnTo>
                    <a:pt x="1157246" y="82805"/>
                  </a:lnTo>
                  <a:lnTo>
                    <a:pt x="1157246" y="284768"/>
                  </a:lnTo>
                  <a:lnTo>
                    <a:pt x="1199658" y="284768"/>
                  </a:lnTo>
                  <a:lnTo>
                    <a:pt x="1199658" y="82805"/>
                  </a:lnTo>
                  <a:lnTo>
                    <a:pt x="1272364" y="82805"/>
                  </a:lnTo>
                  <a:lnTo>
                    <a:pt x="1272364" y="38373"/>
                  </a:lnTo>
                  <a:lnTo>
                    <a:pt x="1304679" y="38373"/>
                  </a:lnTo>
                  <a:lnTo>
                    <a:pt x="1304679" y="82805"/>
                  </a:lnTo>
                  <a:lnTo>
                    <a:pt x="1377385" y="82805"/>
                  </a:lnTo>
                  <a:lnTo>
                    <a:pt x="1377385" y="183786"/>
                  </a:lnTo>
                  <a:lnTo>
                    <a:pt x="1437974" y="183786"/>
                  </a:lnTo>
                  <a:lnTo>
                    <a:pt x="1437974" y="226198"/>
                  </a:lnTo>
                  <a:lnTo>
                    <a:pt x="1601563" y="226198"/>
                  </a:lnTo>
                  <a:lnTo>
                    <a:pt x="1601563" y="82805"/>
                  </a:lnTo>
                  <a:lnTo>
                    <a:pt x="1615701" y="82805"/>
                  </a:lnTo>
                  <a:lnTo>
                    <a:pt x="1615701" y="58569"/>
                  </a:lnTo>
                  <a:lnTo>
                    <a:pt x="1769192" y="58569"/>
                  </a:lnTo>
                  <a:lnTo>
                    <a:pt x="1769192" y="82805"/>
                  </a:lnTo>
                  <a:lnTo>
                    <a:pt x="1787369" y="82805"/>
                  </a:lnTo>
                  <a:lnTo>
                    <a:pt x="1787369" y="187826"/>
                  </a:lnTo>
                  <a:lnTo>
                    <a:pt x="1815644" y="187826"/>
                  </a:lnTo>
                  <a:lnTo>
                    <a:pt x="1815644" y="82805"/>
                  </a:lnTo>
                  <a:lnTo>
                    <a:pt x="1835840" y="82805"/>
                  </a:lnTo>
                  <a:lnTo>
                    <a:pt x="1835840" y="58569"/>
                  </a:lnTo>
                  <a:lnTo>
                    <a:pt x="1989332" y="58569"/>
                  </a:lnTo>
                  <a:lnTo>
                    <a:pt x="1989332" y="82805"/>
                  </a:lnTo>
                  <a:lnTo>
                    <a:pt x="2003469" y="82805"/>
                  </a:lnTo>
                  <a:lnTo>
                    <a:pt x="2003469" y="284768"/>
                  </a:lnTo>
                  <a:lnTo>
                    <a:pt x="2094352" y="284768"/>
                  </a:lnTo>
                  <a:lnTo>
                    <a:pt x="2094352" y="197924"/>
                  </a:lnTo>
                  <a:lnTo>
                    <a:pt x="2179177" y="197924"/>
                  </a:lnTo>
                  <a:lnTo>
                    <a:pt x="2179177" y="58569"/>
                  </a:lnTo>
                  <a:lnTo>
                    <a:pt x="2207451" y="58569"/>
                  </a:lnTo>
                  <a:lnTo>
                    <a:pt x="2207451" y="34334"/>
                  </a:lnTo>
                  <a:lnTo>
                    <a:pt x="2284197" y="34334"/>
                  </a:lnTo>
                  <a:lnTo>
                    <a:pt x="2284197" y="58569"/>
                  </a:lnTo>
                  <a:lnTo>
                    <a:pt x="2318531" y="58569"/>
                  </a:lnTo>
                  <a:lnTo>
                    <a:pt x="2318531" y="197924"/>
                  </a:lnTo>
                  <a:lnTo>
                    <a:pt x="2403355" y="197924"/>
                  </a:lnTo>
                  <a:lnTo>
                    <a:pt x="2403355" y="131276"/>
                  </a:lnTo>
                  <a:lnTo>
                    <a:pt x="2581082" y="131276"/>
                  </a:lnTo>
                  <a:lnTo>
                    <a:pt x="2581082" y="52511"/>
                  </a:lnTo>
                  <a:lnTo>
                    <a:pt x="2839594" y="52511"/>
                  </a:lnTo>
                  <a:lnTo>
                    <a:pt x="2839594" y="242355"/>
                  </a:lnTo>
                  <a:lnTo>
                    <a:pt x="3067812" y="242355"/>
                  </a:lnTo>
                  <a:lnTo>
                    <a:pt x="3067812" y="183786"/>
                  </a:lnTo>
                  <a:lnTo>
                    <a:pt x="3130420" y="183786"/>
                  </a:lnTo>
                  <a:lnTo>
                    <a:pt x="3130420" y="82805"/>
                  </a:lnTo>
                  <a:lnTo>
                    <a:pt x="3201107" y="82805"/>
                  </a:lnTo>
                  <a:lnTo>
                    <a:pt x="3201107" y="38373"/>
                  </a:lnTo>
                  <a:lnTo>
                    <a:pt x="3235441" y="38373"/>
                  </a:lnTo>
                  <a:lnTo>
                    <a:pt x="3235441" y="82805"/>
                  </a:lnTo>
                  <a:lnTo>
                    <a:pt x="3312187" y="82805"/>
                  </a:lnTo>
                  <a:lnTo>
                    <a:pt x="3312187" y="280728"/>
                  </a:lnTo>
                  <a:lnTo>
                    <a:pt x="3469717" y="280728"/>
                  </a:lnTo>
                  <a:lnTo>
                    <a:pt x="3469717" y="232257"/>
                  </a:lnTo>
                  <a:lnTo>
                    <a:pt x="3584836" y="232257"/>
                  </a:lnTo>
                  <a:lnTo>
                    <a:pt x="3584836" y="153492"/>
                  </a:lnTo>
                  <a:lnTo>
                    <a:pt x="3645425" y="153492"/>
                  </a:lnTo>
                  <a:lnTo>
                    <a:pt x="3645425" y="72707"/>
                  </a:lnTo>
                  <a:lnTo>
                    <a:pt x="3669660" y="72707"/>
                  </a:lnTo>
                  <a:lnTo>
                    <a:pt x="3669660" y="44432"/>
                  </a:lnTo>
                  <a:lnTo>
                    <a:pt x="3851427" y="44432"/>
                  </a:lnTo>
                  <a:lnTo>
                    <a:pt x="3851427" y="72707"/>
                  </a:lnTo>
                  <a:lnTo>
                    <a:pt x="3875662" y="72707"/>
                  </a:lnTo>
                  <a:lnTo>
                    <a:pt x="3875662" y="274669"/>
                  </a:lnTo>
                  <a:lnTo>
                    <a:pt x="3946349" y="274669"/>
                  </a:lnTo>
                  <a:lnTo>
                    <a:pt x="3946349" y="131276"/>
                  </a:lnTo>
                  <a:lnTo>
                    <a:pt x="3998859" y="131276"/>
                  </a:lnTo>
                  <a:lnTo>
                    <a:pt x="3998859" y="274669"/>
                  </a:lnTo>
                  <a:lnTo>
                    <a:pt x="4109939" y="274669"/>
                  </a:lnTo>
                  <a:lnTo>
                    <a:pt x="4109939" y="201963"/>
                  </a:lnTo>
                  <a:lnTo>
                    <a:pt x="4134174" y="201963"/>
                  </a:lnTo>
                  <a:lnTo>
                    <a:pt x="4134174" y="163590"/>
                  </a:lnTo>
                  <a:lnTo>
                    <a:pt x="4315940" y="163590"/>
                  </a:lnTo>
                  <a:lnTo>
                    <a:pt x="4315940" y="201963"/>
                  </a:lnTo>
                  <a:lnTo>
                    <a:pt x="4344215" y="201963"/>
                  </a:lnTo>
                  <a:lnTo>
                    <a:pt x="4344215" y="274669"/>
                  </a:lnTo>
                  <a:lnTo>
                    <a:pt x="4396725" y="274669"/>
                  </a:lnTo>
                  <a:lnTo>
                    <a:pt x="4396725" y="72707"/>
                  </a:lnTo>
                  <a:lnTo>
                    <a:pt x="4477510" y="72707"/>
                  </a:lnTo>
                  <a:lnTo>
                    <a:pt x="4477510" y="274669"/>
                  </a:lnTo>
                  <a:lnTo>
                    <a:pt x="4568394" y="274669"/>
                  </a:lnTo>
                  <a:lnTo>
                    <a:pt x="4568394" y="337278"/>
                  </a:lnTo>
                  <a:lnTo>
                    <a:pt x="4645139" y="337278"/>
                  </a:lnTo>
                  <a:lnTo>
                    <a:pt x="4645139" y="274669"/>
                  </a:lnTo>
                  <a:lnTo>
                    <a:pt x="4707748" y="274669"/>
                  </a:lnTo>
                  <a:lnTo>
                    <a:pt x="4707748" y="337278"/>
                  </a:lnTo>
                  <a:lnTo>
                    <a:pt x="4764297" y="337278"/>
                  </a:lnTo>
                  <a:lnTo>
                    <a:pt x="4764297" y="246395"/>
                  </a:lnTo>
                  <a:lnTo>
                    <a:pt x="4816808" y="246395"/>
                  </a:lnTo>
                  <a:lnTo>
                    <a:pt x="4816808" y="284768"/>
                  </a:lnTo>
                  <a:lnTo>
                    <a:pt x="4893553" y="284768"/>
                  </a:lnTo>
                  <a:lnTo>
                    <a:pt x="4893553" y="208022"/>
                  </a:lnTo>
                  <a:lnTo>
                    <a:pt x="5002613" y="208022"/>
                  </a:lnTo>
                  <a:lnTo>
                    <a:pt x="5002613" y="82805"/>
                  </a:lnTo>
                  <a:lnTo>
                    <a:pt x="5069261" y="82805"/>
                  </a:lnTo>
                  <a:lnTo>
                    <a:pt x="5069261" y="284768"/>
                  </a:lnTo>
                  <a:lnTo>
                    <a:pt x="5113693" y="284768"/>
                  </a:lnTo>
                  <a:lnTo>
                    <a:pt x="5113693" y="82805"/>
                  </a:lnTo>
                  <a:lnTo>
                    <a:pt x="5184379" y="82805"/>
                  </a:lnTo>
                  <a:lnTo>
                    <a:pt x="5184379" y="38373"/>
                  </a:lnTo>
                  <a:lnTo>
                    <a:pt x="5218713" y="38373"/>
                  </a:lnTo>
                  <a:lnTo>
                    <a:pt x="5218713" y="82805"/>
                  </a:lnTo>
                  <a:lnTo>
                    <a:pt x="5289400" y="82805"/>
                  </a:lnTo>
                  <a:lnTo>
                    <a:pt x="5289400" y="183786"/>
                  </a:lnTo>
                  <a:lnTo>
                    <a:pt x="5352008" y="183786"/>
                  </a:lnTo>
                  <a:lnTo>
                    <a:pt x="5352008" y="226198"/>
                  </a:lnTo>
                  <a:lnTo>
                    <a:pt x="5513578" y="226198"/>
                  </a:lnTo>
                  <a:lnTo>
                    <a:pt x="5513578" y="82805"/>
                  </a:lnTo>
                  <a:lnTo>
                    <a:pt x="5527716" y="82805"/>
                  </a:lnTo>
                  <a:lnTo>
                    <a:pt x="5527716" y="58569"/>
                  </a:lnTo>
                  <a:lnTo>
                    <a:pt x="5681207" y="58569"/>
                  </a:lnTo>
                  <a:lnTo>
                    <a:pt x="5681207" y="82805"/>
                  </a:lnTo>
                  <a:lnTo>
                    <a:pt x="5701404" y="82805"/>
                  </a:lnTo>
                  <a:lnTo>
                    <a:pt x="5701404" y="187826"/>
                  </a:lnTo>
                  <a:lnTo>
                    <a:pt x="5753914" y="187826"/>
                  </a:lnTo>
                  <a:lnTo>
                    <a:pt x="5753914" y="24236"/>
                  </a:lnTo>
                  <a:lnTo>
                    <a:pt x="5772091" y="2423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a:solidFill>
                  <a:srgbClr val="282828"/>
                </a:solidFill>
              </a:endParaRPr>
            </a:p>
          </p:txBody>
        </p:sp>
        <p:sp>
          <p:nvSpPr>
            <p:cNvPr id="38" name="Freeform 10">
              <a:extLst>
                <a:ext uri="{FF2B5EF4-FFF2-40B4-BE49-F238E27FC236}">
                  <a16:creationId xmlns:a16="http://schemas.microsoft.com/office/drawing/2014/main" id="{A544B812-C085-C241-A643-3C2EE9B19A26}"/>
                </a:ext>
              </a:extLst>
            </p:cNvPr>
            <p:cNvSpPr/>
            <p:nvPr/>
          </p:nvSpPr>
          <p:spPr>
            <a:xfrm>
              <a:off x="0" y="4726695"/>
              <a:ext cx="9142413" cy="416805"/>
            </a:xfrm>
            <a:custGeom>
              <a:avLst/>
              <a:gdLst>
                <a:gd name="connsiteX0" fmla="*/ 1603150 w 9142413"/>
                <a:gd name="connsiteY0" fmla="*/ 0 h 416805"/>
                <a:gd name="connsiteX1" fmla="*/ 1641523 w 9142413"/>
                <a:gd name="connsiteY1" fmla="*/ 0 h 416805"/>
                <a:gd name="connsiteX2" fmla="*/ 1641523 w 9142413"/>
                <a:gd name="connsiteY2" fmla="*/ 14137 h 416805"/>
                <a:gd name="connsiteX3" fmla="*/ 1665759 w 9142413"/>
                <a:gd name="connsiteY3" fmla="*/ 14137 h 416805"/>
                <a:gd name="connsiteX4" fmla="*/ 1665759 w 9142413"/>
                <a:gd name="connsiteY4" fmla="*/ 222159 h 416805"/>
                <a:gd name="connsiteX5" fmla="*/ 1746544 w 9142413"/>
                <a:gd name="connsiteY5" fmla="*/ 222159 h 416805"/>
                <a:gd name="connsiteX6" fmla="*/ 1746544 w 9142413"/>
                <a:gd name="connsiteY6" fmla="*/ 107040 h 416805"/>
                <a:gd name="connsiteX7" fmla="*/ 1827329 w 9142413"/>
                <a:gd name="connsiteY7" fmla="*/ 107040 h 416805"/>
                <a:gd name="connsiteX8" fmla="*/ 1827329 w 9142413"/>
                <a:gd name="connsiteY8" fmla="*/ 179746 h 416805"/>
                <a:gd name="connsiteX9" fmla="*/ 2019193 w 9142413"/>
                <a:gd name="connsiteY9" fmla="*/ 179746 h 416805"/>
                <a:gd name="connsiteX10" fmla="*/ 2019193 w 9142413"/>
                <a:gd name="connsiteY10" fmla="*/ 256492 h 416805"/>
                <a:gd name="connsiteX11" fmla="*/ 2099978 w 9142413"/>
                <a:gd name="connsiteY11" fmla="*/ 256492 h 416805"/>
                <a:gd name="connsiteX12" fmla="*/ 2099978 w 9142413"/>
                <a:gd name="connsiteY12" fmla="*/ 68667 h 416805"/>
                <a:gd name="connsiteX13" fmla="*/ 2194901 w 9142413"/>
                <a:gd name="connsiteY13" fmla="*/ 68667 h 416805"/>
                <a:gd name="connsiteX14" fmla="*/ 2194901 w 9142413"/>
                <a:gd name="connsiteY14" fmla="*/ 218119 h 416805"/>
                <a:gd name="connsiteX15" fmla="*/ 2261549 w 9142413"/>
                <a:gd name="connsiteY15" fmla="*/ 218119 h 416805"/>
                <a:gd name="connsiteX16" fmla="*/ 2261549 w 9142413"/>
                <a:gd name="connsiteY16" fmla="*/ 260531 h 416805"/>
                <a:gd name="connsiteX17" fmla="*/ 2324157 w 9142413"/>
                <a:gd name="connsiteY17" fmla="*/ 260531 h 416805"/>
                <a:gd name="connsiteX18" fmla="*/ 2324157 w 9142413"/>
                <a:gd name="connsiteY18" fmla="*/ 222159 h 416805"/>
                <a:gd name="connsiteX19" fmla="*/ 2358491 w 9142413"/>
                <a:gd name="connsiteY19" fmla="*/ 222159 h 416805"/>
                <a:gd name="connsiteX20" fmla="*/ 2358491 w 9142413"/>
                <a:gd name="connsiteY20" fmla="*/ 121177 h 416805"/>
                <a:gd name="connsiteX21" fmla="*/ 2396863 w 9142413"/>
                <a:gd name="connsiteY21" fmla="*/ 121177 h 416805"/>
                <a:gd name="connsiteX22" fmla="*/ 2396863 w 9142413"/>
                <a:gd name="connsiteY22" fmla="*/ 96942 h 416805"/>
                <a:gd name="connsiteX23" fmla="*/ 2568531 w 9142413"/>
                <a:gd name="connsiteY23" fmla="*/ 96942 h 416805"/>
                <a:gd name="connsiteX24" fmla="*/ 2568531 w 9142413"/>
                <a:gd name="connsiteY24" fmla="*/ 121177 h 416805"/>
                <a:gd name="connsiteX25" fmla="*/ 2606904 w 9142413"/>
                <a:gd name="connsiteY25" fmla="*/ 121177 h 416805"/>
                <a:gd name="connsiteX26" fmla="*/ 2606904 w 9142413"/>
                <a:gd name="connsiteY26" fmla="*/ 236296 h 416805"/>
                <a:gd name="connsiteX27" fmla="*/ 2639219 w 9142413"/>
                <a:gd name="connsiteY27" fmla="*/ 236296 h 416805"/>
                <a:gd name="connsiteX28" fmla="*/ 2639219 w 9142413"/>
                <a:gd name="connsiteY28" fmla="*/ 270630 h 416805"/>
                <a:gd name="connsiteX29" fmla="*/ 2683650 w 9142413"/>
                <a:gd name="connsiteY29" fmla="*/ 270630 h 416805"/>
                <a:gd name="connsiteX30" fmla="*/ 2683650 w 9142413"/>
                <a:gd name="connsiteY30" fmla="*/ 187825 h 416805"/>
                <a:gd name="connsiteX31" fmla="*/ 2869456 w 9142413"/>
                <a:gd name="connsiteY31" fmla="*/ 187825 h 416805"/>
                <a:gd name="connsiteX32" fmla="*/ 2869456 w 9142413"/>
                <a:gd name="connsiteY32" fmla="*/ 232257 h 416805"/>
                <a:gd name="connsiteX33" fmla="*/ 3031026 w 9142413"/>
                <a:gd name="connsiteY33" fmla="*/ 232257 h 416805"/>
                <a:gd name="connsiteX34" fmla="*/ 3031026 w 9142413"/>
                <a:gd name="connsiteY34" fmla="*/ 290826 h 416805"/>
                <a:gd name="connsiteX35" fmla="*/ 3121909 w 9142413"/>
                <a:gd name="connsiteY35" fmla="*/ 290826 h 416805"/>
                <a:gd name="connsiteX36" fmla="*/ 3121909 w 9142413"/>
                <a:gd name="connsiteY36" fmla="*/ 256492 h 416805"/>
                <a:gd name="connsiteX37" fmla="*/ 3121909 w 9142413"/>
                <a:gd name="connsiteY37" fmla="*/ 250433 h 416805"/>
                <a:gd name="connsiteX38" fmla="*/ 3202694 w 9142413"/>
                <a:gd name="connsiteY38" fmla="*/ 250433 h 416805"/>
                <a:gd name="connsiteX39" fmla="*/ 3202694 w 9142413"/>
                <a:gd name="connsiteY39" fmla="*/ 121177 h 416805"/>
                <a:gd name="connsiteX40" fmla="*/ 3269342 w 9142413"/>
                <a:gd name="connsiteY40" fmla="*/ 121177 h 416805"/>
                <a:gd name="connsiteX41" fmla="*/ 3269342 w 9142413"/>
                <a:gd name="connsiteY41" fmla="*/ 250433 h 416805"/>
                <a:gd name="connsiteX42" fmla="*/ 3342048 w 9142413"/>
                <a:gd name="connsiteY42" fmla="*/ 250433 h 416805"/>
                <a:gd name="connsiteX43" fmla="*/ 3342048 w 9142413"/>
                <a:gd name="connsiteY43" fmla="*/ 187825 h 416805"/>
                <a:gd name="connsiteX44" fmla="*/ 3356186 w 9142413"/>
                <a:gd name="connsiteY44" fmla="*/ 187825 h 416805"/>
                <a:gd name="connsiteX45" fmla="*/ 3356186 w 9142413"/>
                <a:gd name="connsiteY45" fmla="*/ 173688 h 416805"/>
                <a:gd name="connsiteX46" fmla="*/ 3451108 w 9142413"/>
                <a:gd name="connsiteY46" fmla="*/ 173688 h 416805"/>
                <a:gd name="connsiteX47" fmla="*/ 3451108 w 9142413"/>
                <a:gd name="connsiteY47" fmla="*/ 187825 h 416805"/>
                <a:gd name="connsiteX48" fmla="*/ 3465245 w 9142413"/>
                <a:gd name="connsiteY48" fmla="*/ 187825 h 416805"/>
                <a:gd name="connsiteX49" fmla="*/ 3465245 w 9142413"/>
                <a:gd name="connsiteY49" fmla="*/ 250433 h 416805"/>
                <a:gd name="connsiteX50" fmla="*/ 3495540 w 9142413"/>
                <a:gd name="connsiteY50" fmla="*/ 250433 h 416805"/>
                <a:gd name="connsiteX51" fmla="*/ 3495540 w 9142413"/>
                <a:gd name="connsiteY51" fmla="*/ 159550 h 416805"/>
                <a:gd name="connsiteX52" fmla="*/ 3541991 w 9142413"/>
                <a:gd name="connsiteY52" fmla="*/ 159550 h 416805"/>
                <a:gd name="connsiteX53" fmla="*/ 3541991 w 9142413"/>
                <a:gd name="connsiteY53" fmla="*/ 256492 h 416805"/>
                <a:gd name="connsiteX54" fmla="*/ 3556128 w 9142413"/>
                <a:gd name="connsiteY54" fmla="*/ 256492 h 416805"/>
                <a:gd name="connsiteX55" fmla="*/ 3556128 w 9142413"/>
                <a:gd name="connsiteY55" fmla="*/ 226198 h 416805"/>
                <a:gd name="connsiteX56" fmla="*/ 3600560 w 9142413"/>
                <a:gd name="connsiteY56" fmla="*/ 226198 h 416805"/>
                <a:gd name="connsiteX57" fmla="*/ 3600560 w 9142413"/>
                <a:gd name="connsiteY57" fmla="*/ 169648 h 416805"/>
                <a:gd name="connsiteX58" fmla="*/ 3661149 w 9142413"/>
                <a:gd name="connsiteY58" fmla="*/ 169648 h 416805"/>
                <a:gd name="connsiteX59" fmla="*/ 3661149 w 9142413"/>
                <a:gd name="connsiteY59" fmla="*/ 246394 h 416805"/>
                <a:gd name="connsiteX60" fmla="*/ 3729816 w 9142413"/>
                <a:gd name="connsiteY60" fmla="*/ 246394 h 416805"/>
                <a:gd name="connsiteX61" fmla="*/ 3729816 w 9142413"/>
                <a:gd name="connsiteY61" fmla="*/ 92903 h 416805"/>
                <a:gd name="connsiteX62" fmla="*/ 3768189 w 9142413"/>
                <a:gd name="connsiteY62" fmla="*/ 92903 h 416805"/>
                <a:gd name="connsiteX63" fmla="*/ 3768189 w 9142413"/>
                <a:gd name="connsiteY63" fmla="*/ 72706 h 416805"/>
                <a:gd name="connsiteX64" fmla="*/ 3947936 w 9142413"/>
                <a:gd name="connsiteY64" fmla="*/ 72706 h 416805"/>
                <a:gd name="connsiteX65" fmla="*/ 3947936 w 9142413"/>
                <a:gd name="connsiteY65" fmla="*/ 100981 h 416805"/>
                <a:gd name="connsiteX66" fmla="*/ 3972171 w 9142413"/>
                <a:gd name="connsiteY66" fmla="*/ 100981 h 416805"/>
                <a:gd name="connsiteX67" fmla="*/ 3972171 w 9142413"/>
                <a:gd name="connsiteY67" fmla="*/ 256492 h 416805"/>
                <a:gd name="connsiteX68" fmla="*/ 4010544 w 9142413"/>
                <a:gd name="connsiteY68" fmla="*/ 256492 h 416805"/>
                <a:gd name="connsiteX69" fmla="*/ 4010544 w 9142413"/>
                <a:gd name="connsiteY69" fmla="*/ 218119 h 416805"/>
                <a:gd name="connsiteX70" fmla="*/ 4048917 w 9142413"/>
                <a:gd name="connsiteY70" fmla="*/ 218119 h 416805"/>
                <a:gd name="connsiteX71" fmla="*/ 4048917 w 9142413"/>
                <a:gd name="connsiteY71" fmla="*/ 256492 h 416805"/>
                <a:gd name="connsiteX72" fmla="*/ 4083251 w 9142413"/>
                <a:gd name="connsiteY72" fmla="*/ 256492 h 416805"/>
                <a:gd name="connsiteX73" fmla="*/ 4083251 w 9142413"/>
                <a:gd name="connsiteY73" fmla="*/ 197923 h 416805"/>
                <a:gd name="connsiteX74" fmla="*/ 4168075 w 9142413"/>
                <a:gd name="connsiteY74" fmla="*/ 197923 h 416805"/>
                <a:gd name="connsiteX75" fmla="*/ 4168075 w 9142413"/>
                <a:gd name="connsiteY75" fmla="*/ 270630 h 416805"/>
                <a:gd name="connsiteX76" fmla="*/ 4244821 w 9142413"/>
                <a:gd name="connsiteY76" fmla="*/ 270630 h 416805"/>
                <a:gd name="connsiteX77" fmla="*/ 4244821 w 9142413"/>
                <a:gd name="connsiteY77" fmla="*/ 14137 h 416805"/>
                <a:gd name="connsiteX78" fmla="*/ 4273096 w 9142413"/>
                <a:gd name="connsiteY78" fmla="*/ 14137 h 416805"/>
                <a:gd name="connsiteX79" fmla="*/ 4273096 w 9142413"/>
                <a:gd name="connsiteY79" fmla="*/ 0 h 416805"/>
                <a:gd name="connsiteX80" fmla="*/ 4311469 w 9142413"/>
                <a:gd name="connsiteY80" fmla="*/ 0 h 416805"/>
                <a:gd name="connsiteX81" fmla="*/ 4311469 w 9142413"/>
                <a:gd name="connsiteY81" fmla="*/ 14137 h 416805"/>
                <a:gd name="connsiteX82" fmla="*/ 4335704 w 9142413"/>
                <a:gd name="connsiteY82" fmla="*/ 14137 h 416805"/>
                <a:gd name="connsiteX83" fmla="*/ 4335704 w 9142413"/>
                <a:gd name="connsiteY83" fmla="*/ 222159 h 416805"/>
                <a:gd name="connsiteX84" fmla="*/ 4416489 w 9142413"/>
                <a:gd name="connsiteY84" fmla="*/ 222159 h 416805"/>
                <a:gd name="connsiteX85" fmla="*/ 4416489 w 9142413"/>
                <a:gd name="connsiteY85" fmla="*/ 107040 h 416805"/>
                <a:gd name="connsiteX86" fmla="*/ 4497274 w 9142413"/>
                <a:gd name="connsiteY86" fmla="*/ 107040 h 416805"/>
                <a:gd name="connsiteX87" fmla="*/ 4497274 w 9142413"/>
                <a:gd name="connsiteY87" fmla="*/ 179746 h 416805"/>
                <a:gd name="connsiteX88" fmla="*/ 4685099 w 9142413"/>
                <a:gd name="connsiteY88" fmla="*/ 179746 h 416805"/>
                <a:gd name="connsiteX89" fmla="*/ 4685099 w 9142413"/>
                <a:gd name="connsiteY89" fmla="*/ 256492 h 416805"/>
                <a:gd name="connsiteX90" fmla="*/ 4769924 w 9142413"/>
                <a:gd name="connsiteY90" fmla="*/ 256492 h 416805"/>
                <a:gd name="connsiteX91" fmla="*/ 4769924 w 9142413"/>
                <a:gd name="connsiteY91" fmla="*/ 68667 h 416805"/>
                <a:gd name="connsiteX92" fmla="*/ 4860807 w 9142413"/>
                <a:gd name="connsiteY92" fmla="*/ 68667 h 416805"/>
                <a:gd name="connsiteX93" fmla="*/ 4860807 w 9142413"/>
                <a:gd name="connsiteY93" fmla="*/ 218119 h 416805"/>
                <a:gd name="connsiteX94" fmla="*/ 4927454 w 9142413"/>
                <a:gd name="connsiteY94" fmla="*/ 218119 h 416805"/>
                <a:gd name="connsiteX95" fmla="*/ 4927454 w 9142413"/>
                <a:gd name="connsiteY95" fmla="*/ 260531 h 416805"/>
                <a:gd name="connsiteX96" fmla="*/ 4996122 w 9142413"/>
                <a:gd name="connsiteY96" fmla="*/ 260531 h 416805"/>
                <a:gd name="connsiteX97" fmla="*/ 4996122 w 9142413"/>
                <a:gd name="connsiteY97" fmla="*/ 222159 h 416805"/>
                <a:gd name="connsiteX98" fmla="*/ 5028436 w 9142413"/>
                <a:gd name="connsiteY98" fmla="*/ 222159 h 416805"/>
                <a:gd name="connsiteX99" fmla="*/ 5028436 w 9142413"/>
                <a:gd name="connsiteY99" fmla="*/ 121177 h 416805"/>
                <a:gd name="connsiteX100" fmla="*/ 5066809 w 9142413"/>
                <a:gd name="connsiteY100" fmla="*/ 121177 h 416805"/>
                <a:gd name="connsiteX101" fmla="*/ 5066809 w 9142413"/>
                <a:gd name="connsiteY101" fmla="*/ 96942 h 416805"/>
                <a:gd name="connsiteX102" fmla="*/ 5238477 w 9142413"/>
                <a:gd name="connsiteY102" fmla="*/ 96942 h 416805"/>
                <a:gd name="connsiteX103" fmla="*/ 5238477 w 9142413"/>
                <a:gd name="connsiteY103" fmla="*/ 121177 h 416805"/>
                <a:gd name="connsiteX104" fmla="*/ 5276850 w 9142413"/>
                <a:gd name="connsiteY104" fmla="*/ 121177 h 416805"/>
                <a:gd name="connsiteX105" fmla="*/ 5276850 w 9142413"/>
                <a:gd name="connsiteY105" fmla="*/ 236296 h 416805"/>
                <a:gd name="connsiteX106" fmla="*/ 5311183 w 9142413"/>
                <a:gd name="connsiteY106" fmla="*/ 236296 h 416805"/>
                <a:gd name="connsiteX107" fmla="*/ 5311183 w 9142413"/>
                <a:gd name="connsiteY107" fmla="*/ 270630 h 416805"/>
                <a:gd name="connsiteX108" fmla="*/ 5349556 w 9142413"/>
                <a:gd name="connsiteY108" fmla="*/ 270630 h 416805"/>
                <a:gd name="connsiteX109" fmla="*/ 5349556 w 9142413"/>
                <a:gd name="connsiteY109" fmla="*/ 187825 h 416805"/>
                <a:gd name="connsiteX110" fmla="*/ 5539401 w 9142413"/>
                <a:gd name="connsiteY110" fmla="*/ 187825 h 416805"/>
                <a:gd name="connsiteX111" fmla="*/ 5539401 w 9142413"/>
                <a:gd name="connsiteY111" fmla="*/ 232257 h 416805"/>
                <a:gd name="connsiteX112" fmla="*/ 5696932 w 9142413"/>
                <a:gd name="connsiteY112" fmla="*/ 232257 h 416805"/>
                <a:gd name="connsiteX113" fmla="*/ 5696932 w 9142413"/>
                <a:gd name="connsiteY113" fmla="*/ 121177 h 416805"/>
                <a:gd name="connsiteX114" fmla="*/ 5763579 w 9142413"/>
                <a:gd name="connsiteY114" fmla="*/ 121177 h 416805"/>
                <a:gd name="connsiteX115" fmla="*/ 5763579 w 9142413"/>
                <a:gd name="connsiteY115" fmla="*/ 250433 h 416805"/>
                <a:gd name="connsiteX116" fmla="*/ 5836286 w 9142413"/>
                <a:gd name="connsiteY116" fmla="*/ 250433 h 416805"/>
                <a:gd name="connsiteX117" fmla="*/ 5836286 w 9142413"/>
                <a:gd name="connsiteY117" fmla="*/ 187825 h 416805"/>
                <a:gd name="connsiteX118" fmla="*/ 5850423 w 9142413"/>
                <a:gd name="connsiteY118" fmla="*/ 187825 h 416805"/>
                <a:gd name="connsiteX119" fmla="*/ 5850423 w 9142413"/>
                <a:gd name="connsiteY119" fmla="*/ 173688 h 416805"/>
                <a:gd name="connsiteX120" fmla="*/ 5945346 w 9142413"/>
                <a:gd name="connsiteY120" fmla="*/ 173688 h 416805"/>
                <a:gd name="connsiteX121" fmla="*/ 5945346 w 9142413"/>
                <a:gd name="connsiteY121" fmla="*/ 187825 h 416805"/>
                <a:gd name="connsiteX122" fmla="*/ 5959483 w 9142413"/>
                <a:gd name="connsiteY122" fmla="*/ 187825 h 416805"/>
                <a:gd name="connsiteX123" fmla="*/ 5959483 w 9142413"/>
                <a:gd name="connsiteY123" fmla="*/ 250433 h 416805"/>
                <a:gd name="connsiteX124" fmla="*/ 5989778 w 9142413"/>
                <a:gd name="connsiteY124" fmla="*/ 250433 h 416805"/>
                <a:gd name="connsiteX125" fmla="*/ 5989778 w 9142413"/>
                <a:gd name="connsiteY125" fmla="*/ 159550 h 416805"/>
                <a:gd name="connsiteX126" fmla="*/ 6036229 w 9142413"/>
                <a:gd name="connsiteY126" fmla="*/ 159550 h 416805"/>
                <a:gd name="connsiteX127" fmla="*/ 6036229 w 9142413"/>
                <a:gd name="connsiteY127" fmla="*/ 256492 h 416805"/>
                <a:gd name="connsiteX128" fmla="*/ 6050366 w 9142413"/>
                <a:gd name="connsiteY128" fmla="*/ 256492 h 416805"/>
                <a:gd name="connsiteX129" fmla="*/ 6050366 w 9142413"/>
                <a:gd name="connsiteY129" fmla="*/ 226198 h 416805"/>
                <a:gd name="connsiteX130" fmla="*/ 6094798 w 9142413"/>
                <a:gd name="connsiteY130" fmla="*/ 226198 h 416805"/>
                <a:gd name="connsiteX131" fmla="*/ 6094798 w 9142413"/>
                <a:gd name="connsiteY131" fmla="*/ 169648 h 416805"/>
                <a:gd name="connsiteX132" fmla="*/ 6155387 w 9142413"/>
                <a:gd name="connsiteY132" fmla="*/ 169648 h 416805"/>
                <a:gd name="connsiteX133" fmla="*/ 6155387 w 9142413"/>
                <a:gd name="connsiteY133" fmla="*/ 246394 h 416805"/>
                <a:gd name="connsiteX134" fmla="*/ 6222034 w 9142413"/>
                <a:gd name="connsiteY134" fmla="*/ 246394 h 416805"/>
                <a:gd name="connsiteX135" fmla="*/ 6222034 w 9142413"/>
                <a:gd name="connsiteY135" fmla="*/ 92903 h 416805"/>
                <a:gd name="connsiteX136" fmla="*/ 6260407 w 9142413"/>
                <a:gd name="connsiteY136" fmla="*/ 92903 h 416805"/>
                <a:gd name="connsiteX137" fmla="*/ 6260407 w 9142413"/>
                <a:gd name="connsiteY137" fmla="*/ 72706 h 416805"/>
                <a:gd name="connsiteX138" fmla="*/ 6442174 w 9142413"/>
                <a:gd name="connsiteY138" fmla="*/ 72706 h 416805"/>
                <a:gd name="connsiteX139" fmla="*/ 6442174 w 9142413"/>
                <a:gd name="connsiteY139" fmla="*/ 100981 h 416805"/>
                <a:gd name="connsiteX140" fmla="*/ 6466409 w 9142413"/>
                <a:gd name="connsiteY140" fmla="*/ 100981 h 416805"/>
                <a:gd name="connsiteX141" fmla="*/ 6466409 w 9142413"/>
                <a:gd name="connsiteY141" fmla="*/ 256492 h 416805"/>
                <a:gd name="connsiteX142" fmla="*/ 6504782 w 9142413"/>
                <a:gd name="connsiteY142" fmla="*/ 256492 h 416805"/>
                <a:gd name="connsiteX143" fmla="*/ 6504782 w 9142413"/>
                <a:gd name="connsiteY143" fmla="*/ 218119 h 416805"/>
                <a:gd name="connsiteX144" fmla="*/ 6539116 w 9142413"/>
                <a:gd name="connsiteY144" fmla="*/ 218119 h 416805"/>
                <a:gd name="connsiteX145" fmla="*/ 6539116 w 9142413"/>
                <a:gd name="connsiteY145" fmla="*/ 256492 h 416805"/>
                <a:gd name="connsiteX146" fmla="*/ 6577489 w 9142413"/>
                <a:gd name="connsiteY146" fmla="*/ 256492 h 416805"/>
                <a:gd name="connsiteX147" fmla="*/ 6577489 w 9142413"/>
                <a:gd name="connsiteY147" fmla="*/ 197923 h 416805"/>
                <a:gd name="connsiteX148" fmla="*/ 6658274 w 9142413"/>
                <a:gd name="connsiteY148" fmla="*/ 197923 h 416805"/>
                <a:gd name="connsiteX149" fmla="*/ 6658274 w 9142413"/>
                <a:gd name="connsiteY149" fmla="*/ 270630 h 416805"/>
                <a:gd name="connsiteX150" fmla="*/ 6710784 w 9142413"/>
                <a:gd name="connsiteY150" fmla="*/ 270630 h 416805"/>
                <a:gd name="connsiteX151" fmla="*/ 6710784 w 9142413"/>
                <a:gd name="connsiteY151" fmla="*/ 121177 h 416805"/>
                <a:gd name="connsiteX152" fmla="*/ 6777432 w 9142413"/>
                <a:gd name="connsiteY152" fmla="*/ 121177 h 416805"/>
                <a:gd name="connsiteX153" fmla="*/ 6777432 w 9142413"/>
                <a:gd name="connsiteY153" fmla="*/ 270630 h 416805"/>
                <a:gd name="connsiteX154" fmla="*/ 6848118 w 9142413"/>
                <a:gd name="connsiteY154" fmla="*/ 270630 h 416805"/>
                <a:gd name="connsiteX155" fmla="*/ 6848118 w 9142413"/>
                <a:gd name="connsiteY155" fmla="*/ 222159 h 416805"/>
                <a:gd name="connsiteX156" fmla="*/ 6862256 w 9142413"/>
                <a:gd name="connsiteY156" fmla="*/ 222159 h 416805"/>
                <a:gd name="connsiteX157" fmla="*/ 6862256 w 9142413"/>
                <a:gd name="connsiteY157" fmla="*/ 203982 h 416805"/>
                <a:gd name="connsiteX158" fmla="*/ 6959198 w 9142413"/>
                <a:gd name="connsiteY158" fmla="*/ 203982 h 416805"/>
                <a:gd name="connsiteX159" fmla="*/ 6959198 w 9142413"/>
                <a:gd name="connsiteY159" fmla="*/ 222159 h 416805"/>
                <a:gd name="connsiteX160" fmla="*/ 6973335 w 9142413"/>
                <a:gd name="connsiteY160" fmla="*/ 222159 h 416805"/>
                <a:gd name="connsiteX161" fmla="*/ 6973335 w 9142413"/>
                <a:gd name="connsiteY161" fmla="*/ 270630 h 416805"/>
                <a:gd name="connsiteX162" fmla="*/ 7044022 w 9142413"/>
                <a:gd name="connsiteY162" fmla="*/ 270630 h 416805"/>
                <a:gd name="connsiteX163" fmla="*/ 7044022 w 9142413"/>
                <a:gd name="connsiteY163" fmla="*/ 14137 h 416805"/>
                <a:gd name="connsiteX164" fmla="*/ 7068258 w 9142413"/>
                <a:gd name="connsiteY164" fmla="*/ 14137 h 416805"/>
                <a:gd name="connsiteX165" fmla="*/ 7068258 w 9142413"/>
                <a:gd name="connsiteY165" fmla="*/ 0 h 416805"/>
                <a:gd name="connsiteX166" fmla="*/ 7110670 w 9142413"/>
                <a:gd name="connsiteY166" fmla="*/ 0 h 416805"/>
                <a:gd name="connsiteX167" fmla="*/ 7110670 w 9142413"/>
                <a:gd name="connsiteY167" fmla="*/ 14137 h 416805"/>
                <a:gd name="connsiteX168" fmla="*/ 7130866 w 9142413"/>
                <a:gd name="connsiteY168" fmla="*/ 14137 h 416805"/>
                <a:gd name="connsiteX169" fmla="*/ 7130866 w 9142413"/>
                <a:gd name="connsiteY169" fmla="*/ 270630 h 416805"/>
                <a:gd name="connsiteX170" fmla="*/ 7173278 w 9142413"/>
                <a:gd name="connsiteY170" fmla="*/ 270630 h 416805"/>
                <a:gd name="connsiteX171" fmla="*/ 7173278 w 9142413"/>
                <a:gd name="connsiteY171" fmla="*/ 14137 h 416805"/>
                <a:gd name="connsiteX172" fmla="*/ 7197514 w 9142413"/>
                <a:gd name="connsiteY172" fmla="*/ 14137 h 416805"/>
                <a:gd name="connsiteX173" fmla="*/ 7197514 w 9142413"/>
                <a:gd name="connsiteY173" fmla="*/ 0 h 416805"/>
                <a:gd name="connsiteX174" fmla="*/ 7239926 w 9142413"/>
                <a:gd name="connsiteY174" fmla="*/ 0 h 416805"/>
                <a:gd name="connsiteX175" fmla="*/ 7239926 w 9142413"/>
                <a:gd name="connsiteY175" fmla="*/ 14137 h 416805"/>
                <a:gd name="connsiteX176" fmla="*/ 7260122 w 9142413"/>
                <a:gd name="connsiteY176" fmla="*/ 14137 h 416805"/>
                <a:gd name="connsiteX177" fmla="*/ 7260122 w 9142413"/>
                <a:gd name="connsiteY177" fmla="*/ 222159 h 416805"/>
                <a:gd name="connsiteX178" fmla="*/ 7344946 w 9142413"/>
                <a:gd name="connsiteY178" fmla="*/ 222159 h 416805"/>
                <a:gd name="connsiteX179" fmla="*/ 7344946 w 9142413"/>
                <a:gd name="connsiteY179" fmla="*/ 107040 h 416805"/>
                <a:gd name="connsiteX180" fmla="*/ 7427751 w 9142413"/>
                <a:gd name="connsiteY180" fmla="*/ 107040 h 416805"/>
                <a:gd name="connsiteX181" fmla="*/ 7427751 w 9142413"/>
                <a:gd name="connsiteY181" fmla="*/ 179746 h 416805"/>
                <a:gd name="connsiteX182" fmla="*/ 7613557 w 9142413"/>
                <a:gd name="connsiteY182" fmla="*/ 179746 h 416805"/>
                <a:gd name="connsiteX183" fmla="*/ 7613557 w 9142413"/>
                <a:gd name="connsiteY183" fmla="*/ 256492 h 416805"/>
                <a:gd name="connsiteX184" fmla="*/ 7694342 w 9142413"/>
                <a:gd name="connsiteY184" fmla="*/ 256492 h 416805"/>
                <a:gd name="connsiteX185" fmla="*/ 7694342 w 9142413"/>
                <a:gd name="connsiteY185" fmla="*/ 68667 h 416805"/>
                <a:gd name="connsiteX186" fmla="*/ 7789264 w 9142413"/>
                <a:gd name="connsiteY186" fmla="*/ 68667 h 416805"/>
                <a:gd name="connsiteX187" fmla="*/ 7789264 w 9142413"/>
                <a:gd name="connsiteY187" fmla="*/ 218119 h 416805"/>
                <a:gd name="connsiteX188" fmla="*/ 7857931 w 9142413"/>
                <a:gd name="connsiteY188" fmla="*/ 218119 h 416805"/>
                <a:gd name="connsiteX189" fmla="*/ 7857931 w 9142413"/>
                <a:gd name="connsiteY189" fmla="*/ 260531 h 416805"/>
                <a:gd name="connsiteX190" fmla="*/ 7924579 w 9142413"/>
                <a:gd name="connsiteY190" fmla="*/ 260531 h 416805"/>
                <a:gd name="connsiteX191" fmla="*/ 7924579 w 9142413"/>
                <a:gd name="connsiteY191" fmla="*/ 222159 h 416805"/>
                <a:gd name="connsiteX192" fmla="*/ 7956893 w 9142413"/>
                <a:gd name="connsiteY192" fmla="*/ 222159 h 416805"/>
                <a:gd name="connsiteX193" fmla="*/ 7956893 w 9142413"/>
                <a:gd name="connsiteY193" fmla="*/ 121177 h 416805"/>
                <a:gd name="connsiteX194" fmla="*/ 7995266 w 9142413"/>
                <a:gd name="connsiteY194" fmla="*/ 121177 h 416805"/>
                <a:gd name="connsiteX195" fmla="*/ 7995266 w 9142413"/>
                <a:gd name="connsiteY195" fmla="*/ 96942 h 416805"/>
                <a:gd name="connsiteX196" fmla="*/ 8166934 w 9142413"/>
                <a:gd name="connsiteY196" fmla="*/ 96942 h 416805"/>
                <a:gd name="connsiteX197" fmla="*/ 8166934 w 9142413"/>
                <a:gd name="connsiteY197" fmla="*/ 121177 h 416805"/>
                <a:gd name="connsiteX198" fmla="*/ 8201268 w 9142413"/>
                <a:gd name="connsiteY198" fmla="*/ 121177 h 416805"/>
                <a:gd name="connsiteX199" fmla="*/ 8201268 w 9142413"/>
                <a:gd name="connsiteY199" fmla="*/ 236296 h 416805"/>
                <a:gd name="connsiteX200" fmla="*/ 8233582 w 9142413"/>
                <a:gd name="connsiteY200" fmla="*/ 236296 h 416805"/>
                <a:gd name="connsiteX201" fmla="*/ 8233582 w 9142413"/>
                <a:gd name="connsiteY201" fmla="*/ 270630 h 416805"/>
                <a:gd name="connsiteX202" fmla="*/ 8278013 w 9142413"/>
                <a:gd name="connsiteY202" fmla="*/ 270630 h 416805"/>
                <a:gd name="connsiteX203" fmla="*/ 8278013 w 9142413"/>
                <a:gd name="connsiteY203" fmla="*/ 187825 h 416805"/>
                <a:gd name="connsiteX204" fmla="*/ 8463819 w 9142413"/>
                <a:gd name="connsiteY204" fmla="*/ 187825 h 416805"/>
                <a:gd name="connsiteX205" fmla="*/ 8463819 w 9142413"/>
                <a:gd name="connsiteY205" fmla="*/ 232257 h 416805"/>
                <a:gd name="connsiteX206" fmla="*/ 8625389 w 9142413"/>
                <a:gd name="connsiteY206" fmla="*/ 232257 h 416805"/>
                <a:gd name="connsiteX207" fmla="*/ 8625389 w 9142413"/>
                <a:gd name="connsiteY207" fmla="*/ 290826 h 416805"/>
                <a:gd name="connsiteX208" fmla="*/ 8716272 w 9142413"/>
                <a:gd name="connsiteY208" fmla="*/ 290826 h 416805"/>
                <a:gd name="connsiteX209" fmla="*/ 8716272 w 9142413"/>
                <a:gd name="connsiteY209" fmla="*/ 256492 h 416805"/>
                <a:gd name="connsiteX210" fmla="*/ 8774841 w 9142413"/>
                <a:gd name="connsiteY210" fmla="*/ 256492 h 416805"/>
                <a:gd name="connsiteX211" fmla="*/ 8774841 w 9142413"/>
                <a:gd name="connsiteY211" fmla="*/ 290826 h 416805"/>
                <a:gd name="connsiteX212" fmla="*/ 9142413 w 9142413"/>
                <a:gd name="connsiteY212" fmla="*/ 290826 h 416805"/>
                <a:gd name="connsiteX213" fmla="*/ 9142413 w 9142413"/>
                <a:gd name="connsiteY213" fmla="*/ 416805 h 416805"/>
                <a:gd name="connsiteX214" fmla="*/ 0 w 9142413"/>
                <a:gd name="connsiteY214" fmla="*/ 416805 h 416805"/>
                <a:gd name="connsiteX215" fmla="*/ 0 w 9142413"/>
                <a:gd name="connsiteY215" fmla="*/ 280453 h 416805"/>
                <a:gd name="connsiteX216" fmla="*/ 294433 w 9142413"/>
                <a:gd name="connsiteY216" fmla="*/ 280453 h 416805"/>
                <a:gd name="connsiteX217" fmla="*/ 294433 w 9142413"/>
                <a:gd name="connsiteY217" fmla="*/ 226198 h 416805"/>
                <a:gd name="connsiteX218" fmla="*/ 361080 w 9142413"/>
                <a:gd name="connsiteY218" fmla="*/ 226198 h 416805"/>
                <a:gd name="connsiteX219" fmla="*/ 361080 w 9142413"/>
                <a:gd name="connsiteY219" fmla="*/ 250433 h 416805"/>
                <a:gd name="connsiteX220" fmla="*/ 407532 w 9142413"/>
                <a:gd name="connsiteY220" fmla="*/ 250433 h 416805"/>
                <a:gd name="connsiteX221" fmla="*/ 407532 w 9142413"/>
                <a:gd name="connsiteY221" fmla="*/ 226198 h 416805"/>
                <a:gd name="connsiteX222" fmla="*/ 476199 w 9142413"/>
                <a:gd name="connsiteY222" fmla="*/ 226198 h 416805"/>
                <a:gd name="connsiteX223" fmla="*/ 476199 w 9142413"/>
                <a:gd name="connsiteY223" fmla="*/ 250433 h 416805"/>
                <a:gd name="connsiteX224" fmla="*/ 532749 w 9142413"/>
                <a:gd name="connsiteY224" fmla="*/ 250433 h 416805"/>
                <a:gd name="connsiteX225" fmla="*/ 532749 w 9142413"/>
                <a:gd name="connsiteY225" fmla="*/ 121177 h 416805"/>
                <a:gd name="connsiteX226" fmla="*/ 599396 w 9142413"/>
                <a:gd name="connsiteY226" fmla="*/ 121177 h 416805"/>
                <a:gd name="connsiteX227" fmla="*/ 599396 w 9142413"/>
                <a:gd name="connsiteY227" fmla="*/ 250433 h 416805"/>
                <a:gd name="connsiteX228" fmla="*/ 676142 w 9142413"/>
                <a:gd name="connsiteY228" fmla="*/ 250433 h 416805"/>
                <a:gd name="connsiteX229" fmla="*/ 676142 w 9142413"/>
                <a:gd name="connsiteY229" fmla="*/ 187825 h 416805"/>
                <a:gd name="connsiteX230" fmla="*/ 690280 w 9142413"/>
                <a:gd name="connsiteY230" fmla="*/ 187825 h 416805"/>
                <a:gd name="connsiteX231" fmla="*/ 690280 w 9142413"/>
                <a:gd name="connsiteY231" fmla="*/ 173688 h 416805"/>
                <a:gd name="connsiteX232" fmla="*/ 785202 w 9142413"/>
                <a:gd name="connsiteY232" fmla="*/ 173688 h 416805"/>
                <a:gd name="connsiteX233" fmla="*/ 785202 w 9142413"/>
                <a:gd name="connsiteY233" fmla="*/ 187825 h 416805"/>
                <a:gd name="connsiteX234" fmla="*/ 795300 w 9142413"/>
                <a:gd name="connsiteY234" fmla="*/ 187825 h 416805"/>
                <a:gd name="connsiteX235" fmla="*/ 795300 w 9142413"/>
                <a:gd name="connsiteY235" fmla="*/ 250433 h 416805"/>
                <a:gd name="connsiteX236" fmla="*/ 823575 w 9142413"/>
                <a:gd name="connsiteY236" fmla="*/ 250433 h 416805"/>
                <a:gd name="connsiteX237" fmla="*/ 823575 w 9142413"/>
                <a:gd name="connsiteY237" fmla="*/ 159550 h 416805"/>
                <a:gd name="connsiteX238" fmla="*/ 872046 w 9142413"/>
                <a:gd name="connsiteY238" fmla="*/ 159550 h 416805"/>
                <a:gd name="connsiteX239" fmla="*/ 872046 w 9142413"/>
                <a:gd name="connsiteY239" fmla="*/ 256492 h 416805"/>
                <a:gd name="connsiteX240" fmla="*/ 886183 w 9142413"/>
                <a:gd name="connsiteY240" fmla="*/ 256492 h 416805"/>
                <a:gd name="connsiteX241" fmla="*/ 886183 w 9142413"/>
                <a:gd name="connsiteY241" fmla="*/ 226198 h 416805"/>
                <a:gd name="connsiteX242" fmla="*/ 928595 w 9142413"/>
                <a:gd name="connsiteY242" fmla="*/ 226198 h 416805"/>
                <a:gd name="connsiteX243" fmla="*/ 928595 w 9142413"/>
                <a:gd name="connsiteY243" fmla="*/ 169648 h 416805"/>
                <a:gd name="connsiteX244" fmla="*/ 995243 w 9142413"/>
                <a:gd name="connsiteY244" fmla="*/ 169648 h 416805"/>
                <a:gd name="connsiteX245" fmla="*/ 995243 w 9142413"/>
                <a:gd name="connsiteY245" fmla="*/ 246394 h 416805"/>
                <a:gd name="connsiteX246" fmla="*/ 1063910 w 9142413"/>
                <a:gd name="connsiteY246" fmla="*/ 246394 h 416805"/>
                <a:gd name="connsiteX247" fmla="*/ 1063910 w 9142413"/>
                <a:gd name="connsiteY247" fmla="*/ 92903 h 416805"/>
                <a:gd name="connsiteX248" fmla="*/ 1096224 w 9142413"/>
                <a:gd name="connsiteY248" fmla="*/ 92903 h 416805"/>
                <a:gd name="connsiteX249" fmla="*/ 1096224 w 9142413"/>
                <a:gd name="connsiteY249" fmla="*/ 72706 h 416805"/>
                <a:gd name="connsiteX250" fmla="*/ 1277991 w 9142413"/>
                <a:gd name="connsiteY250" fmla="*/ 72706 h 416805"/>
                <a:gd name="connsiteX251" fmla="*/ 1277991 w 9142413"/>
                <a:gd name="connsiteY251" fmla="*/ 100981 h 416805"/>
                <a:gd name="connsiteX252" fmla="*/ 1306266 w 9142413"/>
                <a:gd name="connsiteY252" fmla="*/ 100981 h 416805"/>
                <a:gd name="connsiteX253" fmla="*/ 1306266 w 9142413"/>
                <a:gd name="connsiteY253" fmla="*/ 256492 h 416805"/>
                <a:gd name="connsiteX254" fmla="*/ 1340599 w 9142413"/>
                <a:gd name="connsiteY254" fmla="*/ 256492 h 416805"/>
                <a:gd name="connsiteX255" fmla="*/ 1340599 w 9142413"/>
                <a:gd name="connsiteY255" fmla="*/ 218119 h 416805"/>
                <a:gd name="connsiteX256" fmla="*/ 1378972 w 9142413"/>
                <a:gd name="connsiteY256" fmla="*/ 218119 h 416805"/>
                <a:gd name="connsiteX257" fmla="*/ 1378972 w 9142413"/>
                <a:gd name="connsiteY257" fmla="*/ 256492 h 416805"/>
                <a:gd name="connsiteX258" fmla="*/ 1417345 w 9142413"/>
                <a:gd name="connsiteY258" fmla="*/ 256492 h 416805"/>
                <a:gd name="connsiteX259" fmla="*/ 1417345 w 9142413"/>
                <a:gd name="connsiteY259" fmla="*/ 197923 h 416805"/>
                <a:gd name="connsiteX260" fmla="*/ 1498130 w 9142413"/>
                <a:gd name="connsiteY260" fmla="*/ 197923 h 416805"/>
                <a:gd name="connsiteX261" fmla="*/ 1498130 w 9142413"/>
                <a:gd name="connsiteY261" fmla="*/ 270630 h 416805"/>
                <a:gd name="connsiteX262" fmla="*/ 1578915 w 9142413"/>
                <a:gd name="connsiteY262" fmla="*/ 270630 h 416805"/>
                <a:gd name="connsiteX263" fmla="*/ 1578915 w 9142413"/>
                <a:gd name="connsiteY263" fmla="*/ 14137 h 416805"/>
                <a:gd name="connsiteX264" fmla="*/ 1603150 w 9142413"/>
                <a:gd name="connsiteY264" fmla="*/ 14137 h 41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9142413" h="416805">
                  <a:moveTo>
                    <a:pt x="1603150" y="0"/>
                  </a:moveTo>
                  <a:lnTo>
                    <a:pt x="1641523" y="0"/>
                  </a:lnTo>
                  <a:lnTo>
                    <a:pt x="1641523" y="14137"/>
                  </a:lnTo>
                  <a:lnTo>
                    <a:pt x="1665759" y="14137"/>
                  </a:lnTo>
                  <a:lnTo>
                    <a:pt x="1665759" y="222159"/>
                  </a:lnTo>
                  <a:lnTo>
                    <a:pt x="1746544" y="222159"/>
                  </a:lnTo>
                  <a:lnTo>
                    <a:pt x="1746544" y="107040"/>
                  </a:lnTo>
                  <a:lnTo>
                    <a:pt x="1827329" y="107040"/>
                  </a:lnTo>
                  <a:lnTo>
                    <a:pt x="1827329" y="179746"/>
                  </a:lnTo>
                  <a:lnTo>
                    <a:pt x="2019193" y="179746"/>
                  </a:lnTo>
                  <a:lnTo>
                    <a:pt x="2019193" y="256492"/>
                  </a:lnTo>
                  <a:lnTo>
                    <a:pt x="2099978" y="256492"/>
                  </a:lnTo>
                  <a:lnTo>
                    <a:pt x="2099978" y="68667"/>
                  </a:lnTo>
                  <a:lnTo>
                    <a:pt x="2194901" y="68667"/>
                  </a:lnTo>
                  <a:lnTo>
                    <a:pt x="2194901" y="218119"/>
                  </a:lnTo>
                  <a:lnTo>
                    <a:pt x="2261549" y="218119"/>
                  </a:lnTo>
                  <a:lnTo>
                    <a:pt x="2261549" y="260531"/>
                  </a:lnTo>
                  <a:lnTo>
                    <a:pt x="2324157" y="260531"/>
                  </a:lnTo>
                  <a:lnTo>
                    <a:pt x="2324157" y="222159"/>
                  </a:lnTo>
                  <a:lnTo>
                    <a:pt x="2358491" y="222159"/>
                  </a:lnTo>
                  <a:lnTo>
                    <a:pt x="2358491" y="121177"/>
                  </a:lnTo>
                  <a:lnTo>
                    <a:pt x="2396863" y="121177"/>
                  </a:lnTo>
                  <a:lnTo>
                    <a:pt x="2396863" y="96942"/>
                  </a:lnTo>
                  <a:lnTo>
                    <a:pt x="2568531" y="96942"/>
                  </a:lnTo>
                  <a:lnTo>
                    <a:pt x="2568531" y="121177"/>
                  </a:lnTo>
                  <a:lnTo>
                    <a:pt x="2606904" y="121177"/>
                  </a:lnTo>
                  <a:lnTo>
                    <a:pt x="2606904" y="236296"/>
                  </a:lnTo>
                  <a:lnTo>
                    <a:pt x="2639219" y="236296"/>
                  </a:lnTo>
                  <a:lnTo>
                    <a:pt x="2639219" y="270630"/>
                  </a:lnTo>
                  <a:lnTo>
                    <a:pt x="2683650" y="270630"/>
                  </a:lnTo>
                  <a:lnTo>
                    <a:pt x="2683650" y="187825"/>
                  </a:lnTo>
                  <a:lnTo>
                    <a:pt x="2869456" y="187825"/>
                  </a:lnTo>
                  <a:lnTo>
                    <a:pt x="2869456" y="232257"/>
                  </a:lnTo>
                  <a:lnTo>
                    <a:pt x="3031026" y="232257"/>
                  </a:lnTo>
                  <a:lnTo>
                    <a:pt x="3031026" y="290826"/>
                  </a:lnTo>
                  <a:lnTo>
                    <a:pt x="3121909" y="290826"/>
                  </a:lnTo>
                  <a:lnTo>
                    <a:pt x="3121909" y="256492"/>
                  </a:lnTo>
                  <a:lnTo>
                    <a:pt x="3121909" y="250433"/>
                  </a:lnTo>
                  <a:lnTo>
                    <a:pt x="3202694" y="250433"/>
                  </a:lnTo>
                  <a:lnTo>
                    <a:pt x="3202694" y="121177"/>
                  </a:lnTo>
                  <a:lnTo>
                    <a:pt x="3269342" y="121177"/>
                  </a:lnTo>
                  <a:lnTo>
                    <a:pt x="3269342" y="250433"/>
                  </a:lnTo>
                  <a:lnTo>
                    <a:pt x="3342048" y="250433"/>
                  </a:lnTo>
                  <a:lnTo>
                    <a:pt x="3342048" y="187825"/>
                  </a:lnTo>
                  <a:lnTo>
                    <a:pt x="3356186" y="187825"/>
                  </a:lnTo>
                  <a:lnTo>
                    <a:pt x="3356186" y="173688"/>
                  </a:lnTo>
                  <a:lnTo>
                    <a:pt x="3451108" y="173688"/>
                  </a:lnTo>
                  <a:lnTo>
                    <a:pt x="3451108" y="187825"/>
                  </a:lnTo>
                  <a:lnTo>
                    <a:pt x="3465245" y="187825"/>
                  </a:lnTo>
                  <a:lnTo>
                    <a:pt x="3465245" y="250433"/>
                  </a:lnTo>
                  <a:lnTo>
                    <a:pt x="3495540" y="250433"/>
                  </a:lnTo>
                  <a:lnTo>
                    <a:pt x="3495540" y="159550"/>
                  </a:lnTo>
                  <a:lnTo>
                    <a:pt x="3541991" y="159550"/>
                  </a:lnTo>
                  <a:lnTo>
                    <a:pt x="3541991" y="256492"/>
                  </a:lnTo>
                  <a:lnTo>
                    <a:pt x="3556128" y="256492"/>
                  </a:lnTo>
                  <a:lnTo>
                    <a:pt x="3556128" y="226198"/>
                  </a:lnTo>
                  <a:lnTo>
                    <a:pt x="3600560" y="226198"/>
                  </a:lnTo>
                  <a:lnTo>
                    <a:pt x="3600560" y="169648"/>
                  </a:lnTo>
                  <a:lnTo>
                    <a:pt x="3661149" y="169648"/>
                  </a:lnTo>
                  <a:lnTo>
                    <a:pt x="3661149" y="246394"/>
                  </a:lnTo>
                  <a:lnTo>
                    <a:pt x="3729816" y="246394"/>
                  </a:lnTo>
                  <a:lnTo>
                    <a:pt x="3729816" y="92903"/>
                  </a:lnTo>
                  <a:lnTo>
                    <a:pt x="3768189" y="92903"/>
                  </a:lnTo>
                  <a:lnTo>
                    <a:pt x="3768189" y="72706"/>
                  </a:lnTo>
                  <a:lnTo>
                    <a:pt x="3947936" y="72706"/>
                  </a:lnTo>
                  <a:lnTo>
                    <a:pt x="3947936" y="100981"/>
                  </a:lnTo>
                  <a:lnTo>
                    <a:pt x="3972171" y="100981"/>
                  </a:lnTo>
                  <a:lnTo>
                    <a:pt x="3972171" y="256492"/>
                  </a:lnTo>
                  <a:lnTo>
                    <a:pt x="4010544" y="256492"/>
                  </a:lnTo>
                  <a:lnTo>
                    <a:pt x="4010544" y="218119"/>
                  </a:lnTo>
                  <a:lnTo>
                    <a:pt x="4048917" y="218119"/>
                  </a:lnTo>
                  <a:lnTo>
                    <a:pt x="4048917" y="256492"/>
                  </a:lnTo>
                  <a:lnTo>
                    <a:pt x="4083251" y="256492"/>
                  </a:lnTo>
                  <a:lnTo>
                    <a:pt x="4083251" y="197923"/>
                  </a:lnTo>
                  <a:lnTo>
                    <a:pt x="4168075" y="197923"/>
                  </a:lnTo>
                  <a:lnTo>
                    <a:pt x="4168075" y="270630"/>
                  </a:lnTo>
                  <a:lnTo>
                    <a:pt x="4244821" y="270630"/>
                  </a:lnTo>
                  <a:lnTo>
                    <a:pt x="4244821" y="14137"/>
                  </a:lnTo>
                  <a:lnTo>
                    <a:pt x="4273096" y="14137"/>
                  </a:lnTo>
                  <a:lnTo>
                    <a:pt x="4273096" y="0"/>
                  </a:lnTo>
                  <a:lnTo>
                    <a:pt x="4311469" y="0"/>
                  </a:lnTo>
                  <a:lnTo>
                    <a:pt x="4311469" y="14137"/>
                  </a:lnTo>
                  <a:lnTo>
                    <a:pt x="4335704" y="14137"/>
                  </a:lnTo>
                  <a:lnTo>
                    <a:pt x="4335704" y="222159"/>
                  </a:lnTo>
                  <a:lnTo>
                    <a:pt x="4416489" y="222159"/>
                  </a:lnTo>
                  <a:lnTo>
                    <a:pt x="4416489" y="107040"/>
                  </a:lnTo>
                  <a:lnTo>
                    <a:pt x="4497274" y="107040"/>
                  </a:lnTo>
                  <a:lnTo>
                    <a:pt x="4497274" y="179746"/>
                  </a:lnTo>
                  <a:lnTo>
                    <a:pt x="4685099" y="179746"/>
                  </a:lnTo>
                  <a:lnTo>
                    <a:pt x="4685099" y="256492"/>
                  </a:lnTo>
                  <a:lnTo>
                    <a:pt x="4769924" y="256492"/>
                  </a:lnTo>
                  <a:lnTo>
                    <a:pt x="4769924" y="68667"/>
                  </a:lnTo>
                  <a:lnTo>
                    <a:pt x="4860807" y="68667"/>
                  </a:lnTo>
                  <a:lnTo>
                    <a:pt x="4860807" y="218119"/>
                  </a:lnTo>
                  <a:lnTo>
                    <a:pt x="4927454" y="218119"/>
                  </a:lnTo>
                  <a:lnTo>
                    <a:pt x="4927454" y="260531"/>
                  </a:lnTo>
                  <a:lnTo>
                    <a:pt x="4996122" y="260531"/>
                  </a:lnTo>
                  <a:lnTo>
                    <a:pt x="4996122" y="222159"/>
                  </a:lnTo>
                  <a:lnTo>
                    <a:pt x="5028436" y="222159"/>
                  </a:lnTo>
                  <a:lnTo>
                    <a:pt x="5028436" y="121177"/>
                  </a:lnTo>
                  <a:lnTo>
                    <a:pt x="5066809" y="121177"/>
                  </a:lnTo>
                  <a:lnTo>
                    <a:pt x="5066809" y="96942"/>
                  </a:lnTo>
                  <a:lnTo>
                    <a:pt x="5238477" y="96942"/>
                  </a:lnTo>
                  <a:lnTo>
                    <a:pt x="5238477" y="121177"/>
                  </a:lnTo>
                  <a:lnTo>
                    <a:pt x="5276850" y="121177"/>
                  </a:lnTo>
                  <a:lnTo>
                    <a:pt x="5276850" y="236296"/>
                  </a:lnTo>
                  <a:lnTo>
                    <a:pt x="5311183" y="236296"/>
                  </a:lnTo>
                  <a:lnTo>
                    <a:pt x="5311183" y="270630"/>
                  </a:lnTo>
                  <a:lnTo>
                    <a:pt x="5349556" y="270630"/>
                  </a:lnTo>
                  <a:lnTo>
                    <a:pt x="5349556" y="187825"/>
                  </a:lnTo>
                  <a:lnTo>
                    <a:pt x="5539401" y="187825"/>
                  </a:lnTo>
                  <a:lnTo>
                    <a:pt x="5539401" y="232257"/>
                  </a:lnTo>
                  <a:lnTo>
                    <a:pt x="5696932" y="232257"/>
                  </a:lnTo>
                  <a:lnTo>
                    <a:pt x="5696932" y="121177"/>
                  </a:lnTo>
                  <a:lnTo>
                    <a:pt x="5763579" y="121177"/>
                  </a:lnTo>
                  <a:lnTo>
                    <a:pt x="5763579" y="250433"/>
                  </a:lnTo>
                  <a:lnTo>
                    <a:pt x="5836286" y="250433"/>
                  </a:lnTo>
                  <a:lnTo>
                    <a:pt x="5836286" y="187825"/>
                  </a:lnTo>
                  <a:lnTo>
                    <a:pt x="5850423" y="187825"/>
                  </a:lnTo>
                  <a:lnTo>
                    <a:pt x="5850423" y="173688"/>
                  </a:lnTo>
                  <a:lnTo>
                    <a:pt x="5945346" y="173688"/>
                  </a:lnTo>
                  <a:lnTo>
                    <a:pt x="5945346" y="187825"/>
                  </a:lnTo>
                  <a:lnTo>
                    <a:pt x="5959483" y="187825"/>
                  </a:lnTo>
                  <a:lnTo>
                    <a:pt x="5959483" y="250433"/>
                  </a:lnTo>
                  <a:lnTo>
                    <a:pt x="5989778" y="250433"/>
                  </a:lnTo>
                  <a:lnTo>
                    <a:pt x="5989778" y="159550"/>
                  </a:lnTo>
                  <a:lnTo>
                    <a:pt x="6036229" y="159550"/>
                  </a:lnTo>
                  <a:lnTo>
                    <a:pt x="6036229" y="256492"/>
                  </a:lnTo>
                  <a:lnTo>
                    <a:pt x="6050366" y="256492"/>
                  </a:lnTo>
                  <a:lnTo>
                    <a:pt x="6050366" y="226198"/>
                  </a:lnTo>
                  <a:lnTo>
                    <a:pt x="6094798" y="226198"/>
                  </a:lnTo>
                  <a:lnTo>
                    <a:pt x="6094798" y="169648"/>
                  </a:lnTo>
                  <a:lnTo>
                    <a:pt x="6155387" y="169648"/>
                  </a:lnTo>
                  <a:lnTo>
                    <a:pt x="6155387" y="246394"/>
                  </a:lnTo>
                  <a:lnTo>
                    <a:pt x="6222034" y="246394"/>
                  </a:lnTo>
                  <a:lnTo>
                    <a:pt x="6222034" y="92903"/>
                  </a:lnTo>
                  <a:lnTo>
                    <a:pt x="6260407" y="92903"/>
                  </a:lnTo>
                  <a:lnTo>
                    <a:pt x="6260407" y="72706"/>
                  </a:lnTo>
                  <a:lnTo>
                    <a:pt x="6442174" y="72706"/>
                  </a:lnTo>
                  <a:lnTo>
                    <a:pt x="6442174" y="100981"/>
                  </a:lnTo>
                  <a:lnTo>
                    <a:pt x="6466409" y="100981"/>
                  </a:lnTo>
                  <a:lnTo>
                    <a:pt x="6466409" y="256492"/>
                  </a:lnTo>
                  <a:lnTo>
                    <a:pt x="6504782" y="256492"/>
                  </a:lnTo>
                  <a:lnTo>
                    <a:pt x="6504782" y="218119"/>
                  </a:lnTo>
                  <a:lnTo>
                    <a:pt x="6539116" y="218119"/>
                  </a:lnTo>
                  <a:lnTo>
                    <a:pt x="6539116" y="256492"/>
                  </a:lnTo>
                  <a:lnTo>
                    <a:pt x="6577489" y="256492"/>
                  </a:lnTo>
                  <a:lnTo>
                    <a:pt x="6577489" y="197923"/>
                  </a:lnTo>
                  <a:lnTo>
                    <a:pt x="6658274" y="197923"/>
                  </a:lnTo>
                  <a:lnTo>
                    <a:pt x="6658274" y="270630"/>
                  </a:lnTo>
                  <a:lnTo>
                    <a:pt x="6710784" y="270630"/>
                  </a:lnTo>
                  <a:lnTo>
                    <a:pt x="6710784" y="121177"/>
                  </a:lnTo>
                  <a:lnTo>
                    <a:pt x="6777432" y="121177"/>
                  </a:lnTo>
                  <a:lnTo>
                    <a:pt x="6777432" y="270630"/>
                  </a:lnTo>
                  <a:lnTo>
                    <a:pt x="6848118" y="270630"/>
                  </a:lnTo>
                  <a:lnTo>
                    <a:pt x="6848118" y="222159"/>
                  </a:lnTo>
                  <a:lnTo>
                    <a:pt x="6862256" y="222159"/>
                  </a:lnTo>
                  <a:lnTo>
                    <a:pt x="6862256" y="203982"/>
                  </a:lnTo>
                  <a:lnTo>
                    <a:pt x="6959198" y="203982"/>
                  </a:lnTo>
                  <a:lnTo>
                    <a:pt x="6959198" y="222159"/>
                  </a:lnTo>
                  <a:lnTo>
                    <a:pt x="6973335" y="222159"/>
                  </a:lnTo>
                  <a:lnTo>
                    <a:pt x="6973335" y="270630"/>
                  </a:lnTo>
                  <a:lnTo>
                    <a:pt x="7044022" y="270630"/>
                  </a:lnTo>
                  <a:lnTo>
                    <a:pt x="7044022" y="14137"/>
                  </a:lnTo>
                  <a:lnTo>
                    <a:pt x="7068258" y="14137"/>
                  </a:lnTo>
                  <a:lnTo>
                    <a:pt x="7068258" y="0"/>
                  </a:lnTo>
                  <a:lnTo>
                    <a:pt x="7110670" y="0"/>
                  </a:lnTo>
                  <a:lnTo>
                    <a:pt x="7110670" y="14137"/>
                  </a:lnTo>
                  <a:lnTo>
                    <a:pt x="7130866" y="14137"/>
                  </a:lnTo>
                  <a:lnTo>
                    <a:pt x="7130866" y="270630"/>
                  </a:lnTo>
                  <a:lnTo>
                    <a:pt x="7173278" y="270630"/>
                  </a:lnTo>
                  <a:lnTo>
                    <a:pt x="7173278" y="14137"/>
                  </a:lnTo>
                  <a:lnTo>
                    <a:pt x="7197514" y="14137"/>
                  </a:lnTo>
                  <a:lnTo>
                    <a:pt x="7197514" y="0"/>
                  </a:lnTo>
                  <a:lnTo>
                    <a:pt x="7239926" y="0"/>
                  </a:lnTo>
                  <a:lnTo>
                    <a:pt x="7239926" y="14137"/>
                  </a:lnTo>
                  <a:lnTo>
                    <a:pt x="7260122" y="14137"/>
                  </a:lnTo>
                  <a:lnTo>
                    <a:pt x="7260122" y="222159"/>
                  </a:lnTo>
                  <a:lnTo>
                    <a:pt x="7344946" y="222159"/>
                  </a:lnTo>
                  <a:lnTo>
                    <a:pt x="7344946" y="107040"/>
                  </a:lnTo>
                  <a:lnTo>
                    <a:pt x="7427751" y="107040"/>
                  </a:lnTo>
                  <a:lnTo>
                    <a:pt x="7427751" y="179746"/>
                  </a:lnTo>
                  <a:lnTo>
                    <a:pt x="7613557" y="179746"/>
                  </a:lnTo>
                  <a:lnTo>
                    <a:pt x="7613557" y="256492"/>
                  </a:lnTo>
                  <a:lnTo>
                    <a:pt x="7694342" y="256492"/>
                  </a:lnTo>
                  <a:lnTo>
                    <a:pt x="7694342" y="68667"/>
                  </a:lnTo>
                  <a:lnTo>
                    <a:pt x="7789264" y="68667"/>
                  </a:lnTo>
                  <a:lnTo>
                    <a:pt x="7789264" y="218119"/>
                  </a:lnTo>
                  <a:lnTo>
                    <a:pt x="7857931" y="218119"/>
                  </a:lnTo>
                  <a:lnTo>
                    <a:pt x="7857931" y="260531"/>
                  </a:lnTo>
                  <a:lnTo>
                    <a:pt x="7924579" y="260531"/>
                  </a:lnTo>
                  <a:lnTo>
                    <a:pt x="7924579" y="222159"/>
                  </a:lnTo>
                  <a:lnTo>
                    <a:pt x="7956893" y="222159"/>
                  </a:lnTo>
                  <a:lnTo>
                    <a:pt x="7956893" y="121177"/>
                  </a:lnTo>
                  <a:lnTo>
                    <a:pt x="7995266" y="121177"/>
                  </a:lnTo>
                  <a:lnTo>
                    <a:pt x="7995266" y="96942"/>
                  </a:lnTo>
                  <a:lnTo>
                    <a:pt x="8166934" y="96942"/>
                  </a:lnTo>
                  <a:lnTo>
                    <a:pt x="8166934" y="121177"/>
                  </a:lnTo>
                  <a:lnTo>
                    <a:pt x="8201268" y="121177"/>
                  </a:lnTo>
                  <a:lnTo>
                    <a:pt x="8201268" y="236296"/>
                  </a:lnTo>
                  <a:lnTo>
                    <a:pt x="8233582" y="236296"/>
                  </a:lnTo>
                  <a:lnTo>
                    <a:pt x="8233582" y="270630"/>
                  </a:lnTo>
                  <a:lnTo>
                    <a:pt x="8278013" y="270630"/>
                  </a:lnTo>
                  <a:lnTo>
                    <a:pt x="8278013" y="187825"/>
                  </a:lnTo>
                  <a:lnTo>
                    <a:pt x="8463819" y="187825"/>
                  </a:lnTo>
                  <a:lnTo>
                    <a:pt x="8463819" y="232257"/>
                  </a:lnTo>
                  <a:lnTo>
                    <a:pt x="8625389" y="232257"/>
                  </a:lnTo>
                  <a:lnTo>
                    <a:pt x="8625389" y="290826"/>
                  </a:lnTo>
                  <a:lnTo>
                    <a:pt x="8716272" y="290826"/>
                  </a:lnTo>
                  <a:lnTo>
                    <a:pt x="8716272" y="256492"/>
                  </a:lnTo>
                  <a:lnTo>
                    <a:pt x="8774841" y="256492"/>
                  </a:lnTo>
                  <a:lnTo>
                    <a:pt x="8774841" y="290826"/>
                  </a:lnTo>
                  <a:lnTo>
                    <a:pt x="9142413" y="290826"/>
                  </a:lnTo>
                  <a:lnTo>
                    <a:pt x="9142413" y="416805"/>
                  </a:lnTo>
                  <a:lnTo>
                    <a:pt x="0" y="416805"/>
                  </a:lnTo>
                  <a:lnTo>
                    <a:pt x="0" y="280453"/>
                  </a:lnTo>
                  <a:lnTo>
                    <a:pt x="294433" y="280453"/>
                  </a:lnTo>
                  <a:lnTo>
                    <a:pt x="294433" y="226198"/>
                  </a:lnTo>
                  <a:lnTo>
                    <a:pt x="361080" y="226198"/>
                  </a:lnTo>
                  <a:lnTo>
                    <a:pt x="361080" y="250433"/>
                  </a:lnTo>
                  <a:lnTo>
                    <a:pt x="407532" y="250433"/>
                  </a:lnTo>
                  <a:lnTo>
                    <a:pt x="407532" y="226198"/>
                  </a:lnTo>
                  <a:lnTo>
                    <a:pt x="476199" y="226198"/>
                  </a:lnTo>
                  <a:lnTo>
                    <a:pt x="476199" y="250433"/>
                  </a:lnTo>
                  <a:lnTo>
                    <a:pt x="532749" y="250433"/>
                  </a:lnTo>
                  <a:lnTo>
                    <a:pt x="532749" y="121177"/>
                  </a:lnTo>
                  <a:lnTo>
                    <a:pt x="599396" y="121177"/>
                  </a:lnTo>
                  <a:lnTo>
                    <a:pt x="599396" y="250433"/>
                  </a:lnTo>
                  <a:lnTo>
                    <a:pt x="676142" y="250433"/>
                  </a:lnTo>
                  <a:lnTo>
                    <a:pt x="676142" y="187825"/>
                  </a:lnTo>
                  <a:lnTo>
                    <a:pt x="690280" y="187825"/>
                  </a:lnTo>
                  <a:lnTo>
                    <a:pt x="690280" y="173688"/>
                  </a:lnTo>
                  <a:lnTo>
                    <a:pt x="785202" y="173688"/>
                  </a:lnTo>
                  <a:lnTo>
                    <a:pt x="785202" y="187825"/>
                  </a:lnTo>
                  <a:lnTo>
                    <a:pt x="795300" y="187825"/>
                  </a:lnTo>
                  <a:lnTo>
                    <a:pt x="795300" y="250433"/>
                  </a:lnTo>
                  <a:lnTo>
                    <a:pt x="823575" y="250433"/>
                  </a:lnTo>
                  <a:lnTo>
                    <a:pt x="823575" y="159550"/>
                  </a:lnTo>
                  <a:lnTo>
                    <a:pt x="872046" y="159550"/>
                  </a:lnTo>
                  <a:lnTo>
                    <a:pt x="872046" y="256492"/>
                  </a:lnTo>
                  <a:lnTo>
                    <a:pt x="886183" y="256492"/>
                  </a:lnTo>
                  <a:lnTo>
                    <a:pt x="886183" y="226198"/>
                  </a:lnTo>
                  <a:lnTo>
                    <a:pt x="928595" y="226198"/>
                  </a:lnTo>
                  <a:lnTo>
                    <a:pt x="928595" y="169648"/>
                  </a:lnTo>
                  <a:lnTo>
                    <a:pt x="995243" y="169648"/>
                  </a:lnTo>
                  <a:lnTo>
                    <a:pt x="995243" y="246394"/>
                  </a:lnTo>
                  <a:lnTo>
                    <a:pt x="1063910" y="246394"/>
                  </a:lnTo>
                  <a:lnTo>
                    <a:pt x="1063910" y="92903"/>
                  </a:lnTo>
                  <a:lnTo>
                    <a:pt x="1096224" y="92903"/>
                  </a:lnTo>
                  <a:lnTo>
                    <a:pt x="1096224" y="72706"/>
                  </a:lnTo>
                  <a:lnTo>
                    <a:pt x="1277991" y="72706"/>
                  </a:lnTo>
                  <a:lnTo>
                    <a:pt x="1277991" y="100981"/>
                  </a:lnTo>
                  <a:lnTo>
                    <a:pt x="1306266" y="100981"/>
                  </a:lnTo>
                  <a:lnTo>
                    <a:pt x="1306266" y="256492"/>
                  </a:lnTo>
                  <a:lnTo>
                    <a:pt x="1340599" y="256492"/>
                  </a:lnTo>
                  <a:lnTo>
                    <a:pt x="1340599" y="218119"/>
                  </a:lnTo>
                  <a:lnTo>
                    <a:pt x="1378972" y="218119"/>
                  </a:lnTo>
                  <a:lnTo>
                    <a:pt x="1378972" y="256492"/>
                  </a:lnTo>
                  <a:lnTo>
                    <a:pt x="1417345" y="256492"/>
                  </a:lnTo>
                  <a:lnTo>
                    <a:pt x="1417345" y="197923"/>
                  </a:lnTo>
                  <a:lnTo>
                    <a:pt x="1498130" y="197923"/>
                  </a:lnTo>
                  <a:lnTo>
                    <a:pt x="1498130" y="270630"/>
                  </a:lnTo>
                  <a:lnTo>
                    <a:pt x="1578915" y="270630"/>
                  </a:lnTo>
                  <a:lnTo>
                    <a:pt x="1578915" y="14137"/>
                  </a:lnTo>
                  <a:lnTo>
                    <a:pt x="1603150" y="1413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pPr defTabSz="609570">
                <a:defRPr/>
              </a:pPr>
              <a:endParaRPr lang="en-US" sz="2400">
                <a:solidFill>
                  <a:srgbClr val="282828"/>
                </a:solidFill>
              </a:endParaRPr>
            </a:p>
          </p:txBody>
        </p:sp>
      </p:grpSp>
      <p:sp>
        <p:nvSpPr>
          <p:cNvPr id="44" name="Oval 43">
            <a:extLst>
              <a:ext uri="{FF2B5EF4-FFF2-40B4-BE49-F238E27FC236}">
                <a16:creationId xmlns:a16="http://schemas.microsoft.com/office/drawing/2014/main" id="{BF44E1BF-0C21-0347-AD22-531C390EE238}"/>
              </a:ext>
            </a:extLst>
          </p:cNvPr>
          <p:cNvSpPr>
            <a:spLocks noChangeAspect="1"/>
          </p:cNvSpPr>
          <p:nvPr/>
        </p:nvSpPr>
        <p:spPr>
          <a:xfrm>
            <a:off x="4442074" y="2020803"/>
            <a:ext cx="3070215" cy="3070215"/>
          </a:xfrm>
          <a:prstGeom prst="ellipse">
            <a:avLst/>
          </a:prstGeom>
          <a:solidFill>
            <a:schemeClr val="accent5">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3"/>
          </a:p>
        </p:txBody>
      </p:sp>
      <p:sp>
        <p:nvSpPr>
          <p:cNvPr id="17" name="Oval 16">
            <a:extLst>
              <a:ext uri="{FF2B5EF4-FFF2-40B4-BE49-F238E27FC236}">
                <a16:creationId xmlns:a16="http://schemas.microsoft.com/office/drawing/2014/main" id="{3558975C-B756-3440-88FD-40539888926E}"/>
              </a:ext>
            </a:extLst>
          </p:cNvPr>
          <p:cNvSpPr>
            <a:spLocks noChangeAspect="1"/>
          </p:cNvSpPr>
          <p:nvPr/>
        </p:nvSpPr>
        <p:spPr>
          <a:xfrm>
            <a:off x="4838478" y="2417209"/>
            <a:ext cx="2265187" cy="2265187"/>
          </a:xfrm>
          <a:prstGeom prst="ellipse">
            <a:avLst/>
          </a:prstGeom>
          <a:solidFill>
            <a:schemeClr val="accent1">
              <a:lumMod val="75000"/>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3"/>
          </a:p>
        </p:txBody>
      </p:sp>
      <p:sp>
        <p:nvSpPr>
          <p:cNvPr id="23" name="Oval 22">
            <a:extLst>
              <a:ext uri="{FF2B5EF4-FFF2-40B4-BE49-F238E27FC236}">
                <a16:creationId xmlns:a16="http://schemas.microsoft.com/office/drawing/2014/main" id="{53D58B20-372F-5542-A786-BA518B1CE2CB}"/>
              </a:ext>
            </a:extLst>
          </p:cNvPr>
          <p:cNvSpPr>
            <a:spLocks noChangeAspect="1"/>
          </p:cNvSpPr>
          <p:nvPr/>
        </p:nvSpPr>
        <p:spPr>
          <a:xfrm>
            <a:off x="5247961" y="2835900"/>
            <a:ext cx="1446221" cy="1446221"/>
          </a:xfrm>
          <a:prstGeom prst="ellipse">
            <a:avLst/>
          </a:prstGeom>
          <a:solidFill>
            <a:schemeClr val="accent4">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3"/>
          </a:p>
        </p:txBody>
      </p:sp>
      <p:sp>
        <p:nvSpPr>
          <p:cNvPr id="41" name="Shape">
            <a:extLst>
              <a:ext uri="{FF2B5EF4-FFF2-40B4-BE49-F238E27FC236}">
                <a16:creationId xmlns:a16="http://schemas.microsoft.com/office/drawing/2014/main" id="{CC3BC4A2-0E9B-5644-9E51-E346E2CAB34B}"/>
              </a:ext>
            </a:extLst>
          </p:cNvPr>
          <p:cNvSpPr/>
          <p:nvPr/>
        </p:nvSpPr>
        <p:spPr>
          <a:xfrm flipH="1">
            <a:off x="4750838" y="4400301"/>
            <a:ext cx="2076632" cy="1281425"/>
          </a:xfrm>
          <a:custGeom>
            <a:avLst/>
            <a:gdLst/>
            <a:ahLst/>
            <a:cxnLst>
              <a:cxn ang="0">
                <a:pos x="wd2" y="hd2"/>
              </a:cxn>
              <a:cxn ang="5400000">
                <a:pos x="wd2" y="hd2"/>
              </a:cxn>
              <a:cxn ang="10800000">
                <a:pos x="wd2" y="hd2"/>
              </a:cxn>
              <a:cxn ang="16200000">
                <a:pos x="wd2" y="hd2"/>
              </a:cxn>
            </a:cxnLst>
            <a:rect l="0" t="0" r="r" b="b"/>
            <a:pathLst>
              <a:path w="21600" h="21600" extrusionOk="0">
                <a:moveTo>
                  <a:pt x="17677" y="8321"/>
                </a:moveTo>
                <a:cubicBezTo>
                  <a:pt x="17662" y="8321"/>
                  <a:pt x="17662" y="8321"/>
                  <a:pt x="17662" y="8321"/>
                </a:cubicBezTo>
                <a:cubicBezTo>
                  <a:pt x="17486" y="3672"/>
                  <a:pt x="15207" y="0"/>
                  <a:pt x="12412" y="0"/>
                </a:cubicBezTo>
                <a:cubicBezTo>
                  <a:pt x="9837" y="0"/>
                  <a:pt x="7692" y="3123"/>
                  <a:pt x="7240" y="7260"/>
                </a:cubicBezTo>
                <a:cubicBezTo>
                  <a:pt x="7184" y="7248"/>
                  <a:pt x="7120" y="7248"/>
                  <a:pt x="7064" y="7248"/>
                </a:cubicBezTo>
                <a:cubicBezTo>
                  <a:pt x="5144" y="7248"/>
                  <a:pt x="3521" y="9393"/>
                  <a:pt x="2992" y="12350"/>
                </a:cubicBezTo>
                <a:cubicBezTo>
                  <a:pt x="2914" y="12338"/>
                  <a:pt x="2830" y="12326"/>
                  <a:pt x="2745" y="12326"/>
                </a:cubicBezTo>
                <a:cubicBezTo>
                  <a:pt x="1228" y="12326"/>
                  <a:pt x="0" y="14400"/>
                  <a:pt x="0" y="16963"/>
                </a:cubicBezTo>
                <a:cubicBezTo>
                  <a:pt x="0" y="19526"/>
                  <a:pt x="1228" y="21600"/>
                  <a:pt x="2745" y="21600"/>
                </a:cubicBezTo>
                <a:cubicBezTo>
                  <a:pt x="17670" y="21600"/>
                  <a:pt x="17670" y="21600"/>
                  <a:pt x="17670" y="21600"/>
                </a:cubicBezTo>
                <a:cubicBezTo>
                  <a:pt x="19843" y="21600"/>
                  <a:pt x="21600" y="18632"/>
                  <a:pt x="21600" y="14960"/>
                </a:cubicBezTo>
                <a:cubicBezTo>
                  <a:pt x="21600" y="11301"/>
                  <a:pt x="19843" y="8321"/>
                  <a:pt x="17677" y="8321"/>
                </a:cubicBezTo>
                <a:close/>
                <a:moveTo>
                  <a:pt x="17677" y="8321"/>
                </a:moveTo>
                <a:cubicBezTo>
                  <a:pt x="17677" y="8321"/>
                  <a:pt x="17677" y="8321"/>
                  <a:pt x="17677" y="8321"/>
                </a:cubicBezTo>
              </a:path>
            </a:pathLst>
          </a:custGeom>
          <a:solidFill>
            <a:schemeClr val="tx2"/>
          </a:solidFill>
          <a:ln w="19050" cap="flat">
            <a:noFill/>
            <a:prstDash val="solid"/>
            <a:round/>
          </a:ln>
          <a:effectLst/>
        </p:spPr>
        <p:txBody>
          <a:bodyPr wrap="square" lIns="60959" tIns="60959" rIns="60959" bIns="60959" numCol="1" anchor="b">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defTabSz="914354">
              <a:defRPr/>
            </a:pPr>
            <a:endParaRPr sz="133" b="1">
              <a:solidFill>
                <a:srgbClr val="005073"/>
              </a:solidFill>
              <a:latin typeface="CiscoSansTT ExtraLight" charset="0"/>
              <a:ea typeface="CiscoSansTT ExtraLight" charset="0"/>
              <a:cs typeface="CiscoSansTT ExtraLight" charset="0"/>
            </a:endParaRPr>
          </a:p>
        </p:txBody>
      </p:sp>
      <p:sp>
        <p:nvSpPr>
          <p:cNvPr id="42" name="Shape">
            <a:extLst>
              <a:ext uri="{FF2B5EF4-FFF2-40B4-BE49-F238E27FC236}">
                <a16:creationId xmlns:a16="http://schemas.microsoft.com/office/drawing/2014/main" id="{6C5BAC22-021C-0A42-84F1-300539201A94}"/>
              </a:ext>
            </a:extLst>
          </p:cNvPr>
          <p:cNvSpPr/>
          <p:nvPr/>
        </p:nvSpPr>
        <p:spPr>
          <a:xfrm flipH="1">
            <a:off x="6214703" y="1709427"/>
            <a:ext cx="741724" cy="457695"/>
          </a:xfrm>
          <a:custGeom>
            <a:avLst/>
            <a:gdLst/>
            <a:ahLst/>
            <a:cxnLst>
              <a:cxn ang="0">
                <a:pos x="wd2" y="hd2"/>
              </a:cxn>
              <a:cxn ang="5400000">
                <a:pos x="wd2" y="hd2"/>
              </a:cxn>
              <a:cxn ang="10800000">
                <a:pos x="wd2" y="hd2"/>
              </a:cxn>
              <a:cxn ang="16200000">
                <a:pos x="wd2" y="hd2"/>
              </a:cxn>
            </a:cxnLst>
            <a:rect l="0" t="0" r="r" b="b"/>
            <a:pathLst>
              <a:path w="21600" h="21600" extrusionOk="0">
                <a:moveTo>
                  <a:pt x="17677" y="8321"/>
                </a:moveTo>
                <a:cubicBezTo>
                  <a:pt x="17662" y="8321"/>
                  <a:pt x="17662" y="8321"/>
                  <a:pt x="17662" y="8321"/>
                </a:cubicBezTo>
                <a:cubicBezTo>
                  <a:pt x="17486" y="3672"/>
                  <a:pt x="15207" y="0"/>
                  <a:pt x="12412" y="0"/>
                </a:cubicBezTo>
                <a:cubicBezTo>
                  <a:pt x="9837" y="0"/>
                  <a:pt x="7692" y="3123"/>
                  <a:pt x="7240" y="7260"/>
                </a:cubicBezTo>
                <a:cubicBezTo>
                  <a:pt x="7184" y="7248"/>
                  <a:pt x="7120" y="7248"/>
                  <a:pt x="7064" y="7248"/>
                </a:cubicBezTo>
                <a:cubicBezTo>
                  <a:pt x="5144" y="7248"/>
                  <a:pt x="3521" y="9393"/>
                  <a:pt x="2992" y="12350"/>
                </a:cubicBezTo>
                <a:cubicBezTo>
                  <a:pt x="2914" y="12338"/>
                  <a:pt x="2830" y="12326"/>
                  <a:pt x="2745" y="12326"/>
                </a:cubicBezTo>
                <a:cubicBezTo>
                  <a:pt x="1228" y="12326"/>
                  <a:pt x="0" y="14400"/>
                  <a:pt x="0" y="16963"/>
                </a:cubicBezTo>
                <a:cubicBezTo>
                  <a:pt x="0" y="19526"/>
                  <a:pt x="1228" y="21600"/>
                  <a:pt x="2745" y="21600"/>
                </a:cubicBezTo>
                <a:cubicBezTo>
                  <a:pt x="17670" y="21600"/>
                  <a:pt x="17670" y="21600"/>
                  <a:pt x="17670" y="21600"/>
                </a:cubicBezTo>
                <a:cubicBezTo>
                  <a:pt x="19843" y="21600"/>
                  <a:pt x="21600" y="18632"/>
                  <a:pt x="21600" y="14960"/>
                </a:cubicBezTo>
                <a:cubicBezTo>
                  <a:pt x="21600" y="11301"/>
                  <a:pt x="19843" y="8321"/>
                  <a:pt x="17677" y="8321"/>
                </a:cubicBezTo>
                <a:close/>
                <a:moveTo>
                  <a:pt x="17677" y="8321"/>
                </a:moveTo>
                <a:cubicBezTo>
                  <a:pt x="17677" y="8321"/>
                  <a:pt x="17677" y="8321"/>
                  <a:pt x="17677" y="8321"/>
                </a:cubicBezTo>
              </a:path>
            </a:pathLst>
          </a:custGeom>
          <a:solidFill>
            <a:schemeClr val="accent1"/>
          </a:solidFill>
          <a:ln w="19050" cap="flat">
            <a:noFill/>
            <a:prstDash val="solid"/>
            <a:round/>
          </a:ln>
          <a:effectLst/>
        </p:spPr>
        <p:txBody>
          <a:bodyPr wrap="square" lIns="60959" tIns="60959" rIns="60959" bIns="60959" numCol="1" anchor="b">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defTabSz="914354">
              <a:defRPr/>
            </a:pPr>
            <a:endParaRPr sz="133" b="1">
              <a:solidFill>
                <a:srgbClr val="005073"/>
              </a:solidFill>
              <a:latin typeface="CiscoSansTT ExtraLight" charset="0"/>
              <a:ea typeface="CiscoSansTT ExtraLight" charset="0"/>
              <a:cs typeface="CiscoSansTT ExtraLight" charset="0"/>
            </a:endParaRPr>
          </a:p>
        </p:txBody>
      </p:sp>
      <p:sp>
        <p:nvSpPr>
          <p:cNvPr id="47" name="Shape">
            <a:extLst>
              <a:ext uri="{FF2B5EF4-FFF2-40B4-BE49-F238E27FC236}">
                <a16:creationId xmlns:a16="http://schemas.microsoft.com/office/drawing/2014/main" id="{0CE19222-9523-CF4A-939B-20FCE4FBAFF5}"/>
              </a:ext>
            </a:extLst>
          </p:cNvPr>
          <p:cNvSpPr/>
          <p:nvPr/>
        </p:nvSpPr>
        <p:spPr>
          <a:xfrm flipH="1">
            <a:off x="4806925" y="2109031"/>
            <a:ext cx="455712" cy="281205"/>
          </a:xfrm>
          <a:custGeom>
            <a:avLst/>
            <a:gdLst/>
            <a:ahLst/>
            <a:cxnLst>
              <a:cxn ang="0">
                <a:pos x="wd2" y="hd2"/>
              </a:cxn>
              <a:cxn ang="5400000">
                <a:pos x="wd2" y="hd2"/>
              </a:cxn>
              <a:cxn ang="10800000">
                <a:pos x="wd2" y="hd2"/>
              </a:cxn>
              <a:cxn ang="16200000">
                <a:pos x="wd2" y="hd2"/>
              </a:cxn>
            </a:cxnLst>
            <a:rect l="0" t="0" r="r" b="b"/>
            <a:pathLst>
              <a:path w="21600" h="21600" extrusionOk="0">
                <a:moveTo>
                  <a:pt x="17677" y="8321"/>
                </a:moveTo>
                <a:cubicBezTo>
                  <a:pt x="17662" y="8321"/>
                  <a:pt x="17662" y="8321"/>
                  <a:pt x="17662" y="8321"/>
                </a:cubicBezTo>
                <a:cubicBezTo>
                  <a:pt x="17486" y="3672"/>
                  <a:pt x="15207" y="0"/>
                  <a:pt x="12412" y="0"/>
                </a:cubicBezTo>
                <a:cubicBezTo>
                  <a:pt x="9837" y="0"/>
                  <a:pt x="7692" y="3123"/>
                  <a:pt x="7240" y="7260"/>
                </a:cubicBezTo>
                <a:cubicBezTo>
                  <a:pt x="7184" y="7248"/>
                  <a:pt x="7120" y="7248"/>
                  <a:pt x="7064" y="7248"/>
                </a:cubicBezTo>
                <a:cubicBezTo>
                  <a:pt x="5144" y="7248"/>
                  <a:pt x="3521" y="9393"/>
                  <a:pt x="2992" y="12350"/>
                </a:cubicBezTo>
                <a:cubicBezTo>
                  <a:pt x="2914" y="12338"/>
                  <a:pt x="2830" y="12326"/>
                  <a:pt x="2745" y="12326"/>
                </a:cubicBezTo>
                <a:cubicBezTo>
                  <a:pt x="1228" y="12326"/>
                  <a:pt x="0" y="14400"/>
                  <a:pt x="0" y="16963"/>
                </a:cubicBezTo>
                <a:cubicBezTo>
                  <a:pt x="0" y="19526"/>
                  <a:pt x="1228" y="21600"/>
                  <a:pt x="2745" y="21600"/>
                </a:cubicBezTo>
                <a:cubicBezTo>
                  <a:pt x="17670" y="21600"/>
                  <a:pt x="17670" y="21600"/>
                  <a:pt x="17670" y="21600"/>
                </a:cubicBezTo>
                <a:cubicBezTo>
                  <a:pt x="19843" y="21600"/>
                  <a:pt x="21600" y="18632"/>
                  <a:pt x="21600" y="14960"/>
                </a:cubicBezTo>
                <a:cubicBezTo>
                  <a:pt x="21600" y="11301"/>
                  <a:pt x="19843" y="8321"/>
                  <a:pt x="17677" y="8321"/>
                </a:cubicBezTo>
                <a:close/>
                <a:moveTo>
                  <a:pt x="17677" y="8321"/>
                </a:moveTo>
                <a:cubicBezTo>
                  <a:pt x="17677" y="8321"/>
                  <a:pt x="17677" y="8321"/>
                  <a:pt x="17677" y="8321"/>
                </a:cubicBezTo>
              </a:path>
            </a:pathLst>
          </a:custGeom>
          <a:solidFill>
            <a:schemeClr val="bg1"/>
          </a:solidFill>
          <a:ln w="19050" cap="flat">
            <a:noFill/>
            <a:prstDash val="solid"/>
            <a:round/>
          </a:ln>
          <a:effectLst/>
        </p:spPr>
        <p:txBody>
          <a:bodyPr wrap="square" lIns="60959" tIns="60959" rIns="60959" bIns="60959" numCol="1" anchor="b">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defTabSz="914354">
              <a:defRPr/>
            </a:pPr>
            <a:endParaRPr sz="133" b="1">
              <a:solidFill>
                <a:srgbClr val="005073"/>
              </a:solidFill>
              <a:latin typeface="CiscoSansTT ExtraLight" charset="0"/>
              <a:ea typeface="CiscoSansTT ExtraLight" charset="0"/>
              <a:cs typeface="CiscoSansTT ExtraLight" charset="0"/>
            </a:endParaRPr>
          </a:p>
        </p:txBody>
      </p:sp>
      <p:sp>
        <p:nvSpPr>
          <p:cNvPr id="48" name="Shape">
            <a:extLst>
              <a:ext uri="{FF2B5EF4-FFF2-40B4-BE49-F238E27FC236}">
                <a16:creationId xmlns:a16="http://schemas.microsoft.com/office/drawing/2014/main" id="{A59C9B90-B28F-E74D-AE50-51F70489D77E}"/>
              </a:ext>
            </a:extLst>
          </p:cNvPr>
          <p:cNvSpPr/>
          <p:nvPr/>
        </p:nvSpPr>
        <p:spPr>
          <a:xfrm flipH="1">
            <a:off x="9585073" y="3526108"/>
            <a:ext cx="455712" cy="281205"/>
          </a:xfrm>
          <a:custGeom>
            <a:avLst/>
            <a:gdLst/>
            <a:ahLst/>
            <a:cxnLst>
              <a:cxn ang="0">
                <a:pos x="wd2" y="hd2"/>
              </a:cxn>
              <a:cxn ang="5400000">
                <a:pos x="wd2" y="hd2"/>
              </a:cxn>
              <a:cxn ang="10800000">
                <a:pos x="wd2" y="hd2"/>
              </a:cxn>
              <a:cxn ang="16200000">
                <a:pos x="wd2" y="hd2"/>
              </a:cxn>
            </a:cxnLst>
            <a:rect l="0" t="0" r="r" b="b"/>
            <a:pathLst>
              <a:path w="21600" h="21600" extrusionOk="0">
                <a:moveTo>
                  <a:pt x="17677" y="8321"/>
                </a:moveTo>
                <a:cubicBezTo>
                  <a:pt x="17662" y="8321"/>
                  <a:pt x="17662" y="8321"/>
                  <a:pt x="17662" y="8321"/>
                </a:cubicBezTo>
                <a:cubicBezTo>
                  <a:pt x="17486" y="3672"/>
                  <a:pt x="15207" y="0"/>
                  <a:pt x="12412" y="0"/>
                </a:cubicBezTo>
                <a:cubicBezTo>
                  <a:pt x="9837" y="0"/>
                  <a:pt x="7692" y="3123"/>
                  <a:pt x="7240" y="7260"/>
                </a:cubicBezTo>
                <a:cubicBezTo>
                  <a:pt x="7184" y="7248"/>
                  <a:pt x="7120" y="7248"/>
                  <a:pt x="7064" y="7248"/>
                </a:cubicBezTo>
                <a:cubicBezTo>
                  <a:pt x="5144" y="7248"/>
                  <a:pt x="3521" y="9393"/>
                  <a:pt x="2992" y="12350"/>
                </a:cubicBezTo>
                <a:cubicBezTo>
                  <a:pt x="2914" y="12338"/>
                  <a:pt x="2830" y="12326"/>
                  <a:pt x="2745" y="12326"/>
                </a:cubicBezTo>
                <a:cubicBezTo>
                  <a:pt x="1228" y="12326"/>
                  <a:pt x="0" y="14400"/>
                  <a:pt x="0" y="16963"/>
                </a:cubicBezTo>
                <a:cubicBezTo>
                  <a:pt x="0" y="19526"/>
                  <a:pt x="1228" y="21600"/>
                  <a:pt x="2745" y="21600"/>
                </a:cubicBezTo>
                <a:cubicBezTo>
                  <a:pt x="17670" y="21600"/>
                  <a:pt x="17670" y="21600"/>
                  <a:pt x="17670" y="21600"/>
                </a:cubicBezTo>
                <a:cubicBezTo>
                  <a:pt x="19843" y="21600"/>
                  <a:pt x="21600" y="18632"/>
                  <a:pt x="21600" y="14960"/>
                </a:cubicBezTo>
                <a:cubicBezTo>
                  <a:pt x="21600" y="11301"/>
                  <a:pt x="19843" y="8321"/>
                  <a:pt x="17677" y="8321"/>
                </a:cubicBezTo>
                <a:close/>
                <a:moveTo>
                  <a:pt x="17677" y="8321"/>
                </a:moveTo>
                <a:cubicBezTo>
                  <a:pt x="17677" y="8321"/>
                  <a:pt x="17677" y="8321"/>
                  <a:pt x="17677" y="8321"/>
                </a:cubicBezTo>
              </a:path>
            </a:pathLst>
          </a:custGeom>
          <a:solidFill>
            <a:schemeClr val="bg1"/>
          </a:solidFill>
          <a:ln w="19050" cap="flat">
            <a:noFill/>
            <a:prstDash val="solid"/>
            <a:round/>
          </a:ln>
          <a:effectLst/>
        </p:spPr>
        <p:txBody>
          <a:bodyPr wrap="square" lIns="60959" tIns="60959" rIns="60959" bIns="60959" numCol="1" anchor="b">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defTabSz="914354">
              <a:defRPr/>
            </a:pPr>
            <a:endParaRPr sz="133" b="1">
              <a:solidFill>
                <a:srgbClr val="005073"/>
              </a:solidFill>
              <a:latin typeface="CiscoSansTT ExtraLight" charset="0"/>
              <a:ea typeface="CiscoSansTT ExtraLight" charset="0"/>
              <a:cs typeface="CiscoSansTT ExtraLight" charset="0"/>
            </a:endParaRPr>
          </a:p>
        </p:txBody>
      </p:sp>
      <p:sp>
        <p:nvSpPr>
          <p:cNvPr id="49" name="Shape">
            <a:extLst>
              <a:ext uri="{FF2B5EF4-FFF2-40B4-BE49-F238E27FC236}">
                <a16:creationId xmlns:a16="http://schemas.microsoft.com/office/drawing/2014/main" id="{28887C9C-7027-B646-B134-CABFEEBE3F5D}"/>
              </a:ext>
            </a:extLst>
          </p:cNvPr>
          <p:cNvSpPr/>
          <p:nvPr/>
        </p:nvSpPr>
        <p:spPr>
          <a:xfrm flipH="1">
            <a:off x="7772191" y="5001175"/>
            <a:ext cx="741724" cy="457695"/>
          </a:xfrm>
          <a:custGeom>
            <a:avLst/>
            <a:gdLst/>
            <a:ahLst/>
            <a:cxnLst>
              <a:cxn ang="0">
                <a:pos x="wd2" y="hd2"/>
              </a:cxn>
              <a:cxn ang="5400000">
                <a:pos x="wd2" y="hd2"/>
              </a:cxn>
              <a:cxn ang="10800000">
                <a:pos x="wd2" y="hd2"/>
              </a:cxn>
              <a:cxn ang="16200000">
                <a:pos x="wd2" y="hd2"/>
              </a:cxn>
            </a:cxnLst>
            <a:rect l="0" t="0" r="r" b="b"/>
            <a:pathLst>
              <a:path w="21600" h="21600" extrusionOk="0">
                <a:moveTo>
                  <a:pt x="17677" y="8321"/>
                </a:moveTo>
                <a:cubicBezTo>
                  <a:pt x="17662" y="8321"/>
                  <a:pt x="17662" y="8321"/>
                  <a:pt x="17662" y="8321"/>
                </a:cubicBezTo>
                <a:cubicBezTo>
                  <a:pt x="17486" y="3672"/>
                  <a:pt x="15207" y="0"/>
                  <a:pt x="12412" y="0"/>
                </a:cubicBezTo>
                <a:cubicBezTo>
                  <a:pt x="9837" y="0"/>
                  <a:pt x="7692" y="3123"/>
                  <a:pt x="7240" y="7260"/>
                </a:cubicBezTo>
                <a:cubicBezTo>
                  <a:pt x="7184" y="7248"/>
                  <a:pt x="7120" y="7248"/>
                  <a:pt x="7064" y="7248"/>
                </a:cubicBezTo>
                <a:cubicBezTo>
                  <a:pt x="5144" y="7248"/>
                  <a:pt x="3521" y="9393"/>
                  <a:pt x="2992" y="12350"/>
                </a:cubicBezTo>
                <a:cubicBezTo>
                  <a:pt x="2914" y="12338"/>
                  <a:pt x="2830" y="12326"/>
                  <a:pt x="2745" y="12326"/>
                </a:cubicBezTo>
                <a:cubicBezTo>
                  <a:pt x="1228" y="12326"/>
                  <a:pt x="0" y="14400"/>
                  <a:pt x="0" y="16963"/>
                </a:cubicBezTo>
                <a:cubicBezTo>
                  <a:pt x="0" y="19526"/>
                  <a:pt x="1228" y="21600"/>
                  <a:pt x="2745" y="21600"/>
                </a:cubicBezTo>
                <a:cubicBezTo>
                  <a:pt x="17670" y="21600"/>
                  <a:pt x="17670" y="21600"/>
                  <a:pt x="17670" y="21600"/>
                </a:cubicBezTo>
                <a:cubicBezTo>
                  <a:pt x="19843" y="21600"/>
                  <a:pt x="21600" y="18632"/>
                  <a:pt x="21600" y="14960"/>
                </a:cubicBezTo>
                <a:cubicBezTo>
                  <a:pt x="21600" y="11301"/>
                  <a:pt x="19843" y="8321"/>
                  <a:pt x="17677" y="8321"/>
                </a:cubicBezTo>
                <a:close/>
                <a:moveTo>
                  <a:pt x="17677" y="8321"/>
                </a:moveTo>
                <a:cubicBezTo>
                  <a:pt x="17677" y="8321"/>
                  <a:pt x="17677" y="8321"/>
                  <a:pt x="17677" y="8321"/>
                </a:cubicBezTo>
              </a:path>
            </a:pathLst>
          </a:custGeom>
          <a:solidFill>
            <a:schemeClr val="accent1"/>
          </a:solidFill>
          <a:ln w="19050" cap="flat">
            <a:noFill/>
            <a:prstDash val="solid"/>
            <a:round/>
          </a:ln>
          <a:effectLst/>
        </p:spPr>
        <p:txBody>
          <a:bodyPr wrap="square" lIns="60959" tIns="60959" rIns="60959" bIns="60959" numCol="1" anchor="b">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defTabSz="914354">
              <a:defRPr/>
            </a:pPr>
            <a:endParaRPr sz="133" b="1">
              <a:solidFill>
                <a:srgbClr val="005073"/>
              </a:solidFill>
              <a:latin typeface="CiscoSansTT ExtraLight" charset="0"/>
              <a:ea typeface="CiscoSansTT ExtraLight" charset="0"/>
              <a:cs typeface="CiscoSansTT ExtraLight" charset="0"/>
            </a:endParaRPr>
          </a:p>
        </p:txBody>
      </p:sp>
      <p:sp>
        <p:nvSpPr>
          <p:cNvPr id="50" name="Shape">
            <a:extLst>
              <a:ext uri="{FF2B5EF4-FFF2-40B4-BE49-F238E27FC236}">
                <a16:creationId xmlns:a16="http://schemas.microsoft.com/office/drawing/2014/main" id="{7E36FD8E-0E01-F94B-979D-DD91110CFE33}"/>
              </a:ext>
            </a:extLst>
          </p:cNvPr>
          <p:cNvSpPr/>
          <p:nvPr/>
        </p:nvSpPr>
        <p:spPr>
          <a:xfrm flipH="1">
            <a:off x="1553332" y="3332361"/>
            <a:ext cx="441991" cy="272739"/>
          </a:xfrm>
          <a:custGeom>
            <a:avLst/>
            <a:gdLst/>
            <a:ahLst/>
            <a:cxnLst>
              <a:cxn ang="0">
                <a:pos x="wd2" y="hd2"/>
              </a:cxn>
              <a:cxn ang="5400000">
                <a:pos x="wd2" y="hd2"/>
              </a:cxn>
              <a:cxn ang="10800000">
                <a:pos x="wd2" y="hd2"/>
              </a:cxn>
              <a:cxn ang="16200000">
                <a:pos x="wd2" y="hd2"/>
              </a:cxn>
            </a:cxnLst>
            <a:rect l="0" t="0" r="r" b="b"/>
            <a:pathLst>
              <a:path w="21600" h="21600" extrusionOk="0">
                <a:moveTo>
                  <a:pt x="17677" y="8321"/>
                </a:moveTo>
                <a:cubicBezTo>
                  <a:pt x="17662" y="8321"/>
                  <a:pt x="17662" y="8321"/>
                  <a:pt x="17662" y="8321"/>
                </a:cubicBezTo>
                <a:cubicBezTo>
                  <a:pt x="17486" y="3672"/>
                  <a:pt x="15207" y="0"/>
                  <a:pt x="12412" y="0"/>
                </a:cubicBezTo>
                <a:cubicBezTo>
                  <a:pt x="9837" y="0"/>
                  <a:pt x="7692" y="3123"/>
                  <a:pt x="7240" y="7260"/>
                </a:cubicBezTo>
                <a:cubicBezTo>
                  <a:pt x="7184" y="7248"/>
                  <a:pt x="7120" y="7248"/>
                  <a:pt x="7064" y="7248"/>
                </a:cubicBezTo>
                <a:cubicBezTo>
                  <a:pt x="5144" y="7248"/>
                  <a:pt x="3521" y="9393"/>
                  <a:pt x="2992" y="12350"/>
                </a:cubicBezTo>
                <a:cubicBezTo>
                  <a:pt x="2914" y="12338"/>
                  <a:pt x="2830" y="12326"/>
                  <a:pt x="2745" y="12326"/>
                </a:cubicBezTo>
                <a:cubicBezTo>
                  <a:pt x="1228" y="12326"/>
                  <a:pt x="0" y="14400"/>
                  <a:pt x="0" y="16963"/>
                </a:cubicBezTo>
                <a:cubicBezTo>
                  <a:pt x="0" y="19526"/>
                  <a:pt x="1228" y="21600"/>
                  <a:pt x="2745" y="21600"/>
                </a:cubicBezTo>
                <a:cubicBezTo>
                  <a:pt x="17670" y="21600"/>
                  <a:pt x="17670" y="21600"/>
                  <a:pt x="17670" y="21600"/>
                </a:cubicBezTo>
                <a:cubicBezTo>
                  <a:pt x="19843" y="21600"/>
                  <a:pt x="21600" y="18632"/>
                  <a:pt x="21600" y="14960"/>
                </a:cubicBezTo>
                <a:cubicBezTo>
                  <a:pt x="21600" y="11301"/>
                  <a:pt x="19843" y="8321"/>
                  <a:pt x="17677" y="8321"/>
                </a:cubicBezTo>
                <a:close/>
                <a:moveTo>
                  <a:pt x="17677" y="8321"/>
                </a:moveTo>
                <a:cubicBezTo>
                  <a:pt x="17677" y="8321"/>
                  <a:pt x="17677" y="8321"/>
                  <a:pt x="17677" y="8321"/>
                </a:cubicBezTo>
              </a:path>
            </a:pathLst>
          </a:custGeom>
          <a:solidFill>
            <a:schemeClr val="accent1"/>
          </a:solidFill>
          <a:ln w="19050" cap="flat">
            <a:noFill/>
            <a:prstDash val="solid"/>
            <a:round/>
          </a:ln>
          <a:effectLst/>
        </p:spPr>
        <p:txBody>
          <a:bodyPr wrap="square" lIns="60959" tIns="60959" rIns="60959" bIns="60959" numCol="1" anchor="b">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defTabSz="914354">
              <a:defRPr/>
            </a:pPr>
            <a:endParaRPr sz="133" b="1">
              <a:solidFill>
                <a:srgbClr val="005073"/>
              </a:solidFill>
              <a:latin typeface="CiscoSansTT ExtraLight" charset="0"/>
              <a:ea typeface="CiscoSansTT ExtraLight" charset="0"/>
              <a:cs typeface="CiscoSansTT ExtraLight" charset="0"/>
            </a:endParaRPr>
          </a:p>
        </p:txBody>
      </p:sp>
      <p:sp>
        <p:nvSpPr>
          <p:cNvPr id="51" name="Shape">
            <a:extLst>
              <a:ext uri="{FF2B5EF4-FFF2-40B4-BE49-F238E27FC236}">
                <a16:creationId xmlns:a16="http://schemas.microsoft.com/office/drawing/2014/main" id="{C5DD1E0A-1D39-AD49-B145-23B3084E4826}"/>
              </a:ext>
            </a:extLst>
          </p:cNvPr>
          <p:cNvSpPr/>
          <p:nvPr/>
        </p:nvSpPr>
        <p:spPr>
          <a:xfrm flipH="1">
            <a:off x="4070520" y="1364308"/>
            <a:ext cx="885660" cy="546513"/>
          </a:xfrm>
          <a:custGeom>
            <a:avLst/>
            <a:gdLst/>
            <a:ahLst/>
            <a:cxnLst>
              <a:cxn ang="0">
                <a:pos x="wd2" y="hd2"/>
              </a:cxn>
              <a:cxn ang="5400000">
                <a:pos x="wd2" y="hd2"/>
              </a:cxn>
              <a:cxn ang="10800000">
                <a:pos x="wd2" y="hd2"/>
              </a:cxn>
              <a:cxn ang="16200000">
                <a:pos x="wd2" y="hd2"/>
              </a:cxn>
            </a:cxnLst>
            <a:rect l="0" t="0" r="r" b="b"/>
            <a:pathLst>
              <a:path w="21600" h="21600" extrusionOk="0">
                <a:moveTo>
                  <a:pt x="17677" y="8321"/>
                </a:moveTo>
                <a:cubicBezTo>
                  <a:pt x="17662" y="8321"/>
                  <a:pt x="17662" y="8321"/>
                  <a:pt x="17662" y="8321"/>
                </a:cubicBezTo>
                <a:cubicBezTo>
                  <a:pt x="17486" y="3672"/>
                  <a:pt x="15207" y="0"/>
                  <a:pt x="12412" y="0"/>
                </a:cubicBezTo>
                <a:cubicBezTo>
                  <a:pt x="9837" y="0"/>
                  <a:pt x="7692" y="3123"/>
                  <a:pt x="7240" y="7260"/>
                </a:cubicBezTo>
                <a:cubicBezTo>
                  <a:pt x="7184" y="7248"/>
                  <a:pt x="7120" y="7248"/>
                  <a:pt x="7064" y="7248"/>
                </a:cubicBezTo>
                <a:cubicBezTo>
                  <a:pt x="5144" y="7248"/>
                  <a:pt x="3521" y="9393"/>
                  <a:pt x="2992" y="12350"/>
                </a:cubicBezTo>
                <a:cubicBezTo>
                  <a:pt x="2914" y="12338"/>
                  <a:pt x="2830" y="12326"/>
                  <a:pt x="2745" y="12326"/>
                </a:cubicBezTo>
                <a:cubicBezTo>
                  <a:pt x="1228" y="12326"/>
                  <a:pt x="0" y="14400"/>
                  <a:pt x="0" y="16963"/>
                </a:cubicBezTo>
                <a:cubicBezTo>
                  <a:pt x="0" y="19526"/>
                  <a:pt x="1228" y="21600"/>
                  <a:pt x="2745" y="21600"/>
                </a:cubicBezTo>
                <a:cubicBezTo>
                  <a:pt x="17670" y="21600"/>
                  <a:pt x="17670" y="21600"/>
                  <a:pt x="17670" y="21600"/>
                </a:cubicBezTo>
                <a:cubicBezTo>
                  <a:pt x="19843" y="21600"/>
                  <a:pt x="21600" y="18632"/>
                  <a:pt x="21600" y="14960"/>
                </a:cubicBezTo>
                <a:cubicBezTo>
                  <a:pt x="21600" y="11301"/>
                  <a:pt x="19843" y="8321"/>
                  <a:pt x="17677" y="8321"/>
                </a:cubicBezTo>
                <a:close/>
                <a:moveTo>
                  <a:pt x="17677" y="8321"/>
                </a:moveTo>
                <a:cubicBezTo>
                  <a:pt x="17677" y="8321"/>
                  <a:pt x="17677" y="8321"/>
                  <a:pt x="17677" y="8321"/>
                </a:cubicBezTo>
              </a:path>
            </a:pathLst>
          </a:custGeom>
          <a:solidFill>
            <a:schemeClr val="tx2"/>
          </a:solidFill>
          <a:ln w="19050" cap="flat">
            <a:noFill/>
            <a:prstDash val="solid"/>
            <a:round/>
          </a:ln>
          <a:effectLst/>
        </p:spPr>
        <p:txBody>
          <a:bodyPr wrap="square" lIns="60959" tIns="60959" rIns="60959" bIns="60959" numCol="1" anchor="b">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defTabSz="914354">
              <a:defRPr/>
            </a:pPr>
            <a:endParaRPr sz="133" b="1">
              <a:solidFill>
                <a:srgbClr val="005073"/>
              </a:solidFill>
              <a:latin typeface="CiscoSansTT ExtraLight" charset="0"/>
              <a:ea typeface="CiscoSansTT ExtraLight" charset="0"/>
              <a:cs typeface="CiscoSansTT ExtraLight" charset="0"/>
            </a:endParaRPr>
          </a:p>
        </p:txBody>
      </p:sp>
      <p:sp>
        <p:nvSpPr>
          <p:cNvPr id="52" name="Shape">
            <a:extLst>
              <a:ext uri="{FF2B5EF4-FFF2-40B4-BE49-F238E27FC236}">
                <a16:creationId xmlns:a16="http://schemas.microsoft.com/office/drawing/2014/main" id="{236F3381-C247-DB41-B9F4-3DA450AC690A}"/>
              </a:ext>
            </a:extLst>
          </p:cNvPr>
          <p:cNvSpPr/>
          <p:nvPr/>
        </p:nvSpPr>
        <p:spPr>
          <a:xfrm flipH="1">
            <a:off x="7823280" y="1896179"/>
            <a:ext cx="455712" cy="281205"/>
          </a:xfrm>
          <a:custGeom>
            <a:avLst/>
            <a:gdLst/>
            <a:ahLst/>
            <a:cxnLst>
              <a:cxn ang="0">
                <a:pos x="wd2" y="hd2"/>
              </a:cxn>
              <a:cxn ang="5400000">
                <a:pos x="wd2" y="hd2"/>
              </a:cxn>
              <a:cxn ang="10800000">
                <a:pos x="wd2" y="hd2"/>
              </a:cxn>
              <a:cxn ang="16200000">
                <a:pos x="wd2" y="hd2"/>
              </a:cxn>
            </a:cxnLst>
            <a:rect l="0" t="0" r="r" b="b"/>
            <a:pathLst>
              <a:path w="21600" h="21600" extrusionOk="0">
                <a:moveTo>
                  <a:pt x="17677" y="8321"/>
                </a:moveTo>
                <a:cubicBezTo>
                  <a:pt x="17662" y="8321"/>
                  <a:pt x="17662" y="8321"/>
                  <a:pt x="17662" y="8321"/>
                </a:cubicBezTo>
                <a:cubicBezTo>
                  <a:pt x="17486" y="3672"/>
                  <a:pt x="15207" y="0"/>
                  <a:pt x="12412" y="0"/>
                </a:cubicBezTo>
                <a:cubicBezTo>
                  <a:pt x="9837" y="0"/>
                  <a:pt x="7692" y="3123"/>
                  <a:pt x="7240" y="7260"/>
                </a:cubicBezTo>
                <a:cubicBezTo>
                  <a:pt x="7184" y="7248"/>
                  <a:pt x="7120" y="7248"/>
                  <a:pt x="7064" y="7248"/>
                </a:cubicBezTo>
                <a:cubicBezTo>
                  <a:pt x="5144" y="7248"/>
                  <a:pt x="3521" y="9393"/>
                  <a:pt x="2992" y="12350"/>
                </a:cubicBezTo>
                <a:cubicBezTo>
                  <a:pt x="2914" y="12338"/>
                  <a:pt x="2830" y="12326"/>
                  <a:pt x="2745" y="12326"/>
                </a:cubicBezTo>
                <a:cubicBezTo>
                  <a:pt x="1228" y="12326"/>
                  <a:pt x="0" y="14400"/>
                  <a:pt x="0" y="16963"/>
                </a:cubicBezTo>
                <a:cubicBezTo>
                  <a:pt x="0" y="19526"/>
                  <a:pt x="1228" y="21600"/>
                  <a:pt x="2745" y="21600"/>
                </a:cubicBezTo>
                <a:cubicBezTo>
                  <a:pt x="17670" y="21600"/>
                  <a:pt x="17670" y="21600"/>
                  <a:pt x="17670" y="21600"/>
                </a:cubicBezTo>
                <a:cubicBezTo>
                  <a:pt x="19843" y="21600"/>
                  <a:pt x="21600" y="18632"/>
                  <a:pt x="21600" y="14960"/>
                </a:cubicBezTo>
                <a:cubicBezTo>
                  <a:pt x="21600" y="11301"/>
                  <a:pt x="19843" y="8321"/>
                  <a:pt x="17677" y="8321"/>
                </a:cubicBezTo>
                <a:close/>
                <a:moveTo>
                  <a:pt x="17677" y="8321"/>
                </a:moveTo>
                <a:cubicBezTo>
                  <a:pt x="17677" y="8321"/>
                  <a:pt x="17677" y="8321"/>
                  <a:pt x="17677" y="8321"/>
                </a:cubicBezTo>
              </a:path>
            </a:pathLst>
          </a:custGeom>
          <a:solidFill>
            <a:schemeClr val="bg1"/>
          </a:solidFill>
          <a:ln w="19050" cap="flat">
            <a:noFill/>
            <a:prstDash val="solid"/>
            <a:round/>
          </a:ln>
          <a:effectLst/>
        </p:spPr>
        <p:txBody>
          <a:bodyPr wrap="square" lIns="60959" tIns="60959" rIns="60959" bIns="60959" numCol="1" anchor="b">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defTabSz="914354">
              <a:defRPr/>
            </a:pPr>
            <a:endParaRPr sz="133" b="1">
              <a:solidFill>
                <a:srgbClr val="005073"/>
              </a:solidFill>
              <a:latin typeface="CiscoSansTT ExtraLight" charset="0"/>
              <a:ea typeface="CiscoSansTT ExtraLight" charset="0"/>
              <a:cs typeface="CiscoSansTT ExtraLight" charset="0"/>
            </a:endParaRPr>
          </a:p>
        </p:txBody>
      </p:sp>
      <p:sp>
        <p:nvSpPr>
          <p:cNvPr id="53" name="Shape">
            <a:extLst>
              <a:ext uri="{FF2B5EF4-FFF2-40B4-BE49-F238E27FC236}">
                <a16:creationId xmlns:a16="http://schemas.microsoft.com/office/drawing/2014/main" id="{17CBAB9E-AAFD-7E48-93AA-C325755EB8F3}"/>
              </a:ext>
            </a:extLst>
          </p:cNvPr>
          <p:cNvSpPr/>
          <p:nvPr/>
        </p:nvSpPr>
        <p:spPr>
          <a:xfrm flipH="1">
            <a:off x="8052665" y="3722682"/>
            <a:ext cx="513125" cy="316633"/>
          </a:xfrm>
          <a:custGeom>
            <a:avLst/>
            <a:gdLst/>
            <a:ahLst/>
            <a:cxnLst>
              <a:cxn ang="0">
                <a:pos x="wd2" y="hd2"/>
              </a:cxn>
              <a:cxn ang="5400000">
                <a:pos x="wd2" y="hd2"/>
              </a:cxn>
              <a:cxn ang="10800000">
                <a:pos x="wd2" y="hd2"/>
              </a:cxn>
              <a:cxn ang="16200000">
                <a:pos x="wd2" y="hd2"/>
              </a:cxn>
            </a:cxnLst>
            <a:rect l="0" t="0" r="r" b="b"/>
            <a:pathLst>
              <a:path w="21600" h="21600" extrusionOk="0">
                <a:moveTo>
                  <a:pt x="17677" y="8321"/>
                </a:moveTo>
                <a:cubicBezTo>
                  <a:pt x="17662" y="8321"/>
                  <a:pt x="17662" y="8321"/>
                  <a:pt x="17662" y="8321"/>
                </a:cubicBezTo>
                <a:cubicBezTo>
                  <a:pt x="17486" y="3672"/>
                  <a:pt x="15207" y="0"/>
                  <a:pt x="12412" y="0"/>
                </a:cubicBezTo>
                <a:cubicBezTo>
                  <a:pt x="9837" y="0"/>
                  <a:pt x="7692" y="3123"/>
                  <a:pt x="7240" y="7260"/>
                </a:cubicBezTo>
                <a:cubicBezTo>
                  <a:pt x="7184" y="7248"/>
                  <a:pt x="7120" y="7248"/>
                  <a:pt x="7064" y="7248"/>
                </a:cubicBezTo>
                <a:cubicBezTo>
                  <a:pt x="5144" y="7248"/>
                  <a:pt x="3521" y="9393"/>
                  <a:pt x="2992" y="12350"/>
                </a:cubicBezTo>
                <a:cubicBezTo>
                  <a:pt x="2914" y="12338"/>
                  <a:pt x="2830" y="12326"/>
                  <a:pt x="2745" y="12326"/>
                </a:cubicBezTo>
                <a:cubicBezTo>
                  <a:pt x="1228" y="12326"/>
                  <a:pt x="0" y="14400"/>
                  <a:pt x="0" y="16963"/>
                </a:cubicBezTo>
                <a:cubicBezTo>
                  <a:pt x="0" y="19526"/>
                  <a:pt x="1228" y="21600"/>
                  <a:pt x="2745" y="21600"/>
                </a:cubicBezTo>
                <a:cubicBezTo>
                  <a:pt x="17670" y="21600"/>
                  <a:pt x="17670" y="21600"/>
                  <a:pt x="17670" y="21600"/>
                </a:cubicBezTo>
                <a:cubicBezTo>
                  <a:pt x="19843" y="21600"/>
                  <a:pt x="21600" y="18632"/>
                  <a:pt x="21600" y="14960"/>
                </a:cubicBezTo>
                <a:cubicBezTo>
                  <a:pt x="21600" y="11301"/>
                  <a:pt x="19843" y="8321"/>
                  <a:pt x="17677" y="8321"/>
                </a:cubicBezTo>
                <a:close/>
                <a:moveTo>
                  <a:pt x="17677" y="8321"/>
                </a:moveTo>
                <a:cubicBezTo>
                  <a:pt x="17677" y="8321"/>
                  <a:pt x="17677" y="8321"/>
                  <a:pt x="17677" y="8321"/>
                </a:cubicBezTo>
              </a:path>
            </a:pathLst>
          </a:custGeom>
          <a:solidFill>
            <a:schemeClr val="accent1"/>
          </a:solidFill>
          <a:ln w="19050" cap="flat">
            <a:noFill/>
            <a:prstDash val="solid"/>
            <a:round/>
          </a:ln>
          <a:effectLst/>
        </p:spPr>
        <p:txBody>
          <a:bodyPr wrap="square" lIns="60959" tIns="60959" rIns="60959" bIns="60959" numCol="1" anchor="b">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defTabSz="914354">
              <a:defRPr/>
            </a:pPr>
            <a:endParaRPr sz="133" b="1">
              <a:solidFill>
                <a:srgbClr val="005073"/>
              </a:solidFill>
              <a:latin typeface="CiscoSansTT ExtraLight" charset="0"/>
              <a:ea typeface="CiscoSansTT ExtraLight" charset="0"/>
              <a:cs typeface="CiscoSansTT ExtraLight" charset="0"/>
            </a:endParaRPr>
          </a:p>
        </p:txBody>
      </p:sp>
      <p:sp>
        <p:nvSpPr>
          <p:cNvPr id="54" name="Shape">
            <a:extLst>
              <a:ext uri="{FF2B5EF4-FFF2-40B4-BE49-F238E27FC236}">
                <a16:creationId xmlns:a16="http://schemas.microsoft.com/office/drawing/2014/main" id="{2E9634FC-0EA2-8D47-A3F3-D9FDBBA01B42}"/>
              </a:ext>
            </a:extLst>
          </p:cNvPr>
          <p:cNvSpPr/>
          <p:nvPr/>
        </p:nvSpPr>
        <p:spPr>
          <a:xfrm flipH="1">
            <a:off x="6895466" y="4363812"/>
            <a:ext cx="355625" cy="219445"/>
          </a:xfrm>
          <a:custGeom>
            <a:avLst/>
            <a:gdLst/>
            <a:ahLst/>
            <a:cxnLst>
              <a:cxn ang="0">
                <a:pos x="wd2" y="hd2"/>
              </a:cxn>
              <a:cxn ang="5400000">
                <a:pos x="wd2" y="hd2"/>
              </a:cxn>
              <a:cxn ang="10800000">
                <a:pos x="wd2" y="hd2"/>
              </a:cxn>
              <a:cxn ang="16200000">
                <a:pos x="wd2" y="hd2"/>
              </a:cxn>
            </a:cxnLst>
            <a:rect l="0" t="0" r="r" b="b"/>
            <a:pathLst>
              <a:path w="21600" h="21600" extrusionOk="0">
                <a:moveTo>
                  <a:pt x="17677" y="8321"/>
                </a:moveTo>
                <a:cubicBezTo>
                  <a:pt x="17662" y="8321"/>
                  <a:pt x="17662" y="8321"/>
                  <a:pt x="17662" y="8321"/>
                </a:cubicBezTo>
                <a:cubicBezTo>
                  <a:pt x="17486" y="3672"/>
                  <a:pt x="15207" y="0"/>
                  <a:pt x="12412" y="0"/>
                </a:cubicBezTo>
                <a:cubicBezTo>
                  <a:pt x="9837" y="0"/>
                  <a:pt x="7692" y="3123"/>
                  <a:pt x="7240" y="7260"/>
                </a:cubicBezTo>
                <a:cubicBezTo>
                  <a:pt x="7184" y="7248"/>
                  <a:pt x="7120" y="7248"/>
                  <a:pt x="7064" y="7248"/>
                </a:cubicBezTo>
                <a:cubicBezTo>
                  <a:pt x="5144" y="7248"/>
                  <a:pt x="3521" y="9393"/>
                  <a:pt x="2992" y="12350"/>
                </a:cubicBezTo>
                <a:cubicBezTo>
                  <a:pt x="2914" y="12338"/>
                  <a:pt x="2830" y="12326"/>
                  <a:pt x="2745" y="12326"/>
                </a:cubicBezTo>
                <a:cubicBezTo>
                  <a:pt x="1228" y="12326"/>
                  <a:pt x="0" y="14400"/>
                  <a:pt x="0" y="16963"/>
                </a:cubicBezTo>
                <a:cubicBezTo>
                  <a:pt x="0" y="19526"/>
                  <a:pt x="1228" y="21600"/>
                  <a:pt x="2745" y="21600"/>
                </a:cubicBezTo>
                <a:cubicBezTo>
                  <a:pt x="17670" y="21600"/>
                  <a:pt x="17670" y="21600"/>
                  <a:pt x="17670" y="21600"/>
                </a:cubicBezTo>
                <a:cubicBezTo>
                  <a:pt x="19843" y="21600"/>
                  <a:pt x="21600" y="18632"/>
                  <a:pt x="21600" y="14960"/>
                </a:cubicBezTo>
                <a:cubicBezTo>
                  <a:pt x="21600" y="11301"/>
                  <a:pt x="19843" y="8321"/>
                  <a:pt x="17677" y="8321"/>
                </a:cubicBezTo>
                <a:close/>
                <a:moveTo>
                  <a:pt x="17677" y="8321"/>
                </a:moveTo>
                <a:cubicBezTo>
                  <a:pt x="17677" y="8321"/>
                  <a:pt x="17677" y="8321"/>
                  <a:pt x="17677" y="8321"/>
                </a:cubicBezTo>
              </a:path>
            </a:pathLst>
          </a:custGeom>
          <a:solidFill>
            <a:schemeClr val="bg2"/>
          </a:solidFill>
          <a:ln w="19050" cap="flat">
            <a:noFill/>
            <a:prstDash val="solid"/>
            <a:round/>
          </a:ln>
          <a:effectLst/>
        </p:spPr>
        <p:txBody>
          <a:bodyPr wrap="square" lIns="60959" tIns="60959" rIns="60959" bIns="60959" numCol="1" anchor="b">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defTabSz="914354">
              <a:defRPr/>
            </a:pPr>
            <a:endParaRPr sz="133" b="1">
              <a:solidFill>
                <a:srgbClr val="005073"/>
              </a:solidFill>
              <a:latin typeface="CiscoSansTT ExtraLight" charset="0"/>
              <a:ea typeface="CiscoSansTT ExtraLight" charset="0"/>
              <a:cs typeface="CiscoSansTT ExtraLight" charset="0"/>
            </a:endParaRPr>
          </a:p>
        </p:txBody>
      </p:sp>
      <p:sp>
        <p:nvSpPr>
          <p:cNvPr id="58" name="TextBox 57">
            <a:extLst>
              <a:ext uri="{FF2B5EF4-FFF2-40B4-BE49-F238E27FC236}">
                <a16:creationId xmlns:a16="http://schemas.microsoft.com/office/drawing/2014/main" id="{AEA126C0-48EB-A74B-86B3-6B8759F5FC12}"/>
              </a:ext>
            </a:extLst>
          </p:cNvPr>
          <p:cNvSpPr txBox="1"/>
          <p:nvPr/>
        </p:nvSpPr>
        <p:spPr>
          <a:xfrm>
            <a:off x="5370756" y="3257290"/>
            <a:ext cx="1165704" cy="584775"/>
          </a:xfrm>
          <a:prstGeom prst="rect">
            <a:avLst/>
          </a:prstGeom>
          <a:noFill/>
        </p:spPr>
        <p:txBody>
          <a:bodyPr wrap="none" rtlCol="0">
            <a:spAutoFit/>
          </a:bodyPr>
          <a:lstStyle/>
          <a:p>
            <a:r>
              <a:rPr lang="en-US" sz="3200" dirty="0">
                <a:solidFill>
                  <a:schemeClr val="bg2"/>
                </a:solidFill>
                <a:latin typeface="CiscoSansTT" panose="020B0503020201020303" pitchFamily="34" charset="0"/>
                <a:cs typeface="CiscoSansTT" panose="020B0503020201020303" pitchFamily="34" charset="0"/>
              </a:rPr>
              <a:t>WAN</a:t>
            </a:r>
          </a:p>
        </p:txBody>
      </p:sp>
      <p:grpSp>
        <p:nvGrpSpPr>
          <p:cNvPr id="2" name="Group 1">
            <a:extLst>
              <a:ext uri="{FF2B5EF4-FFF2-40B4-BE49-F238E27FC236}">
                <a16:creationId xmlns:a16="http://schemas.microsoft.com/office/drawing/2014/main" id="{DCF100F0-8B7E-6444-8C7C-E523D9487235}"/>
              </a:ext>
            </a:extLst>
          </p:cNvPr>
          <p:cNvGrpSpPr/>
          <p:nvPr/>
        </p:nvGrpSpPr>
        <p:grpSpPr>
          <a:xfrm>
            <a:off x="1429969" y="1524379"/>
            <a:ext cx="2303836" cy="1539637"/>
            <a:chOff x="1252252" y="978111"/>
            <a:chExt cx="1727877" cy="1154728"/>
          </a:xfrm>
        </p:grpSpPr>
        <p:sp>
          <p:nvSpPr>
            <p:cNvPr id="46" name="TextBox 45">
              <a:extLst>
                <a:ext uri="{FF2B5EF4-FFF2-40B4-BE49-F238E27FC236}">
                  <a16:creationId xmlns:a16="http://schemas.microsoft.com/office/drawing/2014/main" id="{4C0AC8A8-DA72-D441-98CE-0639BF947B50}"/>
                </a:ext>
              </a:extLst>
            </p:cNvPr>
            <p:cNvSpPr txBox="1"/>
            <p:nvPr/>
          </p:nvSpPr>
          <p:spPr>
            <a:xfrm>
              <a:off x="1252252" y="978111"/>
              <a:ext cx="1727877" cy="315423"/>
            </a:xfrm>
            <a:prstGeom prst="rect">
              <a:avLst/>
            </a:prstGeom>
            <a:noFill/>
          </p:spPr>
          <p:txBody>
            <a:bodyPr wrap="none" rtlCol="0">
              <a:spAutoFit/>
            </a:bodyPr>
            <a:lstStyle/>
            <a:p>
              <a:pPr algn="ctr">
                <a:defRPr/>
              </a:pPr>
              <a:r>
                <a:rPr lang="en-US" sz="2133" dirty="0">
                  <a:solidFill>
                    <a:schemeClr val="tx2"/>
                  </a:solidFill>
                </a:rPr>
                <a:t>Devices &amp; Things</a:t>
              </a:r>
            </a:p>
          </p:txBody>
        </p:sp>
        <p:grpSp>
          <p:nvGrpSpPr>
            <p:cNvPr id="57" name="Group 56">
              <a:extLst>
                <a:ext uri="{FF2B5EF4-FFF2-40B4-BE49-F238E27FC236}">
                  <a16:creationId xmlns:a16="http://schemas.microsoft.com/office/drawing/2014/main" id="{BC4E9387-3B55-8E45-99AC-99F6F047979B}"/>
                </a:ext>
              </a:extLst>
            </p:cNvPr>
            <p:cNvGrpSpPr/>
            <p:nvPr/>
          </p:nvGrpSpPr>
          <p:grpSpPr>
            <a:xfrm>
              <a:off x="1707998" y="1342806"/>
              <a:ext cx="791008" cy="790033"/>
              <a:chOff x="2784887" y="1477724"/>
              <a:chExt cx="791008" cy="790033"/>
            </a:xfrm>
          </p:grpSpPr>
          <p:grpSp>
            <p:nvGrpSpPr>
              <p:cNvPr id="59" name="Group 58">
                <a:extLst>
                  <a:ext uri="{FF2B5EF4-FFF2-40B4-BE49-F238E27FC236}">
                    <a16:creationId xmlns:a16="http://schemas.microsoft.com/office/drawing/2014/main" id="{9E4177B9-1B50-2742-AEA2-45BBACE118A6}"/>
                  </a:ext>
                </a:extLst>
              </p:cNvPr>
              <p:cNvGrpSpPr/>
              <p:nvPr/>
            </p:nvGrpSpPr>
            <p:grpSpPr>
              <a:xfrm>
                <a:off x="2784887" y="1477724"/>
                <a:ext cx="791008" cy="790033"/>
                <a:chOff x="7613792" y="1408737"/>
                <a:chExt cx="879562" cy="878477"/>
              </a:xfrm>
            </p:grpSpPr>
            <p:sp>
              <p:nvSpPr>
                <p:cNvPr id="64" name="Oval 16">
                  <a:extLst>
                    <a:ext uri="{FF2B5EF4-FFF2-40B4-BE49-F238E27FC236}">
                      <a16:creationId xmlns:a16="http://schemas.microsoft.com/office/drawing/2014/main" id="{96B134BF-1B12-C04E-B40B-49E217AD61FB}"/>
                    </a:ext>
                  </a:extLst>
                </p:cNvPr>
                <p:cNvSpPr>
                  <a:spLocks noChangeArrowheads="1"/>
                </p:cNvSpPr>
                <p:nvPr/>
              </p:nvSpPr>
              <p:spPr bwMode="auto">
                <a:xfrm>
                  <a:off x="7613792" y="1408737"/>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a:solidFill>
                      <a:srgbClr val="282828"/>
                    </a:solidFill>
                  </a:endParaRPr>
                </a:p>
              </p:txBody>
            </p:sp>
            <p:grpSp>
              <p:nvGrpSpPr>
                <p:cNvPr id="65" name="Group 64">
                  <a:extLst>
                    <a:ext uri="{FF2B5EF4-FFF2-40B4-BE49-F238E27FC236}">
                      <a16:creationId xmlns:a16="http://schemas.microsoft.com/office/drawing/2014/main" id="{BE103077-6A15-7741-878B-6EA5C91E7E75}"/>
                    </a:ext>
                  </a:extLst>
                </p:cNvPr>
                <p:cNvGrpSpPr/>
                <p:nvPr/>
              </p:nvGrpSpPr>
              <p:grpSpPr>
                <a:xfrm>
                  <a:off x="7857281" y="1544451"/>
                  <a:ext cx="427592" cy="631406"/>
                  <a:chOff x="7857281" y="1544451"/>
                  <a:chExt cx="427592" cy="631406"/>
                </a:xfrm>
              </p:grpSpPr>
              <p:sp>
                <p:nvSpPr>
                  <p:cNvPr id="66" name="Line 18">
                    <a:extLst>
                      <a:ext uri="{FF2B5EF4-FFF2-40B4-BE49-F238E27FC236}">
                        <a16:creationId xmlns:a16="http://schemas.microsoft.com/office/drawing/2014/main" id="{2A51114C-F50C-EC4D-876B-08EEC892F38A}"/>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70">
                      <a:defRPr/>
                    </a:pPr>
                    <a:endParaRPr lang="en-US" sz="2400">
                      <a:solidFill>
                        <a:srgbClr val="282828"/>
                      </a:solidFill>
                    </a:endParaRPr>
                  </a:p>
                </p:txBody>
              </p:sp>
              <p:sp>
                <p:nvSpPr>
                  <p:cNvPr id="67" name="Freeform 20">
                    <a:extLst>
                      <a:ext uri="{FF2B5EF4-FFF2-40B4-BE49-F238E27FC236}">
                        <a16:creationId xmlns:a16="http://schemas.microsoft.com/office/drawing/2014/main" id="{228288A4-7BE7-734F-B6E6-E9CEE89DF4A6}"/>
                      </a:ext>
                    </a:extLst>
                  </p:cNvPr>
                  <p:cNvSpPr>
                    <a:spLocks noEditPoints="1"/>
                  </p:cNvSpPr>
                  <p:nvPr/>
                </p:nvSpPr>
                <p:spPr bwMode="auto">
                  <a:xfrm>
                    <a:off x="8026752" y="1544451"/>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a:solidFill>
                        <a:srgbClr val="282828"/>
                      </a:solidFill>
                    </a:endParaRPr>
                  </a:p>
                </p:txBody>
              </p:sp>
              <p:sp>
                <p:nvSpPr>
                  <p:cNvPr id="68" name="Freeform 21">
                    <a:extLst>
                      <a:ext uri="{FF2B5EF4-FFF2-40B4-BE49-F238E27FC236}">
                        <a16:creationId xmlns:a16="http://schemas.microsoft.com/office/drawing/2014/main" id="{7662BAB0-AD79-6A4E-9612-C41C8B115EB7}"/>
                      </a:ext>
                    </a:extLst>
                  </p:cNvPr>
                  <p:cNvSpPr>
                    <a:spLocks noEditPoints="1"/>
                  </p:cNvSpPr>
                  <p:nvPr/>
                </p:nvSpPr>
                <p:spPr bwMode="auto">
                  <a:xfrm>
                    <a:off x="8062285" y="1868391"/>
                    <a:ext cx="185727" cy="307466"/>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defRPr/>
                    </a:pPr>
                    <a:endParaRPr lang="en-US" sz="2400">
                      <a:solidFill>
                        <a:srgbClr val="282828"/>
                      </a:solidFill>
                    </a:endParaRPr>
                  </a:p>
                </p:txBody>
              </p:sp>
            </p:grpSp>
          </p:grpSp>
          <p:grpSp>
            <p:nvGrpSpPr>
              <p:cNvPr id="60" name="Group 23">
                <a:extLst>
                  <a:ext uri="{FF2B5EF4-FFF2-40B4-BE49-F238E27FC236}">
                    <a16:creationId xmlns:a16="http://schemas.microsoft.com/office/drawing/2014/main" id="{01DF90B0-C487-864B-94BB-BFF0E3552605}"/>
                  </a:ext>
                </a:extLst>
              </p:cNvPr>
              <p:cNvGrpSpPr>
                <a:grpSpLocks noChangeAspect="1"/>
              </p:cNvGrpSpPr>
              <p:nvPr/>
            </p:nvGrpSpPr>
            <p:grpSpPr bwMode="auto">
              <a:xfrm>
                <a:off x="2918562" y="1642531"/>
                <a:ext cx="172436" cy="304986"/>
                <a:chOff x="1602" y="-1297"/>
                <a:chExt cx="1833" cy="3242"/>
              </a:xfrm>
            </p:grpSpPr>
            <p:sp>
              <p:nvSpPr>
                <p:cNvPr id="61" name="Freeform 24">
                  <a:extLst>
                    <a:ext uri="{FF2B5EF4-FFF2-40B4-BE49-F238E27FC236}">
                      <a16:creationId xmlns:a16="http://schemas.microsoft.com/office/drawing/2014/main" id="{A87B7226-9071-4C40-AEAD-EFE8C62DA084}"/>
                    </a:ext>
                  </a:extLst>
                </p:cNvPr>
                <p:cNvSpPr>
                  <a:spLocks/>
                </p:cNvSpPr>
                <p:nvPr/>
              </p:nvSpPr>
              <p:spPr bwMode="auto">
                <a:xfrm>
                  <a:off x="1602" y="-1297"/>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a:defRPr/>
                  </a:pPr>
                  <a:endParaRPr lang="en-US" sz="2400">
                    <a:solidFill>
                      <a:srgbClr val="282828"/>
                    </a:solidFill>
                  </a:endParaRPr>
                </a:p>
              </p:txBody>
            </p:sp>
            <p:sp>
              <p:nvSpPr>
                <p:cNvPr id="62" name="Freeform 25">
                  <a:extLst>
                    <a:ext uri="{FF2B5EF4-FFF2-40B4-BE49-F238E27FC236}">
                      <a16:creationId xmlns:a16="http://schemas.microsoft.com/office/drawing/2014/main" id="{8AA1C209-56A3-BC40-96F7-EC79174A3347}"/>
                    </a:ext>
                  </a:extLst>
                </p:cNvPr>
                <p:cNvSpPr>
                  <a:spLocks/>
                </p:cNvSpPr>
                <p:nvPr/>
              </p:nvSpPr>
              <p:spPr bwMode="auto">
                <a:xfrm>
                  <a:off x="1793" y="-822"/>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a:defRPr/>
                  </a:pPr>
                  <a:endParaRPr lang="en-US" sz="2400">
                    <a:solidFill>
                      <a:srgbClr val="282828"/>
                    </a:solidFill>
                  </a:endParaRPr>
                </a:p>
              </p:txBody>
            </p:sp>
            <p:sp>
              <p:nvSpPr>
                <p:cNvPr id="63" name="Freeform 26">
                  <a:extLst>
                    <a:ext uri="{FF2B5EF4-FFF2-40B4-BE49-F238E27FC236}">
                      <a16:creationId xmlns:a16="http://schemas.microsoft.com/office/drawing/2014/main" id="{E227BEF5-48EA-A048-B4DA-C1DD91A878BC}"/>
                    </a:ext>
                  </a:extLst>
                </p:cNvPr>
                <p:cNvSpPr>
                  <a:spLocks noEditPoints="1"/>
                </p:cNvSpPr>
                <p:nvPr/>
              </p:nvSpPr>
              <p:spPr bwMode="auto">
                <a:xfrm>
                  <a:off x="2293" y="-1072"/>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a:defRPr/>
                  </a:pPr>
                  <a:endParaRPr lang="en-US" sz="2400">
                    <a:solidFill>
                      <a:srgbClr val="282828"/>
                    </a:solidFill>
                  </a:endParaRPr>
                </a:p>
              </p:txBody>
            </p:sp>
          </p:grpSp>
        </p:grpSp>
      </p:grpSp>
      <p:grpSp>
        <p:nvGrpSpPr>
          <p:cNvPr id="6" name="Group 5">
            <a:extLst>
              <a:ext uri="{FF2B5EF4-FFF2-40B4-BE49-F238E27FC236}">
                <a16:creationId xmlns:a16="http://schemas.microsoft.com/office/drawing/2014/main" id="{46D72776-5232-E543-BF3F-4B29EE168558}"/>
              </a:ext>
            </a:extLst>
          </p:cNvPr>
          <p:cNvGrpSpPr/>
          <p:nvPr/>
        </p:nvGrpSpPr>
        <p:grpSpPr>
          <a:xfrm>
            <a:off x="8373881" y="4164008"/>
            <a:ext cx="3196708" cy="1520509"/>
            <a:chOff x="6420522" y="3155301"/>
            <a:chExt cx="2397531" cy="1140382"/>
          </a:xfrm>
        </p:grpSpPr>
        <p:sp>
          <p:nvSpPr>
            <p:cNvPr id="32" name="Rectangle 31">
              <a:extLst>
                <a:ext uri="{FF2B5EF4-FFF2-40B4-BE49-F238E27FC236}">
                  <a16:creationId xmlns:a16="http://schemas.microsoft.com/office/drawing/2014/main" id="{6FD0B440-98A4-394F-A812-3895C8D34695}"/>
                </a:ext>
              </a:extLst>
            </p:cNvPr>
            <p:cNvSpPr/>
            <p:nvPr/>
          </p:nvSpPr>
          <p:spPr>
            <a:xfrm>
              <a:off x="6420522" y="3155301"/>
              <a:ext cx="2397531" cy="315423"/>
            </a:xfrm>
            <a:prstGeom prst="rect">
              <a:avLst/>
            </a:prstGeom>
            <a:noFill/>
          </p:spPr>
          <p:txBody>
            <a:bodyPr wrap="none">
              <a:spAutoFit/>
            </a:bodyPr>
            <a:lstStyle/>
            <a:p>
              <a:pPr lvl="0" algn="ctr"/>
              <a:r>
                <a:rPr lang="en-US" sz="2133" dirty="0">
                  <a:solidFill>
                    <a:schemeClr val="tx2"/>
                  </a:solidFill>
                </a:rPr>
                <a:t>Campus &amp; Branch Users</a:t>
              </a:r>
            </a:p>
          </p:txBody>
        </p:sp>
        <p:grpSp>
          <p:nvGrpSpPr>
            <p:cNvPr id="5" name="Group 4">
              <a:extLst>
                <a:ext uri="{FF2B5EF4-FFF2-40B4-BE49-F238E27FC236}">
                  <a16:creationId xmlns:a16="http://schemas.microsoft.com/office/drawing/2014/main" id="{FFEA1103-E6F6-E948-95EB-A988EB4F2899}"/>
                </a:ext>
              </a:extLst>
            </p:cNvPr>
            <p:cNvGrpSpPr/>
            <p:nvPr/>
          </p:nvGrpSpPr>
          <p:grpSpPr>
            <a:xfrm>
              <a:off x="7224391" y="3505650"/>
              <a:ext cx="909061" cy="790033"/>
              <a:chOff x="7254433" y="3562095"/>
              <a:chExt cx="909061" cy="790033"/>
            </a:xfrm>
          </p:grpSpPr>
          <p:grpSp>
            <p:nvGrpSpPr>
              <p:cNvPr id="69" name="Group 68">
                <a:extLst>
                  <a:ext uri="{FF2B5EF4-FFF2-40B4-BE49-F238E27FC236}">
                    <a16:creationId xmlns:a16="http://schemas.microsoft.com/office/drawing/2014/main" id="{F8A96C7E-B538-0149-B9EE-09AEC75633F4}"/>
                  </a:ext>
                </a:extLst>
              </p:cNvPr>
              <p:cNvGrpSpPr/>
              <p:nvPr/>
            </p:nvGrpSpPr>
            <p:grpSpPr>
              <a:xfrm>
                <a:off x="7254433" y="3562095"/>
                <a:ext cx="790035" cy="790033"/>
                <a:chOff x="1169155" y="3436668"/>
                <a:chExt cx="790035" cy="790033"/>
              </a:xfrm>
            </p:grpSpPr>
            <p:sp>
              <p:nvSpPr>
                <p:cNvPr id="70" name="Oval 69">
                  <a:extLst>
                    <a:ext uri="{FF2B5EF4-FFF2-40B4-BE49-F238E27FC236}">
                      <a16:creationId xmlns:a16="http://schemas.microsoft.com/office/drawing/2014/main" id="{B936BE63-1FD0-DA4B-B037-029743A80322}"/>
                    </a:ext>
                  </a:extLst>
                </p:cNvPr>
                <p:cNvSpPr/>
                <p:nvPr/>
              </p:nvSpPr>
              <p:spPr>
                <a:xfrm>
                  <a:off x="1169155" y="3436668"/>
                  <a:ext cx="790035" cy="790033"/>
                </a:xfrm>
                <a:prstGeom prst="ellipse">
                  <a:avLst/>
                </a:prstGeom>
                <a:solidFill>
                  <a:schemeClr val="tx2"/>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1333">
                    <a:solidFill>
                      <a:srgbClr val="282828"/>
                    </a:solidFill>
                    <a:latin typeface="CiscoSansTT ExtraLight"/>
                  </a:endParaRPr>
                </a:p>
              </p:txBody>
            </p:sp>
            <p:grpSp>
              <p:nvGrpSpPr>
                <p:cNvPr id="71" name="Group 70">
                  <a:extLst>
                    <a:ext uri="{FF2B5EF4-FFF2-40B4-BE49-F238E27FC236}">
                      <a16:creationId xmlns:a16="http://schemas.microsoft.com/office/drawing/2014/main" id="{19D09DFF-7C9B-4647-8B51-FFF5B276AD87}"/>
                    </a:ext>
                  </a:extLst>
                </p:cNvPr>
                <p:cNvGrpSpPr/>
                <p:nvPr/>
              </p:nvGrpSpPr>
              <p:grpSpPr>
                <a:xfrm>
                  <a:off x="1441405" y="3568615"/>
                  <a:ext cx="245534" cy="526139"/>
                  <a:chOff x="2009388" y="1214359"/>
                  <a:chExt cx="748546" cy="1604018"/>
                </a:xfrm>
              </p:grpSpPr>
              <p:sp>
                <p:nvSpPr>
                  <p:cNvPr id="72" name="Rectangle: Rounded Corners 135">
                    <a:extLst>
                      <a:ext uri="{FF2B5EF4-FFF2-40B4-BE49-F238E27FC236}">
                        <a16:creationId xmlns:a16="http://schemas.microsoft.com/office/drawing/2014/main" id="{6A0DE8BF-C23E-AC4C-9007-AAD24D09819C}"/>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1333">
                      <a:solidFill>
                        <a:srgbClr val="282828"/>
                      </a:solidFill>
                      <a:latin typeface="CiscoSansTT ExtraLight"/>
                    </a:endParaRPr>
                  </a:p>
                </p:txBody>
              </p:sp>
              <p:sp>
                <p:nvSpPr>
                  <p:cNvPr id="73" name="Oval 72">
                    <a:extLst>
                      <a:ext uri="{FF2B5EF4-FFF2-40B4-BE49-F238E27FC236}">
                        <a16:creationId xmlns:a16="http://schemas.microsoft.com/office/drawing/2014/main" id="{74A2F0DD-EDFC-9B4A-965B-6599A21934B8}"/>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1333">
                      <a:solidFill>
                        <a:srgbClr val="282828"/>
                      </a:solidFill>
                      <a:latin typeface="CiscoSansTT ExtraLight"/>
                    </a:endParaRPr>
                  </a:p>
                </p:txBody>
              </p:sp>
            </p:grpSp>
          </p:grpSp>
          <p:grpSp>
            <p:nvGrpSpPr>
              <p:cNvPr id="74" name="Group 73">
                <a:extLst>
                  <a:ext uri="{FF2B5EF4-FFF2-40B4-BE49-F238E27FC236}">
                    <a16:creationId xmlns:a16="http://schemas.microsoft.com/office/drawing/2014/main" id="{93C0FA90-19CC-C34D-A8CD-641DBCFEA4CC}"/>
                  </a:ext>
                </a:extLst>
              </p:cNvPr>
              <p:cNvGrpSpPr/>
              <p:nvPr/>
            </p:nvGrpSpPr>
            <p:grpSpPr>
              <a:xfrm>
                <a:off x="7772217" y="3957111"/>
                <a:ext cx="391277" cy="356330"/>
                <a:chOff x="890032" y="964594"/>
                <a:chExt cx="580704" cy="528838"/>
              </a:xfrm>
            </p:grpSpPr>
            <p:grpSp>
              <p:nvGrpSpPr>
                <p:cNvPr id="77" name="Group 76">
                  <a:extLst>
                    <a:ext uri="{FF2B5EF4-FFF2-40B4-BE49-F238E27FC236}">
                      <a16:creationId xmlns:a16="http://schemas.microsoft.com/office/drawing/2014/main" id="{3F980A12-8B35-6C49-BEE4-B2706038AC33}"/>
                    </a:ext>
                  </a:extLst>
                </p:cNvPr>
                <p:cNvGrpSpPr/>
                <p:nvPr/>
              </p:nvGrpSpPr>
              <p:grpSpPr>
                <a:xfrm>
                  <a:off x="976649" y="964594"/>
                  <a:ext cx="407471" cy="512962"/>
                  <a:chOff x="2446549" y="3326304"/>
                  <a:chExt cx="552402" cy="762558"/>
                </a:xfrm>
              </p:grpSpPr>
              <p:sp>
                <p:nvSpPr>
                  <p:cNvPr id="79" name="Rounded Rectangle 61">
                    <a:extLst>
                      <a:ext uri="{FF2B5EF4-FFF2-40B4-BE49-F238E27FC236}">
                        <a16:creationId xmlns:a16="http://schemas.microsoft.com/office/drawing/2014/main" id="{9845C230-C7BF-D041-9439-890EBEA3DEE8}"/>
                      </a:ext>
                    </a:extLst>
                  </p:cNvPr>
                  <p:cNvSpPr/>
                  <p:nvPr/>
                </p:nvSpPr>
                <p:spPr>
                  <a:xfrm>
                    <a:off x="2618556" y="3871883"/>
                    <a:ext cx="214304" cy="216979"/>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a:solidFill>
                        <a:srgbClr val="282828"/>
                      </a:solidFill>
                      <a:latin typeface="CiscoSansTT ExtraLight"/>
                    </a:endParaRPr>
                  </a:p>
                </p:txBody>
              </p:sp>
              <p:sp>
                <p:nvSpPr>
                  <p:cNvPr id="80" name="Freeform: Shape 35">
                    <a:extLst>
                      <a:ext uri="{FF2B5EF4-FFF2-40B4-BE49-F238E27FC236}">
                        <a16:creationId xmlns:a16="http://schemas.microsoft.com/office/drawing/2014/main" id="{946453F3-6735-564B-BC85-3304A7950CCE}"/>
                      </a:ext>
                    </a:extLst>
                  </p:cNvPr>
                  <p:cNvSpPr/>
                  <p:nvPr/>
                </p:nvSpPr>
                <p:spPr>
                  <a:xfrm>
                    <a:off x="2446549" y="3326304"/>
                    <a:ext cx="552402" cy="762558"/>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solidFill>
                  <a:ln cap="flat">
                    <a:noFill/>
                    <a:prstDash val="solid"/>
                  </a:ln>
                </p:spPr>
                <p:txBody>
                  <a:bodyPr vert="horz" wrap="none" lIns="120000" tIns="60000" rIns="120000" bIns="60000" anchor="ctr" anchorCtr="1" compatLnSpc="0"/>
                  <a:lstStyle/>
                  <a:p>
                    <a:pPr defTabSz="609570" hangingPunct="0">
                      <a:defRPr/>
                    </a:pPr>
                    <a:endParaRPr lang="en-US" sz="2400">
                      <a:solidFill>
                        <a:srgbClr val="282828"/>
                      </a:solidFill>
                      <a:latin typeface="Arial" pitchFamily="18"/>
                      <a:ea typeface="Arial Unicode MS" pitchFamily="2"/>
                      <a:cs typeface="Arial Unicode MS" pitchFamily="2"/>
                    </a:endParaRPr>
                  </a:p>
                </p:txBody>
              </p:sp>
              <p:sp>
                <p:nvSpPr>
                  <p:cNvPr id="81" name="Freeform: Shape 116">
                    <a:extLst>
                      <a:ext uri="{FF2B5EF4-FFF2-40B4-BE49-F238E27FC236}">
                        <a16:creationId xmlns:a16="http://schemas.microsoft.com/office/drawing/2014/main" id="{0EDB6BD8-207C-B444-97D9-60C40C832E28}"/>
                      </a:ext>
                    </a:extLst>
                  </p:cNvPr>
                  <p:cNvSpPr/>
                  <p:nvPr/>
                </p:nvSpPr>
                <p:spPr>
                  <a:xfrm>
                    <a:off x="2517681" y="3407615"/>
                    <a:ext cx="406668" cy="406667"/>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tx2"/>
                  </a:solidFill>
                  <a:ln cap="flat">
                    <a:noFill/>
                    <a:prstDash val="solid"/>
                  </a:ln>
                </p:spPr>
                <p:txBody>
                  <a:bodyPr vert="horz" wrap="square" lIns="120000" tIns="60000" rIns="120000" bIns="60000" anchor="ctr" anchorCtr="1" compatLnSpc="0">
                    <a:noAutofit/>
                  </a:bodyPr>
                  <a:lstStyle/>
                  <a:p>
                    <a:pPr defTabSz="609570" hangingPunct="0">
                      <a:defRPr/>
                    </a:pPr>
                    <a:endParaRPr lang="en-US" sz="2400">
                      <a:solidFill>
                        <a:srgbClr val="282828"/>
                      </a:solidFill>
                      <a:latin typeface="Arial" pitchFamily="18"/>
                      <a:ea typeface="Arial Unicode MS" pitchFamily="2"/>
                      <a:cs typeface="Arial Unicode MS" pitchFamily="2"/>
                    </a:endParaRPr>
                  </a:p>
                </p:txBody>
              </p:sp>
            </p:grpSp>
            <p:sp>
              <p:nvSpPr>
                <p:cNvPr id="78" name="Rectangle: Rounded Corners 151">
                  <a:extLst>
                    <a:ext uri="{FF2B5EF4-FFF2-40B4-BE49-F238E27FC236}">
                      <a16:creationId xmlns:a16="http://schemas.microsoft.com/office/drawing/2014/main" id="{DA9EBF9A-75FA-514E-8F05-07D508FEB973}"/>
                    </a:ext>
                  </a:extLst>
                </p:cNvPr>
                <p:cNvSpPr/>
                <p:nvPr/>
              </p:nvSpPr>
              <p:spPr>
                <a:xfrm>
                  <a:off x="890032" y="1466121"/>
                  <a:ext cx="580704"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a:solidFill>
                      <a:srgbClr val="282828"/>
                    </a:solidFill>
                    <a:latin typeface="CiscoSansTT ExtraLight"/>
                  </a:endParaRPr>
                </a:p>
              </p:txBody>
            </p:sp>
          </p:grpSp>
        </p:grpSp>
      </p:grpSp>
      <p:grpSp>
        <p:nvGrpSpPr>
          <p:cNvPr id="8" name="Group 7">
            <a:extLst>
              <a:ext uri="{FF2B5EF4-FFF2-40B4-BE49-F238E27FC236}">
                <a16:creationId xmlns:a16="http://schemas.microsoft.com/office/drawing/2014/main" id="{BD65935A-7356-304A-AFF7-0955A743B9F7}"/>
              </a:ext>
            </a:extLst>
          </p:cNvPr>
          <p:cNvGrpSpPr/>
          <p:nvPr/>
        </p:nvGrpSpPr>
        <p:grpSpPr>
          <a:xfrm>
            <a:off x="1170478" y="4073556"/>
            <a:ext cx="1794081" cy="1637691"/>
            <a:chOff x="1072648" y="2998917"/>
            <a:chExt cx="1345561" cy="1228268"/>
          </a:xfrm>
        </p:grpSpPr>
        <p:sp>
          <p:nvSpPr>
            <p:cNvPr id="39" name="TextBox 38">
              <a:extLst>
                <a:ext uri="{FF2B5EF4-FFF2-40B4-BE49-F238E27FC236}">
                  <a16:creationId xmlns:a16="http://schemas.microsoft.com/office/drawing/2014/main" id="{549A0F88-081C-EB41-A2C4-E5C7C9AB4F5A}"/>
                </a:ext>
              </a:extLst>
            </p:cNvPr>
            <p:cNvSpPr txBox="1"/>
            <p:nvPr/>
          </p:nvSpPr>
          <p:spPr>
            <a:xfrm>
              <a:off x="1072648" y="2998917"/>
              <a:ext cx="1345561" cy="315423"/>
            </a:xfrm>
            <a:prstGeom prst="rect">
              <a:avLst/>
            </a:prstGeom>
            <a:noFill/>
          </p:spPr>
          <p:txBody>
            <a:bodyPr wrap="none" rtlCol="0">
              <a:spAutoFit/>
            </a:bodyPr>
            <a:lstStyle/>
            <a:p>
              <a:pPr algn="ctr">
                <a:defRPr/>
              </a:pPr>
              <a:r>
                <a:rPr lang="en-US" sz="2133" dirty="0">
                  <a:solidFill>
                    <a:schemeClr val="tx2"/>
                  </a:solidFill>
                </a:rPr>
                <a:t>Mobile Users</a:t>
              </a:r>
            </a:p>
          </p:txBody>
        </p:sp>
        <p:grpSp>
          <p:nvGrpSpPr>
            <p:cNvPr id="7" name="Group 6">
              <a:extLst>
                <a:ext uri="{FF2B5EF4-FFF2-40B4-BE49-F238E27FC236}">
                  <a16:creationId xmlns:a16="http://schemas.microsoft.com/office/drawing/2014/main" id="{B391BF2A-6DAF-834B-95E3-A78441C665B1}"/>
                </a:ext>
              </a:extLst>
            </p:cNvPr>
            <p:cNvGrpSpPr/>
            <p:nvPr/>
          </p:nvGrpSpPr>
          <p:grpSpPr>
            <a:xfrm>
              <a:off x="1351060" y="3336859"/>
              <a:ext cx="848370" cy="890326"/>
              <a:chOff x="1384045" y="3336859"/>
              <a:chExt cx="848370" cy="890326"/>
            </a:xfrm>
          </p:grpSpPr>
          <p:grpSp>
            <p:nvGrpSpPr>
              <p:cNvPr id="82" name="Group 81">
                <a:extLst>
                  <a:ext uri="{FF2B5EF4-FFF2-40B4-BE49-F238E27FC236}">
                    <a16:creationId xmlns:a16="http://schemas.microsoft.com/office/drawing/2014/main" id="{F22BD39D-862E-814A-8F6C-F20715C8172B}"/>
                  </a:ext>
                </a:extLst>
              </p:cNvPr>
              <p:cNvGrpSpPr/>
              <p:nvPr/>
            </p:nvGrpSpPr>
            <p:grpSpPr>
              <a:xfrm>
                <a:off x="1384045" y="3336859"/>
                <a:ext cx="790035" cy="790033"/>
                <a:chOff x="1169155" y="2383740"/>
                <a:chExt cx="790035" cy="790033"/>
              </a:xfrm>
            </p:grpSpPr>
            <p:sp>
              <p:nvSpPr>
                <p:cNvPr id="83" name="Oval 82">
                  <a:extLst>
                    <a:ext uri="{FF2B5EF4-FFF2-40B4-BE49-F238E27FC236}">
                      <a16:creationId xmlns:a16="http://schemas.microsoft.com/office/drawing/2014/main" id="{B44BF44B-3451-0841-A60F-EE03E4275CA5}"/>
                    </a:ext>
                  </a:extLst>
                </p:cNvPr>
                <p:cNvSpPr/>
                <p:nvPr/>
              </p:nvSpPr>
              <p:spPr>
                <a:xfrm>
                  <a:off x="1169155" y="2383740"/>
                  <a:ext cx="790035" cy="790033"/>
                </a:xfrm>
                <a:prstGeom prst="ellipse">
                  <a:avLst/>
                </a:prstGeom>
                <a:solidFill>
                  <a:schemeClr val="tx2"/>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1333">
                    <a:solidFill>
                      <a:srgbClr val="005073"/>
                    </a:solidFill>
                    <a:latin typeface="CiscoSansTT ExtraLight"/>
                  </a:endParaRPr>
                </a:p>
              </p:txBody>
            </p:sp>
            <p:grpSp>
              <p:nvGrpSpPr>
                <p:cNvPr id="84" name="Group 83">
                  <a:extLst>
                    <a:ext uri="{FF2B5EF4-FFF2-40B4-BE49-F238E27FC236}">
                      <a16:creationId xmlns:a16="http://schemas.microsoft.com/office/drawing/2014/main" id="{403AC11E-7FDF-974D-8B7A-A8AAEA3E2AD1}"/>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85" name="Rectangle: Rounded Corners 123">
                    <a:extLst>
                      <a:ext uri="{FF2B5EF4-FFF2-40B4-BE49-F238E27FC236}">
                        <a16:creationId xmlns:a16="http://schemas.microsoft.com/office/drawing/2014/main" id="{3EB69C9D-2DE9-6945-AF65-75AE433F7755}"/>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1333">
                      <a:solidFill>
                        <a:srgbClr val="005073"/>
                      </a:solidFill>
                      <a:latin typeface="CiscoSansTT ExtraLight"/>
                    </a:endParaRPr>
                  </a:p>
                </p:txBody>
              </p:sp>
              <p:sp>
                <p:nvSpPr>
                  <p:cNvPr id="86" name="Oval 85">
                    <a:extLst>
                      <a:ext uri="{FF2B5EF4-FFF2-40B4-BE49-F238E27FC236}">
                        <a16:creationId xmlns:a16="http://schemas.microsoft.com/office/drawing/2014/main" id="{3755C02A-845E-7D41-9357-9345E0F753E9}"/>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1333">
                      <a:solidFill>
                        <a:srgbClr val="005073"/>
                      </a:solidFill>
                      <a:latin typeface="CiscoSansTT ExtraLight"/>
                    </a:endParaRPr>
                  </a:p>
                </p:txBody>
              </p:sp>
            </p:grpSp>
          </p:grpSp>
          <p:grpSp>
            <p:nvGrpSpPr>
              <p:cNvPr id="87" name="Group 86">
                <a:extLst>
                  <a:ext uri="{FF2B5EF4-FFF2-40B4-BE49-F238E27FC236}">
                    <a16:creationId xmlns:a16="http://schemas.microsoft.com/office/drawing/2014/main" id="{403E8445-6D6D-9E4D-9C4C-2C4A7554A393}"/>
                  </a:ext>
                </a:extLst>
              </p:cNvPr>
              <p:cNvGrpSpPr/>
              <p:nvPr/>
            </p:nvGrpSpPr>
            <p:grpSpPr>
              <a:xfrm>
                <a:off x="1969801" y="3762703"/>
                <a:ext cx="262614" cy="464482"/>
                <a:chOff x="1211330" y="2030730"/>
                <a:chExt cx="262614" cy="464482"/>
              </a:xfrm>
            </p:grpSpPr>
            <p:sp>
              <p:nvSpPr>
                <p:cNvPr id="88" name="Freeform 24">
                  <a:extLst>
                    <a:ext uri="{FF2B5EF4-FFF2-40B4-BE49-F238E27FC236}">
                      <a16:creationId xmlns:a16="http://schemas.microsoft.com/office/drawing/2014/main" id="{D2ACE6DC-701E-6045-8995-E747630A25F2}"/>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a:defRPr/>
                  </a:pPr>
                  <a:endParaRPr lang="en-US" sz="2400">
                    <a:solidFill>
                      <a:srgbClr val="282828"/>
                    </a:solidFill>
                  </a:endParaRPr>
                </a:p>
              </p:txBody>
            </p:sp>
            <p:sp>
              <p:nvSpPr>
                <p:cNvPr id="89" name="Freeform 25">
                  <a:extLst>
                    <a:ext uri="{FF2B5EF4-FFF2-40B4-BE49-F238E27FC236}">
                      <a16:creationId xmlns:a16="http://schemas.microsoft.com/office/drawing/2014/main" id="{4295F72A-ECD2-974F-8238-5FDF3F9F9E8F}"/>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a:defRPr/>
                  </a:pPr>
                  <a:endParaRPr lang="en-US" sz="2400">
                    <a:solidFill>
                      <a:srgbClr val="282828"/>
                    </a:solidFill>
                  </a:endParaRPr>
                </a:p>
              </p:txBody>
            </p:sp>
          </p:grpSp>
        </p:grpSp>
      </p:grpSp>
      <p:grpSp>
        <p:nvGrpSpPr>
          <p:cNvPr id="9" name="Group 8">
            <a:extLst>
              <a:ext uri="{FF2B5EF4-FFF2-40B4-BE49-F238E27FC236}">
                <a16:creationId xmlns:a16="http://schemas.microsoft.com/office/drawing/2014/main" id="{40607E50-F3FF-F74E-ABB4-D4F59F5F14CE}"/>
              </a:ext>
            </a:extLst>
          </p:cNvPr>
          <p:cNvGrpSpPr/>
          <p:nvPr/>
        </p:nvGrpSpPr>
        <p:grpSpPr>
          <a:xfrm>
            <a:off x="4917897" y="4600743"/>
            <a:ext cx="1566003" cy="1096266"/>
            <a:chOff x="6897848" y="1062541"/>
            <a:chExt cx="1416330" cy="991491"/>
          </a:xfrm>
        </p:grpSpPr>
        <p:pic>
          <p:nvPicPr>
            <p:cNvPr id="90" name="Picture 89">
              <a:extLst>
                <a:ext uri="{FF2B5EF4-FFF2-40B4-BE49-F238E27FC236}">
                  <a16:creationId xmlns:a16="http://schemas.microsoft.com/office/drawing/2014/main" id="{8F05EAEB-1660-2742-95E8-18969A7055F7}"/>
                </a:ext>
              </a:extLst>
            </p:cNvPr>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6985154" y="1422892"/>
              <a:ext cx="787622" cy="96595"/>
            </a:xfrm>
            <a:prstGeom prst="rect">
              <a:avLst/>
            </a:prstGeom>
          </p:spPr>
        </p:pic>
        <p:pic>
          <p:nvPicPr>
            <p:cNvPr id="91" name="Picture 90">
              <a:extLst>
                <a:ext uri="{FF2B5EF4-FFF2-40B4-BE49-F238E27FC236}">
                  <a16:creationId xmlns:a16="http://schemas.microsoft.com/office/drawing/2014/main" id="{35FCC69D-8CC3-1D46-BA1A-2E2410883D7F}"/>
                </a:ext>
              </a:extLst>
            </p:cNvPr>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6897848" y="1634718"/>
              <a:ext cx="705884" cy="100234"/>
            </a:xfrm>
            <a:prstGeom prst="rect">
              <a:avLst/>
            </a:prstGeom>
          </p:spPr>
        </p:pic>
        <p:pic>
          <p:nvPicPr>
            <p:cNvPr id="92" name="Picture 91">
              <a:extLst>
                <a:ext uri="{FF2B5EF4-FFF2-40B4-BE49-F238E27FC236}">
                  <a16:creationId xmlns:a16="http://schemas.microsoft.com/office/drawing/2014/main" id="{43C098B9-3ABC-4B43-8DE9-276CDE154CAB}"/>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7869470" y="1359358"/>
              <a:ext cx="360574" cy="180288"/>
            </a:xfrm>
            <a:prstGeom prst="rect">
              <a:avLst/>
            </a:prstGeom>
          </p:spPr>
        </p:pic>
        <p:pic>
          <p:nvPicPr>
            <p:cNvPr id="93" name="Picture 92">
              <a:extLst>
                <a:ext uri="{FF2B5EF4-FFF2-40B4-BE49-F238E27FC236}">
                  <a16:creationId xmlns:a16="http://schemas.microsoft.com/office/drawing/2014/main" id="{3263209A-72A1-FC48-90EF-192DC74E9D4E}"/>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7809040" y="1600675"/>
              <a:ext cx="330933" cy="161173"/>
            </a:xfrm>
            <a:prstGeom prst="rect">
              <a:avLst/>
            </a:prstGeom>
          </p:spPr>
        </p:pic>
        <p:pic>
          <p:nvPicPr>
            <p:cNvPr id="94" name="Picture 93">
              <a:extLst>
                <a:ext uri="{FF2B5EF4-FFF2-40B4-BE49-F238E27FC236}">
                  <a16:creationId xmlns:a16="http://schemas.microsoft.com/office/drawing/2014/main" id="{C104D95A-B392-674B-94B2-4BE26F13ED98}"/>
                </a:ext>
              </a:extLst>
            </p:cNvPr>
            <p:cNvPicPr>
              <a:picLocks noChangeAspect="1"/>
            </p:cNvPicPr>
            <p:nvPr/>
          </p:nvPicPr>
          <p:blipFill rotWithShape="1">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b="62538"/>
            <a:stretch/>
          </p:blipFill>
          <p:spPr>
            <a:xfrm>
              <a:off x="7266631" y="1062541"/>
              <a:ext cx="601881" cy="225192"/>
            </a:xfrm>
            <a:prstGeom prst="rect">
              <a:avLst/>
            </a:prstGeom>
          </p:spPr>
        </p:pic>
        <p:sp>
          <p:nvSpPr>
            <p:cNvPr id="95" name="TextBox 94">
              <a:extLst>
                <a:ext uri="{FF2B5EF4-FFF2-40B4-BE49-F238E27FC236}">
                  <a16:creationId xmlns:a16="http://schemas.microsoft.com/office/drawing/2014/main" id="{6AB55784-ADF4-8546-B72D-DD5070E7B485}"/>
                </a:ext>
              </a:extLst>
            </p:cNvPr>
            <p:cNvSpPr txBox="1"/>
            <p:nvPr/>
          </p:nvSpPr>
          <p:spPr>
            <a:xfrm>
              <a:off x="6974699" y="1803507"/>
              <a:ext cx="1339479" cy="250525"/>
            </a:xfrm>
            <a:prstGeom prst="rect">
              <a:avLst/>
            </a:prstGeom>
            <a:noFill/>
          </p:spPr>
          <p:txBody>
            <a:bodyPr wrap="square" rtlCol="0">
              <a:spAutoFit/>
            </a:bodyPr>
            <a:lstStyle/>
            <a:p>
              <a:pPr algn="ctr" defTabSz="609570"/>
              <a:r>
                <a:rPr lang="en-US" sz="1200" b="1" dirty="0">
                  <a:solidFill>
                    <a:schemeClr val="accent1"/>
                  </a:solidFill>
                  <a:latin typeface="CiscoSansTT ExtraLight"/>
                </a:rPr>
                <a:t>DC/Private Cloud</a:t>
              </a:r>
            </a:p>
          </p:txBody>
        </p:sp>
      </p:grpSp>
      <p:grpSp>
        <p:nvGrpSpPr>
          <p:cNvPr id="15" name="Group 14">
            <a:extLst>
              <a:ext uri="{FF2B5EF4-FFF2-40B4-BE49-F238E27FC236}">
                <a16:creationId xmlns:a16="http://schemas.microsoft.com/office/drawing/2014/main" id="{50EEA72E-8BF2-9F42-8F32-E21E72B5DBC2}"/>
              </a:ext>
            </a:extLst>
          </p:cNvPr>
          <p:cNvGrpSpPr/>
          <p:nvPr/>
        </p:nvGrpSpPr>
        <p:grpSpPr>
          <a:xfrm>
            <a:off x="3076448" y="2605214"/>
            <a:ext cx="2076635" cy="1300974"/>
            <a:chOff x="2345846" y="1816871"/>
            <a:chExt cx="1557476" cy="975731"/>
          </a:xfrm>
        </p:grpSpPr>
        <p:sp>
          <p:nvSpPr>
            <p:cNvPr id="55" name="Shape">
              <a:extLst>
                <a:ext uri="{FF2B5EF4-FFF2-40B4-BE49-F238E27FC236}">
                  <a16:creationId xmlns:a16="http://schemas.microsoft.com/office/drawing/2014/main" id="{75CDD263-82E4-1B42-8465-CF23AC0A2DD6}"/>
                </a:ext>
              </a:extLst>
            </p:cNvPr>
            <p:cNvSpPr/>
            <p:nvPr/>
          </p:nvSpPr>
          <p:spPr>
            <a:xfrm flipH="1">
              <a:off x="2345846" y="1816871"/>
              <a:ext cx="1557476" cy="961068"/>
            </a:xfrm>
            <a:custGeom>
              <a:avLst/>
              <a:gdLst/>
              <a:ahLst/>
              <a:cxnLst>
                <a:cxn ang="0">
                  <a:pos x="wd2" y="hd2"/>
                </a:cxn>
                <a:cxn ang="5400000">
                  <a:pos x="wd2" y="hd2"/>
                </a:cxn>
                <a:cxn ang="10800000">
                  <a:pos x="wd2" y="hd2"/>
                </a:cxn>
                <a:cxn ang="16200000">
                  <a:pos x="wd2" y="hd2"/>
                </a:cxn>
              </a:cxnLst>
              <a:rect l="0" t="0" r="r" b="b"/>
              <a:pathLst>
                <a:path w="21600" h="21600" extrusionOk="0">
                  <a:moveTo>
                    <a:pt x="17677" y="8321"/>
                  </a:moveTo>
                  <a:cubicBezTo>
                    <a:pt x="17662" y="8321"/>
                    <a:pt x="17662" y="8321"/>
                    <a:pt x="17662" y="8321"/>
                  </a:cubicBezTo>
                  <a:cubicBezTo>
                    <a:pt x="17486" y="3672"/>
                    <a:pt x="15207" y="0"/>
                    <a:pt x="12412" y="0"/>
                  </a:cubicBezTo>
                  <a:cubicBezTo>
                    <a:pt x="9837" y="0"/>
                    <a:pt x="7692" y="3123"/>
                    <a:pt x="7240" y="7260"/>
                  </a:cubicBezTo>
                  <a:cubicBezTo>
                    <a:pt x="7184" y="7248"/>
                    <a:pt x="7120" y="7248"/>
                    <a:pt x="7064" y="7248"/>
                  </a:cubicBezTo>
                  <a:cubicBezTo>
                    <a:pt x="5144" y="7248"/>
                    <a:pt x="3521" y="9393"/>
                    <a:pt x="2992" y="12350"/>
                  </a:cubicBezTo>
                  <a:cubicBezTo>
                    <a:pt x="2914" y="12338"/>
                    <a:pt x="2830" y="12326"/>
                    <a:pt x="2745" y="12326"/>
                  </a:cubicBezTo>
                  <a:cubicBezTo>
                    <a:pt x="1228" y="12326"/>
                    <a:pt x="0" y="14400"/>
                    <a:pt x="0" y="16963"/>
                  </a:cubicBezTo>
                  <a:cubicBezTo>
                    <a:pt x="0" y="19526"/>
                    <a:pt x="1228" y="21600"/>
                    <a:pt x="2745" y="21600"/>
                  </a:cubicBezTo>
                  <a:cubicBezTo>
                    <a:pt x="17670" y="21600"/>
                    <a:pt x="17670" y="21600"/>
                    <a:pt x="17670" y="21600"/>
                  </a:cubicBezTo>
                  <a:cubicBezTo>
                    <a:pt x="19843" y="21600"/>
                    <a:pt x="21600" y="18632"/>
                    <a:pt x="21600" y="14960"/>
                  </a:cubicBezTo>
                  <a:cubicBezTo>
                    <a:pt x="21600" y="11301"/>
                    <a:pt x="19843" y="8321"/>
                    <a:pt x="17677" y="8321"/>
                  </a:cubicBezTo>
                  <a:close/>
                  <a:moveTo>
                    <a:pt x="17677" y="8321"/>
                  </a:moveTo>
                  <a:cubicBezTo>
                    <a:pt x="17677" y="8321"/>
                    <a:pt x="17677" y="8321"/>
                    <a:pt x="17677" y="8321"/>
                  </a:cubicBezTo>
                </a:path>
              </a:pathLst>
            </a:custGeom>
            <a:solidFill>
              <a:schemeClr val="tx2"/>
            </a:solidFill>
            <a:ln w="19050" cap="flat">
              <a:noFill/>
              <a:prstDash val="solid"/>
              <a:round/>
            </a:ln>
            <a:effectLst/>
          </p:spPr>
          <p:txBody>
            <a:bodyPr wrap="square" lIns="60959" tIns="60959" rIns="60959" bIns="60959" numCol="1" anchor="b">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defTabSz="914354">
                <a:defRPr/>
              </a:pPr>
              <a:endParaRPr sz="133" b="1">
                <a:solidFill>
                  <a:srgbClr val="005073"/>
                </a:solidFill>
                <a:latin typeface="CiscoSansTT ExtraLight" charset="0"/>
                <a:ea typeface="CiscoSansTT ExtraLight" charset="0"/>
                <a:cs typeface="CiscoSansTT ExtraLight" charset="0"/>
              </a:endParaRPr>
            </a:p>
          </p:txBody>
        </p:sp>
        <p:grpSp>
          <p:nvGrpSpPr>
            <p:cNvPr id="14" name="Group 13">
              <a:extLst>
                <a:ext uri="{FF2B5EF4-FFF2-40B4-BE49-F238E27FC236}">
                  <a16:creationId xmlns:a16="http://schemas.microsoft.com/office/drawing/2014/main" id="{24D818FB-F190-B544-BB58-F3DEC611F998}"/>
                </a:ext>
              </a:extLst>
            </p:cNvPr>
            <p:cNvGrpSpPr/>
            <p:nvPr/>
          </p:nvGrpSpPr>
          <p:grpSpPr>
            <a:xfrm>
              <a:off x="2471838" y="1972548"/>
              <a:ext cx="1111201" cy="820054"/>
              <a:chOff x="6767071" y="3889094"/>
              <a:chExt cx="1437356" cy="1060750"/>
            </a:xfrm>
          </p:grpSpPr>
          <p:sp>
            <p:nvSpPr>
              <p:cNvPr id="101" name="TextBox 100">
                <a:extLst>
                  <a:ext uri="{FF2B5EF4-FFF2-40B4-BE49-F238E27FC236}">
                    <a16:creationId xmlns:a16="http://schemas.microsoft.com/office/drawing/2014/main" id="{06106BA4-AB7B-294F-9275-70F00781FF8F}"/>
                  </a:ext>
                </a:extLst>
              </p:cNvPr>
              <p:cNvSpPr txBox="1"/>
              <p:nvPr/>
            </p:nvSpPr>
            <p:spPr>
              <a:xfrm>
                <a:off x="7280833" y="4681118"/>
                <a:ext cx="567270" cy="268726"/>
              </a:xfrm>
              <a:prstGeom prst="rect">
                <a:avLst/>
              </a:prstGeom>
              <a:noFill/>
            </p:spPr>
            <p:txBody>
              <a:bodyPr wrap="square" rtlCol="0" anchor="ctr">
                <a:spAutoFit/>
              </a:bodyPr>
              <a:lstStyle/>
              <a:p>
                <a:pPr algn="ctr" defTabSz="609570"/>
                <a:r>
                  <a:rPr lang="en-US" sz="1200" b="1" dirty="0">
                    <a:solidFill>
                      <a:schemeClr val="accent1"/>
                    </a:solidFill>
                    <a:latin typeface="CiscoSansTT ExtraLight"/>
                  </a:rPr>
                  <a:t>IaaS</a:t>
                </a:r>
              </a:p>
            </p:txBody>
          </p:sp>
          <p:pic>
            <p:nvPicPr>
              <p:cNvPr id="102" name="Picture 101">
                <a:extLst>
                  <a:ext uri="{FF2B5EF4-FFF2-40B4-BE49-F238E27FC236}">
                    <a16:creationId xmlns:a16="http://schemas.microsoft.com/office/drawing/2014/main" id="{E8498AC4-9FCE-AB42-96A1-76E570BEB82C}"/>
                  </a:ext>
                </a:extLst>
              </p:cNvPr>
              <p:cNvPicPr>
                <a:picLocks noChangeAspect="1"/>
              </p:cNvPicPr>
              <p:nvPr/>
            </p:nvPicPr>
            <p:blipFill>
              <a:blip r:embed="rId10" cstate="print">
                <a:biLevel thresh="25000"/>
                <a:extLst>
                  <a:ext uri="{28A0092B-C50C-407E-A947-70E740481C1C}">
                    <a14:useLocalDpi xmlns:a14="http://schemas.microsoft.com/office/drawing/2010/main"/>
                  </a:ext>
                </a:extLst>
              </a:blip>
              <a:stretch>
                <a:fillRect/>
              </a:stretch>
            </p:blipFill>
            <p:spPr>
              <a:xfrm>
                <a:off x="7491732" y="4209052"/>
                <a:ext cx="712695" cy="205969"/>
              </a:xfrm>
              <a:prstGeom prst="rect">
                <a:avLst/>
              </a:prstGeom>
            </p:spPr>
          </p:pic>
          <p:pic>
            <p:nvPicPr>
              <p:cNvPr id="103" name="Picture 102">
                <a:extLst>
                  <a:ext uri="{FF2B5EF4-FFF2-40B4-BE49-F238E27FC236}">
                    <a16:creationId xmlns:a16="http://schemas.microsoft.com/office/drawing/2014/main" id="{416AF90F-372C-B844-A86E-ECD411AC3C5F}"/>
                  </a:ext>
                </a:extLst>
              </p:cNvPr>
              <p:cNvPicPr>
                <a:picLocks noChangeAspect="1"/>
              </p:cNvPicPr>
              <p:nvPr/>
            </p:nvPicPr>
            <p:blipFill>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7242692" y="3889094"/>
                <a:ext cx="386477" cy="231884"/>
              </a:xfrm>
              <a:prstGeom prst="rect">
                <a:avLst/>
              </a:prstGeom>
            </p:spPr>
          </p:pic>
          <p:pic>
            <p:nvPicPr>
              <p:cNvPr id="104" name="Picture 103">
                <a:extLst>
                  <a:ext uri="{FF2B5EF4-FFF2-40B4-BE49-F238E27FC236}">
                    <a16:creationId xmlns:a16="http://schemas.microsoft.com/office/drawing/2014/main" id="{A9F282F2-1C86-3544-80F3-429F52CBF3C0}"/>
                  </a:ext>
                </a:extLst>
              </p:cNvPr>
              <p:cNvPicPr>
                <a:picLocks noChangeAspect="1"/>
              </p:cNvPicPr>
              <p:nvPr/>
            </p:nvPicPr>
            <p:blipFill>
              <a:blip r:embed="rId13" cstate="print">
                <a:biLevel thresh="25000"/>
                <a:extLst>
                  <a:ext uri="{28A0092B-C50C-407E-A947-70E740481C1C}">
                    <a14:useLocalDpi xmlns:a14="http://schemas.microsoft.com/office/drawing/2010/main"/>
                  </a:ext>
                </a:extLst>
              </a:blip>
              <a:srcRect/>
              <a:stretch/>
            </p:blipFill>
            <p:spPr>
              <a:xfrm>
                <a:off x="6767071" y="4450372"/>
                <a:ext cx="988295" cy="153734"/>
              </a:xfrm>
              <a:prstGeom prst="rect">
                <a:avLst/>
              </a:prstGeom>
            </p:spPr>
          </p:pic>
        </p:grpSp>
      </p:grpSp>
      <p:grpSp>
        <p:nvGrpSpPr>
          <p:cNvPr id="19" name="Group 18">
            <a:extLst>
              <a:ext uri="{FF2B5EF4-FFF2-40B4-BE49-F238E27FC236}">
                <a16:creationId xmlns:a16="http://schemas.microsoft.com/office/drawing/2014/main" id="{CFDB2190-20C4-A546-B40A-B44C3C65FA69}"/>
              </a:ext>
            </a:extLst>
          </p:cNvPr>
          <p:cNvGrpSpPr/>
          <p:nvPr/>
        </p:nvGrpSpPr>
        <p:grpSpPr>
          <a:xfrm>
            <a:off x="6784117" y="2437224"/>
            <a:ext cx="2076635" cy="1283614"/>
            <a:chOff x="5126598" y="1690878"/>
            <a:chExt cx="1557476" cy="962711"/>
          </a:xfrm>
        </p:grpSpPr>
        <p:grpSp>
          <p:nvGrpSpPr>
            <p:cNvPr id="13" name="Group 12">
              <a:extLst>
                <a:ext uri="{FF2B5EF4-FFF2-40B4-BE49-F238E27FC236}">
                  <a16:creationId xmlns:a16="http://schemas.microsoft.com/office/drawing/2014/main" id="{3C475DBA-727F-3843-B688-32932FC2112F}"/>
                </a:ext>
              </a:extLst>
            </p:cNvPr>
            <p:cNvGrpSpPr/>
            <p:nvPr/>
          </p:nvGrpSpPr>
          <p:grpSpPr>
            <a:xfrm>
              <a:off x="5126598" y="1690878"/>
              <a:ext cx="1557476" cy="962711"/>
              <a:chOff x="5126598" y="1690878"/>
              <a:chExt cx="1557476" cy="962711"/>
            </a:xfrm>
          </p:grpSpPr>
          <p:sp>
            <p:nvSpPr>
              <p:cNvPr id="56" name="Shape">
                <a:extLst>
                  <a:ext uri="{FF2B5EF4-FFF2-40B4-BE49-F238E27FC236}">
                    <a16:creationId xmlns:a16="http://schemas.microsoft.com/office/drawing/2014/main" id="{A361DF67-E159-BB44-A24D-EABB54B0ABB5}"/>
                  </a:ext>
                </a:extLst>
              </p:cNvPr>
              <p:cNvSpPr/>
              <p:nvPr/>
            </p:nvSpPr>
            <p:spPr>
              <a:xfrm flipH="1">
                <a:off x="5126598" y="1690878"/>
                <a:ext cx="1557476" cy="961068"/>
              </a:xfrm>
              <a:custGeom>
                <a:avLst/>
                <a:gdLst/>
                <a:ahLst/>
                <a:cxnLst>
                  <a:cxn ang="0">
                    <a:pos x="wd2" y="hd2"/>
                  </a:cxn>
                  <a:cxn ang="5400000">
                    <a:pos x="wd2" y="hd2"/>
                  </a:cxn>
                  <a:cxn ang="10800000">
                    <a:pos x="wd2" y="hd2"/>
                  </a:cxn>
                  <a:cxn ang="16200000">
                    <a:pos x="wd2" y="hd2"/>
                  </a:cxn>
                </a:cxnLst>
                <a:rect l="0" t="0" r="r" b="b"/>
                <a:pathLst>
                  <a:path w="21600" h="21600" extrusionOk="0">
                    <a:moveTo>
                      <a:pt x="17677" y="8321"/>
                    </a:moveTo>
                    <a:cubicBezTo>
                      <a:pt x="17662" y="8321"/>
                      <a:pt x="17662" y="8321"/>
                      <a:pt x="17662" y="8321"/>
                    </a:cubicBezTo>
                    <a:cubicBezTo>
                      <a:pt x="17486" y="3672"/>
                      <a:pt x="15207" y="0"/>
                      <a:pt x="12412" y="0"/>
                    </a:cubicBezTo>
                    <a:cubicBezTo>
                      <a:pt x="9837" y="0"/>
                      <a:pt x="7692" y="3123"/>
                      <a:pt x="7240" y="7260"/>
                    </a:cubicBezTo>
                    <a:cubicBezTo>
                      <a:pt x="7184" y="7248"/>
                      <a:pt x="7120" y="7248"/>
                      <a:pt x="7064" y="7248"/>
                    </a:cubicBezTo>
                    <a:cubicBezTo>
                      <a:pt x="5144" y="7248"/>
                      <a:pt x="3521" y="9393"/>
                      <a:pt x="2992" y="12350"/>
                    </a:cubicBezTo>
                    <a:cubicBezTo>
                      <a:pt x="2914" y="12338"/>
                      <a:pt x="2830" y="12326"/>
                      <a:pt x="2745" y="12326"/>
                    </a:cubicBezTo>
                    <a:cubicBezTo>
                      <a:pt x="1228" y="12326"/>
                      <a:pt x="0" y="14400"/>
                      <a:pt x="0" y="16963"/>
                    </a:cubicBezTo>
                    <a:cubicBezTo>
                      <a:pt x="0" y="19526"/>
                      <a:pt x="1228" y="21600"/>
                      <a:pt x="2745" y="21600"/>
                    </a:cubicBezTo>
                    <a:cubicBezTo>
                      <a:pt x="17670" y="21600"/>
                      <a:pt x="17670" y="21600"/>
                      <a:pt x="17670" y="21600"/>
                    </a:cubicBezTo>
                    <a:cubicBezTo>
                      <a:pt x="19843" y="21600"/>
                      <a:pt x="21600" y="18632"/>
                      <a:pt x="21600" y="14960"/>
                    </a:cubicBezTo>
                    <a:cubicBezTo>
                      <a:pt x="21600" y="11301"/>
                      <a:pt x="19843" y="8321"/>
                      <a:pt x="17677" y="8321"/>
                    </a:cubicBezTo>
                    <a:close/>
                    <a:moveTo>
                      <a:pt x="17677" y="8321"/>
                    </a:moveTo>
                    <a:cubicBezTo>
                      <a:pt x="17677" y="8321"/>
                      <a:pt x="17677" y="8321"/>
                      <a:pt x="17677" y="8321"/>
                    </a:cubicBezTo>
                  </a:path>
                </a:pathLst>
              </a:custGeom>
              <a:solidFill>
                <a:schemeClr val="tx2"/>
              </a:solidFill>
              <a:ln w="19050" cap="flat">
                <a:noFill/>
                <a:prstDash val="solid"/>
                <a:round/>
              </a:ln>
              <a:effectLst/>
            </p:spPr>
            <p:txBody>
              <a:bodyPr wrap="square" lIns="60959" tIns="60959" rIns="60959" bIns="60959" numCol="1" anchor="b">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defTabSz="914354">
                  <a:defRPr/>
                </a:pPr>
                <a:endParaRPr sz="133" b="1">
                  <a:solidFill>
                    <a:srgbClr val="005073"/>
                  </a:solidFill>
                  <a:latin typeface="CiscoSansTT ExtraLight" charset="0"/>
                  <a:ea typeface="CiscoSansTT ExtraLight" charset="0"/>
                  <a:cs typeface="CiscoSansTT ExtraLight" charset="0"/>
                </a:endParaRPr>
              </a:p>
            </p:txBody>
          </p:sp>
          <p:grpSp>
            <p:nvGrpSpPr>
              <p:cNvPr id="12" name="Group 11">
                <a:extLst>
                  <a:ext uri="{FF2B5EF4-FFF2-40B4-BE49-F238E27FC236}">
                    <a16:creationId xmlns:a16="http://schemas.microsoft.com/office/drawing/2014/main" id="{057FE607-78A5-3B4A-82ED-641251A02EA6}"/>
                  </a:ext>
                </a:extLst>
              </p:cNvPr>
              <p:cNvGrpSpPr/>
              <p:nvPr/>
            </p:nvGrpSpPr>
            <p:grpSpPr>
              <a:xfrm>
                <a:off x="5316187" y="2110044"/>
                <a:ext cx="1069248" cy="543545"/>
                <a:chOff x="7324427" y="1331010"/>
                <a:chExt cx="1261927" cy="641491"/>
              </a:xfrm>
            </p:grpSpPr>
            <p:pic>
              <p:nvPicPr>
                <p:cNvPr id="96" name="Picture 95">
                  <a:extLst>
                    <a:ext uri="{FF2B5EF4-FFF2-40B4-BE49-F238E27FC236}">
                      <a16:creationId xmlns:a16="http://schemas.microsoft.com/office/drawing/2014/main" id="{ABF11A03-1BD8-D642-BE5B-D27A6471DB4D}"/>
                    </a:ext>
                  </a:extLst>
                </p:cNvPr>
                <p:cNvPicPr>
                  <a:picLocks noChangeAspect="1"/>
                </p:cNvPicPr>
                <p:nvPr/>
              </p:nvPicPr>
              <p:blipFill>
                <a:blip r:embed="rId14" cstate="print">
                  <a:biLevel thresh="25000"/>
                  <a:extLst>
                    <a:ext uri="{28A0092B-C50C-407E-A947-70E740481C1C}">
                      <a14:useLocalDpi xmlns:a14="http://schemas.microsoft.com/office/drawing/2010/main"/>
                    </a:ext>
                  </a:extLst>
                </a:blip>
                <a:stretch>
                  <a:fillRect/>
                </a:stretch>
              </p:blipFill>
              <p:spPr>
                <a:xfrm>
                  <a:off x="7324427" y="1361701"/>
                  <a:ext cx="323775" cy="339073"/>
                </a:xfrm>
                <a:prstGeom prst="rect">
                  <a:avLst/>
                </a:prstGeom>
              </p:spPr>
            </p:pic>
            <p:pic>
              <p:nvPicPr>
                <p:cNvPr id="97" name="Picture 96">
                  <a:extLst>
                    <a:ext uri="{FF2B5EF4-FFF2-40B4-BE49-F238E27FC236}">
                      <a16:creationId xmlns:a16="http://schemas.microsoft.com/office/drawing/2014/main" id="{AED678A0-A5A4-E140-A32A-996D6026F810}"/>
                    </a:ext>
                  </a:extLst>
                </p:cNvPr>
                <p:cNvPicPr>
                  <a:picLocks noChangeAspect="1"/>
                </p:cNvPicPr>
                <p:nvPr/>
              </p:nvPicPr>
              <p:blipFill>
                <a:blip r:embed="rId15" cstate="print">
                  <a:grayscl/>
                  <a:extLst>
                    <a:ext uri="{BEBA8EAE-BF5A-486C-A8C5-ECC9F3942E4B}">
                      <a14:imgProps xmlns:a14="http://schemas.microsoft.com/office/drawing/2010/main">
                        <a14:imgLayer r:embed="rId1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785142" y="1562835"/>
                  <a:ext cx="705348" cy="150274"/>
                </a:xfrm>
                <a:prstGeom prst="rect">
                  <a:avLst/>
                </a:prstGeom>
              </p:spPr>
            </p:pic>
            <p:pic>
              <p:nvPicPr>
                <p:cNvPr id="98" name="Picture 97">
                  <a:extLst>
                    <a:ext uri="{FF2B5EF4-FFF2-40B4-BE49-F238E27FC236}">
                      <a16:creationId xmlns:a16="http://schemas.microsoft.com/office/drawing/2014/main" id="{44F77D3E-B401-BD46-9BF8-61AFFC0D8B96}"/>
                    </a:ext>
                  </a:extLst>
                </p:cNvPr>
                <p:cNvPicPr>
                  <a:picLocks noChangeAspect="1"/>
                </p:cNvPicPr>
                <p:nvPr/>
              </p:nvPicPr>
              <p:blipFill>
                <a:blip r:embed="rId17" cstate="print">
                  <a:biLevel thresh="25000"/>
                  <a:extLst>
                    <a:ext uri="{28A0092B-C50C-407E-A947-70E740481C1C}">
                      <a14:useLocalDpi xmlns:a14="http://schemas.microsoft.com/office/drawing/2010/main"/>
                    </a:ext>
                  </a:extLst>
                </a:blip>
                <a:stretch>
                  <a:fillRect/>
                </a:stretch>
              </p:blipFill>
              <p:spPr>
                <a:xfrm>
                  <a:off x="7900510" y="1331010"/>
                  <a:ext cx="685844" cy="157744"/>
                </a:xfrm>
                <a:prstGeom prst="rect">
                  <a:avLst/>
                </a:prstGeom>
              </p:spPr>
            </p:pic>
            <p:sp>
              <p:nvSpPr>
                <p:cNvPr id="100" name="TextBox 99">
                  <a:extLst>
                    <a:ext uri="{FF2B5EF4-FFF2-40B4-BE49-F238E27FC236}">
                      <a16:creationId xmlns:a16="http://schemas.microsoft.com/office/drawing/2014/main" id="{2B4C0EAC-062D-4F4F-8544-46B5CD772B3E}"/>
                    </a:ext>
                  </a:extLst>
                </p:cNvPr>
                <p:cNvSpPr txBox="1"/>
                <p:nvPr/>
              </p:nvSpPr>
              <p:spPr>
                <a:xfrm>
                  <a:off x="7660608" y="1727315"/>
                  <a:ext cx="672647" cy="245186"/>
                </a:xfrm>
                <a:prstGeom prst="rect">
                  <a:avLst/>
                </a:prstGeom>
                <a:noFill/>
              </p:spPr>
              <p:txBody>
                <a:bodyPr wrap="square" rtlCol="0">
                  <a:spAutoFit/>
                </a:bodyPr>
                <a:lstStyle/>
                <a:p>
                  <a:pPr algn="ctr" defTabSz="609570"/>
                  <a:r>
                    <a:rPr lang="en-US" sz="1200" b="1" dirty="0">
                      <a:solidFill>
                        <a:schemeClr val="accent1"/>
                      </a:solidFill>
                      <a:latin typeface="CiscoSansTT ExtraLight"/>
                    </a:rPr>
                    <a:t>SaaS</a:t>
                  </a:r>
                </a:p>
              </p:txBody>
            </p:sp>
          </p:grpSp>
        </p:grpSp>
        <p:pic>
          <p:nvPicPr>
            <p:cNvPr id="18" name="Picture 17">
              <a:extLst>
                <a:ext uri="{FF2B5EF4-FFF2-40B4-BE49-F238E27FC236}">
                  <a16:creationId xmlns:a16="http://schemas.microsoft.com/office/drawing/2014/main" id="{D3ACEC2E-FE13-9043-ACCA-D45F77E3E8C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592093" y="1816710"/>
              <a:ext cx="393507" cy="275752"/>
            </a:xfrm>
            <a:prstGeom prst="rect">
              <a:avLst/>
            </a:prstGeom>
          </p:spPr>
        </p:pic>
      </p:grpSp>
      <p:sp>
        <p:nvSpPr>
          <p:cNvPr id="99" name="Title 2">
            <a:extLst>
              <a:ext uri="{FF2B5EF4-FFF2-40B4-BE49-F238E27FC236}">
                <a16:creationId xmlns:a16="http://schemas.microsoft.com/office/drawing/2014/main" id="{68209C35-AA0D-C343-894C-F57BBB50859C}"/>
              </a:ext>
            </a:extLst>
          </p:cNvPr>
          <p:cNvSpPr>
            <a:spLocks noGrp="1"/>
          </p:cNvSpPr>
          <p:nvPr>
            <p:ph type="title"/>
          </p:nvPr>
        </p:nvSpPr>
        <p:spPr>
          <a:xfrm>
            <a:off x="531283" y="395487"/>
            <a:ext cx="11127317" cy="975783"/>
          </a:xfrm>
        </p:spPr>
        <p:txBody>
          <a:bodyPr/>
          <a:lstStyle/>
          <a:p>
            <a:r>
              <a:rPr lang="en-US" dirty="0"/>
              <a:t>Today Applications are Moving to Multiple Clouds</a:t>
            </a:r>
          </a:p>
        </p:txBody>
      </p:sp>
    </p:spTree>
    <p:extLst>
      <p:ext uri="{BB962C8B-B14F-4D97-AF65-F5344CB8AC3E}">
        <p14:creationId xmlns:p14="http://schemas.microsoft.com/office/powerpoint/2010/main" val="345437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47" presetClass="entr" presetSubtype="0" fill="hold" grpId="0" nodeType="withEffect">
                                  <p:stCondLst>
                                    <p:cond delay="20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1000"/>
                                        <p:tgtEl>
                                          <p:spTgt spid="50"/>
                                        </p:tgtEl>
                                      </p:cBhvr>
                                    </p:animEffect>
                                    <p:anim calcmode="lin" valueType="num">
                                      <p:cBhvr>
                                        <p:cTn id="17" dur="1000" fill="hold"/>
                                        <p:tgtEl>
                                          <p:spTgt spid="50"/>
                                        </p:tgtEl>
                                        <p:attrNameLst>
                                          <p:attrName>ppt_x</p:attrName>
                                        </p:attrNameLst>
                                      </p:cBhvr>
                                      <p:tavLst>
                                        <p:tav tm="0">
                                          <p:val>
                                            <p:strVal val="#ppt_x"/>
                                          </p:val>
                                        </p:tav>
                                        <p:tav tm="100000">
                                          <p:val>
                                            <p:strVal val="#ppt_x"/>
                                          </p:val>
                                        </p:tav>
                                      </p:tavLst>
                                    </p:anim>
                                    <p:anim calcmode="lin" valueType="num">
                                      <p:cBhvr>
                                        <p:cTn id="18" dur="1000" fill="hold"/>
                                        <p:tgtEl>
                                          <p:spTgt spid="50"/>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60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20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1000"/>
                                        <p:tgtEl>
                                          <p:spTgt spid="52"/>
                                        </p:tgtEl>
                                      </p:cBhvr>
                                    </p:animEffect>
                                    <p:anim calcmode="lin" valueType="num">
                                      <p:cBhvr>
                                        <p:cTn id="27" dur="1000" fill="hold"/>
                                        <p:tgtEl>
                                          <p:spTgt spid="52"/>
                                        </p:tgtEl>
                                        <p:attrNameLst>
                                          <p:attrName>ppt_x</p:attrName>
                                        </p:attrNameLst>
                                      </p:cBhvr>
                                      <p:tavLst>
                                        <p:tav tm="0">
                                          <p:val>
                                            <p:strVal val="#ppt_x"/>
                                          </p:val>
                                        </p:tav>
                                        <p:tav tm="100000">
                                          <p:val>
                                            <p:strVal val="#ppt_x"/>
                                          </p:val>
                                        </p:tav>
                                      </p:tavLst>
                                    </p:anim>
                                    <p:anim calcmode="lin" valueType="num">
                                      <p:cBhvr>
                                        <p:cTn id="28" dur="1000" fill="hold"/>
                                        <p:tgtEl>
                                          <p:spTgt spid="52"/>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2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2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40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1000"/>
                                        <p:tgtEl>
                                          <p:spTgt spid="42"/>
                                        </p:tgtEl>
                                      </p:cBhvr>
                                    </p:animEffect>
                                    <p:anim calcmode="lin" valueType="num">
                                      <p:cBhvr>
                                        <p:cTn id="42" dur="1000" fill="hold"/>
                                        <p:tgtEl>
                                          <p:spTgt spid="42"/>
                                        </p:tgtEl>
                                        <p:attrNameLst>
                                          <p:attrName>ppt_x</p:attrName>
                                        </p:attrNameLst>
                                      </p:cBhvr>
                                      <p:tavLst>
                                        <p:tav tm="0">
                                          <p:val>
                                            <p:strVal val="#ppt_x"/>
                                          </p:val>
                                        </p:tav>
                                        <p:tav tm="100000">
                                          <p:val>
                                            <p:strVal val="#ppt_x"/>
                                          </p:val>
                                        </p:tav>
                                      </p:tavLst>
                                    </p:anim>
                                    <p:anim calcmode="lin" valueType="num">
                                      <p:cBhvr>
                                        <p:cTn id="43" dur="1000" fill="hold"/>
                                        <p:tgtEl>
                                          <p:spTgt spid="42"/>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1000"/>
                                        <p:tgtEl>
                                          <p:spTgt spid="54"/>
                                        </p:tgtEl>
                                      </p:cBhvr>
                                    </p:animEffect>
                                    <p:anim calcmode="lin" valueType="num">
                                      <p:cBhvr>
                                        <p:cTn id="47" dur="1000" fill="hold"/>
                                        <p:tgtEl>
                                          <p:spTgt spid="54"/>
                                        </p:tgtEl>
                                        <p:attrNameLst>
                                          <p:attrName>ppt_x</p:attrName>
                                        </p:attrNameLst>
                                      </p:cBhvr>
                                      <p:tavLst>
                                        <p:tav tm="0">
                                          <p:val>
                                            <p:strVal val="#ppt_x"/>
                                          </p:val>
                                        </p:tav>
                                        <p:tav tm="100000">
                                          <p:val>
                                            <p:strVal val="#ppt_x"/>
                                          </p:val>
                                        </p:tav>
                                      </p:tavLst>
                                    </p:anim>
                                    <p:anim calcmode="lin" valueType="num">
                                      <p:cBhvr>
                                        <p:cTn id="48" dur="1000" fill="hold"/>
                                        <p:tgtEl>
                                          <p:spTgt spid="54"/>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20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2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40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1000"/>
                                        <p:tgtEl>
                                          <p:spTgt spid="53"/>
                                        </p:tgtEl>
                                      </p:cBhvr>
                                    </p:animEffect>
                                    <p:anim calcmode="lin" valueType="num">
                                      <p:cBhvr>
                                        <p:cTn id="62" dur="1000" fill="hold"/>
                                        <p:tgtEl>
                                          <p:spTgt spid="53"/>
                                        </p:tgtEl>
                                        <p:attrNameLst>
                                          <p:attrName>ppt_x</p:attrName>
                                        </p:attrNameLst>
                                      </p:cBhvr>
                                      <p:tavLst>
                                        <p:tav tm="0">
                                          <p:val>
                                            <p:strVal val="#ppt_x"/>
                                          </p:val>
                                        </p:tav>
                                        <p:tav tm="100000">
                                          <p:val>
                                            <p:strVal val="#ppt_x"/>
                                          </p:val>
                                        </p:tav>
                                      </p:tavLst>
                                    </p:anim>
                                    <p:anim calcmode="lin" valueType="num">
                                      <p:cBhvr>
                                        <p:cTn id="63" dur="1000" fill="hold"/>
                                        <p:tgtEl>
                                          <p:spTgt spid="53"/>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60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1000"/>
                                        <p:tgtEl>
                                          <p:spTgt spid="49"/>
                                        </p:tgtEl>
                                      </p:cBhvr>
                                    </p:animEffect>
                                    <p:anim calcmode="lin" valueType="num">
                                      <p:cBhvr>
                                        <p:cTn id="67" dur="1000" fill="hold"/>
                                        <p:tgtEl>
                                          <p:spTgt spid="49"/>
                                        </p:tgtEl>
                                        <p:attrNameLst>
                                          <p:attrName>ppt_x</p:attrName>
                                        </p:attrNameLst>
                                      </p:cBhvr>
                                      <p:tavLst>
                                        <p:tav tm="0">
                                          <p:val>
                                            <p:strVal val="#ppt_x"/>
                                          </p:val>
                                        </p:tav>
                                        <p:tav tm="100000">
                                          <p:val>
                                            <p:strVal val="#ppt_x"/>
                                          </p:val>
                                        </p:tav>
                                      </p:tavLst>
                                    </p:anim>
                                    <p:anim calcmode="lin" valueType="num">
                                      <p:cBhvr>
                                        <p:cTn id="68" dur="1000" fill="hold"/>
                                        <p:tgtEl>
                                          <p:spTgt spid="49"/>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1000"/>
                                        <p:tgtEl>
                                          <p:spTgt spid="48"/>
                                        </p:tgtEl>
                                      </p:cBhvr>
                                    </p:animEffect>
                                    <p:anim calcmode="lin" valueType="num">
                                      <p:cBhvr>
                                        <p:cTn id="72" dur="1000" fill="hold"/>
                                        <p:tgtEl>
                                          <p:spTgt spid="48"/>
                                        </p:tgtEl>
                                        <p:attrNameLst>
                                          <p:attrName>ppt_x</p:attrName>
                                        </p:attrNameLst>
                                      </p:cBhvr>
                                      <p:tavLst>
                                        <p:tav tm="0">
                                          <p:val>
                                            <p:strVal val="#ppt_x"/>
                                          </p:val>
                                        </p:tav>
                                        <p:tav tm="100000">
                                          <p:val>
                                            <p:strVal val="#ppt_x"/>
                                          </p:val>
                                        </p:tav>
                                      </p:tavLst>
                                    </p:anim>
                                    <p:anim calcmode="lin" valueType="num">
                                      <p:cBhvr>
                                        <p:cTn id="73" dur="1000" fill="hold"/>
                                        <p:tgtEl>
                                          <p:spTgt spid="48"/>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1000"/>
                                        <p:tgtEl>
                                          <p:spTgt spid="51"/>
                                        </p:tgtEl>
                                      </p:cBhvr>
                                    </p:animEffect>
                                    <p:anim calcmode="lin" valueType="num">
                                      <p:cBhvr>
                                        <p:cTn id="77" dur="1000" fill="hold"/>
                                        <p:tgtEl>
                                          <p:spTgt spid="51"/>
                                        </p:tgtEl>
                                        <p:attrNameLst>
                                          <p:attrName>ppt_x</p:attrName>
                                        </p:attrNameLst>
                                      </p:cBhvr>
                                      <p:tavLst>
                                        <p:tav tm="0">
                                          <p:val>
                                            <p:strVal val="#ppt_x"/>
                                          </p:val>
                                        </p:tav>
                                        <p:tav tm="100000">
                                          <p:val>
                                            <p:strVal val="#ppt_x"/>
                                          </p:val>
                                        </p:tav>
                                      </p:tavLst>
                                    </p:anim>
                                    <p:anim calcmode="lin" valueType="num">
                                      <p:cBhvr>
                                        <p:cTn id="7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3" grpId="0" animBg="1"/>
      <p:bldP spid="41" grpId="0" animBg="1"/>
      <p:bldP spid="42" grpId="0" animBg="1"/>
      <p:bldP spid="47" grpId="0" animBg="1"/>
      <p:bldP spid="48" grpId="0" animBg="1"/>
      <p:bldP spid="49" grpId="0" animBg="1"/>
      <p:bldP spid="50" grpId="0" animBg="1"/>
      <p:bldP spid="51" grpId="0" animBg="1"/>
      <p:bldP spid="52" grpId="0" animBg="1"/>
      <p:bldP spid="53" grpId="0" animBg="1"/>
      <p:bldP spid="54" grpId="0" animBg="1"/>
      <p:bldP spid="5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8ED29C30-BC31-48D9-BE7B-DD39C2AD069E}"/>
              </a:ext>
            </a:extLst>
          </p:cNvPr>
          <p:cNvSpPr/>
          <p:nvPr/>
        </p:nvSpPr>
        <p:spPr>
          <a:xfrm rot="5400000">
            <a:off x="6458163" y="1178044"/>
            <a:ext cx="4690767" cy="4980225"/>
          </a:xfrm>
          <a:prstGeom prst="round2SameRect">
            <a:avLst>
              <a:gd name="adj1" fmla="val 8406"/>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rgbClr val="005073"/>
              </a:solidFill>
              <a:latin typeface="+mj-lt"/>
            </a:endParaRPr>
          </a:p>
        </p:txBody>
      </p:sp>
      <p:sp>
        <p:nvSpPr>
          <p:cNvPr id="21" name="Triangle 20"/>
          <p:cNvSpPr/>
          <p:nvPr/>
        </p:nvSpPr>
        <p:spPr>
          <a:xfrm rot="16200000">
            <a:off x="1335919" y="1031183"/>
            <a:ext cx="4690765" cy="5273947"/>
          </a:xfrm>
          <a:prstGeom prst="triangle">
            <a:avLst>
              <a:gd name="adj" fmla="val 44542"/>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rgbClr val="005073"/>
              </a:solidFill>
              <a:latin typeface="+mj-lt"/>
            </a:endParaRPr>
          </a:p>
        </p:txBody>
      </p:sp>
      <p:cxnSp>
        <p:nvCxnSpPr>
          <p:cNvPr id="18" name="Straight Connector 17">
            <a:extLst>
              <a:ext uri="{FF2B5EF4-FFF2-40B4-BE49-F238E27FC236}">
                <a16:creationId xmlns:a16="http://schemas.microsoft.com/office/drawing/2014/main" id="{D4655D52-A104-D840-AF0A-B0BF3164BB10}"/>
              </a:ext>
            </a:extLst>
          </p:cNvPr>
          <p:cNvCxnSpPr/>
          <p:nvPr/>
        </p:nvCxnSpPr>
        <p:spPr>
          <a:xfrm>
            <a:off x="2694039" y="4127171"/>
            <a:ext cx="0" cy="2400988"/>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3F96B1DA-F5E8-D644-A34A-DBD3CB452C2C}"/>
              </a:ext>
            </a:extLst>
          </p:cNvPr>
          <p:cNvSpPr/>
          <p:nvPr/>
        </p:nvSpPr>
        <p:spPr>
          <a:xfrm>
            <a:off x="6406525" y="1437184"/>
            <a:ext cx="4720964" cy="693257"/>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133" b="1">
                <a:solidFill>
                  <a:srgbClr val="FFFFFF"/>
                </a:solidFill>
                <a:latin typeface="+mj-lt"/>
              </a:rPr>
              <a:t>Enterprise Firewall</a:t>
            </a:r>
          </a:p>
          <a:p>
            <a:pPr algn="ctr" defTabSz="914377">
              <a:defRPr/>
            </a:pPr>
            <a:r>
              <a:rPr lang="en-US" sz="1467">
                <a:solidFill>
                  <a:srgbClr val="FFFFFF"/>
                </a:solidFill>
                <a:latin typeface="+mj-lt"/>
              </a:rPr>
              <a:t>Layer 3 to 7 apps classified</a:t>
            </a:r>
          </a:p>
        </p:txBody>
      </p:sp>
      <p:sp>
        <p:nvSpPr>
          <p:cNvPr id="22" name="Rounded Rectangle 21">
            <a:extLst>
              <a:ext uri="{FF2B5EF4-FFF2-40B4-BE49-F238E27FC236}">
                <a16:creationId xmlns:a16="http://schemas.microsoft.com/office/drawing/2014/main" id="{DB81164B-7FC3-EE46-9C21-667F55993A95}"/>
              </a:ext>
            </a:extLst>
          </p:cNvPr>
          <p:cNvSpPr/>
          <p:nvPr/>
        </p:nvSpPr>
        <p:spPr>
          <a:xfrm>
            <a:off x="6409174" y="2206117"/>
            <a:ext cx="4720965" cy="678895"/>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133" b="1">
                <a:solidFill>
                  <a:srgbClr val="FFFFFF"/>
                </a:solidFill>
                <a:latin typeface="+mj-lt"/>
              </a:rPr>
              <a:t>Intrusion Protection System</a:t>
            </a:r>
          </a:p>
          <a:p>
            <a:pPr algn="ctr" defTabSz="914377">
              <a:defRPr/>
            </a:pPr>
            <a:r>
              <a:rPr lang="en-US" sz="1467">
                <a:solidFill>
                  <a:srgbClr val="FFFFFF"/>
                </a:solidFill>
                <a:latin typeface="+mj-lt"/>
              </a:rPr>
              <a:t>Most widely deployed IPS engine in the world</a:t>
            </a:r>
          </a:p>
        </p:txBody>
      </p:sp>
      <p:sp>
        <p:nvSpPr>
          <p:cNvPr id="23" name="Rounded Rectangle 22">
            <a:extLst>
              <a:ext uri="{FF2B5EF4-FFF2-40B4-BE49-F238E27FC236}">
                <a16:creationId xmlns:a16="http://schemas.microsoft.com/office/drawing/2014/main" id="{6F84C07E-16FA-AA49-BA50-12611AB76BF0}"/>
              </a:ext>
            </a:extLst>
          </p:cNvPr>
          <p:cNvSpPr/>
          <p:nvPr/>
        </p:nvSpPr>
        <p:spPr>
          <a:xfrm>
            <a:off x="6406525" y="2963735"/>
            <a:ext cx="4720963" cy="678895"/>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133" b="1">
                <a:solidFill>
                  <a:srgbClr val="FFFFFF"/>
                </a:solidFill>
                <a:latin typeface="+mj-lt"/>
              </a:rPr>
              <a:t>URL-Filtering</a:t>
            </a:r>
          </a:p>
          <a:p>
            <a:pPr algn="ctr" defTabSz="914377">
              <a:defRPr/>
            </a:pPr>
            <a:r>
              <a:rPr lang="en-US" sz="1467">
                <a:solidFill>
                  <a:srgbClr val="FFFFFF"/>
                </a:solidFill>
                <a:latin typeface="+mj-lt"/>
              </a:rPr>
              <a:t>Web reputation score using 82+ web categories</a:t>
            </a:r>
          </a:p>
        </p:txBody>
      </p:sp>
      <p:sp>
        <p:nvSpPr>
          <p:cNvPr id="24" name="Rounded Rectangle 23">
            <a:extLst>
              <a:ext uri="{FF2B5EF4-FFF2-40B4-BE49-F238E27FC236}">
                <a16:creationId xmlns:a16="http://schemas.microsoft.com/office/drawing/2014/main" id="{9ACCDD66-9D8B-BD42-B290-A478FDB0AE15}"/>
              </a:ext>
            </a:extLst>
          </p:cNvPr>
          <p:cNvSpPr/>
          <p:nvPr/>
        </p:nvSpPr>
        <p:spPr>
          <a:xfrm>
            <a:off x="6406524" y="5252209"/>
            <a:ext cx="4720961" cy="662257"/>
          </a:xfrm>
          <a:prstGeom prst="roundRect">
            <a:avLst>
              <a:gd name="adj" fmla="val 5000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133" b="1" dirty="0">
                <a:solidFill>
                  <a:srgbClr val="FFFFFF"/>
                </a:solidFill>
                <a:latin typeface="+mj-lt"/>
              </a:rPr>
              <a:t>Umbrella Cloud Security </a:t>
            </a:r>
          </a:p>
          <a:p>
            <a:pPr algn="ctr" defTabSz="914377">
              <a:defRPr/>
            </a:pPr>
            <a:r>
              <a:rPr lang="en-US" sz="1467" dirty="0">
                <a:solidFill>
                  <a:srgbClr val="FFFFFF"/>
                </a:solidFill>
                <a:latin typeface="+mj-lt"/>
              </a:rPr>
              <a:t>DNS Security/Cloud FW with Cisco Umbrella</a:t>
            </a:r>
          </a:p>
        </p:txBody>
      </p:sp>
      <p:sp>
        <p:nvSpPr>
          <p:cNvPr id="16" name="TextBox 15">
            <a:extLst>
              <a:ext uri="{FF2B5EF4-FFF2-40B4-BE49-F238E27FC236}">
                <a16:creationId xmlns:a16="http://schemas.microsoft.com/office/drawing/2014/main" id="{B956DA85-C4DB-0848-8A79-1C292554ECED}"/>
              </a:ext>
            </a:extLst>
          </p:cNvPr>
          <p:cNvSpPr txBox="1"/>
          <p:nvPr/>
        </p:nvSpPr>
        <p:spPr>
          <a:xfrm>
            <a:off x="4259077" y="3301458"/>
            <a:ext cx="1433406" cy="913199"/>
          </a:xfrm>
          <a:prstGeom prst="rect">
            <a:avLst/>
          </a:prstGeom>
          <a:noFill/>
        </p:spPr>
        <p:txBody>
          <a:bodyPr wrap="none" rtlCol="0">
            <a:spAutoFit/>
          </a:bodyPr>
          <a:lstStyle/>
          <a:p>
            <a:pPr algn="ctr" defTabSz="914377">
              <a:defRPr/>
            </a:pPr>
            <a:r>
              <a:rPr lang="en-US" sz="2667">
                <a:solidFill>
                  <a:schemeClr val="bg1"/>
                </a:solidFill>
                <a:latin typeface="+mj-lt"/>
              </a:rPr>
              <a:t>Cisco </a:t>
            </a:r>
            <a:br>
              <a:rPr lang="en-US" sz="2667">
                <a:solidFill>
                  <a:schemeClr val="bg1"/>
                </a:solidFill>
                <a:latin typeface="+mj-lt"/>
              </a:rPr>
            </a:br>
            <a:r>
              <a:rPr lang="en-US" sz="2667">
                <a:solidFill>
                  <a:schemeClr val="bg1"/>
                </a:solidFill>
                <a:latin typeface="+mj-lt"/>
              </a:rPr>
              <a:t>Security</a:t>
            </a:r>
          </a:p>
        </p:txBody>
      </p:sp>
      <p:sp>
        <p:nvSpPr>
          <p:cNvPr id="29" name="Title 1">
            <a:extLst>
              <a:ext uri="{FF2B5EF4-FFF2-40B4-BE49-F238E27FC236}">
                <a16:creationId xmlns:a16="http://schemas.microsoft.com/office/drawing/2014/main" id="{D42E6E10-D3DF-0045-9EE3-A518FE11D811}"/>
              </a:ext>
            </a:extLst>
          </p:cNvPr>
          <p:cNvSpPr>
            <a:spLocks noGrp="1"/>
          </p:cNvSpPr>
          <p:nvPr>
            <p:ph type="title"/>
          </p:nvPr>
        </p:nvSpPr>
        <p:spPr>
          <a:xfrm>
            <a:off x="592368" y="603306"/>
            <a:ext cx="11742800" cy="758734"/>
          </a:xfrm>
        </p:spPr>
        <p:txBody>
          <a:bodyPr/>
          <a:lstStyle/>
          <a:p>
            <a:r>
              <a:rPr lang="en-US" dirty="0"/>
              <a:t>Cisco SD-WAN Security &amp; SASE Solution </a:t>
            </a:r>
            <a:br>
              <a:rPr lang="en-US" dirty="0"/>
            </a:br>
            <a:r>
              <a:rPr lang="en-US" sz="2400" dirty="0"/>
              <a:t>Consistent across on-prem and cloud</a:t>
            </a:r>
            <a:endParaRPr lang="en-US" dirty="0"/>
          </a:p>
        </p:txBody>
      </p:sp>
      <p:sp>
        <p:nvSpPr>
          <p:cNvPr id="30" name="Rounded Rectangle 29">
            <a:extLst>
              <a:ext uri="{FF2B5EF4-FFF2-40B4-BE49-F238E27FC236}">
                <a16:creationId xmlns:a16="http://schemas.microsoft.com/office/drawing/2014/main" id="{BF65A1E7-78BC-684E-A4E7-2F9F6A40CD62}"/>
              </a:ext>
            </a:extLst>
          </p:cNvPr>
          <p:cNvSpPr/>
          <p:nvPr/>
        </p:nvSpPr>
        <p:spPr>
          <a:xfrm>
            <a:off x="6406524" y="3722478"/>
            <a:ext cx="4720963" cy="678895"/>
          </a:xfrm>
          <a:prstGeom prst="roundRect">
            <a:avLst>
              <a:gd name="adj" fmla="val 50000"/>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ctr" anchorCtr="0" compatLnSpc="1">
            <a:prstTxWarp prst="textNoShape">
              <a:avLst/>
            </a:prstTxWarp>
          </a:bodyPr>
          <a:lstStyle/>
          <a:p>
            <a:pPr algn="ctr" defTabSz="914377">
              <a:defRPr/>
            </a:pPr>
            <a:r>
              <a:rPr lang="en-US" sz="2133" b="1">
                <a:solidFill>
                  <a:srgbClr val="FFFFFF"/>
                </a:solidFill>
                <a:latin typeface="+mj-lt"/>
              </a:rPr>
              <a:t>Adv. Malware Protection</a:t>
            </a:r>
          </a:p>
          <a:p>
            <a:pPr algn="ctr" defTabSz="914377">
              <a:defRPr/>
            </a:pPr>
            <a:r>
              <a:rPr lang="en-US" sz="1467">
                <a:solidFill>
                  <a:srgbClr val="FFFFFF"/>
                </a:solidFill>
                <a:latin typeface="+mj-lt"/>
              </a:rPr>
              <a:t>With File Reputation and Sandboxing (TG)</a:t>
            </a:r>
          </a:p>
        </p:txBody>
      </p:sp>
      <p:sp>
        <p:nvSpPr>
          <p:cNvPr id="39" name="Oval 38">
            <a:extLst>
              <a:ext uri="{FF2B5EF4-FFF2-40B4-BE49-F238E27FC236}">
                <a16:creationId xmlns:a16="http://schemas.microsoft.com/office/drawing/2014/main" id="{CA58DE5B-DEEB-B240-847B-27728AF63964}"/>
              </a:ext>
            </a:extLst>
          </p:cNvPr>
          <p:cNvSpPr>
            <a:spLocks noChangeAspect="1"/>
          </p:cNvSpPr>
          <p:nvPr/>
        </p:nvSpPr>
        <p:spPr>
          <a:xfrm>
            <a:off x="1164189" y="2716668"/>
            <a:ext cx="2291927" cy="2296153"/>
          </a:xfrm>
          <a:prstGeom prst="ellipse">
            <a:avLst/>
          </a:prstGeom>
          <a:solidFill>
            <a:schemeClr val="tx2"/>
          </a:solidFill>
          <a:ln w="111125">
            <a:solidFill>
              <a:schemeClr val="bg2">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fontAlgn="base">
              <a:spcBef>
                <a:spcPct val="0"/>
              </a:spcBef>
              <a:spcAft>
                <a:spcPct val="0"/>
              </a:spcAft>
            </a:pPr>
            <a:endParaRPr lang="en-US" sz="3200">
              <a:solidFill>
                <a:srgbClr val="005073"/>
              </a:solidFill>
              <a:latin typeface="+mj-lt"/>
            </a:endParaRPr>
          </a:p>
        </p:txBody>
      </p:sp>
      <p:sp>
        <p:nvSpPr>
          <p:cNvPr id="41" name="TextBox 40">
            <a:extLst>
              <a:ext uri="{FF2B5EF4-FFF2-40B4-BE49-F238E27FC236}">
                <a16:creationId xmlns:a16="http://schemas.microsoft.com/office/drawing/2014/main" id="{5C67FD3D-1841-A94D-9318-464260F8040E}"/>
              </a:ext>
            </a:extLst>
          </p:cNvPr>
          <p:cNvSpPr txBox="1"/>
          <p:nvPr/>
        </p:nvSpPr>
        <p:spPr>
          <a:xfrm>
            <a:off x="1348274" y="3488174"/>
            <a:ext cx="1911119" cy="913199"/>
          </a:xfrm>
          <a:prstGeom prst="rect">
            <a:avLst/>
          </a:prstGeom>
          <a:noFill/>
        </p:spPr>
        <p:txBody>
          <a:bodyPr wrap="square" rtlCol="0">
            <a:spAutoFit/>
          </a:bodyPr>
          <a:lstStyle/>
          <a:p>
            <a:pPr algn="ctr" defTabSz="812760" fontAlgn="base">
              <a:spcBef>
                <a:spcPct val="0"/>
              </a:spcBef>
              <a:spcAft>
                <a:spcPct val="0"/>
              </a:spcAft>
              <a:defRPr/>
            </a:pPr>
            <a:r>
              <a:rPr lang="en-US" sz="2667" b="1" dirty="0">
                <a:solidFill>
                  <a:srgbClr val="FFFFFF"/>
                </a:solidFill>
                <a:latin typeface="+mj-lt"/>
                <a:ea typeface="ＭＳ Ｐゴシック" charset="0"/>
              </a:rPr>
              <a:t>Cisco </a:t>
            </a:r>
          </a:p>
          <a:p>
            <a:pPr algn="ctr" defTabSz="812760" fontAlgn="base">
              <a:spcBef>
                <a:spcPct val="0"/>
              </a:spcBef>
              <a:spcAft>
                <a:spcPct val="0"/>
              </a:spcAft>
              <a:defRPr/>
            </a:pPr>
            <a:r>
              <a:rPr lang="en-US" sz="2667" b="1" dirty="0">
                <a:solidFill>
                  <a:srgbClr val="FFFFFF"/>
                </a:solidFill>
                <a:latin typeface="+mj-lt"/>
                <a:ea typeface="ＭＳ Ｐゴシック" charset="0"/>
              </a:rPr>
              <a:t>SD-WAN</a:t>
            </a:r>
          </a:p>
        </p:txBody>
      </p:sp>
      <p:pic>
        <p:nvPicPr>
          <p:cNvPr id="19" name="Picture 18">
            <a:extLst>
              <a:ext uri="{FF2B5EF4-FFF2-40B4-BE49-F238E27FC236}">
                <a16:creationId xmlns:a16="http://schemas.microsoft.com/office/drawing/2014/main" id="{0F0146B5-2451-ED4D-8A8C-87347B530C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40897" y="2890493"/>
            <a:ext cx="538508" cy="538508"/>
          </a:xfrm>
          <a:prstGeom prst="rect">
            <a:avLst/>
          </a:prstGeom>
        </p:spPr>
      </p:pic>
      <p:sp>
        <p:nvSpPr>
          <p:cNvPr id="26" name="Rounded Rectangle 25">
            <a:extLst>
              <a:ext uri="{FF2B5EF4-FFF2-40B4-BE49-F238E27FC236}">
                <a16:creationId xmlns:a16="http://schemas.microsoft.com/office/drawing/2014/main" id="{D74683BA-F5AA-2946-9F14-89AF333FAA49}"/>
              </a:ext>
            </a:extLst>
          </p:cNvPr>
          <p:cNvSpPr/>
          <p:nvPr/>
        </p:nvSpPr>
        <p:spPr>
          <a:xfrm>
            <a:off x="6406524" y="4490879"/>
            <a:ext cx="4709767" cy="662257"/>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133" b="1" dirty="0">
                <a:solidFill>
                  <a:srgbClr val="FFFFFF"/>
                </a:solidFill>
                <a:latin typeface="+mj-lt"/>
              </a:rPr>
              <a:t>SSL Proxy</a:t>
            </a:r>
          </a:p>
          <a:p>
            <a:pPr algn="ctr" defTabSz="914377">
              <a:defRPr/>
            </a:pPr>
            <a:r>
              <a:rPr lang="en-US" sz="1467" dirty="0">
                <a:solidFill>
                  <a:srgbClr val="FFFFFF"/>
                </a:solidFill>
                <a:latin typeface="+mj-lt"/>
              </a:rPr>
              <a:t>Detect Threats in Encrypted Traffic</a:t>
            </a:r>
          </a:p>
        </p:txBody>
      </p:sp>
    </p:spTree>
    <p:extLst>
      <p:ext uri="{BB962C8B-B14F-4D97-AF65-F5344CB8AC3E}">
        <p14:creationId xmlns:p14="http://schemas.microsoft.com/office/powerpoint/2010/main" val="2601393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gray">
          <a:xfrm>
            <a:off x="876815" y="3313880"/>
            <a:ext cx="3413760" cy="2542808"/>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1467">
              <a:solidFill>
                <a:schemeClr val="bg1"/>
              </a:solidFill>
              <a:latin typeface="+mj-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gray">
          <a:xfrm>
            <a:off x="2182012" y="1437084"/>
            <a:ext cx="820829" cy="820829"/>
          </a:xfrm>
          <a:prstGeom prst="rect">
            <a:avLst/>
          </a:prstGeom>
        </p:spPr>
      </p:pic>
      <p:sp>
        <p:nvSpPr>
          <p:cNvPr id="12" name="Rectangle 11"/>
          <p:cNvSpPr/>
          <p:nvPr/>
        </p:nvSpPr>
        <p:spPr bwMode="gray">
          <a:xfrm>
            <a:off x="4555844" y="3323449"/>
            <a:ext cx="3413760" cy="254280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1467">
              <a:solidFill>
                <a:schemeClr val="bg1"/>
              </a:solidFill>
              <a:latin typeface="+mj-lt"/>
            </a:endParaRPr>
          </a:p>
        </p:txBody>
      </p:sp>
      <p:sp>
        <p:nvSpPr>
          <p:cNvPr id="5" name="TextBox 4"/>
          <p:cNvSpPr txBox="1"/>
          <p:nvPr/>
        </p:nvSpPr>
        <p:spPr bwMode="gray">
          <a:xfrm flipV="1">
            <a:off x="4555844" y="2287129"/>
            <a:ext cx="3413760" cy="1036320"/>
          </a:xfrm>
          <a:prstGeom prst="round2SameRect">
            <a:avLst>
              <a:gd name="adj1" fmla="val 0"/>
              <a:gd name="adj2" fmla="val 24510"/>
            </a:avLst>
          </a:prstGeom>
          <a:solidFill>
            <a:schemeClr val="accent1"/>
          </a:solidFill>
        </p:spPr>
        <p:txBody>
          <a:bodyPr wrap="square" lIns="0" tIns="121920" rIns="0" bIns="121920" rtlCol="0">
            <a:noAutofit/>
          </a:bodyPr>
          <a:lstStyle/>
          <a:p>
            <a:pPr algn="ctr" defTabSz="609555">
              <a:lnSpc>
                <a:spcPct val="90000"/>
              </a:lnSpc>
              <a:defRPr/>
            </a:pPr>
            <a:endParaRPr lang="en-US" sz="2400">
              <a:solidFill>
                <a:schemeClr val="bg1"/>
              </a:solidFill>
              <a:latin typeface="+mj-lt"/>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gray">
          <a:xfrm rot="10800000" flipH="1" flipV="1">
            <a:off x="5836516" y="1442364"/>
            <a:ext cx="820829" cy="820829"/>
          </a:xfrm>
          <a:prstGeom prst="rect">
            <a:avLst/>
          </a:prstGeom>
        </p:spPr>
      </p:pic>
      <p:sp>
        <p:nvSpPr>
          <p:cNvPr id="15" name="Rectangle 14"/>
          <p:cNvSpPr/>
          <p:nvPr/>
        </p:nvSpPr>
        <p:spPr bwMode="gray">
          <a:xfrm>
            <a:off x="8194552" y="3323449"/>
            <a:ext cx="3413760" cy="254280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1467">
              <a:solidFill>
                <a:schemeClr val="bg1"/>
              </a:solidFill>
              <a:latin typeface="+mj-lt"/>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gray">
          <a:xfrm>
            <a:off x="9491019" y="1437084"/>
            <a:ext cx="820829" cy="820829"/>
          </a:xfrm>
          <a:prstGeom prst="rect">
            <a:avLst/>
          </a:prstGeom>
        </p:spPr>
      </p:pic>
      <p:sp>
        <p:nvSpPr>
          <p:cNvPr id="17" name="Rectangle 16"/>
          <p:cNvSpPr/>
          <p:nvPr/>
        </p:nvSpPr>
        <p:spPr>
          <a:xfrm>
            <a:off x="4557960" y="2593288"/>
            <a:ext cx="3413760" cy="424732"/>
          </a:xfrm>
          <a:prstGeom prst="rect">
            <a:avLst/>
          </a:prstGeom>
        </p:spPr>
        <p:txBody>
          <a:bodyPr>
            <a:spAutoFit/>
          </a:bodyPr>
          <a:lstStyle/>
          <a:p>
            <a:pPr algn="ctr" defTabSz="609555">
              <a:lnSpc>
                <a:spcPct val="90000"/>
              </a:lnSpc>
              <a:defRPr/>
            </a:pPr>
            <a:r>
              <a:rPr lang="en-US" sz="2400">
                <a:solidFill>
                  <a:schemeClr val="bg1"/>
                </a:solidFill>
                <a:latin typeface="+mj-lt"/>
              </a:rPr>
              <a:t>Fast to Deploy</a:t>
            </a:r>
          </a:p>
        </p:txBody>
      </p:sp>
      <p:sp>
        <p:nvSpPr>
          <p:cNvPr id="21" name="TextBox 20"/>
          <p:cNvSpPr txBox="1"/>
          <p:nvPr/>
        </p:nvSpPr>
        <p:spPr bwMode="gray">
          <a:xfrm flipV="1">
            <a:off x="874697" y="2287129"/>
            <a:ext cx="3413760" cy="1036320"/>
          </a:xfrm>
          <a:prstGeom prst="round2SameRect">
            <a:avLst>
              <a:gd name="adj1" fmla="val 0"/>
              <a:gd name="adj2" fmla="val 24510"/>
            </a:avLst>
          </a:prstGeom>
          <a:solidFill>
            <a:schemeClr val="accent2"/>
          </a:solidFill>
        </p:spPr>
        <p:txBody>
          <a:bodyPr wrap="square" lIns="0" tIns="121920" rIns="0" bIns="121920" rtlCol="0">
            <a:noAutofit/>
          </a:bodyPr>
          <a:lstStyle/>
          <a:p>
            <a:pPr algn="ctr" defTabSz="609555">
              <a:lnSpc>
                <a:spcPct val="90000"/>
              </a:lnSpc>
              <a:defRPr/>
            </a:pPr>
            <a:endParaRPr lang="en-US" sz="2400">
              <a:solidFill>
                <a:schemeClr val="bg1"/>
              </a:solidFill>
              <a:latin typeface="+mj-lt"/>
            </a:endParaRPr>
          </a:p>
        </p:txBody>
      </p:sp>
      <p:sp>
        <p:nvSpPr>
          <p:cNvPr id="24" name="Rectangle 23"/>
          <p:cNvSpPr/>
          <p:nvPr/>
        </p:nvSpPr>
        <p:spPr>
          <a:xfrm>
            <a:off x="996487" y="2583718"/>
            <a:ext cx="3220676" cy="424732"/>
          </a:xfrm>
          <a:prstGeom prst="rect">
            <a:avLst/>
          </a:prstGeom>
        </p:spPr>
        <p:txBody>
          <a:bodyPr wrap="square">
            <a:spAutoFit/>
          </a:bodyPr>
          <a:lstStyle/>
          <a:p>
            <a:pPr algn="ctr" defTabSz="609555">
              <a:lnSpc>
                <a:spcPct val="90000"/>
              </a:lnSpc>
              <a:defRPr/>
            </a:pPr>
            <a:r>
              <a:rPr lang="en-US" sz="2400" dirty="0">
                <a:solidFill>
                  <a:schemeClr val="bg1"/>
                </a:solidFill>
                <a:latin typeface="+mj-lt"/>
              </a:rPr>
              <a:t>Easy to Consume</a:t>
            </a:r>
          </a:p>
        </p:txBody>
      </p:sp>
      <p:sp>
        <p:nvSpPr>
          <p:cNvPr id="25" name="TextBox 24"/>
          <p:cNvSpPr txBox="1"/>
          <p:nvPr/>
        </p:nvSpPr>
        <p:spPr bwMode="gray">
          <a:xfrm flipV="1">
            <a:off x="8192435" y="2287129"/>
            <a:ext cx="3413760" cy="1036320"/>
          </a:xfrm>
          <a:prstGeom prst="round2SameRect">
            <a:avLst>
              <a:gd name="adj1" fmla="val 0"/>
              <a:gd name="adj2" fmla="val 24510"/>
            </a:avLst>
          </a:prstGeom>
          <a:solidFill>
            <a:schemeClr val="accent5"/>
          </a:solidFill>
        </p:spPr>
        <p:txBody>
          <a:bodyPr wrap="square" lIns="0" tIns="121920" rIns="0" bIns="121920" rtlCol="0">
            <a:noAutofit/>
          </a:bodyPr>
          <a:lstStyle/>
          <a:p>
            <a:pPr algn="ctr" defTabSz="609555">
              <a:lnSpc>
                <a:spcPct val="90000"/>
              </a:lnSpc>
              <a:defRPr/>
            </a:pPr>
            <a:endParaRPr lang="en-US" sz="2400">
              <a:solidFill>
                <a:schemeClr val="bg1"/>
              </a:solidFill>
              <a:latin typeface="+mj-lt"/>
            </a:endParaRPr>
          </a:p>
        </p:txBody>
      </p:sp>
      <p:sp>
        <p:nvSpPr>
          <p:cNvPr id="26" name="Rectangle 25"/>
          <p:cNvSpPr/>
          <p:nvPr/>
        </p:nvSpPr>
        <p:spPr>
          <a:xfrm>
            <a:off x="8192435" y="2595740"/>
            <a:ext cx="3413760" cy="424732"/>
          </a:xfrm>
          <a:prstGeom prst="rect">
            <a:avLst/>
          </a:prstGeom>
        </p:spPr>
        <p:txBody>
          <a:bodyPr>
            <a:spAutoFit/>
          </a:bodyPr>
          <a:lstStyle/>
          <a:p>
            <a:pPr algn="ctr" defTabSz="609555">
              <a:lnSpc>
                <a:spcPct val="90000"/>
              </a:lnSpc>
              <a:defRPr/>
            </a:pPr>
            <a:r>
              <a:rPr lang="en-US" sz="2400">
                <a:solidFill>
                  <a:schemeClr val="bg1"/>
                </a:solidFill>
                <a:latin typeface="+mj-lt"/>
              </a:rPr>
              <a:t>Simple to Manage</a:t>
            </a:r>
          </a:p>
        </p:txBody>
      </p:sp>
      <p:sp>
        <p:nvSpPr>
          <p:cNvPr id="3" name="Rectangle 2">
            <a:extLst>
              <a:ext uri="{FF2B5EF4-FFF2-40B4-BE49-F238E27FC236}">
                <a16:creationId xmlns:a16="http://schemas.microsoft.com/office/drawing/2014/main" id="{7CBDCE60-E87B-1847-8BD1-63DB172E5610}"/>
              </a:ext>
            </a:extLst>
          </p:cNvPr>
          <p:cNvSpPr/>
          <p:nvPr/>
        </p:nvSpPr>
        <p:spPr>
          <a:xfrm>
            <a:off x="874697" y="6003802"/>
            <a:ext cx="10731499" cy="4780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spcBef>
                <a:spcPts val="267"/>
              </a:spcBef>
              <a:defRPr/>
            </a:pPr>
            <a:endParaRPr lang="en-US" sz="2400">
              <a:solidFill>
                <a:srgbClr val="FFFFFF"/>
              </a:solidFill>
              <a:latin typeface="+mj-lt"/>
            </a:endParaRPr>
          </a:p>
        </p:txBody>
      </p:sp>
      <p:sp>
        <p:nvSpPr>
          <p:cNvPr id="4" name="Rectangle 3">
            <a:extLst>
              <a:ext uri="{FF2B5EF4-FFF2-40B4-BE49-F238E27FC236}">
                <a16:creationId xmlns:a16="http://schemas.microsoft.com/office/drawing/2014/main" id="{CB18B401-D579-F44D-8609-E6C456B28D06}"/>
              </a:ext>
            </a:extLst>
          </p:cNvPr>
          <p:cNvSpPr/>
          <p:nvPr/>
        </p:nvSpPr>
        <p:spPr>
          <a:xfrm>
            <a:off x="1434091" y="6017174"/>
            <a:ext cx="9883212" cy="420564"/>
          </a:xfrm>
          <a:prstGeom prst="rect">
            <a:avLst/>
          </a:prstGeom>
        </p:spPr>
        <p:txBody>
          <a:bodyPr wrap="square" anchor="t">
            <a:spAutoFit/>
          </a:bodyPr>
          <a:lstStyle/>
          <a:p>
            <a:pPr defTabSz="609570"/>
            <a:r>
              <a:rPr lang="en-US" sz="2133" dirty="0">
                <a:solidFill>
                  <a:srgbClr val="FFFFFF"/>
                </a:solidFill>
                <a:latin typeface="+mj-lt"/>
                <a:ea typeface="ＭＳ Ｐゴシック"/>
              </a:rPr>
              <a:t>A SASE architecture secured by leading real-time threat intelligence</a:t>
            </a:r>
          </a:p>
        </p:txBody>
      </p:sp>
      <p:sp>
        <p:nvSpPr>
          <p:cNvPr id="13" name="Title 12">
            <a:extLst>
              <a:ext uri="{FF2B5EF4-FFF2-40B4-BE49-F238E27FC236}">
                <a16:creationId xmlns:a16="http://schemas.microsoft.com/office/drawing/2014/main" id="{F44730CE-B89D-C948-A95F-57EE2C719AB1}"/>
              </a:ext>
            </a:extLst>
          </p:cNvPr>
          <p:cNvSpPr>
            <a:spLocks noGrp="1"/>
          </p:cNvSpPr>
          <p:nvPr>
            <p:ph type="title"/>
          </p:nvPr>
        </p:nvSpPr>
        <p:spPr/>
        <p:txBody>
          <a:bodyPr/>
          <a:lstStyle/>
          <a:p>
            <a:r>
              <a:rPr lang="en-US" dirty="0"/>
              <a:t>Cisco SD-WAN Fully integrated with Umbrella</a:t>
            </a:r>
          </a:p>
        </p:txBody>
      </p:sp>
      <p:sp>
        <p:nvSpPr>
          <p:cNvPr id="2" name="TextBox 1">
            <a:extLst>
              <a:ext uri="{FF2B5EF4-FFF2-40B4-BE49-F238E27FC236}">
                <a16:creationId xmlns:a16="http://schemas.microsoft.com/office/drawing/2014/main" id="{332FAFBC-E60C-2A4D-B351-BE3B3BCF34AD}"/>
              </a:ext>
            </a:extLst>
          </p:cNvPr>
          <p:cNvSpPr txBox="1"/>
          <p:nvPr/>
        </p:nvSpPr>
        <p:spPr>
          <a:xfrm>
            <a:off x="994815" y="3515166"/>
            <a:ext cx="3021125" cy="2842445"/>
          </a:xfrm>
          <a:prstGeom prst="rect">
            <a:avLst/>
          </a:prstGeom>
          <a:noFill/>
        </p:spPr>
        <p:txBody>
          <a:bodyPr wrap="square" rtlCol="0" anchor="t">
            <a:spAutoFit/>
          </a:bodyPr>
          <a:lstStyle/>
          <a:p>
            <a:pPr algn="ctr"/>
            <a:r>
              <a:rPr lang="en-US" sz="1467" dirty="0">
                <a:solidFill>
                  <a:schemeClr val="bg1"/>
                </a:solidFill>
                <a:latin typeface="+mj-lt"/>
                <a:ea typeface="ＭＳ Ｐゴシック"/>
              </a:rPr>
              <a:t>Consistent packaging and entitlement reporting</a:t>
            </a:r>
          </a:p>
          <a:p>
            <a:pPr algn="ctr"/>
            <a:endParaRPr lang="en-US" sz="1467" dirty="0">
              <a:solidFill>
                <a:schemeClr val="bg1"/>
              </a:solidFill>
              <a:latin typeface="+mj-lt"/>
            </a:endParaRPr>
          </a:p>
          <a:p>
            <a:pPr algn="ctr"/>
            <a:r>
              <a:rPr lang="en-US" sz="1467" dirty="0">
                <a:solidFill>
                  <a:schemeClr val="bg1"/>
                </a:solidFill>
                <a:latin typeface="+mj-lt"/>
                <a:ea typeface="ＭＳ Ｐゴシック"/>
              </a:rPr>
              <a:t>Simplified billing with Enterprise Agreements </a:t>
            </a:r>
            <a:endParaRPr lang="en-US" sz="1467" dirty="0">
              <a:solidFill>
                <a:schemeClr val="bg1"/>
              </a:solidFill>
              <a:latin typeface="+mj-lt"/>
            </a:endParaRPr>
          </a:p>
          <a:p>
            <a:pPr algn="ctr"/>
            <a:endParaRPr lang="en-US" sz="1467" dirty="0">
              <a:solidFill>
                <a:schemeClr val="bg1"/>
              </a:solidFill>
              <a:latin typeface="+mj-lt"/>
            </a:endParaRPr>
          </a:p>
          <a:p>
            <a:pPr algn="ctr"/>
            <a:r>
              <a:rPr lang="en-US" sz="1467" dirty="0">
                <a:solidFill>
                  <a:schemeClr val="bg1"/>
                </a:solidFill>
                <a:latin typeface="+mj-lt"/>
                <a:ea typeface="ＭＳ Ｐゴシック"/>
              </a:rPr>
              <a:t>Flexible pre and post-paid payment terms for MSPs</a:t>
            </a:r>
            <a:endParaRPr lang="en-US" sz="1467" dirty="0">
              <a:solidFill>
                <a:schemeClr val="bg1"/>
              </a:solidFill>
              <a:latin typeface="+mj-lt"/>
            </a:endParaRPr>
          </a:p>
          <a:p>
            <a:pPr algn="ctr"/>
            <a:endParaRPr lang="en-US" sz="1467" dirty="0">
              <a:solidFill>
                <a:schemeClr val="bg1"/>
              </a:solidFill>
              <a:latin typeface="+mj-lt"/>
            </a:endParaRPr>
          </a:p>
          <a:p>
            <a:pPr algn="ctr"/>
            <a:endParaRPr lang="en-US" sz="1467" dirty="0">
              <a:solidFill>
                <a:schemeClr val="bg1"/>
              </a:solidFill>
              <a:latin typeface="+mj-lt"/>
            </a:endParaRPr>
          </a:p>
          <a:p>
            <a:pPr algn="ctr"/>
            <a:endParaRPr lang="en-US" sz="1600" dirty="0">
              <a:solidFill>
                <a:schemeClr val="bg1"/>
              </a:solidFill>
              <a:latin typeface="+mj-lt"/>
            </a:endParaRPr>
          </a:p>
          <a:p>
            <a:pPr algn="ctr"/>
            <a:endParaRPr lang="en-US" sz="1600" dirty="0">
              <a:solidFill>
                <a:schemeClr val="bg1"/>
              </a:solidFill>
              <a:latin typeface="+mj-lt"/>
            </a:endParaRPr>
          </a:p>
        </p:txBody>
      </p:sp>
      <p:sp>
        <p:nvSpPr>
          <p:cNvPr id="16" name="TextBox 15">
            <a:extLst>
              <a:ext uri="{FF2B5EF4-FFF2-40B4-BE49-F238E27FC236}">
                <a16:creationId xmlns:a16="http://schemas.microsoft.com/office/drawing/2014/main" id="{77C47790-B475-AC49-8337-B787B79E4D79}"/>
              </a:ext>
            </a:extLst>
          </p:cNvPr>
          <p:cNvSpPr txBox="1"/>
          <p:nvPr/>
        </p:nvSpPr>
        <p:spPr>
          <a:xfrm>
            <a:off x="4711806" y="3513995"/>
            <a:ext cx="3009473" cy="2388474"/>
          </a:xfrm>
          <a:prstGeom prst="rect">
            <a:avLst/>
          </a:prstGeom>
          <a:noFill/>
        </p:spPr>
        <p:txBody>
          <a:bodyPr wrap="square" rtlCol="0" anchor="t">
            <a:spAutoFit/>
          </a:bodyPr>
          <a:lstStyle/>
          <a:p>
            <a:pPr algn="ctr"/>
            <a:r>
              <a:rPr lang="en-US" sz="1467">
                <a:solidFill>
                  <a:schemeClr val="bg1"/>
                </a:solidFill>
                <a:latin typeface="+mj-lt"/>
                <a:ea typeface="ＭＳ Ｐゴシック"/>
              </a:rPr>
              <a:t>Auto-registration of SD-WAN to Umbrella </a:t>
            </a:r>
            <a:endParaRPr lang="en-US" sz="1467">
              <a:solidFill>
                <a:schemeClr val="bg1"/>
              </a:solidFill>
              <a:latin typeface="+mj-lt"/>
            </a:endParaRPr>
          </a:p>
          <a:p>
            <a:pPr algn="ctr"/>
            <a:endParaRPr lang="en-US" sz="1467">
              <a:solidFill>
                <a:schemeClr val="bg1"/>
              </a:solidFill>
              <a:latin typeface="+mj-lt"/>
            </a:endParaRPr>
          </a:p>
          <a:p>
            <a:pPr algn="ctr"/>
            <a:r>
              <a:rPr lang="en-US" sz="1467">
                <a:solidFill>
                  <a:schemeClr val="bg1"/>
                </a:solidFill>
                <a:latin typeface="+mj-lt"/>
                <a:ea typeface="ＭＳ Ｐゴシック"/>
              </a:rPr>
              <a:t>Single touch auto-provisioning from Branch</a:t>
            </a:r>
            <a:endParaRPr lang="en-US" sz="1467">
              <a:solidFill>
                <a:schemeClr val="bg1"/>
              </a:solidFill>
              <a:latin typeface="+mj-lt"/>
            </a:endParaRPr>
          </a:p>
          <a:p>
            <a:pPr algn="ctr"/>
            <a:endParaRPr lang="en-US" sz="1467">
              <a:solidFill>
                <a:schemeClr val="bg1"/>
              </a:solidFill>
              <a:latin typeface="+mj-lt"/>
            </a:endParaRPr>
          </a:p>
          <a:p>
            <a:pPr algn="ctr">
              <a:spcBef>
                <a:spcPts val="267"/>
              </a:spcBef>
            </a:pPr>
            <a:r>
              <a:rPr lang="en-US" sz="1467">
                <a:solidFill>
                  <a:schemeClr val="bg1"/>
                </a:solidFill>
                <a:latin typeface="+mj-lt"/>
                <a:ea typeface="ＭＳ Ｐゴシック"/>
                <a:cs typeface="Arial"/>
              </a:rPr>
              <a:t>Discovery and granular control of SaaS applications</a:t>
            </a:r>
            <a:endParaRPr lang="en-US" sz="1467">
              <a:solidFill>
                <a:schemeClr val="bg1"/>
              </a:solidFill>
              <a:latin typeface="+mj-lt"/>
              <a:ea typeface="ＭＳ Ｐゴシック"/>
            </a:endParaRPr>
          </a:p>
          <a:p>
            <a:pPr algn="ctr"/>
            <a:endParaRPr lang="en-US" sz="1467">
              <a:solidFill>
                <a:schemeClr val="bg1"/>
              </a:solidFill>
              <a:latin typeface="+mj-lt"/>
            </a:endParaRPr>
          </a:p>
          <a:p>
            <a:pPr algn="ctr"/>
            <a:endParaRPr lang="en-US" sz="1467">
              <a:solidFill>
                <a:schemeClr val="bg1"/>
              </a:solidFill>
              <a:latin typeface="+mj-lt"/>
            </a:endParaRPr>
          </a:p>
        </p:txBody>
      </p:sp>
      <p:sp>
        <p:nvSpPr>
          <p:cNvPr id="18" name="TextBox 17">
            <a:extLst>
              <a:ext uri="{FF2B5EF4-FFF2-40B4-BE49-F238E27FC236}">
                <a16:creationId xmlns:a16="http://schemas.microsoft.com/office/drawing/2014/main" id="{D971C389-D49F-0D4D-9179-D8F4B40BD934}"/>
              </a:ext>
            </a:extLst>
          </p:cNvPr>
          <p:cNvSpPr txBox="1"/>
          <p:nvPr/>
        </p:nvSpPr>
        <p:spPr>
          <a:xfrm>
            <a:off x="8443363" y="3511630"/>
            <a:ext cx="2940648" cy="2350002"/>
          </a:xfrm>
          <a:prstGeom prst="rect">
            <a:avLst/>
          </a:prstGeom>
          <a:noFill/>
        </p:spPr>
        <p:txBody>
          <a:bodyPr wrap="square" rtlCol="0" anchor="t">
            <a:spAutoFit/>
          </a:bodyPr>
          <a:lstStyle/>
          <a:p>
            <a:pPr algn="ctr"/>
            <a:r>
              <a:rPr lang="en-US" sz="1467">
                <a:solidFill>
                  <a:schemeClr val="bg1"/>
                </a:solidFill>
                <a:latin typeface="+mj-lt"/>
                <a:ea typeface="ＭＳ Ｐゴシック"/>
              </a:rPr>
              <a:t>Integrated troubleshooting and service assurance</a:t>
            </a:r>
            <a:endParaRPr lang="en-US" sz="1467">
              <a:solidFill>
                <a:schemeClr val="bg1"/>
              </a:solidFill>
              <a:latin typeface="+mj-lt"/>
            </a:endParaRPr>
          </a:p>
          <a:p>
            <a:pPr algn="ctr"/>
            <a:endParaRPr lang="en-US" sz="1467">
              <a:solidFill>
                <a:schemeClr val="bg1"/>
              </a:solidFill>
              <a:latin typeface="+mj-lt"/>
            </a:endParaRPr>
          </a:p>
          <a:p>
            <a:pPr algn="ctr"/>
            <a:r>
              <a:rPr lang="en-US" sz="1467">
                <a:solidFill>
                  <a:schemeClr val="bg1"/>
                </a:solidFill>
                <a:latin typeface="+mj-lt"/>
                <a:ea typeface="ＭＳ Ｐゴシック"/>
              </a:rPr>
              <a:t>Unified security policy and threat insights*</a:t>
            </a:r>
          </a:p>
          <a:p>
            <a:pPr algn="ctr"/>
            <a:endParaRPr lang="en-US" sz="1467">
              <a:solidFill>
                <a:schemeClr val="bg1"/>
              </a:solidFill>
              <a:latin typeface="+mj-lt"/>
            </a:endParaRPr>
          </a:p>
          <a:p>
            <a:pPr algn="ctr"/>
            <a:r>
              <a:rPr lang="en-US" sz="1467">
                <a:solidFill>
                  <a:schemeClr val="bg1"/>
                </a:solidFill>
                <a:latin typeface="+mj-lt"/>
                <a:ea typeface="ＭＳ Ｐゴシック"/>
              </a:rPr>
              <a:t> Identity aware based SD-WAN for better path selection*</a:t>
            </a:r>
            <a:endParaRPr lang="en-US" sz="1467">
              <a:solidFill>
                <a:schemeClr val="bg1"/>
              </a:solidFill>
              <a:latin typeface="+mj-lt"/>
            </a:endParaRPr>
          </a:p>
          <a:p>
            <a:pPr algn="ctr"/>
            <a:endParaRPr lang="en-US" sz="1467">
              <a:solidFill>
                <a:schemeClr val="bg1"/>
              </a:solidFill>
              <a:latin typeface="+mj-lt"/>
            </a:endParaRPr>
          </a:p>
          <a:p>
            <a:pPr algn="ctr"/>
            <a:endParaRPr lang="en-US" sz="1467">
              <a:solidFill>
                <a:schemeClr val="bg1"/>
              </a:solidFill>
              <a:latin typeface="+mj-lt"/>
            </a:endParaRPr>
          </a:p>
        </p:txBody>
      </p:sp>
      <p:sp>
        <p:nvSpPr>
          <p:cNvPr id="6" name="TextBox 5">
            <a:extLst>
              <a:ext uri="{FF2B5EF4-FFF2-40B4-BE49-F238E27FC236}">
                <a16:creationId xmlns:a16="http://schemas.microsoft.com/office/drawing/2014/main" id="{FC76EB4C-D806-494A-93BC-4ED7031313CB}"/>
              </a:ext>
            </a:extLst>
          </p:cNvPr>
          <p:cNvSpPr txBox="1"/>
          <p:nvPr/>
        </p:nvSpPr>
        <p:spPr>
          <a:xfrm>
            <a:off x="10707438" y="6586849"/>
            <a:ext cx="5829620" cy="276999"/>
          </a:xfrm>
          <a:prstGeom prst="rect">
            <a:avLst/>
          </a:prstGeom>
          <a:noFill/>
        </p:spPr>
        <p:txBody>
          <a:bodyPr wrap="square" rtlCol="0" anchor="t">
            <a:spAutoFit/>
          </a:bodyPr>
          <a:lstStyle/>
          <a:p>
            <a:r>
              <a:rPr lang="en-US" sz="1200">
                <a:latin typeface="+mj-lt"/>
                <a:ea typeface="ＭＳ Ｐゴシック"/>
              </a:rPr>
              <a:t>*Roadmap – CY21</a:t>
            </a:r>
          </a:p>
        </p:txBody>
      </p:sp>
    </p:spTree>
    <p:extLst>
      <p:ext uri="{BB962C8B-B14F-4D97-AF65-F5344CB8AC3E}">
        <p14:creationId xmlns:p14="http://schemas.microsoft.com/office/powerpoint/2010/main" val="2537509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67AADF0-6CDA-5F47-BA5A-46730CAFCB8D}"/>
              </a:ext>
            </a:extLst>
          </p:cNvPr>
          <p:cNvSpPr>
            <a:spLocks noGrp="1"/>
          </p:cNvSpPr>
          <p:nvPr>
            <p:ph type="body" sz="quarter" idx="10"/>
          </p:nvPr>
        </p:nvSpPr>
        <p:spPr>
          <a:xfrm>
            <a:off x="189949" y="1373604"/>
            <a:ext cx="8138109" cy="4110792"/>
          </a:xfrm>
        </p:spPr>
        <p:txBody>
          <a:bodyPr/>
          <a:lstStyle/>
          <a:p>
            <a:pPr marL="76195" indent="0">
              <a:buNone/>
            </a:pPr>
            <a:r>
              <a:rPr lang="en-US" sz="2800" b="1" dirty="0"/>
              <a:t>Auto-Registration + Auto-Tunnel to Umbrella</a:t>
            </a:r>
            <a:endParaRPr lang="en-US" b="1" dirty="0">
              <a:solidFill>
                <a:schemeClr val="bg1"/>
              </a:solidFill>
            </a:endParaRPr>
          </a:p>
          <a:p>
            <a:pPr marL="76195" indent="0">
              <a:buNone/>
            </a:pPr>
            <a:r>
              <a:rPr lang="en-US" dirty="0">
                <a:solidFill>
                  <a:schemeClr val="bg1"/>
                </a:solidFill>
              </a:rPr>
              <a:t>Smart Account credentials on both Umbrella and SD-WAN</a:t>
            </a:r>
          </a:p>
          <a:p>
            <a:pPr marL="533384" indent="-457189"/>
            <a:r>
              <a:rPr lang="en-US" sz="2400" dirty="0">
                <a:solidFill>
                  <a:schemeClr val="bg1"/>
                </a:solidFill>
              </a:rPr>
              <a:t>Automatic Registration of Edge Devices to Umbrella</a:t>
            </a:r>
          </a:p>
          <a:p>
            <a:pPr marL="533384" indent="-457189"/>
            <a:r>
              <a:rPr lang="en-US" sz="2400" dirty="0">
                <a:solidFill>
                  <a:schemeClr val="bg1"/>
                </a:solidFill>
              </a:rPr>
              <a:t>Secure API key provisioning on SD-WAN through HTTPS</a:t>
            </a:r>
          </a:p>
          <a:p>
            <a:pPr marL="533384" indent="-457189"/>
            <a:r>
              <a:rPr lang="en-US" sz="2400" dirty="0">
                <a:solidFill>
                  <a:schemeClr val="bg1"/>
                </a:solidFill>
              </a:rPr>
              <a:t>Auto-setup with IPSec tunnel to Umbrella SIG using template </a:t>
            </a:r>
          </a:p>
        </p:txBody>
      </p:sp>
      <p:sp>
        <p:nvSpPr>
          <p:cNvPr id="2" name="Title 1">
            <a:extLst>
              <a:ext uri="{FF2B5EF4-FFF2-40B4-BE49-F238E27FC236}">
                <a16:creationId xmlns:a16="http://schemas.microsoft.com/office/drawing/2014/main" id="{F3227911-F20E-A747-A59A-49A58E946887}"/>
              </a:ext>
            </a:extLst>
          </p:cNvPr>
          <p:cNvSpPr>
            <a:spLocks noGrp="1"/>
          </p:cNvSpPr>
          <p:nvPr>
            <p:ph type="title"/>
          </p:nvPr>
        </p:nvSpPr>
        <p:spPr>
          <a:xfrm>
            <a:off x="189949" y="166707"/>
            <a:ext cx="11812102" cy="975783"/>
          </a:xfrm>
        </p:spPr>
        <p:txBody>
          <a:bodyPr/>
          <a:lstStyle/>
          <a:p>
            <a:r>
              <a:rPr lang="en-US" sz="4267" dirty="0"/>
              <a:t>Fully Automated Umbrella Setup from </a:t>
            </a:r>
            <a:r>
              <a:rPr lang="en-US" sz="4267" dirty="0" err="1"/>
              <a:t>vManage</a:t>
            </a:r>
            <a:endParaRPr lang="en-US" sz="4267" dirty="0"/>
          </a:p>
        </p:txBody>
      </p:sp>
      <p:pic>
        <p:nvPicPr>
          <p:cNvPr id="5" name="Picture 4">
            <a:extLst>
              <a:ext uri="{FF2B5EF4-FFF2-40B4-BE49-F238E27FC236}">
                <a16:creationId xmlns:a16="http://schemas.microsoft.com/office/drawing/2014/main" id="{5053C856-7F32-9E47-A6E1-32CC820DAC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61715" y="1419137"/>
            <a:ext cx="2708363" cy="1701855"/>
          </a:xfrm>
          <a:prstGeom prst="rect">
            <a:avLst/>
          </a:prstGeom>
        </p:spPr>
      </p:pic>
      <p:sp>
        <p:nvSpPr>
          <p:cNvPr id="13" name="Rounded Rectangle 12">
            <a:extLst>
              <a:ext uri="{FF2B5EF4-FFF2-40B4-BE49-F238E27FC236}">
                <a16:creationId xmlns:a16="http://schemas.microsoft.com/office/drawing/2014/main" id="{B13A1106-BDC5-674B-B25E-50AA1AFFAF51}"/>
              </a:ext>
            </a:extLst>
          </p:cNvPr>
          <p:cNvSpPr/>
          <p:nvPr/>
        </p:nvSpPr>
        <p:spPr>
          <a:xfrm>
            <a:off x="8641246" y="2767843"/>
            <a:ext cx="2395176" cy="430667"/>
          </a:xfrm>
          <a:prstGeom prst="roundRect">
            <a:avLst>
              <a:gd name="adj" fmla="val 50000"/>
            </a:avLst>
          </a:prstGeom>
          <a:solidFill>
            <a:schemeClr val="bg1"/>
          </a:solidFill>
          <a:ln w="25400" cap="rnd" cmpd="sng" algn="ctr">
            <a:noFill/>
            <a:prstDash val="solid"/>
          </a:ln>
          <a:effectLst/>
        </p:spPr>
        <p:txBody>
          <a:bodyPr rot="0" spcFirstLastPara="0" vertOverflow="overflow" horzOverflow="overflow" vert="horz" wrap="square" lIns="12192" tIns="0" rIns="0" bIns="0" numCol="1" spcCol="0" rtlCol="0" fromWordArt="0" anchor="ctr" anchorCtr="0" forceAA="0" compatLnSpc="1">
            <a:prstTxWarp prst="textNoShape">
              <a:avLst/>
            </a:prstTxWarp>
            <a:noAutofit/>
          </a:bodyPr>
          <a:lstStyle/>
          <a:p>
            <a:pPr algn="ctr" defTabSz="1219110" fontAlgn="base">
              <a:spcBef>
                <a:spcPct val="0"/>
              </a:spcBef>
              <a:spcAft>
                <a:spcPct val="0"/>
              </a:spcAft>
              <a:defRPr/>
            </a:pPr>
            <a:r>
              <a:rPr lang="en-US" sz="1867" kern="0">
                <a:solidFill>
                  <a:srgbClr val="FFFFFF"/>
                </a:solidFill>
                <a:latin typeface="CiscoSansTT Light" panose="020B0503020201020303" pitchFamily="34" charset="0"/>
                <a:ea typeface="ＭＳ Ｐゴシック" charset="0"/>
                <a:cs typeface="CiscoSansTT Light" panose="020B0503020201020303" pitchFamily="34" charset="0"/>
              </a:rPr>
              <a:t>UMBRELLA </a:t>
            </a:r>
          </a:p>
        </p:txBody>
      </p:sp>
      <p:pic>
        <p:nvPicPr>
          <p:cNvPr id="50" name="Picture 49" descr="vEdge.png">
            <a:extLst>
              <a:ext uri="{FF2B5EF4-FFF2-40B4-BE49-F238E27FC236}">
                <a16:creationId xmlns:a16="http://schemas.microsoft.com/office/drawing/2014/main" id="{6E14F2D6-8EEF-0A46-B18C-E7FB4001CF7A}"/>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9388207" y="4151341"/>
            <a:ext cx="901257" cy="853928"/>
          </a:xfrm>
          <a:prstGeom prst="rect">
            <a:avLst/>
          </a:prstGeom>
          <a:ln>
            <a:noFill/>
          </a:ln>
          <a:effectLst>
            <a:outerShdw blurRad="76200" dir="18900000" sy="23000" kx="-1200000" algn="bl" rotWithShape="0">
              <a:prstClr val="black">
                <a:alpha val="20000"/>
              </a:prstClr>
            </a:outerShdw>
          </a:effectLst>
          <a:scene3d>
            <a:camera prst="orthographicFront"/>
            <a:lightRig rig="threePt" dir="t"/>
          </a:scene3d>
          <a:sp3d/>
        </p:spPr>
      </p:pic>
      <p:sp>
        <p:nvSpPr>
          <p:cNvPr id="55" name="TextBox 54">
            <a:extLst>
              <a:ext uri="{FF2B5EF4-FFF2-40B4-BE49-F238E27FC236}">
                <a16:creationId xmlns:a16="http://schemas.microsoft.com/office/drawing/2014/main" id="{6C985046-75DF-9A4F-B217-11E94D219DE8}"/>
              </a:ext>
            </a:extLst>
          </p:cNvPr>
          <p:cNvSpPr txBox="1"/>
          <p:nvPr/>
        </p:nvSpPr>
        <p:spPr>
          <a:xfrm>
            <a:off x="10289463" y="4869597"/>
            <a:ext cx="1712588" cy="338554"/>
          </a:xfrm>
          <a:prstGeom prst="rect">
            <a:avLst/>
          </a:prstGeom>
          <a:noFill/>
        </p:spPr>
        <p:txBody>
          <a:bodyPr wrap="square" rtlCol="0">
            <a:spAutoFit/>
          </a:bodyPr>
          <a:lstStyle/>
          <a:p>
            <a:pPr defTabSz="914354" fontAlgn="base">
              <a:spcBef>
                <a:spcPct val="0"/>
              </a:spcBef>
              <a:spcAft>
                <a:spcPct val="0"/>
              </a:spcAft>
              <a:defRPr/>
            </a:pPr>
            <a:r>
              <a:rPr lang="en-US" sz="1600">
                <a:solidFill>
                  <a:srgbClr val="0D274D"/>
                </a:solidFill>
                <a:latin typeface="CiscoSansTT Light"/>
                <a:ea typeface="ＭＳ Ｐゴシック" charset="0"/>
              </a:rPr>
              <a:t>Edge Device</a:t>
            </a:r>
          </a:p>
        </p:txBody>
      </p:sp>
      <p:sp>
        <p:nvSpPr>
          <p:cNvPr id="56" name="TextBox 55">
            <a:extLst>
              <a:ext uri="{FF2B5EF4-FFF2-40B4-BE49-F238E27FC236}">
                <a16:creationId xmlns:a16="http://schemas.microsoft.com/office/drawing/2014/main" id="{5DA708B2-B65F-394D-B3DB-34E077424248}"/>
              </a:ext>
            </a:extLst>
          </p:cNvPr>
          <p:cNvSpPr txBox="1"/>
          <p:nvPr/>
        </p:nvSpPr>
        <p:spPr>
          <a:xfrm>
            <a:off x="9815897" y="3392854"/>
            <a:ext cx="1712588" cy="338554"/>
          </a:xfrm>
          <a:prstGeom prst="rect">
            <a:avLst/>
          </a:prstGeom>
          <a:noFill/>
        </p:spPr>
        <p:txBody>
          <a:bodyPr wrap="square" rtlCol="0">
            <a:spAutoFit/>
          </a:bodyPr>
          <a:lstStyle/>
          <a:p>
            <a:pPr defTabSz="914354" fontAlgn="base">
              <a:spcBef>
                <a:spcPct val="0"/>
              </a:spcBef>
              <a:spcAft>
                <a:spcPct val="0"/>
              </a:spcAft>
              <a:defRPr/>
            </a:pPr>
            <a:r>
              <a:rPr lang="en-US" sz="1600">
                <a:solidFill>
                  <a:srgbClr val="0D274D"/>
                </a:solidFill>
                <a:latin typeface="CiscoSansTT Light"/>
                <a:ea typeface="ＭＳ Ｐゴシック" charset="0"/>
              </a:rPr>
              <a:t>HTTPS session</a:t>
            </a:r>
          </a:p>
        </p:txBody>
      </p:sp>
      <p:cxnSp>
        <p:nvCxnSpPr>
          <p:cNvPr id="54" name="Straight Connector 53">
            <a:extLst>
              <a:ext uri="{FF2B5EF4-FFF2-40B4-BE49-F238E27FC236}">
                <a16:creationId xmlns:a16="http://schemas.microsoft.com/office/drawing/2014/main" id="{61FF426F-6C3D-1F46-A009-F0DBFED9B33E}"/>
              </a:ext>
            </a:extLst>
          </p:cNvPr>
          <p:cNvCxnSpPr>
            <a:cxnSpLocks/>
            <a:stCxn id="50" idx="0"/>
            <a:endCxn id="13" idx="2"/>
          </p:cNvCxnSpPr>
          <p:nvPr/>
        </p:nvCxnSpPr>
        <p:spPr>
          <a:xfrm flipV="1">
            <a:off x="9838834" y="3198509"/>
            <a:ext cx="0" cy="95283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hlinkClick r:id="" action="ppaction://noaction"/>
            <a:extLst>
              <a:ext uri="{FF2B5EF4-FFF2-40B4-BE49-F238E27FC236}">
                <a16:creationId xmlns:a16="http://schemas.microsoft.com/office/drawing/2014/main" id="{A00DC2EB-CC7F-654B-AFDA-F9C007AC28D3}"/>
              </a:ext>
            </a:extLst>
          </p:cNvPr>
          <p:cNvSpPr txBox="1"/>
          <p:nvPr/>
        </p:nvSpPr>
        <p:spPr>
          <a:xfrm>
            <a:off x="9702471" y="201432"/>
            <a:ext cx="1929517" cy="1938992"/>
          </a:xfrm>
          <a:prstGeom prst="rect">
            <a:avLst/>
          </a:prstGeom>
          <a:noFill/>
        </p:spPr>
        <p:txBody>
          <a:bodyPr wrap="square" rtlCol="0">
            <a:spAutoFit/>
          </a:bodyPr>
          <a:lstStyle/>
          <a:p>
            <a:pPr defTabSz="609585" fontAlgn="base">
              <a:spcBef>
                <a:spcPct val="0"/>
              </a:spcBef>
              <a:spcAft>
                <a:spcPct val="0"/>
              </a:spcAft>
              <a:defRPr/>
            </a:pPr>
            <a:r>
              <a:rPr lang="en-US" sz="2400">
                <a:solidFill>
                  <a:srgbClr val="282828"/>
                </a:solidFill>
                <a:latin typeface="Arial" charset="0"/>
                <a:ea typeface="ＭＳ Ｐゴシック" charset="0"/>
              </a:rPr>
              <a:t>               </a:t>
            </a:r>
          </a:p>
          <a:p>
            <a:pPr defTabSz="609585" fontAlgn="base">
              <a:spcBef>
                <a:spcPct val="0"/>
              </a:spcBef>
              <a:spcAft>
                <a:spcPct val="0"/>
              </a:spcAft>
              <a:defRPr/>
            </a:pPr>
            <a:r>
              <a:rPr lang="en-US" sz="2400">
                <a:solidFill>
                  <a:srgbClr val="282828"/>
                </a:solidFill>
                <a:latin typeface="Arial" charset="0"/>
                <a:ea typeface="ＭＳ Ｐゴシック" charset="0"/>
              </a:rPr>
              <a:t> </a:t>
            </a:r>
          </a:p>
          <a:p>
            <a:pPr defTabSz="609585" fontAlgn="base">
              <a:spcBef>
                <a:spcPct val="0"/>
              </a:spcBef>
              <a:spcAft>
                <a:spcPct val="0"/>
              </a:spcAft>
              <a:defRPr/>
            </a:pPr>
            <a:r>
              <a:rPr lang="en-US" sz="2400">
                <a:solidFill>
                  <a:srgbClr val="282828"/>
                </a:solidFill>
                <a:latin typeface="Arial" charset="0"/>
                <a:ea typeface="ＭＳ Ｐゴシック" charset="0"/>
              </a:rPr>
              <a:t>   </a:t>
            </a:r>
          </a:p>
          <a:p>
            <a:pPr defTabSz="609585" fontAlgn="base">
              <a:spcBef>
                <a:spcPct val="0"/>
              </a:spcBef>
              <a:spcAft>
                <a:spcPct val="0"/>
              </a:spcAft>
              <a:defRPr/>
            </a:pPr>
            <a:r>
              <a:rPr lang="en-US" sz="2400">
                <a:solidFill>
                  <a:srgbClr val="282828"/>
                </a:solidFill>
                <a:latin typeface="Arial" charset="0"/>
                <a:ea typeface="ＭＳ Ｐゴシック" charset="0"/>
              </a:rPr>
              <a:t>   </a:t>
            </a:r>
          </a:p>
          <a:p>
            <a:pPr defTabSz="609585" fontAlgn="base">
              <a:spcBef>
                <a:spcPct val="0"/>
              </a:spcBef>
              <a:spcAft>
                <a:spcPct val="0"/>
              </a:spcAft>
              <a:defRPr/>
            </a:pPr>
            <a:r>
              <a:rPr lang="en-US" sz="2400">
                <a:solidFill>
                  <a:srgbClr val="282828"/>
                </a:solidFill>
                <a:latin typeface="Arial" charset="0"/>
                <a:ea typeface="ＭＳ Ｐゴシック" charset="0"/>
              </a:rPr>
              <a:t>    </a:t>
            </a:r>
          </a:p>
        </p:txBody>
      </p:sp>
      <p:sp>
        <p:nvSpPr>
          <p:cNvPr id="14" name="TextBox 13">
            <a:extLst>
              <a:ext uri="{FF2B5EF4-FFF2-40B4-BE49-F238E27FC236}">
                <a16:creationId xmlns:a16="http://schemas.microsoft.com/office/drawing/2014/main" id="{F3E5DE73-901F-4547-907B-175FAD07678C}"/>
              </a:ext>
            </a:extLst>
          </p:cNvPr>
          <p:cNvSpPr txBox="1"/>
          <p:nvPr/>
        </p:nvSpPr>
        <p:spPr>
          <a:xfrm>
            <a:off x="0" y="6202652"/>
            <a:ext cx="12192000" cy="657374"/>
          </a:xfrm>
          <a:prstGeom prst="rect">
            <a:avLst/>
          </a:prstGeom>
          <a:solidFill>
            <a:schemeClr val="bg1"/>
          </a:solidFill>
        </p:spPr>
        <p:txBody>
          <a:bodyPr wrap="square" lIns="0" tIns="0" rIns="0" bIns="0" rtlCol="0" anchor="ctr" anchorCtr="0">
            <a:noAutofit/>
          </a:bodyPr>
          <a:lstStyle/>
          <a:p>
            <a:pPr algn="ctr" defTabSz="609585" fontAlgn="base">
              <a:spcBef>
                <a:spcPct val="0"/>
              </a:spcBef>
              <a:spcAft>
                <a:spcPct val="0"/>
              </a:spcAft>
              <a:defRPr/>
            </a:pPr>
            <a:r>
              <a:rPr lang="en-US" sz="2400" dirty="0">
                <a:solidFill>
                  <a:srgbClr val="FFFFFF"/>
                </a:solidFill>
                <a:latin typeface="CiscoSansTT Light" panose="020B0503020201020303" pitchFamily="34" charset="0"/>
                <a:ea typeface="ＭＳ Ｐゴシック" charset="0"/>
                <a:cs typeface="CiscoSansTT Light" panose="020B0503020201020303" pitchFamily="34" charset="0"/>
              </a:rPr>
              <a:t>No need to manually add API Keys</a:t>
            </a:r>
            <a:endParaRPr lang="en-US" sz="2400" dirty="0">
              <a:solidFill>
                <a:srgbClr val="E3241B"/>
              </a:solidFill>
              <a:latin typeface="CiscoSansTT Light" panose="020B0503020201020303" pitchFamily="34" charset="0"/>
              <a:ea typeface="ＭＳ Ｐゴシック" charset="0"/>
              <a:cs typeface="CiscoSansTT Light" panose="020B0503020201020303" pitchFamily="34" charset="0"/>
            </a:endParaRPr>
          </a:p>
        </p:txBody>
      </p:sp>
    </p:spTree>
    <p:extLst>
      <p:ext uri="{BB962C8B-B14F-4D97-AF65-F5344CB8AC3E}">
        <p14:creationId xmlns:p14="http://schemas.microsoft.com/office/powerpoint/2010/main" val="1918484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6BDB3-B3B2-7142-AA63-DF8A3DE240F5}"/>
              </a:ext>
            </a:extLst>
          </p:cNvPr>
          <p:cNvSpPr>
            <a:spLocks noGrp="1"/>
          </p:cNvSpPr>
          <p:nvPr>
            <p:ph type="title"/>
          </p:nvPr>
        </p:nvSpPr>
        <p:spPr>
          <a:xfrm>
            <a:off x="517919" y="369663"/>
            <a:ext cx="11526251" cy="975783"/>
          </a:xfrm>
        </p:spPr>
        <p:txBody>
          <a:bodyPr/>
          <a:lstStyle/>
          <a:p>
            <a:r>
              <a:rPr lang="en-US" dirty="0"/>
              <a:t>Transitioning to a Cloud-First Security Model</a:t>
            </a:r>
          </a:p>
        </p:txBody>
      </p:sp>
      <p:sp>
        <p:nvSpPr>
          <p:cNvPr id="28" name="Rounded Rectangle 26">
            <a:extLst>
              <a:ext uri="{FF2B5EF4-FFF2-40B4-BE49-F238E27FC236}">
                <a16:creationId xmlns:a16="http://schemas.microsoft.com/office/drawing/2014/main" id="{84944627-4370-2646-A6C0-BC2A8367DAE1}"/>
              </a:ext>
            </a:extLst>
          </p:cNvPr>
          <p:cNvSpPr/>
          <p:nvPr/>
        </p:nvSpPr>
        <p:spPr>
          <a:xfrm>
            <a:off x="2322616" y="5435623"/>
            <a:ext cx="4266268" cy="563481"/>
          </a:xfrm>
          <a:prstGeom prst="roundRect">
            <a:avLst>
              <a:gd name="adj" fmla="val 50000"/>
            </a:avLst>
          </a:prstGeom>
          <a:solidFill>
            <a:schemeClr val="tx2"/>
          </a:solidFill>
          <a:ln w="25400" cap="flat" cmpd="sng" algn="ctr">
            <a:noFill/>
            <a:prstDash val="solid"/>
          </a:ln>
          <a:effectLst/>
        </p:spPr>
        <p:txBody>
          <a:bodyPr lIns="0" rIns="0" rtlCol="0" anchor="ctr"/>
          <a:lstStyle/>
          <a:p>
            <a:pPr algn="ctr" defTabSz="812700">
              <a:defRPr/>
            </a:pPr>
            <a:r>
              <a:rPr lang="en-US" sz="2133" kern="0" dirty="0">
                <a:solidFill>
                  <a:srgbClr val="FFFFFF"/>
                </a:solidFill>
                <a:latin typeface="CiscoSansTT ExtraLight"/>
              </a:rPr>
              <a:t>Cisco SD-WAN + Umbrella</a:t>
            </a:r>
          </a:p>
        </p:txBody>
      </p:sp>
      <p:grpSp>
        <p:nvGrpSpPr>
          <p:cNvPr id="3" name="Group 2">
            <a:extLst>
              <a:ext uri="{FF2B5EF4-FFF2-40B4-BE49-F238E27FC236}">
                <a16:creationId xmlns:a16="http://schemas.microsoft.com/office/drawing/2014/main" id="{8B3F72E9-FC4A-6240-909A-EB4FC9B6F085}"/>
              </a:ext>
            </a:extLst>
          </p:cNvPr>
          <p:cNvGrpSpPr>
            <a:grpSpLocks noChangeAspect="1"/>
          </p:cNvGrpSpPr>
          <p:nvPr/>
        </p:nvGrpSpPr>
        <p:grpSpPr>
          <a:xfrm>
            <a:off x="2023455" y="1375048"/>
            <a:ext cx="4930603" cy="3539070"/>
            <a:chOff x="972554" y="973800"/>
            <a:chExt cx="4170556" cy="2993527"/>
          </a:xfrm>
        </p:grpSpPr>
        <p:sp>
          <p:nvSpPr>
            <p:cNvPr id="33" name="Arc 32">
              <a:extLst>
                <a:ext uri="{FF2B5EF4-FFF2-40B4-BE49-F238E27FC236}">
                  <a16:creationId xmlns:a16="http://schemas.microsoft.com/office/drawing/2014/main" id="{331FC791-31A2-334E-B4F0-E84AB1DF0539}"/>
                </a:ext>
              </a:extLst>
            </p:cNvPr>
            <p:cNvSpPr/>
            <p:nvPr/>
          </p:nvSpPr>
          <p:spPr>
            <a:xfrm flipH="1">
              <a:off x="3041123" y="2681299"/>
              <a:ext cx="1239851" cy="1192824"/>
            </a:xfrm>
            <a:prstGeom prst="arc">
              <a:avLst>
                <a:gd name="adj1" fmla="val 20544237"/>
                <a:gd name="adj2" fmla="val 5502285"/>
              </a:avLst>
            </a:prstGeom>
            <a:noFill/>
            <a:ln w="25400" cap="rnd" cmpd="sng" algn="ctr">
              <a:solidFill>
                <a:srgbClr val="00BCEB"/>
              </a:solidFill>
              <a:prstDash val="solid"/>
              <a:headEnd type="arrow" w="med" len="sm"/>
              <a:tailEnd type="none"/>
            </a:ln>
            <a:effectLst/>
          </p:spPr>
          <p:txBody>
            <a:bodyPr rtlCol="0" anchor="ct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defTabSz="609523">
                <a:defRPr/>
              </a:pPr>
              <a:endParaRPr lang="en-US" sz="2400">
                <a:solidFill>
                  <a:schemeClr val="bg1"/>
                </a:solidFill>
                <a:latin typeface="CiscoSansTT ExtraLight"/>
              </a:endParaRPr>
            </a:p>
          </p:txBody>
        </p:sp>
        <p:sp>
          <p:nvSpPr>
            <p:cNvPr id="34" name="Arc 33">
              <a:extLst>
                <a:ext uri="{FF2B5EF4-FFF2-40B4-BE49-F238E27FC236}">
                  <a16:creationId xmlns:a16="http://schemas.microsoft.com/office/drawing/2014/main" id="{98A08405-CE6A-9847-ACE1-91767DC2D774}"/>
                </a:ext>
              </a:extLst>
            </p:cNvPr>
            <p:cNvSpPr/>
            <p:nvPr/>
          </p:nvSpPr>
          <p:spPr>
            <a:xfrm>
              <a:off x="1622013" y="2681299"/>
              <a:ext cx="1239851" cy="1192824"/>
            </a:xfrm>
            <a:prstGeom prst="arc">
              <a:avLst>
                <a:gd name="adj1" fmla="val 20631655"/>
                <a:gd name="adj2" fmla="val 5502285"/>
              </a:avLst>
            </a:prstGeom>
            <a:noFill/>
            <a:ln w="25400" cap="rnd" cmpd="sng" algn="ctr">
              <a:solidFill>
                <a:srgbClr val="00BCEB"/>
              </a:solidFill>
              <a:prstDash val="solid"/>
              <a:headEnd type="arrow" w="med" len="sm"/>
              <a:tailEnd type="none"/>
            </a:ln>
            <a:effectLst/>
          </p:spPr>
          <p:txBody>
            <a:bodyPr rtlCol="0" anchor="ct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defTabSz="609523">
                <a:defRPr/>
              </a:pPr>
              <a:endParaRPr lang="en-US" sz="2400">
                <a:solidFill>
                  <a:schemeClr val="bg1"/>
                </a:solidFill>
                <a:latin typeface="CiscoSansTT ExtraLight"/>
              </a:endParaRPr>
            </a:p>
          </p:txBody>
        </p:sp>
        <p:grpSp>
          <p:nvGrpSpPr>
            <p:cNvPr id="35" name="Group 34">
              <a:extLst>
                <a:ext uri="{FF2B5EF4-FFF2-40B4-BE49-F238E27FC236}">
                  <a16:creationId xmlns:a16="http://schemas.microsoft.com/office/drawing/2014/main" id="{99D521CD-F18B-4C44-ACD7-1D5434EC875F}"/>
                </a:ext>
              </a:extLst>
            </p:cNvPr>
            <p:cNvGrpSpPr/>
            <p:nvPr/>
          </p:nvGrpSpPr>
          <p:grpSpPr>
            <a:xfrm>
              <a:off x="1680229" y="3130518"/>
              <a:ext cx="576523" cy="813925"/>
              <a:chOff x="1085546" y="1999546"/>
              <a:chExt cx="455651" cy="572204"/>
            </a:xfrm>
          </p:grpSpPr>
          <p:sp>
            <p:nvSpPr>
              <p:cNvPr id="47" name="Freeform 68">
                <a:extLst>
                  <a:ext uri="{FF2B5EF4-FFF2-40B4-BE49-F238E27FC236}">
                    <a16:creationId xmlns:a16="http://schemas.microsoft.com/office/drawing/2014/main" id="{551EEA24-5F68-1148-8FC2-D86E369986A6}"/>
                  </a:ext>
                </a:extLst>
              </p:cNvPr>
              <p:cNvSpPr/>
              <p:nvPr/>
            </p:nvSpPr>
            <p:spPr>
              <a:xfrm>
                <a:off x="1085546" y="2009712"/>
                <a:ext cx="152401" cy="558800"/>
              </a:xfrm>
              <a:custGeom>
                <a:avLst/>
                <a:gdLst>
                  <a:gd name="connsiteX0" fmla="*/ 152401 w 152401"/>
                  <a:gd name="connsiteY0" fmla="*/ 0 h 558800"/>
                  <a:gd name="connsiteX1" fmla="*/ 152401 w 152401"/>
                  <a:gd name="connsiteY1" fmla="*/ 161925 h 558800"/>
                  <a:gd name="connsiteX2" fmla="*/ 152400 w 152401"/>
                  <a:gd name="connsiteY2" fmla="*/ 161925 h 558800"/>
                  <a:gd name="connsiteX3" fmla="*/ 152400 w 152401"/>
                  <a:gd name="connsiteY3" fmla="*/ 558800 h 558800"/>
                  <a:gd name="connsiteX4" fmla="*/ 0 w 152401"/>
                  <a:gd name="connsiteY4" fmla="*/ 558800 h 558800"/>
                  <a:gd name="connsiteX5" fmla="*/ 0 w 152401"/>
                  <a:gd name="connsiteY5" fmla="*/ 161925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1" h="558800">
                    <a:moveTo>
                      <a:pt x="152401" y="0"/>
                    </a:moveTo>
                    <a:lnTo>
                      <a:pt x="152401" y="161925"/>
                    </a:lnTo>
                    <a:lnTo>
                      <a:pt x="152400" y="161925"/>
                    </a:lnTo>
                    <a:lnTo>
                      <a:pt x="152400" y="558800"/>
                    </a:lnTo>
                    <a:lnTo>
                      <a:pt x="0" y="558800"/>
                    </a:lnTo>
                    <a:lnTo>
                      <a:pt x="0" y="161925"/>
                    </a:lnTo>
                    <a:close/>
                  </a:path>
                </a:pathLst>
              </a:cu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chemeClr val="bg1"/>
                  </a:solidFill>
                  <a:latin typeface="CiscoSansTT ExtraLight"/>
                </a:endParaRPr>
              </a:p>
            </p:txBody>
          </p:sp>
          <p:sp>
            <p:nvSpPr>
              <p:cNvPr id="48" name="Rectangle 47">
                <a:extLst>
                  <a:ext uri="{FF2B5EF4-FFF2-40B4-BE49-F238E27FC236}">
                    <a16:creationId xmlns:a16="http://schemas.microsoft.com/office/drawing/2014/main" id="{6D252863-9736-354A-BDFB-1B64F9ECB36C}"/>
                  </a:ext>
                </a:extLst>
              </p:cNvPr>
              <p:cNvSpPr/>
              <p:nvPr/>
            </p:nvSpPr>
            <p:spPr>
              <a:xfrm>
                <a:off x="1318173" y="2255055"/>
                <a:ext cx="223024" cy="316695"/>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chemeClr val="bg1"/>
                  </a:solidFill>
                  <a:latin typeface="CiscoSansTT ExtraLight"/>
                </a:endParaRPr>
              </a:p>
            </p:txBody>
          </p:sp>
          <p:sp>
            <p:nvSpPr>
              <p:cNvPr id="49" name="Rectangle 48">
                <a:extLst>
                  <a:ext uri="{FF2B5EF4-FFF2-40B4-BE49-F238E27FC236}">
                    <a16:creationId xmlns:a16="http://schemas.microsoft.com/office/drawing/2014/main" id="{186686E8-9680-1B43-A46F-CAB500C3A7A9}"/>
                  </a:ext>
                </a:extLst>
              </p:cNvPr>
              <p:cNvSpPr/>
              <p:nvPr/>
            </p:nvSpPr>
            <p:spPr>
              <a:xfrm>
                <a:off x="1344936" y="2188147"/>
                <a:ext cx="169498" cy="115973"/>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chemeClr val="bg1"/>
                  </a:solidFill>
                  <a:latin typeface="CiscoSansTT ExtraLight"/>
                </a:endParaRPr>
              </a:p>
            </p:txBody>
          </p:sp>
          <p:sp>
            <p:nvSpPr>
              <p:cNvPr id="50" name="Line 41">
                <a:extLst>
                  <a:ext uri="{FF2B5EF4-FFF2-40B4-BE49-F238E27FC236}">
                    <a16:creationId xmlns:a16="http://schemas.microsoft.com/office/drawing/2014/main" id="{0980742F-55A2-5B4F-9B60-6C41866148CD}"/>
                  </a:ext>
                </a:extLst>
              </p:cNvPr>
              <p:cNvSpPr>
                <a:spLocks noChangeShapeType="1"/>
              </p:cNvSpPr>
              <p:nvPr/>
            </p:nvSpPr>
            <p:spPr bwMode="auto">
              <a:xfrm flipV="1">
                <a:off x="1313052" y="1999546"/>
                <a:ext cx="0" cy="97991"/>
              </a:xfrm>
              <a:prstGeom prst="line">
                <a:avLst/>
              </a:prstGeom>
              <a:noFill/>
              <a:ln w="12700" cap="rnd">
                <a:solidFill>
                  <a:srgbClr val="00BC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chemeClr val="bg1"/>
                  </a:solidFill>
                  <a:latin typeface="Arial" panose="020B0604020202020204" pitchFamily="34" charset="0"/>
                </a:endParaRPr>
              </a:p>
            </p:txBody>
          </p:sp>
          <p:grpSp>
            <p:nvGrpSpPr>
              <p:cNvPr id="51" name="Group 50">
                <a:extLst>
                  <a:ext uri="{FF2B5EF4-FFF2-40B4-BE49-F238E27FC236}">
                    <a16:creationId xmlns:a16="http://schemas.microsoft.com/office/drawing/2014/main" id="{91DBD8F4-D83A-A946-964F-AC949EC3892D}"/>
                  </a:ext>
                </a:extLst>
              </p:cNvPr>
              <p:cNvGrpSpPr/>
              <p:nvPr/>
            </p:nvGrpSpPr>
            <p:grpSpPr>
              <a:xfrm>
                <a:off x="1200696" y="2098938"/>
                <a:ext cx="223024" cy="468351"/>
                <a:chOff x="1039294" y="3934150"/>
                <a:chExt cx="223024" cy="468351"/>
              </a:xfrm>
              <a:solidFill>
                <a:srgbClr val="676767">
                  <a:lumMod val="60000"/>
                  <a:lumOff val="40000"/>
                </a:srgbClr>
              </a:solidFill>
            </p:grpSpPr>
            <p:sp>
              <p:nvSpPr>
                <p:cNvPr id="56" name="Rectangle 55">
                  <a:extLst>
                    <a:ext uri="{FF2B5EF4-FFF2-40B4-BE49-F238E27FC236}">
                      <a16:creationId xmlns:a16="http://schemas.microsoft.com/office/drawing/2014/main" id="{07F7D7C7-D358-A44D-94B3-65FD1BDFC162}"/>
                    </a:ext>
                  </a:extLst>
                </p:cNvPr>
                <p:cNvSpPr/>
                <p:nvPr/>
              </p:nvSpPr>
              <p:spPr>
                <a:xfrm>
                  <a:off x="1039294" y="4059044"/>
                  <a:ext cx="223024" cy="343457"/>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chemeClr val="bg1"/>
                    </a:solidFill>
                    <a:latin typeface="CiscoSansTT ExtraLight"/>
                  </a:endParaRPr>
                </a:p>
              </p:txBody>
            </p:sp>
            <p:sp>
              <p:nvSpPr>
                <p:cNvPr id="57" name="Rectangle 56">
                  <a:extLst>
                    <a:ext uri="{FF2B5EF4-FFF2-40B4-BE49-F238E27FC236}">
                      <a16:creationId xmlns:a16="http://schemas.microsoft.com/office/drawing/2014/main" id="{617D52C7-A1CB-3640-BFBD-B43793A97A8E}"/>
                    </a:ext>
                  </a:extLst>
                </p:cNvPr>
                <p:cNvSpPr/>
                <p:nvPr/>
              </p:nvSpPr>
              <p:spPr>
                <a:xfrm>
                  <a:off x="1066057" y="3992136"/>
                  <a:ext cx="169498" cy="115973"/>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chemeClr val="bg1"/>
                    </a:solidFill>
                    <a:latin typeface="CiscoSansTT ExtraLight"/>
                  </a:endParaRPr>
                </a:p>
              </p:txBody>
            </p:sp>
            <p:sp>
              <p:nvSpPr>
                <p:cNvPr id="58" name="Rectangle 57">
                  <a:extLst>
                    <a:ext uri="{FF2B5EF4-FFF2-40B4-BE49-F238E27FC236}">
                      <a16:creationId xmlns:a16="http://schemas.microsoft.com/office/drawing/2014/main" id="{BEBD2DAA-9627-0D4D-B5E0-505FA52D091D}"/>
                    </a:ext>
                  </a:extLst>
                </p:cNvPr>
                <p:cNvSpPr/>
                <p:nvPr/>
              </p:nvSpPr>
              <p:spPr>
                <a:xfrm>
                  <a:off x="1119583" y="3934150"/>
                  <a:ext cx="62446" cy="115973"/>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chemeClr val="bg1"/>
                    </a:solidFill>
                    <a:latin typeface="CiscoSansTT ExtraLight"/>
                  </a:endParaRPr>
                </a:p>
              </p:txBody>
            </p:sp>
          </p:grpSp>
          <p:sp>
            <p:nvSpPr>
              <p:cNvPr id="52" name="Line 27">
                <a:extLst>
                  <a:ext uri="{FF2B5EF4-FFF2-40B4-BE49-F238E27FC236}">
                    <a16:creationId xmlns:a16="http://schemas.microsoft.com/office/drawing/2014/main" id="{5DEF4A61-18EC-6649-85A1-8885A2BDA90C}"/>
                  </a:ext>
                </a:extLst>
              </p:cNvPr>
              <p:cNvSpPr>
                <a:spLocks noChangeShapeType="1"/>
              </p:cNvSpPr>
              <p:nvPr/>
            </p:nvSpPr>
            <p:spPr bwMode="auto">
              <a:xfrm>
                <a:off x="1253324" y="2282137"/>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chemeClr val="bg1"/>
                  </a:solidFill>
                  <a:latin typeface="Arial" panose="020B0604020202020204" pitchFamily="34" charset="0"/>
                </a:endParaRPr>
              </a:p>
            </p:txBody>
          </p:sp>
          <p:sp>
            <p:nvSpPr>
              <p:cNvPr id="53" name="Line 28">
                <a:extLst>
                  <a:ext uri="{FF2B5EF4-FFF2-40B4-BE49-F238E27FC236}">
                    <a16:creationId xmlns:a16="http://schemas.microsoft.com/office/drawing/2014/main" id="{A065597F-1B29-B648-9565-721EF90E0025}"/>
                  </a:ext>
                </a:extLst>
              </p:cNvPr>
              <p:cNvSpPr>
                <a:spLocks noChangeShapeType="1"/>
              </p:cNvSpPr>
              <p:nvPr/>
            </p:nvSpPr>
            <p:spPr bwMode="auto">
              <a:xfrm>
                <a:off x="1253324" y="2353064"/>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chemeClr val="bg1"/>
                  </a:solidFill>
                  <a:latin typeface="Arial" panose="020B0604020202020204" pitchFamily="34" charset="0"/>
                </a:endParaRPr>
              </a:p>
            </p:txBody>
          </p:sp>
          <p:sp>
            <p:nvSpPr>
              <p:cNvPr id="54" name="Line 29">
                <a:extLst>
                  <a:ext uri="{FF2B5EF4-FFF2-40B4-BE49-F238E27FC236}">
                    <a16:creationId xmlns:a16="http://schemas.microsoft.com/office/drawing/2014/main" id="{CDE11D33-9A98-D14D-8F93-8B2A20778438}"/>
                  </a:ext>
                </a:extLst>
              </p:cNvPr>
              <p:cNvSpPr>
                <a:spLocks noChangeShapeType="1"/>
              </p:cNvSpPr>
              <p:nvPr/>
            </p:nvSpPr>
            <p:spPr bwMode="auto">
              <a:xfrm>
                <a:off x="1253324" y="2424924"/>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chemeClr val="bg1"/>
                  </a:solidFill>
                  <a:latin typeface="Arial" panose="020B0604020202020204" pitchFamily="34" charset="0"/>
                </a:endParaRPr>
              </a:p>
            </p:txBody>
          </p:sp>
          <p:sp>
            <p:nvSpPr>
              <p:cNvPr id="55" name="Line 30">
                <a:extLst>
                  <a:ext uri="{FF2B5EF4-FFF2-40B4-BE49-F238E27FC236}">
                    <a16:creationId xmlns:a16="http://schemas.microsoft.com/office/drawing/2014/main" id="{EF7C1113-9A6F-914C-B6F7-D8CC45F80A25}"/>
                  </a:ext>
                </a:extLst>
              </p:cNvPr>
              <p:cNvSpPr>
                <a:spLocks noChangeShapeType="1"/>
              </p:cNvSpPr>
              <p:nvPr/>
            </p:nvSpPr>
            <p:spPr bwMode="auto">
              <a:xfrm>
                <a:off x="1253324" y="2495851"/>
                <a:ext cx="119456" cy="0"/>
              </a:xfrm>
              <a:prstGeom prst="line">
                <a:avLst/>
              </a:prstGeom>
              <a:noFill/>
              <a:ln w="12700" cap="rnd">
                <a:solidFill>
                  <a:srgbClr val="005073">
                    <a:lumMod val="50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chemeClr val="bg1"/>
                  </a:solidFill>
                  <a:latin typeface="Arial" panose="020B0604020202020204" pitchFamily="34" charset="0"/>
                </a:endParaRPr>
              </a:p>
            </p:txBody>
          </p:sp>
        </p:grpSp>
        <p:grpSp>
          <p:nvGrpSpPr>
            <p:cNvPr id="36" name="Group 35">
              <a:extLst>
                <a:ext uri="{FF2B5EF4-FFF2-40B4-BE49-F238E27FC236}">
                  <a16:creationId xmlns:a16="http://schemas.microsoft.com/office/drawing/2014/main" id="{49665C38-750F-AD45-A738-0983CD5CB015}"/>
                </a:ext>
              </a:extLst>
            </p:cNvPr>
            <p:cNvGrpSpPr/>
            <p:nvPr/>
          </p:nvGrpSpPr>
          <p:grpSpPr>
            <a:xfrm>
              <a:off x="3736351" y="3277958"/>
              <a:ext cx="405360" cy="666485"/>
              <a:chOff x="2304721" y="2103198"/>
              <a:chExt cx="320374" cy="468552"/>
            </a:xfrm>
          </p:grpSpPr>
          <p:sp>
            <p:nvSpPr>
              <p:cNvPr id="39" name="Rectangle 38">
                <a:extLst>
                  <a:ext uri="{FF2B5EF4-FFF2-40B4-BE49-F238E27FC236}">
                    <a16:creationId xmlns:a16="http://schemas.microsoft.com/office/drawing/2014/main" id="{82B56974-CAFA-8243-BB6A-5E0D89943ADC}"/>
                  </a:ext>
                </a:extLst>
              </p:cNvPr>
              <p:cNvSpPr/>
              <p:nvPr/>
            </p:nvSpPr>
            <p:spPr>
              <a:xfrm>
                <a:off x="2304721" y="2189907"/>
                <a:ext cx="79728" cy="376360"/>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chemeClr val="bg1"/>
                  </a:solidFill>
                  <a:latin typeface="CiscoSansTT ExtraLight"/>
                </a:endParaRPr>
              </a:p>
            </p:txBody>
          </p:sp>
          <p:sp>
            <p:nvSpPr>
              <p:cNvPr id="40" name="Rectangle 39">
                <a:extLst>
                  <a:ext uri="{FF2B5EF4-FFF2-40B4-BE49-F238E27FC236}">
                    <a16:creationId xmlns:a16="http://schemas.microsoft.com/office/drawing/2014/main" id="{B26A9255-9D2F-614F-B8A4-87E86B51909D}"/>
                  </a:ext>
                </a:extLst>
              </p:cNvPr>
              <p:cNvSpPr/>
              <p:nvPr/>
            </p:nvSpPr>
            <p:spPr>
              <a:xfrm>
                <a:off x="2467882" y="2126355"/>
                <a:ext cx="157213" cy="445395"/>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chemeClr val="bg1"/>
                  </a:solidFill>
                  <a:latin typeface="CiscoSansTT ExtraLight"/>
                </a:endParaRPr>
              </a:p>
            </p:txBody>
          </p:sp>
          <p:sp>
            <p:nvSpPr>
              <p:cNvPr id="41" name="Rectangle 40">
                <a:extLst>
                  <a:ext uri="{FF2B5EF4-FFF2-40B4-BE49-F238E27FC236}">
                    <a16:creationId xmlns:a16="http://schemas.microsoft.com/office/drawing/2014/main" id="{0F2BEAA1-E583-064B-9C91-6F667FB3658C}"/>
                  </a:ext>
                </a:extLst>
              </p:cNvPr>
              <p:cNvSpPr/>
              <p:nvPr/>
            </p:nvSpPr>
            <p:spPr>
              <a:xfrm>
                <a:off x="2548438" y="2103198"/>
                <a:ext cx="57788" cy="64586"/>
              </a:xfrm>
              <a:prstGeom prst="rect">
                <a:avLst/>
              </a:prstGeom>
              <a:solidFill>
                <a:srgbClr val="00BCEB">
                  <a:lumMod val="75000"/>
                </a:srgbClr>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chemeClr val="bg1"/>
                  </a:solidFill>
                  <a:latin typeface="CiscoSansTT ExtraLight"/>
                </a:endParaRPr>
              </a:p>
            </p:txBody>
          </p:sp>
          <p:sp>
            <p:nvSpPr>
              <p:cNvPr id="42" name="Rectangle 41">
                <a:extLst>
                  <a:ext uri="{FF2B5EF4-FFF2-40B4-BE49-F238E27FC236}">
                    <a16:creationId xmlns:a16="http://schemas.microsoft.com/office/drawing/2014/main" id="{71026D07-3CCC-5747-9746-7920E8F1A4B2}"/>
                  </a:ext>
                </a:extLst>
              </p:cNvPr>
              <p:cNvSpPr/>
              <p:nvPr/>
            </p:nvSpPr>
            <p:spPr>
              <a:xfrm>
                <a:off x="2328333" y="2282160"/>
                <a:ext cx="193120" cy="286350"/>
              </a:xfrm>
              <a:prstGeom prst="rect">
                <a:avLst/>
              </a:prstGeom>
              <a:solidFill>
                <a:srgbClr val="00BCEB"/>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23">
                  <a:defRPr/>
                </a:pPr>
                <a:endParaRPr lang="en-US" sz="2400">
                  <a:solidFill>
                    <a:schemeClr val="bg1"/>
                  </a:solidFill>
                  <a:latin typeface="CiscoSansTT ExtraLight"/>
                </a:endParaRPr>
              </a:p>
            </p:txBody>
          </p:sp>
          <p:sp>
            <p:nvSpPr>
              <p:cNvPr id="43" name="Line 27">
                <a:extLst>
                  <a:ext uri="{FF2B5EF4-FFF2-40B4-BE49-F238E27FC236}">
                    <a16:creationId xmlns:a16="http://schemas.microsoft.com/office/drawing/2014/main" id="{D91C76E2-DE06-3248-85BB-678ADD0C980D}"/>
                  </a:ext>
                </a:extLst>
              </p:cNvPr>
              <p:cNvSpPr>
                <a:spLocks noChangeShapeType="1"/>
              </p:cNvSpPr>
              <p:nvPr/>
            </p:nvSpPr>
            <p:spPr bwMode="auto">
              <a:xfrm>
                <a:off x="2377154" y="2340007"/>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chemeClr val="bg1"/>
                  </a:solidFill>
                  <a:latin typeface="Arial" panose="020B0604020202020204" pitchFamily="34" charset="0"/>
                </a:endParaRPr>
              </a:p>
            </p:txBody>
          </p:sp>
          <p:sp>
            <p:nvSpPr>
              <p:cNvPr id="44" name="Line 28">
                <a:extLst>
                  <a:ext uri="{FF2B5EF4-FFF2-40B4-BE49-F238E27FC236}">
                    <a16:creationId xmlns:a16="http://schemas.microsoft.com/office/drawing/2014/main" id="{35802CE3-4F36-314B-9765-912FFE355AF4}"/>
                  </a:ext>
                </a:extLst>
              </p:cNvPr>
              <p:cNvSpPr>
                <a:spLocks noChangeShapeType="1"/>
              </p:cNvSpPr>
              <p:nvPr/>
            </p:nvSpPr>
            <p:spPr bwMode="auto">
              <a:xfrm>
                <a:off x="2377154" y="2396698"/>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chemeClr val="bg1"/>
                  </a:solidFill>
                  <a:latin typeface="Arial" panose="020B0604020202020204" pitchFamily="34" charset="0"/>
                </a:endParaRPr>
              </a:p>
            </p:txBody>
          </p:sp>
          <p:sp>
            <p:nvSpPr>
              <p:cNvPr id="45" name="Line 29">
                <a:extLst>
                  <a:ext uri="{FF2B5EF4-FFF2-40B4-BE49-F238E27FC236}">
                    <a16:creationId xmlns:a16="http://schemas.microsoft.com/office/drawing/2014/main" id="{6C2DD4D5-F782-574A-902E-F299307F1E3C}"/>
                  </a:ext>
                </a:extLst>
              </p:cNvPr>
              <p:cNvSpPr>
                <a:spLocks noChangeShapeType="1"/>
              </p:cNvSpPr>
              <p:nvPr/>
            </p:nvSpPr>
            <p:spPr bwMode="auto">
              <a:xfrm>
                <a:off x="2377154" y="2454135"/>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chemeClr val="bg1"/>
                  </a:solidFill>
                  <a:latin typeface="Arial" panose="020B0604020202020204" pitchFamily="34" charset="0"/>
                </a:endParaRPr>
              </a:p>
            </p:txBody>
          </p:sp>
          <p:sp>
            <p:nvSpPr>
              <p:cNvPr id="46" name="Line 30">
                <a:extLst>
                  <a:ext uri="{FF2B5EF4-FFF2-40B4-BE49-F238E27FC236}">
                    <a16:creationId xmlns:a16="http://schemas.microsoft.com/office/drawing/2014/main" id="{383BE5E8-C12F-414B-AEAE-EC01C7E583CA}"/>
                  </a:ext>
                </a:extLst>
              </p:cNvPr>
              <p:cNvSpPr>
                <a:spLocks noChangeShapeType="1"/>
              </p:cNvSpPr>
              <p:nvPr/>
            </p:nvSpPr>
            <p:spPr bwMode="auto">
              <a:xfrm>
                <a:off x="2377154" y="2510826"/>
                <a:ext cx="95480" cy="0"/>
              </a:xfrm>
              <a:prstGeom prst="line">
                <a:avLst/>
              </a:prstGeom>
              <a:solidFill>
                <a:srgbClr val="FFFFFF">
                  <a:lumMod val="75000"/>
                </a:srgbClr>
              </a:solidFill>
              <a:ln w="12700" cap="rnd">
                <a:solidFill>
                  <a:srgbClr val="005073">
                    <a:lumMod val="50000"/>
                  </a:srgbClr>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chemeClr val="bg1"/>
                  </a:solidFill>
                  <a:latin typeface="Arial" panose="020B0604020202020204" pitchFamily="34" charset="0"/>
                </a:endParaRPr>
              </a:p>
            </p:txBody>
          </p:sp>
        </p:grpSp>
        <p:sp>
          <p:nvSpPr>
            <p:cNvPr id="37" name="Line 38">
              <a:extLst>
                <a:ext uri="{FF2B5EF4-FFF2-40B4-BE49-F238E27FC236}">
                  <a16:creationId xmlns:a16="http://schemas.microsoft.com/office/drawing/2014/main" id="{0DC141DD-BEDF-4B47-8F34-8E1190A61619}"/>
                </a:ext>
              </a:extLst>
            </p:cNvPr>
            <p:cNvSpPr>
              <a:spLocks noChangeShapeType="1"/>
            </p:cNvSpPr>
            <p:nvPr/>
          </p:nvSpPr>
          <p:spPr bwMode="auto">
            <a:xfrm flipV="1">
              <a:off x="1503643" y="3947075"/>
              <a:ext cx="2757132" cy="20252"/>
            </a:xfrm>
            <a:prstGeom prst="line">
              <a:avLst/>
            </a:prstGeom>
            <a:noFill/>
            <a:ln w="25400" cap="rnd">
              <a:solidFill>
                <a:srgbClr val="A4A4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eaLnBrk="0" hangingPunct="0">
                <a:defRPr/>
              </a:pPr>
              <a:endParaRPr lang="en-US" sz="2400">
                <a:solidFill>
                  <a:schemeClr val="bg1"/>
                </a:solidFill>
                <a:latin typeface="Arial" panose="020B0604020202020204" pitchFamily="34" charset="0"/>
              </a:endParaRPr>
            </a:p>
          </p:txBody>
        </p:sp>
        <p:pic>
          <p:nvPicPr>
            <p:cNvPr id="62" name="Picture 61" descr="A screenshot of a cell phone&#10;&#10;Description automatically generated">
              <a:extLst>
                <a:ext uri="{FF2B5EF4-FFF2-40B4-BE49-F238E27FC236}">
                  <a16:creationId xmlns:a16="http://schemas.microsoft.com/office/drawing/2014/main" id="{42CABBE9-33C4-9044-AF6E-ED98D59AA2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2554" y="973800"/>
              <a:ext cx="4170556" cy="2125450"/>
            </a:xfrm>
            <a:prstGeom prst="rect">
              <a:avLst/>
            </a:prstGeom>
          </p:spPr>
        </p:pic>
      </p:grpSp>
      <p:grpSp>
        <p:nvGrpSpPr>
          <p:cNvPr id="4" name="Group 3">
            <a:extLst>
              <a:ext uri="{FF2B5EF4-FFF2-40B4-BE49-F238E27FC236}">
                <a16:creationId xmlns:a16="http://schemas.microsoft.com/office/drawing/2014/main" id="{D7C4EB14-BAB6-504B-A79F-F1281C9DE981}"/>
              </a:ext>
            </a:extLst>
          </p:cNvPr>
          <p:cNvGrpSpPr/>
          <p:nvPr/>
        </p:nvGrpSpPr>
        <p:grpSpPr>
          <a:xfrm>
            <a:off x="8532046" y="2612411"/>
            <a:ext cx="2273486" cy="1180846"/>
            <a:chOff x="7668202" y="1165328"/>
            <a:chExt cx="1566366" cy="897388"/>
          </a:xfrm>
        </p:grpSpPr>
        <p:grpSp>
          <p:nvGrpSpPr>
            <p:cNvPr id="64" name="Group 63">
              <a:extLst>
                <a:ext uri="{FF2B5EF4-FFF2-40B4-BE49-F238E27FC236}">
                  <a16:creationId xmlns:a16="http://schemas.microsoft.com/office/drawing/2014/main" id="{6CAB49A8-5B6D-7240-B3E0-869FDB579042}"/>
                </a:ext>
              </a:extLst>
            </p:cNvPr>
            <p:cNvGrpSpPr/>
            <p:nvPr/>
          </p:nvGrpSpPr>
          <p:grpSpPr>
            <a:xfrm>
              <a:off x="7668202" y="1165328"/>
              <a:ext cx="1566366" cy="897388"/>
              <a:chOff x="2382210" y="1606461"/>
              <a:chExt cx="3457421" cy="1330596"/>
            </a:xfrm>
          </p:grpSpPr>
          <p:sp>
            <p:nvSpPr>
              <p:cNvPr id="69" name="Freeform 16">
                <a:extLst>
                  <a:ext uri="{FF2B5EF4-FFF2-40B4-BE49-F238E27FC236}">
                    <a16:creationId xmlns:a16="http://schemas.microsoft.com/office/drawing/2014/main" id="{0DD3E3A3-4ECA-3E46-92E6-F26E9BA304BF}"/>
                  </a:ext>
                </a:extLst>
              </p:cNvPr>
              <p:cNvSpPr>
                <a:spLocks/>
              </p:cNvSpPr>
              <p:nvPr/>
            </p:nvSpPr>
            <p:spPr bwMode="auto">
              <a:xfrm flipH="1">
                <a:off x="3082737" y="1606461"/>
                <a:ext cx="2331682" cy="115530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81279" tIns="81279" rIns="81279" bIns="81279" numCol="1" anchor="ctr">
                <a:noAutofit/>
              </a:bodyPr>
              <a:lstStyle/>
              <a:p>
                <a:pPr algn="ctr" defTabSz="1219139" fontAlgn="base">
                  <a:spcBef>
                    <a:spcPct val="0"/>
                  </a:spcBef>
                  <a:spcAft>
                    <a:spcPct val="0"/>
                  </a:spcAft>
                </a:pPr>
                <a:endParaRPr lang="en-US" sz="889"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70" name="Freeform 16">
                <a:extLst>
                  <a:ext uri="{FF2B5EF4-FFF2-40B4-BE49-F238E27FC236}">
                    <a16:creationId xmlns:a16="http://schemas.microsoft.com/office/drawing/2014/main" id="{B2FB5A31-A0B5-B848-B164-30CC0399AC26}"/>
                  </a:ext>
                </a:extLst>
              </p:cNvPr>
              <p:cNvSpPr>
                <a:spLocks/>
              </p:cNvSpPr>
              <p:nvPr/>
            </p:nvSpPr>
            <p:spPr bwMode="auto">
              <a:xfrm flipH="1">
                <a:off x="2382210" y="1806496"/>
                <a:ext cx="3457421" cy="1130561"/>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81279" tIns="81279" rIns="81279" bIns="81279" numCol="1" anchor="ctr">
                <a:noAutofit/>
              </a:bodyPr>
              <a:lstStyle/>
              <a:p>
                <a:pPr algn="ctr" defTabSz="1219139" fontAlgn="base">
                  <a:spcBef>
                    <a:spcPct val="0"/>
                  </a:spcBef>
                  <a:spcAft>
                    <a:spcPct val="0"/>
                  </a:spcAft>
                </a:pPr>
                <a:endParaRPr lang="en-US" sz="889"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sp>
          <p:nvSpPr>
            <p:cNvPr id="81" name="TextBox 80">
              <a:extLst>
                <a:ext uri="{FF2B5EF4-FFF2-40B4-BE49-F238E27FC236}">
                  <a16:creationId xmlns:a16="http://schemas.microsoft.com/office/drawing/2014/main" id="{37D048ED-7008-6D46-8FDF-B1A735BE26E9}"/>
                </a:ext>
              </a:extLst>
            </p:cNvPr>
            <p:cNvSpPr txBox="1"/>
            <p:nvPr/>
          </p:nvSpPr>
          <p:spPr>
            <a:xfrm>
              <a:off x="7901062" y="1523482"/>
              <a:ext cx="1033729" cy="421013"/>
            </a:xfrm>
            <a:prstGeom prst="rect">
              <a:avLst/>
            </a:prstGeom>
          </p:spPr>
          <p:txBody>
            <a:bodyPr wrap="square" lIns="0" tIns="0" rIns="0" bIns="0" rtlCol="0" anchor="t">
              <a:spAutoFit/>
            </a:bodyPr>
            <a:lstStyle/>
            <a:p>
              <a:pPr algn="ctr" defTabSz="1624055">
                <a:lnSpc>
                  <a:spcPct val="90000"/>
                </a:lnSpc>
                <a:defRPr/>
              </a:pPr>
              <a:r>
                <a:rPr lang="en-US" sz="2000" kern="0" dirty="0">
                  <a:solidFill>
                    <a:schemeClr val="tx2"/>
                  </a:solidFill>
                  <a:latin typeface="CiscoSansTT Light" charset="0"/>
                  <a:ea typeface="CiscoSansTT Light" charset="0"/>
                  <a:cs typeface="CiscoSansTT Light" charset="0"/>
                </a:rPr>
                <a:t>Cloud &amp; Internet</a:t>
              </a:r>
            </a:p>
          </p:txBody>
        </p:sp>
      </p:grpSp>
      <p:pic>
        <p:nvPicPr>
          <p:cNvPr id="65" name="Picture 64">
            <a:extLst>
              <a:ext uri="{FF2B5EF4-FFF2-40B4-BE49-F238E27FC236}">
                <a16:creationId xmlns:a16="http://schemas.microsoft.com/office/drawing/2014/main" id="{FA4D29CE-8AA0-0043-8AEA-00FEC72A88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28897" y="4604365"/>
            <a:ext cx="451319" cy="451319"/>
          </a:xfrm>
          <a:prstGeom prst="rect">
            <a:avLst/>
          </a:prstGeom>
        </p:spPr>
      </p:pic>
      <p:pic>
        <p:nvPicPr>
          <p:cNvPr id="66" name="Picture 65">
            <a:extLst>
              <a:ext uri="{FF2B5EF4-FFF2-40B4-BE49-F238E27FC236}">
                <a16:creationId xmlns:a16="http://schemas.microsoft.com/office/drawing/2014/main" id="{18CCD792-EF5A-3842-9AE4-359B172032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10237" y="4604364"/>
            <a:ext cx="451319" cy="451319"/>
          </a:xfrm>
          <a:prstGeom prst="rect">
            <a:avLst/>
          </a:prstGeom>
        </p:spPr>
      </p:pic>
      <p:sp>
        <p:nvSpPr>
          <p:cNvPr id="87" name="TextBox 86">
            <a:extLst>
              <a:ext uri="{FF2B5EF4-FFF2-40B4-BE49-F238E27FC236}">
                <a16:creationId xmlns:a16="http://schemas.microsoft.com/office/drawing/2014/main" id="{84A9910D-BA88-254D-9BB7-491D90C672AE}"/>
              </a:ext>
            </a:extLst>
          </p:cNvPr>
          <p:cNvSpPr txBox="1"/>
          <p:nvPr/>
        </p:nvSpPr>
        <p:spPr>
          <a:xfrm>
            <a:off x="3165556" y="5112057"/>
            <a:ext cx="2393118" cy="276999"/>
          </a:xfrm>
          <a:prstGeom prst="rect">
            <a:avLst/>
          </a:prstGeom>
        </p:spPr>
        <p:txBody>
          <a:bodyPr wrap="square" lIns="0" tIns="0" rIns="0" bIns="0" rtlCol="0" anchor="t">
            <a:spAutoFit/>
          </a:bodyPr>
          <a:lstStyle/>
          <a:p>
            <a:pPr algn="ctr" defTabSz="1624055">
              <a:lnSpc>
                <a:spcPct val="90000"/>
              </a:lnSpc>
              <a:defRPr/>
            </a:pPr>
            <a:r>
              <a:rPr lang="en-US" sz="2000" kern="0" dirty="0">
                <a:solidFill>
                  <a:schemeClr val="bg1"/>
                </a:solidFill>
                <a:latin typeface="+mj-lt"/>
                <a:ea typeface="CiscoSansTT Light" charset="0"/>
                <a:cs typeface="CiscoSansTT Light" charset="0"/>
              </a:rPr>
              <a:t>Cisco SD-WAN</a:t>
            </a:r>
          </a:p>
        </p:txBody>
      </p:sp>
      <p:sp>
        <p:nvSpPr>
          <p:cNvPr id="6" name="Right Arrow 5">
            <a:extLst>
              <a:ext uri="{FF2B5EF4-FFF2-40B4-BE49-F238E27FC236}">
                <a16:creationId xmlns:a16="http://schemas.microsoft.com/office/drawing/2014/main" id="{B1243828-738B-FC4E-B65C-DDDF73EEFF9C}"/>
              </a:ext>
            </a:extLst>
          </p:cNvPr>
          <p:cNvSpPr/>
          <p:nvPr/>
        </p:nvSpPr>
        <p:spPr>
          <a:xfrm>
            <a:off x="6756690" y="3262030"/>
            <a:ext cx="1652695" cy="441805"/>
          </a:xfrm>
          <a:prstGeom prst="rightArrow">
            <a:avLst/>
          </a:prstGeom>
          <a:solidFill>
            <a:schemeClr val="tx1">
              <a:lumMod val="25000"/>
              <a:lumOff val="75000"/>
            </a:schemeClr>
          </a:solidFill>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schemeClr val="tx1"/>
              </a:solidFill>
            </a:endParaRPr>
          </a:p>
        </p:txBody>
      </p:sp>
      <p:sp>
        <p:nvSpPr>
          <p:cNvPr id="59" name="TextBox 58">
            <a:extLst>
              <a:ext uri="{FF2B5EF4-FFF2-40B4-BE49-F238E27FC236}">
                <a16:creationId xmlns:a16="http://schemas.microsoft.com/office/drawing/2014/main" id="{73C55732-56F2-7442-9538-91727CECC16B}"/>
              </a:ext>
            </a:extLst>
          </p:cNvPr>
          <p:cNvSpPr txBox="1"/>
          <p:nvPr/>
        </p:nvSpPr>
        <p:spPr>
          <a:xfrm>
            <a:off x="2023455" y="2599921"/>
            <a:ext cx="822710" cy="332399"/>
          </a:xfrm>
          <a:prstGeom prst="rect">
            <a:avLst/>
          </a:prstGeom>
          <a:solidFill>
            <a:schemeClr val="bg2"/>
          </a:solidFill>
        </p:spPr>
        <p:txBody>
          <a:bodyPr wrap="square" lIns="0" tIns="0" rIns="0" bIns="0" rtlCol="0" anchor="t">
            <a:spAutoFit/>
          </a:bodyPr>
          <a:lstStyle/>
          <a:p>
            <a:pPr algn="ctr" defTabSz="1624055">
              <a:lnSpc>
                <a:spcPct val="90000"/>
              </a:lnSpc>
              <a:defRPr/>
            </a:pPr>
            <a:r>
              <a:rPr lang="en-US" sz="1200" kern="0" dirty="0">
                <a:solidFill>
                  <a:schemeClr val="bg1"/>
                </a:solidFill>
                <a:latin typeface="+mj-lt"/>
                <a:ea typeface="CiscoSansTT Light" charset="0"/>
                <a:cs typeface="CiscoSansTT Light" charset="0"/>
              </a:rPr>
              <a:t>DNS-layer security</a:t>
            </a:r>
          </a:p>
        </p:txBody>
      </p:sp>
      <p:sp>
        <p:nvSpPr>
          <p:cNvPr id="60" name="TextBox 59">
            <a:extLst>
              <a:ext uri="{FF2B5EF4-FFF2-40B4-BE49-F238E27FC236}">
                <a16:creationId xmlns:a16="http://schemas.microsoft.com/office/drawing/2014/main" id="{FE13A160-51EB-E042-878A-DCB71B4F2274}"/>
              </a:ext>
            </a:extLst>
          </p:cNvPr>
          <p:cNvSpPr txBox="1"/>
          <p:nvPr/>
        </p:nvSpPr>
        <p:spPr>
          <a:xfrm>
            <a:off x="2702536" y="1705187"/>
            <a:ext cx="926040" cy="332399"/>
          </a:xfrm>
          <a:prstGeom prst="rect">
            <a:avLst/>
          </a:prstGeom>
          <a:solidFill>
            <a:schemeClr val="bg2"/>
          </a:solidFill>
        </p:spPr>
        <p:txBody>
          <a:bodyPr wrap="square" lIns="0" tIns="0" rIns="0" bIns="0" rtlCol="0" anchor="t">
            <a:spAutoFit/>
          </a:bodyPr>
          <a:lstStyle/>
          <a:p>
            <a:pPr algn="ctr" defTabSz="1624055">
              <a:lnSpc>
                <a:spcPct val="90000"/>
              </a:lnSpc>
              <a:defRPr/>
            </a:pPr>
            <a:r>
              <a:rPr lang="en-US" sz="1200" kern="0" dirty="0">
                <a:solidFill>
                  <a:schemeClr val="bg1"/>
                </a:solidFill>
                <a:latin typeface="+mj-lt"/>
                <a:ea typeface="CiscoSansTT Light" charset="0"/>
                <a:cs typeface="CiscoSansTT Light" charset="0"/>
              </a:rPr>
              <a:t>Secure Web Gateway</a:t>
            </a:r>
          </a:p>
        </p:txBody>
      </p:sp>
      <p:sp>
        <p:nvSpPr>
          <p:cNvPr id="63" name="TextBox 62">
            <a:extLst>
              <a:ext uri="{FF2B5EF4-FFF2-40B4-BE49-F238E27FC236}">
                <a16:creationId xmlns:a16="http://schemas.microsoft.com/office/drawing/2014/main" id="{9A132D31-D087-104B-9BD1-C5225C811EF2}"/>
              </a:ext>
            </a:extLst>
          </p:cNvPr>
          <p:cNvSpPr txBox="1"/>
          <p:nvPr/>
        </p:nvSpPr>
        <p:spPr>
          <a:xfrm>
            <a:off x="3780216" y="1436178"/>
            <a:ext cx="1196516" cy="332399"/>
          </a:xfrm>
          <a:prstGeom prst="rect">
            <a:avLst/>
          </a:prstGeom>
          <a:solidFill>
            <a:schemeClr val="bg2"/>
          </a:solidFill>
        </p:spPr>
        <p:txBody>
          <a:bodyPr wrap="square" lIns="0" tIns="0" rIns="0" bIns="0" rtlCol="0" anchor="t">
            <a:spAutoFit/>
          </a:bodyPr>
          <a:lstStyle/>
          <a:p>
            <a:pPr algn="ctr" defTabSz="1624055">
              <a:lnSpc>
                <a:spcPct val="90000"/>
              </a:lnSpc>
              <a:defRPr/>
            </a:pPr>
            <a:r>
              <a:rPr lang="en-US" sz="1200" kern="0" dirty="0">
                <a:solidFill>
                  <a:schemeClr val="bg1"/>
                </a:solidFill>
                <a:latin typeface="+mj-lt"/>
                <a:ea typeface="CiscoSansTT Light" charset="0"/>
                <a:cs typeface="CiscoSansTT Light" charset="0"/>
              </a:rPr>
              <a:t>Cloud-delivered firewall</a:t>
            </a:r>
          </a:p>
        </p:txBody>
      </p:sp>
      <p:sp>
        <p:nvSpPr>
          <p:cNvPr id="67" name="TextBox 66">
            <a:extLst>
              <a:ext uri="{FF2B5EF4-FFF2-40B4-BE49-F238E27FC236}">
                <a16:creationId xmlns:a16="http://schemas.microsoft.com/office/drawing/2014/main" id="{5E67517C-EBEE-9049-AAEE-FCDB7B8BF8E3}"/>
              </a:ext>
            </a:extLst>
          </p:cNvPr>
          <p:cNvSpPr txBox="1"/>
          <p:nvPr/>
        </p:nvSpPr>
        <p:spPr>
          <a:xfrm>
            <a:off x="4828595" y="1698922"/>
            <a:ext cx="1647967" cy="332399"/>
          </a:xfrm>
          <a:prstGeom prst="rect">
            <a:avLst/>
          </a:prstGeom>
          <a:solidFill>
            <a:schemeClr val="bg2"/>
          </a:solidFill>
        </p:spPr>
        <p:txBody>
          <a:bodyPr wrap="square" lIns="0" tIns="0" rIns="0" bIns="0" rtlCol="0" anchor="t">
            <a:spAutoFit/>
          </a:bodyPr>
          <a:lstStyle/>
          <a:p>
            <a:pPr algn="ctr" defTabSz="1624055">
              <a:lnSpc>
                <a:spcPct val="90000"/>
              </a:lnSpc>
              <a:defRPr/>
            </a:pPr>
            <a:r>
              <a:rPr lang="en-US" sz="1200" kern="0" dirty="0">
                <a:solidFill>
                  <a:schemeClr val="bg1"/>
                </a:solidFill>
                <a:latin typeface="+mj-lt"/>
                <a:ea typeface="CiscoSansTT Light" charset="0"/>
                <a:cs typeface="CiscoSansTT Light" charset="0"/>
              </a:rPr>
              <a:t>Cloud-delivered security broker (CASB)</a:t>
            </a:r>
          </a:p>
        </p:txBody>
      </p:sp>
      <p:sp>
        <p:nvSpPr>
          <p:cNvPr id="68" name="TextBox 67">
            <a:extLst>
              <a:ext uri="{FF2B5EF4-FFF2-40B4-BE49-F238E27FC236}">
                <a16:creationId xmlns:a16="http://schemas.microsoft.com/office/drawing/2014/main" id="{65184007-379C-B742-AF72-E8662E7CE84A}"/>
              </a:ext>
            </a:extLst>
          </p:cNvPr>
          <p:cNvSpPr txBox="1"/>
          <p:nvPr/>
        </p:nvSpPr>
        <p:spPr>
          <a:xfrm>
            <a:off x="5615129" y="2617118"/>
            <a:ext cx="1366969" cy="332399"/>
          </a:xfrm>
          <a:prstGeom prst="rect">
            <a:avLst/>
          </a:prstGeom>
          <a:solidFill>
            <a:schemeClr val="bg2"/>
          </a:solidFill>
        </p:spPr>
        <p:txBody>
          <a:bodyPr wrap="square" lIns="0" tIns="0" rIns="0" bIns="0" rtlCol="0" anchor="t">
            <a:spAutoFit/>
          </a:bodyPr>
          <a:lstStyle/>
          <a:p>
            <a:pPr algn="ctr" defTabSz="1624055">
              <a:lnSpc>
                <a:spcPct val="90000"/>
              </a:lnSpc>
              <a:defRPr/>
            </a:pPr>
            <a:r>
              <a:rPr lang="en-US" sz="1200" kern="0" dirty="0">
                <a:solidFill>
                  <a:schemeClr val="bg1"/>
                </a:solidFill>
                <a:latin typeface="+mj-lt"/>
                <a:ea typeface="CiscoSansTT Light" charset="0"/>
                <a:cs typeface="CiscoSansTT Light" charset="0"/>
              </a:rPr>
              <a:t>Interactive threat intel</a:t>
            </a:r>
          </a:p>
        </p:txBody>
      </p:sp>
    </p:spTree>
    <p:extLst>
      <p:ext uri="{BB962C8B-B14F-4D97-AF65-F5344CB8AC3E}">
        <p14:creationId xmlns:p14="http://schemas.microsoft.com/office/powerpoint/2010/main" val="3135939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 name="Rectangle: Rounded Corners 90">
            <a:extLst>
              <a:ext uri="{FF2B5EF4-FFF2-40B4-BE49-F238E27FC236}">
                <a16:creationId xmlns:a16="http://schemas.microsoft.com/office/drawing/2014/main" id="{2CFF6CFC-2331-2044-9531-35000EB9164A}"/>
              </a:ext>
            </a:extLst>
          </p:cNvPr>
          <p:cNvSpPr/>
          <p:nvPr/>
        </p:nvSpPr>
        <p:spPr>
          <a:xfrm>
            <a:off x="7648359" y="1980350"/>
            <a:ext cx="3982840" cy="1843197"/>
          </a:xfrm>
          <a:prstGeom prst="roundRect">
            <a:avLst>
              <a:gd name="adj" fmla="val 12729"/>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4" name="Rectangle 3">
            <a:extLst>
              <a:ext uri="{FF2B5EF4-FFF2-40B4-BE49-F238E27FC236}">
                <a16:creationId xmlns:a16="http://schemas.microsoft.com/office/drawing/2014/main" id="{07682EAD-5E39-1841-A9B6-FB40A0983818}"/>
              </a:ext>
            </a:extLst>
          </p:cNvPr>
          <p:cNvSpPr/>
          <p:nvPr/>
        </p:nvSpPr>
        <p:spPr>
          <a:xfrm>
            <a:off x="9588981" y="2283167"/>
            <a:ext cx="112580" cy="154038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2" name="Oval 1">
            <a:extLst>
              <a:ext uri="{FF2B5EF4-FFF2-40B4-BE49-F238E27FC236}">
                <a16:creationId xmlns:a16="http://schemas.microsoft.com/office/drawing/2014/main" id="{96F36C86-FAC4-8741-A60E-474A70DF76F4}"/>
              </a:ext>
            </a:extLst>
          </p:cNvPr>
          <p:cNvSpPr/>
          <p:nvPr/>
        </p:nvSpPr>
        <p:spPr>
          <a:xfrm>
            <a:off x="9282431" y="2729597"/>
            <a:ext cx="726213" cy="726211"/>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Secure SD-WAN: Cisco SD-WAN + Security</a:t>
            </a:r>
          </a:p>
        </p:txBody>
      </p:sp>
      <p:grpSp>
        <p:nvGrpSpPr>
          <p:cNvPr id="5" name="Group 4">
            <a:extLst>
              <a:ext uri="{FF2B5EF4-FFF2-40B4-BE49-F238E27FC236}">
                <a16:creationId xmlns:a16="http://schemas.microsoft.com/office/drawing/2014/main" id="{81B79F47-E024-A843-A5AD-25787A8BF587}"/>
              </a:ext>
            </a:extLst>
          </p:cNvPr>
          <p:cNvGrpSpPr/>
          <p:nvPr/>
        </p:nvGrpSpPr>
        <p:grpSpPr>
          <a:xfrm>
            <a:off x="920442" y="1806496"/>
            <a:ext cx="5943839" cy="3629046"/>
            <a:chOff x="920442" y="1806496"/>
            <a:chExt cx="5943839" cy="3629046"/>
          </a:xfrm>
        </p:grpSpPr>
        <p:pic>
          <p:nvPicPr>
            <p:cNvPr id="14" name="Picture 13">
              <a:extLst>
                <a:ext uri="{FF2B5EF4-FFF2-40B4-BE49-F238E27FC236}">
                  <a16:creationId xmlns:a16="http://schemas.microsoft.com/office/drawing/2014/main" id="{346DEB04-A353-D540-AA95-B5C56EB699D1}"/>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5278711" y="3693849"/>
              <a:ext cx="1585570" cy="1706880"/>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10" name="Picture 9">
              <a:extLst>
                <a:ext uri="{FF2B5EF4-FFF2-40B4-BE49-F238E27FC236}">
                  <a16:creationId xmlns:a16="http://schemas.microsoft.com/office/drawing/2014/main" id="{203A2483-492B-594E-ADC4-0A3C6A66A187}"/>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949474" y="3696301"/>
              <a:ext cx="1584960" cy="1706880"/>
            </a:xfrm>
            <a:prstGeom prst="roundRect">
              <a:avLst>
                <a:gd name="adj" fmla="val 6478"/>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grpSp>
          <p:nvGrpSpPr>
            <p:cNvPr id="15" name="Group 14">
              <a:extLst>
                <a:ext uri="{FF2B5EF4-FFF2-40B4-BE49-F238E27FC236}">
                  <a16:creationId xmlns:a16="http://schemas.microsoft.com/office/drawing/2014/main" id="{A07FE8F8-ABD7-A547-A340-E5AA23D4AFC5}"/>
                </a:ext>
              </a:extLst>
            </p:cNvPr>
            <p:cNvGrpSpPr>
              <a:grpSpLocks noChangeAspect="1"/>
            </p:cNvGrpSpPr>
            <p:nvPr/>
          </p:nvGrpSpPr>
          <p:grpSpPr>
            <a:xfrm>
              <a:off x="6055304" y="4597072"/>
              <a:ext cx="609600" cy="548640"/>
              <a:chOff x="4467926" y="3098639"/>
              <a:chExt cx="640080" cy="551286"/>
            </a:xfrm>
          </p:grpSpPr>
          <p:grpSp>
            <p:nvGrpSpPr>
              <p:cNvPr id="72" name="Group 71">
                <a:extLst>
                  <a:ext uri="{FF2B5EF4-FFF2-40B4-BE49-F238E27FC236}">
                    <a16:creationId xmlns:a16="http://schemas.microsoft.com/office/drawing/2014/main" id="{10E08C2B-E0AA-7F43-9188-8807AB4FE1AE}"/>
                  </a:ext>
                </a:extLst>
              </p:cNvPr>
              <p:cNvGrpSpPr/>
              <p:nvPr/>
            </p:nvGrpSpPr>
            <p:grpSpPr>
              <a:xfrm>
                <a:off x="4880232" y="3204415"/>
                <a:ext cx="227774" cy="443341"/>
                <a:chOff x="4032298" y="2799733"/>
                <a:chExt cx="271940" cy="529307"/>
              </a:xfrm>
            </p:grpSpPr>
            <p:sp>
              <p:nvSpPr>
                <p:cNvPr id="77" name="Freeform: Shape 28">
                  <a:extLst>
                    <a:ext uri="{FF2B5EF4-FFF2-40B4-BE49-F238E27FC236}">
                      <a16:creationId xmlns:a16="http://schemas.microsoft.com/office/drawing/2014/main" id="{A5FFF3C1-ADD0-FC47-B37B-2FB6F51DE2C0}"/>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8" name="Freeform: Shape 117">
                  <a:extLst>
                    <a:ext uri="{FF2B5EF4-FFF2-40B4-BE49-F238E27FC236}">
                      <a16:creationId xmlns:a16="http://schemas.microsoft.com/office/drawing/2014/main" id="{1137A4C8-ED46-6446-A31E-35B54316A7CB}"/>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73" name="Group 72">
                <a:extLst>
                  <a:ext uri="{FF2B5EF4-FFF2-40B4-BE49-F238E27FC236}">
                    <a16:creationId xmlns:a16="http://schemas.microsoft.com/office/drawing/2014/main" id="{E5F01FBE-4642-9D47-83DE-90D1CFEFE103}"/>
                  </a:ext>
                </a:extLst>
              </p:cNvPr>
              <p:cNvGrpSpPr/>
              <p:nvPr/>
            </p:nvGrpSpPr>
            <p:grpSpPr>
              <a:xfrm>
                <a:off x="4467926" y="3098639"/>
                <a:ext cx="399354" cy="551286"/>
                <a:chOff x="3526259" y="2667961"/>
                <a:chExt cx="476790" cy="658183"/>
              </a:xfrm>
            </p:grpSpPr>
            <p:sp>
              <p:nvSpPr>
                <p:cNvPr id="74" name="Rounded Rectangle 61">
                  <a:extLst>
                    <a:ext uri="{FF2B5EF4-FFF2-40B4-BE49-F238E27FC236}">
                      <a16:creationId xmlns:a16="http://schemas.microsoft.com/office/drawing/2014/main" id="{56FA0642-BFC4-4847-ACD0-8F6729E48330}"/>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5" name="Freeform: Shape 35">
                  <a:extLst>
                    <a:ext uri="{FF2B5EF4-FFF2-40B4-BE49-F238E27FC236}">
                      <a16:creationId xmlns:a16="http://schemas.microsoft.com/office/drawing/2014/main" id="{5A2D16FC-DD60-C546-BD27-21A811AFCEA4}"/>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6" name="Freeform: Shape 116">
                  <a:extLst>
                    <a:ext uri="{FF2B5EF4-FFF2-40B4-BE49-F238E27FC236}">
                      <a16:creationId xmlns:a16="http://schemas.microsoft.com/office/drawing/2014/main" id="{EB3EA118-9EF0-DD46-B4CF-744F089095DF}"/>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grpSp>
          <p:nvGrpSpPr>
            <p:cNvPr id="23" name="Group 22">
              <a:extLst>
                <a:ext uri="{FF2B5EF4-FFF2-40B4-BE49-F238E27FC236}">
                  <a16:creationId xmlns:a16="http://schemas.microsoft.com/office/drawing/2014/main" id="{04520A76-E99B-0445-959D-325C184E4603}"/>
                </a:ext>
              </a:extLst>
            </p:cNvPr>
            <p:cNvGrpSpPr>
              <a:grpSpLocks noChangeAspect="1"/>
            </p:cNvGrpSpPr>
            <p:nvPr/>
          </p:nvGrpSpPr>
          <p:grpSpPr>
            <a:xfrm>
              <a:off x="1147316" y="4598287"/>
              <a:ext cx="609600" cy="546211"/>
              <a:chOff x="-6859588" y="-152401"/>
              <a:chExt cx="5740400" cy="5143502"/>
            </a:xfrm>
          </p:grpSpPr>
          <p:sp>
            <p:nvSpPr>
              <p:cNvPr id="50" name="Freeform 12">
                <a:extLst>
                  <a:ext uri="{FF2B5EF4-FFF2-40B4-BE49-F238E27FC236}">
                    <a16:creationId xmlns:a16="http://schemas.microsoft.com/office/drawing/2014/main" id="{BA4A24B0-49E6-C14A-9747-095FA99701D4}"/>
                  </a:ext>
                </a:extLst>
              </p:cNvPr>
              <p:cNvSpPr>
                <a:spLocks/>
              </p:cNvSpPr>
              <p:nvPr/>
            </p:nvSpPr>
            <p:spPr bwMode="auto">
              <a:xfrm>
                <a:off x="-6859588" y="1951038"/>
                <a:ext cx="5740400" cy="936625"/>
              </a:xfrm>
              <a:custGeom>
                <a:avLst/>
                <a:gdLst>
                  <a:gd name="T0" fmla="*/ 468 w 19044"/>
                  <a:gd name="T1" fmla="*/ 0 h 3115"/>
                  <a:gd name="T2" fmla="*/ 18575 w 19044"/>
                  <a:gd name="T3" fmla="*/ 0 h 3115"/>
                  <a:gd name="T4" fmla="*/ 19044 w 19044"/>
                  <a:gd name="T5" fmla="*/ 469 h 3115"/>
                  <a:gd name="T6" fmla="*/ 19044 w 19044"/>
                  <a:gd name="T7" fmla="*/ 2647 h 3115"/>
                  <a:gd name="T8" fmla="*/ 18575 w 19044"/>
                  <a:gd name="T9" fmla="*/ 3115 h 3115"/>
                  <a:gd name="T10" fmla="*/ 468 w 19044"/>
                  <a:gd name="T11" fmla="*/ 3115 h 3115"/>
                  <a:gd name="T12" fmla="*/ 0 w 19044"/>
                  <a:gd name="T13" fmla="*/ 2647 h 3115"/>
                  <a:gd name="T14" fmla="*/ 0 w 19044"/>
                  <a:gd name="T15" fmla="*/ 469 h 3115"/>
                  <a:gd name="T16" fmla="*/ 468 w 19044"/>
                  <a:gd name="T17" fmla="*/ 0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4" h="3115">
                    <a:moveTo>
                      <a:pt x="468" y="0"/>
                    </a:moveTo>
                    <a:cubicBezTo>
                      <a:pt x="18575" y="0"/>
                      <a:pt x="18575" y="0"/>
                      <a:pt x="18575" y="0"/>
                    </a:cubicBezTo>
                    <a:cubicBezTo>
                      <a:pt x="18833" y="0"/>
                      <a:pt x="19044" y="211"/>
                      <a:pt x="19044" y="469"/>
                    </a:cubicBezTo>
                    <a:cubicBezTo>
                      <a:pt x="19044" y="2647"/>
                      <a:pt x="19044" y="2647"/>
                      <a:pt x="19044" y="2647"/>
                    </a:cubicBezTo>
                    <a:cubicBezTo>
                      <a:pt x="19044" y="2904"/>
                      <a:pt x="18833" y="3115"/>
                      <a:pt x="18575" y="3115"/>
                    </a:cubicBezTo>
                    <a:cubicBezTo>
                      <a:pt x="468" y="3115"/>
                      <a:pt x="468" y="3115"/>
                      <a:pt x="468" y="3115"/>
                    </a:cubicBezTo>
                    <a:cubicBezTo>
                      <a:pt x="210" y="3115"/>
                      <a:pt x="0" y="2904"/>
                      <a:pt x="0" y="2647"/>
                    </a:cubicBezTo>
                    <a:cubicBezTo>
                      <a:pt x="0" y="469"/>
                      <a:pt x="0" y="469"/>
                      <a:pt x="0" y="469"/>
                    </a:cubicBezTo>
                    <a:cubicBezTo>
                      <a:pt x="0" y="211"/>
                      <a:pt x="210" y="0"/>
                      <a:pt x="468"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1" name="Freeform: Shape 285">
                <a:extLst>
                  <a:ext uri="{FF2B5EF4-FFF2-40B4-BE49-F238E27FC236}">
                    <a16:creationId xmlns:a16="http://schemas.microsoft.com/office/drawing/2014/main" id="{41AF32B2-55DF-3D46-B78D-464B606DA61A}"/>
                  </a:ext>
                </a:extLst>
              </p:cNvPr>
              <p:cNvSpPr>
                <a:spLocks/>
              </p:cNvSpPr>
              <p:nvPr/>
            </p:nvSpPr>
            <p:spPr bwMode="auto">
              <a:xfrm>
                <a:off x="-6859588" y="898520"/>
                <a:ext cx="5740400" cy="4092581"/>
              </a:xfrm>
              <a:custGeom>
                <a:avLst/>
                <a:gdLst>
                  <a:gd name="connsiteX0" fmla="*/ 141069 w 5740400"/>
                  <a:gd name="connsiteY0" fmla="*/ 3154363 h 4092576"/>
                  <a:gd name="connsiteX1" fmla="*/ 5599030 w 5740400"/>
                  <a:gd name="connsiteY1" fmla="*/ 3154363 h 4092576"/>
                  <a:gd name="connsiteX2" fmla="*/ 5740400 w 5740400"/>
                  <a:gd name="connsiteY2" fmla="*/ 3295321 h 4092576"/>
                  <a:gd name="connsiteX3" fmla="*/ 5740400 w 5740400"/>
                  <a:gd name="connsiteY3" fmla="*/ 3951317 h 4092576"/>
                  <a:gd name="connsiteX4" fmla="*/ 5599030 w 5740400"/>
                  <a:gd name="connsiteY4" fmla="*/ 4092576 h 4092576"/>
                  <a:gd name="connsiteX5" fmla="*/ 141069 w 5740400"/>
                  <a:gd name="connsiteY5" fmla="*/ 4092576 h 4092576"/>
                  <a:gd name="connsiteX6" fmla="*/ 0 w 5740400"/>
                  <a:gd name="connsiteY6" fmla="*/ 3951317 h 4092576"/>
                  <a:gd name="connsiteX7" fmla="*/ 0 w 5740400"/>
                  <a:gd name="connsiteY7" fmla="*/ 3295321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7255 h 4092576"/>
                  <a:gd name="connsiteX13" fmla="*/ 5599030 w 5740400"/>
                  <a:gd name="connsiteY13" fmla="*/ 938213 h 4092576"/>
                  <a:gd name="connsiteX14" fmla="*/ 141069 w 5740400"/>
                  <a:gd name="connsiteY14" fmla="*/ 938213 h 4092576"/>
                  <a:gd name="connsiteX15" fmla="*/ 0 w 5740400"/>
                  <a:gd name="connsiteY15" fmla="*/ 797255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915"/>
                      <a:pt x="5740400" y="3295321"/>
                    </a:cubicBezTo>
                    <a:cubicBezTo>
                      <a:pt x="5740400" y="3951317"/>
                      <a:pt x="5740400" y="3951317"/>
                      <a:pt x="5740400" y="3951317"/>
                    </a:cubicBezTo>
                    <a:cubicBezTo>
                      <a:pt x="5740400" y="4029025"/>
                      <a:pt x="5676799" y="4092576"/>
                      <a:pt x="5599030" y="4092576"/>
                    </a:cubicBezTo>
                    <a:cubicBezTo>
                      <a:pt x="141069" y="4092576"/>
                      <a:pt x="141069" y="4092576"/>
                      <a:pt x="141069" y="4092576"/>
                    </a:cubicBezTo>
                    <a:cubicBezTo>
                      <a:pt x="63300" y="4092576"/>
                      <a:pt x="0" y="4029025"/>
                      <a:pt x="0" y="3951317"/>
                    </a:cubicBezTo>
                    <a:cubicBezTo>
                      <a:pt x="0" y="3295321"/>
                      <a:pt x="0" y="3295321"/>
                      <a:pt x="0" y="3295321"/>
                    </a:cubicBezTo>
                    <a:cubicBezTo>
                      <a:pt x="0" y="3217915"/>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7255"/>
                    </a:cubicBezTo>
                    <a:cubicBezTo>
                      <a:pt x="5740400" y="874662"/>
                      <a:pt x="5676799" y="938213"/>
                      <a:pt x="5599030" y="938213"/>
                    </a:cubicBezTo>
                    <a:cubicBezTo>
                      <a:pt x="5599030" y="938213"/>
                      <a:pt x="5599030" y="938213"/>
                      <a:pt x="141069" y="938213"/>
                    </a:cubicBezTo>
                    <a:cubicBezTo>
                      <a:pt x="63300" y="938213"/>
                      <a:pt x="0" y="874662"/>
                      <a:pt x="0" y="797255"/>
                    </a:cubicBezTo>
                    <a:cubicBezTo>
                      <a:pt x="0" y="797255"/>
                      <a:pt x="0" y="797255"/>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2" name="Freeform: Shape 286">
                <a:extLst>
                  <a:ext uri="{FF2B5EF4-FFF2-40B4-BE49-F238E27FC236}">
                    <a16:creationId xmlns:a16="http://schemas.microsoft.com/office/drawing/2014/main" id="{3277DFA0-71BF-2F43-AC23-3AFD57F97D97}"/>
                  </a:ext>
                </a:extLst>
              </p:cNvPr>
              <p:cNvSpPr>
                <a:spLocks/>
              </p:cNvSpPr>
              <p:nvPr/>
            </p:nvSpPr>
            <p:spPr bwMode="auto">
              <a:xfrm>
                <a:off x="-6859588" y="-152401"/>
                <a:ext cx="5740400" cy="4092576"/>
              </a:xfrm>
              <a:custGeom>
                <a:avLst/>
                <a:gdLst>
                  <a:gd name="connsiteX0" fmla="*/ 141069 w 5740400"/>
                  <a:gd name="connsiteY0" fmla="*/ 3154363 h 4092576"/>
                  <a:gd name="connsiteX1" fmla="*/ 5599030 w 5740400"/>
                  <a:gd name="connsiteY1" fmla="*/ 3154363 h 4092576"/>
                  <a:gd name="connsiteX2" fmla="*/ 5740400 w 5740400"/>
                  <a:gd name="connsiteY2" fmla="*/ 3295366 h 4092576"/>
                  <a:gd name="connsiteX3" fmla="*/ 5740400 w 5740400"/>
                  <a:gd name="connsiteY3" fmla="*/ 3951573 h 4092576"/>
                  <a:gd name="connsiteX4" fmla="*/ 5599030 w 5740400"/>
                  <a:gd name="connsiteY4" fmla="*/ 4092576 h 4092576"/>
                  <a:gd name="connsiteX5" fmla="*/ 141069 w 5740400"/>
                  <a:gd name="connsiteY5" fmla="*/ 4092576 h 4092576"/>
                  <a:gd name="connsiteX6" fmla="*/ 0 w 5740400"/>
                  <a:gd name="connsiteY6" fmla="*/ 3951573 h 4092576"/>
                  <a:gd name="connsiteX7" fmla="*/ 0 w 5740400"/>
                  <a:gd name="connsiteY7" fmla="*/ 3295366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6954 h 4092576"/>
                  <a:gd name="connsiteX13" fmla="*/ 5599030 w 5740400"/>
                  <a:gd name="connsiteY13" fmla="*/ 938213 h 4092576"/>
                  <a:gd name="connsiteX14" fmla="*/ 141069 w 5740400"/>
                  <a:gd name="connsiteY14" fmla="*/ 938213 h 4092576"/>
                  <a:gd name="connsiteX15" fmla="*/ 0 w 5740400"/>
                  <a:gd name="connsiteY15" fmla="*/ 796954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634"/>
                      <a:pt x="5740400" y="3295366"/>
                    </a:cubicBezTo>
                    <a:cubicBezTo>
                      <a:pt x="5740400" y="3951573"/>
                      <a:pt x="5740400" y="3951573"/>
                      <a:pt x="5740400" y="3951573"/>
                    </a:cubicBezTo>
                    <a:cubicBezTo>
                      <a:pt x="5740400" y="4029306"/>
                      <a:pt x="5676799" y="4092576"/>
                      <a:pt x="5599030" y="4092576"/>
                    </a:cubicBezTo>
                    <a:cubicBezTo>
                      <a:pt x="141069" y="4092576"/>
                      <a:pt x="141069" y="4092576"/>
                      <a:pt x="141069" y="4092576"/>
                    </a:cubicBezTo>
                    <a:cubicBezTo>
                      <a:pt x="63300" y="4092576"/>
                      <a:pt x="0" y="4029306"/>
                      <a:pt x="0" y="3951573"/>
                    </a:cubicBezTo>
                    <a:cubicBezTo>
                      <a:pt x="0" y="3295366"/>
                      <a:pt x="0" y="3295366"/>
                      <a:pt x="0" y="3295366"/>
                    </a:cubicBezTo>
                    <a:cubicBezTo>
                      <a:pt x="0" y="3217634"/>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6954"/>
                    </a:cubicBezTo>
                    <a:cubicBezTo>
                      <a:pt x="5740400" y="874662"/>
                      <a:pt x="5676799" y="938213"/>
                      <a:pt x="5599030" y="938213"/>
                    </a:cubicBezTo>
                    <a:cubicBezTo>
                      <a:pt x="5599030" y="938213"/>
                      <a:pt x="5599030" y="938213"/>
                      <a:pt x="141069" y="938213"/>
                    </a:cubicBezTo>
                    <a:cubicBezTo>
                      <a:pt x="63300" y="938213"/>
                      <a:pt x="0" y="874662"/>
                      <a:pt x="0" y="796954"/>
                    </a:cubicBezTo>
                    <a:cubicBezTo>
                      <a:pt x="0" y="796954"/>
                      <a:pt x="0" y="796954"/>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3" name="Freeform: Shape 287">
                <a:extLst>
                  <a:ext uri="{FF2B5EF4-FFF2-40B4-BE49-F238E27FC236}">
                    <a16:creationId xmlns:a16="http://schemas.microsoft.com/office/drawing/2014/main" id="{8AEE1BD9-278B-F641-BB56-7814035F4AAB}"/>
                  </a:ext>
                </a:extLst>
              </p:cNvPr>
              <p:cNvSpPr>
                <a:spLocks/>
              </p:cNvSpPr>
              <p:nvPr/>
            </p:nvSpPr>
            <p:spPr bwMode="auto">
              <a:xfrm>
                <a:off x="-6607176" y="63501"/>
                <a:ext cx="1182688" cy="4713287"/>
              </a:xfrm>
              <a:custGeom>
                <a:avLst/>
                <a:gdLst>
                  <a:gd name="connsiteX0" fmla="*/ 1139826 w 1182688"/>
                  <a:gd name="connsiteY0" fmla="*/ 4208462 h 4713287"/>
                  <a:gd name="connsiteX1" fmla="*/ 1182688 w 1182688"/>
                  <a:gd name="connsiteY1" fmla="*/ 4250531 h 4713287"/>
                  <a:gd name="connsiteX2" fmla="*/ 1182688 w 1182688"/>
                  <a:gd name="connsiteY2" fmla="*/ 4671218 h 4713287"/>
                  <a:gd name="connsiteX3" fmla="*/ 1139826 w 1182688"/>
                  <a:gd name="connsiteY3" fmla="*/ 4713287 h 4713287"/>
                  <a:gd name="connsiteX4" fmla="*/ 1096963 w 1182688"/>
                  <a:gd name="connsiteY4" fmla="*/ 4671218 h 4713287"/>
                  <a:gd name="connsiteX5" fmla="*/ 1096963 w 1182688"/>
                  <a:gd name="connsiteY5" fmla="*/ 4250531 h 4713287"/>
                  <a:gd name="connsiteX6" fmla="*/ 1139826 w 1182688"/>
                  <a:gd name="connsiteY6" fmla="*/ 4208462 h 4713287"/>
                  <a:gd name="connsiteX7" fmla="*/ 866132 w 1182688"/>
                  <a:gd name="connsiteY7" fmla="*/ 4208462 h 4713287"/>
                  <a:gd name="connsiteX8" fmla="*/ 908051 w 1182688"/>
                  <a:gd name="connsiteY8" fmla="*/ 4250531 h 4713287"/>
                  <a:gd name="connsiteX9" fmla="*/ 908051 w 1182688"/>
                  <a:gd name="connsiteY9" fmla="*/ 4671218 h 4713287"/>
                  <a:gd name="connsiteX10" fmla="*/ 866132 w 1182688"/>
                  <a:gd name="connsiteY10" fmla="*/ 4713287 h 4713287"/>
                  <a:gd name="connsiteX11" fmla="*/ 823913 w 1182688"/>
                  <a:gd name="connsiteY11" fmla="*/ 4671218 h 4713287"/>
                  <a:gd name="connsiteX12" fmla="*/ 823913 w 1182688"/>
                  <a:gd name="connsiteY12" fmla="*/ 4250531 h 4713287"/>
                  <a:gd name="connsiteX13" fmla="*/ 866132 w 1182688"/>
                  <a:gd name="connsiteY13" fmla="*/ 4208462 h 4713287"/>
                  <a:gd name="connsiteX14" fmla="*/ 591344 w 1182688"/>
                  <a:gd name="connsiteY14" fmla="*/ 4208462 h 4713287"/>
                  <a:gd name="connsiteX15" fmla="*/ 633413 w 1182688"/>
                  <a:gd name="connsiteY15" fmla="*/ 4250531 h 4713287"/>
                  <a:gd name="connsiteX16" fmla="*/ 633413 w 1182688"/>
                  <a:gd name="connsiteY16" fmla="*/ 4671218 h 4713287"/>
                  <a:gd name="connsiteX17" fmla="*/ 591344 w 1182688"/>
                  <a:gd name="connsiteY17" fmla="*/ 4713287 h 4713287"/>
                  <a:gd name="connsiteX18" fmla="*/ 549275 w 1182688"/>
                  <a:gd name="connsiteY18" fmla="*/ 4671218 h 4713287"/>
                  <a:gd name="connsiteX19" fmla="*/ 549275 w 1182688"/>
                  <a:gd name="connsiteY19" fmla="*/ 4250531 h 4713287"/>
                  <a:gd name="connsiteX20" fmla="*/ 591344 w 1182688"/>
                  <a:gd name="connsiteY20" fmla="*/ 4208462 h 4713287"/>
                  <a:gd name="connsiteX21" fmla="*/ 316707 w 1182688"/>
                  <a:gd name="connsiteY21" fmla="*/ 4208462 h 4713287"/>
                  <a:gd name="connsiteX22" fmla="*/ 358776 w 1182688"/>
                  <a:gd name="connsiteY22" fmla="*/ 4250531 h 4713287"/>
                  <a:gd name="connsiteX23" fmla="*/ 358776 w 1182688"/>
                  <a:gd name="connsiteY23" fmla="*/ 4671218 h 4713287"/>
                  <a:gd name="connsiteX24" fmla="*/ 316707 w 1182688"/>
                  <a:gd name="connsiteY24" fmla="*/ 4713287 h 4713287"/>
                  <a:gd name="connsiteX25" fmla="*/ 274638 w 1182688"/>
                  <a:gd name="connsiteY25" fmla="*/ 4671218 h 4713287"/>
                  <a:gd name="connsiteX26" fmla="*/ 274638 w 1182688"/>
                  <a:gd name="connsiteY26" fmla="*/ 4250531 h 4713287"/>
                  <a:gd name="connsiteX27" fmla="*/ 316707 w 1182688"/>
                  <a:gd name="connsiteY27" fmla="*/ 4208462 h 4713287"/>
                  <a:gd name="connsiteX28" fmla="*/ 42069 w 1182688"/>
                  <a:gd name="connsiteY28" fmla="*/ 4208462 h 4713287"/>
                  <a:gd name="connsiteX29" fmla="*/ 84138 w 1182688"/>
                  <a:gd name="connsiteY29" fmla="*/ 4250531 h 4713287"/>
                  <a:gd name="connsiteX30" fmla="*/ 84138 w 1182688"/>
                  <a:gd name="connsiteY30" fmla="*/ 4671218 h 4713287"/>
                  <a:gd name="connsiteX31" fmla="*/ 42069 w 1182688"/>
                  <a:gd name="connsiteY31" fmla="*/ 4713287 h 4713287"/>
                  <a:gd name="connsiteX32" fmla="*/ 0 w 1182688"/>
                  <a:gd name="connsiteY32" fmla="*/ 4671218 h 4713287"/>
                  <a:gd name="connsiteX33" fmla="*/ 0 w 1182688"/>
                  <a:gd name="connsiteY33" fmla="*/ 4250531 h 4713287"/>
                  <a:gd name="connsiteX34" fmla="*/ 42069 w 1182688"/>
                  <a:gd name="connsiteY34" fmla="*/ 4208462 h 4713287"/>
                  <a:gd name="connsiteX35" fmla="*/ 1139826 w 1182688"/>
                  <a:gd name="connsiteY35" fmla="*/ 3154362 h 4713287"/>
                  <a:gd name="connsiteX36" fmla="*/ 1182688 w 1182688"/>
                  <a:gd name="connsiteY36" fmla="*/ 3196563 h 4713287"/>
                  <a:gd name="connsiteX37" fmla="*/ 1182688 w 1182688"/>
                  <a:gd name="connsiteY37" fmla="*/ 3618574 h 4713287"/>
                  <a:gd name="connsiteX38" fmla="*/ 1139826 w 1182688"/>
                  <a:gd name="connsiteY38" fmla="*/ 3660775 h 4713287"/>
                  <a:gd name="connsiteX39" fmla="*/ 1096963 w 1182688"/>
                  <a:gd name="connsiteY39" fmla="*/ 3618574 h 4713287"/>
                  <a:gd name="connsiteX40" fmla="*/ 1096963 w 1182688"/>
                  <a:gd name="connsiteY40" fmla="*/ 3196563 h 4713287"/>
                  <a:gd name="connsiteX41" fmla="*/ 1139826 w 1182688"/>
                  <a:gd name="connsiteY41" fmla="*/ 3154362 h 4713287"/>
                  <a:gd name="connsiteX42" fmla="*/ 866132 w 1182688"/>
                  <a:gd name="connsiteY42" fmla="*/ 3154362 h 4713287"/>
                  <a:gd name="connsiteX43" fmla="*/ 908051 w 1182688"/>
                  <a:gd name="connsiteY43" fmla="*/ 3196563 h 4713287"/>
                  <a:gd name="connsiteX44" fmla="*/ 908051 w 1182688"/>
                  <a:gd name="connsiteY44" fmla="*/ 3618574 h 4713287"/>
                  <a:gd name="connsiteX45" fmla="*/ 866132 w 1182688"/>
                  <a:gd name="connsiteY45" fmla="*/ 3660775 h 4713287"/>
                  <a:gd name="connsiteX46" fmla="*/ 823913 w 1182688"/>
                  <a:gd name="connsiteY46" fmla="*/ 3618574 h 4713287"/>
                  <a:gd name="connsiteX47" fmla="*/ 823913 w 1182688"/>
                  <a:gd name="connsiteY47" fmla="*/ 3196563 h 4713287"/>
                  <a:gd name="connsiteX48" fmla="*/ 866132 w 1182688"/>
                  <a:gd name="connsiteY48" fmla="*/ 3154362 h 4713287"/>
                  <a:gd name="connsiteX49" fmla="*/ 591344 w 1182688"/>
                  <a:gd name="connsiteY49" fmla="*/ 3154362 h 4713287"/>
                  <a:gd name="connsiteX50" fmla="*/ 633413 w 1182688"/>
                  <a:gd name="connsiteY50" fmla="*/ 3196563 h 4713287"/>
                  <a:gd name="connsiteX51" fmla="*/ 633413 w 1182688"/>
                  <a:gd name="connsiteY51" fmla="*/ 3618574 h 4713287"/>
                  <a:gd name="connsiteX52" fmla="*/ 591344 w 1182688"/>
                  <a:gd name="connsiteY52" fmla="*/ 3660775 h 4713287"/>
                  <a:gd name="connsiteX53" fmla="*/ 549275 w 1182688"/>
                  <a:gd name="connsiteY53" fmla="*/ 3618574 h 4713287"/>
                  <a:gd name="connsiteX54" fmla="*/ 549275 w 1182688"/>
                  <a:gd name="connsiteY54" fmla="*/ 3196563 h 4713287"/>
                  <a:gd name="connsiteX55" fmla="*/ 591344 w 1182688"/>
                  <a:gd name="connsiteY55" fmla="*/ 3154362 h 4713287"/>
                  <a:gd name="connsiteX56" fmla="*/ 316707 w 1182688"/>
                  <a:gd name="connsiteY56" fmla="*/ 3154362 h 4713287"/>
                  <a:gd name="connsiteX57" fmla="*/ 358776 w 1182688"/>
                  <a:gd name="connsiteY57" fmla="*/ 3196563 h 4713287"/>
                  <a:gd name="connsiteX58" fmla="*/ 358776 w 1182688"/>
                  <a:gd name="connsiteY58" fmla="*/ 3618574 h 4713287"/>
                  <a:gd name="connsiteX59" fmla="*/ 316707 w 1182688"/>
                  <a:gd name="connsiteY59" fmla="*/ 3660775 h 4713287"/>
                  <a:gd name="connsiteX60" fmla="*/ 274638 w 1182688"/>
                  <a:gd name="connsiteY60" fmla="*/ 3618574 h 4713287"/>
                  <a:gd name="connsiteX61" fmla="*/ 274638 w 1182688"/>
                  <a:gd name="connsiteY61" fmla="*/ 3196563 h 4713287"/>
                  <a:gd name="connsiteX62" fmla="*/ 316707 w 1182688"/>
                  <a:gd name="connsiteY62" fmla="*/ 3154362 h 4713287"/>
                  <a:gd name="connsiteX63" fmla="*/ 42069 w 1182688"/>
                  <a:gd name="connsiteY63" fmla="*/ 3154362 h 4713287"/>
                  <a:gd name="connsiteX64" fmla="*/ 84138 w 1182688"/>
                  <a:gd name="connsiteY64" fmla="*/ 3196563 h 4713287"/>
                  <a:gd name="connsiteX65" fmla="*/ 84138 w 1182688"/>
                  <a:gd name="connsiteY65" fmla="*/ 3618574 h 4713287"/>
                  <a:gd name="connsiteX66" fmla="*/ 42069 w 1182688"/>
                  <a:gd name="connsiteY66" fmla="*/ 3660775 h 4713287"/>
                  <a:gd name="connsiteX67" fmla="*/ 0 w 1182688"/>
                  <a:gd name="connsiteY67" fmla="*/ 3618574 h 4713287"/>
                  <a:gd name="connsiteX68" fmla="*/ 0 w 1182688"/>
                  <a:gd name="connsiteY68" fmla="*/ 3196563 h 4713287"/>
                  <a:gd name="connsiteX69" fmla="*/ 42069 w 1182688"/>
                  <a:gd name="connsiteY69" fmla="*/ 3154362 h 4713287"/>
                  <a:gd name="connsiteX70" fmla="*/ 1139826 w 1182688"/>
                  <a:gd name="connsiteY70" fmla="*/ 2103437 h 4713287"/>
                  <a:gd name="connsiteX71" fmla="*/ 1182688 w 1182688"/>
                  <a:gd name="connsiteY71" fmla="*/ 2145506 h 4713287"/>
                  <a:gd name="connsiteX72" fmla="*/ 1182688 w 1182688"/>
                  <a:gd name="connsiteY72" fmla="*/ 2566193 h 4713287"/>
                  <a:gd name="connsiteX73" fmla="*/ 1139826 w 1182688"/>
                  <a:gd name="connsiteY73" fmla="*/ 2608262 h 4713287"/>
                  <a:gd name="connsiteX74" fmla="*/ 1096963 w 1182688"/>
                  <a:gd name="connsiteY74" fmla="*/ 2566193 h 4713287"/>
                  <a:gd name="connsiteX75" fmla="*/ 1096963 w 1182688"/>
                  <a:gd name="connsiteY75" fmla="*/ 2145506 h 4713287"/>
                  <a:gd name="connsiteX76" fmla="*/ 1139826 w 1182688"/>
                  <a:gd name="connsiteY76" fmla="*/ 2103437 h 4713287"/>
                  <a:gd name="connsiteX77" fmla="*/ 866132 w 1182688"/>
                  <a:gd name="connsiteY77" fmla="*/ 2103437 h 4713287"/>
                  <a:gd name="connsiteX78" fmla="*/ 908051 w 1182688"/>
                  <a:gd name="connsiteY78" fmla="*/ 2145506 h 4713287"/>
                  <a:gd name="connsiteX79" fmla="*/ 908051 w 1182688"/>
                  <a:gd name="connsiteY79" fmla="*/ 2566193 h 4713287"/>
                  <a:gd name="connsiteX80" fmla="*/ 866132 w 1182688"/>
                  <a:gd name="connsiteY80" fmla="*/ 2608262 h 4713287"/>
                  <a:gd name="connsiteX81" fmla="*/ 823913 w 1182688"/>
                  <a:gd name="connsiteY81" fmla="*/ 2566193 h 4713287"/>
                  <a:gd name="connsiteX82" fmla="*/ 823913 w 1182688"/>
                  <a:gd name="connsiteY82" fmla="*/ 2145506 h 4713287"/>
                  <a:gd name="connsiteX83" fmla="*/ 866132 w 1182688"/>
                  <a:gd name="connsiteY83" fmla="*/ 2103437 h 4713287"/>
                  <a:gd name="connsiteX84" fmla="*/ 591344 w 1182688"/>
                  <a:gd name="connsiteY84" fmla="*/ 2103437 h 4713287"/>
                  <a:gd name="connsiteX85" fmla="*/ 633413 w 1182688"/>
                  <a:gd name="connsiteY85" fmla="*/ 2145506 h 4713287"/>
                  <a:gd name="connsiteX86" fmla="*/ 633413 w 1182688"/>
                  <a:gd name="connsiteY86" fmla="*/ 2566193 h 4713287"/>
                  <a:gd name="connsiteX87" fmla="*/ 591344 w 1182688"/>
                  <a:gd name="connsiteY87" fmla="*/ 2608262 h 4713287"/>
                  <a:gd name="connsiteX88" fmla="*/ 549275 w 1182688"/>
                  <a:gd name="connsiteY88" fmla="*/ 2566193 h 4713287"/>
                  <a:gd name="connsiteX89" fmla="*/ 549275 w 1182688"/>
                  <a:gd name="connsiteY89" fmla="*/ 2145506 h 4713287"/>
                  <a:gd name="connsiteX90" fmla="*/ 591344 w 1182688"/>
                  <a:gd name="connsiteY90" fmla="*/ 2103437 h 4713287"/>
                  <a:gd name="connsiteX91" fmla="*/ 316707 w 1182688"/>
                  <a:gd name="connsiteY91" fmla="*/ 2103437 h 4713287"/>
                  <a:gd name="connsiteX92" fmla="*/ 358776 w 1182688"/>
                  <a:gd name="connsiteY92" fmla="*/ 2145506 h 4713287"/>
                  <a:gd name="connsiteX93" fmla="*/ 358776 w 1182688"/>
                  <a:gd name="connsiteY93" fmla="*/ 2566193 h 4713287"/>
                  <a:gd name="connsiteX94" fmla="*/ 316707 w 1182688"/>
                  <a:gd name="connsiteY94" fmla="*/ 2608262 h 4713287"/>
                  <a:gd name="connsiteX95" fmla="*/ 274638 w 1182688"/>
                  <a:gd name="connsiteY95" fmla="*/ 2566193 h 4713287"/>
                  <a:gd name="connsiteX96" fmla="*/ 274638 w 1182688"/>
                  <a:gd name="connsiteY96" fmla="*/ 2145506 h 4713287"/>
                  <a:gd name="connsiteX97" fmla="*/ 316707 w 1182688"/>
                  <a:gd name="connsiteY97" fmla="*/ 2103437 h 4713287"/>
                  <a:gd name="connsiteX98" fmla="*/ 42069 w 1182688"/>
                  <a:gd name="connsiteY98" fmla="*/ 2103437 h 4713287"/>
                  <a:gd name="connsiteX99" fmla="*/ 84138 w 1182688"/>
                  <a:gd name="connsiteY99" fmla="*/ 2145506 h 4713287"/>
                  <a:gd name="connsiteX100" fmla="*/ 84138 w 1182688"/>
                  <a:gd name="connsiteY100" fmla="*/ 2566193 h 4713287"/>
                  <a:gd name="connsiteX101" fmla="*/ 42069 w 1182688"/>
                  <a:gd name="connsiteY101" fmla="*/ 2608262 h 4713287"/>
                  <a:gd name="connsiteX102" fmla="*/ 0 w 1182688"/>
                  <a:gd name="connsiteY102" fmla="*/ 2566193 h 4713287"/>
                  <a:gd name="connsiteX103" fmla="*/ 0 w 1182688"/>
                  <a:gd name="connsiteY103" fmla="*/ 2145506 h 4713287"/>
                  <a:gd name="connsiteX104" fmla="*/ 42069 w 1182688"/>
                  <a:gd name="connsiteY104" fmla="*/ 2103437 h 4713287"/>
                  <a:gd name="connsiteX105" fmla="*/ 1139826 w 1182688"/>
                  <a:gd name="connsiteY105" fmla="*/ 1050926 h 4713287"/>
                  <a:gd name="connsiteX106" fmla="*/ 1182688 w 1182688"/>
                  <a:gd name="connsiteY106" fmla="*/ 1093152 h 4713287"/>
                  <a:gd name="connsiteX107" fmla="*/ 1182688 w 1182688"/>
                  <a:gd name="connsiteY107" fmla="*/ 1515112 h 4713287"/>
                  <a:gd name="connsiteX108" fmla="*/ 1139826 w 1182688"/>
                  <a:gd name="connsiteY108" fmla="*/ 1557339 h 4713287"/>
                  <a:gd name="connsiteX109" fmla="*/ 1096963 w 1182688"/>
                  <a:gd name="connsiteY109" fmla="*/ 1515112 h 4713287"/>
                  <a:gd name="connsiteX110" fmla="*/ 1096963 w 1182688"/>
                  <a:gd name="connsiteY110" fmla="*/ 1093152 h 4713287"/>
                  <a:gd name="connsiteX111" fmla="*/ 1139826 w 1182688"/>
                  <a:gd name="connsiteY111" fmla="*/ 1050926 h 4713287"/>
                  <a:gd name="connsiteX112" fmla="*/ 591344 w 1182688"/>
                  <a:gd name="connsiteY112" fmla="*/ 1050926 h 4713287"/>
                  <a:gd name="connsiteX113" fmla="*/ 633413 w 1182688"/>
                  <a:gd name="connsiteY113" fmla="*/ 1093152 h 4713287"/>
                  <a:gd name="connsiteX114" fmla="*/ 633413 w 1182688"/>
                  <a:gd name="connsiteY114" fmla="*/ 1515112 h 4713287"/>
                  <a:gd name="connsiteX115" fmla="*/ 591344 w 1182688"/>
                  <a:gd name="connsiteY115" fmla="*/ 1557339 h 4713287"/>
                  <a:gd name="connsiteX116" fmla="*/ 549275 w 1182688"/>
                  <a:gd name="connsiteY116" fmla="*/ 1515112 h 4713287"/>
                  <a:gd name="connsiteX117" fmla="*/ 549275 w 1182688"/>
                  <a:gd name="connsiteY117" fmla="*/ 1093152 h 4713287"/>
                  <a:gd name="connsiteX118" fmla="*/ 591344 w 1182688"/>
                  <a:gd name="connsiteY118" fmla="*/ 1050926 h 4713287"/>
                  <a:gd name="connsiteX119" fmla="*/ 42069 w 1182688"/>
                  <a:gd name="connsiteY119" fmla="*/ 1050926 h 4713287"/>
                  <a:gd name="connsiteX120" fmla="*/ 84138 w 1182688"/>
                  <a:gd name="connsiteY120" fmla="*/ 1093152 h 4713287"/>
                  <a:gd name="connsiteX121" fmla="*/ 84138 w 1182688"/>
                  <a:gd name="connsiteY121" fmla="*/ 1515112 h 4713287"/>
                  <a:gd name="connsiteX122" fmla="*/ 42069 w 1182688"/>
                  <a:gd name="connsiteY122" fmla="*/ 1557339 h 4713287"/>
                  <a:gd name="connsiteX123" fmla="*/ 0 w 1182688"/>
                  <a:gd name="connsiteY123" fmla="*/ 1515112 h 4713287"/>
                  <a:gd name="connsiteX124" fmla="*/ 0 w 1182688"/>
                  <a:gd name="connsiteY124" fmla="*/ 1093152 h 4713287"/>
                  <a:gd name="connsiteX125" fmla="*/ 42069 w 1182688"/>
                  <a:gd name="connsiteY125" fmla="*/ 1050926 h 4713287"/>
                  <a:gd name="connsiteX126" fmla="*/ 866132 w 1182688"/>
                  <a:gd name="connsiteY126" fmla="*/ 1050926 h 4713287"/>
                  <a:gd name="connsiteX127" fmla="*/ 908051 w 1182688"/>
                  <a:gd name="connsiteY127" fmla="*/ 1093152 h 4713287"/>
                  <a:gd name="connsiteX128" fmla="*/ 908051 w 1182688"/>
                  <a:gd name="connsiteY128" fmla="*/ 1515112 h 4713287"/>
                  <a:gd name="connsiteX129" fmla="*/ 866132 w 1182688"/>
                  <a:gd name="connsiteY129" fmla="*/ 1557338 h 4713287"/>
                  <a:gd name="connsiteX130" fmla="*/ 823913 w 1182688"/>
                  <a:gd name="connsiteY130" fmla="*/ 1515112 h 4713287"/>
                  <a:gd name="connsiteX131" fmla="*/ 823913 w 1182688"/>
                  <a:gd name="connsiteY131" fmla="*/ 1093152 h 4713287"/>
                  <a:gd name="connsiteX132" fmla="*/ 866132 w 1182688"/>
                  <a:gd name="connsiteY132" fmla="*/ 1050926 h 4713287"/>
                  <a:gd name="connsiteX133" fmla="*/ 316707 w 1182688"/>
                  <a:gd name="connsiteY133" fmla="*/ 1050926 h 4713287"/>
                  <a:gd name="connsiteX134" fmla="*/ 358776 w 1182688"/>
                  <a:gd name="connsiteY134" fmla="*/ 1093152 h 4713287"/>
                  <a:gd name="connsiteX135" fmla="*/ 358776 w 1182688"/>
                  <a:gd name="connsiteY135" fmla="*/ 1515112 h 4713287"/>
                  <a:gd name="connsiteX136" fmla="*/ 316707 w 1182688"/>
                  <a:gd name="connsiteY136" fmla="*/ 1557338 h 4713287"/>
                  <a:gd name="connsiteX137" fmla="*/ 274638 w 1182688"/>
                  <a:gd name="connsiteY137" fmla="*/ 1515112 h 4713287"/>
                  <a:gd name="connsiteX138" fmla="*/ 274638 w 1182688"/>
                  <a:gd name="connsiteY138" fmla="*/ 1093152 h 4713287"/>
                  <a:gd name="connsiteX139" fmla="*/ 316707 w 1182688"/>
                  <a:gd name="connsiteY139" fmla="*/ 1050926 h 4713287"/>
                  <a:gd name="connsiteX140" fmla="*/ 866132 w 1182688"/>
                  <a:gd name="connsiteY140" fmla="*/ 1 h 4713287"/>
                  <a:gd name="connsiteX141" fmla="*/ 908051 w 1182688"/>
                  <a:gd name="connsiteY141" fmla="*/ 42069 h 4713287"/>
                  <a:gd name="connsiteX142" fmla="*/ 908051 w 1182688"/>
                  <a:gd name="connsiteY142" fmla="*/ 462757 h 4713287"/>
                  <a:gd name="connsiteX143" fmla="*/ 866132 w 1182688"/>
                  <a:gd name="connsiteY143" fmla="*/ 504825 h 4713287"/>
                  <a:gd name="connsiteX144" fmla="*/ 823913 w 1182688"/>
                  <a:gd name="connsiteY144" fmla="*/ 462757 h 4713287"/>
                  <a:gd name="connsiteX145" fmla="*/ 823913 w 1182688"/>
                  <a:gd name="connsiteY145" fmla="*/ 42069 h 4713287"/>
                  <a:gd name="connsiteX146" fmla="*/ 866132 w 1182688"/>
                  <a:gd name="connsiteY146" fmla="*/ 1 h 4713287"/>
                  <a:gd name="connsiteX147" fmla="*/ 316707 w 1182688"/>
                  <a:gd name="connsiteY147" fmla="*/ 1 h 4713287"/>
                  <a:gd name="connsiteX148" fmla="*/ 358776 w 1182688"/>
                  <a:gd name="connsiteY148" fmla="*/ 42069 h 4713287"/>
                  <a:gd name="connsiteX149" fmla="*/ 358776 w 1182688"/>
                  <a:gd name="connsiteY149" fmla="*/ 462757 h 4713287"/>
                  <a:gd name="connsiteX150" fmla="*/ 316707 w 1182688"/>
                  <a:gd name="connsiteY150" fmla="*/ 504825 h 4713287"/>
                  <a:gd name="connsiteX151" fmla="*/ 274638 w 1182688"/>
                  <a:gd name="connsiteY151" fmla="*/ 462757 h 4713287"/>
                  <a:gd name="connsiteX152" fmla="*/ 274638 w 1182688"/>
                  <a:gd name="connsiteY152" fmla="*/ 42069 h 4713287"/>
                  <a:gd name="connsiteX153" fmla="*/ 316707 w 1182688"/>
                  <a:gd name="connsiteY153" fmla="*/ 1 h 4713287"/>
                  <a:gd name="connsiteX154" fmla="*/ 591344 w 1182688"/>
                  <a:gd name="connsiteY154" fmla="*/ 0 h 4713287"/>
                  <a:gd name="connsiteX155" fmla="*/ 633413 w 1182688"/>
                  <a:gd name="connsiteY155" fmla="*/ 42069 h 4713287"/>
                  <a:gd name="connsiteX156" fmla="*/ 633413 w 1182688"/>
                  <a:gd name="connsiteY156" fmla="*/ 462757 h 4713287"/>
                  <a:gd name="connsiteX157" fmla="*/ 591344 w 1182688"/>
                  <a:gd name="connsiteY157" fmla="*/ 504825 h 4713287"/>
                  <a:gd name="connsiteX158" fmla="*/ 549275 w 1182688"/>
                  <a:gd name="connsiteY158" fmla="*/ 462757 h 4713287"/>
                  <a:gd name="connsiteX159" fmla="*/ 549275 w 1182688"/>
                  <a:gd name="connsiteY159" fmla="*/ 42069 h 4713287"/>
                  <a:gd name="connsiteX160" fmla="*/ 591344 w 1182688"/>
                  <a:gd name="connsiteY160" fmla="*/ 0 h 4713287"/>
                  <a:gd name="connsiteX161" fmla="*/ 42069 w 1182688"/>
                  <a:gd name="connsiteY161" fmla="*/ 0 h 4713287"/>
                  <a:gd name="connsiteX162" fmla="*/ 84138 w 1182688"/>
                  <a:gd name="connsiteY162" fmla="*/ 42069 h 4713287"/>
                  <a:gd name="connsiteX163" fmla="*/ 84138 w 1182688"/>
                  <a:gd name="connsiteY163" fmla="*/ 462757 h 4713287"/>
                  <a:gd name="connsiteX164" fmla="*/ 42069 w 1182688"/>
                  <a:gd name="connsiteY164" fmla="*/ 504825 h 4713287"/>
                  <a:gd name="connsiteX165" fmla="*/ 0 w 1182688"/>
                  <a:gd name="connsiteY165" fmla="*/ 462757 h 4713287"/>
                  <a:gd name="connsiteX166" fmla="*/ 0 w 1182688"/>
                  <a:gd name="connsiteY166" fmla="*/ 42069 h 4713287"/>
                  <a:gd name="connsiteX167" fmla="*/ 42069 w 1182688"/>
                  <a:gd name="connsiteY167" fmla="*/ 0 h 4713287"/>
                  <a:gd name="connsiteX168" fmla="*/ 1139826 w 1182688"/>
                  <a:gd name="connsiteY168" fmla="*/ 0 h 4713287"/>
                  <a:gd name="connsiteX169" fmla="*/ 1182688 w 1182688"/>
                  <a:gd name="connsiteY169" fmla="*/ 42069 h 4713287"/>
                  <a:gd name="connsiteX170" fmla="*/ 1182688 w 1182688"/>
                  <a:gd name="connsiteY170" fmla="*/ 462756 h 4713287"/>
                  <a:gd name="connsiteX171" fmla="*/ 1139826 w 1182688"/>
                  <a:gd name="connsiteY171" fmla="*/ 504825 h 4713287"/>
                  <a:gd name="connsiteX172" fmla="*/ 1096963 w 1182688"/>
                  <a:gd name="connsiteY172" fmla="*/ 462756 h 4713287"/>
                  <a:gd name="connsiteX173" fmla="*/ 1096963 w 1182688"/>
                  <a:gd name="connsiteY173" fmla="*/ 42069 h 4713287"/>
                  <a:gd name="connsiteX174" fmla="*/ 1139826 w 1182688"/>
                  <a:gd name="connsiteY174" fmla="*/ 0 h 4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82688" h="4713287">
                    <a:moveTo>
                      <a:pt x="1139826" y="4208462"/>
                    </a:moveTo>
                    <a:cubicBezTo>
                      <a:pt x="1163706" y="4208462"/>
                      <a:pt x="1182688" y="4227393"/>
                      <a:pt x="1182688" y="4250531"/>
                    </a:cubicBezTo>
                    <a:cubicBezTo>
                      <a:pt x="1182688" y="4250531"/>
                      <a:pt x="1182688" y="4250531"/>
                      <a:pt x="1182688" y="4671218"/>
                    </a:cubicBezTo>
                    <a:cubicBezTo>
                      <a:pt x="1182688" y="4694356"/>
                      <a:pt x="1163706" y="4713287"/>
                      <a:pt x="1139826" y="4713287"/>
                    </a:cubicBezTo>
                    <a:cubicBezTo>
                      <a:pt x="1116251" y="4713287"/>
                      <a:pt x="1096963" y="4694356"/>
                      <a:pt x="1096963" y="4671218"/>
                    </a:cubicBezTo>
                    <a:cubicBezTo>
                      <a:pt x="1096963" y="4671218"/>
                      <a:pt x="1096963" y="4671218"/>
                      <a:pt x="1096963" y="4250531"/>
                    </a:cubicBezTo>
                    <a:cubicBezTo>
                      <a:pt x="1096963" y="4227393"/>
                      <a:pt x="1116251" y="4208462"/>
                      <a:pt x="1139826" y="4208462"/>
                    </a:cubicBezTo>
                    <a:close/>
                    <a:moveTo>
                      <a:pt x="866132" y="4208462"/>
                    </a:moveTo>
                    <a:cubicBezTo>
                      <a:pt x="889188" y="4208462"/>
                      <a:pt x="908051" y="4227393"/>
                      <a:pt x="908051" y="4250531"/>
                    </a:cubicBezTo>
                    <a:cubicBezTo>
                      <a:pt x="908051" y="4250531"/>
                      <a:pt x="908051" y="4250531"/>
                      <a:pt x="908051" y="4671218"/>
                    </a:cubicBezTo>
                    <a:cubicBezTo>
                      <a:pt x="908051" y="4694356"/>
                      <a:pt x="889188" y="4713287"/>
                      <a:pt x="866132" y="4713287"/>
                    </a:cubicBezTo>
                    <a:cubicBezTo>
                      <a:pt x="842777" y="4713287"/>
                      <a:pt x="823913" y="4694356"/>
                      <a:pt x="823913" y="4671218"/>
                    </a:cubicBezTo>
                    <a:cubicBezTo>
                      <a:pt x="823913" y="4671218"/>
                      <a:pt x="823913" y="4671218"/>
                      <a:pt x="823913" y="4250531"/>
                    </a:cubicBezTo>
                    <a:cubicBezTo>
                      <a:pt x="823913" y="4227393"/>
                      <a:pt x="842777" y="4208462"/>
                      <a:pt x="866132" y="4208462"/>
                    </a:cubicBezTo>
                    <a:close/>
                    <a:moveTo>
                      <a:pt x="591344" y="4208462"/>
                    </a:moveTo>
                    <a:cubicBezTo>
                      <a:pt x="614482" y="4208462"/>
                      <a:pt x="633413" y="4227393"/>
                      <a:pt x="633413" y="4250531"/>
                    </a:cubicBezTo>
                    <a:cubicBezTo>
                      <a:pt x="633413" y="4250531"/>
                      <a:pt x="633413" y="4250531"/>
                      <a:pt x="633413" y="4671218"/>
                    </a:cubicBezTo>
                    <a:cubicBezTo>
                      <a:pt x="633413" y="4694356"/>
                      <a:pt x="614482" y="4713287"/>
                      <a:pt x="591344" y="4713287"/>
                    </a:cubicBezTo>
                    <a:cubicBezTo>
                      <a:pt x="567905" y="4713287"/>
                      <a:pt x="549275" y="4694356"/>
                      <a:pt x="549275" y="4671218"/>
                    </a:cubicBezTo>
                    <a:cubicBezTo>
                      <a:pt x="549275" y="4671218"/>
                      <a:pt x="549275" y="4671218"/>
                      <a:pt x="549275" y="4250531"/>
                    </a:cubicBezTo>
                    <a:cubicBezTo>
                      <a:pt x="549275" y="4227393"/>
                      <a:pt x="567905" y="4208462"/>
                      <a:pt x="591344" y="4208462"/>
                    </a:cubicBezTo>
                    <a:close/>
                    <a:moveTo>
                      <a:pt x="316707" y="4208462"/>
                    </a:moveTo>
                    <a:cubicBezTo>
                      <a:pt x="339845" y="4208462"/>
                      <a:pt x="358776" y="4227393"/>
                      <a:pt x="358776" y="4250531"/>
                    </a:cubicBezTo>
                    <a:cubicBezTo>
                      <a:pt x="358776" y="4250531"/>
                      <a:pt x="358776" y="4250531"/>
                      <a:pt x="358776" y="4671218"/>
                    </a:cubicBezTo>
                    <a:cubicBezTo>
                      <a:pt x="358776" y="4694356"/>
                      <a:pt x="339845" y="4713287"/>
                      <a:pt x="316707" y="4713287"/>
                    </a:cubicBezTo>
                    <a:cubicBezTo>
                      <a:pt x="293569" y="4713287"/>
                      <a:pt x="274638" y="4694356"/>
                      <a:pt x="274638" y="4671218"/>
                    </a:cubicBezTo>
                    <a:cubicBezTo>
                      <a:pt x="274638" y="4671218"/>
                      <a:pt x="274638" y="4671218"/>
                      <a:pt x="274638" y="4250531"/>
                    </a:cubicBezTo>
                    <a:cubicBezTo>
                      <a:pt x="274638" y="4227393"/>
                      <a:pt x="293569" y="4208462"/>
                      <a:pt x="316707" y="4208462"/>
                    </a:cubicBezTo>
                    <a:close/>
                    <a:moveTo>
                      <a:pt x="42069" y="4208462"/>
                    </a:moveTo>
                    <a:cubicBezTo>
                      <a:pt x="65507" y="4208462"/>
                      <a:pt x="84138" y="4227393"/>
                      <a:pt x="84138" y="4250531"/>
                    </a:cubicBezTo>
                    <a:cubicBezTo>
                      <a:pt x="84138" y="4250531"/>
                      <a:pt x="84138" y="4250531"/>
                      <a:pt x="84138" y="4671218"/>
                    </a:cubicBezTo>
                    <a:cubicBezTo>
                      <a:pt x="84138" y="4694356"/>
                      <a:pt x="65507" y="4713287"/>
                      <a:pt x="42069" y="4713287"/>
                    </a:cubicBezTo>
                    <a:cubicBezTo>
                      <a:pt x="18931" y="4713287"/>
                      <a:pt x="0" y="4694356"/>
                      <a:pt x="0" y="4671218"/>
                    </a:cubicBezTo>
                    <a:cubicBezTo>
                      <a:pt x="0" y="4671218"/>
                      <a:pt x="0" y="4671218"/>
                      <a:pt x="0" y="4250531"/>
                    </a:cubicBezTo>
                    <a:cubicBezTo>
                      <a:pt x="0" y="4227393"/>
                      <a:pt x="18931" y="4208462"/>
                      <a:pt x="42069" y="4208462"/>
                    </a:cubicBezTo>
                    <a:close/>
                    <a:moveTo>
                      <a:pt x="1139826" y="3154362"/>
                    </a:moveTo>
                    <a:cubicBezTo>
                      <a:pt x="1163706" y="3154362"/>
                      <a:pt x="1182688" y="3173352"/>
                      <a:pt x="1182688" y="3196563"/>
                    </a:cubicBezTo>
                    <a:cubicBezTo>
                      <a:pt x="1182688" y="3196563"/>
                      <a:pt x="1182688" y="3196563"/>
                      <a:pt x="1182688" y="3618574"/>
                    </a:cubicBezTo>
                    <a:cubicBezTo>
                      <a:pt x="1182688" y="3641784"/>
                      <a:pt x="1163706" y="3660775"/>
                      <a:pt x="1139826" y="3660775"/>
                    </a:cubicBezTo>
                    <a:cubicBezTo>
                      <a:pt x="1116251" y="3660775"/>
                      <a:pt x="1096963" y="3641784"/>
                      <a:pt x="1096963" y="3618574"/>
                    </a:cubicBezTo>
                    <a:cubicBezTo>
                      <a:pt x="1096963" y="3618574"/>
                      <a:pt x="1096963" y="3618574"/>
                      <a:pt x="1096963" y="3196563"/>
                    </a:cubicBezTo>
                    <a:cubicBezTo>
                      <a:pt x="1096963" y="3173352"/>
                      <a:pt x="1116251" y="3154362"/>
                      <a:pt x="1139826" y="3154362"/>
                    </a:cubicBezTo>
                    <a:close/>
                    <a:moveTo>
                      <a:pt x="866132" y="3154362"/>
                    </a:moveTo>
                    <a:cubicBezTo>
                      <a:pt x="889188" y="3154362"/>
                      <a:pt x="908051" y="3173352"/>
                      <a:pt x="908051" y="3196563"/>
                    </a:cubicBezTo>
                    <a:cubicBezTo>
                      <a:pt x="908051" y="3196563"/>
                      <a:pt x="908051" y="3196563"/>
                      <a:pt x="908051" y="3618574"/>
                    </a:cubicBezTo>
                    <a:cubicBezTo>
                      <a:pt x="908051" y="3641784"/>
                      <a:pt x="889188" y="3660775"/>
                      <a:pt x="866132" y="3660775"/>
                    </a:cubicBezTo>
                    <a:cubicBezTo>
                      <a:pt x="842777" y="3660775"/>
                      <a:pt x="823913" y="3641784"/>
                      <a:pt x="823913" y="3618574"/>
                    </a:cubicBezTo>
                    <a:cubicBezTo>
                      <a:pt x="823913" y="3618574"/>
                      <a:pt x="823913" y="3618574"/>
                      <a:pt x="823913" y="3196563"/>
                    </a:cubicBezTo>
                    <a:cubicBezTo>
                      <a:pt x="823913" y="3173352"/>
                      <a:pt x="842777" y="3154362"/>
                      <a:pt x="866132" y="3154362"/>
                    </a:cubicBezTo>
                    <a:close/>
                    <a:moveTo>
                      <a:pt x="591344" y="3154362"/>
                    </a:moveTo>
                    <a:cubicBezTo>
                      <a:pt x="614482" y="3154362"/>
                      <a:pt x="633413" y="3173352"/>
                      <a:pt x="633413" y="3196563"/>
                    </a:cubicBezTo>
                    <a:cubicBezTo>
                      <a:pt x="633413" y="3196563"/>
                      <a:pt x="633413" y="3196563"/>
                      <a:pt x="633413" y="3618574"/>
                    </a:cubicBezTo>
                    <a:cubicBezTo>
                      <a:pt x="633413" y="3641784"/>
                      <a:pt x="614482" y="3660775"/>
                      <a:pt x="591344" y="3660775"/>
                    </a:cubicBezTo>
                    <a:cubicBezTo>
                      <a:pt x="567905" y="3660775"/>
                      <a:pt x="549275" y="3641784"/>
                      <a:pt x="549275" y="3618574"/>
                    </a:cubicBezTo>
                    <a:cubicBezTo>
                      <a:pt x="549275" y="3618574"/>
                      <a:pt x="549275" y="3618574"/>
                      <a:pt x="549275" y="3196563"/>
                    </a:cubicBezTo>
                    <a:cubicBezTo>
                      <a:pt x="549275" y="3173352"/>
                      <a:pt x="567905" y="3154362"/>
                      <a:pt x="591344" y="3154362"/>
                    </a:cubicBezTo>
                    <a:close/>
                    <a:moveTo>
                      <a:pt x="316707" y="3154362"/>
                    </a:moveTo>
                    <a:cubicBezTo>
                      <a:pt x="339845" y="3154362"/>
                      <a:pt x="358776" y="3173352"/>
                      <a:pt x="358776" y="3196563"/>
                    </a:cubicBezTo>
                    <a:cubicBezTo>
                      <a:pt x="358776" y="3196563"/>
                      <a:pt x="358776" y="3196563"/>
                      <a:pt x="358776" y="3618574"/>
                    </a:cubicBezTo>
                    <a:cubicBezTo>
                      <a:pt x="358776" y="3641784"/>
                      <a:pt x="339845" y="3660775"/>
                      <a:pt x="316707" y="3660775"/>
                    </a:cubicBezTo>
                    <a:cubicBezTo>
                      <a:pt x="293569" y="3660775"/>
                      <a:pt x="274638" y="3641784"/>
                      <a:pt x="274638" y="3618574"/>
                    </a:cubicBezTo>
                    <a:cubicBezTo>
                      <a:pt x="274638" y="3618574"/>
                      <a:pt x="274638" y="3618574"/>
                      <a:pt x="274638" y="3196563"/>
                    </a:cubicBezTo>
                    <a:cubicBezTo>
                      <a:pt x="274638" y="3173352"/>
                      <a:pt x="293569" y="3154362"/>
                      <a:pt x="316707" y="3154362"/>
                    </a:cubicBezTo>
                    <a:close/>
                    <a:moveTo>
                      <a:pt x="42069" y="3154362"/>
                    </a:moveTo>
                    <a:cubicBezTo>
                      <a:pt x="65507" y="3154362"/>
                      <a:pt x="84138" y="3173352"/>
                      <a:pt x="84138" y="3196563"/>
                    </a:cubicBezTo>
                    <a:cubicBezTo>
                      <a:pt x="84138" y="3196563"/>
                      <a:pt x="84138" y="3196563"/>
                      <a:pt x="84138" y="3618574"/>
                    </a:cubicBezTo>
                    <a:cubicBezTo>
                      <a:pt x="84138" y="3641784"/>
                      <a:pt x="65507" y="3660775"/>
                      <a:pt x="42069" y="3660775"/>
                    </a:cubicBezTo>
                    <a:cubicBezTo>
                      <a:pt x="18931" y="3660775"/>
                      <a:pt x="0" y="3641784"/>
                      <a:pt x="0" y="3618574"/>
                    </a:cubicBezTo>
                    <a:cubicBezTo>
                      <a:pt x="0" y="3618574"/>
                      <a:pt x="0" y="3618574"/>
                      <a:pt x="0" y="3196563"/>
                    </a:cubicBezTo>
                    <a:cubicBezTo>
                      <a:pt x="0" y="3173352"/>
                      <a:pt x="18931" y="3154362"/>
                      <a:pt x="42069" y="3154362"/>
                    </a:cubicBezTo>
                    <a:close/>
                    <a:moveTo>
                      <a:pt x="1139826" y="2103437"/>
                    </a:moveTo>
                    <a:cubicBezTo>
                      <a:pt x="1163706" y="2103437"/>
                      <a:pt x="1182688" y="2122368"/>
                      <a:pt x="1182688" y="2145506"/>
                    </a:cubicBezTo>
                    <a:cubicBezTo>
                      <a:pt x="1182688" y="2145506"/>
                      <a:pt x="1182688" y="2145506"/>
                      <a:pt x="1182688" y="2566193"/>
                    </a:cubicBezTo>
                    <a:cubicBezTo>
                      <a:pt x="1182688" y="2589331"/>
                      <a:pt x="1163706" y="2608262"/>
                      <a:pt x="1139826" y="2608262"/>
                    </a:cubicBezTo>
                    <a:cubicBezTo>
                      <a:pt x="1116251" y="2608262"/>
                      <a:pt x="1096963" y="2589331"/>
                      <a:pt x="1096963" y="2566193"/>
                    </a:cubicBezTo>
                    <a:cubicBezTo>
                      <a:pt x="1096963" y="2566193"/>
                      <a:pt x="1096963" y="2566193"/>
                      <a:pt x="1096963" y="2145506"/>
                    </a:cubicBezTo>
                    <a:cubicBezTo>
                      <a:pt x="1096963" y="2122368"/>
                      <a:pt x="1116251" y="2103437"/>
                      <a:pt x="1139826" y="2103437"/>
                    </a:cubicBezTo>
                    <a:close/>
                    <a:moveTo>
                      <a:pt x="866132" y="2103437"/>
                    </a:moveTo>
                    <a:cubicBezTo>
                      <a:pt x="889188" y="2103437"/>
                      <a:pt x="908051" y="2122368"/>
                      <a:pt x="908051" y="2145506"/>
                    </a:cubicBezTo>
                    <a:cubicBezTo>
                      <a:pt x="908051" y="2145506"/>
                      <a:pt x="908051" y="2145506"/>
                      <a:pt x="908051" y="2566193"/>
                    </a:cubicBezTo>
                    <a:cubicBezTo>
                      <a:pt x="908051" y="2589331"/>
                      <a:pt x="889188" y="2608262"/>
                      <a:pt x="866132" y="2608262"/>
                    </a:cubicBezTo>
                    <a:cubicBezTo>
                      <a:pt x="842777" y="2608262"/>
                      <a:pt x="823913" y="2589331"/>
                      <a:pt x="823913" y="2566193"/>
                    </a:cubicBezTo>
                    <a:cubicBezTo>
                      <a:pt x="823913" y="2566193"/>
                      <a:pt x="823913" y="2566193"/>
                      <a:pt x="823913" y="2145506"/>
                    </a:cubicBezTo>
                    <a:cubicBezTo>
                      <a:pt x="823913" y="2122368"/>
                      <a:pt x="842777" y="2103437"/>
                      <a:pt x="866132" y="2103437"/>
                    </a:cubicBezTo>
                    <a:close/>
                    <a:moveTo>
                      <a:pt x="591344" y="2103437"/>
                    </a:moveTo>
                    <a:cubicBezTo>
                      <a:pt x="614482" y="2103437"/>
                      <a:pt x="633413" y="2122368"/>
                      <a:pt x="633413" y="2145506"/>
                    </a:cubicBezTo>
                    <a:cubicBezTo>
                      <a:pt x="633413" y="2145506"/>
                      <a:pt x="633413" y="2145506"/>
                      <a:pt x="633413" y="2566193"/>
                    </a:cubicBezTo>
                    <a:cubicBezTo>
                      <a:pt x="633413" y="2589331"/>
                      <a:pt x="614482" y="2608262"/>
                      <a:pt x="591344" y="2608262"/>
                    </a:cubicBezTo>
                    <a:cubicBezTo>
                      <a:pt x="567905" y="2608262"/>
                      <a:pt x="549275" y="2589331"/>
                      <a:pt x="549275" y="2566193"/>
                    </a:cubicBezTo>
                    <a:cubicBezTo>
                      <a:pt x="549275" y="2566193"/>
                      <a:pt x="549275" y="2566193"/>
                      <a:pt x="549275" y="2145506"/>
                    </a:cubicBezTo>
                    <a:cubicBezTo>
                      <a:pt x="549275" y="2122368"/>
                      <a:pt x="567905" y="2103437"/>
                      <a:pt x="591344" y="2103437"/>
                    </a:cubicBezTo>
                    <a:close/>
                    <a:moveTo>
                      <a:pt x="316707" y="2103437"/>
                    </a:moveTo>
                    <a:cubicBezTo>
                      <a:pt x="339845" y="2103437"/>
                      <a:pt x="358776" y="2122368"/>
                      <a:pt x="358776" y="2145506"/>
                    </a:cubicBezTo>
                    <a:cubicBezTo>
                      <a:pt x="358776" y="2145506"/>
                      <a:pt x="358776" y="2145506"/>
                      <a:pt x="358776" y="2566193"/>
                    </a:cubicBezTo>
                    <a:cubicBezTo>
                      <a:pt x="358776" y="2589331"/>
                      <a:pt x="339845" y="2608262"/>
                      <a:pt x="316707" y="2608262"/>
                    </a:cubicBezTo>
                    <a:cubicBezTo>
                      <a:pt x="293569" y="2608262"/>
                      <a:pt x="274638" y="2589331"/>
                      <a:pt x="274638" y="2566193"/>
                    </a:cubicBezTo>
                    <a:cubicBezTo>
                      <a:pt x="274638" y="2566193"/>
                      <a:pt x="274638" y="2566193"/>
                      <a:pt x="274638" y="2145506"/>
                    </a:cubicBezTo>
                    <a:cubicBezTo>
                      <a:pt x="274638" y="2122368"/>
                      <a:pt x="293569" y="2103437"/>
                      <a:pt x="316707" y="2103437"/>
                    </a:cubicBezTo>
                    <a:close/>
                    <a:moveTo>
                      <a:pt x="42069" y="2103437"/>
                    </a:moveTo>
                    <a:cubicBezTo>
                      <a:pt x="65507" y="2103437"/>
                      <a:pt x="84138" y="2122368"/>
                      <a:pt x="84138" y="2145506"/>
                    </a:cubicBezTo>
                    <a:cubicBezTo>
                      <a:pt x="84138" y="2145506"/>
                      <a:pt x="84138" y="2145506"/>
                      <a:pt x="84138" y="2566193"/>
                    </a:cubicBezTo>
                    <a:cubicBezTo>
                      <a:pt x="84138" y="2589331"/>
                      <a:pt x="65507" y="2608262"/>
                      <a:pt x="42069" y="2608262"/>
                    </a:cubicBezTo>
                    <a:cubicBezTo>
                      <a:pt x="18931" y="2608262"/>
                      <a:pt x="0" y="2589331"/>
                      <a:pt x="0" y="2566193"/>
                    </a:cubicBezTo>
                    <a:cubicBezTo>
                      <a:pt x="0" y="2566193"/>
                      <a:pt x="0" y="2566193"/>
                      <a:pt x="0" y="2145506"/>
                    </a:cubicBezTo>
                    <a:cubicBezTo>
                      <a:pt x="0" y="2122368"/>
                      <a:pt x="18931" y="2103437"/>
                      <a:pt x="42069" y="2103437"/>
                    </a:cubicBezTo>
                    <a:close/>
                    <a:moveTo>
                      <a:pt x="1139826" y="1050926"/>
                    </a:moveTo>
                    <a:cubicBezTo>
                      <a:pt x="1163706" y="1050926"/>
                      <a:pt x="1182688" y="1069626"/>
                      <a:pt x="1182688" y="1093152"/>
                    </a:cubicBezTo>
                    <a:cubicBezTo>
                      <a:pt x="1182688" y="1093152"/>
                      <a:pt x="1182688" y="1093152"/>
                      <a:pt x="1182688" y="1515112"/>
                    </a:cubicBezTo>
                    <a:cubicBezTo>
                      <a:pt x="1182688" y="1538638"/>
                      <a:pt x="1163706" y="1557339"/>
                      <a:pt x="1139826" y="1557339"/>
                    </a:cubicBezTo>
                    <a:cubicBezTo>
                      <a:pt x="1116251" y="1557339"/>
                      <a:pt x="1096963" y="1538638"/>
                      <a:pt x="1096963" y="1515112"/>
                    </a:cubicBezTo>
                    <a:cubicBezTo>
                      <a:pt x="1096963" y="1515112"/>
                      <a:pt x="1096963" y="1515112"/>
                      <a:pt x="1096963" y="1093152"/>
                    </a:cubicBezTo>
                    <a:cubicBezTo>
                      <a:pt x="1096963" y="1069626"/>
                      <a:pt x="1116251" y="1050926"/>
                      <a:pt x="1139826" y="1050926"/>
                    </a:cubicBezTo>
                    <a:close/>
                    <a:moveTo>
                      <a:pt x="591344" y="1050926"/>
                    </a:moveTo>
                    <a:cubicBezTo>
                      <a:pt x="614482" y="1050926"/>
                      <a:pt x="633413" y="1069626"/>
                      <a:pt x="633413" y="1093152"/>
                    </a:cubicBezTo>
                    <a:cubicBezTo>
                      <a:pt x="633413" y="1093152"/>
                      <a:pt x="633413" y="1093152"/>
                      <a:pt x="633413" y="1515112"/>
                    </a:cubicBezTo>
                    <a:cubicBezTo>
                      <a:pt x="633413" y="1538638"/>
                      <a:pt x="614482" y="1557339"/>
                      <a:pt x="591344" y="1557339"/>
                    </a:cubicBezTo>
                    <a:cubicBezTo>
                      <a:pt x="567905" y="1557339"/>
                      <a:pt x="549275" y="1538638"/>
                      <a:pt x="549275" y="1515112"/>
                    </a:cubicBezTo>
                    <a:cubicBezTo>
                      <a:pt x="549275" y="1515112"/>
                      <a:pt x="549275" y="1515112"/>
                      <a:pt x="549275" y="1093152"/>
                    </a:cubicBezTo>
                    <a:cubicBezTo>
                      <a:pt x="549275" y="1069626"/>
                      <a:pt x="567905" y="1050926"/>
                      <a:pt x="591344" y="1050926"/>
                    </a:cubicBezTo>
                    <a:close/>
                    <a:moveTo>
                      <a:pt x="42069" y="1050926"/>
                    </a:moveTo>
                    <a:cubicBezTo>
                      <a:pt x="65507" y="1050926"/>
                      <a:pt x="84138" y="1069626"/>
                      <a:pt x="84138" y="1093152"/>
                    </a:cubicBezTo>
                    <a:cubicBezTo>
                      <a:pt x="84138" y="1093152"/>
                      <a:pt x="84138" y="1093152"/>
                      <a:pt x="84138" y="1515112"/>
                    </a:cubicBezTo>
                    <a:cubicBezTo>
                      <a:pt x="84138" y="1538638"/>
                      <a:pt x="65507" y="1557339"/>
                      <a:pt x="42069" y="1557339"/>
                    </a:cubicBezTo>
                    <a:cubicBezTo>
                      <a:pt x="18931" y="1557339"/>
                      <a:pt x="0" y="1538638"/>
                      <a:pt x="0" y="1515112"/>
                    </a:cubicBezTo>
                    <a:cubicBezTo>
                      <a:pt x="0" y="1515112"/>
                      <a:pt x="0" y="1515112"/>
                      <a:pt x="0" y="1093152"/>
                    </a:cubicBezTo>
                    <a:cubicBezTo>
                      <a:pt x="0" y="1069626"/>
                      <a:pt x="18931" y="1050926"/>
                      <a:pt x="42069" y="1050926"/>
                    </a:cubicBezTo>
                    <a:close/>
                    <a:moveTo>
                      <a:pt x="866132" y="1050926"/>
                    </a:moveTo>
                    <a:cubicBezTo>
                      <a:pt x="889188" y="1050926"/>
                      <a:pt x="908051" y="1069626"/>
                      <a:pt x="908051" y="1093152"/>
                    </a:cubicBezTo>
                    <a:cubicBezTo>
                      <a:pt x="908051" y="1093152"/>
                      <a:pt x="908051" y="1093152"/>
                      <a:pt x="908051" y="1515112"/>
                    </a:cubicBezTo>
                    <a:cubicBezTo>
                      <a:pt x="908051" y="1538638"/>
                      <a:pt x="889188" y="1557338"/>
                      <a:pt x="866132" y="1557338"/>
                    </a:cubicBezTo>
                    <a:cubicBezTo>
                      <a:pt x="842777" y="1557338"/>
                      <a:pt x="823913" y="1538638"/>
                      <a:pt x="823913" y="1515112"/>
                    </a:cubicBezTo>
                    <a:cubicBezTo>
                      <a:pt x="823913" y="1515112"/>
                      <a:pt x="823913" y="1515112"/>
                      <a:pt x="823913" y="1093152"/>
                    </a:cubicBezTo>
                    <a:cubicBezTo>
                      <a:pt x="823913" y="1069626"/>
                      <a:pt x="842777" y="1050926"/>
                      <a:pt x="866132" y="1050926"/>
                    </a:cubicBezTo>
                    <a:close/>
                    <a:moveTo>
                      <a:pt x="316707" y="1050926"/>
                    </a:moveTo>
                    <a:cubicBezTo>
                      <a:pt x="339845" y="1050926"/>
                      <a:pt x="358776" y="1069626"/>
                      <a:pt x="358776" y="1093152"/>
                    </a:cubicBezTo>
                    <a:cubicBezTo>
                      <a:pt x="358776" y="1093152"/>
                      <a:pt x="358776" y="1093152"/>
                      <a:pt x="358776" y="1515112"/>
                    </a:cubicBezTo>
                    <a:cubicBezTo>
                      <a:pt x="358776" y="1538638"/>
                      <a:pt x="339845" y="1557338"/>
                      <a:pt x="316707" y="1557338"/>
                    </a:cubicBezTo>
                    <a:cubicBezTo>
                      <a:pt x="293569" y="1557338"/>
                      <a:pt x="274638" y="1538638"/>
                      <a:pt x="274638" y="1515112"/>
                    </a:cubicBezTo>
                    <a:cubicBezTo>
                      <a:pt x="274638" y="1515112"/>
                      <a:pt x="274638" y="1515112"/>
                      <a:pt x="274638" y="1093152"/>
                    </a:cubicBezTo>
                    <a:cubicBezTo>
                      <a:pt x="274638" y="1069626"/>
                      <a:pt x="293569" y="1050926"/>
                      <a:pt x="316707" y="1050926"/>
                    </a:cubicBezTo>
                    <a:close/>
                    <a:moveTo>
                      <a:pt x="866132" y="1"/>
                    </a:moveTo>
                    <a:cubicBezTo>
                      <a:pt x="889188" y="1"/>
                      <a:pt x="908051" y="18932"/>
                      <a:pt x="908051" y="42069"/>
                    </a:cubicBezTo>
                    <a:cubicBezTo>
                      <a:pt x="908051" y="42069"/>
                      <a:pt x="908051" y="42069"/>
                      <a:pt x="908051" y="462757"/>
                    </a:cubicBezTo>
                    <a:cubicBezTo>
                      <a:pt x="908051" y="485895"/>
                      <a:pt x="889188" y="504825"/>
                      <a:pt x="866132" y="504825"/>
                    </a:cubicBezTo>
                    <a:cubicBezTo>
                      <a:pt x="842777" y="504825"/>
                      <a:pt x="823913" y="485895"/>
                      <a:pt x="823913" y="462757"/>
                    </a:cubicBezTo>
                    <a:cubicBezTo>
                      <a:pt x="823913" y="462757"/>
                      <a:pt x="823913" y="462757"/>
                      <a:pt x="823913" y="42069"/>
                    </a:cubicBezTo>
                    <a:cubicBezTo>
                      <a:pt x="823913" y="18932"/>
                      <a:pt x="842777" y="1"/>
                      <a:pt x="866132" y="1"/>
                    </a:cubicBezTo>
                    <a:close/>
                    <a:moveTo>
                      <a:pt x="316707" y="1"/>
                    </a:moveTo>
                    <a:cubicBezTo>
                      <a:pt x="339845" y="1"/>
                      <a:pt x="358776" y="18931"/>
                      <a:pt x="358776" y="42069"/>
                    </a:cubicBezTo>
                    <a:cubicBezTo>
                      <a:pt x="358776" y="42069"/>
                      <a:pt x="358776" y="42069"/>
                      <a:pt x="358776" y="462757"/>
                    </a:cubicBezTo>
                    <a:cubicBezTo>
                      <a:pt x="358776" y="485894"/>
                      <a:pt x="339845" y="504825"/>
                      <a:pt x="316707" y="504825"/>
                    </a:cubicBezTo>
                    <a:cubicBezTo>
                      <a:pt x="293569" y="504825"/>
                      <a:pt x="274638" y="485894"/>
                      <a:pt x="274638" y="462757"/>
                    </a:cubicBezTo>
                    <a:cubicBezTo>
                      <a:pt x="274638" y="462757"/>
                      <a:pt x="274638" y="462757"/>
                      <a:pt x="274638" y="42069"/>
                    </a:cubicBezTo>
                    <a:cubicBezTo>
                      <a:pt x="274638" y="18931"/>
                      <a:pt x="293569" y="1"/>
                      <a:pt x="316707" y="1"/>
                    </a:cubicBezTo>
                    <a:close/>
                    <a:moveTo>
                      <a:pt x="591344" y="0"/>
                    </a:moveTo>
                    <a:cubicBezTo>
                      <a:pt x="614482" y="0"/>
                      <a:pt x="633413" y="18931"/>
                      <a:pt x="633413" y="42069"/>
                    </a:cubicBezTo>
                    <a:cubicBezTo>
                      <a:pt x="633413" y="42069"/>
                      <a:pt x="633413" y="42069"/>
                      <a:pt x="633413" y="462757"/>
                    </a:cubicBezTo>
                    <a:cubicBezTo>
                      <a:pt x="633413" y="485894"/>
                      <a:pt x="614482" y="504825"/>
                      <a:pt x="591344" y="504825"/>
                    </a:cubicBezTo>
                    <a:cubicBezTo>
                      <a:pt x="567905" y="504825"/>
                      <a:pt x="549275" y="485894"/>
                      <a:pt x="549275" y="462757"/>
                    </a:cubicBezTo>
                    <a:cubicBezTo>
                      <a:pt x="549275" y="462757"/>
                      <a:pt x="549275" y="462757"/>
                      <a:pt x="549275" y="42069"/>
                    </a:cubicBezTo>
                    <a:cubicBezTo>
                      <a:pt x="549275" y="18931"/>
                      <a:pt x="567905" y="0"/>
                      <a:pt x="591344" y="0"/>
                    </a:cubicBezTo>
                    <a:close/>
                    <a:moveTo>
                      <a:pt x="42069" y="0"/>
                    </a:moveTo>
                    <a:cubicBezTo>
                      <a:pt x="65507" y="0"/>
                      <a:pt x="84138" y="18931"/>
                      <a:pt x="84138" y="42069"/>
                    </a:cubicBezTo>
                    <a:cubicBezTo>
                      <a:pt x="84138" y="42069"/>
                      <a:pt x="84138" y="42069"/>
                      <a:pt x="84138" y="462757"/>
                    </a:cubicBezTo>
                    <a:cubicBezTo>
                      <a:pt x="84138" y="485894"/>
                      <a:pt x="65507" y="504825"/>
                      <a:pt x="42069" y="504825"/>
                    </a:cubicBezTo>
                    <a:cubicBezTo>
                      <a:pt x="18931" y="504825"/>
                      <a:pt x="0" y="485894"/>
                      <a:pt x="0" y="462757"/>
                    </a:cubicBezTo>
                    <a:cubicBezTo>
                      <a:pt x="0" y="462757"/>
                      <a:pt x="0" y="462757"/>
                      <a:pt x="0" y="42069"/>
                    </a:cubicBezTo>
                    <a:cubicBezTo>
                      <a:pt x="0" y="18931"/>
                      <a:pt x="18931" y="0"/>
                      <a:pt x="42069" y="0"/>
                    </a:cubicBezTo>
                    <a:close/>
                    <a:moveTo>
                      <a:pt x="1139826" y="0"/>
                    </a:moveTo>
                    <a:cubicBezTo>
                      <a:pt x="1163706" y="0"/>
                      <a:pt x="1182688" y="18931"/>
                      <a:pt x="1182688" y="42069"/>
                    </a:cubicBezTo>
                    <a:cubicBezTo>
                      <a:pt x="1182688" y="42069"/>
                      <a:pt x="1182688" y="42069"/>
                      <a:pt x="1182688" y="462756"/>
                    </a:cubicBezTo>
                    <a:cubicBezTo>
                      <a:pt x="1182688" y="485894"/>
                      <a:pt x="1163706" y="504825"/>
                      <a:pt x="1139826" y="504825"/>
                    </a:cubicBezTo>
                    <a:cubicBezTo>
                      <a:pt x="1116251" y="504825"/>
                      <a:pt x="1096963" y="485894"/>
                      <a:pt x="1096963" y="462756"/>
                    </a:cubicBezTo>
                    <a:cubicBezTo>
                      <a:pt x="1096963" y="462756"/>
                      <a:pt x="1096963" y="462756"/>
                      <a:pt x="1096963" y="42069"/>
                    </a:cubicBezTo>
                    <a:cubicBezTo>
                      <a:pt x="1096963" y="18931"/>
                      <a:pt x="1116251" y="0"/>
                      <a:pt x="113982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grpSp>
        <p:pic>
          <p:nvPicPr>
            <p:cNvPr id="8" name="Picture 7">
              <a:extLst>
                <a:ext uri="{FF2B5EF4-FFF2-40B4-BE49-F238E27FC236}">
                  <a16:creationId xmlns:a16="http://schemas.microsoft.com/office/drawing/2014/main" id="{C977B2DC-94C0-8145-9A81-35C0C970D249}"/>
                </a:ext>
              </a:extLst>
            </p:cNvPr>
            <p:cNvPicPr>
              <a:picLocks/>
            </p:cNvPicPr>
            <p:nvPr/>
          </p:nvPicPr>
          <p:blipFill rotWithShape="1">
            <a:blip r:embed="rId6" cstate="hqprint">
              <a:grayscl/>
              <a:alphaModFix amt="67000"/>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2534433" y="3274745"/>
              <a:ext cx="2744278" cy="2125984"/>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7" name="TextBox 16">
              <a:extLst>
                <a:ext uri="{FF2B5EF4-FFF2-40B4-BE49-F238E27FC236}">
                  <a16:creationId xmlns:a16="http://schemas.microsoft.com/office/drawing/2014/main" id="{F55D755B-3A65-8F40-B50A-1A754AFF6C5F}"/>
                </a:ext>
              </a:extLst>
            </p:cNvPr>
            <p:cNvSpPr txBox="1"/>
            <p:nvPr/>
          </p:nvSpPr>
          <p:spPr>
            <a:xfrm>
              <a:off x="5444641" y="3821633"/>
              <a:ext cx="1319272"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Branch/Campus</a:t>
              </a:r>
            </a:p>
          </p:txBody>
        </p:sp>
        <p:sp>
          <p:nvSpPr>
            <p:cNvPr id="11" name="TextBox 10">
              <a:extLst>
                <a:ext uri="{FF2B5EF4-FFF2-40B4-BE49-F238E27FC236}">
                  <a16:creationId xmlns:a16="http://schemas.microsoft.com/office/drawing/2014/main" id="{066E8155-7882-E44A-B4D1-72A31662D0D2}"/>
                </a:ext>
              </a:extLst>
            </p:cNvPr>
            <p:cNvSpPr txBox="1"/>
            <p:nvPr/>
          </p:nvSpPr>
          <p:spPr>
            <a:xfrm>
              <a:off x="1025885" y="3821633"/>
              <a:ext cx="982641"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Data Center</a:t>
              </a:r>
            </a:p>
          </p:txBody>
        </p:sp>
        <p:sp>
          <p:nvSpPr>
            <p:cNvPr id="29" name="TextBox 28">
              <a:extLst>
                <a:ext uri="{FF2B5EF4-FFF2-40B4-BE49-F238E27FC236}">
                  <a16:creationId xmlns:a16="http://schemas.microsoft.com/office/drawing/2014/main" id="{6DB15868-09E6-E54D-9676-324A5FDBFBFF}"/>
                </a:ext>
              </a:extLst>
            </p:cNvPr>
            <p:cNvSpPr txBox="1"/>
            <p:nvPr/>
          </p:nvSpPr>
          <p:spPr>
            <a:xfrm>
              <a:off x="3339908" y="5166783"/>
              <a:ext cx="1131720" cy="166199"/>
            </a:xfrm>
            <a:prstGeom prst="rect">
              <a:avLst/>
            </a:prstGeom>
          </p:spPr>
          <p:txBody>
            <a:bodyPr wrap="none" lIns="0" tIns="0" rIns="0" bIns="0" rtlCol="0" anchor="t">
              <a:spAutoFit/>
            </a:bodyPr>
            <a:lstStyle/>
            <a:p>
              <a:pPr algn="ctr" defTabSz="1218072">
                <a:lnSpc>
                  <a:spcPct val="90000"/>
                </a:lnSpc>
                <a:defRPr/>
              </a:pPr>
              <a:r>
                <a:rPr lang="en-US" sz="1200" kern="0" dirty="0">
                  <a:latin typeface="CiscoSansTT Light" charset="0"/>
                  <a:ea typeface="CiscoSansTT Light" charset="0"/>
                  <a:cs typeface="CiscoSansTT Light" charset="0"/>
                </a:rPr>
                <a:t>SD-WAN Fabric</a:t>
              </a:r>
            </a:p>
          </p:txBody>
        </p:sp>
        <p:cxnSp>
          <p:nvCxnSpPr>
            <p:cNvPr id="30" name="Straight Connector 29">
              <a:extLst>
                <a:ext uri="{FF2B5EF4-FFF2-40B4-BE49-F238E27FC236}">
                  <a16:creationId xmlns:a16="http://schemas.microsoft.com/office/drawing/2014/main" id="{C31FB2FF-16D0-034E-84D9-07E4CC6FD265}"/>
                </a:ext>
              </a:extLst>
            </p:cNvPr>
            <p:cNvCxnSpPr>
              <a:cxnSpLocks/>
            </p:cNvCxnSpPr>
            <p:nvPr/>
          </p:nvCxnSpPr>
          <p:spPr>
            <a:xfrm>
              <a:off x="920442" y="5435542"/>
              <a:ext cx="5943600" cy="0"/>
            </a:xfrm>
            <a:prstGeom prst="line">
              <a:avLst/>
            </a:prstGeom>
            <a:noFill/>
            <a:ln w="57150" cap="rnd">
              <a:solidFill>
                <a:schemeClr val="tx2"/>
              </a:solidFill>
              <a:prstDash val="solid"/>
              <a:round/>
              <a:headEnd/>
              <a:tailEnd/>
            </a:ln>
          </p:spPr>
        </p:cxnSp>
        <p:grpSp>
          <p:nvGrpSpPr>
            <p:cNvPr id="248" name="Group 247">
              <a:extLst>
                <a:ext uri="{FF2B5EF4-FFF2-40B4-BE49-F238E27FC236}">
                  <a16:creationId xmlns:a16="http://schemas.microsoft.com/office/drawing/2014/main" id="{DE60F47A-7292-5748-98B1-1AC453F3F3B7}"/>
                </a:ext>
              </a:extLst>
            </p:cNvPr>
            <p:cNvGrpSpPr/>
            <p:nvPr/>
          </p:nvGrpSpPr>
          <p:grpSpPr>
            <a:xfrm>
              <a:off x="1184491" y="4116892"/>
              <a:ext cx="939725" cy="544803"/>
              <a:chOff x="893228" y="3748898"/>
              <a:chExt cx="939725" cy="544803"/>
            </a:xfrm>
          </p:grpSpPr>
          <p:sp>
            <p:nvSpPr>
              <p:cNvPr id="249" name="TextBox 248">
                <a:extLst>
                  <a:ext uri="{FF2B5EF4-FFF2-40B4-BE49-F238E27FC236}">
                    <a16:creationId xmlns:a16="http://schemas.microsoft.com/office/drawing/2014/main" id="{24DC61A1-6F0D-BA49-917F-E53AF8FADC9B}"/>
                  </a:ext>
                </a:extLst>
              </p:cNvPr>
              <p:cNvSpPr txBox="1"/>
              <p:nvPr/>
            </p:nvSpPr>
            <p:spPr>
              <a:xfrm>
                <a:off x="1212590" y="3748898"/>
                <a:ext cx="620363" cy="387927"/>
              </a:xfrm>
              <a:prstGeom prst="rect">
                <a:avLst/>
              </a:prstGeom>
            </p:spPr>
            <p:txBody>
              <a:bodyPr wrap="none" lIns="0" rIns="0" rtlCol="0">
                <a:spAutoFit/>
              </a:bodyPr>
              <a:lstStyle/>
              <a:p>
                <a:pPr algn="r" defTabSz="1219170">
                  <a:lnSpc>
                    <a:spcPct val="90000"/>
                  </a:lnSpc>
                  <a:defRPr/>
                </a:pPr>
                <a:r>
                  <a:rPr kumimoji="1" lang="en-US" sz="1067" kern="0" dirty="0">
                    <a:solidFill>
                      <a:schemeClr val="tx1">
                        <a:lumMod val="90000"/>
                        <a:lumOff val="10000"/>
                      </a:schemeClr>
                    </a:solidFill>
                    <a:latin typeface="CiscoSansTT ExtraLight"/>
                    <a:ea typeface="CiscoSansTT" charset="0"/>
                    <a:cs typeface="CiscoSansTT" charset="0"/>
                  </a:rPr>
                  <a:t>Corporate</a:t>
                </a:r>
                <a:br>
                  <a:rPr kumimoji="1" lang="en-US" sz="1067" kern="0" dirty="0">
                    <a:solidFill>
                      <a:schemeClr val="tx1">
                        <a:lumMod val="90000"/>
                        <a:lumOff val="10000"/>
                      </a:schemeClr>
                    </a:solidFill>
                    <a:latin typeface="CiscoSansTT ExtraLight"/>
                    <a:ea typeface="CiscoSansTT" charset="0"/>
                    <a:cs typeface="CiscoSansTT" charset="0"/>
                  </a:rPr>
                </a:br>
                <a:r>
                  <a:rPr kumimoji="1" lang="en-US" sz="1067" kern="0" dirty="0">
                    <a:solidFill>
                      <a:schemeClr val="tx1">
                        <a:lumMod val="90000"/>
                        <a:lumOff val="10000"/>
                      </a:schemeClr>
                    </a:solidFill>
                    <a:latin typeface="CiscoSansTT ExtraLight"/>
                    <a:ea typeface="CiscoSansTT" charset="0"/>
                    <a:cs typeface="CiscoSansTT" charset="0"/>
                  </a:rPr>
                  <a:t>Software</a:t>
                </a:r>
              </a:p>
            </p:txBody>
          </p:sp>
          <p:cxnSp>
            <p:nvCxnSpPr>
              <p:cNvPr id="250" name="Straight Connector 249">
                <a:extLst>
                  <a:ext uri="{FF2B5EF4-FFF2-40B4-BE49-F238E27FC236}">
                    <a16:creationId xmlns:a16="http://schemas.microsoft.com/office/drawing/2014/main" id="{A3D5E84A-FC91-6045-AA99-B5F9A56AEC54}"/>
                  </a:ext>
                </a:extLst>
              </p:cNvPr>
              <p:cNvCxnSpPr>
                <a:stCxn id="253" idx="2"/>
              </p:cNvCxnSpPr>
              <p:nvPr/>
            </p:nvCxnSpPr>
            <p:spPr>
              <a:xfrm>
                <a:off x="1032800" y="4019381"/>
                <a:ext cx="0" cy="274320"/>
              </a:xfrm>
              <a:prstGeom prst="line">
                <a:avLst/>
              </a:prstGeom>
              <a:ln w="95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1" name="Rounded Rectangle 182">
                <a:extLst>
                  <a:ext uri="{FF2B5EF4-FFF2-40B4-BE49-F238E27FC236}">
                    <a16:creationId xmlns:a16="http://schemas.microsoft.com/office/drawing/2014/main" id="{030E14B6-AEB8-A944-BB8B-0CA91FC801B5}"/>
                  </a:ext>
                </a:extLst>
              </p:cNvPr>
              <p:cNvSpPr/>
              <p:nvPr/>
            </p:nvSpPr>
            <p:spPr>
              <a:xfrm>
                <a:off x="893228" y="3838217"/>
                <a:ext cx="279143" cy="193953"/>
              </a:xfrm>
              <a:prstGeom prst="roundRect">
                <a:avLst>
                  <a:gd name="adj" fmla="val 6777"/>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2" name="Rectangle 251">
                <a:extLst>
                  <a:ext uri="{FF2B5EF4-FFF2-40B4-BE49-F238E27FC236}">
                    <a16:creationId xmlns:a16="http://schemas.microsoft.com/office/drawing/2014/main" id="{02A06531-F8AE-9F47-A105-69A73F77EB32}"/>
                  </a:ext>
                </a:extLst>
              </p:cNvPr>
              <p:cNvSpPr/>
              <p:nvPr/>
            </p:nvSpPr>
            <p:spPr>
              <a:xfrm>
                <a:off x="983790" y="3912814"/>
                <a:ext cx="98020" cy="168376"/>
              </a:xfrm>
              <a:prstGeom prst="rect">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3" name="Rectangle 252">
                <a:extLst>
                  <a:ext uri="{FF2B5EF4-FFF2-40B4-BE49-F238E27FC236}">
                    <a16:creationId xmlns:a16="http://schemas.microsoft.com/office/drawing/2014/main" id="{F6CE934D-63B6-6044-9D12-DB23302FB6CE}"/>
                  </a:ext>
                </a:extLst>
              </p:cNvPr>
              <p:cNvSpPr/>
              <p:nvPr/>
            </p:nvSpPr>
            <p:spPr>
              <a:xfrm>
                <a:off x="908144" y="3851005"/>
                <a:ext cx="249311" cy="168376"/>
              </a:xfrm>
              <a:prstGeom prst="rect">
                <a:avLst/>
              </a:prstGeom>
              <a:solidFill>
                <a:srgbClr val="005073">
                  <a:lumMod val="75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4" name="Round Same Side Corner Rectangle 186">
                <a:extLst>
                  <a:ext uri="{FF2B5EF4-FFF2-40B4-BE49-F238E27FC236}">
                    <a16:creationId xmlns:a16="http://schemas.microsoft.com/office/drawing/2014/main" id="{9D4FA55F-C3F1-2441-8D7A-3E70201C1D94}"/>
                  </a:ext>
                </a:extLst>
              </p:cNvPr>
              <p:cNvSpPr/>
              <p:nvPr/>
            </p:nvSpPr>
            <p:spPr>
              <a:xfrm>
                <a:off x="920610" y="3863554"/>
                <a:ext cx="222571" cy="22506"/>
              </a:xfrm>
              <a:prstGeom prst="round2SameRect">
                <a:avLst>
                  <a:gd name="adj1" fmla="val 50000"/>
                  <a:gd name="adj2" fmla="val 0"/>
                </a:avLst>
              </a:prstGeom>
              <a:solidFill>
                <a:srgbClr val="676767">
                  <a:lumMod val="60000"/>
                  <a:lumOff val="40000"/>
                </a:srgb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nvGrpSpPr>
              <p:cNvPr id="255" name="Group 254">
                <a:extLst>
                  <a:ext uri="{FF2B5EF4-FFF2-40B4-BE49-F238E27FC236}">
                    <a16:creationId xmlns:a16="http://schemas.microsoft.com/office/drawing/2014/main" id="{C4DA5C20-4FEE-7B4F-AFB6-C0D873A2D425}"/>
                  </a:ext>
                </a:extLst>
              </p:cNvPr>
              <p:cNvGrpSpPr/>
              <p:nvPr/>
            </p:nvGrpSpPr>
            <p:grpSpPr>
              <a:xfrm>
                <a:off x="929120" y="3869332"/>
                <a:ext cx="41351" cy="10948"/>
                <a:chOff x="4572000" y="2429691"/>
                <a:chExt cx="592182" cy="156754"/>
              </a:xfrm>
              <a:solidFill>
                <a:srgbClr val="005073">
                  <a:lumMod val="50000"/>
                </a:srgbClr>
              </a:solidFill>
            </p:grpSpPr>
            <p:sp>
              <p:nvSpPr>
                <p:cNvPr id="258" name="Oval 257">
                  <a:extLst>
                    <a:ext uri="{FF2B5EF4-FFF2-40B4-BE49-F238E27FC236}">
                      <a16:creationId xmlns:a16="http://schemas.microsoft.com/office/drawing/2014/main" id="{0BF4FB0B-88CD-CC4D-8355-3E7740C4253B}"/>
                    </a:ext>
                  </a:extLst>
                </p:cNvPr>
                <p:cNvSpPr/>
                <p:nvPr/>
              </p:nvSpPr>
              <p:spPr>
                <a:xfrm>
                  <a:off x="4572000"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9" name="Oval 258">
                  <a:extLst>
                    <a:ext uri="{FF2B5EF4-FFF2-40B4-BE49-F238E27FC236}">
                      <a16:creationId xmlns:a16="http://schemas.microsoft.com/office/drawing/2014/main" id="{73693D7C-1AD3-7342-AC5A-D890B8A5A261}"/>
                    </a:ext>
                  </a:extLst>
                </p:cNvPr>
                <p:cNvSpPr/>
                <p:nvPr/>
              </p:nvSpPr>
              <p:spPr>
                <a:xfrm>
                  <a:off x="4789710" y="2429691"/>
                  <a:ext cx="156752"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60" name="Oval 259">
                  <a:extLst>
                    <a:ext uri="{FF2B5EF4-FFF2-40B4-BE49-F238E27FC236}">
                      <a16:creationId xmlns:a16="http://schemas.microsoft.com/office/drawing/2014/main" id="{AC7F5638-2573-8248-BD67-52D33F7B068B}"/>
                    </a:ext>
                  </a:extLst>
                </p:cNvPr>
                <p:cNvSpPr/>
                <p:nvPr/>
              </p:nvSpPr>
              <p:spPr>
                <a:xfrm>
                  <a:off x="5007428"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sp>
            <p:nvSpPr>
              <p:cNvPr id="256" name="Rectangle 255">
                <a:extLst>
                  <a:ext uri="{FF2B5EF4-FFF2-40B4-BE49-F238E27FC236}">
                    <a16:creationId xmlns:a16="http://schemas.microsoft.com/office/drawing/2014/main" id="{68995A26-6196-F642-9100-D553D689E522}"/>
                  </a:ext>
                </a:extLst>
              </p:cNvPr>
              <p:cNvSpPr/>
              <p:nvPr/>
            </p:nvSpPr>
            <p:spPr>
              <a:xfrm>
                <a:off x="920610" y="3886060"/>
                <a:ext cx="222571" cy="118610"/>
              </a:xfrm>
              <a:prstGeom prst="rect">
                <a:avLst/>
              </a:prstGeom>
              <a:solidFill>
                <a:schemeClr val="bg2">
                  <a:lumMod val="95000"/>
                </a:scheme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7" name="Rounded Rectangle 549">
                <a:extLst>
                  <a:ext uri="{FF2B5EF4-FFF2-40B4-BE49-F238E27FC236}">
                    <a16:creationId xmlns:a16="http://schemas.microsoft.com/office/drawing/2014/main" id="{57675BE3-51BB-AF4D-BFA9-8F8ABB16D1E2}"/>
                  </a:ext>
                </a:extLst>
              </p:cNvPr>
              <p:cNvSpPr/>
              <p:nvPr/>
            </p:nvSpPr>
            <p:spPr>
              <a:xfrm flipV="1">
                <a:off x="971005" y="4076328"/>
                <a:ext cx="123591" cy="11552"/>
              </a:xfrm>
              <a:prstGeom prst="roundRect">
                <a:avLst>
                  <a:gd name="adj" fmla="val 50000"/>
                </a:avLst>
              </a:prstGeom>
              <a:solidFill>
                <a:srgbClr val="005073">
                  <a:lumMod val="50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grpSp>
          <p:nvGrpSpPr>
            <p:cNvPr id="261" name="Group 260">
              <a:extLst>
                <a:ext uri="{FF2B5EF4-FFF2-40B4-BE49-F238E27FC236}">
                  <a16:creationId xmlns:a16="http://schemas.microsoft.com/office/drawing/2014/main" id="{C4CA60F1-7F8A-0948-9267-F1844B31EE37}"/>
                </a:ext>
              </a:extLst>
            </p:cNvPr>
            <p:cNvGrpSpPr/>
            <p:nvPr/>
          </p:nvGrpSpPr>
          <p:grpSpPr>
            <a:xfrm>
              <a:off x="5827385" y="4250866"/>
              <a:ext cx="883223" cy="594657"/>
              <a:chOff x="5383634" y="4129843"/>
              <a:chExt cx="883223" cy="594657"/>
            </a:xfrm>
          </p:grpSpPr>
          <p:sp>
            <p:nvSpPr>
              <p:cNvPr id="262" name="TextBox 261">
                <a:extLst>
                  <a:ext uri="{FF2B5EF4-FFF2-40B4-BE49-F238E27FC236}">
                    <a16:creationId xmlns:a16="http://schemas.microsoft.com/office/drawing/2014/main" id="{4A2A3365-FB6E-C44C-8A0D-1D0B0CF5BB3A}"/>
                  </a:ext>
                </a:extLst>
              </p:cNvPr>
              <p:cNvSpPr txBox="1"/>
              <p:nvPr/>
            </p:nvSpPr>
            <p:spPr>
              <a:xfrm>
                <a:off x="5383634" y="4158632"/>
                <a:ext cx="397545" cy="164212"/>
              </a:xfrm>
              <a:prstGeom prst="rect">
                <a:avLst/>
              </a:prstGeom>
            </p:spPr>
            <p:txBody>
              <a:bodyPr wrap="none" lIns="0" tIns="0" rIns="0" bIns="0" rtlCol="0">
                <a:spAutoFit/>
              </a:bodyPr>
              <a:lstStyle/>
              <a:p>
                <a:pPr algn="r" defTabSz="1219170">
                  <a:defRPr/>
                </a:pPr>
                <a:r>
                  <a:rPr kumimoji="1" lang="en-US" sz="1067" kern="0" dirty="0">
                    <a:solidFill>
                      <a:schemeClr val="tx1">
                        <a:lumMod val="90000"/>
                        <a:lumOff val="10000"/>
                      </a:schemeClr>
                    </a:solidFill>
                    <a:latin typeface="CiscoSansTT ExtraLight"/>
                    <a:ea typeface="CiscoSansTT" charset="0"/>
                    <a:cs typeface="CiscoSansTT" charset="0"/>
                  </a:rPr>
                  <a:t>Users </a:t>
                </a:r>
              </a:p>
            </p:txBody>
          </p:sp>
          <p:grpSp>
            <p:nvGrpSpPr>
              <p:cNvPr id="263" name="Group 262">
                <a:extLst>
                  <a:ext uri="{FF2B5EF4-FFF2-40B4-BE49-F238E27FC236}">
                    <a16:creationId xmlns:a16="http://schemas.microsoft.com/office/drawing/2014/main" id="{3A55C1FD-BD0E-F84D-9792-4BEA2DE77213}"/>
                  </a:ext>
                </a:extLst>
              </p:cNvPr>
              <p:cNvGrpSpPr/>
              <p:nvPr/>
            </p:nvGrpSpPr>
            <p:grpSpPr>
              <a:xfrm>
                <a:off x="5796004" y="4129843"/>
                <a:ext cx="470853" cy="594657"/>
                <a:chOff x="5796004" y="4129843"/>
                <a:chExt cx="470853" cy="594657"/>
              </a:xfrm>
            </p:grpSpPr>
            <p:grpSp>
              <p:nvGrpSpPr>
                <p:cNvPr id="264" name="Group 263">
                  <a:extLst>
                    <a:ext uri="{FF2B5EF4-FFF2-40B4-BE49-F238E27FC236}">
                      <a16:creationId xmlns:a16="http://schemas.microsoft.com/office/drawing/2014/main" id="{DFC4CE38-69DA-904E-8508-E8AD3531F578}"/>
                    </a:ext>
                  </a:extLst>
                </p:cNvPr>
                <p:cNvGrpSpPr/>
                <p:nvPr/>
              </p:nvGrpSpPr>
              <p:grpSpPr>
                <a:xfrm>
                  <a:off x="5796004" y="4129843"/>
                  <a:ext cx="470853" cy="274320"/>
                  <a:chOff x="5763924" y="4129843"/>
                  <a:chExt cx="470853" cy="274320"/>
                </a:xfrm>
              </p:grpSpPr>
              <p:grpSp>
                <p:nvGrpSpPr>
                  <p:cNvPr id="266" name="Group 265">
                    <a:extLst>
                      <a:ext uri="{FF2B5EF4-FFF2-40B4-BE49-F238E27FC236}">
                        <a16:creationId xmlns:a16="http://schemas.microsoft.com/office/drawing/2014/main" id="{195BB49E-0D03-E645-B6CB-9BCED2D8DFBC}"/>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273" name="Freeform 6">
                      <a:extLst>
                        <a:ext uri="{FF2B5EF4-FFF2-40B4-BE49-F238E27FC236}">
                          <a16:creationId xmlns:a16="http://schemas.microsoft.com/office/drawing/2014/main" id="{B9068DD3-9519-9C41-89D6-067EE5415752}"/>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4" name="Freeform 7">
                      <a:extLst>
                        <a:ext uri="{FF2B5EF4-FFF2-40B4-BE49-F238E27FC236}">
                          <a16:creationId xmlns:a16="http://schemas.microsoft.com/office/drawing/2014/main" id="{9EF9F63E-A315-594B-8CB6-6353202AE499}"/>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7" name="Group 266">
                    <a:extLst>
                      <a:ext uri="{FF2B5EF4-FFF2-40B4-BE49-F238E27FC236}">
                        <a16:creationId xmlns:a16="http://schemas.microsoft.com/office/drawing/2014/main" id="{197D84D8-88B9-A342-905F-CF201F1D19E2}"/>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271" name="Freeform 6">
                      <a:extLst>
                        <a:ext uri="{FF2B5EF4-FFF2-40B4-BE49-F238E27FC236}">
                          <a16:creationId xmlns:a16="http://schemas.microsoft.com/office/drawing/2014/main" id="{1D62B9AC-806F-E848-86FF-7CC4636932BB}"/>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2" name="Freeform 7">
                      <a:extLst>
                        <a:ext uri="{FF2B5EF4-FFF2-40B4-BE49-F238E27FC236}">
                          <a16:creationId xmlns:a16="http://schemas.microsoft.com/office/drawing/2014/main" id="{E5CE68FA-1D60-1244-ACC7-8F97FF2C55BC}"/>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8" name="Group 267">
                    <a:extLst>
                      <a:ext uri="{FF2B5EF4-FFF2-40B4-BE49-F238E27FC236}">
                        <a16:creationId xmlns:a16="http://schemas.microsoft.com/office/drawing/2014/main" id="{D8AA7352-2826-A547-87C6-38F6FF7DD532}"/>
                      </a:ext>
                    </a:extLst>
                  </p:cNvPr>
                  <p:cNvGrpSpPr/>
                  <p:nvPr/>
                </p:nvGrpSpPr>
                <p:grpSpPr>
                  <a:xfrm>
                    <a:off x="6106758" y="4129843"/>
                    <a:ext cx="128019" cy="274320"/>
                    <a:chOff x="4560915" y="2791978"/>
                    <a:chExt cx="61575" cy="131944"/>
                  </a:xfrm>
                  <a:solidFill>
                    <a:schemeClr val="accent1">
                      <a:lumMod val="75000"/>
                    </a:schemeClr>
                  </a:solidFill>
                </p:grpSpPr>
                <p:sp>
                  <p:nvSpPr>
                    <p:cNvPr id="269" name="Freeform 6">
                      <a:extLst>
                        <a:ext uri="{FF2B5EF4-FFF2-40B4-BE49-F238E27FC236}">
                          <a16:creationId xmlns:a16="http://schemas.microsoft.com/office/drawing/2014/main" id="{69690677-9144-6C41-9C06-9BCA22D1EA55}"/>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0" name="Freeform 7">
                      <a:extLst>
                        <a:ext uri="{FF2B5EF4-FFF2-40B4-BE49-F238E27FC236}">
                          <a16:creationId xmlns:a16="http://schemas.microsoft.com/office/drawing/2014/main" id="{F57CC3E3-6880-1C40-AA97-3E1C96805708}"/>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265" name="Straight Connector 264">
                  <a:extLst>
                    <a:ext uri="{FF2B5EF4-FFF2-40B4-BE49-F238E27FC236}">
                      <a16:creationId xmlns:a16="http://schemas.microsoft.com/office/drawing/2014/main" id="{DFCD34E5-D27A-C34C-8290-A9B912773B63}"/>
                    </a:ext>
                  </a:extLst>
                </p:cNvPr>
                <p:cNvCxnSpPr>
                  <a:cxnSpLocks/>
                </p:cNvCxnSpPr>
                <p:nvPr/>
              </p:nvCxnSpPr>
              <p:spPr>
                <a:xfrm>
                  <a:off x="5855816" y="4273396"/>
                  <a:ext cx="0" cy="451104"/>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233" name="Group 232">
              <a:extLst>
                <a:ext uri="{FF2B5EF4-FFF2-40B4-BE49-F238E27FC236}">
                  <a16:creationId xmlns:a16="http://schemas.microsoft.com/office/drawing/2014/main" id="{D92FF2CF-AC12-354B-8F43-02FAE55E1113}"/>
                </a:ext>
              </a:extLst>
            </p:cNvPr>
            <p:cNvGrpSpPr/>
            <p:nvPr/>
          </p:nvGrpSpPr>
          <p:grpSpPr>
            <a:xfrm>
              <a:off x="3159059" y="4697780"/>
              <a:ext cx="1493680" cy="342111"/>
              <a:chOff x="4013457" y="3002424"/>
              <a:chExt cx="1120260" cy="256583"/>
            </a:xfrm>
            <a:solidFill>
              <a:schemeClr val="accent2"/>
            </a:solidFill>
          </p:grpSpPr>
          <p:cxnSp>
            <p:nvCxnSpPr>
              <p:cNvPr id="234" name="Straight Connector 233">
                <a:extLst>
                  <a:ext uri="{FF2B5EF4-FFF2-40B4-BE49-F238E27FC236}">
                    <a16:creationId xmlns:a16="http://schemas.microsoft.com/office/drawing/2014/main" id="{96AFB7B6-0B6B-A345-9E32-B030A42FAC12}"/>
                  </a:ext>
                </a:extLst>
              </p:cNvPr>
              <p:cNvCxnSpPr>
                <a:cxnSpLocks/>
                <a:stCxn id="245" idx="28"/>
                <a:endCxn id="280" idx="1"/>
              </p:cNvCxnSpPr>
              <p:nvPr/>
            </p:nvCxnSpPr>
            <p:spPr>
              <a:xfrm flipH="1">
                <a:off x="4091834" y="3130303"/>
                <a:ext cx="962680" cy="413"/>
              </a:xfrm>
              <a:prstGeom prst="line">
                <a:avLst/>
              </a:prstGeom>
              <a:grpFill/>
              <a:ln w="8890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6" name="Group 235">
                <a:extLst>
                  <a:ext uri="{FF2B5EF4-FFF2-40B4-BE49-F238E27FC236}">
                    <a16:creationId xmlns:a16="http://schemas.microsoft.com/office/drawing/2014/main" id="{83444C51-5EAF-684C-AAE3-0E0F51146272}"/>
                  </a:ext>
                </a:extLst>
              </p:cNvPr>
              <p:cNvGrpSpPr>
                <a:grpSpLocks noChangeAspect="1"/>
              </p:cNvGrpSpPr>
              <p:nvPr/>
            </p:nvGrpSpPr>
            <p:grpSpPr>
              <a:xfrm flipH="1">
                <a:off x="4013457" y="3002424"/>
                <a:ext cx="164592" cy="256583"/>
                <a:chOff x="5262116" y="208605"/>
                <a:chExt cx="316706" cy="493712"/>
              </a:xfrm>
              <a:grpFill/>
            </p:grpSpPr>
            <p:sp>
              <p:nvSpPr>
                <p:cNvPr id="275" name="Freeform 62">
                  <a:extLst>
                    <a:ext uri="{FF2B5EF4-FFF2-40B4-BE49-F238E27FC236}">
                      <a16:creationId xmlns:a16="http://schemas.microsoft.com/office/drawing/2014/main" id="{97AD1E1F-08CE-3740-9A50-C4B04B20111E}"/>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76" name="Freeform 63">
                  <a:extLst>
                    <a:ext uri="{FF2B5EF4-FFF2-40B4-BE49-F238E27FC236}">
                      <a16:creationId xmlns:a16="http://schemas.microsoft.com/office/drawing/2014/main" id="{96179A81-154B-6649-A030-9D44DEE36AA2}"/>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77" name="Freeform 64">
                  <a:extLst>
                    <a:ext uri="{FF2B5EF4-FFF2-40B4-BE49-F238E27FC236}">
                      <a16:creationId xmlns:a16="http://schemas.microsoft.com/office/drawing/2014/main" id="{7201C618-4FFC-E346-8182-223D364F9F6A}"/>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78" name="Freeform 65">
                  <a:extLst>
                    <a:ext uri="{FF2B5EF4-FFF2-40B4-BE49-F238E27FC236}">
                      <a16:creationId xmlns:a16="http://schemas.microsoft.com/office/drawing/2014/main" id="{58CFBC36-6A95-EA49-8554-9D8EC4C4C23F}"/>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79" name="Freeform 66">
                  <a:extLst>
                    <a:ext uri="{FF2B5EF4-FFF2-40B4-BE49-F238E27FC236}">
                      <a16:creationId xmlns:a16="http://schemas.microsoft.com/office/drawing/2014/main" id="{3570E8A9-CBC7-6944-8A13-B562F082ADA3}"/>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80" name="Freeform 67">
                  <a:extLst>
                    <a:ext uri="{FF2B5EF4-FFF2-40B4-BE49-F238E27FC236}">
                      <a16:creationId xmlns:a16="http://schemas.microsoft.com/office/drawing/2014/main" id="{84FD2527-3BB7-4248-9227-5CC999BA6611}"/>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nvGrpSpPr>
              <p:cNvPr id="237" name="Group 236">
                <a:extLst>
                  <a:ext uri="{FF2B5EF4-FFF2-40B4-BE49-F238E27FC236}">
                    <a16:creationId xmlns:a16="http://schemas.microsoft.com/office/drawing/2014/main" id="{C4D417BD-675B-2642-B8F6-E33C3FAC7FAA}"/>
                  </a:ext>
                </a:extLst>
              </p:cNvPr>
              <p:cNvGrpSpPr>
                <a:grpSpLocks noChangeAspect="1"/>
              </p:cNvGrpSpPr>
              <p:nvPr/>
            </p:nvGrpSpPr>
            <p:grpSpPr>
              <a:xfrm>
                <a:off x="4969125" y="3002424"/>
                <a:ext cx="164592" cy="256583"/>
                <a:chOff x="5262116" y="208605"/>
                <a:chExt cx="316706" cy="493712"/>
              </a:xfrm>
              <a:grpFill/>
            </p:grpSpPr>
            <p:sp>
              <p:nvSpPr>
                <p:cNvPr id="238" name="Freeform 62">
                  <a:extLst>
                    <a:ext uri="{FF2B5EF4-FFF2-40B4-BE49-F238E27FC236}">
                      <a16:creationId xmlns:a16="http://schemas.microsoft.com/office/drawing/2014/main" id="{396187A8-56A6-0F4B-AC56-27642EBBA7E0}"/>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39" name="Freeform 63">
                  <a:extLst>
                    <a:ext uri="{FF2B5EF4-FFF2-40B4-BE49-F238E27FC236}">
                      <a16:creationId xmlns:a16="http://schemas.microsoft.com/office/drawing/2014/main" id="{0D5613A3-BB4A-4544-BFFF-FFC99267CC0D}"/>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44" name="Freeform 64">
                  <a:extLst>
                    <a:ext uri="{FF2B5EF4-FFF2-40B4-BE49-F238E27FC236}">
                      <a16:creationId xmlns:a16="http://schemas.microsoft.com/office/drawing/2014/main" id="{36A6BE11-600F-DE4C-A428-10A7250E758E}"/>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45" name="Freeform 65">
                  <a:extLst>
                    <a:ext uri="{FF2B5EF4-FFF2-40B4-BE49-F238E27FC236}">
                      <a16:creationId xmlns:a16="http://schemas.microsoft.com/office/drawing/2014/main" id="{2C657C46-8FB2-DB49-B34A-3A0BDFE5829C}"/>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46" name="Freeform 66">
                  <a:extLst>
                    <a:ext uri="{FF2B5EF4-FFF2-40B4-BE49-F238E27FC236}">
                      <a16:creationId xmlns:a16="http://schemas.microsoft.com/office/drawing/2014/main" id="{36D3B4B3-5025-0540-9918-1D40CE85010F}"/>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47" name="Freeform 67">
                  <a:extLst>
                    <a:ext uri="{FF2B5EF4-FFF2-40B4-BE49-F238E27FC236}">
                      <a16:creationId xmlns:a16="http://schemas.microsoft.com/office/drawing/2014/main" id="{C577ABE1-2987-E349-A6AF-A536DBCE244D}"/>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303" name="Group 302">
              <a:extLst>
                <a:ext uri="{FF2B5EF4-FFF2-40B4-BE49-F238E27FC236}">
                  <a16:creationId xmlns:a16="http://schemas.microsoft.com/office/drawing/2014/main" id="{BFC5867F-6DD0-9348-8949-DF366B21F8C0}"/>
                </a:ext>
              </a:extLst>
            </p:cNvPr>
            <p:cNvGrpSpPr/>
            <p:nvPr/>
          </p:nvGrpSpPr>
          <p:grpSpPr>
            <a:xfrm>
              <a:off x="3956124" y="2836957"/>
              <a:ext cx="1920533" cy="1962091"/>
              <a:chOff x="2294639" y="1765562"/>
              <a:chExt cx="1588296" cy="1622665"/>
            </a:xfrm>
            <a:solidFill>
              <a:schemeClr val="accent2"/>
            </a:solidFill>
          </p:grpSpPr>
          <p:grpSp>
            <p:nvGrpSpPr>
              <p:cNvPr id="304" name="Group 303">
                <a:extLst>
                  <a:ext uri="{FF2B5EF4-FFF2-40B4-BE49-F238E27FC236}">
                    <a16:creationId xmlns:a16="http://schemas.microsoft.com/office/drawing/2014/main" id="{784C4F6E-718F-044F-8184-89F6510A80D4}"/>
                  </a:ext>
                </a:extLst>
              </p:cNvPr>
              <p:cNvGrpSpPr/>
              <p:nvPr/>
            </p:nvGrpSpPr>
            <p:grpSpPr>
              <a:xfrm>
                <a:off x="2294639" y="1765562"/>
                <a:ext cx="1588296" cy="1501968"/>
                <a:chOff x="2567668" y="1840097"/>
                <a:chExt cx="1588296" cy="1535491"/>
              </a:xfrm>
              <a:grpFill/>
            </p:grpSpPr>
            <p:sp>
              <p:nvSpPr>
                <p:cNvPr id="312" name="Arc 311">
                  <a:extLst>
                    <a:ext uri="{FF2B5EF4-FFF2-40B4-BE49-F238E27FC236}">
                      <a16:creationId xmlns:a16="http://schemas.microsoft.com/office/drawing/2014/main" id="{1AB60DA7-D2CF-0749-8FBD-8CB18A534A7B}"/>
                    </a:ext>
                  </a:extLst>
                </p:cNvPr>
                <p:cNvSpPr/>
                <p:nvPr/>
              </p:nvSpPr>
              <p:spPr>
                <a:xfrm>
                  <a:off x="2679889" y="1840097"/>
                  <a:ext cx="1476075" cy="1535491"/>
                </a:xfrm>
                <a:prstGeom prst="arc">
                  <a:avLst>
                    <a:gd name="adj1" fmla="val 5989215"/>
                    <a:gd name="adj2" fmla="val 10800000"/>
                  </a:avLst>
                </a:prstGeom>
                <a:noFill/>
                <a:ln w="889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313" name="Group 312">
                  <a:extLst>
                    <a:ext uri="{FF2B5EF4-FFF2-40B4-BE49-F238E27FC236}">
                      <a16:creationId xmlns:a16="http://schemas.microsoft.com/office/drawing/2014/main" id="{782F74D1-0B82-E749-9164-E528D4D8A1E9}"/>
                    </a:ext>
                  </a:extLst>
                </p:cNvPr>
                <p:cNvGrpSpPr>
                  <a:grpSpLocks noChangeAspect="1"/>
                </p:cNvGrpSpPr>
                <p:nvPr/>
              </p:nvGrpSpPr>
              <p:grpSpPr>
                <a:xfrm rot="520127">
                  <a:off x="2567668" y="2497400"/>
                  <a:ext cx="240747" cy="183171"/>
                  <a:chOff x="3900895" y="614690"/>
                  <a:chExt cx="488951" cy="351922"/>
                </a:xfrm>
                <a:grpFill/>
              </p:grpSpPr>
              <p:sp>
                <p:nvSpPr>
                  <p:cNvPr id="314" name="Freeform 124">
                    <a:extLst>
                      <a:ext uri="{FF2B5EF4-FFF2-40B4-BE49-F238E27FC236}">
                        <a16:creationId xmlns:a16="http://schemas.microsoft.com/office/drawing/2014/main" id="{AAB64DBD-B9E0-984D-A30F-6A5BC2D237B6}"/>
                      </a:ext>
                    </a:extLst>
                  </p:cNvPr>
                  <p:cNvSpPr>
                    <a:spLocks/>
                  </p:cNvSpPr>
                  <p:nvPr/>
                </p:nvSpPr>
                <p:spPr bwMode="auto">
                  <a:xfrm rot="16200000">
                    <a:off x="3831839" y="722930"/>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315" name="Freeform 125">
                    <a:extLst>
                      <a:ext uri="{FF2B5EF4-FFF2-40B4-BE49-F238E27FC236}">
                        <a16:creationId xmlns:a16="http://schemas.microsoft.com/office/drawing/2014/main" id="{56DDE5DE-64EA-EB41-BD66-C3FD4449A405}"/>
                      </a:ext>
                    </a:extLst>
                  </p:cNvPr>
                  <p:cNvSpPr>
                    <a:spLocks noEditPoints="1"/>
                  </p:cNvSpPr>
                  <p:nvPr/>
                </p:nvSpPr>
                <p:spPr bwMode="auto">
                  <a:xfrm rot="16200000">
                    <a:off x="3993765" y="708644"/>
                    <a:ext cx="196850"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6" name="Freeform 126">
                    <a:extLst>
                      <a:ext uri="{FF2B5EF4-FFF2-40B4-BE49-F238E27FC236}">
                        <a16:creationId xmlns:a16="http://schemas.microsoft.com/office/drawing/2014/main" id="{A816F2FD-31FB-3346-AA4D-124069228C91}"/>
                      </a:ext>
                    </a:extLst>
                  </p:cNvPr>
                  <p:cNvSpPr>
                    <a:spLocks/>
                  </p:cNvSpPr>
                  <p:nvPr/>
                </p:nvSpPr>
                <p:spPr bwMode="auto">
                  <a:xfrm rot="16200000">
                    <a:off x="4142196" y="660225"/>
                    <a:ext cx="266700" cy="228600"/>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317" name="Freeform 127">
                    <a:extLst>
                      <a:ext uri="{FF2B5EF4-FFF2-40B4-BE49-F238E27FC236}">
                        <a16:creationId xmlns:a16="http://schemas.microsoft.com/office/drawing/2014/main" id="{F2C2EC29-CC3D-5446-8159-F518511838B5}"/>
                      </a:ext>
                    </a:extLst>
                  </p:cNvPr>
                  <p:cNvSpPr>
                    <a:spLocks/>
                  </p:cNvSpPr>
                  <p:nvPr/>
                </p:nvSpPr>
                <p:spPr bwMode="auto">
                  <a:xfrm rot="16200000">
                    <a:off x="4069964" y="692768"/>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8" name="Freeform 128">
                    <a:extLst>
                      <a:ext uri="{FF2B5EF4-FFF2-40B4-BE49-F238E27FC236}">
                        <a16:creationId xmlns:a16="http://schemas.microsoft.com/office/drawing/2014/main" id="{9F282032-9EF3-5F48-B186-D74C898E2662}"/>
                      </a:ext>
                    </a:extLst>
                  </p:cNvPr>
                  <p:cNvSpPr>
                    <a:spLocks/>
                  </p:cNvSpPr>
                  <p:nvPr/>
                </p:nvSpPr>
                <p:spPr bwMode="auto">
                  <a:xfrm rot="16200000">
                    <a:off x="4050121" y="684037"/>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9" name="Freeform 129">
                    <a:extLst>
                      <a:ext uri="{FF2B5EF4-FFF2-40B4-BE49-F238E27FC236}">
                        <a16:creationId xmlns:a16="http://schemas.microsoft.com/office/drawing/2014/main" id="{F29EBD3F-3401-F347-B5EA-54922B7DB3BD}"/>
                      </a:ext>
                    </a:extLst>
                  </p:cNvPr>
                  <p:cNvSpPr>
                    <a:spLocks/>
                  </p:cNvSpPr>
                  <p:nvPr/>
                </p:nvSpPr>
                <p:spPr bwMode="auto">
                  <a:xfrm rot="16200000">
                    <a:off x="4042977" y="626596"/>
                    <a:ext cx="147638" cy="123825"/>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305" name="Group 304">
                <a:extLst>
                  <a:ext uri="{FF2B5EF4-FFF2-40B4-BE49-F238E27FC236}">
                    <a16:creationId xmlns:a16="http://schemas.microsoft.com/office/drawing/2014/main" id="{F2D21D0E-9D15-0645-BC8B-09B3D56A2F11}"/>
                  </a:ext>
                </a:extLst>
              </p:cNvPr>
              <p:cNvGrpSpPr>
                <a:grpSpLocks noChangeAspect="1"/>
              </p:cNvGrpSpPr>
              <p:nvPr/>
            </p:nvGrpSpPr>
            <p:grpSpPr>
              <a:xfrm rot="6785550">
                <a:off x="2882095" y="3177117"/>
                <a:ext cx="248942" cy="173277"/>
                <a:chOff x="3900916" y="614690"/>
                <a:chExt cx="488962" cy="351921"/>
              </a:xfrm>
              <a:grpFill/>
            </p:grpSpPr>
            <p:sp>
              <p:nvSpPr>
                <p:cNvPr id="306" name="Freeform 124">
                  <a:extLst>
                    <a:ext uri="{FF2B5EF4-FFF2-40B4-BE49-F238E27FC236}">
                      <a16:creationId xmlns:a16="http://schemas.microsoft.com/office/drawing/2014/main" id="{DD0E314D-1D4B-E14C-9487-D908233B3FB4}"/>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307" name="Freeform 125">
                  <a:extLst>
                    <a:ext uri="{FF2B5EF4-FFF2-40B4-BE49-F238E27FC236}">
                      <a16:creationId xmlns:a16="http://schemas.microsoft.com/office/drawing/2014/main" id="{AD52FC99-1A58-9445-9582-C18689BDA903}"/>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08" name="Freeform 126">
                  <a:extLst>
                    <a:ext uri="{FF2B5EF4-FFF2-40B4-BE49-F238E27FC236}">
                      <a16:creationId xmlns:a16="http://schemas.microsoft.com/office/drawing/2014/main" id="{2A7AA556-7AD7-294F-9601-BBA7EC1D56E3}"/>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309" name="Freeform 127">
                  <a:extLst>
                    <a:ext uri="{FF2B5EF4-FFF2-40B4-BE49-F238E27FC236}">
                      <a16:creationId xmlns:a16="http://schemas.microsoft.com/office/drawing/2014/main" id="{4DB360A3-2613-6B40-AFA9-E3656B341DCB}"/>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0" name="Freeform 128">
                  <a:extLst>
                    <a:ext uri="{FF2B5EF4-FFF2-40B4-BE49-F238E27FC236}">
                      <a16:creationId xmlns:a16="http://schemas.microsoft.com/office/drawing/2014/main" id="{0AA25DDE-1FC5-3043-A640-873B38EA293D}"/>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1" name="Freeform 129">
                  <a:extLst>
                    <a:ext uri="{FF2B5EF4-FFF2-40B4-BE49-F238E27FC236}">
                      <a16:creationId xmlns:a16="http://schemas.microsoft.com/office/drawing/2014/main" id="{2E7464FF-1EBD-9B4A-9897-9AB70E8559D0}"/>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sp>
          <p:nvSpPr>
            <p:cNvPr id="320" name="Freeform 16">
              <a:extLst>
                <a:ext uri="{FF2B5EF4-FFF2-40B4-BE49-F238E27FC236}">
                  <a16:creationId xmlns:a16="http://schemas.microsoft.com/office/drawing/2014/main" id="{3A87A55E-D277-E24B-A8AB-FF2840836C00}"/>
                </a:ext>
              </a:extLst>
            </p:cNvPr>
            <p:cNvSpPr>
              <a:spLocks/>
            </p:cNvSpPr>
            <p:nvPr/>
          </p:nvSpPr>
          <p:spPr bwMode="auto">
            <a:xfrm flipH="1">
              <a:off x="2756776" y="1806496"/>
              <a:ext cx="2281745" cy="1130561"/>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321" name="TextBox 320">
              <a:extLst>
                <a:ext uri="{FF2B5EF4-FFF2-40B4-BE49-F238E27FC236}">
                  <a16:creationId xmlns:a16="http://schemas.microsoft.com/office/drawing/2014/main" id="{4E5BB1B0-7E5C-494D-94F9-17FF3306AE9C}"/>
                </a:ext>
              </a:extLst>
            </p:cNvPr>
            <p:cNvSpPr txBox="1"/>
            <p:nvPr/>
          </p:nvSpPr>
          <p:spPr>
            <a:xfrm>
              <a:off x="3168021" y="2225888"/>
              <a:ext cx="1170513" cy="584775"/>
            </a:xfrm>
            <a:prstGeom prst="rect">
              <a:avLst/>
            </a:prstGeom>
            <a:noFill/>
          </p:spPr>
          <p:txBody>
            <a:bodyPr wrap="none" rtlCol="0">
              <a:spAutoFit/>
            </a:bodyPr>
            <a:lstStyle/>
            <a:p>
              <a:r>
                <a:rPr lang="en-US" sz="1600" dirty="0">
                  <a:solidFill>
                    <a:schemeClr val="tx1">
                      <a:lumMod val="50000"/>
                      <a:lumOff val="50000"/>
                    </a:schemeClr>
                  </a:solidFill>
                  <a:latin typeface="CiscoSansTT" panose="020B0503020201020303" pitchFamily="34" charset="0"/>
                  <a:cs typeface="CiscoSansTT" panose="020B0503020201020303" pitchFamily="34" charset="0"/>
                </a:rPr>
                <a:t>Internet</a:t>
              </a:r>
            </a:p>
            <a:p>
              <a:pPr algn="ctr"/>
              <a:r>
                <a:rPr lang="en-US" sz="1600" dirty="0">
                  <a:solidFill>
                    <a:schemeClr val="tx1">
                      <a:lumMod val="50000"/>
                      <a:lumOff val="50000"/>
                    </a:schemeClr>
                  </a:solidFill>
                  <a:latin typeface="CiscoSansTT" panose="020B0503020201020303" pitchFamily="34" charset="0"/>
                  <a:cs typeface="CiscoSansTT" panose="020B0503020201020303" pitchFamily="34" charset="0"/>
                </a:rPr>
                <a:t>IaaS/SaaS</a:t>
              </a:r>
            </a:p>
          </p:txBody>
        </p:sp>
        <p:pic>
          <p:nvPicPr>
            <p:cNvPr id="141" name="Picture 140" descr="A close up of a sign&#10;&#10;Description automatically generated">
              <a:extLst>
                <a:ext uri="{FF2B5EF4-FFF2-40B4-BE49-F238E27FC236}">
                  <a16:creationId xmlns:a16="http://schemas.microsoft.com/office/drawing/2014/main" id="{94974A1F-AD87-4E44-9E5B-C2D7068B995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65384" y="4595537"/>
              <a:ext cx="571247" cy="571245"/>
            </a:xfrm>
            <a:prstGeom prst="rect">
              <a:avLst/>
            </a:prstGeom>
          </p:spPr>
        </p:pic>
        <p:pic>
          <p:nvPicPr>
            <p:cNvPr id="147" name="Picture 146" descr="A close up of a sign&#10;&#10;Description automatically generated">
              <a:extLst>
                <a:ext uri="{FF2B5EF4-FFF2-40B4-BE49-F238E27FC236}">
                  <a16:creationId xmlns:a16="http://schemas.microsoft.com/office/drawing/2014/main" id="{1F8D896D-7769-604A-BBD6-34B12CF0B24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68243" y="4595537"/>
              <a:ext cx="571247" cy="571245"/>
            </a:xfrm>
            <a:prstGeom prst="rect">
              <a:avLst/>
            </a:prstGeom>
          </p:spPr>
        </p:pic>
        <p:pic>
          <p:nvPicPr>
            <p:cNvPr id="158" name="Picture 157" descr="A close up of a sign&#10;&#10;Description automatically generated">
              <a:extLst>
                <a:ext uri="{FF2B5EF4-FFF2-40B4-BE49-F238E27FC236}">
                  <a16:creationId xmlns:a16="http://schemas.microsoft.com/office/drawing/2014/main" id="{EC3EFE2E-FD98-8041-970D-48FA429B9A9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00455" y="3009182"/>
              <a:ext cx="571247" cy="571245"/>
            </a:xfrm>
            <a:prstGeom prst="rect">
              <a:avLst/>
            </a:prstGeom>
          </p:spPr>
        </p:pic>
        <p:grpSp>
          <p:nvGrpSpPr>
            <p:cNvPr id="159" name="Group 158">
              <a:extLst>
                <a:ext uri="{FF2B5EF4-FFF2-40B4-BE49-F238E27FC236}">
                  <a16:creationId xmlns:a16="http://schemas.microsoft.com/office/drawing/2014/main" id="{4C9AEBE5-91B8-DA47-92A6-8FFBA452AB2E}"/>
                </a:ext>
              </a:extLst>
            </p:cNvPr>
            <p:cNvGrpSpPr/>
            <p:nvPr/>
          </p:nvGrpSpPr>
          <p:grpSpPr>
            <a:xfrm flipH="1">
              <a:off x="1910789" y="2836957"/>
              <a:ext cx="1920533" cy="1962091"/>
              <a:chOff x="2294639" y="1765562"/>
              <a:chExt cx="1588296" cy="1622665"/>
            </a:xfrm>
            <a:solidFill>
              <a:schemeClr val="accent2"/>
            </a:solidFill>
          </p:grpSpPr>
          <p:grpSp>
            <p:nvGrpSpPr>
              <p:cNvPr id="160" name="Group 159">
                <a:extLst>
                  <a:ext uri="{FF2B5EF4-FFF2-40B4-BE49-F238E27FC236}">
                    <a16:creationId xmlns:a16="http://schemas.microsoft.com/office/drawing/2014/main" id="{4265824D-0FF5-1740-A860-1AC48346838A}"/>
                  </a:ext>
                </a:extLst>
              </p:cNvPr>
              <p:cNvGrpSpPr/>
              <p:nvPr/>
            </p:nvGrpSpPr>
            <p:grpSpPr>
              <a:xfrm>
                <a:off x="2294639" y="1765562"/>
                <a:ext cx="1588296" cy="1501968"/>
                <a:chOff x="2567668" y="1840097"/>
                <a:chExt cx="1588296" cy="1535491"/>
              </a:xfrm>
              <a:grpFill/>
            </p:grpSpPr>
            <p:sp>
              <p:nvSpPr>
                <p:cNvPr id="169" name="Arc 168">
                  <a:extLst>
                    <a:ext uri="{FF2B5EF4-FFF2-40B4-BE49-F238E27FC236}">
                      <a16:creationId xmlns:a16="http://schemas.microsoft.com/office/drawing/2014/main" id="{149EA15D-C3C8-EE49-A455-6A1D7876454F}"/>
                    </a:ext>
                  </a:extLst>
                </p:cNvPr>
                <p:cNvSpPr/>
                <p:nvPr/>
              </p:nvSpPr>
              <p:spPr>
                <a:xfrm>
                  <a:off x="2679889" y="1840097"/>
                  <a:ext cx="1476075" cy="1535491"/>
                </a:xfrm>
                <a:prstGeom prst="arc">
                  <a:avLst>
                    <a:gd name="adj1" fmla="val 5989215"/>
                    <a:gd name="adj2" fmla="val 10800000"/>
                  </a:avLst>
                </a:prstGeom>
                <a:noFill/>
                <a:ln w="889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170" name="Group 169">
                  <a:extLst>
                    <a:ext uri="{FF2B5EF4-FFF2-40B4-BE49-F238E27FC236}">
                      <a16:creationId xmlns:a16="http://schemas.microsoft.com/office/drawing/2014/main" id="{C07EB014-BA33-C340-86B3-ADBE7A7B481F}"/>
                    </a:ext>
                  </a:extLst>
                </p:cNvPr>
                <p:cNvGrpSpPr>
                  <a:grpSpLocks noChangeAspect="1"/>
                </p:cNvGrpSpPr>
                <p:nvPr/>
              </p:nvGrpSpPr>
              <p:grpSpPr>
                <a:xfrm rot="520127">
                  <a:off x="2567668" y="2497400"/>
                  <a:ext cx="240747" cy="183171"/>
                  <a:chOff x="3900895" y="614690"/>
                  <a:chExt cx="488951" cy="351922"/>
                </a:xfrm>
                <a:grpFill/>
              </p:grpSpPr>
              <p:sp>
                <p:nvSpPr>
                  <p:cNvPr id="171" name="Freeform 124">
                    <a:extLst>
                      <a:ext uri="{FF2B5EF4-FFF2-40B4-BE49-F238E27FC236}">
                        <a16:creationId xmlns:a16="http://schemas.microsoft.com/office/drawing/2014/main" id="{239BC45A-B17A-C940-9008-FA8412F7793D}"/>
                      </a:ext>
                    </a:extLst>
                  </p:cNvPr>
                  <p:cNvSpPr>
                    <a:spLocks/>
                  </p:cNvSpPr>
                  <p:nvPr/>
                </p:nvSpPr>
                <p:spPr bwMode="auto">
                  <a:xfrm rot="16200000">
                    <a:off x="3831839" y="722930"/>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172" name="Freeform 125">
                    <a:extLst>
                      <a:ext uri="{FF2B5EF4-FFF2-40B4-BE49-F238E27FC236}">
                        <a16:creationId xmlns:a16="http://schemas.microsoft.com/office/drawing/2014/main" id="{4F8545EA-39D1-0443-9A33-C70CFBEE6323}"/>
                      </a:ext>
                    </a:extLst>
                  </p:cNvPr>
                  <p:cNvSpPr>
                    <a:spLocks noEditPoints="1"/>
                  </p:cNvSpPr>
                  <p:nvPr/>
                </p:nvSpPr>
                <p:spPr bwMode="auto">
                  <a:xfrm rot="16200000">
                    <a:off x="3993765" y="708644"/>
                    <a:ext cx="196850"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73" name="Freeform 126">
                    <a:extLst>
                      <a:ext uri="{FF2B5EF4-FFF2-40B4-BE49-F238E27FC236}">
                        <a16:creationId xmlns:a16="http://schemas.microsoft.com/office/drawing/2014/main" id="{0E8A54F9-35C6-F843-AD5F-6218D01A599F}"/>
                      </a:ext>
                    </a:extLst>
                  </p:cNvPr>
                  <p:cNvSpPr>
                    <a:spLocks/>
                  </p:cNvSpPr>
                  <p:nvPr/>
                </p:nvSpPr>
                <p:spPr bwMode="auto">
                  <a:xfrm rot="16200000">
                    <a:off x="4142196" y="660225"/>
                    <a:ext cx="266700" cy="228600"/>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174" name="Freeform 127">
                    <a:extLst>
                      <a:ext uri="{FF2B5EF4-FFF2-40B4-BE49-F238E27FC236}">
                        <a16:creationId xmlns:a16="http://schemas.microsoft.com/office/drawing/2014/main" id="{84514F7D-2C31-AB43-9D3E-057BF8937DD6}"/>
                      </a:ext>
                    </a:extLst>
                  </p:cNvPr>
                  <p:cNvSpPr>
                    <a:spLocks/>
                  </p:cNvSpPr>
                  <p:nvPr/>
                </p:nvSpPr>
                <p:spPr bwMode="auto">
                  <a:xfrm rot="16200000">
                    <a:off x="4069964" y="692768"/>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75" name="Freeform 128">
                    <a:extLst>
                      <a:ext uri="{FF2B5EF4-FFF2-40B4-BE49-F238E27FC236}">
                        <a16:creationId xmlns:a16="http://schemas.microsoft.com/office/drawing/2014/main" id="{9B4E76B9-A6DA-6942-AD3E-492E2632E68C}"/>
                      </a:ext>
                    </a:extLst>
                  </p:cNvPr>
                  <p:cNvSpPr>
                    <a:spLocks/>
                  </p:cNvSpPr>
                  <p:nvPr/>
                </p:nvSpPr>
                <p:spPr bwMode="auto">
                  <a:xfrm rot="16200000">
                    <a:off x="4050121" y="684037"/>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77" name="Freeform 129">
                    <a:extLst>
                      <a:ext uri="{FF2B5EF4-FFF2-40B4-BE49-F238E27FC236}">
                        <a16:creationId xmlns:a16="http://schemas.microsoft.com/office/drawing/2014/main" id="{7C9F2563-5375-3B4A-8FA3-611EE38C25D9}"/>
                      </a:ext>
                    </a:extLst>
                  </p:cNvPr>
                  <p:cNvSpPr>
                    <a:spLocks/>
                  </p:cNvSpPr>
                  <p:nvPr/>
                </p:nvSpPr>
                <p:spPr bwMode="auto">
                  <a:xfrm rot="16200000">
                    <a:off x="4042977" y="626596"/>
                    <a:ext cx="147638" cy="123825"/>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161" name="Group 160">
                <a:extLst>
                  <a:ext uri="{FF2B5EF4-FFF2-40B4-BE49-F238E27FC236}">
                    <a16:creationId xmlns:a16="http://schemas.microsoft.com/office/drawing/2014/main" id="{9FEA6D6A-328D-2849-9C1D-3BBBA0879C19}"/>
                  </a:ext>
                </a:extLst>
              </p:cNvPr>
              <p:cNvGrpSpPr>
                <a:grpSpLocks noChangeAspect="1"/>
              </p:cNvGrpSpPr>
              <p:nvPr/>
            </p:nvGrpSpPr>
            <p:grpSpPr>
              <a:xfrm rot="6785550">
                <a:off x="2882095" y="3177117"/>
                <a:ext cx="248942" cy="173277"/>
                <a:chOff x="3900916" y="614690"/>
                <a:chExt cx="488962" cy="351921"/>
              </a:xfrm>
              <a:grpFill/>
            </p:grpSpPr>
            <p:sp>
              <p:nvSpPr>
                <p:cNvPr id="162" name="Freeform 124">
                  <a:extLst>
                    <a:ext uri="{FF2B5EF4-FFF2-40B4-BE49-F238E27FC236}">
                      <a16:creationId xmlns:a16="http://schemas.microsoft.com/office/drawing/2014/main" id="{B5B739CA-727B-0546-854A-53E3048D10BD}"/>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163" name="Freeform 125">
                  <a:extLst>
                    <a:ext uri="{FF2B5EF4-FFF2-40B4-BE49-F238E27FC236}">
                      <a16:creationId xmlns:a16="http://schemas.microsoft.com/office/drawing/2014/main" id="{2ACAE54F-005F-DA4F-B8D8-0BD318672281}"/>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64" name="Freeform 126">
                  <a:extLst>
                    <a:ext uri="{FF2B5EF4-FFF2-40B4-BE49-F238E27FC236}">
                      <a16:creationId xmlns:a16="http://schemas.microsoft.com/office/drawing/2014/main" id="{3F10E44F-AD49-F84C-850D-9A0969C0583C}"/>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165" name="Freeform 127">
                  <a:extLst>
                    <a:ext uri="{FF2B5EF4-FFF2-40B4-BE49-F238E27FC236}">
                      <a16:creationId xmlns:a16="http://schemas.microsoft.com/office/drawing/2014/main" id="{D2D3E22A-A3CD-BB4B-8060-90CD2C158667}"/>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66" name="Freeform 128">
                  <a:extLst>
                    <a:ext uri="{FF2B5EF4-FFF2-40B4-BE49-F238E27FC236}">
                      <a16:creationId xmlns:a16="http://schemas.microsoft.com/office/drawing/2014/main" id="{F3BD39CE-DEA1-6D47-852B-13030ACF2220}"/>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68" name="Freeform 129">
                  <a:extLst>
                    <a:ext uri="{FF2B5EF4-FFF2-40B4-BE49-F238E27FC236}">
                      <a16:creationId xmlns:a16="http://schemas.microsoft.com/office/drawing/2014/main" id="{991FF29F-62AA-6949-9855-C4ABB4B22D9B}"/>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grpSp>
      <p:sp>
        <p:nvSpPr>
          <p:cNvPr id="119" name="Rounded Rectangle 57">
            <a:extLst>
              <a:ext uri="{FF2B5EF4-FFF2-40B4-BE49-F238E27FC236}">
                <a16:creationId xmlns:a16="http://schemas.microsoft.com/office/drawing/2014/main" id="{82B53E75-19C6-8D45-8438-3E471E430585}"/>
              </a:ext>
            </a:extLst>
          </p:cNvPr>
          <p:cNvSpPr/>
          <p:nvPr/>
        </p:nvSpPr>
        <p:spPr>
          <a:xfrm>
            <a:off x="949474" y="5548210"/>
            <a:ext cx="5914568" cy="41496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CiscoSansTT ExtraLight"/>
              </a:rPr>
              <a:t>Single Management Console</a:t>
            </a:r>
          </a:p>
        </p:txBody>
      </p:sp>
      <p:sp>
        <p:nvSpPr>
          <p:cNvPr id="121" name="Rounded Rectangle 79">
            <a:extLst>
              <a:ext uri="{FF2B5EF4-FFF2-40B4-BE49-F238E27FC236}">
                <a16:creationId xmlns:a16="http://schemas.microsoft.com/office/drawing/2014/main" id="{0FA0054A-DDCB-F544-B3EA-A1C1252909E5}"/>
              </a:ext>
            </a:extLst>
          </p:cNvPr>
          <p:cNvSpPr/>
          <p:nvPr/>
        </p:nvSpPr>
        <p:spPr>
          <a:xfrm>
            <a:off x="7648359" y="1980352"/>
            <a:ext cx="3982840" cy="5141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Full Edge Security Stack</a:t>
            </a:r>
          </a:p>
        </p:txBody>
      </p:sp>
      <p:sp>
        <p:nvSpPr>
          <p:cNvPr id="122" name="TextBox 121">
            <a:extLst>
              <a:ext uri="{FF2B5EF4-FFF2-40B4-BE49-F238E27FC236}">
                <a16:creationId xmlns:a16="http://schemas.microsoft.com/office/drawing/2014/main" id="{60EA752F-A1DB-1542-A9C6-AB9D48B5D8E4}"/>
              </a:ext>
            </a:extLst>
          </p:cNvPr>
          <p:cNvSpPr txBox="1"/>
          <p:nvPr/>
        </p:nvSpPr>
        <p:spPr>
          <a:xfrm>
            <a:off x="7648359" y="2653411"/>
            <a:ext cx="1705795" cy="954107"/>
          </a:xfrm>
          <a:prstGeom prst="rect">
            <a:avLst/>
          </a:prstGeom>
          <a:noFill/>
        </p:spPr>
        <p:txBody>
          <a:bodyPr wrap="square" rtlCol="0">
            <a:spAutoFit/>
          </a:bodyPr>
          <a:lstStyle/>
          <a:p>
            <a:pPr algn="ctr" defTabSz="609570">
              <a:defRPr/>
            </a:pPr>
            <a:r>
              <a:rPr lang="en-US" sz="1600" dirty="0">
                <a:solidFill>
                  <a:schemeClr val="bg1"/>
                </a:solidFill>
                <a:latin typeface="CiscoSansTT" panose="020B0503020201020303" pitchFamily="34" charset="0"/>
                <a:cs typeface="CiscoSansTT" panose="020B0503020201020303" pitchFamily="34" charset="0"/>
              </a:rPr>
              <a:t>On-Prem Security</a:t>
            </a:r>
          </a:p>
          <a:p>
            <a:pPr algn="ctr" defTabSz="609570">
              <a:defRPr/>
            </a:pPr>
            <a:r>
              <a:rPr lang="en-US" sz="1200" dirty="0">
                <a:solidFill>
                  <a:schemeClr val="bg1"/>
                </a:solidFill>
                <a:latin typeface="CiscoSansTT Light" panose="020B0503020201020303" pitchFamily="34" charset="0"/>
                <a:cs typeface="CiscoSansTT Light" panose="020B0503020201020303" pitchFamily="34" charset="0"/>
              </a:rPr>
              <a:t>Mitigate Internal &amp; External Threats</a:t>
            </a:r>
          </a:p>
        </p:txBody>
      </p:sp>
      <p:sp>
        <p:nvSpPr>
          <p:cNvPr id="123" name="TextBox 122">
            <a:extLst>
              <a:ext uri="{FF2B5EF4-FFF2-40B4-BE49-F238E27FC236}">
                <a16:creationId xmlns:a16="http://schemas.microsoft.com/office/drawing/2014/main" id="{FE5B99C0-FCCC-214F-8E4D-181650B56538}"/>
              </a:ext>
            </a:extLst>
          </p:cNvPr>
          <p:cNvSpPr txBox="1"/>
          <p:nvPr/>
        </p:nvSpPr>
        <p:spPr>
          <a:xfrm>
            <a:off x="9925402" y="2653411"/>
            <a:ext cx="1705796" cy="954107"/>
          </a:xfrm>
          <a:prstGeom prst="rect">
            <a:avLst/>
          </a:prstGeom>
          <a:noFill/>
        </p:spPr>
        <p:txBody>
          <a:bodyPr wrap="square" rtlCol="0">
            <a:spAutoFit/>
          </a:bodyPr>
          <a:lstStyle/>
          <a:p>
            <a:pPr algn="ctr" defTabSz="609570">
              <a:defRPr/>
            </a:pPr>
            <a:r>
              <a:rPr lang="en-US" sz="1600" dirty="0">
                <a:solidFill>
                  <a:schemeClr val="bg1"/>
                </a:solidFill>
                <a:latin typeface="CiscoSansTT" panose="020B0503020201020303" pitchFamily="34" charset="0"/>
                <a:cs typeface="CiscoSansTT" panose="020B0503020201020303" pitchFamily="34" charset="0"/>
              </a:rPr>
              <a:t>Cloud</a:t>
            </a:r>
            <a:br>
              <a:rPr lang="en-US" sz="1600" dirty="0">
                <a:solidFill>
                  <a:schemeClr val="bg1"/>
                </a:solidFill>
                <a:latin typeface="CiscoSansTT" panose="020B0503020201020303" pitchFamily="34" charset="0"/>
                <a:cs typeface="CiscoSansTT" panose="020B0503020201020303" pitchFamily="34" charset="0"/>
              </a:rPr>
            </a:br>
            <a:r>
              <a:rPr lang="en-US" sz="1600" dirty="0">
                <a:solidFill>
                  <a:schemeClr val="bg1"/>
                </a:solidFill>
                <a:latin typeface="CiscoSansTT" panose="020B0503020201020303" pitchFamily="34" charset="0"/>
                <a:cs typeface="CiscoSansTT" panose="020B0503020201020303" pitchFamily="34" charset="0"/>
              </a:rPr>
              <a:t>Security</a:t>
            </a:r>
          </a:p>
          <a:p>
            <a:pPr algn="ctr" defTabSz="609570">
              <a:defRPr/>
            </a:pPr>
            <a:r>
              <a:rPr lang="en-US" sz="1200" dirty="0">
                <a:solidFill>
                  <a:schemeClr val="bg1"/>
                </a:solidFill>
                <a:latin typeface="CiscoSansTT Light" panose="020B0503020201020303" pitchFamily="34" charset="0"/>
                <a:cs typeface="CiscoSansTT Light" panose="020B0503020201020303" pitchFamily="34" charset="0"/>
              </a:rPr>
              <a:t>Mitigate External Threats at Scale</a:t>
            </a:r>
          </a:p>
        </p:txBody>
      </p:sp>
      <p:pic>
        <p:nvPicPr>
          <p:cNvPr id="124" name="Picture 123" descr="A close up of a sign&#10;&#10;Description automatically generated">
            <a:extLst>
              <a:ext uri="{FF2B5EF4-FFF2-40B4-BE49-F238E27FC236}">
                <a16:creationId xmlns:a16="http://schemas.microsoft.com/office/drawing/2014/main" id="{A8BAEE3E-25A3-A64B-9858-E6907B68659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54155" y="2807079"/>
            <a:ext cx="571247" cy="571245"/>
          </a:xfrm>
          <a:prstGeom prst="rect">
            <a:avLst/>
          </a:prstGeom>
        </p:spPr>
      </p:pic>
      <p:grpSp>
        <p:nvGrpSpPr>
          <p:cNvPr id="131" name="Group 130">
            <a:extLst>
              <a:ext uri="{FF2B5EF4-FFF2-40B4-BE49-F238E27FC236}">
                <a16:creationId xmlns:a16="http://schemas.microsoft.com/office/drawing/2014/main" id="{0104BE31-811A-134A-8EDE-D1B3F444D94B}"/>
              </a:ext>
            </a:extLst>
          </p:cNvPr>
          <p:cNvGrpSpPr>
            <a:grpSpLocks noChangeAspect="1"/>
          </p:cNvGrpSpPr>
          <p:nvPr/>
        </p:nvGrpSpPr>
        <p:grpSpPr>
          <a:xfrm rot="11315020">
            <a:off x="8293879" y="3885394"/>
            <a:ext cx="654108" cy="455296"/>
            <a:chOff x="3900916" y="614690"/>
            <a:chExt cx="488962" cy="351921"/>
          </a:xfrm>
          <a:solidFill>
            <a:schemeClr val="tx1">
              <a:lumMod val="10000"/>
              <a:lumOff val="90000"/>
            </a:schemeClr>
          </a:solidFill>
        </p:grpSpPr>
        <p:sp>
          <p:nvSpPr>
            <p:cNvPr id="132" name="Freeform 124">
              <a:extLst>
                <a:ext uri="{FF2B5EF4-FFF2-40B4-BE49-F238E27FC236}">
                  <a16:creationId xmlns:a16="http://schemas.microsoft.com/office/drawing/2014/main" id="{89C7A3CD-7410-254B-AFD8-B0C8CED978F0}"/>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tx1">
                  <a:lumMod val="10000"/>
                  <a:lumOff val="90000"/>
                </a:schemeClr>
              </a:solidFill>
            </a:ln>
          </p:spPr>
          <p:txBody>
            <a:bodyPr vert="horz" wrap="square" lIns="121920" tIns="60960" rIns="121920" bIns="60960" numCol="1" anchor="t" anchorCtr="0" compatLnSpc="1">
              <a:prstTxWarp prst="textNoShape">
                <a:avLst/>
              </a:prstTxWarp>
            </a:bodyPr>
            <a:lstStyle/>
            <a:p>
              <a:endParaRPr lang="en-US" sz="2400"/>
            </a:p>
          </p:txBody>
        </p:sp>
        <p:sp>
          <p:nvSpPr>
            <p:cNvPr id="133" name="Freeform 125">
              <a:extLst>
                <a:ext uri="{FF2B5EF4-FFF2-40B4-BE49-F238E27FC236}">
                  <a16:creationId xmlns:a16="http://schemas.microsoft.com/office/drawing/2014/main" id="{EECF4F19-22AA-1643-9550-B487E05B8057}"/>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tx1">
                  <a:lumMod val="10000"/>
                  <a:lumOff val="9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4" name="Freeform 126">
              <a:extLst>
                <a:ext uri="{FF2B5EF4-FFF2-40B4-BE49-F238E27FC236}">
                  <a16:creationId xmlns:a16="http://schemas.microsoft.com/office/drawing/2014/main" id="{F5AF3AE3-D0F1-0949-BEEA-80FC9254CCA7}"/>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tx1">
                  <a:lumMod val="10000"/>
                  <a:lumOff val="90000"/>
                </a:schemeClr>
              </a:solidFill>
            </a:ln>
          </p:spPr>
          <p:txBody>
            <a:bodyPr vert="horz" wrap="square" lIns="121920" tIns="60960" rIns="121920" bIns="60960" numCol="1" anchor="t" anchorCtr="0" compatLnSpc="1">
              <a:prstTxWarp prst="textNoShape">
                <a:avLst/>
              </a:prstTxWarp>
            </a:bodyPr>
            <a:lstStyle/>
            <a:p>
              <a:endParaRPr lang="en-US" sz="2400"/>
            </a:p>
          </p:txBody>
        </p:sp>
        <p:sp>
          <p:nvSpPr>
            <p:cNvPr id="135" name="Freeform 127">
              <a:extLst>
                <a:ext uri="{FF2B5EF4-FFF2-40B4-BE49-F238E27FC236}">
                  <a16:creationId xmlns:a16="http://schemas.microsoft.com/office/drawing/2014/main" id="{EE9269F9-BE31-0144-A165-C4F7F15412AC}"/>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tx1">
                  <a:lumMod val="10000"/>
                  <a:lumOff val="9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7" name="Freeform 128">
              <a:extLst>
                <a:ext uri="{FF2B5EF4-FFF2-40B4-BE49-F238E27FC236}">
                  <a16:creationId xmlns:a16="http://schemas.microsoft.com/office/drawing/2014/main" id="{D312E104-0D6B-F343-A303-79BADCF9BA81}"/>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chemeClr val="tx1">
                  <a:lumMod val="10000"/>
                  <a:lumOff val="9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8" name="Freeform 129">
              <a:extLst>
                <a:ext uri="{FF2B5EF4-FFF2-40B4-BE49-F238E27FC236}">
                  <a16:creationId xmlns:a16="http://schemas.microsoft.com/office/drawing/2014/main" id="{619B643B-17A3-994C-AA08-E9292AC29B03}"/>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tx1">
                  <a:lumMod val="10000"/>
                  <a:lumOff val="90000"/>
                </a:schemeClr>
              </a:solidFill>
            </a:ln>
          </p:spPr>
          <p:txBody>
            <a:bodyPr vert="horz" wrap="square" lIns="121920" tIns="60960" rIns="121920" bIns="60960" numCol="1" anchor="t" anchorCtr="0" compatLnSpc="1">
              <a:prstTxWarp prst="textNoShape">
                <a:avLst/>
              </a:prstTxWarp>
            </a:bodyPr>
            <a:lstStyle/>
            <a:p>
              <a:endParaRPr lang="en-US" sz="2400"/>
            </a:p>
          </p:txBody>
        </p:sp>
      </p:grpSp>
      <p:grpSp>
        <p:nvGrpSpPr>
          <p:cNvPr id="149" name="Group 148">
            <a:extLst>
              <a:ext uri="{FF2B5EF4-FFF2-40B4-BE49-F238E27FC236}">
                <a16:creationId xmlns:a16="http://schemas.microsoft.com/office/drawing/2014/main" id="{0594CA74-551E-384B-8CEF-7C18E446BA79}"/>
              </a:ext>
            </a:extLst>
          </p:cNvPr>
          <p:cNvGrpSpPr>
            <a:grpSpLocks noChangeAspect="1"/>
          </p:cNvGrpSpPr>
          <p:nvPr/>
        </p:nvGrpSpPr>
        <p:grpSpPr>
          <a:xfrm rot="11315020">
            <a:off x="10293094" y="3885393"/>
            <a:ext cx="654108" cy="455296"/>
            <a:chOff x="3900916" y="614690"/>
            <a:chExt cx="488962" cy="351921"/>
          </a:xfrm>
          <a:solidFill>
            <a:schemeClr val="tx1">
              <a:lumMod val="10000"/>
              <a:lumOff val="90000"/>
            </a:schemeClr>
          </a:solidFill>
        </p:grpSpPr>
        <p:sp>
          <p:nvSpPr>
            <p:cNvPr id="150" name="Freeform 124">
              <a:extLst>
                <a:ext uri="{FF2B5EF4-FFF2-40B4-BE49-F238E27FC236}">
                  <a16:creationId xmlns:a16="http://schemas.microsoft.com/office/drawing/2014/main" id="{38519432-0C7F-744A-9CB0-2760814CF791}"/>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tx1">
                  <a:lumMod val="10000"/>
                  <a:lumOff val="90000"/>
                </a:schemeClr>
              </a:solidFill>
            </a:ln>
          </p:spPr>
          <p:txBody>
            <a:bodyPr vert="horz" wrap="square" lIns="121920" tIns="60960" rIns="121920" bIns="60960" numCol="1" anchor="t" anchorCtr="0" compatLnSpc="1">
              <a:prstTxWarp prst="textNoShape">
                <a:avLst/>
              </a:prstTxWarp>
            </a:bodyPr>
            <a:lstStyle/>
            <a:p>
              <a:endParaRPr lang="en-US" sz="2400"/>
            </a:p>
          </p:txBody>
        </p:sp>
        <p:sp>
          <p:nvSpPr>
            <p:cNvPr id="151" name="Freeform 125">
              <a:extLst>
                <a:ext uri="{FF2B5EF4-FFF2-40B4-BE49-F238E27FC236}">
                  <a16:creationId xmlns:a16="http://schemas.microsoft.com/office/drawing/2014/main" id="{A4C0F242-0A00-F449-BBDA-A2F8DF611CC1}"/>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tx1">
                  <a:lumMod val="10000"/>
                  <a:lumOff val="9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52" name="Freeform 126">
              <a:extLst>
                <a:ext uri="{FF2B5EF4-FFF2-40B4-BE49-F238E27FC236}">
                  <a16:creationId xmlns:a16="http://schemas.microsoft.com/office/drawing/2014/main" id="{5D3C2ADF-DD98-E649-9BFE-0DEAA396902D}"/>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tx1">
                  <a:lumMod val="10000"/>
                  <a:lumOff val="90000"/>
                </a:schemeClr>
              </a:solidFill>
            </a:ln>
          </p:spPr>
          <p:txBody>
            <a:bodyPr vert="horz" wrap="square" lIns="121920" tIns="60960" rIns="121920" bIns="60960" numCol="1" anchor="t" anchorCtr="0" compatLnSpc="1">
              <a:prstTxWarp prst="textNoShape">
                <a:avLst/>
              </a:prstTxWarp>
            </a:bodyPr>
            <a:lstStyle/>
            <a:p>
              <a:endParaRPr lang="en-US" sz="2400"/>
            </a:p>
          </p:txBody>
        </p:sp>
        <p:sp>
          <p:nvSpPr>
            <p:cNvPr id="153" name="Freeform 127">
              <a:extLst>
                <a:ext uri="{FF2B5EF4-FFF2-40B4-BE49-F238E27FC236}">
                  <a16:creationId xmlns:a16="http://schemas.microsoft.com/office/drawing/2014/main" id="{354BA0D6-4D8B-BB42-964D-F4AC1C5A927C}"/>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tx1">
                  <a:lumMod val="10000"/>
                  <a:lumOff val="9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54" name="Freeform 128">
              <a:extLst>
                <a:ext uri="{FF2B5EF4-FFF2-40B4-BE49-F238E27FC236}">
                  <a16:creationId xmlns:a16="http://schemas.microsoft.com/office/drawing/2014/main" id="{E20A60C7-4314-D94D-816E-DFFEA67963A9}"/>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chemeClr val="tx1">
                  <a:lumMod val="10000"/>
                  <a:lumOff val="9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55" name="Freeform 129">
              <a:extLst>
                <a:ext uri="{FF2B5EF4-FFF2-40B4-BE49-F238E27FC236}">
                  <a16:creationId xmlns:a16="http://schemas.microsoft.com/office/drawing/2014/main" id="{BC427BC8-2A6B-E34D-9ADE-6806C5096D91}"/>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tx1">
                  <a:lumMod val="10000"/>
                  <a:lumOff val="90000"/>
                </a:schemeClr>
              </a:solidFill>
            </a:ln>
          </p:spPr>
          <p:txBody>
            <a:bodyPr vert="horz" wrap="square" lIns="121920" tIns="60960" rIns="121920" bIns="60960" numCol="1" anchor="t" anchorCtr="0" compatLnSpc="1">
              <a:prstTxWarp prst="textNoShape">
                <a:avLst/>
              </a:prstTxWarp>
            </a:bodyPr>
            <a:lstStyle/>
            <a:p>
              <a:endParaRPr lang="en-US" sz="2400"/>
            </a:p>
          </p:txBody>
        </p:sp>
      </p:grpSp>
      <p:sp>
        <p:nvSpPr>
          <p:cNvPr id="156" name="Rectangle: Rounded Corners 90">
            <a:extLst>
              <a:ext uri="{FF2B5EF4-FFF2-40B4-BE49-F238E27FC236}">
                <a16:creationId xmlns:a16="http://schemas.microsoft.com/office/drawing/2014/main" id="{CE7520E6-6A68-294A-BBCC-B764E11A74DE}"/>
              </a:ext>
            </a:extLst>
          </p:cNvPr>
          <p:cNvSpPr/>
          <p:nvPr/>
        </p:nvSpPr>
        <p:spPr>
          <a:xfrm>
            <a:off x="7648359" y="4463223"/>
            <a:ext cx="4004518" cy="1706880"/>
          </a:xfrm>
          <a:prstGeom prst="roundRect">
            <a:avLst>
              <a:gd name="adj" fmla="val 9888"/>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157" name="TextBox 156">
            <a:extLst>
              <a:ext uri="{FF2B5EF4-FFF2-40B4-BE49-F238E27FC236}">
                <a16:creationId xmlns:a16="http://schemas.microsoft.com/office/drawing/2014/main" id="{12E6701A-1E1C-8A4E-873E-586EC58036E6}"/>
              </a:ext>
            </a:extLst>
          </p:cNvPr>
          <p:cNvSpPr txBox="1"/>
          <p:nvPr/>
        </p:nvSpPr>
        <p:spPr>
          <a:xfrm>
            <a:off x="7648120" y="4635957"/>
            <a:ext cx="4130709" cy="1031051"/>
          </a:xfrm>
          <a:prstGeom prst="rect">
            <a:avLst/>
          </a:prstGeom>
          <a:noFill/>
        </p:spPr>
        <p:txBody>
          <a:bodyPr wrap="square" rtlCol="0">
            <a:spAutoFit/>
          </a:bodyPr>
          <a:lstStyle/>
          <a:p>
            <a:pPr marL="330192" indent="-109728" defTabSz="1219170">
              <a:spcAft>
                <a:spcPts val="200"/>
              </a:spcAft>
              <a:buFont typeface="Arial" panose="020B0604020202020204" pitchFamily="34" charset="0"/>
              <a:buChar char="•"/>
              <a:defRPr/>
            </a:pPr>
            <a:r>
              <a:rPr lang="en-US" sz="1400" kern="0" dirty="0">
                <a:solidFill>
                  <a:schemeClr val="bg1"/>
                </a:solidFill>
                <a:latin typeface="CiscoSansTT Light" panose="020B0503020201020303" pitchFamily="34" charset="0"/>
                <a:cs typeface="CiscoSansTT Light" panose="020B0503020201020303" pitchFamily="34" charset="0"/>
              </a:rPr>
              <a:t>SWG, DNS protection, CASB </a:t>
            </a:r>
          </a:p>
          <a:p>
            <a:pPr marL="330192" indent="-109728" defTabSz="1219170">
              <a:spcAft>
                <a:spcPts val="200"/>
              </a:spcAft>
              <a:buFont typeface="Arial" panose="020B0604020202020204" pitchFamily="34" charset="0"/>
              <a:buChar char="•"/>
              <a:defRPr/>
            </a:pPr>
            <a:r>
              <a:rPr lang="en-US" sz="1400" kern="0" dirty="0">
                <a:solidFill>
                  <a:schemeClr val="bg1"/>
                </a:solidFill>
                <a:latin typeface="CiscoSansTT Light" panose="020B0503020201020303" pitchFamily="34" charset="0"/>
                <a:cs typeface="CiscoSansTT Light" panose="020B0503020201020303" pitchFamily="34" charset="0"/>
              </a:rPr>
              <a:t>FW, URL filtering, IPS </a:t>
            </a:r>
          </a:p>
          <a:p>
            <a:pPr marL="330192" indent="-109728" defTabSz="1219170">
              <a:spcAft>
                <a:spcPts val="200"/>
              </a:spcAft>
              <a:buFont typeface="Arial" panose="020B0604020202020204" pitchFamily="34" charset="0"/>
              <a:buChar char="•"/>
              <a:defRPr/>
            </a:pPr>
            <a:r>
              <a:rPr lang="en-US" sz="1400" kern="0" dirty="0">
                <a:solidFill>
                  <a:schemeClr val="bg1"/>
                </a:solidFill>
                <a:latin typeface="CiscoSansTT Light" panose="020B0503020201020303" pitchFamily="34" charset="0"/>
                <a:cs typeface="CiscoSansTT Light" panose="020B0503020201020303" pitchFamily="34" charset="0"/>
              </a:rPr>
              <a:t>Segmentation &amp; Policy</a:t>
            </a:r>
          </a:p>
          <a:p>
            <a:pPr marL="330192" indent="-109728" defTabSz="1219170">
              <a:spcAft>
                <a:spcPts val="200"/>
              </a:spcAft>
              <a:buFont typeface="Arial" panose="020B0604020202020204" pitchFamily="34" charset="0"/>
              <a:buChar char="•"/>
              <a:defRPr/>
            </a:pPr>
            <a:r>
              <a:rPr lang="en-US" sz="1400" kern="0" dirty="0">
                <a:solidFill>
                  <a:schemeClr val="bg1"/>
                </a:solidFill>
                <a:latin typeface="CiscoSansTT Light" panose="020B0503020201020303" pitchFamily="34" charset="0"/>
                <a:cs typeface="CiscoSansTT Light" panose="020B0503020201020303" pitchFamily="34" charset="0"/>
              </a:rPr>
              <a:t>Zero-trust authentication and Encryption </a:t>
            </a:r>
          </a:p>
        </p:txBody>
      </p:sp>
    </p:spTree>
    <p:extLst>
      <p:ext uri="{BB962C8B-B14F-4D97-AF65-F5344CB8AC3E}">
        <p14:creationId xmlns:p14="http://schemas.microsoft.com/office/powerpoint/2010/main" val="519885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62">
            <a:extLst>
              <a:ext uri="{FF2B5EF4-FFF2-40B4-BE49-F238E27FC236}">
                <a16:creationId xmlns:a16="http://schemas.microsoft.com/office/drawing/2014/main" id="{52DEEB4A-8E7E-460C-B671-957C9EB05A0E}"/>
              </a:ext>
            </a:extLst>
          </p:cNvPr>
          <p:cNvSpPr/>
          <p:nvPr/>
        </p:nvSpPr>
        <p:spPr>
          <a:xfrm>
            <a:off x="664790" y="4329878"/>
            <a:ext cx="11176374" cy="1697549"/>
          </a:xfrm>
          <a:prstGeom prst="roundRect">
            <a:avLst>
              <a:gd name="adj" fmla="val 6483"/>
            </a:avLst>
          </a:prstGeom>
          <a:solidFill>
            <a:schemeClr val="accent1">
              <a:lumMod val="20000"/>
              <a:lumOff val="8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93" fontAlgn="base">
              <a:spcBef>
                <a:spcPct val="0"/>
              </a:spcBef>
              <a:spcAft>
                <a:spcPct val="0"/>
              </a:spcAft>
              <a:defRPr/>
            </a:pPr>
            <a:endParaRPr lang="en-US" dirty="0">
              <a:solidFill>
                <a:schemeClr val="tx1"/>
              </a:solidFill>
              <a:latin typeface="CiscoSansTT ExtraLight"/>
            </a:endParaRPr>
          </a:p>
        </p:txBody>
      </p:sp>
      <p:grpSp>
        <p:nvGrpSpPr>
          <p:cNvPr id="4" name="Group 3">
            <a:extLst>
              <a:ext uri="{FF2B5EF4-FFF2-40B4-BE49-F238E27FC236}">
                <a16:creationId xmlns:a16="http://schemas.microsoft.com/office/drawing/2014/main" id="{EB6CFD7D-B079-433F-889F-76F2E3F9B9FA}"/>
              </a:ext>
            </a:extLst>
          </p:cNvPr>
          <p:cNvGrpSpPr/>
          <p:nvPr/>
        </p:nvGrpSpPr>
        <p:grpSpPr>
          <a:xfrm>
            <a:off x="3135733" y="1135778"/>
            <a:ext cx="5920534" cy="3082432"/>
            <a:chOff x="142874" y="497580"/>
            <a:chExt cx="11758541" cy="5736298"/>
          </a:xfrm>
          <a:solidFill>
            <a:schemeClr val="accent1">
              <a:lumMod val="60000"/>
              <a:lumOff val="40000"/>
            </a:schemeClr>
          </a:solidFill>
        </p:grpSpPr>
        <p:pic>
          <p:nvPicPr>
            <p:cNvPr id="5" name="Graphic 4">
              <a:extLst>
                <a:ext uri="{FF2B5EF4-FFF2-40B4-BE49-F238E27FC236}">
                  <a16:creationId xmlns:a16="http://schemas.microsoft.com/office/drawing/2014/main" id="{8F3CA14D-97AD-41F6-A66B-B68FDFD4BD5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19226" y="1141402"/>
              <a:ext cx="1048536" cy="880772"/>
            </a:xfrm>
            <a:prstGeom prst="rect">
              <a:avLst/>
            </a:prstGeom>
          </p:spPr>
        </p:pic>
        <p:pic>
          <p:nvPicPr>
            <p:cNvPr id="6" name="Graphic 5">
              <a:extLst>
                <a:ext uri="{FF2B5EF4-FFF2-40B4-BE49-F238E27FC236}">
                  <a16:creationId xmlns:a16="http://schemas.microsoft.com/office/drawing/2014/main" id="{D8795157-0910-47D9-B0A8-8B572D50AF9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93918" y="1140994"/>
              <a:ext cx="898411" cy="898411"/>
            </a:xfrm>
            <a:prstGeom prst="rect">
              <a:avLst/>
            </a:prstGeom>
          </p:spPr>
        </p:pic>
        <p:sp>
          <p:nvSpPr>
            <p:cNvPr id="7" name="TextBox 6">
              <a:extLst>
                <a:ext uri="{FF2B5EF4-FFF2-40B4-BE49-F238E27FC236}">
                  <a16:creationId xmlns:a16="http://schemas.microsoft.com/office/drawing/2014/main" id="{48192C32-4A78-4D9B-9AB4-D1C3574BCC21}"/>
                </a:ext>
              </a:extLst>
            </p:cNvPr>
            <p:cNvSpPr txBox="1"/>
            <p:nvPr/>
          </p:nvSpPr>
          <p:spPr>
            <a:xfrm>
              <a:off x="142874" y="497580"/>
              <a:ext cx="4000501" cy="515485"/>
            </a:xfrm>
            <a:prstGeom prst="rect">
              <a:avLst/>
            </a:prstGeom>
            <a:grpFill/>
            <a:ln>
              <a:solidFill>
                <a:schemeClr val="accent1"/>
              </a:solidFill>
            </a:ln>
          </p:spPr>
          <p:txBody>
            <a:bodyPr wrap="square" rtlCol="0">
              <a:spAutoFit/>
            </a:bodyPr>
            <a:lstStyle/>
            <a:p>
              <a:pPr algn="ctr" defTabSz="609493" fontAlgn="base">
                <a:spcBef>
                  <a:spcPct val="0"/>
                </a:spcBef>
                <a:spcAft>
                  <a:spcPct val="0"/>
                </a:spcAft>
                <a:defRPr/>
              </a:pPr>
              <a:r>
                <a:rPr lang="en-US" sz="1200" b="1" dirty="0">
                  <a:latin typeface="CiscoSansTT" panose="020B0503020201020303" pitchFamily="34" charset="0"/>
                  <a:ea typeface="ＭＳ Ｐゴシック" charset="0"/>
                  <a:cs typeface="CiscoSansTT" panose="020B0503020201020303" pitchFamily="34" charset="0"/>
                </a:rPr>
                <a:t>Network as a Service</a:t>
              </a:r>
            </a:p>
          </p:txBody>
        </p:sp>
        <p:sp>
          <p:nvSpPr>
            <p:cNvPr id="8" name="TextBox 7">
              <a:extLst>
                <a:ext uri="{FF2B5EF4-FFF2-40B4-BE49-F238E27FC236}">
                  <a16:creationId xmlns:a16="http://schemas.microsoft.com/office/drawing/2014/main" id="{3B422537-0808-4EA0-B5DC-F494CFCB1592}"/>
                </a:ext>
              </a:extLst>
            </p:cNvPr>
            <p:cNvSpPr txBox="1"/>
            <p:nvPr/>
          </p:nvSpPr>
          <p:spPr>
            <a:xfrm>
              <a:off x="6405393" y="497580"/>
              <a:ext cx="5471808" cy="515485"/>
            </a:xfrm>
            <a:prstGeom prst="rect">
              <a:avLst/>
            </a:prstGeom>
            <a:grpFill/>
            <a:ln>
              <a:solidFill>
                <a:schemeClr val="accent1"/>
              </a:solidFill>
            </a:ln>
          </p:spPr>
          <p:txBody>
            <a:bodyPr wrap="square" rtlCol="0">
              <a:spAutoFit/>
            </a:bodyPr>
            <a:lstStyle/>
            <a:p>
              <a:pPr algn="ctr" defTabSz="609493" fontAlgn="base">
                <a:spcBef>
                  <a:spcPct val="0"/>
                </a:spcBef>
                <a:spcAft>
                  <a:spcPct val="0"/>
                </a:spcAft>
                <a:defRPr/>
              </a:pPr>
              <a:r>
                <a:rPr lang="en-US" sz="1200" b="1">
                  <a:latin typeface="CiscoSansTT" panose="020B0503020201020303" pitchFamily="34" charset="0"/>
                  <a:ea typeface="ＭＳ Ｐゴシック" charset="0"/>
                  <a:cs typeface="CiscoSansTT" panose="020B0503020201020303" pitchFamily="34" charset="0"/>
                </a:rPr>
                <a:t>Network Security as a Service</a:t>
              </a:r>
            </a:p>
          </p:txBody>
        </p:sp>
        <p:sp>
          <p:nvSpPr>
            <p:cNvPr id="9" name="TextBox 8">
              <a:extLst>
                <a:ext uri="{FF2B5EF4-FFF2-40B4-BE49-F238E27FC236}">
                  <a16:creationId xmlns:a16="http://schemas.microsoft.com/office/drawing/2014/main" id="{615855F4-2818-44C8-BB07-438761A3FD42}"/>
                </a:ext>
              </a:extLst>
            </p:cNvPr>
            <p:cNvSpPr txBox="1"/>
            <p:nvPr/>
          </p:nvSpPr>
          <p:spPr>
            <a:xfrm>
              <a:off x="1038230" y="1997226"/>
              <a:ext cx="2209793" cy="515485"/>
            </a:xfrm>
            <a:prstGeom prst="rect">
              <a:avLst/>
            </a:prstGeom>
            <a:grpFill/>
            <a:ln>
              <a:solidFill>
                <a:schemeClr val="accent1"/>
              </a:solidFill>
            </a:ln>
          </p:spPr>
          <p:txBody>
            <a:bodyPr wrap="square" rtlCol="0">
              <a:spAutoFit/>
            </a:bodyPr>
            <a:lstStyle/>
            <a:p>
              <a:pPr algn="ctr" defTabSz="609493" fontAlgn="base">
                <a:spcBef>
                  <a:spcPct val="0"/>
                </a:spcBef>
                <a:spcAft>
                  <a:spcPct val="0"/>
                </a:spcAft>
                <a:defRPr/>
              </a:pPr>
              <a:r>
                <a:rPr lang="en-US" sz="1200" b="1">
                  <a:latin typeface="CiscoSansTT" panose="020B0503020201020303" pitchFamily="34" charset="0"/>
                  <a:ea typeface="ＭＳ Ｐゴシック" charset="0"/>
                  <a:cs typeface="CiscoSansTT" panose="020B0503020201020303" pitchFamily="34" charset="0"/>
                </a:rPr>
                <a:t>Connect It</a:t>
              </a:r>
            </a:p>
          </p:txBody>
        </p:sp>
        <p:sp>
          <p:nvSpPr>
            <p:cNvPr id="10" name="TextBox 9">
              <a:extLst>
                <a:ext uri="{FF2B5EF4-FFF2-40B4-BE49-F238E27FC236}">
                  <a16:creationId xmlns:a16="http://schemas.microsoft.com/office/drawing/2014/main" id="{E5669114-D6E6-4FD1-8954-F7E60B8B179B}"/>
                </a:ext>
              </a:extLst>
            </p:cNvPr>
            <p:cNvSpPr txBox="1"/>
            <p:nvPr/>
          </p:nvSpPr>
          <p:spPr>
            <a:xfrm>
              <a:off x="8022624" y="1996811"/>
              <a:ext cx="2237345" cy="515485"/>
            </a:xfrm>
            <a:prstGeom prst="rect">
              <a:avLst/>
            </a:prstGeom>
            <a:grpFill/>
            <a:ln>
              <a:solidFill>
                <a:schemeClr val="accent1"/>
              </a:solidFill>
            </a:ln>
          </p:spPr>
          <p:txBody>
            <a:bodyPr wrap="square" rtlCol="0">
              <a:spAutoFit/>
            </a:bodyPr>
            <a:lstStyle/>
            <a:p>
              <a:pPr algn="ctr" defTabSz="609493" fontAlgn="base">
                <a:spcBef>
                  <a:spcPct val="0"/>
                </a:spcBef>
                <a:spcAft>
                  <a:spcPct val="0"/>
                </a:spcAft>
                <a:defRPr/>
              </a:pPr>
              <a:r>
                <a:rPr lang="en-US" sz="1200" b="1">
                  <a:latin typeface="CiscoSansTT" panose="020B0503020201020303" pitchFamily="34" charset="0"/>
                  <a:ea typeface="ＭＳ Ｐゴシック" charset="0"/>
                  <a:cs typeface="CiscoSansTT" panose="020B0503020201020303" pitchFamily="34" charset="0"/>
                </a:rPr>
                <a:t>Secure It</a:t>
              </a:r>
            </a:p>
          </p:txBody>
        </p:sp>
        <p:sp>
          <p:nvSpPr>
            <p:cNvPr id="11" name="TextBox 10">
              <a:extLst>
                <a:ext uri="{FF2B5EF4-FFF2-40B4-BE49-F238E27FC236}">
                  <a16:creationId xmlns:a16="http://schemas.microsoft.com/office/drawing/2014/main" id="{7D5BA769-EBCF-4729-9E69-BB60796F9AF7}"/>
                </a:ext>
              </a:extLst>
            </p:cNvPr>
            <p:cNvSpPr txBox="1"/>
            <p:nvPr/>
          </p:nvSpPr>
          <p:spPr>
            <a:xfrm>
              <a:off x="5910375" y="1414396"/>
              <a:ext cx="2209793" cy="1202799"/>
            </a:xfrm>
            <a:prstGeom prst="rect">
              <a:avLst/>
            </a:prstGeom>
            <a:noFill/>
            <a:ln>
              <a:noFill/>
            </a:ln>
          </p:spPr>
          <p:txBody>
            <a:bodyPr wrap="square" rtlCol="0">
              <a:spAutoFit/>
            </a:bodyPr>
            <a:lstStyle/>
            <a:p>
              <a:pPr algn="ctr" defTabSz="609493" fontAlgn="base">
                <a:spcBef>
                  <a:spcPct val="0"/>
                </a:spcBef>
                <a:spcAft>
                  <a:spcPct val="0"/>
                </a:spcAft>
                <a:defRPr/>
              </a:pPr>
              <a:r>
                <a:rPr lang="en-US" sz="1200" b="1" dirty="0">
                  <a:latin typeface="CiscoSansTT ExtraLight"/>
                  <a:ea typeface="ＭＳ Ｐゴシック" charset="0"/>
                </a:rPr>
                <a:t>Sensitive Data Awareness</a:t>
              </a:r>
            </a:p>
          </p:txBody>
        </p:sp>
        <p:sp>
          <p:nvSpPr>
            <p:cNvPr id="12" name="TextBox 11">
              <a:extLst>
                <a:ext uri="{FF2B5EF4-FFF2-40B4-BE49-F238E27FC236}">
                  <a16:creationId xmlns:a16="http://schemas.microsoft.com/office/drawing/2014/main" id="{9AFF6478-5079-4EFB-BD52-E455838FFD59}"/>
                </a:ext>
              </a:extLst>
            </p:cNvPr>
            <p:cNvSpPr txBox="1"/>
            <p:nvPr/>
          </p:nvSpPr>
          <p:spPr>
            <a:xfrm>
              <a:off x="10091607" y="1503264"/>
              <a:ext cx="1809808" cy="859142"/>
            </a:xfrm>
            <a:prstGeom prst="rect">
              <a:avLst/>
            </a:prstGeom>
            <a:noFill/>
            <a:ln>
              <a:noFill/>
            </a:ln>
          </p:spPr>
          <p:txBody>
            <a:bodyPr wrap="square" rtlCol="0">
              <a:spAutoFit/>
            </a:bodyPr>
            <a:lstStyle/>
            <a:p>
              <a:pPr algn="ctr" defTabSz="609493" fontAlgn="base">
                <a:spcBef>
                  <a:spcPct val="0"/>
                </a:spcBef>
                <a:spcAft>
                  <a:spcPct val="0"/>
                </a:spcAft>
                <a:defRPr/>
              </a:pPr>
              <a:r>
                <a:rPr lang="en-US" sz="1200" b="1" dirty="0">
                  <a:latin typeface="CiscoSansTT ExtraLight"/>
                  <a:ea typeface="ＭＳ Ｐゴシック" charset="0"/>
                </a:rPr>
                <a:t>Threat Detection</a:t>
              </a:r>
            </a:p>
          </p:txBody>
        </p:sp>
        <p:sp>
          <p:nvSpPr>
            <p:cNvPr id="13" name="TextBox 12">
              <a:extLst>
                <a:ext uri="{FF2B5EF4-FFF2-40B4-BE49-F238E27FC236}">
                  <a16:creationId xmlns:a16="http://schemas.microsoft.com/office/drawing/2014/main" id="{B9D08D59-1C40-4AF5-A106-2CC7BB3206EA}"/>
                </a:ext>
              </a:extLst>
            </p:cNvPr>
            <p:cNvSpPr txBox="1"/>
            <p:nvPr/>
          </p:nvSpPr>
          <p:spPr>
            <a:xfrm>
              <a:off x="3865632" y="2955422"/>
              <a:ext cx="3716126" cy="515485"/>
            </a:xfrm>
            <a:prstGeom prst="rect">
              <a:avLst/>
            </a:prstGeom>
            <a:grpFill/>
            <a:ln>
              <a:solidFill>
                <a:schemeClr val="accent1"/>
              </a:solidFill>
            </a:ln>
          </p:spPr>
          <p:txBody>
            <a:bodyPr wrap="square" rtlCol="0">
              <a:spAutoFit/>
            </a:bodyPr>
            <a:lstStyle/>
            <a:p>
              <a:pPr algn="ctr" defTabSz="609493" fontAlgn="base">
                <a:spcBef>
                  <a:spcPct val="0"/>
                </a:spcBef>
                <a:spcAft>
                  <a:spcPct val="0"/>
                </a:spcAft>
                <a:defRPr/>
              </a:pPr>
              <a:r>
                <a:rPr lang="en-US" sz="1200" b="1" dirty="0">
                  <a:latin typeface="CiscoSansTT" panose="020B0503020201020303" pitchFamily="34" charset="0"/>
                  <a:ea typeface="ＭＳ Ｐゴシック" charset="0"/>
                  <a:cs typeface="CiscoSansTT" panose="020B0503020201020303" pitchFamily="34" charset="0"/>
                </a:rPr>
                <a:t>Market Convergence</a:t>
              </a:r>
            </a:p>
          </p:txBody>
        </p:sp>
        <p:sp>
          <p:nvSpPr>
            <p:cNvPr id="14" name="TextBox 13">
              <a:extLst>
                <a:ext uri="{FF2B5EF4-FFF2-40B4-BE49-F238E27FC236}">
                  <a16:creationId xmlns:a16="http://schemas.microsoft.com/office/drawing/2014/main" id="{DBC1D34E-1D35-4C30-896C-CFDA44C468FC}"/>
                </a:ext>
              </a:extLst>
            </p:cNvPr>
            <p:cNvSpPr txBox="1"/>
            <p:nvPr/>
          </p:nvSpPr>
          <p:spPr>
            <a:xfrm>
              <a:off x="2252057" y="5031079"/>
              <a:ext cx="6998156" cy="1202799"/>
            </a:xfrm>
            <a:prstGeom prst="rect">
              <a:avLst/>
            </a:prstGeom>
            <a:grpFill/>
            <a:ln>
              <a:solidFill>
                <a:schemeClr val="accent1"/>
              </a:solidFill>
            </a:ln>
          </p:spPr>
          <p:txBody>
            <a:bodyPr wrap="square" rtlCol="0">
              <a:spAutoFit/>
            </a:bodyPr>
            <a:lstStyle/>
            <a:p>
              <a:pPr algn="ctr" defTabSz="609493" fontAlgn="base">
                <a:spcBef>
                  <a:spcPct val="0"/>
                </a:spcBef>
                <a:spcAft>
                  <a:spcPct val="0"/>
                </a:spcAft>
                <a:defRPr/>
              </a:pPr>
              <a:r>
                <a:rPr lang="en-US" b="1" dirty="0">
                  <a:latin typeface="CiscoSansTT" panose="020B0503020201020303" pitchFamily="34" charset="0"/>
                  <a:ea typeface="ＭＳ Ｐゴシック" charset="0"/>
                  <a:cs typeface="CiscoSansTT" panose="020B0503020201020303" pitchFamily="34" charset="0"/>
                </a:rPr>
                <a:t>Secure Access Service Edge (SASE)</a:t>
              </a:r>
            </a:p>
          </p:txBody>
        </p:sp>
        <p:sp>
          <p:nvSpPr>
            <p:cNvPr id="27" name="Freeform 13">
              <a:extLst>
                <a:ext uri="{FF2B5EF4-FFF2-40B4-BE49-F238E27FC236}">
                  <a16:creationId xmlns:a16="http://schemas.microsoft.com/office/drawing/2014/main" id="{3B763E61-C7C2-4EF0-AF0B-04E56AE43FAA}"/>
                </a:ext>
              </a:extLst>
            </p:cNvPr>
            <p:cNvSpPr/>
            <p:nvPr/>
          </p:nvSpPr>
          <p:spPr>
            <a:xfrm rot="16200000">
              <a:off x="5436801" y="151094"/>
              <a:ext cx="410810" cy="6998158"/>
            </a:xfrm>
            <a:custGeom>
              <a:avLst/>
              <a:gdLst>
                <a:gd name="connsiteX0" fmla="*/ 595618 w 595618"/>
                <a:gd name="connsiteY0" fmla="*/ 0 h 1006679"/>
                <a:gd name="connsiteX1" fmla="*/ 0 w 595618"/>
                <a:gd name="connsiteY1" fmla="*/ 0 h 1006679"/>
                <a:gd name="connsiteX2" fmla="*/ 0 w 595618"/>
                <a:gd name="connsiteY2" fmla="*/ 1006679 h 1006679"/>
                <a:gd name="connsiteX3" fmla="*/ 595618 w 595618"/>
                <a:gd name="connsiteY3" fmla="*/ 1006679 h 1006679"/>
              </a:gdLst>
              <a:ahLst/>
              <a:cxnLst>
                <a:cxn ang="0">
                  <a:pos x="connsiteX0" y="connsiteY0"/>
                </a:cxn>
                <a:cxn ang="0">
                  <a:pos x="connsiteX1" y="connsiteY1"/>
                </a:cxn>
                <a:cxn ang="0">
                  <a:pos x="connsiteX2" y="connsiteY2"/>
                </a:cxn>
                <a:cxn ang="0">
                  <a:pos x="connsiteX3" y="connsiteY3"/>
                </a:cxn>
              </a:cxnLst>
              <a:rect l="l" t="t" r="r" b="b"/>
              <a:pathLst>
                <a:path w="595618" h="1006679">
                  <a:moveTo>
                    <a:pt x="595618" y="0"/>
                  </a:moveTo>
                  <a:lnTo>
                    <a:pt x="0" y="0"/>
                  </a:lnTo>
                  <a:lnTo>
                    <a:pt x="0" y="1006679"/>
                  </a:lnTo>
                  <a:lnTo>
                    <a:pt x="595618" y="1006679"/>
                  </a:lnTo>
                </a:path>
              </a:pathLst>
            </a:custGeom>
            <a:grpFill/>
            <a:ln w="5715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latinLnBrk="1" hangingPunct="0">
                <a:defRPr/>
              </a:pPr>
              <a:endParaRPr lang="en-US" sz="1200">
                <a:latin typeface="Arial" charset="0"/>
                <a:ea typeface="ＭＳ Ｐゴシック" charset="0"/>
              </a:endParaRPr>
            </a:p>
          </p:txBody>
        </p:sp>
        <p:cxnSp>
          <p:nvCxnSpPr>
            <p:cNvPr id="18" name="Straight Arrow Connector 17">
              <a:extLst>
                <a:ext uri="{FF2B5EF4-FFF2-40B4-BE49-F238E27FC236}">
                  <a16:creationId xmlns:a16="http://schemas.microsoft.com/office/drawing/2014/main" id="{D43019F4-9ADB-4CC6-9920-02F627F9FF6B}"/>
                </a:ext>
              </a:extLst>
            </p:cNvPr>
            <p:cNvCxnSpPr>
              <a:cxnSpLocks/>
            </p:cNvCxnSpPr>
            <p:nvPr/>
          </p:nvCxnSpPr>
          <p:spPr>
            <a:xfrm>
              <a:off x="2143124" y="2546855"/>
              <a:ext cx="0" cy="828844"/>
            </a:xfrm>
            <a:prstGeom prst="straightConnector1">
              <a:avLst/>
            </a:prstGeom>
            <a:grpFill/>
            <a:ln w="5715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2B7C723C-7172-4EDE-875B-2F6FC723004B}"/>
                </a:ext>
              </a:extLst>
            </p:cNvPr>
            <p:cNvCxnSpPr>
              <a:cxnSpLocks/>
            </p:cNvCxnSpPr>
            <p:nvPr/>
          </p:nvCxnSpPr>
          <p:spPr>
            <a:xfrm>
              <a:off x="9141297" y="2546855"/>
              <a:ext cx="0" cy="828844"/>
            </a:xfrm>
            <a:prstGeom prst="straightConnector1">
              <a:avLst/>
            </a:prstGeom>
            <a:grpFill/>
            <a:ln w="5715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8246B0EA-F811-4F06-A821-AC380A96FC89}"/>
                </a:ext>
              </a:extLst>
            </p:cNvPr>
            <p:cNvCxnSpPr>
              <a:cxnSpLocks/>
            </p:cNvCxnSpPr>
            <p:nvPr/>
          </p:nvCxnSpPr>
          <p:spPr>
            <a:xfrm flipH="1">
              <a:off x="6284855" y="3851588"/>
              <a:ext cx="2334372" cy="3992"/>
            </a:xfrm>
            <a:prstGeom prst="straightConnector1">
              <a:avLst/>
            </a:prstGeom>
            <a:grpFill/>
            <a:ln w="5715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266326A8-95D3-4BDB-B6A2-8D505EB03B85}"/>
                </a:ext>
              </a:extLst>
            </p:cNvPr>
            <p:cNvCxnSpPr>
              <a:cxnSpLocks/>
              <a:stCxn id="27" idx="1"/>
            </p:cNvCxnSpPr>
            <p:nvPr/>
          </p:nvCxnSpPr>
          <p:spPr>
            <a:xfrm>
              <a:off x="2143127" y="3855578"/>
              <a:ext cx="2749036" cy="0"/>
            </a:xfrm>
            <a:prstGeom prst="straightConnector1">
              <a:avLst/>
            </a:prstGeom>
            <a:grpFill/>
            <a:ln w="5715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D6032892-7FF1-439C-A8FC-69B4CF3F8C78}"/>
                </a:ext>
              </a:extLst>
            </p:cNvPr>
            <p:cNvCxnSpPr>
              <a:cxnSpLocks/>
            </p:cNvCxnSpPr>
            <p:nvPr/>
          </p:nvCxnSpPr>
          <p:spPr>
            <a:xfrm flipH="1">
              <a:off x="5642208" y="3877043"/>
              <a:ext cx="6" cy="1080183"/>
            </a:xfrm>
            <a:prstGeom prst="straightConnector1">
              <a:avLst/>
            </a:prstGeom>
            <a:grpFill/>
            <a:ln w="5715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grpSp>
      <p:sp>
        <p:nvSpPr>
          <p:cNvPr id="32" name="TextBox 31">
            <a:extLst>
              <a:ext uri="{FF2B5EF4-FFF2-40B4-BE49-F238E27FC236}">
                <a16:creationId xmlns:a16="http://schemas.microsoft.com/office/drawing/2014/main" id="{3A7CB7D8-673D-47C7-BEEE-5A5AD6AC9FA2}"/>
              </a:ext>
            </a:extLst>
          </p:cNvPr>
          <p:cNvSpPr txBox="1"/>
          <p:nvPr/>
        </p:nvSpPr>
        <p:spPr>
          <a:xfrm>
            <a:off x="664789" y="6093010"/>
            <a:ext cx="4040716" cy="215444"/>
          </a:xfrm>
          <a:prstGeom prst="rect">
            <a:avLst/>
          </a:prstGeom>
          <a:noFill/>
        </p:spPr>
        <p:txBody>
          <a:bodyPr wrap="square" rtlCol="0">
            <a:spAutoFit/>
          </a:bodyPr>
          <a:lstStyle/>
          <a:p>
            <a:pPr defTabSz="609493" fontAlgn="base">
              <a:spcBef>
                <a:spcPct val="0"/>
              </a:spcBef>
              <a:spcAft>
                <a:spcPct val="0"/>
              </a:spcAft>
              <a:defRPr/>
            </a:pPr>
            <a:r>
              <a:rPr lang="en-US" sz="800" dirty="0">
                <a:latin typeface="CiscoSansTT ExtraLight"/>
                <a:ea typeface="ＭＳ Ｐゴシック" charset="0"/>
              </a:rPr>
              <a:t>Source: Gartner</a:t>
            </a:r>
          </a:p>
        </p:txBody>
      </p:sp>
      <p:sp>
        <p:nvSpPr>
          <p:cNvPr id="33" name="Title 2">
            <a:extLst>
              <a:ext uri="{FF2B5EF4-FFF2-40B4-BE49-F238E27FC236}">
                <a16:creationId xmlns:a16="http://schemas.microsoft.com/office/drawing/2014/main" id="{028A6BBD-FC5B-4498-8FF1-2176DF777721}"/>
              </a:ext>
            </a:extLst>
          </p:cNvPr>
          <p:cNvSpPr txBox="1">
            <a:spLocks/>
          </p:cNvSpPr>
          <p:nvPr/>
        </p:nvSpPr>
        <p:spPr bwMode="auto">
          <a:xfrm>
            <a:off x="381978" y="190398"/>
            <a:ext cx="11672490" cy="70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90000"/>
              </a:lnSpc>
              <a:spcBef>
                <a:spcPct val="0"/>
              </a:spcBef>
              <a:spcAft>
                <a:spcPct val="0"/>
              </a:spcAft>
              <a:defRPr lang="en-GB" sz="3999" b="0" i="0" u="none" kern="1200" dirty="0">
                <a:solidFill>
                  <a:srgbClr val="00BCEB"/>
                </a:solidFill>
                <a:latin typeface="+mj-lt"/>
                <a:ea typeface="CiscoSansTT Thin" charset="0"/>
                <a:cs typeface="CiscoSansTT Thin" charset="0"/>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a:lstStyle>
          <a:p>
            <a:pPr>
              <a:defRPr/>
            </a:pPr>
            <a:r>
              <a:rPr lang="en-US" sz="3733" dirty="0">
                <a:solidFill>
                  <a:schemeClr val="tx2"/>
                </a:solidFill>
              </a:rPr>
              <a:t>Cisco is best positioned for the SASE Transformation </a:t>
            </a:r>
          </a:p>
        </p:txBody>
      </p:sp>
      <p:sp>
        <p:nvSpPr>
          <p:cNvPr id="39" name="TextBox 38">
            <a:extLst>
              <a:ext uri="{FF2B5EF4-FFF2-40B4-BE49-F238E27FC236}">
                <a16:creationId xmlns:a16="http://schemas.microsoft.com/office/drawing/2014/main" id="{677CE5FB-8A90-4409-83B5-FCC07F0F8244}"/>
              </a:ext>
            </a:extLst>
          </p:cNvPr>
          <p:cNvSpPr txBox="1"/>
          <p:nvPr/>
        </p:nvSpPr>
        <p:spPr>
          <a:xfrm>
            <a:off x="867796" y="5460062"/>
            <a:ext cx="1860805" cy="276999"/>
          </a:xfrm>
          <a:prstGeom prst="rect">
            <a:avLst/>
          </a:prstGeom>
          <a:noFill/>
        </p:spPr>
        <p:txBody>
          <a:bodyPr wrap="square" rtlCol="0">
            <a:spAutoFit/>
          </a:bodyPr>
          <a:lstStyle/>
          <a:p>
            <a:pPr algn="ctr" defTabSz="609493" fontAlgn="base">
              <a:spcBef>
                <a:spcPct val="0"/>
              </a:spcBef>
              <a:spcAft>
                <a:spcPct val="0"/>
              </a:spcAft>
              <a:defRPr/>
            </a:pPr>
            <a:r>
              <a:rPr lang="en-US" sz="1200" dirty="0">
                <a:latin typeface="CiscoSansTT" panose="020B0503020201020303" pitchFamily="34" charset="0"/>
                <a:ea typeface="ＭＳ Ｐゴシック" charset="0"/>
                <a:cs typeface="CiscoSansTT" panose="020B0503020201020303" pitchFamily="34" charset="0"/>
              </a:rPr>
              <a:t>SD-WAN</a:t>
            </a:r>
          </a:p>
        </p:txBody>
      </p:sp>
      <p:sp>
        <p:nvSpPr>
          <p:cNvPr id="40" name="TextBox 39">
            <a:extLst>
              <a:ext uri="{FF2B5EF4-FFF2-40B4-BE49-F238E27FC236}">
                <a16:creationId xmlns:a16="http://schemas.microsoft.com/office/drawing/2014/main" id="{E8B2916F-97AF-4207-915C-9AF61C294600}"/>
              </a:ext>
            </a:extLst>
          </p:cNvPr>
          <p:cNvSpPr txBox="1"/>
          <p:nvPr/>
        </p:nvSpPr>
        <p:spPr>
          <a:xfrm>
            <a:off x="5356740" y="5460062"/>
            <a:ext cx="1860805" cy="461665"/>
          </a:xfrm>
          <a:prstGeom prst="rect">
            <a:avLst/>
          </a:prstGeom>
          <a:noFill/>
        </p:spPr>
        <p:txBody>
          <a:bodyPr wrap="square" rtlCol="0">
            <a:spAutoFit/>
          </a:bodyPr>
          <a:lstStyle/>
          <a:p>
            <a:pPr algn="ctr" defTabSz="609493" fontAlgn="base">
              <a:spcBef>
                <a:spcPct val="0"/>
              </a:spcBef>
              <a:spcAft>
                <a:spcPct val="0"/>
              </a:spcAft>
              <a:defRPr/>
            </a:pPr>
            <a:r>
              <a:rPr lang="en-US" sz="1200" dirty="0">
                <a:latin typeface="CiscoSansTT" panose="020B0503020201020303" pitchFamily="34" charset="0"/>
                <a:ea typeface="ＭＳ Ｐゴシック" charset="0"/>
                <a:cs typeface="CiscoSansTT" panose="020B0503020201020303" pitchFamily="34" charset="0"/>
              </a:rPr>
              <a:t>Secure Web Gateway</a:t>
            </a:r>
            <a:br>
              <a:rPr lang="en-US" sz="1200" dirty="0">
                <a:latin typeface="CiscoSansTT" panose="020B0503020201020303" pitchFamily="34" charset="0"/>
                <a:ea typeface="ＭＳ Ｐゴシック" charset="0"/>
                <a:cs typeface="CiscoSansTT" panose="020B0503020201020303" pitchFamily="34" charset="0"/>
              </a:rPr>
            </a:br>
            <a:r>
              <a:rPr lang="en-US" sz="1200" dirty="0">
                <a:latin typeface="CiscoSansTT" panose="020B0503020201020303" pitchFamily="34" charset="0"/>
                <a:ea typeface="ＭＳ Ｐゴシック" charset="0"/>
                <a:cs typeface="CiscoSansTT" panose="020B0503020201020303" pitchFamily="34" charset="0"/>
              </a:rPr>
              <a:t>(SWG)</a:t>
            </a:r>
          </a:p>
        </p:txBody>
      </p:sp>
      <p:sp>
        <p:nvSpPr>
          <p:cNvPr id="41" name="TextBox 40">
            <a:extLst>
              <a:ext uri="{FF2B5EF4-FFF2-40B4-BE49-F238E27FC236}">
                <a16:creationId xmlns:a16="http://schemas.microsoft.com/office/drawing/2014/main" id="{8EB9EF59-4A8D-48BB-88DD-77C7BFCEED5D}"/>
              </a:ext>
            </a:extLst>
          </p:cNvPr>
          <p:cNvSpPr txBox="1"/>
          <p:nvPr/>
        </p:nvSpPr>
        <p:spPr>
          <a:xfrm>
            <a:off x="3112268" y="5460062"/>
            <a:ext cx="1860805" cy="461665"/>
          </a:xfrm>
          <a:prstGeom prst="rect">
            <a:avLst/>
          </a:prstGeom>
          <a:noFill/>
        </p:spPr>
        <p:txBody>
          <a:bodyPr wrap="square" rtlCol="0">
            <a:spAutoFit/>
          </a:bodyPr>
          <a:lstStyle/>
          <a:p>
            <a:pPr algn="ctr" defTabSz="609493" fontAlgn="base">
              <a:spcBef>
                <a:spcPct val="0"/>
              </a:spcBef>
              <a:spcAft>
                <a:spcPct val="0"/>
              </a:spcAft>
              <a:defRPr/>
            </a:pPr>
            <a:r>
              <a:rPr lang="en-US" sz="1200" dirty="0">
                <a:latin typeface="CiscoSansTT" panose="020B0503020201020303" pitchFamily="34" charset="0"/>
                <a:ea typeface="ＭＳ Ｐゴシック" charset="0"/>
                <a:cs typeface="CiscoSansTT" panose="020B0503020201020303" pitchFamily="34" charset="0"/>
              </a:rPr>
              <a:t>Firewall as a Service</a:t>
            </a:r>
            <a:br>
              <a:rPr lang="en-US" sz="1200" dirty="0">
                <a:latin typeface="CiscoSansTT" panose="020B0503020201020303" pitchFamily="34" charset="0"/>
                <a:ea typeface="ＭＳ Ｐゴシック" charset="0"/>
                <a:cs typeface="CiscoSansTT" panose="020B0503020201020303" pitchFamily="34" charset="0"/>
              </a:rPr>
            </a:br>
            <a:r>
              <a:rPr lang="en-US" sz="1200" dirty="0">
                <a:latin typeface="CiscoSansTT" panose="020B0503020201020303" pitchFamily="34" charset="0"/>
                <a:ea typeface="ＭＳ Ｐゴシック" charset="0"/>
                <a:cs typeface="CiscoSansTT" panose="020B0503020201020303" pitchFamily="34" charset="0"/>
              </a:rPr>
              <a:t>(</a:t>
            </a:r>
            <a:r>
              <a:rPr lang="en-US" sz="1200" dirty="0" err="1">
                <a:latin typeface="CiscoSansTT" panose="020B0503020201020303" pitchFamily="34" charset="0"/>
                <a:ea typeface="ＭＳ Ｐゴシック" charset="0"/>
                <a:cs typeface="CiscoSansTT" panose="020B0503020201020303" pitchFamily="34" charset="0"/>
              </a:rPr>
              <a:t>FWaaS</a:t>
            </a:r>
            <a:r>
              <a:rPr lang="en-US" sz="1200" dirty="0">
                <a:latin typeface="CiscoSansTT" panose="020B0503020201020303" pitchFamily="34" charset="0"/>
                <a:ea typeface="ＭＳ Ｐゴシック" charset="0"/>
                <a:cs typeface="CiscoSansTT" panose="020B0503020201020303" pitchFamily="34" charset="0"/>
              </a:rPr>
              <a:t>)</a:t>
            </a:r>
          </a:p>
        </p:txBody>
      </p:sp>
      <p:sp>
        <p:nvSpPr>
          <p:cNvPr id="42" name="TextBox 41">
            <a:extLst>
              <a:ext uri="{FF2B5EF4-FFF2-40B4-BE49-F238E27FC236}">
                <a16:creationId xmlns:a16="http://schemas.microsoft.com/office/drawing/2014/main" id="{FF625BE4-2DF8-4E1B-BCEE-6EBE670191A8}"/>
              </a:ext>
            </a:extLst>
          </p:cNvPr>
          <p:cNvSpPr txBox="1"/>
          <p:nvPr/>
        </p:nvSpPr>
        <p:spPr>
          <a:xfrm>
            <a:off x="7236273" y="5460062"/>
            <a:ext cx="2493515" cy="461665"/>
          </a:xfrm>
          <a:prstGeom prst="rect">
            <a:avLst/>
          </a:prstGeom>
          <a:noFill/>
        </p:spPr>
        <p:txBody>
          <a:bodyPr wrap="square" rtlCol="0">
            <a:spAutoFit/>
          </a:bodyPr>
          <a:lstStyle/>
          <a:p>
            <a:pPr algn="ctr" defTabSz="609493" fontAlgn="base">
              <a:spcBef>
                <a:spcPct val="0"/>
              </a:spcBef>
              <a:spcAft>
                <a:spcPct val="0"/>
              </a:spcAft>
              <a:defRPr/>
            </a:pPr>
            <a:r>
              <a:rPr lang="en-US" sz="1200" dirty="0">
                <a:latin typeface="CiscoSansTT" panose="020B0503020201020303" pitchFamily="34" charset="0"/>
                <a:ea typeface="ＭＳ Ｐゴシック" charset="0"/>
                <a:cs typeface="CiscoSansTT" panose="020B0503020201020303" pitchFamily="34" charset="0"/>
              </a:rPr>
              <a:t>Cloud Access Security Broker</a:t>
            </a:r>
            <a:br>
              <a:rPr lang="en-US" sz="1200" dirty="0">
                <a:latin typeface="CiscoSansTT" panose="020B0503020201020303" pitchFamily="34" charset="0"/>
                <a:ea typeface="ＭＳ Ｐゴシック" charset="0"/>
                <a:cs typeface="CiscoSansTT" panose="020B0503020201020303" pitchFamily="34" charset="0"/>
              </a:rPr>
            </a:br>
            <a:r>
              <a:rPr lang="en-US" sz="1200" dirty="0">
                <a:latin typeface="CiscoSansTT" panose="020B0503020201020303" pitchFamily="34" charset="0"/>
                <a:ea typeface="ＭＳ Ｐゴシック" charset="0"/>
                <a:cs typeface="CiscoSansTT" panose="020B0503020201020303" pitchFamily="34" charset="0"/>
              </a:rPr>
              <a:t>(CASB)</a:t>
            </a:r>
          </a:p>
        </p:txBody>
      </p:sp>
      <p:sp>
        <p:nvSpPr>
          <p:cNvPr id="43" name="TextBox 42">
            <a:extLst>
              <a:ext uri="{FF2B5EF4-FFF2-40B4-BE49-F238E27FC236}">
                <a16:creationId xmlns:a16="http://schemas.microsoft.com/office/drawing/2014/main" id="{291DAC82-66B7-41C7-A851-2092294577E6}"/>
              </a:ext>
            </a:extLst>
          </p:cNvPr>
          <p:cNvSpPr txBox="1"/>
          <p:nvPr/>
        </p:nvSpPr>
        <p:spPr>
          <a:xfrm>
            <a:off x="10048689" y="5393800"/>
            <a:ext cx="1478522" cy="646331"/>
          </a:xfrm>
          <a:prstGeom prst="rect">
            <a:avLst/>
          </a:prstGeom>
          <a:noFill/>
        </p:spPr>
        <p:txBody>
          <a:bodyPr wrap="square" rtlCol="0">
            <a:spAutoFit/>
          </a:bodyPr>
          <a:lstStyle/>
          <a:p>
            <a:pPr algn="ctr" defTabSz="609493" fontAlgn="base">
              <a:spcBef>
                <a:spcPct val="0"/>
              </a:spcBef>
              <a:spcAft>
                <a:spcPct val="0"/>
              </a:spcAft>
              <a:defRPr/>
            </a:pPr>
            <a:r>
              <a:rPr lang="en-US" sz="1200" dirty="0">
                <a:latin typeface="CiscoSansTT" panose="020B0503020201020303" pitchFamily="34" charset="0"/>
                <a:ea typeface="ＭＳ Ｐゴシック" charset="0"/>
                <a:cs typeface="CiscoSansTT" panose="020B0503020201020303" pitchFamily="34" charset="0"/>
              </a:rPr>
              <a:t>Zero Trust Network Access</a:t>
            </a:r>
            <a:br>
              <a:rPr lang="en-US" sz="1200" dirty="0">
                <a:latin typeface="CiscoSansTT" panose="020B0503020201020303" pitchFamily="34" charset="0"/>
                <a:ea typeface="ＭＳ Ｐゴシック" charset="0"/>
                <a:cs typeface="CiscoSansTT" panose="020B0503020201020303" pitchFamily="34" charset="0"/>
              </a:rPr>
            </a:br>
            <a:r>
              <a:rPr lang="en-US" sz="1200" dirty="0">
                <a:latin typeface="CiscoSansTT" panose="020B0503020201020303" pitchFamily="34" charset="0"/>
                <a:ea typeface="ＭＳ Ｐゴシック" charset="0"/>
                <a:cs typeface="CiscoSansTT" panose="020B0503020201020303" pitchFamily="34" charset="0"/>
              </a:rPr>
              <a:t>(ZTNA)</a:t>
            </a:r>
          </a:p>
        </p:txBody>
      </p:sp>
      <p:pic>
        <p:nvPicPr>
          <p:cNvPr id="46" name="Picture 45">
            <a:extLst>
              <a:ext uri="{FF2B5EF4-FFF2-40B4-BE49-F238E27FC236}">
                <a16:creationId xmlns:a16="http://schemas.microsoft.com/office/drawing/2014/main" id="{ACA24FD1-6FC0-42F7-82E0-CAC4E0889F5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0892" t="21239" r="20148" b="7961"/>
          <a:stretch/>
        </p:blipFill>
        <p:spPr>
          <a:xfrm>
            <a:off x="10341397" y="4434255"/>
            <a:ext cx="869378" cy="924446"/>
          </a:xfrm>
          <a:prstGeom prst="rect">
            <a:avLst/>
          </a:prstGeom>
        </p:spPr>
      </p:pic>
      <p:grpSp>
        <p:nvGrpSpPr>
          <p:cNvPr id="47" name="Group 46">
            <a:extLst>
              <a:ext uri="{FF2B5EF4-FFF2-40B4-BE49-F238E27FC236}">
                <a16:creationId xmlns:a16="http://schemas.microsoft.com/office/drawing/2014/main" id="{AD311067-1F23-468D-A539-90C228BE3998}"/>
              </a:ext>
            </a:extLst>
          </p:cNvPr>
          <p:cNvGrpSpPr/>
          <p:nvPr/>
        </p:nvGrpSpPr>
        <p:grpSpPr>
          <a:xfrm>
            <a:off x="7961452" y="4532225"/>
            <a:ext cx="1215844" cy="856200"/>
            <a:chOff x="4858470" y="3277883"/>
            <a:chExt cx="1870061" cy="1316902"/>
          </a:xfrm>
        </p:grpSpPr>
        <p:pic>
          <p:nvPicPr>
            <p:cNvPr id="48" name="Picture 47">
              <a:extLst>
                <a:ext uri="{FF2B5EF4-FFF2-40B4-BE49-F238E27FC236}">
                  <a16:creationId xmlns:a16="http://schemas.microsoft.com/office/drawing/2014/main" id="{9D47AF04-0171-4C47-8028-51CDB645A16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24208" t="36871" r="19161" b="39047"/>
            <a:stretch/>
          </p:blipFill>
          <p:spPr>
            <a:xfrm>
              <a:off x="4858470" y="3685163"/>
              <a:ext cx="1870061" cy="447311"/>
            </a:xfrm>
            <a:prstGeom prst="rect">
              <a:avLst/>
            </a:prstGeom>
          </p:spPr>
        </p:pic>
        <p:pic>
          <p:nvPicPr>
            <p:cNvPr id="49" name="Picture 48">
              <a:extLst>
                <a:ext uri="{FF2B5EF4-FFF2-40B4-BE49-F238E27FC236}">
                  <a16:creationId xmlns:a16="http://schemas.microsoft.com/office/drawing/2014/main" id="{78386039-5F64-411C-A7F6-B1D8ED5DD39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7882" t="10724" b="43559"/>
            <a:stretch/>
          </p:blipFill>
          <p:spPr>
            <a:xfrm>
              <a:off x="5161935" y="3277883"/>
              <a:ext cx="1434172" cy="1316902"/>
            </a:xfrm>
            <a:prstGeom prst="rect">
              <a:avLst/>
            </a:prstGeom>
          </p:spPr>
        </p:pic>
      </p:grpSp>
      <p:grpSp>
        <p:nvGrpSpPr>
          <p:cNvPr id="50" name="Group 49">
            <a:extLst>
              <a:ext uri="{FF2B5EF4-FFF2-40B4-BE49-F238E27FC236}">
                <a16:creationId xmlns:a16="http://schemas.microsoft.com/office/drawing/2014/main" id="{36A22342-CA86-4206-A34B-274E8AA5FB99}"/>
              </a:ext>
            </a:extLst>
          </p:cNvPr>
          <p:cNvGrpSpPr/>
          <p:nvPr/>
        </p:nvGrpSpPr>
        <p:grpSpPr>
          <a:xfrm>
            <a:off x="1293591" y="4447399"/>
            <a:ext cx="1140752" cy="1025859"/>
            <a:chOff x="1368598" y="3940652"/>
            <a:chExt cx="1717452" cy="1544474"/>
          </a:xfrm>
        </p:grpSpPr>
        <p:pic>
          <p:nvPicPr>
            <p:cNvPr id="51" name="Graphic 50">
              <a:extLst>
                <a:ext uri="{FF2B5EF4-FFF2-40B4-BE49-F238E27FC236}">
                  <a16:creationId xmlns:a16="http://schemas.microsoft.com/office/drawing/2014/main" id="{447DFF22-D945-41A3-B6D6-89A14312FC8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368598" y="4181624"/>
              <a:ext cx="1144346" cy="1144346"/>
            </a:xfrm>
            <a:prstGeom prst="rect">
              <a:avLst/>
            </a:prstGeom>
          </p:spPr>
        </p:pic>
        <p:grpSp>
          <p:nvGrpSpPr>
            <p:cNvPr id="52" name="Group 51">
              <a:extLst>
                <a:ext uri="{FF2B5EF4-FFF2-40B4-BE49-F238E27FC236}">
                  <a16:creationId xmlns:a16="http://schemas.microsoft.com/office/drawing/2014/main" id="{8AC145FC-83B9-4FC7-916E-F82F2D22EA66}"/>
                </a:ext>
              </a:extLst>
            </p:cNvPr>
            <p:cNvGrpSpPr/>
            <p:nvPr/>
          </p:nvGrpSpPr>
          <p:grpSpPr>
            <a:xfrm>
              <a:off x="1780838" y="3940652"/>
              <a:ext cx="1305212" cy="1544474"/>
              <a:chOff x="803315" y="1052793"/>
              <a:chExt cx="1440077" cy="1704063"/>
            </a:xfrm>
          </p:grpSpPr>
          <p:pic>
            <p:nvPicPr>
              <p:cNvPr id="53" name="Picture 52">
                <a:extLst>
                  <a:ext uri="{FF2B5EF4-FFF2-40B4-BE49-F238E27FC236}">
                    <a16:creationId xmlns:a16="http://schemas.microsoft.com/office/drawing/2014/main" id="{5FE747AD-D771-4577-9957-7524D89BA1E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14828"/>
              <a:stretch/>
            </p:blipFill>
            <p:spPr>
              <a:xfrm>
                <a:off x="1340396" y="1431601"/>
                <a:ext cx="902996" cy="1325255"/>
              </a:xfrm>
              <a:prstGeom prst="rect">
                <a:avLst/>
              </a:prstGeom>
            </p:spPr>
          </p:pic>
          <p:grpSp>
            <p:nvGrpSpPr>
              <p:cNvPr id="54" name="Group 53">
                <a:extLst>
                  <a:ext uri="{FF2B5EF4-FFF2-40B4-BE49-F238E27FC236}">
                    <a16:creationId xmlns:a16="http://schemas.microsoft.com/office/drawing/2014/main" id="{CE377B64-F04E-435E-88AD-76F71592B95B}"/>
                  </a:ext>
                </a:extLst>
              </p:cNvPr>
              <p:cNvGrpSpPr/>
              <p:nvPr/>
            </p:nvGrpSpPr>
            <p:grpSpPr>
              <a:xfrm>
                <a:off x="1502481" y="1052793"/>
                <a:ext cx="471417" cy="1234132"/>
                <a:chOff x="6413164" y="901335"/>
                <a:chExt cx="1740769" cy="4557187"/>
              </a:xfrm>
            </p:grpSpPr>
            <p:pic>
              <p:nvPicPr>
                <p:cNvPr id="56" name="Picture 55">
                  <a:extLst>
                    <a:ext uri="{FF2B5EF4-FFF2-40B4-BE49-F238E27FC236}">
                      <a16:creationId xmlns:a16="http://schemas.microsoft.com/office/drawing/2014/main" id="{D3ED319D-DAF5-4046-A18C-BE6CE7E71EA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13164" y="901335"/>
                  <a:ext cx="1740769" cy="1367372"/>
                </a:xfrm>
                <a:prstGeom prst="rect">
                  <a:avLst/>
                </a:prstGeom>
              </p:spPr>
            </p:pic>
            <p:pic>
              <p:nvPicPr>
                <p:cNvPr id="57" name="Picture 56">
                  <a:extLst>
                    <a:ext uri="{FF2B5EF4-FFF2-40B4-BE49-F238E27FC236}">
                      <a16:creationId xmlns:a16="http://schemas.microsoft.com/office/drawing/2014/main" id="{8B3B084E-83B4-43C0-B7A6-C12C7AFB3646}"/>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73580" r="13802" b="8889"/>
                <a:stretch/>
              </p:blipFill>
              <p:spPr>
                <a:xfrm rot="16200000">
                  <a:off x="5491484" y="3427426"/>
                  <a:ext cx="3575414" cy="486777"/>
                </a:xfrm>
                <a:prstGeom prst="rect">
                  <a:avLst/>
                </a:prstGeom>
              </p:spPr>
            </p:pic>
          </p:grpSp>
          <p:pic>
            <p:nvPicPr>
              <p:cNvPr id="55" name="Picture 54">
                <a:extLst>
                  <a:ext uri="{FF2B5EF4-FFF2-40B4-BE49-F238E27FC236}">
                    <a16:creationId xmlns:a16="http://schemas.microsoft.com/office/drawing/2014/main" id="{3507E6EA-34A7-4D14-9A3B-8616A16D424B}"/>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t="7945"/>
              <a:stretch/>
            </p:blipFill>
            <p:spPr>
              <a:xfrm>
                <a:off x="803315" y="1459891"/>
                <a:ext cx="1209864" cy="1189941"/>
              </a:xfrm>
              <a:prstGeom prst="rect">
                <a:avLst/>
              </a:prstGeom>
            </p:spPr>
          </p:pic>
        </p:grpSp>
      </p:grpSp>
      <p:pic>
        <p:nvPicPr>
          <p:cNvPr id="58" name="Picture 3" descr="A picture containing clock&#10;&#10;Description generated with very high confidence">
            <a:extLst>
              <a:ext uri="{FF2B5EF4-FFF2-40B4-BE49-F238E27FC236}">
                <a16:creationId xmlns:a16="http://schemas.microsoft.com/office/drawing/2014/main" id="{10E711BC-9D5C-47AB-ADFA-EC3BE8D8B9D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484880" y="4414763"/>
            <a:ext cx="1115180" cy="1114058"/>
          </a:xfrm>
          <a:prstGeom prst="rect">
            <a:avLst/>
          </a:prstGeom>
        </p:spPr>
      </p:pic>
      <p:pic>
        <p:nvPicPr>
          <p:cNvPr id="59" name="Picture 58">
            <a:extLst>
              <a:ext uri="{FF2B5EF4-FFF2-40B4-BE49-F238E27FC236}">
                <a16:creationId xmlns:a16="http://schemas.microsoft.com/office/drawing/2014/main" id="{125A0D35-2E2F-4302-A466-5FA356C1CDBC}"/>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5830800" y="4511832"/>
            <a:ext cx="919620" cy="919618"/>
          </a:xfrm>
          <a:prstGeom prst="rect">
            <a:avLst/>
          </a:prstGeom>
        </p:spPr>
      </p:pic>
    </p:spTree>
    <p:extLst>
      <p:ext uri="{BB962C8B-B14F-4D97-AF65-F5344CB8AC3E}">
        <p14:creationId xmlns:p14="http://schemas.microsoft.com/office/powerpoint/2010/main" val="343465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DF5D8-BA67-0446-81E9-00E9405AC0C0}"/>
              </a:ext>
            </a:extLst>
          </p:cNvPr>
          <p:cNvSpPr>
            <a:spLocks noGrp="1"/>
          </p:cNvSpPr>
          <p:nvPr>
            <p:ph type="ctrTitle"/>
          </p:nvPr>
        </p:nvSpPr>
        <p:spPr>
          <a:xfrm>
            <a:off x="555233" y="1220545"/>
            <a:ext cx="10716505" cy="3426595"/>
          </a:xfrm>
        </p:spPr>
        <p:txBody>
          <a:bodyPr/>
          <a:lstStyle/>
          <a:p>
            <a:r>
              <a:rPr lang="en-US" sz="4800" dirty="0"/>
              <a:t>Enterprise Grade – Use Cases</a:t>
            </a:r>
          </a:p>
        </p:txBody>
      </p:sp>
    </p:spTree>
    <p:extLst>
      <p:ext uri="{BB962C8B-B14F-4D97-AF65-F5344CB8AC3E}">
        <p14:creationId xmlns:p14="http://schemas.microsoft.com/office/powerpoint/2010/main" val="1879739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6DE23-FC9C-0541-888A-076A50E65AE9}"/>
              </a:ext>
            </a:extLst>
          </p:cNvPr>
          <p:cNvSpPr>
            <a:spLocks noGrp="1"/>
          </p:cNvSpPr>
          <p:nvPr>
            <p:ph type="title"/>
          </p:nvPr>
        </p:nvSpPr>
        <p:spPr>
          <a:xfrm>
            <a:off x="583688" y="539496"/>
            <a:ext cx="11127317" cy="975783"/>
          </a:xfrm>
        </p:spPr>
        <p:txBody>
          <a:bodyPr anchor="t"/>
          <a:lstStyle/>
          <a:p>
            <a:r>
              <a:rPr lang="en-US" dirty="0"/>
              <a:t>SD-WAN Management</a:t>
            </a:r>
          </a:p>
        </p:txBody>
      </p:sp>
      <p:sp>
        <p:nvSpPr>
          <p:cNvPr id="3" name="Rectangle: Rounded Corners 90">
            <a:extLst>
              <a:ext uri="{FF2B5EF4-FFF2-40B4-BE49-F238E27FC236}">
                <a16:creationId xmlns:a16="http://schemas.microsoft.com/office/drawing/2014/main" id="{91ACF7AB-6234-3F4A-A62E-73131DBA2551}"/>
              </a:ext>
            </a:extLst>
          </p:cNvPr>
          <p:cNvSpPr/>
          <p:nvPr/>
        </p:nvSpPr>
        <p:spPr>
          <a:xfrm>
            <a:off x="7657151" y="2123347"/>
            <a:ext cx="3515837" cy="2685834"/>
          </a:xfrm>
          <a:prstGeom prst="roundRect">
            <a:avLst>
              <a:gd name="adj" fmla="val 10147"/>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4" name="Rounded Rectangle 79">
            <a:extLst>
              <a:ext uri="{FF2B5EF4-FFF2-40B4-BE49-F238E27FC236}">
                <a16:creationId xmlns:a16="http://schemas.microsoft.com/office/drawing/2014/main" id="{95DAF423-05DE-A743-804C-62259AE0F40A}"/>
              </a:ext>
            </a:extLst>
          </p:cNvPr>
          <p:cNvSpPr/>
          <p:nvPr/>
        </p:nvSpPr>
        <p:spPr>
          <a:xfrm>
            <a:off x="7657151" y="2123349"/>
            <a:ext cx="3515837"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Single Monitoring Dashboard</a:t>
            </a:r>
          </a:p>
        </p:txBody>
      </p:sp>
      <p:sp>
        <p:nvSpPr>
          <p:cNvPr id="5" name="TextBox 4">
            <a:extLst>
              <a:ext uri="{FF2B5EF4-FFF2-40B4-BE49-F238E27FC236}">
                <a16:creationId xmlns:a16="http://schemas.microsoft.com/office/drawing/2014/main" id="{32B301FE-B370-4647-A18C-AAE7FB59DE81}"/>
              </a:ext>
            </a:extLst>
          </p:cNvPr>
          <p:cNvSpPr txBox="1"/>
          <p:nvPr/>
        </p:nvSpPr>
        <p:spPr>
          <a:xfrm>
            <a:off x="7968569" y="2843084"/>
            <a:ext cx="2908160" cy="1723549"/>
          </a:xfrm>
          <a:prstGeom prst="rect">
            <a:avLst/>
          </a:prstGeom>
          <a:noFill/>
        </p:spPr>
        <p:txBody>
          <a:bodyPr wrap="square" rtlCol="0">
            <a:spAutoFit/>
          </a:bodyPr>
          <a:lstStyle/>
          <a:p>
            <a:pPr marL="285750" indent="-285750" defTabSz="609570">
              <a:buFont typeface="Arial" panose="020B0604020202020204" pitchFamily="34" charset="0"/>
              <a:buChar char="•"/>
              <a:defRPr/>
            </a:pPr>
            <a:r>
              <a:rPr lang="en-US" sz="1600" dirty="0">
                <a:solidFill>
                  <a:schemeClr val="bg1"/>
                </a:solidFill>
                <a:latin typeface="+mj-lt"/>
              </a:rPr>
              <a:t>Configuration: OnRamp, Security, Devices, Policies, Templates</a:t>
            </a:r>
          </a:p>
          <a:p>
            <a:pPr marL="285750" indent="-285750" defTabSz="609570">
              <a:spcBef>
                <a:spcPts val="600"/>
              </a:spcBef>
              <a:buFont typeface="Arial" panose="020B0604020202020204" pitchFamily="34" charset="0"/>
              <a:buChar char="•"/>
              <a:defRPr/>
            </a:pPr>
            <a:r>
              <a:rPr lang="en-US" sz="1600" dirty="0">
                <a:solidFill>
                  <a:schemeClr val="bg1"/>
                </a:solidFill>
                <a:latin typeface="+mj-lt"/>
              </a:rPr>
              <a:t>Lifecycle management</a:t>
            </a:r>
          </a:p>
          <a:p>
            <a:pPr marL="285750" indent="-285750" defTabSz="609570">
              <a:spcBef>
                <a:spcPts val="600"/>
              </a:spcBef>
              <a:buFont typeface="Arial" panose="020B0604020202020204" pitchFamily="34" charset="0"/>
              <a:buChar char="•"/>
              <a:defRPr/>
            </a:pPr>
            <a:r>
              <a:rPr lang="en-US" sz="1600" dirty="0">
                <a:solidFill>
                  <a:schemeClr val="bg1"/>
                </a:solidFill>
                <a:latin typeface="+mj-lt"/>
              </a:rPr>
              <a:t>Role based access/</a:t>
            </a:r>
            <a:br>
              <a:rPr lang="en-US" sz="1600" dirty="0">
                <a:solidFill>
                  <a:schemeClr val="bg1"/>
                </a:solidFill>
                <a:latin typeface="+mj-lt"/>
              </a:rPr>
            </a:br>
            <a:r>
              <a:rPr lang="en-US" sz="1600" dirty="0">
                <a:solidFill>
                  <a:schemeClr val="bg1"/>
                </a:solidFill>
                <a:latin typeface="+mj-lt"/>
              </a:rPr>
              <a:t>Multi-tenant</a:t>
            </a:r>
          </a:p>
        </p:txBody>
      </p:sp>
      <p:grpSp>
        <p:nvGrpSpPr>
          <p:cNvPr id="6" name="Group 5">
            <a:extLst>
              <a:ext uri="{FF2B5EF4-FFF2-40B4-BE49-F238E27FC236}">
                <a16:creationId xmlns:a16="http://schemas.microsoft.com/office/drawing/2014/main" id="{A985F31A-5A71-AE43-ACAF-572EE23168CA}"/>
              </a:ext>
            </a:extLst>
          </p:cNvPr>
          <p:cNvGrpSpPr/>
          <p:nvPr/>
        </p:nvGrpSpPr>
        <p:grpSpPr>
          <a:xfrm>
            <a:off x="743898" y="1631234"/>
            <a:ext cx="6370848" cy="3670060"/>
            <a:chOff x="148654" y="1989721"/>
            <a:chExt cx="7047845" cy="4060059"/>
          </a:xfrm>
        </p:grpSpPr>
        <p:pic>
          <p:nvPicPr>
            <p:cNvPr id="7" name="Picture 4" descr="Gallery Partnerships at Artsy | Your Gallery Online">
              <a:extLst>
                <a:ext uri="{FF2B5EF4-FFF2-40B4-BE49-F238E27FC236}">
                  <a16:creationId xmlns:a16="http://schemas.microsoft.com/office/drawing/2014/main" id="{895DDB4A-BF3B-9944-B8C9-5AF521834F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654" y="1989721"/>
              <a:ext cx="7047845" cy="40600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1A6480E-828C-C343-9314-04CB0ECA7D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286" y="2359644"/>
              <a:ext cx="5186366" cy="2819221"/>
            </a:xfrm>
            <a:prstGeom prst="rect">
              <a:avLst/>
            </a:prstGeom>
          </p:spPr>
        </p:pic>
      </p:grpSp>
      <p:sp>
        <p:nvSpPr>
          <p:cNvPr id="9" name="Rounded Rectangle 57">
            <a:extLst>
              <a:ext uri="{FF2B5EF4-FFF2-40B4-BE49-F238E27FC236}">
                <a16:creationId xmlns:a16="http://schemas.microsoft.com/office/drawing/2014/main" id="{4799C9FE-9614-7F4C-AB08-3D5FF87C2B76}"/>
              </a:ext>
            </a:extLst>
          </p:cNvPr>
          <p:cNvSpPr/>
          <p:nvPr/>
        </p:nvSpPr>
        <p:spPr>
          <a:xfrm>
            <a:off x="1467495" y="5747824"/>
            <a:ext cx="9004144" cy="41496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000" dirty="0">
                <a:solidFill>
                  <a:srgbClr val="FFFFFF"/>
                </a:solidFill>
                <a:latin typeface="CiscoSansTT ExtraLight"/>
              </a:rPr>
              <a:t>One management dashboard for branch, co-location, cloud and Security</a:t>
            </a:r>
          </a:p>
        </p:txBody>
      </p:sp>
      <p:sp>
        <p:nvSpPr>
          <p:cNvPr id="10" name="TextBox 9">
            <a:extLst>
              <a:ext uri="{FF2B5EF4-FFF2-40B4-BE49-F238E27FC236}">
                <a16:creationId xmlns:a16="http://schemas.microsoft.com/office/drawing/2014/main" id="{BC7672FF-0197-3046-8E0F-A6EE4C47EE8D}"/>
              </a:ext>
            </a:extLst>
          </p:cNvPr>
          <p:cNvSpPr txBox="1"/>
          <p:nvPr/>
        </p:nvSpPr>
        <p:spPr>
          <a:xfrm>
            <a:off x="1618906" y="1207914"/>
            <a:ext cx="4656216" cy="400110"/>
          </a:xfrm>
          <a:prstGeom prst="rect">
            <a:avLst/>
          </a:prstGeom>
          <a:noFill/>
        </p:spPr>
        <p:txBody>
          <a:bodyPr wrap="square" rtlCol="0">
            <a:spAutoFit/>
          </a:bodyPr>
          <a:lstStyle/>
          <a:p>
            <a:pPr algn="ctr" defTabSz="609570">
              <a:defRPr/>
            </a:pPr>
            <a:r>
              <a:rPr lang="en-US" sz="2000" dirty="0">
                <a:solidFill>
                  <a:schemeClr val="bg1"/>
                </a:solidFill>
                <a:latin typeface="CiscoSansTT Light" panose="020B0503020201020303" pitchFamily="34" charset="0"/>
                <a:cs typeface="CiscoSansTT Light" panose="020B0503020201020303" pitchFamily="34" charset="0"/>
              </a:rPr>
              <a:t>Cisco vManage</a:t>
            </a:r>
            <a:endParaRPr lang="en-US" sz="1600" dirty="0">
              <a:solidFill>
                <a:schemeClr val="bg1"/>
              </a:solidFill>
              <a:latin typeface="CiscoSansTT Light" panose="020B0503020201020303" pitchFamily="34" charset="0"/>
              <a:cs typeface="CiscoSansTT Light" panose="020B0503020201020303" pitchFamily="34" charset="0"/>
            </a:endParaRPr>
          </a:p>
        </p:txBody>
      </p:sp>
    </p:spTree>
    <p:extLst>
      <p:ext uri="{BB962C8B-B14F-4D97-AF65-F5344CB8AC3E}">
        <p14:creationId xmlns:p14="http://schemas.microsoft.com/office/powerpoint/2010/main" val="257114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SD-WAN Analytics</a:t>
            </a:r>
          </a:p>
        </p:txBody>
      </p:sp>
      <p:sp>
        <p:nvSpPr>
          <p:cNvPr id="140" name="Rectangle: Rounded Corners 90">
            <a:extLst>
              <a:ext uri="{FF2B5EF4-FFF2-40B4-BE49-F238E27FC236}">
                <a16:creationId xmlns:a16="http://schemas.microsoft.com/office/drawing/2014/main" id="{51223DE2-BDF1-7A4C-B3E7-B4890CA40D7C}"/>
              </a:ext>
            </a:extLst>
          </p:cNvPr>
          <p:cNvSpPr/>
          <p:nvPr/>
        </p:nvSpPr>
        <p:spPr>
          <a:xfrm>
            <a:off x="7648359" y="2299194"/>
            <a:ext cx="3515837" cy="2685834"/>
          </a:xfrm>
          <a:prstGeom prst="roundRect">
            <a:avLst>
              <a:gd name="adj" fmla="val 10147"/>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142" name="Rounded Rectangle 79">
            <a:extLst>
              <a:ext uri="{FF2B5EF4-FFF2-40B4-BE49-F238E27FC236}">
                <a16:creationId xmlns:a16="http://schemas.microsoft.com/office/drawing/2014/main" id="{890D4CD1-2F44-7B4B-9986-0C759D8AF74A}"/>
              </a:ext>
            </a:extLst>
          </p:cNvPr>
          <p:cNvSpPr/>
          <p:nvPr/>
        </p:nvSpPr>
        <p:spPr>
          <a:xfrm>
            <a:off x="7648359" y="2299196"/>
            <a:ext cx="3515837"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Real-Time Information</a:t>
            </a:r>
          </a:p>
        </p:txBody>
      </p:sp>
      <p:sp>
        <p:nvSpPr>
          <p:cNvPr id="143" name="TextBox 142">
            <a:extLst>
              <a:ext uri="{FF2B5EF4-FFF2-40B4-BE49-F238E27FC236}">
                <a16:creationId xmlns:a16="http://schemas.microsoft.com/office/drawing/2014/main" id="{054BFF6A-E633-9846-9C4A-E95AB69E2FF2}"/>
              </a:ext>
            </a:extLst>
          </p:cNvPr>
          <p:cNvSpPr txBox="1"/>
          <p:nvPr/>
        </p:nvSpPr>
        <p:spPr>
          <a:xfrm>
            <a:off x="7959777" y="3018931"/>
            <a:ext cx="2908160" cy="1723549"/>
          </a:xfrm>
          <a:prstGeom prst="rect">
            <a:avLst/>
          </a:prstGeom>
          <a:noFill/>
        </p:spPr>
        <p:txBody>
          <a:bodyPr wrap="square" rtlCol="0">
            <a:spAutoFit/>
          </a:bodyPr>
          <a:lstStyle/>
          <a:p>
            <a:pPr marL="285750" indent="-285750" defTabSz="609570">
              <a:buFont typeface="Arial" panose="020B0604020202020204" pitchFamily="34" charset="0"/>
              <a:buChar char="•"/>
              <a:defRPr/>
            </a:pPr>
            <a:r>
              <a:rPr lang="en-US" sz="1600" dirty="0">
                <a:solidFill>
                  <a:schemeClr val="bg1"/>
                </a:solidFill>
                <a:latin typeface="+mj-lt"/>
              </a:rPr>
              <a:t>Future planning and what-if scenarios</a:t>
            </a:r>
          </a:p>
          <a:p>
            <a:pPr marL="285750" indent="-285750" defTabSz="609570">
              <a:spcBef>
                <a:spcPts val="600"/>
              </a:spcBef>
              <a:buFont typeface="Arial" panose="020B0604020202020204" pitchFamily="34" charset="0"/>
              <a:buChar char="•"/>
              <a:defRPr/>
            </a:pPr>
            <a:r>
              <a:rPr lang="en-US" sz="1600" dirty="0">
                <a:solidFill>
                  <a:schemeClr val="bg1"/>
                </a:solidFill>
                <a:latin typeface="+mj-lt"/>
              </a:rPr>
              <a:t>Recommendations for predictable app performance</a:t>
            </a:r>
          </a:p>
          <a:p>
            <a:pPr marL="285750" indent="-285750" defTabSz="609570">
              <a:spcBef>
                <a:spcPts val="600"/>
              </a:spcBef>
              <a:buFont typeface="Arial" panose="020B0604020202020204" pitchFamily="34" charset="0"/>
              <a:buChar char="•"/>
              <a:defRPr/>
            </a:pPr>
            <a:r>
              <a:rPr lang="en-US" sz="1600" dirty="0">
                <a:solidFill>
                  <a:schemeClr val="bg1"/>
                </a:solidFill>
                <a:latin typeface="+mj-lt"/>
              </a:rPr>
              <a:t>Benchmarking</a:t>
            </a:r>
          </a:p>
        </p:txBody>
      </p:sp>
      <p:sp>
        <p:nvSpPr>
          <p:cNvPr id="180" name="TextBox 179">
            <a:extLst>
              <a:ext uri="{FF2B5EF4-FFF2-40B4-BE49-F238E27FC236}">
                <a16:creationId xmlns:a16="http://schemas.microsoft.com/office/drawing/2014/main" id="{41E81CD4-D638-0A43-8229-8D0140D319D3}"/>
              </a:ext>
            </a:extLst>
          </p:cNvPr>
          <p:cNvSpPr txBox="1"/>
          <p:nvPr/>
        </p:nvSpPr>
        <p:spPr>
          <a:xfrm>
            <a:off x="1592422" y="5592670"/>
            <a:ext cx="4656216" cy="400110"/>
          </a:xfrm>
          <a:prstGeom prst="rect">
            <a:avLst/>
          </a:prstGeom>
          <a:noFill/>
        </p:spPr>
        <p:txBody>
          <a:bodyPr wrap="square" rtlCol="0">
            <a:spAutoFit/>
          </a:bodyPr>
          <a:lstStyle/>
          <a:p>
            <a:pPr algn="ctr" defTabSz="609570">
              <a:defRPr/>
            </a:pPr>
            <a:r>
              <a:rPr lang="en-US" sz="2000" dirty="0">
                <a:solidFill>
                  <a:schemeClr val="bg1"/>
                </a:solidFill>
                <a:latin typeface="CiscoSansTT Light" panose="020B0503020201020303" pitchFamily="34" charset="0"/>
                <a:cs typeface="CiscoSansTT Light" panose="020B0503020201020303" pitchFamily="34" charset="0"/>
              </a:rPr>
              <a:t>Cisco vAnalytics</a:t>
            </a:r>
            <a:endParaRPr lang="en-US" sz="1600" dirty="0">
              <a:solidFill>
                <a:schemeClr val="bg1"/>
              </a:solidFill>
              <a:latin typeface="CiscoSansTT Light" panose="020B0503020201020303" pitchFamily="34" charset="0"/>
              <a:cs typeface="CiscoSansTT Light" panose="020B0503020201020303" pitchFamily="34" charset="0"/>
            </a:endParaRPr>
          </a:p>
        </p:txBody>
      </p:sp>
      <p:grpSp>
        <p:nvGrpSpPr>
          <p:cNvPr id="21" name="Group 20">
            <a:extLst>
              <a:ext uri="{FF2B5EF4-FFF2-40B4-BE49-F238E27FC236}">
                <a16:creationId xmlns:a16="http://schemas.microsoft.com/office/drawing/2014/main" id="{DC28DC87-9BE4-6944-BB55-4A74C5BD9EA3}"/>
              </a:ext>
            </a:extLst>
          </p:cNvPr>
          <p:cNvGrpSpPr/>
          <p:nvPr/>
        </p:nvGrpSpPr>
        <p:grpSpPr>
          <a:xfrm>
            <a:off x="735107" y="1807080"/>
            <a:ext cx="6370848" cy="3670061"/>
            <a:chOff x="5040981" y="1483509"/>
            <a:chExt cx="7047845" cy="4060059"/>
          </a:xfrm>
        </p:grpSpPr>
        <p:sp>
          <p:nvSpPr>
            <p:cNvPr id="22" name="Rectangle 21">
              <a:extLst>
                <a:ext uri="{FF2B5EF4-FFF2-40B4-BE49-F238E27FC236}">
                  <a16:creationId xmlns:a16="http://schemas.microsoft.com/office/drawing/2014/main" id="{347876C8-A544-9344-A627-FF2B0D931FA2}"/>
                </a:ext>
              </a:extLst>
            </p:cNvPr>
            <p:cNvSpPr/>
            <p:nvPr/>
          </p:nvSpPr>
          <p:spPr>
            <a:xfrm>
              <a:off x="5922245" y="1799209"/>
              <a:ext cx="5295725" cy="331804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pic>
          <p:nvPicPr>
            <p:cNvPr id="23" name="Picture 22">
              <a:extLst>
                <a:ext uri="{FF2B5EF4-FFF2-40B4-BE49-F238E27FC236}">
                  <a16:creationId xmlns:a16="http://schemas.microsoft.com/office/drawing/2014/main" id="{6E0CAF30-7BBD-054B-9B71-3AD6A80079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41" t="7624" r="1712" b="4466"/>
            <a:stretch/>
          </p:blipFill>
          <p:spPr>
            <a:xfrm>
              <a:off x="6018994" y="2089361"/>
              <a:ext cx="5102227" cy="2625727"/>
            </a:xfrm>
            <a:prstGeom prst="rect">
              <a:avLst/>
            </a:prstGeom>
            <a:ln w="6350">
              <a:solidFill>
                <a:schemeClr val="bg2">
                  <a:lumMod val="95000"/>
                </a:schemeClr>
              </a:solidFill>
            </a:ln>
            <a:effectLst>
              <a:outerShdw blurRad="50800" dist="12700" dir="5400000" algn="t" rotWithShape="0">
                <a:prstClr val="black">
                  <a:alpha val="10000"/>
                </a:prstClr>
              </a:outerShdw>
            </a:effectLst>
          </p:spPr>
        </p:pic>
        <p:pic>
          <p:nvPicPr>
            <p:cNvPr id="24" name="Picture 23">
              <a:extLst>
                <a:ext uri="{FF2B5EF4-FFF2-40B4-BE49-F238E27FC236}">
                  <a16:creationId xmlns:a16="http://schemas.microsoft.com/office/drawing/2014/main" id="{093CA20C-9C8D-5547-82DB-78B00C41713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92802"/>
            <a:stretch/>
          </p:blipFill>
          <p:spPr>
            <a:xfrm>
              <a:off x="5922245" y="1799209"/>
              <a:ext cx="5295725" cy="215011"/>
            </a:xfrm>
            <a:prstGeom prst="rect">
              <a:avLst/>
            </a:prstGeom>
          </p:spPr>
        </p:pic>
        <p:pic>
          <p:nvPicPr>
            <p:cNvPr id="25" name="Picture 4" descr="Gallery Partnerships at Artsy | Your Gallery Online">
              <a:extLst>
                <a:ext uri="{FF2B5EF4-FFF2-40B4-BE49-F238E27FC236}">
                  <a16:creationId xmlns:a16="http://schemas.microsoft.com/office/drawing/2014/main" id="{A0ADFE4F-FD78-E44B-9BEE-6E1FADC7CBB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40981" y="1483509"/>
              <a:ext cx="7047845" cy="40600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4965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EB90E51-6B32-E341-B00E-BC317F8AF3DC}"/>
              </a:ext>
            </a:extLst>
          </p:cNvPr>
          <p:cNvCxnSpPr>
            <a:cxnSpLocks/>
          </p:cNvCxnSpPr>
          <p:nvPr/>
        </p:nvCxnSpPr>
        <p:spPr>
          <a:xfrm>
            <a:off x="3402623" y="2334617"/>
            <a:ext cx="5123329"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727F155-1965-4B42-850C-2038278DE982}"/>
              </a:ext>
            </a:extLst>
          </p:cNvPr>
          <p:cNvCxnSpPr>
            <a:cxnSpLocks/>
          </p:cNvCxnSpPr>
          <p:nvPr/>
        </p:nvCxnSpPr>
        <p:spPr>
          <a:xfrm>
            <a:off x="6374423" y="4069288"/>
            <a:ext cx="2151529"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ounded Rectangle 79">
            <a:extLst>
              <a:ext uri="{FF2B5EF4-FFF2-40B4-BE49-F238E27FC236}">
                <a16:creationId xmlns:a16="http://schemas.microsoft.com/office/drawing/2014/main" id="{02ACA845-DD63-1845-AD78-CD42C51720B1}"/>
              </a:ext>
            </a:extLst>
          </p:cNvPr>
          <p:cNvSpPr/>
          <p:nvPr/>
        </p:nvSpPr>
        <p:spPr>
          <a:xfrm>
            <a:off x="436110" y="2092571"/>
            <a:ext cx="3515837" cy="3237064"/>
          </a:xfrm>
          <a:prstGeom prst="roundRect">
            <a:avLst>
              <a:gd name="adj" fmla="val 8339"/>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dirty="0">
              <a:solidFill>
                <a:schemeClr val="tx1">
                  <a:lumMod val="75000"/>
                  <a:lumOff val="25000"/>
                </a:schemeClr>
              </a:solidFill>
              <a:latin typeface="CiscoSansTT ExtraLight"/>
            </a:endParaRPr>
          </a:p>
        </p:txBody>
      </p:sp>
      <p:sp>
        <p:nvSpPr>
          <p:cNvPr id="27" name="Rounded Rectangle 79">
            <a:extLst>
              <a:ext uri="{FF2B5EF4-FFF2-40B4-BE49-F238E27FC236}">
                <a16:creationId xmlns:a16="http://schemas.microsoft.com/office/drawing/2014/main" id="{1811E584-EA46-4540-9712-B22BDB79EB8E}"/>
              </a:ext>
            </a:extLst>
          </p:cNvPr>
          <p:cNvSpPr/>
          <p:nvPr/>
        </p:nvSpPr>
        <p:spPr>
          <a:xfrm>
            <a:off x="8142263" y="3799477"/>
            <a:ext cx="3515837" cy="1530158"/>
          </a:xfrm>
          <a:prstGeom prst="roundRect">
            <a:avLst>
              <a:gd name="adj" fmla="val 18724"/>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dirty="0">
              <a:solidFill>
                <a:schemeClr val="tx1">
                  <a:lumMod val="75000"/>
                  <a:lumOff val="25000"/>
                </a:schemeClr>
              </a:solidFill>
              <a:latin typeface="CiscoSansTT ExtraLight"/>
            </a:endParaRPr>
          </a:p>
        </p:txBody>
      </p:sp>
      <p:sp>
        <p:nvSpPr>
          <p:cNvPr id="28" name="Rectangle 27">
            <a:extLst>
              <a:ext uri="{FF2B5EF4-FFF2-40B4-BE49-F238E27FC236}">
                <a16:creationId xmlns:a16="http://schemas.microsoft.com/office/drawing/2014/main" id="{5E5B7455-BCD5-3440-89AA-410E7762BBE1}"/>
              </a:ext>
            </a:extLst>
          </p:cNvPr>
          <p:cNvSpPr/>
          <p:nvPr/>
        </p:nvSpPr>
        <p:spPr>
          <a:xfrm>
            <a:off x="8142262" y="4490375"/>
            <a:ext cx="3515837" cy="646331"/>
          </a:xfrm>
          <a:prstGeom prst="rect">
            <a:avLst/>
          </a:prstGeom>
        </p:spPr>
        <p:txBody>
          <a:bodyPr wrap="square">
            <a:spAutoFit/>
          </a:bodyPr>
          <a:lstStyle/>
          <a:p>
            <a:pPr algn="ctr" defTabSz="609570">
              <a:defRPr/>
            </a:pPr>
            <a:r>
              <a:rPr lang="en-US" dirty="0">
                <a:solidFill>
                  <a:schemeClr val="tx1">
                    <a:lumMod val="75000"/>
                    <a:lumOff val="25000"/>
                  </a:schemeClr>
                </a:solidFill>
              </a:rPr>
              <a:t>Dev Center</a:t>
            </a:r>
          </a:p>
          <a:p>
            <a:pPr algn="ctr" defTabSz="609570">
              <a:defRPr/>
            </a:pPr>
            <a:r>
              <a:rPr lang="en-US" dirty="0">
                <a:solidFill>
                  <a:schemeClr val="tx1">
                    <a:lumMod val="75000"/>
                    <a:lumOff val="25000"/>
                  </a:schemeClr>
                </a:solidFill>
              </a:rPr>
              <a:t>Ecosystem Exchange</a:t>
            </a:r>
          </a:p>
        </p:txBody>
      </p:sp>
      <p:sp>
        <p:nvSpPr>
          <p:cNvPr id="26" name="Rounded Rectangle 79">
            <a:extLst>
              <a:ext uri="{FF2B5EF4-FFF2-40B4-BE49-F238E27FC236}">
                <a16:creationId xmlns:a16="http://schemas.microsoft.com/office/drawing/2014/main" id="{7BEF3C04-5B9D-DB4E-BD45-4C7C483430E9}"/>
              </a:ext>
            </a:extLst>
          </p:cNvPr>
          <p:cNvSpPr/>
          <p:nvPr/>
        </p:nvSpPr>
        <p:spPr>
          <a:xfrm>
            <a:off x="8142263" y="2092571"/>
            <a:ext cx="3515837" cy="1530158"/>
          </a:xfrm>
          <a:prstGeom prst="roundRect">
            <a:avLst>
              <a:gd name="adj" fmla="val 18724"/>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dirty="0">
              <a:solidFill>
                <a:schemeClr val="tx1">
                  <a:lumMod val="75000"/>
                  <a:lumOff val="25000"/>
                </a:schemeClr>
              </a:solidFill>
              <a:latin typeface="CiscoSansTT ExtraLight"/>
            </a:endParaRPr>
          </a:p>
        </p:txBody>
      </p:sp>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Cisco SD-WAN is Open and Programmable</a:t>
            </a:r>
          </a:p>
        </p:txBody>
      </p:sp>
      <p:grpSp>
        <p:nvGrpSpPr>
          <p:cNvPr id="16" name="Group 15">
            <a:extLst>
              <a:ext uri="{FF2B5EF4-FFF2-40B4-BE49-F238E27FC236}">
                <a16:creationId xmlns:a16="http://schemas.microsoft.com/office/drawing/2014/main" id="{EC29EFED-0E5D-FD4F-BF38-D7F5BF964E7B}"/>
              </a:ext>
            </a:extLst>
          </p:cNvPr>
          <p:cNvGrpSpPr>
            <a:grpSpLocks noChangeAspect="1"/>
          </p:cNvGrpSpPr>
          <p:nvPr/>
        </p:nvGrpSpPr>
        <p:grpSpPr>
          <a:xfrm>
            <a:off x="4212086" y="1799119"/>
            <a:ext cx="3670036" cy="3647008"/>
            <a:chOff x="4843606" y="1868736"/>
            <a:chExt cx="2130468" cy="2117101"/>
          </a:xfrm>
        </p:grpSpPr>
        <p:sp>
          <p:nvSpPr>
            <p:cNvPr id="17" name="Oval 16">
              <a:extLst>
                <a:ext uri="{FF2B5EF4-FFF2-40B4-BE49-F238E27FC236}">
                  <a16:creationId xmlns:a16="http://schemas.microsoft.com/office/drawing/2014/main" id="{00F37CBC-D2E1-FF43-A32C-3D8C5C369341}"/>
                </a:ext>
              </a:extLst>
            </p:cNvPr>
            <p:cNvSpPr/>
            <p:nvPr/>
          </p:nvSpPr>
          <p:spPr>
            <a:xfrm>
              <a:off x="4843606" y="1868736"/>
              <a:ext cx="2130468" cy="2117101"/>
            </a:xfrm>
            <a:prstGeom prst="ellipse">
              <a:avLst/>
            </a:prstGeom>
            <a:solidFill>
              <a:schemeClr val="bg1"/>
            </a:solidFill>
            <a:ln w="762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dirty="0">
                <a:solidFill>
                  <a:srgbClr val="005073"/>
                </a:solidFill>
                <a:latin typeface="CiscoSansTT ExtraLight"/>
              </a:endParaRPr>
            </a:p>
          </p:txBody>
        </p:sp>
        <p:pic>
          <p:nvPicPr>
            <p:cNvPr id="18" name="Picture 2" descr="https://upload.wikimedia.org/wikipedia/en/f/f8/CiscoDevNet2.png">
              <a:extLst>
                <a:ext uri="{FF2B5EF4-FFF2-40B4-BE49-F238E27FC236}">
                  <a16:creationId xmlns:a16="http://schemas.microsoft.com/office/drawing/2014/main" id="{6B0DECC1-CCC3-BE44-A6BD-A79A2E15BF0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03148" y="2457143"/>
              <a:ext cx="1811385" cy="84540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32087968-5F7C-B545-B94A-1E43B9CA092D}"/>
              </a:ext>
            </a:extLst>
          </p:cNvPr>
          <p:cNvSpPr/>
          <p:nvPr/>
        </p:nvSpPr>
        <p:spPr>
          <a:xfrm>
            <a:off x="8142262" y="2783469"/>
            <a:ext cx="3515837" cy="646331"/>
          </a:xfrm>
          <a:prstGeom prst="rect">
            <a:avLst/>
          </a:prstGeom>
        </p:spPr>
        <p:txBody>
          <a:bodyPr wrap="square">
            <a:spAutoFit/>
          </a:bodyPr>
          <a:lstStyle/>
          <a:p>
            <a:pPr algn="ctr" defTabSz="609570">
              <a:defRPr/>
            </a:pPr>
            <a:r>
              <a:rPr lang="en-US" dirty="0">
                <a:solidFill>
                  <a:schemeClr val="tx1">
                    <a:lumMod val="75000"/>
                    <a:lumOff val="25000"/>
                  </a:schemeClr>
                </a:solidFill>
              </a:rPr>
              <a:t>OSS/BSS Integration</a:t>
            </a:r>
          </a:p>
          <a:p>
            <a:pPr algn="ctr" defTabSz="609570">
              <a:defRPr/>
            </a:pPr>
            <a:r>
              <a:rPr lang="en-US" dirty="0">
                <a:solidFill>
                  <a:schemeClr val="tx1">
                    <a:lumMod val="75000"/>
                    <a:lumOff val="25000"/>
                  </a:schemeClr>
                </a:solidFill>
              </a:rPr>
              <a:t>Multi-Tenant</a:t>
            </a:r>
          </a:p>
        </p:txBody>
      </p:sp>
      <p:sp>
        <p:nvSpPr>
          <p:cNvPr id="30" name="Rounded Rectangle 79">
            <a:extLst>
              <a:ext uri="{FF2B5EF4-FFF2-40B4-BE49-F238E27FC236}">
                <a16:creationId xmlns:a16="http://schemas.microsoft.com/office/drawing/2014/main" id="{5839004F-49F5-9F47-A946-5A72CA2812CE}"/>
              </a:ext>
            </a:extLst>
          </p:cNvPr>
          <p:cNvSpPr/>
          <p:nvPr/>
        </p:nvSpPr>
        <p:spPr>
          <a:xfrm>
            <a:off x="436109" y="2929003"/>
            <a:ext cx="3515838" cy="903598"/>
          </a:xfrm>
          <a:prstGeom prst="roundRect">
            <a:avLst>
              <a:gd name="adj"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Learning and</a:t>
            </a:r>
            <a:br>
              <a:rPr lang="en-US" dirty="0">
                <a:solidFill>
                  <a:schemeClr val="bg2"/>
                </a:solidFill>
                <a:latin typeface="CiscoSansTT ExtraLight"/>
              </a:rPr>
            </a:br>
            <a:r>
              <a:rPr lang="en-US" dirty="0">
                <a:solidFill>
                  <a:schemeClr val="bg2"/>
                </a:solidFill>
                <a:latin typeface="CiscoSansTT ExtraLight"/>
              </a:rPr>
              <a:t>hands-on content</a:t>
            </a:r>
          </a:p>
        </p:txBody>
      </p:sp>
      <p:sp>
        <p:nvSpPr>
          <p:cNvPr id="31" name="Rounded Rectangle 79">
            <a:extLst>
              <a:ext uri="{FF2B5EF4-FFF2-40B4-BE49-F238E27FC236}">
                <a16:creationId xmlns:a16="http://schemas.microsoft.com/office/drawing/2014/main" id="{2A10DCD5-82AA-7046-9FE2-849DE42B3322}"/>
              </a:ext>
            </a:extLst>
          </p:cNvPr>
          <p:cNvSpPr/>
          <p:nvPr/>
        </p:nvSpPr>
        <p:spPr>
          <a:xfrm>
            <a:off x="436109" y="3869779"/>
            <a:ext cx="3515836" cy="514152"/>
          </a:xfrm>
          <a:prstGeom prst="roundRect">
            <a:avLst>
              <a:gd name="adj"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Sandbox</a:t>
            </a:r>
          </a:p>
        </p:txBody>
      </p:sp>
      <p:sp>
        <p:nvSpPr>
          <p:cNvPr id="32" name="Rounded Rectangle 79">
            <a:extLst>
              <a:ext uri="{FF2B5EF4-FFF2-40B4-BE49-F238E27FC236}">
                <a16:creationId xmlns:a16="http://schemas.microsoft.com/office/drawing/2014/main" id="{1E42ED0B-72B8-714E-B219-322981F5719E}"/>
              </a:ext>
            </a:extLst>
          </p:cNvPr>
          <p:cNvSpPr/>
          <p:nvPr/>
        </p:nvSpPr>
        <p:spPr>
          <a:xfrm>
            <a:off x="436109" y="4421109"/>
            <a:ext cx="3515835" cy="514152"/>
          </a:xfrm>
          <a:prstGeom prst="roundRect">
            <a:avLst>
              <a:gd name="adj"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Code Exchange</a:t>
            </a:r>
          </a:p>
        </p:txBody>
      </p:sp>
      <p:grpSp>
        <p:nvGrpSpPr>
          <p:cNvPr id="10" name="Group 9">
            <a:extLst>
              <a:ext uri="{FF2B5EF4-FFF2-40B4-BE49-F238E27FC236}">
                <a16:creationId xmlns:a16="http://schemas.microsoft.com/office/drawing/2014/main" id="{E85274D5-4216-0A42-89F0-EE2A89614D90}"/>
              </a:ext>
            </a:extLst>
          </p:cNvPr>
          <p:cNvGrpSpPr/>
          <p:nvPr/>
        </p:nvGrpSpPr>
        <p:grpSpPr>
          <a:xfrm>
            <a:off x="8142263" y="2092570"/>
            <a:ext cx="3515837" cy="514152"/>
            <a:chOff x="8168640" y="2514600"/>
            <a:chExt cx="3515837" cy="514152"/>
          </a:xfrm>
        </p:grpSpPr>
        <p:sp>
          <p:nvSpPr>
            <p:cNvPr id="8" name="Rectangle 7">
              <a:extLst>
                <a:ext uri="{FF2B5EF4-FFF2-40B4-BE49-F238E27FC236}">
                  <a16:creationId xmlns:a16="http://schemas.microsoft.com/office/drawing/2014/main" id="{A95A61BC-3742-D94A-B282-8C456CDBBE36}"/>
                </a:ext>
              </a:extLst>
            </p:cNvPr>
            <p:cNvSpPr/>
            <p:nvPr/>
          </p:nvSpPr>
          <p:spPr>
            <a:xfrm>
              <a:off x="8179489" y="2756647"/>
              <a:ext cx="3504987" cy="27210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9" name="Rounded Rectangle 79">
              <a:extLst>
                <a:ext uri="{FF2B5EF4-FFF2-40B4-BE49-F238E27FC236}">
                  <a16:creationId xmlns:a16="http://schemas.microsoft.com/office/drawing/2014/main" id="{EF358A1F-C735-BC4E-8720-D933CBF2426E}"/>
                </a:ext>
              </a:extLst>
            </p:cNvPr>
            <p:cNvSpPr/>
            <p:nvPr/>
          </p:nvSpPr>
          <p:spPr>
            <a:xfrm>
              <a:off x="8168640" y="2514600"/>
              <a:ext cx="3515837" cy="5141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Managed Services</a:t>
              </a:r>
            </a:p>
          </p:txBody>
        </p:sp>
      </p:grpSp>
      <p:grpSp>
        <p:nvGrpSpPr>
          <p:cNvPr id="11" name="Group 10">
            <a:extLst>
              <a:ext uri="{FF2B5EF4-FFF2-40B4-BE49-F238E27FC236}">
                <a16:creationId xmlns:a16="http://schemas.microsoft.com/office/drawing/2014/main" id="{56386CFC-5032-2E49-A1F3-5924B45AFFAE}"/>
              </a:ext>
            </a:extLst>
          </p:cNvPr>
          <p:cNvGrpSpPr/>
          <p:nvPr/>
        </p:nvGrpSpPr>
        <p:grpSpPr>
          <a:xfrm>
            <a:off x="8142263" y="3799476"/>
            <a:ext cx="3515837" cy="514152"/>
            <a:chOff x="8168640" y="4221506"/>
            <a:chExt cx="3515837" cy="514152"/>
          </a:xfrm>
        </p:grpSpPr>
        <p:sp>
          <p:nvSpPr>
            <p:cNvPr id="38" name="Rectangle 37">
              <a:extLst>
                <a:ext uri="{FF2B5EF4-FFF2-40B4-BE49-F238E27FC236}">
                  <a16:creationId xmlns:a16="http://schemas.microsoft.com/office/drawing/2014/main" id="{AEC6B8C8-3CFF-A74A-B5EB-E6C67E2AE146}"/>
                </a:ext>
              </a:extLst>
            </p:cNvPr>
            <p:cNvSpPr/>
            <p:nvPr/>
          </p:nvSpPr>
          <p:spPr>
            <a:xfrm>
              <a:off x="8179489" y="4463553"/>
              <a:ext cx="3504987" cy="27210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20" name="Rounded Rectangle 79">
              <a:extLst>
                <a:ext uri="{FF2B5EF4-FFF2-40B4-BE49-F238E27FC236}">
                  <a16:creationId xmlns:a16="http://schemas.microsoft.com/office/drawing/2014/main" id="{E8FB2042-7A0A-E34E-A50B-978FA3A1A31A}"/>
                </a:ext>
              </a:extLst>
            </p:cNvPr>
            <p:cNvSpPr/>
            <p:nvPr/>
          </p:nvSpPr>
          <p:spPr>
            <a:xfrm>
              <a:off x="8168640" y="4221506"/>
              <a:ext cx="3515837" cy="5141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Partners</a:t>
              </a:r>
            </a:p>
          </p:txBody>
        </p:sp>
      </p:grpSp>
      <p:grpSp>
        <p:nvGrpSpPr>
          <p:cNvPr id="9" name="Group 8">
            <a:extLst>
              <a:ext uri="{FF2B5EF4-FFF2-40B4-BE49-F238E27FC236}">
                <a16:creationId xmlns:a16="http://schemas.microsoft.com/office/drawing/2014/main" id="{5B54A048-DEFA-7046-BDCA-8C9716ACB425}"/>
              </a:ext>
            </a:extLst>
          </p:cNvPr>
          <p:cNvGrpSpPr/>
          <p:nvPr/>
        </p:nvGrpSpPr>
        <p:grpSpPr>
          <a:xfrm>
            <a:off x="436110" y="2092570"/>
            <a:ext cx="3515837" cy="514152"/>
            <a:chOff x="462487" y="2514600"/>
            <a:chExt cx="3515837" cy="514152"/>
          </a:xfrm>
        </p:grpSpPr>
        <p:sp>
          <p:nvSpPr>
            <p:cNvPr id="39" name="Rectangle 38">
              <a:extLst>
                <a:ext uri="{FF2B5EF4-FFF2-40B4-BE49-F238E27FC236}">
                  <a16:creationId xmlns:a16="http://schemas.microsoft.com/office/drawing/2014/main" id="{2B115F17-6088-4D47-A80D-592289C00C61}"/>
                </a:ext>
              </a:extLst>
            </p:cNvPr>
            <p:cNvSpPr/>
            <p:nvPr/>
          </p:nvSpPr>
          <p:spPr>
            <a:xfrm>
              <a:off x="462487" y="2756647"/>
              <a:ext cx="3504987" cy="27210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42" name="Rounded Rectangle 79">
              <a:extLst>
                <a:ext uri="{FF2B5EF4-FFF2-40B4-BE49-F238E27FC236}">
                  <a16:creationId xmlns:a16="http://schemas.microsoft.com/office/drawing/2014/main" id="{890D4CD1-2F44-7B4B-9986-0C759D8AF74A}"/>
                </a:ext>
              </a:extLst>
            </p:cNvPr>
            <p:cNvSpPr/>
            <p:nvPr/>
          </p:nvSpPr>
          <p:spPr>
            <a:xfrm>
              <a:off x="462487" y="2514600"/>
              <a:ext cx="3515837" cy="5141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Enterprises</a:t>
              </a:r>
            </a:p>
          </p:txBody>
        </p:sp>
      </p:grpSp>
    </p:spTree>
    <p:extLst>
      <p:ext uri="{BB962C8B-B14F-4D97-AF65-F5344CB8AC3E}">
        <p14:creationId xmlns:p14="http://schemas.microsoft.com/office/powerpoint/2010/main" val="3096171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4" name="Group 373">
            <a:extLst>
              <a:ext uri="{FF2B5EF4-FFF2-40B4-BE49-F238E27FC236}">
                <a16:creationId xmlns:a16="http://schemas.microsoft.com/office/drawing/2014/main" id="{74383E49-B77E-3647-AEF6-17A1E810747F}"/>
              </a:ext>
            </a:extLst>
          </p:cNvPr>
          <p:cNvGrpSpPr/>
          <p:nvPr/>
        </p:nvGrpSpPr>
        <p:grpSpPr>
          <a:xfrm>
            <a:off x="4034858" y="1613588"/>
            <a:ext cx="3884795" cy="3884795"/>
            <a:chOff x="4034858" y="1613588"/>
            <a:chExt cx="3884795" cy="3884795"/>
          </a:xfrm>
        </p:grpSpPr>
        <p:sp>
          <p:nvSpPr>
            <p:cNvPr id="375" name="Donut 374">
              <a:extLst>
                <a:ext uri="{FF2B5EF4-FFF2-40B4-BE49-F238E27FC236}">
                  <a16:creationId xmlns:a16="http://schemas.microsoft.com/office/drawing/2014/main" id="{186D7539-C451-7E42-A0DB-F60AB004CFBF}"/>
                </a:ext>
              </a:extLst>
            </p:cNvPr>
            <p:cNvSpPr>
              <a:spLocks noChangeAspect="1"/>
            </p:cNvSpPr>
            <p:nvPr/>
          </p:nvSpPr>
          <p:spPr>
            <a:xfrm>
              <a:off x="4034858" y="1613588"/>
              <a:ext cx="3884795" cy="3884795"/>
            </a:xfrm>
            <a:prstGeom prst="donut">
              <a:avLst/>
            </a:prstGeom>
            <a:solidFill>
              <a:schemeClr val="accent2">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3" dirty="0">
                <a:solidFill>
                  <a:schemeClr val="tx1"/>
                </a:solidFill>
              </a:endParaRPr>
            </a:p>
          </p:txBody>
        </p:sp>
        <p:sp>
          <p:nvSpPr>
            <p:cNvPr id="376" name="Rectangle 375">
              <a:extLst>
                <a:ext uri="{FF2B5EF4-FFF2-40B4-BE49-F238E27FC236}">
                  <a16:creationId xmlns:a16="http://schemas.microsoft.com/office/drawing/2014/main" id="{F4015674-CE4A-044C-93B8-5C7F88A023AA}"/>
                </a:ext>
              </a:extLst>
            </p:cNvPr>
            <p:cNvSpPr/>
            <p:nvPr/>
          </p:nvSpPr>
          <p:spPr>
            <a:xfrm>
              <a:off x="4715868" y="2256288"/>
              <a:ext cx="2511375" cy="24966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prstTxWarp prst="textArchUp">
                <a:avLst/>
              </a:prstTxWarp>
            </a:bodyPr>
            <a:lstStyle/>
            <a:p>
              <a:pPr lvl="0" algn="ctr"/>
              <a:endParaRPr lang="en-US" sz="2133">
                <a:solidFill>
                  <a:srgbClr val="FFFFFF"/>
                </a:solidFill>
                <a:latin typeface="CiscoSansTT" panose="020B0503020201020303" pitchFamily="34" charset="0"/>
              </a:endParaRPr>
            </a:p>
          </p:txBody>
        </p:sp>
        <p:sp>
          <p:nvSpPr>
            <p:cNvPr id="377" name="Rectangle 376">
              <a:extLst>
                <a:ext uri="{FF2B5EF4-FFF2-40B4-BE49-F238E27FC236}">
                  <a16:creationId xmlns:a16="http://schemas.microsoft.com/office/drawing/2014/main" id="{7CA30192-64C5-254E-A965-7818451361C7}"/>
                </a:ext>
              </a:extLst>
            </p:cNvPr>
            <p:cNvSpPr/>
            <p:nvPr/>
          </p:nvSpPr>
          <p:spPr>
            <a:xfrm>
              <a:off x="4961376" y="2706511"/>
              <a:ext cx="2020356" cy="20085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prstTxWarp prst="textArchUp">
                <a:avLst/>
              </a:prstTxWarp>
            </a:bodyPr>
            <a:lstStyle/>
            <a:p>
              <a:pPr lvl="0" algn="ctr"/>
              <a:endParaRPr lang="en-US" sz="2133">
                <a:solidFill>
                  <a:srgbClr val="FFFFFF"/>
                </a:solidFill>
                <a:latin typeface="CiscoSansTT" panose="020B0503020201020303" pitchFamily="34" charset="0"/>
              </a:endParaRPr>
            </a:p>
          </p:txBody>
        </p:sp>
        <p:sp>
          <p:nvSpPr>
            <p:cNvPr id="378" name="Oval 377">
              <a:extLst>
                <a:ext uri="{FF2B5EF4-FFF2-40B4-BE49-F238E27FC236}">
                  <a16:creationId xmlns:a16="http://schemas.microsoft.com/office/drawing/2014/main" id="{25F19CC6-5AE4-DB40-8CC6-A7325CB42AFF}"/>
                </a:ext>
              </a:extLst>
            </p:cNvPr>
            <p:cNvSpPr>
              <a:spLocks noChangeAspect="1"/>
            </p:cNvSpPr>
            <p:nvPr/>
          </p:nvSpPr>
          <p:spPr>
            <a:xfrm>
              <a:off x="4442074" y="2020803"/>
              <a:ext cx="3070215" cy="3070215"/>
            </a:xfrm>
            <a:prstGeom prst="ellipse">
              <a:avLst/>
            </a:prstGeom>
            <a:solidFill>
              <a:schemeClr val="accent5">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3"/>
            </a:p>
          </p:txBody>
        </p:sp>
        <p:sp>
          <p:nvSpPr>
            <p:cNvPr id="379" name="Oval 378">
              <a:extLst>
                <a:ext uri="{FF2B5EF4-FFF2-40B4-BE49-F238E27FC236}">
                  <a16:creationId xmlns:a16="http://schemas.microsoft.com/office/drawing/2014/main" id="{E1F9C7D7-AEA5-3A46-8F1A-33040E7909D9}"/>
                </a:ext>
              </a:extLst>
            </p:cNvPr>
            <p:cNvSpPr>
              <a:spLocks noChangeAspect="1"/>
            </p:cNvSpPr>
            <p:nvPr/>
          </p:nvSpPr>
          <p:spPr>
            <a:xfrm>
              <a:off x="4838478" y="2417209"/>
              <a:ext cx="2265187" cy="2265187"/>
            </a:xfrm>
            <a:prstGeom prst="ellipse">
              <a:avLst/>
            </a:prstGeom>
            <a:solidFill>
              <a:schemeClr val="accent1">
                <a:lumMod val="75000"/>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3"/>
            </a:p>
          </p:txBody>
        </p:sp>
        <p:sp>
          <p:nvSpPr>
            <p:cNvPr id="380" name="Oval 379">
              <a:extLst>
                <a:ext uri="{FF2B5EF4-FFF2-40B4-BE49-F238E27FC236}">
                  <a16:creationId xmlns:a16="http://schemas.microsoft.com/office/drawing/2014/main" id="{475AB63E-CC44-9448-BE10-87D4A7252A8E}"/>
                </a:ext>
              </a:extLst>
            </p:cNvPr>
            <p:cNvSpPr>
              <a:spLocks noChangeAspect="1"/>
            </p:cNvSpPr>
            <p:nvPr/>
          </p:nvSpPr>
          <p:spPr>
            <a:xfrm>
              <a:off x="5247961" y="2835900"/>
              <a:ext cx="1446221" cy="1446221"/>
            </a:xfrm>
            <a:prstGeom prst="ellipse">
              <a:avLst/>
            </a:prstGeom>
            <a:solidFill>
              <a:schemeClr val="accent4">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53"/>
            </a:p>
          </p:txBody>
        </p:sp>
        <p:sp>
          <p:nvSpPr>
            <p:cNvPr id="381" name="TextBox 380">
              <a:extLst>
                <a:ext uri="{FF2B5EF4-FFF2-40B4-BE49-F238E27FC236}">
                  <a16:creationId xmlns:a16="http://schemas.microsoft.com/office/drawing/2014/main" id="{6D3F704F-2353-574F-9927-E4B20BD37E3D}"/>
                </a:ext>
              </a:extLst>
            </p:cNvPr>
            <p:cNvSpPr txBox="1"/>
            <p:nvPr/>
          </p:nvSpPr>
          <p:spPr>
            <a:xfrm>
              <a:off x="5370756" y="3257290"/>
              <a:ext cx="1165704" cy="584775"/>
            </a:xfrm>
            <a:prstGeom prst="rect">
              <a:avLst/>
            </a:prstGeom>
            <a:noFill/>
          </p:spPr>
          <p:txBody>
            <a:bodyPr wrap="none" rtlCol="0">
              <a:spAutoFit/>
            </a:bodyPr>
            <a:lstStyle/>
            <a:p>
              <a:r>
                <a:rPr lang="en-US" sz="3200" dirty="0">
                  <a:solidFill>
                    <a:schemeClr val="bg2"/>
                  </a:solidFill>
                  <a:latin typeface="CiscoSansTT" panose="020B0503020201020303" pitchFamily="34" charset="0"/>
                  <a:cs typeface="CiscoSansTT" panose="020B0503020201020303" pitchFamily="34" charset="0"/>
                </a:rPr>
                <a:t>WAN</a:t>
              </a:r>
            </a:p>
          </p:txBody>
        </p:sp>
      </p:grpSp>
      <p:grpSp>
        <p:nvGrpSpPr>
          <p:cNvPr id="1985" name="Group 1984">
            <a:extLst>
              <a:ext uri="{FF2B5EF4-FFF2-40B4-BE49-F238E27FC236}">
                <a16:creationId xmlns:a16="http://schemas.microsoft.com/office/drawing/2014/main" id="{CA6595D3-6E67-499E-93F8-093B726E6C2C}"/>
              </a:ext>
            </a:extLst>
          </p:cNvPr>
          <p:cNvGrpSpPr/>
          <p:nvPr/>
        </p:nvGrpSpPr>
        <p:grpSpPr>
          <a:xfrm>
            <a:off x="738561" y="1327195"/>
            <a:ext cx="2608328" cy="4670568"/>
            <a:chOff x="553921" y="995396"/>
            <a:chExt cx="1956246" cy="3502926"/>
          </a:xfrm>
        </p:grpSpPr>
        <p:sp>
          <p:nvSpPr>
            <p:cNvPr id="1986" name="Rounded Rectangle 55">
              <a:extLst>
                <a:ext uri="{FF2B5EF4-FFF2-40B4-BE49-F238E27FC236}">
                  <a16:creationId xmlns:a16="http://schemas.microsoft.com/office/drawing/2014/main" id="{AC2CF2BA-8FA1-468F-99FE-782EECC19F45}"/>
                </a:ext>
              </a:extLst>
            </p:cNvPr>
            <p:cNvSpPr/>
            <p:nvPr/>
          </p:nvSpPr>
          <p:spPr>
            <a:xfrm>
              <a:off x="553921" y="995396"/>
              <a:ext cx="1956246" cy="816350"/>
            </a:xfrm>
            <a:prstGeom prst="roundRect">
              <a:avLst>
                <a:gd name="adj" fmla="val 23554"/>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1987" name="Group 1986">
              <a:extLst>
                <a:ext uri="{FF2B5EF4-FFF2-40B4-BE49-F238E27FC236}">
                  <a16:creationId xmlns:a16="http://schemas.microsoft.com/office/drawing/2014/main" id="{3DA902E9-B325-468D-A0FE-748DF2426176}"/>
                </a:ext>
              </a:extLst>
            </p:cNvPr>
            <p:cNvGrpSpPr/>
            <p:nvPr/>
          </p:nvGrpSpPr>
          <p:grpSpPr>
            <a:xfrm>
              <a:off x="1211280" y="1170103"/>
              <a:ext cx="1124169" cy="392415"/>
              <a:chOff x="974654" y="1241017"/>
              <a:chExt cx="1224352" cy="392415"/>
            </a:xfrm>
          </p:grpSpPr>
          <p:sp>
            <p:nvSpPr>
              <p:cNvPr id="2267" name="Rounded Rectangle 55">
                <a:extLst>
                  <a:ext uri="{FF2B5EF4-FFF2-40B4-BE49-F238E27FC236}">
                    <a16:creationId xmlns:a16="http://schemas.microsoft.com/office/drawing/2014/main" id="{AEEDDB09-12CE-4C1B-A350-D48C89023521}"/>
                  </a:ext>
                </a:extLst>
              </p:cNvPr>
              <p:cNvSpPr/>
              <p:nvPr/>
            </p:nvSpPr>
            <p:spPr>
              <a:xfrm>
                <a:off x="974654" y="1275407"/>
                <a:ext cx="1224352" cy="35346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268" name="TextBox 2267">
                <a:extLst>
                  <a:ext uri="{FF2B5EF4-FFF2-40B4-BE49-F238E27FC236}">
                    <a16:creationId xmlns:a16="http://schemas.microsoft.com/office/drawing/2014/main" id="{B645CCDA-9B36-4E09-84AB-36096FCA98A9}"/>
                  </a:ext>
                </a:extLst>
              </p:cNvPr>
              <p:cNvSpPr txBox="1"/>
              <p:nvPr/>
            </p:nvSpPr>
            <p:spPr>
              <a:xfrm>
                <a:off x="1362779" y="1241017"/>
                <a:ext cx="779779" cy="392415"/>
              </a:xfrm>
              <a:prstGeom prst="rect">
                <a:avLst/>
              </a:prstGeom>
              <a:noFill/>
            </p:spPr>
            <p:txBody>
              <a:bodyPr wrap="square" rtlCol="0">
                <a:spAutoFit/>
              </a:bodyPr>
              <a:lstStyle/>
              <a:p>
                <a:pPr defTabSz="609585" fontAlgn="base">
                  <a:spcBef>
                    <a:spcPct val="0"/>
                  </a:spcBef>
                  <a:spcAft>
                    <a:spcPct val="0"/>
                  </a:spcAft>
                </a:pPr>
                <a:r>
                  <a:rPr lang="en-US" sz="1400" dirty="0">
                    <a:solidFill>
                      <a:srgbClr val="005073"/>
                    </a:solidFill>
                    <a:latin typeface="CiscoSansTT ExtraLight"/>
                    <a:ea typeface="ＭＳ Ｐゴシック" charset="0"/>
                  </a:rPr>
                  <a:t>Campus</a:t>
                </a:r>
              </a:p>
              <a:p>
                <a:pPr defTabSz="609585" fontAlgn="base">
                  <a:spcBef>
                    <a:spcPct val="0"/>
                  </a:spcBef>
                  <a:spcAft>
                    <a:spcPct val="0"/>
                  </a:spcAft>
                </a:pPr>
                <a:r>
                  <a:rPr lang="en-US" sz="1400" dirty="0">
                    <a:solidFill>
                      <a:srgbClr val="005073"/>
                    </a:solidFill>
                    <a:latin typeface="CiscoSansTT ExtraLight"/>
                    <a:ea typeface="ＭＳ Ｐゴシック" charset="0"/>
                  </a:rPr>
                  <a:t>X2-5</a:t>
                </a:r>
              </a:p>
            </p:txBody>
          </p:sp>
        </p:grpSp>
        <p:sp>
          <p:nvSpPr>
            <p:cNvPr id="1988" name="Rounded Rectangle 55">
              <a:extLst>
                <a:ext uri="{FF2B5EF4-FFF2-40B4-BE49-F238E27FC236}">
                  <a16:creationId xmlns:a16="http://schemas.microsoft.com/office/drawing/2014/main" id="{B60907F6-2B82-43F0-A37F-478621310E68}"/>
                </a:ext>
              </a:extLst>
            </p:cNvPr>
            <p:cNvSpPr/>
            <p:nvPr/>
          </p:nvSpPr>
          <p:spPr>
            <a:xfrm>
              <a:off x="553921" y="1884804"/>
              <a:ext cx="1956246" cy="1502873"/>
            </a:xfrm>
            <a:prstGeom prst="roundRect">
              <a:avLst>
                <a:gd name="adj" fmla="val 7494"/>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989" name="TextBox 1988">
              <a:extLst>
                <a:ext uri="{FF2B5EF4-FFF2-40B4-BE49-F238E27FC236}">
                  <a16:creationId xmlns:a16="http://schemas.microsoft.com/office/drawing/2014/main" id="{F311F779-763E-49C6-8611-0007F2D9C1D2}"/>
                </a:ext>
              </a:extLst>
            </p:cNvPr>
            <p:cNvSpPr txBox="1"/>
            <p:nvPr/>
          </p:nvSpPr>
          <p:spPr>
            <a:xfrm>
              <a:off x="906825" y="1972787"/>
              <a:ext cx="1221332" cy="230833"/>
            </a:xfrm>
            <a:prstGeom prst="rect">
              <a:avLst/>
            </a:prstGeom>
            <a:noFill/>
          </p:spPr>
          <p:txBody>
            <a:bodyPr wrap="square" rtlCol="0">
              <a:spAutoFit/>
            </a:bodyPr>
            <a:lstStyle/>
            <a:p>
              <a:pPr algn="ctr" defTabSz="609585" fontAlgn="base">
                <a:spcBef>
                  <a:spcPct val="0"/>
                </a:spcBef>
                <a:spcAft>
                  <a:spcPct val="0"/>
                </a:spcAft>
              </a:pPr>
              <a:r>
                <a:rPr lang="en-US" sz="1400" dirty="0">
                  <a:solidFill>
                    <a:srgbClr val="005073"/>
                  </a:solidFill>
                  <a:latin typeface="CiscoSansTT ExtraLight"/>
                  <a:ea typeface="ＭＳ Ｐゴシック" charset="0"/>
                </a:rPr>
                <a:t>Branches X100+</a:t>
              </a:r>
            </a:p>
          </p:txBody>
        </p:sp>
        <p:sp>
          <p:nvSpPr>
            <p:cNvPr id="1990" name="Rounded Rectangle 55">
              <a:extLst>
                <a:ext uri="{FF2B5EF4-FFF2-40B4-BE49-F238E27FC236}">
                  <a16:creationId xmlns:a16="http://schemas.microsoft.com/office/drawing/2014/main" id="{CC7EB875-F296-45A8-9CAF-870FFF1BE89B}"/>
                </a:ext>
              </a:extLst>
            </p:cNvPr>
            <p:cNvSpPr/>
            <p:nvPr/>
          </p:nvSpPr>
          <p:spPr>
            <a:xfrm>
              <a:off x="553921" y="3463926"/>
              <a:ext cx="1956246" cy="1034396"/>
            </a:xfrm>
            <a:prstGeom prst="roundRect">
              <a:avLst>
                <a:gd name="adj" fmla="val 1192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991" name="TextBox 1990">
              <a:extLst>
                <a:ext uri="{FF2B5EF4-FFF2-40B4-BE49-F238E27FC236}">
                  <a16:creationId xmlns:a16="http://schemas.microsoft.com/office/drawing/2014/main" id="{FFB1A269-DC58-43D8-9414-3877804D8964}"/>
                </a:ext>
              </a:extLst>
            </p:cNvPr>
            <p:cNvSpPr txBox="1"/>
            <p:nvPr/>
          </p:nvSpPr>
          <p:spPr>
            <a:xfrm>
              <a:off x="1941774" y="3608510"/>
              <a:ext cx="454691" cy="392271"/>
            </a:xfrm>
            <a:prstGeom prst="rect">
              <a:avLst/>
            </a:prstGeom>
            <a:noFill/>
          </p:spPr>
          <p:txBody>
            <a:bodyPr wrap="none" rtlCol="0" anchor="ctr">
              <a:spAutoFit/>
            </a:bodyPr>
            <a:lstStyle/>
            <a:p>
              <a:pPr algn="ctr" defTabSz="609585" fontAlgn="base">
                <a:spcBef>
                  <a:spcPct val="0"/>
                </a:spcBef>
                <a:spcAft>
                  <a:spcPct val="0"/>
                </a:spcAft>
              </a:pPr>
              <a:r>
                <a:rPr lang="en-US" sz="933" dirty="0">
                  <a:solidFill>
                    <a:srgbClr val="005073"/>
                  </a:solidFill>
                  <a:latin typeface="CiscoSansTT ExtraLight"/>
                  <a:ea typeface="ＭＳ Ｐゴシック" charset="0"/>
                </a:rPr>
                <a:t>Mobile </a:t>
              </a:r>
              <a:br>
                <a:rPr lang="en-US" sz="933" dirty="0">
                  <a:solidFill>
                    <a:srgbClr val="005073"/>
                  </a:solidFill>
                  <a:latin typeface="CiscoSansTT ExtraLight"/>
                  <a:ea typeface="ＭＳ Ｐゴシック" charset="0"/>
                </a:rPr>
              </a:br>
              <a:r>
                <a:rPr lang="en-US" sz="933" dirty="0">
                  <a:solidFill>
                    <a:srgbClr val="005073"/>
                  </a:solidFill>
                  <a:latin typeface="CiscoSansTT ExtraLight"/>
                  <a:ea typeface="ＭＳ Ｐゴシック" charset="0"/>
                </a:rPr>
                <a:t>Users</a:t>
              </a:r>
            </a:p>
            <a:p>
              <a:pPr algn="ctr" defTabSz="609585" fontAlgn="base">
                <a:spcBef>
                  <a:spcPct val="0"/>
                </a:spcBef>
                <a:spcAft>
                  <a:spcPct val="0"/>
                </a:spcAft>
              </a:pPr>
              <a:r>
                <a:rPr lang="en-US" sz="933" dirty="0">
                  <a:solidFill>
                    <a:srgbClr val="005073"/>
                  </a:solidFill>
                  <a:latin typeface="CiscoSansTT ExtraLight"/>
                  <a:ea typeface="ＭＳ Ｐゴシック" charset="0"/>
                </a:rPr>
                <a:t>X1000s</a:t>
              </a:r>
            </a:p>
          </p:txBody>
        </p:sp>
        <p:grpSp>
          <p:nvGrpSpPr>
            <p:cNvPr id="1992" name="Group 1991">
              <a:extLst>
                <a:ext uri="{FF2B5EF4-FFF2-40B4-BE49-F238E27FC236}">
                  <a16:creationId xmlns:a16="http://schemas.microsoft.com/office/drawing/2014/main" id="{E96F50EC-4790-4C9B-98F8-09501F11CFAE}"/>
                </a:ext>
              </a:extLst>
            </p:cNvPr>
            <p:cNvGrpSpPr/>
            <p:nvPr/>
          </p:nvGrpSpPr>
          <p:grpSpPr>
            <a:xfrm>
              <a:off x="1275766" y="2226448"/>
              <a:ext cx="491122" cy="421936"/>
              <a:chOff x="630913" y="1593579"/>
              <a:chExt cx="664885" cy="571222"/>
            </a:xfrm>
          </p:grpSpPr>
          <p:grpSp>
            <p:nvGrpSpPr>
              <p:cNvPr id="2246" name="Group 2245">
                <a:extLst>
                  <a:ext uri="{FF2B5EF4-FFF2-40B4-BE49-F238E27FC236}">
                    <a16:creationId xmlns:a16="http://schemas.microsoft.com/office/drawing/2014/main" id="{E9EACF66-5674-473A-B2CC-87FF661D103C}"/>
                  </a:ext>
                </a:extLst>
              </p:cNvPr>
              <p:cNvGrpSpPr/>
              <p:nvPr/>
            </p:nvGrpSpPr>
            <p:grpSpPr>
              <a:xfrm>
                <a:off x="637109" y="1593579"/>
                <a:ext cx="259614" cy="259612"/>
                <a:chOff x="1169155" y="3436668"/>
                <a:chExt cx="790035" cy="790033"/>
              </a:xfrm>
            </p:grpSpPr>
            <p:sp>
              <p:nvSpPr>
                <p:cNvPr id="2263" name="Oval 2262">
                  <a:extLst>
                    <a:ext uri="{FF2B5EF4-FFF2-40B4-BE49-F238E27FC236}">
                      <a16:creationId xmlns:a16="http://schemas.microsoft.com/office/drawing/2014/main" id="{8050AFA5-0691-4719-9E3F-834C340D7C73}"/>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264" name="Group 2263">
                  <a:extLst>
                    <a:ext uri="{FF2B5EF4-FFF2-40B4-BE49-F238E27FC236}">
                      <a16:creationId xmlns:a16="http://schemas.microsoft.com/office/drawing/2014/main" id="{89C3A56C-46B6-4958-B7A6-70023895D7B7}"/>
                    </a:ext>
                  </a:extLst>
                </p:cNvPr>
                <p:cNvGrpSpPr/>
                <p:nvPr/>
              </p:nvGrpSpPr>
              <p:grpSpPr>
                <a:xfrm>
                  <a:off x="1441405" y="3568615"/>
                  <a:ext cx="245534" cy="526139"/>
                  <a:chOff x="2009388" y="1214359"/>
                  <a:chExt cx="748546" cy="1604018"/>
                </a:xfrm>
              </p:grpSpPr>
              <p:sp>
                <p:nvSpPr>
                  <p:cNvPr id="2265" name="Rectangle: Rounded Corners 135">
                    <a:extLst>
                      <a:ext uri="{FF2B5EF4-FFF2-40B4-BE49-F238E27FC236}">
                        <a16:creationId xmlns:a16="http://schemas.microsoft.com/office/drawing/2014/main" id="{8A98ED23-ADB4-4E41-A75E-8FD82BD81AAB}"/>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266" name="Oval 2265">
                    <a:extLst>
                      <a:ext uri="{FF2B5EF4-FFF2-40B4-BE49-F238E27FC236}">
                        <a16:creationId xmlns:a16="http://schemas.microsoft.com/office/drawing/2014/main" id="{2D70F07B-42DA-4D9A-8F14-3712674FBE91}"/>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247" name="Group 2246">
                <a:extLst>
                  <a:ext uri="{FF2B5EF4-FFF2-40B4-BE49-F238E27FC236}">
                    <a16:creationId xmlns:a16="http://schemas.microsoft.com/office/drawing/2014/main" id="{4718AEAB-D833-4E61-905F-E0869514A070}"/>
                  </a:ext>
                </a:extLst>
              </p:cNvPr>
              <p:cNvGrpSpPr/>
              <p:nvPr/>
            </p:nvGrpSpPr>
            <p:grpSpPr>
              <a:xfrm>
                <a:off x="630913" y="1905188"/>
                <a:ext cx="259934" cy="259613"/>
                <a:chOff x="2797576" y="1459531"/>
                <a:chExt cx="791008" cy="790033"/>
              </a:xfrm>
            </p:grpSpPr>
            <p:grpSp>
              <p:nvGrpSpPr>
                <p:cNvPr id="2253" name="Group 2252">
                  <a:extLst>
                    <a:ext uri="{FF2B5EF4-FFF2-40B4-BE49-F238E27FC236}">
                      <a16:creationId xmlns:a16="http://schemas.microsoft.com/office/drawing/2014/main" id="{04527C29-B7C4-4A55-9008-47EAB4476EDF}"/>
                    </a:ext>
                  </a:extLst>
                </p:cNvPr>
                <p:cNvGrpSpPr/>
                <p:nvPr/>
              </p:nvGrpSpPr>
              <p:grpSpPr>
                <a:xfrm>
                  <a:off x="2797576" y="1459531"/>
                  <a:ext cx="791008" cy="790033"/>
                  <a:chOff x="7627901" y="1388508"/>
                  <a:chExt cx="879562" cy="878477"/>
                </a:xfrm>
              </p:grpSpPr>
              <p:sp>
                <p:nvSpPr>
                  <p:cNvPr id="2258" name="Oval 16">
                    <a:extLst>
                      <a:ext uri="{FF2B5EF4-FFF2-40B4-BE49-F238E27FC236}">
                        <a16:creationId xmlns:a16="http://schemas.microsoft.com/office/drawing/2014/main" id="{C8DBD9E2-2438-4B7E-B172-669022459577}"/>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259" name="Group 2258">
                    <a:extLst>
                      <a:ext uri="{FF2B5EF4-FFF2-40B4-BE49-F238E27FC236}">
                        <a16:creationId xmlns:a16="http://schemas.microsoft.com/office/drawing/2014/main" id="{8296CC34-034A-49CA-A8FE-FC6338069B7B}"/>
                      </a:ext>
                    </a:extLst>
                  </p:cNvPr>
                  <p:cNvGrpSpPr/>
                  <p:nvPr/>
                </p:nvGrpSpPr>
                <p:grpSpPr>
                  <a:xfrm>
                    <a:off x="7857281" y="1515865"/>
                    <a:ext cx="469139" cy="616011"/>
                    <a:chOff x="7857281" y="1515865"/>
                    <a:chExt cx="469139" cy="616011"/>
                  </a:xfrm>
                </p:grpSpPr>
                <p:sp>
                  <p:nvSpPr>
                    <p:cNvPr id="2260" name="Line 18">
                      <a:extLst>
                        <a:ext uri="{FF2B5EF4-FFF2-40B4-BE49-F238E27FC236}">
                          <a16:creationId xmlns:a16="http://schemas.microsoft.com/office/drawing/2014/main" id="{B1D377A5-79B2-4DA0-B4CC-C789A2AD45C3}"/>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61" name="Freeform 20">
                      <a:extLst>
                        <a:ext uri="{FF2B5EF4-FFF2-40B4-BE49-F238E27FC236}">
                          <a16:creationId xmlns:a16="http://schemas.microsoft.com/office/drawing/2014/main" id="{9FA2CAFA-071B-4624-A595-8971F30AF306}"/>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62" name="Freeform 21">
                      <a:extLst>
                        <a:ext uri="{FF2B5EF4-FFF2-40B4-BE49-F238E27FC236}">
                          <a16:creationId xmlns:a16="http://schemas.microsoft.com/office/drawing/2014/main" id="{D16F7B8A-24BF-45AB-8979-86D511DFEC75}"/>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54" name="Group 23">
                  <a:extLst>
                    <a:ext uri="{FF2B5EF4-FFF2-40B4-BE49-F238E27FC236}">
                      <a16:creationId xmlns:a16="http://schemas.microsoft.com/office/drawing/2014/main" id="{4EE75C8A-6C44-49D8-B445-D7E98817FD39}"/>
                    </a:ext>
                  </a:extLst>
                </p:cNvPr>
                <p:cNvGrpSpPr>
                  <a:grpSpLocks noChangeAspect="1"/>
                </p:cNvGrpSpPr>
                <p:nvPr/>
              </p:nvGrpSpPr>
              <p:grpSpPr bwMode="auto">
                <a:xfrm>
                  <a:off x="2952617" y="1764450"/>
                  <a:ext cx="172436" cy="304987"/>
                  <a:chOff x="1964" y="-1"/>
                  <a:chExt cx="1833" cy="3242"/>
                </a:xfrm>
              </p:grpSpPr>
              <p:sp>
                <p:nvSpPr>
                  <p:cNvPr id="2255" name="Freeform 24">
                    <a:extLst>
                      <a:ext uri="{FF2B5EF4-FFF2-40B4-BE49-F238E27FC236}">
                        <a16:creationId xmlns:a16="http://schemas.microsoft.com/office/drawing/2014/main" id="{3D84682D-6EFD-44B4-9F5D-DD9EC93C7077}"/>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56" name="Freeform 25">
                    <a:extLst>
                      <a:ext uri="{FF2B5EF4-FFF2-40B4-BE49-F238E27FC236}">
                        <a16:creationId xmlns:a16="http://schemas.microsoft.com/office/drawing/2014/main" id="{292D3582-9364-4969-9CFA-9EEF612FF0F0}"/>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57" name="Freeform 26">
                    <a:extLst>
                      <a:ext uri="{FF2B5EF4-FFF2-40B4-BE49-F238E27FC236}">
                        <a16:creationId xmlns:a16="http://schemas.microsoft.com/office/drawing/2014/main" id="{6A7D76FC-E85D-470E-98DC-1D9C1683EB43}"/>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48" name="Group 2247">
                <a:extLst>
                  <a:ext uri="{FF2B5EF4-FFF2-40B4-BE49-F238E27FC236}">
                    <a16:creationId xmlns:a16="http://schemas.microsoft.com/office/drawing/2014/main" id="{973C3208-C89B-4A96-923E-C62E541F67D9}"/>
                  </a:ext>
                </a:extLst>
              </p:cNvPr>
              <p:cNvGrpSpPr/>
              <p:nvPr/>
            </p:nvGrpSpPr>
            <p:grpSpPr>
              <a:xfrm>
                <a:off x="893077" y="1718563"/>
                <a:ext cx="402721" cy="426141"/>
                <a:chOff x="1319847" y="1067291"/>
                <a:chExt cx="402721" cy="426141"/>
              </a:xfrm>
            </p:grpSpPr>
            <p:grpSp>
              <p:nvGrpSpPr>
                <p:cNvPr id="2249" name="Group 2248">
                  <a:extLst>
                    <a:ext uri="{FF2B5EF4-FFF2-40B4-BE49-F238E27FC236}">
                      <a16:creationId xmlns:a16="http://schemas.microsoft.com/office/drawing/2014/main" id="{D090D6FE-C871-47F3-B267-A7FD98229615}"/>
                    </a:ext>
                  </a:extLst>
                </p:cNvPr>
                <p:cNvGrpSpPr/>
                <p:nvPr/>
              </p:nvGrpSpPr>
              <p:grpSpPr>
                <a:xfrm>
                  <a:off x="1407337" y="1067291"/>
                  <a:ext cx="232402" cy="412521"/>
                  <a:chOff x="3032838" y="3478973"/>
                  <a:chExt cx="315066" cy="613245"/>
                </a:xfrm>
              </p:grpSpPr>
              <p:sp>
                <p:nvSpPr>
                  <p:cNvPr id="2251" name="Freeform: Shape 28">
                    <a:extLst>
                      <a:ext uri="{FF2B5EF4-FFF2-40B4-BE49-F238E27FC236}">
                        <a16:creationId xmlns:a16="http://schemas.microsoft.com/office/drawing/2014/main" id="{C737ACB8-610A-4C57-8BAD-296E2D4D8D17}"/>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252" name="Freeform: Shape 117">
                    <a:extLst>
                      <a:ext uri="{FF2B5EF4-FFF2-40B4-BE49-F238E27FC236}">
                        <a16:creationId xmlns:a16="http://schemas.microsoft.com/office/drawing/2014/main" id="{78A8FF08-E397-4C4A-AACA-B56617395CDB}"/>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a:solidFill>
                        <a:srgbClr val="282828"/>
                      </a:solidFill>
                      <a:latin typeface="Arial" pitchFamily="18"/>
                      <a:ea typeface="Arial Unicode MS" pitchFamily="2"/>
                      <a:cs typeface="Arial Unicode MS" pitchFamily="2"/>
                    </a:endParaRPr>
                  </a:p>
                </p:txBody>
              </p:sp>
            </p:grpSp>
            <p:sp>
              <p:nvSpPr>
                <p:cNvPr id="2250" name="Rectangle: Rounded Corners 2249">
                  <a:extLst>
                    <a:ext uri="{FF2B5EF4-FFF2-40B4-BE49-F238E27FC236}">
                      <a16:creationId xmlns:a16="http://schemas.microsoft.com/office/drawing/2014/main" id="{9ED00396-4B24-4A2D-8F82-CBE2F32F2BC9}"/>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1993" name="Group 1992">
              <a:extLst>
                <a:ext uri="{FF2B5EF4-FFF2-40B4-BE49-F238E27FC236}">
                  <a16:creationId xmlns:a16="http://schemas.microsoft.com/office/drawing/2014/main" id="{2560C72C-5A5A-463B-BBA6-C4AFA8B831F6}"/>
                </a:ext>
              </a:extLst>
            </p:cNvPr>
            <p:cNvGrpSpPr/>
            <p:nvPr/>
          </p:nvGrpSpPr>
          <p:grpSpPr>
            <a:xfrm>
              <a:off x="1818691" y="2226448"/>
              <a:ext cx="491122" cy="421936"/>
              <a:chOff x="630913" y="1593579"/>
              <a:chExt cx="664885" cy="571222"/>
            </a:xfrm>
          </p:grpSpPr>
          <p:grpSp>
            <p:nvGrpSpPr>
              <p:cNvPr id="2225" name="Group 2224">
                <a:extLst>
                  <a:ext uri="{FF2B5EF4-FFF2-40B4-BE49-F238E27FC236}">
                    <a16:creationId xmlns:a16="http://schemas.microsoft.com/office/drawing/2014/main" id="{FF8858CE-B3A0-42BA-A8AF-1980EE1DAE0B}"/>
                  </a:ext>
                </a:extLst>
              </p:cNvPr>
              <p:cNvGrpSpPr/>
              <p:nvPr/>
            </p:nvGrpSpPr>
            <p:grpSpPr>
              <a:xfrm>
                <a:off x="637109" y="1593579"/>
                <a:ext cx="259614" cy="259612"/>
                <a:chOff x="1169155" y="3436668"/>
                <a:chExt cx="790035" cy="790033"/>
              </a:xfrm>
            </p:grpSpPr>
            <p:sp>
              <p:nvSpPr>
                <p:cNvPr id="2242" name="Oval 2241">
                  <a:extLst>
                    <a:ext uri="{FF2B5EF4-FFF2-40B4-BE49-F238E27FC236}">
                      <a16:creationId xmlns:a16="http://schemas.microsoft.com/office/drawing/2014/main" id="{8834805A-28C2-4226-8968-DBC5D55B3EE7}"/>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243" name="Group 2242">
                  <a:extLst>
                    <a:ext uri="{FF2B5EF4-FFF2-40B4-BE49-F238E27FC236}">
                      <a16:creationId xmlns:a16="http://schemas.microsoft.com/office/drawing/2014/main" id="{4063E113-CCC1-4924-8A38-559B79CD178C}"/>
                    </a:ext>
                  </a:extLst>
                </p:cNvPr>
                <p:cNvGrpSpPr/>
                <p:nvPr/>
              </p:nvGrpSpPr>
              <p:grpSpPr>
                <a:xfrm>
                  <a:off x="1441405" y="3568615"/>
                  <a:ext cx="245534" cy="526139"/>
                  <a:chOff x="2009388" y="1214359"/>
                  <a:chExt cx="748546" cy="1604018"/>
                </a:xfrm>
              </p:grpSpPr>
              <p:sp>
                <p:nvSpPr>
                  <p:cNvPr id="2244" name="Rectangle: Rounded Corners 135">
                    <a:extLst>
                      <a:ext uri="{FF2B5EF4-FFF2-40B4-BE49-F238E27FC236}">
                        <a16:creationId xmlns:a16="http://schemas.microsoft.com/office/drawing/2014/main" id="{1282B3EF-9E76-43B3-9531-89DCC13C32D4}"/>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245" name="Oval 2244">
                    <a:extLst>
                      <a:ext uri="{FF2B5EF4-FFF2-40B4-BE49-F238E27FC236}">
                        <a16:creationId xmlns:a16="http://schemas.microsoft.com/office/drawing/2014/main" id="{AA630191-CE44-4C5A-AD16-160232AA55C6}"/>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226" name="Group 2225">
                <a:extLst>
                  <a:ext uri="{FF2B5EF4-FFF2-40B4-BE49-F238E27FC236}">
                    <a16:creationId xmlns:a16="http://schemas.microsoft.com/office/drawing/2014/main" id="{8736ABEB-2F55-4D51-B00B-39B7CB678A5A}"/>
                  </a:ext>
                </a:extLst>
              </p:cNvPr>
              <p:cNvGrpSpPr/>
              <p:nvPr/>
            </p:nvGrpSpPr>
            <p:grpSpPr>
              <a:xfrm>
                <a:off x="630913" y="1905188"/>
                <a:ext cx="259934" cy="259613"/>
                <a:chOff x="2797576" y="1459531"/>
                <a:chExt cx="791008" cy="790033"/>
              </a:xfrm>
            </p:grpSpPr>
            <p:grpSp>
              <p:nvGrpSpPr>
                <p:cNvPr id="2232" name="Group 2231">
                  <a:extLst>
                    <a:ext uri="{FF2B5EF4-FFF2-40B4-BE49-F238E27FC236}">
                      <a16:creationId xmlns:a16="http://schemas.microsoft.com/office/drawing/2014/main" id="{58341D0F-6DE8-4BA4-AB47-F1BC80FA0648}"/>
                    </a:ext>
                  </a:extLst>
                </p:cNvPr>
                <p:cNvGrpSpPr/>
                <p:nvPr/>
              </p:nvGrpSpPr>
              <p:grpSpPr>
                <a:xfrm>
                  <a:off x="2797576" y="1459531"/>
                  <a:ext cx="791008" cy="790033"/>
                  <a:chOff x="7627901" y="1388508"/>
                  <a:chExt cx="879562" cy="878477"/>
                </a:xfrm>
              </p:grpSpPr>
              <p:sp>
                <p:nvSpPr>
                  <p:cNvPr id="2237" name="Oval 16">
                    <a:extLst>
                      <a:ext uri="{FF2B5EF4-FFF2-40B4-BE49-F238E27FC236}">
                        <a16:creationId xmlns:a16="http://schemas.microsoft.com/office/drawing/2014/main" id="{A7F086CD-183B-4729-AA61-A8EC8FA31DB7}"/>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238" name="Group 2237">
                    <a:extLst>
                      <a:ext uri="{FF2B5EF4-FFF2-40B4-BE49-F238E27FC236}">
                        <a16:creationId xmlns:a16="http://schemas.microsoft.com/office/drawing/2014/main" id="{7E70AF6A-C582-484C-9B2D-3D06B398E3A1}"/>
                      </a:ext>
                    </a:extLst>
                  </p:cNvPr>
                  <p:cNvGrpSpPr/>
                  <p:nvPr/>
                </p:nvGrpSpPr>
                <p:grpSpPr>
                  <a:xfrm>
                    <a:off x="7857281" y="1515865"/>
                    <a:ext cx="469139" cy="616011"/>
                    <a:chOff x="7857281" y="1515865"/>
                    <a:chExt cx="469139" cy="616011"/>
                  </a:xfrm>
                </p:grpSpPr>
                <p:sp>
                  <p:nvSpPr>
                    <p:cNvPr id="2239" name="Line 18">
                      <a:extLst>
                        <a:ext uri="{FF2B5EF4-FFF2-40B4-BE49-F238E27FC236}">
                          <a16:creationId xmlns:a16="http://schemas.microsoft.com/office/drawing/2014/main" id="{DC52D313-CE4D-4ABF-A892-30ED782EAC97}"/>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40" name="Freeform 20">
                      <a:extLst>
                        <a:ext uri="{FF2B5EF4-FFF2-40B4-BE49-F238E27FC236}">
                          <a16:creationId xmlns:a16="http://schemas.microsoft.com/office/drawing/2014/main" id="{CDF77E59-A9F6-4E55-ABFE-08AA52615D09}"/>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41" name="Freeform 21">
                      <a:extLst>
                        <a:ext uri="{FF2B5EF4-FFF2-40B4-BE49-F238E27FC236}">
                          <a16:creationId xmlns:a16="http://schemas.microsoft.com/office/drawing/2014/main" id="{B91CB6CD-7480-482D-BA7C-824D270FDF10}"/>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33" name="Group 23">
                  <a:extLst>
                    <a:ext uri="{FF2B5EF4-FFF2-40B4-BE49-F238E27FC236}">
                      <a16:creationId xmlns:a16="http://schemas.microsoft.com/office/drawing/2014/main" id="{8351C9C8-CBA6-4D3E-B2A2-FEB49785F2E6}"/>
                    </a:ext>
                  </a:extLst>
                </p:cNvPr>
                <p:cNvGrpSpPr>
                  <a:grpSpLocks noChangeAspect="1"/>
                </p:cNvGrpSpPr>
                <p:nvPr/>
              </p:nvGrpSpPr>
              <p:grpSpPr bwMode="auto">
                <a:xfrm>
                  <a:off x="2952617" y="1764450"/>
                  <a:ext cx="172436" cy="304987"/>
                  <a:chOff x="1964" y="-1"/>
                  <a:chExt cx="1833" cy="3242"/>
                </a:xfrm>
              </p:grpSpPr>
              <p:sp>
                <p:nvSpPr>
                  <p:cNvPr id="2234" name="Freeform 24">
                    <a:extLst>
                      <a:ext uri="{FF2B5EF4-FFF2-40B4-BE49-F238E27FC236}">
                        <a16:creationId xmlns:a16="http://schemas.microsoft.com/office/drawing/2014/main" id="{AC0AF5C7-5575-4055-9C49-1E883220F3FA}"/>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35" name="Freeform 25">
                    <a:extLst>
                      <a:ext uri="{FF2B5EF4-FFF2-40B4-BE49-F238E27FC236}">
                        <a16:creationId xmlns:a16="http://schemas.microsoft.com/office/drawing/2014/main" id="{28444C16-ED76-4D28-B6C2-14F43872949E}"/>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36" name="Freeform 26">
                    <a:extLst>
                      <a:ext uri="{FF2B5EF4-FFF2-40B4-BE49-F238E27FC236}">
                        <a16:creationId xmlns:a16="http://schemas.microsoft.com/office/drawing/2014/main" id="{7DAE591E-347A-4E61-ADF4-BEBD91EF184E}"/>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27" name="Group 2226">
                <a:extLst>
                  <a:ext uri="{FF2B5EF4-FFF2-40B4-BE49-F238E27FC236}">
                    <a16:creationId xmlns:a16="http://schemas.microsoft.com/office/drawing/2014/main" id="{A669DA91-7DCA-4460-B00E-D5D71C558A80}"/>
                  </a:ext>
                </a:extLst>
              </p:cNvPr>
              <p:cNvGrpSpPr/>
              <p:nvPr/>
            </p:nvGrpSpPr>
            <p:grpSpPr>
              <a:xfrm>
                <a:off x="893077" y="1718563"/>
                <a:ext cx="402721" cy="426141"/>
                <a:chOff x="1319847" y="1067291"/>
                <a:chExt cx="402721" cy="426141"/>
              </a:xfrm>
            </p:grpSpPr>
            <p:grpSp>
              <p:nvGrpSpPr>
                <p:cNvPr id="2228" name="Group 2227">
                  <a:extLst>
                    <a:ext uri="{FF2B5EF4-FFF2-40B4-BE49-F238E27FC236}">
                      <a16:creationId xmlns:a16="http://schemas.microsoft.com/office/drawing/2014/main" id="{75A46418-62F3-4D83-A4D8-4EC9836CA16D}"/>
                    </a:ext>
                  </a:extLst>
                </p:cNvPr>
                <p:cNvGrpSpPr/>
                <p:nvPr/>
              </p:nvGrpSpPr>
              <p:grpSpPr>
                <a:xfrm>
                  <a:off x="1407337" y="1067291"/>
                  <a:ext cx="232402" cy="412521"/>
                  <a:chOff x="3032838" y="3478973"/>
                  <a:chExt cx="315066" cy="613245"/>
                </a:xfrm>
              </p:grpSpPr>
              <p:sp>
                <p:nvSpPr>
                  <p:cNvPr id="2230" name="Freeform: Shape 28">
                    <a:extLst>
                      <a:ext uri="{FF2B5EF4-FFF2-40B4-BE49-F238E27FC236}">
                        <a16:creationId xmlns:a16="http://schemas.microsoft.com/office/drawing/2014/main" id="{E928580A-0DAA-4262-B185-38E45561EFC3}"/>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231" name="Freeform: Shape 117">
                    <a:extLst>
                      <a:ext uri="{FF2B5EF4-FFF2-40B4-BE49-F238E27FC236}">
                        <a16:creationId xmlns:a16="http://schemas.microsoft.com/office/drawing/2014/main" id="{EDF78BB2-5254-4F9B-AC0B-35627F5D685E}"/>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a:solidFill>
                        <a:srgbClr val="282828"/>
                      </a:solidFill>
                      <a:latin typeface="Arial" pitchFamily="18"/>
                      <a:ea typeface="Arial Unicode MS" pitchFamily="2"/>
                      <a:cs typeface="Arial Unicode MS" pitchFamily="2"/>
                    </a:endParaRPr>
                  </a:p>
                </p:txBody>
              </p:sp>
            </p:grpSp>
            <p:sp>
              <p:nvSpPr>
                <p:cNvPr id="2229" name="Rectangle: Rounded Corners 2228">
                  <a:extLst>
                    <a:ext uri="{FF2B5EF4-FFF2-40B4-BE49-F238E27FC236}">
                      <a16:creationId xmlns:a16="http://schemas.microsoft.com/office/drawing/2014/main" id="{A9CDCE82-91FC-43B0-BF73-1B7FAB29A6D5}"/>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1994" name="Group 1993">
              <a:extLst>
                <a:ext uri="{FF2B5EF4-FFF2-40B4-BE49-F238E27FC236}">
                  <a16:creationId xmlns:a16="http://schemas.microsoft.com/office/drawing/2014/main" id="{10AA9866-36CF-4115-96CD-2FED43E3ABE2}"/>
                </a:ext>
              </a:extLst>
            </p:cNvPr>
            <p:cNvGrpSpPr/>
            <p:nvPr/>
          </p:nvGrpSpPr>
          <p:grpSpPr>
            <a:xfrm>
              <a:off x="732841" y="2774136"/>
              <a:ext cx="491122" cy="421936"/>
              <a:chOff x="630913" y="1593579"/>
              <a:chExt cx="664885" cy="571222"/>
            </a:xfrm>
          </p:grpSpPr>
          <p:grpSp>
            <p:nvGrpSpPr>
              <p:cNvPr id="2204" name="Group 2203">
                <a:extLst>
                  <a:ext uri="{FF2B5EF4-FFF2-40B4-BE49-F238E27FC236}">
                    <a16:creationId xmlns:a16="http://schemas.microsoft.com/office/drawing/2014/main" id="{D82B8BE4-783A-4617-A958-1F2F741B2F65}"/>
                  </a:ext>
                </a:extLst>
              </p:cNvPr>
              <p:cNvGrpSpPr/>
              <p:nvPr/>
            </p:nvGrpSpPr>
            <p:grpSpPr>
              <a:xfrm>
                <a:off x="637109" y="1593579"/>
                <a:ext cx="259614" cy="259612"/>
                <a:chOff x="1169155" y="3436668"/>
                <a:chExt cx="790035" cy="790033"/>
              </a:xfrm>
            </p:grpSpPr>
            <p:sp>
              <p:nvSpPr>
                <p:cNvPr id="2221" name="Oval 2220">
                  <a:extLst>
                    <a:ext uri="{FF2B5EF4-FFF2-40B4-BE49-F238E27FC236}">
                      <a16:creationId xmlns:a16="http://schemas.microsoft.com/office/drawing/2014/main" id="{A0E40FD5-2D91-4CA4-867E-A7F5DCCF79E4}"/>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222" name="Group 2221">
                  <a:extLst>
                    <a:ext uri="{FF2B5EF4-FFF2-40B4-BE49-F238E27FC236}">
                      <a16:creationId xmlns:a16="http://schemas.microsoft.com/office/drawing/2014/main" id="{7F597F72-BE5A-430D-8CAD-95BF72C6DC7E}"/>
                    </a:ext>
                  </a:extLst>
                </p:cNvPr>
                <p:cNvGrpSpPr/>
                <p:nvPr/>
              </p:nvGrpSpPr>
              <p:grpSpPr>
                <a:xfrm>
                  <a:off x="1441405" y="3568615"/>
                  <a:ext cx="245534" cy="526139"/>
                  <a:chOff x="2009388" y="1214359"/>
                  <a:chExt cx="748546" cy="1604018"/>
                </a:xfrm>
              </p:grpSpPr>
              <p:sp>
                <p:nvSpPr>
                  <p:cNvPr id="2223" name="Rectangle: Rounded Corners 135">
                    <a:extLst>
                      <a:ext uri="{FF2B5EF4-FFF2-40B4-BE49-F238E27FC236}">
                        <a16:creationId xmlns:a16="http://schemas.microsoft.com/office/drawing/2014/main" id="{C8490AC8-A982-47E5-89B3-08B7034B8EC1}"/>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224" name="Oval 2223">
                    <a:extLst>
                      <a:ext uri="{FF2B5EF4-FFF2-40B4-BE49-F238E27FC236}">
                        <a16:creationId xmlns:a16="http://schemas.microsoft.com/office/drawing/2014/main" id="{1CF05168-C3EE-4EAF-BF32-76699DD3EF1E}"/>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205" name="Group 2204">
                <a:extLst>
                  <a:ext uri="{FF2B5EF4-FFF2-40B4-BE49-F238E27FC236}">
                    <a16:creationId xmlns:a16="http://schemas.microsoft.com/office/drawing/2014/main" id="{343B656A-B358-4491-81C0-9E29136DAD36}"/>
                  </a:ext>
                </a:extLst>
              </p:cNvPr>
              <p:cNvGrpSpPr/>
              <p:nvPr/>
            </p:nvGrpSpPr>
            <p:grpSpPr>
              <a:xfrm>
                <a:off x="630913" y="1905188"/>
                <a:ext cx="259934" cy="259613"/>
                <a:chOff x="2797576" y="1459531"/>
                <a:chExt cx="791008" cy="790033"/>
              </a:xfrm>
            </p:grpSpPr>
            <p:grpSp>
              <p:nvGrpSpPr>
                <p:cNvPr id="2211" name="Group 2210">
                  <a:extLst>
                    <a:ext uri="{FF2B5EF4-FFF2-40B4-BE49-F238E27FC236}">
                      <a16:creationId xmlns:a16="http://schemas.microsoft.com/office/drawing/2014/main" id="{C91DFA7D-9065-4504-B52D-0A94F747DD00}"/>
                    </a:ext>
                  </a:extLst>
                </p:cNvPr>
                <p:cNvGrpSpPr/>
                <p:nvPr/>
              </p:nvGrpSpPr>
              <p:grpSpPr>
                <a:xfrm>
                  <a:off x="2797576" y="1459531"/>
                  <a:ext cx="791008" cy="790033"/>
                  <a:chOff x="7627901" y="1388508"/>
                  <a:chExt cx="879562" cy="878477"/>
                </a:xfrm>
              </p:grpSpPr>
              <p:sp>
                <p:nvSpPr>
                  <p:cNvPr id="2216" name="Oval 16">
                    <a:extLst>
                      <a:ext uri="{FF2B5EF4-FFF2-40B4-BE49-F238E27FC236}">
                        <a16:creationId xmlns:a16="http://schemas.microsoft.com/office/drawing/2014/main" id="{31B1D030-4BFC-41DC-B329-B94DDCE9A835}"/>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217" name="Group 2216">
                    <a:extLst>
                      <a:ext uri="{FF2B5EF4-FFF2-40B4-BE49-F238E27FC236}">
                        <a16:creationId xmlns:a16="http://schemas.microsoft.com/office/drawing/2014/main" id="{15CCD6DD-D5B4-46C7-A72F-C506D33DEAAC}"/>
                      </a:ext>
                    </a:extLst>
                  </p:cNvPr>
                  <p:cNvGrpSpPr/>
                  <p:nvPr/>
                </p:nvGrpSpPr>
                <p:grpSpPr>
                  <a:xfrm>
                    <a:off x="7857281" y="1515865"/>
                    <a:ext cx="469139" cy="616011"/>
                    <a:chOff x="7857281" y="1515865"/>
                    <a:chExt cx="469139" cy="616011"/>
                  </a:xfrm>
                </p:grpSpPr>
                <p:sp>
                  <p:nvSpPr>
                    <p:cNvPr id="2218" name="Line 18">
                      <a:extLst>
                        <a:ext uri="{FF2B5EF4-FFF2-40B4-BE49-F238E27FC236}">
                          <a16:creationId xmlns:a16="http://schemas.microsoft.com/office/drawing/2014/main" id="{43720782-A5D6-4C2F-9328-34969615CE73}"/>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19" name="Freeform 20">
                      <a:extLst>
                        <a:ext uri="{FF2B5EF4-FFF2-40B4-BE49-F238E27FC236}">
                          <a16:creationId xmlns:a16="http://schemas.microsoft.com/office/drawing/2014/main" id="{E115908D-C21D-4C1B-90A8-534753C19A68}"/>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20" name="Freeform 21">
                      <a:extLst>
                        <a:ext uri="{FF2B5EF4-FFF2-40B4-BE49-F238E27FC236}">
                          <a16:creationId xmlns:a16="http://schemas.microsoft.com/office/drawing/2014/main" id="{34D4BA87-877B-4C38-B0A4-4EA51C27986F}"/>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12" name="Group 23">
                  <a:extLst>
                    <a:ext uri="{FF2B5EF4-FFF2-40B4-BE49-F238E27FC236}">
                      <a16:creationId xmlns:a16="http://schemas.microsoft.com/office/drawing/2014/main" id="{2D31B3C4-FD95-4952-87F5-0D9B69888059}"/>
                    </a:ext>
                  </a:extLst>
                </p:cNvPr>
                <p:cNvGrpSpPr>
                  <a:grpSpLocks noChangeAspect="1"/>
                </p:cNvGrpSpPr>
                <p:nvPr/>
              </p:nvGrpSpPr>
              <p:grpSpPr bwMode="auto">
                <a:xfrm>
                  <a:off x="2952617" y="1764450"/>
                  <a:ext cx="172436" cy="304987"/>
                  <a:chOff x="1964" y="-1"/>
                  <a:chExt cx="1833" cy="3242"/>
                </a:xfrm>
              </p:grpSpPr>
              <p:sp>
                <p:nvSpPr>
                  <p:cNvPr id="2213" name="Freeform 24">
                    <a:extLst>
                      <a:ext uri="{FF2B5EF4-FFF2-40B4-BE49-F238E27FC236}">
                        <a16:creationId xmlns:a16="http://schemas.microsoft.com/office/drawing/2014/main" id="{4E76EE24-9A53-408B-B7FB-35A68D959D9C}"/>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14" name="Freeform 25">
                    <a:extLst>
                      <a:ext uri="{FF2B5EF4-FFF2-40B4-BE49-F238E27FC236}">
                        <a16:creationId xmlns:a16="http://schemas.microsoft.com/office/drawing/2014/main" id="{97DEC54A-C138-4DDC-91F9-9A60805F1207}"/>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15" name="Freeform 26">
                    <a:extLst>
                      <a:ext uri="{FF2B5EF4-FFF2-40B4-BE49-F238E27FC236}">
                        <a16:creationId xmlns:a16="http://schemas.microsoft.com/office/drawing/2014/main" id="{95172449-3BF7-4499-9C4E-205ECCA13B92}"/>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06" name="Group 2205">
                <a:extLst>
                  <a:ext uri="{FF2B5EF4-FFF2-40B4-BE49-F238E27FC236}">
                    <a16:creationId xmlns:a16="http://schemas.microsoft.com/office/drawing/2014/main" id="{D1DC8313-B6A1-4E88-A062-CD91F507986B}"/>
                  </a:ext>
                </a:extLst>
              </p:cNvPr>
              <p:cNvGrpSpPr/>
              <p:nvPr/>
            </p:nvGrpSpPr>
            <p:grpSpPr>
              <a:xfrm>
                <a:off x="893077" y="1718563"/>
                <a:ext cx="402721" cy="426141"/>
                <a:chOff x="1319847" y="1067291"/>
                <a:chExt cx="402721" cy="426141"/>
              </a:xfrm>
            </p:grpSpPr>
            <p:grpSp>
              <p:nvGrpSpPr>
                <p:cNvPr id="2207" name="Group 2206">
                  <a:extLst>
                    <a:ext uri="{FF2B5EF4-FFF2-40B4-BE49-F238E27FC236}">
                      <a16:creationId xmlns:a16="http://schemas.microsoft.com/office/drawing/2014/main" id="{81CBD72B-044A-493F-A6D0-6BDEDF179770}"/>
                    </a:ext>
                  </a:extLst>
                </p:cNvPr>
                <p:cNvGrpSpPr/>
                <p:nvPr/>
              </p:nvGrpSpPr>
              <p:grpSpPr>
                <a:xfrm>
                  <a:off x="1407337" y="1067291"/>
                  <a:ext cx="232402" cy="412521"/>
                  <a:chOff x="3032838" y="3478973"/>
                  <a:chExt cx="315066" cy="613245"/>
                </a:xfrm>
              </p:grpSpPr>
              <p:sp>
                <p:nvSpPr>
                  <p:cNvPr id="2209" name="Freeform: Shape 28">
                    <a:extLst>
                      <a:ext uri="{FF2B5EF4-FFF2-40B4-BE49-F238E27FC236}">
                        <a16:creationId xmlns:a16="http://schemas.microsoft.com/office/drawing/2014/main" id="{C3798252-F77C-4B1A-9E6C-57E90F3F2DA8}"/>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210" name="Freeform: Shape 117">
                    <a:extLst>
                      <a:ext uri="{FF2B5EF4-FFF2-40B4-BE49-F238E27FC236}">
                        <a16:creationId xmlns:a16="http://schemas.microsoft.com/office/drawing/2014/main" id="{1A3B4902-3FB1-4FB4-ACC9-0B4A3BF9CC92}"/>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a:solidFill>
                        <a:srgbClr val="282828"/>
                      </a:solidFill>
                      <a:latin typeface="Arial" pitchFamily="18"/>
                      <a:ea typeface="Arial Unicode MS" pitchFamily="2"/>
                      <a:cs typeface="Arial Unicode MS" pitchFamily="2"/>
                    </a:endParaRPr>
                  </a:p>
                </p:txBody>
              </p:sp>
            </p:grpSp>
            <p:sp>
              <p:nvSpPr>
                <p:cNvPr id="2208" name="Rectangle: Rounded Corners 2207">
                  <a:extLst>
                    <a:ext uri="{FF2B5EF4-FFF2-40B4-BE49-F238E27FC236}">
                      <a16:creationId xmlns:a16="http://schemas.microsoft.com/office/drawing/2014/main" id="{D92FF8A7-123F-4477-854B-931DA6AAE478}"/>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1995" name="Group 1994">
              <a:extLst>
                <a:ext uri="{FF2B5EF4-FFF2-40B4-BE49-F238E27FC236}">
                  <a16:creationId xmlns:a16="http://schemas.microsoft.com/office/drawing/2014/main" id="{E7F3BE04-C1D4-4560-8A25-CD943760B385}"/>
                </a:ext>
              </a:extLst>
            </p:cNvPr>
            <p:cNvGrpSpPr/>
            <p:nvPr/>
          </p:nvGrpSpPr>
          <p:grpSpPr>
            <a:xfrm>
              <a:off x="1275766" y="2774136"/>
              <a:ext cx="491122" cy="421936"/>
              <a:chOff x="630913" y="1593579"/>
              <a:chExt cx="664885" cy="571222"/>
            </a:xfrm>
          </p:grpSpPr>
          <p:grpSp>
            <p:nvGrpSpPr>
              <p:cNvPr id="2183" name="Group 2182">
                <a:extLst>
                  <a:ext uri="{FF2B5EF4-FFF2-40B4-BE49-F238E27FC236}">
                    <a16:creationId xmlns:a16="http://schemas.microsoft.com/office/drawing/2014/main" id="{2252C1CD-832E-4A32-A42D-C97B25E01B0B}"/>
                  </a:ext>
                </a:extLst>
              </p:cNvPr>
              <p:cNvGrpSpPr/>
              <p:nvPr/>
            </p:nvGrpSpPr>
            <p:grpSpPr>
              <a:xfrm>
                <a:off x="637109" y="1593579"/>
                <a:ext cx="259614" cy="259612"/>
                <a:chOff x="1169155" y="3436668"/>
                <a:chExt cx="790035" cy="790033"/>
              </a:xfrm>
            </p:grpSpPr>
            <p:sp>
              <p:nvSpPr>
                <p:cNvPr id="2200" name="Oval 2199">
                  <a:extLst>
                    <a:ext uri="{FF2B5EF4-FFF2-40B4-BE49-F238E27FC236}">
                      <a16:creationId xmlns:a16="http://schemas.microsoft.com/office/drawing/2014/main" id="{AC743301-D10A-4525-9EDD-1C4F0FAEE1E8}"/>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201" name="Group 2200">
                  <a:extLst>
                    <a:ext uri="{FF2B5EF4-FFF2-40B4-BE49-F238E27FC236}">
                      <a16:creationId xmlns:a16="http://schemas.microsoft.com/office/drawing/2014/main" id="{E2BBC73B-1CB5-4667-8ED6-5A6E826675E5}"/>
                    </a:ext>
                  </a:extLst>
                </p:cNvPr>
                <p:cNvGrpSpPr/>
                <p:nvPr/>
              </p:nvGrpSpPr>
              <p:grpSpPr>
                <a:xfrm>
                  <a:off x="1441405" y="3568615"/>
                  <a:ext cx="245534" cy="526139"/>
                  <a:chOff x="2009388" y="1214359"/>
                  <a:chExt cx="748546" cy="1604018"/>
                </a:xfrm>
              </p:grpSpPr>
              <p:sp>
                <p:nvSpPr>
                  <p:cNvPr id="2202" name="Rectangle: Rounded Corners 135">
                    <a:extLst>
                      <a:ext uri="{FF2B5EF4-FFF2-40B4-BE49-F238E27FC236}">
                        <a16:creationId xmlns:a16="http://schemas.microsoft.com/office/drawing/2014/main" id="{D6A3AB63-E6C8-4F38-BE31-AD5FA3B8E5F6}"/>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203" name="Oval 2202">
                    <a:extLst>
                      <a:ext uri="{FF2B5EF4-FFF2-40B4-BE49-F238E27FC236}">
                        <a16:creationId xmlns:a16="http://schemas.microsoft.com/office/drawing/2014/main" id="{AFE57ADD-5C92-47AC-8E92-A8A36294D2AB}"/>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184" name="Group 2183">
                <a:extLst>
                  <a:ext uri="{FF2B5EF4-FFF2-40B4-BE49-F238E27FC236}">
                    <a16:creationId xmlns:a16="http://schemas.microsoft.com/office/drawing/2014/main" id="{47618439-6FFF-4495-8772-8508B3376E5E}"/>
                  </a:ext>
                </a:extLst>
              </p:cNvPr>
              <p:cNvGrpSpPr/>
              <p:nvPr/>
            </p:nvGrpSpPr>
            <p:grpSpPr>
              <a:xfrm>
                <a:off x="630913" y="1905188"/>
                <a:ext cx="259934" cy="259613"/>
                <a:chOff x="2797576" y="1459531"/>
                <a:chExt cx="791008" cy="790033"/>
              </a:xfrm>
            </p:grpSpPr>
            <p:grpSp>
              <p:nvGrpSpPr>
                <p:cNvPr id="2190" name="Group 2189">
                  <a:extLst>
                    <a:ext uri="{FF2B5EF4-FFF2-40B4-BE49-F238E27FC236}">
                      <a16:creationId xmlns:a16="http://schemas.microsoft.com/office/drawing/2014/main" id="{69E00BF6-AFFF-44AD-A70A-633AB8148805}"/>
                    </a:ext>
                  </a:extLst>
                </p:cNvPr>
                <p:cNvGrpSpPr/>
                <p:nvPr/>
              </p:nvGrpSpPr>
              <p:grpSpPr>
                <a:xfrm>
                  <a:off x="2797576" y="1459531"/>
                  <a:ext cx="791008" cy="790033"/>
                  <a:chOff x="7627901" y="1388508"/>
                  <a:chExt cx="879562" cy="878477"/>
                </a:xfrm>
              </p:grpSpPr>
              <p:sp>
                <p:nvSpPr>
                  <p:cNvPr id="2195" name="Oval 16">
                    <a:extLst>
                      <a:ext uri="{FF2B5EF4-FFF2-40B4-BE49-F238E27FC236}">
                        <a16:creationId xmlns:a16="http://schemas.microsoft.com/office/drawing/2014/main" id="{A07A7D46-44A1-4703-95F9-99FD4443A84A}"/>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196" name="Group 2195">
                    <a:extLst>
                      <a:ext uri="{FF2B5EF4-FFF2-40B4-BE49-F238E27FC236}">
                        <a16:creationId xmlns:a16="http://schemas.microsoft.com/office/drawing/2014/main" id="{A7FEE238-1A17-4AB8-B014-8E057A122610}"/>
                      </a:ext>
                    </a:extLst>
                  </p:cNvPr>
                  <p:cNvGrpSpPr/>
                  <p:nvPr/>
                </p:nvGrpSpPr>
                <p:grpSpPr>
                  <a:xfrm>
                    <a:off x="7857281" y="1515865"/>
                    <a:ext cx="469139" cy="616011"/>
                    <a:chOff x="7857281" y="1515865"/>
                    <a:chExt cx="469139" cy="616011"/>
                  </a:xfrm>
                </p:grpSpPr>
                <p:sp>
                  <p:nvSpPr>
                    <p:cNvPr id="2197" name="Line 18">
                      <a:extLst>
                        <a:ext uri="{FF2B5EF4-FFF2-40B4-BE49-F238E27FC236}">
                          <a16:creationId xmlns:a16="http://schemas.microsoft.com/office/drawing/2014/main" id="{8A11C23B-2852-436C-AE0E-310BEDF4B372}"/>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98" name="Freeform 20">
                      <a:extLst>
                        <a:ext uri="{FF2B5EF4-FFF2-40B4-BE49-F238E27FC236}">
                          <a16:creationId xmlns:a16="http://schemas.microsoft.com/office/drawing/2014/main" id="{4C822CC1-21D2-4215-8502-6C0C1A37E18B}"/>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99" name="Freeform 21">
                      <a:extLst>
                        <a:ext uri="{FF2B5EF4-FFF2-40B4-BE49-F238E27FC236}">
                          <a16:creationId xmlns:a16="http://schemas.microsoft.com/office/drawing/2014/main" id="{CA1C2004-A84D-408C-BA26-E0166DA9A873}"/>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191" name="Group 23">
                  <a:extLst>
                    <a:ext uri="{FF2B5EF4-FFF2-40B4-BE49-F238E27FC236}">
                      <a16:creationId xmlns:a16="http://schemas.microsoft.com/office/drawing/2014/main" id="{1506F03D-66B1-4A26-AFC4-3059F03648B1}"/>
                    </a:ext>
                  </a:extLst>
                </p:cNvPr>
                <p:cNvGrpSpPr>
                  <a:grpSpLocks noChangeAspect="1"/>
                </p:cNvGrpSpPr>
                <p:nvPr/>
              </p:nvGrpSpPr>
              <p:grpSpPr bwMode="auto">
                <a:xfrm>
                  <a:off x="2952617" y="1764450"/>
                  <a:ext cx="172436" cy="304987"/>
                  <a:chOff x="1964" y="-1"/>
                  <a:chExt cx="1833" cy="3242"/>
                </a:xfrm>
              </p:grpSpPr>
              <p:sp>
                <p:nvSpPr>
                  <p:cNvPr id="2192" name="Freeform 24">
                    <a:extLst>
                      <a:ext uri="{FF2B5EF4-FFF2-40B4-BE49-F238E27FC236}">
                        <a16:creationId xmlns:a16="http://schemas.microsoft.com/office/drawing/2014/main" id="{16AF014D-70CD-4264-8421-3011B7D68AC9}"/>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93" name="Freeform 25">
                    <a:extLst>
                      <a:ext uri="{FF2B5EF4-FFF2-40B4-BE49-F238E27FC236}">
                        <a16:creationId xmlns:a16="http://schemas.microsoft.com/office/drawing/2014/main" id="{06550805-2B62-4C37-961D-0AD00AD2AD3C}"/>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94" name="Freeform 26">
                    <a:extLst>
                      <a:ext uri="{FF2B5EF4-FFF2-40B4-BE49-F238E27FC236}">
                        <a16:creationId xmlns:a16="http://schemas.microsoft.com/office/drawing/2014/main" id="{CB362BC9-6A02-460D-8135-A6ACDC56C75A}"/>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185" name="Group 2184">
                <a:extLst>
                  <a:ext uri="{FF2B5EF4-FFF2-40B4-BE49-F238E27FC236}">
                    <a16:creationId xmlns:a16="http://schemas.microsoft.com/office/drawing/2014/main" id="{A6D3BC8E-EFA4-43C6-81C5-AA1AEC3DCA4D}"/>
                  </a:ext>
                </a:extLst>
              </p:cNvPr>
              <p:cNvGrpSpPr/>
              <p:nvPr/>
            </p:nvGrpSpPr>
            <p:grpSpPr>
              <a:xfrm>
                <a:off x="893077" y="1718563"/>
                <a:ext cx="402721" cy="426141"/>
                <a:chOff x="1319847" y="1067291"/>
                <a:chExt cx="402721" cy="426141"/>
              </a:xfrm>
            </p:grpSpPr>
            <p:grpSp>
              <p:nvGrpSpPr>
                <p:cNvPr id="2186" name="Group 2185">
                  <a:extLst>
                    <a:ext uri="{FF2B5EF4-FFF2-40B4-BE49-F238E27FC236}">
                      <a16:creationId xmlns:a16="http://schemas.microsoft.com/office/drawing/2014/main" id="{54A51483-A221-41A2-A1B9-3FDB8CE7059F}"/>
                    </a:ext>
                  </a:extLst>
                </p:cNvPr>
                <p:cNvGrpSpPr/>
                <p:nvPr/>
              </p:nvGrpSpPr>
              <p:grpSpPr>
                <a:xfrm>
                  <a:off x="1407337" y="1067291"/>
                  <a:ext cx="232402" cy="412521"/>
                  <a:chOff x="3032838" y="3478973"/>
                  <a:chExt cx="315066" cy="613245"/>
                </a:xfrm>
              </p:grpSpPr>
              <p:sp>
                <p:nvSpPr>
                  <p:cNvPr id="2188" name="Freeform: Shape 28">
                    <a:extLst>
                      <a:ext uri="{FF2B5EF4-FFF2-40B4-BE49-F238E27FC236}">
                        <a16:creationId xmlns:a16="http://schemas.microsoft.com/office/drawing/2014/main" id="{391670E2-755D-4CA7-829E-DD90D96978AB}"/>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189" name="Freeform: Shape 117">
                    <a:extLst>
                      <a:ext uri="{FF2B5EF4-FFF2-40B4-BE49-F238E27FC236}">
                        <a16:creationId xmlns:a16="http://schemas.microsoft.com/office/drawing/2014/main" id="{756AAC27-07E8-4DEA-B1AE-8F0C388D57CD}"/>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a:solidFill>
                        <a:srgbClr val="282828"/>
                      </a:solidFill>
                      <a:latin typeface="Arial" pitchFamily="18"/>
                      <a:ea typeface="Arial Unicode MS" pitchFamily="2"/>
                      <a:cs typeface="Arial Unicode MS" pitchFamily="2"/>
                    </a:endParaRPr>
                  </a:p>
                </p:txBody>
              </p:sp>
            </p:grpSp>
            <p:sp>
              <p:nvSpPr>
                <p:cNvPr id="2187" name="Rectangle: Rounded Corners 2186">
                  <a:extLst>
                    <a:ext uri="{FF2B5EF4-FFF2-40B4-BE49-F238E27FC236}">
                      <a16:creationId xmlns:a16="http://schemas.microsoft.com/office/drawing/2014/main" id="{3B32E448-7049-4162-85A1-DD6C8E774D1C}"/>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1996" name="Group 1995">
              <a:extLst>
                <a:ext uri="{FF2B5EF4-FFF2-40B4-BE49-F238E27FC236}">
                  <a16:creationId xmlns:a16="http://schemas.microsoft.com/office/drawing/2014/main" id="{E609727F-A87B-44CD-8E2E-DC82DB0B357E}"/>
                </a:ext>
              </a:extLst>
            </p:cNvPr>
            <p:cNvGrpSpPr/>
            <p:nvPr/>
          </p:nvGrpSpPr>
          <p:grpSpPr>
            <a:xfrm>
              <a:off x="1818691" y="2774136"/>
              <a:ext cx="491122" cy="421936"/>
              <a:chOff x="630913" y="1593579"/>
              <a:chExt cx="664885" cy="571222"/>
            </a:xfrm>
          </p:grpSpPr>
          <p:grpSp>
            <p:nvGrpSpPr>
              <p:cNvPr id="2162" name="Group 2161">
                <a:extLst>
                  <a:ext uri="{FF2B5EF4-FFF2-40B4-BE49-F238E27FC236}">
                    <a16:creationId xmlns:a16="http://schemas.microsoft.com/office/drawing/2014/main" id="{5F60EDF6-CD9F-435F-AB2F-CEBA573B3A23}"/>
                  </a:ext>
                </a:extLst>
              </p:cNvPr>
              <p:cNvGrpSpPr/>
              <p:nvPr/>
            </p:nvGrpSpPr>
            <p:grpSpPr>
              <a:xfrm>
                <a:off x="637109" y="1593579"/>
                <a:ext cx="259614" cy="259612"/>
                <a:chOff x="1169155" y="3436668"/>
                <a:chExt cx="790035" cy="790033"/>
              </a:xfrm>
            </p:grpSpPr>
            <p:sp>
              <p:nvSpPr>
                <p:cNvPr id="2179" name="Oval 2178">
                  <a:extLst>
                    <a:ext uri="{FF2B5EF4-FFF2-40B4-BE49-F238E27FC236}">
                      <a16:creationId xmlns:a16="http://schemas.microsoft.com/office/drawing/2014/main" id="{7855D2F2-811F-46CD-AD47-4FF346925735}"/>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180" name="Group 2179">
                  <a:extLst>
                    <a:ext uri="{FF2B5EF4-FFF2-40B4-BE49-F238E27FC236}">
                      <a16:creationId xmlns:a16="http://schemas.microsoft.com/office/drawing/2014/main" id="{778C3632-AEFC-4C04-98AF-CB2C30180BC9}"/>
                    </a:ext>
                  </a:extLst>
                </p:cNvPr>
                <p:cNvGrpSpPr/>
                <p:nvPr/>
              </p:nvGrpSpPr>
              <p:grpSpPr>
                <a:xfrm>
                  <a:off x="1441405" y="3568615"/>
                  <a:ext cx="245534" cy="526139"/>
                  <a:chOff x="2009388" y="1214359"/>
                  <a:chExt cx="748546" cy="1604018"/>
                </a:xfrm>
              </p:grpSpPr>
              <p:sp>
                <p:nvSpPr>
                  <p:cNvPr id="2181" name="Rectangle: Rounded Corners 135">
                    <a:extLst>
                      <a:ext uri="{FF2B5EF4-FFF2-40B4-BE49-F238E27FC236}">
                        <a16:creationId xmlns:a16="http://schemas.microsoft.com/office/drawing/2014/main" id="{F2419614-66F9-4431-B86B-D4EA2D3645F3}"/>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182" name="Oval 2181">
                    <a:extLst>
                      <a:ext uri="{FF2B5EF4-FFF2-40B4-BE49-F238E27FC236}">
                        <a16:creationId xmlns:a16="http://schemas.microsoft.com/office/drawing/2014/main" id="{A54378DA-FE4C-462A-A718-BD2BFD7AF516}"/>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163" name="Group 2162">
                <a:extLst>
                  <a:ext uri="{FF2B5EF4-FFF2-40B4-BE49-F238E27FC236}">
                    <a16:creationId xmlns:a16="http://schemas.microsoft.com/office/drawing/2014/main" id="{0C086584-B884-4380-96E8-90CAE2A75B4A}"/>
                  </a:ext>
                </a:extLst>
              </p:cNvPr>
              <p:cNvGrpSpPr/>
              <p:nvPr/>
            </p:nvGrpSpPr>
            <p:grpSpPr>
              <a:xfrm>
                <a:off x="630913" y="1905188"/>
                <a:ext cx="259934" cy="259613"/>
                <a:chOff x="2797576" y="1459531"/>
                <a:chExt cx="791008" cy="790033"/>
              </a:xfrm>
            </p:grpSpPr>
            <p:grpSp>
              <p:nvGrpSpPr>
                <p:cNvPr id="2169" name="Group 2168">
                  <a:extLst>
                    <a:ext uri="{FF2B5EF4-FFF2-40B4-BE49-F238E27FC236}">
                      <a16:creationId xmlns:a16="http://schemas.microsoft.com/office/drawing/2014/main" id="{D383405C-7ECA-49A0-847F-C46FBE0F628C}"/>
                    </a:ext>
                  </a:extLst>
                </p:cNvPr>
                <p:cNvGrpSpPr/>
                <p:nvPr/>
              </p:nvGrpSpPr>
              <p:grpSpPr>
                <a:xfrm>
                  <a:off x="2797576" y="1459531"/>
                  <a:ext cx="791008" cy="790033"/>
                  <a:chOff x="7627901" y="1388508"/>
                  <a:chExt cx="879562" cy="878477"/>
                </a:xfrm>
              </p:grpSpPr>
              <p:sp>
                <p:nvSpPr>
                  <p:cNvPr id="2174" name="Oval 16">
                    <a:extLst>
                      <a:ext uri="{FF2B5EF4-FFF2-40B4-BE49-F238E27FC236}">
                        <a16:creationId xmlns:a16="http://schemas.microsoft.com/office/drawing/2014/main" id="{FA6BF56A-27B8-4E38-870D-6B5C44DA3182}"/>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175" name="Group 2174">
                    <a:extLst>
                      <a:ext uri="{FF2B5EF4-FFF2-40B4-BE49-F238E27FC236}">
                        <a16:creationId xmlns:a16="http://schemas.microsoft.com/office/drawing/2014/main" id="{5FFC8C6B-EB83-4798-9765-A818E9FED2D4}"/>
                      </a:ext>
                    </a:extLst>
                  </p:cNvPr>
                  <p:cNvGrpSpPr/>
                  <p:nvPr/>
                </p:nvGrpSpPr>
                <p:grpSpPr>
                  <a:xfrm>
                    <a:off x="7857281" y="1515865"/>
                    <a:ext cx="469139" cy="616011"/>
                    <a:chOff x="7857281" y="1515865"/>
                    <a:chExt cx="469139" cy="616011"/>
                  </a:xfrm>
                </p:grpSpPr>
                <p:sp>
                  <p:nvSpPr>
                    <p:cNvPr id="2176" name="Line 18">
                      <a:extLst>
                        <a:ext uri="{FF2B5EF4-FFF2-40B4-BE49-F238E27FC236}">
                          <a16:creationId xmlns:a16="http://schemas.microsoft.com/office/drawing/2014/main" id="{9C35B4EB-7B20-4762-9408-FA3104B9C9B8}"/>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77" name="Freeform 20">
                      <a:extLst>
                        <a:ext uri="{FF2B5EF4-FFF2-40B4-BE49-F238E27FC236}">
                          <a16:creationId xmlns:a16="http://schemas.microsoft.com/office/drawing/2014/main" id="{067EABB0-0D68-49B6-B98E-E6327968C7D0}"/>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78" name="Freeform 21">
                      <a:extLst>
                        <a:ext uri="{FF2B5EF4-FFF2-40B4-BE49-F238E27FC236}">
                          <a16:creationId xmlns:a16="http://schemas.microsoft.com/office/drawing/2014/main" id="{2A9D1E3A-9DEC-4ADE-B15A-78982454E0E6}"/>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170" name="Group 23">
                  <a:extLst>
                    <a:ext uri="{FF2B5EF4-FFF2-40B4-BE49-F238E27FC236}">
                      <a16:creationId xmlns:a16="http://schemas.microsoft.com/office/drawing/2014/main" id="{B74ADB7D-D5C8-46F2-9F3D-F3ABEB2423B0}"/>
                    </a:ext>
                  </a:extLst>
                </p:cNvPr>
                <p:cNvGrpSpPr>
                  <a:grpSpLocks noChangeAspect="1"/>
                </p:cNvGrpSpPr>
                <p:nvPr/>
              </p:nvGrpSpPr>
              <p:grpSpPr bwMode="auto">
                <a:xfrm>
                  <a:off x="2952617" y="1764450"/>
                  <a:ext cx="172436" cy="304987"/>
                  <a:chOff x="1964" y="-1"/>
                  <a:chExt cx="1833" cy="3242"/>
                </a:xfrm>
              </p:grpSpPr>
              <p:sp>
                <p:nvSpPr>
                  <p:cNvPr id="2171" name="Freeform 24">
                    <a:extLst>
                      <a:ext uri="{FF2B5EF4-FFF2-40B4-BE49-F238E27FC236}">
                        <a16:creationId xmlns:a16="http://schemas.microsoft.com/office/drawing/2014/main" id="{4C75F2B1-484B-4862-B085-837884F42878}"/>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72" name="Freeform 25">
                    <a:extLst>
                      <a:ext uri="{FF2B5EF4-FFF2-40B4-BE49-F238E27FC236}">
                        <a16:creationId xmlns:a16="http://schemas.microsoft.com/office/drawing/2014/main" id="{4F6EE792-9ACC-44B8-B8AF-9D80C293CBCA}"/>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73" name="Freeform 26">
                    <a:extLst>
                      <a:ext uri="{FF2B5EF4-FFF2-40B4-BE49-F238E27FC236}">
                        <a16:creationId xmlns:a16="http://schemas.microsoft.com/office/drawing/2014/main" id="{638CCD4C-64E6-4D1D-B648-149DE5641AE0}"/>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164" name="Group 2163">
                <a:extLst>
                  <a:ext uri="{FF2B5EF4-FFF2-40B4-BE49-F238E27FC236}">
                    <a16:creationId xmlns:a16="http://schemas.microsoft.com/office/drawing/2014/main" id="{82DF38C7-8AEC-4530-855C-D8AA7C699348}"/>
                  </a:ext>
                </a:extLst>
              </p:cNvPr>
              <p:cNvGrpSpPr/>
              <p:nvPr/>
            </p:nvGrpSpPr>
            <p:grpSpPr>
              <a:xfrm>
                <a:off x="893077" y="1718563"/>
                <a:ext cx="402721" cy="426141"/>
                <a:chOff x="1319847" y="1067291"/>
                <a:chExt cx="402721" cy="426141"/>
              </a:xfrm>
            </p:grpSpPr>
            <p:grpSp>
              <p:nvGrpSpPr>
                <p:cNvPr id="2165" name="Group 2164">
                  <a:extLst>
                    <a:ext uri="{FF2B5EF4-FFF2-40B4-BE49-F238E27FC236}">
                      <a16:creationId xmlns:a16="http://schemas.microsoft.com/office/drawing/2014/main" id="{1B74B54D-0EE6-4888-AA95-96BFE7D06274}"/>
                    </a:ext>
                  </a:extLst>
                </p:cNvPr>
                <p:cNvGrpSpPr/>
                <p:nvPr/>
              </p:nvGrpSpPr>
              <p:grpSpPr>
                <a:xfrm>
                  <a:off x="1407337" y="1067291"/>
                  <a:ext cx="232402" cy="412521"/>
                  <a:chOff x="3032838" y="3478973"/>
                  <a:chExt cx="315066" cy="613245"/>
                </a:xfrm>
              </p:grpSpPr>
              <p:sp>
                <p:nvSpPr>
                  <p:cNvPr id="2167" name="Freeform: Shape 28">
                    <a:extLst>
                      <a:ext uri="{FF2B5EF4-FFF2-40B4-BE49-F238E27FC236}">
                        <a16:creationId xmlns:a16="http://schemas.microsoft.com/office/drawing/2014/main" id="{E82B4B67-633E-4E2E-B2E5-4A2BD2D525EE}"/>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168" name="Freeform: Shape 117">
                    <a:extLst>
                      <a:ext uri="{FF2B5EF4-FFF2-40B4-BE49-F238E27FC236}">
                        <a16:creationId xmlns:a16="http://schemas.microsoft.com/office/drawing/2014/main" id="{FDFE92B9-EF88-4E51-B46E-1666D191BD8C}"/>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a:solidFill>
                        <a:srgbClr val="282828"/>
                      </a:solidFill>
                      <a:latin typeface="Arial" pitchFamily="18"/>
                      <a:ea typeface="Arial Unicode MS" pitchFamily="2"/>
                      <a:cs typeface="Arial Unicode MS" pitchFamily="2"/>
                    </a:endParaRPr>
                  </a:p>
                </p:txBody>
              </p:sp>
            </p:grpSp>
            <p:sp>
              <p:nvSpPr>
                <p:cNvPr id="2166" name="Rectangle: Rounded Corners 2165">
                  <a:extLst>
                    <a:ext uri="{FF2B5EF4-FFF2-40B4-BE49-F238E27FC236}">
                      <a16:creationId xmlns:a16="http://schemas.microsoft.com/office/drawing/2014/main" id="{2654AF05-1000-4C67-B4FF-6036B8A56989}"/>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1997" name="Group 1996">
              <a:extLst>
                <a:ext uri="{FF2B5EF4-FFF2-40B4-BE49-F238E27FC236}">
                  <a16:creationId xmlns:a16="http://schemas.microsoft.com/office/drawing/2014/main" id="{B9CB06C4-19CF-44EE-B5C0-5AE753D8063B}"/>
                </a:ext>
              </a:extLst>
            </p:cNvPr>
            <p:cNvGrpSpPr/>
            <p:nvPr/>
          </p:nvGrpSpPr>
          <p:grpSpPr>
            <a:xfrm>
              <a:off x="662468" y="3546207"/>
              <a:ext cx="225006" cy="847594"/>
              <a:chOff x="662468" y="3546207"/>
              <a:chExt cx="225006" cy="847594"/>
            </a:xfrm>
          </p:grpSpPr>
          <p:grpSp>
            <p:nvGrpSpPr>
              <p:cNvPr id="2130" name="Group 2129">
                <a:extLst>
                  <a:ext uri="{FF2B5EF4-FFF2-40B4-BE49-F238E27FC236}">
                    <a16:creationId xmlns:a16="http://schemas.microsoft.com/office/drawing/2014/main" id="{E82620C9-3CDC-490E-97BB-D8F3A9B11971}"/>
                  </a:ext>
                </a:extLst>
              </p:cNvPr>
              <p:cNvGrpSpPr/>
              <p:nvPr/>
            </p:nvGrpSpPr>
            <p:grpSpPr>
              <a:xfrm>
                <a:off x="662468" y="3987532"/>
                <a:ext cx="184655" cy="184655"/>
                <a:chOff x="1169155" y="2383740"/>
                <a:chExt cx="790035" cy="790033"/>
              </a:xfrm>
            </p:grpSpPr>
            <p:sp>
              <p:nvSpPr>
                <p:cNvPr id="2158" name="Oval 2157">
                  <a:extLst>
                    <a:ext uri="{FF2B5EF4-FFF2-40B4-BE49-F238E27FC236}">
                      <a16:creationId xmlns:a16="http://schemas.microsoft.com/office/drawing/2014/main" id="{CCF429FE-71D4-40FA-8E14-CE91E196F0EB}"/>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59" name="Group 2158">
                  <a:extLst>
                    <a:ext uri="{FF2B5EF4-FFF2-40B4-BE49-F238E27FC236}">
                      <a16:creationId xmlns:a16="http://schemas.microsoft.com/office/drawing/2014/main" id="{5A3BC040-99FC-4F1B-9FB9-0BE56324CDA1}"/>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60" name="Rectangle: Rounded Corners 123">
                    <a:extLst>
                      <a:ext uri="{FF2B5EF4-FFF2-40B4-BE49-F238E27FC236}">
                        <a16:creationId xmlns:a16="http://schemas.microsoft.com/office/drawing/2014/main" id="{07C00854-7186-4B15-9DDC-81089F6C8BBB}"/>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61" name="Oval 2160">
                    <a:extLst>
                      <a:ext uri="{FF2B5EF4-FFF2-40B4-BE49-F238E27FC236}">
                        <a16:creationId xmlns:a16="http://schemas.microsoft.com/office/drawing/2014/main" id="{8A3CE8F1-0685-44C5-A0A7-D7E41A9537AC}"/>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31" name="Group 2130">
                <a:extLst>
                  <a:ext uri="{FF2B5EF4-FFF2-40B4-BE49-F238E27FC236}">
                    <a16:creationId xmlns:a16="http://schemas.microsoft.com/office/drawing/2014/main" id="{3E456046-3930-4F8F-8890-82E1B55F247E}"/>
                  </a:ext>
                </a:extLst>
              </p:cNvPr>
              <p:cNvGrpSpPr/>
              <p:nvPr/>
            </p:nvGrpSpPr>
            <p:grpSpPr>
              <a:xfrm>
                <a:off x="662468" y="4207797"/>
                <a:ext cx="184655" cy="184655"/>
                <a:chOff x="1169155" y="2383740"/>
                <a:chExt cx="790035" cy="790033"/>
              </a:xfrm>
            </p:grpSpPr>
            <p:sp>
              <p:nvSpPr>
                <p:cNvPr id="2154" name="Oval 2153">
                  <a:extLst>
                    <a:ext uri="{FF2B5EF4-FFF2-40B4-BE49-F238E27FC236}">
                      <a16:creationId xmlns:a16="http://schemas.microsoft.com/office/drawing/2014/main" id="{3B6FDC04-F6DD-47D1-A101-F75A791C18F0}"/>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55" name="Group 2154">
                  <a:extLst>
                    <a:ext uri="{FF2B5EF4-FFF2-40B4-BE49-F238E27FC236}">
                      <a16:creationId xmlns:a16="http://schemas.microsoft.com/office/drawing/2014/main" id="{4037D0CF-BA74-4B12-8379-A29D9B82EA5B}"/>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56" name="Rectangle: Rounded Corners 123">
                    <a:extLst>
                      <a:ext uri="{FF2B5EF4-FFF2-40B4-BE49-F238E27FC236}">
                        <a16:creationId xmlns:a16="http://schemas.microsoft.com/office/drawing/2014/main" id="{7476025C-8206-4790-AE4E-2791903B6425}"/>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57" name="Oval 2156">
                    <a:extLst>
                      <a:ext uri="{FF2B5EF4-FFF2-40B4-BE49-F238E27FC236}">
                        <a16:creationId xmlns:a16="http://schemas.microsoft.com/office/drawing/2014/main" id="{D80C284E-CBEF-4309-B435-7D7201A3640E}"/>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32" name="Group 2131">
                <a:extLst>
                  <a:ext uri="{FF2B5EF4-FFF2-40B4-BE49-F238E27FC236}">
                    <a16:creationId xmlns:a16="http://schemas.microsoft.com/office/drawing/2014/main" id="{9143D86B-B60D-4DB3-B6E1-BDDF90BA7C5F}"/>
                  </a:ext>
                </a:extLst>
              </p:cNvPr>
              <p:cNvGrpSpPr/>
              <p:nvPr/>
            </p:nvGrpSpPr>
            <p:grpSpPr>
              <a:xfrm>
                <a:off x="817699" y="4050125"/>
                <a:ext cx="69775" cy="123411"/>
                <a:chOff x="1211330" y="2030730"/>
                <a:chExt cx="262614" cy="464482"/>
              </a:xfrm>
            </p:grpSpPr>
            <p:sp>
              <p:nvSpPr>
                <p:cNvPr id="2152" name="Freeform 24">
                  <a:extLst>
                    <a:ext uri="{FF2B5EF4-FFF2-40B4-BE49-F238E27FC236}">
                      <a16:creationId xmlns:a16="http://schemas.microsoft.com/office/drawing/2014/main" id="{C6BB6E74-25AA-40E3-BA1D-03E087058C54}"/>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53" name="Freeform 25">
                  <a:extLst>
                    <a:ext uri="{FF2B5EF4-FFF2-40B4-BE49-F238E27FC236}">
                      <a16:creationId xmlns:a16="http://schemas.microsoft.com/office/drawing/2014/main" id="{65B4662F-1082-4AB7-B462-4F8554DFC31C}"/>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133" name="Group 2132">
                <a:extLst>
                  <a:ext uri="{FF2B5EF4-FFF2-40B4-BE49-F238E27FC236}">
                    <a16:creationId xmlns:a16="http://schemas.microsoft.com/office/drawing/2014/main" id="{0C2A8E6B-07C0-4CCA-A182-CE0B390A7CF5}"/>
                  </a:ext>
                </a:extLst>
              </p:cNvPr>
              <p:cNvGrpSpPr/>
              <p:nvPr/>
            </p:nvGrpSpPr>
            <p:grpSpPr>
              <a:xfrm>
                <a:off x="817699" y="4270390"/>
                <a:ext cx="69775" cy="123411"/>
                <a:chOff x="1211330" y="2030730"/>
                <a:chExt cx="262614" cy="464482"/>
              </a:xfrm>
            </p:grpSpPr>
            <p:sp>
              <p:nvSpPr>
                <p:cNvPr id="2150" name="Freeform 24">
                  <a:extLst>
                    <a:ext uri="{FF2B5EF4-FFF2-40B4-BE49-F238E27FC236}">
                      <a16:creationId xmlns:a16="http://schemas.microsoft.com/office/drawing/2014/main" id="{60383808-EB89-4550-9EAD-EFC5A34C6DF0}"/>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51" name="Freeform 25">
                  <a:extLst>
                    <a:ext uri="{FF2B5EF4-FFF2-40B4-BE49-F238E27FC236}">
                      <a16:creationId xmlns:a16="http://schemas.microsoft.com/office/drawing/2014/main" id="{4DE7D519-1A61-4DF4-BFD4-C04E3A7CADF1}"/>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134" name="Group 2133">
                <a:extLst>
                  <a:ext uri="{FF2B5EF4-FFF2-40B4-BE49-F238E27FC236}">
                    <a16:creationId xmlns:a16="http://schemas.microsoft.com/office/drawing/2014/main" id="{E0A7E7BB-439E-4CF9-B178-B263AD380BE4}"/>
                  </a:ext>
                </a:extLst>
              </p:cNvPr>
              <p:cNvGrpSpPr/>
              <p:nvPr/>
            </p:nvGrpSpPr>
            <p:grpSpPr>
              <a:xfrm>
                <a:off x="662468" y="3546207"/>
                <a:ext cx="184655" cy="184655"/>
                <a:chOff x="1169155" y="2383740"/>
                <a:chExt cx="790035" cy="790033"/>
              </a:xfrm>
            </p:grpSpPr>
            <p:sp>
              <p:nvSpPr>
                <p:cNvPr id="2146" name="Oval 2145">
                  <a:extLst>
                    <a:ext uri="{FF2B5EF4-FFF2-40B4-BE49-F238E27FC236}">
                      <a16:creationId xmlns:a16="http://schemas.microsoft.com/office/drawing/2014/main" id="{60CD8C8E-00C1-4202-B00E-BC9D6FE60A7A}"/>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47" name="Group 2146">
                  <a:extLst>
                    <a:ext uri="{FF2B5EF4-FFF2-40B4-BE49-F238E27FC236}">
                      <a16:creationId xmlns:a16="http://schemas.microsoft.com/office/drawing/2014/main" id="{6DAB6B09-52C0-4F8B-B9B9-8DE654051B18}"/>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48" name="Rectangle: Rounded Corners 123">
                    <a:extLst>
                      <a:ext uri="{FF2B5EF4-FFF2-40B4-BE49-F238E27FC236}">
                        <a16:creationId xmlns:a16="http://schemas.microsoft.com/office/drawing/2014/main" id="{C822981D-853F-421E-83C6-B0334DCDA005}"/>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49" name="Oval 2148">
                    <a:extLst>
                      <a:ext uri="{FF2B5EF4-FFF2-40B4-BE49-F238E27FC236}">
                        <a16:creationId xmlns:a16="http://schemas.microsoft.com/office/drawing/2014/main" id="{A827E8DD-E094-4A39-8FF2-A74A94140276}"/>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35" name="Group 2134">
                <a:extLst>
                  <a:ext uri="{FF2B5EF4-FFF2-40B4-BE49-F238E27FC236}">
                    <a16:creationId xmlns:a16="http://schemas.microsoft.com/office/drawing/2014/main" id="{B7301243-3BA1-4D19-AC18-9C5667E6A06D}"/>
                  </a:ext>
                </a:extLst>
              </p:cNvPr>
              <p:cNvGrpSpPr/>
              <p:nvPr/>
            </p:nvGrpSpPr>
            <p:grpSpPr>
              <a:xfrm>
                <a:off x="662468" y="3766472"/>
                <a:ext cx="184655" cy="184655"/>
                <a:chOff x="1169155" y="2383740"/>
                <a:chExt cx="790035" cy="790033"/>
              </a:xfrm>
            </p:grpSpPr>
            <p:sp>
              <p:nvSpPr>
                <p:cNvPr id="2142" name="Oval 2141">
                  <a:extLst>
                    <a:ext uri="{FF2B5EF4-FFF2-40B4-BE49-F238E27FC236}">
                      <a16:creationId xmlns:a16="http://schemas.microsoft.com/office/drawing/2014/main" id="{DC9321BA-29E8-47A1-9FBD-7D849D203E06}"/>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43" name="Group 2142">
                  <a:extLst>
                    <a:ext uri="{FF2B5EF4-FFF2-40B4-BE49-F238E27FC236}">
                      <a16:creationId xmlns:a16="http://schemas.microsoft.com/office/drawing/2014/main" id="{B6652A06-C956-40B4-A95E-85FCF06EE102}"/>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44" name="Rectangle: Rounded Corners 123">
                    <a:extLst>
                      <a:ext uri="{FF2B5EF4-FFF2-40B4-BE49-F238E27FC236}">
                        <a16:creationId xmlns:a16="http://schemas.microsoft.com/office/drawing/2014/main" id="{58E3D3FE-E123-4544-A11F-72EBD829C9FE}"/>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45" name="Oval 2144">
                    <a:extLst>
                      <a:ext uri="{FF2B5EF4-FFF2-40B4-BE49-F238E27FC236}">
                        <a16:creationId xmlns:a16="http://schemas.microsoft.com/office/drawing/2014/main" id="{FCC4CC98-986E-4169-A89B-FE3CA99EF2FE}"/>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36" name="Group 2135">
                <a:extLst>
                  <a:ext uri="{FF2B5EF4-FFF2-40B4-BE49-F238E27FC236}">
                    <a16:creationId xmlns:a16="http://schemas.microsoft.com/office/drawing/2014/main" id="{555B9E8B-D6ED-4051-B080-1A5FB62F042C}"/>
                  </a:ext>
                </a:extLst>
              </p:cNvPr>
              <p:cNvGrpSpPr/>
              <p:nvPr/>
            </p:nvGrpSpPr>
            <p:grpSpPr>
              <a:xfrm>
                <a:off x="817699" y="3608800"/>
                <a:ext cx="69775" cy="123411"/>
                <a:chOff x="1211330" y="2030730"/>
                <a:chExt cx="262614" cy="464482"/>
              </a:xfrm>
            </p:grpSpPr>
            <p:sp>
              <p:nvSpPr>
                <p:cNvPr id="2140" name="Freeform 24">
                  <a:extLst>
                    <a:ext uri="{FF2B5EF4-FFF2-40B4-BE49-F238E27FC236}">
                      <a16:creationId xmlns:a16="http://schemas.microsoft.com/office/drawing/2014/main" id="{6494E39C-4099-43A7-B0A8-F63EEF8E6A01}"/>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41" name="Freeform 25">
                  <a:extLst>
                    <a:ext uri="{FF2B5EF4-FFF2-40B4-BE49-F238E27FC236}">
                      <a16:creationId xmlns:a16="http://schemas.microsoft.com/office/drawing/2014/main" id="{1E92711A-B7CF-4BCE-A543-7B62660FD105}"/>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137" name="Group 2136">
                <a:extLst>
                  <a:ext uri="{FF2B5EF4-FFF2-40B4-BE49-F238E27FC236}">
                    <a16:creationId xmlns:a16="http://schemas.microsoft.com/office/drawing/2014/main" id="{14A12033-54A3-4214-B1C0-8D6AD6BEB78E}"/>
                  </a:ext>
                </a:extLst>
              </p:cNvPr>
              <p:cNvGrpSpPr/>
              <p:nvPr/>
            </p:nvGrpSpPr>
            <p:grpSpPr>
              <a:xfrm>
                <a:off x="817699" y="3829065"/>
                <a:ext cx="69775" cy="123411"/>
                <a:chOff x="1211330" y="2030730"/>
                <a:chExt cx="262614" cy="464482"/>
              </a:xfrm>
            </p:grpSpPr>
            <p:sp>
              <p:nvSpPr>
                <p:cNvPr id="2138" name="Freeform 24">
                  <a:extLst>
                    <a:ext uri="{FF2B5EF4-FFF2-40B4-BE49-F238E27FC236}">
                      <a16:creationId xmlns:a16="http://schemas.microsoft.com/office/drawing/2014/main" id="{48891CC7-0E07-4AE6-8BD6-A8C6A9D7CF5B}"/>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39" name="Freeform 25">
                  <a:extLst>
                    <a:ext uri="{FF2B5EF4-FFF2-40B4-BE49-F238E27FC236}">
                      <a16:creationId xmlns:a16="http://schemas.microsoft.com/office/drawing/2014/main" id="{DEBA493C-8FFE-4952-87D5-F1F991923784}"/>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1998" name="Group 1997">
              <a:extLst>
                <a:ext uri="{FF2B5EF4-FFF2-40B4-BE49-F238E27FC236}">
                  <a16:creationId xmlns:a16="http://schemas.microsoft.com/office/drawing/2014/main" id="{DFB9DC33-0DBD-4B6A-AD18-6F8CF6EA96C2}"/>
                </a:ext>
              </a:extLst>
            </p:cNvPr>
            <p:cNvGrpSpPr/>
            <p:nvPr/>
          </p:nvGrpSpPr>
          <p:grpSpPr>
            <a:xfrm>
              <a:off x="915426" y="3546207"/>
              <a:ext cx="225006" cy="847594"/>
              <a:chOff x="662468" y="3546207"/>
              <a:chExt cx="225006" cy="847594"/>
            </a:xfrm>
          </p:grpSpPr>
          <p:grpSp>
            <p:nvGrpSpPr>
              <p:cNvPr id="2098" name="Group 2097">
                <a:extLst>
                  <a:ext uri="{FF2B5EF4-FFF2-40B4-BE49-F238E27FC236}">
                    <a16:creationId xmlns:a16="http://schemas.microsoft.com/office/drawing/2014/main" id="{43BDB552-546F-4851-8963-F02CDAB80B52}"/>
                  </a:ext>
                </a:extLst>
              </p:cNvPr>
              <p:cNvGrpSpPr/>
              <p:nvPr/>
            </p:nvGrpSpPr>
            <p:grpSpPr>
              <a:xfrm>
                <a:off x="662468" y="3987532"/>
                <a:ext cx="184655" cy="184655"/>
                <a:chOff x="1169155" y="2383740"/>
                <a:chExt cx="790035" cy="790033"/>
              </a:xfrm>
            </p:grpSpPr>
            <p:sp>
              <p:nvSpPr>
                <p:cNvPr id="2126" name="Oval 2125">
                  <a:extLst>
                    <a:ext uri="{FF2B5EF4-FFF2-40B4-BE49-F238E27FC236}">
                      <a16:creationId xmlns:a16="http://schemas.microsoft.com/office/drawing/2014/main" id="{5AFA9014-62EB-4ADA-A94D-A50B1644BD3E}"/>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27" name="Group 2126">
                  <a:extLst>
                    <a:ext uri="{FF2B5EF4-FFF2-40B4-BE49-F238E27FC236}">
                      <a16:creationId xmlns:a16="http://schemas.microsoft.com/office/drawing/2014/main" id="{03F9C6B8-D6BA-4EA5-9E3A-7A642A0026B7}"/>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28" name="Rectangle: Rounded Corners 123">
                    <a:extLst>
                      <a:ext uri="{FF2B5EF4-FFF2-40B4-BE49-F238E27FC236}">
                        <a16:creationId xmlns:a16="http://schemas.microsoft.com/office/drawing/2014/main" id="{AA8A20EB-43C5-47EB-90F4-6C8F7B159BF4}"/>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29" name="Oval 2128">
                    <a:extLst>
                      <a:ext uri="{FF2B5EF4-FFF2-40B4-BE49-F238E27FC236}">
                        <a16:creationId xmlns:a16="http://schemas.microsoft.com/office/drawing/2014/main" id="{18956FB3-2D97-485D-9DF4-ED80A0C26B62}"/>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99" name="Group 2098">
                <a:extLst>
                  <a:ext uri="{FF2B5EF4-FFF2-40B4-BE49-F238E27FC236}">
                    <a16:creationId xmlns:a16="http://schemas.microsoft.com/office/drawing/2014/main" id="{4E8F1CC5-8A5D-4D3B-8EB4-EA7DB117A521}"/>
                  </a:ext>
                </a:extLst>
              </p:cNvPr>
              <p:cNvGrpSpPr/>
              <p:nvPr/>
            </p:nvGrpSpPr>
            <p:grpSpPr>
              <a:xfrm>
                <a:off x="662468" y="4207797"/>
                <a:ext cx="184655" cy="184655"/>
                <a:chOff x="1169155" y="2383740"/>
                <a:chExt cx="790035" cy="790033"/>
              </a:xfrm>
            </p:grpSpPr>
            <p:sp>
              <p:nvSpPr>
                <p:cNvPr id="2122" name="Oval 2121">
                  <a:extLst>
                    <a:ext uri="{FF2B5EF4-FFF2-40B4-BE49-F238E27FC236}">
                      <a16:creationId xmlns:a16="http://schemas.microsoft.com/office/drawing/2014/main" id="{CFA29DF2-09D7-45CA-A706-701354564C32}"/>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23" name="Group 2122">
                  <a:extLst>
                    <a:ext uri="{FF2B5EF4-FFF2-40B4-BE49-F238E27FC236}">
                      <a16:creationId xmlns:a16="http://schemas.microsoft.com/office/drawing/2014/main" id="{16681FC2-740A-489F-BF8B-D05F64165975}"/>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24" name="Rectangle: Rounded Corners 123">
                    <a:extLst>
                      <a:ext uri="{FF2B5EF4-FFF2-40B4-BE49-F238E27FC236}">
                        <a16:creationId xmlns:a16="http://schemas.microsoft.com/office/drawing/2014/main" id="{0928CEAC-28A4-4FB5-B6CB-64E6EE80EDB8}"/>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25" name="Oval 2124">
                    <a:extLst>
                      <a:ext uri="{FF2B5EF4-FFF2-40B4-BE49-F238E27FC236}">
                        <a16:creationId xmlns:a16="http://schemas.microsoft.com/office/drawing/2014/main" id="{D35436CE-E62F-449F-86C2-F9511E502BDE}"/>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00" name="Group 2099">
                <a:extLst>
                  <a:ext uri="{FF2B5EF4-FFF2-40B4-BE49-F238E27FC236}">
                    <a16:creationId xmlns:a16="http://schemas.microsoft.com/office/drawing/2014/main" id="{D4B917C0-30ED-433F-B3D3-B245CDF8E9D6}"/>
                  </a:ext>
                </a:extLst>
              </p:cNvPr>
              <p:cNvGrpSpPr/>
              <p:nvPr/>
            </p:nvGrpSpPr>
            <p:grpSpPr>
              <a:xfrm>
                <a:off x="817699" y="4050125"/>
                <a:ext cx="69775" cy="123411"/>
                <a:chOff x="1211330" y="2030730"/>
                <a:chExt cx="262614" cy="464482"/>
              </a:xfrm>
            </p:grpSpPr>
            <p:sp>
              <p:nvSpPr>
                <p:cNvPr id="2120" name="Freeform 24">
                  <a:extLst>
                    <a:ext uri="{FF2B5EF4-FFF2-40B4-BE49-F238E27FC236}">
                      <a16:creationId xmlns:a16="http://schemas.microsoft.com/office/drawing/2014/main" id="{0C6319CC-1C8D-44B9-8078-22DA584BBB1D}"/>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21" name="Freeform 25">
                  <a:extLst>
                    <a:ext uri="{FF2B5EF4-FFF2-40B4-BE49-F238E27FC236}">
                      <a16:creationId xmlns:a16="http://schemas.microsoft.com/office/drawing/2014/main" id="{B72083AE-EA81-4AF4-82FA-99D46A3D0DAD}"/>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101" name="Group 2100">
                <a:extLst>
                  <a:ext uri="{FF2B5EF4-FFF2-40B4-BE49-F238E27FC236}">
                    <a16:creationId xmlns:a16="http://schemas.microsoft.com/office/drawing/2014/main" id="{5AC3DF96-711D-4D0C-84B7-FAFB7BE2DF58}"/>
                  </a:ext>
                </a:extLst>
              </p:cNvPr>
              <p:cNvGrpSpPr/>
              <p:nvPr/>
            </p:nvGrpSpPr>
            <p:grpSpPr>
              <a:xfrm>
                <a:off x="817699" y="4270390"/>
                <a:ext cx="69775" cy="123411"/>
                <a:chOff x="1211330" y="2030730"/>
                <a:chExt cx="262614" cy="464482"/>
              </a:xfrm>
            </p:grpSpPr>
            <p:sp>
              <p:nvSpPr>
                <p:cNvPr id="2118" name="Freeform 24">
                  <a:extLst>
                    <a:ext uri="{FF2B5EF4-FFF2-40B4-BE49-F238E27FC236}">
                      <a16:creationId xmlns:a16="http://schemas.microsoft.com/office/drawing/2014/main" id="{2071A1B9-ADF0-424B-B51A-9486A7BE673B}"/>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19" name="Freeform 25">
                  <a:extLst>
                    <a:ext uri="{FF2B5EF4-FFF2-40B4-BE49-F238E27FC236}">
                      <a16:creationId xmlns:a16="http://schemas.microsoft.com/office/drawing/2014/main" id="{609F98BA-8B9D-4D2A-916B-1881EC7E8AEC}"/>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102" name="Group 2101">
                <a:extLst>
                  <a:ext uri="{FF2B5EF4-FFF2-40B4-BE49-F238E27FC236}">
                    <a16:creationId xmlns:a16="http://schemas.microsoft.com/office/drawing/2014/main" id="{637209BC-128E-4927-ADAD-7A5FD0BA5C94}"/>
                  </a:ext>
                </a:extLst>
              </p:cNvPr>
              <p:cNvGrpSpPr/>
              <p:nvPr/>
            </p:nvGrpSpPr>
            <p:grpSpPr>
              <a:xfrm>
                <a:off x="662468" y="3546207"/>
                <a:ext cx="184655" cy="184655"/>
                <a:chOff x="1169155" y="2383740"/>
                <a:chExt cx="790035" cy="790033"/>
              </a:xfrm>
            </p:grpSpPr>
            <p:sp>
              <p:nvSpPr>
                <p:cNvPr id="2114" name="Oval 2113">
                  <a:extLst>
                    <a:ext uri="{FF2B5EF4-FFF2-40B4-BE49-F238E27FC236}">
                      <a16:creationId xmlns:a16="http://schemas.microsoft.com/office/drawing/2014/main" id="{0E0EFD67-F613-45FD-A9B6-5CF12FE8266F}"/>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15" name="Group 2114">
                  <a:extLst>
                    <a:ext uri="{FF2B5EF4-FFF2-40B4-BE49-F238E27FC236}">
                      <a16:creationId xmlns:a16="http://schemas.microsoft.com/office/drawing/2014/main" id="{67690741-7D83-4DF9-B8FB-AB99C90FA14F}"/>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16" name="Rectangle: Rounded Corners 123">
                    <a:extLst>
                      <a:ext uri="{FF2B5EF4-FFF2-40B4-BE49-F238E27FC236}">
                        <a16:creationId xmlns:a16="http://schemas.microsoft.com/office/drawing/2014/main" id="{4C4481C6-0E34-4B1B-BC92-AF4DB4ADFBEE}"/>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17" name="Oval 2116">
                    <a:extLst>
                      <a:ext uri="{FF2B5EF4-FFF2-40B4-BE49-F238E27FC236}">
                        <a16:creationId xmlns:a16="http://schemas.microsoft.com/office/drawing/2014/main" id="{EC484473-98C4-488F-950C-E5FB03FDA212}"/>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03" name="Group 2102">
                <a:extLst>
                  <a:ext uri="{FF2B5EF4-FFF2-40B4-BE49-F238E27FC236}">
                    <a16:creationId xmlns:a16="http://schemas.microsoft.com/office/drawing/2014/main" id="{DE9996E1-8961-4D6F-A0D8-E39BE03A4377}"/>
                  </a:ext>
                </a:extLst>
              </p:cNvPr>
              <p:cNvGrpSpPr/>
              <p:nvPr/>
            </p:nvGrpSpPr>
            <p:grpSpPr>
              <a:xfrm>
                <a:off x="662468" y="3766472"/>
                <a:ext cx="184655" cy="184655"/>
                <a:chOff x="1169155" y="2383740"/>
                <a:chExt cx="790035" cy="790033"/>
              </a:xfrm>
            </p:grpSpPr>
            <p:sp>
              <p:nvSpPr>
                <p:cNvPr id="2110" name="Oval 2109">
                  <a:extLst>
                    <a:ext uri="{FF2B5EF4-FFF2-40B4-BE49-F238E27FC236}">
                      <a16:creationId xmlns:a16="http://schemas.microsoft.com/office/drawing/2014/main" id="{2A113216-82D4-4E32-A834-F42105D29B71}"/>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11" name="Group 2110">
                  <a:extLst>
                    <a:ext uri="{FF2B5EF4-FFF2-40B4-BE49-F238E27FC236}">
                      <a16:creationId xmlns:a16="http://schemas.microsoft.com/office/drawing/2014/main" id="{F9FE03FC-AC9F-407D-843F-A90E06EA0D9D}"/>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12" name="Rectangle: Rounded Corners 123">
                    <a:extLst>
                      <a:ext uri="{FF2B5EF4-FFF2-40B4-BE49-F238E27FC236}">
                        <a16:creationId xmlns:a16="http://schemas.microsoft.com/office/drawing/2014/main" id="{74867D4F-C2A8-41C6-812F-D26649CA595A}"/>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13" name="Oval 2112">
                    <a:extLst>
                      <a:ext uri="{FF2B5EF4-FFF2-40B4-BE49-F238E27FC236}">
                        <a16:creationId xmlns:a16="http://schemas.microsoft.com/office/drawing/2014/main" id="{FECC77A7-DB9A-416A-A1DF-E5EA59B4D9AD}"/>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04" name="Group 2103">
                <a:extLst>
                  <a:ext uri="{FF2B5EF4-FFF2-40B4-BE49-F238E27FC236}">
                    <a16:creationId xmlns:a16="http://schemas.microsoft.com/office/drawing/2014/main" id="{76E04034-F428-4E3C-989C-29A1A0C8D2B4}"/>
                  </a:ext>
                </a:extLst>
              </p:cNvPr>
              <p:cNvGrpSpPr/>
              <p:nvPr/>
            </p:nvGrpSpPr>
            <p:grpSpPr>
              <a:xfrm>
                <a:off x="817699" y="3608800"/>
                <a:ext cx="69775" cy="123411"/>
                <a:chOff x="1211330" y="2030730"/>
                <a:chExt cx="262614" cy="464482"/>
              </a:xfrm>
            </p:grpSpPr>
            <p:sp>
              <p:nvSpPr>
                <p:cNvPr id="2108" name="Freeform 24">
                  <a:extLst>
                    <a:ext uri="{FF2B5EF4-FFF2-40B4-BE49-F238E27FC236}">
                      <a16:creationId xmlns:a16="http://schemas.microsoft.com/office/drawing/2014/main" id="{4E53F385-9D69-4D64-A4B3-5A828313BF8E}"/>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09" name="Freeform 25">
                  <a:extLst>
                    <a:ext uri="{FF2B5EF4-FFF2-40B4-BE49-F238E27FC236}">
                      <a16:creationId xmlns:a16="http://schemas.microsoft.com/office/drawing/2014/main" id="{A7D76E1F-8AB7-4850-B692-617DB3475EAB}"/>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105" name="Group 2104">
                <a:extLst>
                  <a:ext uri="{FF2B5EF4-FFF2-40B4-BE49-F238E27FC236}">
                    <a16:creationId xmlns:a16="http://schemas.microsoft.com/office/drawing/2014/main" id="{30672466-680F-4064-B9EB-E1D97BE06E93}"/>
                  </a:ext>
                </a:extLst>
              </p:cNvPr>
              <p:cNvGrpSpPr/>
              <p:nvPr/>
            </p:nvGrpSpPr>
            <p:grpSpPr>
              <a:xfrm>
                <a:off x="817699" y="3829065"/>
                <a:ext cx="69775" cy="123411"/>
                <a:chOff x="1211330" y="2030730"/>
                <a:chExt cx="262614" cy="464482"/>
              </a:xfrm>
            </p:grpSpPr>
            <p:sp>
              <p:nvSpPr>
                <p:cNvPr id="2106" name="Freeform 24">
                  <a:extLst>
                    <a:ext uri="{FF2B5EF4-FFF2-40B4-BE49-F238E27FC236}">
                      <a16:creationId xmlns:a16="http://schemas.microsoft.com/office/drawing/2014/main" id="{2FBAA168-BCC2-42EE-BA74-37953AB69D9B}"/>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07" name="Freeform 25">
                  <a:extLst>
                    <a:ext uri="{FF2B5EF4-FFF2-40B4-BE49-F238E27FC236}">
                      <a16:creationId xmlns:a16="http://schemas.microsoft.com/office/drawing/2014/main" id="{9842E7A9-209F-424F-8957-D86824925F23}"/>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1999" name="Group 1998">
              <a:extLst>
                <a:ext uri="{FF2B5EF4-FFF2-40B4-BE49-F238E27FC236}">
                  <a16:creationId xmlns:a16="http://schemas.microsoft.com/office/drawing/2014/main" id="{2E74DCFD-CFFC-43BE-831B-71DA67C75FF3}"/>
                </a:ext>
              </a:extLst>
            </p:cNvPr>
            <p:cNvGrpSpPr/>
            <p:nvPr/>
          </p:nvGrpSpPr>
          <p:grpSpPr>
            <a:xfrm>
              <a:off x="1168384" y="3546207"/>
              <a:ext cx="225006" cy="847594"/>
              <a:chOff x="662468" y="3546207"/>
              <a:chExt cx="225006" cy="847594"/>
            </a:xfrm>
          </p:grpSpPr>
          <p:grpSp>
            <p:nvGrpSpPr>
              <p:cNvPr id="2066" name="Group 2065">
                <a:extLst>
                  <a:ext uri="{FF2B5EF4-FFF2-40B4-BE49-F238E27FC236}">
                    <a16:creationId xmlns:a16="http://schemas.microsoft.com/office/drawing/2014/main" id="{C1F64BBF-DDB5-4796-BA17-1DFE7128A92F}"/>
                  </a:ext>
                </a:extLst>
              </p:cNvPr>
              <p:cNvGrpSpPr/>
              <p:nvPr/>
            </p:nvGrpSpPr>
            <p:grpSpPr>
              <a:xfrm>
                <a:off x="662468" y="3987532"/>
                <a:ext cx="184655" cy="184655"/>
                <a:chOff x="1169155" y="2383740"/>
                <a:chExt cx="790035" cy="790033"/>
              </a:xfrm>
            </p:grpSpPr>
            <p:sp>
              <p:nvSpPr>
                <p:cNvPr id="2094" name="Oval 2093">
                  <a:extLst>
                    <a:ext uri="{FF2B5EF4-FFF2-40B4-BE49-F238E27FC236}">
                      <a16:creationId xmlns:a16="http://schemas.microsoft.com/office/drawing/2014/main" id="{A8125B16-C431-456E-A9BB-DC58C49A4469}"/>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95" name="Group 2094">
                  <a:extLst>
                    <a:ext uri="{FF2B5EF4-FFF2-40B4-BE49-F238E27FC236}">
                      <a16:creationId xmlns:a16="http://schemas.microsoft.com/office/drawing/2014/main" id="{67434DCD-C235-4504-BEAA-AEC9B83367DE}"/>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96" name="Rectangle: Rounded Corners 123">
                    <a:extLst>
                      <a:ext uri="{FF2B5EF4-FFF2-40B4-BE49-F238E27FC236}">
                        <a16:creationId xmlns:a16="http://schemas.microsoft.com/office/drawing/2014/main" id="{46F54EB0-090B-4A69-A746-21024146E5D2}"/>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97" name="Oval 2096">
                    <a:extLst>
                      <a:ext uri="{FF2B5EF4-FFF2-40B4-BE49-F238E27FC236}">
                        <a16:creationId xmlns:a16="http://schemas.microsoft.com/office/drawing/2014/main" id="{B17F561A-372D-4B76-90E7-4286B894C3A7}"/>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67" name="Group 2066">
                <a:extLst>
                  <a:ext uri="{FF2B5EF4-FFF2-40B4-BE49-F238E27FC236}">
                    <a16:creationId xmlns:a16="http://schemas.microsoft.com/office/drawing/2014/main" id="{3AB2CAF9-D44E-4493-8093-D0D4286368F5}"/>
                  </a:ext>
                </a:extLst>
              </p:cNvPr>
              <p:cNvGrpSpPr/>
              <p:nvPr/>
            </p:nvGrpSpPr>
            <p:grpSpPr>
              <a:xfrm>
                <a:off x="662468" y="4207797"/>
                <a:ext cx="184655" cy="184655"/>
                <a:chOff x="1169155" y="2383740"/>
                <a:chExt cx="790035" cy="790033"/>
              </a:xfrm>
            </p:grpSpPr>
            <p:sp>
              <p:nvSpPr>
                <p:cNvPr id="2090" name="Oval 2089">
                  <a:extLst>
                    <a:ext uri="{FF2B5EF4-FFF2-40B4-BE49-F238E27FC236}">
                      <a16:creationId xmlns:a16="http://schemas.microsoft.com/office/drawing/2014/main" id="{1489361E-126A-4939-84AB-7225ACA8B19E}"/>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91" name="Group 2090">
                  <a:extLst>
                    <a:ext uri="{FF2B5EF4-FFF2-40B4-BE49-F238E27FC236}">
                      <a16:creationId xmlns:a16="http://schemas.microsoft.com/office/drawing/2014/main" id="{58997C7A-FAC2-413A-AEB1-97C7192A4EC5}"/>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92" name="Rectangle: Rounded Corners 123">
                    <a:extLst>
                      <a:ext uri="{FF2B5EF4-FFF2-40B4-BE49-F238E27FC236}">
                        <a16:creationId xmlns:a16="http://schemas.microsoft.com/office/drawing/2014/main" id="{B031939F-D8DA-427C-8871-EC20195E2962}"/>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93" name="Oval 2092">
                    <a:extLst>
                      <a:ext uri="{FF2B5EF4-FFF2-40B4-BE49-F238E27FC236}">
                        <a16:creationId xmlns:a16="http://schemas.microsoft.com/office/drawing/2014/main" id="{68F7D8BC-168C-4804-A304-B8C137C45A07}"/>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68" name="Group 2067">
                <a:extLst>
                  <a:ext uri="{FF2B5EF4-FFF2-40B4-BE49-F238E27FC236}">
                    <a16:creationId xmlns:a16="http://schemas.microsoft.com/office/drawing/2014/main" id="{4B0AB041-B8B6-4488-B044-313CBFDAE3DF}"/>
                  </a:ext>
                </a:extLst>
              </p:cNvPr>
              <p:cNvGrpSpPr/>
              <p:nvPr/>
            </p:nvGrpSpPr>
            <p:grpSpPr>
              <a:xfrm>
                <a:off x="817699" y="4050125"/>
                <a:ext cx="69775" cy="123411"/>
                <a:chOff x="1211330" y="2030730"/>
                <a:chExt cx="262614" cy="464482"/>
              </a:xfrm>
            </p:grpSpPr>
            <p:sp>
              <p:nvSpPr>
                <p:cNvPr id="2088" name="Freeform 24">
                  <a:extLst>
                    <a:ext uri="{FF2B5EF4-FFF2-40B4-BE49-F238E27FC236}">
                      <a16:creationId xmlns:a16="http://schemas.microsoft.com/office/drawing/2014/main" id="{7A5C90C0-CEF9-46E4-9091-D164A6EBD0A8}"/>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89" name="Freeform 25">
                  <a:extLst>
                    <a:ext uri="{FF2B5EF4-FFF2-40B4-BE49-F238E27FC236}">
                      <a16:creationId xmlns:a16="http://schemas.microsoft.com/office/drawing/2014/main" id="{FB315049-6A74-45D7-88A1-4B0A5A0DA220}"/>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69" name="Group 2068">
                <a:extLst>
                  <a:ext uri="{FF2B5EF4-FFF2-40B4-BE49-F238E27FC236}">
                    <a16:creationId xmlns:a16="http://schemas.microsoft.com/office/drawing/2014/main" id="{B2DE0974-BD21-4D04-9F21-65667682F104}"/>
                  </a:ext>
                </a:extLst>
              </p:cNvPr>
              <p:cNvGrpSpPr/>
              <p:nvPr/>
            </p:nvGrpSpPr>
            <p:grpSpPr>
              <a:xfrm>
                <a:off x="817699" y="4270390"/>
                <a:ext cx="69775" cy="123411"/>
                <a:chOff x="1211330" y="2030730"/>
                <a:chExt cx="262614" cy="464482"/>
              </a:xfrm>
            </p:grpSpPr>
            <p:sp>
              <p:nvSpPr>
                <p:cNvPr id="2086" name="Freeform 24">
                  <a:extLst>
                    <a:ext uri="{FF2B5EF4-FFF2-40B4-BE49-F238E27FC236}">
                      <a16:creationId xmlns:a16="http://schemas.microsoft.com/office/drawing/2014/main" id="{BE46EE72-595F-4883-80C1-0D39E4AA5DBA}"/>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87" name="Freeform 25">
                  <a:extLst>
                    <a:ext uri="{FF2B5EF4-FFF2-40B4-BE49-F238E27FC236}">
                      <a16:creationId xmlns:a16="http://schemas.microsoft.com/office/drawing/2014/main" id="{3F3A2171-684E-4623-851F-806A9950BE06}"/>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70" name="Group 2069">
                <a:extLst>
                  <a:ext uri="{FF2B5EF4-FFF2-40B4-BE49-F238E27FC236}">
                    <a16:creationId xmlns:a16="http://schemas.microsoft.com/office/drawing/2014/main" id="{AE4BBAC8-6887-4A4C-B159-637815DD8005}"/>
                  </a:ext>
                </a:extLst>
              </p:cNvPr>
              <p:cNvGrpSpPr/>
              <p:nvPr/>
            </p:nvGrpSpPr>
            <p:grpSpPr>
              <a:xfrm>
                <a:off x="662468" y="3546207"/>
                <a:ext cx="184655" cy="184655"/>
                <a:chOff x="1169155" y="2383740"/>
                <a:chExt cx="790035" cy="790033"/>
              </a:xfrm>
            </p:grpSpPr>
            <p:sp>
              <p:nvSpPr>
                <p:cNvPr id="2082" name="Oval 2081">
                  <a:extLst>
                    <a:ext uri="{FF2B5EF4-FFF2-40B4-BE49-F238E27FC236}">
                      <a16:creationId xmlns:a16="http://schemas.microsoft.com/office/drawing/2014/main" id="{57E0D2A2-8C3F-46EF-B466-9D9D2BE9F91B}"/>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83" name="Group 2082">
                  <a:extLst>
                    <a:ext uri="{FF2B5EF4-FFF2-40B4-BE49-F238E27FC236}">
                      <a16:creationId xmlns:a16="http://schemas.microsoft.com/office/drawing/2014/main" id="{0FD5AB75-0BB2-4F6F-9BFB-4257461F14BE}"/>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84" name="Rectangle: Rounded Corners 123">
                    <a:extLst>
                      <a:ext uri="{FF2B5EF4-FFF2-40B4-BE49-F238E27FC236}">
                        <a16:creationId xmlns:a16="http://schemas.microsoft.com/office/drawing/2014/main" id="{A0FA4EE3-3C2A-413C-B450-E68F091E4A2F}"/>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85" name="Oval 2084">
                    <a:extLst>
                      <a:ext uri="{FF2B5EF4-FFF2-40B4-BE49-F238E27FC236}">
                        <a16:creationId xmlns:a16="http://schemas.microsoft.com/office/drawing/2014/main" id="{3C428433-9773-4623-8161-8B3C970B3932}"/>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71" name="Group 2070">
                <a:extLst>
                  <a:ext uri="{FF2B5EF4-FFF2-40B4-BE49-F238E27FC236}">
                    <a16:creationId xmlns:a16="http://schemas.microsoft.com/office/drawing/2014/main" id="{7FCDA7CE-AEDF-4B87-B7FC-02173448D840}"/>
                  </a:ext>
                </a:extLst>
              </p:cNvPr>
              <p:cNvGrpSpPr/>
              <p:nvPr/>
            </p:nvGrpSpPr>
            <p:grpSpPr>
              <a:xfrm>
                <a:off x="662468" y="3766472"/>
                <a:ext cx="184655" cy="184655"/>
                <a:chOff x="1169155" y="2383740"/>
                <a:chExt cx="790035" cy="790033"/>
              </a:xfrm>
            </p:grpSpPr>
            <p:sp>
              <p:nvSpPr>
                <p:cNvPr id="2078" name="Oval 2077">
                  <a:extLst>
                    <a:ext uri="{FF2B5EF4-FFF2-40B4-BE49-F238E27FC236}">
                      <a16:creationId xmlns:a16="http://schemas.microsoft.com/office/drawing/2014/main" id="{293C897A-0763-47F1-88D0-3A41A167E0A0}"/>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79" name="Group 2078">
                  <a:extLst>
                    <a:ext uri="{FF2B5EF4-FFF2-40B4-BE49-F238E27FC236}">
                      <a16:creationId xmlns:a16="http://schemas.microsoft.com/office/drawing/2014/main" id="{4069A7AD-F794-4F84-AF90-F7BA2630144D}"/>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80" name="Rectangle: Rounded Corners 123">
                    <a:extLst>
                      <a:ext uri="{FF2B5EF4-FFF2-40B4-BE49-F238E27FC236}">
                        <a16:creationId xmlns:a16="http://schemas.microsoft.com/office/drawing/2014/main" id="{E5DF0BC3-CA20-4F95-A40B-B16FE7413948}"/>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81" name="Oval 2080">
                    <a:extLst>
                      <a:ext uri="{FF2B5EF4-FFF2-40B4-BE49-F238E27FC236}">
                        <a16:creationId xmlns:a16="http://schemas.microsoft.com/office/drawing/2014/main" id="{C07309BA-6861-4D50-97D6-4FB3A8E8DBCC}"/>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72" name="Group 2071">
                <a:extLst>
                  <a:ext uri="{FF2B5EF4-FFF2-40B4-BE49-F238E27FC236}">
                    <a16:creationId xmlns:a16="http://schemas.microsoft.com/office/drawing/2014/main" id="{089A71BC-5607-464F-9402-F26CECC5F034}"/>
                  </a:ext>
                </a:extLst>
              </p:cNvPr>
              <p:cNvGrpSpPr/>
              <p:nvPr/>
            </p:nvGrpSpPr>
            <p:grpSpPr>
              <a:xfrm>
                <a:off x="817699" y="3608800"/>
                <a:ext cx="69775" cy="123411"/>
                <a:chOff x="1211330" y="2030730"/>
                <a:chExt cx="262614" cy="464482"/>
              </a:xfrm>
            </p:grpSpPr>
            <p:sp>
              <p:nvSpPr>
                <p:cNvPr id="2076" name="Freeform 24">
                  <a:extLst>
                    <a:ext uri="{FF2B5EF4-FFF2-40B4-BE49-F238E27FC236}">
                      <a16:creationId xmlns:a16="http://schemas.microsoft.com/office/drawing/2014/main" id="{F63D88BE-490A-450E-B118-7AB2F3684A44}"/>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77" name="Freeform 25">
                  <a:extLst>
                    <a:ext uri="{FF2B5EF4-FFF2-40B4-BE49-F238E27FC236}">
                      <a16:creationId xmlns:a16="http://schemas.microsoft.com/office/drawing/2014/main" id="{9C5BC66C-207C-4EAB-844A-5193C5848848}"/>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73" name="Group 2072">
                <a:extLst>
                  <a:ext uri="{FF2B5EF4-FFF2-40B4-BE49-F238E27FC236}">
                    <a16:creationId xmlns:a16="http://schemas.microsoft.com/office/drawing/2014/main" id="{9338AAC0-8BF2-4AE5-A07E-EDE1AFCDFAE2}"/>
                  </a:ext>
                </a:extLst>
              </p:cNvPr>
              <p:cNvGrpSpPr/>
              <p:nvPr/>
            </p:nvGrpSpPr>
            <p:grpSpPr>
              <a:xfrm>
                <a:off x="817699" y="3829065"/>
                <a:ext cx="69775" cy="123411"/>
                <a:chOff x="1211330" y="2030730"/>
                <a:chExt cx="262614" cy="464482"/>
              </a:xfrm>
            </p:grpSpPr>
            <p:sp>
              <p:nvSpPr>
                <p:cNvPr id="2074" name="Freeform 24">
                  <a:extLst>
                    <a:ext uri="{FF2B5EF4-FFF2-40B4-BE49-F238E27FC236}">
                      <a16:creationId xmlns:a16="http://schemas.microsoft.com/office/drawing/2014/main" id="{19E64CE7-BC33-4F9A-B509-690F29189794}"/>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75" name="Freeform 25">
                  <a:extLst>
                    <a:ext uri="{FF2B5EF4-FFF2-40B4-BE49-F238E27FC236}">
                      <a16:creationId xmlns:a16="http://schemas.microsoft.com/office/drawing/2014/main" id="{CFE073D2-A465-42D2-9D06-699A35E62B51}"/>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000" name="Group 1999">
              <a:extLst>
                <a:ext uri="{FF2B5EF4-FFF2-40B4-BE49-F238E27FC236}">
                  <a16:creationId xmlns:a16="http://schemas.microsoft.com/office/drawing/2014/main" id="{C7F3C070-182F-4575-BE35-17DD1E30C1E3}"/>
                </a:ext>
              </a:extLst>
            </p:cNvPr>
            <p:cNvGrpSpPr/>
            <p:nvPr/>
          </p:nvGrpSpPr>
          <p:grpSpPr>
            <a:xfrm>
              <a:off x="1421342" y="3546207"/>
              <a:ext cx="225006" cy="847594"/>
              <a:chOff x="662468" y="3546207"/>
              <a:chExt cx="225006" cy="847594"/>
            </a:xfrm>
          </p:grpSpPr>
          <p:grpSp>
            <p:nvGrpSpPr>
              <p:cNvPr id="2034" name="Group 2033">
                <a:extLst>
                  <a:ext uri="{FF2B5EF4-FFF2-40B4-BE49-F238E27FC236}">
                    <a16:creationId xmlns:a16="http://schemas.microsoft.com/office/drawing/2014/main" id="{D687C5F5-9AEC-4BDF-AF39-A9F007419336}"/>
                  </a:ext>
                </a:extLst>
              </p:cNvPr>
              <p:cNvGrpSpPr/>
              <p:nvPr/>
            </p:nvGrpSpPr>
            <p:grpSpPr>
              <a:xfrm>
                <a:off x="662468" y="3987532"/>
                <a:ext cx="184655" cy="184655"/>
                <a:chOff x="1169155" y="2383740"/>
                <a:chExt cx="790035" cy="790033"/>
              </a:xfrm>
            </p:grpSpPr>
            <p:sp>
              <p:nvSpPr>
                <p:cNvPr id="2062" name="Oval 2061">
                  <a:extLst>
                    <a:ext uri="{FF2B5EF4-FFF2-40B4-BE49-F238E27FC236}">
                      <a16:creationId xmlns:a16="http://schemas.microsoft.com/office/drawing/2014/main" id="{67A3018D-D871-41E1-9BAC-F1D3121CBC75}"/>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63" name="Group 2062">
                  <a:extLst>
                    <a:ext uri="{FF2B5EF4-FFF2-40B4-BE49-F238E27FC236}">
                      <a16:creationId xmlns:a16="http://schemas.microsoft.com/office/drawing/2014/main" id="{99439937-6431-4013-A2D3-CC13011F2833}"/>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64" name="Rectangle: Rounded Corners 123">
                    <a:extLst>
                      <a:ext uri="{FF2B5EF4-FFF2-40B4-BE49-F238E27FC236}">
                        <a16:creationId xmlns:a16="http://schemas.microsoft.com/office/drawing/2014/main" id="{DD641288-8BB3-49B4-A7C0-4FB40D449128}"/>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65" name="Oval 2064">
                    <a:extLst>
                      <a:ext uri="{FF2B5EF4-FFF2-40B4-BE49-F238E27FC236}">
                        <a16:creationId xmlns:a16="http://schemas.microsoft.com/office/drawing/2014/main" id="{A933E006-020D-47B8-8B53-38A619240FD3}"/>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35" name="Group 2034">
                <a:extLst>
                  <a:ext uri="{FF2B5EF4-FFF2-40B4-BE49-F238E27FC236}">
                    <a16:creationId xmlns:a16="http://schemas.microsoft.com/office/drawing/2014/main" id="{86EBD185-1F39-411B-9007-60283D99C212}"/>
                  </a:ext>
                </a:extLst>
              </p:cNvPr>
              <p:cNvGrpSpPr/>
              <p:nvPr/>
            </p:nvGrpSpPr>
            <p:grpSpPr>
              <a:xfrm>
                <a:off x="662468" y="4207797"/>
                <a:ext cx="184655" cy="184655"/>
                <a:chOff x="1169155" y="2383740"/>
                <a:chExt cx="790035" cy="790033"/>
              </a:xfrm>
            </p:grpSpPr>
            <p:sp>
              <p:nvSpPr>
                <p:cNvPr id="2058" name="Oval 2057">
                  <a:extLst>
                    <a:ext uri="{FF2B5EF4-FFF2-40B4-BE49-F238E27FC236}">
                      <a16:creationId xmlns:a16="http://schemas.microsoft.com/office/drawing/2014/main" id="{05DDEC16-C8B3-42F1-88C0-400C2C3E82B7}"/>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59" name="Group 2058">
                  <a:extLst>
                    <a:ext uri="{FF2B5EF4-FFF2-40B4-BE49-F238E27FC236}">
                      <a16:creationId xmlns:a16="http://schemas.microsoft.com/office/drawing/2014/main" id="{C6A89A28-9975-45CB-B888-E1FE2F069C01}"/>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60" name="Rectangle: Rounded Corners 123">
                    <a:extLst>
                      <a:ext uri="{FF2B5EF4-FFF2-40B4-BE49-F238E27FC236}">
                        <a16:creationId xmlns:a16="http://schemas.microsoft.com/office/drawing/2014/main" id="{735AEA1A-C954-4A98-913E-5EB4180DB6E3}"/>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61" name="Oval 2060">
                    <a:extLst>
                      <a:ext uri="{FF2B5EF4-FFF2-40B4-BE49-F238E27FC236}">
                        <a16:creationId xmlns:a16="http://schemas.microsoft.com/office/drawing/2014/main" id="{74E1AEC7-5EB7-43B0-82EF-E6C336471FCE}"/>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36" name="Group 2035">
                <a:extLst>
                  <a:ext uri="{FF2B5EF4-FFF2-40B4-BE49-F238E27FC236}">
                    <a16:creationId xmlns:a16="http://schemas.microsoft.com/office/drawing/2014/main" id="{B39A0362-353C-4C95-A5E7-AB289856D90D}"/>
                  </a:ext>
                </a:extLst>
              </p:cNvPr>
              <p:cNvGrpSpPr/>
              <p:nvPr/>
            </p:nvGrpSpPr>
            <p:grpSpPr>
              <a:xfrm>
                <a:off x="817699" y="4050125"/>
                <a:ext cx="69775" cy="123411"/>
                <a:chOff x="1211330" y="2030730"/>
                <a:chExt cx="262614" cy="464482"/>
              </a:xfrm>
            </p:grpSpPr>
            <p:sp>
              <p:nvSpPr>
                <p:cNvPr id="2056" name="Freeform 24">
                  <a:extLst>
                    <a:ext uri="{FF2B5EF4-FFF2-40B4-BE49-F238E27FC236}">
                      <a16:creationId xmlns:a16="http://schemas.microsoft.com/office/drawing/2014/main" id="{FA65945E-30F7-493B-8A1D-FCCF2606F02E}"/>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57" name="Freeform 25">
                  <a:extLst>
                    <a:ext uri="{FF2B5EF4-FFF2-40B4-BE49-F238E27FC236}">
                      <a16:creationId xmlns:a16="http://schemas.microsoft.com/office/drawing/2014/main" id="{8E7EDB18-789A-46F1-942E-4AE9B80D76D6}"/>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37" name="Group 2036">
                <a:extLst>
                  <a:ext uri="{FF2B5EF4-FFF2-40B4-BE49-F238E27FC236}">
                    <a16:creationId xmlns:a16="http://schemas.microsoft.com/office/drawing/2014/main" id="{29E98DD2-3990-4962-8F09-727DE7E3A4B9}"/>
                  </a:ext>
                </a:extLst>
              </p:cNvPr>
              <p:cNvGrpSpPr/>
              <p:nvPr/>
            </p:nvGrpSpPr>
            <p:grpSpPr>
              <a:xfrm>
                <a:off x="817699" y="4270390"/>
                <a:ext cx="69775" cy="123411"/>
                <a:chOff x="1211330" y="2030730"/>
                <a:chExt cx="262614" cy="464482"/>
              </a:xfrm>
            </p:grpSpPr>
            <p:sp>
              <p:nvSpPr>
                <p:cNvPr id="2054" name="Freeform 24">
                  <a:extLst>
                    <a:ext uri="{FF2B5EF4-FFF2-40B4-BE49-F238E27FC236}">
                      <a16:creationId xmlns:a16="http://schemas.microsoft.com/office/drawing/2014/main" id="{35F3112E-B132-4207-9F96-2F9D807433EF}"/>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55" name="Freeform 25">
                  <a:extLst>
                    <a:ext uri="{FF2B5EF4-FFF2-40B4-BE49-F238E27FC236}">
                      <a16:creationId xmlns:a16="http://schemas.microsoft.com/office/drawing/2014/main" id="{E36EEBE2-E3C1-4706-9C51-FDAC637279FE}"/>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38" name="Group 2037">
                <a:extLst>
                  <a:ext uri="{FF2B5EF4-FFF2-40B4-BE49-F238E27FC236}">
                    <a16:creationId xmlns:a16="http://schemas.microsoft.com/office/drawing/2014/main" id="{563D4079-2D65-4BE2-A285-D30A396DDDBB}"/>
                  </a:ext>
                </a:extLst>
              </p:cNvPr>
              <p:cNvGrpSpPr/>
              <p:nvPr/>
            </p:nvGrpSpPr>
            <p:grpSpPr>
              <a:xfrm>
                <a:off x="662468" y="3546207"/>
                <a:ext cx="184655" cy="184655"/>
                <a:chOff x="1169155" y="2383740"/>
                <a:chExt cx="790035" cy="790033"/>
              </a:xfrm>
            </p:grpSpPr>
            <p:sp>
              <p:nvSpPr>
                <p:cNvPr id="2050" name="Oval 2049">
                  <a:extLst>
                    <a:ext uri="{FF2B5EF4-FFF2-40B4-BE49-F238E27FC236}">
                      <a16:creationId xmlns:a16="http://schemas.microsoft.com/office/drawing/2014/main" id="{9C14E86E-9FC2-4584-8C39-49DB9A74B8E0}"/>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51" name="Group 2050">
                  <a:extLst>
                    <a:ext uri="{FF2B5EF4-FFF2-40B4-BE49-F238E27FC236}">
                      <a16:creationId xmlns:a16="http://schemas.microsoft.com/office/drawing/2014/main" id="{296D8C83-D0E5-41B2-93E5-719E47EE0544}"/>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52" name="Rectangle: Rounded Corners 123">
                    <a:extLst>
                      <a:ext uri="{FF2B5EF4-FFF2-40B4-BE49-F238E27FC236}">
                        <a16:creationId xmlns:a16="http://schemas.microsoft.com/office/drawing/2014/main" id="{5830259A-B313-4051-BA0E-55C91B4AB863}"/>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53" name="Oval 2052">
                    <a:extLst>
                      <a:ext uri="{FF2B5EF4-FFF2-40B4-BE49-F238E27FC236}">
                        <a16:creationId xmlns:a16="http://schemas.microsoft.com/office/drawing/2014/main" id="{F39201E8-D26C-4F3D-B6F1-7204DC46D499}"/>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39" name="Group 2038">
                <a:extLst>
                  <a:ext uri="{FF2B5EF4-FFF2-40B4-BE49-F238E27FC236}">
                    <a16:creationId xmlns:a16="http://schemas.microsoft.com/office/drawing/2014/main" id="{3B579326-7580-4443-84D2-EC954A5EAECD}"/>
                  </a:ext>
                </a:extLst>
              </p:cNvPr>
              <p:cNvGrpSpPr/>
              <p:nvPr/>
            </p:nvGrpSpPr>
            <p:grpSpPr>
              <a:xfrm>
                <a:off x="662468" y="3766472"/>
                <a:ext cx="184655" cy="184655"/>
                <a:chOff x="1169155" y="2383740"/>
                <a:chExt cx="790035" cy="790033"/>
              </a:xfrm>
            </p:grpSpPr>
            <p:sp>
              <p:nvSpPr>
                <p:cNvPr id="2046" name="Oval 2045">
                  <a:extLst>
                    <a:ext uri="{FF2B5EF4-FFF2-40B4-BE49-F238E27FC236}">
                      <a16:creationId xmlns:a16="http://schemas.microsoft.com/office/drawing/2014/main" id="{D910E08E-1BAB-4837-AD14-55DFFF20B2BB}"/>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47" name="Group 2046">
                  <a:extLst>
                    <a:ext uri="{FF2B5EF4-FFF2-40B4-BE49-F238E27FC236}">
                      <a16:creationId xmlns:a16="http://schemas.microsoft.com/office/drawing/2014/main" id="{7A50FDE5-AB59-4D40-8FD3-A485ADD8FBC9}"/>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48" name="Rectangle: Rounded Corners 123">
                    <a:extLst>
                      <a:ext uri="{FF2B5EF4-FFF2-40B4-BE49-F238E27FC236}">
                        <a16:creationId xmlns:a16="http://schemas.microsoft.com/office/drawing/2014/main" id="{00A0D267-B815-48DB-B97B-B5460BCD55AA}"/>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49" name="Oval 2048">
                    <a:extLst>
                      <a:ext uri="{FF2B5EF4-FFF2-40B4-BE49-F238E27FC236}">
                        <a16:creationId xmlns:a16="http://schemas.microsoft.com/office/drawing/2014/main" id="{6311F990-4478-4DFB-983C-B56DF25C3CC9}"/>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40" name="Group 2039">
                <a:extLst>
                  <a:ext uri="{FF2B5EF4-FFF2-40B4-BE49-F238E27FC236}">
                    <a16:creationId xmlns:a16="http://schemas.microsoft.com/office/drawing/2014/main" id="{86D2CF56-1182-4E23-9E94-12707B7BA1E6}"/>
                  </a:ext>
                </a:extLst>
              </p:cNvPr>
              <p:cNvGrpSpPr/>
              <p:nvPr/>
            </p:nvGrpSpPr>
            <p:grpSpPr>
              <a:xfrm>
                <a:off x="817699" y="3608800"/>
                <a:ext cx="69775" cy="123411"/>
                <a:chOff x="1211330" y="2030730"/>
                <a:chExt cx="262614" cy="464482"/>
              </a:xfrm>
            </p:grpSpPr>
            <p:sp>
              <p:nvSpPr>
                <p:cNvPr id="2044" name="Freeform 24">
                  <a:extLst>
                    <a:ext uri="{FF2B5EF4-FFF2-40B4-BE49-F238E27FC236}">
                      <a16:creationId xmlns:a16="http://schemas.microsoft.com/office/drawing/2014/main" id="{EB22F218-E831-4497-8B35-189462A437D5}"/>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45" name="Freeform 25">
                  <a:extLst>
                    <a:ext uri="{FF2B5EF4-FFF2-40B4-BE49-F238E27FC236}">
                      <a16:creationId xmlns:a16="http://schemas.microsoft.com/office/drawing/2014/main" id="{5E6874DC-62DB-44CE-8078-BAF76BF2DD55}"/>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41" name="Group 2040">
                <a:extLst>
                  <a:ext uri="{FF2B5EF4-FFF2-40B4-BE49-F238E27FC236}">
                    <a16:creationId xmlns:a16="http://schemas.microsoft.com/office/drawing/2014/main" id="{EBEDAC12-62AA-409A-82BE-DE9A80FCD042}"/>
                  </a:ext>
                </a:extLst>
              </p:cNvPr>
              <p:cNvGrpSpPr/>
              <p:nvPr/>
            </p:nvGrpSpPr>
            <p:grpSpPr>
              <a:xfrm>
                <a:off x="817699" y="3829065"/>
                <a:ext cx="69775" cy="123411"/>
                <a:chOff x="1211330" y="2030730"/>
                <a:chExt cx="262614" cy="464482"/>
              </a:xfrm>
            </p:grpSpPr>
            <p:sp>
              <p:nvSpPr>
                <p:cNvPr id="2042" name="Freeform 24">
                  <a:extLst>
                    <a:ext uri="{FF2B5EF4-FFF2-40B4-BE49-F238E27FC236}">
                      <a16:creationId xmlns:a16="http://schemas.microsoft.com/office/drawing/2014/main" id="{1079A13E-8FFD-4CF9-ABE7-A2D3B933E40C}"/>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43" name="Freeform 25">
                  <a:extLst>
                    <a:ext uri="{FF2B5EF4-FFF2-40B4-BE49-F238E27FC236}">
                      <a16:creationId xmlns:a16="http://schemas.microsoft.com/office/drawing/2014/main" id="{D91DA26F-6864-40E6-B799-48C988D97191}"/>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001" name="Group 2000">
              <a:extLst>
                <a:ext uri="{FF2B5EF4-FFF2-40B4-BE49-F238E27FC236}">
                  <a16:creationId xmlns:a16="http://schemas.microsoft.com/office/drawing/2014/main" id="{3733401A-B7F9-4F4A-B3D5-241AC2CF94B2}"/>
                </a:ext>
              </a:extLst>
            </p:cNvPr>
            <p:cNvGrpSpPr/>
            <p:nvPr/>
          </p:nvGrpSpPr>
          <p:grpSpPr>
            <a:xfrm>
              <a:off x="1674300" y="3546207"/>
              <a:ext cx="225006" cy="847594"/>
              <a:chOff x="662468" y="3546207"/>
              <a:chExt cx="225006" cy="847594"/>
            </a:xfrm>
          </p:grpSpPr>
          <p:grpSp>
            <p:nvGrpSpPr>
              <p:cNvPr id="2002" name="Group 2001">
                <a:extLst>
                  <a:ext uri="{FF2B5EF4-FFF2-40B4-BE49-F238E27FC236}">
                    <a16:creationId xmlns:a16="http://schemas.microsoft.com/office/drawing/2014/main" id="{EF4009AD-D80E-4BD1-B8F7-25822B50D3FD}"/>
                  </a:ext>
                </a:extLst>
              </p:cNvPr>
              <p:cNvGrpSpPr/>
              <p:nvPr/>
            </p:nvGrpSpPr>
            <p:grpSpPr>
              <a:xfrm>
                <a:off x="662468" y="3987532"/>
                <a:ext cx="184655" cy="184655"/>
                <a:chOff x="1169155" y="2383740"/>
                <a:chExt cx="790035" cy="790033"/>
              </a:xfrm>
            </p:grpSpPr>
            <p:sp>
              <p:nvSpPr>
                <p:cNvPr id="2030" name="Oval 2029">
                  <a:extLst>
                    <a:ext uri="{FF2B5EF4-FFF2-40B4-BE49-F238E27FC236}">
                      <a16:creationId xmlns:a16="http://schemas.microsoft.com/office/drawing/2014/main" id="{3D92C236-81B3-48D7-8FB0-2CABEF76139F}"/>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31" name="Group 2030">
                  <a:extLst>
                    <a:ext uri="{FF2B5EF4-FFF2-40B4-BE49-F238E27FC236}">
                      <a16:creationId xmlns:a16="http://schemas.microsoft.com/office/drawing/2014/main" id="{C081005B-480F-406B-A6E7-A7ECD6A498BE}"/>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32" name="Rectangle: Rounded Corners 123">
                    <a:extLst>
                      <a:ext uri="{FF2B5EF4-FFF2-40B4-BE49-F238E27FC236}">
                        <a16:creationId xmlns:a16="http://schemas.microsoft.com/office/drawing/2014/main" id="{9842610C-C440-424B-99D3-C6ACB8B1788A}"/>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33" name="Oval 2032">
                    <a:extLst>
                      <a:ext uri="{FF2B5EF4-FFF2-40B4-BE49-F238E27FC236}">
                        <a16:creationId xmlns:a16="http://schemas.microsoft.com/office/drawing/2014/main" id="{D2AA4548-F936-47C2-97A7-1A9673E2FDD7}"/>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03" name="Group 2002">
                <a:extLst>
                  <a:ext uri="{FF2B5EF4-FFF2-40B4-BE49-F238E27FC236}">
                    <a16:creationId xmlns:a16="http://schemas.microsoft.com/office/drawing/2014/main" id="{92412703-B2F0-43C5-A683-B4D95FA66C86}"/>
                  </a:ext>
                </a:extLst>
              </p:cNvPr>
              <p:cNvGrpSpPr/>
              <p:nvPr/>
            </p:nvGrpSpPr>
            <p:grpSpPr>
              <a:xfrm>
                <a:off x="662468" y="4207797"/>
                <a:ext cx="184655" cy="184655"/>
                <a:chOff x="1169155" y="2383740"/>
                <a:chExt cx="790035" cy="790033"/>
              </a:xfrm>
            </p:grpSpPr>
            <p:sp>
              <p:nvSpPr>
                <p:cNvPr id="2026" name="Oval 2025">
                  <a:extLst>
                    <a:ext uri="{FF2B5EF4-FFF2-40B4-BE49-F238E27FC236}">
                      <a16:creationId xmlns:a16="http://schemas.microsoft.com/office/drawing/2014/main" id="{CA9E573E-ECBC-4569-A2BD-07C1C4D31F37}"/>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27" name="Group 2026">
                  <a:extLst>
                    <a:ext uri="{FF2B5EF4-FFF2-40B4-BE49-F238E27FC236}">
                      <a16:creationId xmlns:a16="http://schemas.microsoft.com/office/drawing/2014/main" id="{D167B1DD-DA70-41DF-A7C3-1648965B8D83}"/>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28" name="Rectangle: Rounded Corners 123">
                    <a:extLst>
                      <a:ext uri="{FF2B5EF4-FFF2-40B4-BE49-F238E27FC236}">
                        <a16:creationId xmlns:a16="http://schemas.microsoft.com/office/drawing/2014/main" id="{D74B218E-F0ED-4C34-B922-36208F167D68}"/>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29" name="Oval 2028">
                    <a:extLst>
                      <a:ext uri="{FF2B5EF4-FFF2-40B4-BE49-F238E27FC236}">
                        <a16:creationId xmlns:a16="http://schemas.microsoft.com/office/drawing/2014/main" id="{B18366F9-93D7-454D-B650-7EA67D530DC5}"/>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04" name="Group 2003">
                <a:extLst>
                  <a:ext uri="{FF2B5EF4-FFF2-40B4-BE49-F238E27FC236}">
                    <a16:creationId xmlns:a16="http://schemas.microsoft.com/office/drawing/2014/main" id="{6495633A-5479-45E0-879A-0357CDFB5EE7}"/>
                  </a:ext>
                </a:extLst>
              </p:cNvPr>
              <p:cNvGrpSpPr/>
              <p:nvPr/>
            </p:nvGrpSpPr>
            <p:grpSpPr>
              <a:xfrm>
                <a:off x="817699" y="4050125"/>
                <a:ext cx="69775" cy="123411"/>
                <a:chOff x="1211330" y="2030730"/>
                <a:chExt cx="262614" cy="464482"/>
              </a:xfrm>
            </p:grpSpPr>
            <p:sp>
              <p:nvSpPr>
                <p:cNvPr id="2024" name="Freeform 24">
                  <a:extLst>
                    <a:ext uri="{FF2B5EF4-FFF2-40B4-BE49-F238E27FC236}">
                      <a16:creationId xmlns:a16="http://schemas.microsoft.com/office/drawing/2014/main" id="{45DE17D7-4247-4BC8-8999-85EDC1675596}"/>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25" name="Freeform 25">
                  <a:extLst>
                    <a:ext uri="{FF2B5EF4-FFF2-40B4-BE49-F238E27FC236}">
                      <a16:creationId xmlns:a16="http://schemas.microsoft.com/office/drawing/2014/main" id="{C1E87B43-A700-4B8D-BFFA-2FA270B0619D}"/>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05" name="Group 2004">
                <a:extLst>
                  <a:ext uri="{FF2B5EF4-FFF2-40B4-BE49-F238E27FC236}">
                    <a16:creationId xmlns:a16="http://schemas.microsoft.com/office/drawing/2014/main" id="{1655D990-56A3-4149-BFF8-4ABC1C943CA0}"/>
                  </a:ext>
                </a:extLst>
              </p:cNvPr>
              <p:cNvGrpSpPr/>
              <p:nvPr/>
            </p:nvGrpSpPr>
            <p:grpSpPr>
              <a:xfrm>
                <a:off x="817699" y="4270390"/>
                <a:ext cx="69775" cy="123411"/>
                <a:chOff x="1211330" y="2030730"/>
                <a:chExt cx="262614" cy="464482"/>
              </a:xfrm>
            </p:grpSpPr>
            <p:sp>
              <p:nvSpPr>
                <p:cNvPr id="2022" name="Freeform 24">
                  <a:extLst>
                    <a:ext uri="{FF2B5EF4-FFF2-40B4-BE49-F238E27FC236}">
                      <a16:creationId xmlns:a16="http://schemas.microsoft.com/office/drawing/2014/main" id="{835FB1B6-E339-470F-941E-09231B3D5459}"/>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23" name="Freeform 25">
                  <a:extLst>
                    <a:ext uri="{FF2B5EF4-FFF2-40B4-BE49-F238E27FC236}">
                      <a16:creationId xmlns:a16="http://schemas.microsoft.com/office/drawing/2014/main" id="{D66194DF-5FD9-4DC7-9F8D-D5BC20B423DA}"/>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06" name="Group 2005">
                <a:extLst>
                  <a:ext uri="{FF2B5EF4-FFF2-40B4-BE49-F238E27FC236}">
                    <a16:creationId xmlns:a16="http://schemas.microsoft.com/office/drawing/2014/main" id="{B2DBBAC2-55B9-48FE-B84E-8BA77FF2FE7F}"/>
                  </a:ext>
                </a:extLst>
              </p:cNvPr>
              <p:cNvGrpSpPr/>
              <p:nvPr/>
            </p:nvGrpSpPr>
            <p:grpSpPr>
              <a:xfrm>
                <a:off x="662468" y="3546207"/>
                <a:ext cx="184655" cy="184655"/>
                <a:chOff x="1169155" y="2383740"/>
                <a:chExt cx="790035" cy="790033"/>
              </a:xfrm>
            </p:grpSpPr>
            <p:sp>
              <p:nvSpPr>
                <p:cNvPr id="2018" name="Oval 2017">
                  <a:extLst>
                    <a:ext uri="{FF2B5EF4-FFF2-40B4-BE49-F238E27FC236}">
                      <a16:creationId xmlns:a16="http://schemas.microsoft.com/office/drawing/2014/main" id="{52BCCF3C-1EF0-41F8-A228-A464156FAE48}"/>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19" name="Group 2018">
                  <a:extLst>
                    <a:ext uri="{FF2B5EF4-FFF2-40B4-BE49-F238E27FC236}">
                      <a16:creationId xmlns:a16="http://schemas.microsoft.com/office/drawing/2014/main" id="{ADD0B390-5308-4797-B142-B68680CA427A}"/>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20" name="Rectangle: Rounded Corners 123">
                    <a:extLst>
                      <a:ext uri="{FF2B5EF4-FFF2-40B4-BE49-F238E27FC236}">
                        <a16:creationId xmlns:a16="http://schemas.microsoft.com/office/drawing/2014/main" id="{12963552-1163-4F5A-A8D2-9C6C9023B824}"/>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21" name="Oval 2020">
                    <a:extLst>
                      <a:ext uri="{FF2B5EF4-FFF2-40B4-BE49-F238E27FC236}">
                        <a16:creationId xmlns:a16="http://schemas.microsoft.com/office/drawing/2014/main" id="{F91D940D-E6D8-4CCC-9A8E-AE055D85F7D9}"/>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07" name="Group 2006">
                <a:extLst>
                  <a:ext uri="{FF2B5EF4-FFF2-40B4-BE49-F238E27FC236}">
                    <a16:creationId xmlns:a16="http://schemas.microsoft.com/office/drawing/2014/main" id="{B20C2E1E-D523-4AB1-A7AB-36ABC5CA8DD1}"/>
                  </a:ext>
                </a:extLst>
              </p:cNvPr>
              <p:cNvGrpSpPr/>
              <p:nvPr/>
            </p:nvGrpSpPr>
            <p:grpSpPr>
              <a:xfrm>
                <a:off x="662468" y="3766472"/>
                <a:ext cx="184655" cy="184655"/>
                <a:chOff x="1169155" y="2383740"/>
                <a:chExt cx="790035" cy="790033"/>
              </a:xfrm>
            </p:grpSpPr>
            <p:sp>
              <p:nvSpPr>
                <p:cNvPr id="2014" name="Oval 2013">
                  <a:extLst>
                    <a:ext uri="{FF2B5EF4-FFF2-40B4-BE49-F238E27FC236}">
                      <a16:creationId xmlns:a16="http://schemas.microsoft.com/office/drawing/2014/main" id="{8F650643-6E0C-404D-89CB-EC03F6BD34B0}"/>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15" name="Group 2014">
                  <a:extLst>
                    <a:ext uri="{FF2B5EF4-FFF2-40B4-BE49-F238E27FC236}">
                      <a16:creationId xmlns:a16="http://schemas.microsoft.com/office/drawing/2014/main" id="{89105418-A985-4C14-9DDC-68B74C078EE3}"/>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16" name="Rectangle: Rounded Corners 123">
                    <a:extLst>
                      <a:ext uri="{FF2B5EF4-FFF2-40B4-BE49-F238E27FC236}">
                        <a16:creationId xmlns:a16="http://schemas.microsoft.com/office/drawing/2014/main" id="{1B0A53A2-9C60-42CC-BB6B-F68B2FF33EE4}"/>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17" name="Oval 2016">
                    <a:extLst>
                      <a:ext uri="{FF2B5EF4-FFF2-40B4-BE49-F238E27FC236}">
                        <a16:creationId xmlns:a16="http://schemas.microsoft.com/office/drawing/2014/main" id="{C438962B-2F6B-4463-97A7-9A144B6254EE}"/>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08" name="Group 2007">
                <a:extLst>
                  <a:ext uri="{FF2B5EF4-FFF2-40B4-BE49-F238E27FC236}">
                    <a16:creationId xmlns:a16="http://schemas.microsoft.com/office/drawing/2014/main" id="{6141A2F8-AB96-47C1-AFED-A429BE73B923}"/>
                  </a:ext>
                </a:extLst>
              </p:cNvPr>
              <p:cNvGrpSpPr/>
              <p:nvPr/>
            </p:nvGrpSpPr>
            <p:grpSpPr>
              <a:xfrm>
                <a:off x="817699" y="3608800"/>
                <a:ext cx="69775" cy="123411"/>
                <a:chOff x="1211330" y="2030730"/>
                <a:chExt cx="262614" cy="464482"/>
              </a:xfrm>
            </p:grpSpPr>
            <p:sp>
              <p:nvSpPr>
                <p:cNvPr id="2012" name="Freeform 24">
                  <a:extLst>
                    <a:ext uri="{FF2B5EF4-FFF2-40B4-BE49-F238E27FC236}">
                      <a16:creationId xmlns:a16="http://schemas.microsoft.com/office/drawing/2014/main" id="{97E78F44-8AC7-4EDB-A4CA-7020F870EE79}"/>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13" name="Freeform 25">
                  <a:extLst>
                    <a:ext uri="{FF2B5EF4-FFF2-40B4-BE49-F238E27FC236}">
                      <a16:creationId xmlns:a16="http://schemas.microsoft.com/office/drawing/2014/main" id="{30991BC4-0372-40D6-A1CB-3CEDC8856630}"/>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09" name="Group 2008">
                <a:extLst>
                  <a:ext uri="{FF2B5EF4-FFF2-40B4-BE49-F238E27FC236}">
                    <a16:creationId xmlns:a16="http://schemas.microsoft.com/office/drawing/2014/main" id="{F816D852-0793-4127-8DCA-ACADD1C6062C}"/>
                  </a:ext>
                </a:extLst>
              </p:cNvPr>
              <p:cNvGrpSpPr/>
              <p:nvPr/>
            </p:nvGrpSpPr>
            <p:grpSpPr>
              <a:xfrm>
                <a:off x="817699" y="3829065"/>
                <a:ext cx="69775" cy="123411"/>
                <a:chOff x="1211330" y="2030730"/>
                <a:chExt cx="262614" cy="464482"/>
              </a:xfrm>
            </p:grpSpPr>
            <p:sp>
              <p:nvSpPr>
                <p:cNvPr id="2010" name="Freeform 24">
                  <a:extLst>
                    <a:ext uri="{FF2B5EF4-FFF2-40B4-BE49-F238E27FC236}">
                      <a16:creationId xmlns:a16="http://schemas.microsoft.com/office/drawing/2014/main" id="{65275487-7806-4AC0-A589-CDE16D43245F}"/>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11" name="Freeform 25">
                  <a:extLst>
                    <a:ext uri="{FF2B5EF4-FFF2-40B4-BE49-F238E27FC236}">
                      <a16:creationId xmlns:a16="http://schemas.microsoft.com/office/drawing/2014/main" id="{F747A225-8500-4430-B80A-6541D0B705C2}"/>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sp>
        <p:nvSpPr>
          <p:cNvPr id="3" name="Title 2">
            <a:extLst>
              <a:ext uri="{FF2B5EF4-FFF2-40B4-BE49-F238E27FC236}">
                <a16:creationId xmlns:a16="http://schemas.microsoft.com/office/drawing/2014/main" id="{7E820E05-5853-C849-A77D-2C200CCF966E}"/>
              </a:ext>
            </a:extLst>
          </p:cNvPr>
          <p:cNvSpPr>
            <a:spLocks noGrp="1"/>
          </p:cNvSpPr>
          <p:nvPr>
            <p:ph type="title"/>
          </p:nvPr>
        </p:nvSpPr>
        <p:spPr>
          <a:xfrm>
            <a:off x="583688" y="389623"/>
            <a:ext cx="11127317" cy="975783"/>
          </a:xfrm>
        </p:spPr>
        <p:txBody>
          <a:bodyPr/>
          <a:lstStyle/>
          <a:p>
            <a:r>
              <a:rPr lang="en-US" dirty="0"/>
              <a:t>Internet Connectivity Becomes Business Critical</a:t>
            </a:r>
          </a:p>
        </p:txBody>
      </p:sp>
      <p:sp>
        <p:nvSpPr>
          <p:cNvPr id="391" name="Rectangle 390">
            <a:extLst>
              <a:ext uri="{FF2B5EF4-FFF2-40B4-BE49-F238E27FC236}">
                <a16:creationId xmlns:a16="http://schemas.microsoft.com/office/drawing/2014/main" id="{791D4BDF-1E9A-41ED-9EFC-1729E0A7A5D4}"/>
              </a:ext>
            </a:extLst>
          </p:cNvPr>
          <p:cNvSpPr/>
          <p:nvPr/>
        </p:nvSpPr>
        <p:spPr>
          <a:xfrm>
            <a:off x="0" y="6309360"/>
            <a:ext cx="12192000" cy="54864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400" dirty="0">
                <a:solidFill>
                  <a:srgbClr val="FFFFFF"/>
                </a:solidFill>
                <a:latin typeface="CiscoSansTT ExtraLight"/>
              </a:rPr>
              <a:t>More users, things and applications, everywhere</a:t>
            </a:r>
          </a:p>
        </p:txBody>
      </p:sp>
      <p:sp>
        <p:nvSpPr>
          <p:cNvPr id="1187" name="Freeform 16">
            <a:extLst>
              <a:ext uri="{FF2B5EF4-FFF2-40B4-BE49-F238E27FC236}">
                <a16:creationId xmlns:a16="http://schemas.microsoft.com/office/drawing/2014/main" id="{661E3B52-9377-44B1-AA9E-432EE88932B8}"/>
              </a:ext>
            </a:extLst>
          </p:cNvPr>
          <p:cNvSpPr>
            <a:spLocks/>
          </p:cNvSpPr>
          <p:nvPr/>
        </p:nvSpPr>
        <p:spPr bwMode="auto">
          <a:xfrm flipH="1">
            <a:off x="9079248" y="1113758"/>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88" name="Freeform 16">
            <a:extLst>
              <a:ext uri="{FF2B5EF4-FFF2-40B4-BE49-F238E27FC236}">
                <a16:creationId xmlns:a16="http://schemas.microsoft.com/office/drawing/2014/main" id="{38DF979E-93C7-4AF3-99B8-20CA03915F49}"/>
              </a:ext>
            </a:extLst>
          </p:cNvPr>
          <p:cNvSpPr>
            <a:spLocks/>
          </p:cNvSpPr>
          <p:nvPr/>
        </p:nvSpPr>
        <p:spPr bwMode="auto">
          <a:xfrm flipH="1">
            <a:off x="9079248" y="2652998"/>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89" name="Freeform 16">
            <a:extLst>
              <a:ext uri="{FF2B5EF4-FFF2-40B4-BE49-F238E27FC236}">
                <a16:creationId xmlns:a16="http://schemas.microsoft.com/office/drawing/2014/main" id="{39720FF0-D38D-415C-B7C5-839A4ABC7BFD}"/>
              </a:ext>
            </a:extLst>
          </p:cNvPr>
          <p:cNvSpPr>
            <a:spLocks/>
          </p:cNvSpPr>
          <p:nvPr/>
        </p:nvSpPr>
        <p:spPr bwMode="auto">
          <a:xfrm flipH="1">
            <a:off x="9079248" y="4217638"/>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0" name="Freeform 16">
            <a:extLst>
              <a:ext uri="{FF2B5EF4-FFF2-40B4-BE49-F238E27FC236}">
                <a16:creationId xmlns:a16="http://schemas.microsoft.com/office/drawing/2014/main" id="{E2B6CE67-90EB-455F-8432-15C8E94CA756}"/>
              </a:ext>
            </a:extLst>
          </p:cNvPr>
          <p:cNvSpPr>
            <a:spLocks/>
          </p:cNvSpPr>
          <p:nvPr/>
        </p:nvSpPr>
        <p:spPr bwMode="auto">
          <a:xfrm flipH="1">
            <a:off x="8914420" y="117121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1" name="Freeform 16">
            <a:extLst>
              <a:ext uri="{FF2B5EF4-FFF2-40B4-BE49-F238E27FC236}">
                <a16:creationId xmlns:a16="http://schemas.microsoft.com/office/drawing/2014/main" id="{C61060BD-71DC-4CD5-B2BA-8AFC506AE060}"/>
              </a:ext>
            </a:extLst>
          </p:cNvPr>
          <p:cNvSpPr>
            <a:spLocks/>
          </p:cNvSpPr>
          <p:nvPr/>
        </p:nvSpPr>
        <p:spPr bwMode="auto">
          <a:xfrm flipH="1">
            <a:off x="8914420" y="271045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2" name="Freeform 16">
            <a:extLst>
              <a:ext uri="{FF2B5EF4-FFF2-40B4-BE49-F238E27FC236}">
                <a16:creationId xmlns:a16="http://schemas.microsoft.com/office/drawing/2014/main" id="{F8F7E190-905B-4448-91B5-D932AC913652}"/>
              </a:ext>
            </a:extLst>
          </p:cNvPr>
          <p:cNvSpPr>
            <a:spLocks/>
          </p:cNvSpPr>
          <p:nvPr/>
        </p:nvSpPr>
        <p:spPr bwMode="auto">
          <a:xfrm flipH="1">
            <a:off x="8914420" y="427509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3" name="Freeform 16">
            <a:extLst>
              <a:ext uri="{FF2B5EF4-FFF2-40B4-BE49-F238E27FC236}">
                <a16:creationId xmlns:a16="http://schemas.microsoft.com/office/drawing/2014/main" id="{19F68923-987E-4989-885F-D29126942A64}"/>
              </a:ext>
            </a:extLst>
          </p:cNvPr>
          <p:cNvSpPr>
            <a:spLocks/>
          </p:cNvSpPr>
          <p:nvPr/>
        </p:nvSpPr>
        <p:spPr bwMode="auto">
          <a:xfrm flipH="1">
            <a:off x="8749593" y="1228670"/>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4" name="Freeform 16">
            <a:extLst>
              <a:ext uri="{FF2B5EF4-FFF2-40B4-BE49-F238E27FC236}">
                <a16:creationId xmlns:a16="http://schemas.microsoft.com/office/drawing/2014/main" id="{AFDB68B8-2575-466D-A247-A3197DE1E7C4}"/>
              </a:ext>
            </a:extLst>
          </p:cNvPr>
          <p:cNvSpPr>
            <a:spLocks/>
          </p:cNvSpPr>
          <p:nvPr/>
        </p:nvSpPr>
        <p:spPr bwMode="auto">
          <a:xfrm flipH="1">
            <a:off x="8749593" y="2767910"/>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5" name="Freeform 16">
            <a:extLst>
              <a:ext uri="{FF2B5EF4-FFF2-40B4-BE49-F238E27FC236}">
                <a16:creationId xmlns:a16="http://schemas.microsoft.com/office/drawing/2014/main" id="{BE44E6DA-7F7F-422A-AB90-0B9E0D73DE5C}"/>
              </a:ext>
            </a:extLst>
          </p:cNvPr>
          <p:cNvSpPr>
            <a:spLocks/>
          </p:cNvSpPr>
          <p:nvPr/>
        </p:nvSpPr>
        <p:spPr bwMode="auto">
          <a:xfrm flipH="1">
            <a:off x="8749593" y="4332550"/>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6" name="Freeform 16">
            <a:extLst>
              <a:ext uri="{FF2B5EF4-FFF2-40B4-BE49-F238E27FC236}">
                <a16:creationId xmlns:a16="http://schemas.microsoft.com/office/drawing/2014/main" id="{83C7F13B-6313-48C5-ADFB-9604012549EF}"/>
              </a:ext>
            </a:extLst>
          </p:cNvPr>
          <p:cNvSpPr>
            <a:spLocks/>
          </p:cNvSpPr>
          <p:nvPr/>
        </p:nvSpPr>
        <p:spPr bwMode="auto">
          <a:xfrm flipH="1">
            <a:off x="8584767" y="1286128"/>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8" name="Freeform 16">
            <a:extLst>
              <a:ext uri="{FF2B5EF4-FFF2-40B4-BE49-F238E27FC236}">
                <a16:creationId xmlns:a16="http://schemas.microsoft.com/office/drawing/2014/main" id="{8F569C81-6566-47B9-9F65-CD3483276D4E}"/>
              </a:ext>
            </a:extLst>
          </p:cNvPr>
          <p:cNvSpPr>
            <a:spLocks/>
          </p:cNvSpPr>
          <p:nvPr/>
        </p:nvSpPr>
        <p:spPr bwMode="auto">
          <a:xfrm flipH="1">
            <a:off x="8584767" y="2825368"/>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9" name="Freeform 16">
            <a:extLst>
              <a:ext uri="{FF2B5EF4-FFF2-40B4-BE49-F238E27FC236}">
                <a16:creationId xmlns:a16="http://schemas.microsoft.com/office/drawing/2014/main" id="{FCB56134-217C-4591-B824-F8554F570F0C}"/>
              </a:ext>
            </a:extLst>
          </p:cNvPr>
          <p:cNvSpPr>
            <a:spLocks/>
          </p:cNvSpPr>
          <p:nvPr/>
        </p:nvSpPr>
        <p:spPr bwMode="auto">
          <a:xfrm flipH="1">
            <a:off x="8584767" y="4390008"/>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pic>
        <p:nvPicPr>
          <p:cNvPr id="1200" name="Picture 1199">
            <a:extLst>
              <a:ext uri="{FF2B5EF4-FFF2-40B4-BE49-F238E27FC236}">
                <a16:creationId xmlns:a16="http://schemas.microsoft.com/office/drawing/2014/main" id="{AEE98C2C-67F1-4F0E-964A-1587602918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48377" y="3477259"/>
            <a:ext cx="399512" cy="418388"/>
          </a:xfrm>
          <a:prstGeom prst="rect">
            <a:avLst/>
          </a:prstGeom>
        </p:spPr>
      </p:pic>
      <p:pic>
        <p:nvPicPr>
          <p:cNvPr id="1201" name="Picture 1200">
            <a:extLst>
              <a:ext uri="{FF2B5EF4-FFF2-40B4-BE49-F238E27FC236}">
                <a16:creationId xmlns:a16="http://schemas.microsoft.com/office/drawing/2014/main" id="{8035E360-0493-40DA-B785-F508DB20ED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57899" y="3683678"/>
            <a:ext cx="940464" cy="200365"/>
          </a:xfrm>
          <a:prstGeom prst="rect">
            <a:avLst/>
          </a:prstGeom>
        </p:spPr>
      </p:pic>
      <p:pic>
        <p:nvPicPr>
          <p:cNvPr id="1204" name="Picture 1203">
            <a:extLst>
              <a:ext uri="{FF2B5EF4-FFF2-40B4-BE49-F238E27FC236}">
                <a16:creationId xmlns:a16="http://schemas.microsoft.com/office/drawing/2014/main" id="{863CCEFC-718F-42D0-A98F-5F30440C43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48769" y="2166236"/>
            <a:ext cx="1050163" cy="128793"/>
          </a:xfrm>
          <a:prstGeom prst="rect">
            <a:avLst/>
          </a:prstGeom>
        </p:spPr>
      </p:pic>
      <p:pic>
        <p:nvPicPr>
          <p:cNvPr id="1205" name="Picture 1204">
            <a:extLst>
              <a:ext uri="{FF2B5EF4-FFF2-40B4-BE49-F238E27FC236}">
                <a16:creationId xmlns:a16="http://schemas.microsoft.com/office/drawing/2014/main" id="{D180D8CC-A248-482A-A70C-7BB88E1F1C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47773" y="3457339"/>
            <a:ext cx="914459" cy="210325"/>
          </a:xfrm>
          <a:prstGeom prst="rect">
            <a:avLst/>
          </a:prstGeom>
        </p:spPr>
      </p:pic>
      <p:pic>
        <p:nvPicPr>
          <p:cNvPr id="1206" name="Picture 1205">
            <a:extLst>
              <a:ext uri="{FF2B5EF4-FFF2-40B4-BE49-F238E27FC236}">
                <a16:creationId xmlns:a16="http://schemas.microsoft.com/office/drawing/2014/main" id="{2AC06DC0-02AE-4EED-93DD-74D3985D63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273936" y="2976297"/>
            <a:ext cx="616683" cy="432739"/>
          </a:xfrm>
          <a:prstGeom prst="rect">
            <a:avLst/>
          </a:prstGeom>
        </p:spPr>
      </p:pic>
      <p:pic>
        <p:nvPicPr>
          <p:cNvPr id="1208" name="Picture 1207">
            <a:extLst>
              <a:ext uri="{FF2B5EF4-FFF2-40B4-BE49-F238E27FC236}">
                <a16:creationId xmlns:a16="http://schemas.microsoft.com/office/drawing/2014/main" id="{A7B537C1-7805-44A3-A8B5-C15303C43E4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068864" y="1850708"/>
            <a:ext cx="1030083" cy="146269"/>
          </a:xfrm>
          <a:prstGeom prst="rect">
            <a:avLst/>
          </a:prstGeom>
        </p:spPr>
      </p:pic>
      <p:pic>
        <p:nvPicPr>
          <p:cNvPr id="1209" name="Picture 1208">
            <a:extLst>
              <a:ext uri="{FF2B5EF4-FFF2-40B4-BE49-F238E27FC236}">
                <a16:creationId xmlns:a16="http://schemas.microsoft.com/office/drawing/2014/main" id="{4CFBF338-7380-4E70-B205-C8E43CBAA8B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92698" y="1804596"/>
            <a:ext cx="480767" cy="240384"/>
          </a:xfrm>
          <a:prstGeom prst="rect">
            <a:avLst/>
          </a:prstGeom>
        </p:spPr>
      </p:pic>
      <p:pic>
        <p:nvPicPr>
          <p:cNvPr id="1210" name="Picture 1209">
            <a:extLst>
              <a:ext uri="{FF2B5EF4-FFF2-40B4-BE49-F238E27FC236}">
                <a16:creationId xmlns:a16="http://schemas.microsoft.com/office/drawing/2014/main" id="{C371A5CA-4B2A-451C-B7A2-2C8CCFD62BC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32272" y="2126817"/>
            <a:ext cx="441245" cy="214899"/>
          </a:xfrm>
          <a:prstGeom prst="rect">
            <a:avLst/>
          </a:prstGeom>
        </p:spPr>
      </p:pic>
      <p:pic>
        <p:nvPicPr>
          <p:cNvPr id="1211" name="Picture 1210">
            <a:extLst>
              <a:ext uri="{FF2B5EF4-FFF2-40B4-BE49-F238E27FC236}">
                <a16:creationId xmlns:a16="http://schemas.microsoft.com/office/drawing/2014/main" id="{4AA272BB-52E2-4044-8CB6-237EA0B34A8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62538"/>
          <a:stretch/>
        </p:blipFill>
        <p:spPr>
          <a:xfrm>
            <a:off x="9300112" y="1446416"/>
            <a:ext cx="590179" cy="220813"/>
          </a:xfrm>
          <a:prstGeom prst="rect">
            <a:avLst/>
          </a:prstGeom>
        </p:spPr>
      </p:pic>
      <p:sp>
        <p:nvSpPr>
          <p:cNvPr id="1212" name="TextBox 1211">
            <a:extLst>
              <a:ext uri="{FF2B5EF4-FFF2-40B4-BE49-F238E27FC236}">
                <a16:creationId xmlns:a16="http://schemas.microsoft.com/office/drawing/2014/main" id="{5DC8204A-E93F-48F5-9537-56A9A415D939}"/>
              </a:ext>
            </a:extLst>
          </p:cNvPr>
          <p:cNvSpPr txBox="1"/>
          <p:nvPr/>
        </p:nvSpPr>
        <p:spPr>
          <a:xfrm>
            <a:off x="8701149" y="2316117"/>
            <a:ext cx="2351520" cy="379656"/>
          </a:xfrm>
          <a:prstGeom prst="rect">
            <a:avLst/>
          </a:prstGeom>
          <a:noFill/>
        </p:spPr>
        <p:txBody>
          <a:bodyPr wrap="square" rtlCol="0">
            <a:spAutoFit/>
          </a:bodyPr>
          <a:lstStyle/>
          <a:p>
            <a:pPr algn="ctr" defTabSz="609585" fontAlgn="base">
              <a:spcBef>
                <a:spcPct val="0"/>
              </a:spcBef>
              <a:spcAft>
                <a:spcPct val="0"/>
              </a:spcAft>
            </a:pPr>
            <a:r>
              <a:rPr lang="en-US" sz="1867" dirty="0">
                <a:solidFill>
                  <a:srgbClr val="282828"/>
                </a:solidFill>
                <a:latin typeface="CiscoSansTT ExtraLight"/>
                <a:ea typeface="ＭＳ Ｐゴシック" charset="0"/>
              </a:rPr>
              <a:t>DC/Private Cloud</a:t>
            </a:r>
          </a:p>
        </p:txBody>
      </p:sp>
      <p:sp>
        <p:nvSpPr>
          <p:cNvPr id="1213" name="TextBox 1212">
            <a:extLst>
              <a:ext uri="{FF2B5EF4-FFF2-40B4-BE49-F238E27FC236}">
                <a16:creationId xmlns:a16="http://schemas.microsoft.com/office/drawing/2014/main" id="{7287F2CA-6E29-472A-9DF9-4D598E91978C}"/>
              </a:ext>
            </a:extLst>
          </p:cNvPr>
          <p:cNvSpPr txBox="1"/>
          <p:nvPr/>
        </p:nvSpPr>
        <p:spPr>
          <a:xfrm>
            <a:off x="8701149" y="3875676"/>
            <a:ext cx="2351520" cy="379656"/>
          </a:xfrm>
          <a:prstGeom prst="rect">
            <a:avLst/>
          </a:prstGeom>
          <a:noFill/>
        </p:spPr>
        <p:txBody>
          <a:bodyPr wrap="square" rtlCol="0">
            <a:spAutoFit/>
          </a:bodyPr>
          <a:lstStyle/>
          <a:p>
            <a:pPr algn="ctr" defTabSz="609585" fontAlgn="base">
              <a:spcBef>
                <a:spcPct val="0"/>
              </a:spcBef>
              <a:spcAft>
                <a:spcPct val="0"/>
              </a:spcAft>
            </a:pPr>
            <a:r>
              <a:rPr lang="en-US" sz="1867" dirty="0">
                <a:solidFill>
                  <a:srgbClr val="282828"/>
                </a:solidFill>
                <a:latin typeface="CiscoSansTT ExtraLight"/>
                <a:ea typeface="ＭＳ Ｐゴシック" charset="0"/>
              </a:rPr>
              <a:t>SaaS</a:t>
            </a:r>
          </a:p>
        </p:txBody>
      </p:sp>
      <p:sp>
        <p:nvSpPr>
          <p:cNvPr id="1214" name="TextBox 1213">
            <a:extLst>
              <a:ext uri="{FF2B5EF4-FFF2-40B4-BE49-F238E27FC236}">
                <a16:creationId xmlns:a16="http://schemas.microsoft.com/office/drawing/2014/main" id="{18AE0AE5-EA8E-4DE3-BE69-45CC81F3CF8C}"/>
              </a:ext>
            </a:extLst>
          </p:cNvPr>
          <p:cNvSpPr txBox="1"/>
          <p:nvPr/>
        </p:nvSpPr>
        <p:spPr>
          <a:xfrm>
            <a:off x="8701149" y="5437776"/>
            <a:ext cx="2351520" cy="379656"/>
          </a:xfrm>
          <a:prstGeom prst="rect">
            <a:avLst/>
          </a:prstGeom>
          <a:noFill/>
        </p:spPr>
        <p:txBody>
          <a:bodyPr wrap="square" rtlCol="0">
            <a:spAutoFit/>
          </a:bodyPr>
          <a:lstStyle/>
          <a:p>
            <a:pPr algn="ctr" defTabSz="609585" fontAlgn="base">
              <a:spcBef>
                <a:spcPct val="0"/>
              </a:spcBef>
              <a:spcAft>
                <a:spcPct val="0"/>
              </a:spcAft>
            </a:pPr>
            <a:r>
              <a:rPr lang="en-US" sz="1867" dirty="0">
                <a:solidFill>
                  <a:srgbClr val="282828"/>
                </a:solidFill>
                <a:latin typeface="CiscoSansTT ExtraLight"/>
                <a:ea typeface="ＭＳ Ｐゴシック" charset="0"/>
              </a:rPr>
              <a:t>IaaS</a:t>
            </a:r>
          </a:p>
        </p:txBody>
      </p:sp>
      <p:grpSp>
        <p:nvGrpSpPr>
          <p:cNvPr id="2269" name="Group 2268">
            <a:extLst>
              <a:ext uri="{FF2B5EF4-FFF2-40B4-BE49-F238E27FC236}">
                <a16:creationId xmlns:a16="http://schemas.microsoft.com/office/drawing/2014/main" id="{8F0B805C-1BA5-416D-856D-7F2362A11EC5}"/>
              </a:ext>
            </a:extLst>
          </p:cNvPr>
          <p:cNvGrpSpPr/>
          <p:nvPr/>
        </p:nvGrpSpPr>
        <p:grpSpPr>
          <a:xfrm>
            <a:off x="951079" y="1478660"/>
            <a:ext cx="346152" cy="346149"/>
            <a:chOff x="1169155" y="3436668"/>
            <a:chExt cx="790035" cy="790033"/>
          </a:xfrm>
        </p:grpSpPr>
        <p:sp>
          <p:nvSpPr>
            <p:cNvPr id="2270" name="Oval 2269">
              <a:extLst>
                <a:ext uri="{FF2B5EF4-FFF2-40B4-BE49-F238E27FC236}">
                  <a16:creationId xmlns:a16="http://schemas.microsoft.com/office/drawing/2014/main" id="{39F3CBD2-8DB4-47FF-BEF1-A3A7E0AA599F}"/>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271" name="Group 2270">
              <a:extLst>
                <a:ext uri="{FF2B5EF4-FFF2-40B4-BE49-F238E27FC236}">
                  <a16:creationId xmlns:a16="http://schemas.microsoft.com/office/drawing/2014/main" id="{1755DB91-5FBD-45CF-8AD6-C0FDD5DEDBBA}"/>
                </a:ext>
              </a:extLst>
            </p:cNvPr>
            <p:cNvGrpSpPr/>
            <p:nvPr/>
          </p:nvGrpSpPr>
          <p:grpSpPr>
            <a:xfrm>
              <a:off x="1441405" y="3568615"/>
              <a:ext cx="245534" cy="526139"/>
              <a:chOff x="2009388" y="1214359"/>
              <a:chExt cx="748546" cy="1604018"/>
            </a:xfrm>
          </p:grpSpPr>
          <p:sp>
            <p:nvSpPr>
              <p:cNvPr id="2272" name="Rectangle: Rounded Corners 135">
                <a:extLst>
                  <a:ext uri="{FF2B5EF4-FFF2-40B4-BE49-F238E27FC236}">
                    <a16:creationId xmlns:a16="http://schemas.microsoft.com/office/drawing/2014/main" id="{C116FB7B-EFCF-4C1B-B6FA-2DF916E33236}"/>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273" name="Oval 2272">
                <a:extLst>
                  <a:ext uri="{FF2B5EF4-FFF2-40B4-BE49-F238E27FC236}">
                    <a16:creationId xmlns:a16="http://schemas.microsoft.com/office/drawing/2014/main" id="{C2B8F137-4ADC-4DB5-BCDB-F334532247B0}"/>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274" name="Group 2273">
            <a:extLst>
              <a:ext uri="{FF2B5EF4-FFF2-40B4-BE49-F238E27FC236}">
                <a16:creationId xmlns:a16="http://schemas.microsoft.com/office/drawing/2014/main" id="{CDD5256B-AB17-482F-A1FE-441346CECD66}"/>
              </a:ext>
            </a:extLst>
          </p:cNvPr>
          <p:cNvGrpSpPr/>
          <p:nvPr/>
        </p:nvGrpSpPr>
        <p:grpSpPr>
          <a:xfrm>
            <a:off x="942817" y="1894139"/>
            <a:ext cx="346579" cy="346151"/>
            <a:chOff x="2797576" y="1459531"/>
            <a:chExt cx="791008" cy="790033"/>
          </a:xfrm>
        </p:grpSpPr>
        <p:grpSp>
          <p:nvGrpSpPr>
            <p:cNvPr id="2275" name="Group 2274">
              <a:extLst>
                <a:ext uri="{FF2B5EF4-FFF2-40B4-BE49-F238E27FC236}">
                  <a16:creationId xmlns:a16="http://schemas.microsoft.com/office/drawing/2014/main" id="{EA1D5B14-61B2-4488-84D5-43AFF955F49E}"/>
                </a:ext>
              </a:extLst>
            </p:cNvPr>
            <p:cNvGrpSpPr/>
            <p:nvPr/>
          </p:nvGrpSpPr>
          <p:grpSpPr>
            <a:xfrm>
              <a:off x="2797576" y="1459531"/>
              <a:ext cx="791008" cy="790033"/>
              <a:chOff x="7627901" y="1388508"/>
              <a:chExt cx="879562" cy="878477"/>
            </a:xfrm>
          </p:grpSpPr>
          <p:sp>
            <p:nvSpPr>
              <p:cNvPr id="2280" name="Oval 16">
                <a:extLst>
                  <a:ext uri="{FF2B5EF4-FFF2-40B4-BE49-F238E27FC236}">
                    <a16:creationId xmlns:a16="http://schemas.microsoft.com/office/drawing/2014/main" id="{CAA358E1-FF9F-4163-975A-3B8EEAE213B9}"/>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281" name="Group 2280">
                <a:extLst>
                  <a:ext uri="{FF2B5EF4-FFF2-40B4-BE49-F238E27FC236}">
                    <a16:creationId xmlns:a16="http://schemas.microsoft.com/office/drawing/2014/main" id="{4642EA8A-5C0B-4989-9C41-D09B7A1C55F5}"/>
                  </a:ext>
                </a:extLst>
              </p:cNvPr>
              <p:cNvGrpSpPr/>
              <p:nvPr/>
            </p:nvGrpSpPr>
            <p:grpSpPr>
              <a:xfrm>
                <a:off x="7857281" y="1515865"/>
                <a:ext cx="469139" cy="616011"/>
                <a:chOff x="7857281" y="1515865"/>
                <a:chExt cx="469139" cy="616011"/>
              </a:xfrm>
            </p:grpSpPr>
            <p:sp>
              <p:nvSpPr>
                <p:cNvPr id="2282" name="Line 18">
                  <a:extLst>
                    <a:ext uri="{FF2B5EF4-FFF2-40B4-BE49-F238E27FC236}">
                      <a16:creationId xmlns:a16="http://schemas.microsoft.com/office/drawing/2014/main" id="{DCA364D2-644E-4B74-9209-9EA5652BA2DF}"/>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83" name="Freeform 20">
                  <a:extLst>
                    <a:ext uri="{FF2B5EF4-FFF2-40B4-BE49-F238E27FC236}">
                      <a16:creationId xmlns:a16="http://schemas.microsoft.com/office/drawing/2014/main" id="{13FE903F-5932-4FA9-ADF9-704ADB4E68EB}"/>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84" name="Freeform 21">
                  <a:extLst>
                    <a:ext uri="{FF2B5EF4-FFF2-40B4-BE49-F238E27FC236}">
                      <a16:creationId xmlns:a16="http://schemas.microsoft.com/office/drawing/2014/main" id="{E3D255CE-CE68-439D-B9C0-F9835294751C}"/>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76" name="Group 23">
              <a:extLst>
                <a:ext uri="{FF2B5EF4-FFF2-40B4-BE49-F238E27FC236}">
                  <a16:creationId xmlns:a16="http://schemas.microsoft.com/office/drawing/2014/main" id="{F417859E-0542-4E9A-85B5-FC31918AF7E0}"/>
                </a:ext>
              </a:extLst>
            </p:cNvPr>
            <p:cNvGrpSpPr>
              <a:grpSpLocks noChangeAspect="1"/>
            </p:cNvGrpSpPr>
            <p:nvPr/>
          </p:nvGrpSpPr>
          <p:grpSpPr bwMode="auto">
            <a:xfrm>
              <a:off x="2952617" y="1764450"/>
              <a:ext cx="172436" cy="304987"/>
              <a:chOff x="1964" y="-1"/>
              <a:chExt cx="1833" cy="3242"/>
            </a:xfrm>
          </p:grpSpPr>
          <p:sp>
            <p:nvSpPr>
              <p:cNvPr id="2277" name="Freeform 24">
                <a:extLst>
                  <a:ext uri="{FF2B5EF4-FFF2-40B4-BE49-F238E27FC236}">
                    <a16:creationId xmlns:a16="http://schemas.microsoft.com/office/drawing/2014/main" id="{F9C30530-ECF5-418B-A6F8-7981EBE961D7}"/>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78" name="Freeform 25">
                <a:extLst>
                  <a:ext uri="{FF2B5EF4-FFF2-40B4-BE49-F238E27FC236}">
                    <a16:creationId xmlns:a16="http://schemas.microsoft.com/office/drawing/2014/main" id="{986E1B59-136D-4E74-953C-1649DF12EF56}"/>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79" name="Freeform 26">
                <a:extLst>
                  <a:ext uri="{FF2B5EF4-FFF2-40B4-BE49-F238E27FC236}">
                    <a16:creationId xmlns:a16="http://schemas.microsoft.com/office/drawing/2014/main" id="{7C53E7C5-C0E6-4F25-9012-BB9DD5B4610C}"/>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85" name="Group 2284">
            <a:extLst>
              <a:ext uri="{FF2B5EF4-FFF2-40B4-BE49-F238E27FC236}">
                <a16:creationId xmlns:a16="http://schemas.microsoft.com/office/drawing/2014/main" id="{CC4C90A1-C9F4-40C5-B0AD-78A183D361F4}"/>
              </a:ext>
            </a:extLst>
          </p:cNvPr>
          <p:cNvGrpSpPr/>
          <p:nvPr/>
        </p:nvGrpSpPr>
        <p:grpSpPr>
          <a:xfrm>
            <a:off x="1288309" y="1508376"/>
            <a:ext cx="774272" cy="705117"/>
            <a:chOff x="890032" y="964594"/>
            <a:chExt cx="580704" cy="528838"/>
          </a:xfrm>
        </p:grpSpPr>
        <p:grpSp>
          <p:nvGrpSpPr>
            <p:cNvPr id="2286" name="Group 2285">
              <a:extLst>
                <a:ext uri="{FF2B5EF4-FFF2-40B4-BE49-F238E27FC236}">
                  <a16:creationId xmlns:a16="http://schemas.microsoft.com/office/drawing/2014/main" id="{C1F727C5-75AF-4CB5-9F02-CCEBF7AF0D0F}"/>
                </a:ext>
              </a:extLst>
            </p:cNvPr>
            <p:cNvGrpSpPr/>
            <p:nvPr/>
          </p:nvGrpSpPr>
          <p:grpSpPr>
            <a:xfrm>
              <a:off x="976649" y="964594"/>
              <a:ext cx="407471" cy="512962"/>
              <a:chOff x="2446549" y="3326304"/>
              <a:chExt cx="552402" cy="762558"/>
            </a:xfrm>
          </p:grpSpPr>
          <p:sp>
            <p:nvSpPr>
              <p:cNvPr id="2288" name="Rounded Rectangle 61">
                <a:extLst>
                  <a:ext uri="{FF2B5EF4-FFF2-40B4-BE49-F238E27FC236}">
                    <a16:creationId xmlns:a16="http://schemas.microsoft.com/office/drawing/2014/main" id="{E04D05D0-C268-4938-BE0A-68C3984091F7}"/>
                  </a:ext>
                </a:extLst>
              </p:cNvPr>
              <p:cNvSpPr/>
              <p:nvPr/>
            </p:nvSpPr>
            <p:spPr>
              <a:xfrm>
                <a:off x="2618556" y="3871883"/>
                <a:ext cx="214304" cy="216979"/>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289" name="Freeform: Shape 35">
                <a:extLst>
                  <a:ext uri="{FF2B5EF4-FFF2-40B4-BE49-F238E27FC236}">
                    <a16:creationId xmlns:a16="http://schemas.microsoft.com/office/drawing/2014/main" id="{CCB77EB3-24A6-400F-BA95-A219747AACA7}"/>
                  </a:ext>
                </a:extLst>
              </p:cNvPr>
              <p:cNvSpPr/>
              <p:nvPr/>
            </p:nvSpPr>
            <p:spPr>
              <a:xfrm>
                <a:off x="2446549" y="3326304"/>
                <a:ext cx="552402" cy="762558"/>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290" name="Freeform: Shape 116">
                <a:extLst>
                  <a:ext uri="{FF2B5EF4-FFF2-40B4-BE49-F238E27FC236}">
                    <a16:creationId xmlns:a16="http://schemas.microsoft.com/office/drawing/2014/main" id="{A91A4584-9BBF-4A6A-B461-11CEBBE8E773}"/>
                  </a:ext>
                </a:extLst>
              </p:cNvPr>
              <p:cNvSpPr/>
              <p:nvPr/>
            </p:nvSpPr>
            <p:spPr>
              <a:xfrm>
                <a:off x="2517681" y="3407615"/>
                <a:ext cx="406668" cy="406667"/>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tx2"/>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dirty="0">
                  <a:solidFill>
                    <a:srgbClr val="282828"/>
                  </a:solidFill>
                  <a:latin typeface="Arial" pitchFamily="18"/>
                  <a:ea typeface="Arial Unicode MS" pitchFamily="2"/>
                  <a:cs typeface="Arial Unicode MS" pitchFamily="2"/>
                </a:endParaRPr>
              </a:p>
            </p:txBody>
          </p:sp>
        </p:grpSp>
        <p:sp>
          <p:nvSpPr>
            <p:cNvPr id="2287" name="Rectangle: Rounded Corners 2286">
              <a:extLst>
                <a:ext uri="{FF2B5EF4-FFF2-40B4-BE49-F238E27FC236}">
                  <a16:creationId xmlns:a16="http://schemas.microsoft.com/office/drawing/2014/main" id="{D63D7D52-B532-412C-AEED-C6C6035B820D}"/>
                </a:ext>
              </a:extLst>
            </p:cNvPr>
            <p:cNvSpPr/>
            <p:nvPr/>
          </p:nvSpPr>
          <p:spPr>
            <a:xfrm>
              <a:off x="890032" y="1466121"/>
              <a:ext cx="580704"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nvGrpSpPr>
          <p:cNvPr id="2291" name="Group 2290">
            <a:extLst>
              <a:ext uri="{FF2B5EF4-FFF2-40B4-BE49-F238E27FC236}">
                <a16:creationId xmlns:a16="http://schemas.microsoft.com/office/drawing/2014/main" id="{B084CE3D-FE81-4A03-9EE7-98DC3716A213}"/>
              </a:ext>
            </a:extLst>
          </p:cNvPr>
          <p:cNvGrpSpPr/>
          <p:nvPr/>
        </p:nvGrpSpPr>
        <p:grpSpPr>
          <a:xfrm>
            <a:off x="983224" y="2968598"/>
            <a:ext cx="255688" cy="255685"/>
            <a:chOff x="1169155" y="3436668"/>
            <a:chExt cx="790035" cy="790033"/>
          </a:xfrm>
        </p:grpSpPr>
        <p:sp>
          <p:nvSpPr>
            <p:cNvPr id="2292" name="Oval 2291">
              <a:extLst>
                <a:ext uri="{FF2B5EF4-FFF2-40B4-BE49-F238E27FC236}">
                  <a16:creationId xmlns:a16="http://schemas.microsoft.com/office/drawing/2014/main" id="{EF4F346C-DE2F-479E-B8D3-CCC38E4A22DB}"/>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293" name="Group 2292">
              <a:extLst>
                <a:ext uri="{FF2B5EF4-FFF2-40B4-BE49-F238E27FC236}">
                  <a16:creationId xmlns:a16="http://schemas.microsoft.com/office/drawing/2014/main" id="{637BE3F4-CCCA-4AB4-AA0E-46C6F11E9BD1}"/>
                </a:ext>
              </a:extLst>
            </p:cNvPr>
            <p:cNvGrpSpPr/>
            <p:nvPr/>
          </p:nvGrpSpPr>
          <p:grpSpPr>
            <a:xfrm>
              <a:off x="1441405" y="3568615"/>
              <a:ext cx="245534" cy="526139"/>
              <a:chOff x="2009388" y="1214359"/>
              <a:chExt cx="748546" cy="1604018"/>
            </a:xfrm>
          </p:grpSpPr>
          <p:sp>
            <p:nvSpPr>
              <p:cNvPr id="2294" name="Rectangle: Rounded Corners 135">
                <a:extLst>
                  <a:ext uri="{FF2B5EF4-FFF2-40B4-BE49-F238E27FC236}">
                    <a16:creationId xmlns:a16="http://schemas.microsoft.com/office/drawing/2014/main" id="{2A15BCAB-39B6-452A-A6CE-14148BED0200}"/>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295" name="Oval 2294">
                <a:extLst>
                  <a:ext uri="{FF2B5EF4-FFF2-40B4-BE49-F238E27FC236}">
                    <a16:creationId xmlns:a16="http://schemas.microsoft.com/office/drawing/2014/main" id="{707CB3C3-BE5F-46ED-B065-F3998C8424D0}"/>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296" name="Group 2295">
            <a:extLst>
              <a:ext uri="{FF2B5EF4-FFF2-40B4-BE49-F238E27FC236}">
                <a16:creationId xmlns:a16="http://schemas.microsoft.com/office/drawing/2014/main" id="{85457D55-3865-4C23-9C59-44162AD7A38A}"/>
              </a:ext>
            </a:extLst>
          </p:cNvPr>
          <p:cNvGrpSpPr/>
          <p:nvPr/>
        </p:nvGrpSpPr>
        <p:grpSpPr>
          <a:xfrm>
            <a:off x="977121" y="3275494"/>
            <a:ext cx="256003" cy="255685"/>
            <a:chOff x="2797576" y="1459531"/>
            <a:chExt cx="791008" cy="790033"/>
          </a:xfrm>
        </p:grpSpPr>
        <p:grpSp>
          <p:nvGrpSpPr>
            <p:cNvPr id="2297" name="Group 2296">
              <a:extLst>
                <a:ext uri="{FF2B5EF4-FFF2-40B4-BE49-F238E27FC236}">
                  <a16:creationId xmlns:a16="http://schemas.microsoft.com/office/drawing/2014/main" id="{E5712696-BE2E-477C-AF41-28ACB02D01B8}"/>
                </a:ext>
              </a:extLst>
            </p:cNvPr>
            <p:cNvGrpSpPr/>
            <p:nvPr/>
          </p:nvGrpSpPr>
          <p:grpSpPr>
            <a:xfrm>
              <a:off x="2797576" y="1459531"/>
              <a:ext cx="791008" cy="790033"/>
              <a:chOff x="7627901" y="1388508"/>
              <a:chExt cx="879562" cy="878477"/>
            </a:xfrm>
          </p:grpSpPr>
          <p:sp>
            <p:nvSpPr>
              <p:cNvPr id="2302" name="Oval 16">
                <a:extLst>
                  <a:ext uri="{FF2B5EF4-FFF2-40B4-BE49-F238E27FC236}">
                    <a16:creationId xmlns:a16="http://schemas.microsoft.com/office/drawing/2014/main" id="{F619D9B7-4FC1-4DE9-BE3D-94127C92272F}"/>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303" name="Group 2302">
                <a:extLst>
                  <a:ext uri="{FF2B5EF4-FFF2-40B4-BE49-F238E27FC236}">
                    <a16:creationId xmlns:a16="http://schemas.microsoft.com/office/drawing/2014/main" id="{06EA432D-504A-4B42-B269-483241EF969C}"/>
                  </a:ext>
                </a:extLst>
              </p:cNvPr>
              <p:cNvGrpSpPr/>
              <p:nvPr/>
            </p:nvGrpSpPr>
            <p:grpSpPr>
              <a:xfrm>
                <a:off x="7857281" y="1515865"/>
                <a:ext cx="469139" cy="616011"/>
                <a:chOff x="7857281" y="1515865"/>
                <a:chExt cx="469139" cy="616011"/>
              </a:xfrm>
            </p:grpSpPr>
            <p:sp>
              <p:nvSpPr>
                <p:cNvPr id="2304" name="Line 18">
                  <a:extLst>
                    <a:ext uri="{FF2B5EF4-FFF2-40B4-BE49-F238E27FC236}">
                      <a16:creationId xmlns:a16="http://schemas.microsoft.com/office/drawing/2014/main" id="{F0DA09A1-1CFD-48E6-ADC7-CDC43CF8487F}"/>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305" name="Freeform 20">
                  <a:extLst>
                    <a:ext uri="{FF2B5EF4-FFF2-40B4-BE49-F238E27FC236}">
                      <a16:creationId xmlns:a16="http://schemas.microsoft.com/office/drawing/2014/main" id="{B3287F06-4EBA-4C5B-93A0-37FD13969AB3}"/>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306" name="Freeform 21">
                  <a:extLst>
                    <a:ext uri="{FF2B5EF4-FFF2-40B4-BE49-F238E27FC236}">
                      <a16:creationId xmlns:a16="http://schemas.microsoft.com/office/drawing/2014/main" id="{4C242FFE-39F0-4D53-9909-55CBDCF038F1}"/>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98" name="Group 23">
              <a:extLst>
                <a:ext uri="{FF2B5EF4-FFF2-40B4-BE49-F238E27FC236}">
                  <a16:creationId xmlns:a16="http://schemas.microsoft.com/office/drawing/2014/main" id="{DD694D93-B6F9-4B9B-91FA-32E3C98CF9CE}"/>
                </a:ext>
              </a:extLst>
            </p:cNvPr>
            <p:cNvGrpSpPr>
              <a:grpSpLocks noChangeAspect="1"/>
            </p:cNvGrpSpPr>
            <p:nvPr/>
          </p:nvGrpSpPr>
          <p:grpSpPr bwMode="auto">
            <a:xfrm>
              <a:off x="2952617" y="1764450"/>
              <a:ext cx="172436" cy="304987"/>
              <a:chOff x="1964" y="-1"/>
              <a:chExt cx="1833" cy="3242"/>
            </a:xfrm>
          </p:grpSpPr>
          <p:sp>
            <p:nvSpPr>
              <p:cNvPr id="2299" name="Freeform 24">
                <a:extLst>
                  <a:ext uri="{FF2B5EF4-FFF2-40B4-BE49-F238E27FC236}">
                    <a16:creationId xmlns:a16="http://schemas.microsoft.com/office/drawing/2014/main" id="{DAD6E13B-A4BE-4E88-926F-926147A17A03}"/>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300" name="Freeform 25">
                <a:extLst>
                  <a:ext uri="{FF2B5EF4-FFF2-40B4-BE49-F238E27FC236}">
                    <a16:creationId xmlns:a16="http://schemas.microsoft.com/office/drawing/2014/main" id="{888D7C37-F66A-4FC9-8408-EBD3A6D06C90}"/>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301" name="Freeform 26">
                <a:extLst>
                  <a:ext uri="{FF2B5EF4-FFF2-40B4-BE49-F238E27FC236}">
                    <a16:creationId xmlns:a16="http://schemas.microsoft.com/office/drawing/2014/main" id="{C7BBD485-25E9-4BE9-A417-D59021E21CDC}"/>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307" name="Group 2306">
            <a:extLst>
              <a:ext uri="{FF2B5EF4-FFF2-40B4-BE49-F238E27FC236}">
                <a16:creationId xmlns:a16="http://schemas.microsoft.com/office/drawing/2014/main" id="{509DC8F8-F43F-4770-BD86-8BDDC310B7C2}"/>
              </a:ext>
            </a:extLst>
          </p:cNvPr>
          <p:cNvGrpSpPr/>
          <p:nvPr/>
        </p:nvGrpSpPr>
        <p:grpSpPr>
          <a:xfrm>
            <a:off x="1235321" y="3091691"/>
            <a:ext cx="396631" cy="419695"/>
            <a:chOff x="1319847" y="1067291"/>
            <a:chExt cx="402721" cy="426141"/>
          </a:xfrm>
        </p:grpSpPr>
        <p:grpSp>
          <p:nvGrpSpPr>
            <p:cNvPr id="2308" name="Group 2307">
              <a:extLst>
                <a:ext uri="{FF2B5EF4-FFF2-40B4-BE49-F238E27FC236}">
                  <a16:creationId xmlns:a16="http://schemas.microsoft.com/office/drawing/2014/main" id="{499C2192-3412-4B45-B0E5-254901852CD2}"/>
                </a:ext>
              </a:extLst>
            </p:cNvPr>
            <p:cNvGrpSpPr/>
            <p:nvPr/>
          </p:nvGrpSpPr>
          <p:grpSpPr>
            <a:xfrm>
              <a:off x="1407337" y="1067291"/>
              <a:ext cx="232402" cy="412521"/>
              <a:chOff x="3032838" y="3478973"/>
              <a:chExt cx="315066" cy="613245"/>
            </a:xfrm>
          </p:grpSpPr>
          <p:sp>
            <p:nvSpPr>
              <p:cNvPr id="2310" name="Freeform: Shape 28">
                <a:extLst>
                  <a:ext uri="{FF2B5EF4-FFF2-40B4-BE49-F238E27FC236}">
                    <a16:creationId xmlns:a16="http://schemas.microsoft.com/office/drawing/2014/main" id="{0E9F4F43-ED33-44EA-A5D2-24FA15E03FC9}"/>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311" name="Freeform: Shape 117">
                <a:extLst>
                  <a:ext uri="{FF2B5EF4-FFF2-40B4-BE49-F238E27FC236}">
                    <a16:creationId xmlns:a16="http://schemas.microsoft.com/office/drawing/2014/main" id="{179EEFC6-E55A-4973-B044-60EDE553BA0B}"/>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a:solidFill>
                    <a:srgbClr val="282828"/>
                  </a:solidFill>
                  <a:latin typeface="Arial" pitchFamily="18"/>
                  <a:ea typeface="Arial Unicode MS" pitchFamily="2"/>
                  <a:cs typeface="Arial Unicode MS" pitchFamily="2"/>
                </a:endParaRPr>
              </a:p>
            </p:txBody>
          </p:sp>
        </p:grpSp>
        <p:sp>
          <p:nvSpPr>
            <p:cNvPr id="2309" name="Rectangle: Rounded Corners 2308">
              <a:extLst>
                <a:ext uri="{FF2B5EF4-FFF2-40B4-BE49-F238E27FC236}">
                  <a16:creationId xmlns:a16="http://schemas.microsoft.com/office/drawing/2014/main" id="{E7D20DFB-604B-4E70-AE03-8C8CEB3383B1}"/>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nvGrpSpPr>
          <p:cNvPr id="2312" name="Group 2311">
            <a:extLst>
              <a:ext uri="{FF2B5EF4-FFF2-40B4-BE49-F238E27FC236}">
                <a16:creationId xmlns:a16="http://schemas.microsoft.com/office/drawing/2014/main" id="{971D1AE4-27DB-42A9-9D28-418EE8BBBEF2}"/>
              </a:ext>
            </a:extLst>
          </p:cNvPr>
          <p:cNvGrpSpPr/>
          <p:nvPr/>
        </p:nvGrpSpPr>
        <p:grpSpPr>
          <a:xfrm>
            <a:off x="2650111" y="5371742"/>
            <a:ext cx="407415" cy="407415"/>
            <a:chOff x="1169155" y="2383740"/>
            <a:chExt cx="790035" cy="790033"/>
          </a:xfrm>
        </p:grpSpPr>
        <p:sp>
          <p:nvSpPr>
            <p:cNvPr id="2313" name="Oval 2312">
              <a:extLst>
                <a:ext uri="{FF2B5EF4-FFF2-40B4-BE49-F238E27FC236}">
                  <a16:creationId xmlns:a16="http://schemas.microsoft.com/office/drawing/2014/main" id="{1BE81CC2-67A4-4248-95E3-F51DBF93037D}"/>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314" name="Group 2313">
              <a:extLst>
                <a:ext uri="{FF2B5EF4-FFF2-40B4-BE49-F238E27FC236}">
                  <a16:creationId xmlns:a16="http://schemas.microsoft.com/office/drawing/2014/main" id="{B18CB361-2383-4E97-9ABF-F668A44A50C8}"/>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315" name="Rectangle: Rounded Corners 123">
                <a:extLst>
                  <a:ext uri="{FF2B5EF4-FFF2-40B4-BE49-F238E27FC236}">
                    <a16:creationId xmlns:a16="http://schemas.microsoft.com/office/drawing/2014/main" id="{AE4CCF19-0063-4B33-BAF7-FBAE77FDAF7E}"/>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316" name="Oval 2315">
                <a:extLst>
                  <a:ext uri="{FF2B5EF4-FFF2-40B4-BE49-F238E27FC236}">
                    <a16:creationId xmlns:a16="http://schemas.microsoft.com/office/drawing/2014/main" id="{07A22AA9-9A51-4E91-87DA-BCFBFF49E185}"/>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317" name="Group 2316">
            <a:extLst>
              <a:ext uri="{FF2B5EF4-FFF2-40B4-BE49-F238E27FC236}">
                <a16:creationId xmlns:a16="http://schemas.microsoft.com/office/drawing/2014/main" id="{42501371-4042-4793-A596-0E8565548A81}"/>
              </a:ext>
            </a:extLst>
          </p:cNvPr>
          <p:cNvGrpSpPr/>
          <p:nvPr/>
        </p:nvGrpSpPr>
        <p:grpSpPr>
          <a:xfrm>
            <a:off x="2992606" y="5509844"/>
            <a:ext cx="153948" cy="272288"/>
            <a:chOff x="1211330" y="2030730"/>
            <a:chExt cx="262614" cy="464482"/>
          </a:xfrm>
        </p:grpSpPr>
        <p:sp>
          <p:nvSpPr>
            <p:cNvPr id="2318" name="Freeform 24">
              <a:extLst>
                <a:ext uri="{FF2B5EF4-FFF2-40B4-BE49-F238E27FC236}">
                  <a16:creationId xmlns:a16="http://schemas.microsoft.com/office/drawing/2014/main" id="{9C2EAF0F-6528-40C9-89E4-FB57F62408DA}"/>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319" name="Freeform 25">
              <a:extLst>
                <a:ext uri="{FF2B5EF4-FFF2-40B4-BE49-F238E27FC236}">
                  <a16:creationId xmlns:a16="http://schemas.microsoft.com/office/drawing/2014/main" id="{E90351A7-709E-42FB-A45C-615E204D584E}"/>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pic>
        <p:nvPicPr>
          <p:cNvPr id="371" name="Picture 370">
            <a:extLst>
              <a:ext uri="{FF2B5EF4-FFF2-40B4-BE49-F238E27FC236}">
                <a16:creationId xmlns:a16="http://schemas.microsoft.com/office/drawing/2014/main" id="{CC0E4068-3248-8D45-8426-539392FB060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968164" y="4912006"/>
            <a:ext cx="686880" cy="198509"/>
          </a:xfrm>
          <a:prstGeom prst="rect">
            <a:avLst/>
          </a:prstGeom>
        </p:spPr>
      </p:pic>
      <p:pic>
        <p:nvPicPr>
          <p:cNvPr id="372" name="Picture 371">
            <a:extLst>
              <a:ext uri="{FF2B5EF4-FFF2-40B4-BE49-F238E27FC236}">
                <a16:creationId xmlns:a16="http://schemas.microsoft.com/office/drawing/2014/main" id="{F7D67595-80C0-5B4B-A903-8180322A743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274804" y="4540953"/>
            <a:ext cx="586323" cy="351792"/>
          </a:xfrm>
          <a:prstGeom prst="rect">
            <a:avLst/>
          </a:prstGeom>
        </p:spPr>
      </p:pic>
      <p:pic>
        <p:nvPicPr>
          <p:cNvPr id="373" name="Picture 372">
            <a:extLst>
              <a:ext uri="{FF2B5EF4-FFF2-40B4-BE49-F238E27FC236}">
                <a16:creationId xmlns:a16="http://schemas.microsoft.com/office/drawing/2014/main" id="{6FEA4F43-A3CC-9244-9BFA-A90862F250C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041461" y="5189429"/>
            <a:ext cx="1343752" cy="207096"/>
          </a:xfrm>
          <a:prstGeom prst="rect">
            <a:avLst/>
          </a:prstGeom>
        </p:spPr>
      </p:pic>
      <p:pic>
        <p:nvPicPr>
          <p:cNvPr id="393" name="Picture 392">
            <a:extLst>
              <a:ext uri="{FF2B5EF4-FFF2-40B4-BE49-F238E27FC236}">
                <a16:creationId xmlns:a16="http://schemas.microsoft.com/office/drawing/2014/main" id="{7411F4DB-70E7-994F-91BC-3E6A658B04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48377" y="3477259"/>
            <a:ext cx="399512" cy="418388"/>
          </a:xfrm>
          <a:prstGeom prst="rect">
            <a:avLst/>
          </a:prstGeom>
        </p:spPr>
      </p:pic>
      <p:pic>
        <p:nvPicPr>
          <p:cNvPr id="394" name="Picture 393">
            <a:extLst>
              <a:ext uri="{FF2B5EF4-FFF2-40B4-BE49-F238E27FC236}">
                <a16:creationId xmlns:a16="http://schemas.microsoft.com/office/drawing/2014/main" id="{DE9ED409-BFD6-094C-9369-A6A0B87247C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32272" y="2126817"/>
            <a:ext cx="441245" cy="214899"/>
          </a:xfrm>
          <a:prstGeom prst="rect">
            <a:avLst/>
          </a:prstGeom>
        </p:spPr>
      </p:pic>
      <p:sp>
        <p:nvSpPr>
          <p:cNvPr id="399" name="Rounded Rectangle 56">
            <a:extLst>
              <a:ext uri="{FF2B5EF4-FFF2-40B4-BE49-F238E27FC236}">
                <a16:creationId xmlns:a16="http://schemas.microsoft.com/office/drawing/2014/main" id="{1217601F-199A-CC42-9DF6-414F85EA06F5}"/>
              </a:ext>
            </a:extLst>
          </p:cNvPr>
          <p:cNvSpPr/>
          <p:nvPr/>
        </p:nvSpPr>
        <p:spPr>
          <a:xfrm>
            <a:off x="3965537" y="3468985"/>
            <a:ext cx="4082579" cy="505948"/>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133" dirty="0">
                <a:solidFill>
                  <a:srgbClr val="FFFFFF"/>
                </a:solidFill>
                <a:latin typeface="CiscoSansTT ExtraLight"/>
              </a:rPr>
              <a:t>Inconsistent user experience</a:t>
            </a:r>
          </a:p>
        </p:txBody>
      </p:sp>
      <p:sp>
        <p:nvSpPr>
          <p:cNvPr id="400" name="Rounded Rectangle 57">
            <a:extLst>
              <a:ext uri="{FF2B5EF4-FFF2-40B4-BE49-F238E27FC236}">
                <a16:creationId xmlns:a16="http://schemas.microsoft.com/office/drawing/2014/main" id="{B17F1828-062A-B542-AAB2-152D877A3745}"/>
              </a:ext>
            </a:extLst>
          </p:cNvPr>
          <p:cNvSpPr/>
          <p:nvPr/>
        </p:nvSpPr>
        <p:spPr>
          <a:xfrm>
            <a:off x="4264687" y="4433644"/>
            <a:ext cx="3487240" cy="505948"/>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133" dirty="0">
                <a:solidFill>
                  <a:srgbClr val="FFFFFF"/>
                </a:solidFill>
                <a:latin typeface="CiscoSansTT ExtraLight"/>
              </a:rPr>
              <a:t>Increasing complexity</a:t>
            </a:r>
          </a:p>
        </p:txBody>
      </p:sp>
      <p:sp>
        <p:nvSpPr>
          <p:cNvPr id="401" name="Rounded Rectangle 58">
            <a:extLst>
              <a:ext uri="{FF2B5EF4-FFF2-40B4-BE49-F238E27FC236}">
                <a16:creationId xmlns:a16="http://schemas.microsoft.com/office/drawing/2014/main" id="{6BCC4B08-6EB3-C64D-8BB0-F43E0463F335}"/>
              </a:ext>
            </a:extLst>
          </p:cNvPr>
          <p:cNvSpPr/>
          <p:nvPr/>
        </p:nvSpPr>
        <p:spPr>
          <a:xfrm>
            <a:off x="4261725" y="2560004"/>
            <a:ext cx="3490202" cy="505948"/>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133" dirty="0">
                <a:solidFill>
                  <a:srgbClr val="FFFFFF"/>
                </a:solidFill>
                <a:latin typeface="CiscoSansTT ExtraLight"/>
              </a:rPr>
              <a:t>Exposure to cyber threats </a:t>
            </a:r>
          </a:p>
        </p:txBody>
      </p:sp>
    </p:spTree>
    <p:extLst>
      <p:ext uri="{BB962C8B-B14F-4D97-AF65-F5344CB8AC3E}">
        <p14:creationId xmlns:p14="http://schemas.microsoft.com/office/powerpoint/2010/main" val="1257611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85"/>
                                        </p:tgtEl>
                                        <p:attrNameLst>
                                          <p:attrName>style.visibility</p:attrName>
                                        </p:attrNameLst>
                                      </p:cBhvr>
                                      <p:to>
                                        <p:strVal val="visible"/>
                                      </p:to>
                                    </p:set>
                                    <p:animEffect transition="in" filter="fade">
                                      <p:cBhvr>
                                        <p:cTn id="7" dur="500"/>
                                        <p:tgtEl>
                                          <p:spTgt spid="19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0"/>
                                        </p:tgtEl>
                                        <p:attrNameLst>
                                          <p:attrName>style.visibility</p:attrName>
                                        </p:attrNameLst>
                                      </p:cBhvr>
                                      <p:to>
                                        <p:strVal val="visible"/>
                                      </p:to>
                                    </p:set>
                                    <p:animEffect transition="in" filter="fade">
                                      <p:cBhvr>
                                        <p:cTn id="10" dur="500"/>
                                        <p:tgtEl>
                                          <p:spTgt spid="40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1"/>
                                        </p:tgtEl>
                                        <p:attrNameLst>
                                          <p:attrName>style.visibility</p:attrName>
                                        </p:attrNameLst>
                                      </p:cBhvr>
                                      <p:to>
                                        <p:strVal val="visible"/>
                                      </p:to>
                                    </p:set>
                                    <p:animEffect transition="in" filter="fade">
                                      <p:cBhvr>
                                        <p:cTn id="13" dur="500"/>
                                        <p:tgtEl>
                                          <p:spTgt spid="40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9"/>
                                        </p:tgtEl>
                                        <p:attrNameLst>
                                          <p:attrName>style.visibility</p:attrName>
                                        </p:attrNameLst>
                                      </p:cBhvr>
                                      <p:to>
                                        <p:strVal val="visible"/>
                                      </p:to>
                                    </p:set>
                                    <p:animEffect transition="in" filter="fade">
                                      <p:cBhvr>
                                        <p:cTn id="16"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0" animBg="1"/>
      <p:bldP spid="400" grpId="0" animBg="1"/>
      <p:bldP spid="40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BF84CB1A-52C2-0D41-8AC0-57CA12429E56}"/>
              </a:ext>
            </a:extLst>
          </p:cNvPr>
          <p:cNvCxnSpPr>
            <a:cxnSpLocks/>
          </p:cNvCxnSpPr>
          <p:nvPr/>
        </p:nvCxnSpPr>
        <p:spPr>
          <a:xfrm flipV="1">
            <a:off x="2609088" y="1957754"/>
            <a:ext cx="0" cy="351129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Interconnecting Multi-Domain Networks</a:t>
            </a:r>
          </a:p>
        </p:txBody>
      </p:sp>
      <p:grpSp>
        <p:nvGrpSpPr>
          <p:cNvPr id="5" name="Group 4">
            <a:extLst>
              <a:ext uri="{FF2B5EF4-FFF2-40B4-BE49-F238E27FC236}">
                <a16:creationId xmlns:a16="http://schemas.microsoft.com/office/drawing/2014/main" id="{A8661490-0E2B-184C-B355-C226FB38FA8C}"/>
              </a:ext>
            </a:extLst>
          </p:cNvPr>
          <p:cNvGrpSpPr/>
          <p:nvPr/>
        </p:nvGrpSpPr>
        <p:grpSpPr>
          <a:xfrm>
            <a:off x="10201388" y="3084785"/>
            <a:ext cx="1054678" cy="1054676"/>
            <a:chOff x="9082360" y="2776625"/>
            <a:chExt cx="1711561" cy="1711561"/>
          </a:xfrm>
        </p:grpSpPr>
        <p:sp>
          <p:nvSpPr>
            <p:cNvPr id="2" name="Oval 1">
              <a:extLst>
                <a:ext uri="{FF2B5EF4-FFF2-40B4-BE49-F238E27FC236}">
                  <a16:creationId xmlns:a16="http://schemas.microsoft.com/office/drawing/2014/main" id="{C6DF4149-F528-A44A-835D-C940550806AA}"/>
                </a:ext>
              </a:extLst>
            </p:cNvPr>
            <p:cNvSpPr/>
            <p:nvPr/>
          </p:nvSpPr>
          <p:spPr>
            <a:xfrm>
              <a:off x="9082360" y="2776625"/>
              <a:ext cx="1711561" cy="1711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grpSp>
          <p:nvGrpSpPr>
            <p:cNvPr id="4" name="Group 3">
              <a:extLst>
                <a:ext uri="{FF2B5EF4-FFF2-40B4-BE49-F238E27FC236}">
                  <a16:creationId xmlns:a16="http://schemas.microsoft.com/office/drawing/2014/main" id="{76297147-E615-614F-BC4C-331D56E31C40}"/>
                </a:ext>
              </a:extLst>
            </p:cNvPr>
            <p:cNvGrpSpPr/>
            <p:nvPr/>
          </p:nvGrpSpPr>
          <p:grpSpPr>
            <a:xfrm>
              <a:off x="9538965" y="3066223"/>
              <a:ext cx="823642" cy="1116102"/>
              <a:chOff x="9538965" y="3066223"/>
              <a:chExt cx="823642" cy="1116102"/>
            </a:xfrm>
          </p:grpSpPr>
          <p:sp>
            <p:nvSpPr>
              <p:cNvPr id="3" name="Oval 2">
                <a:extLst>
                  <a:ext uri="{FF2B5EF4-FFF2-40B4-BE49-F238E27FC236}">
                    <a16:creationId xmlns:a16="http://schemas.microsoft.com/office/drawing/2014/main" id="{1C62DF17-B8E7-B94C-893E-8FE85CB6848D}"/>
                  </a:ext>
                </a:extLst>
              </p:cNvPr>
              <p:cNvSpPr/>
              <p:nvPr/>
            </p:nvSpPr>
            <p:spPr>
              <a:xfrm>
                <a:off x="9622891" y="3429000"/>
                <a:ext cx="701040" cy="70104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grpSp>
            <p:nvGrpSpPr>
              <p:cNvPr id="18" name="Group 17">
                <a:extLst>
                  <a:ext uri="{FF2B5EF4-FFF2-40B4-BE49-F238E27FC236}">
                    <a16:creationId xmlns:a16="http://schemas.microsoft.com/office/drawing/2014/main" id="{3AC2DCD6-5C29-744C-84AB-60715A457418}"/>
                  </a:ext>
                </a:extLst>
              </p:cNvPr>
              <p:cNvGrpSpPr/>
              <p:nvPr/>
            </p:nvGrpSpPr>
            <p:grpSpPr>
              <a:xfrm>
                <a:off x="9538965" y="3066223"/>
                <a:ext cx="823642" cy="1116102"/>
                <a:chOff x="5788560" y="2261166"/>
                <a:chExt cx="617731" cy="837077"/>
              </a:xfrm>
            </p:grpSpPr>
            <p:grpSp>
              <p:nvGrpSpPr>
                <p:cNvPr id="27" name="Group 26">
                  <a:extLst>
                    <a:ext uri="{FF2B5EF4-FFF2-40B4-BE49-F238E27FC236}">
                      <a16:creationId xmlns:a16="http://schemas.microsoft.com/office/drawing/2014/main" id="{8C95FE95-E993-034A-B6B6-3B03F0055D6D}"/>
                    </a:ext>
                  </a:extLst>
                </p:cNvPr>
                <p:cNvGrpSpPr/>
                <p:nvPr/>
              </p:nvGrpSpPr>
              <p:grpSpPr>
                <a:xfrm>
                  <a:off x="5788560" y="2273712"/>
                  <a:ext cx="617054" cy="824531"/>
                  <a:chOff x="6055132" y="2566706"/>
                  <a:chExt cx="268771" cy="359142"/>
                </a:xfrm>
              </p:grpSpPr>
              <p:sp>
                <p:nvSpPr>
                  <p:cNvPr id="28" name="Freeform 16">
                    <a:extLst>
                      <a:ext uri="{FF2B5EF4-FFF2-40B4-BE49-F238E27FC236}">
                        <a16:creationId xmlns:a16="http://schemas.microsoft.com/office/drawing/2014/main" id="{D76E8CAE-B388-E043-9804-EE4FA5E14D3A}"/>
                      </a:ext>
                    </a:extLst>
                  </p:cNvPr>
                  <p:cNvSpPr>
                    <a:spLocks noEditPoints="1"/>
                  </p:cNvSpPr>
                  <p:nvPr/>
                </p:nvSpPr>
                <p:spPr bwMode="auto">
                  <a:xfrm>
                    <a:off x="6055132" y="2566706"/>
                    <a:ext cx="268771" cy="359142"/>
                  </a:xfrm>
                  <a:custGeom>
                    <a:avLst/>
                    <a:gdLst>
                      <a:gd name="T0" fmla="*/ 807 w 1261"/>
                      <a:gd name="T1" fmla="*/ 445 h 1686"/>
                      <a:gd name="T2" fmla="*/ 727 w 1261"/>
                      <a:gd name="T3" fmla="*/ 0 h 1686"/>
                      <a:gd name="T4" fmla="*/ 0 w 1261"/>
                      <a:gd name="T5" fmla="*/ 45 h 1686"/>
                      <a:gd name="T6" fmla="*/ 44 w 1261"/>
                      <a:gd name="T7" fmla="*/ 1686 h 1686"/>
                      <a:gd name="T8" fmla="*/ 1261 w 1261"/>
                      <a:gd name="T9" fmla="*/ 1641 h 1686"/>
                      <a:gd name="T10" fmla="*/ 1041 w 1261"/>
                      <a:gd name="T11" fmla="*/ 1058 h 1686"/>
                      <a:gd name="T12" fmla="*/ 963 w 1261"/>
                      <a:gd name="T13" fmla="*/ 1198 h 1686"/>
                      <a:gd name="T14" fmla="*/ 1013 w 1261"/>
                      <a:gd name="T15" fmla="*/ 1262 h 1686"/>
                      <a:gd name="T16" fmla="*/ 959 w 1261"/>
                      <a:gd name="T17" fmla="*/ 1325 h 1686"/>
                      <a:gd name="T18" fmla="*/ 810 w 1261"/>
                      <a:gd name="T19" fmla="*/ 1382 h 1686"/>
                      <a:gd name="T20" fmla="*/ 807 w 1261"/>
                      <a:gd name="T21" fmla="*/ 1463 h 1686"/>
                      <a:gd name="T22" fmla="*/ 725 w 1261"/>
                      <a:gd name="T23" fmla="*/ 1477 h 1686"/>
                      <a:gd name="T24" fmla="*/ 634 w 1261"/>
                      <a:gd name="T25" fmla="*/ 1430 h 1686"/>
                      <a:gd name="T26" fmla="*/ 542 w 1261"/>
                      <a:gd name="T27" fmla="*/ 1477 h 1686"/>
                      <a:gd name="T28" fmla="*/ 460 w 1261"/>
                      <a:gd name="T29" fmla="*/ 1463 h 1686"/>
                      <a:gd name="T30" fmla="*/ 457 w 1261"/>
                      <a:gd name="T31" fmla="*/ 1382 h 1686"/>
                      <a:gd name="T32" fmla="*/ 308 w 1261"/>
                      <a:gd name="T33" fmla="*/ 1325 h 1686"/>
                      <a:gd name="T34" fmla="*/ 254 w 1261"/>
                      <a:gd name="T35" fmla="*/ 1262 h 1686"/>
                      <a:gd name="T36" fmla="*/ 304 w 1261"/>
                      <a:gd name="T37" fmla="*/ 1198 h 1686"/>
                      <a:gd name="T38" fmla="*/ 226 w 1261"/>
                      <a:gd name="T39" fmla="*/ 1058 h 1686"/>
                      <a:gd name="T40" fmla="*/ 225 w 1261"/>
                      <a:gd name="T41" fmla="*/ 975 h 1686"/>
                      <a:gd name="T42" fmla="*/ 304 w 1261"/>
                      <a:gd name="T43" fmla="*/ 958 h 1686"/>
                      <a:gd name="T44" fmla="*/ 335 w 1261"/>
                      <a:gd name="T45" fmla="*/ 801 h 1686"/>
                      <a:gd name="T46" fmla="*/ 388 w 1261"/>
                      <a:gd name="T47" fmla="*/ 737 h 1686"/>
                      <a:gd name="T48" fmla="*/ 459 w 1261"/>
                      <a:gd name="T49" fmla="*/ 775 h 1686"/>
                      <a:gd name="T50" fmla="*/ 583 w 1261"/>
                      <a:gd name="T51" fmla="*/ 674 h 1686"/>
                      <a:gd name="T52" fmla="*/ 665 w 1261"/>
                      <a:gd name="T53" fmla="*/ 659 h 1686"/>
                      <a:gd name="T54" fmla="*/ 696 w 1261"/>
                      <a:gd name="T55" fmla="*/ 735 h 1686"/>
                      <a:gd name="T56" fmla="*/ 856 w 1261"/>
                      <a:gd name="T57" fmla="*/ 737 h 1686"/>
                      <a:gd name="T58" fmla="*/ 928 w 1261"/>
                      <a:gd name="T59" fmla="*/ 778 h 1686"/>
                      <a:gd name="T60" fmla="*/ 903 w 1261"/>
                      <a:gd name="T61" fmla="*/ 855 h 1686"/>
                      <a:gd name="T62" fmla="*/ 1024 w 1261"/>
                      <a:gd name="T63" fmla="*/ 960 h 1686"/>
                      <a:gd name="T64" fmla="*/ 1053 w 1261"/>
                      <a:gd name="T65" fmla="*/ 1038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1" h="1686">
                        <a:moveTo>
                          <a:pt x="1261" y="445"/>
                        </a:moveTo>
                        <a:cubicBezTo>
                          <a:pt x="807" y="445"/>
                          <a:pt x="807" y="445"/>
                          <a:pt x="807" y="445"/>
                        </a:cubicBezTo>
                        <a:cubicBezTo>
                          <a:pt x="763" y="445"/>
                          <a:pt x="727" y="410"/>
                          <a:pt x="727" y="366"/>
                        </a:cubicBezTo>
                        <a:cubicBezTo>
                          <a:pt x="727" y="0"/>
                          <a:pt x="727" y="0"/>
                          <a:pt x="727" y="0"/>
                        </a:cubicBezTo>
                        <a:cubicBezTo>
                          <a:pt x="44" y="0"/>
                          <a:pt x="44" y="0"/>
                          <a:pt x="44" y="0"/>
                        </a:cubicBezTo>
                        <a:cubicBezTo>
                          <a:pt x="20" y="0"/>
                          <a:pt x="0" y="20"/>
                          <a:pt x="0" y="45"/>
                        </a:cubicBezTo>
                        <a:cubicBezTo>
                          <a:pt x="0" y="1641"/>
                          <a:pt x="0" y="1641"/>
                          <a:pt x="0" y="1641"/>
                        </a:cubicBezTo>
                        <a:cubicBezTo>
                          <a:pt x="0" y="1666"/>
                          <a:pt x="20" y="1686"/>
                          <a:pt x="44" y="1686"/>
                        </a:cubicBezTo>
                        <a:cubicBezTo>
                          <a:pt x="1217" y="1686"/>
                          <a:pt x="1217" y="1686"/>
                          <a:pt x="1217" y="1686"/>
                        </a:cubicBezTo>
                        <a:cubicBezTo>
                          <a:pt x="1241" y="1686"/>
                          <a:pt x="1261" y="1666"/>
                          <a:pt x="1261" y="1641"/>
                        </a:cubicBezTo>
                        <a:lnTo>
                          <a:pt x="1261" y="445"/>
                        </a:lnTo>
                        <a:close/>
                        <a:moveTo>
                          <a:pt x="1041" y="1058"/>
                        </a:moveTo>
                        <a:cubicBezTo>
                          <a:pt x="984" y="1081"/>
                          <a:pt x="984" y="1081"/>
                          <a:pt x="984" y="1081"/>
                        </a:cubicBezTo>
                        <a:cubicBezTo>
                          <a:pt x="984" y="1122"/>
                          <a:pt x="977" y="1161"/>
                          <a:pt x="963" y="1198"/>
                        </a:cubicBezTo>
                        <a:cubicBezTo>
                          <a:pt x="1009" y="1239"/>
                          <a:pt x="1009" y="1239"/>
                          <a:pt x="1009" y="1239"/>
                        </a:cubicBezTo>
                        <a:cubicBezTo>
                          <a:pt x="1016" y="1245"/>
                          <a:pt x="1018" y="1254"/>
                          <a:pt x="1013" y="1262"/>
                        </a:cubicBezTo>
                        <a:cubicBezTo>
                          <a:pt x="981" y="1317"/>
                          <a:pt x="981" y="1317"/>
                          <a:pt x="981" y="1317"/>
                        </a:cubicBezTo>
                        <a:cubicBezTo>
                          <a:pt x="977" y="1325"/>
                          <a:pt x="968" y="1328"/>
                          <a:pt x="959" y="1325"/>
                        </a:cubicBezTo>
                        <a:cubicBezTo>
                          <a:pt x="901" y="1306"/>
                          <a:pt x="901" y="1306"/>
                          <a:pt x="901" y="1306"/>
                        </a:cubicBezTo>
                        <a:cubicBezTo>
                          <a:pt x="875" y="1336"/>
                          <a:pt x="845" y="1362"/>
                          <a:pt x="810" y="1382"/>
                        </a:cubicBezTo>
                        <a:cubicBezTo>
                          <a:pt x="819" y="1443"/>
                          <a:pt x="819" y="1443"/>
                          <a:pt x="819" y="1443"/>
                        </a:cubicBezTo>
                        <a:cubicBezTo>
                          <a:pt x="820" y="1452"/>
                          <a:pt x="815" y="1460"/>
                          <a:pt x="807" y="1463"/>
                        </a:cubicBezTo>
                        <a:cubicBezTo>
                          <a:pt x="747" y="1485"/>
                          <a:pt x="747" y="1485"/>
                          <a:pt x="747" y="1485"/>
                        </a:cubicBezTo>
                        <a:cubicBezTo>
                          <a:pt x="739" y="1488"/>
                          <a:pt x="730" y="1485"/>
                          <a:pt x="725" y="1477"/>
                        </a:cubicBezTo>
                        <a:cubicBezTo>
                          <a:pt x="693" y="1425"/>
                          <a:pt x="693" y="1425"/>
                          <a:pt x="693" y="1425"/>
                        </a:cubicBezTo>
                        <a:cubicBezTo>
                          <a:pt x="674" y="1428"/>
                          <a:pt x="654" y="1430"/>
                          <a:pt x="634" y="1430"/>
                        </a:cubicBezTo>
                        <a:cubicBezTo>
                          <a:pt x="613" y="1430"/>
                          <a:pt x="593" y="1428"/>
                          <a:pt x="574" y="1425"/>
                        </a:cubicBezTo>
                        <a:cubicBezTo>
                          <a:pt x="542" y="1477"/>
                          <a:pt x="542" y="1477"/>
                          <a:pt x="542" y="1477"/>
                        </a:cubicBezTo>
                        <a:cubicBezTo>
                          <a:pt x="537" y="1485"/>
                          <a:pt x="528" y="1488"/>
                          <a:pt x="520" y="1485"/>
                        </a:cubicBezTo>
                        <a:cubicBezTo>
                          <a:pt x="460" y="1463"/>
                          <a:pt x="460" y="1463"/>
                          <a:pt x="460" y="1463"/>
                        </a:cubicBezTo>
                        <a:cubicBezTo>
                          <a:pt x="452" y="1460"/>
                          <a:pt x="447" y="1452"/>
                          <a:pt x="448" y="1443"/>
                        </a:cubicBezTo>
                        <a:cubicBezTo>
                          <a:pt x="457" y="1382"/>
                          <a:pt x="457" y="1382"/>
                          <a:pt x="457" y="1382"/>
                        </a:cubicBezTo>
                        <a:cubicBezTo>
                          <a:pt x="422" y="1362"/>
                          <a:pt x="392" y="1336"/>
                          <a:pt x="366" y="1306"/>
                        </a:cubicBezTo>
                        <a:cubicBezTo>
                          <a:pt x="308" y="1325"/>
                          <a:pt x="308" y="1325"/>
                          <a:pt x="308" y="1325"/>
                        </a:cubicBezTo>
                        <a:cubicBezTo>
                          <a:pt x="299" y="1328"/>
                          <a:pt x="290" y="1325"/>
                          <a:pt x="286" y="1317"/>
                        </a:cubicBezTo>
                        <a:cubicBezTo>
                          <a:pt x="254" y="1262"/>
                          <a:pt x="254" y="1262"/>
                          <a:pt x="254" y="1262"/>
                        </a:cubicBezTo>
                        <a:cubicBezTo>
                          <a:pt x="249" y="1254"/>
                          <a:pt x="251" y="1245"/>
                          <a:pt x="258" y="1239"/>
                        </a:cubicBezTo>
                        <a:cubicBezTo>
                          <a:pt x="304" y="1198"/>
                          <a:pt x="304" y="1198"/>
                          <a:pt x="304" y="1198"/>
                        </a:cubicBezTo>
                        <a:cubicBezTo>
                          <a:pt x="290" y="1161"/>
                          <a:pt x="283" y="1122"/>
                          <a:pt x="283" y="1081"/>
                        </a:cubicBezTo>
                        <a:cubicBezTo>
                          <a:pt x="226" y="1058"/>
                          <a:pt x="226" y="1058"/>
                          <a:pt x="226" y="1058"/>
                        </a:cubicBezTo>
                        <a:cubicBezTo>
                          <a:pt x="218" y="1055"/>
                          <a:pt x="213" y="1047"/>
                          <a:pt x="214" y="1038"/>
                        </a:cubicBezTo>
                        <a:cubicBezTo>
                          <a:pt x="225" y="975"/>
                          <a:pt x="225" y="975"/>
                          <a:pt x="225" y="975"/>
                        </a:cubicBezTo>
                        <a:cubicBezTo>
                          <a:pt x="227" y="967"/>
                          <a:pt x="234" y="960"/>
                          <a:pt x="243" y="960"/>
                        </a:cubicBezTo>
                        <a:cubicBezTo>
                          <a:pt x="304" y="958"/>
                          <a:pt x="304" y="958"/>
                          <a:pt x="304" y="958"/>
                        </a:cubicBezTo>
                        <a:cubicBezTo>
                          <a:pt x="318" y="920"/>
                          <a:pt x="339" y="886"/>
                          <a:pt x="364" y="855"/>
                        </a:cubicBezTo>
                        <a:cubicBezTo>
                          <a:pt x="335" y="801"/>
                          <a:pt x="335" y="801"/>
                          <a:pt x="335" y="801"/>
                        </a:cubicBezTo>
                        <a:cubicBezTo>
                          <a:pt x="331" y="794"/>
                          <a:pt x="332" y="784"/>
                          <a:pt x="339" y="778"/>
                        </a:cubicBezTo>
                        <a:cubicBezTo>
                          <a:pt x="388" y="737"/>
                          <a:pt x="388" y="737"/>
                          <a:pt x="388" y="737"/>
                        </a:cubicBezTo>
                        <a:cubicBezTo>
                          <a:pt x="395" y="732"/>
                          <a:pt x="404" y="731"/>
                          <a:pt x="411" y="737"/>
                        </a:cubicBezTo>
                        <a:cubicBezTo>
                          <a:pt x="459" y="775"/>
                          <a:pt x="459" y="775"/>
                          <a:pt x="459" y="775"/>
                        </a:cubicBezTo>
                        <a:cubicBezTo>
                          <a:pt x="494" y="756"/>
                          <a:pt x="531" y="742"/>
                          <a:pt x="571" y="735"/>
                        </a:cubicBezTo>
                        <a:cubicBezTo>
                          <a:pt x="583" y="674"/>
                          <a:pt x="583" y="674"/>
                          <a:pt x="583" y="674"/>
                        </a:cubicBezTo>
                        <a:cubicBezTo>
                          <a:pt x="585" y="666"/>
                          <a:pt x="593" y="659"/>
                          <a:pt x="602" y="659"/>
                        </a:cubicBezTo>
                        <a:cubicBezTo>
                          <a:pt x="665" y="659"/>
                          <a:pt x="665" y="659"/>
                          <a:pt x="665" y="659"/>
                        </a:cubicBezTo>
                        <a:cubicBezTo>
                          <a:pt x="674" y="659"/>
                          <a:pt x="682" y="666"/>
                          <a:pt x="684" y="674"/>
                        </a:cubicBezTo>
                        <a:cubicBezTo>
                          <a:pt x="696" y="735"/>
                          <a:pt x="696" y="735"/>
                          <a:pt x="696" y="735"/>
                        </a:cubicBezTo>
                        <a:cubicBezTo>
                          <a:pt x="736" y="742"/>
                          <a:pt x="773" y="756"/>
                          <a:pt x="808" y="775"/>
                        </a:cubicBezTo>
                        <a:cubicBezTo>
                          <a:pt x="856" y="737"/>
                          <a:pt x="856" y="737"/>
                          <a:pt x="856" y="737"/>
                        </a:cubicBezTo>
                        <a:cubicBezTo>
                          <a:pt x="863" y="731"/>
                          <a:pt x="872" y="732"/>
                          <a:pt x="879" y="737"/>
                        </a:cubicBezTo>
                        <a:cubicBezTo>
                          <a:pt x="928" y="778"/>
                          <a:pt x="928" y="778"/>
                          <a:pt x="928" y="778"/>
                        </a:cubicBezTo>
                        <a:cubicBezTo>
                          <a:pt x="935" y="784"/>
                          <a:pt x="937" y="794"/>
                          <a:pt x="932" y="801"/>
                        </a:cubicBezTo>
                        <a:cubicBezTo>
                          <a:pt x="903" y="855"/>
                          <a:pt x="903" y="855"/>
                          <a:pt x="903" y="855"/>
                        </a:cubicBezTo>
                        <a:cubicBezTo>
                          <a:pt x="928" y="886"/>
                          <a:pt x="949" y="920"/>
                          <a:pt x="963" y="958"/>
                        </a:cubicBezTo>
                        <a:cubicBezTo>
                          <a:pt x="1024" y="960"/>
                          <a:pt x="1024" y="960"/>
                          <a:pt x="1024" y="960"/>
                        </a:cubicBezTo>
                        <a:cubicBezTo>
                          <a:pt x="1033" y="960"/>
                          <a:pt x="1040" y="967"/>
                          <a:pt x="1042" y="975"/>
                        </a:cubicBezTo>
                        <a:cubicBezTo>
                          <a:pt x="1053" y="1038"/>
                          <a:pt x="1053" y="1038"/>
                          <a:pt x="1053" y="1038"/>
                        </a:cubicBezTo>
                        <a:cubicBezTo>
                          <a:pt x="1054" y="1047"/>
                          <a:pt x="1049" y="1055"/>
                          <a:pt x="1041" y="1058"/>
                        </a:cubicBezTo>
                        <a:close/>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3818" eaLnBrk="0" hangingPunct="0">
                      <a:defRPr/>
                    </a:pPr>
                    <a:endParaRPr lang="en-US" sz="1400" kern="0">
                      <a:solidFill>
                        <a:srgbClr val="676767"/>
                      </a:solidFill>
                      <a:latin typeface="Arial" panose="020B0604020202020204"/>
                      <a:ea typeface="ＭＳ Ｐゴシック" charset="0"/>
                    </a:endParaRPr>
                  </a:p>
                </p:txBody>
              </p:sp>
              <p:sp>
                <p:nvSpPr>
                  <p:cNvPr id="29" name="Freeform 17">
                    <a:extLst>
                      <a:ext uri="{FF2B5EF4-FFF2-40B4-BE49-F238E27FC236}">
                        <a16:creationId xmlns:a16="http://schemas.microsoft.com/office/drawing/2014/main" id="{23B23421-6902-8A45-B927-F4CBBFC5112A}"/>
                      </a:ext>
                    </a:extLst>
                  </p:cNvPr>
                  <p:cNvSpPr>
                    <a:spLocks/>
                  </p:cNvSpPr>
                  <p:nvPr/>
                </p:nvSpPr>
                <p:spPr bwMode="auto">
                  <a:xfrm>
                    <a:off x="6145862" y="2753118"/>
                    <a:ext cx="87400" cy="87310"/>
                  </a:xfrm>
                  <a:custGeom>
                    <a:avLst/>
                    <a:gdLst>
                      <a:gd name="T0" fmla="*/ 198 w 410"/>
                      <a:gd name="T1" fmla="*/ 4 h 410"/>
                      <a:gd name="T2" fmla="*/ 4 w 410"/>
                      <a:gd name="T3" fmla="*/ 198 h 410"/>
                      <a:gd name="T4" fmla="*/ 211 w 410"/>
                      <a:gd name="T5" fmla="*/ 406 h 410"/>
                      <a:gd name="T6" fmla="*/ 406 w 410"/>
                      <a:gd name="T7" fmla="*/ 212 h 410"/>
                      <a:gd name="T8" fmla="*/ 198 w 410"/>
                      <a:gd name="T9" fmla="*/ 4 h 410"/>
                    </a:gdLst>
                    <a:ahLst/>
                    <a:cxnLst>
                      <a:cxn ang="0">
                        <a:pos x="T0" y="T1"/>
                      </a:cxn>
                      <a:cxn ang="0">
                        <a:pos x="T2" y="T3"/>
                      </a:cxn>
                      <a:cxn ang="0">
                        <a:pos x="T4" y="T5"/>
                      </a:cxn>
                      <a:cxn ang="0">
                        <a:pos x="T6" y="T7"/>
                      </a:cxn>
                      <a:cxn ang="0">
                        <a:pos x="T8" y="T9"/>
                      </a:cxn>
                    </a:cxnLst>
                    <a:rect l="0" t="0" r="r" b="b"/>
                    <a:pathLst>
                      <a:path w="410" h="410">
                        <a:moveTo>
                          <a:pt x="198" y="4"/>
                        </a:moveTo>
                        <a:cubicBezTo>
                          <a:pt x="93" y="7"/>
                          <a:pt x="7" y="93"/>
                          <a:pt x="4" y="198"/>
                        </a:cubicBezTo>
                        <a:cubicBezTo>
                          <a:pt x="0" y="315"/>
                          <a:pt x="95" y="410"/>
                          <a:pt x="211" y="406"/>
                        </a:cubicBezTo>
                        <a:cubicBezTo>
                          <a:pt x="317" y="403"/>
                          <a:pt x="403" y="317"/>
                          <a:pt x="406" y="212"/>
                        </a:cubicBezTo>
                        <a:cubicBezTo>
                          <a:pt x="410" y="95"/>
                          <a:pt x="315" y="0"/>
                          <a:pt x="198" y="4"/>
                        </a:cubicBezTo>
                        <a:close/>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3818" eaLnBrk="0" hangingPunct="0">
                      <a:defRPr/>
                    </a:pPr>
                    <a:endParaRPr lang="en-US" sz="1400" kern="0">
                      <a:solidFill>
                        <a:srgbClr val="676767"/>
                      </a:solidFill>
                      <a:latin typeface="Arial" panose="020B0604020202020204"/>
                      <a:ea typeface="ＭＳ Ｐゴシック" charset="0"/>
                    </a:endParaRPr>
                  </a:p>
                </p:txBody>
              </p:sp>
            </p:grpSp>
            <p:sp>
              <p:nvSpPr>
                <p:cNvPr id="20" name="Triangle 19">
                  <a:extLst>
                    <a:ext uri="{FF2B5EF4-FFF2-40B4-BE49-F238E27FC236}">
                      <a16:creationId xmlns:a16="http://schemas.microsoft.com/office/drawing/2014/main" id="{61D9CC38-03C5-1244-87DA-3FFD8680E5A1}"/>
                    </a:ext>
                  </a:extLst>
                </p:cNvPr>
                <p:cNvSpPr/>
                <p:nvPr/>
              </p:nvSpPr>
              <p:spPr>
                <a:xfrm>
                  <a:off x="6141826" y="2261166"/>
                  <a:ext cx="264465" cy="231861"/>
                </a:xfrm>
                <a:prstGeom prst="triangle">
                  <a:avLst>
                    <a:gd name="adj"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ExtraLight"/>
                  </a:endParaRPr>
                </a:p>
              </p:txBody>
            </p:sp>
          </p:grpSp>
        </p:grpSp>
      </p:grpSp>
      <p:sp>
        <p:nvSpPr>
          <p:cNvPr id="30" name="Rectangle 29">
            <a:extLst>
              <a:ext uri="{FF2B5EF4-FFF2-40B4-BE49-F238E27FC236}">
                <a16:creationId xmlns:a16="http://schemas.microsoft.com/office/drawing/2014/main" id="{8F152249-18BB-EE4D-B03B-4DD40EA4039C}"/>
              </a:ext>
            </a:extLst>
          </p:cNvPr>
          <p:cNvSpPr/>
          <p:nvPr/>
        </p:nvSpPr>
        <p:spPr>
          <a:xfrm>
            <a:off x="669424" y="4220713"/>
            <a:ext cx="1476274" cy="523220"/>
          </a:xfrm>
          <a:prstGeom prst="rect">
            <a:avLst/>
          </a:prstGeom>
        </p:spPr>
        <p:txBody>
          <a:bodyPr wrap="square">
            <a:spAutoFit/>
          </a:bodyPr>
          <a:lstStyle/>
          <a:p>
            <a:pPr algn="ctr" defTabSz="609570">
              <a:defRPr/>
            </a:pPr>
            <a:r>
              <a:rPr lang="en-US" sz="1600" dirty="0">
                <a:solidFill>
                  <a:schemeClr val="tx1">
                    <a:lumMod val="75000"/>
                    <a:lumOff val="25000"/>
                  </a:schemeClr>
                </a:solidFill>
                <a:latin typeface="CiscoSansTT Light" panose="020B0503020201020303" pitchFamily="34" charset="0"/>
                <a:cs typeface="CiscoSansTT Light" panose="020B0503020201020303" pitchFamily="34" charset="0"/>
              </a:rPr>
              <a:t>Users </a:t>
            </a: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(Consumers)</a:t>
            </a:r>
          </a:p>
        </p:txBody>
      </p:sp>
      <p:sp>
        <p:nvSpPr>
          <p:cNvPr id="31" name="Rectangle 30">
            <a:extLst>
              <a:ext uri="{FF2B5EF4-FFF2-40B4-BE49-F238E27FC236}">
                <a16:creationId xmlns:a16="http://schemas.microsoft.com/office/drawing/2014/main" id="{4EFA8006-3054-0F49-A36F-82B4D490CC5D}"/>
              </a:ext>
            </a:extLst>
          </p:cNvPr>
          <p:cNvSpPr/>
          <p:nvPr/>
        </p:nvSpPr>
        <p:spPr>
          <a:xfrm>
            <a:off x="9794357" y="4220713"/>
            <a:ext cx="1905460" cy="523220"/>
          </a:xfrm>
          <a:prstGeom prst="rect">
            <a:avLst/>
          </a:prstGeom>
        </p:spPr>
        <p:txBody>
          <a:bodyPr wrap="square">
            <a:spAutoFit/>
          </a:bodyPr>
          <a:lstStyle/>
          <a:p>
            <a:pPr algn="ctr" defTabSz="609570">
              <a:defRPr/>
            </a:pPr>
            <a:r>
              <a:rPr lang="en-US" sz="1600" dirty="0">
                <a:solidFill>
                  <a:schemeClr val="tx1">
                    <a:lumMod val="75000"/>
                    <a:lumOff val="25000"/>
                  </a:schemeClr>
                </a:solidFill>
                <a:latin typeface="CiscoSansTT Light" panose="020B0503020201020303" pitchFamily="34" charset="0"/>
                <a:cs typeface="CiscoSansTT Light" panose="020B0503020201020303" pitchFamily="34" charset="0"/>
              </a:rPr>
              <a:t>Applications </a:t>
            </a: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(Providers)</a:t>
            </a:r>
          </a:p>
        </p:txBody>
      </p:sp>
      <p:sp>
        <p:nvSpPr>
          <p:cNvPr id="36" name="Rectangle: Rounded Corners 90">
            <a:extLst>
              <a:ext uri="{FF2B5EF4-FFF2-40B4-BE49-F238E27FC236}">
                <a16:creationId xmlns:a16="http://schemas.microsoft.com/office/drawing/2014/main" id="{5843607D-F4EE-904E-ACA6-4A0EA6DF4A1B}"/>
              </a:ext>
            </a:extLst>
          </p:cNvPr>
          <p:cNvSpPr/>
          <p:nvPr/>
        </p:nvSpPr>
        <p:spPr>
          <a:xfrm>
            <a:off x="7248639" y="1688732"/>
            <a:ext cx="2089672" cy="4316766"/>
          </a:xfrm>
          <a:prstGeom prst="roundRect">
            <a:avLst>
              <a:gd name="adj" fmla="val 1831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140" name="Rectangle: Rounded Corners 90">
            <a:extLst>
              <a:ext uri="{FF2B5EF4-FFF2-40B4-BE49-F238E27FC236}">
                <a16:creationId xmlns:a16="http://schemas.microsoft.com/office/drawing/2014/main" id="{51223DE2-BDF1-7A4C-B3E7-B4890CA40D7C}"/>
              </a:ext>
            </a:extLst>
          </p:cNvPr>
          <p:cNvSpPr/>
          <p:nvPr/>
        </p:nvSpPr>
        <p:spPr>
          <a:xfrm>
            <a:off x="2785843" y="1688732"/>
            <a:ext cx="2089672" cy="4316766"/>
          </a:xfrm>
          <a:prstGeom prst="roundRect">
            <a:avLst>
              <a:gd name="adj" fmla="val 17148"/>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33" name="Rectangle: Rounded Corners 90">
            <a:extLst>
              <a:ext uri="{FF2B5EF4-FFF2-40B4-BE49-F238E27FC236}">
                <a16:creationId xmlns:a16="http://schemas.microsoft.com/office/drawing/2014/main" id="{BCAF25F8-0973-4147-B13E-7572D827C45D}"/>
              </a:ext>
            </a:extLst>
          </p:cNvPr>
          <p:cNvSpPr/>
          <p:nvPr/>
        </p:nvSpPr>
        <p:spPr>
          <a:xfrm>
            <a:off x="5019562" y="1688732"/>
            <a:ext cx="2089672" cy="4316766"/>
          </a:xfrm>
          <a:prstGeom prst="roundRect">
            <a:avLst>
              <a:gd name="adj" fmla="val 17732"/>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grpSp>
        <p:nvGrpSpPr>
          <p:cNvPr id="11" name="Group 10">
            <a:extLst>
              <a:ext uri="{FF2B5EF4-FFF2-40B4-BE49-F238E27FC236}">
                <a16:creationId xmlns:a16="http://schemas.microsoft.com/office/drawing/2014/main" id="{2B013C8A-0B48-4840-952C-3BC55DC6EFDF}"/>
              </a:ext>
            </a:extLst>
          </p:cNvPr>
          <p:cNvGrpSpPr/>
          <p:nvPr/>
        </p:nvGrpSpPr>
        <p:grpSpPr>
          <a:xfrm>
            <a:off x="7248639" y="1688734"/>
            <a:ext cx="2089672" cy="756699"/>
            <a:chOff x="7248639" y="1998692"/>
            <a:chExt cx="2089672" cy="756699"/>
          </a:xfrm>
        </p:grpSpPr>
        <p:sp>
          <p:nvSpPr>
            <p:cNvPr id="8" name="Rectangle 7">
              <a:extLst>
                <a:ext uri="{FF2B5EF4-FFF2-40B4-BE49-F238E27FC236}">
                  <a16:creationId xmlns:a16="http://schemas.microsoft.com/office/drawing/2014/main" id="{7BDC4163-909A-7D46-98B2-4E046F10DC35}"/>
                </a:ext>
              </a:extLst>
            </p:cNvPr>
            <p:cNvSpPr/>
            <p:nvPr/>
          </p:nvSpPr>
          <p:spPr>
            <a:xfrm>
              <a:off x="7248639" y="2353056"/>
              <a:ext cx="2089672" cy="40233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37" name="Rounded Rectangle 79">
              <a:extLst>
                <a:ext uri="{FF2B5EF4-FFF2-40B4-BE49-F238E27FC236}">
                  <a16:creationId xmlns:a16="http://schemas.microsoft.com/office/drawing/2014/main" id="{CC93B352-4C21-B04B-975F-C4E2C0F60FA0}"/>
                </a:ext>
              </a:extLst>
            </p:cNvPr>
            <p:cNvSpPr/>
            <p:nvPr/>
          </p:nvSpPr>
          <p:spPr>
            <a:xfrm>
              <a:off x="7248639" y="1998692"/>
              <a:ext cx="2089672" cy="75669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ACI</a:t>
              </a:r>
            </a:p>
            <a:p>
              <a:pPr algn="ctr" defTabSz="609570">
                <a:defRPr/>
              </a:pPr>
              <a:r>
                <a:rPr lang="en-US" sz="1400" dirty="0">
                  <a:solidFill>
                    <a:schemeClr val="bg2"/>
                  </a:solidFill>
                  <a:latin typeface="CiscoSansTT ExtraLight"/>
                </a:rPr>
                <a:t>Cisco APIC</a:t>
              </a:r>
            </a:p>
          </p:txBody>
        </p:sp>
      </p:grpSp>
      <p:grpSp>
        <p:nvGrpSpPr>
          <p:cNvPr id="10" name="Group 9">
            <a:extLst>
              <a:ext uri="{FF2B5EF4-FFF2-40B4-BE49-F238E27FC236}">
                <a16:creationId xmlns:a16="http://schemas.microsoft.com/office/drawing/2014/main" id="{4C9B23C3-5EAE-4C4A-8AC1-3B92A2AEBCF6}"/>
              </a:ext>
            </a:extLst>
          </p:cNvPr>
          <p:cNvGrpSpPr/>
          <p:nvPr/>
        </p:nvGrpSpPr>
        <p:grpSpPr>
          <a:xfrm>
            <a:off x="5019562" y="1688734"/>
            <a:ext cx="2089672" cy="756699"/>
            <a:chOff x="5019562" y="1998692"/>
            <a:chExt cx="2089672" cy="756699"/>
          </a:xfrm>
        </p:grpSpPr>
        <p:sp>
          <p:nvSpPr>
            <p:cNvPr id="57" name="Rectangle 56">
              <a:extLst>
                <a:ext uri="{FF2B5EF4-FFF2-40B4-BE49-F238E27FC236}">
                  <a16:creationId xmlns:a16="http://schemas.microsoft.com/office/drawing/2014/main" id="{5F5E745D-5F79-B74B-A65C-163CF0A570CA}"/>
                </a:ext>
              </a:extLst>
            </p:cNvPr>
            <p:cNvSpPr/>
            <p:nvPr/>
          </p:nvSpPr>
          <p:spPr>
            <a:xfrm>
              <a:off x="5019562" y="2353056"/>
              <a:ext cx="2089672" cy="40233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34" name="Rounded Rectangle 79">
              <a:extLst>
                <a:ext uri="{FF2B5EF4-FFF2-40B4-BE49-F238E27FC236}">
                  <a16:creationId xmlns:a16="http://schemas.microsoft.com/office/drawing/2014/main" id="{CA21416B-C0C5-0543-8B3A-D7E465BF4A19}"/>
                </a:ext>
              </a:extLst>
            </p:cNvPr>
            <p:cNvSpPr/>
            <p:nvPr/>
          </p:nvSpPr>
          <p:spPr>
            <a:xfrm>
              <a:off x="5019562" y="1998692"/>
              <a:ext cx="2089672" cy="75669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SD-WAN</a:t>
              </a:r>
            </a:p>
            <a:p>
              <a:pPr algn="ctr" defTabSz="609570">
                <a:defRPr/>
              </a:pPr>
              <a:r>
                <a:rPr lang="en-US" sz="1400" dirty="0">
                  <a:solidFill>
                    <a:schemeClr val="bg2"/>
                  </a:solidFill>
                  <a:latin typeface="CiscoSansTT ExtraLight"/>
                </a:rPr>
                <a:t>Cisco vManage</a:t>
              </a:r>
            </a:p>
          </p:txBody>
        </p:sp>
      </p:grpSp>
      <p:grpSp>
        <p:nvGrpSpPr>
          <p:cNvPr id="9" name="Group 8">
            <a:extLst>
              <a:ext uri="{FF2B5EF4-FFF2-40B4-BE49-F238E27FC236}">
                <a16:creationId xmlns:a16="http://schemas.microsoft.com/office/drawing/2014/main" id="{8EFC63B4-83AC-384F-BB6F-0CB0C4A228EB}"/>
              </a:ext>
            </a:extLst>
          </p:cNvPr>
          <p:cNvGrpSpPr/>
          <p:nvPr/>
        </p:nvGrpSpPr>
        <p:grpSpPr>
          <a:xfrm>
            <a:off x="2785843" y="1688734"/>
            <a:ext cx="2089672" cy="756699"/>
            <a:chOff x="2785843" y="1998692"/>
            <a:chExt cx="2089672" cy="756699"/>
          </a:xfrm>
        </p:grpSpPr>
        <p:sp>
          <p:nvSpPr>
            <p:cNvPr id="58" name="Rectangle 57">
              <a:extLst>
                <a:ext uri="{FF2B5EF4-FFF2-40B4-BE49-F238E27FC236}">
                  <a16:creationId xmlns:a16="http://schemas.microsoft.com/office/drawing/2014/main" id="{B28A3933-5396-B14B-B875-4D7BB438A9AD}"/>
                </a:ext>
              </a:extLst>
            </p:cNvPr>
            <p:cNvSpPr/>
            <p:nvPr/>
          </p:nvSpPr>
          <p:spPr>
            <a:xfrm>
              <a:off x="2785843" y="2353056"/>
              <a:ext cx="2089672" cy="40233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42" name="Rounded Rectangle 79">
              <a:extLst>
                <a:ext uri="{FF2B5EF4-FFF2-40B4-BE49-F238E27FC236}">
                  <a16:creationId xmlns:a16="http://schemas.microsoft.com/office/drawing/2014/main" id="{890D4CD1-2F44-7B4B-9986-0C759D8AF74A}"/>
                </a:ext>
              </a:extLst>
            </p:cNvPr>
            <p:cNvSpPr/>
            <p:nvPr/>
          </p:nvSpPr>
          <p:spPr>
            <a:xfrm>
              <a:off x="2785843" y="1998692"/>
              <a:ext cx="2089672" cy="75669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SD-Access</a:t>
              </a:r>
            </a:p>
            <a:p>
              <a:pPr algn="ctr" defTabSz="609570">
                <a:defRPr/>
              </a:pPr>
              <a:r>
                <a:rPr lang="en-US" sz="1400" dirty="0">
                  <a:solidFill>
                    <a:schemeClr val="bg2"/>
                  </a:solidFill>
                  <a:latin typeface="CiscoSansTT ExtraLight"/>
                </a:rPr>
                <a:t>Cisco DNA Center</a:t>
              </a:r>
            </a:p>
          </p:txBody>
        </p:sp>
      </p:grpSp>
      <p:sp>
        <p:nvSpPr>
          <p:cNvPr id="62" name="Rectangle 61">
            <a:extLst>
              <a:ext uri="{FF2B5EF4-FFF2-40B4-BE49-F238E27FC236}">
                <a16:creationId xmlns:a16="http://schemas.microsoft.com/office/drawing/2014/main" id="{8BEB0774-04C2-7D42-BF17-EBBDDD11BDF8}"/>
              </a:ext>
            </a:extLst>
          </p:cNvPr>
          <p:cNvSpPr/>
          <p:nvPr/>
        </p:nvSpPr>
        <p:spPr>
          <a:xfrm>
            <a:off x="2785843" y="4642528"/>
            <a:ext cx="2089672" cy="1231106"/>
          </a:xfrm>
          <a:prstGeom prst="rect">
            <a:avLst/>
          </a:prstGeom>
        </p:spPr>
        <p:txBody>
          <a:bodyPr wrap="square">
            <a:spAutoFit/>
          </a:bodyPr>
          <a:lstStyle/>
          <a:p>
            <a:pPr algn="ctr" defTabSz="609570">
              <a:defRPr/>
            </a:pPr>
            <a:r>
              <a:rPr lang="en-US" sz="1600" dirty="0">
                <a:solidFill>
                  <a:schemeClr val="tx1">
                    <a:lumMod val="75000"/>
                    <a:lumOff val="25000"/>
                  </a:schemeClr>
                </a:solidFill>
                <a:latin typeface="CiscoSansTT Light" panose="020B0503020201020303" pitchFamily="34" charset="0"/>
                <a:cs typeface="CiscoSansTT Light" panose="020B0503020201020303" pitchFamily="34" charset="0"/>
              </a:rPr>
              <a:t>Users &amp; Devices</a:t>
            </a:r>
          </a:p>
          <a:p>
            <a:pPr marL="228600" indent="-109728" defTabSz="609570">
              <a:spcBef>
                <a:spcPts val="600"/>
              </a:spcBef>
              <a:buFont typeface="Arial" panose="020B0604020202020204" pitchFamily="34" charset="0"/>
              <a:buChar char="•"/>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Identify and onboard everything</a:t>
            </a:r>
          </a:p>
          <a:p>
            <a:pPr marL="228600" indent="-109728" defTabSz="609570">
              <a:spcBef>
                <a:spcPts val="600"/>
              </a:spcBef>
              <a:buFont typeface="Arial" panose="020B0604020202020204" pitchFamily="34" charset="0"/>
              <a:buChar char="•"/>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Authenticate and authorized access</a:t>
            </a:r>
          </a:p>
        </p:txBody>
      </p:sp>
      <p:sp>
        <p:nvSpPr>
          <p:cNvPr id="63" name="Rectangle 62">
            <a:extLst>
              <a:ext uri="{FF2B5EF4-FFF2-40B4-BE49-F238E27FC236}">
                <a16:creationId xmlns:a16="http://schemas.microsoft.com/office/drawing/2014/main" id="{3261AD7A-52A3-0C40-B66D-62E512BD1327}"/>
              </a:ext>
            </a:extLst>
          </p:cNvPr>
          <p:cNvSpPr/>
          <p:nvPr/>
        </p:nvSpPr>
        <p:spPr>
          <a:xfrm>
            <a:off x="5019562" y="4642528"/>
            <a:ext cx="2089672" cy="1046440"/>
          </a:xfrm>
          <a:prstGeom prst="rect">
            <a:avLst/>
          </a:prstGeom>
        </p:spPr>
        <p:txBody>
          <a:bodyPr wrap="square">
            <a:spAutoFit/>
          </a:bodyPr>
          <a:lstStyle/>
          <a:p>
            <a:pPr algn="ctr" defTabSz="609570">
              <a:defRPr/>
            </a:pPr>
            <a:r>
              <a:rPr lang="en-US" sz="1600" dirty="0">
                <a:solidFill>
                  <a:schemeClr val="tx1">
                    <a:lumMod val="75000"/>
                    <a:lumOff val="25000"/>
                  </a:schemeClr>
                </a:solidFill>
                <a:latin typeface="CiscoSansTT Light" panose="020B0503020201020303" pitchFamily="34" charset="0"/>
                <a:cs typeface="CiscoSansTT Light" panose="020B0503020201020303" pitchFamily="34" charset="0"/>
              </a:rPr>
              <a:t>Hybrid Cloud</a:t>
            </a:r>
          </a:p>
          <a:p>
            <a:pPr marL="228600" indent="-109728" defTabSz="609570">
              <a:spcBef>
                <a:spcPts val="600"/>
              </a:spcBef>
              <a:buFont typeface="Arial" panose="020B0604020202020204" pitchFamily="34" charset="0"/>
              <a:buChar char="•"/>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Application experience</a:t>
            </a:r>
          </a:p>
          <a:p>
            <a:pPr marL="228600" indent="-109728" defTabSz="609570">
              <a:spcBef>
                <a:spcPts val="600"/>
              </a:spcBef>
              <a:buFont typeface="Arial" panose="020B0604020202020204" pitchFamily="34" charset="0"/>
              <a:buChar char="•"/>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Secure internet and cloud access</a:t>
            </a:r>
          </a:p>
        </p:txBody>
      </p:sp>
      <p:sp>
        <p:nvSpPr>
          <p:cNvPr id="64" name="Rectangle 63">
            <a:extLst>
              <a:ext uri="{FF2B5EF4-FFF2-40B4-BE49-F238E27FC236}">
                <a16:creationId xmlns:a16="http://schemas.microsoft.com/office/drawing/2014/main" id="{DC67B473-5373-F344-A33E-071FAE51C006}"/>
              </a:ext>
            </a:extLst>
          </p:cNvPr>
          <p:cNvSpPr/>
          <p:nvPr/>
        </p:nvSpPr>
        <p:spPr>
          <a:xfrm>
            <a:off x="7248639" y="4642528"/>
            <a:ext cx="2089672" cy="1046440"/>
          </a:xfrm>
          <a:prstGeom prst="rect">
            <a:avLst/>
          </a:prstGeom>
        </p:spPr>
        <p:txBody>
          <a:bodyPr wrap="square">
            <a:spAutoFit/>
          </a:bodyPr>
          <a:lstStyle/>
          <a:p>
            <a:pPr algn="ctr" defTabSz="609570">
              <a:defRPr/>
            </a:pPr>
            <a:r>
              <a:rPr lang="en-US" sz="1600">
                <a:solidFill>
                  <a:schemeClr val="tx1">
                    <a:lumMod val="75000"/>
                    <a:lumOff val="25000"/>
                  </a:schemeClr>
                </a:solidFill>
                <a:latin typeface="CiscoSansTT Light" panose="020B0503020201020303" pitchFamily="34" charset="0"/>
                <a:cs typeface="CiscoSansTT Light" panose="020B0503020201020303" pitchFamily="34" charset="0"/>
              </a:rPr>
              <a:t>Data </a:t>
            </a:r>
            <a:r>
              <a:rPr lang="en-US" sz="1600" dirty="0">
                <a:solidFill>
                  <a:schemeClr val="tx1">
                    <a:lumMod val="75000"/>
                    <a:lumOff val="25000"/>
                  </a:schemeClr>
                </a:solidFill>
                <a:latin typeface="CiscoSansTT Light" panose="020B0503020201020303" pitchFamily="34" charset="0"/>
                <a:cs typeface="CiscoSansTT Light" panose="020B0503020201020303" pitchFamily="34" charset="0"/>
              </a:rPr>
              <a:t>&amp; Applications</a:t>
            </a:r>
          </a:p>
          <a:p>
            <a:pPr marL="228600" indent="-109728" defTabSz="609570">
              <a:spcBef>
                <a:spcPts val="600"/>
              </a:spcBef>
              <a:buFont typeface="Arial" panose="020B0604020202020204" pitchFamily="34" charset="0"/>
              <a:buChar char="•"/>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Automate resources and workloads</a:t>
            </a:r>
          </a:p>
          <a:p>
            <a:pPr marL="228600" indent="-109728" defTabSz="609570">
              <a:spcBef>
                <a:spcPts val="600"/>
              </a:spcBef>
              <a:buFont typeface="Arial" panose="020B0604020202020204" pitchFamily="34" charset="0"/>
              <a:buChar char="•"/>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Prevent data breaches</a:t>
            </a:r>
          </a:p>
        </p:txBody>
      </p:sp>
      <p:grpSp>
        <p:nvGrpSpPr>
          <p:cNvPr id="13" name="Group 12">
            <a:extLst>
              <a:ext uri="{FF2B5EF4-FFF2-40B4-BE49-F238E27FC236}">
                <a16:creationId xmlns:a16="http://schemas.microsoft.com/office/drawing/2014/main" id="{F9949FA1-AB32-9A4D-AE9A-97F9FF3542A2}"/>
              </a:ext>
            </a:extLst>
          </p:cNvPr>
          <p:cNvGrpSpPr/>
          <p:nvPr/>
        </p:nvGrpSpPr>
        <p:grpSpPr>
          <a:xfrm>
            <a:off x="2049580" y="3232782"/>
            <a:ext cx="8040335" cy="768073"/>
            <a:chOff x="2049580" y="3385802"/>
            <a:chExt cx="8040335" cy="768073"/>
          </a:xfrm>
          <a:solidFill>
            <a:schemeClr val="tx1">
              <a:lumMod val="25000"/>
              <a:lumOff val="75000"/>
            </a:schemeClr>
          </a:solidFill>
        </p:grpSpPr>
        <p:sp>
          <p:nvSpPr>
            <p:cNvPr id="93" name="Freeform 11">
              <a:extLst>
                <a:ext uri="{FF2B5EF4-FFF2-40B4-BE49-F238E27FC236}">
                  <a16:creationId xmlns:a16="http://schemas.microsoft.com/office/drawing/2014/main" id="{D471ADAE-359C-DD45-9955-DD049A7C725D}"/>
                </a:ext>
              </a:extLst>
            </p:cNvPr>
            <p:cNvSpPr>
              <a:spLocks/>
            </p:cNvSpPr>
            <p:nvPr/>
          </p:nvSpPr>
          <p:spPr bwMode="auto">
            <a:xfrm>
              <a:off x="8413285" y="3385802"/>
              <a:ext cx="1676630" cy="768073"/>
            </a:xfrm>
            <a:custGeom>
              <a:avLst/>
              <a:gdLst>
                <a:gd name="T0" fmla="*/ 5766 w 5796"/>
                <a:gd name="T1" fmla="*/ 1447 h 2657"/>
                <a:gd name="T2" fmla="*/ 5770 w 5796"/>
                <a:gd name="T3" fmla="*/ 1437 h 2657"/>
                <a:gd name="T4" fmla="*/ 5769 w 5796"/>
                <a:gd name="T5" fmla="*/ 1242 h 2657"/>
                <a:gd name="T6" fmla="*/ 5742 w 5796"/>
                <a:gd name="T7" fmla="*/ 1190 h 2657"/>
                <a:gd name="T8" fmla="*/ 5707 w 5796"/>
                <a:gd name="T9" fmla="*/ 1148 h 2657"/>
                <a:gd name="T10" fmla="*/ 4667 w 5796"/>
                <a:gd name="T11" fmla="*/ 107 h 2657"/>
                <a:gd name="T12" fmla="*/ 4278 w 5796"/>
                <a:gd name="T13" fmla="*/ 107 h 2657"/>
                <a:gd name="T14" fmla="*/ 4278 w 5796"/>
                <a:gd name="T15" fmla="*/ 496 h 2657"/>
                <a:gd name="T16" fmla="*/ 4850 w 5796"/>
                <a:gd name="T17" fmla="*/ 1067 h 2657"/>
                <a:gd name="T18" fmla="*/ 275 w 5796"/>
                <a:gd name="T19" fmla="*/ 1067 h 2657"/>
                <a:gd name="T20" fmla="*/ 0 w 5796"/>
                <a:gd name="T21" fmla="*/ 1342 h 2657"/>
                <a:gd name="T22" fmla="*/ 275 w 5796"/>
                <a:gd name="T23" fmla="*/ 1617 h 2657"/>
                <a:gd name="T24" fmla="*/ 4850 w 5796"/>
                <a:gd name="T25" fmla="*/ 1617 h 2657"/>
                <a:gd name="T26" fmla="*/ 4278 w 5796"/>
                <a:gd name="T27" fmla="*/ 2188 h 2657"/>
                <a:gd name="T28" fmla="*/ 4278 w 5796"/>
                <a:gd name="T29" fmla="*/ 2577 h 2657"/>
                <a:gd name="T30" fmla="*/ 4473 w 5796"/>
                <a:gd name="T31" fmla="*/ 2657 h 2657"/>
                <a:gd name="T32" fmla="*/ 4667 w 5796"/>
                <a:gd name="T33" fmla="*/ 2577 h 2657"/>
                <a:gd name="T34" fmla="*/ 5646 w 5796"/>
                <a:gd name="T35" fmla="*/ 1598 h 2657"/>
                <a:gd name="T36" fmla="*/ 5766 w 5796"/>
                <a:gd name="T37" fmla="*/ 1447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96" h="2657">
                  <a:moveTo>
                    <a:pt x="5766" y="1447"/>
                  </a:moveTo>
                  <a:cubicBezTo>
                    <a:pt x="5767" y="1444"/>
                    <a:pt x="5768" y="1440"/>
                    <a:pt x="5770" y="1437"/>
                  </a:cubicBezTo>
                  <a:cubicBezTo>
                    <a:pt x="5796" y="1377"/>
                    <a:pt x="5792" y="1302"/>
                    <a:pt x="5769" y="1242"/>
                  </a:cubicBezTo>
                  <a:cubicBezTo>
                    <a:pt x="5762" y="1224"/>
                    <a:pt x="5753" y="1206"/>
                    <a:pt x="5742" y="1190"/>
                  </a:cubicBezTo>
                  <a:cubicBezTo>
                    <a:pt x="5732" y="1175"/>
                    <a:pt x="5720" y="1161"/>
                    <a:pt x="5707" y="1148"/>
                  </a:cubicBezTo>
                  <a:cubicBezTo>
                    <a:pt x="4667" y="107"/>
                    <a:pt x="4667" y="107"/>
                    <a:pt x="4667" y="107"/>
                  </a:cubicBezTo>
                  <a:cubicBezTo>
                    <a:pt x="4560" y="0"/>
                    <a:pt x="4386" y="0"/>
                    <a:pt x="4278" y="107"/>
                  </a:cubicBezTo>
                  <a:cubicBezTo>
                    <a:pt x="4171" y="215"/>
                    <a:pt x="4171" y="389"/>
                    <a:pt x="4278" y="496"/>
                  </a:cubicBezTo>
                  <a:cubicBezTo>
                    <a:pt x="4850" y="1067"/>
                    <a:pt x="4850" y="1067"/>
                    <a:pt x="4850" y="1067"/>
                  </a:cubicBezTo>
                  <a:cubicBezTo>
                    <a:pt x="275" y="1067"/>
                    <a:pt x="275" y="1067"/>
                    <a:pt x="275" y="1067"/>
                  </a:cubicBezTo>
                  <a:cubicBezTo>
                    <a:pt x="123" y="1067"/>
                    <a:pt x="0" y="1190"/>
                    <a:pt x="0" y="1342"/>
                  </a:cubicBezTo>
                  <a:cubicBezTo>
                    <a:pt x="0" y="1494"/>
                    <a:pt x="123" y="1617"/>
                    <a:pt x="275" y="1617"/>
                  </a:cubicBezTo>
                  <a:cubicBezTo>
                    <a:pt x="4850" y="1617"/>
                    <a:pt x="4850" y="1617"/>
                    <a:pt x="4850" y="1617"/>
                  </a:cubicBezTo>
                  <a:cubicBezTo>
                    <a:pt x="4278" y="2188"/>
                    <a:pt x="4278" y="2188"/>
                    <a:pt x="4278" y="2188"/>
                  </a:cubicBezTo>
                  <a:cubicBezTo>
                    <a:pt x="4171" y="2296"/>
                    <a:pt x="4171" y="2470"/>
                    <a:pt x="4278" y="2577"/>
                  </a:cubicBezTo>
                  <a:cubicBezTo>
                    <a:pt x="4332" y="2631"/>
                    <a:pt x="4402" y="2657"/>
                    <a:pt x="4473" y="2657"/>
                  </a:cubicBezTo>
                  <a:cubicBezTo>
                    <a:pt x="4543" y="2657"/>
                    <a:pt x="4613" y="2631"/>
                    <a:pt x="4667" y="2577"/>
                  </a:cubicBezTo>
                  <a:cubicBezTo>
                    <a:pt x="4681" y="2563"/>
                    <a:pt x="5604" y="1640"/>
                    <a:pt x="5646" y="1598"/>
                  </a:cubicBezTo>
                  <a:cubicBezTo>
                    <a:pt x="5691" y="1553"/>
                    <a:pt x="5738" y="1505"/>
                    <a:pt x="5766" y="1447"/>
                  </a:cubicBezTo>
                  <a:close/>
                </a:path>
              </a:pathLst>
            </a:custGeom>
            <a:grp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94" name="Freeform 11">
              <a:extLst>
                <a:ext uri="{FF2B5EF4-FFF2-40B4-BE49-F238E27FC236}">
                  <a16:creationId xmlns:a16="http://schemas.microsoft.com/office/drawing/2014/main" id="{8B19C699-7483-7547-9B66-E69C7F339095}"/>
                </a:ext>
              </a:extLst>
            </p:cNvPr>
            <p:cNvSpPr>
              <a:spLocks/>
            </p:cNvSpPr>
            <p:nvPr/>
          </p:nvSpPr>
          <p:spPr bwMode="auto">
            <a:xfrm rot="10800000">
              <a:off x="2049580" y="3385802"/>
              <a:ext cx="1676630" cy="768073"/>
            </a:xfrm>
            <a:custGeom>
              <a:avLst/>
              <a:gdLst>
                <a:gd name="T0" fmla="*/ 5766 w 5796"/>
                <a:gd name="T1" fmla="*/ 1447 h 2657"/>
                <a:gd name="T2" fmla="*/ 5770 w 5796"/>
                <a:gd name="T3" fmla="*/ 1437 h 2657"/>
                <a:gd name="T4" fmla="*/ 5769 w 5796"/>
                <a:gd name="T5" fmla="*/ 1242 h 2657"/>
                <a:gd name="T6" fmla="*/ 5742 w 5796"/>
                <a:gd name="T7" fmla="*/ 1190 h 2657"/>
                <a:gd name="T8" fmla="*/ 5707 w 5796"/>
                <a:gd name="T9" fmla="*/ 1148 h 2657"/>
                <a:gd name="T10" fmla="*/ 4667 w 5796"/>
                <a:gd name="T11" fmla="*/ 107 h 2657"/>
                <a:gd name="T12" fmla="*/ 4278 w 5796"/>
                <a:gd name="T13" fmla="*/ 107 h 2657"/>
                <a:gd name="T14" fmla="*/ 4278 w 5796"/>
                <a:gd name="T15" fmla="*/ 496 h 2657"/>
                <a:gd name="T16" fmla="*/ 4850 w 5796"/>
                <a:gd name="T17" fmla="*/ 1067 h 2657"/>
                <a:gd name="T18" fmla="*/ 275 w 5796"/>
                <a:gd name="T19" fmla="*/ 1067 h 2657"/>
                <a:gd name="T20" fmla="*/ 0 w 5796"/>
                <a:gd name="T21" fmla="*/ 1342 h 2657"/>
                <a:gd name="T22" fmla="*/ 275 w 5796"/>
                <a:gd name="T23" fmla="*/ 1617 h 2657"/>
                <a:gd name="T24" fmla="*/ 4850 w 5796"/>
                <a:gd name="T25" fmla="*/ 1617 h 2657"/>
                <a:gd name="T26" fmla="*/ 4278 w 5796"/>
                <a:gd name="T27" fmla="*/ 2188 h 2657"/>
                <a:gd name="T28" fmla="*/ 4278 w 5796"/>
                <a:gd name="T29" fmla="*/ 2577 h 2657"/>
                <a:gd name="T30" fmla="*/ 4473 w 5796"/>
                <a:gd name="T31" fmla="*/ 2657 h 2657"/>
                <a:gd name="T32" fmla="*/ 4667 w 5796"/>
                <a:gd name="T33" fmla="*/ 2577 h 2657"/>
                <a:gd name="T34" fmla="*/ 5646 w 5796"/>
                <a:gd name="T35" fmla="*/ 1598 h 2657"/>
                <a:gd name="T36" fmla="*/ 5766 w 5796"/>
                <a:gd name="T37" fmla="*/ 1447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96" h="2657">
                  <a:moveTo>
                    <a:pt x="5766" y="1447"/>
                  </a:moveTo>
                  <a:cubicBezTo>
                    <a:pt x="5767" y="1444"/>
                    <a:pt x="5768" y="1440"/>
                    <a:pt x="5770" y="1437"/>
                  </a:cubicBezTo>
                  <a:cubicBezTo>
                    <a:pt x="5796" y="1377"/>
                    <a:pt x="5792" y="1302"/>
                    <a:pt x="5769" y="1242"/>
                  </a:cubicBezTo>
                  <a:cubicBezTo>
                    <a:pt x="5762" y="1224"/>
                    <a:pt x="5753" y="1206"/>
                    <a:pt x="5742" y="1190"/>
                  </a:cubicBezTo>
                  <a:cubicBezTo>
                    <a:pt x="5732" y="1175"/>
                    <a:pt x="5720" y="1161"/>
                    <a:pt x="5707" y="1148"/>
                  </a:cubicBezTo>
                  <a:cubicBezTo>
                    <a:pt x="4667" y="107"/>
                    <a:pt x="4667" y="107"/>
                    <a:pt x="4667" y="107"/>
                  </a:cubicBezTo>
                  <a:cubicBezTo>
                    <a:pt x="4560" y="0"/>
                    <a:pt x="4386" y="0"/>
                    <a:pt x="4278" y="107"/>
                  </a:cubicBezTo>
                  <a:cubicBezTo>
                    <a:pt x="4171" y="215"/>
                    <a:pt x="4171" y="389"/>
                    <a:pt x="4278" y="496"/>
                  </a:cubicBezTo>
                  <a:cubicBezTo>
                    <a:pt x="4850" y="1067"/>
                    <a:pt x="4850" y="1067"/>
                    <a:pt x="4850" y="1067"/>
                  </a:cubicBezTo>
                  <a:cubicBezTo>
                    <a:pt x="275" y="1067"/>
                    <a:pt x="275" y="1067"/>
                    <a:pt x="275" y="1067"/>
                  </a:cubicBezTo>
                  <a:cubicBezTo>
                    <a:pt x="123" y="1067"/>
                    <a:pt x="0" y="1190"/>
                    <a:pt x="0" y="1342"/>
                  </a:cubicBezTo>
                  <a:cubicBezTo>
                    <a:pt x="0" y="1494"/>
                    <a:pt x="123" y="1617"/>
                    <a:pt x="275" y="1617"/>
                  </a:cubicBezTo>
                  <a:cubicBezTo>
                    <a:pt x="4850" y="1617"/>
                    <a:pt x="4850" y="1617"/>
                    <a:pt x="4850" y="1617"/>
                  </a:cubicBezTo>
                  <a:cubicBezTo>
                    <a:pt x="4278" y="2188"/>
                    <a:pt x="4278" y="2188"/>
                    <a:pt x="4278" y="2188"/>
                  </a:cubicBezTo>
                  <a:cubicBezTo>
                    <a:pt x="4171" y="2296"/>
                    <a:pt x="4171" y="2470"/>
                    <a:pt x="4278" y="2577"/>
                  </a:cubicBezTo>
                  <a:cubicBezTo>
                    <a:pt x="4332" y="2631"/>
                    <a:pt x="4402" y="2657"/>
                    <a:pt x="4473" y="2657"/>
                  </a:cubicBezTo>
                  <a:cubicBezTo>
                    <a:pt x="4543" y="2657"/>
                    <a:pt x="4613" y="2631"/>
                    <a:pt x="4667" y="2577"/>
                  </a:cubicBezTo>
                  <a:cubicBezTo>
                    <a:pt x="4681" y="2563"/>
                    <a:pt x="5604" y="1640"/>
                    <a:pt x="5646" y="1598"/>
                  </a:cubicBezTo>
                  <a:cubicBezTo>
                    <a:pt x="5691" y="1553"/>
                    <a:pt x="5738" y="1505"/>
                    <a:pt x="5766" y="1447"/>
                  </a:cubicBezTo>
                  <a:close/>
                </a:path>
              </a:pathLst>
            </a:custGeom>
            <a:grp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12" name="Rectangle 11">
              <a:extLst>
                <a:ext uri="{FF2B5EF4-FFF2-40B4-BE49-F238E27FC236}">
                  <a16:creationId xmlns:a16="http://schemas.microsoft.com/office/drawing/2014/main" id="{BE2EEDCC-CBB9-624B-B623-41DCC0C84E1D}"/>
                </a:ext>
              </a:extLst>
            </p:cNvPr>
            <p:cNvSpPr/>
            <p:nvPr/>
          </p:nvSpPr>
          <p:spPr>
            <a:xfrm>
              <a:off x="4102217" y="3698895"/>
              <a:ext cx="3881577" cy="15444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grpSp>
      <p:pic>
        <p:nvPicPr>
          <p:cNvPr id="65" name="Picture 64">
            <a:extLst>
              <a:ext uri="{FF2B5EF4-FFF2-40B4-BE49-F238E27FC236}">
                <a16:creationId xmlns:a16="http://schemas.microsoft.com/office/drawing/2014/main" id="{DC45E2C9-8D5E-B143-AA43-6AF258B755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37058" y="3084785"/>
            <a:ext cx="1054680" cy="1054676"/>
          </a:xfrm>
          <a:prstGeom prst="rect">
            <a:avLst/>
          </a:prstGeom>
        </p:spPr>
      </p:pic>
      <p:grpSp>
        <p:nvGrpSpPr>
          <p:cNvPr id="79" name="Group 78">
            <a:extLst>
              <a:ext uri="{FF2B5EF4-FFF2-40B4-BE49-F238E27FC236}">
                <a16:creationId xmlns:a16="http://schemas.microsoft.com/office/drawing/2014/main" id="{B38EC6B6-8310-D94E-80FD-5724CC041F7B}"/>
              </a:ext>
            </a:extLst>
          </p:cNvPr>
          <p:cNvGrpSpPr/>
          <p:nvPr/>
        </p:nvGrpSpPr>
        <p:grpSpPr>
          <a:xfrm>
            <a:off x="3303988" y="3084785"/>
            <a:ext cx="1054679" cy="1054676"/>
            <a:chOff x="2737665" y="3390152"/>
            <a:chExt cx="1053380" cy="1053377"/>
          </a:xfrm>
        </p:grpSpPr>
        <p:sp>
          <p:nvSpPr>
            <p:cNvPr id="80" name="Oval 79">
              <a:extLst>
                <a:ext uri="{FF2B5EF4-FFF2-40B4-BE49-F238E27FC236}">
                  <a16:creationId xmlns:a16="http://schemas.microsoft.com/office/drawing/2014/main" id="{324A09A3-1502-2E4D-AAD4-3862C168027F}"/>
                </a:ext>
              </a:extLst>
            </p:cNvPr>
            <p:cNvSpPr/>
            <p:nvPr/>
          </p:nvSpPr>
          <p:spPr>
            <a:xfrm>
              <a:off x="2737665" y="3390152"/>
              <a:ext cx="1053380" cy="1053377"/>
            </a:xfrm>
            <a:prstGeom prst="ellipse">
              <a:avLst/>
            </a:prstGeom>
            <a:solidFill>
              <a:schemeClr val="tx2"/>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333" dirty="0">
                <a:solidFill>
                  <a:srgbClr val="282828"/>
                </a:solidFill>
                <a:latin typeface="CiscoSansTT ExtraLight"/>
              </a:endParaRPr>
            </a:p>
          </p:txBody>
        </p:sp>
        <p:grpSp>
          <p:nvGrpSpPr>
            <p:cNvPr id="81" name="Group 80">
              <a:extLst>
                <a:ext uri="{FF2B5EF4-FFF2-40B4-BE49-F238E27FC236}">
                  <a16:creationId xmlns:a16="http://schemas.microsoft.com/office/drawing/2014/main" id="{5F05B7D4-FEB1-8B40-B6FE-44440E2B27FE}"/>
                </a:ext>
              </a:extLst>
            </p:cNvPr>
            <p:cNvGrpSpPr/>
            <p:nvPr/>
          </p:nvGrpSpPr>
          <p:grpSpPr>
            <a:xfrm>
              <a:off x="2892823" y="3675215"/>
              <a:ext cx="521703" cy="475107"/>
              <a:chOff x="890032" y="964594"/>
              <a:chExt cx="580704" cy="528838"/>
            </a:xfrm>
          </p:grpSpPr>
          <p:grpSp>
            <p:nvGrpSpPr>
              <p:cNvPr id="87" name="Group 86">
                <a:extLst>
                  <a:ext uri="{FF2B5EF4-FFF2-40B4-BE49-F238E27FC236}">
                    <a16:creationId xmlns:a16="http://schemas.microsoft.com/office/drawing/2014/main" id="{DA270414-B27C-CD44-95E0-55EB70638550}"/>
                  </a:ext>
                </a:extLst>
              </p:cNvPr>
              <p:cNvGrpSpPr/>
              <p:nvPr/>
            </p:nvGrpSpPr>
            <p:grpSpPr>
              <a:xfrm>
                <a:off x="976649" y="964594"/>
                <a:ext cx="407471" cy="512962"/>
                <a:chOff x="2446549" y="3326304"/>
                <a:chExt cx="552402" cy="762558"/>
              </a:xfrm>
            </p:grpSpPr>
            <p:sp>
              <p:nvSpPr>
                <p:cNvPr id="89" name="Rounded Rectangle 61">
                  <a:extLst>
                    <a:ext uri="{FF2B5EF4-FFF2-40B4-BE49-F238E27FC236}">
                      <a16:creationId xmlns:a16="http://schemas.microsoft.com/office/drawing/2014/main" id="{D730C300-113A-E04D-BAC8-9540183E4F0B}"/>
                    </a:ext>
                  </a:extLst>
                </p:cNvPr>
                <p:cNvSpPr/>
                <p:nvPr/>
              </p:nvSpPr>
              <p:spPr>
                <a:xfrm>
                  <a:off x="2618556" y="3871883"/>
                  <a:ext cx="214304" cy="216979"/>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282828"/>
                    </a:solidFill>
                    <a:latin typeface="CiscoSansTT ExtraLight"/>
                  </a:endParaRPr>
                </a:p>
              </p:txBody>
            </p:sp>
            <p:sp>
              <p:nvSpPr>
                <p:cNvPr id="90" name="Freeform: Shape 35">
                  <a:extLst>
                    <a:ext uri="{FF2B5EF4-FFF2-40B4-BE49-F238E27FC236}">
                      <a16:creationId xmlns:a16="http://schemas.microsoft.com/office/drawing/2014/main" id="{E606FA31-A563-1945-B721-279AB5C5B23E}"/>
                    </a:ext>
                  </a:extLst>
                </p:cNvPr>
                <p:cNvSpPr/>
                <p:nvPr/>
              </p:nvSpPr>
              <p:spPr>
                <a:xfrm>
                  <a:off x="2446549" y="3326304"/>
                  <a:ext cx="552402" cy="762558"/>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defRPr/>
                  </a:pPr>
                  <a:endParaRPr lang="en-US" sz="2400">
                    <a:solidFill>
                      <a:srgbClr val="282828"/>
                    </a:solidFill>
                    <a:latin typeface="Arial" pitchFamily="18"/>
                    <a:ea typeface="Arial Unicode MS" pitchFamily="2"/>
                    <a:cs typeface="Arial Unicode MS" pitchFamily="2"/>
                  </a:endParaRPr>
                </a:p>
              </p:txBody>
            </p:sp>
            <p:sp>
              <p:nvSpPr>
                <p:cNvPr id="91" name="Freeform: Shape 116">
                  <a:extLst>
                    <a:ext uri="{FF2B5EF4-FFF2-40B4-BE49-F238E27FC236}">
                      <a16:creationId xmlns:a16="http://schemas.microsoft.com/office/drawing/2014/main" id="{43A2F08F-9EFB-A74D-974F-CC4A5C61BE64}"/>
                    </a:ext>
                  </a:extLst>
                </p:cNvPr>
                <p:cNvSpPr/>
                <p:nvPr/>
              </p:nvSpPr>
              <p:spPr>
                <a:xfrm>
                  <a:off x="2517681" y="3407615"/>
                  <a:ext cx="406668" cy="406667"/>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tx2"/>
                </a:solidFill>
                <a:ln cap="flat">
                  <a:noFill/>
                  <a:prstDash val="solid"/>
                </a:ln>
              </p:spPr>
              <p:txBody>
                <a:bodyPr vert="horz" wrap="square" lIns="120000" tIns="60000" rIns="120000" bIns="60000" anchor="ctr" anchorCtr="1" compatLnSpc="0">
                  <a:noAutofit/>
                </a:bodyPr>
                <a:lstStyle/>
                <a:p>
                  <a:pPr defTabSz="609585" fontAlgn="base" hangingPunct="0">
                    <a:defRPr/>
                  </a:pPr>
                  <a:endParaRPr lang="en-US" sz="2400" dirty="0">
                    <a:solidFill>
                      <a:srgbClr val="282828"/>
                    </a:solidFill>
                    <a:latin typeface="Arial" pitchFamily="18"/>
                    <a:ea typeface="Arial Unicode MS" pitchFamily="2"/>
                    <a:cs typeface="Arial Unicode MS" pitchFamily="2"/>
                  </a:endParaRPr>
                </a:p>
              </p:txBody>
            </p:sp>
          </p:grpSp>
          <p:sp>
            <p:nvSpPr>
              <p:cNvPr id="88" name="Rectangle: Rounded Corners 151">
                <a:extLst>
                  <a:ext uri="{FF2B5EF4-FFF2-40B4-BE49-F238E27FC236}">
                    <a16:creationId xmlns:a16="http://schemas.microsoft.com/office/drawing/2014/main" id="{68080110-858A-404A-ACE5-8C8469781658}"/>
                  </a:ext>
                </a:extLst>
              </p:cNvPr>
              <p:cNvSpPr/>
              <p:nvPr/>
            </p:nvSpPr>
            <p:spPr>
              <a:xfrm>
                <a:off x="890032" y="1466121"/>
                <a:ext cx="580704"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282828"/>
                  </a:solidFill>
                  <a:latin typeface="CiscoSansTT ExtraLight"/>
                </a:endParaRPr>
              </a:p>
            </p:txBody>
          </p:sp>
        </p:grpSp>
        <p:grpSp>
          <p:nvGrpSpPr>
            <p:cNvPr id="82" name="Group 81">
              <a:extLst>
                <a:ext uri="{FF2B5EF4-FFF2-40B4-BE49-F238E27FC236}">
                  <a16:creationId xmlns:a16="http://schemas.microsoft.com/office/drawing/2014/main" id="{C0A246CE-1D4F-8E4B-A087-BD9A181EA6DB}"/>
                </a:ext>
              </a:extLst>
            </p:cNvPr>
            <p:cNvGrpSpPr/>
            <p:nvPr/>
          </p:nvGrpSpPr>
          <p:grpSpPr>
            <a:xfrm>
              <a:off x="3278967" y="3767478"/>
              <a:ext cx="361804" cy="382844"/>
              <a:chOff x="1319847" y="1067291"/>
              <a:chExt cx="402721" cy="426141"/>
            </a:xfrm>
          </p:grpSpPr>
          <p:grpSp>
            <p:nvGrpSpPr>
              <p:cNvPr id="83" name="Group 82">
                <a:extLst>
                  <a:ext uri="{FF2B5EF4-FFF2-40B4-BE49-F238E27FC236}">
                    <a16:creationId xmlns:a16="http://schemas.microsoft.com/office/drawing/2014/main" id="{526BADD1-6BD8-964B-8981-33D91F47C44E}"/>
                  </a:ext>
                </a:extLst>
              </p:cNvPr>
              <p:cNvGrpSpPr/>
              <p:nvPr/>
            </p:nvGrpSpPr>
            <p:grpSpPr>
              <a:xfrm>
                <a:off x="1407337" y="1067291"/>
                <a:ext cx="232402" cy="412521"/>
                <a:chOff x="3032838" y="3478973"/>
                <a:chExt cx="315066" cy="613245"/>
              </a:xfrm>
            </p:grpSpPr>
            <p:sp>
              <p:nvSpPr>
                <p:cNvPr id="85" name="Freeform: Shape 28">
                  <a:extLst>
                    <a:ext uri="{FF2B5EF4-FFF2-40B4-BE49-F238E27FC236}">
                      <a16:creationId xmlns:a16="http://schemas.microsoft.com/office/drawing/2014/main" id="{6BBF101C-5B8A-074A-A1F4-3E38FC3D7C1A}"/>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defRPr/>
                  </a:pPr>
                  <a:endParaRPr lang="en-US" sz="2400">
                    <a:solidFill>
                      <a:srgbClr val="282828"/>
                    </a:solidFill>
                    <a:latin typeface="Arial" pitchFamily="18"/>
                    <a:ea typeface="Arial Unicode MS" pitchFamily="2"/>
                    <a:cs typeface="Arial Unicode MS" pitchFamily="2"/>
                  </a:endParaRPr>
                </a:p>
              </p:txBody>
            </p:sp>
            <p:sp>
              <p:nvSpPr>
                <p:cNvPr id="86" name="Freeform: Shape 117">
                  <a:extLst>
                    <a:ext uri="{FF2B5EF4-FFF2-40B4-BE49-F238E27FC236}">
                      <a16:creationId xmlns:a16="http://schemas.microsoft.com/office/drawing/2014/main" id="{DF0AE075-42AB-B949-BECD-4F0974F590B1}"/>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defRPr/>
                  </a:pPr>
                  <a:endParaRPr lang="en-US" sz="2400">
                    <a:solidFill>
                      <a:srgbClr val="282828"/>
                    </a:solidFill>
                    <a:latin typeface="Arial" pitchFamily="18"/>
                    <a:ea typeface="Arial Unicode MS" pitchFamily="2"/>
                    <a:cs typeface="Arial Unicode MS" pitchFamily="2"/>
                  </a:endParaRPr>
                </a:p>
              </p:txBody>
            </p:sp>
          </p:grpSp>
          <p:sp>
            <p:nvSpPr>
              <p:cNvPr id="84" name="Rectangle: Rounded Corners 157">
                <a:extLst>
                  <a:ext uri="{FF2B5EF4-FFF2-40B4-BE49-F238E27FC236}">
                    <a16:creationId xmlns:a16="http://schemas.microsoft.com/office/drawing/2014/main" id="{FB980980-56E0-514A-A1ED-51B4F9E9C194}"/>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ExtraLight"/>
                </a:endParaRPr>
              </a:p>
            </p:txBody>
          </p:sp>
        </p:grpSp>
      </p:grpSp>
      <p:pic>
        <p:nvPicPr>
          <p:cNvPr id="92" name="Picture 91">
            <a:extLst>
              <a:ext uri="{FF2B5EF4-FFF2-40B4-BE49-F238E27FC236}">
                <a16:creationId xmlns:a16="http://schemas.microsoft.com/office/drawing/2014/main" id="{850DB43A-8B81-7F46-B34D-93981DD6B0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67935" y="3084786"/>
            <a:ext cx="1054676" cy="1054676"/>
          </a:xfrm>
          <a:prstGeom prst="rect">
            <a:avLst/>
          </a:prstGeom>
        </p:spPr>
      </p:pic>
      <p:grpSp>
        <p:nvGrpSpPr>
          <p:cNvPr id="14" name="Group 13">
            <a:extLst>
              <a:ext uri="{FF2B5EF4-FFF2-40B4-BE49-F238E27FC236}">
                <a16:creationId xmlns:a16="http://schemas.microsoft.com/office/drawing/2014/main" id="{67C4ED73-655E-8042-A415-21156593F283}"/>
              </a:ext>
            </a:extLst>
          </p:cNvPr>
          <p:cNvGrpSpPr/>
          <p:nvPr/>
        </p:nvGrpSpPr>
        <p:grpSpPr>
          <a:xfrm>
            <a:off x="3620511" y="2582758"/>
            <a:ext cx="420335" cy="382414"/>
            <a:chOff x="386919" y="1825832"/>
            <a:chExt cx="1306045" cy="1307038"/>
          </a:xfrm>
        </p:grpSpPr>
        <p:sp>
          <p:nvSpPr>
            <p:cNvPr id="99" name="Freeform 98">
              <a:extLst>
                <a:ext uri="{FF2B5EF4-FFF2-40B4-BE49-F238E27FC236}">
                  <a16:creationId xmlns:a16="http://schemas.microsoft.com/office/drawing/2014/main" id="{E4C10487-6276-EA41-8C0F-9DB04899E626}"/>
                </a:ext>
              </a:extLst>
            </p:cNvPr>
            <p:cNvSpPr>
              <a:spLocks noChangeAspect="1" noChangeArrowheads="1"/>
            </p:cNvSpPr>
            <p:nvPr/>
          </p:nvSpPr>
          <p:spPr bwMode="auto">
            <a:xfrm flipH="1">
              <a:off x="386919" y="1825832"/>
              <a:ext cx="1306045" cy="1307038"/>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2"/>
            </a:solidFill>
            <a:ln>
              <a:noFill/>
            </a:ln>
            <a:effectLst/>
          </p:spPr>
          <p:txBody>
            <a:bodyPr wrap="none" anchor="ctr"/>
            <a:lstStyle/>
            <a:p>
              <a:endParaRPr lang="en-US" sz="2000" dirty="0"/>
            </a:p>
          </p:txBody>
        </p:sp>
        <p:sp>
          <p:nvSpPr>
            <p:cNvPr id="101" name="Freeform 15">
              <a:extLst>
                <a:ext uri="{FF2B5EF4-FFF2-40B4-BE49-F238E27FC236}">
                  <a16:creationId xmlns:a16="http://schemas.microsoft.com/office/drawing/2014/main" id="{153131C3-FF4B-2045-BC59-6DA423630C61}"/>
                </a:ext>
              </a:extLst>
            </p:cNvPr>
            <p:cNvSpPr>
              <a:spLocks/>
            </p:cNvSpPr>
            <p:nvPr/>
          </p:nvSpPr>
          <p:spPr bwMode="auto">
            <a:xfrm>
              <a:off x="714377" y="2157915"/>
              <a:ext cx="675512" cy="642872"/>
            </a:xfrm>
            <a:custGeom>
              <a:avLst/>
              <a:gdLst>
                <a:gd name="T0" fmla="*/ 4684 w 5094"/>
                <a:gd name="T1" fmla="*/ 216 h 4857"/>
                <a:gd name="T2" fmla="*/ 4684 w 5094"/>
                <a:gd name="T3" fmla="*/ 216 h 4857"/>
                <a:gd name="T4" fmla="*/ 3706 w 5094"/>
                <a:gd name="T5" fmla="*/ 410 h 4857"/>
                <a:gd name="T6" fmla="*/ 2048 w 5094"/>
                <a:gd name="T7" fmla="*/ 2885 h 4857"/>
                <a:gd name="T8" fmla="*/ 1388 w 5094"/>
                <a:gd name="T9" fmla="*/ 1899 h 4857"/>
                <a:gd name="T10" fmla="*/ 410 w 5094"/>
                <a:gd name="T11" fmla="*/ 1705 h 4857"/>
                <a:gd name="T12" fmla="*/ 410 w 5094"/>
                <a:gd name="T13" fmla="*/ 1705 h 4857"/>
                <a:gd name="T14" fmla="*/ 216 w 5094"/>
                <a:gd name="T15" fmla="*/ 2683 h 4857"/>
                <a:gd name="T16" fmla="*/ 1462 w 5094"/>
                <a:gd name="T17" fmla="*/ 4545 h 4857"/>
                <a:gd name="T18" fmla="*/ 1624 w 5094"/>
                <a:gd name="T19" fmla="*/ 4715 h 4857"/>
                <a:gd name="T20" fmla="*/ 1629 w 5094"/>
                <a:gd name="T21" fmla="*/ 4720 h 4857"/>
                <a:gd name="T22" fmla="*/ 1635 w 5094"/>
                <a:gd name="T23" fmla="*/ 4723 h 4857"/>
                <a:gd name="T24" fmla="*/ 1656 w 5094"/>
                <a:gd name="T25" fmla="*/ 4739 h 4857"/>
                <a:gd name="T26" fmla="*/ 1656 w 5094"/>
                <a:gd name="T27" fmla="*/ 4739 h 4857"/>
                <a:gd name="T28" fmla="*/ 2043 w 5094"/>
                <a:gd name="T29" fmla="*/ 4857 h 4857"/>
                <a:gd name="T30" fmla="*/ 2048 w 5094"/>
                <a:gd name="T31" fmla="*/ 4857 h 4857"/>
                <a:gd name="T32" fmla="*/ 2053 w 5094"/>
                <a:gd name="T33" fmla="*/ 4857 h 4857"/>
                <a:gd name="T34" fmla="*/ 2440 w 5094"/>
                <a:gd name="T35" fmla="*/ 4739 h 4857"/>
                <a:gd name="T36" fmla="*/ 2440 w 5094"/>
                <a:gd name="T37" fmla="*/ 4739 h 4857"/>
                <a:gd name="T38" fmla="*/ 2461 w 5094"/>
                <a:gd name="T39" fmla="*/ 4723 h 4857"/>
                <a:gd name="T40" fmla="*/ 2467 w 5094"/>
                <a:gd name="T41" fmla="*/ 4720 h 4857"/>
                <a:gd name="T42" fmla="*/ 2472 w 5094"/>
                <a:gd name="T43" fmla="*/ 4715 h 4857"/>
                <a:gd name="T44" fmla="*/ 2635 w 5094"/>
                <a:gd name="T45" fmla="*/ 4545 h 4857"/>
                <a:gd name="T46" fmla="*/ 4878 w 5094"/>
                <a:gd name="T47" fmla="*/ 1193 h 4857"/>
                <a:gd name="T48" fmla="*/ 4684 w 5094"/>
                <a:gd name="T49" fmla="*/ 216 h 4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94" h="4857">
                  <a:moveTo>
                    <a:pt x="4684" y="216"/>
                  </a:moveTo>
                  <a:cubicBezTo>
                    <a:pt x="4684" y="216"/>
                    <a:pt x="4684" y="216"/>
                    <a:pt x="4684" y="216"/>
                  </a:cubicBezTo>
                  <a:cubicBezTo>
                    <a:pt x="4362" y="0"/>
                    <a:pt x="3922" y="87"/>
                    <a:pt x="3706" y="410"/>
                  </a:cubicBezTo>
                  <a:cubicBezTo>
                    <a:pt x="2048" y="2885"/>
                    <a:pt x="2048" y="2885"/>
                    <a:pt x="2048" y="2885"/>
                  </a:cubicBezTo>
                  <a:cubicBezTo>
                    <a:pt x="1388" y="1899"/>
                    <a:pt x="1388" y="1899"/>
                    <a:pt x="1388" y="1899"/>
                  </a:cubicBezTo>
                  <a:cubicBezTo>
                    <a:pt x="1172" y="1577"/>
                    <a:pt x="732" y="1489"/>
                    <a:pt x="410" y="1705"/>
                  </a:cubicBezTo>
                  <a:cubicBezTo>
                    <a:pt x="410" y="1705"/>
                    <a:pt x="410" y="1705"/>
                    <a:pt x="410" y="1705"/>
                  </a:cubicBezTo>
                  <a:cubicBezTo>
                    <a:pt x="87" y="1921"/>
                    <a:pt x="0" y="2360"/>
                    <a:pt x="216" y="2683"/>
                  </a:cubicBezTo>
                  <a:cubicBezTo>
                    <a:pt x="1462" y="4545"/>
                    <a:pt x="1462" y="4545"/>
                    <a:pt x="1462" y="4545"/>
                  </a:cubicBezTo>
                  <a:cubicBezTo>
                    <a:pt x="1507" y="4612"/>
                    <a:pt x="1562" y="4669"/>
                    <a:pt x="1624" y="4715"/>
                  </a:cubicBezTo>
                  <a:cubicBezTo>
                    <a:pt x="1625" y="4717"/>
                    <a:pt x="1627" y="4718"/>
                    <a:pt x="1629" y="4720"/>
                  </a:cubicBezTo>
                  <a:cubicBezTo>
                    <a:pt x="1631" y="4721"/>
                    <a:pt x="1633" y="4722"/>
                    <a:pt x="1635" y="4723"/>
                  </a:cubicBezTo>
                  <a:cubicBezTo>
                    <a:pt x="1642" y="4729"/>
                    <a:pt x="1649" y="4733"/>
                    <a:pt x="1656" y="4739"/>
                  </a:cubicBezTo>
                  <a:cubicBezTo>
                    <a:pt x="1656" y="4739"/>
                    <a:pt x="1656" y="4739"/>
                    <a:pt x="1656" y="4739"/>
                  </a:cubicBezTo>
                  <a:cubicBezTo>
                    <a:pt x="1775" y="4818"/>
                    <a:pt x="1909" y="4856"/>
                    <a:pt x="2043" y="4857"/>
                  </a:cubicBezTo>
                  <a:cubicBezTo>
                    <a:pt x="2044" y="4857"/>
                    <a:pt x="2046" y="4857"/>
                    <a:pt x="2048" y="4857"/>
                  </a:cubicBezTo>
                  <a:cubicBezTo>
                    <a:pt x="2050" y="4857"/>
                    <a:pt x="2052" y="4857"/>
                    <a:pt x="2053" y="4857"/>
                  </a:cubicBezTo>
                  <a:cubicBezTo>
                    <a:pt x="2187" y="4856"/>
                    <a:pt x="2322" y="4818"/>
                    <a:pt x="2440" y="4739"/>
                  </a:cubicBezTo>
                  <a:cubicBezTo>
                    <a:pt x="2440" y="4739"/>
                    <a:pt x="2440" y="4739"/>
                    <a:pt x="2440" y="4739"/>
                  </a:cubicBezTo>
                  <a:cubicBezTo>
                    <a:pt x="2447" y="4733"/>
                    <a:pt x="2454" y="4729"/>
                    <a:pt x="2461" y="4723"/>
                  </a:cubicBezTo>
                  <a:cubicBezTo>
                    <a:pt x="2463" y="4722"/>
                    <a:pt x="2465" y="4721"/>
                    <a:pt x="2467" y="4720"/>
                  </a:cubicBezTo>
                  <a:cubicBezTo>
                    <a:pt x="2469" y="4718"/>
                    <a:pt x="2471" y="4717"/>
                    <a:pt x="2472" y="4715"/>
                  </a:cubicBezTo>
                  <a:cubicBezTo>
                    <a:pt x="2534" y="4669"/>
                    <a:pt x="2589" y="4612"/>
                    <a:pt x="2635" y="4545"/>
                  </a:cubicBezTo>
                  <a:cubicBezTo>
                    <a:pt x="4878" y="1193"/>
                    <a:pt x="4878" y="1193"/>
                    <a:pt x="4878" y="1193"/>
                  </a:cubicBezTo>
                  <a:cubicBezTo>
                    <a:pt x="5094" y="871"/>
                    <a:pt x="5007" y="431"/>
                    <a:pt x="4684" y="216"/>
                  </a:cubicBez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103" name="Group 102">
            <a:extLst>
              <a:ext uri="{FF2B5EF4-FFF2-40B4-BE49-F238E27FC236}">
                <a16:creationId xmlns:a16="http://schemas.microsoft.com/office/drawing/2014/main" id="{5BFBB4EA-B515-734B-B6FE-AD1AE942F82A}"/>
              </a:ext>
            </a:extLst>
          </p:cNvPr>
          <p:cNvGrpSpPr/>
          <p:nvPr/>
        </p:nvGrpSpPr>
        <p:grpSpPr>
          <a:xfrm>
            <a:off x="5854230" y="2582758"/>
            <a:ext cx="420335" cy="382414"/>
            <a:chOff x="386919" y="1825832"/>
            <a:chExt cx="1306045" cy="1307038"/>
          </a:xfrm>
        </p:grpSpPr>
        <p:sp>
          <p:nvSpPr>
            <p:cNvPr id="104" name="Freeform 103">
              <a:extLst>
                <a:ext uri="{FF2B5EF4-FFF2-40B4-BE49-F238E27FC236}">
                  <a16:creationId xmlns:a16="http://schemas.microsoft.com/office/drawing/2014/main" id="{06E7AA87-C263-AB4D-BA19-058FC6D86975}"/>
                </a:ext>
              </a:extLst>
            </p:cNvPr>
            <p:cNvSpPr>
              <a:spLocks noChangeAspect="1" noChangeArrowheads="1"/>
            </p:cNvSpPr>
            <p:nvPr/>
          </p:nvSpPr>
          <p:spPr bwMode="auto">
            <a:xfrm flipH="1">
              <a:off x="386919" y="1825832"/>
              <a:ext cx="1306045" cy="1307038"/>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2"/>
            </a:solidFill>
            <a:ln>
              <a:noFill/>
            </a:ln>
            <a:effectLst/>
          </p:spPr>
          <p:txBody>
            <a:bodyPr wrap="none" anchor="ctr"/>
            <a:lstStyle/>
            <a:p>
              <a:endParaRPr lang="en-US" sz="2000" dirty="0"/>
            </a:p>
          </p:txBody>
        </p:sp>
        <p:sp>
          <p:nvSpPr>
            <p:cNvPr id="105" name="Freeform 15">
              <a:extLst>
                <a:ext uri="{FF2B5EF4-FFF2-40B4-BE49-F238E27FC236}">
                  <a16:creationId xmlns:a16="http://schemas.microsoft.com/office/drawing/2014/main" id="{A31F6968-0BB4-0C4D-944E-7BCFFE4F08D1}"/>
                </a:ext>
              </a:extLst>
            </p:cNvPr>
            <p:cNvSpPr>
              <a:spLocks/>
            </p:cNvSpPr>
            <p:nvPr/>
          </p:nvSpPr>
          <p:spPr bwMode="auto">
            <a:xfrm>
              <a:off x="714377" y="2157915"/>
              <a:ext cx="675512" cy="642872"/>
            </a:xfrm>
            <a:custGeom>
              <a:avLst/>
              <a:gdLst>
                <a:gd name="T0" fmla="*/ 4684 w 5094"/>
                <a:gd name="T1" fmla="*/ 216 h 4857"/>
                <a:gd name="T2" fmla="*/ 4684 w 5094"/>
                <a:gd name="T3" fmla="*/ 216 h 4857"/>
                <a:gd name="T4" fmla="*/ 3706 w 5094"/>
                <a:gd name="T5" fmla="*/ 410 h 4857"/>
                <a:gd name="T6" fmla="*/ 2048 w 5094"/>
                <a:gd name="T7" fmla="*/ 2885 h 4857"/>
                <a:gd name="T8" fmla="*/ 1388 w 5094"/>
                <a:gd name="T9" fmla="*/ 1899 h 4857"/>
                <a:gd name="T10" fmla="*/ 410 w 5094"/>
                <a:gd name="T11" fmla="*/ 1705 h 4857"/>
                <a:gd name="T12" fmla="*/ 410 w 5094"/>
                <a:gd name="T13" fmla="*/ 1705 h 4857"/>
                <a:gd name="T14" fmla="*/ 216 w 5094"/>
                <a:gd name="T15" fmla="*/ 2683 h 4857"/>
                <a:gd name="T16" fmla="*/ 1462 w 5094"/>
                <a:gd name="T17" fmla="*/ 4545 h 4857"/>
                <a:gd name="T18" fmla="*/ 1624 w 5094"/>
                <a:gd name="T19" fmla="*/ 4715 h 4857"/>
                <a:gd name="T20" fmla="*/ 1629 w 5094"/>
                <a:gd name="T21" fmla="*/ 4720 h 4857"/>
                <a:gd name="T22" fmla="*/ 1635 w 5094"/>
                <a:gd name="T23" fmla="*/ 4723 h 4857"/>
                <a:gd name="T24" fmla="*/ 1656 w 5094"/>
                <a:gd name="T25" fmla="*/ 4739 h 4857"/>
                <a:gd name="T26" fmla="*/ 1656 w 5094"/>
                <a:gd name="T27" fmla="*/ 4739 h 4857"/>
                <a:gd name="T28" fmla="*/ 2043 w 5094"/>
                <a:gd name="T29" fmla="*/ 4857 h 4857"/>
                <a:gd name="T30" fmla="*/ 2048 w 5094"/>
                <a:gd name="T31" fmla="*/ 4857 h 4857"/>
                <a:gd name="T32" fmla="*/ 2053 w 5094"/>
                <a:gd name="T33" fmla="*/ 4857 h 4857"/>
                <a:gd name="T34" fmla="*/ 2440 w 5094"/>
                <a:gd name="T35" fmla="*/ 4739 h 4857"/>
                <a:gd name="T36" fmla="*/ 2440 w 5094"/>
                <a:gd name="T37" fmla="*/ 4739 h 4857"/>
                <a:gd name="T38" fmla="*/ 2461 w 5094"/>
                <a:gd name="T39" fmla="*/ 4723 h 4857"/>
                <a:gd name="T40" fmla="*/ 2467 w 5094"/>
                <a:gd name="T41" fmla="*/ 4720 h 4857"/>
                <a:gd name="T42" fmla="*/ 2472 w 5094"/>
                <a:gd name="T43" fmla="*/ 4715 h 4857"/>
                <a:gd name="T44" fmla="*/ 2635 w 5094"/>
                <a:gd name="T45" fmla="*/ 4545 h 4857"/>
                <a:gd name="T46" fmla="*/ 4878 w 5094"/>
                <a:gd name="T47" fmla="*/ 1193 h 4857"/>
                <a:gd name="T48" fmla="*/ 4684 w 5094"/>
                <a:gd name="T49" fmla="*/ 216 h 4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94" h="4857">
                  <a:moveTo>
                    <a:pt x="4684" y="216"/>
                  </a:moveTo>
                  <a:cubicBezTo>
                    <a:pt x="4684" y="216"/>
                    <a:pt x="4684" y="216"/>
                    <a:pt x="4684" y="216"/>
                  </a:cubicBezTo>
                  <a:cubicBezTo>
                    <a:pt x="4362" y="0"/>
                    <a:pt x="3922" y="87"/>
                    <a:pt x="3706" y="410"/>
                  </a:cubicBezTo>
                  <a:cubicBezTo>
                    <a:pt x="2048" y="2885"/>
                    <a:pt x="2048" y="2885"/>
                    <a:pt x="2048" y="2885"/>
                  </a:cubicBezTo>
                  <a:cubicBezTo>
                    <a:pt x="1388" y="1899"/>
                    <a:pt x="1388" y="1899"/>
                    <a:pt x="1388" y="1899"/>
                  </a:cubicBezTo>
                  <a:cubicBezTo>
                    <a:pt x="1172" y="1577"/>
                    <a:pt x="732" y="1489"/>
                    <a:pt x="410" y="1705"/>
                  </a:cubicBezTo>
                  <a:cubicBezTo>
                    <a:pt x="410" y="1705"/>
                    <a:pt x="410" y="1705"/>
                    <a:pt x="410" y="1705"/>
                  </a:cubicBezTo>
                  <a:cubicBezTo>
                    <a:pt x="87" y="1921"/>
                    <a:pt x="0" y="2360"/>
                    <a:pt x="216" y="2683"/>
                  </a:cubicBezTo>
                  <a:cubicBezTo>
                    <a:pt x="1462" y="4545"/>
                    <a:pt x="1462" y="4545"/>
                    <a:pt x="1462" y="4545"/>
                  </a:cubicBezTo>
                  <a:cubicBezTo>
                    <a:pt x="1507" y="4612"/>
                    <a:pt x="1562" y="4669"/>
                    <a:pt x="1624" y="4715"/>
                  </a:cubicBezTo>
                  <a:cubicBezTo>
                    <a:pt x="1625" y="4717"/>
                    <a:pt x="1627" y="4718"/>
                    <a:pt x="1629" y="4720"/>
                  </a:cubicBezTo>
                  <a:cubicBezTo>
                    <a:pt x="1631" y="4721"/>
                    <a:pt x="1633" y="4722"/>
                    <a:pt x="1635" y="4723"/>
                  </a:cubicBezTo>
                  <a:cubicBezTo>
                    <a:pt x="1642" y="4729"/>
                    <a:pt x="1649" y="4733"/>
                    <a:pt x="1656" y="4739"/>
                  </a:cubicBezTo>
                  <a:cubicBezTo>
                    <a:pt x="1656" y="4739"/>
                    <a:pt x="1656" y="4739"/>
                    <a:pt x="1656" y="4739"/>
                  </a:cubicBezTo>
                  <a:cubicBezTo>
                    <a:pt x="1775" y="4818"/>
                    <a:pt x="1909" y="4856"/>
                    <a:pt x="2043" y="4857"/>
                  </a:cubicBezTo>
                  <a:cubicBezTo>
                    <a:pt x="2044" y="4857"/>
                    <a:pt x="2046" y="4857"/>
                    <a:pt x="2048" y="4857"/>
                  </a:cubicBezTo>
                  <a:cubicBezTo>
                    <a:pt x="2050" y="4857"/>
                    <a:pt x="2052" y="4857"/>
                    <a:pt x="2053" y="4857"/>
                  </a:cubicBezTo>
                  <a:cubicBezTo>
                    <a:pt x="2187" y="4856"/>
                    <a:pt x="2322" y="4818"/>
                    <a:pt x="2440" y="4739"/>
                  </a:cubicBezTo>
                  <a:cubicBezTo>
                    <a:pt x="2440" y="4739"/>
                    <a:pt x="2440" y="4739"/>
                    <a:pt x="2440" y="4739"/>
                  </a:cubicBezTo>
                  <a:cubicBezTo>
                    <a:pt x="2447" y="4733"/>
                    <a:pt x="2454" y="4729"/>
                    <a:pt x="2461" y="4723"/>
                  </a:cubicBezTo>
                  <a:cubicBezTo>
                    <a:pt x="2463" y="4722"/>
                    <a:pt x="2465" y="4721"/>
                    <a:pt x="2467" y="4720"/>
                  </a:cubicBezTo>
                  <a:cubicBezTo>
                    <a:pt x="2469" y="4718"/>
                    <a:pt x="2471" y="4717"/>
                    <a:pt x="2472" y="4715"/>
                  </a:cubicBezTo>
                  <a:cubicBezTo>
                    <a:pt x="2534" y="4669"/>
                    <a:pt x="2589" y="4612"/>
                    <a:pt x="2635" y="4545"/>
                  </a:cubicBezTo>
                  <a:cubicBezTo>
                    <a:pt x="4878" y="1193"/>
                    <a:pt x="4878" y="1193"/>
                    <a:pt x="4878" y="1193"/>
                  </a:cubicBezTo>
                  <a:cubicBezTo>
                    <a:pt x="5094" y="871"/>
                    <a:pt x="5007" y="431"/>
                    <a:pt x="4684" y="216"/>
                  </a:cubicBez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106" name="Group 105">
            <a:extLst>
              <a:ext uri="{FF2B5EF4-FFF2-40B4-BE49-F238E27FC236}">
                <a16:creationId xmlns:a16="http://schemas.microsoft.com/office/drawing/2014/main" id="{9DD9487E-10E3-8242-A182-322460A7FB78}"/>
              </a:ext>
            </a:extLst>
          </p:cNvPr>
          <p:cNvGrpSpPr/>
          <p:nvPr/>
        </p:nvGrpSpPr>
        <p:grpSpPr>
          <a:xfrm>
            <a:off x="8083307" y="2582758"/>
            <a:ext cx="420335" cy="382414"/>
            <a:chOff x="386919" y="1825832"/>
            <a:chExt cx="1306045" cy="1307038"/>
          </a:xfrm>
        </p:grpSpPr>
        <p:sp>
          <p:nvSpPr>
            <p:cNvPr id="107" name="Freeform 106">
              <a:extLst>
                <a:ext uri="{FF2B5EF4-FFF2-40B4-BE49-F238E27FC236}">
                  <a16:creationId xmlns:a16="http://schemas.microsoft.com/office/drawing/2014/main" id="{916BFE55-E9D9-E049-B200-D9E2F01B0563}"/>
                </a:ext>
              </a:extLst>
            </p:cNvPr>
            <p:cNvSpPr>
              <a:spLocks noChangeAspect="1" noChangeArrowheads="1"/>
            </p:cNvSpPr>
            <p:nvPr/>
          </p:nvSpPr>
          <p:spPr bwMode="auto">
            <a:xfrm flipH="1">
              <a:off x="386919" y="1825832"/>
              <a:ext cx="1306045" cy="1307038"/>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2"/>
            </a:solidFill>
            <a:ln>
              <a:noFill/>
            </a:ln>
            <a:effectLst/>
          </p:spPr>
          <p:txBody>
            <a:bodyPr wrap="none" anchor="ctr"/>
            <a:lstStyle/>
            <a:p>
              <a:endParaRPr lang="en-US" sz="2000" dirty="0"/>
            </a:p>
          </p:txBody>
        </p:sp>
        <p:sp>
          <p:nvSpPr>
            <p:cNvPr id="108" name="Freeform 15">
              <a:extLst>
                <a:ext uri="{FF2B5EF4-FFF2-40B4-BE49-F238E27FC236}">
                  <a16:creationId xmlns:a16="http://schemas.microsoft.com/office/drawing/2014/main" id="{4C37320B-9463-5C43-8CD8-86501B87F2E0}"/>
                </a:ext>
              </a:extLst>
            </p:cNvPr>
            <p:cNvSpPr>
              <a:spLocks/>
            </p:cNvSpPr>
            <p:nvPr/>
          </p:nvSpPr>
          <p:spPr bwMode="auto">
            <a:xfrm>
              <a:off x="714377" y="2157915"/>
              <a:ext cx="675512" cy="642872"/>
            </a:xfrm>
            <a:custGeom>
              <a:avLst/>
              <a:gdLst>
                <a:gd name="T0" fmla="*/ 4684 w 5094"/>
                <a:gd name="T1" fmla="*/ 216 h 4857"/>
                <a:gd name="T2" fmla="*/ 4684 w 5094"/>
                <a:gd name="T3" fmla="*/ 216 h 4857"/>
                <a:gd name="T4" fmla="*/ 3706 w 5094"/>
                <a:gd name="T5" fmla="*/ 410 h 4857"/>
                <a:gd name="T6" fmla="*/ 2048 w 5094"/>
                <a:gd name="T7" fmla="*/ 2885 h 4857"/>
                <a:gd name="T8" fmla="*/ 1388 w 5094"/>
                <a:gd name="T9" fmla="*/ 1899 h 4857"/>
                <a:gd name="T10" fmla="*/ 410 w 5094"/>
                <a:gd name="T11" fmla="*/ 1705 h 4857"/>
                <a:gd name="T12" fmla="*/ 410 w 5094"/>
                <a:gd name="T13" fmla="*/ 1705 h 4857"/>
                <a:gd name="T14" fmla="*/ 216 w 5094"/>
                <a:gd name="T15" fmla="*/ 2683 h 4857"/>
                <a:gd name="T16" fmla="*/ 1462 w 5094"/>
                <a:gd name="T17" fmla="*/ 4545 h 4857"/>
                <a:gd name="T18" fmla="*/ 1624 w 5094"/>
                <a:gd name="T19" fmla="*/ 4715 h 4857"/>
                <a:gd name="T20" fmla="*/ 1629 w 5094"/>
                <a:gd name="T21" fmla="*/ 4720 h 4857"/>
                <a:gd name="T22" fmla="*/ 1635 w 5094"/>
                <a:gd name="T23" fmla="*/ 4723 h 4857"/>
                <a:gd name="T24" fmla="*/ 1656 w 5094"/>
                <a:gd name="T25" fmla="*/ 4739 h 4857"/>
                <a:gd name="T26" fmla="*/ 1656 w 5094"/>
                <a:gd name="T27" fmla="*/ 4739 h 4857"/>
                <a:gd name="T28" fmla="*/ 2043 w 5094"/>
                <a:gd name="T29" fmla="*/ 4857 h 4857"/>
                <a:gd name="T30" fmla="*/ 2048 w 5094"/>
                <a:gd name="T31" fmla="*/ 4857 h 4857"/>
                <a:gd name="T32" fmla="*/ 2053 w 5094"/>
                <a:gd name="T33" fmla="*/ 4857 h 4857"/>
                <a:gd name="T34" fmla="*/ 2440 w 5094"/>
                <a:gd name="T35" fmla="*/ 4739 h 4857"/>
                <a:gd name="T36" fmla="*/ 2440 w 5094"/>
                <a:gd name="T37" fmla="*/ 4739 h 4857"/>
                <a:gd name="T38" fmla="*/ 2461 w 5094"/>
                <a:gd name="T39" fmla="*/ 4723 h 4857"/>
                <a:gd name="T40" fmla="*/ 2467 w 5094"/>
                <a:gd name="T41" fmla="*/ 4720 h 4857"/>
                <a:gd name="T42" fmla="*/ 2472 w 5094"/>
                <a:gd name="T43" fmla="*/ 4715 h 4857"/>
                <a:gd name="T44" fmla="*/ 2635 w 5094"/>
                <a:gd name="T45" fmla="*/ 4545 h 4857"/>
                <a:gd name="T46" fmla="*/ 4878 w 5094"/>
                <a:gd name="T47" fmla="*/ 1193 h 4857"/>
                <a:gd name="T48" fmla="*/ 4684 w 5094"/>
                <a:gd name="T49" fmla="*/ 216 h 4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94" h="4857">
                  <a:moveTo>
                    <a:pt x="4684" y="216"/>
                  </a:moveTo>
                  <a:cubicBezTo>
                    <a:pt x="4684" y="216"/>
                    <a:pt x="4684" y="216"/>
                    <a:pt x="4684" y="216"/>
                  </a:cubicBezTo>
                  <a:cubicBezTo>
                    <a:pt x="4362" y="0"/>
                    <a:pt x="3922" y="87"/>
                    <a:pt x="3706" y="410"/>
                  </a:cubicBezTo>
                  <a:cubicBezTo>
                    <a:pt x="2048" y="2885"/>
                    <a:pt x="2048" y="2885"/>
                    <a:pt x="2048" y="2885"/>
                  </a:cubicBezTo>
                  <a:cubicBezTo>
                    <a:pt x="1388" y="1899"/>
                    <a:pt x="1388" y="1899"/>
                    <a:pt x="1388" y="1899"/>
                  </a:cubicBezTo>
                  <a:cubicBezTo>
                    <a:pt x="1172" y="1577"/>
                    <a:pt x="732" y="1489"/>
                    <a:pt x="410" y="1705"/>
                  </a:cubicBezTo>
                  <a:cubicBezTo>
                    <a:pt x="410" y="1705"/>
                    <a:pt x="410" y="1705"/>
                    <a:pt x="410" y="1705"/>
                  </a:cubicBezTo>
                  <a:cubicBezTo>
                    <a:pt x="87" y="1921"/>
                    <a:pt x="0" y="2360"/>
                    <a:pt x="216" y="2683"/>
                  </a:cubicBezTo>
                  <a:cubicBezTo>
                    <a:pt x="1462" y="4545"/>
                    <a:pt x="1462" y="4545"/>
                    <a:pt x="1462" y="4545"/>
                  </a:cubicBezTo>
                  <a:cubicBezTo>
                    <a:pt x="1507" y="4612"/>
                    <a:pt x="1562" y="4669"/>
                    <a:pt x="1624" y="4715"/>
                  </a:cubicBezTo>
                  <a:cubicBezTo>
                    <a:pt x="1625" y="4717"/>
                    <a:pt x="1627" y="4718"/>
                    <a:pt x="1629" y="4720"/>
                  </a:cubicBezTo>
                  <a:cubicBezTo>
                    <a:pt x="1631" y="4721"/>
                    <a:pt x="1633" y="4722"/>
                    <a:pt x="1635" y="4723"/>
                  </a:cubicBezTo>
                  <a:cubicBezTo>
                    <a:pt x="1642" y="4729"/>
                    <a:pt x="1649" y="4733"/>
                    <a:pt x="1656" y="4739"/>
                  </a:cubicBezTo>
                  <a:cubicBezTo>
                    <a:pt x="1656" y="4739"/>
                    <a:pt x="1656" y="4739"/>
                    <a:pt x="1656" y="4739"/>
                  </a:cubicBezTo>
                  <a:cubicBezTo>
                    <a:pt x="1775" y="4818"/>
                    <a:pt x="1909" y="4856"/>
                    <a:pt x="2043" y="4857"/>
                  </a:cubicBezTo>
                  <a:cubicBezTo>
                    <a:pt x="2044" y="4857"/>
                    <a:pt x="2046" y="4857"/>
                    <a:pt x="2048" y="4857"/>
                  </a:cubicBezTo>
                  <a:cubicBezTo>
                    <a:pt x="2050" y="4857"/>
                    <a:pt x="2052" y="4857"/>
                    <a:pt x="2053" y="4857"/>
                  </a:cubicBezTo>
                  <a:cubicBezTo>
                    <a:pt x="2187" y="4856"/>
                    <a:pt x="2322" y="4818"/>
                    <a:pt x="2440" y="4739"/>
                  </a:cubicBezTo>
                  <a:cubicBezTo>
                    <a:pt x="2440" y="4739"/>
                    <a:pt x="2440" y="4739"/>
                    <a:pt x="2440" y="4739"/>
                  </a:cubicBezTo>
                  <a:cubicBezTo>
                    <a:pt x="2447" y="4733"/>
                    <a:pt x="2454" y="4729"/>
                    <a:pt x="2461" y="4723"/>
                  </a:cubicBezTo>
                  <a:cubicBezTo>
                    <a:pt x="2463" y="4722"/>
                    <a:pt x="2465" y="4721"/>
                    <a:pt x="2467" y="4720"/>
                  </a:cubicBezTo>
                  <a:cubicBezTo>
                    <a:pt x="2469" y="4718"/>
                    <a:pt x="2471" y="4717"/>
                    <a:pt x="2472" y="4715"/>
                  </a:cubicBezTo>
                  <a:cubicBezTo>
                    <a:pt x="2534" y="4669"/>
                    <a:pt x="2589" y="4612"/>
                    <a:pt x="2635" y="4545"/>
                  </a:cubicBezTo>
                  <a:cubicBezTo>
                    <a:pt x="4878" y="1193"/>
                    <a:pt x="4878" y="1193"/>
                    <a:pt x="4878" y="1193"/>
                  </a:cubicBezTo>
                  <a:cubicBezTo>
                    <a:pt x="5094" y="871"/>
                    <a:pt x="5007" y="431"/>
                    <a:pt x="4684" y="216"/>
                  </a:cubicBez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sp>
        <p:nvSpPr>
          <p:cNvPr id="118" name="Rectangle 117">
            <a:extLst>
              <a:ext uri="{FF2B5EF4-FFF2-40B4-BE49-F238E27FC236}">
                <a16:creationId xmlns:a16="http://schemas.microsoft.com/office/drawing/2014/main" id="{1CD130B6-E9A9-0949-BEAA-E5B496DDDCE9}"/>
              </a:ext>
            </a:extLst>
          </p:cNvPr>
          <p:cNvSpPr/>
          <p:nvPr/>
        </p:nvSpPr>
        <p:spPr>
          <a:xfrm>
            <a:off x="1260526" y="4898805"/>
            <a:ext cx="1265475" cy="646331"/>
          </a:xfrm>
          <a:prstGeom prst="rect">
            <a:avLst/>
          </a:prstGeom>
        </p:spPr>
        <p:txBody>
          <a:bodyPr wrap="square">
            <a:spAutoFit/>
          </a:bodyPr>
          <a:lstStyle/>
          <a:p>
            <a:pPr algn="r" defTabSz="609570">
              <a:defRPr/>
            </a:pPr>
            <a:r>
              <a:rPr lang="en-US" sz="1200" dirty="0">
                <a:solidFill>
                  <a:schemeClr val="accent1"/>
                </a:solidFill>
                <a:latin typeface="CiscoSansTT Light" panose="020B0503020201020303" pitchFamily="34" charset="0"/>
                <a:cs typeface="CiscoSansTT Light" panose="020B0503020201020303" pitchFamily="34" charset="0"/>
              </a:rPr>
              <a:t>Vertical Integrated Solutions</a:t>
            </a:r>
          </a:p>
        </p:txBody>
      </p:sp>
      <p:sp>
        <p:nvSpPr>
          <p:cNvPr id="119" name="Rounded Rectangle 79">
            <a:extLst>
              <a:ext uri="{FF2B5EF4-FFF2-40B4-BE49-F238E27FC236}">
                <a16:creationId xmlns:a16="http://schemas.microsoft.com/office/drawing/2014/main" id="{7A2F0DBB-514C-AF4C-AC0C-9E60625B88A3}"/>
              </a:ext>
            </a:extLst>
          </p:cNvPr>
          <p:cNvSpPr/>
          <p:nvPr/>
        </p:nvSpPr>
        <p:spPr>
          <a:xfrm>
            <a:off x="4193516" y="4159604"/>
            <a:ext cx="1527788" cy="408688"/>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1400" dirty="0">
                <a:solidFill>
                  <a:schemeClr val="bg2"/>
                </a:solidFill>
                <a:latin typeface="CiscoSansTT ExtraLight"/>
              </a:rPr>
              <a:t>API Integration</a:t>
            </a:r>
          </a:p>
        </p:txBody>
      </p:sp>
      <p:sp>
        <p:nvSpPr>
          <p:cNvPr id="121" name="Rounded Rectangle 79">
            <a:extLst>
              <a:ext uri="{FF2B5EF4-FFF2-40B4-BE49-F238E27FC236}">
                <a16:creationId xmlns:a16="http://schemas.microsoft.com/office/drawing/2014/main" id="{F3BFBD1E-8C61-0042-BB94-704053EA1954}"/>
              </a:ext>
            </a:extLst>
          </p:cNvPr>
          <p:cNvSpPr/>
          <p:nvPr/>
        </p:nvSpPr>
        <p:spPr>
          <a:xfrm>
            <a:off x="6424652" y="4159604"/>
            <a:ext cx="1527788" cy="408688"/>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1400" dirty="0">
                <a:solidFill>
                  <a:schemeClr val="bg2"/>
                </a:solidFill>
                <a:latin typeface="CiscoSansTT ExtraLight"/>
              </a:rPr>
              <a:t>API Integration</a:t>
            </a:r>
          </a:p>
        </p:txBody>
      </p:sp>
      <p:pic>
        <p:nvPicPr>
          <p:cNvPr id="66" name="Picture 65">
            <a:extLst>
              <a:ext uri="{FF2B5EF4-FFF2-40B4-BE49-F238E27FC236}">
                <a16:creationId xmlns:a16="http://schemas.microsoft.com/office/drawing/2014/main" id="{2BB0ACE6-CF2F-084B-84D6-E7D7E5886B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0223" y="3084785"/>
            <a:ext cx="1051560" cy="1051560"/>
          </a:xfrm>
          <a:prstGeom prst="rect">
            <a:avLst/>
          </a:prstGeom>
        </p:spPr>
      </p:pic>
    </p:spTree>
    <p:extLst>
      <p:ext uri="{BB962C8B-B14F-4D97-AF65-F5344CB8AC3E}">
        <p14:creationId xmlns:p14="http://schemas.microsoft.com/office/powerpoint/2010/main" val="3095523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D1F272-7AF7-4EC1-A9A9-9CA20479600E}"/>
              </a:ext>
            </a:extLst>
          </p:cNvPr>
          <p:cNvSpPr>
            <a:spLocks noGrp="1"/>
          </p:cNvSpPr>
          <p:nvPr>
            <p:ph type="title"/>
          </p:nvPr>
        </p:nvSpPr>
        <p:spPr/>
        <p:txBody>
          <a:bodyPr/>
          <a:lstStyle/>
          <a:p>
            <a:r>
              <a:rPr lang="en-US"/>
              <a:t>Broadest Set of SD-WAN Platforms</a:t>
            </a:r>
          </a:p>
        </p:txBody>
      </p:sp>
      <p:sp>
        <p:nvSpPr>
          <p:cNvPr id="81" name="Rectangle: Rounded Corners 90">
            <a:extLst>
              <a:ext uri="{FF2B5EF4-FFF2-40B4-BE49-F238E27FC236}">
                <a16:creationId xmlns:a16="http://schemas.microsoft.com/office/drawing/2014/main" id="{0CEF9FE5-A3F4-E548-B445-34AAD1C114A2}"/>
              </a:ext>
            </a:extLst>
          </p:cNvPr>
          <p:cNvSpPr/>
          <p:nvPr/>
        </p:nvSpPr>
        <p:spPr>
          <a:xfrm>
            <a:off x="2324941" y="1776161"/>
            <a:ext cx="2926979" cy="3459575"/>
          </a:xfrm>
          <a:prstGeom prst="roundRect">
            <a:avLst>
              <a:gd name="adj" fmla="val 11776"/>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auto">
              <a:spcBef>
                <a:spcPts val="0"/>
              </a:spcBef>
              <a:spcAft>
                <a:spcPts val="0"/>
              </a:spcAft>
              <a:defRPr/>
            </a:pPr>
            <a:endParaRPr lang="en-US" sz="1100">
              <a:solidFill>
                <a:srgbClr val="005073"/>
              </a:solidFill>
              <a:latin typeface="+mj-lt"/>
              <a:cs typeface="CiscoSansTT" panose="020B0503020201020303" pitchFamily="34" charset="0"/>
            </a:endParaRPr>
          </a:p>
        </p:txBody>
      </p:sp>
      <p:sp>
        <p:nvSpPr>
          <p:cNvPr id="60" name="Rectangle: Rounded Corners 90">
            <a:extLst>
              <a:ext uri="{FF2B5EF4-FFF2-40B4-BE49-F238E27FC236}">
                <a16:creationId xmlns:a16="http://schemas.microsoft.com/office/drawing/2014/main" id="{52049056-3FB8-C043-AB28-10D59CBB453C}"/>
              </a:ext>
            </a:extLst>
          </p:cNvPr>
          <p:cNvSpPr/>
          <p:nvPr/>
        </p:nvSpPr>
        <p:spPr>
          <a:xfrm>
            <a:off x="8532573" y="1777557"/>
            <a:ext cx="2923537" cy="3459575"/>
          </a:xfrm>
          <a:prstGeom prst="roundRect">
            <a:avLst>
              <a:gd name="adj" fmla="val 11776"/>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auto">
              <a:spcBef>
                <a:spcPts val="0"/>
              </a:spcBef>
              <a:spcAft>
                <a:spcPts val="0"/>
              </a:spcAft>
              <a:defRPr/>
            </a:pPr>
            <a:endParaRPr lang="en-US" sz="1100">
              <a:solidFill>
                <a:srgbClr val="005073"/>
              </a:solidFill>
              <a:latin typeface="+mj-lt"/>
              <a:cs typeface="CiscoSansTT" panose="020B0503020201020303" pitchFamily="34" charset="0"/>
            </a:endParaRPr>
          </a:p>
        </p:txBody>
      </p:sp>
      <p:sp>
        <p:nvSpPr>
          <p:cNvPr id="63" name="Rectangle: Rounded Corners 90">
            <a:extLst>
              <a:ext uri="{FF2B5EF4-FFF2-40B4-BE49-F238E27FC236}">
                <a16:creationId xmlns:a16="http://schemas.microsoft.com/office/drawing/2014/main" id="{E93CD487-A236-7B47-B454-115DC9DA755A}"/>
              </a:ext>
            </a:extLst>
          </p:cNvPr>
          <p:cNvSpPr/>
          <p:nvPr/>
        </p:nvSpPr>
        <p:spPr>
          <a:xfrm>
            <a:off x="3710672" y="5307877"/>
            <a:ext cx="6262531" cy="99257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auto">
              <a:spcBef>
                <a:spcPts val="0"/>
              </a:spcBef>
              <a:spcAft>
                <a:spcPts val="0"/>
              </a:spcAft>
              <a:defRPr/>
            </a:pPr>
            <a:endParaRPr lang="en-US" sz="1100">
              <a:solidFill>
                <a:schemeClr val="bg2"/>
              </a:solidFill>
              <a:latin typeface="+mj-lt"/>
              <a:cs typeface="CiscoSansTT" panose="020B0503020201020303" pitchFamily="34" charset="0"/>
            </a:endParaRPr>
          </a:p>
        </p:txBody>
      </p:sp>
      <p:sp>
        <p:nvSpPr>
          <p:cNvPr id="64" name="Rectangle: Rounded Corners 90">
            <a:extLst>
              <a:ext uri="{FF2B5EF4-FFF2-40B4-BE49-F238E27FC236}">
                <a16:creationId xmlns:a16="http://schemas.microsoft.com/office/drawing/2014/main" id="{AF531060-2F57-524D-A435-E3ABF31624FB}"/>
              </a:ext>
            </a:extLst>
          </p:cNvPr>
          <p:cNvSpPr/>
          <p:nvPr/>
        </p:nvSpPr>
        <p:spPr>
          <a:xfrm>
            <a:off x="5434483" y="1774553"/>
            <a:ext cx="2926979" cy="3459575"/>
          </a:xfrm>
          <a:prstGeom prst="roundRect">
            <a:avLst>
              <a:gd name="adj" fmla="val 11776"/>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auto">
              <a:spcBef>
                <a:spcPts val="0"/>
              </a:spcBef>
              <a:spcAft>
                <a:spcPts val="0"/>
              </a:spcAft>
              <a:defRPr/>
            </a:pPr>
            <a:endParaRPr lang="en-US" sz="1100">
              <a:solidFill>
                <a:srgbClr val="005073"/>
              </a:solidFill>
              <a:latin typeface="+mj-lt"/>
              <a:cs typeface="CiscoSansTT" panose="020B0503020201020303" pitchFamily="34" charset="0"/>
            </a:endParaRPr>
          </a:p>
        </p:txBody>
      </p:sp>
      <p:sp>
        <p:nvSpPr>
          <p:cNvPr id="77" name="Rounded Rectangle 79">
            <a:extLst>
              <a:ext uri="{FF2B5EF4-FFF2-40B4-BE49-F238E27FC236}">
                <a16:creationId xmlns:a16="http://schemas.microsoft.com/office/drawing/2014/main" id="{FFA9E178-967A-0F4C-BAF7-262676BD034C}"/>
              </a:ext>
            </a:extLst>
          </p:cNvPr>
          <p:cNvSpPr/>
          <p:nvPr/>
        </p:nvSpPr>
        <p:spPr>
          <a:xfrm>
            <a:off x="735891" y="2292517"/>
            <a:ext cx="9237312" cy="1645225"/>
          </a:xfrm>
          <a:prstGeom prst="roundRect">
            <a:avLst>
              <a:gd name="adj" fmla="val 1398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auto">
              <a:spcBef>
                <a:spcPts val="0"/>
              </a:spcBef>
              <a:spcAft>
                <a:spcPts val="0"/>
              </a:spcAft>
              <a:defRPr/>
            </a:pPr>
            <a:r>
              <a:rPr lang="en-US" sz="1100">
                <a:solidFill>
                  <a:schemeClr val="bg2"/>
                </a:solidFill>
                <a:latin typeface="+mj-lt"/>
                <a:cs typeface="CiscoSansTT" panose="020B0503020201020303" pitchFamily="34" charset="0"/>
              </a:rPr>
              <a:t> </a:t>
            </a:r>
          </a:p>
        </p:txBody>
      </p:sp>
      <p:sp>
        <p:nvSpPr>
          <p:cNvPr id="93" name="Rounded Rectangle 79">
            <a:extLst>
              <a:ext uri="{FF2B5EF4-FFF2-40B4-BE49-F238E27FC236}">
                <a16:creationId xmlns:a16="http://schemas.microsoft.com/office/drawing/2014/main" id="{774B58AF-F5DE-CE49-8EB4-01839516F974}"/>
              </a:ext>
            </a:extLst>
          </p:cNvPr>
          <p:cNvSpPr/>
          <p:nvPr/>
        </p:nvSpPr>
        <p:spPr>
          <a:xfrm>
            <a:off x="2324944" y="1412982"/>
            <a:ext cx="2923537" cy="736647"/>
          </a:xfrm>
          <a:prstGeom prst="round2SameRect">
            <a:avLst>
              <a:gd name="adj1" fmla="val 5000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auto">
              <a:spcBef>
                <a:spcPts val="0"/>
              </a:spcBef>
              <a:spcAft>
                <a:spcPts val="0"/>
              </a:spcAft>
              <a:defRPr/>
            </a:pPr>
            <a:r>
              <a:rPr lang="en-US">
                <a:solidFill>
                  <a:srgbClr val="FFFFFF"/>
                </a:solidFill>
                <a:latin typeface="+mj-lt"/>
                <a:cs typeface="CiscoSansTT" panose="020B0503020201020303" pitchFamily="34" charset="0"/>
              </a:rPr>
              <a:t>Branch </a:t>
            </a:r>
          </a:p>
        </p:txBody>
      </p:sp>
      <p:sp>
        <p:nvSpPr>
          <p:cNvPr id="100" name="Rounded Rectangle 79">
            <a:extLst>
              <a:ext uri="{FF2B5EF4-FFF2-40B4-BE49-F238E27FC236}">
                <a16:creationId xmlns:a16="http://schemas.microsoft.com/office/drawing/2014/main" id="{DBD00326-8EB1-8846-98A4-5C0B791C4DE9}"/>
              </a:ext>
            </a:extLst>
          </p:cNvPr>
          <p:cNvSpPr/>
          <p:nvPr/>
        </p:nvSpPr>
        <p:spPr>
          <a:xfrm>
            <a:off x="5440336" y="1412982"/>
            <a:ext cx="2923537" cy="736647"/>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auto">
              <a:spcBef>
                <a:spcPts val="0"/>
              </a:spcBef>
              <a:spcAft>
                <a:spcPts val="0"/>
              </a:spcAft>
              <a:defRPr/>
            </a:pPr>
            <a:r>
              <a:rPr lang="en-US">
                <a:solidFill>
                  <a:srgbClr val="FFFFFF"/>
                </a:solidFill>
                <a:latin typeface="+mj-lt"/>
                <a:cs typeface="CiscoSansTT" panose="020B0503020201020303" pitchFamily="34" charset="0"/>
              </a:rPr>
              <a:t>Aggregation </a:t>
            </a:r>
          </a:p>
        </p:txBody>
      </p:sp>
      <p:sp>
        <p:nvSpPr>
          <p:cNvPr id="108" name="Rectangle 107">
            <a:extLst>
              <a:ext uri="{FF2B5EF4-FFF2-40B4-BE49-F238E27FC236}">
                <a16:creationId xmlns:a16="http://schemas.microsoft.com/office/drawing/2014/main" id="{64BA38F6-068A-A745-976F-3E41555934C1}"/>
              </a:ext>
            </a:extLst>
          </p:cNvPr>
          <p:cNvSpPr/>
          <p:nvPr/>
        </p:nvSpPr>
        <p:spPr>
          <a:xfrm>
            <a:off x="6019206" y="3666331"/>
            <a:ext cx="1780335" cy="261610"/>
          </a:xfrm>
          <a:prstGeom prst="rect">
            <a:avLst/>
          </a:prstGeom>
        </p:spPr>
        <p:txBody>
          <a:bodyPr wrap="square">
            <a:spAutoFit/>
          </a:bodyPr>
          <a:lstStyle/>
          <a:p>
            <a:pPr algn="ctr" defTabSz="609539">
              <a:defRPr/>
            </a:pPr>
            <a:r>
              <a:rPr lang="en-US" sz="1100">
                <a:solidFill>
                  <a:schemeClr val="bg2"/>
                </a:solidFill>
                <a:latin typeface="+mj-lt"/>
                <a:ea typeface="CiscoSansTT ExtraLight" charset="0"/>
                <a:cs typeface="CiscoSansTT" panose="020B0503020201020303" pitchFamily="34" charset="0"/>
              </a:rPr>
              <a:t>ASR 1000</a:t>
            </a:r>
          </a:p>
        </p:txBody>
      </p:sp>
      <p:pic>
        <p:nvPicPr>
          <p:cNvPr id="112" name="Picture 111">
            <a:extLst>
              <a:ext uri="{FF2B5EF4-FFF2-40B4-BE49-F238E27FC236}">
                <a16:creationId xmlns:a16="http://schemas.microsoft.com/office/drawing/2014/main" id="{B37333E2-D71E-8B47-BF96-5A170FA4E2C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958794" y="3296498"/>
            <a:ext cx="494693" cy="376087"/>
          </a:xfrm>
          <a:prstGeom prst="rect">
            <a:avLst/>
          </a:prstGeom>
        </p:spPr>
      </p:pic>
      <p:sp>
        <p:nvSpPr>
          <p:cNvPr id="113" name="Rectangle 112">
            <a:extLst>
              <a:ext uri="{FF2B5EF4-FFF2-40B4-BE49-F238E27FC236}">
                <a16:creationId xmlns:a16="http://schemas.microsoft.com/office/drawing/2014/main" id="{59A36BD3-5EDB-9440-A6A4-1F3361760238}"/>
              </a:ext>
            </a:extLst>
          </p:cNvPr>
          <p:cNvSpPr/>
          <p:nvPr/>
        </p:nvSpPr>
        <p:spPr>
          <a:xfrm>
            <a:off x="8670649" y="3666331"/>
            <a:ext cx="1070984" cy="261610"/>
          </a:xfrm>
          <a:prstGeom prst="rect">
            <a:avLst/>
          </a:prstGeom>
        </p:spPr>
        <p:txBody>
          <a:bodyPr wrap="square">
            <a:spAutoFit/>
          </a:bodyPr>
          <a:lstStyle/>
          <a:p>
            <a:pPr algn="ctr" defTabSz="609539">
              <a:defRPr/>
            </a:pPr>
            <a:r>
              <a:rPr lang="en-US" sz="1100">
                <a:solidFill>
                  <a:schemeClr val="bg2"/>
                </a:solidFill>
                <a:latin typeface="+mj-lt"/>
                <a:ea typeface="CiscoSansTT ExtraLight" charset="0"/>
                <a:cs typeface="CiscoSansTT" panose="020B0503020201020303" pitchFamily="34" charset="0"/>
              </a:rPr>
              <a:t>CSR 1000V</a:t>
            </a:r>
          </a:p>
        </p:txBody>
      </p:sp>
      <p:sp>
        <p:nvSpPr>
          <p:cNvPr id="115" name="Rectangle 114">
            <a:extLst>
              <a:ext uri="{FF2B5EF4-FFF2-40B4-BE49-F238E27FC236}">
                <a16:creationId xmlns:a16="http://schemas.microsoft.com/office/drawing/2014/main" id="{1D48C017-3421-314C-8ABD-E1B842204D25}"/>
              </a:ext>
            </a:extLst>
          </p:cNvPr>
          <p:cNvSpPr/>
          <p:nvPr/>
        </p:nvSpPr>
        <p:spPr>
          <a:xfrm>
            <a:off x="3745286" y="3678709"/>
            <a:ext cx="900661" cy="261610"/>
          </a:xfrm>
          <a:prstGeom prst="rect">
            <a:avLst/>
          </a:prstGeom>
        </p:spPr>
        <p:txBody>
          <a:bodyPr wrap="square">
            <a:spAutoFit/>
          </a:bodyPr>
          <a:lstStyle/>
          <a:p>
            <a:pPr algn="ctr" defTabSz="609555" fontAlgn="auto">
              <a:spcBef>
                <a:spcPts val="0"/>
              </a:spcBef>
              <a:spcAft>
                <a:spcPts val="0"/>
              </a:spcAft>
              <a:defRPr/>
            </a:pPr>
            <a:r>
              <a:rPr lang="en-US" sz="1100">
                <a:solidFill>
                  <a:schemeClr val="bg2"/>
                </a:solidFill>
                <a:latin typeface="+mj-lt"/>
                <a:cs typeface="CiscoSansTT" panose="020B0503020201020303" pitchFamily="34" charset="0"/>
              </a:rPr>
              <a:t>ISR 4000</a:t>
            </a:r>
          </a:p>
        </p:txBody>
      </p:sp>
      <p:pic>
        <p:nvPicPr>
          <p:cNvPr id="116" name="Picture 115">
            <a:extLst>
              <a:ext uri="{FF2B5EF4-FFF2-40B4-BE49-F238E27FC236}">
                <a16:creationId xmlns:a16="http://schemas.microsoft.com/office/drawing/2014/main" id="{2ACD6AE6-EC7B-0041-AAD5-E6E38F8EFD8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678234" y="3236408"/>
            <a:ext cx="1021871" cy="552475"/>
          </a:xfrm>
          <a:prstGeom prst="rect">
            <a:avLst/>
          </a:prstGeom>
        </p:spPr>
      </p:pic>
      <p:sp>
        <p:nvSpPr>
          <p:cNvPr id="114" name="Rectangle 113">
            <a:extLst>
              <a:ext uri="{FF2B5EF4-FFF2-40B4-BE49-F238E27FC236}">
                <a16:creationId xmlns:a16="http://schemas.microsoft.com/office/drawing/2014/main" id="{2D837C55-2FA2-1446-B4A3-F515A0B271B6}"/>
              </a:ext>
            </a:extLst>
          </p:cNvPr>
          <p:cNvSpPr/>
          <p:nvPr/>
        </p:nvSpPr>
        <p:spPr>
          <a:xfrm>
            <a:off x="2189679" y="3644142"/>
            <a:ext cx="1025055" cy="261610"/>
          </a:xfrm>
          <a:prstGeom prst="rect">
            <a:avLst/>
          </a:prstGeom>
        </p:spPr>
        <p:txBody>
          <a:bodyPr wrap="square">
            <a:spAutoFit/>
          </a:bodyPr>
          <a:lstStyle/>
          <a:p>
            <a:pPr algn="ctr" defTabSz="609555" fontAlgn="auto">
              <a:spcBef>
                <a:spcPts val="0"/>
              </a:spcBef>
              <a:spcAft>
                <a:spcPts val="0"/>
              </a:spcAft>
              <a:defRPr/>
            </a:pPr>
            <a:r>
              <a:rPr lang="en-US" sz="1100">
                <a:solidFill>
                  <a:schemeClr val="bg2"/>
                </a:solidFill>
                <a:latin typeface="+mj-lt"/>
                <a:cs typeface="CiscoSansTT" panose="020B0503020201020303" pitchFamily="34" charset="0"/>
              </a:rPr>
              <a:t>ISR 1000</a:t>
            </a:r>
          </a:p>
        </p:txBody>
      </p:sp>
      <p:pic>
        <p:nvPicPr>
          <p:cNvPr id="117" name="Picture 116">
            <a:extLst>
              <a:ext uri="{FF2B5EF4-FFF2-40B4-BE49-F238E27FC236}">
                <a16:creationId xmlns:a16="http://schemas.microsoft.com/office/drawing/2014/main" id="{B30CCCA0-1D84-3944-B2E0-73928108760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270926" y="3192662"/>
            <a:ext cx="1025055" cy="456127"/>
          </a:xfrm>
          <a:prstGeom prst="rect">
            <a:avLst/>
          </a:prstGeom>
        </p:spPr>
      </p:pic>
      <p:pic>
        <p:nvPicPr>
          <p:cNvPr id="131" name="Picture 130">
            <a:extLst>
              <a:ext uri="{FF2B5EF4-FFF2-40B4-BE49-F238E27FC236}">
                <a16:creationId xmlns:a16="http://schemas.microsoft.com/office/drawing/2014/main" id="{FF1CA786-2745-5C47-8472-042349FC193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39590" y="5552745"/>
            <a:ext cx="1457092" cy="275953"/>
          </a:xfrm>
          <a:prstGeom prst="rect">
            <a:avLst/>
          </a:prstGeom>
        </p:spPr>
      </p:pic>
      <p:sp>
        <p:nvSpPr>
          <p:cNvPr id="132" name="Rectangle 131">
            <a:extLst>
              <a:ext uri="{FF2B5EF4-FFF2-40B4-BE49-F238E27FC236}">
                <a16:creationId xmlns:a16="http://schemas.microsoft.com/office/drawing/2014/main" id="{73DEA5E9-80DE-1E47-9E73-8206BB56B13B}"/>
              </a:ext>
            </a:extLst>
          </p:cNvPr>
          <p:cNvSpPr/>
          <p:nvPr/>
        </p:nvSpPr>
        <p:spPr>
          <a:xfrm>
            <a:off x="7744187" y="5899364"/>
            <a:ext cx="1671628" cy="261610"/>
          </a:xfrm>
          <a:prstGeom prst="rect">
            <a:avLst/>
          </a:prstGeom>
        </p:spPr>
        <p:txBody>
          <a:bodyPr wrap="square">
            <a:spAutoFit/>
          </a:bodyPr>
          <a:lstStyle/>
          <a:p>
            <a:pPr algn="ctr" defTabSz="609555" fontAlgn="auto">
              <a:spcBef>
                <a:spcPts val="0"/>
              </a:spcBef>
              <a:spcAft>
                <a:spcPts val="0"/>
              </a:spcAft>
              <a:defRPr/>
            </a:pPr>
            <a:r>
              <a:rPr lang="en-US" sz="1100">
                <a:solidFill>
                  <a:schemeClr val="bg2"/>
                </a:solidFill>
                <a:latin typeface="+mj-lt"/>
                <a:cs typeface="CiscoSansTT" panose="020B0503020201020303" pitchFamily="34" charset="0"/>
              </a:rPr>
              <a:t>CSP 5000</a:t>
            </a:r>
          </a:p>
        </p:txBody>
      </p:sp>
      <p:pic>
        <p:nvPicPr>
          <p:cNvPr id="133" name="Picture 132">
            <a:extLst>
              <a:ext uri="{FF2B5EF4-FFF2-40B4-BE49-F238E27FC236}">
                <a16:creationId xmlns:a16="http://schemas.microsoft.com/office/drawing/2014/main" id="{4B1BF449-2AFA-6147-AC1F-55D198ECD35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821473" y="5464309"/>
            <a:ext cx="1456879" cy="426784"/>
          </a:xfrm>
          <a:prstGeom prst="rect">
            <a:avLst/>
          </a:prstGeom>
        </p:spPr>
      </p:pic>
      <p:sp>
        <p:nvSpPr>
          <p:cNvPr id="134" name="Rectangle 133">
            <a:extLst>
              <a:ext uri="{FF2B5EF4-FFF2-40B4-BE49-F238E27FC236}">
                <a16:creationId xmlns:a16="http://schemas.microsoft.com/office/drawing/2014/main" id="{88D923F2-D32A-1541-82B7-DCDC4BBAA793}"/>
              </a:ext>
            </a:extLst>
          </p:cNvPr>
          <p:cNvSpPr/>
          <p:nvPr/>
        </p:nvSpPr>
        <p:spPr>
          <a:xfrm>
            <a:off x="5714095" y="5876948"/>
            <a:ext cx="1671628" cy="261610"/>
          </a:xfrm>
          <a:prstGeom prst="rect">
            <a:avLst/>
          </a:prstGeom>
        </p:spPr>
        <p:txBody>
          <a:bodyPr wrap="square">
            <a:spAutoFit/>
          </a:bodyPr>
          <a:lstStyle/>
          <a:p>
            <a:pPr algn="ctr" defTabSz="609555" fontAlgn="auto">
              <a:spcBef>
                <a:spcPts val="0"/>
              </a:spcBef>
              <a:spcAft>
                <a:spcPts val="0"/>
              </a:spcAft>
              <a:defRPr/>
            </a:pPr>
            <a:r>
              <a:rPr lang="en-US" sz="1100">
                <a:solidFill>
                  <a:schemeClr val="bg2"/>
                </a:solidFill>
                <a:latin typeface="+mj-lt"/>
                <a:cs typeface="CiscoSansTT" panose="020B0503020201020303" pitchFamily="34" charset="0"/>
              </a:rPr>
              <a:t>ENCS 5000</a:t>
            </a:r>
          </a:p>
        </p:txBody>
      </p:sp>
      <p:sp>
        <p:nvSpPr>
          <p:cNvPr id="135" name="Rounded Rectangle 79">
            <a:extLst>
              <a:ext uri="{FF2B5EF4-FFF2-40B4-BE49-F238E27FC236}">
                <a16:creationId xmlns:a16="http://schemas.microsoft.com/office/drawing/2014/main" id="{8C2C800B-4BD2-C54D-A9C8-DC0507899164}"/>
              </a:ext>
            </a:extLst>
          </p:cNvPr>
          <p:cNvSpPr/>
          <p:nvPr/>
        </p:nvSpPr>
        <p:spPr>
          <a:xfrm>
            <a:off x="3255895" y="5303752"/>
            <a:ext cx="2267088" cy="996696"/>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auto">
              <a:spcBef>
                <a:spcPts val="0"/>
              </a:spcBef>
              <a:spcAft>
                <a:spcPts val="0"/>
              </a:spcAft>
              <a:defRPr/>
            </a:pPr>
            <a:r>
              <a:rPr lang="en-US">
                <a:solidFill>
                  <a:schemeClr val="bg2"/>
                </a:solidFill>
                <a:latin typeface="+mj-lt"/>
                <a:cs typeface="CiscoSansTT" panose="020B0503020201020303" pitchFamily="34" charset="0"/>
              </a:rPr>
              <a:t>Virtualization</a:t>
            </a:r>
          </a:p>
        </p:txBody>
      </p:sp>
      <p:sp>
        <p:nvSpPr>
          <p:cNvPr id="138" name="Rounded Rectangle 79">
            <a:extLst>
              <a:ext uri="{FF2B5EF4-FFF2-40B4-BE49-F238E27FC236}">
                <a16:creationId xmlns:a16="http://schemas.microsoft.com/office/drawing/2014/main" id="{2454C356-891C-5246-8E01-9C5F37CDBD84}"/>
              </a:ext>
            </a:extLst>
          </p:cNvPr>
          <p:cNvSpPr/>
          <p:nvPr/>
        </p:nvSpPr>
        <p:spPr>
          <a:xfrm>
            <a:off x="8532573" y="1412982"/>
            <a:ext cx="2923537" cy="736647"/>
          </a:xfrm>
          <a:prstGeom prst="round2SameRect">
            <a:avLst>
              <a:gd name="adj1" fmla="val 5000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auto">
              <a:spcBef>
                <a:spcPts val="0"/>
              </a:spcBef>
              <a:spcAft>
                <a:spcPts val="0"/>
              </a:spcAft>
              <a:defRPr/>
            </a:pPr>
            <a:r>
              <a:rPr lang="en-US">
                <a:solidFill>
                  <a:srgbClr val="FFFFFF"/>
                </a:solidFill>
                <a:latin typeface="+mj-lt"/>
                <a:cs typeface="CiscoSansTT" panose="020B0503020201020303" pitchFamily="34" charset="0"/>
              </a:rPr>
              <a:t>Cloud </a:t>
            </a:r>
          </a:p>
        </p:txBody>
      </p:sp>
      <p:sp>
        <p:nvSpPr>
          <p:cNvPr id="143" name="Rectangle 142">
            <a:extLst>
              <a:ext uri="{FF2B5EF4-FFF2-40B4-BE49-F238E27FC236}">
                <a16:creationId xmlns:a16="http://schemas.microsoft.com/office/drawing/2014/main" id="{C98F895A-BA2E-E544-862D-CFC7671BCBA0}"/>
              </a:ext>
            </a:extLst>
          </p:cNvPr>
          <p:cNvSpPr/>
          <p:nvPr/>
        </p:nvSpPr>
        <p:spPr>
          <a:xfrm>
            <a:off x="5659653" y="4649881"/>
            <a:ext cx="1242489" cy="261610"/>
          </a:xfrm>
          <a:prstGeom prst="rect">
            <a:avLst/>
          </a:prstGeom>
        </p:spPr>
        <p:txBody>
          <a:bodyPr wrap="square">
            <a:spAutoFit/>
          </a:bodyPr>
          <a:lstStyle/>
          <a:p>
            <a:pPr algn="ctr" defTabSz="609539">
              <a:defRPr/>
            </a:pPr>
            <a:r>
              <a:rPr lang="en-US" sz="1100">
                <a:solidFill>
                  <a:srgbClr val="005073"/>
                </a:solidFill>
                <a:latin typeface="+mj-lt"/>
                <a:cs typeface="CiscoSansTT" panose="020B0503020201020303" pitchFamily="34" charset="0"/>
              </a:rPr>
              <a:t>vEdge 2000 </a:t>
            </a:r>
          </a:p>
        </p:txBody>
      </p:sp>
      <p:sp>
        <p:nvSpPr>
          <p:cNvPr id="144" name="Rounded Rectangle 79">
            <a:extLst>
              <a:ext uri="{FF2B5EF4-FFF2-40B4-BE49-F238E27FC236}">
                <a16:creationId xmlns:a16="http://schemas.microsoft.com/office/drawing/2014/main" id="{0FA5CF0C-03E0-564B-A1F6-01B4D5280680}"/>
              </a:ext>
            </a:extLst>
          </p:cNvPr>
          <p:cNvSpPr/>
          <p:nvPr/>
        </p:nvSpPr>
        <p:spPr>
          <a:xfrm>
            <a:off x="735891" y="4065742"/>
            <a:ext cx="9237312" cy="997615"/>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fontAlgn="auto">
              <a:spcBef>
                <a:spcPts val="0"/>
              </a:spcBef>
              <a:spcAft>
                <a:spcPts val="0"/>
              </a:spcAft>
              <a:defRPr/>
            </a:pPr>
            <a:r>
              <a:rPr lang="en-US" sz="1100">
                <a:solidFill>
                  <a:schemeClr val="bg2"/>
                </a:solidFill>
                <a:latin typeface="+mj-lt"/>
                <a:cs typeface="CiscoSansTT" panose="020B0503020201020303" pitchFamily="34" charset="0"/>
              </a:rPr>
              <a:t> </a:t>
            </a:r>
          </a:p>
        </p:txBody>
      </p:sp>
      <p:pic>
        <p:nvPicPr>
          <p:cNvPr id="145" name="Picture 144">
            <a:extLst>
              <a:ext uri="{FF2B5EF4-FFF2-40B4-BE49-F238E27FC236}">
                <a16:creationId xmlns:a16="http://schemas.microsoft.com/office/drawing/2014/main" id="{CE5EE0F5-9B0E-A046-B919-9042F84E745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37607" y="4271658"/>
            <a:ext cx="1292187" cy="482252"/>
          </a:xfrm>
          <a:prstGeom prst="rect">
            <a:avLst/>
          </a:prstGeom>
        </p:spPr>
      </p:pic>
      <p:pic>
        <p:nvPicPr>
          <p:cNvPr id="146" name="Picture 145">
            <a:extLst>
              <a:ext uri="{FF2B5EF4-FFF2-40B4-BE49-F238E27FC236}">
                <a16:creationId xmlns:a16="http://schemas.microsoft.com/office/drawing/2014/main" id="{EE52FE11-CE57-184F-9FBC-49A83C62AE7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655174" y="4442502"/>
            <a:ext cx="1229077" cy="209607"/>
          </a:xfrm>
          <a:prstGeom prst="rect">
            <a:avLst/>
          </a:prstGeom>
        </p:spPr>
      </p:pic>
      <p:sp>
        <p:nvSpPr>
          <p:cNvPr id="147" name="Rectangle 146">
            <a:extLst>
              <a:ext uri="{FF2B5EF4-FFF2-40B4-BE49-F238E27FC236}">
                <a16:creationId xmlns:a16="http://schemas.microsoft.com/office/drawing/2014/main" id="{5FB22E4A-0967-8445-B90C-694571EC3A1F}"/>
              </a:ext>
            </a:extLst>
          </p:cNvPr>
          <p:cNvSpPr/>
          <p:nvPr/>
        </p:nvSpPr>
        <p:spPr>
          <a:xfrm>
            <a:off x="5420059" y="4712443"/>
            <a:ext cx="1671628" cy="261610"/>
          </a:xfrm>
          <a:prstGeom prst="rect">
            <a:avLst/>
          </a:prstGeom>
        </p:spPr>
        <p:txBody>
          <a:bodyPr wrap="square">
            <a:spAutoFit/>
          </a:bodyPr>
          <a:lstStyle/>
          <a:p>
            <a:pPr algn="ctr" defTabSz="609555" fontAlgn="auto">
              <a:spcBef>
                <a:spcPts val="0"/>
              </a:spcBef>
              <a:spcAft>
                <a:spcPts val="0"/>
              </a:spcAft>
              <a:defRPr/>
            </a:pPr>
            <a:r>
              <a:rPr lang="en-US" sz="1100">
                <a:solidFill>
                  <a:schemeClr val="bg2"/>
                </a:solidFill>
                <a:latin typeface="+mj-lt"/>
                <a:cs typeface="CiscoSansTT" panose="020B0503020201020303" pitchFamily="34" charset="0"/>
              </a:rPr>
              <a:t>vEdge 2000</a:t>
            </a:r>
          </a:p>
        </p:txBody>
      </p:sp>
      <p:sp>
        <p:nvSpPr>
          <p:cNvPr id="148" name="Rectangle 147">
            <a:extLst>
              <a:ext uri="{FF2B5EF4-FFF2-40B4-BE49-F238E27FC236}">
                <a16:creationId xmlns:a16="http://schemas.microsoft.com/office/drawing/2014/main" id="{A7D3A8F5-82D0-E248-A49A-8D44C62842AC}"/>
              </a:ext>
            </a:extLst>
          </p:cNvPr>
          <p:cNvSpPr/>
          <p:nvPr/>
        </p:nvSpPr>
        <p:spPr>
          <a:xfrm>
            <a:off x="6690026" y="4712443"/>
            <a:ext cx="1671628" cy="261610"/>
          </a:xfrm>
          <a:prstGeom prst="rect">
            <a:avLst/>
          </a:prstGeom>
        </p:spPr>
        <p:txBody>
          <a:bodyPr wrap="square">
            <a:spAutoFit/>
          </a:bodyPr>
          <a:lstStyle/>
          <a:p>
            <a:pPr algn="ctr" defTabSz="609555" fontAlgn="auto">
              <a:spcBef>
                <a:spcPts val="0"/>
              </a:spcBef>
              <a:spcAft>
                <a:spcPts val="0"/>
              </a:spcAft>
              <a:defRPr/>
            </a:pPr>
            <a:r>
              <a:rPr lang="en-US" sz="1100">
                <a:solidFill>
                  <a:schemeClr val="bg2"/>
                </a:solidFill>
                <a:latin typeface="+mj-lt"/>
                <a:cs typeface="CiscoSansTT" panose="020B0503020201020303" pitchFamily="34" charset="0"/>
              </a:rPr>
              <a:t>vEdge 5000</a:t>
            </a:r>
          </a:p>
        </p:txBody>
      </p:sp>
      <p:sp>
        <p:nvSpPr>
          <p:cNvPr id="150" name="Rectangle 149">
            <a:extLst>
              <a:ext uri="{FF2B5EF4-FFF2-40B4-BE49-F238E27FC236}">
                <a16:creationId xmlns:a16="http://schemas.microsoft.com/office/drawing/2014/main" id="{1DA12D90-8C03-8B40-88D7-D04B6B9C2656}"/>
              </a:ext>
            </a:extLst>
          </p:cNvPr>
          <p:cNvSpPr/>
          <p:nvPr/>
        </p:nvSpPr>
        <p:spPr>
          <a:xfrm>
            <a:off x="2762469" y="4712443"/>
            <a:ext cx="2024543" cy="261610"/>
          </a:xfrm>
          <a:prstGeom prst="rect">
            <a:avLst/>
          </a:prstGeom>
        </p:spPr>
        <p:txBody>
          <a:bodyPr wrap="square">
            <a:spAutoFit/>
          </a:bodyPr>
          <a:lstStyle/>
          <a:p>
            <a:pPr algn="ctr" defTabSz="609539">
              <a:defRPr/>
            </a:pPr>
            <a:r>
              <a:rPr lang="en-US" sz="1100">
                <a:solidFill>
                  <a:schemeClr val="bg2"/>
                </a:solidFill>
                <a:latin typeface="+mj-lt"/>
                <a:ea typeface="CiscoSansTT ExtraLight" charset="0"/>
                <a:cs typeface="CiscoSansTT" panose="020B0503020201020303" pitchFamily="34" charset="0"/>
              </a:rPr>
              <a:t>ISR 1100-4G/6G/LTE</a:t>
            </a:r>
          </a:p>
        </p:txBody>
      </p:sp>
      <p:sp>
        <p:nvSpPr>
          <p:cNvPr id="151" name="Rectangle 150">
            <a:extLst>
              <a:ext uri="{FF2B5EF4-FFF2-40B4-BE49-F238E27FC236}">
                <a16:creationId xmlns:a16="http://schemas.microsoft.com/office/drawing/2014/main" id="{6D401956-BE2A-154D-A992-82F7657DF11E}"/>
              </a:ext>
            </a:extLst>
          </p:cNvPr>
          <p:cNvSpPr/>
          <p:nvPr/>
        </p:nvSpPr>
        <p:spPr>
          <a:xfrm>
            <a:off x="764273" y="4309199"/>
            <a:ext cx="1421003" cy="438710"/>
          </a:xfrm>
          <a:prstGeom prst="rect">
            <a:avLst/>
          </a:prstGeom>
        </p:spPr>
        <p:txBody>
          <a:bodyPr wrap="square">
            <a:spAutoFit/>
          </a:bodyPr>
          <a:lstStyle/>
          <a:p>
            <a:pPr algn="ctr" defTabSz="609539">
              <a:defRPr/>
            </a:pPr>
            <a:r>
              <a:rPr lang="en-US" sz="1200">
                <a:solidFill>
                  <a:schemeClr val="bg2"/>
                </a:solidFill>
                <a:latin typeface="+mj-lt"/>
                <a:ea typeface="CiscoSansTT ExtraLight" charset="0"/>
                <a:cs typeface="CiscoSansTT" panose="020B0503020201020303" pitchFamily="34" charset="0"/>
              </a:rPr>
              <a:t>SD-WAN</a:t>
            </a:r>
          </a:p>
          <a:p>
            <a:pPr algn="ctr" defTabSz="609539">
              <a:defRPr/>
            </a:pPr>
            <a:r>
              <a:rPr lang="en-US" sz="1051">
                <a:solidFill>
                  <a:schemeClr val="bg2"/>
                </a:solidFill>
                <a:latin typeface="+mj-lt"/>
                <a:ea typeface="CiscoSansTT ExtraLight" charset="0"/>
                <a:cs typeface="CiscoSansTT" panose="020B0503020201020303" pitchFamily="34" charset="0"/>
              </a:rPr>
              <a:t>(Viptela OS)</a:t>
            </a:r>
          </a:p>
        </p:txBody>
      </p:sp>
      <p:sp>
        <p:nvSpPr>
          <p:cNvPr id="56" name="Rectangle 55">
            <a:extLst>
              <a:ext uri="{FF2B5EF4-FFF2-40B4-BE49-F238E27FC236}">
                <a16:creationId xmlns:a16="http://schemas.microsoft.com/office/drawing/2014/main" id="{75DE3E9D-0774-194E-A733-178743BFC99C}"/>
              </a:ext>
            </a:extLst>
          </p:cNvPr>
          <p:cNvSpPr/>
          <p:nvPr/>
        </p:nvSpPr>
        <p:spPr>
          <a:xfrm>
            <a:off x="8591604" y="4712443"/>
            <a:ext cx="1229077" cy="261610"/>
          </a:xfrm>
          <a:prstGeom prst="rect">
            <a:avLst/>
          </a:prstGeom>
        </p:spPr>
        <p:txBody>
          <a:bodyPr wrap="square">
            <a:spAutoFit/>
          </a:bodyPr>
          <a:lstStyle/>
          <a:p>
            <a:pPr algn="ctr" defTabSz="609539">
              <a:defRPr/>
            </a:pPr>
            <a:r>
              <a:rPr lang="en-US" sz="1100" err="1">
                <a:solidFill>
                  <a:schemeClr val="bg2"/>
                </a:solidFill>
                <a:latin typeface="+mj-lt"/>
                <a:ea typeface="CiscoSansTT ExtraLight" charset="0"/>
                <a:cs typeface="CiscoSansTT" panose="020B0503020201020303" pitchFamily="34" charset="0"/>
              </a:rPr>
              <a:t>vEdge</a:t>
            </a:r>
            <a:r>
              <a:rPr lang="en-US" sz="1100">
                <a:solidFill>
                  <a:schemeClr val="bg2"/>
                </a:solidFill>
                <a:latin typeface="+mj-lt"/>
                <a:ea typeface="CiscoSansTT ExtraLight" charset="0"/>
                <a:cs typeface="CiscoSansTT" panose="020B0503020201020303" pitchFamily="34" charset="0"/>
              </a:rPr>
              <a:t> Cloud</a:t>
            </a:r>
          </a:p>
        </p:txBody>
      </p:sp>
      <p:pic>
        <p:nvPicPr>
          <p:cNvPr id="57" name="Picture 56">
            <a:extLst>
              <a:ext uri="{FF2B5EF4-FFF2-40B4-BE49-F238E27FC236}">
                <a16:creationId xmlns:a16="http://schemas.microsoft.com/office/drawing/2014/main" id="{2039259A-EEF9-D846-AAD5-990079729F7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958794" y="4278681"/>
            <a:ext cx="494693" cy="376087"/>
          </a:xfrm>
          <a:prstGeom prst="rect">
            <a:avLst/>
          </a:prstGeom>
        </p:spPr>
      </p:pic>
      <p:pic>
        <p:nvPicPr>
          <p:cNvPr id="149" name="Picture 148">
            <a:extLst>
              <a:ext uri="{FF2B5EF4-FFF2-40B4-BE49-F238E27FC236}">
                <a16:creationId xmlns:a16="http://schemas.microsoft.com/office/drawing/2014/main" id="{42E92CC4-6DCE-074A-9C52-74030CA1427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01433">
            <a:off x="3210398" y="4175873"/>
            <a:ext cx="1128685" cy="468839"/>
          </a:xfrm>
          <a:prstGeom prst="rect">
            <a:avLst/>
          </a:prstGeom>
        </p:spPr>
      </p:pic>
      <p:sp>
        <p:nvSpPr>
          <p:cNvPr id="127" name="Rectangle 126">
            <a:extLst>
              <a:ext uri="{FF2B5EF4-FFF2-40B4-BE49-F238E27FC236}">
                <a16:creationId xmlns:a16="http://schemas.microsoft.com/office/drawing/2014/main" id="{A8998116-5119-1B4B-A59A-76FEFCD808EC}"/>
              </a:ext>
            </a:extLst>
          </p:cNvPr>
          <p:cNvSpPr/>
          <p:nvPr/>
        </p:nvSpPr>
        <p:spPr>
          <a:xfrm>
            <a:off x="813704" y="2806825"/>
            <a:ext cx="1322145" cy="623376"/>
          </a:xfrm>
          <a:prstGeom prst="rect">
            <a:avLst/>
          </a:prstGeom>
        </p:spPr>
        <p:txBody>
          <a:bodyPr wrap="square">
            <a:spAutoFit/>
          </a:bodyPr>
          <a:lstStyle/>
          <a:p>
            <a:pPr algn="ctr" defTabSz="609539">
              <a:defRPr/>
            </a:pPr>
            <a:r>
              <a:rPr lang="en-US" sz="1200">
                <a:solidFill>
                  <a:schemeClr val="bg2"/>
                </a:solidFill>
                <a:latin typeface="+mj-lt"/>
                <a:ea typeface="CiscoSansTT ExtraLight" charset="0"/>
                <a:cs typeface="CiscoSansTT" panose="020B0503020201020303" pitchFamily="34" charset="0"/>
              </a:rPr>
              <a:t>SD-WAN + </a:t>
            </a:r>
          </a:p>
          <a:p>
            <a:pPr algn="ctr" defTabSz="609539">
              <a:defRPr/>
            </a:pPr>
            <a:r>
              <a:rPr lang="en-US" sz="1200">
                <a:solidFill>
                  <a:schemeClr val="bg2"/>
                </a:solidFill>
                <a:latin typeface="+mj-lt"/>
                <a:ea typeface="CiscoSansTT ExtraLight" charset="0"/>
                <a:cs typeface="CiscoSansTT" panose="020B0503020201020303" pitchFamily="34" charset="0"/>
              </a:rPr>
              <a:t>Services</a:t>
            </a:r>
          </a:p>
          <a:p>
            <a:pPr algn="ctr" defTabSz="609539">
              <a:defRPr/>
            </a:pPr>
            <a:r>
              <a:rPr lang="en-US" sz="1051">
                <a:solidFill>
                  <a:schemeClr val="bg2"/>
                </a:solidFill>
                <a:latin typeface="+mj-lt"/>
                <a:ea typeface="CiscoSansTT ExtraLight" charset="0"/>
                <a:cs typeface="CiscoSansTT" panose="020B0503020201020303" pitchFamily="34" charset="0"/>
              </a:rPr>
              <a:t>(IOS XE)</a:t>
            </a:r>
          </a:p>
        </p:txBody>
      </p:sp>
      <p:sp>
        <p:nvSpPr>
          <p:cNvPr id="62" name="TextBox 61">
            <a:extLst>
              <a:ext uri="{FF2B5EF4-FFF2-40B4-BE49-F238E27FC236}">
                <a16:creationId xmlns:a16="http://schemas.microsoft.com/office/drawing/2014/main" id="{DE5E6C93-1587-934A-9126-F21AA5DE2F9D}"/>
              </a:ext>
            </a:extLst>
          </p:cNvPr>
          <p:cNvSpPr txBox="1"/>
          <p:nvPr/>
        </p:nvSpPr>
        <p:spPr>
          <a:xfrm>
            <a:off x="3060738" y="2818079"/>
            <a:ext cx="1881655" cy="261610"/>
          </a:xfrm>
          <a:prstGeom prst="rect">
            <a:avLst/>
          </a:prstGeom>
          <a:noFill/>
        </p:spPr>
        <p:txBody>
          <a:bodyPr wrap="square" rtlCol="0">
            <a:spAutoFit/>
          </a:bodyPr>
          <a:lstStyle/>
          <a:p>
            <a:pPr algn="ctr"/>
            <a:r>
              <a:rPr lang="en-US" sz="1100">
                <a:solidFill>
                  <a:schemeClr val="bg2"/>
                </a:solidFill>
                <a:latin typeface="+mj-lt"/>
              </a:rPr>
              <a:t>Catalyst 8300</a:t>
            </a:r>
          </a:p>
        </p:txBody>
      </p:sp>
      <p:sp>
        <p:nvSpPr>
          <p:cNvPr id="72" name="TextBox 71">
            <a:extLst>
              <a:ext uri="{FF2B5EF4-FFF2-40B4-BE49-F238E27FC236}">
                <a16:creationId xmlns:a16="http://schemas.microsoft.com/office/drawing/2014/main" id="{A06823BE-09F4-9F4F-A410-37ECF589F63B}"/>
              </a:ext>
            </a:extLst>
          </p:cNvPr>
          <p:cNvSpPr txBox="1"/>
          <p:nvPr/>
        </p:nvSpPr>
        <p:spPr>
          <a:xfrm>
            <a:off x="5977299" y="2829808"/>
            <a:ext cx="1864149" cy="261610"/>
          </a:xfrm>
          <a:prstGeom prst="rect">
            <a:avLst/>
          </a:prstGeom>
          <a:noFill/>
        </p:spPr>
        <p:txBody>
          <a:bodyPr wrap="square" rtlCol="0">
            <a:spAutoFit/>
          </a:bodyPr>
          <a:lstStyle/>
          <a:p>
            <a:pPr algn="ctr"/>
            <a:r>
              <a:rPr lang="en-US" sz="1100">
                <a:solidFill>
                  <a:schemeClr val="bg2"/>
                </a:solidFill>
                <a:latin typeface="+mj-lt"/>
              </a:rPr>
              <a:t>Catalyst 8500</a:t>
            </a:r>
          </a:p>
        </p:txBody>
      </p:sp>
      <p:sp>
        <p:nvSpPr>
          <p:cNvPr id="80" name="TextBox 79">
            <a:extLst>
              <a:ext uri="{FF2B5EF4-FFF2-40B4-BE49-F238E27FC236}">
                <a16:creationId xmlns:a16="http://schemas.microsoft.com/office/drawing/2014/main" id="{82FFDBEE-BC99-AC4C-AFBF-18472F0D6766}"/>
              </a:ext>
            </a:extLst>
          </p:cNvPr>
          <p:cNvSpPr txBox="1"/>
          <p:nvPr/>
        </p:nvSpPr>
        <p:spPr>
          <a:xfrm>
            <a:off x="8589834" y="2829807"/>
            <a:ext cx="1232617" cy="261610"/>
          </a:xfrm>
          <a:prstGeom prst="rect">
            <a:avLst/>
          </a:prstGeom>
          <a:noFill/>
        </p:spPr>
        <p:txBody>
          <a:bodyPr wrap="square" rtlCol="0">
            <a:spAutoFit/>
          </a:bodyPr>
          <a:lstStyle/>
          <a:p>
            <a:pPr algn="ctr"/>
            <a:r>
              <a:rPr lang="en-US" sz="1100">
                <a:solidFill>
                  <a:schemeClr val="bg2"/>
                </a:solidFill>
                <a:latin typeface="+mj-lt"/>
              </a:rPr>
              <a:t>Catalyst 8000V</a:t>
            </a:r>
          </a:p>
        </p:txBody>
      </p:sp>
      <p:sp>
        <p:nvSpPr>
          <p:cNvPr id="21" name="Rounded Rectangle 20">
            <a:extLst>
              <a:ext uri="{FF2B5EF4-FFF2-40B4-BE49-F238E27FC236}">
                <a16:creationId xmlns:a16="http://schemas.microsoft.com/office/drawing/2014/main" id="{55452D82-D5F2-2C41-BF82-82EC87154256}"/>
              </a:ext>
            </a:extLst>
          </p:cNvPr>
          <p:cNvSpPr/>
          <p:nvPr/>
        </p:nvSpPr>
        <p:spPr>
          <a:xfrm>
            <a:off x="2339715" y="2288393"/>
            <a:ext cx="7633488" cy="809511"/>
          </a:xfrm>
          <a:prstGeom prst="roundRect">
            <a:avLst>
              <a:gd name="adj" fmla="val 23834"/>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pic>
        <p:nvPicPr>
          <p:cNvPr id="23" name="Picture 22" descr="A close up of a device&#10;&#10;Description automatically generated">
            <a:extLst>
              <a:ext uri="{FF2B5EF4-FFF2-40B4-BE49-F238E27FC236}">
                <a16:creationId xmlns:a16="http://schemas.microsoft.com/office/drawing/2014/main" id="{8A0CC6E8-F881-6040-8ED9-D0EF6AB8E281}"/>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5610395" y="2503250"/>
            <a:ext cx="2597956" cy="355505"/>
          </a:xfrm>
          <a:prstGeom prst="rect">
            <a:avLst/>
          </a:prstGeom>
        </p:spPr>
      </p:pic>
      <p:sp>
        <p:nvSpPr>
          <p:cNvPr id="24" name="Rounded Rectangle 23">
            <a:extLst>
              <a:ext uri="{FF2B5EF4-FFF2-40B4-BE49-F238E27FC236}">
                <a16:creationId xmlns:a16="http://schemas.microsoft.com/office/drawing/2014/main" id="{0DF33477-5183-744F-817B-040087C6F8F2}"/>
              </a:ext>
            </a:extLst>
          </p:cNvPr>
          <p:cNvSpPr/>
          <p:nvPr/>
        </p:nvSpPr>
        <p:spPr>
          <a:xfrm>
            <a:off x="4857482" y="2105208"/>
            <a:ext cx="2597956" cy="373749"/>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a:solidFill>
                  <a:schemeClr val="bg2"/>
                </a:solidFill>
                <a:latin typeface="+mj-lt"/>
                <a:cs typeface="CiscoSansTT" panose="020B0503020201020303" pitchFamily="34" charset="0"/>
              </a:rPr>
              <a:t>Cloud Edge</a:t>
            </a:r>
          </a:p>
        </p:txBody>
      </p:sp>
      <p:grpSp>
        <p:nvGrpSpPr>
          <p:cNvPr id="58" name="Group 57">
            <a:extLst>
              <a:ext uri="{FF2B5EF4-FFF2-40B4-BE49-F238E27FC236}">
                <a16:creationId xmlns:a16="http://schemas.microsoft.com/office/drawing/2014/main" id="{3BD4A1AD-FCFA-B546-8C49-C8D3ADD37901}"/>
              </a:ext>
            </a:extLst>
          </p:cNvPr>
          <p:cNvGrpSpPr/>
          <p:nvPr/>
        </p:nvGrpSpPr>
        <p:grpSpPr>
          <a:xfrm>
            <a:off x="5704696" y="3261104"/>
            <a:ext cx="2409355" cy="411480"/>
            <a:chOff x="5633376" y="2727656"/>
            <a:chExt cx="3252646" cy="552646"/>
          </a:xfrm>
        </p:grpSpPr>
        <p:pic>
          <p:nvPicPr>
            <p:cNvPr id="59" name="Picture 58">
              <a:extLst>
                <a:ext uri="{FF2B5EF4-FFF2-40B4-BE49-F238E27FC236}">
                  <a16:creationId xmlns:a16="http://schemas.microsoft.com/office/drawing/2014/main" id="{78376FE7-211C-824B-B1FC-8C428098B63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633376" y="2821595"/>
              <a:ext cx="1595204" cy="458707"/>
            </a:xfrm>
            <a:prstGeom prst="rect">
              <a:avLst/>
            </a:prstGeom>
          </p:spPr>
        </p:pic>
        <p:pic>
          <p:nvPicPr>
            <p:cNvPr id="61" name="Picture 60">
              <a:extLst>
                <a:ext uri="{FF2B5EF4-FFF2-40B4-BE49-F238E27FC236}">
                  <a16:creationId xmlns:a16="http://schemas.microsoft.com/office/drawing/2014/main" id="{DD9B9B12-6504-A24C-BE34-4FF246D114E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258468" y="2727656"/>
              <a:ext cx="760610" cy="458707"/>
            </a:xfrm>
            <a:prstGeom prst="rect">
              <a:avLst/>
            </a:prstGeom>
          </p:spPr>
        </p:pic>
        <p:pic>
          <p:nvPicPr>
            <p:cNvPr id="67" name="Picture 66">
              <a:extLst>
                <a:ext uri="{FF2B5EF4-FFF2-40B4-BE49-F238E27FC236}">
                  <a16:creationId xmlns:a16="http://schemas.microsoft.com/office/drawing/2014/main" id="{E51146CF-2489-4E42-BF08-1F26DACBBEE4}"/>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038273" y="2797074"/>
              <a:ext cx="847749" cy="459758"/>
            </a:xfrm>
            <a:prstGeom prst="rect">
              <a:avLst/>
            </a:prstGeom>
          </p:spPr>
        </p:pic>
      </p:grpSp>
      <p:grpSp>
        <p:nvGrpSpPr>
          <p:cNvPr id="86" name="Group 85">
            <a:extLst>
              <a:ext uri="{FF2B5EF4-FFF2-40B4-BE49-F238E27FC236}">
                <a16:creationId xmlns:a16="http://schemas.microsoft.com/office/drawing/2014/main" id="{05A7220E-3F25-DE4C-B490-08648D38A95C}"/>
              </a:ext>
            </a:extLst>
          </p:cNvPr>
          <p:cNvGrpSpPr/>
          <p:nvPr/>
        </p:nvGrpSpPr>
        <p:grpSpPr>
          <a:xfrm>
            <a:off x="10025509" y="2747482"/>
            <a:ext cx="1167363" cy="623932"/>
            <a:chOff x="21597668" y="1236215"/>
            <a:chExt cx="1929772" cy="1031428"/>
          </a:xfrm>
        </p:grpSpPr>
        <p:grpSp>
          <p:nvGrpSpPr>
            <p:cNvPr id="87" name="Group 86">
              <a:extLst>
                <a:ext uri="{FF2B5EF4-FFF2-40B4-BE49-F238E27FC236}">
                  <a16:creationId xmlns:a16="http://schemas.microsoft.com/office/drawing/2014/main" id="{7A711800-8271-314A-9706-AE028A0CE50E}"/>
                </a:ext>
              </a:extLst>
            </p:cNvPr>
            <p:cNvGrpSpPr/>
            <p:nvPr/>
          </p:nvGrpSpPr>
          <p:grpSpPr>
            <a:xfrm>
              <a:off x="21597668" y="1236215"/>
              <a:ext cx="1929772" cy="1031428"/>
              <a:chOff x="-760758" y="-330404"/>
              <a:chExt cx="2825562" cy="1510212"/>
            </a:xfrm>
            <a:solidFill>
              <a:schemeClr val="accent1"/>
            </a:solidFill>
          </p:grpSpPr>
          <p:sp>
            <p:nvSpPr>
              <p:cNvPr id="89" name="Rectangle: Rounded Corners 805">
                <a:extLst>
                  <a:ext uri="{FF2B5EF4-FFF2-40B4-BE49-F238E27FC236}">
                    <a16:creationId xmlns:a16="http://schemas.microsoft.com/office/drawing/2014/main" id="{C2ADAE99-90B4-EB40-958E-E5636E163EE4}"/>
                  </a:ext>
                </a:extLst>
              </p:cNvPr>
              <p:cNvSpPr/>
              <p:nvPr/>
            </p:nvSpPr>
            <p:spPr>
              <a:xfrm>
                <a:off x="-760758" y="526255"/>
                <a:ext cx="2825562" cy="653553"/>
              </a:xfrm>
              <a:prstGeom prst="roundRect">
                <a:avLst>
                  <a:gd name="adj" fmla="val 50000"/>
                </a:avLst>
              </a:prstGeom>
              <a:solidFill>
                <a:schemeClr val="accent1"/>
              </a:solidFill>
              <a:ln w="85725">
                <a:noFill/>
              </a:ln>
            </p:spPr>
            <p:txBody>
              <a:bodyPr vert="horz" wrap="square" lIns="91440" tIns="45720" rIns="91440" bIns="45720" numCol="1" anchor="t" anchorCtr="0" compatLnSpc="1">
                <a:prstTxWarp prst="textNoShape">
                  <a:avLst/>
                </a:prstTxWarp>
              </a:bodyPr>
              <a:lstStyle/>
              <a:p>
                <a:pPr defTabSz="457167">
                  <a:defRPr/>
                </a:pPr>
                <a:endParaRPr lang="en-US">
                  <a:solidFill>
                    <a:srgbClr val="282828"/>
                  </a:solidFill>
                  <a:latin typeface="+mj-lt"/>
                </a:endParaRPr>
              </a:p>
            </p:txBody>
          </p:sp>
          <p:sp>
            <p:nvSpPr>
              <p:cNvPr id="90" name="Rectangle: Rounded Corners 806">
                <a:extLst>
                  <a:ext uri="{FF2B5EF4-FFF2-40B4-BE49-F238E27FC236}">
                    <a16:creationId xmlns:a16="http://schemas.microsoft.com/office/drawing/2014/main" id="{1F232322-B8D4-C542-B05E-8A844F145D1E}"/>
                  </a:ext>
                </a:extLst>
              </p:cNvPr>
              <p:cNvSpPr/>
              <p:nvPr/>
            </p:nvSpPr>
            <p:spPr>
              <a:xfrm>
                <a:off x="-521759" y="57544"/>
                <a:ext cx="2128884" cy="653553"/>
              </a:xfrm>
              <a:prstGeom prst="roundRect">
                <a:avLst>
                  <a:gd name="adj" fmla="val 50000"/>
                </a:avLst>
              </a:prstGeom>
              <a:solidFill>
                <a:schemeClr val="accent1"/>
              </a:solidFill>
              <a:ln w="85725">
                <a:noFill/>
              </a:ln>
            </p:spPr>
            <p:txBody>
              <a:bodyPr vert="horz" wrap="square" lIns="91440" tIns="45720" rIns="91440" bIns="45720" numCol="1" anchor="t" anchorCtr="0" compatLnSpc="1">
                <a:prstTxWarp prst="textNoShape">
                  <a:avLst/>
                </a:prstTxWarp>
              </a:bodyPr>
              <a:lstStyle/>
              <a:p>
                <a:pPr defTabSz="457167">
                  <a:defRPr/>
                </a:pPr>
                <a:endParaRPr lang="en-US">
                  <a:solidFill>
                    <a:srgbClr val="282828"/>
                  </a:solidFill>
                  <a:latin typeface="+mj-lt"/>
                </a:endParaRPr>
              </a:p>
            </p:txBody>
          </p:sp>
          <p:sp>
            <p:nvSpPr>
              <p:cNvPr id="91" name="Rectangle: Rounded Corners 807">
                <a:extLst>
                  <a:ext uri="{FF2B5EF4-FFF2-40B4-BE49-F238E27FC236}">
                    <a16:creationId xmlns:a16="http://schemas.microsoft.com/office/drawing/2014/main" id="{052AB63A-69D4-F146-9D52-2EBEFB6EE458}"/>
                  </a:ext>
                </a:extLst>
              </p:cNvPr>
              <p:cNvSpPr/>
              <p:nvPr/>
            </p:nvSpPr>
            <p:spPr>
              <a:xfrm>
                <a:off x="-214785" y="-330404"/>
                <a:ext cx="1036385" cy="653553"/>
              </a:xfrm>
              <a:prstGeom prst="roundRect">
                <a:avLst>
                  <a:gd name="adj" fmla="val 50000"/>
                </a:avLst>
              </a:prstGeom>
              <a:solidFill>
                <a:schemeClr val="accent1"/>
              </a:solidFill>
              <a:ln w="85725">
                <a:noFill/>
              </a:ln>
            </p:spPr>
            <p:txBody>
              <a:bodyPr vert="horz" wrap="square" lIns="91440" tIns="45720" rIns="91440" bIns="45720" numCol="1" anchor="t" anchorCtr="0" compatLnSpc="1">
                <a:prstTxWarp prst="textNoShape">
                  <a:avLst/>
                </a:prstTxWarp>
              </a:bodyPr>
              <a:lstStyle/>
              <a:p>
                <a:pPr defTabSz="457167">
                  <a:defRPr/>
                </a:pPr>
                <a:endParaRPr lang="en-US">
                  <a:solidFill>
                    <a:srgbClr val="282828"/>
                  </a:solidFill>
                  <a:latin typeface="+mj-lt"/>
                </a:endParaRPr>
              </a:p>
            </p:txBody>
          </p:sp>
        </p:grpSp>
        <p:pic>
          <p:nvPicPr>
            <p:cNvPr id="88" name="Picture 67" descr="Image result for aws logo white">
              <a:extLst>
                <a:ext uri="{FF2B5EF4-FFF2-40B4-BE49-F238E27FC236}">
                  <a16:creationId xmlns:a16="http://schemas.microsoft.com/office/drawing/2014/main" id="{C006593B-0EF5-7C47-A657-E8C70A707E58}"/>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21708957" y="1508198"/>
              <a:ext cx="1252290" cy="6678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5" name="Group 84">
            <a:extLst>
              <a:ext uri="{FF2B5EF4-FFF2-40B4-BE49-F238E27FC236}">
                <a16:creationId xmlns:a16="http://schemas.microsoft.com/office/drawing/2014/main" id="{CA0C3464-BA1A-9B45-995C-7ADF5653912C}"/>
              </a:ext>
            </a:extLst>
          </p:cNvPr>
          <p:cNvGrpSpPr/>
          <p:nvPr/>
        </p:nvGrpSpPr>
        <p:grpSpPr>
          <a:xfrm>
            <a:off x="10243494" y="3267105"/>
            <a:ext cx="1162023" cy="621076"/>
            <a:chOff x="21834677" y="2071712"/>
            <a:chExt cx="1920946" cy="1026707"/>
          </a:xfrm>
        </p:grpSpPr>
        <p:grpSp>
          <p:nvGrpSpPr>
            <p:cNvPr id="92" name="Group 91">
              <a:extLst>
                <a:ext uri="{FF2B5EF4-FFF2-40B4-BE49-F238E27FC236}">
                  <a16:creationId xmlns:a16="http://schemas.microsoft.com/office/drawing/2014/main" id="{AE762704-C762-2D47-A13B-D38A565317A6}"/>
                </a:ext>
              </a:extLst>
            </p:cNvPr>
            <p:cNvGrpSpPr/>
            <p:nvPr/>
          </p:nvGrpSpPr>
          <p:grpSpPr>
            <a:xfrm flipH="1">
              <a:off x="21834677" y="2071712"/>
              <a:ext cx="1920946" cy="1026707"/>
              <a:chOff x="1921176" y="2170256"/>
              <a:chExt cx="2825562" cy="1510208"/>
            </a:xfrm>
            <a:solidFill>
              <a:srgbClr val="0085A4"/>
            </a:solidFill>
          </p:grpSpPr>
          <p:sp>
            <p:nvSpPr>
              <p:cNvPr id="95" name="Rectangle: Rounded Corners 797">
                <a:extLst>
                  <a:ext uri="{FF2B5EF4-FFF2-40B4-BE49-F238E27FC236}">
                    <a16:creationId xmlns:a16="http://schemas.microsoft.com/office/drawing/2014/main" id="{9324401C-9D60-504C-8633-DFB26FD73E2F}"/>
                  </a:ext>
                </a:extLst>
              </p:cNvPr>
              <p:cNvSpPr/>
              <p:nvPr/>
            </p:nvSpPr>
            <p:spPr>
              <a:xfrm>
                <a:off x="1921176" y="3026906"/>
                <a:ext cx="2825562" cy="653558"/>
              </a:xfrm>
              <a:prstGeom prst="roundRect">
                <a:avLst>
                  <a:gd name="adj" fmla="val 50000"/>
                </a:avLst>
              </a:prstGeom>
              <a:solidFill>
                <a:schemeClr val="accent1">
                  <a:lumMod val="75000"/>
                </a:schemeClr>
              </a:solidFill>
              <a:ln w="85725">
                <a:noFill/>
              </a:ln>
            </p:spPr>
            <p:txBody>
              <a:bodyPr vert="horz" wrap="square" lIns="91440" tIns="45720" rIns="91440" bIns="45720" numCol="1" anchor="t" anchorCtr="0" compatLnSpc="1">
                <a:prstTxWarp prst="textNoShape">
                  <a:avLst/>
                </a:prstTxWarp>
              </a:bodyPr>
              <a:lstStyle/>
              <a:p>
                <a:pPr defTabSz="457167">
                  <a:defRPr/>
                </a:pPr>
                <a:endParaRPr lang="en-US">
                  <a:solidFill>
                    <a:srgbClr val="282828"/>
                  </a:solidFill>
                  <a:latin typeface="+mj-lt"/>
                </a:endParaRPr>
              </a:p>
            </p:txBody>
          </p:sp>
          <p:sp>
            <p:nvSpPr>
              <p:cNvPr id="96" name="Rectangle: Rounded Corners 798">
                <a:extLst>
                  <a:ext uri="{FF2B5EF4-FFF2-40B4-BE49-F238E27FC236}">
                    <a16:creationId xmlns:a16="http://schemas.microsoft.com/office/drawing/2014/main" id="{1907CE62-574E-6F4B-B73D-2694BF5B2374}"/>
                  </a:ext>
                </a:extLst>
              </p:cNvPr>
              <p:cNvSpPr/>
              <p:nvPr/>
            </p:nvSpPr>
            <p:spPr>
              <a:xfrm>
                <a:off x="2160180" y="2558208"/>
                <a:ext cx="2128881" cy="653559"/>
              </a:xfrm>
              <a:prstGeom prst="roundRect">
                <a:avLst>
                  <a:gd name="adj" fmla="val 50000"/>
                </a:avLst>
              </a:prstGeom>
              <a:solidFill>
                <a:schemeClr val="accent1">
                  <a:lumMod val="75000"/>
                </a:schemeClr>
              </a:solidFill>
              <a:ln w="85725">
                <a:noFill/>
              </a:ln>
            </p:spPr>
            <p:txBody>
              <a:bodyPr vert="horz" wrap="square" lIns="91440" tIns="45720" rIns="91440" bIns="45720" numCol="1" anchor="t" anchorCtr="0" compatLnSpc="1">
                <a:prstTxWarp prst="textNoShape">
                  <a:avLst/>
                </a:prstTxWarp>
              </a:bodyPr>
              <a:lstStyle/>
              <a:p>
                <a:pPr defTabSz="457167">
                  <a:defRPr/>
                </a:pPr>
                <a:endParaRPr lang="en-US">
                  <a:solidFill>
                    <a:srgbClr val="282828"/>
                  </a:solidFill>
                  <a:latin typeface="+mj-lt"/>
                </a:endParaRPr>
              </a:p>
            </p:txBody>
          </p:sp>
          <p:sp>
            <p:nvSpPr>
              <p:cNvPr id="99" name="Rectangle: Rounded Corners 799">
                <a:extLst>
                  <a:ext uri="{FF2B5EF4-FFF2-40B4-BE49-F238E27FC236}">
                    <a16:creationId xmlns:a16="http://schemas.microsoft.com/office/drawing/2014/main" id="{98BA6CAC-88A7-4F49-85FE-E6F6DF9A84E6}"/>
                  </a:ext>
                </a:extLst>
              </p:cNvPr>
              <p:cNvSpPr/>
              <p:nvPr/>
            </p:nvSpPr>
            <p:spPr>
              <a:xfrm>
                <a:off x="2467160" y="2170256"/>
                <a:ext cx="1036383" cy="653559"/>
              </a:xfrm>
              <a:prstGeom prst="roundRect">
                <a:avLst>
                  <a:gd name="adj" fmla="val 50000"/>
                </a:avLst>
              </a:prstGeom>
              <a:solidFill>
                <a:schemeClr val="accent1">
                  <a:lumMod val="75000"/>
                </a:schemeClr>
              </a:solidFill>
              <a:ln w="85725">
                <a:noFill/>
              </a:ln>
            </p:spPr>
            <p:txBody>
              <a:bodyPr vert="horz" wrap="square" lIns="91440" tIns="45720" rIns="91440" bIns="45720" numCol="1" anchor="t" anchorCtr="0" compatLnSpc="1">
                <a:prstTxWarp prst="textNoShape">
                  <a:avLst/>
                </a:prstTxWarp>
              </a:bodyPr>
              <a:lstStyle/>
              <a:p>
                <a:pPr defTabSz="457167">
                  <a:defRPr/>
                </a:pPr>
                <a:endParaRPr lang="en-US">
                  <a:solidFill>
                    <a:srgbClr val="282828"/>
                  </a:solidFill>
                  <a:latin typeface="+mj-lt"/>
                </a:endParaRPr>
              </a:p>
            </p:txBody>
          </p:sp>
        </p:grpSp>
        <p:pic>
          <p:nvPicPr>
            <p:cNvPr id="94" name="Picture 65" descr="Image result for microsoft azure logo white">
              <a:extLst>
                <a:ext uri="{FF2B5EF4-FFF2-40B4-BE49-F238E27FC236}">
                  <a16:creationId xmlns:a16="http://schemas.microsoft.com/office/drawing/2014/main" id="{E041ECFB-AB71-2A4C-AFE9-73B6DB3A0864}"/>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p:blipFill>
          <p:spPr bwMode="auto">
            <a:xfrm>
              <a:off x="22592506" y="2237561"/>
              <a:ext cx="842567" cy="7221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BAE40672-E4DC-B747-82F0-459E7CE99CD8}"/>
              </a:ext>
            </a:extLst>
          </p:cNvPr>
          <p:cNvGrpSpPr/>
          <p:nvPr/>
        </p:nvGrpSpPr>
        <p:grpSpPr>
          <a:xfrm>
            <a:off x="10124250" y="3783872"/>
            <a:ext cx="1193711" cy="638017"/>
            <a:chOff x="1544198" y="4797179"/>
            <a:chExt cx="1285693" cy="687179"/>
          </a:xfrm>
        </p:grpSpPr>
        <p:sp>
          <p:nvSpPr>
            <p:cNvPr id="66" name="Rectangle: Rounded Corners 797">
              <a:extLst>
                <a:ext uri="{FF2B5EF4-FFF2-40B4-BE49-F238E27FC236}">
                  <a16:creationId xmlns:a16="http://schemas.microsoft.com/office/drawing/2014/main" id="{8C3A2F14-153D-D349-8962-60676DD86811}"/>
                </a:ext>
              </a:extLst>
            </p:cNvPr>
            <p:cNvSpPr/>
            <p:nvPr/>
          </p:nvSpPr>
          <p:spPr>
            <a:xfrm>
              <a:off x="1544198" y="5186976"/>
              <a:ext cx="1285693" cy="297382"/>
            </a:xfrm>
            <a:prstGeom prst="roundRect">
              <a:avLst>
                <a:gd name="adj" fmla="val 50000"/>
              </a:avLst>
            </a:prstGeom>
            <a:solidFill>
              <a:srgbClr val="00B0F0"/>
            </a:solidFill>
            <a:ln w="85725">
              <a:noFill/>
            </a:ln>
          </p:spPr>
          <p:txBody>
            <a:bodyPr vert="horz" wrap="square" lIns="68580" tIns="34291" rIns="68580" bIns="34291" numCol="1" anchor="t" anchorCtr="0" compatLnSpc="1">
              <a:prstTxWarp prst="textNoShape">
                <a:avLst/>
              </a:prstTxWarp>
            </a:bodyPr>
            <a:lstStyle/>
            <a:p>
              <a:pPr defTabSz="342875">
                <a:defRPr/>
              </a:pPr>
              <a:endParaRPr lang="en-US" sz="1765">
                <a:solidFill>
                  <a:srgbClr val="282828"/>
                </a:solidFill>
                <a:latin typeface="+mj-lt"/>
                <a:cs typeface="CiscoSansTT" panose="020B0503020201020303" pitchFamily="34" charset="0"/>
              </a:endParaRPr>
            </a:p>
          </p:txBody>
        </p:sp>
        <p:sp>
          <p:nvSpPr>
            <p:cNvPr id="69" name="Rectangle: Rounded Corners 799">
              <a:extLst>
                <a:ext uri="{FF2B5EF4-FFF2-40B4-BE49-F238E27FC236}">
                  <a16:creationId xmlns:a16="http://schemas.microsoft.com/office/drawing/2014/main" id="{B5B66B93-68F3-CF47-A2FC-A573896B5B25}"/>
                </a:ext>
              </a:extLst>
            </p:cNvPr>
            <p:cNvSpPr/>
            <p:nvPr/>
          </p:nvSpPr>
          <p:spPr>
            <a:xfrm>
              <a:off x="1792632" y="4797179"/>
              <a:ext cx="471578" cy="297382"/>
            </a:xfrm>
            <a:prstGeom prst="roundRect">
              <a:avLst>
                <a:gd name="adj" fmla="val 50000"/>
              </a:avLst>
            </a:prstGeom>
            <a:solidFill>
              <a:srgbClr val="00B0F0"/>
            </a:solidFill>
            <a:ln w="85725">
              <a:noFill/>
            </a:ln>
          </p:spPr>
          <p:txBody>
            <a:bodyPr vert="horz" wrap="square" lIns="68580" tIns="34291" rIns="68580" bIns="34291" numCol="1" anchor="t" anchorCtr="0" compatLnSpc="1">
              <a:prstTxWarp prst="textNoShape">
                <a:avLst/>
              </a:prstTxWarp>
            </a:bodyPr>
            <a:lstStyle/>
            <a:p>
              <a:pPr defTabSz="342875">
                <a:defRPr/>
              </a:pPr>
              <a:endParaRPr lang="en-US" sz="1765">
                <a:solidFill>
                  <a:srgbClr val="282828"/>
                </a:solidFill>
                <a:latin typeface="+mj-lt"/>
                <a:cs typeface="CiscoSansTT" panose="020B0503020201020303" pitchFamily="34" charset="0"/>
              </a:endParaRPr>
            </a:p>
          </p:txBody>
        </p:sp>
        <p:sp>
          <p:nvSpPr>
            <p:cNvPr id="70" name="Rectangle: Rounded Corners 798">
              <a:extLst>
                <a:ext uri="{FF2B5EF4-FFF2-40B4-BE49-F238E27FC236}">
                  <a16:creationId xmlns:a16="http://schemas.microsoft.com/office/drawing/2014/main" id="{3FBDC548-C07B-0741-93C8-FA5B96916E90}"/>
                </a:ext>
              </a:extLst>
            </p:cNvPr>
            <p:cNvSpPr/>
            <p:nvPr/>
          </p:nvSpPr>
          <p:spPr>
            <a:xfrm>
              <a:off x="1652951" y="4973705"/>
              <a:ext cx="968689" cy="297382"/>
            </a:xfrm>
            <a:prstGeom prst="roundRect">
              <a:avLst>
                <a:gd name="adj" fmla="val 50000"/>
              </a:avLst>
            </a:prstGeom>
            <a:solidFill>
              <a:srgbClr val="00B0F0"/>
            </a:solidFill>
            <a:ln w="85725">
              <a:noFill/>
            </a:ln>
          </p:spPr>
          <p:txBody>
            <a:bodyPr vert="horz" wrap="square" lIns="68580" tIns="34291" rIns="68580" bIns="34291" numCol="1" anchor="t" anchorCtr="0" compatLnSpc="1">
              <a:prstTxWarp prst="textNoShape">
                <a:avLst/>
              </a:prstTxWarp>
            </a:bodyPr>
            <a:lstStyle/>
            <a:p>
              <a:pPr defTabSz="342875">
                <a:defRPr/>
              </a:pPr>
              <a:endParaRPr lang="en-US" sz="1051">
                <a:solidFill>
                  <a:schemeClr val="bg2"/>
                </a:solidFill>
                <a:latin typeface="+mj-lt"/>
                <a:cs typeface="CiscoSansTT" panose="020B0503020201020303" pitchFamily="34" charset="0"/>
              </a:endParaRPr>
            </a:p>
          </p:txBody>
        </p:sp>
        <p:pic>
          <p:nvPicPr>
            <p:cNvPr id="71" name="Picture 70">
              <a:extLst>
                <a:ext uri="{FF2B5EF4-FFF2-40B4-BE49-F238E27FC236}">
                  <a16:creationId xmlns:a16="http://schemas.microsoft.com/office/drawing/2014/main" id="{BAF99938-6907-F04C-840F-83C627773DBF}"/>
                </a:ext>
              </a:extLst>
            </p:cNvPr>
            <p:cNvPicPr>
              <a:picLocks noChangeAspect="1"/>
            </p:cNvPicPr>
            <p:nvPr/>
          </p:nvPicPr>
          <p:blipFill rotWithShape="1">
            <a:blip r:embed="rId17" cstate="hqprint">
              <a:biLevel thresh="25000"/>
              <a:extLst>
                <a:ext uri="{28A0092B-C50C-407E-A947-70E740481C1C}">
                  <a14:useLocalDpi xmlns:a14="http://schemas.microsoft.com/office/drawing/2010/main"/>
                </a:ext>
              </a:extLst>
            </a:blip>
            <a:srcRect/>
            <a:stretch/>
          </p:blipFill>
          <p:spPr>
            <a:xfrm>
              <a:off x="1629190" y="4969118"/>
              <a:ext cx="850025" cy="509009"/>
            </a:xfrm>
            <a:prstGeom prst="rect">
              <a:avLst/>
            </a:prstGeom>
          </p:spPr>
        </p:pic>
      </p:grpSp>
      <p:pic>
        <p:nvPicPr>
          <p:cNvPr id="2" name="Picture 1">
            <a:extLst>
              <a:ext uri="{FF2B5EF4-FFF2-40B4-BE49-F238E27FC236}">
                <a16:creationId xmlns:a16="http://schemas.microsoft.com/office/drawing/2014/main" id="{95DA79C5-B0E6-4ED6-8961-43280D5D48E2}"/>
              </a:ext>
            </a:extLst>
          </p:cNvPr>
          <p:cNvPicPr>
            <a:picLocks noChangeAspect="1"/>
          </p:cNvPicPr>
          <p:nvPr/>
        </p:nvPicPr>
        <p:blipFill>
          <a:blip r:embed="rId18" cstate="hqprint">
            <a:alphaModFix/>
            <a:extLst>
              <a:ext uri="{28A0092B-C50C-407E-A947-70E740481C1C}">
                <a14:useLocalDpi xmlns:a14="http://schemas.microsoft.com/office/drawing/2010/main"/>
              </a:ext>
            </a:extLst>
          </a:blip>
          <a:stretch>
            <a:fillRect/>
          </a:stretch>
        </p:blipFill>
        <p:spPr>
          <a:xfrm>
            <a:off x="4887517" y="2101067"/>
            <a:ext cx="358744" cy="358043"/>
          </a:xfrm>
          <a:prstGeom prst="rect">
            <a:avLst/>
          </a:prstGeom>
        </p:spPr>
      </p:pic>
      <p:pic>
        <p:nvPicPr>
          <p:cNvPr id="4" name="Picture 2">
            <a:extLst>
              <a:ext uri="{FF2B5EF4-FFF2-40B4-BE49-F238E27FC236}">
                <a16:creationId xmlns:a16="http://schemas.microsoft.com/office/drawing/2014/main" id="{CCE0A49A-0BB6-4F54-B7A8-592AC8059AD0}"/>
              </a:ext>
            </a:extLst>
          </p:cNvPr>
          <p:cNvPicPr>
            <a:picLocks noChangeAspect="1"/>
          </p:cNvPicPr>
          <p:nvPr/>
        </p:nvPicPr>
        <p:blipFill>
          <a:blip r:embed="rId19"/>
          <a:stretch>
            <a:fillRect/>
          </a:stretch>
        </p:blipFill>
        <p:spPr>
          <a:xfrm>
            <a:off x="2626424" y="2507942"/>
            <a:ext cx="2466110" cy="357701"/>
          </a:xfrm>
          <a:prstGeom prst="rect">
            <a:avLst/>
          </a:prstGeom>
        </p:spPr>
      </p:pic>
      <p:grpSp>
        <p:nvGrpSpPr>
          <p:cNvPr id="68" name="Group 67">
            <a:extLst>
              <a:ext uri="{FF2B5EF4-FFF2-40B4-BE49-F238E27FC236}">
                <a16:creationId xmlns:a16="http://schemas.microsoft.com/office/drawing/2014/main" id="{F774C56C-5A23-944C-9AE1-9A736C1230EB}"/>
              </a:ext>
            </a:extLst>
          </p:cNvPr>
          <p:cNvGrpSpPr/>
          <p:nvPr/>
        </p:nvGrpSpPr>
        <p:grpSpPr>
          <a:xfrm>
            <a:off x="8966552" y="2381369"/>
            <a:ext cx="467103" cy="467103"/>
            <a:chOff x="2673801" y="827617"/>
            <a:chExt cx="3488266" cy="3488266"/>
          </a:xfrm>
        </p:grpSpPr>
        <p:sp>
          <p:nvSpPr>
            <p:cNvPr id="73" name="Oval 72">
              <a:extLst>
                <a:ext uri="{FF2B5EF4-FFF2-40B4-BE49-F238E27FC236}">
                  <a16:creationId xmlns:a16="http://schemas.microsoft.com/office/drawing/2014/main" id="{AC028BBB-B7BE-1E47-A153-9ED674E57EAB}"/>
                </a:ext>
              </a:extLst>
            </p:cNvPr>
            <p:cNvSpPr/>
            <p:nvPr/>
          </p:nvSpPr>
          <p:spPr>
            <a:xfrm>
              <a:off x="2673801" y="827617"/>
              <a:ext cx="3488266" cy="348826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28">
              <a:extLst>
                <a:ext uri="{FF2B5EF4-FFF2-40B4-BE49-F238E27FC236}">
                  <a16:creationId xmlns:a16="http://schemas.microsoft.com/office/drawing/2014/main" id="{AA81643F-47D0-EA41-9630-070DD849D41D}"/>
                </a:ext>
              </a:extLst>
            </p:cNvPr>
            <p:cNvSpPr>
              <a:spLocks/>
            </p:cNvSpPr>
            <p:nvPr/>
          </p:nvSpPr>
          <p:spPr bwMode="auto">
            <a:xfrm>
              <a:off x="3286814" y="1179009"/>
              <a:ext cx="2262241" cy="2785482"/>
            </a:xfrm>
            <a:custGeom>
              <a:avLst/>
              <a:gdLst>
                <a:gd name="T0" fmla="*/ 2521 w 2546"/>
                <a:gd name="T1" fmla="*/ 619 h 3213"/>
                <a:gd name="T2" fmla="*/ 2341 w 2546"/>
                <a:gd name="T3" fmla="*/ 404 h 3213"/>
                <a:gd name="T4" fmla="*/ 2173 w 2546"/>
                <a:gd name="T5" fmla="*/ 376 h 3213"/>
                <a:gd name="T6" fmla="*/ 1655 w 2546"/>
                <a:gd name="T7" fmla="*/ 193 h 3213"/>
                <a:gd name="T8" fmla="*/ 1351 w 2546"/>
                <a:gd name="T9" fmla="*/ 26 h 3213"/>
                <a:gd name="T10" fmla="*/ 1195 w 2546"/>
                <a:gd name="T11" fmla="*/ 26 h 3213"/>
                <a:gd name="T12" fmla="*/ 891 w 2546"/>
                <a:gd name="T13" fmla="*/ 193 h 3213"/>
                <a:gd name="T14" fmla="*/ 373 w 2546"/>
                <a:gd name="T15" fmla="*/ 376 h 3213"/>
                <a:gd name="T16" fmla="*/ 205 w 2546"/>
                <a:gd name="T17" fmla="*/ 404 h 3213"/>
                <a:gd name="T18" fmla="*/ 25 w 2546"/>
                <a:gd name="T19" fmla="*/ 619 h 3213"/>
                <a:gd name="T20" fmla="*/ 33 w 2546"/>
                <a:gd name="T21" fmla="*/ 1565 h 3213"/>
                <a:gd name="T22" fmla="*/ 232 w 2546"/>
                <a:gd name="T23" fmla="*/ 2275 h 3213"/>
                <a:gd name="T24" fmla="*/ 1170 w 2546"/>
                <a:gd name="T25" fmla="*/ 3164 h 3213"/>
                <a:gd name="T26" fmla="*/ 1375 w 2546"/>
                <a:gd name="T27" fmla="*/ 3164 h 3213"/>
                <a:gd name="T28" fmla="*/ 2314 w 2546"/>
                <a:gd name="T29" fmla="*/ 2275 h 3213"/>
                <a:gd name="T30" fmla="*/ 2513 w 2546"/>
                <a:gd name="T31" fmla="*/ 1565 h 3213"/>
                <a:gd name="T32" fmla="*/ 2521 w 2546"/>
                <a:gd name="T33" fmla="*/ 619 h 3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6" h="3213">
                  <a:moveTo>
                    <a:pt x="2521" y="619"/>
                  </a:moveTo>
                  <a:cubicBezTo>
                    <a:pt x="2522" y="513"/>
                    <a:pt x="2445" y="422"/>
                    <a:pt x="2341" y="404"/>
                  </a:cubicBezTo>
                  <a:cubicBezTo>
                    <a:pt x="2173" y="376"/>
                    <a:pt x="2173" y="376"/>
                    <a:pt x="2173" y="376"/>
                  </a:cubicBezTo>
                  <a:cubicBezTo>
                    <a:pt x="1991" y="346"/>
                    <a:pt x="1816" y="284"/>
                    <a:pt x="1655" y="193"/>
                  </a:cubicBezTo>
                  <a:cubicBezTo>
                    <a:pt x="1351" y="26"/>
                    <a:pt x="1351" y="26"/>
                    <a:pt x="1351" y="26"/>
                  </a:cubicBezTo>
                  <a:cubicBezTo>
                    <a:pt x="1302" y="0"/>
                    <a:pt x="1243" y="0"/>
                    <a:pt x="1195" y="26"/>
                  </a:cubicBezTo>
                  <a:cubicBezTo>
                    <a:pt x="891" y="193"/>
                    <a:pt x="891" y="193"/>
                    <a:pt x="891" y="193"/>
                  </a:cubicBezTo>
                  <a:cubicBezTo>
                    <a:pt x="730" y="284"/>
                    <a:pt x="555" y="346"/>
                    <a:pt x="373" y="376"/>
                  </a:cubicBezTo>
                  <a:cubicBezTo>
                    <a:pt x="205" y="404"/>
                    <a:pt x="205" y="404"/>
                    <a:pt x="205" y="404"/>
                  </a:cubicBezTo>
                  <a:cubicBezTo>
                    <a:pt x="100" y="422"/>
                    <a:pt x="24" y="513"/>
                    <a:pt x="25" y="619"/>
                  </a:cubicBezTo>
                  <a:cubicBezTo>
                    <a:pt x="33" y="1565"/>
                    <a:pt x="33" y="1565"/>
                    <a:pt x="33" y="1565"/>
                  </a:cubicBezTo>
                  <a:cubicBezTo>
                    <a:pt x="34" y="1740"/>
                    <a:pt x="0" y="1939"/>
                    <a:pt x="232" y="2275"/>
                  </a:cubicBezTo>
                  <a:cubicBezTo>
                    <a:pt x="412" y="2536"/>
                    <a:pt x="945" y="2981"/>
                    <a:pt x="1170" y="3164"/>
                  </a:cubicBezTo>
                  <a:cubicBezTo>
                    <a:pt x="1230" y="3213"/>
                    <a:pt x="1316" y="3213"/>
                    <a:pt x="1375" y="3164"/>
                  </a:cubicBezTo>
                  <a:cubicBezTo>
                    <a:pt x="1601" y="2981"/>
                    <a:pt x="2134" y="2536"/>
                    <a:pt x="2314" y="2275"/>
                  </a:cubicBezTo>
                  <a:cubicBezTo>
                    <a:pt x="2546" y="1939"/>
                    <a:pt x="2512" y="1740"/>
                    <a:pt x="2513" y="1565"/>
                  </a:cubicBezTo>
                  <a:lnTo>
                    <a:pt x="2521" y="6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5" name="Group 74">
              <a:extLst>
                <a:ext uri="{FF2B5EF4-FFF2-40B4-BE49-F238E27FC236}">
                  <a16:creationId xmlns:a16="http://schemas.microsoft.com/office/drawing/2014/main" id="{FF3E1011-4EF9-0648-994E-D0CEF31FB8E6}"/>
                </a:ext>
              </a:extLst>
            </p:cNvPr>
            <p:cNvGrpSpPr>
              <a:grpSpLocks noChangeAspect="1"/>
            </p:cNvGrpSpPr>
            <p:nvPr/>
          </p:nvGrpSpPr>
          <p:grpSpPr>
            <a:xfrm>
              <a:off x="2861803" y="1800906"/>
              <a:ext cx="3112263" cy="1541689"/>
              <a:chOff x="836085" y="1496592"/>
              <a:chExt cx="538984" cy="266991"/>
            </a:xfrm>
            <a:solidFill>
              <a:schemeClr val="accent1">
                <a:lumMod val="20000"/>
                <a:lumOff val="80000"/>
              </a:schemeClr>
            </a:solidFill>
          </p:grpSpPr>
          <p:sp>
            <p:nvSpPr>
              <p:cNvPr id="83" name="Freeform 751">
                <a:extLst>
                  <a:ext uri="{FF2B5EF4-FFF2-40B4-BE49-F238E27FC236}">
                    <a16:creationId xmlns:a16="http://schemas.microsoft.com/office/drawing/2014/main" id="{F1887730-C1F6-B241-B6C5-7B72C7D0FF8F}"/>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752">
                <a:extLst>
                  <a:ext uri="{FF2B5EF4-FFF2-40B4-BE49-F238E27FC236}">
                    <a16:creationId xmlns:a16="http://schemas.microsoft.com/office/drawing/2014/main" id="{934E79DE-DE6D-9346-8657-F7EF607F4232}"/>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753">
                <a:extLst>
                  <a:ext uri="{FF2B5EF4-FFF2-40B4-BE49-F238E27FC236}">
                    <a16:creationId xmlns:a16="http://schemas.microsoft.com/office/drawing/2014/main" id="{2DAE98B8-0755-A644-A825-097AF20AE960}"/>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6" name="Freeform 29">
              <a:extLst>
                <a:ext uri="{FF2B5EF4-FFF2-40B4-BE49-F238E27FC236}">
                  <a16:creationId xmlns:a16="http://schemas.microsoft.com/office/drawing/2014/main" id="{72BD57C6-1330-4E4F-B350-7EC0B758A39A}"/>
                </a:ext>
              </a:extLst>
            </p:cNvPr>
            <p:cNvSpPr>
              <a:spLocks/>
            </p:cNvSpPr>
            <p:nvPr/>
          </p:nvSpPr>
          <p:spPr bwMode="auto">
            <a:xfrm>
              <a:off x="4469232" y="1621027"/>
              <a:ext cx="764340" cy="746386"/>
            </a:xfrm>
            <a:custGeom>
              <a:avLst/>
              <a:gdLst>
                <a:gd name="T0" fmla="*/ 14 w 860"/>
                <a:gd name="T1" fmla="*/ 822 h 861"/>
                <a:gd name="T2" fmla="*/ 18 w 860"/>
                <a:gd name="T3" fmla="*/ 827 h 861"/>
                <a:gd name="T4" fmla="*/ 19 w 860"/>
                <a:gd name="T5" fmla="*/ 829 h 861"/>
                <a:gd name="T6" fmla="*/ 32 w 860"/>
                <a:gd name="T7" fmla="*/ 841 h 861"/>
                <a:gd name="T8" fmla="*/ 33 w 860"/>
                <a:gd name="T9" fmla="*/ 842 h 861"/>
                <a:gd name="T10" fmla="*/ 39 w 860"/>
                <a:gd name="T11" fmla="*/ 846 h 861"/>
                <a:gd name="T12" fmla="*/ 40 w 860"/>
                <a:gd name="T13" fmla="*/ 847 h 861"/>
                <a:gd name="T14" fmla="*/ 87 w 860"/>
                <a:gd name="T15" fmla="*/ 861 h 861"/>
                <a:gd name="T16" fmla="*/ 351 w 860"/>
                <a:gd name="T17" fmla="*/ 861 h 861"/>
                <a:gd name="T18" fmla="*/ 438 w 860"/>
                <a:gd name="T19" fmla="*/ 773 h 861"/>
                <a:gd name="T20" fmla="*/ 351 w 860"/>
                <a:gd name="T21" fmla="*/ 685 h 861"/>
                <a:gd name="T22" fmla="*/ 299 w 860"/>
                <a:gd name="T23" fmla="*/ 685 h 861"/>
                <a:gd name="T24" fmla="*/ 826 w 860"/>
                <a:gd name="T25" fmla="*/ 158 h 861"/>
                <a:gd name="T26" fmla="*/ 826 w 860"/>
                <a:gd name="T27" fmla="*/ 34 h 861"/>
                <a:gd name="T28" fmla="*/ 702 w 860"/>
                <a:gd name="T29" fmla="*/ 34 h 861"/>
                <a:gd name="T30" fmla="*/ 175 w 860"/>
                <a:gd name="T31" fmla="*/ 561 h 861"/>
                <a:gd name="T32" fmla="*/ 175 w 860"/>
                <a:gd name="T33" fmla="*/ 510 h 861"/>
                <a:gd name="T34" fmla="*/ 87 w 860"/>
                <a:gd name="T35" fmla="*/ 422 h 861"/>
                <a:gd name="T36" fmla="*/ 0 w 860"/>
                <a:gd name="T37" fmla="*/ 510 h 861"/>
                <a:gd name="T38" fmla="*/ 0 w 860"/>
                <a:gd name="T39" fmla="*/ 773 h 861"/>
                <a:gd name="T40" fmla="*/ 14 w 860"/>
                <a:gd name="T41" fmla="*/ 821 h 861"/>
                <a:gd name="T42" fmla="*/ 14 w 860"/>
                <a:gd name="T43" fmla="*/ 822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0" h="861">
                  <a:moveTo>
                    <a:pt x="14" y="822"/>
                  </a:moveTo>
                  <a:cubicBezTo>
                    <a:pt x="15" y="823"/>
                    <a:pt x="17" y="825"/>
                    <a:pt x="18" y="827"/>
                  </a:cubicBezTo>
                  <a:cubicBezTo>
                    <a:pt x="19" y="828"/>
                    <a:pt x="19" y="828"/>
                    <a:pt x="19" y="829"/>
                  </a:cubicBezTo>
                  <a:cubicBezTo>
                    <a:pt x="23" y="833"/>
                    <a:pt x="27" y="837"/>
                    <a:pt x="32" y="841"/>
                  </a:cubicBezTo>
                  <a:cubicBezTo>
                    <a:pt x="32" y="842"/>
                    <a:pt x="33" y="842"/>
                    <a:pt x="33" y="842"/>
                  </a:cubicBezTo>
                  <a:cubicBezTo>
                    <a:pt x="35" y="844"/>
                    <a:pt x="37" y="845"/>
                    <a:pt x="39" y="846"/>
                  </a:cubicBezTo>
                  <a:cubicBezTo>
                    <a:pt x="40" y="847"/>
                    <a:pt x="40" y="847"/>
                    <a:pt x="40" y="847"/>
                  </a:cubicBezTo>
                  <a:cubicBezTo>
                    <a:pt x="54" y="856"/>
                    <a:pt x="70" y="861"/>
                    <a:pt x="87" y="861"/>
                  </a:cubicBezTo>
                  <a:cubicBezTo>
                    <a:pt x="351" y="861"/>
                    <a:pt x="351" y="861"/>
                    <a:pt x="351" y="861"/>
                  </a:cubicBezTo>
                  <a:cubicBezTo>
                    <a:pt x="399" y="861"/>
                    <a:pt x="438" y="821"/>
                    <a:pt x="438" y="773"/>
                  </a:cubicBezTo>
                  <a:cubicBezTo>
                    <a:pt x="438" y="725"/>
                    <a:pt x="399" y="685"/>
                    <a:pt x="351" y="685"/>
                  </a:cubicBezTo>
                  <a:cubicBezTo>
                    <a:pt x="299" y="685"/>
                    <a:pt x="299" y="685"/>
                    <a:pt x="299" y="685"/>
                  </a:cubicBezTo>
                  <a:cubicBezTo>
                    <a:pt x="826" y="158"/>
                    <a:pt x="826" y="158"/>
                    <a:pt x="826" y="158"/>
                  </a:cubicBezTo>
                  <a:cubicBezTo>
                    <a:pt x="860" y="124"/>
                    <a:pt x="860" y="68"/>
                    <a:pt x="826" y="34"/>
                  </a:cubicBezTo>
                  <a:cubicBezTo>
                    <a:pt x="792" y="0"/>
                    <a:pt x="736" y="0"/>
                    <a:pt x="702" y="34"/>
                  </a:cubicBezTo>
                  <a:cubicBezTo>
                    <a:pt x="175" y="561"/>
                    <a:pt x="175" y="561"/>
                    <a:pt x="175" y="561"/>
                  </a:cubicBezTo>
                  <a:cubicBezTo>
                    <a:pt x="175" y="510"/>
                    <a:pt x="175" y="510"/>
                    <a:pt x="175" y="510"/>
                  </a:cubicBezTo>
                  <a:cubicBezTo>
                    <a:pt x="175" y="462"/>
                    <a:pt x="136" y="422"/>
                    <a:pt x="87" y="422"/>
                  </a:cubicBezTo>
                  <a:cubicBezTo>
                    <a:pt x="39" y="422"/>
                    <a:pt x="0" y="462"/>
                    <a:pt x="0" y="510"/>
                  </a:cubicBezTo>
                  <a:cubicBezTo>
                    <a:pt x="0" y="773"/>
                    <a:pt x="0" y="773"/>
                    <a:pt x="0" y="773"/>
                  </a:cubicBezTo>
                  <a:cubicBezTo>
                    <a:pt x="0" y="791"/>
                    <a:pt x="5" y="807"/>
                    <a:pt x="14" y="821"/>
                  </a:cubicBezTo>
                  <a:lnTo>
                    <a:pt x="14" y="82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0">
              <a:extLst>
                <a:ext uri="{FF2B5EF4-FFF2-40B4-BE49-F238E27FC236}">
                  <a16:creationId xmlns:a16="http://schemas.microsoft.com/office/drawing/2014/main" id="{206CC7C1-59D6-CD47-97B9-5A99B264474E}"/>
                </a:ext>
              </a:extLst>
            </p:cNvPr>
            <p:cNvSpPr>
              <a:spLocks/>
            </p:cNvSpPr>
            <p:nvPr/>
          </p:nvSpPr>
          <p:spPr bwMode="auto">
            <a:xfrm>
              <a:off x="4444438" y="2454620"/>
              <a:ext cx="765195" cy="746386"/>
            </a:xfrm>
            <a:custGeom>
              <a:avLst/>
              <a:gdLst>
                <a:gd name="T0" fmla="*/ 773 w 861"/>
                <a:gd name="T1" fmla="*/ 422 h 861"/>
                <a:gd name="T2" fmla="*/ 685 w 861"/>
                <a:gd name="T3" fmla="*/ 509 h 861"/>
                <a:gd name="T4" fmla="*/ 685 w 861"/>
                <a:gd name="T5" fmla="*/ 561 h 861"/>
                <a:gd name="T6" fmla="*/ 158 w 861"/>
                <a:gd name="T7" fmla="*/ 34 h 861"/>
                <a:gd name="T8" fmla="*/ 34 w 861"/>
                <a:gd name="T9" fmla="*/ 34 h 861"/>
                <a:gd name="T10" fmla="*/ 34 w 861"/>
                <a:gd name="T11" fmla="*/ 158 h 861"/>
                <a:gd name="T12" fmla="*/ 561 w 861"/>
                <a:gd name="T13" fmla="*/ 685 h 861"/>
                <a:gd name="T14" fmla="*/ 510 w 861"/>
                <a:gd name="T15" fmla="*/ 685 h 861"/>
                <a:gd name="T16" fmla="*/ 422 w 861"/>
                <a:gd name="T17" fmla="*/ 773 h 861"/>
                <a:gd name="T18" fmla="*/ 510 w 861"/>
                <a:gd name="T19" fmla="*/ 861 h 861"/>
                <a:gd name="T20" fmla="*/ 773 w 861"/>
                <a:gd name="T21" fmla="*/ 861 h 861"/>
                <a:gd name="T22" fmla="*/ 821 w 861"/>
                <a:gd name="T23" fmla="*/ 846 h 861"/>
                <a:gd name="T24" fmla="*/ 821 w 861"/>
                <a:gd name="T25" fmla="*/ 846 h 861"/>
                <a:gd name="T26" fmla="*/ 827 w 861"/>
                <a:gd name="T27" fmla="*/ 842 h 861"/>
                <a:gd name="T28" fmla="*/ 829 w 861"/>
                <a:gd name="T29" fmla="*/ 841 h 861"/>
                <a:gd name="T30" fmla="*/ 841 w 861"/>
                <a:gd name="T31" fmla="*/ 828 h 861"/>
                <a:gd name="T32" fmla="*/ 842 w 861"/>
                <a:gd name="T33" fmla="*/ 827 h 861"/>
                <a:gd name="T34" fmla="*/ 846 w 861"/>
                <a:gd name="T35" fmla="*/ 821 h 861"/>
                <a:gd name="T36" fmla="*/ 847 w 861"/>
                <a:gd name="T37" fmla="*/ 820 h 861"/>
                <a:gd name="T38" fmla="*/ 861 w 861"/>
                <a:gd name="T39" fmla="*/ 773 h 861"/>
                <a:gd name="T40" fmla="*/ 861 w 861"/>
                <a:gd name="T41" fmla="*/ 509 h 861"/>
                <a:gd name="T42" fmla="*/ 773 w 861"/>
                <a:gd name="T43" fmla="*/ 422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1" h="861">
                  <a:moveTo>
                    <a:pt x="773" y="422"/>
                  </a:moveTo>
                  <a:cubicBezTo>
                    <a:pt x="725" y="422"/>
                    <a:pt x="685" y="461"/>
                    <a:pt x="685" y="509"/>
                  </a:cubicBezTo>
                  <a:cubicBezTo>
                    <a:pt x="685" y="561"/>
                    <a:pt x="685" y="561"/>
                    <a:pt x="685" y="561"/>
                  </a:cubicBezTo>
                  <a:cubicBezTo>
                    <a:pt x="158" y="34"/>
                    <a:pt x="158" y="34"/>
                    <a:pt x="158" y="34"/>
                  </a:cubicBezTo>
                  <a:cubicBezTo>
                    <a:pt x="124" y="0"/>
                    <a:pt x="68" y="0"/>
                    <a:pt x="34" y="34"/>
                  </a:cubicBezTo>
                  <a:cubicBezTo>
                    <a:pt x="0" y="68"/>
                    <a:pt x="0" y="124"/>
                    <a:pt x="34" y="158"/>
                  </a:cubicBezTo>
                  <a:cubicBezTo>
                    <a:pt x="561" y="685"/>
                    <a:pt x="561" y="685"/>
                    <a:pt x="561" y="685"/>
                  </a:cubicBezTo>
                  <a:cubicBezTo>
                    <a:pt x="510" y="685"/>
                    <a:pt x="510" y="685"/>
                    <a:pt x="510" y="685"/>
                  </a:cubicBezTo>
                  <a:cubicBezTo>
                    <a:pt x="462" y="685"/>
                    <a:pt x="422" y="725"/>
                    <a:pt x="422" y="773"/>
                  </a:cubicBezTo>
                  <a:cubicBezTo>
                    <a:pt x="422" y="821"/>
                    <a:pt x="462" y="861"/>
                    <a:pt x="510" y="861"/>
                  </a:cubicBezTo>
                  <a:cubicBezTo>
                    <a:pt x="773" y="861"/>
                    <a:pt x="773" y="861"/>
                    <a:pt x="773" y="861"/>
                  </a:cubicBezTo>
                  <a:cubicBezTo>
                    <a:pt x="791" y="861"/>
                    <a:pt x="807" y="855"/>
                    <a:pt x="821" y="846"/>
                  </a:cubicBezTo>
                  <a:cubicBezTo>
                    <a:pt x="821" y="846"/>
                    <a:pt x="821" y="846"/>
                    <a:pt x="821" y="846"/>
                  </a:cubicBezTo>
                  <a:cubicBezTo>
                    <a:pt x="823" y="845"/>
                    <a:pt x="825" y="843"/>
                    <a:pt x="827" y="842"/>
                  </a:cubicBezTo>
                  <a:cubicBezTo>
                    <a:pt x="828" y="841"/>
                    <a:pt x="828" y="841"/>
                    <a:pt x="829" y="841"/>
                  </a:cubicBezTo>
                  <a:cubicBezTo>
                    <a:pt x="833" y="837"/>
                    <a:pt x="837" y="833"/>
                    <a:pt x="841" y="828"/>
                  </a:cubicBezTo>
                  <a:cubicBezTo>
                    <a:pt x="841" y="828"/>
                    <a:pt x="842" y="827"/>
                    <a:pt x="842" y="827"/>
                  </a:cubicBezTo>
                  <a:cubicBezTo>
                    <a:pt x="844" y="825"/>
                    <a:pt x="845" y="823"/>
                    <a:pt x="846" y="821"/>
                  </a:cubicBezTo>
                  <a:cubicBezTo>
                    <a:pt x="847" y="820"/>
                    <a:pt x="847" y="820"/>
                    <a:pt x="847" y="820"/>
                  </a:cubicBezTo>
                  <a:cubicBezTo>
                    <a:pt x="856" y="807"/>
                    <a:pt x="861" y="790"/>
                    <a:pt x="861" y="773"/>
                  </a:cubicBezTo>
                  <a:cubicBezTo>
                    <a:pt x="861" y="509"/>
                    <a:pt x="861" y="509"/>
                    <a:pt x="861" y="509"/>
                  </a:cubicBezTo>
                  <a:cubicBezTo>
                    <a:pt x="861" y="461"/>
                    <a:pt x="821" y="422"/>
                    <a:pt x="773" y="42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1">
              <a:extLst>
                <a:ext uri="{FF2B5EF4-FFF2-40B4-BE49-F238E27FC236}">
                  <a16:creationId xmlns:a16="http://schemas.microsoft.com/office/drawing/2014/main" id="{2CBC2512-C97E-4A49-890D-5DF8E2E796FB}"/>
                </a:ext>
              </a:extLst>
            </p:cNvPr>
            <p:cNvSpPr>
              <a:spLocks/>
            </p:cNvSpPr>
            <p:nvPr/>
          </p:nvSpPr>
          <p:spPr bwMode="auto">
            <a:xfrm>
              <a:off x="3609991" y="2461459"/>
              <a:ext cx="765195" cy="746386"/>
            </a:xfrm>
            <a:custGeom>
              <a:avLst/>
              <a:gdLst>
                <a:gd name="T0" fmla="*/ 846 w 861"/>
                <a:gd name="T1" fmla="*/ 40 h 861"/>
                <a:gd name="T2" fmla="*/ 842 w 861"/>
                <a:gd name="T3" fmla="*/ 34 h 861"/>
                <a:gd name="T4" fmla="*/ 841 w 861"/>
                <a:gd name="T5" fmla="*/ 32 h 861"/>
                <a:gd name="T6" fmla="*/ 828 w 861"/>
                <a:gd name="T7" fmla="*/ 20 h 861"/>
                <a:gd name="T8" fmla="*/ 827 w 861"/>
                <a:gd name="T9" fmla="*/ 19 h 861"/>
                <a:gd name="T10" fmla="*/ 821 w 861"/>
                <a:gd name="T11" fmla="*/ 15 h 861"/>
                <a:gd name="T12" fmla="*/ 820 w 861"/>
                <a:gd name="T13" fmla="*/ 14 h 861"/>
                <a:gd name="T14" fmla="*/ 773 w 861"/>
                <a:gd name="T15" fmla="*/ 0 h 861"/>
                <a:gd name="T16" fmla="*/ 509 w 861"/>
                <a:gd name="T17" fmla="*/ 0 h 861"/>
                <a:gd name="T18" fmla="*/ 422 w 861"/>
                <a:gd name="T19" fmla="*/ 88 h 861"/>
                <a:gd name="T20" fmla="*/ 509 w 861"/>
                <a:gd name="T21" fmla="*/ 176 h 861"/>
                <a:gd name="T22" fmla="*/ 561 w 861"/>
                <a:gd name="T23" fmla="*/ 176 h 861"/>
                <a:gd name="T24" fmla="*/ 34 w 861"/>
                <a:gd name="T25" fmla="*/ 703 h 861"/>
                <a:gd name="T26" fmla="*/ 34 w 861"/>
                <a:gd name="T27" fmla="*/ 827 h 861"/>
                <a:gd name="T28" fmla="*/ 158 w 861"/>
                <a:gd name="T29" fmla="*/ 827 h 861"/>
                <a:gd name="T30" fmla="*/ 685 w 861"/>
                <a:gd name="T31" fmla="*/ 300 h 861"/>
                <a:gd name="T32" fmla="*/ 685 w 861"/>
                <a:gd name="T33" fmla="*/ 351 h 861"/>
                <a:gd name="T34" fmla="*/ 773 w 861"/>
                <a:gd name="T35" fmla="*/ 439 h 861"/>
                <a:gd name="T36" fmla="*/ 861 w 861"/>
                <a:gd name="T37" fmla="*/ 351 h 861"/>
                <a:gd name="T38" fmla="*/ 861 w 861"/>
                <a:gd name="T39" fmla="*/ 88 h 861"/>
                <a:gd name="T40" fmla="*/ 846 w 861"/>
                <a:gd name="T41" fmla="*/ 4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1" h="861">
                  <a:moveTo>
                    <a:pt x="846" y="40"/>
                  </a:moveTo>
                  <a:cubicBezTo>
                    <a:pt x="845" y="38"/>
                    <a:pt x="843" y="36"/>
                    <a:pt x="842" y="34"/>
                  </a:cubicBezTo>
                  <a:cubicBezTo>
                    <a:pt x="841" y="33"/>
                    <a:pt x="841" y="33"/>
                    <a:pt x="841" y="32"/>
                  </a:cubicBezTo>
                  <a:cubicBezTo>
                    <a:pt x="837" y="28"/>
                    <a:pt x="833" y="24"/>
                    <a:pt x="828" y="20"/>
                  </a:cubicBezTo>
                  <a:cubicBezTo>
                    <a:pt x="828" y="20"/>
                    <a:pt x="827" y="19"/>
                    <a:pt x="827" y="19"/>
                  </a:cubicBezTo>
                  <a:cubicBezTo>
                    <a:pt x="825" y="17"/>
                    <a:pt x="823" y="16"/>
                    <a:pt x="821" y="15"/>
                  </a:cubicBezTo>
                  <a:cubicBezTo>
                    <a:pt x="820" y="14"/>
                    <a:pt x="820" y="14"/>
                    <a:pt x="820" y="14"/>
                  </a:cubicBezTo>
                  <a:cubicBezTo>
                    <a:pt x="807" y="5"/>
                    <a:pt x="790" y="0"/>
                    <a:pt x="773" y="0"/>
                  </a:cubicBezTo>
                  <a:cubicBezTo>
                    <a:pt x="509" y="0"/>
                    <a:pt x="509" y="0"/>
                    <a:pt x="509" y="0"/>
                  </a:cubicBezTo>
                  <a:cubicBezTo>
                    <a:pt x="461" y="0"/>
                    <a:pt x="422" y="40"/>
                    <a:pt x="422" y="88"/>
                  </a:cubicBezTo>
                  <a:cubicBezTo>
                    <a:pt x="422" y="136"/>
                    <a:pt x="461" y="176"/>
                    <a:pt x="509" y="176"/>
                  </a:cubicBezTo>
                  <a:cubicBezTo>
                    <a:pt x="561" y="176"/>
                    <a:pt x="561" y="176"/>
                    <a:pt x="561" y="176"/>
                  </a:cubicBezTo>
                  <a:cubicBezTo>
                    <a:pt x="34" y="703"/>
                    <a:pt x="34" y="703"/>
                    <a:pt x="34" y="703"/>
                  </a:cubicBezTo>
                  <a:cubicBezTo>
                    <a:pt x="0" y="737"/>
                    <a:pt x="0" y="793"/>
                    <a:pt x="34" y="827"/>
                  </a:cubicBezTo>
                  <a:cubicBezTo>
                    <a:pt x="68" y="861"/>
                    <a:pt x="124" y="861"/>
                    <a:pt x="158" y="827"/>
                  </a:cubicBezTo>
                  <a:cubicBezTo>
                    <a:pt x="685" y="300"/>
                    <a:pt x="685" y="300"/>
                    <a:pt x="685" y="300"/>
                  </a:cubicBezTo>
                  <a:cubicBezTo>
                    <a:pt x="685" y="351"/>
                    <a:pt x="685" y="351"/>
                    <a:pt x="685" y="351"/>
                  </a:cubicBezTo>
                  <a:cubicBezTo>
                    <a:pt x="685" y="399"/>
                    <a:pt x="725" y="439"/>
                    <a:pt x="773" y="439"/>
                  </a:cubicBezTo>
                  <a:cubicBezTo>
                    <a:pt x="821" y="439"/>
                    <a:pt x="861" y="399"/>
                    <a:pt x="861" y="351"/>
                  </a:cubicBezTo>
                  <a:cubicBezTo>
                    <a:pt x="861" y="88"/>
                    <a:pt x="861" y="88"/>
                    <a:pt x="861" y="88"/>
                  </a:cubicBezTo>
                  <a:cubicBezTo>
                    <a:pt x="861" y="70"/>
                    <a:pt x="855" y="54"/>
                    <a:pt x="846"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2">
              <a:extLst>
                <a:ext uri="{FF2B5EF4-FFF2-40B4-BE49-F238E27FC236}">
                  <a16:creationId xmlns:a16="http://schemas.microsoft.com/office/drawing/2014/main" id="{DF3562EA-125F-7D41-A761-7652DF5B5C95}"/>
                </a:ext>
              </a:extLst>
            </p:cNvPr>
            <p:cNvSpPr>
              <a:spLocks/>
            </p:cNvSpPr>
            <p:nvPr/>
          </p:nvSpPr>
          <p:spPr bwMode="auto">
            <a:xfrm>
              <a:off x="3610846" y="1632141"/>
              <a:ext cx="764340" cy="746386"/>
            </a:xfrm>
            <a:custGeom>
              <a:avLst/>
              <a:gdLst>
                <a:gd name="T0" fmla="*/ 87 w 860"/>
                <a:gd name="T1" fmla="*/ 439 h 861"/>
                <a:gd name="T2" fmla="*/ 175 w 860"/>
                <a:gd name="T3" fmla="*/ 352 h 861"/>
                <a:gd name="T4" fmla="*/ 175 w 860"/>
                <a:gd name="T5" fmla="*/ 300 h 861"/>
                <a:gd name="T6" fmla="*/ 702 w 860"/>
                <a:gd name="T7" fmla="*/ 827 h 861"/>
                <a:gd name="T8" fmla="*/ 826 w 860"/>
                <a:gd name="T9" fmla="*/ 827 h 861"/>
                <a:gd name="T10" fmla="*/ 826 w 860"/>
                <a:gd name="T11" fmla="*/ 703 h 861"/>
                <a:gd name="T12" fmla="*/ 299 w 860"/>
                <a:gd name="T13" fmla="*/ 176 h 861"/>
                <a:gd name="T14" fmla="*/ 351 w 860"/>
                <a:gd name="T15" fmla="*/ 176 h 861"/>
                <a:gd name="T16" fmla="*/ 438 w 860"/>
                <a:gd name="T17" fmla="*/ 88 h 861"/>
                <a:gd name="T18" fmla="*/ 351 w 860"/>
                <a:gd name="T19" fmla="*/ 0 h 861"/>
                <a:gd name="T20" fmla="*/ 87 w 860"/>
                <a:gd name="T21" fmla="*/ 0 h 861"/>
                <a:gd name="T22" fmla="*/ 40 w 860"/>
                <a:gd name="T23" fmla="*/ 15 h 861"/>
                <a:gd name="T24" fmla="*/ 39 w 860"/>
                <a:gd name="T25" fmla="*/ 15 h 861"/>
                <a:gd name="T26" fmla="*/ 33 w 860"/>
                <a:gd name="T27" fmla="*/ 19 h 861"/>
                <a:gd name="T28" fmla="*/ 32 w 860"/>
                <a:gd name="T29" fmla="*/ 20 h 861"/>
                <a:gd name="T30" fmla="*/ 19 w 860"/>
                <a:gd name="T31" fmla="*/ 33 h 861"/>
                <a:gd name="T32" fmla="*/ 18 w 860"/>
                <a:gd name="T33" fmla="*/ 34 h 861"/>
                <a:gd name="T34" fmla="*/ 14 w 860"/>
                <a:gd name="T35" fmla="*/ 40 h 861"/>
                <a:gd name="T36" fmla="*/ 14 w 860"/>
                <a:gd name="T37" fmla="*/ 41 h 861"/>
                <a:gd name="T38" fmla="*/ 0 w 860"/>
                <a:gd name="T39" fmla="*/ 88 h 861"/>
                <a:gd name="T40" fmla="*/ 0 w 860"/>
                <a:gd name="T41" fmla="*/ 352 h 861"/>
                <a:gd name="T42" fmla="*/ 87 w 860"/>
                <a:gd name="T43" fmla="*/ 439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0" h="861">
                  <a:moveTo>
                    <a:pt x="87" y="439"/>
                  </a:moveTo>
                  <a:cubicBezTo>
                    <a:pt x="136" y="439"/>
                    <a:pt x="175" y="400"/>
                    <a:pt x="175" y="352"/>
                  </a:cubicBezTo>
                  <a:cubicBezTo>
                    <a:pt x="175" y="300"/>
                    <a:pt x="175" y="300"/>
                    <a:pt x="175" y="300"/>
                  </a:cubicBezTo>
                  <a:cubicBezTo>
                    <a:pt x="702" y="827"/>
                    <a:pt x="702" y="827"/>
                    <a:pt x="702" y="827"/>
                  </a:cubicBezTo>
                  <a:cubicBezTo>
                    <a:pt x="736" y="861"/>
                    <a:pt x="792" y="861"/>
                    <a:pt x="826" y="827"/>
                  </a:cubicBezTo>
                  <a:cubicBezTo>
                    <a:pt x="860" y="793"/>
                    <a:pt x="860" y="737"/>
                    <a:pt x="826" y="703"/>
                  </a:cubicBezTo>
                  <a:cubicBezTo>
                    <a:pt x="299" y="176"/>
                    <a:pt x="299" y="176"/>
                    <a:pt x="299" y="176"/>
                  </a:cubicBezTo>
                  <a:cubicBezTo>
                    <a:pt x="351" y="176"/>
                    <a:pt x="351" y="176"/>
                    <a:pt x="351" y="176"/>
                  </a:cubicBezTo>
                  <a:cubicBezTo>
                    <a:pt x="399" y="176"/>
                    <a:pt x="438" y="136"/>
                    <a:pt x="438" y="88"/>
                  </a:cubicBezTo>
                  <a:cubicBezTo>
                    <a:pt x="438" y="40"/>
                    <a:pt x="399" y="0"/>
                    <a:pt x="351" y="0"/>
                  </a:cubicBezTo>
                  <a:cubicBezTo>
                    <a:pt x="87" y="0"/>
                    <a:pt x="87" y="0"/>
                    <a:pt x="87" y="0"/>
                  </a:cubicBezTo>
                  <a:cubicBezTo>
                    <a:pt x="70" y="0"/>
                    <a:pt x="54" y="6"/>
                    <a:pt x="40" y="15"/>
                  </a:cubicBezTo>
                  <a:cubicBezTo>
                    <a:pt x="39" y="15"/>
                    <a:pt x="39" y="15"/>
                    <a:pt x="39" y="15"/>
                  </a:cubicBezTo>
                  <a:cubicBezTo>
                    <a:pt x="37" y="16"/>
                    <a:pt x="35" y="18"/>
                    <a:pt x="33" y="19"/>
                  </a:cubicBezTo>
                  <a:cubicBezTo>
                    <a:pt x="33" y="20"/>
                    <a:pt x="32" y="20"/>
                    <a:pt x="32" y="20"/>
                  </a:cubicBezTo>
                  <a:cubicBezTo>
                    <a:pt x="27" y="24"/>
                    <a:pt x="23" y="28"/>
                    <a:pt x="19" y="33"/>
                  </a:cubicBezTo>
                  <a:cubicBezTo>
                    <a:pt x="19" y="33"/>
                    <a:pt x="19" y="34"/>
                    <a:pt x="18" y="34"/>
                  </a:cubicBezTo>
                  <a:cubicBezTo>
                    <a:pt x="17" y="36"/>
                    <a:pt x="15" y="38"/>
                    <a:pt x="14" y="40"/>
                  </a:cubicBezTo>
                  <a:cubicBezTo>
                    <a:pt x="14" y="41"/>
                    <a:pt x="14" y="41"/>
                    <a:pt x="14" y="41"/>
                  </a:cubicBezTo>
                  <a:cubicBezTo>
                    <a:pt x="5" y="54"/>
                    <a:pt x="0" y="71"/>
                    <a:pt x="0" y="88"/>
                  </a:cubicBezTo>
                  <a:cubicBezTo>
                    <a:pt x="0" y="352"/>
                    <a:pt x="0" y="352"/>
                    <a:pt x="0" y="352"/>
                  </a:cubicBezTo>
                  <a:cubicBezTo>
                    <a:pt x="0" y="400"/>
                    <a:pt x="39" y="439"/>
                    <a:pt x="87" y="43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03502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CC7DFE3-D0F7-1849-8892-4246102F12E3}"/>
              </a:ext>
            </a:extLst>
          </p:cNvPr>
          <p:cNvGrpSpPr/>
          <p:nvPr/>
        </p:nvGrpSpPr>
        <p:grpSpPr>
          <a:xfrm>
            <a:off x="942838" y="1671147"/>
            <a:ext cx="10238479" cy="4694719"/>
            <a:chOff x="2785843" y="1864578"/>
            <a:chExt cx="6552468" cy="4694718"/>
          </a:xfrm>
        </p:grpSpPr>
        <p:sp>
          <p:nvSpPr>
            <p:cNvPr id="3" name="Rectangle: Rounded Corners 90">
              <a:extLst>
                <a:ext uri="{FF2B5EF4-FFF2-40B4-BE49-F238E27FC236}">
                  <a16:creationId xmlns:a16="http://schemas.microsoft.com/office/drawing/2014/main" id="{2F0443E3-E8E5-664F-8694-2CFBAB8CFCCD}"/>
                </a:ext>
              </a:extLst>
            </p:cNvPr>
            <p:cNvSpPr/>
            <p:nvPr/>
          </p:nvSpPr>
          <p:spPr>
            <a:xfrm>
              <a:off x="7248639" y="1864578"/>
              <a:ext cx="2089672" cy="4694718"/>
            </a:xfrm>
            <a:prstGeom prst="roundRect">
              <a:avLst>
                <a:gd name="adj" fmla="val 1234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srgbClr val="005073"/>
                </a:solidFill>
                <a:latin typeface="CiscoSansTT ExtraLight"/>
              </a:endParaRPr>
            </a:p>
          </p:txBody>
        </p:sp>
        <p:sp>
          <p:nvSpPr>
            <p:cNvPr id="4" name="Rectangle: Rounded Corners 90">
              <a:extLst>
                <a:ext uri="{FF2B5EF4-FFF2-40B4-BE49-F238E27FC236}">
                  <a16:creationId xmlns:a16="http://schemas.microsoft.com/office/drawing/2014/main" id="{382ECD04-9A06-3242-946F-D93BED882B51}"/>
                </a:ext>
              </a:extLst>
            </p:cNvPr>
            <p:cNvSpPr/>
            <p:nvPr/>
          </p:nvSpPr>
          <p:spPr>
            <a:xfrm>
              <a:off x="2785843" y="1864578"/>
              <a:ext cx="2089672" cy="4694718"/>
            </a:xfrm>
            <a:prstGeom prst="roundRect">
              <a:avLst>
                <a:gd name="adj" fmla="val 11547"/>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srgbClr val="005073"/>
                </a:solidFill>
                <a:latin typeface="CiscoSansTT ExtraLight"/>
              </a:endParaRPr>
            </a:p>
          </p:txBody>
        </p:sp>
        <p:sp>
          <p:nvSpPr>
            <p:cNvPr id="5" name="Rectangle: Rounded Corners 90">
              <a:extLst>
                <a:ext uri="{FF2B5EF4-FFF2-40B4-BE49-F238E27FC236}">
                  <a16:creationId xmlns:a16="http://schemas.microsoft.com/office/drawing/2014/main" id="{12E35C8B-5A5C-6940-A219-5EB90B587A36}"/>
                </a:ext>
              </a:extLst>
            </p:cNvPr>
            <p:cNvSpPr/>
            <p:nvPr/>
          </p:nvSpPr>
          <p:spPr>
            <a:xfrm>
              <a:off x="5019562" y="1864578"/>
              <a:ext cx="2089672" cy="4694718"/>
            </a:xfrm>
            <a:prstGeom prst="roundRect">
              <a:avLst>
                <a:gd name="adj" fmla="val 11384"/>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srgbClr val="005073"/>
                </a:solidFill>
                <a:latin typeface="CiscoSansTT ExtraLight"/>
              </a:endParaRPr>
            </a:p>
          </p:txBody>
        </p:sp>
        <p:grpSp>
          <p:nvGrpSpPr>
            <p:cNvPr id="6" name="Group 5">
              <a:extLst>
                <a:ext uri="{FF2B5EF4-FFF2-40B4-BE49-F238E27FC236}">
                  <a16:creationId xmlns:a16="http://schemas.microsoft.com/office/drawing/2014/main" id="{F01DE609-98B7-6245-872A-964ED05624FB}"/>
                </a:ext>
              </a:extLst>
            </p:cNvPr>
            <p:cNvGrpSpPr/>
            <p:nvPr/>
          </p:nvGrpSpPr>
          <p:grpSpPr>
            <a:xfrm>
              <a:off x="7248639" y="1864580"/>
              <a:ext cx="2089672" cy="756699"/>
              <a:chOff x="7248639" y="1998692"/>
              <a:chExt cx="2089672" cy="756699"/>
            </a:xfrm>
          </p:grpSpPr>
          <p:sp>
            <p:nvSpPr>
              <p:cNvPr id="7" name="Rectangle 6">
                <a:extLst>
                  <a:ext uri="{FF2B5EF4-FFF2-40B4-BE49-F238E27FC236}">
                    <a16:creationId xmlns:a16="http://schemas.microsoft.com/office/drawing/2014/main" id="{80D53223-FD2D-5F44-B193-C62757A4E838}"/>
                  </a:ext>
                </a:extLst>
              </p:cNvPr>
              <p:cNvSpPr/>
              <p:nvPr/>
            </p:nvSpPr>
            <p:spPr>
              <a:xfrm>
                <a:off x="7248639" y="2353056"/>
                <a:ext cx="2089672" cy="40233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900" dirty="0">
                  <a:solidFill>
                    <a:srgbClr val="FFFFFF"/>
                  </a:solidFill>
                  <a:latin typeface="CiscoSansTT ExtraLight" panose="020B0303020201020303" pitchFamily="34" charset="0"/>
                  <a:cs typeface="CiscoSansTT ExtraLight" panose="020B0303020201020303" pitchFamily="34" charset="0"/>
                </a:endParaRPr>
              </a:p>
            </p:txBody>
          </p:sp>
          <p:sp>
            <p:nvSpPr>
              <p:cNvPr id="8" name="Rounded Rectangle 79">
                <a:extLst>
                  <a:ext uri="{FF2B5EF4-FFF2-40B4-BE49-F238E27FC236}">
                    <a16:creationId xmlns:a16="http://schemas.microsoft.com/office/drawing/2014/main" id="{FA8DDBEE-5C29-924A-BEB9-F4A1D93A246A}"/>
                  </a:ext>
                </a:extLst>
              </p:cNvPr>
              <p:cNvSpPr/>
              <p:nvPr/>
            </p:nvSpPr>
            <p:spPr>
              <a:xfrm>
                <a:off x="7248639" y="1998692"/>
                <a:ext cx="2089672" cy="756699"/>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r>
                  <a:rPr lang="en-US" dirty="0">
                    <a:solidFill>
                      <a:srgbClr val="FFFFFF"/>
                    </a:solidFill>
                    <a:latin typeface="CiscoSansTT ExtraLight"/>
                  </a:rPr>
                  <a:t>Cisco DNA Premier</a:t>
                </a:r>
                <a:endParaRPr lang="en-US" sz="1400" dirty="0">
                  <a:solidFill>
                    <a:srgbClr val="FFFFFF"/>
                  </a:solidFill>
                  <a:latin typeface="CiscoSansTT ExtraLight"/>
                </a:endParaRPr>
              </a:p>
            </p:txBody>
          </p:sp>
        </p:grpSp>
        <p:grpSp>
          <p:nvGrpSpPr>
            <p:cNvPr id="9" name="Group 8">
              <a:extLst>
                <a:ext uri="{FF2B5EF4-FFF2-40B4-BE49-F238E27FC236}">
                  <a16:creationId xmlns:a16="http://schemas.microsoft.com/office/drawing/2014/main" id="{C664B3A9-71F9-3044-8AB5-B411DE0F63E5}"/>
                </a:ext>
              </a:extLst>
            </p:cNvPr>
            <p:cNvGrpSpPr/>
            <p:nvPr/>
          </p:nvGrpSpPr>
          <p:grpSpPr>
            <a:xfrm>
              <a:off x="5019562" y="1864580"/>
              <a:ext cx="2089672" cy="756699"/>
              <a:chOff x="5019562" y="1998692"/>
              <a:chExt cx="2089672" cy="756699"/>
            </a:xfrm>
          </p:grpSpPr>
          <p:sp>
            <p:nvSpPr>
              <p:cNvPr id="10" name="Rectangle 9">
                <a:extLst>
                  <a:ext uri="{FF2B5EF4-FFF2-40B4-BE49-F238E27FC236}">
                    <a16:creationId xmlns:a16="http://schemas.microsoft.com/office/drawing/2014/main" id="{903F8F0A-E69A-1A4F-8CAB-ACD9E4C1EE2D}"/>
                  </a:ext>
                </a:extLst>
              </p:cNvPr>
              <p:cNvSpPr/>
              <p:nvPr/>
            </p:nvSpPr>
            <p:spPr>
              <a:xfrm>
                <a:off x="5019562" y="2353056"/>
                <a:ext cx="2089672" cy="4023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900" dirty="0">
                  <a:solidFill>
                    <a:srgbClr val="FFFFFF"/>
                  </a:solidFill>
                  <a:latin typeface="CiscoSansTT ExtraLight" panose="020B0303020201020303" pitchFamily="34" charset="0"/>
                  <a:cs typeface="CiscoSansTT ExtraLight" panose="020B0303020201020303" pitchFamily="34" charset="0"/>
                </a:endParaRPr>
              </a:p>
            </p:txBody>
          </p:sp>
          <p:sp>
            <p:nvSpPr>
              <p:cNvPr id="11" name="Rounded Rectangle 79">
                <a:extLst>
                  <a:ext uri="{FF2B5EF4-FFF2-40B4-BE49-F238E27FC236}">
                    <a16:creationId xmlns:a16="http://schemas.microsoft.com/office/drawing/2014/main" id="{D9E673AF-F139-F047-8FC7-70904322D023}"/>
                  </a:ext>
                </a:extLst>
              </p:cNvPr>
              <p:cNvSpPr/>
              <p:nvPr/>
            </p:nvSpPr>
            <p:spPr>
              <a:xfrm>
                <a:off x="5019562" y="1998692"/>
                <a:ext cx="2089672" cy="75669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r>
                  <a:rPr lang="en-US" dirty="0">
                    <a:solidFill>
                      <a:srgbClr val="FFFFFF"/>
                    </a:solidFill>
                    <a:latin typeface="CiscoSansTT ExtraLight"/>
                  </a:rPr>
                  <a:t>Cisco DNA Advantage</a:t>
                </a:r>
                <a:endParaRPr lang="en-US" sz="1400" dirty="0">
                  <a:solidFill>
                    <a:srgbClr val="FFFFFF"/>
                  </a:solidFill>
                  <a:latin typeface="CiscoSansTT ExtraLight"/>
                </a:endParaRPr>
              </a:p>
            </p:txBody>
          </p:sp>
        </p:grpSp>
        <p:grpSp>
          <p:nvGrpSpPr>
            <p:cNvPr id="12" name="Group 11">
              <a:extLst>
                <a:ext uri="{FF2B5EF4-FFF2-40B4-BE49-F238E27FC236}">
                  <a16:creationId xmlns:a16="http://schemas.microsoft.com/office/drawing/2014/main" id="{748E5EBD-A888-5C44-9027-D33EAE1B9A52}"/>
                </a:ext>
              </a:extLst>
            </p:cNvPr>
            <p:cNvGrpSpPr/>
            <p:nvPr/>
          </p:nvGrpSpPr>
          <p:grpSpPr>
            <a:xfrm>
              <a:off x="2785843" y="1864580"/>
              <a:ext cx="2089672" cy="756699"/>
              <a:chOff x="2785843" y="1998692"/>
              <a:chExt cx="2089672" cy="756699"/>
            </a:xfrm>
          </p:grpSpPr>
          <p:sp>
            <p:nvSpPr>
              <p:cNvPr id="13" name="Rectangle 12">
                <a:extLst>
                  <a:ext uri="{FF2B5EF4-FFF2-40B4-BE49-F238E27FC236}">
                    <a16:creationId xmlns:a16="http://schemas.microsoft.com/office/drawing/2014/main" id="{29578777-667B-A64D-9E64-0705127897E4}"/>
                  </a:ext>
                </a:extLst>
              </p:cNvPr>
              <p:cNvSpPr/>
              <p:nvPr/>
            </p:nvSpPr>
            <p:spPr>
              <a:xfrm>
                <a:off x="2785843" y="2353056"/>
                <a:ext cx="2089672" cy="40233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900" dirty="0">
                  <a:solidFill>
                    <a:srgbClr val="FFFFFF"/>
                  </a:solidFill>
                  <a:latin typeface="CiscoSansTT ExtraLight" panose="020B0303020201020303" pitchFamily="34" charset="0"/>
                  <a:cs typeface="CiscoSansTT ExtraLight" panose="020B0303020201020303" pitchFamily="34" charset="0"/>
                </a:endParaRPr>
              </a:p>
            </p:txBody>
          </p:sp>
          <p:sp>
            <p:nvSpPr>
              <p:cNvPr id="14" name="Rounded Rectangle 79">
                <a:extLst>
                  <a:ext uri="{FF2B5EF4-FFF2-40B4-BE49-F238E27FC236}">
                    <a16:creationId xmlns:a16="http://schemas.microsoft.com/office/drawing/2014/main" id="{20DDA964-4781-8143-973E-E88A444F5310}"/>
                  </a:ext>
                </a:extLst>
              </p:cNvPr>
              <p:cNvSpPr/>
              <p:nvPr/>
            </p:nvSpPr>
            <p:spPr>
              <a:xfrm>
                <a:off x="2785843" y="1998692"/>
                <a:ext cx="2089672" cy="75669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r>
                  <a:rPr lang="en-US" dirty="0">
                    <a:solidFill>
                      <a:srgbClr val="FFFFFF"/>
                    </a:solidFill>
                    <a:latin typeface="CiscoSansTT ExtraLight"/>
                  </a:rPr>
                  <a:t>Cisco DNA Essentials</a:t>
                </a:r>
                <a:endParaRPr lang="en-US" sz="1400" dirty="0">
                  <a:solidFill>
                    <a:srgbClr val="FFFFFF"/>
                  </a:solidFill>
                  <a:latin typeface="CiscoSansTT ExtraLight"/>
                </a:endParaRPr>
              </a:p>
            </p:txBody>
          </p:sp>
        </p:grpSp>
      </p:grpSp>
      <p:sp>
        <p:nvSpPr>
          <p:cNvPr id="15" name="Title 2">
            <a:extLst>
              <a:ext uri="{FF2B5EF4-FFF2-40B4-BE49-F238E27FC236}">
                <a16:creationId xmlns:a16="http://schemas.microsoft.com/office/drawing/2014/main" id="{D46B8815-7D1A-1C43-B981-103FD9C85405}"/>
              </a:ext>
            </a:extLst>
          </p:cNvPr>
          <p:cNvSpPr txBox="1">
            <a:spLocks/>
          </p:cNvSpPr>
          <p:nvPr/>
        </p:nvSpPr>
        <p:spPr bwMode="auto">
          <a:xfrm>
            <a:off x="819973" y="570687"/>
            <a:ext cx="762670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defTabSz="912239"/>
            <a:r>
              <a:rPr lang="en-US" dirty="0">
                <a:solidFill>
                  <a:srgbClr val="005073"/>
                </a:solidFill>
                <a:latin typeface="CiscoSansTT ExtraLight"/>
              </a:rPr>
              <a:t>Cisco DNA SD-WAN Licensing </a:t>
            </a:r>
          </a:p>
          <a:p>
            <a:pPr defTabSz="912239"/>
            <a:r>
              <a:rPr lang="en-US" sz="2400" dirty="0">
                <a:solidFill>
                  <a:srgbClr val="00BCEB"/>
                </a:solidFill>
                <a:latin typeface="CiscoSansTT ExtraLight"/>
              </a:rPr>
              <a:t>Use Case Based Packaging</a:t>
            </a:r>
          </a:p>
        </p:txBody>
      </p:sp>
      <p:sp>
        <p:nvSpPr>
          <p:cNvPr id="18" name="Rounded Rectangle 39">
            <a:extLst>
              <a:ext uri="{FF2B5EF4-FFF2-40B4-BE49-F238E27FC236}">
                <a16:creationId xmlns:a16="http://schemas.microsoft.com/office/drawing/2014/main" id="{44D94B1B-1A45-6F40-AE28-8E1DEBB2F582}"/>
              </a:ext>
            </a:extLst>
          </p:cNvPr>
          <p:cNvSpPr/>
          <p:nvPr/>
        </p:nvSpPr>
        <p:spPr>
          <a:xfrm>
            <a:off x="8112450" y="3064066"/>
            <a:ext cx="2872543" cy="456055"/>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r>
              <a:rPr lang="en-US" sz="1100" dirty="0">
                <a:solidFill>
                  <a:srgbClr val="FFFFFF"/>
                </a:solidFill>
                <a:latin typeface="CiscoSansTT Light" panose="020B0503020201020303" pitchFamily="34" charset="0"/>
                <a:ea typeface="Arial" charset="0"/>
                <a:cs typeface="CiscoSansTT Light" panose="020B0503020201020303" pitchFamily="34" charset="0"/>
              </a:rPr>
              <a:t>Automated cloud security at scale</a:t>
            </a:r>
            <a:endParaRPr lang="en-US" sz="1100" dirty="0">
              <a:solidFill>
                <a:srgbClr val="FFFFFF"/>
              </a:solidFill>
              <a:latin typeface="CiscoSansTT Light" panose="020B0503020201020303" pitchFamily="34" charset="0"/>
              <a:cs typeface="CiscoSansTT Light" panose="020B0503020201020303" pitchFamily="34" charset="0"/>
            </a:endParaRPr>
          </a:p>
        </p:txBody>
      </p:sp>
      <p:sp>
        <p:nvSpPr>
          <p:cNvPr id="19" name="Rounded Rectangle 18">
            <a:extLst>
              <a:ext uri="{FF2B5EF4-FFF2-40B4-BE49-F238E27FC236}">
                <a16:creationId xmlns:a16="http://schemas.microsoft.com/office/drawing/2014/main" id="{E7FDB394-2A06-354C-893F-DAC43637647C}"/>
              </a:ext>
            </a:extLst>
          </p:cNvPr>
          <p:cNvSpPr/>
          <p:nvPr/>
        </p:nvSpPr>
        <p:spPr>
          <a:xfrm>
            <a:off x="4633325" y="4097142"/>
            <a:ext cx="2864755"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r>
              <a:rPr lang="en-US" sz="1100" dirty="0">
                <a:solidFill>
                  <a:srgbClr val="FFFFFF"/>
                </a:solidFill>
                <a:latin typeface="CiscoSansTT Light" panose="020B0503020201020303" pitchFamily="34" charset="0"/>
                <a:cs typeface="CiscoSansTT Light" panose="020B0503020201020303" pitchFamily="34" charset="0"/>
              </a:rPr>
              <a:t>Multi-domain Orchestration</a:t>
            </a:r>
          </a:p>
          <a:p>
            <a:pPr algn="ctr" defTabSz="812740">
              <a:defRPr/>
            </a:pPr>
            <a:r>
              <a:rPr lang="en-US" sz="1100" dirty="0">
                <a:solidFill>
                  <a:srgbClr val="FFFFFF"/>
                </a:solidFill>
                <a:latin typeface="CiscoSansTT Light" panose="020B0503020201020303" pitchFamily="34" charset="0"/>
                <a:cs typeface="CiscoSansTT Light" panose="020B0503020201020303" pitchFamily="34" charset="0"/>
              </a:rPr>
              <a:t>across domains</a:t>
            </a:r>
            <a:endParaRPr lang="en-US" sz="1100" dirty="0">
              <a:solidFill>
                <a:srgbClr val="FFFFFF"/>
              </a:solidFill>
              <a:latin typeface="CiscoSansTT Light" panose="020B0503020201020303" pitchFamily="34" charset="0"/>
              <a:ea typeface="Arial" charset="0"/>
              <a:cs typeface="CiscoSansTT Light" panose="020B0503020201020303" pitchFamily="34" charset="0"/>
            </a:endParaRPr>
          </a:p>
        </p:txBody>
      </p:sp>
      <p:sp>
        <p:nvSpPr>
          <p:cNvPr id="20" name="Rounded Rectangle 39">
            <a:extLst>
              <a:ext uri="{FF2B5EF4-FFF2-40B4-BE49-F238E27FC236}">
                <a16:creationId xmlns:a16="http://schemas.microsoft.com/office/drawing/2014/main" id="{0314A3AE-6DEC-CF4F-8043-2B2261B79D71}"/>
              </a:ext>
            </a:extLst>
          </p:cNvPr>
          <p:cNvSpPr/>
          <p:nvPr/>
        </p:nvSpPr>
        <p:spPr>
          <a:xfrm>
            <a:off x="4633325" y="4596902"/>
            <a:ext cx="2864755"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r>
              <a:rPr lang="en-US" sz="1100" dirty="0">
                <a:solidFill>
                  <a:srgbClr val="FFFFFF"/>
                </a:solidFill>
                <a:latin typeface="CiscoSansTT Light" panose="020B0503020201020303" pitchFamily="34" charset="0"/>
                <a:cs typeface="CiscoSansTT Light" panose="020B0503020201020303" pitchFamily="34" charset="0"/>
              </a:rPr>
              <a:t>Enhanced voice optimization</a:t>
            </a:r>
            <a:endParaRPr lang="en-US" sz="1100" dirty="0">
              <a:solidFill>
                <a:srgbClr val="FFFFFF"/>
              </a:solidFill>
              <a:latin typeface="CiscoSansTT Light" panose="020B0503020201020303" pitchFamily="34" charset="0"/>
              <a:ea typeface="Arial" charset="0"/>
              <a:cs typeface="CiscoSansTT Light" panose="020B0503020201020303" pitchFamily="34" charset="0"/>
            </a:endParaRPr>
          </a:p>
        </p:txBody>
      </p:sp>
      <p:sp>
        <p:nvSpPr>
          <p:cNvPr id="21" name="Rounded Rectangle 39">
            <a:extLst>
              <a:ext uri="{FF2B5EF4-FFF2-40B4-BE49-F238E27FC236}">
                <a16:creationId xmlns:a16="http://schemas.microsoft.com/office/drawing/2014/main" id="{92F44EEB-8B3E-FE4F-B5C7-557AFB202965}"/>
              </a:ext>
            </a:extLst>
          </p:cNvPr>
          <p:cNvSpPr/>
          <p:nvPr/>
        </p:nvSpPr>
        <p:spPr>
          <a:xfrm>
            <a:off x="4633325" y="3605770"/>
            <a:ext cx="2864755"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r>
              <a:rPr lang="en-US" sz="1100" dirty="0">
                <a:solidFill>
                  <a:srgbClr val="FFFFFF"/>
                </a:solidFill>
                <a:latin typeface="CiscoSansTT Light" panose="020B0503020201020303" pitchFamily="34" charset="0"/>
                <a:cs typeface="CiscoSansTT Light" panose="020B0503020201020303" pitchFamily="34" charset="0"/>
              </a:rPr>
              <a:t>Optimized SaaS application experience</a:t>
            </a:r>
            <a:endParaRPr lang="en-US" sz="1100" dirty="0">
              <a:solidFill>
                <a:srgbClr val="FFFFFF"/>
              </a:solidFill>
              <a:latin typeface="CiscoSansTT Light" panose="020B0503020201020303" pitchFamily="34" charset="0"/>
              <a:ea typeface="Arial" charset="0"/>
              <a:cs typeface="CiscoSansTT Light" panose="020B0503020201020303" pitchFamily="34" charset="0"/>
            </a:endParaRPr>
          </a:p>
        </p:txBody>
      </p:sp>
      <p:sp>
        <p:nvSpPr>
          <p:cNvPr id="22" name="Rounded Rectangle 45">
            <a:extLst>
              <a:ext uri="{FF2B5EF4-FFF2-40B4-BE49-F238E27FC236}">
                <a16:creationId xmlns:a16="http://schemas.microsoft.com/office/drawing/2014/main" id="{E5BFC44B-DA02-F147-BF0F-2795C120CEB9}"/>
              </a:ext>
            </a:extLst>
          </p:cNvPr>
          <p:cNvSpPr/>
          <p:nvPr/>
        </p:nvSpPr>
        <p:spPr>
          <a:xfrm>
            <a:off x="4633325" y="5088274"/>
            <a:ext cx="2864755"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Network analytics and visibility</a:t>
            </a:r>
          </a:p>
        </p:txBody>
      </p:sp>
      <p:sp>
        <p:nvSpPr>
          <p:cNvPr id="23" name="Rounded Rectangle 22">
            <a:extLst>
              <a:ext uri="{FF2B5EF4-FFF2-40B4-BE49-F238E27FC236}">
                <a16:creationId xmlns:a16="http://schemas.microsoft.com/office/drawing/2014/main" id="{EF3D3B10-66D6-B544-BEF6-D85BD7FD1A67}"/>
              </a:ext>
            </a:extLst>
          </p:cNvPr>
          <p:cNvSpPr/>
          <p:nvPr/>
        </p:nvSpPr>
        <p:spPr>
          <a:xfrm>
            <a:off x="1152804" y="4590770"/>
            <a:ext cx="2833891"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r>
              <a:rPr lang="en-US" sz="1100" dirty="0">
                <a:solidFill>
                  <a:srgbClr val="FFFFFF"/>
                </a:solidFill>
                <a:latin typeface="CiscoSansTT Light" panose="020B0503020201020303" pitchFamily="34" charset="0"/>
                <a:cs typeface="CiscoSansTT Light" panose="020B0503020201020303" pitchFamily="34" charset="0"/>
              </a:rPr>
              <a:t>Basic voice optimization</a:t>
            </a:r>
            <a:endParaRPr lang="en-US" sz="1100" dirty="0">
              <a:solidFill>
                <a:srgbClr val="FFFFFF"/>
              </a:solidFill>
              <a:latin typeface="CiscoSansTT Light" panose="020B0503020201020303" pitchFamily="34" charset="0"/>
              <a:ea typeface="Arial" charset="0"/>
              <a:cs typeface="CiscoSansTT Light" panose="020B0503020201020303" pitchFamily="34" charset="0"/>
            </a:endParaRPr>
          </a:p>
        </p:txBody>
      </p:sp>
      <p:sp>
        <p:nvSpPr>
          <p:cNvPr id="24" name="Rounded Rectangle 39">
            <a:extLst>
              <a:ext uri="{FF2B5EF4-FFF2-40B4-BE49-F238E27FC236}">
                <a16:creationId xmlns:a16="http://schemas.microsoft.com/office/drawing/2014/main" id="{5B1F5EF4-5954-A04C-BFF0-4B8D86F666A9}"/>
              </a:ext>
            </a:extLst>
          </p:cNvPr>
          <p:cNvSpPr/>
          <p:nvPr/>
        </p:nvSpPr>
        <p:spPr>
          <a:xfrm>
            <a:off x="1155288" y="3064065"/>
            <a:ext cx="2833891" cy="464443"/>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End to end direct Internet</a:t>
            </a:r>
          </a:p>
          <a:p>
            <a:pPr algn="ctr" defTabSz="81274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access security</a:t>
            </a:r>
          </a:p>
        </p:txBody>
      </p:sp>
      <p:sp>
        <p:nvSpPr>
          <p:cNvPr id="25" name="Rounded Rectangle 45">
            <a:extLst>
              <a:ext uri="{FF2B5EF4-FFF2-40B4-BE49-F238E27FC236}">
                <a16:creationId xmlns:a16="http://schemas.microsoft.com/office/drawing/2014/main" id="{CE21EA82-E02B-2B4F-8FEC-62B6138B777C}"/>
              </a:ext>
            </a:extLst>
          </p:cNvPr>
          <p:cNvSpPr/>
          <p:nvPr/>
        </p:nvSpPr>
        <p:spPr>
          <a:xfrm>
            <a:off x="1158488" y="4101951"/>
            <a:ext cx="2833891"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Simplify operations</a:t>
            </a:r>
          </a:p>
        </p:txBody>
      </p:sp>
      <p:sp>
        <p:nvSpPr>
          <p:cNvPr id="26" name="Rounded Rectangle 45">
            <a:extLst>
              <a:ext uri="{FF2B5EF4-FFF2-40B4-BE49-F238E27FC236}">
                <a16:creationId xmlns:a16="http://schemas.microsoft.com/office/drawing/2014/main" id="{8C091AB2-5D69-154C-ACAD-E75DD8FE9DB4}"/>
              </a:ext>
            </a:extLst>
          </p:cNvPr>
          <p:cNvSpPr/>
          <p:nvPr/>
        </p:nvSpPr>
        <p:spPr>
          <a:xfrm>
            <a:off x="1159885" y="5089673"/>
            <a:ext cx="2833891"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Common SD-WAN architectures</a:t>
            </a:r>
          </a:p>
        </p:txBody>
      </p:sp>
      <p:sp>
        <p:nvSpPr>
          <p:cNvPr id="27" name="Rounded Rectangle 45">
            <a:extLst>
              <a:ext uri="{FF2B5EF4-FFF2-40B4-BE49-F238E27FC236}">
                <a16:creationId xmlns:a16="http://schemas.microsoft.com/office/drawing/2014/main" id="{A3761ADB-384B-DB44-9A48-F3C9DD5B3CF3}"/>
              </a:ext>
            </a:extLst>
          </p:cNvPr>
          <p:cNvSpPr/>
          <p:nvPr/>
        </p:nvSpPr>
        <p:spPr>
          <a:xfrm>
            <a:off x="1152895" y="3605770"/>
            <a:ext cx="2833891"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Improved application experience</a:t>
            </a:r>
          </a:p>
        </p:txBody>
      </p:sp>
      <p:sp>
        <p:nvSpPr>
          <p:cNvPr id="28" name="Rounded Rectangle 39">
            <a:extLst>
              <a:ext uri="{FF2B5EF4-FFF2-40B4-BE49-F238E27FC236}">
                <a16:creationId xmlns:a16="http://schemas.microsoft.com/office/drawing/2014/main" id="{944D4C19-EBC1-0A44-9E52-9438A0CA2380}"/>
              </a:ext>
            </a:extLst>
          </p:cNvPr>
          <p:cNvSpPr/>
          <p:nvPr/>
        </p:nvSpPr>
        <p:spPr>
          <a:xfrm>
            <a:off x="4654651" y="3064065"/>
            <a:ext cx="2864755" cy="464443"/>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r>
              <a:rPr lang="en-US" sz="1100" dirty="0">
                <a:solidFill>
                  <a:srgbClr val="FFFFFF"/>
                </a:solidFill>
                <a:latin typeface="CiscoSansTT Light" panose="020B0503020201020303" pitchFamily="34" charset="0"/>
                <a:cs typeface="CiscoSansTT Light" panose="020B0503020201020303" pitchFamily="34" charset="0"/>
              </a:rPr>
              <a:t>Visibility and control to defeat direct Internet/cloud access threats</a:t>
            </a:r>
            <a:endParaRPr lang="en-US" sz="1100" dirty="0">
              <a:solidFill>
                <a:srgbClr val="FFFFFF"/>
              </a:solidFill>
              <a:latin typeface="CiscoSansTT Light" panose="020B0503020201020303" pitchFamily="34" charset="0"/>
              <a:ea typeface="Arial" charset="0"/>
              <a:cs typeface="CiscoSansTT Light" panose="020B0503020201020303" pitchFamily="34" charset="0"/>
            </a:endParaRPr>
          </a:p>
        </p:txBody>
      </p:sp>
      <p:sp>
        <p:nvSpPr>
          <p:cNvPr id="29" name="Rounded Rectangle 39">
            <a:extLst>
              <a:ext uri="{FF2B5EF4-FFF2-40B4-BE49-F238E27FC236}">
                <a16:creationId xmlns:a16="http://schemas.microsoft.com/office/drawing/2014/main" id="{42611943-5CBB-D648-99C6-1D22DA94C231}"/>
              </a:ext>
            </a:extLst>
          </p:cNvPr>
          <p:cNvSpPr/>
          <p:nvPr/>
        </p:nvSpPr>
        <p:spPr>
          <a:xfrm>
            <a:off x="8112450" y="3581182"/>
            <a:ext cx="2872543" cy="467765"/>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r>
              <a:rPr lang="en-US" sz="1100" dirty="0">
                <a:solidFill>
                  <a:srgbClr val="FFFFFF"/>
                </a:solidFill>
                <a:latin typeface="CiscoSansTT Light" panose="020B0503020201020303" pitchFamily="34" charset="0"/>
                <a:ea typeface="Arial" charset="0"/>
                <a:cs typeface="CiscoSansTT Light" panose="020B0503020201020303" pitchFamily="34" charset="0"/>
              </a:rPr>
              <a:t>Keep consistent controls and visibility when users roam outside the WAN</a:t>
            </a:r>
            <a:endParaRPr lang="en-US" sz="1100" dirty="0">
              <a:solidFill>
                <a:srgbClr val="FFFFFF"/>
              </a:solidFill>
              <a:latin typeface="CiscoSansTT Light" panose="020B0503020201020303" pitchFamily="34" charset="0"/>
              <a:cs typeface="CiscoSansTT Light" panose="020B0503020201020303" pitchFamily="34" charset="0"/>
            </a:endParaRPr>
          </a:p>
        </p:txBody>
      </p:sp>
      <p:sp>
        <p:nvSpPr>
          <p:cNvPr id="43" name="Rectangle 42">
            <a:extLst>
              <a:ext uri="{FF2B5EF4-FFF2-40B4-BE49-F238E27FC236}">
                <a16:creationId xmlns:a16="http://schemas.microsoft.com/office/drawing/2014/main" id="{1FCC0DDF-516F-DA49-951C-FFB057E9AA39}"/>
              </a:ext>
            </a:extLst>
          </p:cNvPr>
          <p:cNvSpPr/>
          <p:nvPr/>
        </p:nvSpPr>
        <p:spPr>
          <a:xfrm>
            <a:off x="1020029" y="2530513"/>
            <a:ext cx="3025617" cy="430887"/>
          </a:xfrm>
          <a:prstGeom prst="rect">
            <a:avLst/>
          </a:prstGeom>
        </p:spPr>
        <p:txBody>
          <a:bodyPr wrap="square">
            <a:spAutoFit/>
          </a:bodyPr>
          <a:lstStyle/>
          <a:p>
            <a:pPr algn="ctr" defTabSz="609555">
              <a:defRPr/>
            </a:pPr>
            <a:r>
              <a:rPr lang="en-US" sz="1100" dirty="0">
                <a:solidFill>
                  <a:srgbClr val="005073"/>
                </a:solidFill>
                <a:latin typeface="CiscoSansTT ExtraLight"/>
                <a:cs typeface="CiscoSansTT" panose="020B0503020201020303" pitchFamily="34" charset="0"/>
              </a:rPr>
              <a:t>Simplified management and security protection for the cost-conscious customer</a:t>
            </a:r>
          </a:p>
        </p:txBody>
      </p:sp>
      <p:sp>
        <p:nvSpPr>
          <p:cNvPr id="44" name="Rectangle 43">
            <a:extLst>
              <a:ext uri="{FF2B5EF4-FFF2-40B4-BE49-F238E27FC236}">
                <a16:creationId xmlns:a16="http://schemas.microsoft.com/office/drawing/2014/main" id="{F55F906D-1C68-AE48-BF3A-8A5310447E6F}"/>
              </a:ext>
            </a:extLst>
          </p:cNvPr>
          <p:cNvSpPr/>
          <p:nvPr/>
        </p:nvSpPr>
        <p:spPr>
          <a:xfrm>
            <a:off x="4395567" y="2530513"/>
            <a:ext cx="3349053" cy="430887"/>
          </a:xfrm>
          <a:prstGeom prst="rect">
            <a:avLst/>
          </a:prstGeom>
        </p:spPr>
        <p:txBody>
          <a:bodyPr wrap="square">
            <a:spAutoFit/>
          </a:bodyPr>
          <a:lstStyle/>
          <a:p>
            <a:pPr algn="ctr" defTabSz="609555">
              <a:defRPr/>
            </a:pPr>
            <a:r>
              <a:rPr lang="en-US" sz="1100" dirty="0">
                <a:solidFill>
                  <a:srgbClr val="005073"/>
                </a:solidFill>
                <a:latin typeface="CiscoSansTT ExtraLight"/>
                <a:cs typeface="CiscoSansTT" panose="020B0503020201020303" pitchFamily="34" charset="0"/>
              </a:rPr>
              <a:t>Advanced SD-WAN with enhanced security for feature-rich &amp; valued branch deployment models</a:t>
            </a:r>
          </a:p>
        </p:txBody>
      </p:sp>
      <p:sp>
        <p:nvSpPr>
          <p:cNvPr id="45" name="Rectangle 44">
            <a:extLst>
              <a:ext uri="{FF2B5EF4-FFF2-40B4-BE49-F238E27FC236}">
                <a16:creationId xmlns:a16="http://schemas.microsoft.com/office/drawing/2014/main" id="{1F4D097A-EF41-1848-98CF-61658179F6F8}"/>
              </a:ext>
            </a:extLst>
          </p:cNvPr>
          <p:cNvSpPr/>
          <p:nvPr/>
        </p:nvSpPr>
        <p:spPr>
          <a:xfrm>
            <a:off x="7932159" y="2530513"/>
            <a:ext cx="3317005" cy="430887"/>
          </a:xfrm>
          <a:prstGeom prst="rect">
            <a:avLst/>
          </a:prstGeom>
        </p:spPr>
        <p:txBody>
          <a:bodyPr wrap="square">
            <a:spAutoFit/>
          </a:bodyPr>
          <a:lstStyle/>
          <a:p>
            <a:pPr algn="ctr" defTabSz="609555">
              <a:defRPr/>
            </a:pPr>
            <a:r>
              <a:rPr lang="en-US" sz="1100" dirty="0">
                <a:solidFill>
                  <a:srgbClr val="005073"/>
                </a:solidFill>
                <a:latin typeface="CiscoSansTT ExtraLight"/>
                <a:cs typeface="CiscoSansTT" panose="020B0503020201020303" pitchFamily="34" charset="0"/>
              </a:rPr>
              <a:t>Advanced SD-WAN security will mitigate the most sophisticated threats to your business</a:t>
            </a:r>
          </a:p>
        </p:txBody>
      </p:sp>
      <p:grpSp>
        <p:nvGrpSpPr>
          <p:cNvPr id="49" name="Group 48">
            <a:extLst>
              <a:ext uri="{FF2B5EF4-FFF2-40B4-BE49-F238E27FC236}">
                <a16:creationId xmlns:a16="http://schemas.microsoft.com/office/drawing/2014/main" id="{99E268A4-8FD2-2A46-A8BA-C0F132E98788}"/>
              </a:ext>
            </a:extLst>
          </p:cNvPr>
          <p:cNvGrpSpPr/>
          <p:nvPr/>
        </p:nvGrpSpPr>
        <p:grpSpPr>
          <a:xfrm>
            <a:off x="942839" y="5938731"/>
            <a:ext cx="3265191" cy="427135"/>
            <a:chOff x="942838" y="6132162"/>
            <a:chExt cx="3265191" cy="427134"/>
          </a:xfrm>
        </p:grpSpPr>
        <p:sp>
          <p:nvSpPr>
            <p:cNvPr id="47" name="Rectangle 46">
              <a:extLst>
                <a:ext uri="{FF2B5EF4-FFF2-40B4-BE49-F238E27FC236}">
                  <a16:creationId xmlns:a16="http://schemas.microsoft.com/office/drawing/2014/main" id="{D35DBCE1-FD71-5E4B-AA30-4A5625C6D578}"/>
                </a:ext>
              </a:extLst>
            </p:cNvPr>
            <p:cNvSpPr/>
            <p:nvPr/>
          </p:nvSpPr>
          <p:spPr>
            <a:xfrm>
              <a:off x="942838" y="6132162"/>
              <a:ext cx="3265191" cy="23587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900" dirty="0">
                <a:solidFill>
                  <a:srgbClr val="FFFFFF"/>
                </a:solidFill>
                <a:latin typeface="CiscoSansTT ExtraLight" panose="020B0303020201020303" pitchFamily="34" charset="0"/>
                <a:cs typeface="CiscoSansTT ExtraLight" panose="020B0303020201020303" pitchFamily="34" charset="0"/>
              </a:endParaRPr>
            </a:p>
          </p:txBody>
        </p:sp>
        <p:sp>
          <p:nvSpPr>
            <p:cNvPr id="48" name="Rounded Rectangle 45">
              <a:extLst>
                <a:ext uri="{FF2B5EF4-FFF2-40B4-BE49-F238E27FC236}">
                  <a16:creationId xmlns:a16="http://schemas.microsoft.com/office/drawing/2014/main" id="{2DD8E346-21AE-0E41-8D5E-2FD014DF30B4}"/>
                </a:ext>
              </a:extLst>
            </p:cNvPr>
            <p:cNvSpPr/>
            <p:nvPr/>
          </p:nvSpPr>
          <p:spPr>
            <a:xfrm>
              <a:off x="942838" y="6134777"/>
              <a:ext cx="3262396" cy="424519"/>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r>
                <a:rPr lang="en-US" sz="1400" dirty="0">
                  <a:solidFill>
                    <a:srgbClr val="FFFFFF"/>
                  </a:solidFill>
                  <a:latin typeface="CiscoSansTT Light" panose="020B0503020201020303" pitchFamily="34" charset="0"/>
                  <a:ea typeface="Arial" charset="0"/>
                  <a:cs typeface="CiscoSansTT Light" panose="020B0503020201020303" pitchFamily="34" charset="0"/>
                </a:rPr>
                <a:t>Up to 50 Device Overlay</a:t>
              </a:r>
            </a:p>
          </p:txBody>
        </p:sp>
      </p:grpSp>
      <p:sp>
        <p:nvSpPr>
          <p:cNvPr id="34" name="Rounded Rectangle 39">
            <a:extLst>
              <a:ext uri="{FF2B5EF4-FFF2-40B4-BE49-F238E27FC236}">
                <a16:creationId xmlns:a16="http://schemas.microsoft.com/office/drawing/2014/main" id="{58036886-644B-4742-B9F7-B1CEF93015EE}"/>
              </a:ext>
            </a:extLst>
          </p:cNvPr>
          <p:cNvSpPr/>
          <p:nvPr/>
        </p:nvSpPr>
        <p:spPr>
          <a:xfrm>
            <a:off x="8112450" y="4097142"/>
            <a:ext cx="2872543" cy="437321"/>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6400">
              <a:defRPr/>
            </a:pPr>
            <a:r>
              <a:rPr lang="en-US" sz="1167" dirty="0">
                <a:solidFill>
                  <a:srgbClr val="FFFFFF"/>
                </a:solidFill>
                <a:latin typeface="CiscoSansTT ExtraLight" panose="020B0303020201020303" pitchFamily="34" charset="0"/>
                <a:ea typeface="Arial" charset="0"/>
                <a:cs typeface="CiscoSansTT ExtraLight" panose="020B0303020201020303" pitchFamily="34" charset="0"/>
              </a:rPr>
              <a:t>Deep inspection capabilities for compliance</a:t>
            </a:r>
            <a:endParaRPr lang="en-US" sz="1167" dirty="0">
              <a:solidFill>
                <a:srgbClr val="FFFFFF"/>
              </a:solidFill>
              <a:latin typeface="CiscoSansTT ExtraLight" panose="020B0303020201020303" pitchFamily="34" charset="0"/>
              <a:cs typeface="CiscoSansTT ExtraLight" panose="020B0303020201020303" pitchFamily="34" charset="0"/>
            </a:endParaRPr>
          </a:p>
        </p:txBody>
      </p:sp>
      <p:sp>
        <p:nvSpPr>
          <p:cNvPr id="35" name="Rounded Rectangle 39">
            <a:extLst>
              <a:ext uri="{FF2B5EF4-FFF2-40B4-BE49-F238E27FC236}">
                <a16:creationId xmlns:a16="http://schemas.microsoft.com/office/drawing/2014/main" id="{F518034C-04D3-479F-A0DB-0F5B14937092}"/>
              </a:ext>
            </a:extLst>
          </p:cNvPr>
          <p:cNvSpPr/>
          <p:nvPr/>
        </p:nvSpPr>
        <p:spPr>
          <a:xfrm>
            <a:off x="8112450" y="4597793"/>
            <a:ext cx="2872543" cy="347787"/>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6400">
              <a:defRPr/>
            </a:pPr>
            <a:r>
              <a:rPr lang="en-US" sz="1167" dirty="0">
                <a:solidFill>
                  <a:srgbClr val="FFFFFF"/>
                </a:solidFill>
                <a:latin typeface="CiscoSansTT ExtraLight" panose="020B0303020201020303" pitchFamily="34" charset="0"/>
                <a:ea typeface="Arial" charset="0"/>
                <a:cs typeface="CiscoSansTT ExtraLight" panose="020B0303020201020303" pitchFamily="34" charset="0"/>
              </a:rPr>
              <a:t>Granular Application Detection</a:t>
            </a:r>
            <a:endParaRPr lang="en-US" sz="1167" dirty="0">
              <a:solidFill>
                <a:srgbClr val="FFFFFF"/>
              </a:solidFill>
              <a:latin typeface="CiscoSansTT ExtraLight" panose="020B0303020201020303" pitchFamily="34" charset="0"/>
              <a:cs typeface="CiscoSansTT ExtraLight" panose="020B0303020201020303" pitchFamily="34" charset="0"/>
            </a:endParaRPr>
          </a:p>
        </p:txBody>
      </p:sp>
      <p:sp>
        <p:nvSpPr>
          <p:cNvPr id="36" name="Rounded Rectangle 39">
            <a:extLst>
              <a:ext uri="{FF2B5EF4-FFF2-40B4-BE49-F238E27FC236}">
                <a16:creationId xmlns:a16="http://schemas.microsoft.com/office/drawing/2014/main" id="{834BA772-AD44-4922-8063-322EE253806E}"/>
              </a:ext>
            </a:extLst>
          </p:cNvPr>
          <p:cNvSpPr/>
          <p:nvPr/>
        </p:nvSpPr>
        <p:spPr>
          <a:xfrm>
            <a:off x="8112450" y="4993242"/>
            <a:ext cx="2872543" cy="364265"/>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6400">
              <a:defRPr/>
            </a:pPr>
            <a:r>
              <a:rPr lang="en-US" sz="1167" dirty="0">
                <a:solidFill>
                  <a:srgbClr val="FFFFFF"/>
                </a:solidFill>
                <a:latin typeface="CiscoSansTT ExtraLight" panose="020B0303020201020303" pitchFamily="34" charset="0"/>
                <a:ea typeface="Arial" charset="0"/>
                <a:cs typeface="CiscoSansTT ExtraLight" panose="020B0303020201020303" pitchFamily="34" charset="0"/>
              </a:rPr>
              <a:t>Flexible Policy by</a:t>
            </a:r>
          </a:p>
          <a:p>
            <a:pPr algn="ctr" defTabSz="646400">
              <a:defRPr/>
            </a:pPr>
            <a:r>
              <a:rPr lang="en-US" sz="1167" dirty="0">
                <a:solidFill>
                  <a:srgbClr val="FFFFFF"/>
                </a:solidFill>
                <a:latin typeface="CiscoSansTT ExtraLight" panose="020B0303020201020303" pitchFamily="34" charset="0"/>
                <a:ea typeface="Arial" charset="0"/>
                <a:cs typeface="CiscoSansTT ExtraLight" panose="020B0303020201020303" pitchFamily="34" charset="0"/>
              </a:rPr>
              <a:t>Identity SAML or AD  </a:t>
            </a:r>
            <a:endParaRPr lang="en-US" sz="1167" dirty="0">
              <a:solidFill>
                <a:srgbClr val="FFFFFF"/>
              </a:solidFill>
              <a:latin typeface="CiscoSansTT ExtraLight" panose="020B0303020201020303" pitchFamily="34" charset="0"/>
              <a:cs typeface="CiscoSansTT ExtraLight" panose="020B0303020201020303" pitchFamily="34" charset="0"/>
            </a:endParaRPr>
          </a:p>
        </p:txBody>
      </p:sp>
    </p:spTree>
    <p:extLst>
      <p:ext uri="{BB962C8B-B14F-4D97-AF65-F5344CB8AC3E}">
        <p14:creationId xmlns:p14="http://schemas.microsoft.com/office/powerpoint/2010/main" val="3687903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CC7DFE3-D0F7-1849-8892-4246102F12E3}"/>
              </a:ext>
            </a:extLst>
          </p:cNvPr>
          <p:cNvGrpSpPr/>
          <p:nvPr/>
        </p:nvGrpSpPr>
        <p:grpSpPr>
          <a:xfrm>
            <a:off x="942842" y="1679945"/>
            <a:ext cx="10238479" cy="4694719"/>
            <a:chOff x="2785843" y="1864578"/>
            <a:chExt cx="6552468" cy="4694718"/>
          </a:xfrm>
        </p:grpSpPr>
        <p:sp>
          <p:nvSpPr>
            <p:cNvPr id="3" name="Rectangle: Rounded Corners 90">
              <a:extLst>
                <a:ext uri="{FF2B5EF4-FFF2-40B4-BE49-F238E27FC236}">
                  <a16:creationId xmlns:a16="http://schemas.microsoft.com/office/drawing/2014/main" id="{2F0443E3-E8E5-664F-8694-2CFBAB8CFCCD}"/>
                </a:ext>
              </a:extLst>
            </p:cNvPr>
            <p:cNvSpPr/>
            <p:nvPr/>
          </p:nvSpPr>
          <p:spPr>
            <a:xfrm>
              <a:off x="7248639" y="1864578"/>
              <a:ext cx="2089672" cy="4694718"/>
            </a:xfrm>
            <a:prstGeom prst="roundRect">
              <a:avLst>
                <a:gd name="adj" fmla="val 1234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07">
                <a:defRPr/>
              </a:pPr>
              <a:endParaRPr lang="en-US" sz="2400">
                <a:solidFill>
                  <a:srgbClr val="005073"/>
                </a:solidFill>
                <a:latin typeface="CiscoSansTT ExtraLight"/>
              </a:endParaRPr>
            </a:p>
          </p:txBody>
        </p:sp>
        <p:sp>
          <p:nvSpPr>
            <p:cNvPr id="4" name="Rectangle: Rounded Corners 90">
              <a:extLst>
                <a:ext uri="{FF2B5EF4-FFF2-40B4-BE49-F238E27FC236}">
                  <a16:creationId xmlns:a16="http://schemas.microsoft.com/office/drawing/2014/main" id="{382ECD04-9A06-3242-946F-D93BED882B51}"/>
                </a:ext>
              </a:extLst>
            </p:cNvPr>
            <p:cNvSpPr/>
            <p:nvPr/>
          </p:nvSpPr>
          <p:spPr>
            <a:xfrm>
              <a:off x="2785843" y="1864578"/>
              <a:ext cx="2089672" cy="4694718"/>
            </a:xfrm>
            <a:prstGeom prst="roundRect">
              <a:avLst>
                <a:gd name="adj" fmla="val 11547"/>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07">
                <a:defRPr/>
              </a:pPr>
              <a:endParaRPr lang="en-US" sz="2400">
                <a:solidFill>
                  <a:srgbClr val="005073"/>
                </a:solidFill>
                <a:latin typeface="CiscoSansTT ExtraLight"/>
              </a:endParaRPr>
            </a:p>
          </p:txBody>
        </p:sp>
        <p:sp>
          <p:nvSpPr>
            <p:cNvPr id="5" name="Rectangle: Rounded Corners 90">
              <a:extLst>
                <a:ext uri="{FF2B5EF4-FFF2-40B4-BE49-F238E27FC236}">
                  <a16:creationId xmlns:a16="http://schemas.microsoft.com/office/drawing/2014/main" id="{12E35C8B-5A5C-6940-A219-5EB90B587A36}"/>
                </a:ext>
              </a:extLst>
            </p:cNvPr>
            <p:cNvSpPr/>
            <p:nvPr/>
          </p:nvSpPr>
          <p:spPr>
            <a:xfrm>
              <a:off x="5019562" y="1864578"/>
              <a:ext cx="2089672" cy="4694718"/>
            </a:xfrm>
            <a:prstGeom prst="roundRect">
              <a:avLst>
                <a:gd name="adj" fmla="val 11384"/>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07">
                <a:defRPr/>
              </a:pPr>
              <a:endParaRPr lang="en-US" sz="2400">
                <a:solidFill>
                  <a:srgbClr val="005073"/>
                </a:solidFill>
                <a:latin typeface="CiscoSansTT ExtraLight"/>
              </a:endParaRPr>
            </a:p>
          </p:txBody>
        </p:sp>
        <p:grpSp>
          <p:nvGrpSpPr>
            <p:cNvPr id="6" name="Group 5">
              <a:extLst>
                <a:ext uri="{FF2B5EF4-FFF2-40B4-BE49-F238E27FC236}">
                  <a16:creationId xmlns:a16="http://schemas.microsoft.com/office/drawing/2014/main" id="{F01DE609-98B7-6245-872A-964ED05624FB}"/>
                </a:ext>
              </a:extLst>
            </p:cNvPr>
            <p:cNvGrpSpPr/>
            <p:nvPr/>
          </p:nvGrpSpPr>
          <p:grpSpPr>
            <a:xfrm>
              <a:off x="7248639" y="1864580"/>
              <a:ext cx="2089672" cy="756699"/>
              <a:chOff x="7248639" y="1998692"/>
              <a:chExt cx="2089672" cy="756699"/>
            </a:xfrm>
          </p:grpSpPr>
          <p:sp>
            <p:nvSpPr>
              <p:cNvPr id="7" name="Rectangle 6">
                <a:extLst>
                  <a:ext uri="{FF2B5EF4-FFF2-40B4-BE49-F238E27FC236}">
                    <a16:creationId xmlns:a16="http://schemas.microsoft.com/office/drawing/2014/main" id="{80D53223-FD2D-5F44-B193-C62757A4E838}"/>
                  </a:ext>
                </a:extLst>
              </p:cNvPr>
              <p:cNvSpPr/>
              <p:nvPr/>
            </p:nvSpPr>
            <p:spPr>
              <a:xfrm>
                <a:off x="7248639" y="2353056"/>
                <a:ext cx="2089672" cy="40233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defRPr/>
                </a:pPr>
                <a:endParaRPr lang="en-US" sz="900">
                  <a:solidFill>
                    <a:srgbClr val="FFFFFF"/>
                  </a:solidFill>
                  <a:latin typeface="CiscoSansTT ExtraLight" panose="020B0303020201020303" pitchFamily="34" charset="0"/>
                  <a:cs typeface="CiscoSansTT ExtraLight" panose="020B0303020201020303" pitchFamily="34" charset="0"/>
                </a:endParaRPr>
              </a:p>
            </p:txBody>
          </p:sp>
          <p:sp>
            <p:nvSpPr>
              <p:cNvPr id="8" name="Rounded Rectangle 79">
                <a:extLst>
                  <a:ext uri="{FF2B5EF4-FFF2-40B4-BE49-F238E27FC236}">
                    <a16:creationId xmlns:a16="http://schemas.microsoft.com/office/drawing/2014/main" id="{FA8DDBEE-5C29-924A-BEB9-F4A1D93A246A}"/>
                  </a:ext>
                </a:extLst>
              </p:cNvPr>
              <p:cNvSpPr/>
              <p:nvPr/>
            </p:nvSpPr>
            <p:spPr>
              <a:xfrm>
                <a:off x="7248639" y="1998692"/>
                <a:ext cx="2089672" cy="756699"/>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07">
                  <a:defRPr/>
                </a:pPr>
                <a:r>
                  <a:rPr lang="en-US" dirty="0">
                    <a:solidFill>
                      <a:srgbClr val="FFFFFF"/>
                    </a:solidFill>
                    <a:latin typeface="CiscoSansTT ExtraLight"/>
                  </a:rPr>
                  <a:t>Cisco DNA Premier</a:t>
                </a:r>
              </a:p>
            </p:txBody>
          </p:sp>
        </p:grpSp>
        <p:grpSp>
          <p:nvGrpSpPr>
            <p:cNvPr id="9" name="Group 8">
              <a:extLst>
                <a:ext uri="{FF2B5EF4-FFF2-40B4-BE49-F238E27FC236}">
                  <a16:creationId xmlns:a16="http://schemas.microsoft.com/office/drawing/2014/main" id="{C664B3A9-71F9-3044-8AB5-B411DE0F63E5}"/>
                </a:ext>
              </a:extLst>
            </p:cNvPr>
            <p:cNvGrpSpPr/>
            <p:nvPr/>
          </p:nvGrpSpPr>
          <p:grpSpPr>
            <a:xfrm>
              <a:off x="5019562" y="1864580"/>
              <a:ext cx="2089672" cy="756699"/>
              <a:chOff x="5019562" y="1998692"/>
              <a:chExt cx="2089672" cy="756699"/>
            </a:xfrm>
          </p:grpSpPr>
          <p:sp>
            <p:nvSpPr>
              <p:cNvPr id="10" name="Rectangle 9">
                <a:extLst>
                  <a:ext uri="{FF2B5EF4-FFF2-40B4-BE49-F238E27FC236}">
                    <a16:creationId xmlns:a16="http://schemas.microsoft.com/office/drawing/2014/main" id="{903F8F0A-E69A-1A4F-8CAB-ACD9E4C1EE2D}"/>
                  </a:ext>
                </a:extLst>
              </p:cNvPr>
              <p:cNvSpPr/>
              <p:nvPr/>
            </p:nvSpPr>
            <p:spPr>
              <a:xfrm>
                <a:off x="5019562" y="2353056"/>
                <a:ext cx="2089672" cy="4023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defRPr/>
                </a:pPr>
                <a:endParaRPr lang="en-US" sz="900">
                  <a:solidFill>
                    <a:srgbClr val="FFFFFF"/>
                  </a:solidFill>
                  <a:latin typeface="CiscoSansTT ExtraLight" panose="020B0303020201020303" pitchFamily="34" charset="0"/>
                  <a:cs typeface="CiscoSansTT ExtraLight" panose="020B0303020201020303" pitchFamily="34" charset="0"/>
                </a:endParaRPr>
              </a:p>
            </p:txBody>
          </p:sp>
          <p:sp>
            <p:nvSpPr>
              <p:cNvPr id="11" name="Rounded Rectangle 79">
                <a:extLst>
                  <a:ext uri="{FF2B5EF4-FFF2-40B4-BE49-F238E27FC236}">
                    <a16:creationId xmlns:a16="http://schemas.microsoft.com/office/drawing/2014/main" id="{D9E673AF-F139-F047-8FC7-70904322D023}"/>
                  </a:ext>
                </a:extLst>
              </p:cNvPr>
              <p:cNvSpPr/>
              <p:nvPr/>
            </p:nvSpPr>
            <p:spPr>
              <a:xfrm>
                <a:off x="5019562" y="1998692"/>
                <a:ext cx="2089672" cy="75669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07">
                  <a:defRPr/>
                </a:pPr>
                <a:r>
                  <a:rPr lang="en-US" dirty="0">
                    <a:solidFill>
                      <a:srgbClr val="FFFFFF"/>
                    </a:solidFill>
                    <a:latin typeface="CiscoSansTT ExtraLight"/>
                  </a:rPr>
                  <a:t>Cisco DNA Advantage</a:t>
                </a:r>
              </a:p>
            </p:txBody>
          </p:sp>
        </p:grpSp>
        <p:grpSp>
          <p:nvGrpSpPr>
            <p:cNvPr id="12" name="Group 11">
              <a:extLst>
                <a:ext uri="{FF2B5EF4-FFF2-40B4-BE49-F238E27FC236}">
                  <a16:creationId xmlns:a16="http://schemas.microsoft.com/office/drawing/2014/main" id="{748E5EBD-A888-5C44-9027-D33EAE1B9A52}"/>
                </a:ext>
              </a:extLst>
            </p:cNvPr>
            <p:cNvGrpSpPr/>
            <p:nvPr/>
          </p:nvGrpSpPr>
          <p:grpSpPr>
            <a:xfrm>
              <a:off x="2785843" y="1864580"/>
              <a:ext cx="2089672" cy="756699"/>
              <a:chOff x="2785843" y="1998692"/>
              <a:chExt cx="2089672" cy="756699"/>
            </a:xfrm>
          </p:grpSpPr>
          <p:sp>
            <p:nvSpPr>
              <p:cNvPr id="13" name="Rectangle 12">
                <a:extLst>
                  <a:ext uri="{FF2B5EF4-FFF2-40B4-BE49-F238E27FC236}">
                    <a16:creationId xmlns:a16="http://schemas.microsoft.com/office/drawing/2014/main" id="{29578777-667B-A64D-9E64-0705127897E4}"/>
                  </a:ext>
                </a:extLst>
              </p:cNvPr>
              <p:cNvSpPr/>
              <p:nvPr/>
            </p:nvSpPr>
            <p:spPr>
              <a:xfrm>
                <a:off x="2785843" y="2353056"/>
                <a:ext cx="2089672" cy="40233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defRPr/>
                </a:pPr>
                <a:endParaRPr lang="en-US" sz="900">
                  <a:solidFill>
                    <a:srgbClr val="FFFFFF"/>
                  </a:solidFill>
                  <a:latin typeface="CiscoSansTT ExtraLight" panose="020B0303020201020303" pitchFamily="34" charset="0"/>
                  <a:cs typeface="CiscoSansTT ExtraLight" panose="020B0303020201020303" pitchFamily="34" charset="0"/>
                </a:endParaRPr>
              </a:p>
            </p:txBody>
          </p:sp>
          <p:sp>
            <p:nvSpPr>
              <p:cNvPr id="14" name="Rounded Rectangle 79">
                <a:extLst>
                  <a:ext uri="{FF2B5EF4-FFF2-40B4-BE49-F238E27FC236}">
                    <a16:creationId xmlns:a16="http://schemas.microsoft.com/office/drawing/2014/main" id="{20DDA964-4781-8143-973E-E88A444F5310}"/>
                  </a:ext>
                </a:extLst>
              </p:cNvPr>
              <p:cNvSpPr/>
              <p:nvPr/>
            </p:nvSpPr>
            <p:spPr>
              <a:xfrm>
                <a:off x="2785843" y="1998692"/>
                <a:ext cx="2089672" cy="75669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07">
                  <a:defRPr/>
                </a:pPr>
                <a:r>
                  <a:rPr lang="en-US" dirty="0">
                    <a:solidFill>
                      <a:srgbClr val="FFFFFF"/>
                    </a:solidFill>
                    <a:latin typeface="CiscoSansTT ExtraLight"/>
                  </a:rPr>
                  <a:t>Cisco DNA Essentials</a:t>
                </a:r>
              </a:p>
            </p:txBody>
          </p:sp>
        </p:grpSp>
      </p:grpSp>
      <p:sp>
        <p:nvSpPr>
          <p:cNvPr id="15" name="Title 2">
            <a:extLst>
              <a:ext uri="{FF2B5EF4-FFF2-40B4-BE49-F238E27FC236}">
                <a16:creationId xmlns:a16="http://schemas.microsoft.com/office/drawing/2014/main" id="{D46B8815-7D1A-1C43-B981-103FD9C85405}"/>
              </a:ext>
            </a:extLst>
          </p:cNvPr>
          <p:cNvSpPr txBox="1">
            <a:spLocks/>
          </p:cNvSpPr>
          <p:nvPr/>
        </p:nvSpPr>
        <p:spPr bwMode="auto">
          <a:xfrm>
            <a:off x="717315" y="478098"/>
            <a:ext cx="762670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defTabSz="912193">
              <a:defRPr/>
            </a:pPr>
            <a:r>
              <a:rPr lang="en-US" dirty="0">
                <a:solidFill>
                  <a:srgbClr val="1E4471"/>
                </a:solidFill>
                <a:latin typeface="CiscoSansTT ExtraLight"/>
              </a:rPr>
              <a:t>Cisco DNA SD-WAN Licensing </a:t>
            </a:r>
          </a:p>
          <a:p>
            <a:pPr defTabSz="912193">
              <a:defRPr/>
            </a:pPr>
            <a:r>
              <a:rPr lang="en-US" sz="2400" dirty="0">
                <a:solidFill>
                  <a:srgbClr val="1E4471"/>
                </a:solidFill>
                <a:latin typeface="CiscoSansTT ExtraLight"/>
              </a:rPr>
              <a:t>Capability Based Packaging</a:t>
            </a:r>
          </a:p>
        </p:txBody>
      </p:sp>
      <p:sp>
        <p:nvSpPr>
          <p:cNvPr id="18" name="Rounded Rectangle 39">
            <a:extLst>
              <a:ext uri="{FF2B5EF4-FFF2-40B4-BE49-F238E27FC236}">
                <a16:creationId xmlns:a16="http://schemas.microsoft.com/office/drawing/2014/main" id="{44D94B1B-1A45-6F40-AE28-8E1DEBB2F582}"/>
              </a:ext>
            </a:extLst>
          </p:cNvPr>
          <p:cNvSpPr/>
          <p:nvPr/>
        </p:nvSpPr>
        <p:spPr>
          <a:xfrm>
            <a:off x="8112454" y="3066097"/>
            <a:ext cx="2872543" cy="147414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100" b="1" dirty="0">
                <a:solidFill>
                  <a:srgbClr val="FFFFFF"/>
                </a:solidFill>
                <a:latin typeface="CiscoSansTT ExtraLight" panose="020B0303020201020303" pitchFamily="34" charset="0"/>
                <a:cs typeface="CiscoSansTT ExtraLight" panose="020B0303020201020303" pitchFamily="34" charset="0"/>
              </a:rPr>
              <a:t>Cisco Umbrella SIG Essentials</a:t>
            </a:r>
            <a:r>
              <a:rPr lang="en-US" sz="1100" b="1" dirty="0">
                <a:solidFill>
                  <a:srgbClr val="FFFFFF"/>
                </a:solidFill>
                <a:latin typeface="CiscoSansTT ExtraLight"/>
                <a:cs typeface="Arial" charset="0"/>
              </a:rPr>
              <a:t>®</a:t>
            </a:r>
            <a:endParaRPr lang="en-US" sz="1100" b="1" dirty="0">
              <a:solidFill>
                <a:srgbClr val="FFFFFF"/>
              </a:solidFill>
              <a:latin typeface="CiscoSansTT ExtraLight" panose="020B0303020201020303" pitchFamily="34" charset="0"/>
              <a:cs typeface="CiscoSansTT ExtraLight" panose="020B0303020201020303" pitchFamily="34" charset="0"/>
            </a:endParaRPr>
          </a:p>
          <a:p>
            <a:pPr algn="ctr" defTabSz="812680">
              <a:spcBef>
                <a:spcPts val="200"/>
              </a:spcBef>
              <a:defRPr/>
            </a:pPr>
            <a:r>
              <a:rPr lang="en-US" sz="1100" dirty="0">
                <a:solidFill>
                  <a:srgbClr val="FFFFFF"/>
                </a:solidFill>
                <a:latin typeface="CiscoSansTT ExtraLight" panose="020B0303020201020303" pitchFamily="34" charset="0"/>
                <a:cs typeface="CiscoSansTT ExtraLight" panose="020B0303020201020303" pitchFamily="34" charset="0"/>
              </a:rPr>
              <a:t>(Full URL Filtering | Granular App Control | File-type Controls | AMP | </a:t>
            </a:r>
            <a:r>
              <a:rPr lang="en-US" sz="1100" dirty="0" err="1">
                <a:solidFill>
                  <a:srgbClr val="FFFFFF"/>
                </a:solidFill>
                <a:latin typeface="CiscoSansTT ExtraLight" panose="020B0303020201020303" pitchFamily="34" charset="0"/>
                <a:cs typeface="CiscoSansTT ExtraLight" panose="020B0303020201020303" pitchFamily="34" charset="0"/>
              </a:rPr>
              <a:t>Threatgrid</a:t>
            </a:r>
            <a:r>
              <a:rPr lang="en-US" sz="1100" dirty="0">
                <a:solidFill>
                  <a:srgbClr val="FFFFFF"/>
                </a:solidFill>
                <a:latin typeface="CiscoSansTT ExtraLight" panose="020B0303020201020303" pitchFamily="34" charset="0"/>
                <a:cs typeface="CiscoSansTT ExtraLight" panose="020B0303020201020303" pitchFamily="34" charset="0"/>
              </a:rPr>
              <a:t> | L3 – L4 Cloud Firewall | Roaming User Protection With AnyConnect)</a:t>
            </a:r>
          </a:p>
        </p:txBody>
      </p:sp>
      <p:sp>
        <p:nvSpPr>
          <p:cNvPr id="19" name="Rounded Rectangle 18">
            <a:extLst>
              <a:ext uri="{FF2B5EF4-FFF2-40B4-BE49-F238E27FC236}">
                <a16:creationId xmlns:a16="http://schemas.microsoft.com/office/drawing/2014/main" id="{E7FDB394-2A06-354C-893F-DAC43637647C}"/>
              </a:ext>
            </a:extLst>
          </p:cNvPr>
          <p:cNvSpPr/>
          <p:nvPr/>
        </p:nvSpPr>
        <p:spPr>
          <a:xfrm>
            <a:off x="4633325" y="4346797"/>
            <a:ext cx="2864755"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100">
                <a:solidFill>
                  <a:srgbClr val="FFFFFF"/>
                </a:solidFill>
                <a:latin typeface="CiscoSansTT Light" panose="020B0503020201020303" pitchFamily="34" charset="0"/>
                <a:ea typeface="Arial" charset="0"/>
                <a:cs typeface="CiscoSansTT Light" panose="020B0503020201020303" pitchFamily="34" charset="0"/>
              </a:rPr>
              <a:t>Integrated border plus orchestration</a:t>
            </a:r>
          </a:p>
          <a:p>
            <a:pPr algn="ctr" defTabSz="812680">
              <a:defRPr/>
            </a:pPr>
            <a:r>
              <a:rPr lang="en-US" sz="1100">
                <a:solidFill>
                  <a:srgbClr val="FFFFFF"/>
                </a:solidFill>
                <a:latin typeface="CiscoSansTT Light" panose="020B0503020201020303" pitchFamily="34" charset="0"/>
                <a:ea typeface="Arial" charset="0"/>
                <a:cs typeface="CiscoSansTT Light" panose="020B0503020201020303" pitchFamily="34" charset="0"/>
              </a:rPr>
              <a:t>for campus, branch &amp; DC</a:t>
            </a:r>
          </a:p>
        </p:txBody>
      </p:sp>
      <p:sp>
        <p:nvSpPr>
          <p:cNvPr id="20" name="Rounded Rectangle 39">
            <a:extLst>
              <a:ext uri="{FF2B5EF4-FFF2-40B4-BE49-F238E27FC236}">
                <a16:creationId xmlns:a16="http://schemas.microsoft.com/office/drawing/2014/main" id="{0314A3AE-6DEC-CF4F-8043-2B2261B79D71}"/>
              </a:ext>
            </a:extLst>
          </p:cNvPr>
          <p:cNvSpPr/>
          <p:nvPr/>
        </p:nvSpPr>
        <p:spPr>
          <a:xfrm>
            <a:off x="4633325" y="4846558"/>
            <a:ext cx="2864755"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100">
                <a:solidFill>
                  <a:srgbClr val="FFFFFF"/>
                </a:solidFill>
                <a:latin typeface="CiscoSansTT Light" panose="020B0503020201020303" pitchFamily="34" charset="0"/>
                <a:ea typeface="Arial" charset="0"/>
                <a:cs typeface="CiscoSansTT Light" panose="020B0503020201020303" pitchFamily="34" charset="0"/>
              </a:rPr>
              <a:t>Integrated voice/UC gateways</a:t>
            </a:r>
          </a:p>
        </p:txBody>
      </p:sp>
      <p:sp>
        <p:nvSpPr>
          <p:cNvPr id="21" name="Rounded Rectangle 39">
            <a:extLst>
              <a:ext uri="{FF2B5EF4-FFF2-40B4-BE49-F238E27FC236}">
                <a16:creationId xmlns:a16="http://schemas.microsoft.com/office/drawing/2014/main" id="{92F44EEB-8B3E-FE4F-B5C7-557AFB202965}"/>
              </a:ext>
            </a:extLst>
          </p:cNvPr>
          <p:cNvSpPr/>
          <p:nvPr/>
        </p:nvSpPr>
        <p:spPr>
          <a:xfrm>
            <a:off x="4633325" y="3855425"/>
            <a:ext cx="2864755"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100">
                <a:solidFill>
                  <a:srgbClr val="FFFFFF"/>
                </a:solidFill>
                <a:latin typeface="CiscoSansTT Light" panose="020B0503020201020303" pitchFamily="34" charset="0"/>
                <a:ea typeface="Arial" charset="0"/>
                <a:cs typeface="CiscoSansTT Light" panose="020B0503020201020303" pitchFamily="34" charset="0"/>
              </a:rPr>
              <a:t>Cloud OnRamp for IaaS, SaaS, and Colo </a:t>
            </a:r>
            <a:r>
              <a:rPr lang="en-US" sz="1100" err="1">
                <a:solidFill>
                  <a:srgbClr val="FFFFFF"/>
                </a:solidFill>
                <a:latin typeface="CiscoSansTT Light" panose="020B0503020201020303" pitchFamily="34" charset="0"/>
                <a:ea typeface="Arial" charset="0"/>
                <a:cs typeface="CiscoSansTT Light" panose="020B0503020201020303" pitchFamily="34" charset="0"/>
              </a:rPr>
              <a:t>AppQoE</a:t>
            </a:r>
            <a:r>
              <a:rPr lang="en-US" sz="1100" baseline="30000">
                <a:solidFill>
                  <a:srgbClr val="FFFFFF"/>
                </a:solidFill>
                <a:latin typeface="CiscoSansTT Light" panose="020B0503020201020303" pitchFamily="34" charset="0"/>
                <a:ea typeface="Arial" charset="0"/>
                <a:cs typeface="CiscoSansTT Light" panose="020B0503020201020303" pitchFamily="34" charset="0"/>
              </a:rPr>
              <a:t> </a:t>
            </a:r>
            <a:r>
              <a:rPr lang="en-US" sz="1100">
                <a:solidFill>
                  <a:srgbClr val="FFFFFF"/>
                </a:solidFill>
                <a:latin typeface="CiscoSansTT Light" panose="020B0503020201020303" pitchFamily="34" charset="0"/>
                <a:ea typeface="Arial" charset="0"/>
                <a:cs typeface="CiscoSansTT Light" panose="020B0503020201020303" pitchFamily="34" charset="0"/>
              </a:rPr>
              <a:t>&amp; WAAS RTU</a:t>
            </a:r>
          </a:p>
        </p:txBody>
      </p:sp>
      <p:sp>
        <p:nvSpPr>
          <p:cNvPr id="22" name="Rounded Rectangle 45">
            <a:extLst>
              <a:ext uri="{FF2B5EF4-FFF2-40B4-BE49-F238E27FC236}">
                <a16:creationId xmlns:a16="http://schemas.microsoft.com/office/drawing/2014/main" id="{E5BFC44B-DA02-F147-BF0F-2795C120CEB9}"/>
              </a:ext>
            </a:extLst>
          </p:cNvPr>
          <p:cNvSpPr/>
          <p:nvPr/>
        </p:nvSpPr>
        <p:spPr>
          <a:xfrm>
            <a:off x="4633325" y="5337930"/>
            <a:ext cx="2864755"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100">
                <a:solidFill>
                  <a:srgbClr val="FFFFFF"/>
                </a:solidFill>
                <a:latin typeface="CiscoSansTT Light" panose="020B0503020201020303" pitchFamily="34" charset="0"/>
                <a:ea typeface="Arial" charset="0"/>
                <a:cs typeface="CiscoSansTT Light" panose="020B0503020201020303" pitchFamily="34" charset="0"/>
              </a:rPr>
              <a:t>vAnalytics</a:t>
            </a:r>
          </a:p>
        </p:txBody>
      </p:sp>
      <p:sp>
        <p:nvSpPr>
          <p:cNvPr id="23" name="Rounded Rectangle 22">
            <a:extLst>
              <a:ext uri="{FF2B5EF4-FFF2-40B4-BE49-F238E27FC236}">
                <a16:creationId xmlns:a16="http://schemas.microsoft.com/office/drawing/2014/main" id="{EF3D3B10-66D6-B544-BEF6-D85BD7FD1A67}"/>
              </a:ext>
            </a:extLst>
          </p:cNvPr>
          <p:cNvSpPr/>
          <p:nvPr/>
        </p:nvSpPr>
        <p:spPr>
          <a:xfrm>
            <a:off x="1152805" y="4839027"/>
            <a:ext cx="2833891"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100">
                <a:solidFill>
                  <a:srgbClr val="FFFFFF"/>
                </a:solidFill>
                <a:latin typeface="CiscoSansTT ExtraLight"/>
                <a:cs typeface="Arial" charset="0"/>
              </a:rPr>
              <a:t>Forward Error Correction (FEC)</a:t>
            </a:r>
          </a:p>
          <a:p>
            <a:pPr algn="ctr" defTabSz="812680">
              <a:defRPr/>
            </a:pPr>
            <a:r>
              <a:rPr lang="en-US" sz="1100">
                <a:solidFill>
                  <a:srgbClr val="FFFFFF"/>
                </a:solidFill>
                <a:latin typeface="CiscoSansTT ExtraLight"/>
                <a:cs typeface="Arial" charset="0"/>
              </a:rPr>
              <a:t>Packet duplication</a:t>
            </a:r>
            <a:endParaRPr lang="en-US" sz="1100">
              <a:solidFill>
                <a:srgbClr val="FFFFFF"/>
              </a:solidFill>
              <a:latin typeface="CiscoSansTT ExtraLight"/>
              <a:ea typeface="Arial" charset="0"/>
              <a:cs typeface="Arial" charset="0"/>
            </a:endParaRPr>
          </a:p>
        </p:txBody>
      </p:sp>
      <p:sp>
        <p:nvSpPr>
          <p:cNvPr id="24" name="Rounded Rectangle 39">
            <a:extLst>
              <a:ext uri="{FF2B5EF4-FFF2-40B4-BE49-F238E27FC236}">
                <a16:creationId xmlns:a16="http://schemas.microsoft.com/office/drawing/2014/main" id="{5B1F5EF4-5954-A04C-BFF0-4B8D86F666A9}"/>
              </a:ext>
            </a:extLst>
          </p:cNvPr>
          <p:cNvSpPr/>
          <p:nvPr/>
        </p:nvSpPr>
        <p:spPr>
          <a:xfrm>
            <a:off x="1155289" y="3066097"/>
            <a:ext cx="2833891" cy="71066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100">
                <a:solidFill>
                  <a:srgbClr val="FFFFFF"/>
                </a:solidFill>
                <a:latin typeface="CiscoSansTT ExtraLight"/>
                <a:ea typeface="Arial" charset="0"/>
                <a:cs typeface="Arial" charset="0"/>
              </a:rPr>
              <a:t>Enterprise firewall with </a:t>
            </a:r>
            <a:r>
              <a:rPr lang="en-US" sz="1100" err="1">
                <a:solidFill>
                  <a:srgbClr val="FFFFFF"/>
                </a:solidFill>
                <a:latin typeface="CiscoSansTT ExtraLight"/>
                <a:ea typeface="Arial" charset="0"/>
                <a:cs typeface="Arial" charset="0"/>
              </a:rPr>
              <a:t>Talos</a:t>
            </a:r>
            <a:r>
              <a:rPr lang="en-US" sz="1100">
                <a:solidFill>
                  <a:srgbClr val="FFFFFF"/>
                </a:solidFill>
                <a:latin typeface="CiscoSansTT ExtraLight"/>
                <a:ea typeface="Arial" charset="0"/>
                <a:cs typeface="Arial" charset="0"/>
              </a:rPr>
              <a:t>-</a:t>
            </a:r>
          </a:p>
          <a:p>
            <a:pPr algn="ctr" defTabSz="812680">
              <a:defRPr/>
            </a:pPr>
            <a:r>
              <a:rPr lang="en-US" sz="1100">
                <a:solidFill>
                  <a:srgbClr val="FFFFFF"/>
                </a:solidFill>
                <a:latin typeface="CiscoSansTT ExtraLight"/>
                <a:ea typeface="Arial" charset="0"/>
                <a:cs typeface="Arial" charset="0"/>
              </a:rPr>
              <a:t>powered IPS and app controls </a:t>
            </a:r>
            <a:r>
              <a:rPr lang="en-US" sz="1100">
                <a:solidFill>
                  <a:srgbClr val="FFFFFF"/>
                </a:solidFill>
                <a:latin typeface="CiscoSansTT ExtraLight" panose="020B0303020201020303" pitchFamily="34" charset="0"/>
                <a:ea typeface="Arial" charset="0"/>
                <a:cs typeface="CiscoSansTT ExtraLight" panose="020B0303020201020303" pitchFamily="34" charset="0"/>
              </a:rPr>
              <a:t>Cisco Umbrella DNS Monitoring</a:t>
            </a:r>
          </a:p>
        </p:txBody>
      </p:sp>
      <p:sp>
        <p:nvSpPr>
          <p:cNvPr id="25" name="Rounded Rectangle 45">
            <a:extLst>
              <a:ext uri="{FF2B5EF4-FFF2-40B4-BE49-F238E27FC236}">
                <a16:creationId xmlns:a16="http://schemas.microsoft.com/office/drawing/2014/main" id="{CE21EA82-E02B-2B4F-8FEC-62B6138B777C}"/>
              </a:ext>
            </a:extLst>
          </p:cNvPr>
          <p:cNvSpPr/>
          <p:nvPr/>
        </p:nvSpPr>
        <p:spPr>
          <a:xfrm>
            <a:off x="1158489" y="4350209"/>
            <a:ext cx="2833891"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100">
                <a:solidFill>
                  <a:srgbClr val="FFFFFF"/>
                </a:solidFill>
                <a:latin typeface="CiscoSansTT ExtraLight"/>
                <a:ea typeface="Arial" charset="0"/>
                <a:cs typeface="Arial" charset="0"/>
              </a:rPr>
              <a:t>Single centralized management</a:t>
            </a:r>
          </a:p>
          <a:p>
            <a:pPr algn="ctr" defTabSz="812680">
              <a:defRPr/>
            </a:pPr>
            <a:r>
              <a:rPr lang="en-US" sz="1100">
                <a:solidFill>
                  <a:srgbClr val="FFFFFF"/>
                </a:solidFill>
                <a:latin typeface="CiscoSansTT ExtraLight"/>
                <a:ea typeface="Arial" charset="0"/>
                <a:cs typeface="Arial" charset="0"/>
              </a:rPr>
              <a:t>console in the cloud or on-prem</a:t>
            </a:r>
          </a:p>
        </p:txBody>
      </p:sp>
      <p:sp>
        <p:nvSpPr>
          <p:cNvPr id="26" name="Rounded Rectangle 45">
            <a:extLst>
              <a:ext uri="{FF2B5EF4-FFF2-40B4-BE49-F238E27FC236}">
                <a16:creationId xmlns:a16="http://schemas.microsoft.com/office/drawing/2014/main" id="{8C091AB2-5D69-154C-ACAD-E75DD8FE9DB4}"/>
              </a:ext>
            </a:extLst>
          </p:cNvPr>
          <p:cNvSpPr/>
          <p:nvPr/>
        </p:nvSpPr>
        <p:spPr>
          <a:xfrm>
            <a:off x="1159885" y="5337930"/>
            <a:ext cx="2833891"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100">
                <a:solidFill>
                  <a:srgbClr val="FFFFFF"/>
                </a:solidFill>
                <a:latin typeface="CiscoSansTT ExtraLight"/>
                <a:ea typeface="Arial" charset="0"/>
                <a:cs typeface="Arial" charset="0"/>
              </a:rPr>
              <a:t>Flexible topology &amp; dynamic routing </a:t>
            </a:r>
            <a:r>
              <a:rPr lang="en-US" sz="1100">
                <a:solidFill>
                  <a:srgbClr val="FFFFFF"/>
                </a:solidFill>
                <a:latin typeface="CiscoSansTT ExtraLight"/>
                <a:cs typeface="Arial" charset="0"/>
              </a:rPr>
              <a:t>(hub/spoke, partial/full mesh)</a:t>
            </a:r>
          </a:p>
        </p:txBody>
      </p:sp>
      <p:sp>
        <p:nvSpPr>
          <p:cNvPr id="27" name="Rounded Rectangle 45">
            <a:extLst>
              <a:ext uri="{FF2B5EF4-FFF2-40B4-BE49-F238E27FC236}">
                <a16:creationId xmlns:a16="http://schemas.microsoft.com/office/drawing/2014/main" id="{A3761ADB-384B-DB44-9A48-F3C9DD5B3CF3}"/>
              </a:ext>
            </a:extLst>
          </p:cNvPr>
          <p:cNvSpPr/>
          <p:nvPr/>
        </p:nvSpPr>
        <p:spPr>
          <a:xfrm>
            <a:off x="1152897" y="3854026"/>
            <a:ext cx="2833891"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100">
                <a:solidFill>
                  <a:srgbClr val="FFFFFF"/>
                </a:solidFill>
                <a:latin typeface="CiscoSansTT ExtraLight"/>
                <a:ea typeface="Arial" charset="0"/>
                <a:cs typeface="Arial" charset="0"/>
              </a:rPr>
              <a:t>Application-based SLA</a:t>
            </a:r>
          </a:p>
          <a:p>
            <a:pPr algn="ctr" defTabSz="812680">
              <a:defRPr/>
            </a:pPr>
            <a:r>
              <a:rPr lang="en-US" sz="1100">
                <a:solidFill>
                  <a:srgbClr val="FFFFFF"/>
                </a:solidFill>
                <a:latin typeface="CiscoSansTT ExtraLight"/>
                <a:ea typeface="Arial" charset="0"/>
                <a:cs typeface="Arial" charset="0"/>
              </a:rPr>
              <a:t>Basic WAN &amp; path optimizations</a:t>
            </a:r>
          </a:p>
        </p:txBody>
      </p:sp>
      <p:sp>
        <p:nvSpPr>
          <p:cNvPr id="28" name="Rounded Rectangle 39">
            <a:extLst>
              <a:ext uri="{FF2B5EF4-FFF2-40B4-BE49-F238E27FC236}">
                <a16:creationId xmlns:a16="http://schemas.microsoft.com/office/drawing/2014/main" id="{944D4C19-EBC1-0A44-9E52-9438A0CA2380}"/>
              </a:ext>
            </a:extLst>
          </p:cNvPr>
          <p:cNvSpPr/>
          <p:nvPr/>
        </p:nvSpPr>
        <p:spPr>
          <a:xfrm>
            <a:off x="4654653" y="3066097"/>
            <a:ext cx="2864755" cy="71066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100">
                <a:solidFill>
                  <a:srgbClr val="FFFFFF"/>
                </a:solidFill>
                <a:latin typeface="CiscoSansTT Light" panose="020B0503020201020303" pitchFamily="34" charset="0"/>
                <a:ea typeface="Arial" charset="0"/>
                <a:cs typeface="CiscoSansTT Light" panose="020B0503020201020303" pitchFamily="34" charset="0"/>
              </a:rPr>
              <a:t>Cisco AMP with SSL proxy</a:t>
            </a:r>
          </a:p>
          <a:p>
            <a:pPr algn="ctr" defTabSz="812680">
              <a:defRPr/>
            </a:pPr>
            <a:r>
              <a:rPr lang="en-US" sz="1100">
                <a:solidFill>
                  <a:srgbClr val="FFFFFF"/>
                </a:solidFill>
                <a:latin typeface="CiscoSansTT Light" panose="020B0503020201020303" pitchFamily="34" charset="0"/>
                <a:ea typeface="Arial" charset="0"/>
                <a:cs typeface="CiscoSansTT Light" panose="020B0503020201020303" pitchFamily="34" charset="0"/>
              </a:rPr>
              <a:t>Basic URL filtering</a:t>
            </a:r>
            <a:br>
              <a:rPr lang="en-US" sz="1100">
                <a:solidFill>
                  <a:srgbClr val="FFFFFF"/>
                </a:solidFill>
                <a:latin typeface="CiscoSansTT Light" panose="020B0503020201020303" pitchFamily="34" charset="0"/>
                <a:ea typeface="Arial" charset="0"/>
                <a:cs typeface="CiscoSansTT Light" panose="020B0503020201020303" pitchFamily="34" charset="0"/>
              </a:rPr>
            </a:br>
            <a:r>
              <a:rPr lang="en-US" sz="1100">
                <a:solidFill>
                  <a:srgbClr val="FFFFFF"/>
                </a:solidFill>
                <a:latin typeface="CiscoSansTT Light" panose="020B0503020201020303" pitchFamily="34" charset="0"/>
                <a:ea typeface="Arial" charset="0"/>
                <a:cs typeface="CiscoSansTT Light" panose="020B0503020201020303" pitchFamily="34" charset="0"/>
              </a:rPr>
              <a:t>Cisco Umbrella app discovery</a:t>
            </a:r>
          </a:p>
        </p:txBody>
      </p:sp>
      <p:sp>
        <p:nvSpPr>
          <p:cNvPr id="31" name="Rectangle 30">
            <a:extLst>
              <a:ext uri="{FF2B5EF4-FFF2-40B4-BE49-F238E27FC236}">
                <a16:creationId xmlns:a16="http://schemas.microsoft.com/office/drawing/2014/main" id="{99EFA343-74DE-8F40-965E-F98028A5D314}"/>
              </a:ext>
            </a:extLst>
          </p:cNvPr>
          <p:cNvSpPr/>
          <p:nvPr/>
        </p:nvSpPr>
        <p:spPr>
          <a:xfrm>
            <a:off x="1056945" y="2551316"/>
            <a:ext cx="3025617" cy="430887"/>
          </a:xfrm>
          <a:prstGeom prst="rect">
            <a:avLst/>
          </a:prstGeom>
        </p:spPr>
        <p:txBody>
          <a:bodyPr wrap="square">
            <a:spAutoFit/>
          </a:bodyPr>
          <a:lstStyle/>
          <a:p>
            <a:pPr algn="ctr" defTabSz="609507">
              <a:defRPr/>
            </a:pPr>
            <a:r>
              <a:rPr lang="en-US" sz="1100" dirty="0">
                <a:solidFill>
                  <a:srgbClr val="0D274D"/>
                </a:solidFill>
                <a:latin typeface="CiscoSansTT ExtraLight"/>
                <a:cs typeface="CiscoSansTT" panose="020B0503020201020303" pitchFamily="34" charset="0"/>
              </a:rPr>
              <a:t>Simplified management &amp; security protection for the cost-conscious customer</a:t>
            </a:r>
          </a:p>
        </p:txBody>
      </p:sp>
      <p:sp>
        <p:nvSpPr>
          <p:cNvPr id="36" name="Rectangle 35">
            <a:extLst>
              <a:ext uri="{FF2B5EF4-FFF2-40B4-BE49-F238E27FC236}">
                <a16:creationId xmlns:a16="http://schemas.microsoft.com/office/drawing/2014/main" id="{4C8C1D5F-24D2-4D4D-8A31-004964F2B8F1}"/>
              </a:ext>
            </a:extLst>
          </p:cNvPr>
          <p:cNvSpPr/>
          <p:nvPr/>
        </p:nvSpPr>
        <p:spPr>
          <a:xfrm>
            <a:off x="4423680" y="2551316"/>
            <a:ext cx="3349053" cy="430887"/>
          </a:xfrm>
          <a:prstGeom prst="rect">
            <a:avLst/>
          </a:prstGeom>
        </p:spPr>
        <p:txBody>
          <a:bodyPr wrap="square">
            <a:spAutoFit/>
          </a:bodyPr>
          <a:lstStyle/>
          <a:p>
            <a:pPr algn="ctr" defTabSz="609507">
              <a:defRPr/>
            </a:pPr>
            <a:r>
              <a:rPr lang="en-US" sz="1100" dirty="0">
                <a:solidFill>
                  <a:srgbClr val="0D274D"/>
                </a:solidFill>
                <a:latin typeface="CiscoSansTT ExtraLight"/>
                <a:cs typeface="CiscoSansTT" panose="020B0503020201020303" pitchFamily="34" charset="0"/>
              </a:rPr>
              <a:t>Advanced SD-WAN with enhanced security for feature-rich &amp; valued branch deployment models</a:t>
            </a:r>
          </a:p>
        </p:txBody>
      </p:sp>
      <p:sp>
        <p:nvSpPr>
          <p:cNvPr id="37" name="Rectangle 36">
            <a:extLst>
              <a:ext uri="{FF2B5EF4-FFF2-40B4-BE49-F238E27FC236}">
                <a16:creationId xmlns:a16="http://schemas.microsoft.com/office/drawing/2014/main" id="{81FBAB92-369E-A048-97AC-270AC63A4C77}"/>
              </a:ext>
            </a:extLst>
          </p:cNvPr>
          <p:cNvSpPr/>
          <p:nvPr/>
        </p:nvSpPr>
        <p:spPr>
          <a:xfrm>
            <a:off x="7953385" y="2547629"/>
            <a:ext cx="3106747" cy="430887"/>
          </a:xfrm>
          <a:prstGeom prst="rect">
            <a:avLst/>
          </a:prstGeom>
        </p:spPr>
        <p:txBody>
          <a:bodyPr wrap="square">
            <a:spAutoFit/>
          </a:bodyPr>
          <a:lstStyle/>
          <a:p>
            <a:pPr algn="ctr" defTabSz="609507">
              <a:defRPr/>
            </a:pPr>
            <a:r>
              <a:rPr lang="en-US" sz="1100" dirty="0">
                <a:solidFill>
                  <a:srgbClr val="0D274D"/>
                </a:solidFill>
                <a:latin typeface="CiscoSansTT ExtraLight"/>
                <a:cs typeface="CiscoSansTT" panose="020B0503020201020303" pitchFamily="34" charset="0"/>
              </a:rPr>
              <a:t>Advanced SD-WAN security will mitigate the most sophisticated threats to your business</a:t>
            </a:r>
          </a:p>
        </p:txBody>
      </p:sp>
      <p:grpSp>
        <p:nvGrpSpPr>
          <p:cNvPr id="17" name="Group 16">
            <a:extLst>
              <a:ext uri="{FF2B5EF4-FFF2-40B4-BE49-F238E27FC236}">
                <a16:creationId xmlns:a16="http://schemas.microsoft.com/office/drawing/2014/main" id="{36A2609E-5A5B-1C48-872B-4818768B33B4}"/>
              </a:ext>
            </a:extLst>
          </p:cNvPr>
          <p:cNvGrpSpPr/>
          <p:nvPr/>
        </p:nvGrpSpPr>
        <p:grpSpPr>
          <a:xfrm>
            <a:off x="4433114" y="5947529"/>
            <a:ext cx="3265191" cy="427135"/>
            <a:chOff x="4433108" y="6132162"/>
            <a:chExt cx="6748207" cy="427134"/>
          </a:xfrm>
        </p:grpSpPr>
        <p:sp>
          <p:nvSpPr>
            <p:cNvPr id="2" name="Rectangle 1">
              <a:extLst>
                <a:ext uri="{FF2B5EF4-FFF2-40B4-BE49-F238E27FC236}">
                  <a16:creationId xmlns:a16="http://schemas.microsoft.com/office/drawing/2014/main" id="{B62B514E-2D0D-B04B-B9D8-BBDBB21284DE}"/>
                </a:ext>
              </a:extLst>
            </p:cNvPr>
            <p:cNvSpPr/>
            <p:nvPr/>
          </p:nvSpPr>
          <p:spPr>
            <a:xfrm>
              <a:off x="4433108" y="6132162"/>
              <a:ext cx="6748207" cy="20767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defRPr/>
              </a:pPr>
              <a:endParaRPr lang="en-US" sz="900">
                <a:solidFill>
                  <a:srgbClr val="FFFFFF"/>
                </a:solidFill>
                <a:latin typeface="CiscoSansTT ExtraLight" panose="020B0303020201020303" pitchFamily="34" charset="0"/>
                <a:cs typeface="CiscoSansTT ExtraLight" panose="020B0303020201020303" pitchFamily="34" charset="0"/>
              </a:endParaRPr>
            </a:p>
          </p:txBody>
        </p:sp>
        <p:sp>
          <p:nvSpPr>
            <p:cNvPr id="32" name="Rounded Rectangle 45">
              <a:extLst>
                <a:ext uri="{FF2B5EF4-FFF2-40B4-BE49-F238E27FC236}">
                  <a16:creationId xmlns:a16="http://schemas.microsoft.com/office/drawing/2014/main" id="{E3DD1618-73AA-CE40-B3E9-EC2DA5CF8F34}"/>
                </a:ext>
              </a:extLst>
            </p:cNvPr>
            <p:cNvSpPr/>
            <p:nvPr/>
          </p:nvSpPr>
          <p:spPr>
            <a:xfrm>
              <a:off x="4435902" y="6134777"/>
              <a:ext cx="6745413"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400">
                  <a:solidFill>
                    <a:srgbClr val="FFFFFF"/>
                  </a:solidFill>
                  <a:latin typeface="CiscoSansTT Light" panose="020B0503020201020303" pitchFamily="34" charset="0"/>
                  <a:ea typeface="Arial" charset="0"/>
                  <a:cs typeface="CiscoSansTT Light" panose="020B0503020201020303" pitchFamily="34" charset="0"/>
                </a:rPr>
                <a:t>Cisco DNA Essentials</a:t>
              </a:r>
            </a:p>
          </p:txBody>
        </p:sp>
      </p:grpSp>
      <p:sp>
        <p:nvSpPr>
          <p:cNvPr id="33" name="Rounded Rectangle 45">
            <a:extLst>
              <a:ext uri="{FF2B5EF4-FFF2-40B4-BE49-F238E27FC236}">
                <a16:creationId xmlns:a16="http://schemas.microsoft.com/office/drawing/2014/main" id="{9BBF8D9E-BB9B-A64B-80FD-A934C83051F5}"/>
              </a:ext>
            </a:extLst>
          </p:cNvPr>
          <p:cNvSpPr/>
          <p:nvPr/>
        </p:nvSpPr>
        <p:spPr>
          <a:xfrm>
            <a:off x="7923379" y="5523010"/>
            <a:ext cx="3262396" cy="424519"/>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400">
                <a:solidFill>
                  <a:srgbClr val="FFFFFF"/>
                </a:solidFill>
                <a:latin typeface="CiscoSansTT Light" panose="020B0503020201020303" pitchFamily="34" charset="0"/>
                <a:ea typeface="Arial" charset="0"/>
                <a:cs typeface="CiscoSansTT Light" panose="020B0503020201020303" pitchFamily="34" charset="0"/>
              </a:rPr>
              <a:t>Cisco DNA Advantage</a:t>
            </a:r>
          </a:p>
        </p:txBody>
      </p:sp>
      <p:grpSp>
        <p:nvGrpSpPr>
          <p:cNvPr id="35" name="Group 34">
            <a:extLst>
              <a:ext uri="{FF2B5EF4-FFF2-40B4-BE49-F238E27FC236}">
                <a16:creationId xmlns:a16="http://schemas.microsoft.com/office/drawing/2014/main" id="{3AC10F98-7BAE-5843-8475-7B5EE6372F18}"/>
              </a:ext>
            </a:extLst>
          </p:cNvPr>
          <p:cNvGrpSpPr/>
          <p:nvPr/>
        </p:nvGrpSpPr>
        <p:grpSpPr>
          <a:xfrm>
            <a:off x="942843" y="5947529"/>
            <a:ext cx="3265191" cy="427135"/>
            <a:chOff x="942838" y="6132162"/>
            <a:chExt cx="3265191" cy="427134"/>
          </a:xfrm>
        </p:grpSpPr>
        <p:sp>
          <p:nvSpPr>
            <p:cNvPr id="34" name="Rectangle 33">
              <a:extLst>
                <a:ext uri="{FF2B5EF4-FFF2-40B4-BE49-F238E27FC236}">
                  <a16:creationId xmlns:a16="http://schemas.microsoft.com/office/drawing/2014/main" id="{4AEF0B00-F833-CA4F-A280-60BC72DEB054}"/>
                </a:ext>
              </a:extLst>
            </p:cNvPr>
            <p:cNvSpPr/>
            <p:nvPr/>
          </p:nvSpPr>
          <p:spPr>
            <a:xfrm>
              <a:off x="942838" y="6132162"/>
              <a:ext cx="3265191" cy="20767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defRPr/>
              </a:pPr>
              <a:endParaRPr lang="en-US" sz="900">
                <a:solidFill>
                  <a:srgbClr val="FFFFFF"/>
                </a:solidFill>
                <a:latin typeface="CiscoSansTT ExtraLight" panose="020B0303020201020303" pitchFamily="34" charset="0"/>
                <a:cs typeface="CiscoSansTT ExtraLight" panose="020B0303020201020303" pitchFamily="34" charset="0"/>
              </a:endParaRPr>
            </a:p>
          </p:txBody>
        </p:sp>
        <p:sp>
          <p:nvSpPr>
            <p:cNvPr id="30" name="Rounded Rectangle 45">
              <a:extLst>
                <a:ext uri="{FF2B5EF4-FFF2-40B4-BE49-F238E27FC236}">
                  <a16:creationId xmlns:a16="http://schemas.microsoft.com/office/drawing/2014/main" id="{8561462E-DC5B-9348-8972-184C4A024373}"/>
                </a:ext>
              </a:extLst>
            </p:cNvPr>
            <p:cNvSpPr/>
            <p:nvPr/>
          </p:nvSpPr>
          <p:spPr>
            <a:xfrm>
              <a:off x="945633" y="6134777"/>
              <a:ext cx="3262396" cy="424519"/>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400">
                  <a:solidFill>
                    <a:srgbClr val="FFFFFF"/>
                  </a:solidFill>
                  <a:latin typeface="CiscoSansTT Light" panose="020B0503020201020303" pitchFamily="34" charset="0"/>
                  <a:ea typeface="Arial" charset="0"/>
                  <a:cs typeface="CiscoSansTT Light" panose="020B0503020201020303" pitchFamily="34" charset="0"/>
                </a:rPr>
                <a:t>Up to 50 Device Overlay</a:t>
              </a:r>
            </a:p>
          </p:txBody>
        </p:sp>
      </p:grpSp>
      <p:grpSp>
        <p:nvGrpSpPr>
          <p:cNvPr id="38" name="Group 37">
            <a:extLst>
              <a:ext uri="{FF2B5EF4-FFF2-40B4-BE49-F238E27FC236}">
                <a16:creationId xmlns:a16="http://schemas.microsoft.com/office/drawing/2014/main" id="{B4C50184-3B46-C74D-B467-61999A8A2DDD}"/>
              </a:ext>
            </a:extLst>
          </p:cNvPr>
          <p:cNvGrpSpPr/>
          <p:nvPr/>
        </p:nvGrpSpPr>
        <p:grpSpPr>
          <a:xfrm>
            <a:off x="7923381" y="5947529"/>
            <a:ext cx="3257939" cy="427135"/>
            <a:chOff x="4433108" y="6132162"/>
            <a:chExt cx="6748207" cy="427134"/>
          </a:xfrm>
        </p:grpSpPr>
        <p:sp>
          <p:nvSpPr>
            <p:cNvPr id="39" name="Rectangle 38">
              <a:extLst>
                <a:ext uri="{FF2B5EF4-FFF2-40B4-BE49-F238E27FC236}">
                  <a16:creationId xmlns:a16="http://schemas.microsoft.com/office/drawing/2014/main" id="{75C5109B-7F5F-A64C-BED5-E2CA3BFD332A}"/>
                </a:ext>
              </a:extLst>
            </p:cNvPr>
            <p:cNvSpPr/>
            <p:nvPr/>
          </p:nvSpPr>
          <p:spPr>
            <a:xfrm>
              <a:off x="4433108" y="6132162"/>
              <a:ext cx="6748207" cy="20767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defRPr/>
              </a:pPr>
              <a:endParaRPr lang="en-US" sz="900">
                <a:solidFill>
                  <a:srgbClr val="FFFFFF"/>
                </a:solidFill>
                <a:latin typeface="CiscoSansTT ExtraLight" panose="020B0303020201020303" pitchFamily="34" charset="0"/>
                <a:cs typeface="CiscoSansTT ExtraLight" panose="020B0303020201020303" pitchFamily="34" charset="0"/>
              </a:endParaRPr>
            </a:p>
          </p:txBody>
        </p:sp>
        <p:sp>
          <p:nvSpPr>
            <p:cNvPr id="40" name="Rounded Rectangle 45">
              <a:extLst>
                <a:ext uri="{FF2B5EF4-FFF2-40B4-BE49-F238E27FC236}">
                  <a16:creationId xmlns:a16="http://schemas.microsoft.com/office/drawing/2014/main" id="{1CE52369-F679-704C-9369-0C758494FF83}"/>
                </a:ext>
              </a:extLst>
            </p:cNvPr>
            <p:cNvSpPr/>
            <p:nvPr/>
          </p:nvSpPr>
          <p:spPr>
            <a:xfrm>
              <a:off x="4435902" y="6134777"/>
              <a:ext cx="6745413"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400">
                  <a:solidFill>
                    <a:srgbClr val="FFFFFF"/>
                  </a:solidFill>
                  <a:latin typeface="CiscoSansTT Light" panose="020B0503020201020303" pitchFamily="34" charset="0"/>
                  <a:ea typeface="Arial" charset="0"/>
                  <a:cs typeface="CiscoSansTT Light" panose="020B0503020201020303" pitchFamily="34" charset="0"/>
                </a:rPr>
                <a:t>Cisco DNA Essentials</a:t>
              </a:r>
            </a:p>
          </p:txBody>
        </p:sp>
      </p:grpSp>
      <p:sp>
        <p:nvSpPr>
          <p:cNvPr id="41" name="Rounded Rectangle 45">
            <a:extLst>
              <a:ext uri="{FF2B5EF4-FFF2-40B4-BE49-F238E27FC236}">
                <a16:creationId xmlns:a16="http://schemas.microsoft.com/office/drawing/2014/main" id="{25A74B37-FAB2-4DA9-A9B1-B15D0FD36681}"/>
              </a:ext>
            </a:extLst>
          </p:cNvPr>
          <p:cNvSpPr/>
          <p:nvPr/>
        </p:nvSpPr>
        <p:spPr>
          <a:xfrm>
            <a:off x="9127076" y="4346795"/>
            <a:ext cx="2001313" cy="636692"/>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680">
              <a:defRPr/>
            </a:pPr>
            <a:r>
              <a:rPr lang="en-US" sz="1100">
                <a:solidFill>
                  <a:srgbClr val="FFFFFF"/>
                </a:solidFill>
                <a:latin typeface="CiscoSansTT ExtraLight"/>
                <a:ea typeface="Arial" charset="0"/>
                <a:cs typeface="Arial" charset="0"/>
              </a:rPr>
              <a:t>NEW ‘Buy More’</a:t>
            </a:r>
            <a:br>
              <a:rPr lang="en-US" sz="1100">
                <a:solidFill>
                  <a:srgbClr val="FFFFFF"/>
                </a:solidFill>
                <a:latin typeface="CiscoSansTT ExtraLight"/>
                <a:ea typeface="Arial" charset="0"/>
                <a:cs typeface="Arial" charset="0"/>
              </a:rPr>
            </a:br>
            <a:r>
              <a:rPr lang="en-US" sz="1100">
                <a:solidFill>
                  <a:srgbClr val="FFFFFF"/>
                </a:solidFill>
                <a:latin typeface="CiscoSansTT ExtraLight"/>
                <a:ea typeface="Arial" charset="0"/>
                <a:cs typeface="Arial" charset="0"/>
              </a:rPr>
              <a:t>DNA Premier SIG </a:t>
            </a:r>
          </a:p>
          <a:p>
            <a:pPr algn="ctr" defTabSz="812680">
              <a:defRPr/>
            </a:pPr>
            <a:r>
              <a:rPr lang="en-US" sz="1100">
                <a:solidFill>
                  <a:srgbClr val="FFFFFF"/>
                </a:solidFill>
                <a:latin typeface="CiscoSansTT ExtraLight"/>
                <a:ea typeface="Arial" charset="0"/>
                <a:cs typeface="Arial" charset="0"/>
              </a:rPr>
              <a:t>Seats</a:t>
            </a:r>
          </a:p>
        </p:txBody>
      </p:sp>
    </p:spTree>
    <p:extLst>
      <p:ext uri="{BB962C8B-B14F-4D97-AF65-F5344CB8AC3E}">
        <p14:creationId xmlns:p14="http://schemas.microsoft.com/office/powerpoint/2010/main" val="1977712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5" hidden="1"/>
          <p:cNvGraphicFramePr>
            <a:graphicFrameLocks noChangeAspect="1"/>
          </p:cNvGraphicFramePr>
          <p:nvPr>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5175" name="think-cell Slide" r:id="rId6" imgW="216" imgH="216" progId="TCLayout.ActiveDocument.1">
                  <p:embed/>
                </p:oleObj>
              </mc:Choice>
              <mc:Fallback>
                <p:oleObj name="think-cell Slide" r:id="rId6" imgW="216" imgH="216" progId="TCLayout.ActiveDocument.1">
                  <p:embed/>
                  <p:pic>
                    <p:nvPicPr>
                      <p:cNvPr id="26" name="Object 25" hidden="1"/>
                      <p:cNvPicPr/>
                      <p:nvPr/>
                    </p:nvPicPr>
                    <p:blipFill>
                      <a:blip r:embed="rId7"/>
                      <a:stretch>
                        <a:fillRect/>
                      </a:stretch>
                    </p:blipFill>
                    <p:spPr>
                      <a:xfrm>
                        <a:off x="2119" y="2119"/>
                        <a:ext cx="2116" cy="2116"/>
                      </a:xfrm>
                      <a:prstGeom prst="rect">
                        <a:avLst/>
                      </a:prstGeom>
                    </p:spPr>
                  </p:pic>
                </p:oleObj>
              </mc:Fallback>
            </mc:AlternateContent>
          </a:graphicData>
        </a:graphic>
      </p:graphicFrame>
      <p:sp>
        <p:nvSpPr>
          <p:cNvPr id="17" name="Rectangle 16" hidden="1"/>
          <p:cNvSpPr/>
          <p:nvPr>
            <p:custDataLst>
              <p:tags r:id="rId3"/>
            </p:custDataLst>
          </p:nvPr>
        </p:nvSpPr>
        <p:spPr bwMode="auto">
          <a:xfrm>
            <a:off x="1" y="1"/>
            <a:ext cx="211667" cy="21166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609570" fontAlgn="base">
              <a:lnSpc>
                <a:spcPct val="80000"/>
              </a:lnSpc>
              <a:spcBef>
                <a:spcPct val="0"/>
              </a:spcBef>
              <a:spcAft>
                <a:spcPct val="0"/>
              </a:spcAft>
              <a:defRPr/>
            </a:pPr>
            <a:endParaRPr lang="en-US" sz="3600" dirty="0">
              <a:solidFill>
                <a:srgbClr val="005073"/>
              </a:solidFill>
              <a:latin typeface="CiscoSansTT ExtraLight" panose="020B0303020201020303" pitchFamily="34" charset="0"/>
              <a:cs typeface="CiscoSansTT Thin" panose="020B0203020201020303" pitchFamily="34" charset="0"/>
              <a:sym typeface="CiscoSansTT ExtraLight" panose="020B0303020201020303" pitchFamily="34" charset="0"/>
            </a:endParaRPr>
          </a:p>
        </p:txBody>
      </p:sp>
      <p:grpSp>
        <p:nvGrpSpPr>
          <p:cNvPr id="85" name="Group 84"/>
          <p:cNvGrpSpPr/>
          <p:nvPr/>
        </p:nvGrpSpPr>
        <p:grpSpPr>
          <a:xfrm>
            <a:off x="8047095" y="1677926"/>
            <a:ext cx="3541756" cy="2009776"/>
            <a:chOff x="6172197" y="978696"/>
            <a:chExt cx="2656317" cy="1507332"/>
          </a:xfrm>
        </p:grpSpPr>
        <p:sp>
          <p:nvSpPr>
            <p:cNvPr id="86" name="Rounded Rectangle 85"/>
            <p:cNvSpPr/>
            <p:nvPr/>
          </p:nvSpPr>
          <p:spPr>
            <a:xfrm>
              <a:off x="6172198" y="978696"/>
              <a:ext cx="2647950" cy="1507332"/>
            </a:xfrm>
            <a:prstGeom prst="roundRect">
              <a:avLst>
                <a:gd name="adj" fmla="val 0"/>
              </a:avLst>
            </a:prstGeom>
            <a:solidFill>
              <a:sysClr val="window" lastClr="FFFFFF">
                <a:alpha val="60000"/>
              </a:sysClr>
            </a:solidFill>
            <a:ln w="12700" cap="rnd" cmpd="sng" algn="ctr">
              <a:solidFill>
                <a:srgbClr val="C1C1C1"/>
              </a:solidFill>
              <a:prstDash val="sysDash"/>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lnSpc>
                  <a:spcPct val="90000"/>
                </a:lnSpc>
                <a:spcBef>
                  <a:spcPts val="800"/>
                </a:spcBef>
                <a:defRPr/>
              </a:pPr>
              <a:endParaRPr lang="en-US" sz="2400" kern="0" dirty="0">
                <a:solidFill>
                  <a:srgbClr val="0A0A0A"/>
                </a:solidFill>
                <a:latin typeface="CiscoSansTT ExtraLight"/>
                <a:ea typeface="ＭＳ Ｐゴシック" charset="0"/>
              </a:endParaRPr>
            </a:p>
          </p:txBody>
        </p:sp>
        <p:sp>
          <p:nvSpPr>
            <p:cNvPr id="87" name="TextBox 86"/>
            <p:cNvSpPr txBox="1"/>
            <p:nvPr/>
          </p:nvSpPr>
          <p:spPr>
            <a:xfrm>
              <a:off x="6302999" y="978696"/>
              <a:ext cx="1168109" cy="276999"/>
            </a:xfrm>
            <a:prstGeom prst="rect">
              <a:avLst/>
            </a:prstGeom>
            <a:ln>
              <a:noFill/>
            </a:ln>
          </p:spPr>
          <p:txBody>
            <a:bodyPr vert="horz" wrap="none" lIns="121920" tIns="60960" rIns="121920" bIns="60960" rtlCol="0" anchor="t" anchorCtr="0">
              <a:spAutoFit/>
            </a:bodyPr>
            <a:lstStyle/>
            <a:p>
              <a:pPr defTabSz="1219170">
                <a:defRPr/>
              </a:pPr>
              <a:r>
                <a:rPr lang="en-US" sz="1600" b="1" kern="0" dirty="0">
                  <a:solidFill>
                    <a:prstClr val="white"/>
                  </a:solidFill>
                  <a:latin typeface="CiscoSansTT ExtraLight"/>
                  <a:ea typeface=""/>
                  <a:cs typeface="Verdana"/>
                </a:rPr>
                <a:t>Manufacturing</a:t>
              </a:r>
            </a:p>
          </p:txBody>
        </p:sp>
        <p:cxnSp>
          <p:nvCxnSpPr>
            <p:cNvPr id="88" name="Straight Connector 87"/>
            <p:cNvCxnSpPr/>
            <p:nvPr/>
          </p:nvCxnSpPr>
          <p:spPr>
            <a:xfrm>
              <a:off x="6172198" y="1238531"/>
              <a:ext cx="2647950" cy="0"/>
            </a:xfrm>
            <a:prstGeom prst="line">
              <a:avLst/>
            </a:prstGeom>
            <a:noFill/>
            <a:ln w="9525" cap="flat" cmpd="sng" algn="ctr">
              <a:noFill/>
              <a:prstDash val="dash"/>
            </a:ln>
            <a:effectLst/>
          </p:spPr>
        </p:cxnSp>
        <p:sp>
          <p:nvSpPr>
            <p:cNvPr id="89" name="Rectangle 88"/>
            <p:cNvSpPr/>
            <p:nvPr/>
          </p:nvSpPr>
          <p:spPr>
            <a:xfrm>
              <a:off x="6172197" y="978696"/>
              <a:ext cx="2656317" cy="265659"/>
            </a:xfrm>
            <a:prstGeom prst="rect">
              <a:avLst/>
            </a:prstGeom>
            <a:solidFill>
              <a:schemeClr val="tx2"/>
            </a:solidFill>
            <a:ln w="6350" cap="flat" cmpd="sng" algn="ctr">
              <a:noFill/>
              <a:prstDash val="dash"/>
            </a:ln>
            <a:effectLst/>
          </p:spPr>
          <p:txBody>
            <a:bodyPr rtlCol="0" anchor="ctr"/>
            <a:lstStyle/>
            <a:p>
              <a:pPr algn="ctr" defTabSz="1219170">
                <a:lnSpc>
                  <a:spcPct val="90000"/>
                </a:lnSpc>
                <a:spcBef>
                  <a:spcPts val="800"/>
                </a:spcBef>
                <a:defRPr/>
              </a:pPr>
              <a:endParaRPr lang="en-US" sz="1600" kern="0" dirty="0">
                <a:solidFill>
                  <a:prstClr val="white"/>
                </a:solidFill>
                <a:latin typeface="CiscoSansTT ExtraLight"/>
                <a:ea typeface="ＭＳ Ｐゴシック" charset="0"/>
              </a:endParaRPr>
            </a:p>
          </p:txBody>
        </p:sp>
        <p:pic>
          <p:nvPicPr>
            <p:cNvPr id="90" name="Picture 8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10391" y="1472855"/>
              <a:ext cx="680149" cy="310602"/>
            </a:xfrm>
            <a:prstGeom prst="rect">
              <a:avLst/>
            </a:prstGeom>
          </p:spPr>
        </p:pic>
        <p:pic>
          <p:nvPicPr>
            <p:cNvPr id="91" name="Picture 9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27146" y="1438653"/>
              <a:ext cx="967597" cy="151187"/>
            </a:xfrm>
            <a:prstGeom prst="rect">
              <a:avLst/>
            </a:prstGeom>
          </p:spPr>
        </p:pic>
        <p:pic>
          <p:nvPicPr>
            <p:cNvPr id="92" name="Picture 9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65978" y="1776793"/>
              <a:ext cx="1077710" cy="2063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334159" y="1416341"/>
              <a:ext cx="340864" cy="300335"/>
            </a:xfrm>
            <a:prstGeom prst="rect">
              <a:avLst/>
            </a:prstGeom>
          </p:spPr>
        </p:pic>
      </p:grpSp>
      <p:grpSp>
        <p:nvGrpSpPr>
          <p:cNvPr id="94" name="Group 93"/>
          <p:cNvGrpSpPr/>
          <p:nvPr/>
        </p:nvGrpSpPr>
        <p:grpSpPr>
          <a:xfrm>
            <a:off x="4374692" y="4205592"/>
            <a:ext cx="3541756" cy="2154520"/>
            <a:chOff x="3253944" y="2798537"/>
            <a:chExt cx="2656317" cy="1615890"/>
          </a:xfrm>
        </p:grpSpPr>
        <p:sp>
          <p:nvSpPr>
            <p:cNvPr id="95" name="Rounded Rectangle 94"/>
            <p:cNvSpPr/>
            <p:nvPr/>
          </p:nvSpPr>
          <p:spPr>
            <a:xfrm>
              <a:off x="3258127" y="2813527"/>
              <a:ext cx="2647950" cy="1507332"/>
            </a:xfrm>
            <a:prstGeom prst="roundRect">
              <a:avLst>
                <a:gd name="adj" fmla="val 0"/>
              </a:avLst>
            </a:prstGeom>
            <a:solidFill>
              <a:sysClr val="window" lastClr="FFFFFF">
                <a:alpha val="60000"/>
              </a:sysClr>
            </a:solidFill>
            <a:ln w="12700" cap="rnd" cmpd="sng" algn="ctr">
              <a:solidFill>
                <a:srgbClr val="C1C1C1"/>
              </a:solidFill>
              <a:prstDash val="sysDash"/>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lnSpc>
                  <a:spcPct val="90000"/>
                </a:lnSpc>
                <a:spcBef>
                  <a:spcPts val="800"/>
                </a:spcBef>
                <a:defRPr/>
              </a:pPr>
              <a:endParaRPr lang="en-US" sz="2400" kern="0" dirty="0">
                <a:solidFill>
                  <a:srgbClr val="0A0A0A"/>
                </a:solidFill>
                <a:latin typeface="CiscoSansTT ExtraLight"/>
                <a:ea typeface="ＭＳ Ｐゴシック" charset="0"/>
              </a:endParaRPr>
            </a:p>
          </p:txBody>
        </p:sp>
        <p:sp>
          <p:nvSpPr>
            <p:cNvPr id="96" name="TextBox 95"/>
            <p:cNvSpPr txBox="1"/>
            <p:nvPr/>
          </p:nvSpPr>
          <p:spPr>
            <a:xfrm>
              <a:off x="3422098" y="2813127"/>
              <a:ext cx="988973" cy="276999"/>
            </a:xfrm>
            <a:prstGeom prst="rect">
              <a:avLst/>
            </a:prstGeom>
            <a:ln>
              <a:noFill/>
            </a:ln>
          </p:spPr>
          <p:txBody>
            <a:bodyPr vert="horz" wrap="none" lIns="121920" tIns="60960" rIns="121920" bIns="60960" rtlCol="0" anchor="t" anchorCtr="0">
              <a:spAutoFit/>
            </a:bodyPr>
            <a:lstStyle/>
            <a:p>
              <a:pPr defTabSz="1219170">
                <a:defRPr/>
              </a:pPr>
              <a:r>
                <a:rPr lang="en-US" sz="1600" b="1" kern="0" dirty="0">
                  <a:solidFill>
                    <a:prstClr val="white"/>
                  </a:solidFill>
                  <a:latin typeface="CiscoSansTT ExtraLight"/>
                  <a:ea typeface=""/>
                  <a:cs typeface="Verdana"/>
                </a:rPr>
                <a:t>Technology</a:t>
              </a:r>
            </a:p>
          </p:txBody>
        </p:sp>
        <p:cxnSp>
          <p:nvCxnSpPr>
            <p:cNvPr id="97" name="Straight Connector 96"/>
            <p:cNvCxnSpPr/>
            <p:nvPr/>
          </p:nvCxnSpPr>
          <p:spPr>
            <a:xfrm>
              <a:off x="3262311" y="3053870"/>
              <a:ext cx="2647950" cy="0"/>
            </a:xfrm>
            <a:prstGeom prst="line">
              <a:avLst/>
            </a:prstGeom>
            <a:noFill/>
            <a:ln w="9525" cap="flat" cmpd="sng" algn="ctr">
              <a:noFill/>
              <a:prstDash val="dash"/>
            </a:ln>
            <a:effectLst/>
          </p:spPr>
        </p:cxnSp>
        <p:pic>
          <p:nvPicPr>
            <p:cNvPr id="98" name="Picture 9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921087" y="3646629"/>
              <a:ext cx="1031615" cy="767798"/>
            </a:xfrm>
            <a:prstGeom prst="rect">
              <a:avLst/>
            </a:prstGeom>
            <a:ln w="19050">
              <a:noFill/>
            </a:ln>
          </p:spPr>
        </p:pic>
        <p:sp>
          <p:nvSpPr>
            <p:cNvPr id="99" name="Rectangle 98"/>
            <p:cNvSpPr/>
            <p:nvPr/>
          </p:nvSpPr>
          <p:spPr>
            <a:xfrm>
              <a:off x="3253944" y="2798537"/>
              <a:ext cx="2656317" cy="265659"/>
            </a:xfrm>
            <a:prstGeom prst="rect">
              <a:avLst/>
            </a:prstGeom>
            <a:solidFill>
              <a:schemeClr val="tx2"/>
            </a:solidFill>
            <a:ln w="6350" cap="flat" cmpd="sng" algn="ctr">
              <a:noFill/>
              <a:prstDash val="dash"/>
            </a:ln>
            <a:effectLst/>
          </p:spPr>
          <p:txBody>
            <a:bodyPr rtlCol="0" anchor="ctr"/>
            <a:lstStyle/>
            <a:p>
              <a:pPr algn="ctr" defTabSz="1219170">
                <a:lnSpc>
                  <a:spcPct val="90000"/>
                </a:lnSpc>
                <a:spcBef>
                  <a:spcPts val="800"/>
                </a:spcBef>
                <a:defRPr/>
              </a:pPr>
              <a:endParaRPr lang="en-US" sz="1600" kern="0" dirty="0">
                <a:solidFill>
                  <a:prstClr val="white"/>
                </a:solidFill>
                <a:latin typeface="CiscoSansTT ExtraLight"/>
                <a:ea typeface="ＭＳ Ｐゴシック" charset="0"/>
              </a:endParaRPr>
            </a:p>
          </p:txBody>
        </p:sp>
        <p:pic>
          <p:nvPicPr>
            <p:cNvPr id="100" name="Picture 9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396417" y="3509485"/>
              <a:ext cx="937120" cy="334222"/>
            </a:xfrm>
            <a:prstGeom prst="rect">
              <a:avLst/>
            </a:prstGeom>
          </p:spPr>
        </p:pic>
        <p:pic>
          <p:nvPicPr>
            <p:cNvPr id="101" name="Picture 10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662620" y="3103032"/>
              <a:ext cx="1195922" cy="427542"/>
            </a:xfrm>
            <a:prstGeom prst="rect">
              <a:avLst/>
            </a:prstGeom>
          </p:spPr>
        </p:pic>
        <p:pic>
          <p:nvPicPr>
            <p:cNvPr id="102" name="Picture 10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572174" y="3552994"/>
              <a:ext cx="1290495" cy="258099"/>
            </a:xfrm>
            <a:prstGeom prst="rect">
              <a:avLst/>
            </a:prstGeom>
          </p:spPr>
        </p:pic>
        <p:pic>
          <p:nvPicPr>
            <p:cNvPr id="103" name="Picture 10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407748" y="3183183"/>
              <a:ext cx="1003927" cy="244264"/>
            </a:xfrm>
            <a:prstGeom prst="rect">
              <a:avLst/>
            </a:prstGeom>
          </p:spPr>
        </p:pic>
      </p:grpSp>
      <p:grpSp>
        <p:nvGrpSpPr>
          <p:cNvPr id="104" name="Group 103"/>
          <p:cNvGrpSpPr/>
          <p:nvPr/>
        </p:nvGrpSpPr>
        <p:grpSpPr>
          <a:xfrm>
            <a:off x="712790" y="4205594"/>
            <a:ext cx="3541756" cy="2029763"/>
            <a:chOff x="347412" y="2798537"/>
            <a:chExt cx="2656317" cy="1522322"/>
          </a:xfrm>
        </p:grpSpPr>
        <p:sp>
          <p:nvSpPr>
            <p:cNvPr id="105" name="Rounded Rectangle 104"/>
            <p:cNvSpPr/>
            <p:nvPr/>
          </p:nvSpPr>
          <p:spPr>
            <a:xfrm>
              <a:off x="351595" y="2813527"/>
              <a:ext cx="2647950" cy="1507332"/>
            </a:xfrm>
            <a:prstGeom prst="roundRect">
              <a:avLst>
                <a:gd name="adj" fmla="val 0"/>
              </a:avLst>
            </a:prstGeom>
            <a:solidFill>
              <a:sysClr val="window" lastClr="FFFFFF">
                <a:alpha val="60000"/>
              </a:sysClr>
            </a:solidFill>
            <a:ln w="12700" cap="rnd" cmpd="sng" algn="ctr">
              <a:solidFill>
                <a:srgbClr val="C1C1C1"/>
              </a:solidFill>
              <a:prstDash val="sysDash"/>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lnSpc>
                  <a:spcPct val="90000"/>
                </a:lnSpc>
                <a:spcBef>
                  <a:spcPts val="800"/>
                </a:spcBef>
                <a:defRPr/>
              </a:pPr>
              <a:endParaRPr lang="en-US" sz="2400" kern="0" dirty="0">
                <a:solidFill>
                  <a:srgbClr val="0A0A0A"/>
                </a:solidFill>
                <a:latin typeface="CiscoSansTT ExtraLight"/>
                <a:ea typeface="ＭＳ Ｐゴシック" charset="0"/>
              </a:endParaRPr>
            </a:p>
          </p:txBody>
        </p:sp>
        <p:sp>
          <p:nvSpPr>
            <p:cNvPr id="106" name="TextBox 105"/>
            <p:cNvSpPr txBox="1"/>
            <p:nvPr/>
          </p:nvSpPr>
          <p:spPr>
            <a:xfrm>
              <a:off x="512322" y="2813127"/>
              <a:ext cx="563376" cy="276999"/>
            </a:xfrm>
            <a:prstGeom prst="rect">
              <a:avLst/>
            </a:prstGeom>
            <a:ln>
              <a:noFill/>
            </a:ln>
          </p:spPr>
          <p:txBody>
            <a:bodyPr vert="horz" wrap="none" lIns="121920" tIns="60960" rIns="121920" bIns="60960" rtlCol="0" anchor="t" anchorCtr="0">
              <a:spAutoFit/>
            </a:bodyPr>
            <a:lstStyle/>
            <a:p>
              <a:pPr defTabSz="1219170">
                <a:defRPr/>
              </a:pPr>
              <a:r>
                <a:rPr lang="en-US" sz="1600" b="1" kern="0" dirty="0">
                  <a:solidFill>
                    <a:prstClr val="white"/>
                  </a:solidFill>
                  <a:latin typeface="CiscoSansTT ExtraLight"/>
                  <a:ea typeface=""/>
                  <a:cs typeface="Verdana"/>
                </a:rPr>
                <a:t>Retail</a:t>
              </a:r>
            </a:p>
          </p:txBody>
        </p:sp>
        <p:cxnSp>
          <p:nvCxnSpPr>
            <p:cNvPr id="107" name="Straight Connector 106"/>
            <p:cNvCxnSpPr/>
            <p:nvPr/>
          </p:nvCxnSpPr>
          <p:spPr>
            <a:xfrm>
              <a:off x="352424" y="3053870"/>
              <a:ext cx="2647950" cy="0"/>
            </a:xfrm>
            <a:prstGeom prst="line">
              <a:avLst/>
            </a:prstGeom>
            <a:noFill/>
            <a:ln w="9525" cap="flat" cmpd="sng" algn="ctr">
              <a:noFill/>
              <a:prstDash val="dash"/>
            </a:ln>
            <a:effectLst/>
          </p:spPr>
        </p:cxnSp>
        <p:sp>
          <p:nvSpPr>
            <p:cNvPr id="108" name="Rectangle 107"/>
            <p:cNvSpPr/>
            <p:nvPr/>
          </p:nvSpPr>
          <p:spPr>
            <a:xfrm>
              <a:off x="347412" y="2798537"/>
              <a:ext cx="2656317" cy="265659"/>
            </a:xfrm>
            <a:prstGeom prst="rect">
              <a:avLst/>
            </a:prstGeom>
            <a:solidFill>
              <a:schemeClr val="tx2"/>
            </a:solidFill>
            <a:ln w="6350" cap="flat" cmpd="sng" algn="ctr">
              <a:noFill/>
              <a:prstDash val="dash"/>
            </a:ln>
            <a:effectLst/>
          </p:spPr>
          <p:txBody>
            <a:bodyPr rtlCol="0" anchor="ctr"/>
            <a:lstStyle/>
            <a:p>
              <a:pPr algn="ctr" defTabSz="1219170">
                <a:lnSpc>
                  <a:spcPct val="90000"/>
                </a:lnSpc>
                <a:spcBef>
                  <a:spcPts val="800"/>
                </a:spcBef>
                <a:defRPr/>
              </a:pPr>
              <a:endParaRPr lang="en-US" sz="1600" kern="0" dirty="0">
                <a:solidFill>
                  <a:prstClr val="white"/>
                </a:solidFill>
                <a:latin typeface="CiscoSansTT ExtraLight"/>
                <a:ea typeface="ＭＳ Ｐゴシック" charset="0"/>
              </a:endParaRPr>
            </a:p>
          </p:txBody>
        </p:sp>
        <p:pic>
          <p:nvPicPr>
            <p:cNvPr id="109" name="Picture 108"/>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11912" y="3214400"/>
              <a:ext cx="380003" cy="380003"/>
            </a:xfrm>
            <a:prstGeom prst="rect">
              <a:avLst/>
            </a:prstGeom>
          </p:spPr>
        </p:pic>
        <p:pic>
          <p:nvPicPr>
            <p:cNvPr id="111" name="Picture 110"/>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123576" y="3287214"/>
              <a:ext cx="1014884" cy="192669"/>
            </a:xfrm>
            <a:prstGeom prst="rect">
              <a:avLst/>
            </a:prstGeom>
          </p:spPr>
        </p:pic>
        <p:pic>
          <p:nvPicPr>
            <p:cNvPr id="112" name="Picture 111"/>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107101" y="3489147"/>
              <a:ext cx="702827" cy="334545"/>
            </a:xfrm>
            <a:prstGeom prst="rect">
              <a:avLst/>
            </a:prstGeom>
          </p:spPr>
        </p:pic>
      </p:grpSp>
      <p:grpSp>
        <p:nvGrpSpPr>
          <p:cNvPr id="113" name="Group 112"/>
          <p:cNvGrpSpPr/>
          <p:nvPr/>
        </p:nvGrpSpPr>
        <p:grpSpPr>
          <a:xfrm>
            <a:off x="8047095" y="4205594"/>
            <a:ext cx="3541756" cy="2029763"/>
            <a:chOff x="6172197" y="2798537"/>
            <a:chExt cx="2656317" cy="1522322"/>
          </a:xfrm>
        </p:grpSpPr>
        <p:sp>
          <p:nvSpPr>
            <p:cNvPr id="114" name="Rounded Rectangle 113"/>
            <p:cNvSpPr/>
            <p:nvPr/>
          </p:nvSpPr>
          <p:spPr>
            <a:xfrm>
              <a:off x="6176380" y="2813527"/>
              <a:ext cx="2647950" cy="1507332"/>
            </a:xfrm>
            <a:prstGeom prst="roundRect">
              <a:avLst>
                <a:gd name="adj" fmla="val 0"/>
              </a:avLst>
            </a:prstGeom>
            <a:solidFill>
              <a:sysClr val="window" lastClr="FFFFFF">
                <a:alpha val="60000"/>
              </a:sysClr>
            </a:solidFill>
            <a:ln w="12700" cap="rnd" cmpd="sng" algn="ctr">
              <a:solidFill>
                <a:srgbClr val="C1C1C1"/>
              </a:solidFill>
              <a:prstDash val="sysDash"/>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lnSpc>
                  <a:spcPct val="90000"/>
                </a:lnSpc>
                <a:spcBef>
                  <a:spcPts val="800"/>
                </a:spcBef>
                <a:defRPr/>
              </a:pPr>
              <a:endParaRPr lang="en-US" sz="2400" kern="0" dirty="0">
                <a:solidFill>
                  <a:srgbClr val="0A0A0A"/>
                </a:solidFill>
                <a:latin typeface="CiscoSansTT ExtraLight"/>
                <a:ea typeface="ＭＳ Ｐゴシック" charset="0"/>
              </a:endParaRPr>
            </a:p>
          </p:txBody>
        </p:sp>
        <p:sp>
          <p:nvSpPr>
            <p:cNvPr id="115" name="TextBox 114"/>
            <p:cNvSpPr txBox="1"/>
            <p:nvPr/>
          </p:nvSpPr>
          <p:spPr>
            <a:xfrm>
              <a:off x="6330502" y="2801976"/>
              <a:ext cx="1287131" cy="276999"/>
            </a:xfrm>
            <a:prstGeom prst="rect">
              <a:avLst/>
            </a:prstGeom>
            <a:ln>
              <a:noFill/>
            </a:ln>
          </p:spPr>
          <p:txBody>
            <a:bodyPr vert="horz" wrap="none" lIns="121920" tIns="60960" rIns="121920" bIns="60960" rtlCol="0" anchor="t" anchorCtr="0">
              <a:spAutoFit/>
            </a:bodyPr>
            <a:lstStyle/>
            <a:p>
              <a:pPr defTabSz="1219170">
                <a:defRPr/>
              </a:pPr>
              <a:r>
                <a:rPr lang="en-US" sz="1600" b="1" kern="0" dirty="0">
                  <a:solidFill>
                    <a:prstClr val="white"/>
                  </a:solidFill>
                  <a:latin typeface="CiscoSansTT ExtraLight"/>
                  <a:ea typeface=""/>
                  <a:cs typeface="Verdana"/>
                </a:rPr>
                <a:t>Other Industries</a:t>
              </a:r>
            </a:p>
          </p:txBody>
        </p:sp>
        <p:cxnSp>
          <p:nvCxnSpPr>
            <p:cNvPr id="116" name="Straight Connector 115"/>
            <p:cNvCxnSpPr/>
            <p:nvPr/>
          </p:nvCxnSpPr>
          <p:spPr>
            <a:xfrm>
              <a:off x="6172198" y="3042019"/>
              <a:ext cx="2647950" cy="0"/>
            </a:xfrm>
            <a:prstGeom prst="line">
              <a:avLst/>
            </a:prstGeom>
            <a:noFill/>
            <a:ln w="9525" cap="flat" cmpd="sng" algn="ctr">
              <a:noFill/>
              <a:prstDash val="dash"/>
            </a:ln>
            <a:effectLst/>
          </p:spPr>
        </p:cxnSp>
        <p:sp>
          <p:nvSpPr>
            <p:cNvPr id="117" name="Rectangle 116"/>
            <p:cNvSpPr/>
            <p:nvPr/>
          </p:nvSpPr>
          <p:spPr>
            <a:xfrm>
              <a:off x="6172197" y="2798537"/>
              <a:ext cx="2656317" cy="265659"/>
            </a:xfrm>
            <a:prstGeom prst="rect">
              <a:avLst/>
            </a:prstGeom>
            <a:solidFill>
              <a:schemeClr val="tx2"/>
            </a:solidFill>
            <a:ln w="6350" cap="flat" cmpd="sng" algn="ctr">
              <a:noFill/>
              <a:prstDash val="dash"/>
            </a:ln>
            <a:effectLst/>
          </p:spPr>
          <p:txBody>
            <a:bodyPr rtlCol="0" anchor="ctr"/>
            <a:lstStyle/>
            <a:p>
              <a:pPr algn="ctr" defTabSz="1219170">
                <a:lnSpc>
                  <a:spcPct val="90000"/>
                </a:lnSpc>
                <a:spcBef>
                  <a:spcPts val="800"/>
                </a:spcBef>
                <a:defRPr/>
              </a:pPr>
              <a:endParaRPr lang="en-US" sz="1600" kern="0" dirty="0">
                <a:solidFill>
                  <a:prstClr val="white"/>
                </a:solidFill>
                <a:latin typeface="CiscoSansTT ExtraLight"/>
                <a:ea typeface="ＭＳ Ｐゴシック" charset="0"/>
              </a:endParaRPr>
            </a:p>
          </p:txBody>
        </p:sp>
        <p:pic>
          <p:nvPicPr>
            <p:cNvPr id="118" name="Picture 117"/>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889783" y="3169348"/>
              <a:ext cx="858538" cy="258099"/>
            </a:xfrm>
            <a:prstGeom prst="rect">
              <a:avLst/>
            </a:prstGeom>
          </p:spPr>
        </p:pic>
        <p:pic>
          <p:nvPicPr>
            <p:cNvPr id="119" name="Picture 118"/>
            <p:cNvPicPr>
              <a:picLocks noChangeAspect="1"/>
            </p:cNvPicPr>
            <p:nvPr/>
          </p:nvPicPr>
          <p:blipFill rotWithShape="1">
            <a:blip r:embed="rId21" cstate="print">
              <a:extLst>
                <a:ext uri="{28A0092B-C50C-407E-A947-70E740481C1C}">
                  <a14:useLocalDpi xmlns:a14="http://schemas.microsoft.com/office/drawing/2010/main"/>
                </a:ext>
              </a:extLst>
            </a:blip>
            <a:srcRect r="51933"/>
            <a:stretch/>
          </p:blipFill>
          <p:spPr>
            <a:xfrm>
              <a:off x="7742980" y="3690512"/>
              <a:ext cx="1023142" cy="532141"/>
            </a:xfrm>
            <a:prstGeom prst="rect">
              <a:avLst/>
            </a:prstGeom>
          </p:spPr>
        </p:pic>
        <p:pic>
          <p:nvPicPr>
            <p:cNvPr id="120" name="Picture 119"/>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332556" y="3751070"/>
              <a:ext cx="790597" cy="344651"/>
            </a:xfrm>
            <a:prstGeom prst="rect">
              <a:avLst/>
            </a:prstGeom>
          </p:spPr>
        </p:pic>
        <p:pic>
          <p:nvPicPr>
            <p:cNvPr id="121" name="Picture 120"/>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005689" y="3154867"/>
              <a:ext cx="923412" cy="615608"/>
            </a:xfrm>
            <a:prstGeom prst="rect">
              <a:avLst/>
            </a:prstGeom>
          </p:spPr>
        </p:pic>
        <p:pic>
          <p:nvPicPr>
            <p:cNvPr id="122" name="Picture 121"/>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8439652" y="3468601"/>
              <a:ext cx="254709" cy="254709"/>
            </a:xfrm>
            <a:prstGeom prst="rect">
              <a:avLst/>
            </a:prstGeom>
          </p:spPr>
        </p:pic>
        <p:pic>
          <p:nvPicPr>
            <p:cNvPr id="123" name="Picture 122"/>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269612" y="3828682"/>
              <a:ext cx="359017" cy="330384"/>
            </a:xfrm>
            <a:prstGeom prst="rect">
              <a:avLst/>
            </a:prstGeom>
          </p:spPr>
        </p:pic>
        <p:pic>
          <p:nvPicPr>
            <p:cNvPr id="124" name="Picture 123"/>
            <p:cNvPicPr>
              <a:picLocks noChangeAspect="1"/>
            </p:cNvPicPr>
            <p:nvPr/>
          </p:nvPicPr>
          <p:blipFill rotWithShape="1">
            <a:blip r:embed="rId26" cstate="print">
              <a:extLst>
                <a:ext uri="{28A0092B-C50C-407E-A947-70E740481C1C}">
                  <a14:useLocalDpi xmlns:a14="http://schemas.microsoft.com/office/drawing/2010/main"/>
                </a:ext>
              </a:extLst>
            </a:blip>
            <a:srcRect l="22013" t="31251" r="22951" b="43595"/>
            <a:stretch/>
          </p:blipFill>
          <p:spPr>
            <a:xfrm>
              <a:off x="6327146" y="3173087"/>
              <a:ext cx="722154" cy="247546"/>
            </a:xfrm>
            <a:prstGeom prst="rect">
              <a:avLst/>
            </a:prstGeom>
          </p:spPr>
        </p:pic>
      </p:grpSp>
      <p:grpSp>
        <p:nvGrpSpPr>
          <p:cNvPr id="125" name="Group 124"/>
          <p:cNvGrpSpPr/>
          <p:nvPr/>
        </p:nvGrpSpPr>
        <p:grpSpPr>
          <a:xfrm>
            <a:off x="709449" y="1677926"/>
            <a:ext cx="3541756" cy="2009776"/>
            <a:chOff x="352423" y="978696"/>
            <a:chExt cx="2656317" cy="1507332"/>
          </a:xfrm>
        </p:grpSpPr>
        <p:sp>
          <p:nvSpPr>
            <p:cNvPr id="126" name="Rounded Rectangle 125"/>
            <p:cNvSpPr/>
            <p:nvPr/>
          </p:nvSpPr>
          <p:spPr>
            <a:xfrm>
              <a:off x="352424" y="978696"/>
              <a:ext cx="2647950" cy="1507332"/>
            </a:xfrm>
            <a:prstGeom prst="roundRect">
              <a:avLst>
                <a:gd name="adj" fmla="val 0"/>
              </a:avLst>
            </a:prstGeom>
            <a:solidFill>
              <a:sysClr val="window" lastClr="FFFFFF">
                <a:alpha val="60000"/>
              </a:sysClr>
            </a:solidFill>
            <a:ln w="12700" cap="rnd" cmpd="sng" algn="ctr">
              <a:solidFill>
                <a:srgbClr val="C1C1C1"/>
              </a:solidFill>
              <a:prstDash val="sysDash"/>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lnSpc>
                  <a:spcPct val="90000"/>
                </a:lnSpc>
                <a:spcBef>
                  <a:spcPts val="800"/>
                </a:spcBef>
                <a:defRPr/>
              </a:pPr>
              <a:endParaRPr lang="en-US" sz="2400" kern="0" dirty="0">
                <a:solidFill>
                  <a:srgbClr val="0A0A0A"/>
                </a:solidFill>
                <a:latin typeface="CiscoSansTT ExtraLight"/>
                <a:ea typeface="ＭＳ Ｐゴシック" charset="0"/>
              </a:endParaRPr>
            </a:p>
          </p:txBody>
        </p:sp>
        <p:sp>
          <p:nvSpPr>
            <p:cNvPr id="127" name="TextBox 126"/>
            <p:cNvSpPr txBox="1"/>
            <p:nvPr/>
          </p:nvSpPr>
          <p:spPr>
            <a:xfrm>
              <a:off x="538118" y="978696"/>
              <a:ext cx="705241" cy="276999"/>
            </a:xfrm>
            <a:prstGeom prst="rect">
              <a:avLst/>
            </a:prstGeom>
            <a:ln>
              <a:noFill/>
            </a:ln>
          </p:spPr>
          <p:txBody>
            <a:bodyPr vert="horz" wrap="none" lIns="121920" tIns="60960" rIns="121920" bIns="60960" rtlCol="0" anchor="t" anchorCtr="0">
              <a:spAutoFit/>
            </a:bodyPr>
            <a:lstStyle/>
            <a:p>
              <a:pPr algn="r" defTabSz="1219170">
                <a:defRPr/>
              </a:pPr>
              <a:r>
                <a:rPr lang="en-US" sz="1600" b="1" kern="0" dirty="0">
                  <a:solidFill>
                    <a:prstClr val="white"/>
                  </a:solidFill>
                  <a:latin typeface="CiscoSansTT ExtraLight"/>
                  <a:ea typeface=""/>
                  <a:cs typeface="Verdana"/>
                </a:rPr>
                <a:t>FinServ</a:t>
              </a:r>
            </a:p>
          </p:txBody>
        </p:sp>
        <p:cxnSp>
          <p:nvCxnSpPr>
            <p:cNvPr id="128" name="Straight Connector 127"/>
            <p:cNvCxnSpPr/>
            <p:nvPr/>
          </p:nvCxnSpPr>
          <p:spPr>
            <a:xfrm>
              <a:off x="352424" y="1238531"/>
              <a:ext cx="2647950" cy="0"/>
            </a:xfrm>
            <a:prstGeom prst="line">
              <a:avLst/>
            </a:prstGeom>
            <a:noFill/>
            <a:ln w="9525" cap="flat" cmpd="sng" algn="ctr">
              <a:noFill/>
              <a:prstDash val="dash"/>
            </a:ln>
            <a:effectLst/>
          </p:spPr>
        </p:cxnSp>
        <p:sp>
          <p:nvSpPr>
            <p:cNvPr id="129" name="Rectangle 128"/>
            <p:cNvSpPr/>
            <p:nvPr/>
          </p:nvSpPr>
          <p:spPr>
            <a:xfrm>
              <a:off x="352423" y="978696"/>
              <a:ext cx="2656317" cy="265659"/>
            </a:xfrm>
            <a:prstGeom prst="rect">
              <a:avLst/>
            </a:prstGeom>
            <a:solidFill>
              <a:schemeClr val="tx2"/>
            </a:solidFill>
            <a:ln w="6350" cap="flat" cmpd="sng" algn="ctr">
              <a:noFill/>
              <a:prstDash val="dash"/>
            </a:ln>
            <a:effectLst/>
          </p:spPr>
          <p:txBody>
            <a:bodyPr rtlCol="0" anchor="ctr"/>
            <a:lstStyle/>
            <a:p>
              <a:pPr algn="ctr" defTabSz="1219170">
                <a:lnSpc>
                  <a:spcPct val="90000"/>
                </a:lnSpc>
                <a:spcBef>
                  <a:spcPts val="800"/>
                </a:spcBef>
                <a:defRPr/>
              </a:pPr>
              <a:endParaRPr lang="en-US" sz="1600" kern="0" dirty="0">
                <a:solidFill>
                  <a:prstClr val="white"/>
                </a:solidFill>
                <a:latin typeface="CiscoSansTT ExtraLight"/>
                <a:ea typeface="ＭＳ Ｐゴシック" charset="0"/>
              </a:endParaRPr>
            </a:p>
          </p:txBody>
        </p:sp>
        <p:pic>
          <p:nvPicPr>
            <p:cNvPr id="130" name="Picture 129"/>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2573961" y="1370936"/>
              <a:ext cx="284906" cy="284906"/>
            </a:xfrm>
            <a:prstGeom prst="rect">
              <a:avLst/>
            </a:prstGeom>
          </p:spPr>
        </p:pic>
        <p:pic>
          <p:nvPicPr>
            <p:cNvPr id="131" name="Picture 130"/>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080583" y="2093235"/>
              <a:ext cx="760413" cy="323176"/>
            </a:xfrm>
            <a:prstGeom prst="rect">
              <a:avLst/>
            </a:prstGeom>
          </p:spPr>
        </p:pic>
        <p:pic>
          <p:nvPicPr>
            <p:cNvPr id="132" name="Picture 131"/>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439737" y="1721332"/>
              <a:ext cx="1089240" cy="302094"/>
            </a:xfrm>
            <a:prstGeom prst="rect">
              <a:avLst/>
            </a:prstGeom>
          </p:spPr>
        </p:pic>
        <p:pic>
          <p:nvPicPr>
            <p:cNvPr id="133" name="Picture 132"/>
            <p:cNvPicPr>
              <a:picLocks noChangeAspect="1"/>
            </p:cNvPicPr>
            <p:nvPr/>
          </p:nvPicPr>
          <p:blipFill rotWithShape="1">
            <a:blip r:embed="rId30" cstate="print">
              <a:extLst>
                <a:ext uri="{28A0092B-C50C-407E-A947-70E740481C1C}">
                  <a14:useLocalDpi xmlns:a14="http://schemas.microsoft.com/office/drawing/2010/main"/>
                </a:ext>
              </a:extLst>
            </a:blip>
            <a:srcRect t="37762" b="38203"/>
            <a:stretch/>
          </p:blipFill>
          <p:spPr>
            <a:xfrm>
              <a:off x="516694" y="2217162"/>
              <a:ext cx="967871" cy="174467"/>
            </a:xfrm>
            <a:prstGeom prst="rect">
              <a:avLst/>
            </a:prstGeom>
          </p:spPr>
        </p:pic>
        <p:pic>
          <p:nvPicPr>
            <p:cNvPr id="134" name="Picture 133"/>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512322" y="1372126"/>
              <a:ext cx="677351" cy="186407"/>
            </a:xfrm>
            <a:prstGeom prst="rect">
              <a:avLst/>
            </a:prstGeom>
          </p:spPr>
        </p:pic>
        <p:pic>
          <p:nvPicPr>
            <p:cNvPr id="135" name="Picture 134"/>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1414603" y="1429051"/>
              <a:ext cx="904366" cy="126611"/>
            </a:xfrm>
            <a:prstGeom prst="rect">
              <a:avLst/>
            </a:prstGeom>
          </p:spPr>
        </p:pic>
        <p:pic>
          <p:nvPicPr>
            <p:cNvPr id="136" name="Picture 135"/>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1583875" y="1821397"/>
              <a:ext cx="562102" cy="228164"/>
            </a:xfrm>
            <a:prstGeom prst="rect">
              <a:avLst/>
            </a:prstGeom>
          </p:spPr>
        </p:pic>
        <p:pic>
          <p:nvPicPr>
            <p:cNvPr id="137" name="Picture 136"/>
            <p:cNvPicPr>
              <a:picLocks noChangeAspect="1"/>
            </p:cNvPicPr>
            <p:nvPr/>
          </p:nvPicPr>
          <p:blipFill rotWithShape="1">
            <a:blip r:embed="rId34" cstate="print">
              <a:extLst>
                <a:ext uri="{28A0092B-C50C-407E-A947-70E740481C1C}">
                  <a14:useLocalDpi xmlns:a14="http://schemas.microsoft.com/office/drawing/2010/main"/>
                </a:ext>
              </a:extLst>
            </a:blip>
            <a:srcRect t="20445" b="18345"/>
            <a:stretch/>
          </p:blipFill>
          <p:spPr>
            <a:xfrm>
              <a:off x="2252507" y="1705379"/>
              <a:ext cx="597225" cy="365555"/>
            </a:xfrm>
            <a:prstGeom prst="rect">
              <a:avLst/>
            </a:prstGeom>
          </p:spPr>
        </p:pic>
      </p:grpSp>
      <p:grpSp>
        <p:nvGrpSpPr>
          <p:cNvPr id="138" name="Group 137"/>
          <p:cNvGrpSpPr/>
          <p:nvPr/>
        </p:nvGrpSpPr>
        <p:grpSpPr>
          <a:xfrm>
            <a:off x="4374692" y="1677926"/>
            <a:ext cx="3541756" cy="2009776"/>
            <a:chOff x="3262310" y="978696"/>
            <a:chExt cx="2656317" cy="1507332"/>
          </a:xfrm>
        </p:grpSpPr>
        <p:sp>
          <p:nvSpPr>
            <p:cNvPr id="139" name="Rounded Rectangle 138"/>
            <p:cNvSpPr/>
            <p:nvPr/>
          </p:nvSpPr>
          <p:spPr>
            <a:xfrm>
              <a:off x="3262311" y="978696"/>
              <a:ext cx="2647950" cy="1507332"/>
            </a:xfrm>
            <a:prstGeom prst="roundRect">
              <a:avLst>
                <a:gd name="adj" fmla="val 0"/>
              </a:avLst>
            </a:prstGeom>
            <a:solidFill>
              <a:sysClr val="window" lastClr="FFFFFF">
                <a:alpha val="60000"/>
              </a:sysClr>
            </a:solidFill>
            <a:ln w="12700" cap="rnd" cmpd="sng" algn="ctr">
              <a:solidFill>
                <a:srgbClr val="C1C1C1"/>
              </a:solidFill>
              <a:prstDash val="sysDash"/>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lnSpc>
                  <a:spcPct val="90000"/>
                </a:lnSpc>
                <a:spcBef>
                  <a:spcPts val="800"/>
                </a:spcBef>
                <a:defRPr/>
              </a:pPr>
              <a:endParaRPr lang="en-US" sz="2400" kern="0" dirty="0">
                <a:solidFill>
                  <a:srgbClr val="0A0A0A"/>
                </a:solidFill>
                <a:latin typeface="CiscoSansTT ExtraLight"/>
                <a:ea typeface="ＭＳ Ｐゴシック" charset="0"/>
              </a:endParaRPr>
            </a:p>
          </p:txBody>
        </p:sp>
        <p:sp>
          <p:nvSpPr>
            <p:cNvPr id="140" name="TextBox 139"/>
            <p:cNvSpPr txBox="1"/>
            <p:nvPr/>
          </p:nvSpPr>
          <p:spPr>
            <a:xfrm>
              <a:off x="3378402" y="978696"/>
              <a:ext cx="1608133" cy="276999"/>
            </a:xfrm>
            <a:prstGeom prst="rect">
              <a:avLst/>
            </a:prstGeom>
            <a:ln>
              <a:noFill/>
            </a:ln>
          </p:spPr>
          <p:txBody>
            <a:bodyPr vert="horz" wrap="none" lIns="121920" tIns="60960" rIns="121920" bIns="60960" rtlCol="0" anchor="t" anchorCtr="0">
              <a:spAutoFit/>
            </a:bodyPr>
            <a:lstStyle/>
            <a:p>
              <a:pPr defTabSz="1219170">
                <a:defRPr/>
              </a:pPr>
              <a:r>
                <a:rPr lang="en-US" sz="1600" b="1" kern="0" dirty="0">
                  <a:solidFill>
                    <a:prstClr val="white"/>
                  </a:solidFill>
                  <a:latin typeface="CiscoSansTT ExtraLight"/>
                  <a:ea typeface=""/>
                  <a:cs typeface="Verdana"/>
                </a:rPr>
                <a:t>Healthcare / Pharma</a:t>
              </a:r>
            </a:p>
          </p:txBody>
        </p:sp>
        <p:cxnSp>
          <p:nvCxnSpPr>
            <p:cNvPr id="141" name="Straight Connector 140"/>
            <p:cNvCxnSpPr/>
            <p:nvPr/>
          </p:nvCxnSpPr>
          <p:spPr>
            <a:xfrm>
              <a:off x="3262311" y="1224917"/>
              <a:ext cx="2647950" cy="0"/>
            </a:xfrm>
            <a:prstGeom prst="line">
              <a:avLst/>
            </a:prstGeom>
            <a:noFill/>
            <a:ln w="9525" cap="flat" cmpd="sng" algn="ctr">
              <a:noFill/>
              <a:prstDash val="dash"/>
            </a:ln>
            <a:effectLst/>
          </p:spPr>
        </p:cxnSp>
        <p:sp>
          <p:nvSpPr>
            <p:cNvPr id="142" name="Rectangle 141"/>
            <p:cNvSpPr/>
            <p:nvPr/>
          </p:nvSpPr>
          <p:spPr>
            <a:xfrm>
              <a:off x="3262310" y="978696"/>
              <a:ext cx="2656317" cy="265659"/>
            </a:xfrm>
            <a:prstGeom prst="rect">
              <a:avLst/>
            </a:prstGeom>
            <a:solidFill>
              <a:schemeClr val="tx2"/>
            </a:solidFill>
            <a:ln w="6350" cap="flat" cmpd="sng" algn="ctr">
              <a:noFill/>
              <a:prstDash val="dash"/>
            </a:ln>
            <a:effectLst/>
          </p:spPr>
          <p:txBody>
            <a:bodyPr rtlCol="0" anchor="ctr"/>
            <a:lstStyle/>
            <a:p>
              <a:pPr algn="ctr" defTabSz="1219170">
                <a:lnSpc>
                  <a:spcPct val="90000"/>
                </a:lnSpc>
                <a:spcBef>
                  <a:spcPts val="800"/>
                </a:spcBef>
                <a:defRPr/>
              </a:pPr>
              <a:endParaRPr lang="en-US" sz="1600" kern="0" dirty="0">
                <a:solidFill>
                  <a:prstClr val="white"/>
                </a:solidFill>
                <a:latin typeface="CiscoSansTT ExtraLight"/>
                <a:ea typeface="ＭＳ Ｐゴシック" charset="0"/>
              </a:endParaRPr>
            </a:p>
          </p:txBody>
        </p:sp>
        <p:pic>
          <p:nvPicPr>
            <p:cNvPr id="143" name="Picture 142"/>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3378402" y="1833984"/>
              <a:ext cx="995334" cy="266693"/>
            </a:xfrm>
            <a:prstGeom prst="rect">
              <a:avLst/>
            </a:prstGeom>
          </p:spPr>
        </p:pic>
        <p:pic>
          <p:nvPicPr>
            <p:cNvPr id="144" name="Picture 143"/>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4327626" y="1362275"/>
              <a:ext cx="460520" cy="494311"/>
            </a:xfrm>
            <a:prstGeom prst="rect">
              <a:avLst/>
            </a:prstGeom>
          </p:spPr>
        </p:pic>
        <p:pic>
          <p:nvPicPr>
            <p:cNvPr id="145" name="Picture 144"/>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4723107" y="1683017"/>
              <a:ext cx="1090348" cy="378215"/>
            </a:xfrm>
            <a:prstGeom prst="rect">
              <a:avLst/>
            </a:prstGeom>
          </p:spPr>
        </p:pic>
        <p:pic>
          <p:nvPicPr>
            <p:cNvPr id="146" name="Picture 145"/>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3402986" y="1352151"/>
              <a:ext cx="763957" cy="375226"/>
            </a:xfrm>
            <a:prstGeom prst="rect">
              <a:avLst/>
            </a:prstGeom>
          </p:spPr>
        </p:pic>
        <p:pic>
          <p:nvPicPr>
            <p:cNvPr id="147" name="Picture 146"/>
            <p:cNvPicPr>
              <a:picLocks noChangeAspect="1"/>
            </p:cNvPicPr>
            <p:nvPr/>
          </p:nvPicPr>
          <p:blipFill rotWithShape="1">
            <a:blip r:embed="rId39" cstate="print">
              <a:extLst>
                <a:ext uri="{28A0092B-C50C-407E-A947-70E740481C1C}">
                  <a14:useLocalDpi xmlns:a14="http://schemas.microsoft.com/office/drawing/2010/main"/>
                </a:ext>
              </a:extLst>
            </a:blip>
            <a:srcRect b="41448"/>
            <a:stretch/>
          </p:blipFill>
          <p:spPr>
            <a:xfrm>
              <a:off x="3403995" y="2253374"/>
              <a:ext cx="1140566" cy="165286"/>
            </a:xfrm>
            <a:prstGeom prst="rect">
              <a:avLst/>
            </a:prstGeom>
          </p:spPr>
        </p:pic>
        <p:pic>
          <p:nvPicPr>
            <p:cNvPr id="148" name="Picture 147"/>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4905954" y="1304204"/>
              <a:ext cx="947507" cy="341345"/>
            </a:xfrm>
            <a:prstGeom prst="rect">
              <a:avLst/>
            </a:prstGeom>
          </p:spPr>
        </p:pic>
        <p:pic>
          <p:nvPicPr>
            <p:cNvPr id="149" name="Picture 148"/>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4905954" y="2149178"/>
              <a:ext cx="916506" cy="250284"/>
            </a:xfrm>
            <a:prstGeom prst="rect">
              <a:avLst/>
            </a:prstGeom>
          </p:spPr>
        </p:pic>
      </p:grpSp>
      <p:pic>
        <p:nvPicPr>
          <p:cNvPr id="150" name="Picture 149"/>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8811526" y="3118606"/>
            <a:ext cx="1464593" cy="473208"/>
          </a:xfrm>
          <a:prstGeom prst="rect">
            <a:avLst/>
          </a:prstGeom>
        </p:spPr>
      </p:pic>
      <p:pic>
        <p:nvPicPr>
          <p:cNvPr id="151" name="Picture 150"/>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10335939" y="2884027"/>
            <a:ext cx="893599" cy="714879"/>
          </a:xfrm>
          <a:prstGeom prst="rect">
            <a:avLst/>
          </a:prstGeom>
        </p:spPr>
      </p:pic>
      <p:pic>
        <p:nvPicPr>
          <p:cNvPr id="152" name="Picture 151"/>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813750" y="5376337"/>
            <a:ext cx="834776" cy="668485"/>
          </a:xfrm>
          <a:prstGeom prst="rect">
            <a:avLst/>
          </a:prstGeom>
        </p:spPr>
      </p:pic>
      <p:pic>
        <p:nvPicPr>
          <p:cNvPr id="153" name="Picture 152"/>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2532473" y="5653325"/>
            <a:ext cx="1027729" cy="458312"/>
          </a:xfrm>
          <a:prstGeom prst="rect">
            <a:avLst/>
          </a:prstGeom>
        </p:spPr>
      </p:pic>
      <p:pic>
        <p:nvPicPr>
          <p:cNvPr id="154" name="Picture 153"/>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1932410" y="5115392"/>
            <a:ext cx="662355" cy="662355"/>
          </a:xfrm>
          <a:prstGeom prst="rect">
            <a:avLst/>
          </a:prstGeom>
        </p:spPr>
      </p:pic>
      <p:sp>
        <p:nvSpPr>
          <p:cNvPr id="76" name="Title 2">
            <a:extLst>
              <a:ext uri="{FF2B5EF4-FFF2-40B4-BE49-F238E27FC236}">
                <a16:creationId xmlns:a16="http://schemas.microsoft.com/office/drawing/2014/main" id="{17C3A285-31E6-A842-9492-E3A026C3F08B}"/>
              </a:ext>
            </a:extLst>
          </p:cNvPr>
          <p:cNvSpPr txBox="1">
            <a:spLocks/>
          </p:cNvSpPr>
          <p:nvPr/>
        </p:nvSpPr>
        <p:spPr bwMode="auto">
          <a:xfrm>
            <a:off x="706109" y="408599"/>
            <a:ext cx="886804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Global Customers Across All Verticals</a:t>
            </a:r>
          </a:p>
        </p:txBody>
      </p:sp>
      <p:sp>
        <p:nvSpPr>
          <p:cNvPr id="78" name="Rounded Rectangle 79">
            <a:extLst>
              <a:ext uri="{FF2B5EF4-FFF2-40B4-BE49-F238E27FC236}">
                <a16:creationId xmlns:a16="http://schemas.microsoft.com/office/drawing/2014/main" id="{CA2CAC54-818C-E74D-A509-B681D8A6E088}"/>
              </a:ext>
            </a:extLst>
          </p:cNvPr>
          <p:cNvSpPr/>
          <p:nvPr/>
        </p:nvSpPr>
        <p:spPr>
          <a:xfrm>
            <a:off x="706109" y="1384382"/>
            <a:ext cx="3548437" cy="64387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err="1">
                <a:solidFill>
                  <a:schemeClr val="bg2"/>
                </a:solidFill>
                <a:latin typeface="CiscoSansTT ExtraLight"/>
              </a:rPr>
              <a:t>Finserv</a:t>
            </a:r>
            <a:endParaRPr lang="en-US" sz="1400" dirty="0">
              <a:solidFill>
                <a:schemeClr val="bg2"/>
              </a:solidFill>
              <a:latin typeface="CiscoSansTT ExtraLight"/>
            </a:endParaRPr>
          </a:p>
        </p:txBody>
      </p:sp>
      <p:sp>
        <p:nvSpPr>
          <p:cNvPr id="79" name="Rounded Rectangle 79">
            <a:extLst>
              <a:ext uri="{FF2B5EF4-FFF2-40B4-BE49-F238E27FC236}">
                <a16:creationId xmlns:a16="http://schemas.microsoft.com/office/drawing/2014/main" id="{83865CEB-9BE6-0D40-B0AC-19CA4A32B646}"/>
              </a:ext>
            </a:extLst>
          </p:cNvPr>
          <p:cNvSpPr/>
          <p:nvPr/>
        </p:nvSpPr>
        <p:spPr>
          <a:xfrm>
            <a:off x="4381922" y="1384382"/>
            <a:ext cx="3530600" cy="64387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Healthcare/Pharma</a:t>
            </a:r>
            <a:endParaRPr lang="en-US" sz="1400" dirty="0">
              <a:solidFill>
                <a:schemeClr val="bg2"/>
              </a:solidFill>
              <a:latin typeface="CiscoSansTT ExtraLight"/>
            </a:endParaRPr>
          </a:p>
        </p:txBody>
      </p:sp>
      <p:sp>
        <p:nvSpPr>
          <p:cNvPr id="80" name="Rounded Rectangle 79">
            <a:extLst>
              <a:ext uri="{FF2B5EF4-FFF2-40B4-BE49-F238E27FC236}">
                <a16:creationId xmlns:a16="http://schemas.microsoft.com/office/drawing/2014/main" id="{FC2B6A5D-A884-5D45-A496-97C69801C0B9}"/>
              </a:ext>
            </a:extLst>
          </p:cNvPr>
          <p:cNvSpPr/>
          <p:nvPr/>
        </p:nvSpPr>
        <p:spPr>
          <a:xfrm>
            <a:off x="8050400" y="1384382"/>
            <a:ext cx="3538451" cy="64387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Manufacturing</a:t>
            </a:r>
            <a:endParaRPr lang="en-US" sz="1400" dirty="0">
              <a:solidFill>
                <a:schemeClr val="bg2"/>
              </a:solidFill>
              <a:latin typeface="CiscoSansTT ExtraLight"/>
            </a:endParaRPr>
          </a:p>
        </p:txBody>
      </p:sp>
      <p:sp>
        <p:nvSpPr>
          <p:cNvPr id="81" name="Rounded Rectangle 79">
            <a:extLst>
              <a:ext uri="{FF2B5EF4-FFF2-40B4-BE49-F238E27FC236}">
                <a16:creationId xmlns:a16="http://schemas.microsoft.com/office/drawing/2014/main" id="{01AB23BA-0289-904F-A622-279D57736749}"/>
              </a:ext>
            </a:extLst>
          </p:cNvPr>
          <p:cNvSpPr/>
          <p:nvPr/>
        </p:nvSpPr>
        <p:spPr>
          <a:xfrm>
            <a:off x="706109" y="3912989"/>
            <a:ext cx="3548437" cy="64387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Retail</a:t>
            </a:r>
            <a:endParaRPr lang="en-US" sz="1400" dirty="0">
              <a:solidFill>
                <a:schemeClr val="bg2"/>
              </a:solidFill>
              <a:latin typeface="CiscoSansTT ExtraLight"/>
            </a:endParaRPr>
          </a:p>
        </p:txBody>
      </p:sp>
      <p:sp>
        <p:nvSpPr>
          <p:cNvPr id="82" name="Rounded Rectangle 79">
            <a:extLst>
              <a:ext uri="{FF2B5EF4-FFF2-40B4-BE49-F238E27FC236}">
                <a16:creationId xmlns:a16="http://schemas.microsoft.com/office/drawing/2014/main" id="{F7C44F56-3AE8-8540-905A-E1250B8145E7}"/>
              </a:ext>
            </a:extLst>
          </p:cNvPr>
          <p:cNvSpPr/>
          <p:nvPr/>
        </p:nvSpPr>
        <p:spPr>
          <a:xfrm>
            <a:off x="4381922" y="3912989"/>
            <a:ext cx="3530600" cy="64387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Technology</a:t>
            </a:r>
            <a:endParaRPr lang="en-US" sz="1400" dirty="0">
              <a:solidFill>
                <a:schemeClr val="bg2"/>
              </a:solidFill>
              <a:latin typeface="CiscoSansTT ExtraLight"/>
            </a:endParaRPr>
          </a:p>
        </p:txBody>
      </p:sp>
      <p:sp>
        <p:nvSpPr>
          <p:cNvPr id="83" name="Rounded Rectangle 82">
            <a:extLst>
              <a:ext uri="{FF2B5EF4-FFF2-40B4-BE49-F238E27FC236}">
                <a16:creationId xmlns:a16="http://schemas.microsoft.com/office/drawing/2014/main" id="{CE7397B2-F866-A447-8658-A289B9E5BBC4}"/>
              </a:ext>
            </a:extLst>
          </p:cNvPr>
          <p:cNvSpPr/>
          <p:nvPr/>
        </p:nvSpPr>
        <p:spPr>
          <a:xfrm>
            <a:off x="8050400" y="3912989"/>
            <a:ext cx="3538451" cy="64387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Other Industries</a:t>
            </a:r>
            <a:endParaRPr lang="en-US" sz="1400" dirty="0">
              <a:solidFill>
                <a:schemeClr val="bg2"/>
              </a:solidFill>
              <a:latin typeface="CiscoSansTT ExtraLight"/>
            </a:endParaRPr>
          </a:p>
        </p:txBody>
      </p:sp>
    </p:spTree>
    <p:extLst>
      <p:ext uri="{BB962C8B-B14F-4D97-AF65-F5344CB8AC3E}">
        <p14:creationId xmlns:p14="http://schemas.microsoft.com/office/powerpoint/2010/main" val="811239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4363502" y="-2825754"/>
            <a:ext cx="3464994" cy="12192003"/>
          </a:xfrm>
          <a:prstGeom prst="round2SameRect">
            <a:avLst>
              <a:gd name="adj1" fmla="val 0"/>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3" name="Round Same Side Corner Rectangle 2"/>
          <p:cNvSpPr/>
          <p:nvPr/>
        </p:nvSpPr>
        <p:spPr>
          <a:xfrm rot="5400000">
            <a:off x="1731433" y="174542"/>
            <a:ext cx="2743199" cy="6206070"/>
          </a:xfrm>
          <a:prstGeom prst="round2SameRect">
            <a:avLst>
              <a:gd name="adj1" fmla="val 5000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6" name="Rectangle 5"/>
          <p:cNvSpPr/>
          <p:nvPr/>
        </p:nvSpPr>
        <p:spPr>
          <a:xfrm>
            <a:off x="631843" y="2750957"/>
            <a:ext cx="3083444" cy="1077218"/>
          </a:xfrm>
          <a:prstGeom prst="rect">
            <a:avLst/>
          </a:prstGeom>
        </p:spPr>
        <p:txBody>
          <a:bodyPr wrap="square">
            <a:spAutoFit/>
          </a:bodyPr>
          <a:lstStyle/>
          <a:p>
            <a:pPr defTabSz="609570" fontAlgn="base">
              <a:spcBef>
                <a:spcPct val="0"/>
              </a:spcBef>
              <a:spcAft>
                <a:spcPct val="0"/>
              </a:spcAft>
              <a:defRPr/>
            </a:pPr>
            <a:r>
              <a:rPr lang="en-US" sz="3200" dirty="0">
                <a:solidFill>
                  <a:srgbClr val="FFFFFF"/>
                </a:solidFill>
                <a:latin typeface="+mj-lt"/>
                <a:ea typeface="ＭＳ Ｐゴシック" charset="0"/>
              </a:rPr>
              <a:t>SD-WAN quick start service   </a:t>
            </a:r>
          </a:p>
        </p:txBody>
      </p:sp>
      <p:sp>
        <p:nvSpPr>
          <p:cNvPr id="7" name="Rectangle 6"/>
          <p:cNvSpPr/>
          <p:nvPr/>
        </p:nvSpPr>
        <p:spPr>
          <a:xfrm>
            <a:off x="6302673" y="1768323"/>
            <a:ext cx="5615007" cy="3022494"/>
          </a:xfrm>
          <a:prstGeom prst="rect">
            <a:avLst/>
          </a:prstGeom>
        </p:spPr>
        <p:txBody>
          <a:bodyPr wrap="square">
            <a:spAutoFit/>
          </a:bodyPr>
          <a:lstStyle/>
          <a:p>
            <a:pPr marL="457189" lvl="1" defTabSz="609585" fontAlgn="base">
              <a:lnSpc>
                <a:spcPct val="115000"/>
              </a:lnSpc>
              <a:spcBef>
                <a:spcPts val="1600"/>
              </a:spcBef>
            </a:pPr>
            <a:r>
              <a:rPr lang="en-US" sz="2400" dirty="0">
                <a:solidFill>
                  <a:srgbClr val="005073"/>
                </a:solidFill>
                <a:latin typeface="+mj-lt"/>
                <a:ea typeface="Calibri" panose="020F0502020204030204" pitchFamily="34" charset="0"/>
                <a:cs typeface="Arial" panose="020B0604020202020204" pitchFamily="34" charset="0"/>
              </a:rPr>
              <a:t>Proven infrastructure simplifies implementation complexity </a:t>
            </a:r>
          </a:p>
          <a:p>
            <a:pPr marL="457189" lvl="1" defTabSz="609585" fontAlgn="base">
              <a:lnSpc>
                <a:spcPct val="115000"/>
              </a:lnSpc>
              <a:spcBef>
                <a:spcPts val="1600"/>
              </a:spcBef>
            </a:pPr>
            <a:r>
              <a:rPr lang="en-US" sz="2400" dirty="0">
                <a:solidFill>
                  <a:srgbClr val="005073"/>
                </a:solidFill>
                <a:latin typeface="+mj-lt"/>
                <a:ea typeface="Calibri" panose="020F0502020204030204" pitchFamily="34" charset="0"/>
                <a:cs typeface="Arial" panose="020B0604020202020204" pitchFamily="34" charset="0"/>
              </a:rPr>
              <a:t>Expert technology guidance scales innovation and accelerates results</a:t>
            </a:r>
          </a:p>
          <a:p>
            <a:pPr marL="457189" lvl="1" defTabSz="609585" fontAlgn="base">
              <a:lnSpc>
                <a:spcPct val="115000"/>
              </a:lnSpc>
              <a:spcBef>
                <a:spcPts val="1600"/>
              </a:spcBef>
            </a:pPr>
            <a:r>
              <a:rPr lang="en-US" sz="2400" dirty="0">
                <a:solidFill>
                  <a:srgbClr val="005073"/>
                </a:solidFill>
                <a:latin typeface="+mj-lt"/>
                <a:ea typeface="Calibri" panose="020F0502020204030204" pitchFamily="34" charset="0"/>
                <a:cs typeface="Arial" panose="020B0604020202020204" pitchFamily="34" charset="0"/>
              </a:rPr>
              <a:t>Cisco’s experience and best practices reduces risk</a:t>
            </a:r>
          </a:p>
        </p:txBody>
      </p:sp>
      <p:grpSp>
        <p:nvGrpSpPr>
          <p:cNvPr id="11" name="Group 9">
            <a:extLst>
              <a:ext uri="{FF2B5EF4-FFF2-40B4-BE49-F238E27FC236}">
                <a16:creationId xmlns:a16="http://schemas.microsoft.com/office/drawing/2014/main" id="{03DA8241-150E-4760-8E46-07296B54D536}"/>
              </a:ext>
            </a:extLst>
          </p:cNvPr>
          <p:cNvGrpSpPr>
            <a:grpSpLocks noChangeAspect="1"/>
          </p:cNvGrpSpPr>
          <p:nvPr/>
        </p:nvGrpSpPr>
        <p:grpSpPr bwMode="auto">
          <a:xfrm>
            <a:off x="3904919" y="2438200"/>
            <a:ext cx="1674839" cy="1673804"/>
            <a:chOff x="1259" y="0"/>
            <a:chExt cx="3242" cy="3240"/>
          </a:xfrm>
        </p:grpSpPr>
        <p:sp>
          <p:nvSpPr>
            <p:cNvPr id="12" name="Oval 10">
              <a:extLst>
                <a:ext uri="{FF2B5EF4-FFF2-40B4-BE49-F238E27FC236}">
                  <a16:creationId xmlns:a16="http://schemas.microsoft.com/office/drawing/2014/main" id="{BC11C152-CFB0-45FC-A357-C51FE2A9AF06}"/>
                </a:ext>
              </a:extLst>
            </p:cNvPr>
            <p:cNvSpPr>
              <a:spLocks noChangeArrowheads="1"/>
            </p:cNvSpPr>
            <p:nvPr/>
          </p:nvSpPr>
          <p:spPr bwMode="auto">
            <a:xfrm>
              <a:off x="1259" y="0"/>
              <a:ext cx="3242" cy="32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mj-lt"/>
                <a:ea typeface="ＭＳ Ｐゴシック" charset="0"/>
              </a:endParaRPr>
            </a:p>
          </p:txBody>
        </p:sp>
        <p:sp>
          <p:nvSpPr>
            <p:cNvPr id="13" name="Freeform 11">
              <a:extLst>
                <a:ext uri="{FF2B5EF4-FFF2-40B4-BE49-F238E27FC236}">
                  <a16:creationId xmlns:a16="http://schemas.microsoft.com/office/drawing/2014/main" id="{CD6BB823-7F62-4974-878B-7B2045EB38E1}"/>
                </a:ext>
              </a:extLst>
            </p:cNvPr>
            <p:cNvSpPr>
              <a:spLocks/>
            </p:cNvSpPr>
            <p:nvPr/>
          </p:nvSpPr>
          <p:spPr bwMode="auto">
            <a:xfrm>
              <a:off x="1702" y="1061"/>
              <a:ext cx="2375" cy="1088"/>
            </a:xfrm>
            <a:custGeom>
              <a:avLst/>
              <a:gdLst>
                <a:gd name="T0" fmla="*/ 5766 w 5796"/>
                <a:gd name="T1" fmla="*/ 1447 h 2657"/>
                <a:gd name="T2" fmla="*/ 5770 w 5796"/>
                <a:gd name="T3" fmla="*/ 1437 h 2657"/>
                <a:gd name="T4" fmla="*/ 5769 w 5796"/>
                <a:gd name="T5" fmla="*/ 1242 h 2657"/>
                <a:gd name="T6" fmla="*/ 5742 w 5796"/>
                <a:gd name="T7" fmla="*/ 1190 h 2657"/>
                <a:gd name="T8" fmla="*/ 5707 w 5796"/>
                <a:gd name="T9" fmla="*/ 1148 h 2657"/>
                <a:gd name="T10" fmla="*/ 4667 w 5796"/>
                <a:gd name="T11" fmla="*/ 107 h 2657"/>
                <a:gd name="T12" fmla="*/ 4278 w 5796"/>
                <a:gd name="T13" fmla="*/ 107 h 2657"/>
                <a:gd name="T14" fmla="*/ 4278 w 5796"/>
                <a:gd name="T15" fmla="*/ 496 h 2657"/>
                <a:gd name="T16" fmla="*/ 4850 w 5796"/>
                <a:gd name="T17" fmla="*/ 1067 h 2657"/>
                <a:gd name="T18" fmla="*/ 275 w 5796"/>
                <a:gd name="T19" fmla="*/ 1067 h 2657"/>
                <a:gd name="T20" fmla="*/ 0 w 5796"/>
                <a:gd name="T21" fmla="*/ 1342 h 2657"/>
                <a:gd name="T22" fmla="*/ 275 w 5796"/>
                <a:gd name="T23" fmla="*/ 1617 h 2657"/>
                <a:gd name="T24" fmla="*/ 4850 w 5796"/>
                <a:gd name="T25" fmla="*/ 1617 h 2657"/>
                <a:gd name="T26" fmla="*/ 4278 w 5796"/>
                <a:gd name="T27" fmla="*/ 2188 h 2657"/>
                <a:gd name="T28" fmla="*/ 4278 w 5796"/>
                <a:gd name="T29" fmla="*/ 2577 h 2657"/>
                <a:gd name="T30" fmla="*/ 4473 w 5796"/>
                <a:gd name="T31" fmla="*/ 2657 h 2657"/>
                <a:gd name="T32" fmla="*/ 4667 w 5796"/>
                <a:gd name="T33" fmla="*/ 2577 h 2657"/>
                <a:gd name="T34" fmla="*/ 5646 w 5796"/>
                <a:gd name="T35" fmla="*/ 1598 h 2657"/>
                <a:gd name="T36" fmla="*/ 5766 w 5796"/>
                <a:gd name="T37" fmla="*/ 1447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96" h="2657">
                  <a:moveTo>
                    <a:pt x="5766" y="1447"/>
                  </a:moveTo>
                  <a:cubicBezTo>
                    <a:pt x="5767" y="1444"/>
                    <a:pt x="5768" y="1440"/>
                    <a:pt x="5770" y="1437"/>
                  </a:cubicBezTo>
                  <a:cubicBezTo>
                    <a:pt x="5796" y="1377"/>
                    <a:pt x="5792" y="1302"/>
                    <a:pt x="5769" y="1242"/>
                  </a:cubicBezTo>
                  <a:cubicBezTo>
                    <a:pt x="5762" y="1224"/>
                    <a:pt x="5753" y="1206"/>
                    <a:pt x="5742" y="1190"/>
                  </a:cubicBezTo>
                  <a:cubicBezTo>
                    <a:pt x="5732" y="1175"/>
                    <a:pt x="5720" y="1161"/>
                    <a:pt x="5707" y="1148"/>
                  </a:cubicBezTo>
                  <a:cubicBezTo>
                    <a:pt x="4667" y="107"/>
                    <a:pt x="4667" y="107"/>
                    <a:pt x="4667" y="107"/>
                  </a:cubicBezTo>
                  <a:cubicBezTo>
                    <a:pt x="4560" y="0"/>
                    <a:pt x="4386" y="0"/>
                    <a:pt x="4278" y="107"/>
                  </a:cubicBezTo>
                  <a:cubicBezTo>
                    <a:pt x="4171" y="215"/>
                    <a:pt x="4171" y="389"/>
                    <a:pt x="4278" y="496"/>
                  </a:cubicBezTo>
                  <a:cubicBezTo>
                    <a:pt x="4850" y="1067"/>
                    <a:pt x="4850" y="1067"/>
                    <a:pt x="4850" y="1067"/>
                  </a:cubicBezTo>
                  <a:cubicBezTo>
                    <a:pt x="275" y="1067"/>
                    <a:pt x="275" y="1067"/>
                    <a:pt x="275" y="1067"/>
                  </a:cubicBezTo>
                  <a:cubicBezTo>
                    <a:pt x="123" y="1067"/>
                    <a:pt x="0" y="1190"/>
                    <a:pt x="0" y="1342"/>
                  </a:cubicBezTo>
                  <a:cubicBezTo>
                    <a:pt x="0" y="1494"/>
                    <a:pt x="123" y="1617"/>
                    <a:pt x="275" y="1617"/>
                  </a:cubicBezTo>
                  <a:cubicBezTo>
                    <a:pt x="4850" y="1617"/>
                    <a:pt x="4850" y="1617"/>
                    <a:pt x="4850" y="1617"/>
                  </a:cubicBezTo>
                  <a:cubicBezTo>
                    <a:pt x="4278" y="2188"/>
                    <a:pt x="4278" y="2188"/>
                    <a:pt x="4278" y="2188"/>
                  </a:cubicBezTo>
                  <a:cubicBezTo>
                    <a:pt x="4171" y="2296"/>
                    <a:pt x="4171" y="2470"/>
                    <a:pt x="4278" y="2577"/>
                  </a:cubicBezTo>
                  <a:cubicBezTo>
                    <a:pt x="4332" y="2631"/>
                    <a:pt x="4402" y="2657"/>
                    <a:pt x="4473" y="2657"/>
                  </a:cubicBezTo>
                  <a:cubicBezTo>
                    <a:pt x="4543" y="2657"/>
                    <a:pt x="4613" y="2631"/>
                    <a:pt x="4667" y="2577"/>
                  </a:cubicBezTo>
                  <a:cubicBezTo>
                    <a:pt x="4681" y="2563"/>
                    <a:pt x="5604" y="1640"/>
                    <a:pt x="5646" y="1598"/>
                  </a:cubicBezTo>
                  <a:cubicBezTo>
                    <a:pt x="5691" y="1553"/>
                    <a:pt x="5738" y="1505"/>
                    <a:pt x="5766" y="1447"/>
                  </a:cubicBezTo>
                  <a:close/>
                </a:path>
              </a:pathLst>
            </a:custGeom>
            <a:solidFill>
              <a:srgbClr val="00AE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mj-lt"/>
                <a:ea typeface="ＭＳ Ｐゴシック" charset="0"/>
              </a:endParaRPr>
            </a:p>
          </p:txBody>
        </p:sp>
        <p:sp>
          <p:nvSpPr>
            <p:cNvPr id="14" name="Freeform 12">
              <a:extLst>
                <a:ext uri="{FF2B5EF4-FFF2-40B4-BE49-F238E27FC236}">
                  <a16:creationId xmlns:a16="http://schemas.microsoft.com/office/drawing/2014/main" id="{CB356E9D-8D25-4CED-AC53-B3D16B04A617}"/>
                </a:ext>
              </a:extLst>
            </p:cNvPr>
            <p:cNvSpPr>
              <a:spLocks noEditPoints="1"/>
            </p:cNvSpPr>
            <p:nvPr/>
          </p:nvSpPr>
          <p:spPr bwMode="auto">
            <a:xfrm>
              <a:off x="1446" y="639"/>
              <a:ext cx="2117" cy="2018"/>
            </a:xfrm>
            <a:custGeom>
              <a:avLst/>
              <a:gdLst>
                <a:gd name="T0" fmla="*/ 2758 w 5167"/>
                <a:gd name="T1" fmla="*/ 549 h 4930"/>
                <a:gd name="T2" fmla="*/ 0 w 5167"/>
                <a:gd name="T3" fmla="*/ 549 h 4930"/>
                <a:gd name="T4" fmla="*/ 352 w 5167"/>
                <a:gd name="T5" fmla="*/ 0 h 4930"/>
                <a:gd name="T6" fmla="*/ 2758 w 5167"/>
                <a:gd name="T7" fmla="*/ 0 h 4930"/>
                <a:gd name="T8" fmla="*/ 3033 w 5167"/>
                <a:gd name="T9" fmla="*/ 274 h 4930"/>
                <a:gd name="T10" fmla="*/ 2758 w 5167"/>
                <a:gd name="T11" fmla="*/ 549 h 4930"/>
                <a:gd name="T12" fmla="*/ 4892 w 5167"/>
                <a:gd name="T13" fmla="*/ 4380 h 4930"/>
                <a:gd name="T14" fmla="*/ 3307 w 5167"/>
                <a:gd name="T15" fmla="*/ 4380 h 4930"/>
                <a:gd name="T16" fmla="*/ 3033 w 5167"/>
                <a:gd name="T17" fmla="*/ 4655 h 4930"/>
                <a:gd name="T18" fmla="*/ 3307 w 5167"/>
                <a:gd name="T19" fmla="*/ 4930 h 4930"/>
                <a:gd name="T20" fmla="*/ 4892 w 5167"/>
                <a:gd name="T21" fmla="*/ 4930 h 4930"/>
                <a:gd name="T22" fmla="*/ 5167 w 5167"/>
                <a:gd name="T23" fmla="*/ 4655 h 4930"/>
                <a:gd name="T24" fmla="*/ 4892 w 5167"/>
                <a:gd name="T25" fmla="*/ 4380 h 4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67" h="4930">
                  <a:moveTo>
                    <a:pt x="2758" y="549"/>
                  </a:moveTo>
                  <a:cubicBezTo>
                    <a:pt x="0" y="549"/>
                    <a:pt x="0" y="549"/>
                    <a:pt x="0" y="549"/>
                  </a:cubicBezTo>
                  <a:cubicBezTo>
                    <a:pt x="102" y="356"/>
                    <a:pt x="220" y="172"/>
                    <a:pt x="352" y="0"/>
                  </a:cubicBezTo>
                  <a:cubicBezTo>
                    <a:pt x="2758" y="0"/>
                    <a:pt x="2758" y="0"/>
                    <a:pt x="2758" y="0"/>
                  </a:cubicBezTo>
                  <a:cubicBezTo>
                    <a:pt x="2910" y="0"/>
                    <a:pt x="3033" y="123"/>
                    <a:pt x="3033" y="274"/>
                  </a:cubicBezTo>
                  <a:cubicBezTo>
                    <a:pt x="3033" y="426"/>
                    <a:pt x="2910" y="549"/>
                    <a:pt x="2758" y="549"/>
                  </a:cubicBezTo>
                  <a:close/>
                  <a:moveTo>
                    <a:pt x="4892" y="4380"/>
                  </a:moveTo>
                  <a:cubicBezTo>
                    <a:pt x="3307" y="4380"/>
                    <a:pt x="3307" y="4380"/>
                    <a:pt x="3307" y="4380"/>
                  </a:cubicBezTo>
                  <a:cubicBezTo>
                    <a:pt x="3156" y="4380"/>
                    <a:pt x="3033" y="4503"/>
                    <a:pt x="3033" y="4655"/>
                  </a:cubicBezTo>
                  <a:cubicBezTo>
                    <a:pt x="3033" y="4807"/>
                    <a:pt x="3156" y="4930"/>
                    <a:pt x="3307" y="4930"/>
                  </a:cubicBezTo>
                  <a:cubicBezTo>
                    <a:pt x="4892" y="4930"/>
                    <a:pt x="4892" y="4930"/>
                    <a:pt x="4892" y="4930"/>
                  </a:cubicBezTo>
                  <a:cubicBezTo>
                    <a:pt x="5044" y="4930"/>
                    <a:pt x="5167" y="4807"/>
                    <a:pt x="5167" y="4655"/>
                  </a:cubicBezTo>
                  <a:cubicBezTo>
                    <a:pt x="5167" y="4503"/>
                    <a:pt x="5044" y="4380"/>
                    <a:pt x="4892" y="4380"/>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mj-lt"/>
                <a:ea typeface="ＭＳ Ｐゴシック" charset="0"/>
              </a:endParaRPr>
            </a:p>
          </p:txBody>
        </p:sp>
      </p:grpSp>
      <p:sp>
        <p:nvSpPr>
          <p:cNvPr id="9" name="Rectangle 8">
            <a:extLst>
              <a:ext uri="{FF2B5EF4-FFF2-40B4-BE49-F238E27FC236}">
                <a16:creationId xmlns:a16="http://schemas.microsoft.com/office/drawing/2014/main" id="{D0784DF0-084B-6540-9B49-774F8A42A837}"/>
              </a:ext>
            </a:extLst>
          </p:cNvPr>
          <p:cNvSpPr/>
          <p:nvPr/>
        </p:nvSpPr>
        <p:spPr>
          <a:xfrm>
            <a:off x="2487168" y="5294696"/>
            <a:ext cx="7178558" cy="400110"/>
          </a:xfrm>
          <a:prstGeom prst="rect">
            <a:avLst/>
          </a:prstGeom>
        </p:spPr>
        <p:txBody>
          <a:bodyPr wrap="square">
            <a:spAutoFit/>
          </a:bodyPr>
          <a:lstStyle/>
          <a:p>
            <a:pPr algn="ctr" defTabSz="609585" fontAlgn="base">
              <a:spcBef>
                <a:spcPct val="0"/>
              </a:spcBef>
              <a:spcAft>
                <a:spcPct val="0"/>
              </a:spcAft>
            </a:pPr>
            <a:r>
              <a:rPr lang="en-US" sz="2000" dirty="0" err="1">
                <a:solidFill>
                  <a:srgbClr val="00BCEB"/>
                </a:solidFill>
                <a:latin typeface="+mj-lt"/>
                <a:ea typeface="ＭＳ Ｐゴシック" charset="0"/>
                <a:cs typeface="CiscoSansTT" panose="020B0503020201020303" pitchFamily="34" charset="0"/>
              </a:rPr>
              <a:t>cisco.com</a:t>
            </a:r>
            <a:r>
              <a:rPr lang="en-US" sz="2000" dirty="0">
                <a:solidFill>
                  <a:srgbClr val="00BCEB"/>
                </a:solidFill>
                <a:latin typeface="+mj-lt"/>
                <a:ea typeface="ＭＳ Ｐゴシック" charset="0"/>
                <a:cs typeface="CiscoSansTT" panose="020B0503020201020303" pitchFamily="34" charset="0"/>
              </a:rPr>
              <a:t>/c/</a:t>
            </a:r>
            <a:r>
              <a:rPr lang="en-US" sz="2000" dirty="0" err="1">
                <a:solidFill>
                  <a:srgbClr val="00BCEB"/>
                </a:solidFill>
                <a:latin typeface="+mj-lt"/>
                <a:ea typeface="ＭＳ Ｐゴシック" charset="0"/>
                <a:cs typeface="CiscoSansTT" panose="020B0503020201020303" pitchFamily="34" charset="0"/>
              </a:rPr>
              <a:t>en</a:t>
            </a:r>
            <a:r>
              <a:rPr lang="en-US" sz="2000" dirty="0">
                <a:solidFill>
                  <a:srgbClr val="00BCEB"/>
                </a:solidFill>
                <a:latin typeface="+mj-lt"/>
                <a:ea typeface="ＭＳ Ｐゴシック" charset="0"/>
                <a:cs typeface="CiscoSansTT" panose="020B0503020201020303" pitchFamily="34" charset="0"/>
              </a:rPr>
              <a:t>/us/products/routers/service-</a:t>
            </a:r>
            <a:r>
              <a:rPr lang="en-US" sz="2000" dirty="0" err="1">
                <a:solidFill>
                  <a:srgbClr val="00BCEB"/>
                </a:solidFill>
                <a:latin typeface="+mj-lt"/>
                <a:ea typeface="ＭＳ Ｐゴシック" charset="0"/>
                <a:cs typeface="CiscoSansTT" panose="020B0503020201020303" pitchFamily="34" charset="0"/>
              </a:rPr>
              <a:t>listing.html</a:t>
            </a:r>
            <a:endParaRPr lang="en-US" sz="2000" dirty="0">
              <a:solidFill>
                <a:srgbClr val="00BCEB"/>
              </a:solidFill>
              <a:latin typeface="+mj-lt"/>
              <a:ea typeface="ＭＳ Ｐゴシック" charset="0"/>
              <a:cs typeface="CiscoSansTT" panose="020B0503020201020303" pitchFamily="34" charset="0"/>
            </a:endParaRPr>
          </a:p>
        </p:txBody>
      </p:sp>
      <p:sp>
        <p:nvSpPr>
          <p:cNvPr id="15" name="Title 2">
            <a:extLst>
              <a:ext uri="{FF2B5EF4-FFF2-40B4-BE49-F238E27FC236}">
                <a16:creationId xmlns:a16="http://schemas.microsoft.com/office/drawing/2014/main" id="{8EC707A4-6E3B-1649-8F72-13C572AA15C2}"/>
              </a:ext>
            </a:extLst>
          </p:cNvPr>
          <p:cNvSpPr txBox="1">
            <a:spLocks/>
          </p:cNvSpPr>
          <p:nvPr/>
        </p:nvSpPr>
        <p:spPr bwMode="auto">
          <a:xfrm>
            <a:off x="532228" y="396044"/>
            <a:ext cx="950976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algn="ctr"/>
            <a:r>
              <a:rPr lang="en-US" dirty="0"/>
              <a:t>Fast track to SD-WAN with Cisco Services</a:t>
            </a:r>
          </a:p>
        </p:txBody>
      </p:sp>
      <p:sp>
        <p:nvSpPr>
          <p:cNvPr id="16" name="Rounded Rectangle 57">
            <a:extLst>
              <a:ext uri="{FF2B5EF4-FFF2-40B4-BE49-F238E27FC236}">
                <a16:creationId xmlns:a16="http://schemas.microsoft.com/office/drawing/2014/main" id="{A44C0245-9238-A649-932B-D0CAA7F519D1}"/>
              </a:ext>
            </a:extLst>
          </p:cNvPr>
          <p:cNvSpPr/>
          <p:nvPr/>
        </p:nvSpPr>
        <p:spPr>
          <a:xfrm>
            <a:off x="1974979" y="5986758"/>
            <a:ext cx="8217532" cy="41496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mj-lt"/>
              </a:rPr>
              <a:t>Fixed price  |  Predefined scope for design  |  Implementation and validation</a:t>
            </a:r>
          </a:p>
        </p:txBody>
      </p:sp>
    </p:spTree>
    <p:extLst>
      <p:ext uri="{BB962C8B-B14F-4D97-AF65-F5344CB8AC3E}">
        <p14:creationId xmlns:p14="http://schemas.microsoft.com/office/powerpoint/2010/main" val="386768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E957F924-7816-0347-A6A3-0AC9C3C22A5B}"/>
              </a:ext>
            </a:extLst>
          </p:cNvPr>
          <p:cNvSpPr/>
          <p:nvPr/>
        </p:nvSpPr>
        <p:spPr>
          <a:xfrm>
            <a:off x="0" y="-1"/>
            <a:ext cx="6096000" cy="685800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900" dirty="0">
                <a:solidFill>
                  <a:schemeClr val="bg2"/>
                </a:solidFill>
                <a:latin typeface="CiscoSansTT ExtraLight" panose="020B0303020201020303" pitchFamily="34" charset="0"/>
                <a:cs typeface="CiscoSansTT ExtraLight" panose="020B0303020201020303" pitchFamily="34" charset="0"/>
              </a:rPr>
              <a:t>v</a:t>
            </a:r>
          </a:p>
        </p:txBody>
      </p:sp>
      <p:sp>
        <p:nvSpPr>
          <p:cNvPr id="4" name="Title 3">
            <a:extLst>
              <a:ext uri="{FF2B5EF4-FFF2-40B4-BE49-F238E27FC236}">
                <a16:creationId xmlns:a16="http://schemas.microsoft.com/office/drawing/2014/main" id="{9720CB92-4803-8747-BC0D-219009D3F37B}"/>
              </a:ext>
            </a:extLst>
          </p:cNvPr>
          <p:cNvSpPr>
            <a:spLocks noGrp="1"/>
          </p:cNvSpPr>
          <p:nvPr>
            <p:ph type="title"/>
          </p:nvPr>
        </p:nvSpPr>
        <p:spPr>
          <a:xfrm>
            <a:off x="325838" y="862266"/>
            <a:ext cx="5650057" cy="1140124"/>
          </a:xfrm>
        </p:spPr>
        <p:txBody>
          <a:bodyPr/>
          <a:lstStyle/>
          <a:p>
            <a:pPr>
              <a:spcBef>
                <a:spcPts val="600"/>
              </a:spcBef>
            </a:pPr>
            <a:r>
              <a:rPr lang="en-US" dirty="0"/>
              <a:t>Why Cisco SD-WAN?</a:t>
            </a:r>
            <a:endParaRPr lang="en-US" sz="2400" dirty="0">
              <a:latin typeface="CiscoSans ExtraLight" panose="020B0303020201020303" pitchFamily="34" charset="0"/>
            </a:endParaRPr>
          </a:p>
        </p:txBody>
      </p:sp>
      <p:sp>
        <p:nvSpPr>
          <p:cNvPr id="122" name="TextBox 121">
            <a:extLst>
              <a:ext uri="{FF2B5EF4-FFF2-40B4-BE49-F238E27FC236}">
                <a16:creationId xmlns:a16="http://schemas.microsoft.com/office/drawing/2014/main" id="{D540F101-3753-474B-929C-24DCDF482F01}"/>
              </a:ext>
            </a:extLst>
          </p:cNvPr>
          <p:cNvSpPr txBox="1"/>
          <p:nvPr/>
        </p:nvSpPr>
        <p:spPr>
          <a:xfrm>
            <a:off x="7146746" y="6326956"/>
            <a:ext cx="3983371" cy="215444"/>
          </a:xfrm>
          <a:prstGeom prst="rect">
            <a:avLst/>
          </a:prstGeom>
          <a:noFill/>
        </p:spPr>
        <p:txBody>
          <a:bodyPr wrap="square" rtlCol="0">
            <a:spAutoFit/>
          </a:bodyPr>
          <a:lstStyle/>
          <a:p>
            <a:pPr algn="ctr" defTabSz="609585" fontAlgn="base">
              <a:spcBef>
                <a:spcPct val="0"/>
              </a:spcBef>
              <a:spcAft>
                <a:spcPct val="0"/>
              </a:spcAft>
            </a:pPr>
            <a:r>
              <a:rPr lang="en-US" sz="800" dirty="0">
                <a:solidFill>
                  <a:schemeClr val="tx1">
                    <a:lumMod val="50000"/>
                    <a:lumOff val="50000"/>
                  </a:schemeClr>
                </a:solidFill>
                <a:latin typeface="CiscoSansTT ExtraLight"/>
                <a:ea typeface="ＭＳ Ｐゴシック" charset="0"/>
              </a:rPr>
              <a:t>*Gartner Critical Capabilities for WAN Edge Infrastructure, December 2018</a:t>
            </a:r>
          </a:p>
        </p:txBody>
      </p:sp>
      <p:pic>
        <p:nvPicPr>
          <p:cNvPr id="66" name="Picture 65">
            <a:extLst>
              <a:ext uri="{FF2B5EF4-FFF2-40B4-BE49-F238E27FC236}">
                <a16:creationId xmlns:a16="http://schemas.microsoft.com/office/drawing/2014/main" id="{B23DAA23-A08E-9244-A324-13472DC31A56}"/>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l="23001" r="10193"/>
          <a:stretch/>
        </p:blipFill>
        <p:spPr>
          <a:xfrm>
            <a:off x="6096000" y="0"/>
            <a:ext cx="6096000" cy="6858000"/>
          </a:xfrm>
          <a:prstGeom prst="rect">
            <a:avLst/>
          </a:prstGeom>
          <a:effectLst>
            <a:innerShdw>
              <a:schemeClr val="bg2"/>
            </a:innerShdw>
          </a:effectLst>
        </p:spPr>
      </p:pic>
      <p:sp>
        <p:nvSpPr>
          <p:cNvPr id="138" name="Text Placeholder 3">
            <a:extLst>
              <a:ext uri="{FF2B5EF4-FFF2-40B4-BE49-F238E27FC236}">
                <a16:creationId xmlns:a16="http://schemas.microsoft.com/office/drawing/2014/main" id="{5D42B94C-3AA6-B94F-AAE8-62774797D7C2}"/>
              </a:ext>
            </a:extLst>
          </p:cNvPr>
          <p:cNvSpPr txBox="1">
            <a:spLocks/>
          </p:cNvSpPr>
          <p:nvPr/>
        </p:nvSpPr>
        <p:spPr>
          <a:xfrm>
            <a:off x="480822" y="3230648"/>
            <a:ext cx="4991710" cy="1176544"/>
          </a:xfrm>
          <a:prstGeom prst="rect">
            <a:avLst/>
          </a:prstGeom>
        </p:spPr>
        <p:txBody>
          <a:bodyPr lIns="121920" tIns="60947" rIns="0" bIns="60947" anchor="t">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09585">
              <a:spcBef>
                <a:spcPct val="0"/>
              </a:spcBef>
              <a:buNone/>
            </a:pPr>
            <a:r>
              <a:rPr lang="en-US" b="1" dirty="0">
                <a:solidFill>
                  <a:schemeClr val="bg2"/>
                </a:solidFill>
                <a:ea typeface="ＭＳ Ｐゴシック" charset="0"/>
              </a:rPr>
              <a:t>Right Security, Right Place</a:t>
            </a:r>
          </a:p>
          <a:p>
            <a:pPr marL="0" indent="0" defTabSz="609585">
              <a:spcBef>
                <a:spcPts val="300"/>
              </a:spcBef>
              <a:buNone/>
            </a:pPr>
            <a:r>
              <a:rPr lang="en-US" sz="1600" dirty="0">
                <a:solidFill>
                  <a:schemeClr val="bg1"/>
                </a:solidFill>
                <a:latin typeface="CiscoSansTT Light" panose="020B0503020201020303" pitchFamily="34" charset="0"/>
                <a:cs typeface="CiscoSansTT Light" panose="020B0503020201020303" pitchFamily="34" charset="0"/>
              </a:rPr>
              <a:t>Protect all users, devices and applications by deploying the right security, on-premise and cloud delivered, in the right place, quickly.  </a:t>
            </a:r>
          </a:p>
        </p:txBody>
      </p:sp>
      <p:sp>
        <p:nvSpPr>
          <p:cNvPr id="141" name="Text Placeholder 3">
            <a:extLst>
              <a:ext uri="{FF2B5EF4-FFF2-40B4-BE49-F238E27FC236}">
                <a16:creationId xmlns:a16="http://schemas.microsoft.com/office/drawing/2014/main" id="{ADBF4F00-0965-D54F-A69F-C6636732D9E8}"/>
              </a:ext>
            </a:extLst>
          </p:cNvPr>
          <p:cNvSpPr txBox="1">
            <a:spLocks/>
          </p:cNvSpPr>
          <p:nvPr/>
        </p:nvSpPr>
        <p:spPr>
          <a:xfrm>
            <a:off x="480822" y="4732100"/>
            <a:ext cx="4819238" cy="1176544"/>
          </a:xfrm>
          <a:prstGeom prst="rect">
            <a:avLst/>
          </a:prstGeom>
        </p:spPr>
        <p:txBody>
          <a:bodyPr lIns="121920" tIns="60947" rIns="0" bIns="60947" anchor="t">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09585">
              <a:spcBef>
                <a:spcPct val="0"/>
              </a:spcBef>
              <a:buNone/>
            </a:pPr>
            <a:r>
              <a:rPr lang="en-US" b="1" dirty="0">
                <a:solidFill>
                  <a:schemeClr val="bg2"/>
                </a:solidFill>
                <a:ea typeface="ＭＳ Ｐゴシック" charset="0"/>
              </a:rPr>
              <a:t>Simplicity at Enterprise Scale</a:t>
            </a:r>
          </a:p>
          <a:p>
            <a:pPr marL="0" indent="0" defTabSz="609585">
              <a:spcBef>
                <a:spcPts val="300"/>
              </a:spcBef>
              <a:buNone/>
            </a:pPr>
            <a:r>
              <a:rPr lang="en-US" sz="1600" dirty="0">
                <a:solidFill>
                  <a:schemeClr val="bg1"/>
                </a:solidFill>
                <a:latin typeface="CiscoSansTT Light" panose="020B0503020201020303" pitchFamily="34" charset="0"/>
                <a:cs typeface="CiscoSansTT Light" panose="020B0503020201020303" pitchFamily="34" charset="0"/>
              </a:rPr>
              <a:t>Delivering Intent-based Networking with best of breed technologies across every domain with consistent policy and assurance integration</a:t>
            </a:r>
          </a:p>
        </p:txBody>
      </p:sp>
      <p:sp>
        <p:nvSpPr>
          <p:cNvPr id="145" name="Text Placeholder 3">
            <a:extLst>
              <a:ext uri="{FF2B5EF4-FFF2-40B4-BE49-F238E27FC236}">
                <a16:creationId xmlns:a16="http://schemas.microsoft.com/office/drawing/2014/main" id="{1D2F21BD-4561-8643-9842-6A17B81AE751}"/>
              </a:ext>
            </a:extLst>
          </p:cNvPr>
          <p:cNvSpPr txBox="1">
            <a:spLocks/>
          </p:cNvSpPr>
          <p:nvPr/>
        </p:nvSpPr>
        <p:spPr>
          <a:xfrm>
            <a:off x="480822" y="1803391"/>
            <a:ext cx="5134357" cy="1140124"/>
          </a:xfrm>
          <a:prstGeom prst="rect">
            <a:avLst/>
          </a:prstGeom>
        </p:spPr>
        <p:txBody>
          <a:bodyPr lIns="121920" tIns="60947" rIns="0" bIns="60947" anchor="t">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09585">
              <a:spcBef>
                <a:spcPct val="0"/>
              </a:spcBef>
              <a:buNone/>
            </a:pPr>
            <a:r>
              <a:rPr lang="en-US" b="1" dirty="0">
                <a:solidFill>
                  <a:schemeClr val="bg2"/>
                </a:solidFill>
                <a:ea typeface="ＭＳ Ｐゴシック" charset="0"/>
              </a:rPr>
              <a:t>Predictable Application Experience</a:t>
            </a:r>
          </a:p>
          <a:p>
            <a:pPr marL="0" indent="0" defTabSz="609585">
              <a:spcBef>
                <a:spcPts val="300"/>
              </a:spcBef>
              <a:buNone/>
            </a:pPr>
            <a:r>
              <a:rPr lang="en-US" sz="1600" dirty="0">
                <a:solidFill>
                  <a:schemeClr val="bg1"/>
                </a:solidFill>
                <a:latin typeface="CiscoSansTT Light" panose="020B0503020201020303" pitchFamily="34" charset="0"/>
                <a:cs typeface="CiscoSansTT Light" panose="020B0503020201020303" pitchFamily="34" charset="0"/>
              </a:rPr>
              <a:t>No matter where you applications are hosted Cisco SD-WAN delivers the best user experience, securely across any cloud.</a:t>
            </a:r>
          </a:p>
        </p:txBody>
      </p:sp>
      <p:cxnSp>
        <p:nvCxnSpPr>
          <p:cNvPr id="8" name="Straight Connector 7">
            <a:extLst>
              <a:ext uri="{FF2B5EF4-FFF2-40B4-BE49-F238E27FC236}">
                <a16:creationId xmlns:a16="http://schemas.microsoft.com/office/drawing/2014/main" id="{5DB09AEE-EBB2-2747-945C-56575FA78143}"/>
              </a:ext>
            </a:extLst>
          </p:cNvPr>
          <p:cNvCxnSpPr>
            <a:cxnSpLocks/>
          </p:cNvCxnSpPr>
          <p:nvPr/>
        </p:nvCxnSpPr>
        <p:spPr>
          <a:xfrm>
            <a:off x="616460" y="3087081"/>
            <a:ext cx="46573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D3505ED-B132-3E49-835A-16CA9E5B92FE}"/>
              </a:ext>
            </a:extLst>
          </p:cNvPr>
          <p:cNvCxnSpPr>
            <a:cxnSpLocks/>
          </p:cNvCxnSpPr>
          <p:nvPr/>
        </p:nvCxnSpPr>
        <p:spPr>
          <a:xfrm>
            <a:off x="616460" y="4549802"/>
            <a:ext cx="4683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422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009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05E9-72C2-9549-A514-C62FEA2330D8}"/>
              </a:ext>
            </a:extLst>
          </p:cNvPr>
          <p:cNvSpPr>
            <a:spLocks noGrp="1"/>
          </p:cNvSpPr>
          <p:nvPr>
            <p:ph type="ctrTitle"/>
          </p:nvPr>
        </p:nvSpPr>
        <p:spPr/>
        <p:txBody>
          <a:bodyPr/>
          <a:lstStyle/>
          <a:p>
            <a:r>
              <a:rPr lang="en-US" dirty="0"/>
              <a:t>Case Studies</a:t>
            </a:r>
          </a:p>
        </p:txBody>
      </p:sp>
    </p:spTree>
    <p:extLst>
      <p:ext uri="{BB962C8B-B14F-4D97-AF65-F5344CB8AC3E}">
        <p14:creationId xmlns:p14="http://schemas.microsoft.com/office/powerpoint/2010/main" val="3389968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59CC2E-3B52-8F44-9F64-79AAE5BC355B}"/>
              </a:ext>
            </a:extLst>
          </p:cNvPr>
          <p:cNvSpPr>
            <a:spLocks noGrp="1"/>
          </p:cNvSpPr>
          <p:nvPr>
            <p:ph type="title"/>
          </p:nvPr>
        </p:nvSpPr>
        <p:spPr>
          <a:xfrm>
            <a:off x="898578" y="3795669"/>
            <a:ext cx="5103284" cy="2438400"/>
          </a:xfrm>
        </p:spPr>
        <p:txBody>
          <a:bodyPr/>
          <a:lstStyle/>
          <a:p>
            <a:r>
              <a:rPr lang="en-US" dirty="0"/>
              <a:t>National Instruments</a:t>
            </a:r>
          </a:p>
        </p:txBody>
      </p:sp>
      <p:sp>
        <p:nvSpPr>
          <p:cNvPr id="8" name="Text Placeholder 11">
            <a:extLst>
              <a:ext uri="{FF2B5EF4-FFF2-40B4-BE49-F238E27FC236}">
                <a16:creationId xmlns:a16="http://schemas.microsoft.com/office/drawing/2014/main" id="{9D213BA6-0047-BB4C-858C-7EB7A681D766}"/>
              </a:ext>
            </a:extLst>
          </p:cNvPr>
          <p:cNvSpPr>
            <a:spLocks noGrp="1"/>
          </p:cNvSpPr>
          <p:nvPr>
            <p:ph type="body" sz="quarter" idx="10"/>
          </p:nvPr>
        </p:nvSpPr>
        <p:spPr>
          <a:xfrm>
            <a:off x="6491818" y="641871"/>
            <a:ext cx="5395383" cy="5412316"/>
          </a:xfrm>
        </p:spPr>
        <p:txBody>
          <a:bodyPr/>
          <a:lstStyle/>
          <a:p>
            <a:pPr marL="0" indent="0">
              <a:buNone/>
            </a:pPr>
            <a:r>
              <a:rPr lang="en-US" dirty="0">
                <a:solidFill>
                  <a:schemeClr val="accent1"/>
                </a:solidFill>
              </a:rPr>
              <a:t>Background</a:t>
            </a:r>
          </a:p>
          <a:p>
            <a:pPr marL="383108" lvl="3" indent="-283626"/>
            <a:r>
              <a:rPr lang="en-US" sz="1867" dirty="0"/>
              <a:t>Needed to improve global network capacity and performance at a lower cost</a:t>
            </a:r>
          </a:p>
          <a:p>
            <a:pPr marL="383108" lvl="3" indent="-283626"/>
            <a:r>
              <a:rPr lang="en-US" sz="1867" dirty="0"/>
              <a:t>Increasing bandwidth and security burden on WAN impacted sales, R&amp;D, manufacturing and contact center globally</a:t>
            </a:r>
          </a:p>
          <a:p>
            <a:pPr marL="383108" lvl="3" indent="-283626"/>
            <a:r>
              <a:rPr lang="en-US" sz="1867" dirty="0"/>
              <a:t>Demand growing 10-25% annually</a:t>
            </a:r>
          </a:p>
          <a:p>
            <a:pPr marL="99482" lvl="3" indent="0">
              <a:buNone/>
            </a:pPr>
            <a:r>
              <a:rPr lang="en-US" sz="3200" dirty="0">
                <a:solidFill>
                  <a:schemeClr val="accent1"/>
                </a:solidFill>
              </a:rPr>
              <a:t>Benefits of Cisco SD-WAN</a:t>
            </a:r>
          </a:p>
          <a:p>
            <a:pPr marL="383108" lvl="3" indent="-283626"/>
            <a:r>
              <a:rPr lang="en-US" sz="1867" dirty="0"/>
              <a:t>Optimizes traffic and performance across the WAN</a:t>
            </a:r>
          </a:p>
          <a:p>
            <a:pPr marL="383108" lvl="3" indent="-283626"/>
            <a:r>
              <a:rPr lang="en-US" sz="1867" dirty="0"/>
              <a:t>Traffic distributed over lower-cost Internet connections vs MPLS</a:t>
            </a:r>
          </a:p>
          <a:p>
            <a:pPr marL="383108" lvl="3" indent="-283626"/>
            <a:r>
              <a:rPr lang="en-US" sz="1867" dirty="0"/>
              <a:t>Reduced MPLS spending by 25% while increasing bandwidth 30.75%</a:t>
            </a:r>
          </a:p>
        </p:txBody>
      </p:sp>
      <p:pic>
        <p:nvPicPr>
          <p:cNvPr id="15" name="Picture 14">
            <a:extLst>
              <a:ext uri="{FF2B5EF4-FFF2-40B4-BE49-F238E27FC236}">
                <a16:creationId xmlns:a16="http://schemas.microsoft.com/office/drawing/2014/main" id="{780F57E2-4DB9-484E-9896-6BE83A655E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108192" cy="3435859"/>
          </a:xfrm>
          <a:prstGeom prst="rect">
            <a:avLst/>
          </a:prstGeom>
        </p:spPr>
      </p:pic>
    </p:spTree>
    <p:extLst>
      <p:ext uri="{BB962C8B-B14F-4D97-AF65-F5344CB8AC3E}">
        <p14:creationId xmlns:p14="http://schemas.microsoft.com/office/powerpoint/2010/main" val="94546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20CB92-4803-8747-BC0D-219009D3F37B}"/>
              </a:ext>
            </a:extLst>
          </p:cNvPr>
          <p:cNvSpPr>
            <a:spLocks noGrp="1"/>
          </p:cNvSpPr>
          <p:nvPr>
            <p:ph type="title"/>
          </p:nvPr>
        </p:nvSpPr>
        <p:spPr>
          <a:xfrm>
            <a:off x="631002" y="478996"/>
            <a:ext cx="11127317" cy="975783"/>
          </a:xfrm>
        </p:spPr>
        <p:txBody>
          <a:bodyPr/>
          <a:lstStyle/>
          <a:p>
            <a:r>
              <a:rPr lang="en-US" dirty="0"/>
              <a:t>To help, IT is deploying SD-WAN</a:t>
            </a:r>
          </a:p>
        </p:txBody>
      </p:sp>
      <p:sp>
        <p:nvSpPr>
          <p:cNvPr id="6" name="Rounded Rectangle 5">
            <a:extLst>
              <a:ext uri="{FF2B5EF4-FFF2-40B4-BE49-F238E27FC236}">
                <a16:creationId xmlns:a16="http://schemas.microsoft.com/office/drawing/2014/main" id="{09F4B2D3-0DDC-7E46-9455-0E9B9D39F020}"/>
              </a:ext>
            </a:extLst>
          </p:cNvPr>
          <p:cNvSpPr/>
          <p:nvPr/>
        </p:nvSpPr>
        <p:spPr>
          <a:xfrm>
            <a:off x="1149210" y="1477168"/>
            <a:ext cx="4206725" cy="4981239"/>
          </a:xfrm>
          <a:prstGeom prst="roundRect">
            <a:avLst>
              <a:gd name="adj" fmla="val 4612"/>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fontAlgn="base">
              <a:spcBef>
                <a:spcPct val="0"/>
              </a:spcBef>
              <a:spcAft>
                <a:spcPct val="0"/>
              </a:spcAft>
            </a:pPr>
            <a:endParaRPr lang="en-US" sz="2400" dirty="0">
              <a:solidFill>
                <a:srgbClr val="005073"/>
              </a:solidFill>
              <a:latin typeface="+mj-lt"/>
            </a:endParaRPr>
          </a:p>
        </p:txBody>
      </p:sp>
      <p:sp>
        <p:nvSpPr>
          <p:cNvPr id="7" name="Rectangle: Rounded Corners 4">
            <a:extLst>
              <a:ext uri="{FF2B5EF4-FFF2-40B4-BE49-F238E27FC236}">
                <a16:creationId xmlns:a16="http://schemas.microsoft.com/office/drawing/2014/main" id="{584B1569-7453-0B4F-B250-4611F6A1BE47}"/>
              </a:ext>
            </a:extLst>
          </p:cNvPr>
          <p:cNvSpPr/>
          <p:nvPr/>
        </p:nvSpPr>
        <p:spPr>
          <a:xfrm>
            <a:off x="1370315" y="2013017"/>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8" name="Rectangle: Rounded Corners 14">
            <a:extLst>
              <a:ext uri="{FF2B5EF4-FFF2-40B4-BE49-F238E27FC236}">
                <a16:creationId xmlns:a16="http://schemas.microsoft.com/office/drawing/2014/main" id="{3BA3C662-0276-AC47-A2EA-5089C0EED62D}"/>
              </a:ext>
            </a:extLst>
          </p:cNvPr>
          <p:cNvSpPr/>
          <p:nvPr/>
        </p:nvSpPr>
        <p:spPr>
          <a:xfrm>
            <a:off x="1370315" y="2309715"/>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9" name="Rectangle: Rounded Corners 15">
            <a:extLst>
              <a:ext uri="{FF2B5EF4-FFF2-40B4-BE49-F238E27FC236}">
                <a16:creationId xmlns:a16="http://schemas.microsoft.com/office/drawing/2014/main" id="{37F78FAA-9E55-0B40-B536-1636954B251D}"/>
              </a:ext>
            </a:extLst>
          </p:cNvPr>
          <p:cNvSpPr/>
          <p:nvPr/>
        </p:nvSpPr>
        <p:spPr>
          <a:xfrm>
            <a:off x="1370315" y="2804532"/>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0" name="Rectangle: Rounded Corners 16">
            <a:extLst>
              <a:ext uri="{FF2B5EF4-FFF2-40B4-BE49-F238E27FC236}">
                <a16:creationId xmlns:a16="http://schemas.microsoft.com/office/drawing/2014/main" id="{AF1024F0-0F75-9A40-87B5-BE59B48DB676}"/>
              </a:ext>
            </a:extLst>
          </p:cNvPr>
          <p:cNvSpPr/>
          <p:nvPr/>
        </p:nvSpPr>
        <p:spPr>
          <a:xfrm>
            <a:off x="1370315" y="3101229"/>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1" name="Rectangle: Rounded Corners 17">
            <a:extLst>
              <a:ext uri="{FF2B5EF4-FFF2-40B4-BE49-F238E27FC236}">
                <a16:creationId xmlns:a16="http://schemas.microsoft.com/office/drawing/2014/main" id="{2FF55CE0-5721-6A47-96A5-00B7BACCDA55}"/>
              </a:ext>
            </a:extLst>
          </p:cNvPr>
          <p:cNvSpPr/>
          <p:nvPr/>
        </p:nvSpPr>
        <p:spPr>
          <a:xfrm>
            <a:off x="1370315" y="3780197"/>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2" name="Rectangle: Rounded Corners 18">
            <a:extLst>
              <a:ext uri="{FF2B5EF4-FFF2-40B4-BE49-F238E27FC236}">
                <a16:creationId xmlns:a16="http://schemas.microsoft.com/office/drawing/2014/main" id="{147C7952-B9A7-CA40-9D73-D3136D74D712}"/>
              </a:ext>
            </a:extLst>
          </p:cNvPr>
          <p:cNvSpPr/>
          <p:nvPr/>
        </p:nvSpPr>
        <p:spPr>
          <a:xfrm>
            <a:off x="1370315" y="4076895"/>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3" name="Rectangle: Rounded Corners 19">
            <a:extLst>
              <a:ext uri="{FF2B5EF4-FFF2-40B4-BE49-F238E27FC236}">
                <a16:creationId xmlns:a16="http://schemas.microsoft.com/office/drawing/2014/main" id="{B93C3B15-671F-B64D-9F6B-A947422B7ACA}"/>
              </a:ext>
            </a:extLst>
          </p:cNvPr>
          <p:cNvSpPr/>
          <p:nvPr/>
        </p:nvSpPr>
        <p:spPr>
          <a:xfrm>
            <a:off x="1370315" y="4373592"/>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4" name="Rectangle: Rounded Corners 20">
            <a:extLst>
              <a:ext uri="{FF2B5EF4-FFF2-40B4-BE49-F238E27FC236}">
                <a16:creationId xmlns:a16="http://schemas.microsoft.com/office/drawing/2014/main" id="{39B4F057-8AEE-4745-8E99-DC89A2E8975B}"/>
              </a:ext>
            </a:extLst>
          </p:cNvPr>
          <p:cNvSpPr/>
          <p:nvPr/>
        </p:nvSpPr>
        <p:spPr>
          <a:xfrm>
            <a:off x="1370315" y="4670289"/>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5" name="Rectangle: Rounded Corners 21">
            <a:extLst>
              <a:ext uri="{FF2B5EF4-FFF2-40B4-BE49-F238E27FC236}">
                <a16:creationId xmlns:a16="http://schemas.microsoft.com/office/drawing/2014/main" id="{8C61534E-98D4-F04A-96FC-992251FAAC0B}"/>
              </a:ext>
            </a:extLst>
          </p:cNvPr>
          <p:cNvSpPr/>
          <p:nvPr/>
        </p:nvSpPr>
        <p:spPr>
          <a:xfrm>
            <a:off x="1370315" y="5170187"/>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6" name="Rectangle: Rounded Corners 22">
            <a:extLst>
              <a:ext uri="{FF2B5EF4-FFF2-40B4-BE49-F238E27FC236}">
                <a16:creationId xmlns:a16="http://schemas.microsoft.com/office/drawing/2014/main" id="{01C259FD-06D5-BF4A-8B3B-E6DE6E3F07F9}"/>
              </a:ext>
            </a:extLst>
          </p:cNvPr>
          <p:cNvSpPr/>
          <p:nvPr/>
        </p:nvSpPr>
        <p:spPr>
          <a:xfrm>
            <a:off x="1370315" y="5466884"/>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7" name="Rectangle: Rounded Corners 23">
            <a:extLst>
              <a:ext uri="{FF2B5EF4-FFF2-40B4-BE49-F238E27FC236}">
                <a16:creationId xmlns:a16="http://schemas.microsoft.com/office/drawing/2014/main" id="{91BAA86D-D251-FF4E-BE6A-32DCE62948B7}"/>
              </a:ext>
            </a:extLst>
          </p:cNvPr>
          <p:cNvSpPr/>
          <p:nvPr/>
        </p:nvSpPr>
        <p:spPr>
          <a:xfrm>
            <a:off x="1370315" y="5989281"/>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8" name="Rectangle 17">
            <a:extLst>
              <a:ext uri="{FF2B5EF4-FFF2-40B4-BE49-F238E27FC236}">
                <a16:creationId xmlns:a16="http://schemas.microsoft.com/office/drawing/2014/main" id="{A7B06119-8F72-8449-B404-50F56EC369A0}"/>
              </a:ext>
            </a:extLst>
          </p:cNvPr>
          <p:cNvSpPr/>
          <p:nvPr/>
        </p:nvSpPr>
        <p:spPr>
          <a:xfrm>
            <a:off x="1608987" y="1965902"/>
            <a:ext cx="2811988"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Branch router/CPE functionality</a:t>
            </a:r>
          </a:p>
        </p:txBody>
      </p:sp>
      <p:sp>
        <p:nvSpPr>
          <p:cNvPr id="19" name="Rectangle 18">
            <a:extLst>
              <a:ext uri="{FF2B5EF4-FFF2-40B4-BE49-F238E27FC236}">
                <a16:creationId xmlns:a16="http://schemas.microsoft.com/office/drawing/2014/main" id="{65FE11D9-7FFB-4E48-81B5-18927FC9587D}"/>
              </a:ext>
            </a:extLst>
          </p:cNvPr>
          <p:cNvSpPr/>
          <p:nvPr/>
        </p:nvSpPr>
        <p:spPr>
          <a:xfrm>
            <a:off x="1608988" y="2261541"/>
            <a:ext cx="3124573" cy="543867"/>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Operate autonomously during loss </a:t>
            </a:r>
            <a:br>
              <a:rPr lang="en-US" sz="1467" dirty="0">
                <a:solidFill>
                  <a:srgbClr val="FFFFFF"/>
                </a:solidFill>
                <a:latin typeface="+mj-lt"/>
                <a:ea typeface="ＭＳ Ｐゴシック" charset="0"/>
              </a:rPr>
            </a:br>
            <a:r>
              <a:rPr lang="en-US" sz="1467" dirty="0">
                <a:solidFill>
                  <a:srgbClr val="FFFFFF"/>
                </a:solidFill>
                <a:latin typeface="+mj-lt"/>
                <a:ea typeface="ＭＳ Ｐゴシック" charset="0"/>
              </a:rPr>
              <a:t>of connection to controller</a:t>
            </a:r>
          </a:p>
        </p:txBody>
      </p:sp>
      <p:sp>
        <p:nvSpPr>
          <p:cNvPr id="20" name="Rectangle 19">
            <a:extLst>
              <a:ext uri="{FF2B5EF4-FFF2-40B4-BE49-F238E27FC236}">
                <a16:creationId xmlns:a16="http://schemas.microsoft.com/office/drawing/2014/main" id="{B758048E-8995-DB49-8B19-952BEF8F9241}"/>
              </a:ext>
            </a:extLst>
          </p:cNvPr>
          <p:cNvSpPr/>
          <p:nvPr/>
        </p:nvSpPr>
        <p:spPr>
          <a:xfrm>
            <a:off x="1608987" y="2755300"/>
            <a:ext cx="3510898"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Support Hub &amp; Spoke, Partial/Full Mesh</a:t>
            </a:r>
          </a:p>
        </p:txBody>
      </p:sp>
      <p:sp>
        <p:nvSpPr>
          <p:cNvPr id="21" name="Rectangle 20">
            <a:extLst>
              <a:ext uri="{FF2B5EF4-FFF2-40B4-BE49-F238E27FC236}">
                <a16:creationId xmlns:a16="http://schemas.microsoft.com/office/drawing/2014/main" id="{784AFD2B-F1A4-D44C-819C-59D187AF5E0A}"/>
              </a:ext>
            </a:extLst>
          </p:cNvPr>
          <p:cNvSpPr/>
          <p:nvPr/>
        </p:nvSpPr>
        <p:spPr>
          <a:xfrm>
            <a:off x="1608987" y="3050939"/>
            <a:ext cx="3787973" cy="728341"/>
          </a:xfrm>
          <a:prstGeom prst="rect">
            <a:avLst/>
          </a:prstGeom>
        </p:spPr>
        <p:txBody>
          <a:bodyPr wrap="square">
            <a:spAutoFit/>
          </a:bodyPr>
          <a:lstStyle/>
          <a:p>
            <a:pPr defTabSz="609585" fontAlgn="base">
              <a:spcBef>
                <a:spcPct val="0"/>
              </a:spcBef>
              <a:spcAft>
                <a:spcPct val="0"/>
              </a:spcAft>
            </a:pPr>
            <a:r>
              <a:rPr lang="en-US" sz="1467" dirty="0">
                <a:solidFill>
                  <a:srgbClr val="FFFFFF"/>
                </a:solidFill>
                <a:latin typeface="+mj-lt"/>
                <a:ea typeface="ＭＳ Ｐゴシック" charset="0"/>
              </a:rPr>
              <a:t>Centralized management: </a:t>
            </a:r>
            <a:br>
              <a:rPr lang="en-US" sz="1467" dirty="0">
                <a:solidFill>
                  <a:srgbClr val="FFFFFF"/>
                </a:solidFill>
                <a:latin typeface="+mj-lt"/>
                <a:ea typeface="ＭＳ Ｐゴシック" charset="0"/>
              </a:rPr>
            </a:br>
            <a:r>
              <a:rPr lang="en-US" sz="1333" dirty="0">
                <a:solidFill>
                  <a:srgbClr val="FFFFFF"/>
                </a:solidFill>
                <a:latin typeface="+mj-lt"/>
                <a:ea typeface="ＭＳ Ｐゴシック" charset="0"/>
              </a:rPr>
              <a:t>Inventory, visibility, reporting, Management, config changes, SW upgrades via GUI</a:t>
            </a:r>
            <a:endParaRPr lang="en-US" sz="1467" dirty="0">
              <a:solidFill>
                <a:srgbClr val="FFFFFF"/>
              </a:solidFill>
              <a:latin typeface="+mj-lt"/>
              <a:ea typeface="ＭＳ Ｐゴシック" charset="0"/>
            </a:endParaRPr>
          </a:p>
        </p:txBody>
      </p:sp>
      <p:sp>
        <p:nvSpPr>
          <p:cNvPr id="22" name="Rectangle 21">
            <a:extLst>
              <a:ext uri="{FF2B5EF4-FFF2-40B4-BE49-F238E27FC236}">
                <a16:creationId xmlns:a16="http://schemas.microsoft.com/office/drawing/2014/main" id="{87DCF9F0-BDF3-414E-8C77-91DAE17C8FFA}"/>
              </a:ext>
            </a:extLst>
          </p:cNvPr>
          <p:cNvSpPr/>
          <p:nvPr/>
        </p:nvSpPr>
        <p:spPr>
          <a:xfrm>
            <a:off x="1608987" y="3728848"/>
            <a:ext cx="2300630"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Zero-touch configuration</a:t>
            </a:r>
          </a:p>
        </p:txBody>
      </p:sp>
      <p:sp>
        <p:nvSpPr>
          <p:cNvPr id="23" name="Rectangle 22">
            <a:extLst>
              <a:ext uri="{FF2B5EF4-FFF2-40B4-BE49-F238E27FC236}">
                <a16:creationId xmlns:a16="http://schemas.microsoft.com/office/drawing/2014/main" id="{D9376A93-FE01-4745-9339-56AA6F910B02}"/>
              </a:ext>
            </a:extLst>
          </p:cNvPr>
          <p:cNvSpPr/>
          <p:nvPr/>
        </p:nvSpPr>
        <p:spPr>
          <a:xfrm>
            <a:off x="1608988" y="4024486"/>
            <a:ext cx="2730235"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VPN (AES 256-bit encryption)</a:t>
            </a:r>
          </a:p>
        </p:txBody>
      </p:sp>
      <p:sp>
        <p:nvSpPr>
          <p:cNvPr id="24" name="Rectangle 23">
            <a:extLst>
              <a:ext uri="{FF2B5EF4-FFF2-40B4-BE49-F238E27FC236}">
                <a16:creationId xmlns:a16="http://schemas.microsoft.com/office/drawing/2014/main" id="{C32B470C-0DD2-6E4E-B680-9BD8A7FF84E1}"/>
              </a:ext>
            </a:extLst>
          </p:cNvPr>
          <p:cNvSpPr/>
          <p:nvPr/>
        </p:nvSpPr>
        <p:spPr>
          <a:xfrm>
            <a:off x="1608987" y="4320125"/>
            <a:ext cx="2053767"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Direct Internet Access</a:t>
            </a:r>
          </a:p>
        </p:txBody>
      </p:sp>
      <p:sp>
        <p:nvSpPr>
          <p:cNvPr id="25" name="Rectangle 24">
            <a:extLst>
              <a:ext uri="{FF2B5EF4-FFF2-40B4-BE49-F238E27FC236}">
                <a16:creationId xmlns:a16="http://schemas.microsoft.com/office/drawing/2014/main" id="{9C0EB7E5-EAA9-B44F-A71D-3BBAAD98EC22}"/>
              </a:ext>
            </a:extLst>
          </p:cNvPr>
          <p:cNvSpPr/>
          <p:nvPr/>
        </p:nvSpPr>
        <p:spPr>
          <a:xfrm>
            <a:off x="1608987" y="4615764"/>
            <a:ext cx="2920992" cy="543867"/>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Dynamic traffic steering based </a:t>
            </a:r>
            <a:br>
              <a:rPr lang="en-US" sz="1467" dirty="0">
                <a:solidFill>
                  <a:srgbClr val="FFFFFF"/>
                </a:solidFill>
                <a:latin typeface="+mj-lt"/>
                <a:ea typeface="ＭＳ Ｐゴシック" charset="0"/>
              </a:rPr>
            </a:br>
            <a:r>
              <a:rPr lang="en-US" sz="1467" dirty="0">
                <a:solidFill>
                  <a:srgbClr val="FFFFFF"/>
                </a:solidFill>
                <a:latin typeface="+mj-lt"/>
                <a:ea typeface="ＭＳ Ｐゴシック" charset="0"/>
              </a:rPr>
              <a:t>on business or application policy</a:t>
            </a:r>
          </a:p>
        </p:txBody>
      </p:sp>
      <p:sp>
        <p:nvSpPr>
          <p:cNvPr id="26" name="Rectangle 25">
            <a:extLst>
              <a:ext uri="{FF2B5EF4-FFF2-40B4-BE49-F238E27FC236}">
                <a16:creationId xmlns:a16="http://schemas.microsoft.com/office/drawing/2014/main" id="{D2C22F5A-F9A4-E14C-B35D-9E9B5ED2641F}"/>
              </a:ext>
            </a:extLst>
          </p:cNvPr>
          <p:cNvSpPr/>
          <p:nvPr/>
        </p:nvSpPr>
        <p:spPr>
          <a:xfrm>
            <a:off x="1608987" y="5114602"/>
            <a:ext cx="3174267"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Support for traffic shaping and QoS</a:t>
            </a:r>
          </a:p>
        </p:txBody>
      </p:sp>
      <p:sp>
        <p:nvSpPr>
          <p:cNvPr id="27" name="Rectangle 26">
            <a:extLst>
              <a:ext uri="{FF2B5EF4-FFF2-40B4-BE49-F238E27FC236}">
                <a16:creationId xmlns:a16="http://schemas.microsoft.com/office/drawing/2014/main" id="{8F410D04-5BC0-2B4A-B5F9-CE70F95DF1E0}"/>
              </a:ext>
            </a:extLst>
          </p:cNvPr>
          <p:cNvSpPr/>
          <p:nvPr/>
        </p:nvSpPr>
        <p:spPr>
          <a:xfrm>
            <a:off x="1608988" y="5410241"/>
            <a:ext cx="3787973" cy="543867"/>
          </a:xfrm>
          <a:prstGeom prst="rect">
            <a:avLst/>
          </a:prstGeom>
        </p:spPr>
        <p:txBody>
          <a:bodyPr wrap="square">
            <a:spAutoFit/>
          </a:bodyPr>
          <a:lstStyle/>
          <a:p>
            <a:pPr defTabSz="609585" fontAlgn="base">
              <a:spcBef>
                <a:spcPct val="0"/>
              </a:spcBef>
              <a:spcAft>
                <a:spcPct val="0"/>
              </a:spcAft>
            </a:pPr>
            <a:r>
              <a:rPr lang="en-US" sz="1467" dirty="0">
                <a:solidFill>
                  <a:srgbClr val="FFFFFF"/>
                </a:solidFill>
                <a:latin typeface="+mj-lt"/>
                <a:ea typeface="ＭＳ Ｐゴシック" charset="0"/>
              </a:rPr>
              <a:t>&gt;100 well-known application profiles included + custom template capabilities</a:t>
            </a:r>
          </a:p>
        </p:txBody>
      </p:sp>
      <p:sp>
        <p:nvSpPr>
          <p:cNvPr id="28" name="Rectangle 27">
            <a:extLst>
              <a:ext uri="{FF2B5EF4-FFF2-40B4-BE49-F238E27FC236}">
                <a16:creationId xmlns:a16="http://schemas.microsoft.com/office/drawing/2014/main" id="{26C336F5-F4CA-5149-BD35-5B1C4A2CB533}"/>
              </a:ext>
            </a:extLst>
          </p:cNvPr>
          <p:cNvSpPr/>
          <p:nvPr/>
        </p:nvSpPr>
        <p:spPr>
          <a:xfrm>
            <a:off x="1608987" y="5931582"/>
            <a:ext cx="3730508"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Self-serve granular configuration changes</a:t>
            </a:r>
          </a:p>
        </p:txBody>
      </p:sp>
      <p:grpSp>
        <p:nvGrpSpPr>
          <p:cNvPr id="29" name="Group 28">
            <a:extLst>
              <a:ext uri="{FF2B5EF4-FFF2-40B4-BE49-F238E27FC236}">
                <a16:creationId xmlns:a16="http://schemas.microsoft.com/office/drawing/2014/main" id="{2C7C6AD9-F29A-BB4B-B06F-1C1D61783F7C}"/>
              </a:ext>
            </a:extLst>
          </p:cNvPr>
          <p:cNvGrpSpPr/>
          <p:nvPr/>
        </p:nvGrpSpPr>
        <p:grpSpPr>
          <a:xfrm rot="2700000">
            <a:off x="1446514" y="1963543"/>
            <a:ext cx="166159" cy="246199"/>
            <a:chOff x="4732274" y="734617"/>
            <a:chExt cx="298117" cy="441722"/>
          </a:xfrm>
          <a:solidFill>
            <a:schemeClr val="tx2"/>
          </a:solidFill>
        </p:grpSpPr>
        <p:sp>
          <p:nvSpPr>
            <p:cNvPr id="30" name="Rectangle: Rounded Corners 35">
              <a:extLst>
                <a:ext uri="{FF2B5EF4-FFF2-40B4-BE49-F238E27FC236}">
                  <a16:creationId xmlns:a16="http://schemas.microsoft.com/office/drawing/2014/main" id="{3D849EAF-E2CF-C043-9560-5F9EA11EB75C}"/>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31" name="Rectangle: Rounded Corners 36">
              <a:extLst>
                <a:ext uri="{FF2B5EF4-FFF2-40B4-BE49-F238E27FC236}">
                  <a16:creationId xmlns:a16="http://schemas.microsoft.com/office/drawing/2014/main" id="{5D2D124C-0E4E-EF46-8D4B-A8E0C35690C9}"/>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32" name="Group 31">
            <a:extLst>
              <a:ext uri="{FF2B5EF4-FFF2-40B4-BE49-F238E27FC236}">
                <a16:creationId xmlns:a16="http://schemas.microsoft.com/office/drawing/2014/main" id="{FF4C3C6E-DE87-964F-9B60-86287097D632}"/>
              </a:ext>
            </a:extLst>
          </p:cNvPr>
          <p:cNvGrpSpPr/>
          <p:nvPr/>
        </p:nvGrpSpPr>
        <p:grpSpPr>
          <a:xfrm rot="2700000">
            <a:off x="1446514" y="2253468"/>
            <a:ext cx="166159" cy="246199"/>
            <a:chOff x="4732274" y="734617"/>
            <a:chExt cx="298117" cy="441722"/>
          </a:xfrm>
          <a:solidFill>
            <a:schemeClr val="tx2"/>
          </a:solidFill>
        </p:grpSpPr>
        <p:sp>
          <p:nvSpPr>
            <p:cNvPr id="33" name="Rectangle: Rounded Corners 39">
              <a:extLst>
                <a:ext uri="{FF2B5EF4-FFF2-40B4-BE49-F238E27FC236}">
                  <a16:creationId xmlns:a16="http://schemas.microsoft.com/office/drawing/2014/main" id="{0E68B47D-A8DB-D842-8C30-C792809A93AE}"/>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34" name="Rectangle: Rounded Corners 40">
              <a:extLst>
                <a:ext uri="{FF2B5EF4-FFF2-40B4-BE49-F238E27FC236}">
                  <a16:creationId xmlns:a16="http://schemas.microsoft.com/office/drawing/2014/main" id="{2389186C-B5CD-5C4E-9C76-D710647FDEA2}"/>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35" name="Group 34">
            <a:extLst>
              <a:ext uri="{FF2B5EF4-FFF2-40B4-BE49-F238E27FC236}">
                <a16:creationId xmlns:a16="http://schemas.microsoft.com/office/drawing/2014/main" id="{AF242012-2F07-154D-A2E0-7075FB72526C}"/>
              </a:ext>
            </a:extLst>
          </p:cNvPr>
          <p:cNvGrpSpPr/>
          <p:nvPr/>
        </p:nvGrpSpPr>
        <p:grpSpPr>
          <a:xfrm rot="2700000">
            <a:off x="1446513" y="2756117"/>
            <a:ext cx="166159" cy="246199"/>
            <a:chOff x="4732274" y="734617"/>
            <a:chExt cx="298117" cy="441722"/>
          </a:xfrm>
          <a:solidFill>
            <a:schemeClr val="tx2"/>
          </a:solidFill>
        </p:grpSpPr>
        <p:sp>
          <p:nvSpPr>
            <p:cNvPr id="36" name="Rectangle: Rounded Corners 42">
              <a:extLst>
                <a:ext uri="{FF2B5EF4-FFF2-40B4-BE49-F238E27FC236}">
                  <a16:creationId xmlns:a16="http://schemas.microsoft.com/office/drawing/2014/main" id="{1362EA83-610B-8442-9FB3-979CD78BBA68}"/>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37" name="Rectangle: Rounded Corners 43">
              <a:extLst>
                <a:ext uri="{FF2B5EF4-FFF2-40B4-BE49-F238E27FC236}">
                  <a16:creationId xmlns:a16="http://schemas.microsoft.com/office/drawing/2014/main" id="{82E4C4F1-AC84-F549-BFEB-E770958EA6C4}"/>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38" name="Group 37">
            <a:extLst>
              <a:ext uri="{FF2B5EF4-FFF2-40B4-BE49-F238E27FC236}">
                <a16:creationId xmlns:a16="http://schemas.microsoft.com/office/drawing/2014/main" id="{D61FE4D4-3769-844C-9490-B995E032E442}"/>
              </a:ext>
            </a:extLst>
          </p:cNvPr>
          <p:cNvGrpSpPr/>
          <p:nvPr/>
        </p:nvGrpSpPr>
        <p:grpSpPr>
          <a:xfrm rot="2700000">
            <a:off x="1446513" y="3050803"/>
            <a:ext cx="166159" cy="246199"/>
            <a:chOff x="4732274" y="734617"/>
            <a:chExt cx="298117" cy="441722"/>
          </a:xfrm>
          <a:solidFill>
            <a:schemeClr val="tx2"/>
          </a:solidFill>
        </p:grpSpPr>
        <p:sp>
          <p:nvSpPr>
            <p:cNvPr id="39" name="Rectangle: Rounded Corners 49">
              <a:extLst>
                <a:ext uri="{FF2B5EF4-FFF2-40B4-BE49-F238E27FC236}">
                  <a16:creationId xmlns:a16="http://schemas.microsoft.com/office/drawing/2014/main" id="{A66A562E-46B0-C14F-81C0-EDC4ACF65142}"/>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40" name="Rectangle: Rounded Corners 50">
              <a:extLst>
                <a:ext uri="{FF2B5EF4-FFF2-40B4-BE49-F238E27FC236}">
                  <a16:creationId xmlns:a16="http://schemas.microsoft.com/office/drawing/2014/main" id="{607119D9-23E7-E942-B930-AD49719FC8BF}"/>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41" name="Group 40">
            <a:extLst>
              <a:ext uri="{FF2B5EF4-FFF2-40B4-BE49-F238E27FC236}">
                <a16:creationId xmlns:a16="http://schemas.microsoft.com/office/drawing/2014/main" id="{8B752EB7-B3FC-044F-AECE-1AE1D2F9CA52}"/>
              </a:ext>
            </a:extLst>
          </p:cNvPr>
          <p:cNvGrpSpPr/>
          <p:nvPr/>
        </p:nvGrpSpPr>
        <p:grpSpPr>
          <a:xfrm rot="2700000">
            <a:off x="1446513" y="3734428"/>
            <a:ext cx="166159" cy="246199"/>
            <a:chOff x="4732274" y="734617"/>
            <a:chExt cx="298117" cy="441722"/>
          </a:xfrm>
          <a:solidFill>
            <a:schemeClr val="tx2"/>
          </a:solidFill>
        </p:grpSpPr>
        <p:sp>
          <p:nvSpPr>
            <p:cNvPr id="42" name="Rectangle: Rounded Corners 52">
              <a:extLst>
                <a:ext uri="{FF2B5EF4-FFF2-40B4-BE49-F238E27FC236}">
                  <a16:creationId xmlns:a16="http://schemas.microsoft.com/office/drawing/2014/main" id="{1E62119C-5E48-A649-A7D4-E311DE5D3F96}"/>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43" name="Rectangle: Rounded Corners 53">
              <a:extLst>
                <a:ext uri="{FF2B5EF4-FFF2-40B4-BE49-F238E27FC236}">
                  <a16:creationId xmlns:a16="http://schemas.microsoft.com/office/drawing/2014/main" id="{C2BB2968-90B7-6444-909F-4B9F710E013F}"/>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44" name="Group 43">
            <a:extLst>
              <a:ext uri="{FF2B5EF4-FFF2-40B4-BE49-F238E27FC236}">
                <a16:creationId xmlns:a16="http://schemas.microsoft.com/office/drawing/2014/main" id="{F7050DC6-BCEC-5D4A-B35A-7151542F72CF}"/>
              </a:ext>
            </a:extLst>
          </p:cNvPr>
          <p:cNvGrpSpPr/>
          <p:nvPr/>
        </p:nvGrpSpPr>
        <p:grpSpPr>
          <a:xfrm rot="2700000">
            <a:off x="1446511" y="4025937"/>
            <a:ext cx="166159" cy="246199"/>
            <a:chOff x="4732274" y="734617"/>
            <a:chExt cx="298117" cy="441722"/>
          </a:xfrm>
          <a:solidFill>
            <a:schemeClr val="tx2"/>
          </a:solidFill>
        </p:grpSpPr>
        <p:sp>
          <p:nvSpPr>
            <p:cNvPr id="45" name="Rectangle: Rounded Corners 55">
              <a:extLst>
                <a:ext uri="{FF2B5EF4-FFF2-40B4-BE49-F238E27FC236}">
                  <a16:creationId xmlns:a16="http://schemas.microsoft.com/office/drawing/2014/main" id="{B9606276-EFE2-4A45-B323-E8AFC540734A}"/>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46" name="Rectangle: Rounded Corners 56">
              <a:extLst>
                <a:ext uri="{FF2B5EF4-FFF2-40B4-BE49-F238E27FC236}">
                  <a16:creationId xmlns:a16="http://schemas.microsoft.com/office/drawing/2014/main" id="{1F9AC574-F83C-214F-BD9A-1487BE1950CA}"/>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47" name="Group 46">
            <a:extLst>
              <a:ext uri="{FF2B5EF4-FFF2-40B4-BE49-F238E27FC236}">
                <a16:creationId xmlns:a16="http://schemas.microsoft.com/office/drawing/2014/main" id="{48DC8E40-1163-3B44-BA06-5F09060E11C2}"/>
              </a:ext>
            </a:extLst>
          </p:cNvPr>
          <p:cNvGrpSpPr/>
          <p:nvPr/>
        </p:nvGrpSpPr>
        <p:grpSpPr>
          <a:xfrm rot="2700000">
            <a:off x="1446511" y="4322208"/>
            <a:ext cx="166159" cy="246199"/>
            <a:chOff x="4732274" y="734617"/>
            <a:chExt cx="298117" cy="441722"/>
          </a:xfrm>
          <a:solidFill>
            <a:schemeClr val="tx2"/>
          </a:solidFill>
        </p:grpSpPr>
        <p:sp>
          <p:nvSpPr>
            <p:cNvPr id="48" name="Rectangle: Rounded Corners 58">
              <a:extLst>
                <a:ext uri="{FF2B5EF4-FFF2-40B4-BE49-F238E27FC236}">
                  <a16:creationId xmlns:a16="http://schemas.microsoft.com/office/drawing/2014/main" id="{D075BB27-32E1-4B4D-8E27-C606BCD0CC02}"/>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49" name="Rectangle: Rounded Corners 59">
              <a:extLst>
                <a:ext uri="{FF2B5EF4-FFF2-40B4-BE49-F238E27FC236}">
                  <a16:creationId xmlns:a16="http://schemas.microsoft.com/office/drawing/2014/main" id="{E7A2572A-7F1A-BB4B-9E48-D79E22DC5D27}"/>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50" name="Group 49">
            <a:extLst>
              <a:ext uri="{FF2B5EF4-FFF2-40B4-BE49-F238E27FC236}">
                <a16:creationId xmlns:a16="http://schemas.microsoft.com/office/drawing/2014/main" id="{E50461A6-580B-1741-BAB4-D301BCC66041}"/>
              </a:ext>
            </a:extLst>
          </p:cNvPr>
          <p:cNvGrpSpPr/>
          <p:nvPr/>
        </p:nvGrpSpPr>
        <p:grpSpPr>
          <a:xfrm rot="2700000">
            <a:off x="1446511" y="4618481"/>
            <a:ext cx="166159" cy="246199"/>
            <a:chOff x="4732274" y="734617"/>
            <a:chExt cx="298117" cy="441722"/>
          </a:xfrm>
          <a:solidFill>
            <a:schemeClr val="tx2"/>
          </a:solidFill>
        </p:grpSpPr>
        <p:sp>
          <p:nvSpPr>
            <p:cNvPr id="51" name="Rectangle: Rounded Corners 61">
              <a:extLst>
                <a:ext uri="{FF2B5EF4-FFF2-40B4-BE49-F238E27FC236}">
                  <a16:creationId xmlns:a16="http://schemas.microsoft.com/office/drawing/2014/main" id="{560DE8E3-7D1A-F044-97FC-8F29638743AE}"/>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52" name="Rectangle: Rounded Corners 62">
              <a:extLst>
                <a:ext uri="{FF2B5EF4-FFF2-40B4-BE49-F238E27FC236}">
                  <a16:creationId xmlns:a16="http://schemas.microsoft.com/office/drawing/2014/main" id="{E1ED9127-F53B-4448-9A41-8231743BD2B6}"/>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53" name="Group 52">
            <a:extLst>
              <a:ext uri="{FF2B5EF4-FFF2-40B4-BE49-F238E27FC236}">
                <a16:creationId xmlns:a16="http://schemas.microsoft.com/office/drawing/2014/main" id="{58D2880B-FF51-2F4D-BB97-B4E925CCAB5A}"/>
              </a:ext>
            </a:extLst>
          </p:cNvPr>
          <p:cNvGrpSpPr/>
          <p:nvPr/>
        </p:nvGrpSpPr>
        <p:grpSpPr>
          <a:xfrm rot="2700000">
            <a:off x="1446511" y="5119543"/>
            <a:ext cx="166159" cy="246199"/>
            <a:chOff x="4732274" y="734617"/>
            <a:chExt cx="298117" cy="441722"/>
          </a:xfrm>
          <a:solidFill>
            <a:schemeClr val="tx2"/>
          </a:solidFill>
        </p:grpSpPr>
        <p:sp>
          <p:nvSpPr>
            <p:cNvPr id="54" name="Rectangle: Rounded Corners 64">
              <a:extLst>
                <a:ext uri="{FF2B5EF4-FFF2-40B4-BE49-F238E27FC236}">
                  <a16:creationId xmlns:a16="http://schemas.microsoft.com/office/drawing/2014/main" id="{C0B7A27E-8DE3-B846-8735-242C115F76AD}"/>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55" name="Rectangle: Rounded Corners 65">
              <a:extLst>
                <a:ext uri="{FF2B5EF4-FFF2-40B4-BE49-F238E27FC236}">
                  <a16:creationId xmlns:a16="http://schemas.microsoft.com/office/drawing/2014/main" id="{1C5FB593-4D3A-4C44-AAB0-DBF2AC9A5913}"/>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56" name="Group 55">
            <a:extLst>
              <a:ext uri="{FF2B5EF4-FFF2-40B4-BE49-F238E27FC236}">
                <a16:creationId xmlns:a16="http://schemas.microsoft.com/office/drawing/2014/main" id="{EDE1FBA3-342C-B847-AB62-9DD0FC6C74A4}"/>
              </a:ext>
            </a:extLst>
          </p:cNvPr>
          <p:cNvGrpSpPr/>
          <p:nvPr/>
        </p:nvGrpSpPr>
        <p:grpSpPr>
          <a:xfrm rot="2700000">
            <a:off x="1446510" y="5418476"/>
            <a:ext cx="166159" cy="246199"/>
            <a:chOff x="4732274" y="734617"/>
            <a:chExt cx="298117" cy="441722"/>
          </a:xfrm>
          <a:solidFill>
            <a:schemeClr val="tx2"/>
          </a:solidFill>
        </p:grpSpPr>
        <p:sp>
          <p:nvSpPr>
            <p:cNvPr id="57" name="Rectangle: Rounded Corners 67">
              <a:extLst>
                <a:ext uri="{FF2B5EF4-FFF2-40B4-BE49-F238E27FC236}">
                  <a16:creationId xmlns:a16="http://schemas.microsoft.com/office/drawing/2014/main" id="{59F75FB5-7BA9-A243-9BC2-B4C2264E21D7}"/>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58" name="Rectangle: Rounded Corners 68">
              <a:extLst>
                <a:ext uri="{FF2B5EF4-FFF2-40B4-BE49-F238E27FC236}">
                  <a16:creationId xmlns:a16="http://schemas.microsoft.com/office/drawing/2014/main" id="{83BD2577-C22A-9446-B061-53B60B2C351C}"/>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59" name="Group 58">
            <a:extLst>
              <a:ext uri="{FF2B5EF4-FFF2-40B4-BE49-F238E27FC236}">
                <a16:creationId xmlns:a16="http://schemas.microsoft.com/office/drawing/2014/main" id="{096A9C94-24CF-804C-850F-CFBA18EE17D6}"/>
              </a:ext>
            </a:extLst>
          </p:cNvPr>
          <p:cNvGrpSpPr/>
          <p:nvPr/>
        </p:nvGrpSpPr>
        <p:grpSpPr>
          <a:xfrm rot="2700000">
            <a:off x="1446509" y="5940191"/>
            <a:ext cx="166159" cy="246199"/>
            <a:chOff x="4732274" y="734617"/>
            <a:chExt cx="298117" cy="441722"/>
          </a:xfrm>
          <a:solidFill>
            <a:schemeClr val="tx2"/>
          </a:solidFill>
        </p:grpSpPr>
        <p:sp>
          <p:nvSpPr>
            <p:cNvPr id="60" name="Rectangle: Rounded Corners 70">
              <a:extLst>
                <a:ext uri="{FF2B5EF4-FFF2-40B4-BE49-F238E27FC236}">
                  <a16:creationId xmlns:a16="http://schemas.microsoft.com/office/drawing/2014/main" id="{2F44289A-E468-F74E-B7AE-0FED1D1920FA}"/>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61" name="Rectangle: Rounded Corners 71">
              <a:extLst>
                <a:ext uri="{FF2B5EF4-FFF2-40B4-BE49-F238E27FC236}">
                  <a16:creationId xmlns:a16="http://schemas.microsoft.com/office/drawing/2014/main" id="{61664A50-1A4D-E84C-944B-F38F9619DDED}"/>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sp>
        <p:nvSpPr>
          <p:cNvPr id="62" name="Oval 61">
            <a:extLst>
              <a:ext uri="{FF2B5EF4-FFF2-40B4-BE49-F238E27FC236}">
                <a16:creationId xmlns:a16="http://schemas.microsoft.com/office/drawing/2014/main" id="{052E7BF3-535B-1544-89C9-C19C18065AE6}"/>
              </a:ext>
            </a:extLst>
          </p:cNvPr>
          <p:cNvSpPr>
            <a:spLocks noChangeAspect="1"/>
          </p:cNvSpPr>
          <p:nvPr/>
        </p:nvSpPr>
        <p:spPr>
          <a:xfrm>
            <a:off x="7078493" y="1830256"/>
            <a:ext cx="4106272" cy="4113844"/>
          </a:xfrm>
          <a:prstGeom prst="ellipse">
            <a:avLst/>
          </a:prstGeom>
          <a:solidFill>
            <a:schemeClr val="tx2"/>
          </a:solidFill>
          <a:ln w="111125">
            <a:solidFill>
              <a:schemeClr val="bg2">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63" name="Freeform 5">
            <a:extLst>
              <a:ext uri="{FF2B5EF4-FFF2-40B4-BE49-F238E27FC236}">
                <a16:creationId xmlns:a16="http://schemas.microsoft.com/office/drawing/2014/main" id="{3F96FD58-5A5A-0945-9913-6C3B6888212D}"/>
              </a:ext>
            </a:extLst>
          </p:cNvPr>
          <p:cNvSpPr>
            <a:spLocks/>
          </p:cNvSpPr>
          <p:nvPr/>
        </p:nvSpPr>
        <p:spPr bwMode="auto">
          <a:xfrm>
            <a:off x="5955465" y="3520941"/>
            <a:ext cx="478392" cy="732475"/>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FFFFFF"/>
              </a:solidFill>
              <a:latin typeface="+mj-lt"/>
              <a:ea typeface="ＭＳ Ｐゴシック" charset="0"/>
            </a:endParaRPr>
          </a:p>
        </p:txBody>
      </p:sp>
      <p:sp>
        <p:nvSpPr>
          <p:cNvPr id="64" name="TextBox 63">
            <a:extLst>
              <a:ext uri="{FF2B5EF4-FFF2-40B4-BE49-F238E27FC236}">
                <a16:creationId xmlns:a16="http://schemas.microsoft.com/office/drawing/2014/main" id="{EFEB2162-6F03-E646-9503-3CC94AE654D6}"/>
              </a:ext>
            </a:extLst>
          </p:cNvPr>
          <p:cNvSpPr txBox="1"/>
          <p:nvPr/>
        </p:nvSpPr>
        <p:spPr>
          <a:xfrm>
            <a:off x="7391380" y="3466271"/>
            <a:ext cx="3534707" cy="1785104"/>
          </a:xfrm>
          <a:prstGeom prst="rect">
            <a:avLst/>
          </a:prstGeom>
          <a:noFill/>
        </p:spPr>
        <p:txBody>
          <a:bodyPr wrap="square" rtlCol="0">
            <a:spAutoFit/>
          </a:bodyPr>
          <a:lstStyle/>
          <a:p>
            <a:pPr algn="ctr" defTabSz="609585" fontAlgn="base">
              <a:spcBef>
                <a:spcPts val="800"/>
              </a:spcBef>
              <a:spcAft>
                <a:spcPct val="0"/>
              </a:spcAft>
              <a:defRPr/>
            </a:pPr>
            <a:r>
              <a:rPr lang="en-US" b="1" dirty="0">
                <a:solidFill>
                  <a:schemeClr val="accent5"/>
                </a:solidFill>
                <a:latin typeface="+mj-lt"/>
                <a:ea typeface="ＭＳ Ｐゴシック" charset="0"/>
                <a:cs typeface="CiscoSansTT" panose="020B0503020201020303" pitchFamily="34" charset="0"/>
              </a:rPr>
              <a:t>Circuit Load Balancing</a:t>
            </a:r>
          </a:p>
          <a:p>
            <a:pPr algn="ctr" defTabSz="609585" fontAlgn="base">
              <a:spcBef>
                <a:spcPts val="800"/>
              </a:spcBef>
              <a:spcAft>
                <a:spcPct val="0"/>
              </a:spcAft>
              <a:defRPr/>
            </a:pPr>
            <a:r>
              <a:rPr lang="en-US" b="1" dirty="0">
                <a:solidFill>
                  <a:schemeClr val="accent5"/>
                </a:solidFill>
                <a:latin typeface="+mj-lt"/>
                <a:ea typeface="ＭＳ Ｐゴシック" charset="0"/>
                <a:cs typeface="CiscoSansTT" panose="020B0503020201020303" pitchFamily="34" charset="0"/>
              </a:rPr>
              <a:t>Direct Internet Access</a:t>
            </a:r>
          </a:p>
          <a:p>
            <a:pPr algn="ctr" defTabSz="609585" fontAlgn="base">
              <a:spcBef>
                <a:spcPts val="800"/>
              </a:spcBef>
              <a:spcAft>
                <a:spcPct val="0"/>
              </a:spcAft>
              <a:defRPr/>
            </a:pPr>
            <a:r>
              <a:rPr lang="en-US" b="1" dirty="0">
                <a:solidFill>
                  <a:schemeClr val="accent5"/>
                </a:solidFill>
                <a:latin typeface="+mj-lt"/>
                <a:ea typeface="ＭＳ Ｐゴシック" charset="0"/>
                <a:cs typeface="CiscoSansTT" panose="020B0503020201020303" pitchFamily="34" charset="0"/>
              </a:rPr>
              <a:t>Centralized Management &amp; Orchestration</a:t>
            </a:r>
          </a:p>
          <a:p>
            <a:pPr algn="ctr" defTabSz="609585" fontAlgn="base">
              <a:spcBef>
                <a:spcPts val="800"/>
              </a:spcBef>
              <a:spcAft>
                <a:spcPct val="0"/>
              </a:spcAft>
              <a:defRPr/>
            </a:pPr>
            <a:r>
              <a:rPr lang="en-US" b="1" dirty="0">
                <a:solidFill>
                  <a:schemeClr val="accent5"/>
                </a:solidFill>
                <a:latin typeface="+mj-lt"/>
                <a:ea typeface="ＭＳ Ｐゴシック" charset="0"/>
                <a:cs typeface="CiscoSansTT" panose="020B0503020201020303" pitchFamily="34" charset="0"/>
              </a:rPr>
              <a:t>Lower Circuit Costs</a:t>
            </a:r>
          </a:p>
        </p:txBody>
      </p:sp>
      <p:sp>
        <p:nvSpPr>
          <p:cNvPr id="65" name="TextBox 64">
            <a:extLst>
              <a:ext uri="{FF2B5EF4-FFF2-40B4-BE49-F238E27FC236}">
                <a16:creationId xmlns:a16="http://schemas.microsoft.com/office/drawing/2014/main" id="{E18B71FF-D5BF-144A-9F2D-79241069C264}"/>
              </a:ext>
            </a:extLst>
          </p:cNvPr>
          <p:cNvSpPr txBox="1"/>
          <p:nvPr/>
        </p:nvSpPr>
        <p:spPr>
          <a:xfrm>
            <a:off x="7364275" y="2541489"/>
            <a:ext cx="3534708" cy="830997"/>
          </a:xfrm>
          <a:prstGeom prst="rect">
            <a:avLst/>
          </a:prstGeom>
          <a:noFill/>
        </p:spPr>
        <p:txBody>
          <a:bodyPr wrap="square" rtlCol="0">
            <a:spAutoFit/>
          </a:bodyPr>
          <a:lstStyle/>
          <a:p>
            <a:pPr algn="ctr" defTabSz="609585" fontAlgn="base">
              <a:spcBef>
                <a:spcPct val="0"/>
              </a:spcBef>
              <a:spcAft>
                <a:spcPct val="0"/>
              </a:spcAft>
              <a:defRPr/>
            </a:pPr>
            <a:r>
              <a:rPr lang="en-US" sz="2400" b="1" dirty="0">
                <a:solidFill>
                  <a:srgbClr val="FFFFFF"/>
                </a:solidFill>
                <a:latin typeface="+mj-lt"/>
                <a:ea typeface="ＭＳ Ｐゴシック" charset="0"/>
              </a:rPr>
              <a:t>Summary of Basic </a:t>
            </a:r>
          </a:p>
          <a:p>
            <a:pPr algn="ctr" defTabSz="609585" fontAlgn="base">
              <a:spcBef>
                <a:spcPct val="0"/>
              </a:spcBef>
              <a:spcAft>
                <a:spcPct val="0"/>
              </a:spcAft>
              <a:defRPr/>
            </a:pPr>
            <a:r>
              <a:rPr lang="en-US" sz="2400" b="1" dirty="0">
                <a:solidFill>
                  <a:srgbClr val="FFFFFF"/>
                </a:solidFill>
                <a:latin typeface="+mj-lt"/>
                <a:ea typeface="ＭＳ Ｐゴシック" charset="0"/>
              </a:rPr>
              <a:t>SD-WAN Capabilities</a:t>
            </a:r>
          </a:p>
        </p:txBody>
      </p:sp>
      <p:sp>
        <p:nvSpPr>
          <p:cNvPr id="66" name="TextBox 65">
            <a:extLst>
              <a:ext uri="{FF2B5EF4-FFF2-40B4-BE49-F238E27FC236}">
                <a16:creationId xmlns:a16="http://schemas.microsoft.com/office/drawing/2014/main" id="{3297D219-0FD1-5F4D-9ADE-28D25209D130}"/>
              </a:ext>
            </a:extLst>
          </p:cNvPr>
          <p:cNvSpPr txBox="1"/>
          <p:nvPr/>
        </p:nvSpPr>
        <p:spPr>
          <a:xfrm>
            <a:off x="6908230" y="6581001"/>
            <a:ext cx="6302025" cy="276999"/>
          </a:xfrm>
          <a:prstGeom prst="rect">
            <a:avLst/>
          </a:prstGeom>
          <a:noFill/>
        </p:spPr>
        <p:txBody>
          <a:bodyPr wrap="square" rtlCol="0">
            <a:spAutoFit/>
          </a:bodyPr>
          <a:lstStyle/>
          <a:p>
            <a:pPr defTabSz="609585" fontAlgn="base">
              <a:spcBef>
                <a:spcPct val="0"/>
              </a:spcBef>
              <a:spcAft>
                <a:spcPct val="0"/>
              </a:spcAft>
            </a:pPr>
            <a:r>
              <a:rPr lang="en-US" sz="1200" dirty="0">
                <a:solidFill>
                  <a:srgbClr val="005073"/>
                </a:solidFill>
                <a:latin typeface="CiscoSansTT ExtraLight"/>
                <a:ea typeface="ＭＳ Ｐゴシック" charset="0"/>
              </a:rPr>
              <a:t>*Gartner Critical Capabilities for WAN Edge Infrastructure, December 2018</a:t>
            </a:r>
          </a:p>
        </p:txBody>
      </p:sp>
      <p:sp>
        <p:nvSpPr>
          <p:cNvPr id="67" name="TextBox 66">
            <a:extLst>
              <a:ext uri="{FF2B5EF4-FFF2-40B4-BE49-F238E27FC236}">
                <a16:creationId xmlns:a16="http://schemas.microsoft.com/office/drawing/2014/main" id="{D57BE332-3FB2-FE46-9E2F-8152BE470A9A}"/>
              </a:ext>
            </a:extLst>
          </p:cNvPr>
          <p:cNvSpPr txBox="1"/>
          <p:nvPr/>
        </p:nvSpPr>
        <p:spPr>
          <a:xfrm>
            <a:off x="1559241" y="1507083"/>
            <a:ext cx="3602268" cy="461665"/>
          </a:xfrm>
          <a:prstGeom prst="rect">
            <a:avLst/>
          </a:prstGeom>
          <a:noFill/>
        </p:spPr>
        <p:txBody>
          <a:bodyPr wrap="none" rtlCol="0">
            <a:spAutoFit/>
          </a:bodyPr>
          <a:lstStyle/>
          <a:p>
            <a:pPr defTabSz="609585" fontAlgn="base">
              <a:spcBef>
                <a:spcPct val="0"/>
              </a:spcBef>
              <a:spcAft>
                <a:spcPct val="0"/>
              </a:spcAft>
            </a:pPr>
            <a:r>
              <a:rPr lang="en-US" sz="2400" b="1" dirty="0">
                <a:solidFill>
                  <a:srgbClr val="FFFFFF"/>
                </a:solidFill>
                <a:latin typeface="+mj-lt"/>
                <a:ea typeface="ＭＳ Ｐゴシック" charset="0"/>
              </a:rPr>
              <a:t>2018 Analyst Definition</a:t>
            </a:r>
            <a:r>
              <a:rPr lang="en-US" sz="2133" dirty="0">
                <a:solidFill>
                  <a:srgbClr val="FFFFFF"/>
                </a:solidFill>
                <a:latin typeface="+mj-lt"/>
                <a:ea typeface="ＭＳ Ｐゴシック" charset="0"/>
              </a:rPr>
              <a:t>* </a:t>
            </a:r>
          </a:p>
        </p:txBody>
      </p:sp>
    </p:spTree>
    <p:extLst>
      <p:ext uri="{BB962C8B-B14F-4D97-AF65-F5344CB8AC3E}">
        <p14:creationId xmlns:p14="http://schemas.microsoft.com/office/powerpoint/2010/main" val="466576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3_20180323_151609">
            <a:extLst>
              <a:ext uri="{FF2B5EF4-FFF2-40B4-BE49-F238E27FC236}">
                <a16:creationId xmlns:a16="http://schemas.microsoft.com/office/drawing/2014/main" id="{9B539DA7-003C-4301-98D9-B7A4ECEA61A4}"/>
              </a:ext>
            </a:extLst>
          </p:cNvPr>
          <p:cNvSpPr/>
          <p:nvPr/>
        </p:nvSpPr>
        <p:spPr>
          <a:xfrm flipV="1">
            <a:off x="554036" y="2431880"/>
            <a:ext cx="3352800" cy="3435225"/>
          </a:xfrm>
          <a:prstGeom prst="round2SameRect">
            <a:avLst>
              <a:gd name="adj1" fmla="val 4021"/>
              <a:gd name="adj2" fmla="val 0"/>
            </a:avLst>
          </a:prstGeom>
          <a:solidFill>
            <a:schemeClr val="bg2"/>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2400" dirty="0">
              <a:solidFill>
                <a:srgbClr val="005073"/>
              </a:solidFill>
              <a:latin typeface="CiscoSansTT ExtraLight"/>
            </a:endParaRPr>
          </a:p>
        </p:txBody>
      </p:sp>
      <p:sp>
        <p:nvSpPr>
          <p:cNvPr id="2" name="Title 1"/>
          <p:cNvSpPr>
            <a:spLocks noGrp="1"/>
          </p:cNvSpPr>
          <p:nvPr>
            <p:ph type="title"/>
          </p:nvPr>
        </p:nvSpPr>
        <p:spPr/>
        <p:txBody>
          <a:bodyPr/>
          <a:lstStyle/>
          <a:p>
            <a:r>
              <a:rPr lang="en-US" dirty="0"/>
              <a:t>Enterprise Case Study</a:t>
            </a:r>
          </a:p>
        </p:txBody>
      </p:sp>
      <p:sp>
        <p:nvSpPr>
          <p:cNvPr id="72" name="Rectangle 71">
            <a:extLst>
              <a:ext uri="{FF2B5EF4-FFF2-40B4-BE49-F238E27FC236}">
                <a16:creationId xmlns:a16="http://schemas.microsoft.com/office/drawing/2014/main" id="{DF5BD534-C883-420A-BB4E-4EFF9FAA625E}"/>
              </a:ext>
            </a:extLst>
          </p:cNvPr>
          <p:cNvSpPr>
            <a:spLocks noChangeArrowheads="1"/>
          </p:cNvSpPr>
          <p:nvPr/>
        </p:nvSpPr>
        <p:spPr bwMode="gray">
          <a:xfrm>
            <a:off x="620635" y="2779497"/>
            <a:ext cx="3053504" cy="2868927"/>
          </a:xfrm>
          <a:prstGeom prst="rect">
            <a:avLst/>
          </a:prstGeom>
          <a:noFill/>
          <a:ln w="19050" algn="ctr">
            <a:noFill/>
            <a:miter lim="800000"/>
            <a:headEnd/>
            <a:tailEnd/>
          </a:ln>
          <a:effectLst/>
        </p:spPr>
        <p:txBody>
          <a:bodyPr wrap="square" lIns="0" tIns="0" rIns="0" bIns="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228589" indent="-228589" defTabSz="814436">
              <a:spcBef>
                <a:spcPts val="0"/>
              </a:spcBef>
              <a:spcAft>
                <a:spcPts val="800"/>
              </a:spcAft>
              <a:buFont typeface="Arial" panose="020B0604020202020204" pitchFamily="34" charset="0"/>
              <a:buChar char="•"/>
              <a:defRPr/>
            </a:pPr>
            <a:r>
              <a:rPr lang="en-US" sz="1333" b="1" dirty="0">
                <a:solidFill>
                  <a:srgbClr val="282828"/>
                </a:solidFill>
                <a:latin typeface="CiscoSansTT ExtraLight"/>
              </a:rPr>
              <a:t>Cloud:</a:t>
            </a:r>
            <a:r>
              <a:rPr lang="en-US" sz="1333" dirty="0">
                <a:solidFill>
                  <a:srgbClr val="282828"/>
                </a:solidFill>
                <a:latin typeface="CiscoSansTT ExtraLight"/>
              </a:rPr>
              <a:t> Trying to connect all of their sites to the cloud without being vulnerable to a single point of failure</a:t>
            </a:r>
          </a:p>
          <a:p>
            <a:pPr marL="228589" indent="-228589" defTabSz="814436">
              <a:spcBef>
                <a:spcPts val="0"/>
              </a:spcBef>
              <a:spcAft>
                <a:spcPts val="800"/>
              </a:spcAft>
              <a:buFont typeface="Arial" panose="020B0604020202020204" pitchFamily="34" charset="0"/>
              <a:buChar char="•"/>
              <a:defRPr/>
            </a:pPr>
            <a:r>
              <a:rPr lang="en-US" sz="1331" b="1" dirty="0">
                <a:solidFill>
                  <a:srgbClr val="282828"/>
                </a:solidFill>
                <a:latin typeface="CiscoSansTT ExtraLight"/>
              </a:rPr>
              <a:t>Bandwidth and scale</a:t>
            </a:r>
            <a:r>
              <a:rPr lang="en-US" sz="1331" dirty="0">
                <a:solidFill>
                  <a:srgbClr val="282828"/>
                </a:solidFill>
                <a:latin typeface="CiscoSansTT ExtraLight"/>
              </a:rPr>
              <a:t>: Need more bandwidth to deal with growth in applications such as Office 365</a:t>
            </a:r>
          </a:p>
          <a:p>
            <a:pPr marL="228589" indent="-228589" defTabSz="814436">
              <a:spcBef>
                <a:spcPts val="0"/>
              </a:spcBef>
              <a:spcAft>
                <a:spcPts val="800"/>
              </a:spcAft>
              <a:buFont typeface="Arial" panose="020B0604020202020204" pitchFamily="34" charset="0"/>
              <a:buChar char="•"/>
              <a:defRPr/>
            </a:pPr>
            <a:r>
              <a:rPr lang="en-US" sz="1331" b="1" dirty="0">
                <a:solidFill>
                  <a:srgbClr val="282828"/>
                </a:solidFill>
                <a:latin typeface="CiscoSansTT ExtraLight"/>
              </a:rPr>
              <a:t>Security</a:t>
            </a:r>
            <a:r>
              <a:rPr lang="en-US" sz="1331" dirty="0">
                <a:solidFill>
                  <a:srgbClr val="282828"/>
                </a:solidFill>
                <a:latin typeface="CiscoSansTT ExtraLight"/>
              </a:rPr>
              <a:t> </a:t>
            </a:r>
          </a:p>
          <a:p>
            <a:pPr marL="228589" indent="-228589" defTabSz="814436">
              <a:spcBef>
                <a:spcPts val="0"/>
              </a:spcBef>
              <a:spcAft>
                <a:spcPts val="800"/>
              </a:spcAft>
              <a:buFont typeface="Arial" panose="020B0604020202020204" pitchFamily="34" charset="0"/>
              <a:buChar char="•"/>
              <a:defRPr/>
            </a:pPr>
            <a:r>
              <a:rPr lang="en-US" sz="1331" b="1" dirty="0">
                <a:solidFill>
                  <a:srgbClr val="282828"/>
                </a:solidFill>
                <a:latin typeface="CiscoSansTT ExtraLight"/>
              </a:rPr>
              <a:t>Agility:</a:t>
            </a:r>
            <a:r>
              <a:rPr lang="en-US" sz="1331" dirty="0">
                <a:solidFill>
                  <a:srgbClr val="282828"/>
                </a:solidFill>
                <a:latin typeface="CiscoSansTT ExtraLight"/>
              </a:rPr>
              <a:t> Want to be agile, flexible, able to move wherever the market is going, which could be away from data centers and to the public cloud</a:t>
            </a:r>
          </a:p>
          <a:p>
            <a:pPr marL="228589" indent="-228589" defTabSz="814436">
              <a:spcBef>
                <a:spcPts val="0"/>
              </a:spcBef>
              <a:spcAft>
                <a:spcPts val="800"/>
              </a:spcAft>
              <a:buFont typeface="Arial" panose="020B0604020202020204" pitchFamily="34" charset="0"/>
              <a:buChar char="•"/>
              <a:defRPr/>
            </a:pPr>
            <a:endParaRPr lang="en-US" sz="1331" dirty="0">
              <a:solidFill>
                <a:srgbClr val="282828"/>
              </a:solidFill>
              <a:latin typeface="CiscoSansTT ExtraLight"/>
            </a:endParaRPr>
          </a:p>
        </p:txBody>
      </p:sp>
      <p:sp>
        <p:nvSpPr>
          <p:cNvPr id="68" name="Shape3_20180323_151609">
            <a:extLst>
              <a:ext uri="{FF2B5EF4-FFF2-40B4-BE49-F238E27FC236}">
                <a16:creationId xmlns:a16="http://schemas.microsoft.com/office/drawing/2014/main" id="{9B539DA7-003C-4301-98D9-B7A4ECEA61A4}"/>
              </a:ext>
            </a:extLst>
          </p:cNvPr>
          <p:cNvSpPr/>
          <p:nvPr/>
        </p:nvSpPr>
        <p:spPr>
          <a:xfrm flipV="1">
            <a:off x="4294061" y="2403209"/>
            <a:ext cx="3352800" cy="3435225"/>
          </a:xfrm>
          <a:prstGeom prst="round2SameRect">
            <a:avLst>
              <a:gd name="adj1" fmla="val 4021"/>
              <a:gd name="adj2" fmla="val 0"/>
            </a:avLst>
          </a:prstGeom>
          <a:solidFill>
            <a:schemeClr val="bg2"/>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2400" dirty="0">
              <a:solidFill>
                <a:srgbClr val="005073"/>
              </a:solidFill>
              <a:latin typeface="CiscoSansTT ExtraLight"/>
            </a:endParaRPr>
          </a:p>
        </p:txBody>
      </p:sp>
      <p:sp>
        <p:nvSpPr>
          <p:cNvPr id="71" name="Rectangle: Rounded Corners 53">
            <a:extLst>
              <a:ext uri="{FF2B5EF4-FFF2-40B4-BE49-F238E27FC236}">
                <a16:creationId xmlns:a16="http://schemas.microsoft.com/office/drawing/2014/main" id="{B0F2E2F6-2F13-4364-875F-0E9DD94D29C5}"/>
              </a:ext>
            </a:extLst>
          </p:cNvPr>
          <p:cNvSpPr>
            <a:spLocks/>
          </p:cNvSpPr>
          <p:nvPr/>
        </p:nvSpPr>
        <p:spPr>
          <a:xfrm>
            <a:off x="4355021" y="2076798"/>
            <a:ext cx="3230880" cy="556551"/>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1600" dirty="0">
              <a:solidFill>
                <a:srgbClr val="FFFFFF"/>
              </a:solidFill>
              <a:latin typeface="CiscoSansTT ExtraLight"/>
            </a:endParaRPr>
          </a:p>
        </p:txBody>
      </p:sp>
      <p:sp>
        <p:nvSpPr>
          <p:cNvPr id="73" name="Rectangle 72">
            <a:extLst>
              <a:ext uri="{FF2B5EF4-FFF2-40B4-BE49-F238E27FC236}">
                <a16:creationId xmlns:a16="http://schemas.microsoft.com/office/drawing/2014/main" id="{0A942FBC-1734-4895-A422-27A96EFE702E}"/>
              </a:ext>
            </a:extLst>
          </p:cNvPr>
          <p:cNvSpPr>
            <a:spLocks noChangeArrowheads="1"/>
          </p:cNvSpPr>
          <p:nvPr/>
        </p:nvSpPr>
        <p:spPr bwMode="gray">
          <a:xfrm>
            <a:off x="4447311" y="2779496"/>
            <a:ext cx="3092407" cy="3075329"/>
          </a:xfrm>
          <a:prstGeom prst="rect">
            <a:avLst/>
          </a:prstGeom>
          <a:noFill/>
          <a:ln w="19050" algn="ctr">
            <a:noFill/>
            <a:miter lim="800000"/>
            <a:headEnd/>
            <a:tailEnd/>
          </a:ln>
          <a:effectLst/>
        </p:spPr>
        <p:txBody>
          <a:bodyPr wrap="square" lIns="0" tIns="0" rIns="0" bIns="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228589" indent="-228589" defTabSz="814436">
              <a:spcBef>
                <a:spcPts val="0"/>
              </a:spcBef>
              <a:spcAft>
                <a:spcPts val="800"/>
              </a:spcAft>
              <a:buFont typeface="Arial" panose="020B0604020202020204" pitchFamily="34" charset="0"/>
              <a:buChar char="•"/>
              <a:defRPr/>
            </a:pPr>
            <a:r>
              <a:rPr lang="en-US" sz="1333" dirty="0" err="1">
                <a:solidFill>
                  <a:srgbClr val="282828"/>
                </a:solidFill>
                <a:latin typeface="CiscoSansTT ExtraLight"/>
              </a:rPr>
              <a:t>vEdge</a:t>
            </a:r>
            <a:r>
              <a:rPr lang="en-US" sz="1333" dirty="0">
                <a:solidFill>
                  <a:srgbClr val="282828"/>
                </a:solidFill>
                <a:latin typeface="CiscoSansTT ExtraLight"/>
              </a:rPr>
              <a:t>, vManage, </a:t>
            </a:r>
            <a:r>
              <a:rPr lang="en-US" sz="1333" dirty="0" err="1">
                <a:solidFill>
                  <a:srgbClr val="282828"/>
                </a:solidFill>
                <a:latin typeface="CiscoSansTT ExtraLight"/>
              </a:rPr>
              <a:t>vSmart</a:t>
            </a:r>
            <a:endParaRPr lang="en-US" sz="1333" dirty="0">
              <a:solidFill>
                <a:srgbClr val="282828"/>
              </a:solidFill>
              <a:latin typeface="CiscoSansTT ExtraLight"/>
            </a:endParaRPr>
          </a:p>
          <a:p>
            <a:pPr marL="228589" indent="-228589" defTabSz="814436">
              <a:spcBef>
                <a:spcPts val="0"/>
              </a:spcBef>
              <a:spcAft>
                <a:spcPts val="800"/>
              </a:spcAft>
              <a:buFont typeface="Arial" panose="020B0604020202020204" pitchFamily="34" charset="0"/>
              <a:buChar char="•"/>
              <a:defRPr/>
            </a:pPr>
            <a:r>
              <a:rPr lang="en-US" sz="1331" dirty="0">
                <a:solidFill>
                  <a:srgbClr val="282828"/>
                </a:solidFill>
                <a:latin typeface="CiscoSansTT ExtraLight"/>
              </a:rPr>
              <a:t>The solution is a combination of </a:t>
            </a:r>
            <a:r>
              <a:rPr lang="en-US" sz="1331" b="1" dirty="0">
                <a:solidFill>
                  <a:srgbClr val="282828"/>
                </a:solidFill>
                <a:latin typeface="CiscoSansTT ExtraLight"/>
              </a:rPr>
              <a:t>Viptela</a:t>
            </a:r>
            <a:r>
              <a:rPr lang="en-US" sz="1331" dirty="0">
                <a:solidFill>
                  <a:srgbClr val="282828"/>
                </a:solidFill>
                <a:latin typeface="CiscoSansTT ExtraLight"/>
              </a:rPr>
              <a:t> </a:t>
            </a:r>
            <a:r>
              <a:rPr lang="en-US" sz="1331" b="1" dirty="0">
                <a:solidFill>
                  <a:srgbClr val="282828"/>
                </a:solidFill>
                <a:latin typeface="CiscoSansTT ExtraLight"/>
              </a:rPr>
              <a:t>and </a:t>
            </a:r>
            <a:r>
              <a:rPr lang="en-US" sz="1331" dirty="0">
                <a:solidFill>
                  <a:srgbClr val="282828"/>
                </a:solidFill>
                <a:latin typeface="CiscoSansTT ExtraLight"/>
              </a:rPr>
              <a:t>extending into </a:t>
            </a:r>
            <a:r>
              <a:rPr lang="en-US" sz="1331" b="1" dirty="0">
                <a:solidFill>
                  <a:srgbClr val="282828"/>
                </a:solidFill>
                <a:latin typeface="CiscoSansTT ExtraLight"/>
              </a:rPr>
              <a:t>Amazon Web Services (AWS) </a:t>
            </a:r>
            <a:r>
              <a:rPr lang="en-US" sz="1331" dirty="0">
                <a:solidFill>
                  <a:srgbClr val="282828"/>
                </a:solidFill>
                <a:latin typeface="CiscoSansTT ExtraLight"/>
              </a:rPr>
              <a:t>for development, interlock locations, and customer facing applications </a:t>
            </a:r>
          </a:p>
          <a:p>
            <a:pPr marL="228589" indent="-228589" defTabSz="814436">
              <a:spcBef>
                <a:spcPts val="0"/>
              </a:spcBef>
              <a:spcAft>
                <a:spcPts val="800"/>
              </a:spcAft>
              <a:buFont typeface="Arial" panose="020B0604020202020204" pitchFamily="34" charset="0"/>
              <a:buChar char="•"/>
              <a:defRPr/>
            </a:pPr>
            <a:r>
              <a:rPr lang="en-US" sz="1333" dirty="0">
                <a:solidFill>
                  <a:srgbClr val="282828"/>
                </a:solidFill>
                <a:latin typeface="CiscoSansTT ExtraLight"/>
              </a:rPr>
              <a:t>Viptela solution extends the WAN to the cloud and brings in different types of transport</a:t>
            </a:r>
          </a:p>
          <a:p>
            <a:pPr marL="228589" indent="-228589" defTabSz="814436">
              <a:spcBef>
                <a:spcPts val="0"/>
              </a:spcBef>
              <a:spcAft>
                <a:spcPts val="800"/>
              </a:spcAft>
              <a:buFont typeface="Arial" panose="020B0604020202020204" pitchFamily="34" charset="0"/>
              <a:buChar char="•"/>
              <a:defRPr/>
            </a:pPr>
            <a:r>
              <a:rPr lang="en-US" sz="1333" dirty="0">
                <a:solidFill>
                  <a:srgbClr val="282828"/>
                </a:solidFill>
                <a:latin typeface="CiscoSansTT ExtraLight"/>
              </a:rPr>
              <a:t>Viptela can extend a branch to the cloud just as the data center would extend a branch to the cloud</a:t>
            </a:r>
          </a:p>
          <a:p>
            <a:pPr marL="228589" indent="-228589" defTabSz="814436">
              <a:spcBef>
                <a:spcPts val="0"/>
              </a:spcBef>
              <a:spcAft>
                <a:spcPts val="800"/>
              </a:spcAft>
              <a:buFont typeface="Arial" panose="020B0604020202020204" pitchFamily="34" charset="0"/>
              <a:buChar char="•"/>
              <a:defRPr/>
            </a:pPr>
            <a:endParaRPr lang="en-US" sz="1333" dirty="0">
              <a:solidFill>
                <a:srgbClr val="282828"/>
              </a:solidFill>
              <a:latin typeface="CiscoSansTT ExtraLight"/>
            </a:endParaRPr>
          </a:p>
        </p:txBody>
      </p:sp>
      <p:sp>
        <p:nvSpPr>
          <p:cNvPr id="77" name="TextBox 36"/>
          <p:cNvSpPr txBox="1">
            <a:spLocks/>
          </p:cNvSpPr>
          <p:nvPr/>
        </p:nvSpPr>
        <p:spPr>
          <a:xfrm>
            <a:off x="4545144" y="2214370"/>
            <a:ext cx="1839584" cy="246221"/>
          </a:xfrm>
          <a:prstGeom prst="rect">
            <a:avLst/>
          </a:prstGeom>
          <a:noFill/>
        </p:spPr>
        <p:txBody>
          <a:bodyPr wrap="square" lIns="0" tIns="0" rIns="0" bIns="0" rtlCol="0" anchor="ctr" anchorCtr="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a:defRPr/>
            </a:pPr>
            <a:r>
              <a:rPr lang="en-US" sz="1600" b="1" dirty="0">
                <a:solidFill>
                  <a:srgbClr val="FFFFFF"/>
                </a:solidFill>
                <a:latin typeface="CiscoSansTT ExtraLight"/>
                <a:ea typeface="Helvetica Light" charset="0"/>
                <a:cs typeface="Helvetica Light" charset="0"/>
              </a:rPr>
              <a:t>Solution</a:t>
            </a:r>
          </a:p>
        </p:txBody>
      </p:sp>
      <p:sp>
        <p:nvSpPr>
          <p:cNvPr id="67" name="Shape2_20180323_151609">
            <a:extLst>
              <a:ext uri="{FF2B5EF4-FFF2-40B4-BE49-F238E27FC236}">
                <a16:creationId xmlns:a16="http://schemas.microsoft.com/office/drawing/2014/main" id="{9B539DA7-003C-4301-98D9-B7A4ECEA61A4}"/>
              </a:ext>
            </a:extLst>
          </p:cNvPr>
          <p:cNvSpPr/>
          <p:nvPr/>
        </p:nvSpPr>
        <p:spPr>
          <a:xfrm flipV="1">
            <a:off x="8041709" y="2403209"/>
            <a:ext cx="3352800" cy="3447065"/>
          </a:xfrm>
          <a:prstGeom prst="round2SameRect">
            <a:avLst>
              <a:gd name="adj1" fmla="val 4021"/>
              <a:gd name="adj2" fmla="val 0"/>
            </a:avLst>
          </a:prstGeom>
          <a:solidFill>
            <a:schemeClr val="bg2"/>
          </a:solidFill>
          <a:ln w="952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2400" dirty="0">
              <a:solidFill>
                <a:srgbClr val="005073"/>
              </a:solidFill>
              <a:latin typeface="CiscoSansTT ExtraLight"/>
            </a:endParaRPr>
          </a:p>
        </p:txBody>
      </p:sp>
      <p:sp>
        <p:nvSpPr>
          <p:cNvPr id="70" name="Rectangle: Rounded Corners 53">
            <a:extLst>
              <a:ext uri="{FF2B5EF4-FFF2-40B4-BE49-F238E27FC236}">
                <a16:creationId xmlns:a16="http://schemas.microsoft.com/office/drawing/2014/main" id="{B0F2E2F6-2F13-4364-875F-0E9DD94D29C5}"/>
              </a:ext>
            </a:extLst>
          </p:cNvPr>
          <p:cNvSpPr>
            <a:spLocks/>
          </p:cNvSpPr>
          <p:nvPr/>
        </p:nvSpPr>
        <p:spPr>
          <a:xfrm>
            <a:off x="8102669" y="2076798"/>
            <a:ext cx="3230880" cy="568044"/>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1600" dirty="0">
              <a:solidFill>
                <a:srgbClr val="005073"/>
              </a:solidFill>
              <a:latin typeface="CiscoSansTT ExtraLight"/>
            </a:endParaRPr>
          </a:p>
        </p:txBody>
      </p:sp>
      <p:sp>
        <p:nvSpPr>
          <p:cNvPr id="74" name="Rectangle 73">
            <a:extLst>
              <a:ext uri="{FF2B5EF4-FFF2-40B4-BE49-F238E27FC236}">
                <a16:creationId xmlns:a16="http://schemas.microsoft.com/office/drawing/2014/main" id="{6911E3B2-962F-46D0-92B5-973642A26316}"/>
              </a:ext>
            </a:extLst>
          </p:cNvPr>
          <p:cNvSpPr>
            <a:spLocks noChangeArrowheads="1"/>
          </p:cNvSpPr>
          <p:nvPr/>
        </p:nvSpPr>
        <p:spPr bwMode="gray">
          <a:xfrm>
            <a:off x="8230435" y="2836103"/>
            <a:ext cx="2921784" cy="2049728"/>
          </a:xfrm>
          <a:prstGeom prst="rect">
            <a:avLst/>
          </a:prstGeom>
          <a:noFill/>
          <a:ln w="19050" algn="ctr">
            <a:noFill/>
            <a:miter lim="800000"/>
            <a:headEnd/>
            <a:tailEnd/>
          </a:ln>
          <a:effectLst/>
        </p:spPr>
        <p:txBody>
          <a:bodyPr wrap="square" lIns="0" tIns="0" rIns="0" bIns="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228589" indent="-228589" defTabSz="814436">
              <a:spcBef>
                <a:spcPts val="0"/>
              </a:spcBef>
              <a:spcAft>
                <a:spcPts val="800"/>
              </a:spcAft>
              <a:buFont typeface="Arial" panose="020B0604020202020204" pitchFamily="34" charset="0"/>
              <a:buChar char="•"/>
              <a:defRPr/>
            </a:pPr>
            <a:r>
              <a:rPr lang="en-US" sz="1333" dirty="0">
                <a:solidFill>
                  <a:srgbClr val="282828"/>
                </a:solidFill>
                <a:latin typeface="CiscoSansTT ExtraLight"/>
              </a:rPr>
              <a:t>Security</a:t>
            </a:r>
          </a:p>
          <a:p>
            <a:pPr marL="228589" indent="-228589" defTabSz="814436">
              <a:spcBef>
                <a:spcPts val="0"/>
              </a:spcBef>
              <a:spcAft>
                <a:spcPts val="800"/>
              </a:spcAft>
              <a:buFont typeface="Arial" panose="020B0604020202020204" pitchFamily="34" charset="0"/>
              <a:buChar char="•"/>
              <a:defRPr/>
            </a:pPr>
            <a:r>
              <a:rPr lang="en-US" sz="1333" b="1" dirty="0">
                <a:solidFill>
                  <a:srgbClr val="282828"/>
                </a:solidFill>
                <a:latin typeface="CiscoSansTT ExtraLight"/>
              </a:rPr>
              <a:t>Ease of deployment</a:t>
            </a:r>
          </a:p>
          <a:p>
            <a:pPr marL="228589" indent="-228589" defTabSz="814436">
              <a:spcBef>
                <a:spcPts val="0"/>
              </a:spcBef>
              <a:spcAft>
                <a:spcPts val="800"/>
              </a:spcAft>
              <a:buFont typeface="Arial" panose="020B0604020202020204" pitchFamily="34" charset="0"/>
              <a:buChar char="•"/>
              <a:defRPr/>
            </a:pPr>
            <a:r>
              <a:rPr lang="en-US" sz="1333" dirty="0">
                <a:solidFill>
                  <a:srgbClr val="282828"/>
                </a:solidFill>
                <a:latin typeface="CiscoSansTT ExtraLight"/>
              </a:rPr>
              <a:t>Can give more to their customers</a:t>
            </a:r>
          </a:p>
          <a:p>
            <a:pPr marL="228589" indent="-228589" defTabSz="814436">
              <a:spcBef>
                <a:spcPts val="0"/>
              </a:spcBef>
              <a:spcAft>
                <a:spcPts val="800"/>
              </a:spcAft>
              <a:buFont typeface="Arial" panose="020B0604020202020204" pitchFamily="34" charset="0"/>
              <a:buChar char="•"/>
              <a:defRPr/>
            </a:pPr>
            <a:r>
              <a:rPr lang="en-US" sz="1331" dirty="0">
                <a:solidFill>
                  <a:srgbClr val="282828"/>
                </a:solidFill>
                <a:latin typeface="CiscoSansTT ExtraLight"/>
              </a:rPr>
              <a:t>Can be </a:t>
            </a:r>
            <a:r>
              <a:rPr lang="en-US" sz="1331" b="1" dirty="0">
                <a:solidFill>
                  <a:srgbClr val="282828"/>
                </a:solidFill>
                <a:latin typeface="CiscoSansTT ExtraLight"/>
              </a:rPr>
              <a:t>more agile in terms of capital planning</a:t>
            </a:r>
          </a:p>
          <a:p>
            <a:pPr marL="228589" indent="-228589" defTabSz="814436">
              <a:spcBef>
                <a:spcPts val="0"/>
              </a:spcBef>
              <a:spcAft>
                <a:spcPts val="800"/>
              </a:spcAft>
              <a:buFont typeface="Arial" panose="020B0604020202020204" pitchFamily="34" charset="0"/>
              <a:buChar char="•"/>
              <a:defRPr/>
            </a:pPr>
            <a:r>
              <a:rPr lang="en-US" sz="1331" dirty="0">
                <a:solidFill>
                  <a:srgbClr val="282828"/>
                </a:solidFill>
                <a:latin typeface="CiscoSansTT ExtraLight"/>
              </a:rPr>
              <a:t>Food distributor feels they have a </a:t>
            </a:r>
            <a:r>
              <a:rPr lang="en-US" sz="1331" b="1" dirty="0">
                <a:solidFill>
                  <a:srgbClr val="282828"/>
                </a:solidFill>
                <a:latin typeface="CiscoSansTT ExtraLight"/>
              </a:rPr>
              <a:t>partner</a:t>
            </a:r>
            <a:r>
              <a:rPr lang="en-US" sz="1331" dirty="0">
                <a:solidFill>
                  <a:srgbClr val="282828"/>
                </a:solidFill>
                <a:latin typeface="CiscoSansTT ExtraLight"/>
              </a:rPr>
              <a:t> in terms of support and ongoing growth</a:t>
            </a:r>
          </a:p>
        </p:txBody>
      </p:sp>
      <p:sp>
        <p:nvSpPr>
          <p:cNvPr id="76" name="TextBox 35"/>
          <p:cNvSpPr txBox="1">
            <a:spLocks/>
          </p:cNvSpPr>
          <p:nvPr/>
        </p:nvSpPr>
        <p:spPr>
          <a:xfrm>
            <a:off x="8333987" y="2214370"/>
            <a:ext cx="1839583" cy="246221"/>
          </a:xfrm>
          <a:prstGeom prst="rect">
            <a:avLst/>
          </a:prstGeom>
          <a:noFill/>
        </p:spPr>
        <p:txBody>
          <a:bodyPr wrap="square" lIns="0" tIns="0" rIns="0" bIns="0" rtlCol="0" anchor="ctr" anchorCtr="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a:defRPr/>
            </a:pPr>
            <a:r>
              <a:rPr lang="en-US" sz="1600" b="1" dirty="0">
                <a:solidFill>
                  <a:srgbClr val="FFFFFF"/>
                </a:solidFill>
                <a:latin typeface="CiscoSansTT ExtraLight"/>
                <a:ea typeface="Helvetica Light" charset="0"/>
                <a:cs typeface="Helvetica Light" charset="0"/>
              </a:rPr>
              <a:t>Result</a:t>
            </a:r>
          </a:p>
        </p:txBody>
      </p:sp>
      <p:grpSp>
        <p:nvGrpSpPr>
          <p:cNvPr id="6" name="Group 5"/>
          <p:cNvGrpSpPr/>
          <p:nvPr/>
        </p:nvGrpSpPr>
        <p:grpSpPr>
          <a:xfrm>
            <a:off x="7109681" y="2130408"/>
            <a:ext cx="429387" cy="447853"/>
            <a:chOff x="5332261" y="1597806"/>
            <a:chExt cx="322040" cy="335890"/>
          </a:xfrm>
        </p:grpSpPr>
        <p:sp>
          <p:nvSpPr>
            <p:cNvPr id="91" name="Oval 90"/>
            <p:cNvSpPr/>
            <p:nvPr/>
          </p:nvSpPr>
          <p:spPr>
            <a:xfrm>
              <a:off x="5332261" y="1597806"/>
              <a:ext cx="322040" cy="33589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2400" dirty="0">
                <a:solidFill>
                  <a:srgbClr val="005073"/>
                </a:solidFill>
                <a:latin typeface="CiscoSansTT ExtraLight"/>
              </a:endParaRPr>
            </a:p>
          </p:txBody>
        </p:sp>
        <p:grpSp>
          <p:nvGrpSpPr>
            <p:cNvPr id="97" name="Group 656"/>
            <p:cNvGrpSpPr>
              <a:grpSpLocks/>
            </p:cNvGrpSpPr>
            <p:nvPr/>
          </p:nvGrpSpPr>
          <p:grpSpPr bwMode="auto">
            <a:xfrm>
              <a:off x="5383618" y="1635357"/>
              <a:ext cx="219468" cy="229749"/>
              <a:chOff x="2733806" y="2645370"/>
              <a:chExt cx="171450" cy="203198"/>
            </a:xfrm>
            <a:solidFill>
              <a:schemeClr val="accent2"/>
            </a:solidFill>
          </p:grpSpPr>
          <p:sp>
            <p:nvSpPr>
              <p:cNvPr id="98" name="Oval 550"/>
              <p:cNvSpPr>
                <a:spLocks noChangeArrowheads="1"/>
              </p:cNvSpPr>
              <p:nvPr/>
            </p:nvSpPr>
            <p:spPr bwMode="auto">
              <a:xfrm>
                <a:off x="2801293" y="2645370"/>
                <a:ext cx="38100" cy="38100"/>
              </a:xfrm>
              <a:prstGeom prst="ellipse">
                <a:avLst/>
              </a:prstGeom>
              <a:grpFill/>
              <a:ln w="9525">
                <a:noFill/>
                <a:round/>
                <a:headEnd/>
                <a:tailEnd/>
              </a:ln>
            </p:spPr>
            <p:txBody>
              <a:bodyPr/>
              <a:lstStyle/>
              <a:p>
                <a:pPr defTabSz="609570" fontAlgn="base">
                  <a:spcBef>
                    <a:spcPct val="0"/>
                  </a:spcBef>
                  <a:spcAft>
                    <a:spcPct val="0"/>
                  </a:spcAft>
                  <a:defRPr/>
                </a:pPr>
                <a:endParaRPr lang="en-US" sz="3733">
                  <a:solidFill>
                    <a:srgbClr val="282828"/>
                  </a:solidFill>
                  <a:latin typeface="Calibri" pitchFamily="34" charset="0"/>
                  <a:ea typeface="ＭＳ Ｐゴシック" charset="0"/>
                  <a:cs typeface="Cordia New" pitchFamily="34" charset="-34"/>
                </a:endParaRPr>
              </a:p>
            </p:txBody>
          </p:sp>
          <p:sp>
            <p:nvSpPr>
              <p:cNvPr id="99" name="Oval 551"/>
              <p:cNvSpPr>
                <a:spLocks noChangeArrowheads="1"/>
              </p:cNvSpPr>
              <p:nvPr/>
            </p:nvSpPr>
            <p:spPr bwMode="auto">
              <a:xfrm>
                <a:off x="2750493" y="2658070"/>
                <a:ext cx="25400" cy="25400"/>
              </a:xfrm>
              <a:prstGeom prst="ellipse">
                <a:avLst/>
              </a:prstGeom>
              <a:grpFill/>
              <a:ln w="9525">
                <a:noFill/>
                <a:round/>
                <a:headEnd/>
                <a:tailEnd/>
              </a:ln>
            </p:spPr>
            <p:txBody>
              <a:bodyPr/>
              <a:lstStyle/>
              <a:p>
                <a:pPr defTabSz="609570" fontAlgn="base">
                  <a:spcBef>
                    <a:spcPct val="0"/>
                  </a:spcBef>
                  <a:spcAft>
                    <a:spcPct val="0"/>
                  </a:spcAft>
                  <a:defRPr/>
                </a:pPr>
                <a:endParaRPr lang="en-US" sz="3733">
                  <a:solidFill>
                    <a:srgbClr val="282828"/>
                  </a:solidFill>
                  <a:latin typeface="Calibri" pitchFamily="34" charset="0"/>
                  <a:ea typeface="ＭＳ Ｐゴシック" charset="0"/>
                  <a:cs typeface="Cordia New" pitchFamily="34" charset="-34"/>
                </a:endParaRPr>
              </a:p>
            </p:txBody>
          </p:sp>
          <p:sp>
            <p:nvSpPr>
              <p:cNvPr id="100" name="Oval 552"/>
              <p:cNvSpPr>
                <a:spLocks noChangeArrowheads="1"/>
              </p:cNvSpPr>
              <p:nvPr/>
            </p:nvSpPr>
            <p:spPr bwMode="auto">
              <a:xfrm>
                <a:off x="2852093" y="2670770"/>
                <a:ext cx="25400" cy="25400"/>
              </a:xfrm>
              <a:prstGeom prst="ellipse">
                <a:avLst/>
              </a:prstGeom>
              <a:grpFill/>
              <a:ln w="9525">
                <a:noFill/>
                <a:round/>
                <a:headEnd/>
                <a:tailEnd/>
              </a:ln>
            </p:spPr>
            <p:txBody>
              <a:bodyPr/>
              <a:lstStyle/>
              <a:p>
                <a:pPr defTabSz="609570" fontAlgn="base">
                  <a:spcBef>
                    <a:spcPct val="0"/>
                  </a:spcBef>
                  <a:spcAft>
                    <a:spcPct val="0"/>
                  </a:spcAft>
                  <a:defRPr/>
                </a:pPr>
                <a:endParaRPr lang="en-US" sz="3733">
                  <a:solidFill>
                    <a:srgbClr val="282828"/>
                  </a:solidFill>
                  <a:latin typeface="Calibri" pitchFamily="34" charset="0"/>
                  <a:ea typeface="ＭＳ Ｐゴシック" charset="0"/>
                  <a:cs typeface="Cordia New" pitchFamily="34" charset="-34"/>
                </a:endParaRPr>
              </a:p>
            </p:txBody>
          </p:sp>
          <p:sp>
            <p:nvSpPr>
              <p:cNvPr id="101" name="Freeform 553"/>
              <p:cNvSpPr>
                <a:spLocks noEditPoints="1"/>
              </p:cNvSpPr>
              <p:nvPr/>
            </p:nvSpPr>
            <p:spPr bwMode="auto">
              <a:xfrm>
                <a:off x="2733806" y="2696168"/>
                <a:ext cx="171450" cy="152400"/>
              </a:xfrm>
              <a:custGeom>
                <a:avLst/>
                <a:gdLst>
                  <a:gd name="T0" fmla="*/ 2147483647 w 54"/>
                  <a:gd name="T1" fmla="*/ 2147483647 h 48"/>
                  <a:gd name="T2" fmla="*/ 2147483647 w 54"/>
                  <a:gd name="T3" fmla="*/ 2147483647 h 48"/>
                  <a:gd name="T4" fmla="*/ 2147483647 w 54"/>
                  <a:gd name="T5" fmla="*/ 2147483647 h 48"/>
                  <a:gd name="T6" fmla="*/ 2147483647 w 54"/>
                  <a:gd name="T7" fmla="*/ 2147483647 h 48"/>
                  <a:gd name="T8" fmla="*/ 2147483647 w 54"/>
                  <a:gd name="T9" fmla="*/ 2147483647 h 48"/>
                  <a:gd name="T10" fmla="*/ 2147483647 w 54"/>
                  <a:gd name="T11" fmla="*/ 0 h 48"/>
                  <a:gd name="T12" fmla="*/ 2147483647 w 54"/>
                  <a:gd name="T13" fmla="*/ 0 h 48"/>
                  <a:gd name="T14" fmla="*/ 2147483647 w 54"/>
                  <a:gd name="T15" fmla="*/ 2147483647 h 48"/>
                  <a:gd name="T16" fmla="*/ 2147483647 w 54"/>
                  <a:gd name="T17" fmla="*/ 2147483647 h 48"/>
                  <a:gd name="T18" fmla="*/ 2147483647 w 54"/>
                  <a:gd name="T19" fmla="*/ 2147483647 h 48"/>
                  <a:gd name="T20" fmla="*/ 2147483647 w 54"/>
                  <a:gd name="T21" fmla="*/ 2147483647 h 48"/>
                  <a:gd name="T22" fmla="*/ 2147483647 w 54"/>
                  <a:gd name="T23" fmla="*/ 2147483647 h 48"/>
                  <a:gd name="T24" fmla="*/ 2147483647 w 54"/>
                  <a:gd name="T25" fmla="*/ 2147483647 h 48"/>
                  <a:gd name="T26" fmla="*/ 2147483647 w 54"/>
                  <a:gd name="T27" fmla="*/ 2147483647 h 48"/>
                  <a:gd name="T28" fmla="*/ 2147483647 w 54"/>
                  <a:gd name="T29" fmla="*/ 2147483647 h 48"/>
                  <a:gd name="T30" fmla="*/ 2147483647 w 54"/>
                  <a:gd name="T31" fmla="*/ 2147483647 h 48"/>
                  <a:gd name="T32" fmla="*/ 2147483647 w 54"/>
                  <a:gd name="T33" fmla="*/ 2147483647 h 48"/>
                  <a:gd name="T34" fmla="*/ 2147483647 w 54"/>
                  <a:gd name="T35" fmla="*/ 2147483647 h 48"/>
                  <a:gd name="T36" fmla="*/ 2147483647 w 54"/>
                  <a:gd name="T37" fmla="*/ 2147483647 h 48"/>
                  <a:gd name="T38" fmla="*/ 2147483647 w 54"/>
                  <a:gd name="T39" fmla="*/ 2147483647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48"/>
                  <a:gd name="T62" fmla="*/ 54 w 54"/>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48">
                    <a:moveTo>
                      <a:pt x="53" y="44"/>
                    </a:moveTo>
                    <a:cubicBezTo>
                      <a:pt x="37" y="15"/>
                      <a:pt x="37" y="15"/>
                      <a:pt x="37" y="15"/>
                    </a:cubicBezTo>
                    <a:cubicBezTo>
                      <a:pt x="37" y="15"/>
                      <a:pt x="36" y="14"/>
                      <a:pt x="35" y="13"/>
                    </a:cubicBezTo>
                    <a:cubicBezTo>
                      <a:pt x="35" y="7"/>
                      <a:pt x="35" y="7"/>
                      <a:pt x="35" y="7"/>
                    </a:cubicBezTo>
                    <a:cubicBezTo>
                      <a:pt x="37" y="7"/>
                      <a:pt x="39" y="5"/>
                      <a:pt x="39" y="3"/>
                    </a:cubicBezTo>
                    <a:cubicBezTo>
                      <a:pt x="39" y="1"/>
                      <a:pt x="37" y="0"/>
                      <a:pt x="35" y="0"/>
                    </a:cubicBezTo>
                    <a:cubicBezTo>
                      <a:pt x="19" y="0"/>
                      <a:pt x="19" y="0"/>
                      <a:pt x="19" y="0"/>
                    </a:cubicBezTo>
                    <a:cubicBezTo>
                      <a:pt x="17" y="0"/>
                      <a:pt x="15" y="1"/>
                      <a:pt x="15" y="3"/>
                    </a:cubicBezTo>
                    <a:cubicBezTo>
                      <a:pt x="15" y="5"/>
                      <a:pt x="17" y="7"/>
                      <a:pt x="19" y="7"/>
                    </a:cubicBezTo>
                    <a:cubicBezTo>
                      <a:pt x="19" y="13"/>
                      <a:pt x="19" y="13"/>
                      <a:pt x="19" y="13"/>
                    </a:cubicBezTo>
                    <a:cubicBezTo>
                      <a:pt x="18" y="14"/>
                      <a:pt x="18" y="15"/>
                      <a:pt x="17" y="15"/>
                    </a:cubicBezTo>
                    <a:cubicBezTo>
                      <a:pt x="1" y="44"/>
                      <a:pt x="1" y="44"/>
                      <a:pt x="1" y="44"/>
                    </a:cubicBezTo>
                    <a:cubicBezTo>
                      <a:pt x="0" y="46"/>
                      <a:pt x="1" y="48"/>
                      <a:pt x="3" y="48"/>
                    </a:cubicBezTo>
                    <a:cubicBezTo>
                      <a:pt x="51" y="48"/>
                      <a:pt x="51" y="48"/>
                      <a:pt x="51" y="48"/>
                    </a:cubicBezTo>
                    <a:cubicBezTo>
                      <a:pt x="53" y="48"/>
                      <a:pt x="54" y="46"/>
                      <a:pt x="53" y="44"/>
                    </a:cubicBezTo>
                    <a:close/>
                    <a:moveTo>
                      <a:pt x="9" y="40"/>
                    </a:moveTo>
                    <a:cubicBezTo>
                      <a:pt x="14" y="32"/>
                      <a:pt x="14" y="32"/>
                      <a:pt x="14" y="32"/>
                    </a:cubicBezTo>
                    <a:cubicBezTo>
                      <a:pt x="40" y="32"/>
                      <a:pt x="40" y="32"/>
                      <a:pt x="40" y="32"/>
                    </a:cubicBezTo>
                    <a:cubicBezTo>
                      <a:pt x="45" y="40"/>
                      <a:pt x="45" y="40"/>
                      <a:pt x="45" y="40"/>
                    </a:cubicBezTo>
                    <a:lnTo>
                      <a:pt x="9" y="40"/>
                    </a:lnTo>
                    <a:close/>
                  </a:path>
                </a:pathLst>
              </a:custGeom>
              <a:grpFill/>
              <a:ln w="9525">
                <a:noFill/>
                <a:round/>
                <a:headEnd/>
                <a:tailEnd/>
              </a:ln>
            </p:spPr>
            <p:txBody>
              <a:bodyPr/>
              <a:lstStyle/>
              <a:p>
                <a:pPr defTabSz="609570" fontAlgn="base">
                  <a:spcBef>
                    <a:spcPct val="0"/>
                  </a:spcBef>
                  <a:spcAft>
                    <a:spcPct val="0"/>
                  </a:spcAft>
                  <a:defRPr/>
                </a:pPr>
                <a:endParaRPr lang="en-US" sz="2400">
                  <a:solidFill>
                    <a:srgbClr val="282828"/>
                  </a:solidFill>
                  <a:latin typeface="Arial" charset="0"/>
                  <a:ea typeface="ＭＳ Ｐゴシック" charset="0"/>
                </a:endParaRPr>
              </a:p>
            </p:txBody>
          </p:sp>
        </p:grpSp>
      </p:grpSp>
      <p:grpSp>
        <p:nvGrpSpPr>
          <p:cNvPr id="5" name="Group 4"/>
          <p:cNvGrpSpPr/>
          <p:nvPr/>
        </p:nvGrpSpPr>
        <p:grpSpPr>
          <a:xfrm>
            <a:off x="10845201" y="2130408"/>
            <a:ext cx="429387" cy="447853"/>
            <a:chOff x="8133900" y="1597806"/>
            <a:chExt cx="322040" cy="335890"/>
          </a:xfrm>
        </p:grpSpPr>
        <p:sp>
          <p:nvSpPr>
            <p:cNvPr id="94" name="Oval 93"/>
            <p:cNvSpPr/>
            <p:nvPr/>
          </p:nvSpPr>
          <p:spPr>
            <a:xfrm>
              <a:off x="8133900" y="1597806"/>
              <a:ext cx="322040" cy="33589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2400" dirty="0">
                <a:solidFill>
                  <a:srgbClr val="005073"/>
                </a:solidFill>
                <a:latin typeface="CiscoSansTT ExtraLight"/>
              </a:endParaRPr>
            </a:p>
          </p:txBody>
        </p:sp>
        <p:sp>
          <p:nvSpPr>
            <p:cNvPr id="103" name="Freeform 499"/>
            <p:cNvSpPr>
              <a:spLocks noEditPoints="1"/>
            </p:cNvSpPr>
            <p:nvPr/>
          </p:nvSpPr>
          <p:spPr bwMode="auto">
            <a:xfrm>
              <a:off x="8200829" y="1653687"/>
              <a:ext cx="190277" cy="226963"/>
            </a:xfrm>
            <a:custGeom>
              <a:avLst/>
              <a:gdLst>
                <a:gd name="T0" fmla="*/ 2147483647 w 113"/>
                <a:gd name="T1" fmla="*/ 2147483647 h 128"/>
                <a:gd name="T2" fmla="*/ 2147483647 w 113"/>
                <a:gd name="T3" fmla="*/ 2147483647 h 128"/>
                <a:gd name="T4" fmla="*/ 2147483647 w 113"/>
                <a:gd name="T5" fmla="*/ 2147483647 h 128"/>
                <a:gd name="T6" fmla="*/ 2147483647 w 113"/>
                <a:gd name="T7" fmla="*/ 0 h 128"/>
                <a:gd name="T8" fmla="*/ 2147483647 w 113"/>
                <a:gd name="T9" fmla="*/ 0 h 128"/>
                <a:gd name="T10" fmla="*/ 2147483647 w 113"/>
                <a:gd name="T11" fmla="*/ 2147483647 h 128"/>
                <a:gd name="T12" fmla="*/ 2147483647 w 113"/>
                <a:gd name="T13" fmla="*/ 2147483647 h 128"/>
                <a:gd name="T14" fmla="*/ 0 w 113"/>
                <a:gd name="T15" fmla="*/ 2147483647 h 128"/>
                <a:gd name="T16" fmla="*/ 0 w 113"/>
                <a:gd name="T17" fmla="*/ 2147483647 h 128"/>
                <a:gd name="T18" fmla="*/ 0 w 113"/>
                <a:gd name="T19" fmla="*/ 2147483647 h 128"/>
                <a:gd name="T20" fmla="*/ 0 w 113"/>
                <a:gd name="T21" fmla="*/ 2147483647 h 128"/>
                <a:gd name="T22" fmla="*/ 2147483647 w 113"/>
                <a:gd name="T23" fmla="*/ 2147483647 h 128"/>
                <a:gd name="T24" fmla="*/ 2147483647 w 113"/>
                <a:gd name="T25" fmla="*/ 2147483647 h 128"/>
                <a:gd name="T26" fmla="*/ 2147483647 w 113"/>
                <a:gd name="T27" fmla="*/ 2147483647 h 128"/>
                <a:gd name="T28" fmla="*/ 2147483647 w 113"/>
                <a:gd name="T29" fmla="*/ 2147483647 h 128"/>
                <a:gd name="T30" fmla="*/ 2147483647 w 113"/>
                <a:gd name="T31" fmla="*/ 2147483647 h 128"/>
                <a:gd name="T32" fmla="*/ 2147483647 w 113"/>
                <a:gd name="T33" fmla="*/ 2147483647 h 128"/>
                <a:gd name="T34" fmla="*/ 2147483647 w 113"/>
                <a:gd name="T35" fmla="*/ 2147483647 h 128"/>
                <a:gd name="T36" fmla="*/ 2147483647 w 113"/>
                <a:gd name="T37" fmla="*/ 2147483647 h 128"/>
                <a:gd name="T38" fmla="*/ 2147483647 w 113"/>
                <a:gd name="T39" fmla="*/ 2147483647 h 128"/>
                <a:gd name="T40" fmla="*/ 2147483647 w 113"/>
                <a:gd name="T41" fmla="*/ 2147483647 h 128"/>
                <a:gd name="T42" fmla="*/ 2147483647 w 113"/>
                <a:gd name="T43" fmla="*/ 2147483647 h 128"/>
                <a:gd name="T44" fmla="*/ 2147483647 w 113"/>
                <a:gd name="T45" fmla="*/ 2147483647 h 128"/>
                <a:gd name="T46" fmla="*/ 2147483647 w 113"/>
                <a:gd name="T47" fmla="*/ 2147483647 h 128"/>
                <a:gd name="T48" fmla="*/ 2147483647 w 113"/>
                <a:gd name="T49" fmla="*/ 2147483647 h 128"/>
                <a:gd name="T50" fmla="*/ 2147483647 w 113"/>
                <a:gd name="T51" fmla="*/ 2147483647 h 128"/>
                <a:gd name="T52" fmla="*/ 2147483647 w 113"/>
                <a:gd name="T53" fmla="*/ 2147483647 h 128"/>
                <a:gd name="T54" fmla="*/ 2147483647 w 113"/>
                <a:gd name="T55" fmla="*/ 2147483647 h 128"/>
                <a:gd name="T56" fmla="*/ 2147483647 w 113"/>
                <a:gd name="T57" fmla="*/ 2147483647 h 128"/>
                <a:gd name="T58" fmla="*/ 2147483647 w 113"/>
                <a:gd name="T59" fmla="*/ 2147483647 h 128"/>
                <a:gd name="T60" fmla="*/ 2147483647 w 113"/>
                <a:gd name="T61" fmla="*/ 2147483647 h 128"/>
                <a:gd name="T62" fmla="*/ 2147483647 w 113"/>
                <a:gd name="T63" fmla="*/ 2147483647 h 128"/>
                <a:gd name="T64" fmla="*/ 2147483647 w 113"/>
                <a:gd name="T65" fmla="*/ 2147483647 h 128"/>
                <a:gd name="T66" fmla="*/ 2147483647 w 113"/>
                <a:gd name="T67" fmla="*/ 2147483647 h 128"/>
                <a:gd name="T68" fmla="*/ 2147483647 w 113"/>
                <a:gd name="T69" fmla="*/ 2147483647 h 128"/>
                <a:gd name="T70" fmla="*/ 2147483647 w 113"/>
                <a:gd name="T71" fmla="*/ 2147483647 h 128"/>
                <a:gd name="T72" fmla="*/ 2147483647 w 113"/>
                <a:gd name="T73" fmla="*/ 2147483647 h 128"/>
                <a:gd name="T74" fmla="*/ 2147483647 w 113"/>
                <a:gd name="T75" fmla="*/ 2147483647 h 128"/>
                <a:gd name="T76" fmla="*/ 2147483647 w 113"/>
                <a:gd name="T77" fmla="*/ 2147483647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3"/>
                <a:gd name="T118" fmla="*/ 0 h 128"/>
                <a:gd name="T119" fmla="*/ 113 w 113"/>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3" h="128">
                  <a:moveTo>
                    <a:pt x="105" y="8"/>
                  </a:moveTo>
                  <a:lnTo>
                    <a:pt x="89" y="8"/>
                  </a:lnTo>
                  <a:lnTo>
                    <a:pt x="81" y="8"/>
                  </a:lnTo>
                  <a:lnTo>
                    <a:pt x="81" y="0"/>
                  </a:lnTo>
                  <a:lnTo>
                    <a:pt x="32" y="0"/>
                  </a:lnTo>
                  <a:lnTo>
                    <a:pt x="32" y="8"/>
                  </a:lnTo>
                  <a:lnTo>
                    <a:pt x="24" y="8"/>
                  </a:lnTo>
                  <a:lnTo>
                    <a:pt x="0" y="8"/>
                  </a:lnTo>
                  <a:lnTo>
                    <a:pt x="0" y="16"/>
                  </a:lnTo>
                  <a:lnTo>
                    <a:pt x="0" y="120"/>
                  </a:lnTo>
                  <a:lnTo>
                    <a:pt x="0" y="128"/>
                  </a:lnTo>
                  <a:lnTo>
                    <a:pt x="8" y="128"/>
                  </a:lnTo>
                  <a:lnTo>
                    <a:pt x="105" y="128"/>
                  </a:lnTo>
                  <a:lnTo>
                    <a:pt x="113" y="128"/>
                  </a:lnTo>
                  <a:lnTo>
                    <a:pt x="113" y="120"/>
                  </a:lnTo>
                  <a:lnTo>
                    <a:pt x="113" y="8"/>
                  </a:lnTo>
                  <a:lnTo>
                    <a:pt x="105" y="8"/>
                  </a:lnTo>
                  <a:close/>
                  <a:moveTo>
                    <a:pt x="32" y="16"/>
                  </a:moveTo>
                  <a:lnTo>
                    <a:pt x="49" y="16"/>
                  </a:lnTo>
                  <a:lnTo>
                    <a:pt x="49" y="8"/>
                  </a:lnTo>
                  <a:lnTo>
                    <a:pt x="65" y="8"/>
                  </a:lnTo>
                  <a:lnTo>
                    <a:pt x="65" y="16"/>
                  </a:lnTo>
                  <a:lnTo>
                    <a:pt x="81" y="16"/>
                  </a:lnTo>
                  <a:lnTo>
                    <a:pt x="81" y="24"/>
                  </a:lnTo>
                  <a:lnTo>
                    <a:pt x="65" y="24"/>
                  </a:lnTo>
                  <a:lnTo>
                    <a:pt x="49" y="24"/>
                  </a:lnTo>
                  <a:lnTo>
                    <a:pt x="32" y="24"/>
                  </a:lnTo>
                  <a:lnTo>
                    <a:pt x="32" y="16"/>
                  </a:lnTo>
                  <a:close/>
                  <a:moveTo>
                    <a:pt x="8" y="120"/>
                  </a:moveTo>
                  <a:lnTo>
                    <a:pt x="8" y="16"/>
                  </a:lnTo>
                  <a:lnTo>
                    <a:pt x="24" y="16"/>
                  </a:lnTo>
                  <a:lnTo>
                    <a:pt x="24" y="24"/>
                  </a:lnTo>
                  <a:lnTo>
                    <a:pt x="24" y="32"/>
                  </a:lnTo>
                  <a:lnTo>
                    <a:pt x="89" y="32"/>
                  </a:lnTo>
                  <a:lnTo>
                    <a:pt x="89" y="24"/>
                  </a:lnTo>
                  <a:lnTo>
                    <a:pt x="89" y="16"/>
                  </a:lnTo>
                  <a:lnTo>
                    <a:pt x="105" y="16"/>
                  </a:lnTo>
                  <a:lnTo>
                    <a:pt x="105" y="120"/>
                  </a:lnTo>
                  <a:lnTo>
                    <a:pt x="8" y="120"/>
                  </a:lnTo>
                  <a:close/>
                </a:path>
              </a:pathLst>
            </a:custGeom>
            <a:solidFill>
              <a:schemeClr val="accent5"/>
            </a:solidFill>
            <a:ln w="9525">
              <a:noFill/>
              <a:round/>
              <a:headEnd/>
              <a:tailEnd/>
            </a:ln>
          </p:spPr>
          <p:txBody>
            <a:bodyPr/>
            <a:lstStyle/>
            <a:p>
              <a:pPr defTabSz="609570" fontAlgn="base">
                <a:spcBef>
                  <a:spcPct val="0"/>
                </a:spcBef>
                <a:spcAft>
                  <a:spcPct val="0"/>
                </a:spcAft>
                <a:defRPr/>
              </a:pPr>
              <a:endParaRPr lang="en-US" sz="2400">
                <a:solidFill>
                  <a:srgbClr val="282828"/>
                </a:solidFill>
                <a:latin typeface="Arial" charset="0"/>
                <a:ea typeface="ＭＳ Ｐゴシック" charset="0"/>
              </a:endParaRPr>
            </a:p>
          </p:txBody>
        </p:sp>
        <p:sp>
          <p:nvSpPr>
            <p:cNvPr id="104" name="Freeform 500"/>
            <p:cNvSpPr>
              <a:spLocks/>
            </p:cNvSpPr>
            <p:nvPr/>
          </p:nvSpPr>
          <p:spPr bwMode="auto">
            <a:xfrm>
              <a:off x="8227771" y="1738798"/>
              <a:ext cx="136393" cy="85111"/>
            </a:xfrm>
            <a:custGeom>
              <a:avLst/>
              <a:gdLst>
                <a:gd name="T0" fmla="*/ 2147483647 w 81"/>
                <a:gd name="T1" fmla="*/ 2147483647 h 48"/>
                <a:gd name="T2" fmla="*/ 2147483647 w 81"/>
                <a:gd name="T3" fmla="*/ 2147483647 h 48"/>
                <a:gd name="T4" fmla="*/ 2147483647 w 81"/>
                <a:gd name="T5" fmla="*/ 2147483647 h 48"/>
                <a:gd name="T6" fmla="*/ 2147483647 w 81"/>
                <a:gd name="T7" fmla="*/ 2147483647 h 48"/>
                <a:gd name="T8" fmla="*/ 2147483647 w 81"/>
                <a:gd name="T9" fmla="*/ 0 h 48"/>
                <a:gd name="T10" fmla="*/ 2147483647 w 81"/>
                <a:gd name="T11" fmla="*/ 2147483647 h 48"/>
                <a:gd name="T12" fmla="*/ 2147483647 w 81"/>
                <a:gd name="T13" fmla="*/ 2147483647 h 48"/>
                <a:gd name="T14" fmla="*/ 2147483647 w 81"/>
                <a:gd name="T15" fmla="*/ 2147483647 h 48"/>
                <a:gd name="T16" fmla="*/ 0 w 81"/>
                <a:gd name="T17" fmla="*/ 2147483647 h 48"/>
                <a:gd name="T18" fmla="*/ 0 w 81"/>
                <a:gd name="T19" fmla="*/ 2147483647 h 48"/>
                <a:gd name="T20" fmla="*/ 2147483647 w 81"/>
                <a:gd name="T21" fmla="*/ 2147483647 h 48"/>
                <a:gd name="T22" fmla="*/ 2147483647 w 81"/>
                <a:gd name="T23" fmla="*/ 2147483647 h 48"/>
                <a:gd name="T24" fmla="*/ 2147483647 w 81"/>
                <a:gd name="T25" fmla="*/ 2147483647 h 48"/>
                <a:gd name="T26" fmla="*/ 2147483647 w 81"/>
                <a:gd name="T27" fmla="*/ 2147483647 h 48"/>
                <a:gd name="T28" fmla="*/ 2147483647 w 81"/>
                <a:gd name="T29" fmla="*/ 2147483647 h 48"/>
                <a:gd name="T30" fmla="*/ 2147483647 w 81"/>
                <a:gd name="T31" fmla="*/ 2147483647 h 48"/>
                <a:gd name="T32" fmla="*/ 2147483647 w 81"/>
                <a:gd name="T33" fmla="*/ 2147483647 h 48"/>
                <a:gd name="T34" fmla="*/ 2147483647 w 81"/>
                <a:gd name="T35" fmla="*/ 2147483647 h 48"/>
                <a:gd name="T36" fmla="*/ 2147483647 w 81"/>
                <a:gd name="T37" fmla="*/ 2147483647 h 48"/>
                <a:gd name="T38" fmla="*/ 2147483647 w 81"/>
                <a:gd name="T39" fmla="*/ 2147483647 h 48"/>
                <a:gd name="T40" fmla="*/ 2147483647 w 81"/>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1"/>
                <a:gd name="T64" fmla="*/ 0 h 48"/>
                <a:gd name="T65" fmla="*/ 81 w 81"/>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1" h="48">
                  <a:moveTo>
                    <a:pt x="77" y="24"/>
                  </a:moveTo>
                  <a:lnTo>
                    <a:pt x="71" y="24"/>
                  </a:lnTo>
                  <a:lnTo>
                    <a:pt x="65" y="32"/>
                  </a:lnTo>
                  <a:lnTo>
                    <a:pt x="63" y="34"/>
                  </a:lnTo>
                  <a:lnTo>
                    <a:pt x="45" y="0"/>
                  </a:lnTo>
                  <a:lnTo>
                    <a:pt x="28" y="32"/>
                  </a:lnTo>
                  <a:lnTo>
                    <a:pt x="12" y="10"/>
                  </a:lnTo>
                  <a:lnTo>
                    <a:pt x="2" y="24"/>
                  </a:lnTo>
                  <a:lnTo>
                    <a:pt x="0" y="24"/>
                  </a:lnTo>
                  <a:lnTo>
                    <a:pt x="0" y="32"/>
                  </a:lnTo>
                  <a:lnTo>
                    <a:pt x="6" y="32"/>
                  </a:lnTo>
                  <a:lnTo>
                    <a:pt x="12" y="24"/>
                  </a:lnTo>
                  <a:lnTo>
                    <a:pt x="16" y="28"/>
                  </a:lnTo>
                  <a:lnTo>
                    <a:pt x="28" y="48"/>
                  </a:lnTo>
                  <a:lnTo>
                    <a:pt x="45" y="18"/>
                  </a:lnTo>
                  <a:lnTo>
                    <a:pt x="61" y="48"/>
                  </a:lnTo>
                  <a:lnTo>
                    <a:pt x="75" y="32"/>
                  </a:lnTo>
                  <a:lnTo>
                    <a:pt x="81" y="32"/>
                  </a:lnTo>
                  <a:lnTo>
                    <a:pt x="81" y="24"/>
                  </a:lnTo>
                  <a:lnTo>
                    <a:pt x="77" y="24"/>
                  </a:lnTo>
                  <a:close/>
                </a:path>
              </a:pathLst>
            </a:custGeom>
            <a:solidFill>
              <a:schemeClr val="accent5"/>
            </a:solidFill>
            <a:ln w="9525">
              <a:noFill/>
              <a:round/>
              <a:headEnd/>
              <a:tailEnd/>
            </a:ln>
          </p:spPr>
          <p:txBody>
            <a:bodyPr/>
            <a:lstStyle/>
            <a:p>
              <a:pPr defTabSz="609570" fontAlgn="base">
                <a:spcBef>
                  <a:spcPct val="0"/>
                </a:spcBef>
                <a:spcAft>
                  <a:spcPct val="0"/>
                </a:spcAft>
                <a:defRPr/>
              </a:pPr>
              <a:endParaRPr lang="en-US" sz="2400">
                <a:solidFill>
                  <a:srgbClr val="282828"/>
                </a:solidFill>
                <a:latin typeface="Arial" charset="0"/>
                <a:ea typeface="ＭＳ Ｐゴシック" charset="0"/>
              </a:endParaRPr>
            </a:p>
          </p:txBody>
        </p:sp>
      </p:grpSp>
      <p:sp>
        <p:nvSpPr>
          <p:cNvPr id="31" name="TextBox 30">
            <a:extLst>
              <a:ext uri="{FF2B5EF4-FFF2-40B4-BE49-F238E27FC236}">
                <a16:creationId xmlns:a16="http://schemas.microsoft.com/office/drawing/2014/main" id="{E433A572-2BCF-4E37-A180-DDF4FD81A9EB}"/>
              </a:ext>
            </a:extLst>
          </p:cNvPr>
          <p:cNvSpPr txBox="1"/>
          <p:nvPr/>
        </p:nvSpPr>
        <p:spPr>
          <a:xfrm>
            <a:off x="6397005" y="6123074"/>
            <a:ext cx="5997219" cy="297454"/>
          </a:xfrm>
          <a:prstGeom prst="rect">
            <a:avLst/>
          </a:prstGeom>
          <a:noFill/>
        </p:spPr>
        <p:txBody>
          <a:bodyPr wrap="square" rtlCol="0">
            <a:spAutoFit/>
          </a:bodyPr>
          <a:lstStyle/>
          <a:p>
            <a:pPr defTabSz="609570" fontAlgn="base">
              <a:spcBef>
                <a:spcPct val="0"/>
              </a:spcBef>
              <a:spcAft>
                <a:spcPct val="0"/>
              </a:spcAft>
              <a:defRPr/>
            </a:pPr>
            <a:r>
              <a:rPr lang="en-US" sz="1333" dirty="0">
                <a:solidFill>
                  <a:srgbClr val="282828"/>
                </a:solidFill>
                <a:latin typeface="CiscoSansTT ExtraLight"/>
                <a:ea typeface="ＭＳ Ｐゴシック" charset="0"/>
              </a:rPr>
              <a:t>Source: </a:t>
            </a:r>
            <a:r>
              <a:rPr lang="en-US" sz="1333" dirty="0" err="1">
                <a:solidFill>
                  <a:srgbClr val="282828"/>
                </a:solidFill>
                <a:latin typeface="CiscoSansTT ExtraLight"/>
                <a:ea typeface="ＭＳ Ｐゴシック" charset="0"/>
                <a:hlinkClick r:id="rId2"/>
              </a:rPr>
              <a:t>Viptela’s</a:t>
            </a:r>
            <a:r>
              <a:rPr lang="en-US" sz="1333" dirty="0">
                <a:solidFill>
                  <a:srgbClr val="282828"/>
                </a:solidFill>
                <a:latin typeface="CiscoSansTT ExtraLight"/>
                <a:ea typeface="ＭＳ Ｐゴシック" charset="0"/>
                <a:hlinkClick r:id="rId2"/>
              </a:rPr>
              <a:t> Website – Transcript of AWS Reinvent Interview</a:t>
            </a:r>
            <a:endParaRPr lang="en-US" sz="1333" dirty="0">
              <a:solidFill>
                <a:srgbClr val="282828"/>
              </a:solidFill>
              <a:latin typeface="CiscoSansTT ExtraLight"/>
              <a:ea typeface="ＭＳ Ｐゴシック" charset="0"/>
            </a:endParaRPr>
          </a:p>
        </p:txBody>
      </p:sp>
      <p:sp>
        <p:nvSpPr>
          <p:cNvPr id="3" name="TextBox 2"/>
          <p:cNvSpPr txBox="1"/>
          <p:nvPr/>
        </p:nvSpPr>
        <p:spPr>
          <a:xfrm>
            <a:off x="8230435" y="550391"/>
            <a:ext cx="3267443" cy="1200329"/>
          </a:xfrm>
          <a:prstGeom prst="rect">
            <a:avLst/>
          </a:prstGeom>
          <a:noFill/>
        </p:spPr>
        <p:txBody>
          <a:bodyPr wrap="square" rtlCol="0">
            <a:spAutoFit/>
          </a:bodyPr>
          <a:lstStyle/>
          <a:p>
            <a:pPr algn="ctr" defTabSz="609585" fontAlgn="base">
              <a:spcBef>
                <a:spcPct val="0"/>
              </a:spcBef>
              <a:spcAft>
                <a:spcPct val="0"/>
              </a:spcAft>
            </a:pPr>
            <a:r>
              <a:rPr lang="en-US" sz="2400" b="1" dirty="0">
                <a:solidFill>
                  <a:srgbClr val="282828"/>
                </a:solidFill>
                <a:latin typeface="Arial" charset="0"/>
                <a:ea typeface="ＭＳ Ｐゴシック" charset="0"/>
              </a:rPr>
              <a:t>Fortune 500</a:t>
            </a:r>
          </a:p>
          <a:p>
            <a:pPr algn="ctr" defTabSz="609585" fontAlgn="base">
              <a:spcBef>
                <a:spcPct val="0"/>
              </a:spcBef>
              <a:spcAft>
                <a:spcPct val="0"/>
              </a:spcAft>
            </a:pPr>
            <a:r>
              <a:rPr lang="en-US" sz="2400" b="1" dirty="0">
                <a:solidFill>
                  <a:srgbClr val="282828"/>
                </a:solidFill>
                <a:latin typeface="Arial" charset="0"/>
                <a:ea typeface="ＭＳ Ｐゴシック" charset="0"/>
              </a:rPr>
              <a:t>National Food Distributo</a:t>
            </a:r>
            <a:r>
              <a:rPr lang="en-US" sz="2400" dirty="0">
                <a:solidFill>
                  <a:srgbClr val="282828"/>
                </a:solidFill>
                <a:latin typeface="Arial" charset="0"/>
                <a:ea typeface="ＭＳ Ｐゴシック" charset="0"/>
              </a:rPr>
              <a:t>r</a:t>
            </a:r>
            <a:endParaRPr lang="en-US" sz="2400" dirty="0">
              <a:solidFill>
                <a:srgbClr val="282828"/>
              </a:solidFill>
              <a:latin typeface="CiscoSansTT ExtraLight"/>
              <a:ea typeface="ＭＳ Ｐゴシック" charset="0"/>
            </a:endParaRPr>
          </a:p>
        </p:txBody>
      </p:sp>
      <p:sp>
        <p:nvSpPr>
          <p:cNvPr id="7" name="TextBox 6"/>
          <p:cNvSpPr txBox="1"/>
          <p:nvPr/>
        </p:nvSpPr>
        <p:spPr>
          <a:xfrm>
            <a:off x="607374" y="1310319"/>
            <a:ext cx="7649535" cy="501932"/>
          </a:xfrm>
          <a:prstGeom prst="rect">
            <a:avLst/>
          </a:prstGeom>
          <a:noFill/>
        </p:spPr>
        <p:txBody>
          <a:bodyPr wrap="square" rtlCol="0">
            <a:spAutoFit/>
          </a:bodyPr>
          <a:lstStyle/>
          <a:p>
            <a:pPr defTabSz="609585" fontAlgn="base">
              <a:spcBef>
                <a:spcPct val="0"/>
              </a:spcBef>
              <a:spcAft>
                <a:spcPct val="0"/>
              </a:spcAft>
            </a:pPr>
            <a:r>
              <a:rPr lang="en-US" sz="1331" dirty="0">
                <a:solidFill>
                  <a:srgbClr val="282828"/>
                </a:solidFill>
                <a:latin typeface="Arial" charset="0"/>
                <a:ea typeface="ＭＳ Ｐゴシック" charset="0"/>
              </a:rPr>
              <a:t>Food distributors play a key role in the food and beverage industry, serving as the intermediary between the manufacturer and their respective retail, restaurant, and foodservice customers. </a:t>
            </a:r>
          </a:p>
        </p:txBody>
      </p:sp>
      <p:grpSp>
        <p:nvGrpSpPr>
          <p:cNvPr id="36" name="Group 35"/>
          <p:cNvGrpSpPr/>
          <p:nvPr/>
        </p:nvGrpSpPr>
        <p:grpSpPr>
          <a:xfrm>
            <a:off x="608383" y="2076798"/>
            <a:ext cx="3230880" cy="568044"/>
            <a:chOff x="607373" y="2076797"/>
            <a:chExt cx="3230880" cy="568044"/>
          </a:xfrm>
        </p:grpSpPr>
        <p:sp>
          <p:nvSpPr>
            <p:cNvPr id="37" name="Rectangle: Rounded Corners 53">
              <a:extLst>
                <a:ext uri="{FF2B5EF4-FFF2-40B4-BE49-F238E27FC236}">
                  <a16:creationId xmlns:a16="http://schemas.microsoft.com/office/drawing/2014/main" id="{B0F2E2F6-2F13-4364-875F-0E9DD94D29C5}"/>
                </a:ext>
              </a:extLst>
            </p:cNvPr>
            <p:cNvSpPr>
              <a:spLocks/>
            </p:cNvSpPr>
            <p:nvPr/>
          </p:nvSpPr>
          <p:spPr>
            <a:xfrm>
              <a:off x="607373" y="2076797"/>
              <a:ext cx="3230880" cy="568044"/>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1600" dirty="0">
                <a:solidFill>
                  <a:srgbClr val="005073"/>
                </a:solidFill>
                <a:latin typeface="CiscoSansTT ExtraLight"/>
              </a:endParaRPr>
            </a:p>
          </p:txBody>
        </p:sp>
        <p:sp>
          <p:nvSpPr>
            <p:cNvPr id="38" name="TextBox 34"/>
            <p:cNvSpPr txBox="1">
              <a:spLocks/>
            </p:cNvSpPr>
            <p:nvPr/>
          </p:nvSpPr>
          <p:spPr>
            <a:xfrm>
              <a:off x="793585" y="2214369"/>
              <a:ext cx="1839584" cy="246221"/>
            </a:xfrm>
            <a:prstGeom prst="rect">
              <a:avLst/>
            </a:prstGeom>
            <a:noFill/>
          </p:spPr>
          <p:txBody>
            <a:bodyPr wrap="square" lIns="0" tIns="0" rIns="0" bIns="0" rtlCol="0" anchor="ctr" anchorCtr="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a:defRPr/>
              </a:pPr>
              <a:r>
                <a:rPr lang="en-US" sz="1600" b="1" dirty="0">
                  <a:solidFill>
                    <a:srgbClr val="FFFFFF"/>
                  </a:solidFill>
                  <a:latin typeface="CiscoSansTT ExtraLight"/>
                  <a:ea typeface="Helvetica Light" charset="0"/>
                  <a:cs typeface="Helvetica Light" charset="0"/>
                </a:rPr>
                <a:t>Challenge</a:t>
              </a:r>
            </a:p>
          </p:txBody>
        </p:sp>
        <p:sp>
          <p:nvSpPr>
            <p:cNvPr id="39" name="Oval 38"/>
            <p:cNvSpPr/>
            <p:nvPr/>
          </p:nvSpPr>
          <p:spPr>
            <a:xfrm>
              <a:off x="3347117" y="2133538"/>
              <a:ext cx="429387" cy="44785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2400" dirty="0">
                <a:solidFill>
                  <a:srgbClr val="005073"/>
                </a:solidFill>
                <a:latin typeface="CiscoSansTT ExtraLight"/>
              </a:endParaRPr>
            </a:p>
          </p:txBody>
        </p:sp>
        <p:pic>
          <p:nvPicPr>
            <p:cNvPr id="40" name="Graphic 35" descr="Help">
              <a:extLst>
                <a:ext uri="{FF2B5EF4-FFF2-40B4-BE49-F238E27FC236}">
                  <a16:creationId xmlns:a16="http://schemas.microsoft.com/office/drawing/2014/main" id="{C5A98DCC-AE79-4A5B-9707-7373848F5DB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37140" y="2133538"/>
              <a:ext cx="439364" cy="439364"/>
            </a:xfrm>
            <a:prstGeom prst="rect">
              <a:avLst/>
            </a:prstGeom>
          </p:spPr>
        </p:pic>
      </p:grpSp>
    </p:spTree>
    <p:extLst>
      <p:ext uri="{BB962C8B-B14F-4D97-AF65-F5344CB8AC3E}">
        <p14:creationId xmlns:p14="http://schemas.microsoft.com/office/powerpoint/2010/main" val="9627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6401" y="1602317"/>
            <a:ext cx="11325507" cy="4519083"/>
          </a:xfrm>
        </p:spPr>
        <p:txBody>
          <a:bodyPr/>
          <a:lstStyle/>
          <a:p>
            <a:r>
              <a:rPr lang="en-US" sz="2400" dirty="0">
                <a:hlinkClick r:id="rId2"/>
              </a:rPr>
              <a:t>Circle K Finds Value In SD-WAN Speed</a:t>
            </a:r>
            <a:r>
              <a:rPr lang="en-US" sz="2400" dirty="0"/>
              <a:t> </a:t>
            </a:r>
            <a:r>
              <a:rPr lang="en-US" sz="2000" dirty="0"/>
              <a:t>(gas stations, retail)</a:t>
            </a:r>
          </a:p>
          <a:p>
            <a:r>
              <a:rPr lang="en-US" sz="2400" dirty="0">
                <a:hlinkClick r:id="rId3"/>
              </a:rPr>
              <a:t>Solving Complexity with SD-WAN at National Instruments</a:t>
            </a:r>
            <a:r>
              <a:rPr lang="en-US" sz="2400" dirty="0"/>
              <a:t> </a:t>
            </a:r>
            <a:r>
              <a:rPr lang="en-US" sz="2000" dirty="0"/>
              <a:t>(technology)</a:t>
            </a:r>
          </a:p>
          <a:p>
            <a:r>
              <a:rPr lang="en-US" sz="2400" dirty="0">
                <a:hlinkClick r:id="rId4"/>
              </a:rPr>
              <a:t>REI’s retail SD-WAN deployment</a:t>
            </a:r>
            <a:r>
              <a:rPr lang="en-US" sz="2400" dirty="0"/>
              <a:t> </a:t>
            </a:r>
            <a:r>
              <a:rPr lang="en-US" sz="2000" dirty="0"/>
              <a:t>(retail)</a:t>
            </a:r>
          </a:p>
          <a:p>
            <a:r>
              <a:rPr lang="en-US" sz="2400" dirty="0">
                <a:hlinkClick r:id="rId5"/>
              </a:rPr>
              <a:t>Taking SD-WAN Even Wider at Acadia </a:t>
            </a:r>
            <a:r>
              <a:rPr lang="en-US" sz="2400" dirty="0" err="1">
                <a:hlinkClick r:id="rId5"/>
              </a:rPr>
              <a:t>Heathcare</a:t>
            </a:r>
            <a:r>
              <a:rPr lang="en-US" sz="2400" dirty="0"/>
              <a:t> </a:t>
            </a:r>
            <a:r>
              <a:rPr lang="en-US" sz="2000" dirty="0"/>
              <a:t>(healthcare)</a:t>
            </a:r>
          </a:p>
          <a:p>
            <a:r>
              <a:rPr lang="en-US" sz="2400" dirty="0">
                <a:hlinkClick r:id="rId6"/>
              </a:rPr>
              <a:t>First American Title And Viptela: A Story of Resilience</a:t>
            </a:r>
            <a:r>
              <a:rPr lang="en-US" sz="2400" dirty="0"/>
              <a:t> </a:t>
            </a:r>
            <a:r>
              <a:rPr lang="en-US" sz="2000" dirty="0"/>
              <a:t>(insurance, financial, retail)</a:t>
            </a:r>
          </a:p>
          <a:p>
            <a:r>
              <a:rPr lang="en-US" sz="2400" dirty="0">
                <a:hlinkClick r:id="rId7"/>
              </a:rPr>
              <a:t>Migrating to Healthcare Cloud Apps With Acadia and Viptela</a:t>
            </a:r>
            <a:r>
              <a:rPr lang="en-US" sz="2400" dirty="0"/>
              <a:t> </a:t>
            </a:r>
            <a:r>
              <a:rPr lang="en-US" sz="2000" dirty="0"/>
              <a:t>(healthcare, SaaS)</a:t>
            </a:r>
          </a:p>
          <a:p>
            <a:r>
              <a:rPr lang="en-US" sz="2400" dirty="0">
                <a:hlinkClick r:id="rId8"/>
              </a:rPr>
              <a:t>Enabling The Most Remote Offices With Viptela (77 Energy) </a:t>
            </a:r>
            <a:r>
              <a:rPr lang="en-US" sz="2000" dirty="0"/>
              <a:t>(energy)</a:t>
            </a:r>
          </a:p>
          <a:p>
            <a:endParaRPr lang="en-US" sz="2400" dirty="0"/>
          </a:p>
          <a:p>
            <a:endParaRPr lang="en-US" dirty="0"/>
          </a:p>
          <a:p>
            <a:endParaRPr lang="en-US" dirty="0"/>
          </a:p>
          <a:p>
            <a:endParaRPr lang="en-US" dirty="0"/>
          </a:p>
          <a:p>
            <a:endParaRPr lang="en-US" dirty="0"/>
          </a:p>
        </p:txBody>
      </p:sp>
      <p:sp>
        <p:nvSpPr>
          <p:cNvPr id="3" name="Title 2"/>
          <p:cNvSpPr>
            <a:spLocks noGrp="1"/>
          </p:cNvSpPr>
          <p:nvPr>
            <p:ph type="title"/>
          </p:nvPr>
        </p:nvSpPr>
        <p:spPr>
          <a:xfrm>
            <a:off x="733158" y="463878"/>
            <a:ext cx="10450658" cy="975783"/>
          </a:xfrm>
        </p:spPr>
        <p:txBody>
          <a:bodyPr/>
          <a:lstStyle/>
          <a:p>
            <a:r>
              <a:rPr lang="en-US" sz="3600" dirty="0"/>
              <a:t>Additional SD-WAN Customer Case Studies:  Public Blogs</a:t>
            </a:r>
          </a:p>
        </p:txBody>
      </p:sp>
    </p:spTree>
    <p:extLst>
      <p:ext uri="{BB962C8B-B14F-4D97-AF65-F5344CB8AC3E}">
        <p14:creationId xmlns:p14="http://schemas.microsoft.com/office/powerpoint/2010/main" val="4178810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000" dirty="0">
                <a:hlinkClick r:id="rId2"/>
              </a:rPr>
              <a:t>Reece Group delivers always connected workplace with Cisco SD-WAN</a:t>
            </a:r>
            <a:r>
              <a:rPr lang="en-US" sz="2000" dirty="0"/>
              <a:t> (engineering, retail)</a:t>
            </a:r>
          </a:p>
          <a:p>
            <a:r>
              <a:rPr lang="en-US" sz="2000" dirty="0">
                <a:hlinkClick r:id="rId3"/>
              </a:rPr>
              <a:t>ONUG 2018: </a:t>
            </a:r>
            <a:r>
              <a:rPr lang="en-US" sz="2000" dirty="0" err="1">
                <a:hlinkClick r:id="rId3"/>
              </a:rPr>
              <a:t>Mckesson’s</a:t>
            </a:r>
            <a:r>
              <a:rPr lang="en-US" sz="2000" dirty="0">
                <a:hlinkClick r:id="rId3"/>
              </a:rPr>
              <a:t> Global SD-WAN Transformation</a:t>
            </a:r>
            <a:r>
              <a:rPr lang="en-US" sz="2000" dirty="0"/>
              <a:t> (healthcare)</a:t>
            </a:r>
          </a:p>
          <a:p>
            <a:r>
              <a:rPr lang="en-US" sz="2000" dirty="0">
                <a:hlinkClick r:id="rId4"/>
              </a:rPr>
              <a:t>FutureWAN’18: SD-WAN in Retail (REI Case Study)</a:t>
            </a:r>
            <a:r>
              <a:rPr lang="en-US" sz="2000" dirty="0"/>
              <a:t> (retail)</a:t>
            </a:r>
          </a:p>
          <a:p>
            <a:r>
              <a:rPr lang="en-US" sz="2000" dirty="0">
                <a:hlinkClick r:id="rId5"/>
              </a:rPr>
              <a:t>FutureWAN’18: Acadia Healthcare SD-WAN Case Study </a:t>
            </a:r>
            <a:r>
              <a:rPr lang="en-US" sz="2000" dirty="0"/>
              <a:t>(healthcare, SaaS)</a:t>
            </a:r>
          </a:p>
          <a:p>
            <a:r>
              <a:rPr lang="en-US" sz="2000" dirty="0">
                <a:hlinkClick r:id="rId6"/>
              </a:rPr>
              <a:t>FutureWAN’17: First American Title Insurance Case Study </a:t>
            </a:r>
            <a:r>
              <a:rPr lang="en-US" sz="2000" dirty="0"/>
              <a:t>(insurance, retail, financial)</a:t>
            </a:r>
          </a:p>
          <a:p>
            <a:r>
              <a:rPr lang="en-US" sz="2000" dirty="0">
                <a:hlinkClick r:id="rId7"/>
              </a:rPr>
              <a:t>FutureWAN’17: Kindred Healthcare Case Study</a:t>
            </a:r>
            <a:r>
              <a:rPr lang="en-US" sz="2000" dirty="0"/>
              <a:t> (healthcare)</a:t>
            </a:r>
          </a:p>
          <a:p>
            <a:r>
              <a:rPr lang="en-US" sz="2000" dirty="0">
                <a:hlinkClick r:id="rId8"/>
              </a:rPr>
              <a:t>ONUG 2017: SD-WAN at Acadia Healthcare</a:t>
            </a:r>
            <a:r>
              <a:rPr lang="en-US" sz="2000" dirty="0"/>
              <a:t> (Healthcare)</a:t>
            </a:r>
          </a:p>
          <a:p>
            <a:pPr marL="76179" indent="0">
              <a:buNone/>
            </a:pPr>
            <a:endParaRPr lang="en-US" sz="2000" dirty="0"/>
          </a:p>
          <a:p>
            <a:endParaRPr lang="en-US" sz="2800" dirty="0"/>
          </a:p>
          <a:p>
            <a:endParaRPr lang="en-US" sz="2000" dirty="0"/>
          </a:p>
          <a:p>
            <a:endParaRPr lang="en-US" sz="2000" dirty="0"/>
          </a:p>
          <a:p>
            <a:endParaRPr lang="en-US" sz="2400" dirty="0"/>
          </a:p>
        </p:txBody>
      </p:sp>
      <p:sp>
        <p:nvSpPr>
          <p:cNvPr id="3" name="Title 2"/>
          <p:cNvSpPr>
            <a:spLocks noGrp="1"/>
          </p:cNvSpPr>
          <p:nvPr>
            <p:ph type="title"/>
          </p:nvPr>
        </p:nvSpPr>
        <p:spPr>
          <a:xfrm>
            <a:off x="759534" y="472670"/>
            <a:ext cx="11127317" cy="975783"/>
          </a:xfrm>
        </p:spPr>
        <p:txBody>
          <a:bodyPr/>
          <a:lstStyle/>
          <a:p>
            <a:r>
              <a:rPr lang="en-US" sz="3600" dirty="0"/>
              <a:t>Additional SD-WAN Customer Case Studies:</a:t>
            </a:r>
            <a:br>
              <a:rPr lang="en-US" sz="3600" dirty="0"/>
            </a:br>
            <a:r>
              <a:rPr lang="en-US" sz="3600" dirty="0"/>
              <a:t>Customer Videos</a:t>
            </a:r>
          </a:p>
        </p:txBody>
      </p:sp>
    </p:spTree>
    <p:extLst>
      <p:ext uri="{BB962C8B-B14F-4D97-AF65-F5344CB8AC3E}">
        <p14:creationId xmlns:p14="http://schemas.microsoft.com/office/powerpoint/2010/main" val="505995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60688" y="446469"/>
            <a:ext cx="11127317" cy="691053"/>
          </a:xfrm>
        </p:spPr>
        <p:txBody>
          <a:bodyPr/>
          <a:lstStyle/>
          <a:p>
            <a:r>
              <a:rPr lang="en-US" sz="3600" dirty="0"/>
              <a:t>Featured Quotes: SDWAN</a:t>
            </a:r>
          </a:p>
        </p:txBody>
      </p:sp>
      <p:grpSp>
        <p:nvGrpSpPr>
          <p:cNvPr id="2" name="Group 1">
            <a:extLst>
              <a:ext uri="{FF2B5EF4-FFF2-40B4-BE49-F238E27FC236}">
                <a16:creationId xmlns:a16="http://schemas.microsoft.com/office/drawing/2014/main" id="{042511CC-93AC-4292-939A-D4BBB362CD98}"/>
              </a:ext>
            </a:extLst>
          </p:cNvPr>
          <p:cNvGrpSpPr/>
          <p:nvPr/>
        </p:nvGrpSpPr>
        <p:grpSpPr>
          <a:xfrm>
            <a:off x="660688" y="1083277"/>
            <a:ext cx="10822783" cy="5645873"/>
            <a:chOff x="538618" y="686178"/>
            <a:chExt cx="8117087" cy="4234405"/>
          </a:xfrm>
        </p:grpSpPr>
        <p:sp>
          <p:nvSpPr>
            <p:cNvPr id="15" name="Rectangle 3"/>
            <p:cNvSpPr>
              <a:spLocks noChangeArrowheads="1"/>
            </p:cNvSpPr>
            <p:nvPr/>
          </p:nvSpPr>
          <p:spPr bwMode="gray">
            <a:xfrm>
              <a:off x="2477612" y="689874"/>
              <a:ext cx="6172200" cy="632657"/>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“With Cisco’s </a:t>
              </a:r>
              <a:r>
                <a:rPr lang="en-US" sz="1200" b="1" i="1" dirty="0">
                  <a:solidFill>
                    <a:srgbClr val="282828"/>
                  </a:solidFill>
                  <a:latin typeface="CiscoSansTT ExtraLight"/>
                  <a:ea typeface="ＭＳ Ｐゴシック" charset="0"/>
                </a:rPr>
                <a:t>SD-WAN advanced security</a:t>
              </a:r>
              <a:r>
                <a:rPr lang="en-US" sz="1200" i="1" dirty="0">
                  <a:solidFill>
                    <a:srgbClr val="282828"/>
                  </a:solidFill>
                  <a:latin typeface="CiscoSansTT ExtraLight"/>
                  <a:ea typeface="ＭＳ Ｐゴシック" charset="0"/>
                </a:rPr>
                <a:t>, we can instantly turn any customer’s entire network into a fortified wall across any cloud environment, ” </a:t>
              </a:r>
              <a:r>
                <a:rPr lang="en-US" sz="1200" b="1" dirty="0">
                  <a:solidFill>
                    <a:srgbClr val="282828"/>
                  </a:solidFill>
                  <a:latin typeface="CiscoSansTT ExtraLight"/>
                  <a:ea typeface="ＭＳ Ｐゴシック" charset="0"/>
                </a:rPr>
                <a:t>Bill Thompson, Practice Manager, World Wide Technology.</a:t>
              </a:r>
              <a:r>
                <a:rPr lang="en-US" sz="1200" dirty="0">
                  <a:solidFill>
                    <a:srgbClr val="282828"/>
                  </a:solidFill>
                  <a:latin typeface="CiscoSansTT ExtraLight"/>
                  <a:ea typeface="ＭＳ Ｐゴシック" charset="0"/>
                </a:rPr>
                <a:t> </a:t>
              </a:r>
              <a:r>
                <a:rPr lang="en-US" sz="1200" i="1" dirty="0">
                  <a:solidFill>
                    <a:srgbClr val="282828"/>
                  </a:solidFill>
                  <a:latin typeface="CiscoSansTT ExtraLight"/>
                  <a:ea typeface="ＭＳ Ｐゴシック" charset="0"/>
                </a:rPr>
                <a:t>“This is a significant step toward adopting an Enterprise Architecture with integrated security, Software Defined WAN, and cloud services; all managed via a single policy controller.”</a:t>
              </a:r>
            </a:p>
          </p:txBody>
        </p:sp>
        <p:sp>
          <p:nvSpPr>
            <p:cNvPr id="16" name="Rectangle 4"/>
            <p:cNvSpPr>
              <a:spLocks noChangeArrowheads="1"/>
            </p:cNvSpPr>
            <p:nvPr/>
          </p:nvSpPr>
          <p:spPr bwMode="gray">
            <a:xfrm>
              <a:off x="544514" y="686178"/>
              <a:ext cx="1862793" cy="625694"/>
            </a:xfrm>
            <a:prstGeom prst="rect">
              <a:avLst/>
            </a:prstGeom>
            <a:solidFill>
              <a:schemeClr val="accent1"/>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005073"/>
                  </a:solidFill>
                  <a:latin typeface="CiscoSansTT ExtraLight"/>
                  <a:ea typeface="ＭＳ Ｐゴシック" charset="0"/>
                </a:rPr>
                <a:t>WWT</a:t>
              </a:r>
            </a:p>
          </p:txBody>
        </p:sp>
        <p:sp>
          <p:nvSpPr>
            <p:cNvPr id="21" name="Rectangle 11"/>
            <p:cNvSpPr>
              <a:spLocks noChangeArrowheads="1"/>
            </p:cNvSpPr>
            <p:nvPr/>
          </p:nvSpPr>
          <p:spPr bwMode="gray">
            <a:xfrm>
              <a:off x="2483505" y="1391510"/>
              <a:ext cx="6172200" cy="406089"/>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“Cisco </a:t>
              </a:r>
              <a:r>
                <a:rPr lang="en-US" sz="1200" b="1" i="1" dirty="0">
                  <a:solidFill>
                    <a:srgbClr val="282828"/>
                  </a:solidFill>
                  <a:latin typeface="CiscoSansTT ExtraLight"/>
                  <a:ea typeface="ＭＳ Ｐゴシック" charset="0"/>
                </a:rPr>
                <a:t>SD-WAN on ISR </a:t>
              </a:r>
              <a:r>
                <a:rPr lang="en-US" sz="1200" i="1" dirty="0">
                  <a:solidFill>
                    <a:srgbClr val="282828"/>
                  </a:solidFill>
                  <a:latin typeface="CiscoSansTT ExtraLight"/>
                  <a:ea typeface="ＭＳ Ｐゴシック" charset="0"/>
                </a:rPr>
                <a:t>routers drive a reliable foundation to quickly integrate SD-WAN and its ability to simplify management and improve real-time access to critical cloud-based business applications” </a:t>
              </a:r>
              <a:r>
                <a:rPr lang="en-US" sz="1200" dirty="0">
                  <a:solidFill>
                    <a:srgbClr val="282828"/>
                  </a:solidFill>
                  <a:latin typeface="CiscoSansTT ExtraLight"/>
                  <a:ea typeface="ＭＳ Ｐゴシック" charset="0"/>
                </a:rPr>
                <a:t> -- US Banking Institution</a:t>
              </a:r>
            </a:p>
          </p:txBody>
        </p:sp>
        <p:sp>
          <p:nvSpPr>
            <p:cNvPr id="22" name="Rectangle 12"/>
            <p:cNvSpPr>
              <a:spLocks noChangeArrowheads="1"/>
            </p:cNvSpPr>
            <p:nvPr/>
          </p:nvSpPr>
          <p:spPr bwMode="gray">
            <a:xfrm>
              <a:off x="538619" y="1379871"/>
              <a:ext cx="1862793" cy="417728"/>
            </a:xfrm>
            <a:prstGeom prst="rect">
              <a:avLst/>
            </a:prstGeom>
            <a:solidFill>
              <a:schemeClr val="accent3"/>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FFFFFF"/>
                  </a:solidFill>
                  <a:latin typeface="CiscoSansTT ExtraLight"/>
                  <a:ea typeface="ＭＳ Ｐゴシック" charset="0"/>
                </a:rPr>
                <a:t>Bank </a:t>
              </a:r>
              <a:r>
                <a:rPr lang="en-US" sz="1467" dirty="0">
                  <a:solidFill>
                    <a:srgbClr val="FFFFFF"/>
                  </a:solidFill>
                  <a:latin typeface="CiscoSansTT ExtraLight"/>
                  <a:ea typeface="ＭＳ Ｐゴシック" charset="0"/>
                </a:rPr>
                <a:t>(Anonymized)</a:t>
              </a:r>
              <a:endParaRPr lang="en-US" sz="1600" dirty="0">
                <a:solidFill>
                  <a:srgbClr val="FFFFFF"/>
                </a:solidFill>
                <a:latin typeface="CiscoSansTT ExtraLight"/>
                <a:ea typeface="ＭＳ Ｐゴシック" charset="0"/>
              </a:endParaRPr>
            </a:p>
          </p:txBody>
        </p:sp>
        <p:sp>
          <p:nvSpPr>
            <p:cNvPr id="24" name="Rectangle 14"/>
            <p:cNvSpPr>
              <a:spLocks noChangeArrowheads="1"/>
            </p:cNvSpPr>
            <p:nvPr/>
          </p:nvSpPr>
          <p:spPr bwMode="gray">
            <a:xfrm>
              <a:off x="2483505" y="2301822"/>
              <a:ext cx="6172200" cy="374791"/>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“Bringing the WAN edge securely to the Internet is now possible with the </a:t>
              </a:r>
              <a:r>
                <a:rPr lang="en-US" sz="1200" b="1" i="1" dirty="0">
                  <a:solidFill>
                    <a:srgbClr val="282828"/>
                  </a:solidFill>
                  <a:latin typeface="CiscoSansTT ExtraLight"/>
                  <a:ea typeface="ＭＳ Ｐゴシック" charset="0"/>
                </a:rPr>
                <a:t>new security features of Cisco SD-WAN</a:t>
              </a:r>
              <a:r>
                <a:rPr lang="en-US" sz="1200" i="1" dirty="0">
                  <a:solidFill>
                    <a:srgbClr val="282828"/>
                  </a:solidFill>
                  <a:latin typeface="CiscoSansTT ExtraLight"/>
                  <a:ea typeface="ＭＳ Ｐゴシック" charset="0"/>
                </a:rPr>
                <a:t> delivered as a single consolidated solution."</a:t>
              </a:r>
              <a:r>
                <a:rPr lang="en-US" sz="1200" dirty="0">
                  <a:solidFill>
                    <a:srgbClr val="282828"/>
                  </a:solidFill>
                  <a:latin typeface="CiscoSansTT ExtraLight"/>
                  <a:ea typeface="ＭＳ Ｐゴシック" charset="0"/>
                </a:rPr>
                <a:t> -</a:t>
              </a:r>
              <a:r>
                <a:rPr lang="en-US" sz="1200" b="1" dirty="0">
                  <a:solidFill>
                    <a:srgbClr val="282828"/>
                  </a:solidFill>
                  <a:latin typeface="CiscoSansTT ExtraLight"/>
                  <a:ea typeface="ＭＳ Ｐゴシック" charset="0"/>
                </a:rPr>
                <a:t>Hussein Omar, Network Solutions Architect, Datacom </a:t>
              </a:r>
            </a:p>
          </p:txBody>
        </p:sp>
        <p:sp>
          <p:nvSpPr>
            <p:cNvPr id="25" name="Rectangle 15"/>
            <p:cNvSpPr>
              <a:spLocks noChangeArrowheads="1"/>
            </p:cNvSpPr>
            <p:nvPr/>
          </p:nvSpPr>
          <p:spPr bwMode="gray">
            <a:xfrm>
              <a:off x="550529" y="2320434"/>
              <a:ext cx="1862793" cy="367439"/>
            </a:xfrm>
            <a:prstGeom prst="rect">
              <a:avLst/>
            </a:prstGeom>
            <a:solidFill>
              <a:schemeClr val="accent2">
                <a:lumMod val="60000"/>
                <a:lumOff val="40000"/>
              </a:schemeClr>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005073"/>
                  </a:solidFill>
                  <a:latin typeface="CiscoSansTT ExtraLight"/>
                  <a:ea typeface="ＭＳ Ｐゴシック" charset="0"/>
                </a:rPr>
                <a:t>Datacom</a:t>
              </a:r>
            </a:p>
          </p:txBody>
        </p:sp>
        <p:sp>
          <p:nvSpPr>
            <p:cNvPr id="11" name="Rectangle 3"/>
            <p:cNvSpPr>
              <a:spLocks noChangeArrowheads="1"/>
            </p:cNvSpPr>
            <p:nvPr/>
          </p:nvSpPr>
          <p:spPr bwMode="gray">
            <a:xfrm>
              <a:off x="2477612" y="1867669"/>
              <a:ext cx="6172200" cy="367439"/>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a:t>
              </a:r>
              <a:r>
                <a:rPr lang="en-US" sz="1200" b="1" i="1" dirty="0">
                  <a:solidFill>
                    <a:srgbClr val="282828"/>
                  </a:solidFill>
                  <a:latin typeface="CiscoSansTT ExtraLight"/>
                  <a:ea typeface="ＭＳ Ｐゴシック" charset="0"/>
                </a:rPr>
                <a:t>SD-WAN on Cisco’s ISR4K routers </a:t>
              </a:r>
              <a:r>
                <a:rPr lang="en-US" sz="1200" i="1" dirty="0">
                  <a:solidFill>
                    <a:srgbClr val="282828"/>
                  </a:solidFill>
                  <a:latin typeface="CiscoSansTT ExtraLight"/>
                  <a:ea typeface="ＭＳ Ｐゴシック" charset="0"/>
                </a:rPr>
                <a:t>creates a robust, trusted platform on which to quickly realize security and performance benefits with a simple software upgrade.” </a:t>
              </a:r>
              <a:r>
                <a:rPr lang="en-US" sz="1200" dirty="0">
                  <a:solidFill>
                    <a:srgbClr val="282828"/>
                  </a:solidFill>
                  <a:latin typeface="CiscoSansTT ExtraLight"/>
                  <a:ea typeface="ＭＳ Ｐゴシック" charset="0"/>
                </a:rPr>
                <a:t>– </a:t>
              </a:r>
              <a:r>
                <a:rPr lang="en-US" sz="1200" b="1" dirty="0" err="1">
                  <a:solidFill>
                    <a:srgbClr val="282828"/>
                  </a:solidFill>
                  <a:latin typeface="CiscoSansTT ExtraLight"/>
                  <a:ea typeface="ＭＳ Ｐゴシック" charset="0"/>
                </a:rPr>
                <a:t>Rui</a:t>
              </a:r>
              <a:r>
                <a:rPr lang="en-US" sz="1200" b="1" dirty="0">
                  <a:solidFill>
                    <a:srgbClr val="282828"/>
                  </a:solidFill>
                  <a:latin typeface="CiscoSansTT ExtraLight"/>
                  <a:ea typeface="ＭＳ Ｐゴシック" charset="0"/>
                </a:rPr>
                <a:t> Pereira, Altice Portugal</a:t>
              </a:r>
            </a:p>
          </p:txBody>
        </p:sp>
        <p:sp>
          <p:nvSpPr>
            <p:cNvPr id="12" name="Rectangle 4"/>
            <p:cNvSpPr>
              <a:spLocks noChangeArrowheads="1"/>
            </p:cNvSpPr>
            <p:nvPr/>
          </p:nvSpPr>
          <p:spPr bwMode="gray">
            <a:xfrm>
              <a:off x="543311" y="1866811"/>
              <a:ext cx="1862793" cy="367439"/>
            </a:xfrm>
            <a:prstGeom prst="rect">
              <a:avLst/>
            </a:prstGeom>
            <a:solidFill>
              <a:srgbClr val="00B050"/>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005073"/>
                  </a:solidFill>
                  <a:latin typeface="CiscoSansTT ExtraLight"/>
                  <a:ea typeface="ＭＳ Ｐゴシック" charset="0"/>
                </a:rPr>
                <a:t>Portugal Telecom</a:t>
              </a:r>
            </a:p>
          </p:txBody>
        </p:sp>
        <p:sp>
          <p:nvSpPr>
            <p:cNvPr id="13" name="Rectangle 14"/>
            <p:cNvSpPr>
              <a:spLocks noChangeArrowheads="1"/>
            </p:cNvSpPr>
            <p:nvPr/>
          </p:nvSpPr>
          <p:spPr bwMode="gray">
            <a:xfrm>
              <a:off x="2483505" y="3205992"/>
              <a:ext cx="6172200" cy="680519"/>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“Optimal </a:t>
              </a:r>
              <a:r>
                <a:rPr lang="en-US" sz="1200" b="1" i="1" dirty="0">
                  <a:solidFill>
                    <a:srgbClr val="282828"/>
                  </a:solidFill>
                  <a:latin typeface="CiscoSansTT ExtraLight"/>
                  <a:ea typeface="ＭＳ Ｐゴシック" charset="0"/>
                </a:rPr>
                <a:t>Office 365 performance </a:t>
              </a:r>
              <a:r>
                <a:rPr lang="en-US" sz="1200" i="1" dirty="0">
                  <a:solidFill>
                    <a:srgbClr val="282828"/>
                  </a:solidFill>
                  <a:latin typeface="CiscoSansTT ExtraLight"/>
                  <a:ea typeface="ＭＳ Ｐゴシック" charset="0"/>
                </a:rPr>
                <a:t>is achieved by enabling local Internet breakouts for key Office 365 scenarios from users in the branch directly into Microsoft’s global network. Modern SD-WAN solutions, like Cisco’s SD-WAN, make it easier for customers to implement this setup, support multiple DIA links and dynamically  choose the best one, improving the Office 365 user experience.” </a:t>
              </a:r>
              <a:r>
                <a:rPr lang="en-US" sz="1200" dirty="0">
                  <a:solidFill>
                    <a:srgbClr val="282828"/>
                  </a:solidFill>
                  <a:latin typeface="CiscoSansTT ExtraLight"/>
                  <a:ea typeface="ＭＳ Ｐゴシック" charset="0"/>
                </a:rPr>
                <a:t>- </a:t>
              </a:r>
              <a:r>
                <a:rPr lang="en-US" sz="1200" b="1" dirty="0">
                  <a:solidFill>
                    <a:srgbClr val="282828"/>
                  </a:solidFill>
                  <a:latin typeface="CiscoSansTT ExtraLight"/>
                  <a:ea typeface="ＭＳ Ｐゴシック" charset="0"/>
                </a:rPr>
                <a:t>Konstantin </a:t>
              </a:r>
              <a:r>
                <a:rPr lang="en-US" sz="1200" b="1" dirty="0" err="1">
                  <a:solidFill>
                    <a:srgbClr val="282828"/>
                  </a:solidFill>
                  <a:latin typeface="CiscoSansTT ExtraLight"/>
                  <a:ea typeface="ＭＳ Ｐゴシック" charset="0"/>
                </a:rPr>
                <a:t>Ryvkin</a:t>
              </a:r>
              <a:r>
                <a:rPr lang="en-US" sz="1200" b="1" dirty="0">
                  <a:solidFill>
                    <a:srgbClr val="282828"/>
                  </a:solidFill>
                  <a:latin typeface="CiscoSansTT ExtraLight"/>
                  <a:ea typeface="ＭＳ Ｐゴシック" charset="0"/>
                </a:rPr>
                <a:t>, Partner Architect, Microsoft</a:t>
              </a:r>
            </a:p>
          </p:txBody>
        </p:sp>
        <p:sp>
          <p:nvSpPr>
            <p:cNvPr id="14" name="Rectangle 15"/>
            <p:cNvSpPr>
              <a:spLocks noChangeArrowheads="1"/>
            </p:cNvSpPr>
            <p:nvPr/>
          </p:nvSpPr>
          <p:spPr bwMode="gray">
            <a:xfrm>
              <a:off x="544514" y="3203892"/>
              <a:ext cx="1862793" cy="680519"/>
            </a:xfrm>
            <a:prstGeom prst="rect">
              <a:avLst/>
            </a:prstGeom>
            <a:solidFill>
              <a:schemeClr val="accent5">
                <a:lumMod val="60000"/>
                <a:lumOff val="40000"/>
              </a:schemeClr>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005073"/>
                  </a:solidFill>
                  <a:latin typeface="CiscoSansTT ExtraLight"/>
                  <a:ea typeface="ＭＳ Ｐゴシック" charset="0"/>
                </a:rPr>
                <a:t>Microsoft</a:t>
              </a:r>
            </a:p>
          </p:txBody>
        </p:sp>
        <p:sp>
          <p:nvSpPr>
            <p:cNvPr id="18" name="Rectangle 14"/>
            <p:cNvSpPr>
              <a:spLocks noChangeArrowheads="1"/>
            </p:cNvSpPr>
            <p:nvPr/>
          </p:nvSpPr>
          <p:spPr bwMode="gray">
            <a:xfrm>
              <a:off x="2477612" y="2748676"/>
              <a:ext cx="6172200" cy="392726"/>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“With </a:t>
              </a:r>
              <a:r>
                <a:rPr lang="en-US" sz="1200" b="1" i="1" dirty="0">
                  <a:solidFill>
                    <a:srgbClr val="282828"/>
                  </a:solidFill>
                  <a:latin typeface="CiscoSansTT ExtraLight"/>
                  <a:ea typeface="ＭＳ Ｐゴシック" charset="0"/>
                </a:rPr>
                <a:t>Cisco SD-WAN</a:t>
              </a:r>
              <a:r>
                <a:rPr lang="en-US" sz="1200" i="1" dirty="0">
                  <a:solidFill>
                    <a:srgbClr val="282828"/>
                  </a:solidFill>
                  <a:latin typeface="CiscoSansTT ExtraLight"/>
                  <a:ea typeface="ＭＳ Ｐゴシック" charset="0"/>
                </a:rPr>
                <a:t>, we’ve reduced our MPLS spending by 25 percent while increasing bandwidth by 3,075 percent.” </a:t>
              </a:r>
              <a:r>
                <a:rPr lang="en-US" sz="1200" dirty="0">
                  <a:solidFill>
                    <a:srgbClr val="282828"/>
                  </a:solidFill>
                  <a:latin typeface="CiscoSansTT ExtraLight"/>
                  <a:ea typeface="ＭＳ Ｐゴシック" charset="0"/>
                </a:rPr>
                <a:t>--</a:t>
              </a:r>
              <a:r>
                <a:rPr lang="en-US" sz="1200" b="1" dirty="0">
                  <a:solidFill>
                    <a:srgbClr val="282828"/>
                  </a:solidFill>
                  <a:latin typeface="CiscoSansTT ExtraLight"/>
                  <a:ea typeface="ＭＳ Ｐゴシック" charset="0"/>
                </a:rPr>
                <a:t>Luis Castillo, Global Network Team Manager, National Instruments</a:t>
              </a:r>
            </a:p>
          </p:txBody>
        </p:sp>
        <p:sp>
          <p:nvSpPr>
            <p:cNvPr id="19" name="Rectangle 15"/>
            <p:cNvSpPr>
              <a:spLocks noChangeArrowheads="1"/>
            </p:cNvSpPr>
            <p:nvPr/>
          </p:nvSpPr>
          <p:spPr bwMode="gray">
            <a:xfrm>
              <a:off x="550529" y="2769084"/>
              <a:ext cx="1862793" cy="367439"/>
            </a:xfrm>
            <a:prstGeom prst="rect">
              <a:avLst/>
            </a:prstGeom>
            <a:solidFill>
              <a:schemeClr val="accent5"/>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005073"/>
                  </a:solidFill>
                  <a:latin typeface="CiscoSansTT ExtraLight"/>
                  <a:ea typeface="ＭＳ Ｐゴシック" charset="0"/>
                </a:rPr>
                <a:t>National Instruments</a:t>
              </a:r>
            </a:p>
          </p:txBody>
        </p:sp>
        <p:sp>
          <p:nvSpPr>
            <p:cNvPr id="17" name="Rectangle 3">
              <a:extLst>
                <a:ext uri="{FF2B5EF4-FFF2-40B4-BE49-F238E27FC236}">
                  <a16:creationId xmlns:a16="http://schemas.microsoft.com/office/drawing/2014/main" id="{0D0AD5F9-0B28-4038-AF34-CE3F7A15DC05}"/>
                </a:ext>
              </a:extLst>
            </p:cNvPr>
            <p:cNvSpPr>
              <a:spLocks noChangeArrowheads="1"/>
            </p:cNvSpPr>
            <p:nvPr/>
          </p:nvSpPr>
          <p:spPr bwMode="gray">
            <a:xfrm>
              <a:off x="2477612" y="3952410"/>
              <a:ext cx="6172200" cy="381879"/>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“Customers want more secure connections, usually with multiple cloud environments, so CDW sees Cisco’s new </a:t>
              </a:r>
              <a:r>
                <a:rPr lang="en-US" sz="1200" b="1" i="1" dirty="0">
                  <a:solidFill>
                    <a:srgbClr val="282828"/>
                  </a:solidFill>
                  <a:latin typeface="CiscoSansTT ExtraLight"/>
                  <a:ea typeface="ＭＳ Ｐゴシック" charset="0"/>
                </a:rPr>
                <a:t>integrated security features for SD-WAN </a:t>
              </a:r>
              <a:r>
                <a:rPr lang="en-US" sz="1200" i="1" dirty="0">
                  <a:solidFill>
                    <a:srgbClr val="282828"/>
                  </a:solidFill>
                  <a:latin typeface="CiscoSansTT ExtraLight"/>
                  <a:ea typeface="ＭＳ Ｐゴシック" charset="0"/>
                </a:rPr>
                <a:t>as an important differentiator.”</a:t>
              </a:r>
              <a:r>
                <a:rPr lang="en-US" sz="1200" dirty="0">
                  <a:solidFill>
                    <a:srgbClr val="282828"/>
                  </a:solidFill>
                  <a:latin typeface="CiscoSansTT ExtraLight"/>
                  <a:ea typeface="ＭＳ Ｐゴシック" charset="0"/>
                </a:rPr>
                <a:t>- </a:t>
              </a:r>
              <a:r>
                <a:rPr lang="en-US" sz="1200" b="1" dirty="0">
                  <a:solidFill>
                    <a:srgbClr val="282828"/>
                  </a:solidFill>
                  <a:latin typeface="CiscoSansTT ExtraLight"/>
                  <a:ea typeface="ＭＳ Ｐゴシック" charset="0"/>
                </a:rPr>
                <a:t>Will Kerr, Technical Architect, CDW</a:t>
              </a:r>
            </a:p>
          </p:txBody>
        </p:sp>
        <p:sp>
          <p:nvSpPr>
            <p:cNvPr id="20" name="Rectangle 4">
              <a:extLst>
                <a:ext uri="{FF2B5EF4-FFF2-40B4-BE49-F238E27FC236}">
                  <a16:creationId xmlns:a16="http://schemas.microsoft.com/office/drawing/2014/main" id="{21FC0B05-1DAA-4CB7-8451-84A0370A95D6}"/>
                </a:ext>
              </a:extLst>
            </p:cNvPr>
            <p:cNvSpPr>
              <a:spLocks noChangeArrowheads="1"/>
            </p:cNvSpPr>
            <p:nvPr/>
          </p:nvSpPr>
          <p:spPr bwMode="gray">
            <a:xfrm>
              <a:off x="538618" y="3952410"/>
              <a:ext cx="1862793" cy="367439"/>
            </a:xfrm>
            <a:prstGeom prst="rect">
              <a:avLst/>
            </a:prstGeom>
            <a:solidFill>
              <a:schemeClr val="tx2">
                <a:lumMod val="40000"/>
                <a:lumOff val="60000"/>
              </a:schemeClr>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005073"/>
                  </a:solidFill>
                  <a:latin typeface="CiscoSansTT ExtraLight"/>
                  <a:ea typeface="ＭＳ Ｐゴシック" charset="0"/>
                </a:rPr>
                <a:t>CDW</a:t>
              </a:r>
            </a:p>
          </p:txBody>
        </p:sp>
        <p:sp>
          <p:nvSpPr>
            <p:cNvPr id="23" name="Rectangle 11">
              <a:extLst>
                <a:ext uri="{FF2B5EF4-FFF2-40B4-BE49-F238E27FC236}">
                  <a16:creationId xmlns:a16="http://schemas.microsoft.com/office/drawing/2014/main" id="{97519446-314D-4032-95BA-1B333975E857}"/>
                </a:ext>
              </a:extLst>
            </p:cNvPr>
            <p:cNvSpPr>
              <a:spLocks noChangeArrowheads="1"/>
            </p:cNvSpPr>
            <p:nvPr/>
          </p:nvSpPr>
          <p:spPr bwMode="gray">
            <a:xfrm>
              <a:off x="2483505" y="4402294"/>
              <a:ext cx="6172200" cy="518289"/>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“Verizon's Virtual Network Services offerings, leveraging Cisco’s SD-WAN products, are deployed in tens of thousands of customer locations, enabling digital transformation and helping businesses  accelerate their move to the cloud while reducing IT complexity and controlling cost.” </a:t>
              </a:r>
              <a:r>
                <a:rPr lang="en-US" sz="1200" dirty="0">
                  <a:solidFill>
                    <a:srgbClr val="282828"/>
                  </a:solidFill>
                  <a:latin typeface="CiscoSansTT ExtraLight"/>
                  <a:ea typeface="ＭＳ Ｐゴシック" charset="0"/>
                </a:rPr>
                <a:t>- </a:t>
              </a:r>
              <a:r>
                <a:rPr lang="en-US" sz="1200" b="1" dirty="0">
                  <a:solidFill>
                    <a:srgbClr val="282828"/>
                  </a:solidFill>
                  <a:latin typeface="CiscoSansTT ExtraLight"/>
                  <a:ea typeface="ＭＳ Ｐゴシック" charset="0"/>
                </a:rPr>
                <a:t>Shawn </a:t>
              </a:r>
              <a:r>
                <a:rPr lang="en-US" sz="1200" b="1" dirty="0" err="1">
                  <a:solidFill>
                    <a:srgbClr val="282828"/>
                  </a:solidFill>
                  <a:latin typeface="CiscoSansTT ExtraLight"/>
                  <a:ea typeface="ＭＳ Ｐゴシック" charset="0"/>
                </a:rPr>
                <a:t>Hakl</a:t>
              </a:r>
              <a:r>
                <a:rPr lang="en-US" sz="1200" b="1" dirty="0">
                  <a:solidFill>
                    <a:srgbClr val="282828"/>
                  </a:solidFill>
                  <a:latin typeface="CiscoSansTT ExtraLight"/>
                  <a:ea typeface="ＭＳ Ｐゴシック" charset="0"/>
                </a:rPr>
                <a:t>, Senior Vice President, Verizon </a:t>
              </a:r>
            </a:p>
          </p:txBody>
        </p:sp>
        <p:sp>
          <p:nvSpPr>
            <p:cNvPr id="26" name="Rectangle 12">
              <a:extLst>
                <a:ext uri="{FF2B5EF4-FFF2-40B4-BE49-F238E27FC236}">
                  <a16:creationId xmlns:a16="http://schemas.microsoft.com/office/drawing/2014/main" id="{EDF66292-F587-439A-946C-32E53B4B2302}"/>
                </a:ext>
              </a:extLst>
            </p:cNvPr>
            <p:cNvSpPr>
              <a:spLocks noChangeArrowheads="1"/>
            </p:cNvSpPr>
            <p:nvPr/>
          </p:nvSpPr>
          <p:spPr bwMode="gray">
            <a:xfrm>
              <a:off x="538620" y="4408118"/>
              <a:ext cx="1862793" cy="512465"/>
            </a:xfrm>
            <a:prstGeom prst="rect">
              <a:avLst/>
            </a:prstGeom>
            <a:solidFill>
              <a:schemeClr val="accent2">
                <a:lumMod val="75000"/>
              </a:schemeClr>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FFFFFF"/>
                  </a:solidFill>
                  <a:latin typeface="CiscoSansTT ExtraLight"/>
                  <a:ea typeface="ＭＳ Ｐゴシック" charset="0"/>
                </a:rPr>
                <a:t>Verizon</a:t>
              </a:r>
            </a:p>
          </p:txBody>
        </p:sp>
      </p:grpSp>
    </p:spTree>
    <p:extLst>
      <p:ext uri="{BB962C8B-B14F-4D97-AF65-F5344CB8AC3E}">
        <p14:creationId xmlns:p14="http://schemas.microsoft.com/office/powerpoint/2010/main" val="2468330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F358D-CDD9-8044-B2F1-9DFE8BA3F234}"/>
              </a:ext>
            </a:extLst>
          </p:cNvPr>
          <p:cNvSpPr>
            <a:spLocks noGrp="1"/>
          </p:cNvSpPr>
          <p:nvPr>
            <p:ph type="title"/>
          </p:nvPr>
        </p:nvSpPr>
        <p:spPr bwMode="auto">
          <a:xfrm>
            <a:off x="532342" y="351199"/>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normAutofit/>
          </a:bodyPr>
          <a:lstStyle/>
          <a:p>
            <a:r>
              <a:rPr lang="en-US" dirty="0"/>
              <a:t>Complete Multicast Support on Cisco SD-WAN</a:t>
            </a:r>
          </a:p>
        </p:txBody>
      </p:sp>
      <p:graphicFrame>
        <p:nvGraphicFramePr>
          <p:cNvPr id="12" name="TextBox 5">
            <a:extLst>
              <a:ext uri="{FF2B5EF4-FFF2-40B4-BE49-F238E27FC236}">
                <a16:creationId xmlns:a16="http://schemas.microsoft.com/office/drawing/2014/main" id="{933B4783-56AF-46ED-9819-29F89FDED4C1}"/>
              </a:ext>
            </a:extLst>
          </p:cNvPr>
          <p:cNvGraphicFramePr/>
          <p:nvPr/>
        </p:nvGraphicFramePr>
        <p:xfrm>
          <a:off x="6701247" y="1793176"/>
          <a:ext cx="4746566" cy="4394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1">
            <a:extLst>
              <a:ext uri="{FF2B5EF4-FFF2-40B4-BE49-F238E27FC236}">
                <a16:creationId xmlns:a16="http://schemas.microsoft.com/office/drawing/2014/main" id="{42B78AD8-C5FE-554D-878E-C75CA2D99EAC}"/>
              </a:ext>
            </a:extLst>
          </p:cNvPr>
          <p:cNvSpPr txBox="1">
            <a:spLocks/>
          </p:cNvSpPr>
          <p:nvPr/>
        </p:nvSpPr>
        <p:spPr>
          <a:xfrm>
            <a:off x="657033" y="1600788"/>
            <a:ext cx="5275351" cy="3901157"/>
          </a:xfrm>
          <a:prstGeom prst="rect">
            <a:avLst/>
          </a:prstGeom>
        </p:spPr>
        <p:txBody>
          <a:bodyPr/>
          <a:lst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bg1"/>
                </a:solidFill>
              </a:rPr>
              <a:t>Requirements for financials, healthcare, media and others</a:t>
            </a:r>
          </a:p>
          <a:p>
            <a:r>
              <a:rPr lang="en-US" sz="2400" dirty="0">
                <a:solidFill>
                  <a:schemeClr val="bg1"/>
                </a:solidFill>
              </a:rPr>
              <a:t>Multicast support across All SD-WAN Platforms </a:t>
            </a:r>
          </a:p>
          <a:p>
            <a:pPr lvl="2"/>
            <a:r>
              <a:rPr lang="en-US" sz="1733" dirty="0">
                <a:solidFill>
                  <a:schemeClr val="bg1"/>
                </a:solidFill>
              </a:rPr>
              <a:t>Viptela OS and IOS XE SD-WAN </a:t>
            </a:r>
          </a:p>
          <a:p>
            <a:r>
              <a:rPr lang="en-US" sz="2267" dirty="0">
                <a:solidFill>
                  <a:schemeClr val="bg1"/>
                </a:solidFill>
              </a:rPr>
              <a:t>IGMP v2 and v3 support </a:t>
            </a:r>
            <a:endParaRPr lang="en-US" dirty="0">
              <a:solidFill>
                <a:schemeClr val="bg1"/>
              </a:solidFill>
            </a:endParaRPr>
          </a:p>
          <a:p>
            <a:r>
              <a:rPr lang="en-US" sz="2400" dirty="0">
                <a:solidFill>
                  <a:schemeClr val="bg1"/>
                </a:solidFill>
              </a:rPr>
              <a:t>ISR 1k/4k, ASR1k and </a:t>
            </a:r>
            <a:r>
              <a:rPr lang="en-US" sz="2400" dirty="0" err="1">
                <a:solidFill>
                  <a:schemeClr val="bg1"/>
                </a:solidFill>
              </a:rPr>
              <a:t>vEdge</a:t>
            </a:r>
            <a:endParaRPr lang="en-US" sz="2400" dirty="0">
              <a:solidFill>
                <a:schemeClr val="bg1"/>
              </a:solidFill>
            </a:endParaRPr>
          </a:p>
        </p:txBody>
      </p:sp>
      <p:sp>
        <p:nvSpPr>
          <p:cNvPr id="3" name="TextBox 2">
            <a:extLst>
              <a:ext uri="{FF2B5EF4-FFF2-40B4-BE49-F238E27FC236}">
                <a16:creationId xmlns:a16="http://schemas.microsoft.com/office/drawing/2014/main" id="{4ED4F52B-481C-DF46-BDB9-C2A0E1B929D4}"/>
              </a:ext>
            </a:extLst>
          </p:cNvPr>
          <p:cNvSpPr txBox="1"/>
          <p:nvPr/>
        </p:nvSpPr>
        <p:spPr>
          <a:xfrm>
            <a:off x="8052065" y="1139123"/>
            <a:ext cx="1688283" cy="461665"/>
          </a:xfrm>
          <a:prstGeom prst="rect">
            <a:avLst/>
          </a:prstGeom>
          <a:noFill/>
        </p:spPr>
        <p:txBody>
          <a:bodyPr wrap="none" rtlCol="0">
            <a:spAutoFit/>
          </a:bodyPr>
          <a:lstStyle/>
          <a:p>
            <a:r>
              <a:rPr lang="en-US" sz="2400">
                <a:solidFill>
                  <a:schemeClr val="bg1"/>
                </a:solidFill>
                <a:latin typeface="+mn-lt"/>
              </a:rPr>
              <a:t>Use Cases</a:t>
            </a:r>
          </a:p>
        </p:txBody>
      </p:sp>
    </p:spTree>
    <p:extLst>
      <p:ext uri="{BB962C8B-B14F-4D97-AF65-F5344CB8AC3E}">
        <p14:creationId xmlns:p14="http://schemas.microsoft.com/office/powerpoint/2010/main" val="410560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a:extLst>
              <a:ext uri="{FF2B5EF4-FFF2-40B4-BE49-F238E27FC236}">
                <a16:creationId xmlns:a16="http://schemas.microsoft.com/office/drawing/2014/main" id="{3B2E553C-95C7-264C-A29B-9795DB57D107}"/>
              </a:ext>
            </a:extLst>
          </p:cNvPr>
          <p:cNvSpPr/>
          <p:nvPr/>
        </p:nvSpPr>
        <p:spPr>
          <a:xfrm>
            <a:off x="5259592" y="1607075"/>
            <a:ext cx="4668644" cy="4773168"/>
          </a:xfrm>
          <a:prstGeom prst="ellipse">
            <a:avLst/>
          </a:prstGeom>
          <a:solidFill>
            <a:schemeClr val="accent1"/>
          </a:solidFill>
          <a:ln w="1111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333" dirty="0">
              <a:solidFill>
                <a:srgbClr val="005073"/>
              </a:solidFill>
              <a:latin typeface="+mj-lt"/>
            </a:endParaRPr>
          </a:p>
        </p:txBody>
      </p:sp>
      <p:sp>
        <p:nvSpPr>
          <p:cNvPr id="6" name="Rectangle 5">
            <a:extLst>
              <a:ext uri="{FF2B5EF4-FFF2-40B4-BE49-F238E27FC236}">
                <a16:creationId xmlns:a16="http://schemas.microsoft.com/office/drawing/2014/main" id="{CBCFFA88-F2F2-4B4C-89ED-11787798616F}"/>
              </a:ext>
            </a:extLst>
          </p:cNvPr>
          <p:cNvSpPr/>
          <p:nvPr/>
        </p:nvSpPr>
        <p:spPr>
          <a:xfrm>
            <a:off x="7594467" y="1666139"/>
            <a:ext cx="4597533" cy="46536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fontAlgn="base">
              <a:spcBef>
                <a:spcPct val="0"/>
              </a:spcBef>
              <a:spcAft>
                <a:spcPct val="0"/>
              </a:spcAft>
            </a:pPr>
            <a:endParaRPr lang="en-US" sz="2400" dirty="0">
              <a:solidFill>
                <a:srgbClr val="005073"/>
              </a:solidFill>
              <a:latin typeface="+mj-lt"/>
            </a:endParaRPr>
          </a:p>
        </p:txBody>
      </p:sp>
      <p:sp>
        <p:nvSpPr>
          <p:cNvPr id="2" name="Title 1"/>
          <p:cNvSpPr>
            <a:spLocks noGrp="1"/>
          </p:cNvSpPr>
          <p:nvPr>
            <p:ph type="title"/>
          </p:nvPr>
        </p:nvSpPr>
        <p:spPr>
          <a:xfrm>
            <a:off x="633215" y="507923"/>
            <a:ext cx="11127317" cy="975783"/>
          </a:xfrm>
        </p:spPr>
        <p:txBody>
          <a:bodyPr/>
          <a:lstStyle/>
          <a:p>
            <a:r>
              <a:rPr lang="en-US" dirty="0"/>
              <a:t>Introducing Cisco SD-WAN</a:t>
            </a:r>
            <a:br>
              <a:rPr lang="en-US" dirty="0"/>
            </a:br>
            <a:r>
              <a:rPr lang="en-US" sz="2400" dirty="0"/>
              <a:t>Powered by Viptela</a:t>
            </a:r>
          </a:p>
        </p:txBody>
      </p:sp>
      <p:sp>
        <p:nvSpPr>
          <p:cNvPr id="10" name="TextBox 9"/>
          <p:cNvSpPr txBox="1"/>
          <p:nvPr/>
        </p:nvSpPr>
        <p:spPr>
          <a:xfrm>
            <a:off x="999539" y="3078712"/>
            <a:ext cx="2971197" cy="1979709"/>
          </a:xfrm>
          <a:prstGeom prst="rect">
            <a:avLst/>
          </a:prstGeom>
          <a:noFill/>
        </p:spPr>
        <p:txBody>
          <a:bodyPr wrap="square" rtlCol="0">
            <a:spAutoFit/>
          </a:bodyPr>
          <a:lstStyle/>
          <a:p>
            <a:pPr algn="ctr" defTabSz="609585" fontAlgn="base">
              <a:spcBef>
                <a:spcPts val="800"/>
              </a:spcBef>
              <a:spcAft>
                <a:spcPct val="0"/>
              </a:spcAft>
              <a:defRPr/>
            </a:pPr>
            <a:r>
              <a:rPr lang="en-US" sz="1733" dirty="0">
                <a:solidFill>
                  <a:srgbClr val="FFFFFF"/>
                </a:solidFill>
                <a:latin typeface="+mj-lt"/>
                <a:ea typeface="ＭＳ Ｐゴシック" charset="0"/>
                <a:cs typeface="CiscoSansTT ExtraLight" panose="020B0303020201020303" pitchFamily="34" charset="0"/>
              </a:rPr>
              <a:t>Circuit Load Balancing</a:t>
            </a:r>
          </a:p>
          <a:p>
            <a:pPr algn="ctr" defTabSz="609585" fontAlgn="base">
              <a:spcBef>
                <a:spcPts val="800"/>
              </a:spcBef>
              <a:spcAft>
                <a:spcPct val="0"/>
              </a:spcAft>
              <a:defRPr/>
            </a:pPr>
            <a:r>
              <a:rPr lang="en-US" sz="1733" dirty="0">
                <a:solidFill>
                  <a:srgbClr val="FFFFFF"/>
                </a:solidFill>
                <a:latin typeface="+mj-lt"/>
                <a:ea typeface="ＭＳ Ｐゴシック" charset="0"/>
                <a:cs typeface="CiscoSansTT ExtraLight" panose="020B0303020201020303" pitchFamily="34" charset="0"/>
              </a:rPr>
              <a:t>Direct Internet Access</a:t>
            </a:r>
          </a:p>
          <a:p>
            <a:pPr algn="ctr" defTabSz="609585" fontAlgn="base">
              <a:spcBef>
                <a:spcPts val="800"/>
              </a:spcBef>
              <a:spcAft>
                <a:spcPct val="0"/>
              </a:spcAft>
              <a:defRPr/>
            </a:pPr>
            <a:r>
              <a:rPr lang="en-US" sz="1733" dirty="0">
                <a:solidFill>
                  <a:srgbClr val="FFFFFF"/>
                </a:solidFill>
                <a:latin typeface="+mj-lt"/>
                <a:ea typeface="ＭＳ Ｐゴシック" charset="0"/>
                <a:cs typeface="CiscoSansTT ExtraLight" panose="020B0303020201020303" pitchFamily="34" charset="0"/>
              </a:rPr>
              <a:t>Centralized Management &amp; Orchestration</a:t>
            </a:r>
          </a:p>
          <a:p>
            <a:pPr algn="ctr" defTabSz="609585" fontAlgn="base">
              <a:spcBef>
                <a:spcPts val="800"/>
              </a:spcBef>
              <a:spcAft>
                <a:spcPct val="0"/>
              </a:spcAft>
              <a:defRPr/>
            </a:pPr>
            <a:r>
              <a:rPr lang="en-US" sz="1733" dirty="0">
                <a:solidFill>
                  <a:srgbClr val="FFFFFF"/>
                </a:solidFill>
                <a:latin typeface="+mj-lt"/>
                <a:ea typeface="ＭＳ Ｐゴシック" charset="0"/>
                <a:cs typeface="CiscoSansTT ExtraLight" panose="020B0303020201020303" pitchFamily="34" charset="0"/>
              </a:rPr>
              <a:t>Circuit Cost Savings</a:t>
            </a:r>
          </a:p>
          <a:p>
            <a:pPr marL="228594" indent="-228594" defTabSz="609585" fontAlgn="base">
              <a:spcBef>
                <a:spcPct val="0"/>
              </a:spcBef>
              <a:spcAft>
                <a:spcPct val="0"/>
              </a:spcAft>
              <a:buFont typeface="Arial" panose="020B0604020202020204" pitchFamily="34" charset="0"/>
              <a:buChar char="•"/>
              <a:defRPr/>
            </a:pPr>
            <a:endParaRPr lang="en-US" sz="1600" dirty="0">
              <a:solidFill>
                <a:srgbClr val="282828"/>
              </a:solidFill>
              <a:latin typeface="+mj-lt"/>
              <a:ea typeface="ＭＳ Ｐゴシック" charset="0"/>
            </a:endParaRPr>
          </a:p>
        </p:txBody>
      </p:sp>
      <p:sp>
        <p:nvSpPr>
          <p:cNvPr id="44" name="TextBox 43">
            <a:extLst>
              <a:ext uri="{FF2B5EF4-FFF2-40B4-BE49-F238E27FC236}">
                <a16:creationId xmlns:a16="http://schemas.microsoft.com/office/drawing/2014/main" id="{307D5901-1F01-AC47-BFD0-4222D3452634}"/>
              </a:ext>
            </a:extLst>
          </p:cNvPr>
          <p:cNvSpPr txBox="1"/>
          <p:nvPr/>
        </p:nvSpPr>
        <p:spPr>
          <a:xfrm>
            <a:off x="1312108" y="2533752"/>
            <a:ext cx="2346059" cy="420564"/>
          </a:xfrm>
          <a:prstGeom prst="rect">
            <a:avLst/>
          </a:prstGeom>
          <a:noFill/>
        </p:spPr>
        <p:txBody>
          <a:bodyPr wrap="square" rtlCol="0">
            <a:spAutoFit/>
          </a:bodyPr>
          <a:lstStyle/>
          <a:p>
            <a:pPr algn="ctr" defTabSz="609585" fontAlgn="base">
              <a:spcBef>
                <a:spcPct val="0"/>
              </a:spcBef>
              <a:spcAft>
                <a:spcPct val="0"/>
              </a:spcAft>
              <a:defRPr/>
            </a:pPr>
            <a:r>
              <a:rPr lang="en-US" sz="2133" u="sng" dirty="0">
                <a:solidFill>
                  <a:srgbClr val="FFFFFF"/>
                </a:solidFill>
                <a:latin typeface="+mj-lt"/>
                <a:ea typeface="ＭＳ Ｐゴシック" charset="0"/>
              </a:rPr>
              <a:t>Basic SD-WAN*</a:t>
            </a:r>
          </a:p>
        </p:txBody>
      </p:sp>
      <p:sp>
        <p:nvSpPr>
          <p:cNvPr id="42" name="TextBox 41">
            <a:extLst>
              <a:ext uri="{FF2B5EF4-FFF2-40B4-BE49-F238E27FC236}">
                <a16:creationId xmlns:a16="http://schemas.microsoft.com/office/drawing/2014/main" id="{3FE7D5D8-9E2F-4736-87C9-0C472350E63C}"/>
              </a:ext>
            </a:extLst>
          </p:cNvPr>
          <p:cNvSpPr txBox="1"/>
          <p:nvPr/>
        </p:nvSpPr>
        <p:spPr>
          <a:xfrm>
            <a:off x="6203013" y="1825480"/>
            <a:ext cx="6440376" cy="461665"/>
          </a:xfrm>
          <a:prstGeom prst="rect">
            <a:avLst/>
          </a:prstGeom>
          <a:noFill/>
        </p:spPr>
        <p:txBody>
          <a:bodyPr wrap="square" rtlCol="0">
            <a:spAutoFit/>
          </a:bodyPr>
          <a:lstStyle/>
          <a:p>
            <a:pPr algn="ctr" defTabSz="609585" fontAlgn="base">
              <a:spcBef>
                <a:spcPct val="0"/>
              </a:spcBef>
              <a:spcAft>
                <a:spcPct val="0"/>
              </a:spcAft>
              <a:defRPr/>
            </a:pPr>
            <a:r>
              <a:rPr lang="en-US" sz="2400" dirty="0">
                <a:solidFill>
                  <a:schemeClr val="bg2"/>
                </a:solidFill>
                <a:latin typeface="+mj-lt"/>
                <a:ea typeface="ＭＳ Ｐゴシック" charset="0"/>
              </a:rPr>
              <a:t>Cisco SD-WAN extended capabilities </a:t>
            </a:r>
          </a:p>
        </p:txBody>
      </p:sp>
      <p:grpSp>
        <p:nvGrpSpPr>
          <p:cNvPr id="47" name="Group 46">
            <a:extLst>
              <a:ext uri="{FF2B5EF4-FFF2-40B4-BE49-F238E27FC236}">
                <a16:creationId xmlns:a16="http://schemas.microsoft.com/office/drawing/2014/main" id="{C9ACE5A7-1EA5-4A2F-9EC4-A84B897F5844}"/>
              </a:ext>
            </a:extLst>
          </p:cNvPr>
          <p:cNvGrpSpPr/>
          <p:nvPr/>
        </p:nvGrpSpPr>
        <p:grpSpPr>
          <a:xfrm>
            <a:off x="4346941" y="3586806"/>
            <a:ext cx="811259" cy="811259"/>
            <a:chOff x="4023088" y="2521240"/>
            <a:chExt cx="608444" cy="608444"/>
          </a:xfrm>
        </p:grpSpPr>
        <p:sp>
          <p:nvSpPr>
            <p:cNvPr id="50" name="Rectangle: Rounded Corners 52">
              <a:extLst>
                <a:ext uri="{FF2B5EF4-FFF2-40B4-BE49-F238E27FC236}">
                  <a16:creationId xmlns:a16="http://schemas.microsoft.com/office/drawing/2014/main" id="{10435F13-D99C-4755-B290-34E3FEA0977D}"/>
                </a:ext>
              </a:extLst>
            </p:cNvPr>
            <p:cNvSpPr/>
            <p:nvPr/>
          </p:nvSpPr>
          <p:spPr>
            <a:xfrm>
              <a:off x="4023088" y="2762065"/>
              <a:ext cx="608444" cy="126793"/>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mj-lt"/>
              </a:endParaRPr>
            </a:p>
          </p:txBody>
        </p:sp>
        <p:sp>
          <p:nvSpPr>
            <p:cNvPr id="51" name="Rectangle: Rounded Corners 52">
              <a:extLst>
                <a:ext uri="{FF2B5EF4-FFF2-40B4-BE49-F238E27FC236}">
                  <a16:creationId xmlns:a16="http://schemas.microsoft.com/office/drawing/2014/main" id="{18354428-926E-4928-B524-BD3C4AE22C30}"/>
                </a:ext>
              </a:extLst>
            </p:cNvPr>
            <p:cNvSpPr/>
            <p:nvPr/>
          </p:nvSpPr>
          <p:spPr>
            <a:xfrm rot="5400000">
              <a:off x="4023088" y="2762065"/>
              <a:ext cx="608444" cy="126793"/>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mj-lt"/>
              </a:endParaRPr>
            </a:p>
          </p:txBody>
        </p:sp>
      </p:grpSp>
      <p:sp>
        <p:nvSpPr>
          <p:cNvPr id="45" name="TextBox 44">
            <a:extLst>
              <a:ext uri="{FF2B5EF4-FFF2-40B4-BE49-F238E27FC236}">
                <a16:creationId xmlns:a16="http://schemas.microsoft.com/office/drawing/2014/main" id="{BA6B3FFD-3DBA-9143-8EDF-84DBA241C088}"/>
              </a:ext>
            </a:extLst>
          </p:cNvPr>
          <p:cNvSpPr txBox="1"/>
          <p:nvPr/>
        </p:nvSpPr>
        <p:spPr>
          <a:xfrm>
            <a:off x="10732484" y="4435746"/>
            <a:ext cx="1760080" cy="420756"/>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067" dirty="0">
                <a:solidFill>
                  <a:srgbClr val="FFFFFF"/>
                </a:solidFill>
                <a:latin typeface="+mj-lt"/>
                <a:ea typeface=""/>
                <a:cs typeface="Verdana"/>
              </a:rPr>
              <a:t>App Aware </a:t>
            </a:r>
          </a:p>
          <a:p>
            <a:pPr algn="ctr" defTabSz="1219140" fontAlgn="base">
              <a:spcBef>
                <a:spcPct val="0"/>
              </a:spcBef>
              <a:spcAft>
                <a:spcPct val="0"/>
              </a:spcAft>
              <a:defRPr/>
            </a:pPr>
            <a:r>
              <a:rPr lang="en-US" sz="1067" dirty="0">
                <a:solidFill>
                  <a:srgbClr val="FFFFFF"/>
                </a:solidFill>
                <a:latin typeface="+mj-lt"/>
                <a:ea typeface=""/>
                <a:cs typeface="Verdana"/>
              </a:rPr>
              <a:t>Dynamic Routing</a:t>
            </a:r>
          </a:p>
        </p:txBody>
      </p:sp>
      <p:sp>
        <p:nvSpPr>
          <p:cNvPr id="48" name="TextBox 47">
            <a:extLst>
              <a:ext uri="{FF2B5EF4-FFF2-40B4-BE49-F238E27FC236}">
                <a16:creationId xmlns:a16="http://schemas.microsoft.com/office/drawing/2014/main" id="{C154EB23-867E-8B4C-B687-ACD726A3ABD2}"/>
              </a:ext>
            </a:extLst>
          </p:cNvPr>
          <p:cNvSpPr txBox="1"/>
          <p:nvPr/>
        </p:nvSpPr>
        <p:spPr>
          <a:xfrm>
            <a:off x="9004408" y="3135419"/>
            <a:ext cx="1411569" cy="420756"/>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067" dirty="0">
                <a:solidFill>
                  <a:srgbClr val="FFFFFF"/>
                </a:solidFill>
                <a:latin typeface="+mj-lt"/>
                <a:ea typeface=""/>
                <a:cs typeface="Verdana"/>
              </a:rPr>
              <a:t>Security &amp; Segmentation</a:t>
            </a:r>
          </a:p>
        </p:txBody>
      </p:sp>
      <p:sp>
        <p:nvSpPr>
          <p:cNvPr id="52" name="TextBox 51">
            <a:extLst>
              <a:ext uri="{FF2B5EF4-FFF2-40B4-BE49-F238E27FC236}">
                <a16:creationId xmlns:a16="http://schemas.microsoft.com/office/drawing/2014/main" id="{CD2F562F-D8B1-1C4E-97EE-84A0E2227D94}"/>
              </a:ext>
            </a:extLst>
          </p:cNvPr>
          <p:cNvSpPr txBox="1"/>
          <p:nvPr/>
        </p:nvSpPr>
        <p:spPr>
          <a:xfrm>
            <a:off x="8330698" y="4434122"/>
            <a:ext cx="2035159" cy="420756"/>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067" dirty="0">
                <a:solidFill>
                  <a:srgbClr val="FFFFFF"/>
                </a:solidFill>
                <a:latin typeface="+mj-lt"/>
                <a:ea typeface=""/>
                <a:cs typeface="Verdana"/>
              </a:rPr>
              <a:t>Voice </a:t>
            </a:r>
          </a:p>
          <a:p>
            <a:pPr algn="ctr" defTabSz="1219140" fontAlgn="base">
              <a:spcBef>
                <a:spcPct val="0"/>
              </a:spcBef>
              <a:spcAft>
                <a:spcPct val="0"/>
              </a:spcAft>
              <a:defRPr/>
            </a:pPr>
            <a:r>
              <a:rPr lang="en-US" sz="1067" dirty="0">
                <a:solidFill>
                  <a:srgbClr val="FFFFFF"/>
                </a:solidFill>
                <a:latin typeface="+mj-lt"/>
                <a:ea typeface=""/>
                <a:cs typeface="Verdana"/>
              </a:rPr>
              <a:t>Optimization</a:t>
            </a:r>
          </a:p>
        </p:txBody>
      </p:sp>
      <p:sp>
        <p:nvSpPr>
          <p:cNvPr id="53" name="TextBox 52">
            <a:extLst>
              <a:ext uri="{FF2B5EF4-FFF2-40B4-BE49-F238E27FC236}">
                <a16:creationId xmlns:a16="http://schemas.microsoft.com/office/drawing/2014/main" id="{B2355009-56D9-5F4C-8162-9D5DC57EEDAD}"/>
              </a:ext>
            </a:extLst>
          </p:cNvPr>
          <p:cNvSpPr txBox="1"/>
          <p:nvPr/>
        </p:nvSpPr>
        <p:spPr>
          <a:xfrm>
            <a:off x="9980021" y="4434122"/>
            <a:ext cx="1040104" cy="420756"/>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067" dirty="0">
                <a:solidFill>
                  <a:srgbClr val="FFFFFF"/>
                </a:solidFill>
                <a:latin typeface="+mj-lt"/>
                <a:ea typeface=""/>
                <a:cs typeface="Verdana"/>
              </a:rPr>
              <a:t>SaaS/IaaS Optimization</a:t>
            </a:r>
          </a:p>
        </p:txBody>
      </p:sp>
      <p:sp>
        <p:nvSpPr>
          <p:cNvPr id="54" name="TextBox 53">
            <a:extLst>
              <a:ext uri="{FF2B5EF4-FFF2-40B4-BE49-F238E27FC236}">
                <a16:creationId xmlns:a16="http://schemas.microsoft.com/office/drawing/2014/main" id="{1AF26D33-E1CF-0348-A780-877770482055}"/>
              </a:ext>
            </a:extLst>
          </p:cNvPr>
          <p:cNvSpPr txBox="1"/>
          <p:nvPr/>
        </p:nvSpPr>
        <p:spPr>
          <a:xfrm>
            <a:off x="9084755" y="5807565"/>
            <a:ext cx="1199516" cy="420756"/>
          </a:xfrm>
          <a:prstGeom prst="rect">
            <a:avLst/>
          </a:prstGeom>
          <a:noFill/>
        </p:spPr>
        <p:txBody>
          <a:bodyPr wrap="square" rtlCol="0">
            <a:spAutoFit/>
          </a:bodyPr>
          <a:lstStyle/>
          <a:p>
            <a:pPr algn="ctr" defTabSz="609585" fontAlgn="base">
              <a:spcBef>
                <a:spcPct val="0"/>
              </a:spcBef>
              <a:spcAft>
                <a:spcPct val="0"/>
              </a:spcAft>
              <a:defRPr/>
            </a:pPr>
            <a:r>
              <a:rPr lang="en-US" sz="1067" dirty="0">
                <a:solidFill>
                  <a:srgbClr val="FFFFFF"/>
                </a:solidFill>
                <a:latin typeface="+mj-lt"/>
                <a:ea typeface="ＭＳ Ｐゴシック" charset="0"/>
              </a:rPr>
              <a:t>Open and Programmable</a:t>
            </a:r>
          </a:p>
        </p:txBody>
      </p:sp>
      <p:sp>
        <p:nvSpPr>
          <p:cNvPr id="55" name="TextBox 54">
            <a:extLst>
              <a:ext uri="{FF2B5EF4-FFF2-40B4-BE49-F238E27FC236}">
                <a16:creationId xmlns:a16="http://schemas.microsoft.com/office/drawing/2014/main" id="{64094BF2-1853-F842-BA7F-30D08B25B9AB}"/>
              </a:ext>
            </a:extLst>
          </p:cNvPr>
          <p:cNvSpPr txBox="1"/>
          <p:nvPr/>
        </p:nvSpPr>
        <p:spPr>
          <a:xfrm>
            <a:off x="10358148" y="5822955"/>
            <a:ext cx="1608573" cy="420756"/>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067" dirty="0">
                <a:solidFill>
                  <a:srgbClr val="FFFFFF"/>
                </a:solidFill>
                <a:latin typeface="+mj-lt"/>
                <a:ea typeface=""/>
                <a:cs typeface="Verdana"/>
              </a:rPr>
              <a:t>Multi-Tenant/ </a:t>
            </a:r>
          </a:p>
          <a:p>
            <a:pPr algn="ctr" defTabSz="1219140" fontAlgn="base">
              <a:spcBef>
                <a:spcPct val="0"/>
              </a:spcBef>
              <a:spcAft>
                <a:spcPct val="0"/>
              </a:spcAft>
              <a:defRPr/>
            </a:pPr>
            <a:r>
              <a:rPr lang="en-US" sz="1067" dirty="0">
                <a:solidFill>
                  <a:srgbClr val="FFFFFF"/>
                </a:solidFill>
                <a:latin typeface="+mj-lt"/>
                <a:ea typeface=""/>
                <a:cs typeface="Verdana"/>
              </a:rPr>
              <a:t>Multi-Domain</a:t>
            </a:r>
          </a:p>
        </p:txBody>
      </p:sp>
      <p:sp>
        <p:nvSpPr>
          <p:cNvPr id="56" name="TextBox 55">
            <a:extLst>
              <a:ext uri="{FF2B5EF4-FFF2-40B4-BE49-F238E27FC236}">
                <a16:creationId xmlns:a16="http://schemas.microsoft.com/office/drawing/2014/main" id="{5C9E7B66-1830-A04D-85D8-842ED9A144CE}"/>
              </a:ext>
            </a:extLst>
          </p:cNvPr>
          <p:cNvSpPr txBox="1"/>
          <p:nvPr/>
        </p:nvSpPr>
        <p:spPr>
          <a:xfrm>
            <a:off x="10634285" y="3117309"/>
            <a:ext cx="1125749" cy="420756"/>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067" dirty="0">
                <a:solidFill>
                  <a:srgbClr val="FFFFFF"/>
                </a:solidFill>
                <a:latin typeface="+mj-lt"/>
                <a:ea typeface=""/>
                <a:cs typeface="Verdana"/>
              </a:rPr>
              <a:t>Analytics &amp; </a:t>
            </a:r>
          </a:p>
          <a:p>
            <a:pPr algn="ctr" defTabSz="1219140" fontAlgn="base">
              <a:spcBef>
                <a:spcPct val="0"/>
              </a:spcBef>
              <a:spcAft>
                <a:spcPct val="0"/>
              </a:spcAft>
              <a:defRPr/>
            </a:pPr>
            <a:r>
              <a:rPr lang="en-US" sz="1067" dirty="0">
                <a:solidFill>
                  <a:srgbClr val="FFFFFF"/>
                </a:solidFill>
                <a:latin typeface="+mj-lt"/>
                <a:ea typeface=""/>
                <a:cs typeface="Verdana"/>
              </a:rPr>
              <a:t>Visibility</a:t>
            </a:r>
          </a:p>
        </p:txBody>
      </p:sp>
      <p:sp>
        <p:nvSpPr>
          <p:cNvPr id="57" name="Oval 56">
            <a:extLst>
              <a:ext uri="{FF2B5EF4-FFF2-40B4-BE49-F238E27FC236}">
                <a16:creationId xmlns:a16="http://schemas.microsoft.com/office/drawing/2014/main" id="{F0000FD7-D87C-9045-90B1-420EBFB66DF1}"/>
              </a:ext>
            </a:extLst>
          </p:cNvPr>
          <p:cNvSpPr>
            <a:spLocks noChangeAspect="1"/>
          </p:cNvSpPr>
          <p:nvPr/>
        </p:nvSpPr>
        <p:spPr>
          <a:xfrm>
            <a:off x="85565" y="1935514"/>
            <a:ext cx="4106272" cy="4113844"/>
          </a:xfrm>
          <a:prstGeom prst="ellipse">
            <a:avLst/>
          </a:prstGeom>
          <a:solidFill>
            <a:schemeClr val="tx2"/>
          </a:solidFill>
          <a:ln w="111125">
            <a:solidFill>
              <a:schemeClr val="bg2">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58" name="TextBox 57">
            <a:extLst>
              <a:ext uri="{FF2B5EF4-FFF2-40B4-BE49-F238E27FC236}">
                <a16:creationId xmlns:a16="http://schemas.microsoft.com/office/drawing/2014/main" id="{BC0D3B56-3622-3D4E-9755-0B3B87392EE0}"/>
              </a:ext>
            </a:extLst>
          </p:cNvPr>
          <p:cNvSpPr txBox="1"/>
          <p:nvPr/>
        </p:nvSpPr>
        <p:spPr>
          <a:xfrm>
            <a:off x="354399" y="3644158"/>
            <a:ext cx="3534707" cy="1938992"/>
          </a:xfrm>
          <a:prstGeom prst="rect">
            <a:avLst/>
          </a:prstGeom>
          <a:noFill/>
        </p:spPr>
        <p:txBody>
          <a:bodyPr wrap="square" rtlCol="0">
            <a:spAutoFit/>
          </a:bodyPr>
          <a:lstStyle/>
          <a:p>
            <a:pPr algn="ctr" defTabSz="609585" fontAlgn="base">
              <a:spcBef>
                <a:spcPts val="800"/>
              </a:spcBef>
              <a:spcAft>
                <a:spcPct val="0"/>
              </a:spcAft>
              <a:defRPr/>
            </a:pPr>
            <a:r>
              <a:rPr lang="en-US" sz="1600" b="1" dirty="0">
                <a:solidFill>
                  <a:schemeClr val="accent5"/>
                </a:solidFill>
                <a:latin typeface="+mj-lt"/>
                <a:ea typeface="ＭＳ Ｐゴシック" charset="0"/>
                <a:cs typeface="CiscoSansTT" panose="020B0503020201020303" pitchFamily="34" charset="0"/>
              </a:rPr>
              <a:t>Circuit Load Balancing</a:t>
            </a:r>
          </a:p>
          <a:p>
            <a:pPr algn="ctr" defTabSz="609585" fontAlgn="base">
              <a:spcBef>
                <a:spcPts val="800"/>
              </a:spcBef>
              <a:spcAft>
                <a:spcPct val="0"/>
              </a:spcAft>
              <a:defRPr/>
            </a:pPr>
            <a:r>
              <a:rPr lang="en-US" sz="1600" b="1" dirty="0">
                <a:solidFill>
                  <a:schemeClr val="accent5"/>
                </a:solidFill>
                <a:latin typeface="+mj-lt"/>
                <a:ea typeface="ＭＳ Ｐゴシック" charset="0"/>
                <a:cs typeface="CiscoSansTT" panose="020B0503020201020303" pitchFamily="34" charset="0"/>
              </a:rPr>
              <a:t>Direct Internet Access</a:t>
            </a:r>
          </a:p>
          <a:p>
            <a:pPr algn="ctr" defTabSz="609585" fontAlgn="base">
              <a:spcBef>
                <a:spcPts val="800"/>
              </a:spcBef>
              <a:spcAft>
                <a:spcPct val="0"/>
              </a:spcAft>
              <a:defRPr/>
            </a:pPr>
            <a:r>
              <a:rPr lang="en-US" sz="1600" b="1" dirty="0">
                <a:solidFill>
                  <a:schemeClr val="accent5"/>
                </a:solidFill>
                <a:latin typeface="+mj-lt"/>
                <a:ea typeface="ＭＳ Ｐゴシック" charset="0"/>
                <a:cs typeface="CiscoSansTT" panose="020B0503020201020303" pitchFamily="34" charset="0"/>
              </a:rPr>
              <a:t>Centralized Management &amp; Orchestration</a:t>
            </a:r>
          </a:p>
          <a:p>
            <a:pPr algn="ctr" defTabSz="609585" fontAlgn="base">
              <a:spcBef>
                <a:spcPts val="800"/>
              </a:spcBef>
              <a:spcAft>
                <a:spcPct val="0"/>
              </a:spcAft>
              <a:defRPr/>
            </a:pPr>
            <a:r>
              <a:rPr lang="en-US" sz="1600" b="1" dirty="0">
                <a:solidFill>
                  <a:schemeClr val="accent5"/>
                </a:solidFill>
                <a:latin typeface="+mj-lt"/>
                <a:ea typeface="ＭＳ Ｐゴシック" charset="0"/>
                <a:cs typeface="CiscoSansTT" panose="020B0503020201020303" pitchFamily="34" charset="0"/>
              </a:rPr>
              <a:t>Circuit Cost Savings</a:t>
            </a:r>
          </a:p>
          <a:p>
            <a:pPr algn="ctr" defTabSz="609585" fontAlgn="base">
              <a:spcBef>
                <a:spcPct val="0"/>
              </a:spcBef>
              <a:spcAft>
                <a:spcPct val="0"/>
              </a:spcAft>
              <a:defRPr/>
            </a:pPr>
            <a:endParaRPr lang="en-US" sz="1600" b="1" dirty="0">
              <a:solidFill>
                <a:schemeClr val="accent5"/>
              </a:solidFill>
              <a:latin typeface="+mj-lt"/>
              <a:ea typeface="ＭＳ Ｐゴシック" charset="0"/>
              <a:cs typeface="CiscoSansTT" panose="020B0503020201020303" pitchFamily="34" charset="0"/>
            </a:endParaRPr>
          </a:p>
        </p:txBody>
      </p:sp>
      <p:sp>
        <p:nvSpPr>
          <p:cNvPr id="59" name="TextBox 58">
            <a:extLst>
              <a:ext uri="{FF2B5EF4-FFF2-40B4-BE49-F238E27FC236}">
                <a16:creationId xmlns:a16="http://schemas.microsoft.com/office/drawing/2014/main" id="{7429D66A-DA0E-2F4A-9FE2-BF245E538F31}"/>
              </a:ext>
            </a:extLst>
          </p:cNvPr>
          <p:cNvSpPr txBox="1"/>
          <p:nvPr/>
        </p:nvSpPr>
        <p:spPr>
          <a:xfrm>
            <a:off x="436029" y="2688765"/>
            <a:ext cx="3534708" cy="830997"/>
          </a:xfrm>
          <a:prstGeom prst="rect">
            <a:avLst/>
          </a:prstGeom>
          <a:noFill/>
        </p:spPr>
        <p:txBody>
          <a:bodyPr wrap="square" rtlCol="0">
            <a:spAutoFit/>
          </a:bodyPr>
          <a:lstStyle/>
          <a:p>
            <a:pPr algn="ctr" defTabSz="609585" fontAlgn="base">
              <a:spcBef>
                <a:spcPct val="0"/>
              </a:spcBef>
              <a:spcAft>
                <a:spcPct val="0"/>
              </a:spcAft>
              <a:defRPr/>
            </a:pPr>
            <a:r>
              <a:rPr lang="en-US" sz="2400" b="1" dirty="0">
                <a:solidFill>
                  <a:srgbClr val="FFFFFF"/>
                </a:solidFill>
                <a:latin typeface="+mj-lt"/>
                <a:ea typeface="ＭＳ Ｐゴシック" charset="0"/>
              </a:rPr>
              <a:t>Summary of Basic </a:t>
            </a:r>
          </a:p>
          <a:p>
            <a:pPr algn="ctr" defTabSz="609585" fontAlgn="base">
              <a:spcBef>
                <a:spcPct val="0"/>
              </a:spcBef>
              <a:spcAft>
                <a:spcPct val="0"/>
              </a:spcAft>
              <a:defRPr/>
            </a:pPr>
            <a:r>
              <a:rPr lang="en-US" sz="2400" b="1" dirty="0">
                <a:solidFill>
                  <a:srgbClr val="FFFFFF"/>
                </a:solidFill>
                <a:latin typeface="+mj-lt"/>
                <a:ea typeface="ＭＳ Ｐゴシック" charset="0"/>
              </a:rPr>
              <a:t>SD-WAN Capabilities*</a:t>
            </a:r>
          </a:p>
        </p:txBody>
      </p:sp>
      <p:cxnSp>
        <p:nvCxnSpPr>
          <p:cNvPr id="23" name="Straight Connector 22">
            <a:extLst>
              <a:ext uri="{FF2B5EF4-FFF2-40B4-BE49-F238E27FC236}">
                <a16:creationId xmlns:a16="http://schemas.microsoft.com/office/drawing/2014/main" id="{6E71845F-A53B-0B49-9745-FA30BBC70CA8}"/>
              </a:ext>
            </a:extLst>
          </p:cNvPr>
          <p:cNvCxnSpPr>
            <a:cxnSpLocks/>
          </p:cNvCxnSpPr>
          <p:nvPr/>
        </p:nvCxnSpPr>
        <p:spPr>
          <a:xfrm>
            <a:off x="8531865" y="5485300"/>
            <a:ext cx="34462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00D562C-370B-754F-BB50-CE4A0578A6BB}"/>
              </a:ext>
            </a:extLst>
          </p:cNvPr>
          <p:cNvCxnSpPr>
            <a:cxnSpLocks/>
          </p:cNvCxnSpPr>
          <p:nvPr/>
        </p:nvCxnSpPr>
        <p:spPr>
          <a:xfrm>
            <a:off x="8531865" y="4072617"/>
            <a:ext cx="34462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68F79A4E-51EB-3D46-99F4-4BB0A285548D}"/>
              </a:ext>
            </a:extLst>
          </p:cNvPr>
          <p:cNvSpPr/>
          <p:nvPr/>
        </p:nvSpPr>
        <p:spPr>
          <a:xfrm>
            <a:off x="6024575" y="2494102"/>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mj-lt"/>
              </a:rPr>
              <a:t>Multi-layered Security</a:t>
            </a:r>
          </a:p>
        </p:txBody>
      </p:sp>
      <p:sp>
        <p:nvSpPr>
          <p:cNvPr id="29" name="Rounded Rectangle 28">
            <a:extLst>
              <a:ext uri="{FF2B5EF4-FFF2-40B4-BE49-F238E27FC236}">
                <a16:creationId xmlns:a16="http://schemas.microsoft.com/office/drawing/2014/main" id="{2639D0D5-5B7F-1746-B456-1A7B77E9177B}"/>
              </a:ext>
            </a:extLst>
          </p:cNvPr>
          <p:cNvSpPr/>
          <p:nvPr/>
        </p:nvSpPr>
        <p:spPr>
          <a:xfrm>
            <a:off x="6024575" y="3820717"/>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mj-lt"/>
              </a:rPr>
              <a:t>Application Optimization</a:t>
            </a:r>
          </a:p>
        </p:txBody>
      </p:sp>
      <p:sp>
        <p:nvSpPr>
          <p:cNvPr id="30" name="Rounded Rectangle 29">
            <a:extLst>
              <a:ext uri="{FF2B5EF4-FFF2-40B4-BE49-F238E27FC236}">
                <a16:creationId xmlns:a16="http://schemas.microsoft.com/office/drawing/2014/main" id="{6578639B-66D1-CA45-85E2-1B87343BC661}"/>
              </a:ext>
            </a:extLst>
          </p:cNvPr>
          <p:cNvSpPr/>
          <p:nvPr/>
        </p:nvSpPr>
        <p:spPr>
          <a:xfrm>
            <a:off x="6024575" y="5233400"/>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mj-lt"/>
              </a:rPr>
              <a:t>Enterprise Scale</a:t>
            </a:r>
          </a:p>
        </p:txBody>
      </p:sp>
      <p:cxnSp>
        <p:nvCxnSpPr>
          <p:cNvPr id="34" name="Straight Connector 33">
            <a:extLst>
              <a:ext uri="{FF2B5EF4-FFF2-40B4-BE49-F238E27FC236}">
                <a16:creationId xmlns:a16="http://schemas.microsoft.com/office/drawing/2014/main" id="{D666DE02-13D6-E143-854C-FA47A4E48D52}"/>
              </a:ext>
            </a:extLst>
          </p:cNvPr>
          <p:cNvCxnSpPr>
            <a:cxnSpLocks/>
          </p:cNvCxnSpPr>
          <p:nvPr/>
        </p:nvCxnSpPr>
        <p:spPr>
          <a:xfrm>
            <a:off x="8565100" y="2763625"/>
            <a:ext cx="34462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7F399B01-9B24-A64E-BAB6-AC76C8D7645E}"/>
              </a:ext>
            </a:extLst>
          </p:cNvPr>
          <p:cNvGrpSpPr/>
          <p:nvPr/>
        </p:nvGrpSpPr>
        <p:grpSpPr>
          <a:xfrm>
            <a:off x="11286742" y="3681190"/>
            <a:ext cx="723065" cy="722733"/>
            <a:chOff x="2787056" y="3119021"/>
            <a:chExt cx="457199" cy="457200"/>
          </a:xfrm>
        </p:grpSpPr>
        <p:sp>
          <p:nvSpPr>
            <p:cNvPr id="36" name="Oval 35">
              <a:extLst>
                <a:ext uri="{FF2B5EF4-FFF2-40B4-BE49-F238E27FC236}">
                  <a16:creationId xmlns:a16="http://schemas.microsoft.com/office/drawing/2014/main" id="{ECBE5F6A-2D80-364C-94C8-97491974E19E}"/>
                </a:ext>
              </a:extLst>
            </p:cNvPr>
            <p:cNvSpPr/>
            <p:nvPr/>
          </p:nvSpPr>
          <p:spPr>
            <a:xfrm>
              <a:off x="2787056" y="3119021"/>
              <a:ext cx="457199" cy="4572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endParaRPr lang="en-US" sz="1067" dirty="0">
                <a:solidFill>
                  <a:srgbClr val="FFFFFF"/>
                </a:solidFill>
                <a:latin typeface="+mj-lt"/>
              </a:endParaRPr>
            </a:p>
          </p:txBody>
        </p:sp>
        <p:grpSp>
          <p:nvGrpSpPr>
            <p:cNvPr id="37" name="Group 36">
              <a:extLst>
                <a:ext uri="{FF2B5EF4-FFF2-40B4-BE49-F238E27FC236}">
                  <a16:creationId xmlns:a16="http://schemas.microsoft.com/office/drawing/2014/main" id="{D49695BA-E63F-CB4A-8FCF-EE705D054521}"/>
                </a:ext>
              </a:extLst>
            </p:cNvPr>
            <p:cNvGrpSpPr>
              <a:grpSpLocks noChangeAspect="1"/>
            </p:cNvGrpSpPr>
            <p:nvPr/>
          </p:nvGrpSpPr>
          <p:grpSpPr>
            <a:xfrm>
              <a:off x="2861105" y="3200081"/>
              <a:ext cx="367108" cy="300417"/>
              <a:chOff x="4328065" y="2399145"/>
              <a:chExt cx="599558" cy="490635"/>
            </a:xfrm>
          </p:grpSpPr>
          <p:sp>
            <p:nvSpPr>
              <p:cNvPr id="61" name="Freeform 99">
                <a:extLst>
                  <a:ext uri="{FF2B5EF4-FFF2-40B4-BE49-F238E27FC236}">
                    <a16:creationId xmlns:a16="http://schemas.microsoft.com/office/drawing/2014/main" id="{D7D94005-ACBD-4C40-9C68-4B6C89DB1EA9}"/>
                  </a:ext>
                </a:extLst>
              </p:cNvPr>
              <p:cNvSpPr>
                <a:spLocks/>
              </p:cNvSpPr>
              <p:nvPr/>
            </p:nvSpPr>
            <p:spPr bwMode="auto">
              <a:xfrm>
                <a:off x="4449637" y="2556582"/>
                <a:ext cx="474986"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sp>
            <p:nvSpPr>
              <p:cNvPr id="62" name="Freeform 100">
                <a:extLst>
                  <a:ext uri="{FF2B5EF4-FFF2-40B4-BE49-F238E27FC236}">
                    <a16:creationId xmlns:a16="http://schemas.microsoft.com/office/drawing/2014/main" id="{E55A366A-E3E9-C242-9FCB-9597957948D9}"/>
                  </a:ext>
                </a:extLst>
              </p:cNvPr>
              <p:cNvSpPr>
                <a:spLocks/>
              </p:cNvSpPr>
              <p:nvPr/>
            </p:nvSpPr>
            <p:spPr bwMode="auto">
              <a:xfrm>
                <a:off x="4792627" y="2468585"/>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sp>
            <p:nvSpPr>
              <p:cNvPr id="63" name="Freeform 101">
                <a:extLst>
                  <a:ext uri="{FF2B5EF4-FFF2-40B4-BE49-F238E27FC236}">
                    <a16:creationId xmlns:a16="http://schemas.microsoft.com/office/drawing/2014/main" id="{0EEDF4EF-8EC7-D540-8B87-23F5AFC6C0CE}"/>
                  </a:ext>
                </a:extLst>
              </p:cNvPr>
              <p:cNvSpPr>
                <a:spLocks/>
              </p:cNvSpPr>
              <p:nvPr/>
            </p:nvSpPr>
            <p:spPr bwMode="auto">
              <a:xfrm>
                <a:off x="4792627" y="2554581"/>
                <a:ext cx="134996" cy="131997"/>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sp>
            <p:nvSpPr>
              <p:cNvPr id="64" name="Freeform 102">
                <a:extLst>
                  <a:ext uri="{FF2B5EF4-FFF2-40B4-BE49-F238E27FC236}">
                    <a16:creationId xmlns:a16="http://schemas.microsoft.com/office/drawing/2014/main" id="{4EE976A9-AB32-334B-9E49-B957ED774B37}"/>
                  </a:ext>
                </a:extLst>
              </p:cNvPr>
              <p:cNvSpPr>
                <a:spLocks/>
              </p:cNvSpPr>
              <p:nvPr/>
            </p:nvSpPr>
            <p:spPr bwMode="auto">
              <a:xfrm>
                <a:off x="4634233" y="2844781"/>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sp>
            <p:nvSpPr>
              <p:cNvPr id="65" name="Freeform 103">
                <a:extLst>
                  <a:ext uri="{FF2B5EF4-FFF2-40B4-BE49-F238E27FC236}">
                    <a16:creationId xmlns:a16="http://schemas.microsoft.com/office/drawing/2014/main" id="{4C6CD307-4081-324F-A24D-8D8F4547139E}"/>
                  </a:ext>
                </a:extLst>
              </p:cNvPr>
              <p:cNvSpPr>
                <a:spLocks/>
              </p:cNvSpPr>
              <p:nvPr/>
            </p:nvSpPr>
            <p:spPr bwMode="auto">
              <a:xfrm>
                <a:off x="4328065" y="2399145"/>
                <a:ext cx="430986"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grpSp>
        <p:grpSp>
          <p:nvGrpSpPr>
            <p:cNvPr id="38" name="Group 37">
              <a:extLst>
                <a:ext uri="{FF2B5EF4-FFF2-40B4-BE49-F238E27FC236}">
                  <a16:creationId xmlns:a16="http://schemas.microsoft.com/office/drawing/2014/main" id="{E1E6627E-D356-9F41-BA8D-8259E5AED8C2}"/>
                </a:ext>
              </a:extLst>
            </p:cNvPr>
            <p:cNvGrpSpPr/>
            <p:nvPr/>
          </p:nvGrpSpPr>
          <p:grpSpPr>
            <a:xfrm rot="10800000">
              <a:off x="2819119" y="3321864"/>
              <a:ext cx="292669" cy="133477"/>
              <a:chOff x="3102305" y="3448801"/>
              <a:chExt cx="292669" cy="133477"/>
            </a:xfrm>
            <a:solidFill>
              <a:schemeClr val="tx2"/>
            </a:solidFill>
          </p:grpSpPr>
          <p:sp>
            <p:nvSpPr>
              <p:cNvPr id="43" name="Freeform 99">
                <a:extLst>
                  <a:ext uri="{FF2B5EF4-FFF2-40B4-BE49-F238E27FC236}">
                    <a16:creationId xmlns:a16="http://schemas.microsoft.com/office/drawing/2014/main" id="{CD3FE326-209C-3D42-969C-9381932EB480}"/>
                  </a:ext>
                </a:extLst>
              </p:cNvPr>
              <p:cNvSpPr>
                <a:spLocks/>
              </p:cNvSpPr>
              <p:nvPr/>
            </p:nvSpPr>
            <p:spPr bwMode="auto">
              <a:xfrm>
                <a:off x="3102305" y="3502681"/>
                <a:ext cx="290832" cy="27553"/>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dirty="0">
                  <a:solidFill>
                    <a:srgbClr val="FFFFFF"/>
                  </a:solidFill>
                  <a:latin typeface="+mj-lt"/>
                  <a:ea typeface="ＭＳ Ｐゴシック" charset="0"/>
                </a:endParaRPr>
              </a:p>
            </p:txBody>
          </p:sp>
          <p:sp>
            <p:nvSpPr>
              <p:cNvPr id="49" name="Freeform 100">
                <a:extLst>
                  <a:ext uri="{FF2B5EF4-FFF2-40B4-BE49-F238E27FC236}">
                    <a16:creationId xmlns:a16="http://schemas.microsoft.com/office/drawing/2014/main" id="{5171B959-A9FE-CE45-ABD0-34E533917FCE}"/>
                  </a:ext>
                </a:extLst>
              </p:cNvPr>
              <p:cNvSpPr>
                <a:spLocks/>
              </p:cNvSpPr>
              <p:nvPr/>
            </p:nvSpPr>
            <p:spPr bwMode="auto">
              <a:xfrm>
                <a:off x="3312316" y="3448801"/>
                <a:ext cx="82658" cy="81433"/>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sp>
            <p:nvSpPr>
              <p:cNvPr id="60" name="Freeform 101">
                <a:extLst>
                  <a:ext uri="{FF2B5EF4-FFF2-40B4-BE49-F238E27FC236}">
                    <a16:creationId xmlns:a16="http://schemas.microsoft.com/office/drawing/2014/main" id="{5CCF4BE8-4155-044F-806F-AC58DF0A97D0}"/>
                  </a:ext>
                </a:extLst>
              </p:cNvPr>
              <p:cNvSpPr>
                <a:spLocks/>
              </p:cNvSpPr>
              <p:nvPr/>
            </p:nvSpPr>
            <p:spPr bwMode="auto">
              <a:xfrm>
                <a:off x="3312316" y="3501457"/>
                <a:ext cx="82658" cy="80821"/>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grpSp>
      </p:grpSp>
      <p:pic>
        <p:nvPicPr>
          <p:cNvPr id="66" name="Picture 65">
            <a:extLst>
              <a:ext uri="{FF2B5EF4-FFF2-40B4-BE49-F238E27FC236}">
                <a16:creationId xmlns:a16="http://schemas.microsoft.com/office/drawing/2014/main" id="{AC13FC71-CD28-D846-AF09-1AB2C37996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46410" y="3673104"/>
            <a:ext cx="726708" cy="726707"/>
          </a:xfrm>
          <a:prstGeom prst="rect">
            <a:avLst/>
          </a:prstGeom>
        </p:spPr>
      </p:pic>
      <p:pic>
        <p:nvPicPr>
          <p:cNvPr id="67" name="Picture 66">
            <a:extLst>
              <a:ext uri="{FF2B5EF4-FFF2-40B4-BE49-F238E27FC236}">
                <a16:creationId xmlns:a16="http://schemas.microsoft.com/office/drawing/2014/main" id="{B86502F1-4B88-3F41-878A-10C44E90A5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86911" y="3681190"/>
            <a:ext cx="722735" cy="722733"/>
          </a:xfrm>
          <a:prstGeom prst="rect">
            <a:avLst/>
          </a:prstGeom>
        </p:spPr>
      </p:pic>
      <p:pic>
        <p:nvPicPr>
          <p:cNvPr id="68" name="Picture 67">
            <a:extLst>
              <a:ext uri="{FF2B5EF4-FFF2-40B4-BE49-F238E27FC236}">
                <a16:creationId xmlns:a16="http://schemas.microsoft.com/office/drawing/2014/main" id="{34B63D01-5F37-6749-A1DF-2E54B3ED84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90916" y="5064672"/>
            <a:ext cx="758283" cy="758283"/>
          </a:xfrm>
          <a:prstGeom prst="rect">
            <a:avLst/>
          </a:prstGeom>
        </p:spPr>
      </p:pic>
      <p:pic>
        <p:nvPicPr>
          <p:cNvPr id="69" name="Picture 68">
            <a:extLst>
              <a:ext uri="{FF2B5EF4-FFF2-40B4-BE49-F238E27FC236}">
                <a16:creationId xmlns:a16="http://schemas.microsoft.com/office/drawing/2014/main" id="{DBFB0454-A9BD-3F4B-ACA9-37F6CB20413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25530" y="2361320"/>
            <a:ext cx="765131" cy="765128"/>
          </a:xfrm>
          <a:prstGeom prst="rect">
            <a:avLst/>
          </a:prstGeom>
        </p:spPr>
      </p:pic>
      <p:pic>
        <p:nvPicPr>
          <p:cNvPr id="70" name="Picture 69">
            <a:extLst>
              <a:ext uri="{FF2B5EF4-FFF2-40B4-BE49-F238E27FC236}">
                <a16:creationId xmlns:a16="http://schemas.microsoft.com/office/drawing/2014/main" id="{38723816-67CE-0F46-B846-1A991011E60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40523" y="5100915"/>
            <a:ext cx="722041" cy="722040"/>
          </a:xfrm>
          <a:prstGeom prst="rect">
            <a:avLst/>
          </a:prstGeom>
        </p:spPr>
      </p:pic>
      <p:pic>
        <p:nvPicPr>
          <p:cNvPr id="71" name="Picture 70">
            <a:extLst>
              <a:ext uri="{FF2B5EF4-FFF2-40B4-BE49-F238E27FC236}">
                <a16:creationId xmlns:a16="http://schemas.microsoft.com/office/drawing/2014/main" id="{792078A6-0845-3A4A-B64A-73EDE806710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822478" y="2359055"/>
            <a:ext cx="762123" cy="762123"/>
          </a:xfrm>
          <a:prstGeom prst="rect">
            <a:avLst/>
          </a:prstGeom>
        </p:spPr>
      </p:pic>
      <p:sp>
        <p:nvSpPr>
          <p:cNvPr id="72" name="TextBox 71">
            <a:extLst>
              <a:ext uri="{FF2B5EF4-FFF2-40B4-BE49-F238E27FC236}">
                <a16:creationId xmlns:a16="http://schemas.microsoft.com/office/drawing/2014/main" id="{B3C813DC-E67D-A34C-B186-6D66A1276DF5}"/>
              </a:ext>
            </a:extLst>
          </p:cNvPr>
          <p:cNvSpPr txBox="1"/>
          <p:nvPr/>
        </p:nvSpPr>
        <p:spPr>
          <a:xfrm>
            <a:off x="6910971" y="6585622"/>
            <a:ext cx="6302025" cy="276999"/>
          </a:xfrm>
          <a:prstGeom prst="rect">
            <a:avLst/>
          </a:prstGeom>
          <a:noFill/>
        </p:spPr>
        <p:txBody>
          <a:bodyPr wrap="square" rtlCol="0">
            <a:spAutoFit/>
          </a:bodyPr>
          <a:lstStyle/>
          <a:p>
            <a:pPr defTabSz="609585" fontAlgn="base">
              <a:spcBef>
                <a:spcPct val="0"/>
              </a:spcBef>
              <a:spcAft>
                <a:spcPct val="0"/>
              </a:spcAft>
            </a:pPr>
            <a:r>
              <a:rPr lang="en-US" sz="1200" dirty="0">
                <a:solidFill>
                  <a:srgbClr val="005073"/>
                </a:solidFill>
                <a:latin typeface="CiscoSansTT ExtraLight"/>
                <a:ea typeface="ＭＳ Ｐゴシック" charset="0"/>
              </a:rPr>
              <a:t>*Gartner Critical Capabilities for WAN Edge Infrastructure, December 2018</a:t>
            </a:r>
          </a:p>
        </p:txBody>
      </p:sp>
    </p:spTree>
    <p:extLst>
      <p:ext uri="{BB962C8B-B14F-4D97-AF65-F5344CB8AC3E}">
        <p14:creationId xmlns:p14="http://schemas.microsoft.com/office/powerpoint/2010/main" val="3674164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par>
                                <p:cTn id="10" presetID="53" presetClass="entr" presetSubtype="16" fill="hold" nodeType="withEffect">
                                  <p:stCondLst>
                                    <p:cond delay="500"/>
                                  </p:stCondLst>
                                  <p:childTnLst>
                                    <p:set>
                                      <p:cBhvr>
                                        <p:cTn id="11" dur="1" fill="hold">
                                          <p:stCondLst>
                                            <p:cond delay="0"/>
                                          </p:stCondLst>
                                        </p:cTn>
                                        <p:tgtEl>
                                          <p:spTgt spid="70"/>
                                        </p:tgtEl>
                                        <p:attrNameLst>
                                          <p:attrName>style.visibility</p:attrName>
                                        </p:attrNameLst>
                                      </p:cBhvr>
                                      <p:to>
                                        <p:strVal val="visible"/>
                                      </p:to>
                                    </p:set>
                                    <p:anim calcmode="lin" valueType="num">
                                      <p:cBhvr>
                                        <p:cTn id="12" dur="500" fill="hold"/>
                                        <p:tgtEl>
                                          <p:spTgt spid="70"/>
                                        </p:tgtEl>
                                        <p:attrNameLst>
                                          <p:attrName>ppt_w</p:attrName>
                                        </p:attrNameLst>
                                      </p:cBhvr>
                                      <p:tavLst>
                                        <p:tav tm="0">
                                          <p:val>
                                            <p:fltVal val="0"/>
                                          </p:val>
                                        </p:tav>
                                        <p:tav tm="100000">
                                          <p:val>
                                            <p:strVal val="#ppt_w"/>
                                          </p:val>
                                        </p:tav>
                                      </p:tavLst>
                                    </p:anim>
                                    <p:anim calcmode="lin" valueType="num">
                                      <p:cBhvr>
                                        <p:cTn id="13" dur="500" fill="hold"/>
                                        <p:tgtEl>
                                          <p:spTgt spid="70"/>
                                        </p:tgtEl>
                                        <p:attrNameLst>
                                          <p:attrName>ppt_h</p:attrName>
                                        </p:attrNameLst>
                                      </p:cBhvr>
                                      <p:tavLst>
                                        <p:tav tm="0">
                                          <p:val>
                                            <p:fltVal val="0"/>
                                          </p:val>
                                        </p:tav>
                                        <p:tav tm="100000">
                                          <p:val>
                                            <p:strVal val="#ppt_h"/>
                                          </p:val>
                                        </p:tav>
                                      </p:tavLst>
                                    </p:anim>
                                    <p:animEffect transition="in" filter="fade">
                                      <p:cBhvr>
                                        <p:cTn id="14" dur="500"/>
                                        <p:tgtEl>
                                          <p:spTgt spid="70"/>
                                        </p:tgtEl>
                                      </p:cBhvr>
                                    </p:animEffect>
                                  </p:childTnLst>
                                </p:cTn>
                              </p:par>
                              <p:par>
                                <p:cTn id="15" presetID="53" presetClass="entr" presetSubtype="16" fill="hold" nodeType="withEffect">
                                  <p:stCondLst>
                                    <p:cond delay="750"/>
                                  </p:stCondLst>
                                  <p:childTnLst>
                                    <p:set>
                                      <p:cBhvr>
                                        <p:cTn id="16" dur="1" fill="hold">
                                          <p:stCondLst>
                                            <p:cond delay="0"/>
                                          </p:stCondLst>
                                        </p:cTn>
                                        <p:tgtEl>
                                          <p:spTgt spid="67"/>
                                        </p:tgtEl>
                                        <p:attrNameLst>
                                          <p:attrName>style.visibility</p:attrName>
                                        </p:attrNameLst>
                                      </p:cBhvr>
                                      <p:to>
                                        <p:strVal val="visible"/>
                                      </p:to>
                                    </p:set>
                                    <p:anim calcmode="lin" valueType="num">
                                      <p:cBhvr>
                                        <p:cTn id="17" dur="500" fill="hold"/>
                                        <p:tgtEl>
                                          <p:spTgt spid="67"/>
                                        </p:tgtEl>
                                        <p:attrNameLst>
                                          <p:attrName>ppt_w</p:attrName>
                                        </p:attrNameLst>
                                      </p:cBhvr>
                                      <p:tavLst>
                                        <p:tav tm="0">
                                          <p:val>
                                            <p:fltVal val="0"/>
                                          </p:val>
                                        </p:tav>
                                        <p:tav tm="100000">
                                          <p:val>
                                            <p:strVal val="#ppt_w"/>
                                          </p:val>
                                        </p:tav>
                                      </p:tavLst>
                                    </p:anim>
                                    <p:anim calcmode="lin" valueType="num">
                                      <p:cBhvr>
                                        <p:cTn id="18" dur="500" fill="hold"/>
                                        <p:tgtEl>
                                          <p:spTgt spid="67"/>
                                        </p:tgtEl>
                                        <p:attrNameLst>
                                          <p:attrName>ppt_h</p:attrName>
                                        </p:attrNameLst>
                                      </p:cBhvr>
                                      <p:tavLst>
                                        <p:tav tm="0">
                                          <p:val>
                                            <p:fltVal val="0"/>
                                          </p:val>
                                        </p:tav>
                                        <p:tav tm="100000">
                                          <p:val>
                                            <p:strVal val="#ppt_h"/>
                                          </p:val>
                                        </p:tav>
                                      </p:tavLst>
                                    </p:anim>
                                    <p:animEffect transition="in" filter="fade">
                                      <p:cBhvr>
                                        <p:cTn id="19" dur="500"/>
                                        <p:tgtEl>
                                          <p:spTgt spid="67"/>
                                        </p:tgtEl>
                                      </p:cBhvr>
                                    </p:animEffect>
                                  </p:childTnLst>
                                </p:cTn>
                              </p:par>
                              <p:par>
                                <p:cTn id="20" presetID="53" presetClass="entr" presetSubtype="16" fill="hold" nodeType="withEffect">
                                  <p:stCondLst>
                                    <p:cond delay="1000"/>
                                  </p:stCondLst>
                                  <p:childTnLst>
                                    <p:set>
                                      <p:cBhvr>
                                        <p:cTn id="21" dur="1" fill="hold">
                                          <p:stCondLst>
                                            <p:cond delay="0"/>
                                          </p:stCondLst>
                                        </p:cTn>
                                        <p:tgtEl>
                                          <p:spTgt spid="71"/>
                                        </p:tgtEl>
                                        <p:attrNameLst>
                                          <p:attrName>style.visibility</p:attrName>
                                        </p:attrNameLst>
                                      </p:cBhvr>
                                      <p:to>
                                        <p:strVal val="visible"/>
                                      </p:to>
                                    </p:set>
                                    <p:anim calcmode="lin" valueType="num">
                                      <p:cBhvr>
                                        <p:cTn id="22" dur="500" fill="hold"/>
                                        <p:tgtEl>
                                          <p:spTgt spid="71"/>
                                        </p:tgtEl>
                                        <p:attrNameLst>
                                          <p:attrName>ppt_w</p:attrName>
                                        </p:attrNameLst>
                                      </p:cBhvr>
                                      <p:tavLst>
                                        <p:tav tm="0">
                                          <p:val>
                                            <p:fltVal val="0"/>
                                          </p:val>
                                        </p:tav>
                                        <p:tav tm="100000">
                                          <p:val>
                                            <p:strVal val="#ppt_w"/>
                                          </p:val>
                                        </p:tav>
                                      </p:tavLst>
                                    </p:anim>
                                    <p:anim calcmode="lin" valueType="num">
                                      <p:cBhvr>
                                        <p:cTn id="23" dur="500" fill="hold"/>
                                        <p:tgtEl>
                                          <p:spTgt spid="71"/>
                                        </p:tgtEl>
                                        <p:attrNameLst>
                                          <p:attrName>ppt_h</p:attrName>
                                        </p:attrNameLst>
                                      </p:cBhvr>
                                      <p:tavLst>
                                        <p:tav tm="0">
                                          <p:val>
                                            <p:fltVal val="0"/>
                                          </p:val>
                                        </p:tav>
                                        <p:tav tm="100000">
                                          <p:val>
                                            <p:strVal val="#ppt_h"/>
                                          </p:val>
                                        </p:tav>
                                      </p:tavLst>
                                    </p:anim>
                                    <p:animEffect transition="in" filter="fade">
                                      <p:cBhvr>
                                        <p:cTn id="24" dur="500"/>
                                        <p:tgtEl>
                                          <p:spTgt spid="71"/>
                                        </p:tgtEl>
                                      </p:cBhvr>
                                    </p:animEffect>
                                  </p:childTnLst>
                                </p:cTn>
                              </p:par>
                              <p:par>
                                <p:cTn id="25" presetID="53" presetClass="entr" presetSubtype="16" fill="hold" nodeType="withEffect">
                                  <p:stCondLst>
                                    <p:cond delay="100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nodeType="withEffect">
                                  <p:stCondLst>
                                    <p:cond delay="125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ppt_w</p:attrName>
                                        </p:attrNameLst>
                                      </p:cBhvr>
                                      <p:tavLst>
                                        <p:tav tm="0">
                                          <p:val>
                                            <p:fltVal val="0"/>
                                          </p:val>
                                        </p:tav>
                                        <p:tav tm="100000">
                                          <p:val>
                                            <p:strVal val="#ppt_w"/>
                                          </p:val>
                                        </p:tav>
                                      </p:tavLst>
                                    </p:anim>
                                    <p:anim calcmode="lin" valueType="num">
                                      <p:cBhvr>
                                        <p:cTn id="33" dur="500" fill="hold"/>
                                        <p:tgtEl>
                                          <p:spTgt spid="69"/>
                                        </p:tgtEl>
                                        <p:attrNameLst>
                                          <p:attrName>ppt_h</p:attrName>
                                        </p:attrNameLst>
                                      </p:cBhvr>
                                      <p:tavLst>
                                        <p:tav tm="0">
                                          <p:val>
                                            <p:fltVal val="0"/>
                                          </p:val>
                                        </p:tav>
                                        <p:tav tm="100000">
                                          <p:val>
                                            <p:strVal val="#ppt_h"/>
                                          </p:val>
                                        </p:tav>
                                      </p:tavLst>
                                    </p:anim>
                                    <p:animEffect transition="in" filter="fade">
                                      <p:cBhvr>
                                        <p:cTn id="34" dur="500"/>
                                        <p:tgtEl>
                                          <p:spTgt spid="69"/>
                                        </p:tgtEl>
                                      </p:cBhvr>
                                    </p:animEffect>
                                  </p:childTnLst>
                                </p:cTn>
                              </p:par>
                              <p:par>
                                <p:cTn id="35" presetID="53" presetClass="entr" presetSubtype="16" fill="hold" nodeType="withEffect">
                                  <p:stCondLst>
                                    <p:cond delay="125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2">
            <a:extLst>
              <a:ext uri="{FF2B5EF4-FFF2-40B4-BE49-F238E27FC236}">
                <a16:creationId xmlns:a16="http://schemas.microsoft.com/office/drawing/2014/main" id="{ADFDB450-5C16-8746-8B95-524B8785996E}"/>
              </a:ext>
            </a:extLst>
          </p:cNvPr>
          <p:cNvSpPr>
            <a:spLocks noGrp="1"/>
          </p:cNvSpPr>
          <p:nvPr>
            <p:ph type="title"/>
          </p:nvPr>
        </p:nvSpPr>
        <p:spPr>
          <a:xfrm>
            <a:off x="582175" y="535112"/>
            <a:ext cx="11127317" cy="975783"/>
          </a:xfrm>
        </p:spPr>
        <p:txBody>
          <a:bodyPr/>
          <a:lstStyle/>
          <a:p>
            <a:r>
              <a:rPr lang="en-US" dirty="0"/>
              <a:t>Secure Cloud Scale SD-WAN Architecture</a:t>
            </a:r>
            <a:br>
              <a:rPr lang="en-US" dirty="0"/>
            </a:br>
            <a:endParaRPr lang="en-US" sz="2667" dirty="0">
              <a:solidFill>
                <a:schemeClr val="bg1"/>
              </a:solidFill>
            </a:endParaRPr>
          </a:p>
        </p:txBody>
      </p:sp>
      <p:cxnSp>
        <p:nvCxnSpPr>
          <p:cNvPr id="54" name="Straight Connector 53">
            <a:extLst>
              <a:ext uri="{FF2B5EF4-FFF2-40B4-BE49-F238E27FC236}">
                <a16:creationId xmlns:a16="http://schemas.microsoft.com/office/drawing/2014/main" id="{ED03F89E-6137-8941-923C-97635466A56C}"/>
              </a:ext>
            </a:extLst>
          </p:cNvPr>
          <p:cNvCxnSpPr>
            <a:cxnSpLocks/>
          </p:cNvCxnSpPr>
          <p:nvPr/>
        </p:nvCxnSpPr>
        <p:spPr>
          <a:xfrm>
            <a:off x="3550469" y="6090203"/>
            <a:ext cx="84600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AB06D45F-1F80-404E-A85E-38DA726746BD}"/>
              </a:ext>
            </a:extLst>
          </p:cNvPr>
          <p:cNvSpPr/>
          <p:nvPr/>
        </p:nvSpPr>
        <p:spPr>
          <a:xfrm>
            <a:off x="4044216" y="5838302"/>
            <a:ext cx="7847128" cy="50771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133" dirty="0">
              <a:solidFill>
                <a:schemeClr val="bg1"/>
              </a:solidFill>
              <a:latin typeface="+mj-lt"/>
            </a:endParaRPr>
          </a:p>
        </p:txBody>
      </p:sp>
      <p:cxnSp>
        <p:nvCxnSpPr>
          <p:cNvPr id="70" name="Straight Connector 69">
            <a:extLst>
              <a:ext uri="{FF2B5EF4-FFF2-40B4-BE49-F238E27FC236}">
                <a16:creationId xmlns:a16="http://schemas.microsoft.com/office/drawing/2014/main" id="{577AFC94-F710-8949-A5BC-A5D726D33C15}"/>
              </a:ext>
            </a:extLst>
          </p:cNvPr>
          <p:cNvCxnSpPr>
            <a:cxnSpLocks/>
          </p:cNvCxnSpPr>
          <p:nvPr/>
        </p:nvCxnSpPr>
        <p:spPr>
          <a:xfrm>
            <a:off x="3550469" y="2821156"/>
            <a:ext cx="848201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F5477B8-F127-0E43-8CE2-FA1E1412FAAD}"/>
              </a:ext>
            </a:extLst>
          </p:cNvPr>
          <p:cNvCxnSpPr>
            <a:cxnSpLocks/>
          </p:cNvCxnSpPr>
          <p:nvPr/>
        </p:nvCxnSpPr>
        <p:spPr>
          <a:xfrm>
            <a:off x="3550469" y="3778948"/>
            <a:ext cx="848201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3550469" y="5105563"/>
            <a:ext cx="84479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22166C4-090B-4643-81E0-90C57E8ED949}"/>
              </a:ext>
            </a:extLst>
          </p:cNvPr>
          <p:cNvGrpSpPr/>
          <p:nvPr/>
        </p:nvGrpSpPr>
        <p:grpSpPr>
          <a:xfrm>
            <a:off x="6599845" y="4574592"/>
            <a:ext cx="3053724" cy="983491"/>
            <a:chOff x="6245357" y="1472719"/>
            <a:chExt cx="2290293" cy="737618"/>
          </a:xfrm>
        </p:grpSpPr>
        <p:grpSp>
          <p:nvGrpSpPr>
            <p:cNvPr id="21" name="Group 20">
              <a:extLst>
                <a:ext uri="{FF2B5EF4-FFF2-40B4-BE49-F238E27FC236}">
                  <a16:creationId xmlns:a16="http://schemas.microsoft.com/office/drawing/2014/main" id="{957FBEB0-7C04-8148-B134-A87FC03FE8DF}"/>
                </a:ext>
              </a:extLst>
            </p:cNvPr>
            <p:cNvGrpSpPr/>
            <p:nvPr/>
          </p:nvGrpSpPr>
          <p:grpSpPr>
            <a:xfrm>
              <a:off x="6245357" y="1626138"/>
              <a:ext cx="1012511" cy="501557"/>
              <a:chOff x="3713140" y="1995533"/>
              <a:chExt cx="1261199" cy="624747"/>
            </a:xfrm>
          </p:grpSpPr>
          <p:sp>
            <p:nvSpPr>
              <p:cNvPr id="30" name="Freeform 751">
                <a:extLst>
                  <a:ext uri="{FF2B5EF4-FFF2-40B4-BE49-F238E27FC236}">
                    <a16:creationId xmlns:a16="http://schemas.microsoft.com/office/drawing/2014/main" id="{128AA03F-B2C5-064D-A508-CF5189E4F157}"/>
                  </a:ext>
                </a:extLst>
              </p:cNvPr>
              <p:cNvSpPr>
                <a:spLocks/>
              </p:cNvSpPr>
              <p:nvPr/>
            </p:nvSpPr>
            <p:spPr bwMode="auto">
              <a:xfrm>
                <a:off x="3713140" y="2348855"/>
                <a:ext cx="1261199" cy="271425"/>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31" name="Freeform 753">
                <a:extLst>
                  <a:ext uri="{FF2B5EF4-FFF2-40B4-BE49-F238E27FC236}">
                    <a16:creationId xmlns:a16="http://schemas.microsoft.com/office/drawing/2014/main" id="{C8D5E401-66DF-6343-85BE-092E9850E607}"/>
                  </a:ext>
                </a:extLst>
              </p:cNvPr>
              <p:cNvSpPr>
                <a:spLocks/>
              </p:cNvSpPr>
              <p:nvPr/>
            </p:nvSpPr>
            <p:spPr bwMode="auto">
              <a:xfrm>
                <a:off x="4344907" y="1995533"/>
                <a:ext cx="425858" cy="271425"/>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32" name="Freeform 752">
                <a:extLst>
                  <a:ext uri="{FF2B5EF4-FFF2-40B4-BE49-F238E27FC236}">
                    <a16:creationId xmlns:a16="http://schemas.microsoft.com/office/drawing/2014/main" id="{85F40309-7B51-0E4A-B7D5-C249D27CA2CC}"/>
                  </a:ext>
                </a:extLst>
              </p:cNvPr>
              <p:cNvSpPr>
                <a:spLocks/>
              </p:cNvSpPr>
              <p:nvPr/>
            </p:nvSpPr>
            <p:spPr bwMode="auto">
              <a:xfrm>
                <a:off x="3968228" y="2153896"/>
                <a:ext cx="896175" cy="271425"/>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bodyPr>
              <a:lstStyle/>
              <a:p>
                <a:pPr algn="ctr" defTabSz="609570" fontAlgn="base">
                  <a:spcBef>
                    <a:spcPct val="0"/>
                  </a:spcBef>
                  <a:spcAft>
                    <a:spcPct val="0"/>
                  </a:spcAft>
                  <a:defRPr/>
                </a:pPr>
                <a:r>
                  <a:rPr lang="en-US" sz="1467" dirty="0">
                    <a:solidFill>
                      <a:srgbClr val="FFFFFF"/>
                    </a:solidFill>
                    <a:latin typeface="+mj-lt"/>
                    <a:ea typeface="ＭＳ Ｐゴシック" charset="0"/>
                    <a:cs typeface="CiscoSansTT" panose="020B0503020201020303" pitchFamily="34" charset="0"/>
                  </a:rPr>
                  <a:t>Internet</a:t>
                </a:r>
              </a:p>
            </p:txBody>
          </p:sp>
        </p:grpSp>
        <p:grpSp>
          <p:nvGrpSpPr>
            <p:cNvPr id="22" name="Group 21">
              <a:extLst>
                <a:ext uri="{FF2B5EF4-FFF2-40B4-BE49-F238E27FC236}">
                  <a16:creationId xmlns:a16="http://schemas.microsoft.com/office/drawing/2014/main" id="{E5560A74-FD4E-0840-9C36-3CEE67D7442D}"/>
                </a:ext>
              </a:extLst>
            </p:cNvPr>
            <p:cNvGrpSpPr/>
            <p:nvPr/>
          </p:nvGrpSpPr>
          <p:grpSpPr>
            <a:xfrm>
              <a:off x="7552024" y="1472719"/>
              <a:ext cx="983626" cy="487249"/>
              <a:chOff x="5879203" y="2213649"/>
              <a:chExt cx="1225219" cy="606924"/>
            </a:xfrm>
          </p:grpSpPr>
          <p:sp>
            <p:nvSpPr>
              <p:cNvPr id="27" name="Freeform 751">
                <a:extLst>
                  <a:ext uri="{FF2B5EF4-FFF2-40B4-BE49-F238E27FC236}">
                    <a16:creationId xmlns:a16="http://schemas.microsoft.com/office/drawing/2014/main" id="{BB11FEB0-2939-1F42-A3AB-01FD21405BB9}"/>
                  </a:ext>
                </a:extLst>
              </p:cNvPr>
              <p:cNvSpPr>
                <a:spLocks/>
              </p:cNvSpPr>
              <p:nvPr/>
            </p:nvSpPr>
            <p:spPr bwMode="auto">
              <a:xfrm>
                <a:off x="5879203" y="2556891"/>
                <a:ext cx="1225219" cy="263682"/>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28" name="Freeform 753">
                <a:extLst>
                  <a:ext uri="{FF2B5EF4-FFF2-40B4-BE49-F238E27FC236}">
                    <a16:creationId xmlns:a16="http://schemas.microsoft.com/office/drawing/2014/main" id="{A6970118-5ABD-4C46-AFFA-5683DDEAD68A}"/>
                  </a:ext>
                </a:extLst>
              </p:cNvPr>
              <p:cNvSpPr>
                <a:spLocks/>
              </p:cNvSpPr>
              <p:nvPr/>
            </p:nvSpPr>
            <p:spPr bwMode="auto">
              <a:xfrm>
                <a:off x="6492947" y="2213649"/>
                <a:ext cx="413709" cy="263682"/>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29" name="Freeform 752">
                <a:extLst>
                  <a:ext uri="{FF2B5EF4-FFF2-40B4-BE49-F238E27FC236}">
                    <a16:creationId xmlns:a16="http://schemas.microsoft.com/office/drawing/2014/main" id="{045BA2DD-764D-604B-A044-29233FFB60DC}"/>
                  </a:ext>
                </a:extLst>
              </p:cNvPr>
              <p:cNvSpPr>
                <a:spLocks/>
              </p:cNvSpPr>
              <p:nvPr/>
            </p:nvSpPr>
            <p:spPr bwMode="auto">
              <a:xfrm>
                <a:off x="6140617" y="2371127"/>
                <a:ext cx="870609" cy="263682"/>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bodyPr>
              <a:lstStyle/>
              <a:p>
                <a:pPr algn="ctr" defTabSz="609570" fontAlgn="base">
                  <a:spcBef>
                    <a:spcPct val="0"/>
                  </a:spcBef>
                  <a:spcAft>
                    <a:spcPct val="0"/>
                  </a:spcAft>
                  <a:defRPr/>
                </a:pPr>
                <a:r>
                  <a:rPr lang="en-US" sz="1467" dirty="0">
                    <a:solidFill>
                      <a:srgbClr val="FFFFFF"/>
                    </a:solidFill>
                    <a:latin typeface="+mj-lt"/>
                    <a:ea typeface="ＭＳ Ｐゴシック" charset="0"/>
                    <a:cs typeface="CiscoSansTT" panose="020B0503020201020303" pitchFamily="34" charset="0"/>
                  </a:rPr>
                  <a:t>5G/LTE</a:t>
                </a:r>
              </a:p>
            </p:txBody>
          </p:sp>
        </p:grpSp>
        <p:grpSp>
          <p:nvGrpSpPr>
            <p:cNvPr id="23" name="Group 22">
              <a:extLst>
                <a:ext uri="{FF2B5EF4-FFF2-40B4-BE49-F238E27FC236}">
                  <a16:creationId xmlns:a16="http://schemas.microsoft.com/office/drawing/2014/main" id="{B8404876-BE7E-0F43-A951-E4C4D29267A4}"/>
                </a:ext>
              </a:extLst>
            </p:cNvPr>
            <p:cNvGrpSpPr/>
            <p:nvPr/>
          </p:nvGrpSpPr>
          <p:grpSpPr>
            <a:xfrm>
              <a:off x="6911780" y="1721747"/>
              <a:ext cx="986333" cy="488590"/>
              <a:chOff x="4780116" y="2121832"/>
              <a:chExt cx="1228591" cy="608595"/>
            </a:xfrm>
          </p:grpSpPr>
          <p:sp>
            <p:nvSpPr>
              <p:cNvPr id="24" name="Freeform 751">
                <a:extLst>
                  <a:ext uri="{FF2B5EF4-FFF2-40B4-BE49-F238E27FC236}">
                    <a16:creationId xmlns:a16="http://schemas.microsoft.com/office/drawing/2014/main" id="{B82A08C6-6B03-7D47-8391-DD6C2F9ACB24}"/>
                  </a:ext>
                </a:extLst>
              </p:cNvPr>
              <p:cNvSpPr>
                <a:spLocks/>
              </p:cNvSpPr>
              <p:nvPr/>
            </p:nvSpPr>
            <p:spPr bwMode="auto">
              <a:xfrm>
                <a:off x="4780116" y="2466019"/>
                <a:ext cx="1228591" cy="264408"/>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25" name="Freeform 753">
                <a:extLst>
                  <a:ext uri="{FF2B5EF4-FFF2-40B4-BE49-F238E27FC236}">
                    <a16:creationId xmlns:a16="http://schemas.microsoft.com/office/drawing/2014/main" id="{9B91A2FA-ED7D-6545-834B-DF9F73E22116}"/>
                  </a:ext>
                </a:extLst>
              </p:cNvPr>
              <p:cNvSpPr>
                <a:spLocks/>
              </p:cNvSpPr>
              <p:nvPr/>
            </p:nvSpPr>
            <p:spPr bwMode="auto">
              <a:xfrm>
                <a:off x="5395549" y="2121832"/>
                <a:ext cx="414848" cy="264408"/>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26" name="Freeform 752">
                <a:extLst>
                  <a:ext uri="{FF2B5EF4-FFF2-40B4-BE49-F238E27FC236}">
                    <a16:creationId xmlns:a16="http://schemas.microsoft.com/office/drawing/2014/main" id="{B246FB75-2140-8649-8ECF-F2A65933F832}"/>
                  </a:ext>
                </a:extLst>
              </p:cNvPr>
              <p:cNvSpPr>
                <a:spLocks/>
              </p:cNvSpPr>
              <p:nvPr/>
            </p:nvSpPr>
            <p:spPr bwMode="auto">
              <a:xfrm>
                <a:off x="5068376" y="2274093"/>
                <a:ext cx="873005" cy="264408"/>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algn="ctr" defTabSz="609570" fontAlgn="base">
                  <a:spcBef>
                    <a:spcPct val="0"/>
                  </a:spcBef>
                  <a:spcAft>
                    <a:spcPct val="0"/>
                  </a:spcAft>
                  <a:defRPr/>
                </a:pPr>
                <a:r>
                  <a:rPr lang="en-US" sz="1467" dirty="0">
                    <a:solidFill>
                      <a:srgbClr val="FFFFFF"/>
                    </a:solidFill>
                    <a:latin typeface="+mj-lt"/>
                    <a:ea typeface="ＭＳ Ｐゴシック" charset="0"/>
                    <a:cs typeface="CiscoSansTT" panose="020B0503020201020303" pitchFamily="34" charset="0"/>
                  </a:rPr>
                  <a:t>MPLS</a:t>
                </a:r>
              </a:p>
            </p:txBody>
          </p:sp>
        </p:grpSp>
      </p:grpSp>
      <p:sp>
        <p:nvSpPr>
          <p:cNvPr id="34" name="TextBox 33">
            <a:extLst>
              <a:ext uri="{FF2B5EF4-FFF2-40B4-BE49-F238E27FC236}">
                <a16:creationId xmlns:a16="http://schemas.microsoft.com/office/drawing/2014/main" id="{B84A9FAD-CC52-174B-A848-FEE90CAAFF99}"/>
              </a:ext>
            </a:extLst>
          </p:cNvPr>
          <p:cNvSpPr txBox="1"/>
          <p:nvPr/>
        </p:nvSpPr>
        <p:spPr>
          <a:xfrm>
            <a:off x="4848287" y="4134975"/>
            <a:ext cx="1128104" cy="461665"/>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200" dirty="0">
                <a:solidFill>
                  <a:srgbClr val="282828"/>
                </a:solidFill>
                <a:latin typeface="+mj-lt"/>
                <a:ea typeface=""/>
                <a:cs typeface="CiscoSansTT" panose="020B0503020201020303" pitchFamily="34" charset="0"/>
              </a:rPr>
              <a:t>Branch Security</a:t>
            </a:r>
          </a:p>
        </p:txBody>
      </p:sp>
      <p:sp>
        <p:nvSpPr>
          <p:cNvPr id="35" name="TextBox 34">
            <a:extLst>
              <a:ext uri="{FF2B5EF4-FFF2-40B4-BE49-F238E27FC236}">
                <a16:creationId xmlns:a16="http://schemas.microsoft.com/office/drawing/2014/main" id="{CA64D9A9-F731-A142-A497-3F4A35B7D3B5}"/>
              </a:ext>
            </a:extLst>
          </p:cNvPr>
          <p:cNvSpPr txBox="1"/>
          <p:nvPr/>
        </p:nvSpPr>
        <p:spPr>
          <a:xfrm>
            <a:off x="7132110" y="4134191"/>
            <a:ext cx="1608573" cy="461665"/>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200" dirty="0">
                <a:solidFill>
                  <a:srgbClr val="282828"/>
                </a:solidFill>
                <a:latin typeface="+mj-lt"/>
                <a:ea typeface=""/>
                <a:cs typeface="CiscoSansTT" panose="020B0503020201020303" pitchFamily="34" charset="0"/>
              </a:rPr>
              <a:t>Application Quality of Experience</a:t>
            </a:r>
          </a:p>
        </p:txBody>
      </p:sp>
      <p:pic>
        <p:nvPicPr>
          <p:cNvPr id="36" name="Picture 35">
            <a:extLst>
              <a:ext uri="{FF2B5EF4-FFF2-40B4-BE49-F238E27FC236}">
                <a16:creationId xmlns:a16="http://schemas.microsoft.com/office/drawing/2014/main" id="{C75A82E1-1FE2-6547-867F-BAE278F936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4784" y="3520244"/>
            <a:ext cx="609600" cy="609600"/>
          </a:xfrm>
          <a:prstGeom prst="rect">
            <a:avLst/>
          </a:prstGeom>
        </p:spPr>
      </p:pic>
      <p:sp>
        <p:nvSpPr>
          <p:cNvPr id="37" name="TextBox 36">
            <a:extLst>
              <a:ext uri="{FF2B5EF4-FFF2-40B4-BE49-F238E27FC236}">
                <a16:creationId xmlns:a16="http://schemas.microsoft.com/office/drawing/2014/main" id="{3C383D12-D008-1D42-B018-7CF35E07A03D}"/>
              </a:ext>
            </a:extLst>
          </p:cNvPr>
          <p:cNvSpPr txBox="1"/>
          <p:nvPr/>
        </p:nvSpPr>
        <p:spPr>
          <a:xfrm>
            <a:off x="6170606" y="4134975"/>
            <a:ext cx="987365" cy="461665"/>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200" dirty="0">
                <a:solidFill>
                  <a:srgbClr val="282828"/>
                </a:solidFill>
                <a:latin typeface="+mj-lt"/>
                <a:ea typeface=""/>
                <a:cs typeface="CiscoSansTT" panose="020B0503020201020303" pitchFamily="34" charset="0"/>
              </a:rPr>
              <a:t>Cloud Security</a:t>
            </a:r>
          </a:p>
        </p:txBody>
      </p:sp>
      <p:grpSp>
        <p:nvGrpSpPr>
          <p:cNvPr id="38" name="Group 37">
            <a:extLst>
              <a:ext uri="{FF2B5EF4-FFF2-40B4-BE49-F238E27FC236}">
                <a16:creationId xmlns:a16="http://schemas.microsoft.com/office/drawing/2014/main" id="{10F0DBB0-CECA-444C-8B8B-6B28CEDF9541}"/>
              </a:ext>
            </a:extLst>
          </p:cNvPr>
          <p:cNvGrpSpPr/>
          <p:nvPr/>
        </p:nvGrpSpPr>
        <p:grpSpPr>
          <a:xfrm>
            <a:off x="5107539" y="3520244"/>
            <a:ext cx="609600" cy="609600"/>
            <a:chOff x="2787060" y="3119019"/>
            <a:chExt cx="457200" cy="457200"/>
          </a:xfrm>
        </p:grpSpPr>
        <p:sp>
          <p:nvSpPr>
            <p:cNvPr id="39" name="Oval 38">
              <a:extLst>
                <a:ext uri="{FF2B5EF4-FFF2-40B4-BE49-F238E27FC236}">
                  <a16:creationId xmlns:a16="http://schemas.microsoft.com/office/drawing/2014/main" id="{B3DDB76A-7FF8-7C45-90C3-5874A7F74149}"/>
                </a:ext>
              </a:extLst>
            </p:cNvPr>
            <p:cNvSpPr/>
            <p:nvPr/>
          </p:nvSpPr>
          <p:spPr>
            <a:xfrm>
              <a:off x="2787060" y="3119019"/>
              <a:ext cx="457200" cy="4572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endParaRPr lang="en-US" sz="1333" dirty="0">
                <a:solidFill>
                  <a:srgbClr val="005073"/>
                </a:solidFill>
                <a:latin typeface="+mj-lt"/>
              </a:endParaRPr>
            </a:p>
          </p:txBody>
        </p:sp>
        <p:grpSp>
          <p:nvGrpSpPr>
            <p:cNvPr id="40" name="Group 39">
              <a:extLst>
                <a:ext uri="{FF2B5EF4-FFF2-40B4-BE49-F238E27FC236}">
                  <a16:creationId xmlns:a16="http://schemas.microsoft.com/office/drawing/2014/main" id="{E02A30F5-EE43-2E4C-A3CC-6EF638DE78B4}"/>
                </a:ext>
              </a:extLst>
            </p:cNvPr>
            <p:cNvGrpSpPr>
              <a:grpSpLocks noChangeAspect="1"/>
            </p:cNvGrpSpPr>
            <p:nvPr/>
          </p:nvGrpSpPr>
          <p:grpSpPr>
            <a:xfrm>
              <a:off x="2861105" y="3200081"/>
              <a:ext cx="367108" cy="300417"/>
              <a:chOff x="4328065" y="2399145"/>
              <a:chExt cx="599558" cy="490635"/>
            </a:xfrm>
          </p:grpSpPr>
          <p:sp>
            <p:nvSpPr>
              <p:cNvPr id="45" name="Freeform 99">
                <a:extLst>
                  <a:ext uri="{FF2B5EF4-FFF2-40B4-BE49-F238E27FC236}">
                    <a16:creationId xmlns:a16="http://schemas.microsoft.com/office/drawing/2014/main" id="{A03981CE-C5C4-704F-AB62-97095C944D69}"/>
                  </a:ext>
                </a:extLst>
              </p:cNvPr>
              <p:cNvSpPr>
                <a:spLocks/>
              </p:cNvSpPr>
              <p:nvPr/>
            </p:nvSpPr>
            <p:spPr bwMode="auto">
              <a:xfrm>
                <a:off x="4449637" y="2556582"/>
                <a:ext cx="474986"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sp>
            <p:nvSpPr>
              <p:cNvPr id="46" name="Freeform 100">
                <a:extLst>
                  <a:ext uri="{FF2B5EF4-FFF2-40B4-BE49-F238E27FC236}">
                    <a16:creationId xmlns:a16="http://schemas.microsoft.com/office/drawing/2014/main" id="{484E5B39-91EE-0D45-8809-B56CED77980D}"/>
                  </a:ext>
                </a:extLst>
              </p:cNvPr>
              <p:cNvSpPr>
                <a:spLocks/>
              </p:cNvSpPr>
              <p:nvPr/>
            </p:nvSpPr>
            <p:spPr bwMode="auto">
              <a:xfrm>
                <a:off x="4792627" y="2468585"/>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sp>
            <p:nvSpPr>
              <p:cNvPr id="47" name="Freeform 101">
                <a:extLst>
                  <a:ext uri="{FF2B5EF4-FFF2-40B4-BE49-F238E27FC236}">
                    <a16:creationId xmlns:a16="http://schemas.microsoft.com/office/drawing/2014/main" id="{6F8EBED9-56FF-FD45-9A83-D76382F3BBA4}"/>
                  </a:ext>
                </a:extLst>
              </p:cNvPr>
              <p:cNvSpPr>
                <a:spLocks/>
              </p:cNvSpPr>
              <p:nvPr/>
            </p:nvSpPr>
            <p:spPr bwMode="auto">
              <a:xfrm>
                <a:off x="4792627" y="2554581"/>
                <a:ext cx="134996" cy="131997"/>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sp>
            <p:nvSpPr>
              <p:cNvPr id="48" name="Freeform 102">
                <a:extLst>
                  <a:ext uri="{FF2B5EF4-FFF2-40B4-BE49-F238E27FC236}">
                    <a16:creationId xmlns:a16="http://schemas.microsoft.com/office/drawing/2014/main" id="{5E099BF3-A16E-C54F-ACB4-C79D04A07A24}"/>
                  </a:ext>
                </a:extLst>
              </p:cNvPr>
              <p:cNvSpPr>
                <a:spLocks/>
              </p:cNvSpPr>
              <p:nvPr/>
            </p:nvSpPr>
            <p:spPr bwMode="auto">
              <a:xfrm>
                <a:off x="4634233" y="2844781"/>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sp>
            <p:nvSpPr>
              <p:cNvPr id="49" name="Freeform 103">
                <a:extLst>
                  <a:ext uri="{FF2B5EF4-FFF2-40B4-BE49-F238E27FC236}">
                    <a16:creationId xmlns:a16="http://schemas.microsoft.com/office/drawing/2014/main" id="{F2647B87-C5BA-0241-A4D9-23122A17E58C}"/>
                  </a:ext>
                </a:extLst>
              </p:cNvPr>
              <p:cNvSpPr>
                <a:spLocks/>
              </p:cNvSpPr>
              <p:nvPr/>
            </p:nvSpPr>
            <p:spPr bwMode="auto">
              <a:xfrm>
                <a:off x="4328065" y="2399145"/>
                <a:ext cx="430986"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grpSp>
        <p:grpSp>
          <p:nvGrpSpPr>
            <p:cNvPr id="41" name="Group 40">
              <a:extLst>
                <a:ext uri="{FF2B5EF4-FFF2-40B4-BE49-F238E27FC236}">
                  <a16:creationId xmlns:a16="http://schemas.microsoft.com/office/drawing/2014/main" id="{478BA709-2540-C943-9E77-B20A6B62042A}"/>
                </a:ext>
              </a:extLst>
            </p:cNvPr>
            <p:cNvGrpSpPr/>
            <p:nvPr/>
          </p:nvGrpSpPr>
          <p:grpSpPr>
            <a:xfrm rot="10800000">
              <a:off x="2819119" y="3321864"/>
              <a:ext cx="292669" cy="133477"/>
              <a:chOff x="3102305" y="3448801"/>
              <a:chExt cx="292669" cy="133477"/>
            </a:xfrm>
            <a:solidFill>
              <a:schemeClr val="tx2"/>
            </a:solidFill>
          </p:grpSpPr>
          <p:sp>
            <p:nvSpPr>
              <p:cNvPr id="42" name="Freeform 99">
                <a:extLst>
                  <a:ext uri="{FF2B5EF4-FFF2-40B4-BE49-F238E27FC236}">
                    <a16:creationId xmlns:a16="http://schemas.microsoft.com/office/drawing/2014/main" id="{AA65359A-A1E2-3845-8BAA-29C9971CAB0E}"/>
                  </a:ext>
                </a:extLst>
              </p:cNvPr>
              <p:cNvSpPr>
                <a:spLocks/>
              </p:cNvSpPr>
              <p:nvPr/>
            </p:nvSpPr>
            <p:spPr bwMode="auto">
              <a:xfrm>
                <a:off x="3102305" y="3502681"/>
                <a:ext cx="290832" cy="27553"/>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dirty="0">
                  <a:solidFill>
                    <a:srgbClr val="FFFFFF"/>
                  </a:solidFill>
                  <a:latin typeface="+mj-lt"/>
                  <a:ea typeface="ＭＳ Ｐゴシック" charset="0"/>
                </a:endParaRPr>
              </a:p>
            </p:txBody>
          </p:sp>
          <p:sp>
            <p:nvSpPr>
              <p:cNvPr id="43" name="Freeform 100">
                <a:extLst>
                  <a:ext uri="{FF2B5EF4-FFF2-40B4-BE49-F238E27FC236}">
                    <a16:creationId xmlns:a16="http://schemas.microsoft.com/office/drawing/2014/main" id="{9971D936-DFE7-364E-8794-B24CF2427D65}"/>
                  </a:ext>
                </a:extLst>
              </p:cNvPr>
              <p:cNvSpPr>
                <a:spLocks/>
              </p:cNvSpPr>
              <p:nvPr/>
            </p:nvSpPr>
            <p:spPr bwMode="auto">
              <a:xfrm>
                <a:off x="3312316" y="3448801"/>
                <a:ext cx="82658" cy="81433"/>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sp>
            <p:nvSpPr>
              <p:cNvPr id="44" name="Freeform 101">
                <a:extLst>
                  <a:ext uri="{FF2B5EF4-FFF2-40B4-BE49-F238E27FC236}">
                    <a16:creationId xmlns:a16="http://schemas.microsoft.com/office/drawing/2014/main" id="{01F383EB-9029-604F-9653-9F2715CD45CE}"/>
                  </a:ext>
                </a:extLst>
              </p:cNvPr>
              <p:cNvSpPr>
                <a:spLocks/>
              </p:cNvSpPr>
              <p:nvPr/>
            </p:nvSpPr>
            <p:spPr bwMode="auto">
              <a:xfrm>
                <a:off x="3312316" y="3501457"/>
                <a:ext cx="82658" cy="80821"/>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grpSp>
      </p:grpSp>
      <p:pic>
        <p:nvPicPr>
          <p:cNvPr id="50" name="Picture 49">
            <a:extLst>
              <a:ext uri="{FF2B5EF4-FFF2-40B4-BE49-F238E27FC236}">
                <a16:creationId xmlns:a16="http://schemas.microsoft.com/office/drawing/2014/main" id="{DFD7FFFA-7336-D148-AEBB-755F15F0F1E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64247" y="3510316"/>
            <a:ext cx="609600" cy="609600"/>
          </a:xfrm>
          <a:prstGeom prst="rect">
            <a:avLst/>
          </a:prstGeom>
        </p:spPr>
      </p:pic>
      <p:pic>
        <p:nvPicPr>
          <p:cNvPr id="51" name="Picture 50">
            <a:extLst>
              <a:ext uri="{FF2B5EF4-FFF2-40B4-BE49-F238E27FC236}">
                <a16:creationId xmlns:a16="http://schemas.microsoft.com/office/drawing/2014/main" id="{3AD5619F-43A1-9C44-930A-62D1155DA1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99372" y="3507004"/>
            <a:ext cx="622840" cy="622840"/>
          </a:xfrm>
          <a:prstGeom prst="rect">
            <a:avLst/>
          </a:prstGeom>
        </p:spPr>
      </p:pic>
      <p:sp>
        <p:nvSpPr>
          <p:cNvPr id="52" name="TextBox 51">
            <a:extLst>
              <a:ext uri="{FF2B5EF4-FFF2-40B4-BE49-F238E27FC236}">
                <a16:creationId xmlns:a16="http://schemas.microsoft.com/office/drawing/2014/main" id="{EE4DD887-7761-2942-A8D0-E5BDC06C7449}"/>
              </a:ext>
            </a:extLst>
          </p:cNvPr>
          <p:cNvSpPr txBox="1"/>
          <p:nvPr/>
        </p:nvSpPr>
        <p:spPr>
          <a:xfrm>
            <a:off x="8497845" y="4130640"/>
            <a:ext cx="1425897" cy="461665"/>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200" dirty="0">
                <a:solidFill>
                  <a:srgbClr val="282828"/>
                </a:solidFill>
                <a:latin typeface="+mj-lt"/>
                <a:ea typeface=""/>
                <a:cs typeface="CiscoSansTT" panose="020B0503020201020303" pitchFamily="34" charset="0"/>
              </a:rPr>
              <a:t>Voice and Collaboration </a:t>
            </a:r>
          </a:p>
        </p:txBody>
      </p:sp>
      <p:grpSp>
        <p:nvGrpSpPr>
          <p:cNvPr id="65" name="Group 64">
            <a:extLst>
              <a:ext uri="{FF2B5EF4-FFF2-40B4-BE49-F238E27FC236}">
                <a16:creationId xmlns:a16="http://schemas.microsoft.com/office/drawing/2014/main" id="{4080E638-09AB-C34D-9278-3334E6979D5C}"/>
              </a:ext>
            </a:extLst>
          </p:cNvPr>
          <p:cNvGrpSpPr>
            <a:grpSpLocks noChangeAspect="1"/>
          </p:cNvGrpSpPr>
          <p:nvPr/>
        </p:nvGrpSpPr>
        <p:grpSpPr>
          <a:xfrm>
            <a:off x="5094835" y="1098431"/>
            <a:ext cx="4894819" cy="2158968"/>
            <a:chOff x="778423" y="1500419"/>
            <a:chExt cx="596646" cy="263164"/>
          </a:xfrm>
        </p:grpSpPr>
        <p:sp>
          <p:nvSpPr>
            <p:cNvPr id="66" name="Freeform 751">
              <a:extLst>
                <a:ext uri="{FF2B5EF4-FFF2-40B4-BE49-F238E27FC236}">
                  <a16:creationId xmlns:a16="http://schemas.microsoft.com/office/drawing/2014/main" id="{E549A08E-7FF1-DB4B-90D4-615B2824BC92}"/>
                </a:ext>
              </a:extLst>
            </p:cNvPr>
            <p:cNvSpPr>
              <a:spLocks/>
            </p:cNvSpPr>
            <p:nvPr/>
          </p:nvSpPr>
          <p:spPr bwMode="auto">
            <a:xfrm>
              <a:off x="778423" y="1647587"/>
              <a:ext cx="596646"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chemeClr val="bg1"/>
                </a:solidFill>
                <a:latin typeface="+mj-lt"/>
                <a:ea typeface="ＭＳ Ｐゴシック" charset="0"/>
              </a:endParaRPr>
            </a:p>
          </p:txBody>
        </p:sp>
        <p:sp>
          <p:nvSpPr>
            <p:cNvPr id="67" name="Freeform 752">
              <a:extLst>
                <a:ext uri="{FF2B5EF4-FFF2-40B4-BE49-F238E27FC236}">
                  <a16:creationId xmlns:a16="http://schemas.microsoft.com/office/drawing/2014/main" id="{6FDC8A79-ECED-4B41-86FE-1EA3438CB896}"/>
                </a:ext>
              </a:extLst>
            </p:cNvPr>
            <p:cNvSpPr>
              <a:spLocks/>
            </p:cNvSpPr>
            <p:nvPr/>
          </p:nvSpPr>
          <p:spPr bwMode="auto">
            <a:xfrm>
              <a:off x="893910" y="1571590"/>
              <a:ext cx="444159"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chemeClr val="bg1"/>
                </a:solidFill>
                <a:latin typeface="+mj-lt"/>
                <a:ea typeface="ＭＳ Ｐゴシック" charset="0"/>
              </a:endParaRPr>
            </a:p>
          </p:txBody>
        </p:sp>
        <p:sp>
          <p:nvSpPr>
            <p:cNvPr id="68" name="Freeform 753">
              <a:extLst>
                <a:ext uri="{FF2B5EF4-FFF2-40B4-BE49-F238E27FC236}">
                  <a16:creationId xmlns:a16="http://schemas.microsoft.com/office/drawing/2014/main" id="{182206DE-AFC0-EE42-AE0F-5C87A7E7E50E}"/>
                </a:ext>
              </a:extLst>
            </p:cNvPr>
            <p:cNvSpPr>
              <a:spLocks/>
            </p:cNvSpPr>
            <p:nvPr/>
          </p:nvSpPr>
          <p:spPr bwMode="auto">
            <a:xfrm>
              <a:off x="981658" y="1500419"/>
              <a:ext cx="307960" cy="115996"/>
            </a:xfrm>
            <a:prstGeom prst="roundRect">
              <a:avLst>
                <a:gd name="adj" fmla="val 50000"/>
              </a:avLst>
            </a:prstGeom>
            <a:solidFill>
              <a:schemeClr val="accent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chemeClr val="bg1"/>
                </a:solidFill>
                <a:latin typeface="+mj-lt"/>
                <a:ea typeface="ＭＳ Ｐゴシック" charset="0"/>
              </a:endParaRPr>
            </a:p>
          </p:txBody>
        </p:sp>
      </p:grpSp>
      <p:sp>
        <p:nvSpPr>
          <p:cNvPr id="10" name="TextBox 9">
            <a:extLst>
              <a:ext uri="{FF2B5EF4-FFF2-40B4-BE49-F238E27FC236}">
                <a16:creationId xmlns:a16="http://schemas.microsoft.com/office/drawing/2014/main" id="{7F288D93-2BC0-4E48-96FB-F633810F3E26}"/>
              </a:ext>
            </a:extLst>
          </p:cNvPr>
          <p:cNvSpPr txBox="1"/>
          <p:nvPr/>
        </p:nvSpPr>
        <p:spPr>
          <a:xfrm>
            <a:off x="6288134" y="1723036"/>
            <a:ext cx="3188693" cy="318100"/>
          </a:xfrm>
          <a:prstGeom prst="rect">
            <a:avLst/>
          </a:prstGeom>
          <a:noFill/>
        </p:spPr>
        <p:txBody>
          <a:bodyPr wrap="none" rtlCol="0">
            <a:spAutoFit/>
          </a:bodyPr>
          <a:lstStyle/>
          <a:p>
            <a:pPr defTabSz="609585" fontAlgn="base">
              <a:spcBef>
                <a:spcPct val="0"/>
              </a:spcBef>
              <a:spcAft>
                <a:spcPct val="0"/>
              </a:spcAft>
            </a:pPr>
            <a:r>
              <a:rPr lang="en-US" sz="1467" dirty="0">
                <a:solidFill>
                  <a:schemeClr val="bg1"/>
                </a:solidFill>
                <a:latin typeface="+mj-lt"/>
                <a:ea typeface="ＭＳ Ｐゴシック" charset="0"/>
                <a:cs typeface="CiscoSansTT" panose="020B0503020201020303" pitchFamily="34" charset="0"/>
              </a:rPr>
              <a:t>On-premise | Cloud | Multi-tenant</a:t>
            </a:r>
          </a:p>
        </p:txBody>
      </p:sp>
      <p:grpSp>
        <p:nvGrpSpPr>
          <p:cNvPr id="57" name="Group 56">
            <a:extLst>
              <a:ext uri="{FF2B5EF4-FFF2-40B4-BE49-F238E27FC236}">
                <a16:creationId xmlns:a16="http://schemas.microsoft.com/office/drawing/2014/main" id="{45BFDE21-37A6-1E48-9DC8-1F9F96E6F167}"/>
              </a:ext>
            </a:extLst>
          </p:cNvPr>
          <p:cNvGrpSpPr/>
          <p:nvPr/>
        </p:nvGrpSpPr>
        <p:grpSpPr>
          <a:xfrm>
            <a:off x="5329328" y="2498451"/>
            <a:ext cx="4424005" cy="298498"/>
            <a:chOff x="844431" y="3900038"/>
            <a:chExt cx="3318003" cy="256357"/>
          </a:xfrm>
          <a:solidFill>
            <a:schemeClr val="accent1">
              <a:lumMod val="40000"/>
              <a:lumOff val="60000"/>
            </a:schemeClr>
          </a:solidFill>
        </p:grpSpPr>
        <p:sp>
          <p:nvSpPr>
            <p:cNvPr id="58" name="Rounded Rectangle 57">
              <a:extLst>
                <a:ext uri="{FF2B5EF4-FFF2-40B4-BE49-F238E27FC236}">
                  <a16:creationId xmlns:a16="http://schemas.microsoft.com/office/drawing/2014/main" id="{F7A568F9-C09A-C249-ABAF-A6D1321A0D83}"/>
                </a:ext>
              </a:extLst>
            </p:cNvPr>
            <p:cNvSpPr/>
            <p:nvPr/>
          </p:nvSpPr>
          <p:spPr>
            <a:xfrm>
              <a:off x="844431" y="3900038"/>
              <a:ext cx="3318003" cy="256357"/>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fontAlgn="base">
                <a:spcBef>
                  <a:spcPct val="0"/>
                </a:spcBef>
                <a:spcAft>
                  <a:spcPct val="0"/>
                </a:spcAft>
                <a:defRPr/>
              </a:pPr>
              <a:endParaRPr lang="en-US" sz="1600" dirty="0">
                <a:solidFill>
                  <a:schemeClr val="bg1"/>
                </a:solidFill>
                <a:latin typeface="+mj-lt"/>
                <a:cs typeface="CiscoSansTT" panose="020B0503020201020303" pitchFamily="34" charset="0"/>
              </a:endParaRPr>
            </a:p>
          </p:txBody>
        </p:sp>
        <p:sp>
          <p:nvSpPr>
            <p:cNvPr id="59" name="TextBox 58">
              <a:extLst>
                <a:ext uri="{FF2B5EF4-FFF2-40B4-BE49-F238E27FC236}">
                  <a16:creationId xmlns:a16="http://schemas.microsoft.com/office/drawing/2014/main" id="{E751CC86-FBD1-FC49-9F95-410A3FCCAFA0}"/>
                </a:ext>
              </a:extLst>
            </p:cNvPr>
            <p:cNvSpPr txBox="1"/>
            <p:nvPr/>
          </p:nvSpPr>
          <p:spPr>
            <a:xfrm>
              <a:off x="1206684" y="3900144"/>
              <a:ext cx="2593499" cy="255460"/>
            </a:xfrm>
            <a:prstGeom prst="rect">
              <a:avLst/>
            </a:prstGeom>
            <a:noFill/>
          </p:spPr>
          <p:txBody>
            <a:bodyPr wrap="none" rtlCol="0" anchor="ctr">
              <a:spAutoFit/>
            </a:bodyPr>
            <a:lstStyle/>
            <a:p>
              <a:pPr algn="ctr" defTabSz="609585" fontAlgn="base">
                <a:spcBef>
                  <a:spcPct val="0"/>
                </a:spcBef>
                <a:spcAft>
                  <a:spcPct val="0"/>
                </a:spcAft>
              </a:pPr>
              <a:r>
                <a:rPr lang="en-US" sz="1333" dirty="0">
                  <a:solidFill>
                    <a:schemeClr val="bg1"/>
                  </a:solidFill>
                  <a:latin typeface="+mj-lt"/>
                  <a:ea typeface="ＭＳ Ｐゴシック" charset="0"/>
                  <a:cs typeface="CiscoSansTT" panose="020B0503020201020303" pitchFamily="34" charset="0"/>
                </a:rPr>
                <a:t>Automation | Network Insights | Analytics</a:t>
              </a:r>
            </a:p>
          </p:txBody>
        </p:sp>
      </p:grpSp>
      <p:sp>
        <p:nvSpPr>
          <p:cNvPr id="69" name="TextBox 68">
            <a:extLst>
              <a:ext uri="{FF2B5EF4-FFF2-40B4-BE49-F238E27FC236}">
                <a16:creationId xmlns:a16="http://schemas.microsoft.com/office/drawing/2014/main" id="{9462A4FA-2852-324F-A58C-A140BC0111D1}"/>
              </a:ext>
            </a:extLst>
          </p:cNvPr>
          <p:cNvSpPr txBox="1"/>
          <p:nvPr/>
        </p:nvSpPr>
        <p:spPr>
          <a:xfrm>
            <a:off x="6820264" y="1232311"/>
            <a:ext cx="2311588" cy="369332"/>
          </a:xfrm>
          <a:prstGeom prst="rect">
            <a:avLst/>
          </a:prstGeom>
          <a:noFill/>
        </p:spPr>
        <p:txBody>
          <a:bodyPr wrap="square" rtlCol="0">
            <a:spAutoFit/>
          </a:bodyPr>
          <a:lstStyle/>
          <a:p>
            <a:pPr algn="ctr" defTabSz="609585" fontAlgn="base">
              <a:spcBef>
                <a:spcPct val="0"/>
              </a:spcBef>
              <a:spcAft>
                <a:spcPct val="0"/>
              </a:spcAft>
            </a:pPr>
            <a:r>
              <a:rPr lang="en-US" dirty="0">
                <a:solidFill>
                  <a:schemeClr val="bg1"/>
                </a:solidFill>
                <a:latin typeface="+mj-lt"/>
                <a:ea typeface="ＭＳ Ｐゴシック" charset="0"/>
                <a:cs typeface="CiscoSansTT" panose="020B0503020201020303" pitchFamily="34" charset="0"/>
              </a:rPr>
              <a:t>vManage</a:t>
            </a:r>
          </a:p>
        </p:txBody>
      </p:sp>
      <p:pic>
        <p:nvPicPr>
          <p:cNvPr id="71" name="Picture 70">
            <a:extLst>
              <a:ext uri="{FF2B5EF4-FFF2-40B4-BE49-F238E27FC236}">
                <a16:creationId xmlns:a16="http://schemas.microsoft.com/office/drawing/2014/main" id="{D689F468-BE89-B741-8838-E426F761BFD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46903" y="3463850"/>
            <a:ext cx="675140" cy="675140"/>
          </a:xfrm>
          <a:prstGeom prst="rect">
            <a:avLst/>
          </a:prstGeom>
        </p:spPr>
      </p:pic>
      <p:sp>
        <p:nvSpPr>
          <p:cNvPr id="72" name="TextBox 71">
            <a:extLst>
              <a:ext uri="{FF2B5EF4-FFF2-40B4-BE49-F238E27FC236}">
                <a16:creationId xmlns:a16="http://schemas.microsoft.com/office/drawing/2014/main" id="{5F3C48F7-6091-0249-9250-F1B24377F580}"/>
              </a:ext>
            </a:extLst>
          </p:cNvPr>
          <p:cNvSpPr txBox="1"/>
          <p:nvPr/>
        </p:nvSpPr>
        <p:spPr>
          <a:xfrm>
            <a:off x="9758205" y="4126295"/>
            <a:ext cx="1425897" cy="461665"/>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200" dirty="0">
                <a:solidFill>
                  <a:srgbClr val="282828"/>
                </a:solidFill>
                <a:latin typeface="+mj-lt"/>
                <a:ea typeface=""/>
                <a:cs typeface="CiscoSansTT" panose="020B0503020201020303" pitchFamily="34" charset="0"/>
              </a:rPr>
              <a:t>Cloud </a:t>
            </a:r>
          </a:p>
          <a:p>
            <a:pPr algn="ctr" defTabSz="1219140" fontAlgn="base">
              <a:spcBef>
                <a:spcPct val="0"/>
              </a:spcBef>
              <a:spcAft>
                <a:spcPct val="0"/>
              </a:spcAft>
              <a:defRPr/>
            </a:pPr>
            <a:r>
              <a:rPr lang="en-US" sz="1200" dirty="0">
                <a:solidFill>
                  <a:srgbClr val="282828"/>
                </a:solidFill>
                <a:latin typeface="+mj-lt"/>
                <a:ea typeface=""/>
                <a:cs typeface="CiscoSansTT" panose="020B0503020201020303" pitchFamily="34" charset="0"/>
              </a:rPr>
              <a:t>OnRamp </a:t>
            </a:r>
          </a:p>
        </p:txBody>
      </p:sp>
      <p:pic>
        <p:nvPicPr>
          <p:cNvPr id="4" name="Picture 3">
            <a:extLst>
              <a:ext uri="{FF2B5EF4-FFF2-40B4-BE49-F238E27FC236}">
                <a16:creationId xmlns:a16="http://schemas.microsoft.com/office/drawing/2014/main" id="{A7B11414-29BD-6047-A934-92369150E9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452" y="2051877"/>
            <a:ext cx="385952" cy="385952"/>
          </a:xfrm>
          <a:prstGeom prst="rect">
            <a:avLst/>
          </a:prstGeom>
        </p:spPr>
      </p:pic>
      <p:pic>
        <p:nvPicPr>
          <p:cNvPr id="73" name="Picture 72">
            <a:extLst>
              <a:ext uri="{FF2B5EF4-FFF2-40B4-BE49-F238E27FC236}">
                <a16:creationId xmlns:a16="http://schemas.microsoft.com/office/drawing/2014/main" id="{3861562F-96E5-5042-BEB7-3761581D1C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23015" y="2051877"/>
            <a:ext cx="385952" cy="385952"/>
          </a:xfrm>
          <a:prstGeom prst="rect">
            <a:avLst/>
          </a:prstGeom>
        </p:spPr>
      </p:pic>
      <p:pic>
        <p:nvPicPr>
          <p:cNvPr id="74" name="Picture 73">
            <a:extLst>
              <a:ext uri="{FF2B5EF4-FFF2-40B4-BE49-F238E27FC236}">
                <a16:creationId xmlns:a16="http://schemas.microsoft.com/office/drawing/2014/main" id="{B9EC2E80-0A6B-7C4C-BD06-E9ED21FBF89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71559" y="2051877"/>
            <a:ext cx="385952" cy="385952"/>
          </a:xfrm>
          <a:prstGeom prst="rect">
            <a:avLst/>
          </a:prstGeom>
        </p:spPr>
      </p:pic>
      <p:sp>
        <p:nvSpPr>
          <p:cNvPr id="93" name="Rounded Rectangle 92">
            <a:extLst>
              <a:ext uri="{FF2B5EF4-FFF2-40B4-BE49-F238E27FC236}">
                <a16:creationId xmlns:a16="http://schemas.microsoft.com/office/drawing/2014/main" id="{C0362673-4F0F-4447-BCA3-790EE3813E70}"/>
              </a:ext>
            </a:extLst>
          </p:cNvPr>
          <p:cNvSpPr/>
          <p:nvPr/>
        </p:nvSpPr>
        <p:spPr>
          <a:xfrm>
            <a:off x="898602" y="2569257"/>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867" dirty="0">
                <a:solidFill>
                  <a:srgbClr val="FFFFFF"/>
                </a:solidFill>
                <a:latin typeface="+mj-lt"/>
                <a:cs typeface="CiscoSansTT" panose="020B0503020201020303" pitchFamily="34" charset="0"/>
              </a:rPr>
              <a:t>Any Deployment</a:t>
            </a:r>
          </a:p>
        </p:txBody>
      </p:sp>
      <p:sp>
        <p:nvSpPr>
          <p:cNvPr id="94" name="Rounded Rectangle 93">
            <a:extLst>
              <a:ext uri="{FF2B5EF4-FFF2-40B4-BE49-F238E27FC236}">
                <a16:creationId xmlns:a16="http://schemas.microsoft.com/office/drawing/2014/main" id="{B3AADCAA-FFFD-9545-AA05-2505026DF8F3}"/>
              </a:ext>
            </a:extLst>
          </p:cNvPr>
          <p:cNvSpPr/>
          <p:nvPr/>
        </p:nvSpPr>
        <p:spPr>
          <a:xfrm>
            <a:off x="898602" y="3527049"/>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867" dirty="0">
                <a:solidFill>
                  <a:srgbClr val="FFFFFF"/>
                </a:solidFill>
                <a:latin typeface="+mj-lt"/>
                <a:cs typeface="CiscoSansTT" panose="020B0503020201020303" pitchFamily="34" charset="0"/>
              </a:rPr>
              <a:t>Any Service</a:t>
            </a:r>
          </a:p>
        </p:txBody>
      </p:sp>
      <p:sp>
        <p:nvSpPr>
          <p:cNvPr id="95" name="Rounded Rectangle 94">
            <a:extLst>
              <a:ext uri="{FF2B5EF4-FFF2-40B4-BE49-F238E27FC236}">
                <a16:creationId xmlns:a16="http://schemas.microsoft.com/office/drawing/2014/main" id="{53012467-7C68-6940-AD03-6599B42FFC0A}"/>
              </a:ext>
            </a:extLst>
          </p:cNvPr>
          <p:cNvSpPr/>
          <p:nvPr/>
        </p:nvSpPr>
        <p:spPr>
          <a:xfrm>
            <a:off x="898602" y="4853664"/>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867" dirty="0">
                <a:solidFill>
                  <a:srgbClr val="FFFFFF"/>
                </a:solidFill>
                <a:latin typeface="+mj-lt"/>
                <a:cs typeface="CiscoSansTT" panose="020B0503020201020303" pitchFamily="34" charset="0"/>
              </a:rPr>
              <a:t>Any Transport</a:t>
            </a:r>
          </a:p>
        </p:txBody>
      </p:sp>
      <p:sp>
        <p:nvSpPr>
          <p:cNvPr id="96" name="Rounded Rectangle 95">
            <a:extLst>
              <a:ext uri="{FF2B5EF4-FFF2-40B4-BE49-F238E27FC236}">
                <a16:creationId xmlns:a16="http://schemas.microsoft.com/office/drawing/2014/main" id="{382B8B64-8738-1046-849A-7CD845CFAB2A}"/>
              </a:ext>
            </a:extLst>
          </p:cNvPr>
          <p:cNvSpPr/>
          <p:nvPr/>
        </p:nvSpPr>
        <p:spPr>
          <a:xfrm>
            <a:off x="898602" y="5838304"/>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867" dirty="0">
                <a:solidFill>
                  <a:srgbClr val="FFFFFF"/>
                </a:solidFill>
                <a:latin typeface="+mj-lt"/>
                <a:cs typeface="CiscoSansTT" panose="020B0503020201020303" pitchFamily="34" charset="0"/>
              </a:rPr>
              <a:t>Any Location</a:t>
            </a:r>
          </a:p>
        </p:txBody>
      </p:sp>
      <p:grpSp>
        <p:nvGrpSpPr>
          <p:cNvPr id="63" name="Group 62">
            <a:extLst>
              <a:ext uri="{FF2B5EF4-FFF2-40B4-BE49-F238E27FC236}">
                <a16:creationId xmlns:a16="http://schemas.microsoft.com/office/drawing/2014/main" id="{653CC09E-ACC8-9F4F-86CA-C012371D6552}"/>
              </a:ext>
            </a:extLst>
          </p:cNvPr>
          <p:cNvGrpSpPr/>
          <p:nvPr/>
        </p:nvGrpSpPr>
        <p:grpSpPr>
          <a:xfrm>
            <a:off x="5662346" y="4694550"/>
            <a:ext cx="1311501" cy="649665"/>
            <a:chOff x="5879203" y="2213649"/>
            <a:chExt cx="1225219" cy="606924"/>
          </a:xfrm>
          <a:solidFill>
            <a:schemeClr val="tx2"/>
          </a:solidFill>
        </p:grpSpPr>
        <p:sp>
          <p:nvSpPr>
            <p:cNvPr id="80" name="Freeform 751">
              <a:extLst>
                <a:ext uri="{FF2B5EF4-FFF2-40B4-BE49-F238E27FC236}">
                  <a16:creationId xmlns:a16="http://schemas.microsoft.com/office/drawing/2014/main" id="{D9E3664A-0846-F74B-BCCC-8D9CFFE36B70}"/>
                </a:ext>
              </a:extLst>
            </p:cNvPr>
            <p:cNvSpPr>
              <a:spLocks/>
            </p:cNvSpPr>
            <p:nvPr/>
          </p:nvSpPr>
          <p:spPr bwMode="auto">
            <a:xfrm>
              <a:off x="5879203" y="2556891"/>
              <a:ext cx="1225219" cy="263682"/>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81" name="Freeform 753">
              <a:extLst>
                <a:ext uri="{FF2B5EF4-FFF2-40B4-BE49-F238E27FC236}">
                  <a16:creationId xmlns:a16="http://schemas.microsoft.com/office/drawing/2014/main" id="{1F5CF657-4345-7E48-9ABA-7434ACD30879}"/>
                </a:ext>
              </a:extLst>
            </p:cNvPr>
            <p:cNvSpPr>
              <a:spLocks/>
            </p:cNvSpPr>
            <p:nvPr/>
          </p:nvSpPr>
          <p:spPr bwMode="auto">
            <a:xfrm>
              <a:off x="6492947" y="2213649"/>
              <a:ext cx="413709" cy="263682"/>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82" name="Freeform 752">
              <a:extLst>
                <a:ext uri="{FF2B5EF4-FFF2-40B4-BE49-F238E27FC236}">
                  <a16:creationId xmlns:a16="http://schemas.microsoft.com/office/drawing/2014/main" id="{CCBDEBC6-61C2-BB47-B632-2258BD0DC95C}"/>
                </a:ext>
              </a:extLst>
            </p:cNvPr>
            <p:cNvSpPr>
              <a:spLocks/>
            </p:cNvSpPr>
            <p:nvPr/>
          </p:nvSpPr>
          <p:spPr bwMode="auto">
            <a:xfrm>
              <a:off x="6140617" y="2403568"/>
              <a:ext cx="922408" cy="263682"/>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121920" tIns="60960" rIns="121920" bIns="60960" numCol="1" anchor="t" anchorCtr="0" compatLnSpc="1">
              <a:prstTxWarp prst="textNoShape">
                <a:avLst/>
              </a:prstTxWarp>
            </a:bodyPr>
            <a:lstStyle/>
            <a:p>
              <a:pPr algn="ctr" defTabSz="609570" fontAlgn="base">
                <a:spcBef>
                  <a:spcPct val="0"/>
                </a:spcBef>
                <a:spcAft>
                  <a:spcPct val="0"/>
                </a:spcAft>
                <a:defRPr/>
              </a:pPr>
              <a:r>
                <a:rPr lang="en-US" sz="1467" dirty="0">
                  <a:solidFill>
                    <a:srgbClr val="FFFFFF"/>
                  </a:solidFill>
                  <a:latin typeface="+mj-lt"/>
                  <a:ea typeface="ＭＳ Ｐゴシック" charset="0"/>
                  <a:cs typeface="CiscoSansTT" panose="020B0503020201020303" pitchFamily="34" charset="0"/>
                </a:rPr>
                <a:t>Satellite</a:t>
              </a:r>
            </a:p>
          </p:txBody>
        </p:sp>
      </p:grpSp>
      <p:sp>
        <p:nvSpPr>
          <p:cNvPr id="106" name="TextBox 105">
            <a:extLst>
              <a:ext uri="{FF2B5EF4-FFF2-40B4-BE49-F238E27FC236}">
                <a16:creationId xmlns:a16="http://schemas.microsoft.com/office/drawing/2014/main" id="{86413346-A93A-4147-9DDC-E55CF9636918}"/>
              </a:ext>
            </a:extLst>
          </p:cNvPr>
          <p:cNvSpPr txBox="1"/>
          <p:nvPr/>
        </p:nvSpPr>
        <p:spPr>
          <a:xfrm>
            <a:off x="4982970" y="5916126"/>
            <a:ext cx="851516" cy="338554"/>
          </a:xfrm>
          <a:prstGeom prst="rect">
            <a:avLst/>
          </a:prstGeom>
          <a:noFill/>
        </p:spPr>
        <p:txBody>
          <a:bodyPr wrap="none" rtlCol="0">
            <a:spAutoFit/>
          </a:bodyPr>
          <a:lstStyle/>
          <a:p>
            <a:pPr algn="ctr" defTabSz="609570" fontAlgn="base">
              <a:spcBef>
                <a:spcPct val="0"/>
              </a:spcBef>
              <a:spcAft>
                <a:spcPct val="0"/>
              </a:spcAft>
              <a:defRPr/>
            </a:pPr>
            <a:r>
              <a:rPr lang="en-US" sz="1600" dirty="0">
                <a:solidFill>
                  <a:schemeClr val="bg1"/>
                </a:solidFill>
                <a:latin typeface="+mj-lt"/>
                <a:ea typeface="ＭＳ Ｐゴシック" charset="0"/>
                <a:cs typeface="CiscoSansTT" panose="020B0503020201020303" pitchFamily="34" charset="0"/>
              </a:rPr>
              <a:t>Branch</a:t>
            </a:r>
          </a:p>
        </p:txBody>
      </p:sp>
      <p:grpSp>
        <p:nvGrpSpPr>
          <p:cNvPr id="107" name="Group 106">
            <a:extLst>
              <a:ext uri="{FF2B5EF4-FFF2-40B4-BE49-F238E27FC236}">
                <a16:creationId xmlns:a16="http://schemas.microsoft.com/office/drawing/2014/main" id="{FD334B54-C76A-DD42-A50D-862EC29CB4B9}"/>
              </a:ext>
            </a:extLst>
          </p:cNvPr>
          <p:cNvGrpSpPr>
            <a:grpSpLocks noChangeAspect="1"/>
          </p:cNvGrpSpPr>
          <p:nvPr/>
        </p:nvGrpSpPr>
        <p:grpSpPr>
          <a:xfrm>
            <a:off x="5848335" y="5735924"/>
            <a:ext cx="731476" cy="731475"/>
            <a:chOff x="1888617" y="2548144"/>
            <a:chExt cx="1105607" cy="1105606"/>
          </a:xfrm>
        </p:grpSpPr>
        <p:sp>
          <p:nvSpPr>
            <p:cNvPr id="108" name="Oval 107">
              <a:extLst>
                <a:ext uri="{FF2B5EF4-FFF2-40B4-BE49-F238E27FC236}">
                  <a16:creationId xmlns:a16="http://schemas.microsoft.com/office/drawing/2014/main" id="{BB43A1B6-4A17-5842-8833-BDECE789D61E}"/>
                </a:ext>
              </a:extLst>
            </p:cNvPr>
            <p:cNvSpPr/>
            <p:nvPr/>
          </p:nvSpPr>
          <p:spPr>
            <a:xfrm>
              <a:off x="1888617" y="2548144"/>
              <a:ext cx="1105607" cy="1105606"/>
            </a:xfrm>
            <a:prstGeom prst="ellipse">
              <a:avLst/>
            </a:prstGeom>
            <a:solidFill>
              <a:schemeClr val="bg1"/>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endParaRPr lang="en-US" sz="2400" dirty="0">
                <a:solidFill>
                  <a:schemeClr val="bg1"/>
                </a:solidFill>
                <a:latin typeface="+mj-lt"/>
              </a:endParaRPr>
            </a:p>
          </p:txBody>
        </p:sp>
        <p:grpSp>
          <p:nvGrpSpPr>
            <p:cNvPr id="109" name="Group 108">
              <a:extLst>
                <a:ext uri="{FF2B5EF4-FFF2-40B4-BE49-F238E27FC236}">
                  <a16:creationId xmlns:a16="http://schemas.microsoft.com/office/drawing/2014/main" id="{61887997-0A32-E74C-BE14-E69A42757876}"/>
                </a:ext>
              </a:extLst>
            </p:cNvPr>
            <p:cNvGrpSpPr/>
            <p:nvPr/>
          </p:nvGrpSpPr>
          <p:grpSpPr>
            <a:xfrm>
              <a:off x="2106100" y="2914635"/>
              <a:ext cx="670641" cy="464428"/>
              <a:chOff x="2327993" y="3326304"/>
              <a:chExt cx="1135225" cy="786157"/>
            </a:xfrm>
          </p:grpSpPr>
          <p:sp>
            <p:nvSpPr>
              <p:cNvPr id="110" name="Rounded Rectangle 61">
                <a:extLst>
                  <a:ext uri="{FF2B5EF4-FFF2-40B4-BE49-F238E27FC236}">
                    <a16:creationId xmlns:a16="http://schemas.microsoft.com/office/drawing/2014/main" id="{1D4E6BE5-74F8-2342-A86E-108776034AF3}"/>
                  </a:ext>
                </a:extLst>
              </p:cNvPr>
              <p:cNvSpPr/>
              <p:nvPr/>
            </p:nvSpPr>
            <p:spPr>
              <a:xfrm>
                <a:off x="2618556" y="3871883"/>
                <a:ext cx="214304" cy="216979"/>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endParaRPr lang="en-US" sz="2400" dirty="0">
                  <a:solidFill>
                    <a:schemeClr val="bg1"/>
                  </a:solidFill>
                  <a:latin typeface="+mj-lt"/>
                </a:endParaRPr>
              </a:p>
            </p:txBody>
          </p:sp>
          <p:sp>
            <p:nvSpPr>
              <p:cNvPr id="111" name="Freeform: Shape 28">
                <a:extLst>
                  <a:ext uri="{FF2B5EF4-FFF2-40B4-BE49-F238E27FC236}">
                    <a16:creationId xmlns:a16="http://schemas.microsoft.com/office/drawing/2014/main" id="{D2E34FBE-9F54-3546-B1DA-19126AF12394}"/>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70" fontAlgn="base" hangingPunct="0">
                  <a:spcBef>
                    <a:spcPct val="0"/>
                  </a:spcBef>
                  <a:spcAft>
                    <a:spcPct val="0"/>
                  </a:spcAft>
                  <a:defRPr/>
                </a:pPr>
                <a:endParaRPr lang="en-US" sz="2400">
                  <a:solidFill>
                    <a:schemeClr val="bg1"/>
                  </a:solidFill>
                  <a:latin typeface="+mj-lt"/>
                  <a:ea typeface="Arial Unicode MS" pitchFamily="2"/>
                  <a:cs typeface="Arial Unicode MS" pitchFamily="2"/>
                </a:endParaRPr>
              </a:p>
            </p:txBody>
          </p:sp>
          <p:sp>
            <p:nvSpPr>
              <p:cNvPr id="112" name="Freeform: Shape 117">
                <a:extLst>
                  <a:ext uri="{FF2B5EF4-FFF2-40B4-BE49-F238E27FC236}">
                    <a16:creationId xmlns:a16="http://schemas.microsoft.com/office/drawing/2014/main" id="{6E6E238A-74D7-9B47-9BA8-2E4EE1A01986}"/>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20000"/>
                  <a:lumOff val="80000"/>
                </a:schemeClr>
              </a:solidFill>
              <a:ln cap="flat">
                <a:noFill/>
                <a:prstDash val="solid"/>
              </a:ln>
            </p:spPr>
            <p:txBody>
              <a:bodyPr vert="horz" wrap="square" lIns="120000" tIns="60000" rIns="120000" bIns="60000" anchor="ctr" anchorCtr="1" compatLnSpc="0">
                <a:noAutofit/>
              </a:bodyPr>
              <a:lstStyle/>
              <a:p>
                <a:pPr defTabSz="609570" fontAlgn="base" hangingPunct="0">
                  <a:spcBef>
                    <a:spcPct val="0"/>
                  </a:spcBef>
                  <a:spcAft>
                    <a:spcPct val="0"/>
                  </a:spcAft>
                  <a:defRPr/>
                </a:pPr>
                <a:endParaRPr lang="en-US" sz="2400">
                  <a:solidFill>
                    <a:schemeClr val="bg1"/>
                  </a:solidFill>
                  <a:latin typeface="+mj-lt"/>
                  <a:ea typeface="Arial Unicode MS" pitchFamily="2"/>
                  <a:cs typeface="Arial Unicode MS" pitchFamily="2"/>
                </a:endParaRPr>
              </a:p>
            </p:txBody>
          </p:sp>
          <p:sp>
            <p:nvSpPr>
              <p:cNvPr id="113" name="Freeform: Shape 35">
                <a:extLst>
                  <a:ext uri="{FF2B5EF4-FFF2-40B4-BE49-F238E27FC236}">
                    <a16:creationId xmlns:a16="http://schemas.microsoft.com/office/drawing/2014/main" id="{7F326E77-BCBC-3E4D-B3EB-1FBD8D660801}"/>
                  </a:ext>
                </a:extLst>
              </p:cNvPr>
              <p:cNvSpPr/>
              <p:nvPr/>
            </p:nvSpPr>
            <p:spPr>
              <a:xfrm>
                <a:off x="2446549" y="3326304"/>
                <a:ext cx="552402" cy="762558"/>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solidFill>
              <a:ln cap="flat">
                <a:noFill/>
                <a:prstDash val="solid"/>
              </a:ln>
            </p:spPr>
            <p:txBody>
              <a:bodyPr vert="horz" wrap="none" lIns="120000" tIns="60000" rIns="120000" bIns="60000" anchor="ctr" anchorCtr="1" compatLnSpc="0"/>
              <a:lstStyle/>
              <a:p>
                <a:pPr defTabSz="609570" fontAlgn="base" hangingPunct="0">
                  <a:spcBef>
                    <a:spcPct val="0"/>
                  </a:spcBef>
                  <a:spcAft>
                    <a:spcPct val="0"/>
                  </a:spcAft>
                  <a:defRPr/>
                </a:pPr>
                <a:endParaRPr lang="en-US" sz="2400">
                  <a:solidFill>
                    <a:schemeClr val="bg1"/>
                  </a:solidFill>
                  <a:latin typeface="+mj-lt"/>
                  <a:ea typeface="Arial Unicode MS" pitchFamily="2"/>
                  <a:cs typeface="Arial Unicode MS" pitchFamily="2"/>
                </a:endParaRPr>
              </a:p>
            </p:txBody>
          </p:sp>
          <p:sp>
            <p:nvSpPr>
              <p:cNvPr id="114" name="Freeform: Shape 116">
                <a:extLst>
                  <a:ext uri="{FF2B5EF4-FFF2-40B4-BE49-F238E27FC236}">
                    <a16:creationId xmlns:a16="http://schemas.microsoft.com/office/drawing/2014/main" id="{F4488C1A-88ED-3E4A-9301-B50FABA2E751}"/>
                  </a:ext>
                </a:extLst>
              </p:cNvPr>
              <p:cNvSpPr/>
              <p:nvPr/>
            </p:nvSpPr>
            <p:spPr>
              <a:xfrm>
                <a:off x="2517681" y="3407615"/>
                <a:ext cx="406668" cy="406667"/>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accent3"/>
              </a:solidFill>
              <a:ln cap="flat">
                <a:noFill/>
                <a:prstDash val="solid"/>
              </a:ln>
            </p:spPr>
            <p:txBody>
              <a:bodyPr vert="horz" wrap="square" lIns="120000" tIns="60000" rIns="120000" bIns="60000" anchor="ctr" anchorCtr="1" compatLnSpc="0">
                <a:noAutofit/>
              </a:bodyPr>
              <a:lstStyle/>
              <a:p>
                <a:pPr defTabSz="609570" fontAlgn="base" hangingPunct="0">
                  <a:spcBef>
                    <a:spcPct val="0"/>
                  </a:spcBef>
                  <a:spcAft>
                    <a:spcPct val="0"/>
                  </a:spcAft>
                  <a:defRPr/>
                </a:pPr>
                <a:endParaRPr lang="en-US" sz="2400">
                  <a:solidFill>
                    <a:schemeClr val="bg1"/>
                  </a:solidFill>
                  <a:latin typeface="+mj-lt"/>
                  <a:ea typeface="Arial Unicode MS" pitchFamily="2"/>
                  <a:cs typeface="Arial Unicode MS" pitchFamily="2"/>
                </a:endParaRPr>
              </a:p>
            </p:txBody>
          </p:sp>
          <p:sp>
            <p:nvSpPr>
              <p:cNvPr id="115" name="Freeform: Shape 45">
                <a:extLst>
                  <a:ext uri="{FF2B5EF4-FFF2-40B4-BE49-F238E27FC236}">
                    <a16:creationId xmlns:a16="http://schemas.microsoft.com/office/drawing/2014/main" id="{1F59DEA4-1A2A-8944-BEA9-32DADCDC4873}"/>
                  </a:ext>
                </a:extLst>
              </p:cNvPr>
              <p:cNvSpPr/>
              <p:nvPr/>
            </p:nvSpPr>
            <p:spPr>
              <a:xfrm>
                <a:off x="2327993" y="4071861"/>
                <a:ext cx="1135225" cy="40600"/>
              </a:xfrm>
              <a:custGeom>
                <a:avLst/>
                <a:gdLst/>
                <a:ahLst/>
                <a:cxnLst>
                  <a:cxn ang="3cd4">
                    <a:pos x="hc" y="t"/>
                  </a:cxn>
                  <a:cxn ang="cd2">
                    <a:pos x="l" y="vc"/>
                  </a:cxn>
                  <a:cxn ang="cd4">
                    <a:pos x="hc" y="b"/>
                  </a:cxn>
                  <a:cxn ang="0">
                    <a:pos x="r" y="vc"/>
                  </a:cxn>
                </a:cxnLst>
                <a:rect l="l" t="t" r="r" b="b"/>
                <a:pathLst>
                  <a:path w="10151" h="364">
                    <a:moveTo>
                      <a:pt x="0" y="183"/>
                    </a:moveTo>
                    <a:cubicBezTo>
                      <a:pt x="0" y="274"/>
                      <a:pt x="91" y="364"/>
                      <a:pt x="182" y="364"/>
                    </a:cubicBezTo>
                    <a:cubicBezTo>
                      <a:pt x="9968" y="364"/>
                      <a:pt x="9968" y="364"/>
                      <a:pt x="9968" y="364"/>
                    </a:cubicBezTo>
                    <a:cubicBezTo>
                      <a:pt x="10059" y="364"/>
                      <a:pt x="10151" y="274"/>
                      <a:pt x="10151" y="183"/>
                    </a:cubicBezTo>
                    <a:cubicBezTo>
                      <a:pt x="10151" y="92"/>
                      <a:pt x="10059" y="0"/>
                      <a:pt x="9968" y="0"/>
                    </a:cubicBezTo>
                    <a:cubicBezTo>
                      <a:pt x="182" y="0"/>
                      <a:pt x="182" y="0"/>
                      <a:pt x="182" y="0"/>
                    </a:cubicBezTo>
                    <a:cubicBezTo>
                      <a:pt x="91" y="0"/>
                      <a:pt x="0" y="92"/>
                      <a:pt x="0" y="183"/>
                    </a:cubicBezTo>
                    <a:close/>
                  </a:path>
                </a:pathLst>
              </a:custGeom>
              <a:solidFill>
                <a:schemeClr val="bg2"/>
              </a:solidFill>
              <a:ln cap="flat">
                <a:noFill/>
                <a:prstDash val="solid"/>
              </a:ln>
            </p:spPr>
            <p:txBody>
              <a:bodyPr vert="horz" wrap="none" lIns="120000" tIns="60000" rIns="120000" bIns="60000" anchor="ctr" anchorCtr="1" compatLnSpc="0"/>
              <a:lstStyle/>
              <a:p>
                <a:pPr defTabSz="609570" fontAlgn="base" hangingPunct="0">
                  <a:spcBef>
                    <a:spcPct val="0"/>
                  </a:spcBef>
                  <a:spcAft>
                    <a:spcPct val="0"/>
                  </a:spcAft>
                  <a:defRPr/>
                </a:pPr>
                <a:endParaRPr lang="en-US" sz="2400">
                  <a:solidFill>
                    <a:schemeClr val="bg1"/>
                  </a:solidFill>
                  <a:latin typeface="+mj-lt"/>
                  <a:ea typeface="Arial Unicode MS" pitchFamily="2"/>
                  <a:cs typeface="Arial Unicode MS" pitchFamily="2"/>
                </a:endParaRPr>
              </a:p>
            </p:txBody>
          </p:sp>
        </p:grpSp>
      </p:grpSp>
      <p:sp>
        <p:nvSpPr>
          <p:cNvPr id="116" name="TextBox 115">
            <a:extLst>
              <a:ext uri="{FF2B5EF4-FFF2-40B4-BE49-F238E27FC236}">
                <a16:creationId xmlns:a16="http://schemas.microsoft.com/office/drawing/2014/main" id="{DB7BDDBF-62EC-BF4D-9FE1-79632FC7840A}"/>
              </a:ext>
            </a:extLst>
          </p:cNvPr>
          <p:cNvSpPr txBox="1"/>
          <p:nvPr/>
        </p:nvSpPr>
        <p:spPr>
          <a:xfrm>
            <a:off x="7075840" y="5908199"/>
            <a:ext cx="1204176" cy="338554"/>
          </a:xfrm>
          <a:prstGeom prst="rect">
            <a:avLst/>
          </a:prstGeom>
          <a:noFill/>
        </p:spPr>
        <p:txBody>
          <a:bodyPr wrap="none" rtlCol="0">
            <a:spAutoFit/>
          </a:bodyPr>
          <a:lstStyle/>
          <a:p>
            <a:pPr defTabSz="609570" fontAlgn="base">
              <a:spcBef>
                <a:spcPct val="0"/>
              </a:spcBef>
              <a:spcAft>
                <a:spcPct val="0"/>
              </a:spcAft>
              <a:defRPr/>
            </a:pPr>
            <a:r>
              <a:rPr lang="en-US" sz="1600" dirty="0">
                <a:solidFill>
                  <a:schemeClr val="bg1"/>
                </a:solidFill>
                <a:latin typeface="+mj-lt"/>
                <a:ea typeface="ＭＳ Ｐゴシック" charset="0"/>
                <a:cs typeface="CiscoSansTT" panose="020B0503020201020303" pitchFamily="34" charset="0"/>
              </a:rPr>
              <a:t>Colocation</a:t>
            </a:r>
          </a:p>
        </p:txBody>
      </p:sp>
      <p:sp>
        <p:nvSpPr>
          <p:cNvPr id="120" name="TextBox 119">
            <a:extLst>
              <a:ext uri="{FF2B5EF4-FFF2-40B4-BE49-F238E27FC236}">
                <a16:creationId xmlns:a16="http://schemas.microsoft.com/office/drawing/2014/main" id="{6A21FD36-2EC8-4448-A99E-E32C23C9ABDB}"/>
              </a:ext>
            </a:extLst>
          </p:cNvPr>
          <p:cNvSpPr txBox="1"/>
          <p:nvPr/>
        </p:nvSpPr>
        <p:spPr>
          <a:xfrm>
            <a:off x="9872192" y="5916126"/>
            <a:ext cx="744114" cy="338554"/>
          </a:xfrm>
          <a:prstGeom prst="rect">
            <a:avLst/>
          </a:prstGeom>
          <a:noFill/>
        </p:spPr>
        <p:txBody>
          <a:bodyPr wrap="none" rtlCol="0">
            <a:spAutoFit/>
          </a:bodyPr>
          <a:lstStyle/>
          <a:p>
            <a:pPr defTabSz="609570" fontAlgn="base">
              <a:spcBef>
                <a:spcPct val="0"/>
              </a:spcBef>
              <a:spcAft>
                <a:spcPct val="0"/>
              </a:spcAft>
              <a:defRPr/>
            </a:pPr>
            <a:r>
              <a:rPr lang="en-US" sz="1600" dirty="0">
                <a:solidFill>
                  <a:schemeClr val="bg1"/>
                </a:solidFill>
                <a:latin typeface="+mj-lt"/>
                <a:ea typeface="ＭＳ Ｐゴシック" charset="0"/>
                <a:cs typeface="CiscoSansTT" panose="020B0503020201020303" pitchFamily="34" charset="0"/>
              </a:rPr>
              <a:t>Cloud</a:t>
            </a:r>
          </a:p>
        </p:txBody>
      </p:sp>
      <p:pic>
        <p:nvPicPr>
          <p:cNvPr id="122" name="Picture 121">
            <a:extLst>
              <a:ext uri="{FF2B5EF4-FFF2-40B4-BE49-F238E27FC236}">
                <a16:creationId xmlns:a16="http://schemas.microsoft.com/office/drawing/2014/main" id="{15FBD8BC-41DF-7F4E-BFDE-B217EFE93B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27521" y="5733066"/>
            <a:ext cx="731473" cy="731473"/>
          </a:xfrm>
          <a:prstGeom prst="rect">
            <a:avLst/>
          </a:prstGeom>
        </p:spPr>
      </p:pic>
      <p:grpSp>
        <p:nvGrpSpPr>
          <p:cNvPr id="100" name="Group 99">
            <a:extLst>
              <a:ext uri="{FF2B5EF4-FFF2-40B4-BE49-F238E27FC236}">
                <a16:creationId xmlns:a16="http://schemas.microsoft.com/office/drawing/2014/main" id="{45BFDE21-37A6-1E48-9DC8-1F9F96E6F167}"/>
              </a:ext>
            </a:extLst>
          </p:cNvPr>
          <p:cNvGrpSpPr/>
          <p:nvPr/>
        </p:nvGrpSpPr>
        <p:grpSpPr>
          <a:xfrm>
            <a:off x="5865536" y="2885426"/>
            <a:ext cx="3351589" cy="299858"/>
            <a:chOff x="973682" y="4042837"/>
            <a:chExt cx="2513692" cy="257526"/>
          </a:xfrm>
          <a:solidFill>
            <a:schemeClr val="accent1">
              <a:lumMod val="40000"/>
              <a:lumOff val="60000"/>
            </a:schemeClr>
          </a:solidFill>
        </p:grpSpPr>
        <p:sp>
          <p:nvSpPr>
            <p:cNvPr id="101" name="Rounded Rectangle 100">
              <a:extLst>
                <a:ext uri="{FF2B5EF4-FFF2-40B4-BE49-F238E27FC236}">
                  <a16:creationId xmlns:a16="http://schemas.microsoft.com/office/drawing/2014/main" id="{F7A568F9-C09A-C249-ABAF-A6D1321A0D83}"/>
                </a:ext>
              </a:extLst>
            </p:cNvPr>
            <p:cNvSpPr/>
            <p:nvPr/>
          </p:nvSpPr>
          <p:spPr>
            <a:xfrm>
              <a:off x="973682" y="4042837"/>
              <a:ext cx="2513692" cy="257526"/>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fontAlgn="base">
                <a:spcBef>
                  <a:spcPct val="0"/>
                </a:spcBef>
                <a:spcAft>
                  <a:spcPct val="0"/>
                </a:spcAft>
                <a:defRPr/>
              </a:pPr>
              <a:endParaRPr lang="en-US" sz="1600" dirty="0">
                <a:solidFill>
                  <a:schemeClr val="bg1"/>
                </a:solidFill>
                <a:latin typeface="+mj-lt"/>
                <a:cs typeface="CiscoSansTT" panose="020B0503020201020303" pitchFamily="34" charset="0"/>
              </a:endParaRPr>
            </a:p>
          </p:txBody>
        </p:sp>
        <p:sp>
          <p:nvSpPr>
            <p:cNvPr id="102" name="TextBox 101">
              <a:extLst>
                <a:ext uri="{FF2B5EF4-FFF2-40B4-BE49-F238E27FC236}">
                  <a16:creationId xmlns:a16="http://schemas.microsoft.com/office/drawing/2014/main" id="{E751CC86-FBD1-FC49-9F95-410A3FCCAFA0}"/>
                </a:ext>
              </a:extLst>
            </p:cNvPr>
            <p:cNvSpPr txBox="1"/>
            <p:nvPr/>
          </p:nvSpPr>
          <p:spPr>
            <a:xfrm>
              <a:off x="1147539" y="4043868"/>
              <a:ext cx="2165978" cy="255461"/>
            </a:xfrm>
            <a:prstGeom prst="rect">
              <a:avLst/>
            </a:prstGeom>
            <a:noFill/>
          </p:spPr>
          <p:txBody>
            <a:bodyPr wrap="square" rtlCol="0" anchor="ctr">
              <a:spAutoFit/>
            </a:bodyPr>
            <a:lstStyle/>
            <a:p>
              <a:pPr algn="ctr" defTabSz="609585" fontAlgn="base">
                <a:spcBef>
                  <a:spcPct val="0"/>
                </a:spcBef>
                <a:spcAft>
                  <a:spcPct val="0"/>
                </a:spcAft>
              </a:pPr>
              <a:r>
                <a:rPr lang="en-US" sz="1333" dirty="0">
                  <a:solidFill>
                    <a:schemeClr val="bg1"/>
                  </a:solidFill>
                  <a:latin typeface="+mj-lt"/>
                  <a:ea typeface="ＭＳ Ｐゴシック" charset="0"/>
                  <a:cs typeface="CiscoSansTT" panose="020B0503020201020303" pitchFamily="34" charset="0"/>
                </a:rPr>
                <a:t>Open | Programmable | Scalable</a:t>
              </a:r>
            </a:p>
          </p:txBody>
        </p:sp>
      </p:grpSp>
      <p:grpSp>
        <p:nvGrpSpPr>
          <p:cNvPr id="192" name="Group 191">
            <a:extLst>
              <a:ext uri="{FF2B5EF4-FFF2-40B4-BE49-F238E27FC236}">
                <a16:creationId xmlns:a16="http://schemas.microsoft.com/office/drawing/2014/main" id="{48AC44E5-8319-1440-86B1-31872E4FDD1B}"/>
              </a:ext>
            </a:extLst>
          </p:cNvPr>
          <p:cNvGrpSpPr>
            <a:grpSpLocks noChangeAspect="1"/>
          </p:cNvGrpSpPr>
          <p:nvPr/>
        </p:nvGrpSpPr>
        <p:grpSpPr>
          <a:xfrm>
            <a:off x="10639684" y="5735873"/>
            <a:ext cx="728667" cy="728666"/>
            <a:chOff x="8013885" y="5024590"/>
            <a:chExt cx="548607" cy="548606"/>
          </a:xfrm>
        </p:grpSpPr>
        <p:sp>
          <p:nvSpPr>
            <p:cNvPr id="193" name="Oval 192">
              <a:extLst>
                <a:ext uri="{FF2B5EF4-FFF2-40B4-BE49-F238E27FC236}">
                  <a16:creationId xmlns:a16="http://schemas.microsoft.com/office/drawing/2014/main" id="{074628F2-6D31-0749-8D68-C1B40A6F123E}"/>
                </a:ext>
              </a:extLst>
            </p:cNvPr>
            <p:cNvSpPr/>
            <p:nvPr/>
          </p:nvSpPr>
          <p:spPr>
            <a:xfrm>
              <a:off x="8013885" y="5024590"/>
              <a:ext cx="548607" cy="548606"/>
            </a:xfrm>
            <a:prstGeom prst="ellipse">
              <a:avLst/>
            </a:prstGeom>
            <a:solidFill>
              <a:schemeClr val="tx2"/>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chemeClr val="bg1"/>
                </a:solidFill>
                <a:latin typeface="+mj-lt"/>
              </a:endParaRPr>
            </a:p>
          </p:txBody>
        </p:sp>
        <p:grpSp>
          <p:nvGrpSpPr>
            <p:cNvPr id="194" name="Group 193">
              <a:extLst>
                <a:ext uri="{FF2B5EF4-FFF2-40B4-BE49-F238E27FC236}">
                  <a16:creationId xmlns:a16="http://schemas.microsoft.com/office/drawing/2014/main" id="{BB6D950C-B376-AA4B-9596-1A70B7C7499B}"/>
                </a:ext>
              </a:extLst>
            </p:cNvPr>
            <p:cNvGrpSpPr/>
            <p:nvPr/>
          </p:nvGrpSpPr>
          <p:grpSpPr>
            <a:xfrm>
              <a:off x="8022433" y="5226392"/>
              <a:ext cx="340534" cy="129924"/>
              <a:chOff x="7996184" y="5267786"/>
              <a:chExt cx="340534" cy="129924"/>
            </a:xfrm>
          </p:grpSpPr>
          <p:sp>
            <p:nvSpPr>
              <p:cNvPr id="201" name="Freeform 16">
                <a:extLst>
                  <a:ext uri="{FF2B5EF4-FFF2-40B4-BE49-F238E27FC236}">
                    <a16:creationId xmlns:a16="http://schemas.microsoft.com/office/drawing/2014/main" id="{3742649E-3AE9-E54C-A149-BD09261B02E5}"/>
                  </a:ext>
                </a:extLst>
              </p:cNvPr>
              <p:cNvSpPr>
                <a:spLocks/>
              </p:cNvSpPr>
              <p:nvPr/>
            </p:nvSpPr>
            <p:spPr bwMode="auto">
              <a:xfrm>
                <a:off x="8012016" y="5267786"/>
                <a:ext cx="262216" cy="12992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202" name="TextBox 201">
                <a:extLst>
                  <a:ext uri="{FF2B5EF4-FFF2-40B4-BE49-F238E27FC236}">
                    <a16:creationId xmlns:a16="http://schemas.microsoft.com/office/drawing/2014/main" id="{71F116DA-C219-F94E-A99C-EB6BD10DDC3B}"/>
                  </a:ext>
                </a:extLst>
              </p:cNvPr>
              <p:cNvSpPr txBox="1"/>
              <p:nvPr/>
            </p:nvSpPr>
            <p:spPr>
              <a:xfrm>
                <a:off x="7996184" y="5274362"/>
                <a:ext cx="340534" cy="115861"/>
              </a:xfrm>
              <a:prstGeom prst="rect">
                <a:avLst/>
              </a:prstGeom>
              <a:noFill/>
            </p:spPr>
            <p:txBody>
              <a:bodyPr wrap="square" rtlCol="0">
                <a:spAutoFit/>
              </a:bodyPr>
              <a:lstStyle/>
              <a:p>
                <a:pPr algn="ctr"/>
                <a:r>
                  <a:rPr lang="en-US" sz="400" b="1" dirty="0">
                    <a:solidFill>
                      <a:schemeClr val="bg1"/>
                    </a:solidFill>
                    <a:latin typeface="+mj-lt"/>
                  </a:rPr>
                  <a:t>AWS</a:t>
                </a:r>
              </a:p>
            </p:txBody>
          </p:sp>
        </p:grpSp>
        <p:grpSp>
          <p:nvGrpSpPr>
            <p:cNvPr id="195" name="Group 194">
              <a:extLst>
                <a:ext uri="{FF2B5EF4-FFF2-40B4-BE49-F238E27FC236}">
                  <a16:creationId xmlns:a16="http://schemas.microsoft.com/office/drawing/2014/main" id="{31BD6711-8984-EA44-B858-1BD57E8CC069}"/>
                </a:ext>
              </a:extLst>
            </p:cNvPr>
            <p:cNvGrpSpPr/>
            <p:nvPr/>
          </p:nvGrpSpPr>
          <p:grpSpPr>
            <a:xfrm>
              <a:off x="8176035" y="5076468"/>
              <a:ext cx="340534" cy="129924"/>
              <a:chOff x="8154258" y="5116250"/>
              <a:chExt cx="340534" cy="129924"/>
            </a:xfrm>
          </p:grpSpPr>
          <p:sp>
            <p:nvSpPr>
              <p:cNvPr id="199" name="Freeform 16">
                <a:extLst>
                  <a:ext uri="{FF2B5EF4-FFF2-40B4-BE49-F238E27FC236}">
                    <a16:creationId xmlns:a16="http://schemas.microsoft.com/office/drawing/2014/main" id="{D58186E5-6E91-AF40-9EA7-F5A2F4DBD811}"/>
                  </a:ext>
                </a:extLst>
              </p:cNvPr>
              <p:cNvSpPr>
                <a:spLocks/>
              </p:cNvSpPr>
              <p:nvPr/>
            </p:nvSpPr>
            <p:spPr bwMode="auto">
              <a:xfrm>
                <a:off x="8174905" y="5116250"/>
                <a:ext cx="262216" cy="12992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200" name="TextBox 199">
                <a:extLst>
                  <a:ext uri="{FF2B5EF4-FFF2-40B4-BE49-F238E27FC236}">
                    <a16:creationId xmlns:a16="http://schemas.microsoft.com/office/drawing/2014/main" id="{4FC87698-4F6C-A44E-BEEE-30383C3B3AEB}"/>
                  </a:ext>
                </a:extLst>
              </p:cNvPr>
              <p:cNvSpPr txBox="1"/>
              <p:nvPr/>
            </p:nvSpPr>
            <p:spPr>
              <a:xfrm>
                <a:off x="8154258" y="5122892"/>
                <a:ext cx="340534" cy="115861"/>
              </a:xfrm>
              <a:prstGeom prst="rect">
                <a:avLst/>
              </a:prstGeom>
              <a:noFill/>
            </p:spPr>
            <p:txBody>
              <a:bodyPr wrap="square" rtlCol="0">
                <a:spAutoFit/>
              </a:bodyPr>
              <a:lstStyle/>
              <a:p>
                <a:pPr algn="ctr"/>
                <a:r>
                  <a:rPr lang="en-US" sz="400" b="1" dirty="0">
                    <a:solidFill>
                      <a:schemeClr val="bg1"/>
                    </a:solidFill>
                    <a:latin typeface="+mj-lt"/>
                  </a:rPr>
                  <a:t>GCP</a:t>
                </a:r>
              </a:p>
            </p:txBody>
          </p:sp>
        </p:grpSp>
        <p:grpSp>
          <p:nvGrpSpPr>
            <p:cNvPr id="196" name="Group 195">
              <a:extLst>
                <a:ext uri="{FF2B5EF4-FFF2-40B4-BE49-F238E27FC236}">
                  <a16:creationId xmlns:a16="http://schemas.microsoft.com/office/drawing/2014/main" id="{FE7EDFDE-22A5-114F-AF6F-C91F96A58D6A}"/>
                </a:ext>
              </a:extLst>
            </p:cNvPr>
            <p:cNvGrpSpPr/>
            <p:nvPr/>
          </p:nvGrpSpPr>
          <p:grpSpPr>
            <a:xfrm>
              <a:off x="8197694" y="5339497"/>
              <a:ext cx="340534" cy="129924"/>
              <a:chOff x="8281258" y="5263430"/>
              <a:chExt cx="340534" cy="129924"/>
            </a:xfrm>
          </p:grpSpPr>
          <p:sp>
            <p:nvSpPr>
              <p:cNvPr id="197" name="Freeform 16">
                <a:extLst>
                  <a:ext uri="{FF2B5EF4-FFF2-40B4-BE49-F238E27FC236}">
                    <a16:creationId xmlns:a16="http://schemas.microsoft.com/office/drawing/2014/main" id="{88AABE52-887A-A747-A975-4C025F5E29A0}"/>
                  </a:ext>
                </a:extLst>
              </p:cNvPr>
              <p:cNvSpPr>
                <a:spLocks/>
              </p:cNvSpPr>
              <p:nvPr/>
            </p:nvSpPr>
            <p:spPr bwMode="auto">
              <a:xfrm>
                <a:off x="8295745" y="5263430"/>
                <a:ext cx="262216" cy="12992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98" name="TextBox 197">
                <a:extLst>
                  <a:ext uri="{FF2B5EF4-FFF2-40B4-BE49-F238E27FC236}">
                    <a16:creationId xmlns:a16="http://schemas.microsoft.com/office/drawing/2014/main" id="{DF1C0605-ADC3-924D-847E-1EAADBE116D8}"/>
                  </a:ext>
                </a:extLst>
              </p:cNvPr>
              <p:cNvSpPr txBox="1"/>
              <p:nvPr/>
            </p:nvSpPr>
            <p:spPr>
              <a:xfrm>
                <a:off x="8281258" y="5268942"/>
                <a:ext cx="340534" cy="115861"/>
              </a:xfrm>
              <a:prstGeom prst="rect">
                <a:avLst/>
              </a:prstGeom>
              <a:noFill/>
            </p:spPr>
            <p:txBody>
              <a:bodyPr wrap="square" rtlCol="0">
                <a:spAutoFit/>
              </a:bodyPr>
              <a:lstStyle/>
              <a:p>
                <a:pPr algn="ctr"/>
                <a:r>
                  <a:rPr lang="en-US" sz="400" b="1" dirty="0">
                    <a:solidFill>
                      <a:schemeClr val="bg1"/>
                    </a:solidFill>
                    <a:latin typeface="+mj-lt"/>
                  </a:rPr>
                  <a:t>Azure</a:t>
                </a:r>
              </a:p>
            </p:txBody>
          </p:sp>
        </p:grpSp>
      </p:grpSp>
    </p:spTree>
    <p:extLst>
      <p:ext uri="{BB962C8B-B14F-4D97-AF65-F5344CB8AC3E}">
        <p14:creationId xmlns:p14="http://schemas.microsoft.com/office/powerpoint/2010/main" val="1604188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Rounded Corners 90">
            <a:extLst>
              <a:ext uri="{FF2B5EF4-FFF2-40B4-BE49-F238E27FC236}">
                <a16:creationId xmlns:a16="http://schemas.microsoft.com/office/drawing/2014/main" id="{B128B2D6-A547-4709-B12E-EF8DE104BF0E}"/>
              </a:ext>
            </a:extLst>
          </p:cNvPr>
          <p:cNvSpPr/>
          <p:nvPr/>
        </p:nvSpPr>
        <p:spPr>
          <a:xfrm>
            <a:off x="588320" y="1493756"/>
            <a:ext cx="3515837" cy="4465779"/>
          </a:xfrm>
          <a:prstGeom prst="roundRect">
            <a:avLst>
              <a:gd name="adj" fmla="val 68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2" name="Rounded Rectangle 1">
            <a:extLst>
              <a:ext uri="{FF2B5EF4-FFF2-40B4-BE49-F238E27FC236}">
                <a16:creationId xmlns:a16="http://schemas.microsoft.com/office/drawing/2014/main" id="{4B478694-3456-9943-B293-8BA41DF80DA5}"/>
              </a:ext>
            </a:extLst>
          </p:cNvPr>
          <p:cNvSpPr/>
          <p:nvPr/>
        </p:nvSpPr>
        <p:spPr>
          <a:xfrm>
            <a:off x="834525" y="2350321"/>
            <a:ext cx="3017590" cy="1674838"/>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23" name="Rectangle: Rounded Corners 90">
            <a:extLst>
              <a:ext uri="{FF2B5EF4-FFF2-40B4-BE49-F238E27FC236}">
                <a16:creationId xmlns:a16="http://schemas.microsoft.com/office/drawing/2014/main" id="{FE87ED2C-71D7-634D-B473-68F7C988D328}"/>
              </a:ext>
            </a:extLst>
          </p:cNvPr>
          <p:cNvSpPr/>
          <p:nvPr/>
        </p:nvSpPr>
        <p:spPr>
          <a:xfrm>
            <a:off x="4322155" y="1493756"/>
            <a:ext cx="3515837" cy="4465779"/>
          </a:xfrm>
          <a:prstGeom prst="roundRect">
            <a:avLst>
              <a:gd name="adj" fmla="val 68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24" name="Rectangle: Rounded Corners 90">
            <a:extLst>
              <a:ext uri="{FF2B5EF4-FFF2-40B4-BE49-F238E27FC236}">
                <a16:creationId xmlns:a16="http://schemas.microsoft.com/office/drawing/2014/main" id="{1FBBD285-2AA0-D746-A15D-8B60F681DCA4}"/>
              </a:ext>
            </a:extLst>
          </p:cNvPr>
          <p:cNvSpPr/>
          <p:nvPr/>
        </p:nvSpPr>
        <p:spPr>
          <a:xfrm>
            <a:off x="8080264" y="1493756"/>
            <a:ext cx="3515837" cy="4465779"/>
          </a:xfrm>
          <a:prstGeom prst="roundRect">
            <a:avLst>
              <a:gd name="adj" fmla="val 68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3" name="Title 2">
            <a:extLst>
              <a:ext uri="{FF2B5EF4-FFF2-40B4-BE49-F238E27FC236}">
                <a16:creationId xmlns:a16="http://schemas.microsoft.com/office/drawing/2014/main" id="{D50F4B0C-2C3E-4C24-8951-4F0E386FC661}"/>
              </a:ext>
            </a:extLst>
          </p:cNvPr>
          <p:cNvSpPr>
            <a:spLocks noGrp="1"/>
          </p:cNvSpPr>
          <p:nvPr>
            <p:ph type="title"/>
          </p:nvPr>
        </p:nvSpPr>
        <p:spPr/>
        <p:txBody>
          <a:bodyPr/>
          <a:lstStyle/>
          <a:p>
            <a:r>
              <a:rPr lang="en-US" dirty="0"/>
              <a:t>Benefits of Cisco SD-WAN</a:t>
            </a:r>
          </a:p>
        </p:txBody>
      </p:sp>
      <p:pic>
        <p:nvPicPr>
          <p:cNvPr id="94" name="Picture 93">
            <a:extLst>
              <a:ext uri="{FF2B5EF4-FFF2-40B4-BE49-F238E27FC236}">
                <a16:creationId xmlns:a16="http://schemas.microsoft.com/office/drawing/2014/main" id="{EA6DC07A-EC15-4E5D-87ED-ABC805B77E1B}"/>
              </a:ext>
            </a:extLst>
          </p:cNvPr>
          <p:cNvPicPr>
            <a:picLocks noChangeAspect="1"/>
          </p:cNvPicPr>
          <p:nvPr/>
        </p:nvPicPr>
        <p:blipFill>
          <a:blip r:embed="rId3"/>
          <a:stretch>
            <a:fillRect/>
          </a:stretch>
        </p:blipFill>
        <p:spPr>
          <a:xfrm>
            <a:off x="9002522" y="2353838"/>
            <a:ext cx="1671321" cy="1671321"/>
          </a:xfrm>
          <a:prstGeom prst="rect">
            <a:avLst/>
          </a:prstGeom>
        </p:spPr>
      </p:pic>
      <p:sp>
        <p:nvSpPr>
          <p:cNvPr id="96" name="TextBox 95">
            <a:extLst>
              <a:ext uri="{FF2B5EF4-FFF2-40B4-BE49-F238E27FC236}">
                <a16:creationId xmlns:a16="http://schemas.microsoft.com/office/drawing/2014/main" id="{ABC1B526-3E4C-410E-BC8D-9693533D4F71}"/>
              </a:ext>
            </a:extLst>
          </p:cNvPr>
          <p:cNvSpPr txBox="1"/>
          <p:nvPr/>
        </p:nvSpPr>
        <p:spPr>
          <a:xfrm>
            <a:off x="4483439" y="4253683"/>
            <a:ext cx="3193268" cy="1231106"/>
          </a:xfrm>
          <a:prstGeom prst="rect">
            <a:avLst/>
          </a:prstGeom>
          <a:noFill/>
        </p:spPr>
        <p:txBody>
          <a:bodyPr wrap="square" rtlCol="0">
            <a:spAutoFit/>
          </a:bodyPr>
          <a:lstStyle/>
          <a:p>
            <a:pPr algn="ctr" defTabSz="609570">
              <a:defRPr/>
            </a:pPr>
            <a:r>
              <a:rPr lang="en-US" sz="1600" dirty="0">
                <a:solidFill>
                  <a:schemeClr val="bg1"/>
                </a:solidFill>
                <a:latin typeface="+mj-lt"/>
              </a:rPr>
              <a:t>Secure segmentation across entire network stack</a:t>
            </a:r>
          </a:p>
          <a:p>
            <a:pPr algn="ctr" defTabSz="609570">
              <a:spcBef>
                <a:spcPts val="1200"/>
              </a:spcBef>
              <a:defRPr/>
            </a:pPr>
            <a:r>
              <a:rPr lang="en-US" sz="1600" dirty="0">
                <a:solidFill>
                  <a:schemeClr val="bg1"/>
                </a:solidFill>
              </a:rPr>
              <a:t>Full edge security stack from</a:t>
            </a:r>
            <a:r>
              <a:rPr lang="en-US" sz="1600" dirty="0">
                <a:solidFill>
                  <a:schemeClr val="bg1"/>
                </a:solidFill>
                <a:latin typeface="+mj-lt"/>
              </a:rPr>
              <a:t> branch to cloud and colocations</a:t>
            </a:r>
          </a:p>
        </p:txBody>
      </p:sp>
      <p:sp>
        <p:nvSpPr>
          <p:cNvPr id="97" name="Rounded Rectangle 79">
            <a:extLst>
              <a:ext uri="{FF2B5EF4-FFF2-40B4-BE49-F238E27FC236}">
                <a16:creationId xmlns:a16="http://schemas.microsoft.com/office/drawing/2014/main" id="{AF195522-0C3F-4553-B6FB-556987964913}"/>
              </a:ext>
            </a:extLst>
          </p:cNvPr>
          <p:cNvSpPr/>
          <p:nvPr/>
        </p:nvSpPr>
        <p:spPr>
          <a:xfrm>
            <a:off x="8080264" y="1493758"/>
            <a:ext cx="3515837" cy="6315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2000" dirty="0">
                <a:solidFill>
                  <a:schemeClr val="bg2"/>
                </a:solidFill>
                <a:latin typeface="CiscoSansTT ExtraLight"/>
              </a:rPr>
              <a:t>Enterprise grade, simplified</a:t>
            </a:r>
          </a:p>
        </p:txBody>
      </p:sp>
      <p:sp>
        <p:nvSpPr>
          <p:cNvPr id="98" name="Rectangle 97">
            <a:extLst>
              <a:ext uri="{FF2B5EF4-FFF2-40B4-BE49-F238E27FC236}">
                <a16:creationId xmlns:a16="http://schemas.microsoft.com/office/drawing/2014/main" id="{D7342901-162C-4841-8D1F-82D819F161B0}"/>
              </a:ext>
            </a:extLst>
          </p:cNvPr>
          <p:cNvSpPr/>
          <p:nvPr/>
        </p:nvSpPr>
        <p:spPr>
          <a:xfrm>
            <a:off x="919286" y="4253683"/>
            <a:ext cx="2844640" cy="1231106"/>
          </a:xfrm>
          <a:prstGeom prst="rect">
            <a:avLst/>
          </a:prstGeom>
        </p:spPr>
        <p:txBody>
          <a:bodyPr wrap="square">
            <a:spAutoFit/>
          </a:bodyPr>
          <a:lstStyle/>
          <a:p>
            <a:pPr algn="ctr" defTabSz="609570">
              <a:defRPr/>
            </a:pPr>
            <a:r>
              <a:rPr lang="en-US" sz="1600" dirty="0">
                <a:solidFill>
                  <a:schemeClr val="bg1"/>
                </a:solidFill>
                <a:latin typeface="+mj-lt"/>
              </a:rPr>
              <a:t>Support for evolving business application strategy</a:t>
            </a:r>
          </a:p>
          <a:p>
            <a:pPr algn="ctr" defTabSz="609570">
              <a:spcBef>
                <a:spcPts val="1200"/>
              </a:spcBef>
              <a:defRPr/>
            </a:pPr>
            <a:r>
              <a:rPr lang="en-US" sz="1600" dirty="0">
                <a:solidFill>
                  <a:schemeClr val="bg1"/>
                </a:solidFill>
                <a:latin typeface="+mj-lt"/>
              </a:rPr>
              <a:t>Cloud OnRamp for IaaS, SaaS and Colocation</a:t>
            </a:r>
          </a:p>
        </p:txBody>
      </p:sp>
      <p:sp>
        <p:nvSpPr>
          <p:cNvPr id="99" name="Rounded Rectangle 80">
            <a:extLst>
              <a:ext uri="{FF2B5EF4-FFF2-40B4-BE49-F238E27FC236}">
                <a16:creationId xmlns:a16="http://schemas.microsoft.com/office/drawing/2014/main" id="{DD456ACA-CD82-48D6-8DC9-1FFEC4C26D59}"/>
              </a:ext>
            </a:extLst>
          </p:cNvPr>
          <p:cNvSpPr/>
          <p:nvPr/>
        </p:nvSpPr>
        <p:spPr>
          <a:xfrm>
            <a:off x="583688" y="1493757"/>
            <a:ext cx="3515837" cy="628039"/>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2000" dirty="0">
                <a:solidFill>
                  <a:schemeClr val="bg2"/>
                </a:solidFill>
                <a:latin typeface="CiscoSansTT ExtraLight"/>
              </a:rPr>
              <a:t>Predictable app experience</a:t>
            </a:r>
          </a:p>
        </p:txBody>
      </p:sp>
      <p:grpSp>
        <p:nvGrpSpPr>
          <p:cNvPr id="116" name="Group 115">
            <a:extLst>
              <a:ext uri="{FF2B5EF4-FFF2-40B4-BE49-F238E27FC236}">
                <a16:creationId xmlns:a16="http://schemas.microsoft.com/office/drawing/2014/main" id="{FE9FC868-524A-4417-BDB3-6149FEC41FAC}"/>
              </a:ext>
            </a:extLst>
          </p:cNvPr>
          <p:cNvGrpSpPr/>
          <p:nvPr/>
        </p:nvGrpSpPr>
        <p:grpSpPr>
          <a:xfrm>
            <a:off x="1640249" y="2546705"/>
            <a:ext cx="1352134" cy="1289116"/>
            <a:chOff x="1635735" y="2192820"/>
            <a:chExt cx="757074" cy="721790"/>
          </a:xfrm>
        </p:grpSpPr>
        <p:pic>
          <p:nvPicPr>
            <p:cNvPr id="118" name="Picture 117">
              <a:extLst>
                <a:ext uri="{FF2B5EF4-FFF2-40B4-BE49-F238E27FC236}">
                  <a16:creationId xmlns:a16="http://schemas.microsoft.com/office/drawing/2014/main" id="{E83F0CE6-6F73-46C5-813A-94F07B8E9AD4}"/>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2102529" y="2418449"/>
              <a:ext cx="252146" cy="264059"/>
            </a:xfrm>
            <a:prstGeom prst="rect">
              <a:avLst/>
            </a:prstGeom>
          </p:spPr>
        </p:pic>
        <p:pic>
          <p:nvPicPr>
            <p:cNvPr id="119" name="Picture 118">
              <a:extLst>
                <a:ext uri="{FF2B5EF4-FFF2-40B4-BE49-F238E27FC236}">
                  <a16:creationId xmlns:a16="http://schemas.microsoft.com/office/drawing/2014/main" id="{26D683CD-1D18-4B94-9EC3-D3C04D42877E}"/>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1660888" y="2764336"/>
              <a:ext cx="705348" cy="150274"/>
            </a:xfrm>
            <a:prstGeom prst="rect">
              <a:avLst/>
            </a:prstGeom>
          </p:spPr>
        </p:pic>
        <p:pic>
          <p:nvPicPr>
            <p:cNvPr id="120" name="Picture 119">
              <a:extLst>
                <a:ext uri="{FF2B5EF4-FFF2-40B4-BE49-F238E27FC236}">
                  <a16:creationId xmlns:a16="http://schemas.microsoft.com/office/drawing/2014/main" id="{7102DF9D-D7AE-4CD8-877B-1208DC78547E}"/>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1635735" y="2192820"/>
              <a:ext cx="757074" cy="174127"/>
            </a:xfrm>
            <a:prstGeom prst="rect">
              <a:avLst/>
            </a:prstGeom>
          </p:spPr>
        </p:pic>
        <p:pic>
          <p:nvPicPr>
            <p:cNvPr id="121" name="Picture 120">
              <a:extLst>
                <a:ext uri="{FF2B5EF4-FFF2-40B4-BE49-F238E27FC236}">
                  <a16:creationId xmlns:a16="http://schemas.microsoft.com/office/drawing/2014/main" id="{F9F548F4-9C7D-49F9-99B8-28879AEE7753}"/>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9000"/>
                      </a14:imgEffect>
                    </a14:imgLayer>
                  </a14:imgProps>
                </a:ext>
                <a:ext uri="{28A0092B-C50C-407E-A947-70E740481C1C}">
                  <a14:useLocalDpi xmlns:a14="http://schemas.microsoft.com/office/drawing/2010/main"/>
                </a:ext>
              </a:extLst>
            </a:blip>
            <a:stretch>
              <a:fillRect/>
            </a:stretch>
          </p:blipFill>
          <p:spPr>
            <a:xfrm>
              <a:off x="1648019" y="2434076"/>
              <a:ext cx="365543" cy="256509"/>
            </a:xfrm>
            <a:prstGeom prst="rect">
              <a:avLst/>
            </a:prstGeom>
          </p:spPr>
        </p:pic>
      </p:grpSp>
      <p:sp>
        <p:nvSpPr>
          <p:cNvPr id="122" name="TextBox 121">
            <a:extLst>
              <a:ext uri="{FF2B5EF4-FFF2-40B4-BE49-F238E27FC236}">
                <a16:creationId xmlns:a16="http://schemas.microsoft.com/office/drawing/2014/main" id="{8BC852B4-710F-43ED-9007-E2CA645C2F53}"/>
              </a:ext>
            </a:extLst>
          </p:cNvPr>
          <p:cNvSpPr txBox="1"/>
          <p:nvPr/>
        </p:nvSpPr>
        <p:spPr>
          <a:xfrm>
            <a:off x="8527338" y="4253683"/>
            <a:ext cx="2636848" cy="1231106"/>
          </a:xfrm>
          <a:prstGeom prst="rect">
            <a:avLst/>
          </a:prstGeom>
          <a:noFill/>
        </p:spPr>
        <p:txBody>
          <a:bodyPr wrap="square" rtlCol="0">
            <a:spAutoFit/>
          </a:bodyPr>
          <a:lstStyle/>
          <a:p>
            <a:pPr algn="ctr" defTabSz="609570">
              <a:defRPr/>
            </a:pPr>
            <a:r>
              <a:rPr lang="en-US" sz="1600" dirty="0">
                <a:solidFill>
                  <a:schemeClr val="bg1"/>
                </a:solidFill>
                <a:latin typeface="+mj-lt"/>
              </a:rPr>
              <a:t>Intent-based networking with multi-domain policy</a:t>
            </a:r>
          </a:p>
          <a:p>
            <a:pPr algn="ctr" defTabSz="609570">
              <a:spcBef>
                <a:spcPts val="1200"/>
              </a:spcBef>
              <a:defRPr/>
            </a:pPr>
            <a:r>
              <a:rPr lang="en-US" sz="1600" dirty="0">
                <a:solidFill>
                  <a:schemeClr val="bg1"/>
                </a:solidFill>
                <a:latin typeface="+mj-lt"/>
              </a:rPr>
              <a:t>Proven deployments to over 10,000+ sites</a:t>
            </a:r>
          </a:p>
        </p:txBody>
      </p:sp>
      <p:pic>
        <p:nvPicPr>
          <p:cNvPr id="37" name="Picture 36" descr="A close up of a sign&#10;&#10;Description automatically generated">
            <a:extLst>
              <a:ext uri="{FF2B5EF4-FFF2-40B4-BE49-F238E27FC236}">
                <a16:creationId xmlns:a16="http://schemas.microsoft.com/office/drawing/2014/main" id="{60365A8E-2CD8-6B47-ADA5-5F35F6F2BC7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42654" y="2350321"/>
            <a:ext cx="1674838" cy="1674838"/>
          </a:xfrm>
          <a:prstGeom prst="rect">
            <a:avLst/>
          </a:prstGeom>
        </p:spPr>
      </p:pic>
      <p:sp>
        <p:nvSpPr>
          <p:cNvPr id="21" name="Rounded Rectangle 57">
            <a:extLst>
              <a:ext uri="{FF2B5EF4-FFF2-40B4-BE49-F238E27FC236}">
                <a16:creationId xmlns:a16="http://schemas.microsoft.com/office/drawing/2014/main" id="{4D05CFEB-C7E2-DD4E-927E-B273212114FF}"/>
              </a:ext>
            </a:extLst>
          </p:cNvPr>
          <p:cNvSpPr/>
          <p:nvPr/>
        </p:nvSpPr>
        <p:spPr>
          <a:xfrm>
            <a:off x="1019761" y="6224008"/>
            <a:ext cx="10255170" cy="41496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000" dirty="0">
                <a:solidFill>
                  <a:srgbClr val="FFFFFF"/>
                </a:solidFill>
                <a:latin typeface="CiscoSansTT ExtraLight"/>
              </a:rPr>
              <a:t>One user interface for Security and SD-WAN across branch, cloud, and co-location</a:t>
            </a:r>
          </a:p>
        </p:txBody>
      </p:sp>
      <p:sp>
        <p:nvSpPr>
          <p:cNvPr id="95" name="Rounded Rectangle 74">
            <a:extLst>
              <a:ext uri="{FF2B5EF4-FFF2-40B4-BE49-F238E27FC236}">
                <a16:creationId xmlns:a16="http://schemas.microsoft.com/office/drawing/2014/main" id="{003E5285-C2F1-4BF0-8993-442232CB9C0B}"/>
              </a:ext>
            </a:extLst>
          </p:cNvPr>
          <p:cNvSpPr/>
          <p:nvPr/>
        </p:nvSpPr>
        <p:spPr>
          <a:xfrm>
            <a:off x="4322155" y="1493756"/>
            <a:ext cx="3515837" cy="628041"/>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2000" dirty="0">
                <a:solidFill>
                  <a:schemeClr val="bg2"/>
                </a:solidFill>
                <a:latin typeface="CiscoSansTT ExtraLight"/>
              </a:rPr>
              <a:t>Right security, right place</a:t>
            </a:r>
          </a:p>
        </p:txBody>
      </p:sp>
    </p:spTree>
    <p:extLst>
      <p:ext uri="{BB962C8B-B14F-4D97-AF65-F5344CB8AC3E}">
        <p14:creationId xmlns:p14="http://schemas.microsoft.com/office/powerpoint/2010/main" val="135187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a:extLst>
              <a:ext uri="{FF2B5EF4-FFF2-40B4-BE49-F238E27FC236}">
                <a16:creationId xmlns:a16="http://schemas.microsoft.com/office/drawing/2014/main" id="{1FBCB632-C894-DE48-B4F3-3D79F30927B2}"/>
              </a:ext>
            </a:extLst>
          </p:cNvPr>
          <p:cNvSpPr/>
          <p:nvPr/>
        </p:nvSpPr>
        <p:spPr>
          <a:xfrm>
            <a:off x="8548075" y="4436679"/>
            <a:ext cx="3291840" cy="779699"/>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chemeClr val="bg1"/>
              </a:solidFill>
              <a:latin typeface="CiscoSansTT ExtraLight"/>
            </a:endParaRPr>
          </a:p>
        </p:txBody>
      </p:sp>
      <p:sp>
        <p:nvSpPr>
          <p:cNvPr id="53" name="Rounded Rectangle 52">
            <a:extLst>
              <a:ext uri="{FF2B5EF4-FFF2-40B4-BE49-F238E27FC236}">
                <a16:creationId xmlns:a16="http://schemas.microsoft.com/office/drawing/2014/main" id="{605C4FCC-38C3-5541-9AF7-63DC1443DF0A}"/>
              </a:ext>
            </a:extLst>
          </p:cNvPr>
          <p:cNvSpPr/>
          <p:nvPr/>
        </p:nvSpPr>
        <p:spPr>
          <a:xfrm>
            <a:off x="4000720" y="4436679"/>
            <a:ext cx="5026829" cy="779699"/>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chemeClr val="bg1"/>
              </a:solidFill>
              <a:latin typeface="CiscoSansTT ExtraLight"/>
            </a:endParaRPr>
          </a:p>
        </p:txBody>
      </p:sp>
      <p:sp>
        <p:nvSpPr>
          <p:cNvPr id="3" name="Rounded Rectangle 2">
            <a:extLst>
              <a:ext uri="{FF2B5EF4-FFF2-40B4-BE49-F238E27FC236}">
                <a16:creationId xmlns:a16="http://schemas.microsoft.com/office/drawing/2014/main" id="{A98897AA-A0A5-724B-9DD8-AD7DB0CBA629}"/>
              </a:ext>
            </a:extLst>
          </p:cNvPr>
          <p:cNvSpPr/>
          <p:nvPr/>
        </p:nvSpPr>
        <p:spPr>
          <a:xfrm>
            <a:off x="348013" y="4436679"/>
            <a:ext cx="4365960" cy="779699"/>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chemeClr val="bg1"/>
              </a:solidFill>
              <a:latin typeface="CiscoSansTT ExtraLight"/>
            </a:endParaRPr>
          </a:p>
        </p:txBody>
      </p:sp>
      <p:sp>
        <p:nvSpPr>
          <p:cNvPr id="2" name="Title 1">
            <a:extLst>
              <a:ext uri="{FF2B5EF4-FFF2-40B4-BE49-F238E27FC236}">
                <a16:creationId xmlns:a16="http://schemas.microsoft.com/office/drawing/2014/main" id="{57FB231A-571A-7547-810A-4B16C76EE041}"/>
              </a:ext>
            </a:extLst>
          </p:cNvPr>
          <p:cNvSpPr>
            <a:spLocks noGrp="1"/>
          </p:cNvSpPr>
          <p:nvPr>
            <p:ph type="title"/>
          </p:nvPr>
        </p:nvSpPr>
        <p:spPr/>
        <p:txBody>
          <a:bodyPr/>
          <a:lstStyle/>
          <a:p>
            <a:r>
              <a:rPr lang="en-US" dirty="0"/>
              <a:t>Business Value of Cisco SD-WAN</a:t>
            </a:r>
          </a:p>
        </p:txBody>
      </p:sp>
      <p:pic>
        <p:nvPicPr>
          <p:cNvPr id="6" name="Picture 5">
            <a:extLst>
              <a:ext uri="{FF2B5EF4-FFF2-40B4-BE49-F238E27FC236}">
                <a16:creationId xmlns:a16="http://schemas.microsoft.com/office/drawing/2014/main" id="{BD33C927-7506-5148-A7E5-6DD637FBACD4}"/>
              </a:ext>
            </a:extLst>
          </p:cNvPr>
          <p:cNvPicPr>
            <a:picLocks noChangeAspect="1"/>
          </p:cNvPicPr>
          <p:nvPr/>
        </p:nvPicPr>
        <p:blipFill>
          <a:blip r:embed="rId3"/>
          <a:stretch>
            <a:fillRect/>
          </a:stretch>
        </p:blipFill>
        <p:spPr>
          <a:xfrm>
            <a:off x="9062888" y="236697"/>
            <a:ext cx="3014133" cy="762000"/>
          </a:xfrm>
          <a:prstGeom prst="rect">
            <a:avLst/>
          </a:prstGeom>
        </p:spPr>
      </p:pic>
      <p:sp>
        <p:nvSpPr>
          <p:cNvPr id="7" name="TextBox 6">
            <a:extLst>
              <a:ext uri="{FF2B5EF4-FFF2-40B4-BE49-F238E27FC236}">
                <a16:creationId xmlns:a16="http://schemas.microsoft.com/office/drawing/2014/main" id="{53DBE7A6-60F7-DE44-8928-3FB3E334D5BC}"/>
              </a:ext>
            </a:extLst>
          </p:cNvPr>
          <p:cNvSpPr txBox="1"/>
          <p:nvPr/>
        </p:nvSpPr>
        <p:spPr>
          <a:xfrm>
            <a:off x="6818027" y="5790649"/>
            <a:ext cx="5158785" cy="338554"/>
          </a:xfrm>
          <a:prstGeom prst="rect">
            <a:avLst/>
          </a:prstGeom>
          <a:noFill/>
        </p:spPr>
        <p:txBody>
          <a:bodyPr wrap="none" rtlCol="0">
            <a:spAutoFit/>
          </a:bodyPr>
          <a:lstStyle/>
          <a:p>
            <a:pPr algn="r" defTabSz="609585" fontAlgn="base">
              <a:spcBef>
                <a:spcPct val="0"/>
              </a:spcBef>
              <a:spcAft>
                <a:spcPct val="0"/>
              </a:spcAft>
            </a:pPr>
            <a:r>
              <a:rPr lang="en-US" sz="1600" dirty="0">
                <a:solidFill>
                  <a:srgbClr val="282828"/>
                </a:solidFill>
                <a:latin typeface="CiscoSansTT ExtraLight"/>
                <a:ea typeface="ＭＳ Ｐゴシック" charset="0"/>
              </a:rPr>
              <a:t>Full IDC report available on </a:t>
            </a:r>
            <a:r>
              <a:rPr lang="en-US" sz="1600" dirty="0" err="1">
                <a:solidFill>
                  <a:srgbClr val="282828"/>
                </a:solidFill>
                <a:latin typeface="CiscoSansTT ExtraLight"/>
                <a:ea typeface="ＭＳ Ｐゴシック" charset="0"/>
              </a:rPr>
              <a:t>www.cisco.com</a:t>
            </a:r>
            <a:r>
              <a:rPr lang="en-US" sz="1600" dirty="0">
                <a:solidFill>
                  <a:srgbClr val="282828"/>
                </a:solidFill>
                <a:latin typeface="CiscoSansTT ExtraLight"/>
                <a:ea typeface="ＭＳ Ｐゴシック" charset="0"/>
              </a:rPr>
              <a:t>/go/</a:t>
            </a:r>
            <a:r>
              <a:rPr lang="en-US" sz="1600" dirty="0" err="1">
                <a:solidFill>
                  <a:srgbClr val="282828"/>
                </a:solidFill>
                <a:latin typeface="CiscoSansTT ExtraLight"/>
                <a:ea typeface="ＭＳ Ｐゴシック" charset="0"/>
              </a:rPr>
              <a:t>sdwan</a:t>
            </a:r>
            <a:endParaRPr lang="en-US" sz="1600" dirty="0">
              <a:solidFill>
                <a:srgbClr val="282828"/>
              </a:solidFill>
              <a:latin typeface="CiscoSansTT ExtraLight"/>
              <a:ea typeface="ＭＳ Ｐゴシック" charset="0"/>
            </a:endParaRPr>
          </a:p>
        </p:txBody>
      </p:sp>
      <p:sp>
        <p:nvSpPr>
          <p:cNvPr id="8" name="Rectangle 7">
            <a:extLst>
              <a:ext uri="{FF2B5EF4-FFF2-40B4-BE49-F238E27FC236}">
                <a16:creationId xmlns:a16="http://schemas.microsoft.com/office/drawing/2014/main" id="{9082734B-805F-6E4A-A229-1CE2747FB832}"/>
              </a:ext>
            </a:extLst>
          </p:cNvPr>
          <p:cNvSpPr/>
          <p:nvPr/>
        </p:nvSpPr>
        <p:spPr>
          <a:xfrm>
            <a:off x="0" y="6309360"/>
            <a:ext cx="12192000" cy="54864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400" dirty="0">
                <a:solidFill>
                  <a:srgbClr val="FFFFFF"/>
                </a:solidFill>
                <a:latin typeface="CiscoSansTT ExtraLight"/>
              </a:rPr>
              <a:t>$14.98M increased revenue per organization</a:t>
            </a:r>
          </a:p>
        </p:txBody>
      </p:sp>
      <p:sp>
        <p:nvSpPr>
          <p:cNvPr id="9" name="TextBox 8">
            <a:extLst>
              <a:ext uri="{FF2B5EF4-FFF2-40B4-BE49-F238E27FC236}">
                <a16:creationId xmlns:a16="http://schemas.microsoft.com/office/drawing/2014/main" id="{97996931-0EF4-414B-9E4A-5C25F5803C79}"/>
              </a:ext>
            </a:extLst>
          </p:cNvPr>
          <p:cNvSpPr txBox="1"/>
          <p:nvPr/>
        </p:nvSpPr>
        <p:spPr>
          <a:xfrm>
            <a:off x="1278314" y="4471737"/>
            <a:ext cx="2617089" cy="666977"/>
          </a:xfrm>
          <a:prstGeom prst="rect">
            <a:avLst/>
          </a:prstGeom>
          <a:noFill/>
        </p:spPr>
        <p:txBody>
          <a:bodyPr wrap="square" rtlCol="0">
            <a:spAutoFit/>
          </a:bodyPr>
          <a:lstStyle/>
          <a:p>
            <a:pPr algn="ctr" defTabSz="609585" fontAlgn="base">
              <a:spcBef>
                <a:spcPct val="0"/>
              </a:spcBef>
              <a:spcAft>
                <a:spcPct val="0"/>
              </a:spcAft>
            </a:pPr>
            <a:r>
              <a:rPr lang="en-US" sz="1867" dirty="0">
                <a:solidFill>
                  <a:schemeClr val="bg1"/>
                </a:solidFill>
                <a:latin typeface="CiscoSansTT ExtraLight"/>
                <a:ea typeface="ＭＳ Ｐゴシック" charset="0"/>
              </a:rPr>
              <a:t>Lower five-year cost of WAN operations</a:t>
            </a:r>
          </a:p>
        </p:txBody>
      </p:sp>
      <p:sp>
        <p:nvSpPr>
          <p:cNvPr id="10" name="TextBox 9">
            <a:extLst>
              <a:ext uri="{FF2B5EF4-FFF2-40B4-BE49-F238E27FC236}">
                <a16:creationId xmlns:a16="http://schemas.microsoft.com/office/drawing/2014/main" id="{5481F4CB-11F3-114E-9050-02ECE78FA429}"/>
              </a:ext>
            </a:extLst>
          </p:cNvPr>
          <p:cNvSpPr txBox="1"/>
          <p:nvPr/>
        </p:nvSpPr>
        <p:spPr>
          <a:xfrm>
            <a:off x="4794289" y="4451271"/>
            <a:ext cx="3769007" cy="666977"/>
          </a:xfrm>
          <a:prstGeom prst="rect">
            <a:avLst/>
          </a:prstGeom>
          <a:noFill/>
        </p:spPr>
        <p:txBody>
          <a:bodyPr wrap="square" rtlCol="0">
            <a:spAutoFit/>
          </a:bodyPr>
          <a:lstStyle/>
          <a:p>
            <a:pPr algn="ctr" defTabSz="609585" fontAlgn="base">
              <a:spcBef>
                <a:spcPct val="0"/>
              </a:spcBef>
              <a:spcAft>
                <a:spcPct val="0"/>
              </a:spcAft>
            </a:pPr>
            <a:r>
              <a:rPr lang="en-US" sz="1867" dirty="0">
                <a:solidFill>
                  <a:schemeClr val="bg1"/>
                </a:solidFill>
                <a:latin typeface="CiscoSansTT ExtraLight"/>
                <a:ea typeface="ＭＳ Ｐゴシック" charset="0"/>
              </a:rPr>
              <a:t>Faster to implement policy/ configuration changes</a:t>
            </a:r>
          </a:p>
        </p:txBody>
      </p:sp>
      <p:sp>
        <p:nvSpPr>
          <p:cNvPr id="11" name="TextBox 10">
            <a:extLst>
              <a:ext uri="{FF2B5EF4-FFF2-40B4-BE49-F238E27FC236}">
                <a16:creationId xmlns:a16="http://schemas.microsoft.com/office/drawing/2014/main" id="{3ED4E2A5-FE86-A046-90E4-DD389F95F276}"/>
              </a:ext>
            </a:extLst>
          </p:cNvPr>
          <p:cNvSpPr txBox="1"/>
          <p:nvPr/>
        </p:nvSpPr>
        <p:spPr>
          <a:xfrm>
            <a:off x="9397420" y="4450535"/>
            <a:ext cx="2048763" cy="666977"/>
          </a:xfrm>
          <a:prstGeom prst="rect">
            <a:avLst/>
          </a:prstGeom>
          <a:noFill/>
        </p:spPr>
        <p:txBody>
          <a:bodyPr wrap="square" rtlCol="0">
            <a:spAutoFit/>
          </a:bodyPr>
          <a:lstStyle/>
          <a:p>
            <a:pPr algn="ctr" defTabSz="609585" fontAlgn="base">
              <a:spcBef>
                <a:spcPct val="0"/>
              </a:spcBef>
              <a:spcAft>
                <a:spcPct val="0"/>
              </a:spcAft>
            </a:pPr>
            <a:r>
              <a:rPr lang="en-US" sz="1867" dirty="0">
                <a:solidFill>
                  <a:schemeClr val="bg1"/>
                </a:solidFill>
                <a:latin typeface="CiscoSansTT ExtraLight"/>
                <a:ea typeface="ＭＳ Ｐゴシック" charset="0"/>
              </a:rPr>
              <a:t>Less unplanned downtime</a:t>
            </a:r>
          </a:p>
        </p:txBody>
      </p:sp>
      <p:grpSp>
        <p:nvGrpSpPr>
          <p:cNvPr id="19" name="Group 18">
            <a:extLst>
              <a:ext uri="{FF2B5EF4-FFF2-40B4-BE49-F238E27FC236}">
                <a16:creationId xmlns:a16="http://schemas.microsoft.com/office/drawing/2014/main" id="{6B7BF495-EB5C-B34A-8519-8B510A656B15}"/>
              </a:ext>
            </a:extLst>
          </p:cNvPr>
          <p:cNvGrpSpPr>
            <a:grpSpLocks noChangeAspect="1"/>
          </p:cNvGrpSpPr>
          <p:nvPr/>
        </p:nvGrpSpPr>
        <p:grpSpPr>
          <a:xfrm>
            <a:off x="1485603" y="1924432"/>
            <a:ext cx="2056616" cy="2044891"/>
            <a:chOff x="6188868" y="3418681"/>
            <a:chExt cx="731246" cy="727075"/>
          </a:xfrm>
        </p:grpSpPr>
        <p:grpSp>
          <p:nvGrpSpPr>
            <p:cNvPr id="20" name="Group 19">
              <a:extLst>
                <a:ext uri="{FF2B5EF4-FFF2-40B4-BE49-F238E27FC236}">
                  <a16:creationId xmlns:a16="http://schemas.microsoft.com/office/drawing/2014/main" id="{2E81F244-6ECB-C14F-8541-D1E88DD76DB0}"/>
                </a:ext>
              </a:extLst>
            </p:cNvPr>
            <p:cNvGrpSpPr/>
            <p:nvPr/>
          </p:nvGrpSpPr>
          <p:grpSpPr>
            <a:xfrm>
              <a:off x="6188868" y="3418681"/>
              <a:ext cx="731246" cy="727075"/>
              <a:chOff x="6188075" y="3418681"/>
              <a:chExt cx="731246" cy="727075"/>
            </a:xfrm>
          </p:grpSpPr>
          <p:sp>
            <p:nvSpPr>
              <p:cNvPr id="22" name="Oval 252">
                <a:extLst>
                  <a:ext uri="{FF2B5EF4-FFF2-40B4-BE49-F238E27FC236}">
                    <a16:creationId xmlns:a16="http://schemas.microsoft.com/office/drawing/2014/main" id="{134D11D2-FEFD-C146-91AE-EB062ECEE95C}"/>
                  </a:ext>
                </a:extLst>
              </p:cNvPr>
              <p:cNvSpPr>
                <a:spLocks noChangeArrowheads="1"/>
              </p:cNvSpPr>
              <p:nvPr/>
            </p:nvSpPr>
            <p:spPr bwMode="auto">
              <a:xfrm>
                <a:off x="6188075" y="3418681"/>
                <a:ext cx="727075" cy="727075"/>
              </a:xfrm>
              <a:prstGeom prst="ellipse">
                <a:avLst/>
              </a:prstGeom>
              <a:noFill/>
              <a:ln w="149225">
                <a:solidFill>
                  <a:schemeClr val="accent4">
                    <a:lumMod val="20000"/>
                    <a:lumOff val="80000"/>
                  </a:schemeClr>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ExtraLight"/>
                  <a:ea typeface="ＭＳ Ｐゴシック" charset="0"/>
                </a:endParaRPr>
              </a:p>
            </p:txBody>
          </p:sp>
          <p:sp>
            <p:nvSpPr>
              <p:cNvPr id="23" name="Freeform 253">
                <a:extLst>
                  <a:ext uri="{FF2B5EF4-FFF2-40B4-BE49-F238E27FC236}">
                    <a16:creationId xmlns:a16="http://schemas.microsoft.com/office/drawing/2014/main" id="{EC2B6FCC-C412-1E46-813E-2E10CA9261B6}"/>
                  </a:ext>
                </a:extLst>
              </p:cNvPr>
              <p:cNvSpPr>
                <a:spLocks/>
              </p:cNvSpPr>
              <p:nvPr/>
            </p:nvSpPr>
            <p:spPr bwMode="auto">
              <a:xfrm>
                <a:off x="6555783" y="3418681"/>
                <a:ext cx="363538" cy="619125"/>
              </a:xfrm>
              <a:custGeom>
                <a:avLst/>
                <a:gdLst>
                  <a:gd name="T0" fmla="*/ 0 w 133"/>
                  <a:gd name="T1" fmla="*/ 0 h 227"/>
                  <a:gd name="T2" fmla="*/ 133 w 133"/>
                  <a:gd name="T3" fmla="*/ 132 h 227"/>
                  <a:gd name="T4" fmla="*/ 92 w 133"/>
                  <a:gd name="T5" fmla="*/ 227 h 227"/>
                </a:gdLst>
                <a:ahLst/>
                <a:cxnLst>
                  <a:cxn ang="0">
                    <a:pos x="T0" y="T1"/>
                  </a:cxn>
                  <a:cxn ang="0">
                    <a:pos x="T2" y="T3"/>
                  </a:cxn>
                  <a:cxn ang="0">
                    <a:pos x="T4" y="T5"/>
                  </a:cxn>
                </a:cxnLst>
                <a:rect l="0" t="0" r="r" b="b"/>
                <a:pathLst>
                  <a:path w="133" h="227">
                    <a:moveTo>
                      <a:pt x="0" y="0"/>
                    </a:moveTo>
                    <a:cubicBezTo>
                      <a:pt x="73" y="0"/>
                      <a:pt x="133" y="59"/>
                      <a:pt x="133" y="132"/>
                    </a:cubicBezTo>
                    <a:cubicBezTo>
                      <a:pt x="133" y="170"/>
                      <a:pt x="120" y="201"/>
                      <a:pt x="92" y="227"/>
                    </a:cubicBezTo>
                  </a:path>
                </a:pathLst>
              </a:custGeom>
              <a:noFill/>
              <a:ln w="165100" cap="rnd">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ExtraLight"/>
                  <a:ea typeface="ＭＳ Ｐゴシック" charset="0"/>
                </a:endParaRPr>
              </a:p>
            </p:txBody>
          </p:sp>
        </p:grpSp>
        <p:sp>
          <p:nvSpPr>
            <p:cNvPr id="21" name="TextBox 20">
              <a:extLst>
                <a:ext uri="{FF2B5EF4-FFF2-40B4-BE49-F238E27FC236}">
                  <a16:creationId xmlns:a16="http://schemas.microsoft.com/office/drawing/2014/main" id="{DE5D8FA8-4D74-6549-B96C-AC4CF72DD947}"/>
                </a:ext>
              </a:extLst>
            </p:cNvPr>
            <p:cNvSpPr txBox="1"/>
            <p:nvPr/>
          </p:nvSpPr>
          <p:spPr>
            <a:xfrm>
              <a:off x="6197600" y="3612941"/>
              <a:ext cx="709612" cy="324626"/>
            </a:xfrm>
            <a:prstGeom prst="rect">
              <a:avLst/>
            </a:prstGeom>
            <a:noFill/>
          </p:spPr>
          <p:txBody>
            <a:bodyPr wrap="square" lIns="0" rIns="0" rtlCol="0">
              <a:spAutoFit/>
            </a:bodyPr>
            <a:lstStyle/>
            <a:p>
              <a:pPr algn="ctr" defTabSz="609585" fontAlgn="base">
                <a:spcBef>
                  <a:spcPct val="0"/>
                </a:spcBef>
                <a:spcAft>
                  <a:spcPct val="0"/>
                </a:spcAft>
              </a:pPr>
              <a:r>
                <a:rPr lang="en-US" sz="5333" dirty="0">
                  <a:solidFill>
                    <a:srgbClr val="00BCEB"/>
                  </a:solidFill>
                  <a:latin typeface="CiscoSansTT ExtraLight"/>
                  <a:ea typeface="ＭＳ Ｐゴシック" charset="0"/>
                </a:rPr>
                <a:t>38%</a:t>
              </a:r>
            </a:p>
          </p:txBody>
        </p:sp>
      </p:grpSp>
      <p:grpSp>
        <p:nvGrpSpPr>
          <p:cNvPr id="24" name="Group 23">
            <a:extLst>
              <a:ext uri="{FF2B5EF4-FFF2-40B4-BE49-F238E27FC236}">
                <a16:creationId xmlns:a16="http://schemas.microsoft.com/office/drawing/2014/main" id="{F7B6E703-9BD0-854D-B04B-F80254A2204E}"/>
              </a:ext>
            </a:extLst>
          </p:cNvPr>
          <p:cNvGrpSpPr/>
          <p:nvPr/>
        </p:nvGrpSpPr>
        <p:grpSpPr>
          <a:xfrm>
            <a:off x="5422805" y="1924433"/>
            <a:ext cx="2044892" cy="2044892"/>
            <a:chOff x="6188869" y="5234781"/>
            <a:chExt cx="727075" cy="727075"/>
          </a:xfrm>
        </p:grpSpPr>
        <p:grpSp>
          <p:nvGrpSpPr>
            <p:cNvPr id="25" name="Group 24">
              <a:extLst>
                <a:ext uri="{FF2B5EF4-FFF2-40B4-BE49-F238E27FC236}">
                  <a16:creationId xmlns:a16="http://schemas.microsoft.com/office/drawing/2014/main" id="{B6B58C76-69C4-1049-AE28-EF079DCDCC4B}"/>
                </a:ext>
              </a:extLst>
            </p:cNvPr>
            <p:cNvGrpSpPr/>
            <p:nvPr/>
          </p:nvGrpSpPr>
          <p:grpSpPr>
            <a:xfrm>
              <a:off x="6188869" y="5234781"/>
              <a:ext cx="727075" cy="727075"/>
              <a:chOff x="6188075" y="5234781"/>
              <a:chExt cx="727075" cy="727075"/>
            </a:xfrm>
          </p:grpSpPr>
          <p:sp>
            <p:nvSpPr>
              <p:cNvPr id="27" name="Oval 212">
                <a:extLst>
                  <a:ext uri="{FF2B5EF4-FFF2-40B4-BE49-F238E27FC236}">
                    <a16:creationId xmlns:a16="http://schemas.microsoft.com/office/drawing/2014/main" id="{1BF9B58C-21BD-B148-99E2-C330D3EFA892}"/>
                  </a:ext>
                </a:extLst>
              </p:cNvPr>
              <p:cNvSpPr>
                <a:spLocks noChangeArrowheads="1"/>
              </p:cNvSpPr>
              <p:nvPr/>
            </p:nvSpPr>
            <p:spPr bwMode="auto">
              <a:xfrm>
                <a:off x="6188075" y="5234781"/>
                <a:ext cx="727075" cy="727075"/>
              </a:xfrm>
              <a:prstGeom prst="ellipse">
                <a:avLst/>
              </a:prstGeom>
              <a:noFill/>
              <a:ln w="149225">
                <a:solidFill>
                  <a:schemeClr val="accent4">
                    <a:lumMod val="20000"/>
                    <a:lumOff val="80000"/>
                  </a:schemeClr>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ExtraLight"/>
                  <a:ea typeface="ＭＳ Ｐゴシック" charset="0"/>
                </a:endParaRPr>
              </a:p>
            </p:txBody>
          </p:sp>
          <p:sp>
            <p:nvSpPr>
              <p:cNvPr id="28" name="Freeform 213">
                <a:extLst>
                  <a:ext uri="{FF2B5EF4-FFF2-40B4-BE49-F238E27FC236}">
                    <a16:creationId xmlns:a16="http://schemas.microsoft.com/office/drawing/2014/main" id="{1815F21E-9AC3-754D-8417-C2A734661A82}"/>
                  </a:ext>
                </a:extLst>
              </p:cNvPr>
              <p:cNvSpPr>
                <a:spLocks/>
              </p:cNvSpPr>
              <p:nvPr/>
            </p:nvSpPr>
            <p:spPr bwMode="auto">
              <a:xfrm>
                <a:off x="6382743" y="5234781"/>
                <a:ext cx="530225" cy="723900"/>
              </a:xfrm>
              <a:custGeom>
                <a:avLst/>
                <a:gdLst>
                  <a:gd name="T0" fmla="*/ 62 w 194"/>
                  <a:gd name="T1" fmla="*/ 0 h 265"/>
                  <a:gd name="T2" fmla="*/ 194 w 194"/>
                  <a:gd name="T3" fmla="*/ 132 h 265"/>
                  <a:gd name="T4" fmla="*/ 62 w 194"/>
                  <a:gd name="T5" fmla="*/ 265 h 265"/>
                  <a:gd name="T6" fmla="*/ 0 w 194"/>
                  <a:gd name="T7" fmla="*/ 249 h 265"/>
                </a:gdLst>
                <a:ahLst/>
                <a:cxnLst>
                  <a:cxn ang="0">
                    <a:pos x="T0" y="T1"/>
                  </a:cxn>
                  <a:cxn ang="0">
                    <a:pos x="T2" y="T3"/>
                  </a:cxn>
                  <a:cxn ang="0">
                    <a:pos x="T4" y="T5"/>
                  </a:cxn>
                  <a:cxn ang="0">
                    <a:pos x="T6" y="T7"/>
                  </a:cxn>
                </a:cxnLst>
                <a:rect l="0" t="0" r="r" b="b"/>
                <a:pathLst>
                  <a:path w="194" h="265">
                    <a:moveTo>
                      <a:pt x="62" y="0"/>
                    </a:moveTo>
                    <a:cubicBezTo>
                      <a:pt x="135" y="0"/>
                      <a:pt x="194" y="59"/>
                      <a:pt x="194" y="132"/>
                    </a:cubicBezTo>
                    <a:cubicBezTo>
                      <a:pt x="194" y="206"/>
                      <a:pt x="135" y="265"/>
                      <a:pt x="62" y="265"/>
                    </a:cubicBezTo>
                    <a:cubicBezTo>
                      <a:pt x="39" y="265"/>
                      <a:pt x="20" y="260"/>
                      <a:pt x="0" y="249"/>
                    </a:cubicBezTo>
                  </a:path>
                </a:pathLst>
              </a:custGeom>
              <a:noFill/>
              <a:ln w="165100" cap="rnd">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ExtraLight"/>
                  <a:ea typeface="ＭＳ Ｐゴシック" charset="0"/>
                </a:endParaRPr>
              </a:p>
            </p:txBody>
          </p:sp>
        </p:grpSp>
        <p:sp>
          <p:nvSpPr>
            <p:cNvPr id="26" name="TextBox 25">
              <a:extLst>
                <a:ext uri="{FF2B5EF4-FFF2-40B4-BE49-F238E27FC236}">
                  <a16:creationId xmlns:a16="http://schemas.microsoft.com/office/drawing/2014/main" id="{6841E51B-CFF2-1748-BE07-D4088A867134}"/>
                </a:ext>
              </a:extLst>
            </p:cNvPr>
            <p:cNvSpPr txBox="1"/>
            <p:nvPr/>
          </p:nvSpPr>
          <p:spPr>
            <a:xfrm>
              <a:off x="6197600" y="5429041"/>
              <a:ext cx="709612" cy="324626"/>
            </a:xfrm>
            <a:prstGeom prst="rect">
              <a:avLst/>
            </a:prstGeom>
            <a:noFill/>
          </p:spPr>
          <p:txBody>
            <a:bodyPr wrap="square" lIns="0" rIns="0" rtlCol="0">
              <a:spAutoFit/>
            </a:bodyPr>
            <a:lstStyle/>
            <a:p>
              <a:pPr algn="ctr" defTabSz="609585" fontAlgn="base">
                <a:spcBef>
                  <a:spcPct val="0"/>
                </a:spcBef>
                <a:spcAft>
                  <a:spcPct val="0"/>
                </a:spcAft>
              </a:pPr>
              <a:r>
                <a:rPr lang="en-US" sz="5333" dirty="0">
                  <a:solidFill>
                    <a:srgbClr val="005073"/>
                  </a:solidFill>
                  <a:latin typeface="CiscoSansTT ExtraLight"/>
                  <a:ea typeface="ＭＳ Ｐゴシック" charset="0"/>
                </a:rPr>
                <a:t>58%</a:t>
              </a:r>
            </a:p>
          </p:txBody>
        </p:sp>
      </p:grpSp>
      <p:grpSp>
        <p:nvGrpSpPr>
          <p:cNvPr id="29" name="Group 28">
            <a:extLst>
              <a:ext uri="{FF2B5EF4-FFF2-40B4-BE49-F238E27FC236}">
                <a16:creationId xmlns:a16="http://schemas.microsoft.com/office/drawing/2014/main" id="{5A49EAF0-0AD8-4F48-823F-E28A57B320D9}"/>
              </a:ext>
            </a:extLst>
          </p:cNvPr>
          <p:cNvGrpSpPr/>
          <p:nvPr/>
        </p:nvGrpSpPr>
        <p:grpSpPr>
          <a:xfrm>
            <a:off x="9348282" y="1924432"/>
            <a:ext cx="2044893" cy="2040429"/>
            <a:chOff x="2881313" y="8870156"/>
            <a:chExt cx="727075" cy="725488"/>
          </a:xfrm>
        </p:grpSpPr>
        <p:grpSp>
          <p:nvGrpSpPr>
            <p:cNvPr id="30" name="Group 29">
              <a:extLst>
                <a:ext uri="{FF2B5EF4-FFF2-40B4-BE49-F238E27FC236}">
                  <a16:creationId xmlns:a16="http://schemas.microsoft.com/office/drawing/2014/main" id="{0C6458D0-5359-4A43-8303-9FB5D74A1BF3}"/>
                </a:ext>
              </a:extLst>
            </p:cNvPr>
            <p:cNvGrpSpPr/>
            <p:nvPr/>
          </p:nvGrpSpPr>
          <p:grpSpPr>
            <a:xfrm>
              <a:off x="2881313" y="8870156"/>
              <a:ext cx="727075" cy="725488"/>
              <a:chOff x="2881313" y="8870156"/>
              <a:chExt cx="727075" cy="725488"/>
            </a:xfrm>
          </p:grpSpPr>
          <p:sp>
            <p:nvSpPr>
              <p:cNvPr id="32" name="Oval 11">
                <a:extLst>
                  <a:ext uri="{FF2B5EF4-FFF2-40B4-BE49-F238E27FC236}">
                    <a16:creationId xmlns:a16="http://schemas.microsoft.com/office/drawing/2014/main" id="{35E28C8F-3C5D-A64B-B334-9EBED289DD60}"/>
                  </a:ext>
                </a:extLst>
              </p:cNvPr>
              <p:cNvSpPr>
                <a:spLocks noChangeArrowheads="1"/>
              </p:cNvSpPr>
              <p:nvPr/>
            </p:nvSpPr>
            <p:spPr bwMode="auto">
              <a:xfrm>
                <a:off x="2881313" y="8870156"/>
                <a:ext cx="727075" cy="725488"/>
              </a:xfrm>
              <a:prstGeom prst="ellipse">
                <a:avLst/>
              </a:prstGeom>
              <a:noFill/>
              <a:ln w="149225">
                <a:solidFill>
                  <a:schemeClr val="accent4">
                    <a:lumMod val="20000"/>
                    <a:lumOff val="80000"/>
                  </a:schemeClr>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ExtraLight"/>
                  <a:ea typeface="ＭＳ Ｐゴシック" charset="0"/>
                </a:endParaRPr>
              </a:p>
            </p:txBody>
          </p:sp>
          <p:sp>
            <p:nvSpPr>
              <p:cNvPr id="33" name="Freeform 12">
                <a:extLst>
                  <a:ext uri="{FF2B5EF4-FFF2-40B4-BE49-F238E27FC236}">
                    <a16:creationId xmlns:a16="http://schemas.microsoft.com/office/drawing/2014/main" id="{3F8321DA-52FD-034E-8600-C461FB447CFD}"/>
                  </a:ext>
                </a:extLst>
              </p:cNvPr>
              <p:cNvSpPr>
                <a:spLocks/>
              </p:cNvSpPr>
              <p:nvPr/>
            </p:nvSpPr>
            <p:spPr bwMode="auto">
              <a:xfrm>
                <a:off x="2884488" y="8870156"/>
                <a:ext cx="720725" cy="723900"/>
              </a:xfrm>
              <a:custGeom>
                <a:avLst/>
                <a:gdLst>
                  <a:gd name="T0" fmla="*/ 132 w 264"/>
                  <a:gd name="T1" fmla="*/ 0 h 265"/>
                  <a:gd name="T2" fmla="*/ 264 w 264"/>
                  <a:gd name="T3" fmla="*/ 132 h 265"/>
                  <a:gd name="T4" fmla="*/ 132 w 264"/>
                  <a:gd name="T5" fmla="*/ 265 h 265"/>
                  <a:gd name="T6" fmla="*/ 0 w 264"/>
                  <a:gd name="T7" fmla="*/ 132 h 265"/>
                  <a:gd name="T8" fmla="*/ 82 w 264"/>
                  <a:gd name="T9" fmla="*/ 10 h 265"/>
                </a:gdLst>
                <a:ahLst/>
                <a:cxnLst>
                  <a:cxn ang="0">
                    <a:pos x="T0" y="T1"/>
                  </a:cxn>
                  <a:cxn ang="0">
                    <a:pos x="T2" y="T3"/>
                  </a:cxn>
                  <a:cxn ang="0">
                    <a:pos x="T4" y="T5"/>
                  </a:cxn>
                  <a:cxn ang="0">
                    <a:pos x="T6" y="T7"/>
                  </a:cxn>
                  <a:cxn ang="0">
                    <a:pos x="T8" y="T9"/>
                  </a:cxn>
                </a:cxnLst>
                <a:rect l="0" t="0" r="r" b="b"/>
                <a:pathLst>
                  <a:path w="264" h="265">
                    <a:moveTo>
                      <a:pt x="132" y="0"/>
                    </a:moveTo>
                    <a:cubicBezTo>
                      <a:pt x="205" y="0"/>
                      <a:pt x="264" y="59"/>
                      <a:pt x="264" y="132"/>
                    </a:cubicBezTo>
                    <a:cubicBezTo>
                      <a:pt x="264" y="205"/>
                      <a:pt x="205" y="265"/>
                      <a:pt x="132" y="265"/>
                    </a:cubicBezTo>
                    <a:cubicBezTo>
                      <a:pt x="59" y="265"/>
                      <a:pt x="0" y="205"/>
                      <a:pt x="0" y="132"/>
                    </a:cubicBezTo>
                    <a:cubicBezTo>
                      <a:pt x="0" y="77"/>
                      <a:pt x="31" y="30"/>
                      <a:pt x="82" y="10"/>
                    </a:cubicBezTo>
                  </a:path>
                </a:pathLst>
              </a:custGeom>
              <a:noFill/>
              <a:ln w="165100" cap="rnd">
                <a:solidFill>
                  <a:schemeClr val="accent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ExtraLight"/>
                  <a:ea typeface="ＭＳ Ｐゴシック" charset="0"/>
                </a:endParaRPr>
              </a:p>
            </p:txBody>
          </p:sp>
        </p:grpSp>
        <p:sp>
          <p:nvSpPr>
            <p:cNvPr id="31" name="TextBox 30">
              <a:extLst>
                <a:ext uri="{FF2B5EF4-FFF2-40B4-BE49-F238E27FC236}">
                  <a16:creationId xmlns:a16="http://schemas.microsoft.com/office/drawing/2014/main" id="{A982F6BF-075D-3242-A1B2-A0BB4E03D223}"/>
                </a:ext>
              </a:extLst>
            </p:cNvPr>
            <p:cNvSpPr txBox="1"/>
            <p:nvPr/>
          </p:nvSpPr>
          <p:spPr>
            <a:xfrm>
              <a:off x="2890044" y="9063623"/>
              <a:ext cx="709612" cy="324626"/>
            </a:xfrm>
            <a:prstGeom prst="rect">
              <a:avLst/>
            </a:prstGeom>
            <a:noFill/>
          </p:spPr>
          <p:txBody>
            <a:bodyPr wrap="square" lIns="0" rIns="0" rtlCol="0">
              <a:spAutoFit/>
            </a:bodyPr>
            <a:lstStyle/>
            <a:p>
              <a:pPr algn="ctr" defTabSz="609585" fontAlgn="base">
                <a:spcBef>
                  <a:spcPct val="0"/>
                </a:spcBef>
                <a:spcAft>
                  <a:spcPct val="0"/>
                </a:spcAft>
              </a:pPr>
              <a:r>
                <a:rPr lang="en-US" sz="5333" dirty="0">
                  <a:solidFill>
                    <a:srgbClr val="6EBE4A"/>
                  </a:solidFill>
                  <a:latin typeface="CiscoSansTT ExtraLight"/>
                  <a:ea typeface="ＭＳ Ｐゴシック" charset="0"/>
                </a:rPr>
                <a:t>94%</a:t>
              </a:r>
            </a:p>
          </p:txBody>
        </p:sp>
      </p:grpSp>
      <p:pic>
        <p:nvPicPr>
          <p:cNvPr id="51" name="Picture 50">
            <a:extLst>
              <a:ext uri="{FF2B5EF4-FFF2-40B4-BE49-F238E27FC236}">
                <a16:creationId xmlns:a16="http://schemas.microsoft.com/office/drawing/2014/main" id="{197F25CD-EBC5-ED40-A666-1935341184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1273" y="4324457"/>
            <a:ext cx="891921" cy="891921"/>
          </a:xfrm>
          <a:prstGeom prst="rect">
            <a:avLst/>
          </a:prstGeom>
        </p:spPr>
      </p:pic>
      <p:pic>
        <p:nvPicPr>
          <p:cNvPr id="52" name="Picture 51">
            <a:extLst>
              <a:ext uri="{FF2B5EF4-FFF2-40B4-BE49-F238E27FC236}">
                <a16:creationId xmlns:a16="http://schemas.microsoft.com/office/drawing/2014/main" id="{4F8A2B9E-0EA6-9341-BB89-626A4BD32A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04285" y="4326361"/>
            <a:ext cx="890016" cy="890016"/>
          </a:xfrm>
          <a:prstGeom prst="rect">
            <a:avLst/>
          </a:prstGeom>
        </p:spPr>
      </p:pic>
      <p:pic>
        <p:nvPicPr>
          <p:cNvPr id="54" name="Picture 53">
            <a:extLst>
              <a:ext uri="{FF2B5EF4-FFF2-40B4-BE49-F238E27FC236}">
                <a16:creationId xmlns:a16="http://schemas.microsoft.com/office/drawing/2014/main" id="{D02ADD11-A364-DB4A-912B-812F1860A7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34844" y="4326361"/>
            <a:ext cx="890016" cy="890016"/>
          </a:xfrm>
          <a:prstGeom prst="rect">
            <a:avLst/>
          </a:prstGeom>
        </p:spPr>
      </p:pic>
    </p:spTree>
    <p:extLst>
      <p:ext uri="{BB962C8B-B14F-4D97-AF65-F5344CB8AC3E}">
        <p14:creationId xmlns:p14="http://schemas.microsoft.com/office/powerpoint/2010/main" val="1181780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9837F5-D2BF-E142-8C7B-04E9437E76CC}"/>
              </a:ext>
            </a:extLst>
          </p:cNvPr>
          <p:cNvSpPr/>
          <p:nvPr/>
        </p:nvSpPr>
        <p:spPr>
          <a:xfrm>
            <a:off x="0" y="955103"/>
            <a:ext cx="12192000" cy="2216222"/>
          </a:xfrm>
          <a:prstGeom prst="rect">
            <a:avLst/>
          </a:pr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70"/>
            <a:endParaRPr lang="en-US" sz="2400" kern="0" dirty="0">
              <a:solidFill>
                <a:srgbClr val="282828"/>
              </a:solidFill>
              <a:latin typeface="Arial" charset="0"/>
              <a:ea typeface="ＭＳ Ｐゴシック" charset="0"/>
            </a:endParaRPr>
          </a:p>
        </p:txBody>
      </p:sp>
      <p:pic>
        <p:nvPicPr>
          <p:cNvPr id="10" name="Picture 9">
            <a:extLst>
              <a:ext uri="{FF2B5EF4-FFF2-40B4-BE49-F238E27FC236}">
                <a16:creationId xmlns:a16="http://schemas.microsoft.com/office/drawing/2014/main" id="{25324B39-C7B4-9F4C-AA29-1F17EB0A826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4153362" y="3305459"/>
            <a:ext cx="713292" cy="715487"/>
          </a:xfrm>
          <a:prstGeom prst="rect">
            <a:avLst/>
          </a:prstGeom>
        </p:spPr>
      </p:pic>
      <p:pic>
        <p:nvPicPr>
          <p:cNvPr id="11" name="Picture 10">
            <a:extLst>
              <a:ext uri="{FF2B5EF4-FFF2-40B4-BE49-F238E27FC236}">
                <a16:creationId xmlns:a16="http://schemas.microsoft.com/office/drawing/2014/main" id="{C6B9E5F7-4344-3143-8B2A-C0329778549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a:off x="10506797" y="3495768"/>
            <a:ext cx="1439065" cy="323789"/>
          </a:xfrm>
          <a:prstGeom prst="rect">
            <a:avLst/>
          </a:prstGeom>
        </p:spPr>
      </p:pic>
      <p:pic>
        <p:nvPicPr>
          <p:cNvPr id="12" name="Picture 11">
            <a:extLst>
              <a:ext uri="{FF2B5EF4-FFF2-40B4-BE49-F238E27FC236}">
                <a16:creationId xmlns:a16="http://schemas.microsoft.com/office/drawing/2014/main" id="{22DBC0F2-D03B-E844-BEC7-2FDE4ED4626C}"/>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10330233" y="5379496"/>
            <a:ext cx="1550716" cy="217099"/>
          </a:xfrm>
          <a:prstGeom prst="rect">
            <a:avLst/>
          </a:prstGeom>
        </p:spPr>
      </p:pic>
      <p:pic>
        <p:nvPicPr>
          <p:cNvPr id="13" name="Picture 12">
            <a:extLst>
              <a:ext uri="{FF2B5EF4-FFF2-40B4-BE49-F238E27FC236}">
                <a16:creationId xmlns:a16="http://schemas.microsoft.com/office/drawing/2014/main" id="{E766FDE3-3905-AD4F-9B01-9B43A640043B}"/>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p:blipFill>
        <p:spPr>
          <a:xfrm>
            <a:off x="7617341" y="6030998"/>
            <a:ext cx="920112" cy="372607"/>
          </a:xfrm>
          <a:prstGeom prst="rect">
            <a:avLst/>
          </a:prstGeom>
        </p:spPr>
      </p:pic>
      <p:pic>
        <p:nvPicPr>
          <p:cNvPr id="14" name="Picture 13">
            <a:extLst>
              <a:ext uri="{FF2B5EF4-FFF2-40B4-BE49-F238E27FC236}">
                <a16:creationId xmlns:a16="http://schemas.microsoft.com/office/drawing/2014/main" id="{632C2E49-A730-AD4A-8655-1D34AE81CF4A}"/>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a:xfrm>
            <a:off x="1793870" y="3402049"/>
            <a:ext cx="2243620" cy="522307"/>
          </a:xfrm>
          <a:prstGeom prst="rect">
            <a:avLst/>
          </a:prstGeom>
        </p:spPr>
      </p:pic>
      <p:pic>
        <p:nvPicPr>
          <p:cNvPr id="15" name="Picture 14">
            <a:extLst>
              <a:ext uri="{FF2B5EF4-FFF2-40B4-BE49-F238E27FC236}">
                <a16:creationId xmlns:a16="http://schemas.microsoft.com/office/drawing/2014/main" id="{1C356693-400C-4549-999C-B9CA21FA262A}"/>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p:blipFill>
        <p:spPr>
          <a:xfrm>
            <a:off x="9069836" y="3415020"/>
            <a:ext cx="1287377" cy="496369"/>
          </a:xfrm>
          <a:prstGeom prst="rect">
            <a:avLst/>
          </a:prstGeom>
        </p:spPr>
      </p:pic>
      <p:pic>
        <p:nvPicPr>
          <p:cNvPr id="16" name="Picture 15">
            <a:extLst>
              <a:ext uri="{FF2B5EF4-FFF2-40B4-BE49-F238E27FC236}">
                <a16:creationId xmlns:a16="http://schemas.microsoft.com/office/drawing/2014/main" id="{9D65B4FC-F05E-B044-A7C5-31AFA5006958}"/>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rcRect/>
          <a:stretch/>
        </p:blipFill>
        <p:spPr>
          <a:xfrm>
            <a:off x="6008262" y="4184602"/>
            <a:ext cx="1730591" cy="699849"/>
          </a:xfrm>
          <a:prstGeom prst="rect">
            <a:avLst/>
          </a:prstGeom>
        </p:spPr>
      </p:pic>
      <p:pic>
        <p:nvPicPr>
          <p:cNvPr id="17" name="Picture 16">
            <a:extLst>
              <a:ext uri="{FF2B5EF4-FFF2-40B4-BE49-F238E27FC236}">
                <a16:creationId xmlns:a16="http://schemas.microsoft.com/office/drawing/2014/main" id="{44AC2D86-4500-5148-B3C8-DFC04CE2EB3B}"/>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a:ext>
            </a:extLst>
          </a:blip>
          <a:srcRect/>
          <a:stretch/>
        </p:blipFill>
        <p:spPr>
          <a:xfrm>
            <a:off x="331905" y="5301058"/>
            <a:ext cx="1460955" cy="295537"/>
          </a:xfrm>
          <a:prstGeom prst="rect">
            <a:avLst/>
          </a:prstGeom>
        </p:spPr>
      </p:pic>
      <p:pic>
        <p:nvPicPr>
          <p:cNvPr id="18" name="Picture 17">
            <a:extLst>
              <a:ext uri="{FF2B5EF4-FFF2-40B4-BE49-F238E27FC236}">
                <a16:creationId xmlns:a16="http://schemas.microsoft.com/office/drawing/2014/main" id="{6E65D6A5-CD64-9D43-B938-45FFBC83DCF6}"/>
              </a:ext>
            </a:extLst>
          </p:cNvPr>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a:ext>
            </a:extLst>
          </a:blip>
          <a:stretch>
            <a:fillRect/>
          </a:stretch>
        </p:blipFill>
        <p:spPr>
          <a:xfrm>
            <a:off x="10538008" y="4393429"/>
            <a:ext cx="1306160" cy="204088"/>
          </a:xfrm>
          <a:prstGeom prst="rect">
            <a:avLst/>
          </a:prstGeom>
        </p:spPr>
      </p:pic>
      <p:pic>
        <p:nvPicPr>
          <p:cNvPr id="19" name="Picture 18">
            <a:extLst>
              <a:ext uri="{FF2B5EF4-FFF2-40B4-BE49-F238E27FC236}">
                <a16:creationId xmlns:a16="http://schemas.microsoft.com/office/drawing/2014/main" id="{8A097450-B8DF-BD48-8D6F-4D89C250C41C}"/>
              </a:ext>
            </a:extLst>
          </p:cNvPr>
          <p:cNvPicPr>
            <a:picLocks noChangeAspect="1"/>
          </p:cNvPicPr>
          <p:nvPr/>
        </p:nvPicPr>
        <p:blipFill>
          <a:blip r:embed="rId20" cstate="print">
            <a:extLst>
              <a:ext uri="{BEBA8EAE-BF5A-486C-A8C5-ECC9F3942E4B}">
                <a14:imgProps xmlns:a14="http://schemas.microsoft.com/office/drawing/2010/main">
                  <a14:imgLayer r:embed="rId21">
                    <a14:imgEffect>
                      <a14:saturation sat="218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2248605" y="5325557"/>
            <a:ext cx="1287377" cy="246536"/>
          </a:xfrm>
          <a:prstGeom prst="rect">
            <a:avLst/>
          </a:prstGeom>
        </p:spPr>
      </p:pic>
      <p:pic>
        <p:nvPicPr>
          <p:cNvPr id="20" name="Picture 19">
            <a:extLst>
              <a:ext uri="{FF2B5EF4-FFF2-40B4-BE49-F238E27FC236}">
                <a16:creationId xmlns:a16="http://schemas.microsoft.com/office/drawing/2014/main" id="{984F0597-2760-9A43-8846-37E3DBA483F9}"/>
              </a:ext>
            </a:extLst>
          </p:cNvPr>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rcRect/>
          <a:stretch/>
        </p:blipFill>
        <p:spPr>
          <a:xfrm>
            <a:off x="4065033" y="5175782"/>
            <a:ext cx="663756" cy="592981"/>
          </a:xfrm>
          <a:prstGeom prst="rect">
            <a:avLst/>
          </a:prstGeom>
        </p:spPr>
      </p:pic>
      <p:pic>
        <p:nvPicPr>
          <p:cNvPr id="21" name="Picture 20">
            <a:extLst>
              <a:ext uri="{FF2B5EF4-FFF2-40B4-BE49-F238E27FC236}">
                <a16:creationId xmlns:a16="http://schemas.microsoft.com/office/drawing/2014/main" id="{D80697A5-6D08-FA49-8275-9434B6B56196}"/>
              </a:ext>
            </a:extLst>
          </p:cNvPr>
          <p:cNvPicPr>
            <a:picLocks noChangeAspect="1"/>
          </p:cNvPicPr>
          <p:nvPr/>
        </p:nvPicPr>
        <p:blipFill>
          <a:blip r:embed="rId24" cstate="print">
            <a:extLst>
              <a:ext uri="{28A0092B-C50C-407E-A947-70E740481C1C}">
                <a14:useLocalDpi xmlns:a14="http://schemas.microsoft.com/office/drawing/2010/main"/>
              </a:ext>
            </a:extLst>
          </a:blip>
          <a:srcRect/>
          <a:stretch/>
        </p:blipFill>
        <p:spPr>
          <a:xfrm>
            <a:off x="2652432" y="4158079"/>
            <a:ext cx="618339" cy="622031"/>
          </a:xfrm>
          <a:prstGeom prst="rect">
            <a:avLst/>
          </a:prstGeom>
        </p:spPr>
      </p:pic>
      <p:pic>
        <p:nvPicPr>
          <p:cNvPr id="23" name="Picture 22">
            <a:extLst>
              <a:ext uri="{FF2B5EF4-FFF2-40B4-BE49-F238E27FC236}">
                <a16:creationId xmlns:a16="http://schemas.microsoft.com/office/drawing/2014/main" id="{21115AD9-4C8C-FD49-B295-360C1AFA9AE4}"/>
              </a:ext>
            </a:extLst>
          </p:cNvPr>
          <p:cNvPicPr>
            <a:picLocks noChangeAspect="1"/>
          </p:cNvPicPr>
          <p:nvPr/>
        </p:nvPicPr>
        <p:blipFill>
          <a:blip r:embed="rId25" cstate="print">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a:xfrm>
            <a:off x="6984465" y="5241797"/>
            <a:ext cx="869876" cy="414060"/>
          </a:xfrm>
          <a:prstGeom prst="rect">
            <a:avLst/>
          </a:prstGeom>
        </p:spPr>
      </p:pic>
      <p:pic>
        <p:nvPicPr>
          <p:cNvPr id="24" name="Picture 23">
            <a:extLst>
              <a:ext uri="{FF2B5EF4-FFF2-40B4-BE49-F238E27FC236}">
                <a16:creationId xmlns:a16="http://schemas.microsoft.com/office/drawing/2014/main" id="{B48A17FC-D2C1-8742-8740-945747120CC3}"/>
              </a:ext>
            </a:extLst>
          </p:cNvPr>
          <p:cNvPicPr>
            <a:picLocks noChangeAspect="1"/>
          </p:cNvPicPr>
          <p:nvPr/>
        </p:nvPicPr>
        <p:blipFill>
          <a:blip r:embed="rId27" cstate="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tretch>
            <a:fillRect/>
          </a:stretch>
        </p:blipFill>
        <p:spPr>
          <a:xfrm>
            <a:off x="351056" y="5775274"/>
            <a:ext cx="1281432" cy="953729"/>
          </a:xfrm>
          <a:prstGeom prst="rect">
            <a:avLst/>
          </a:prstGeom>
          <a:ln w="19050">
            <a:noFill/>
          </a:ln>
        </p:spPr>
      </p:pic>
      <p:pic>
        <p:nvPicPr>
          <p:cNvPr id="25" name="Picture 24">
            <a:extLst>
              <a:ext uri="{FF2B5EF4-FFF2-40B4-BE49-F238E27FC236}">
                <a16:creationId xmlns:a16="http://schemas.microsoft.com/office/drawing/2014/main" id="{9A5C3C19-2834-0442-A91B-FF36E864B307}"/>
              </a:ext>
            </a:extLst>
          </p:cNvPr>
          <p:cNvPicPr>
            <a:picLocks noChangeAspect="1"/>
          </p:cNvPicPr>
          <p:nvPr/>
        </p:nvPicPr>
        <p:blipFill>
          <a:blip r:embed="rId29" cstate="print">
            <a:extLst>
              <a:ext uri="{BEBA8EAE-BF5A-486C-A8C5-ECC9F3942E4B}">
                <a14:imgProps xmlns:a14="http://schemas.microsoft.com/office/drawing/2010/main">
                  <a14:imgLayer r:embed="rId30">
                    <a14:imgEffect>
                      <a14:brightnessContrast bright="100000"/>
                    </a14:imgEffect>
                  </a14:imgLayer>
                </a14:imgProps>
              </a:ext>
              <a:ext uri="{28A0092B-C50C-407E-A947-70E740481C1C}">
                <a14:useLocalDpi xmlns:a14="http://schemas.microsoft.com/office/drawing/2010/main"/>
              </a:ext>
            </a:extLst>
          </a:blip>
          <a:stretch>
            <a:fillRect/>
          </a:stretch>
        </p:blipFill>
        <p:spPr>
          <a:xfrm>
            <a:off x="3483832" y="6054237"/>
            <a:ext cx="1626761" cy="395804"/>
          </a:xfrm>
          <a:prstGeom prst="rect">
            <a:avLst/>
          </a:prstGeom>
        </p:spPr>
      </p:pic>
      <p:pic>
        <p:nvPicPr>
          <p:cNvPr id="26" name="Picture 25">
            <a:extLst>
              <a:ext uri="{FF2B5EF4-FFF2-40B4-BE49-F238E27FC236}">
                <a16:creationId xmlns:a16="http://schemas.microsoft.com/office/drawing/2014/main" id="{EFEB6ABE-390C-2344-AA92-F23D4A343F75}"/>
              </a:ext>
            </a:extLst>
          </p:cNvPr>
          <p:cNvPicPr>
            <a:picLocks noChangeAspect="1"/>
          </p:cNvPicPr>
          <p:nvPr/>
        </p:nvPicPr>
        <p:blipFill>
          <a:blip r:embed="rId31" cstate="print">
            <a:extLst>
              <a:ext uri="{BEBA8EAE-BF5A-486C-A8C5-ECC9F3942E4B}">
                <a14:imgProps xmlns:a14="http://schemas.microsoft.com/office/drawing/2010/main">
                  <a14:imgLayer r:embed="rId32">
                    <a14:imgEffect>
                      <a14:brightnessContrast bright="100000"/>
                    </a14:imgEffect>
                  </a14:imgLayer>
                </a14:imgProps>
              </a:ext>
              <a:ext uri="{28A0092B-C50C-407E-A947-70E740481C1C}">
                <a14:useLocalDpi xmlns:a14="http://schemas.microsoft.com/office/drawing/2010/main"/>
              </a:ext>
            </a:extLst>
          </a:blip>
          <a:srcRect/>
          <a:stretch/>
        </p:blipFill>
        <p:spPr>
          <a:xfrm>
            <a:off x="7808667" y="3251223"/>
            <a:ext cx="1511725" cy="823960"/>
          </a:xfrm>
          <a:prstGeom prst="rect">
            <a:avLst/>
          </a:prstGeom>
        </p:spPr>
      </p:pic>
      <p:pic>
        <p:nvPicPr>
          <p:cNvPr id="27" name="Picture 26">
            <a:extLst>
              <a:ext uri="{FF2B5EF4-FFF2-40B4-BE49-F238E27FC236}">
                <a16:creationId xmlns:a16="http://schemas.microsoft.com/office/drawing/2014/main" id="{2A5E387F-5AD2-914B-B724-2C1F7FDC063B}"/>
              </a:ext>
            </a:extLst>
          </p:cNvPr>
          <p:cNvPicPr>
            <a:picLocks noChangeAspect="1"/>
          </p:cNvPicPr>
          <p:nvPr/>
        </p:nvPicPr>
        <p:blipFill>
          <a:blip r:embed="rId33" cstate="print">
            <a:extLst>
              <a:ext uri="{BEBA8EAE-BF5A-486C-A8C5-ECC9F3942E4B}">
                <a14:imgProps xmlns:a14="http://schemas.microsoft.com/office/drawing/2010/main">
                  <a14:imgLayer r:embed="rId34">
                    <a14:imgEffect>
                      <a14:brightnessContrast bright="100000"/>
                    </a14:imgEffect>
                  </a14:imgLayer>
                </a14:imgProps>
              </a:ext>
              <a:ext uri="{28A0092B-C50C-407E-A947-70E740481C1C}">
                <a14:useLocalDpi xmlns:a14="http://schemas.microsoft.com/office/drawing/2010/main"/>
              </a:ext>
            </a:extLst>
          </a:blip>
          <a:stretch>
            <a:fillRect/>
          </a:stretch>
        </p:blipFill>
        <p:spPr>
          <a:xfrm>
            <a:off x="2276947" y="5937112"/>
            <a:ext cx="684655" cy="630051"/>
          </a:xfrm>
          <a:prstGeom prst="rect">
            <a:avLst/>
          </a:prstGeom>
        </p:spPr>
      </p:pic>
      <p:pic>
        <p:nvPicPr>
          <p:cNvPr id="28" name="Picture 27">
            <a:extLst>
              <a:ext uri="{FF2B5EF4-FFF2-40B4-BE49-F238E27FC236}">
                <a16:creationId xmlns:a16="http://schemas.microsoft.com/office/drawing/2014/main" id="{25318E6B-210B-D24D-ADB9-6F1D38960BE4}"/>
              </a:ext>
            </a:extLst>
          </p:cNvPr>
          <p:cNvPicPr>
            <a:picLocks noChangeAspect="1"/>
          </p:cNvPicPr>
          <p:nvPr/>
        </p:nvPicPr>
        <p:blipFill>
          <a:blip r:embed="rId35" cstate="print">
            <a:extLst>
              <a:ext uri="{BEBA8EAE-BF5A-486C-A8C5-ECC9F3942E4B}">
                <a14:imgProps xmlns:a14="http://schemas.microsoft.com/office/drawing/2010/main">
                  <a14:imgLayer r:embed="rId36">
                    <a14:imgEffect>
                      <a14:brightnessContrast bright="100000"/>
                    </a14:imgEffect>
                  </a14:imgLayer>
                </a14:imgProps>
              </a:ext>
              <a:ext uri="{28A0092B-C50C-407E-A947-70E740481C1C}">
                <a14:useLocalDpi xmlns:a14="http://schemas.microsoft.com/office/drawing/2010/main"/>
              </a:ext>
            </a:extLst>
          </a:blip>
          <a:srcRect/>
          <a:stretch/>
        </p:blipFill>
        <p:spPr>
          <a:xfrm>
            <a:off x="207845" y="4196373"/>
            <a:ext cx="1689225" cy="545444"/>
          </a:xfrm>
          <a:prstGeom prst="rect">
            <a:avLst/>
          </a:prstGeom>
        </p:spPr>
      </p:pic>
      <p:pic>
        <p:nvPicPr>
          <p:cNvPr id="29" name="Picture 28">
            <a:extLst>
              <a:ext uri="{FF2B5EF4-FFF2-40B4-BE49-F238E27FC236}">
                <a16:creationId xmlns:a16="http://schemas.microsoft.com/office/drawing/2014/main" id="{8BE5C305-60ED-7D42-A160-9B0354EB6184}"/>
              </a:ext>
            </a:extLst>
          </p:cNvPr>
          <p:cNvPicPr>
            <a:picLocks noChangeAspect="1"/>
          </p:cNvPicPr>
          <p:nvPr/>
        </p:nvPicPr>
        <p:blipFill>
          <a:blip r:embed="rId37" cstate="print">
            <a:extLst>
              <a:ext uri="{BEBA8EAE-BF5A-486C-A8C5-ECC9F3942E4B}">
                <a14:imgProps xmlns:a14="http://schemas.microsoft.com/office/drawing/2010/main">
                  <a14:imgLayer r:embed="rId38">
                    <a14:imgEffect>
                      <a14:brightnessContrast bright="100000"/>
                    </a14:imgEffect>
                  </a14:imgLayer>
                </a14:imgProps>
              </a:ext>
              <a:ext uri="{28A0092B-C50C-407E-A947-70E740481C1C}">
                <a14:useLocalDpi xmlns:a14="http://schemas.microsoft.com/office/drawing/2010/main"/>
              </a:ext>
            </a:extLst>
          </a:blip>
          <a:srcRect/>
          <a:stretch/>
        </p:blipFill>
        <p:spPr>
          <a:xfrm>
            <a:off x="5304686" y="5272354"/>
            <a:ext cx="1204453" cy="399839"/>
          </a:xfrm>
          <a:prstGeom prst="rect">
            <a:avLst/>
          </a:prstGeom>
        </p:spPr>
      </p:pic>
      <p:pic>
        <p:nvPicPr>
          <p:cNvPr id="30" name="Picture 29">
            <a:extLst>
              <a:ext uri="{FF2B5EF4-FFF2-40B4-BE49-F238E27FC236}">
                <a16:creationId xmlns:a16="http://schemas.microsoft.com/office/drawing/2014/main" id="{5379AC43-7C42-684D-B75C-96A7CAF85AD3}"/>
              </a:ext>
            </a:extLst>
          </p:cNvPr>
          <p:cNvPicPr>
            <a:picLocks noChangeAspect="1"/>
          </p:cNvPicPr>
          <p:nvPr/>
        </p:nvPicPr>
        <p:blipFill>
          <a:blip r:embed="rId39" cstate="print">
            <a:extLst>
              <a:ext uri="{BEBA8EAE-BF5A-486C-A8C5-ECC9F3942E4B}">
                <a14:imgProps xmlns:a14="http://schemas.microsoft.com/office/drawing/2010/main">
                  <a14:imgLayer r:embed="rId40">
                    <a14:imgEffect>
                      <a14:brightnessContrast bright="100000"/>
                    </a14:imgEffect>
                  </a14:imgLayer>
                </a14:imgProps>
              </a:ext>
              <a:ext uri="{28A0092B-C50C-407E-A947-70E740481C1C}">
                <a14:useLocalDpi xmlns:a14="http://schemas.microsoft.com/office/drawing/2010/main"/>
              </a:ext>
            </a:extLst>
          </a:blip>
          <a:stretch>
            <a:fillRect/>
          </a:stretch>
        </p:blipFill>
        <p:spPr>
          <a:xfrm>
            <a:off x="197992" y="3458356"/>
            <a:ext cx="1500240" cy="409693"/>
          </a:xfrm>
          <a:prstGeom prst="rect">
            <a:avLst/>
          </a:prstGeom>
        </p:spPr>
      </p:pic>
      <p:pic>
        <p:nvPicPr>
          <p:cNvPr id="31" name="Picture 30">
            <a:extLst>
              <a:ext uri="{FF2B5EF4-FFF2-40B4-BE49-F238E27FC236}">
                <a16:creationId xmlns:a16="http://schemas.microsoft.com/office/drawing/2014/main" id="{11D81113-3B53-B545-89A2-C1542B6732F7}"/>
              </a:ext>
            </a:extLst>
          </p:cNvPr>
          <p:cNvPicPr>
            <a:picLocks noChangeAspect="1"/>
          </p:cNvPicPr>
          <p:nvPr/>
        </p:nvPicPr>
        <p:blipFill>
          <a:blip r:embed="rId41" cstate="print">
            <a:extLst>
              <a:ext uri="{28A0092B-C50C-407E-A947-70E740481C1C}">
                <a14:useLocalDpi xmlns:a14="http://schemas.microsoft.com/office/drawing/2010/main"/>
              </a:ext>
            </a:extLst>
          </a:blip>
          <a:srcRect/>
          <a:stretch/>
        </p:blipFill>
        <p:spPr>
          <a:xfrm>
            <a:off x="5596543" y="6113230"/>
            <a:ext cx="1539411" cy="277817"/>
          </a:xfrm>
          <a:prstGeom prst="rect">
            <a:avLst/>
          </a:prstGeom>
        </p:spPr>
      </p:pic>
      <p:pic>
        <p:nvPicPr>
          <p:cNvPr id="32" name="Picture 31">
            <a:extLst>
              <a:ext uri="{FF2B5EF4-FFF2-40B4-BE49-F238E27FC236}">
                <a16:creationId xmlns:a16="http://schemas.microsoft.com/office/drawing/2014/main" id="{2B6C9949-E3DF-5B4E-8512-A1889874B659}"/>
              </a:ext>
            </a:extLst>
          </p:cNvPr>
          <p:cNvPicPr>
            <a:picLocks noChangeAspect="1"/>
          </p:cNvPicPr>
          <p:nvPr/>
        </p:nvPicPr>
        <p:blipFill>
          <a:blip r:embed="rId42" cstate="print">
            <a:extLst>
              <a:ext uri="{28A0092B-C50C-407E-A947-70E740481C1C}">
                <a14:useLocalDpi xmlns:a14="http://schemas.microsoft.com/office/drawing/2010/main"/>
              </a:ext>
            </a:extLst>
          </a:blip>
          <a:srcRect/>
          <a:stretch/>
        </p:blipFill>
        <p:spPr>
          <a:xfrm>
            <a:off x="4153362" y="4290773"/>
            <a:ext cx="1289196" cy="443972"/>
          </a:xfrm>
          <a:prstGeom prst="rect">
            <a:avLst/>
          </a:prstGeom>
        </p:spPr>
      </p:pic>
      <p:pic>
        <p:nvPicPr>
          <p:cNvPr id="33" name="Picture 32">
            <a:extLst>
              <a:ext uri="{FF2B5EF4-FFF2-40B4-BE49-F238E27FC236}">
                <a16:creationId xmlns:a16="http://schemas.microsoft.com/office/drawing/2014/main" id="{6AF14B0D-A532-CD43-A40F-9EE131DDA68E}"/>
              </a:ext>
            </a:extLst>
          </p:cNvPr>
          <p:cNvPicPr>
            <a:picLocks noChangeAspect="1"/>
          </p:cNvPicPr>
          <p:nvPr/>
        </p:nvPicPr>
        <p:blipFill>
          <a:blip r:embed="rId43" cstate="print">
            <a:extLst>
              <a:ext uri="{BEBA8EAE-BF5A-486C-A8C5-ECC9F3942E4B}">
                <a14:imgProps xmlns:a14="http://schemas.microsoft.com/office/drawing/2010/main">
                  <a14:imgLayer r:embed="rId44">
                    <a14:imgEffect>
                      <a14:brightnessContrast bright="100000"/>
                    </a14:imgEffect>
                  </a14:imgLayer>
                </a14:imgProps>
              </a:ext>
              <a:ext uri="{28A0092B-C50C-407E-A947-70E740481C1C}">
                <a14:useLocalDpi xmlns:a14="http://schemas.microsoft.com/office/drawing/2010/main"/>
              </a:ext>
            </a:extLst>
          </a:blip>
          <a:stretch>
            <a:fillRect/>
          </a:stretch>
        </p:blipFill>
        <p:spPr>
          <a:xfrm>
            <a:off x="8159621" y="4214428"/>
            <a:ext cx="1957619" cy="699849"/>
          </a:xfrm>
          <a:prstGeom prst="rect">
            <a:avLst/>
          </a:prstGeom>
        </p:spPr>
      </p:pic>
      <p:pic>
        <p:nvPicPr>
          <p:cNvPr id="34" name="Picture 33">
            <a:extLst>
              <a:ext uri="{FF2B5EF4-FFF2-40B4-BE49-F238E27FC236}">
                <a16:creationId xmlns:a16="http://schemas.microsoft.com/office/drawing/2014/main" id="{979513E2-0FC7-644F-B93E-CBB5A0D18AC1}"/>
              </a:ext>
            </a:extLst>
          </p:cNvPr>
          <p:cNvPicPr>
            <a:picLocks noChangeAspect="1"/>
          </p:cNvPicPr>
          <p:nvPr/>
        </p:nvPicPr>
        <p:blipFill>
          <a:blip r:embed="rId45" cstate="print">
            <a:extLst>
              <a:ext uri="{BEBA8EAE-BF5A-486C-A8C5-ECC9F3942E4B}">
                <a14:imgProps xmlns:a14="http://schemas.microsoft.com/office/drawing/2010/main">
                  <a14:imgLayer r:embed="rId46">
                    <a14:imgEffect>
                      <a14:brightnessContrast bright="100000"/>
                    </a14:imgEffect>
                  </a14:imgLayer>
                </a14:imgProps>
              </a:ext>
              <a:ext uri="{28A0092B-C50C-407E-A947-70E740481C1C}">
                <a14:useLocalDpi xmlns:a14="http://schemas.microsoft.com/office/drawing/2010/main"/>
              </a:ext>
            </a:extLst>
          </a:blip>
          <a:srcRect/>
          <a:stretch/>
        </p:blipFill>
        <p:spPr>
          <a:xfrm>
            <a:off x="5010843" y="3592935"/>
            <a:ext cx="1405351" cy="140535"/>
          </a:xfrm>
          <a:prstGeom prst="rect">
            <a:avLst/>
          </a:prstGeom>
        </p:spPr>
      </p:pic>
      <p:pic>
        <p:nvPicPr>
          <p:cNvPr id="35" name="Picture 34">
            <a:extLst>
              <a:ext uri="{FF2B5EF4-FFF2-40B4-BE49-F238E27FC236}">
                <a16:creationId xmlns:a16="http://schemas.microsoft.com/office/drawing/2014/main" id="{DDA8DBFA-5727-2D4B-8486-00AD4784D2DB}"/>
              </a:ext>
            </a:extLst>
          </p:cNvPr>
          <p:cNvPicPr>
            <a:picLocks noChangeAspect="1"/>
          </p:cNvPicPr>
          <p:nvPr/>
        </p:nvPicPr>
        <p:blipFill>
          <a:blip r:embed="rId47" cstate="print">
            <a:extLst>
              <a:ext uri="{BEBA8EAE-BF5A-486C-A8C5-ECC9F3942E4B}">
                <a14:imgProps xmlns:a14="http://schemas.microsoft.com/office/drawing/2010/main">
                  <a14:imgLayer r:embed="rId48">
                    <a14:imgEffect>
                      <a14:brightnessContrast bright="100000"/>
                    </a14:imgEffect>
                  </a14:imgLayer>
                </a14:imgProps>
              </a:ext>
              <a:ext uri="{28A0092B-C50C-407E-A947-70E740481C1C}">
                <a14:useLocalDpi xmlns:a14="http://schemas.microsoft.com/office/drawing/2010/main"/>
              </a:ext>
            </a:extLst>
          </a:blip>
          <a:srcRect/>
          <a:stretch/>
        </p:blipFill>
        <p:spPr>
          <a:xfrm>
            <a:off x="8941715" y="6038191"/>
            <a:ext cx="1549403" cy="411559"/>
          </a:xfrm>
          <a:prstGeom prst="rect">
            <a:avLst/>
          </a:prstGeom>
        </p:spPr>
      </p:pic>
      <p:pic>
        <p:nvPicPr>
          <p:cNvPr id="36" name="Picture 35">
            <a:extLst>
              <a:ext uri="{FF2B5EF4-FFF2-40B4-BE49-F238E27FC236}">
                <a16:creationId xmlns:a16="http://schemas.microsoft.com/office/drawing/2014/main" id="{BA86F4C6-A1F6-3B41-A3A4-A8599B940C9A}"/>
              </a:ext>
            </a:extLst>
          </p:cNvPr>
          <p:cNvPicPr>
            <a:picLocks noChangeAspect="1"/>
          </p:cNvPicPr>
          <p:nvPr/>
        </p:nvPicPr>
        <p:blipFill>
          <a:blip r:embed="rId49" cstate="print">
            <a:extLst>
              <a:ext uri="{BEBA8EAE-BF5A-486C-A8C5-ECC9F3942E4B}">
                <a14:imgProps xmlns:a14="http://schemas.microsoft.com/office/drawing/2010/main">
                  <a14:imgLayer r:embed="rId50">
                    <a14:imgEffect>
                      <a14:brightnessContrast bright="100000"/>
                    </a14:imgEffect>
                  </a14:imgLayer>
                </a14:imgProps>
              </a:ext>
              <a:ext uri="{28A0092B-C50C-407E-A947-70E740481C1C}">
                <a14:useLocalDpi xmlns:a14="http://schemas.microsoft.com/office/drawing/2010/main"/>
              </a:ext>
            </a:extLst>
          </a:blip>
          <a:srcRect/>
          <a:stretch/>
        </p:blipFill>
        <p:spPr>
          <a:xfrm>
            <a:off x="6628362" y="3499148"/>
            <a:ext cx="1405351" cy="328109"/>
          </a:xfrm>
          <a:prstGeom prst="rect">
            <a:avLst/>
          </a:prstGeom>
        </p:spPr>
      </p:pic>
      <p:pic>
        <p:nvPicPr>
          <p:cNvPr id="37" name="Picture 36">
            <a:extLst>
              <a:ext uri="{FF2B5EF4-FFF2-40B4-BE49-F238E27FC236}">
                <a16:creationId xmlns:a16="http://schemas.microsoft.com/office/drawing/2014/main" id="{ACE5CAEF-AA23-BF42-9C84-1868ACE8C57A}"/>
              </a:ext>
            </a:extLst>
          </p:cNvPr>
          <p:cNvPicPr>
            <a:picLocks noChangeAspect="1"/>
          </p:cNvPicPr>
          <p:nvPr/>
        </p:nvPicPr>
        <p:blipFill rotWithShape="1">
          <a:blip r:embed="rId51" cstate="print">
            <a:extLst>
              <a:ext uri="{BEBA8EAE-BF5A-486C-A8C5-ECC9F3942E4B}">
                <a14:imgProps xmlns:a14="http://schemas.microsoft.com/office/drawing/2010/main">
                  <a14:imgLayer r:embed="rId52">
                    <a14:imgEffect>
                      <a14:brightnessContrast bright="100000"/>
                    </a14:imgEffect>
                  </a14:imgLayer>
                </a14:imgProps>
              </a:ext>
              <a:ext uri="{28A0092B-C50C-407E-A947-70E740481C1C}">
                <a14:useLocalDpi xmlns:a14="http://schemas.microsoft.com/office/drawing/2010/main"/>
              </a:ext>
            </a:extLst>
          </a:blip>
          <a:srcRect l="39088" r="7981"/>
          <a:stretch/>
        </p:blipFill>
        <p:spPr>
          <a:xfrm>
            <a:off x="10789965" y="5775274"/>
            <a:ext cx="1127367" cy="858341"/>
          </a:xfrm>
          <a:prstGeom prst="rect">
            <a:avLst/>
          </a:prstGeom>
        </p:spPr>
      </p:pic>
      <p:pic>
        <p:nvPicPr>
          <p:cNvPr id="38" name="Picture 37">
            <a:extLst>
              <a:ext uri="{FF2B5EF4-FFF2-40B4-BE49-F238E27FC236}">
                <a16:creationId xmlns:a16="http://schemas.microsoft.com/office/drawing/2014/main" id="{257EF972-EACD-EF45-B362-FB696E983D5B}"/>
              </a:ext>
            </a:extLst>
          </p:cNvPr>
          <p:cNvPicPr>
            <a:picLocks noChangeAspect="1"/>
          </p:cNvPicPr>
          <p:nvPr/>
        </p:nvPicPr>
        <p:blipFill>
          <a:blip r:embed="rId53" cstate="print">
            <a:extLst>
              <a:ext uri="{BEBA8EAE-BF5A-486C-A8C5-ECC9F3942E4B}">
                <a14:imgProps xmlns:a14="http://schemas.microsoft.com/office/drawing/2010/main">
                  <a14:imgLayer r:embed="rId54">
                    <a14:imgEffect>
                      <a14:brightnessContrast bright="100000"/>
                    </a14:imgEffect>
                  </a14:imgLayer>
                </a14:imgProps>
              </a:ext>
              <a:ext uri="{28A0092B-C50C-407E-A947-70E740481C1C}">
                <a14:useLocalDpi xmlns:a14="http://schemas.microsoft.com/office/drawing/2010/main"/>
              </a:ext>
            </a:extLst>
          </a:blip>
          <a:srcRect/>
          <a:stretch/>
        </p:blipFill>
        <p:spPr>
          <a:xfrm>
            <a:off x="8451751" y="5370211"/>
            <a:ext cx="1309964" cy="231291"/>
          </a:xfrm>
          <a:prstGeom prst="rect">
            <a:avLst/>
          </a:prstGeom>
        </p:spPr>
      </p:pic>
      <p:sp>
        <p:nvSpPr>
          <p:cNvPr id="41" name="TextBox 40">
            <a:extLst>
              <a:ext uri="{FF2B5EF4-FFF2-40B4-BE49-F238E27FC236}">
                <a16:creationId xmlns:a16="http://schemas.microsoft.com/office/drawing/2014/main" id="{F45D64C7-92F9-7742-9FA8-644DE03F9B60}"/>
              </a:ext>
            </a:extLst>
          </p:cNvPr>
          <p:cNvSpPr txBox="1"/>
          <p:nvPr/>
        </p:nvSpPr>
        <p:spPr>
          <a:xfrm>
            <a:off x="411107" y="1057873"/>
            <a:ext cx="11010824" cy="1734064"/>
          </a:xfrm>
          <a:prstGeom prst="rect">
            <a:avLst/>
          </a:prstGeom>
          <a:noFill/>
        </p:spPr>
        <p:txBody>
          <a:bodyPr wrap="square" rtlCol="0">
            <a:spAutoFit/>
          </a:bodyPr>
          <a:lstStyle/>
          <a:p>
            <a:pPr marL="609585" indent="-609585" defTabSz="609585" fontAlgn="base">
              <a:spcBef>
                <a:spcPct val="0"/>
              </a:spcBef>
              <a:spcAft>
                <a:spcPct val="0"/>
              </a:spcAft>
              <a:buFont typeface="Arial" panose="020B0604020202020204" pitchFamily="34" charset="0"/>
              <a:buChar char="•"/>
              <a:defRPr/>
            </a:pPr>
            <a:r>
              <a:rPr lang="en-US" sz="2667" dirty="0">
                <a:solidFill>
                  <a:srgbClr val="FFFFFF"/>
                </a:solidFill>
                <a:latin typeface="CiscoSansTT ExtraLight"/>
                <a:ea typeface="ＭＳ Ｐゴシック" charset="0"/>
              </a:rPr>
              <a:t>#1 in Market share with IDC, Dell ‘Oro and Gartner</a:t>
            </a:r>
          </a:p>
          <a:p>
            <a:pPr marL="609585" indent="-609585" defTabSz="609585" fontAlgn="base">
              <a:spcBef>
                <a:spcPct val="0"/>
              </a:spcBef>
              <a:spcAft>
                <a:spcPct val="0"/>
              </a:spcAft>
              <a:buFont typeface="Arial" panose="020B0604020202020204" pitchFamily="34" charset="0"/>
              <a:buChar char="•"/>
              <a:defRPr/>
            </a:pPr>
            <a:r>
              <a:rPr lang="en-US" sz="2667" dirty="0">
                <a:solidFill>
                  <a:srgbClr val="FFFFFF"/>
                </a:solidFill>
                <a:latin typeface="CiscoSansTT ExtraLight"/>
                <a:ea typeface="ＭＳ Ｐゴシック" charset="0"/>
              </a:rPr>
              <a:t>30,000+ customers across Viptela &amp; Meraki</a:t>
            </a:r>
          </a:p>
          <a:p>
            <a:pPr marL="1066785" lvl="1" indent="-609585" defTabSz="609585" fontAlgn="base">
              <a:spcBef>
                <a:spcPct val="0"/>
              </a:spcBef>
              <a:spcAft>
                <a:spcPct val="0"/>
              </a:spcAft>
              <a:buFont typeface="Arial" panose="020B0604020202020204" pitchFamily="34" charset="0"/>
              <a:buChar char="•"/>
              <a:defRPr/>
            </a:pPr>
            <a:r>
              <a:rPr lang="en-US" sz="2667" dirty="0">
                <a:solidFill>
                  <a:srgbClr val="FFFFFF"/>
                </a:solidFill>
                <a:latin typeface="CiscoSansTT ExtraLight"/>
                <a:ea typeface="ＭＳ Ｐゴシック" charset="0"/>
              </a:rPr>
              <a:t>Widely deployed across Fortune 2000 </a:t>
            </a:r>
          </a:p>
          <a:p>
            <a:pPr marL="1066785" lvl="1" indent="-609585" defTabSz="609585" fontAlgn="base">
              <a:spcBef>
                <a:spcPct val="0"/>
              </a:spcBef>
              <a:spcAft>
                <a:spcPct val="0"/>
              </a:spcAft>
              <a:buFont typeface="Arial" panose="020B0604020202020204" pitchFamily="34" charset="0"/>
              <a:buChar char="•"/>
              <a:defRPr/>
            </a:pPr>
            <a:r>
              <a:rPr lang="en-US" sz="2667" dirty="0">
                <a:solidFill>
                  <a:srgbClr val="FFFFFF"/>
                </a:solidFill>
                <a:latin typeface="CiscoSansTT ExtraLight"/>
                <a:ea typeface="ＭＳ Ｐゴシック" charset="0"/>
              </a:rPr>
              <a:t>70% of Fortune 100 Companies </a:t>
            </a:r>
          </a:p>
        </p:txBody>
      </p:sp>
      <p:sp>
        <p:nvSpPr>
          <p:cNvPr id="40" name="Title 2">
            <a:extLst>
              <a:ext uri="{FF2B5EF4-FFF2-40B4-BE49-F238E27FC236}">
                <a16:creationId xmlns:a16="http://schemas.microsoft.com/office/drawing/2014/main" id="{9379A023-D8E9-6D49-85DE-31D0CD4B338D}"/>
              </a:ext>
            </a:extLst>
          </p:cNvPr>
          <p:cNvSpPr txBox="1">
            <a:spLocks/>
          </p:cNvSpPr>
          <p:nvPr/>
        </p:nvSpPr>
        <p:spPr bwMode="auto">
          <a:xfrm>
            <a:off x="207845" y="75286"/>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noAutofit/>
          </a:bodyPr>
          <a:lstStyle>
            <a:lvl1pPr marL="244794" indent="-533277" algn="l" defTabSz="912261" rtl="0" eaLnBrk="1" fontAlgn="base" hangingPunct="1">
              <a:lnSpc>
                <a:spcPct val="90000"/>
              </a:lnSpc>
              <a:spcBef>
                <a:spcPct val="0"/>
              </a:spcBef>
              <a:spcAft>
                <a:spcPct val="0"/>
              </a:spcAft>
              <a:defRPr lang="en-US" sz="5333" b="0" i="1" u="none" kern="1200" spc="0" baseline="0">
                <a:solidFill>
                  <a:schemeClr val="bg1">
                    <a:lumMod val="75000"/>
                  </a:schemeClr>
                </a:solidFill>
                <a:latin typeface="+mj-lt"/>
                <a:ea typeface="CiscoSansTT Thin" charset="0"/>
                <a:cs typeface="CiscoSans Thin"/>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4400" i="0" dirty="0"/>
              <a:t>SD-WAN Market Leader across all Metrics </a:t>
            </a:r>
          </a:p>
        </p:txBody>
      </p:sp>
    </p:spTree>
    <p:extLst>
      <p:ext uri="{BB962C8B-B14F-4D97-AF65-F5344CB8AC3E}">
        <p14:creationId xmlns:p14="http://schemas.microsoft.com/office/powerpoint/2010/main" val="2605800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E5HqlQfDa9dxkRtcpWJj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4Rz0HQcrQFec4q08bLCj2A"/>
</p:tagLst>
</file>

<file path=ppt/theme/theme1.xml><?xml version="1.0" encoding="utf-8"?>
<a:theme xmlns:a="http://schemas.openxmlformats.org/drawingml/2006/main" name="Cisco Corporate Template 201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2019" id="{1A2767C4-CF7D-FA40-BBA2-7B0DD7AD98BD}" vid="{A9EB2BFA-0B14-BF4E-B5B6-2A92A206D705}"/>
    </a:ext>
  </a:extLst>
</a:theme>
</file>

<file path=ppt/theme/theme2.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defTabSz="609585" fontAlgn="base">
          <a:spcBef>
            <a:spcPct val="0"/>
          </a:spcBef>
          <a:spcAft>
            <a:spcPct val="0"/>
          </a:spcAft>
          <a:defRPr sz="900" dirty="0" smtClean="0">
            <a:solidFill>
              <a:schemeClr val="bg2"/>
            </a:solidFill>
            <a:latin typeface="CiscoSansTT ExtraLight" panose="020B0303020201020303" pitchFamily="34" charset="0"/>
            <a:cs typeface="CiscoSansTT ExtraLight" panose="020B03030202010203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4.xml><?xml version="1.0" encoding="utf-8"?>
<a:theme xmlns:a="http://schemas.openxmlformats.org/drawingml/2006/main" name="2_Blue theme 2015 16x9">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58478</TotalTime>
  <Words>5479</Words>
  <Application>Microsoft Office PowerPoint</Application>
  <PresentationFormat>Widescreen</PresentationFormat>
  <Paragraphs>869</Paragraphs>
  <Slides>44</Slides>
  <Notes>29</Notes>
  <HiddenSlides>1</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44</vt:i4>
      </vt:variant>
    </vt:vector>
  </HeadingPairs>
  <TitlesOfParts>
    <vt:vector size="57" baseType="lpstr">
      <vt:lpstr>Arial</vt:lpstr>
      <vt:lpstr>Calibri</vt:lpstr>
      <vt:lpstr>CiscoSans ExtraLight</vt:lpstr>
      <vt:lpstr>CiscoSansTT</vt:lpstr>
      <vt:lpstr>CiscoSansTT ExtraLight</vt:lpstr>
      <vt:lpstr>CiscoSansTT Heavy</vt:lpstr>
      <vt:lpstr>CiscoSansTT Light</vt:lpstr>
      <vt:lpstr>Segoe UI</vt:lpstr>
      <vt:lpstr>Cisco Corporate Template 2019</vt:lpstr>
      <vt:lpstr>Blue theme 2015 16x9</vt:lpstr>
      <vt:lpstr>1_Blue theme 2015 16x9</vt:lpstr>
      <vt:lpstr>2_Blue theme 2015 16x9</vt:lpstr>
      <vt:lpstr>think-cell Slide</vt:lpstr>
      <vt:lpstr>Cisco SD-WAN</vt:lpstr>
      <vt:lpstr>Today Applications are Moving to Multiple Clouds</vt:lpstr>
      <vt:lpstr>Internet Connectivity Becomes Business Critical</vt:lpstr>
      <vt:lpstr>To help, IT is deploying SD-WAN</vt:lpstr>
      <vt:lpstr>Introducing Cisco SD-WAN Powered by Viptela</vt:lpstr>
      <vt:lpstr>Secure Cloud Scale SD-WAN Architecture </vt:lpstr>
      <vt:lpstr>Benefits of Cisco SD-WAN</vt:lpstr>
      <vt:lpstr>Business Value of Cisco SD-WAN</vt:lpstr>
      <vt:lpstr>PowerPoint Presentation</vt:lpstr>
      <vt:lpstr>Application Experience – Use Cases</vt:lpstr>
      <vt:lpstr>Why Backhauling Impacts Application Performance</vt:lpstr>
      <vt:lpstr>PowerPoint Presentation</vt:lpstr>
      <vt:lpstr>Now SD-WAN has UC Integration  Delivers Webex/Teams gateway and optimization</vt:lpstr>
      <vt:lpstr>PowerPoint Presentation</vt:lpstr>
      <vt:lpstr>PowerPoint Presentation</vt:lpstr>
      <vt:lpstr>Multicloud Partners: SD-WAN Beyond the Branch</vt:lpstr>
      <vt:lpstr>Secure SD-WAN / SASE – Use Cases</vt:lpstr>
      <vt:lpstr>PowerPoint Presentation</vt:lpstr>
      <vt:lpstr>Relevant Security Models. Driving towards SASE</vt:lpstr>
      <vt:lpstr>Cisco SD-WAN Security &amp; SASE Solution  Consistent across on-prem and cloud</vt:lpstr>
      <vt:lpstr>Cisco SD-WAN Fully integrated with Umbrella</vt:lpstr>
      <vt:lpstr>Fully Automated Umbrella Setup from vManage</vt:lpstr>
      <vt:lpstr>Transitioning to a Cloud-First Security Model</vt:lpstr>
      <vt:lpstr>PowerPoint Presentation</vt:lpstr>
      <vt:lpstr>PowerPoint Presentation</vt:lpstr>
      <vt:lpstr>Enterprise Grade – Use Cases</vt:lpstr>
      <vt:lpstr>SD-WAN Management</vt:lpstr>
      <vt:lpstr>PowerPoint Presentation</vt:lpstr>
      <vt:lpstr>PowerPoint Presentation</vt:lpstr>
      <vt:lpstr>PowerPoint Presentation</vt:lpstr>
      <vt:lpstr>Broadest Set of SD-WAN Platforms</vt:lpstr>
      <vt:lpstr>PowerPoint Presentation</vt:lpstr>
      <vt:lpstr>PowerPoint Presentation</vt:lpstr>
      <vt:lpstr>PowerPoint Presentation</vt:lpstr>
      <vt:lpstr>PowerPoint Presentation</vt:lpstr>
      <vt:lpstr>Why Cisco SD-WAN?</vt:lpstr>
      <vt:lpstr>PowerPoint Presentation</vt:lpstr>
      <vt:lpstr>Case Studies</vt:lpstr>
      <vt:lpstr>National Instruments</vt:lpstr>
      <vt:lpstr>Enterprise Case Study</vt:lpstr>
      <vt:lpstr>Additional SD-WAN Customer Case Studies:  Public Blogs</vt:lpstr>
      <vt:lpstr>Additional SD-WAN Customer Case Studies: Customer Videos</vt:lpstr>
      <vt:lpstr>Featured Quotes: SDWAN</vt:lpstr>
      <vt:lpstr>Complete Multicast Support on Cisco SD-WAN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G</dc:creator>
  <cp:lastModifiedBy>dylan larocque</cp:lastModifiedBy>
  <cp:revision>232</cp:revision>
  <dcterms:created xsi:type="dcterms:W3CDTF">2019-04-18T20:06:42Z</dcterms:created>
  <dcterms:modified xsi:type="dcterms:W3CDTF">2020-11-30T15:11:30Z</dcterms:modified>
</cp:coreProperties>
</file>