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4" r:id="rId4"/>
  </p:sldMasterIdLst>
  <p:notesMasterIdLst>
    <p:notesMasterId r:id="rId26"/>
  </p:notesMasterIdLst>
  <p:handoutMasterIdLst>
    <p:handoutMasterId r:id="rId27"/>
  </p:handoutMasterIdLst>
  <p:sldIdLst>
    <p:sldId id="6524" r:id="rId5"/>
    <p:sldId id="2132738105" r:id="rId6"/>
    <p:sldId id="2132737750" r:id="rId7"/>
    <p:sldId id="2132737751" r:id="rId8"/>
    <p:sldId id="2076136220" r:id="rId9"/>
    <p:sldId id="2076136197" r:id="rId10"/>
    <p:sldId id="2076136208" r:id="rId11"/>
    <p:sldId id="2076136211" r:id="rId12"/>
    <p:sldId id="2076136187" r:id="rId13"/>
    <p:sldId id="2076136219" r:id="rId14"/>
    <p:sldId id="2076136183" r:id="rId15"/>
    <p:sldId id="2076136214" r:id="rId16"/>
    <p:sldId id="2076136199" r:id="rId17"/>
    <p:sldId id="2132738104" r:id="rId18"/>
    <p:sldId id="6535" r:id="rId19"/>
    <p:sldId id="342" r:id="rId20"/>
    <p:sldId id="2076136201" r:id="rId21"/>
    <p:sldId id="2076136192" r:id="rId22"/>
    <p:sldId id="634" r:id="rId23"/>
    <p:sldId id="2076136216" r:id="rId24"/>
    <p:sldId id="2076136217" r:id="rId25"/>
  </p:sldIdLst>
  <p:sldSz cx="9144000" cy="5143500" type="screen16x9"/>
  <p:notesSz cx="6858000" cy="9144000"/>
  <p:custDataLst>
    <p:tags r:id="rId2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Untitled Section" id="{060D9235-AE3F-234B-8C40-3D99CB1B0437}">
          <p14:sldIdLst>
            <p14:sldId id="6524"/>
            <p14:sldId id="2132738105"/>
            <p14:sldId id="2132737750"/>
            <p14:sldId id="2132737751"/>
            <p14:sldId id="2076136220"/>
            <p14:sldId id="2076136197"/>
            <p14:sldId id="2076136208"/>
            <p14:sldId id="2076136211"/>
            <p14:sldId id="2076136187"/>
            <p14:sldId id="2076136219"/>
            <p14:sldId id="2076136183"/>
            <p14:sldId id="2076136214"/>
            <p14:sldId id="2076136199"/>
            <p14:sldId id="2132738104"/>
            <p14:sldId id="6535"/>
            <p14:sldId id="342"/>
            <p14:sldId id="2076136201"/>
            <p14:sldId id="2076136192"/>
            <p14:sldId id="634"/>
            <p14:sldId id="2076136216"/>
            <p14:sldId id="2076136217"/>
          </p14:sldIdLst>
        </p14:section>
      </p14:sectionLst>
    </p:ext>
    <p:ext uri="{EFAFB233-063F-42B5-8137-9DF3F51BA10A}">
      <p15:sldGuideLst xmlns:p15="http://schemas.microsoft.com/office/powerpoint/2012/main" xmlns="">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1B"/>
    <a:srgbClr val="1E4271"/>
    <a:srgbClr val="16355F"/>
    <a:srgbClr val="1F4371"/>
    <a:srgbClr val="6EBE4A"/>
    <a:srgbClr val="0D274D"/>
    <a:srgbClr val="00BCEB"/>
    <a:srgbClr val="FCAA1A"/>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3" autoAdjust="0"/>
    <p:restoredTop sz="83946" autoAdjust="0"/>
  </p:normalViewPr>
  <p:slideViewPr>
    <p:cSldViewPr snapToGrid="0" snapToObjects="1" showGuides="1">
      <p:cViewPr>
        <p:scale>
          <a:sx n="110" d="100"/>
          <a:sy n="110" d="100"/>
        </p:scale>
        <p:origin x="-90" y="162"/>
      </p:cViewPr>
      <p:guideLst>
        <p:guide orient="horz" pos="1620"/>
        <p:guide pos="3144"/>
      </p:guideLst>
    </p:cSldViewPr>
  </p:slideViewPr>
  <p:outlineViewPr>
    <p:cViewPr>
      <p:scale>
        <a:sx n="33" d="100"/>
        <a:sy n="33" d="100"/>
      </p:scale>
      <p:origin x="0" y="-14904"/>
    </p:cViewPr>
  </p:outlineViewPr>
  <p:notesTextViewPr>
    <p:cViewPr>
      <p:scale>
        <a:sx n="3" d="2"/>
        <a:sy n="3" d="2"/>
      </p:scale>
      <p:origin x="0" y="0"/>
    </p:cViewPr>
  </p:notesTextViewPr>
  <p:sorterViewPr>
    <p:cViewPr varScale="1">
      <p:scale>
        <a:sx n="1" d="1"/>
        <a:sy n="1" d="1"/>
      </p:scale>
      <p:origin x="0" y="-1118"/>
    </p:cViewPr>
  </p:sorterViewPr>
  <p:notesViewPr>
    <p:cSldViewPr snapToGrid="0" snapToObjects="1" showGuides="1">
      <p:cViewPr varScale="1">
        <p:scale>
          <a:sx n="91" d="100"/>
          <a:sy n="91" d="100"/>
        </p:scale>
        <p:origin x="350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iscoSansTT ExtraLight" panose="020B0303020201020303" pitchFamily="34" charset="0"/>
                <a:ea typeface="+mn-ea"/>
                <a:cs typeface="+mn-cs"/>
              </a:rPr>
              <a:t>The perimeter is no longer a single place but instead multiple “enforcement point s” that need to be seamlessly harmonized across an increasingly complex environment. </a:t>
            </a:r>
          </a:p>
          <a:p>
            <a:r>
              <a:rPr lang="en-US" sz="1200" kern="1200" dirty="0">
                <a:solidFill>
                  <a:schemeClr val="tx1"/>
                </a:solidFill>
                <a:effectLst/>
                <a:latin typeface="CiscoSansTT ExtraLight" panose="020B0303020201020303" pitchFamily="34" charset="0"/>
                <a:ea typeface="+mn-ea"/>
                <a:cs typeface="+mn-cs"/>
              </a:rPr>
              <a:t> </a:t>
            </a:r>
          </a:p>
          <a:p>
            <a:r>
              <a:rPr lang="en-US" sz="1200" kern="1200" dirty="0">
                <a:solidFill>
                  <a:schemeClr val="tx1"/>
                </a:solidFill>
                <a:effectLst/>
                <a:latin typeface="CiscoSansTT ExtraLight" panose="020B0303020201020303" pitchFamily="34" charset="0"/>
                <a:ea typeface="+mn-ea"/>
                <a:cs typeface="+mn-cs"/>
              </a:rPr>
              <a:t>However, as cloud, BYOD (bring your own device), and other emerging technologies and trends gain prominence, security devices are also becoming more diverse. Traditional “firewall” devices are being replaced by a mixture of physical and virtual appliances, some embedded into the network while others are delivered as a service, are host-based, or included with public cloud environments. </a:t>
            </a:r>
          </a:p>
          <a:p>
            <a:r>
              <a:rPr lang="en-US" sz="1200" kern="1200" dirty="0">
                <a:solidFill>
                  <a:schemeClr val="tx1"/>
                </a:solidFill>
                <a:effectLst/>
                <a:latin typeface="CiscoSansTT ExtraLight" panose="020B0303020201020303" pitchFamily="34" charset="0"/>
                <a:ea typeface="+mn-ea"/>
                <a:cs typeface="+mn-cs"/>
              </a:rPr>
              <a:t> </a:t>
            </a:r>
          </a:p>
          <a:p>
            <a:r>
              <a:rPr lang="en-US" sz="1200" b="1" kern="1200" dirty="0">
                <a:solidFill>
                  <a:schemeClr val="tx1"/>
                </a:solidFill>
                <a:effectLst/>
                <a:latin typeface="CiscoSansTT ExtraLight" panose="020B0303020201020303" pitchFamily="34" charset="0"/>
                <a:ea typeface="+mn-ea"/>
                <a:cs typeface="+mn-cs"/>
              </a:rPr>
              <a:t>Transition: </a:t>
            </a:r>
            <a:r>
              <a:rPr lang="en-US" sz="1200" b="0" kern="1200" dirty="0">
                <a:solidFill>
                  <a:schemeClr val="tx1"/>
                </a:solidFill>
                <a:effectLst/>
                <a:latin typeface="CiscoSansTT ExtraLight" panose="020B0303020201020303" pitchFamily="34" charset="0"/>
                <a:ea typeface="+mn-ea"/>
                <a:cs typeface="+mn-cs"/>
              </a:rPr>
              <a:t>Businesses need a better way to protect their networks and harmonize their security controls across these new “enforcement point” micro-perimeters to lessen the burden on their IT teams and maximize security.</a:t>
            </a:r>
          </a:p>
          <a:p>
            <a:endParaRPr lang="en-US" sz="1200" b="0" kern="1200" dirty="0">
              <a:solidFill>
                <a:schemeClr val="tx1"/>
              </a:solidFill>
              <a:effectLst/>
              <a:latin typeface="CiscoSansTT ExtraLight" panose="020B0303020201020303" pitchFamily="34" charset="0"/>
              <a:ea typeface="+mn-ea"/>
              <a:cs typeface="+mn-cs"/>
            </a:endParaRPr>
          </a:p>
          <a:p>
            <a:r>
              <a:rPr lang="en-US" sz="1200" b="1" kern="1200" dirty="0">
                <a:solidFill>
                  <a:schemeClr val="tx1"/>
                </a:solidFill>
                <a:effectLst/>
                <a:latin typeface="CiscoSansTT ExtraLight" panose="020B0303020201020303" pitchFamily="34" charset="0"/>
                <a:ea typeface="+mn-ea"/>
                <a:cs typeface="+mn-cs"/>
              </a:rPr>
              <a:t>&lt;click&gt;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DD43B-31BF-441C-BF6E-38E6983359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80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0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a:solidFill>
                  <a:srgbClr val="0D274D"/>
                </a:solidFill>
              </a:rPr>
              <a:t>As the company that </a:t>
            </a:r>
            <a:r>
              <a:rPr lang="en-US" sz="1200" b="1">
                <a:solidFill>
                  <a:schemeClr val="bg2"/>
                </a:solidFill>
              </a:rPr>
              <a:t>built the internet and your network, </a:t>
            </a:r>
            <a:r>
              <a:rPr lang="en-US" sz="1200">
                <a:solidFill>
                  <a:srgbClr val="0D274D"/>
                </a:solidFill>
              </a:rPr>
              <a:t>no one is better equipped to future-proof your network than Cisco. </a:t>
            </a:r>
          </a:p>
          <a:p>
            <a:endParaRPr lang="en-US" sz="1200">
              <a:solidFill>
                <a:srgbClr val="0D274D"/>
              </a:solidFill>
            </a:endParaRPr>
          </a:p>
          <a:p>
            <a:r>
              <a:rPr lang="en-US" sz="1200" kern="1200">
                <a:solidFill>
                  <a:schemeClr val="tx1"/>
                </a:solidFill>
                <a:effectLst/>
                <a:latin typeface="CiscoSansTT ExtraLight" panose="020B0303020201020303" pitchFamily="34" charset="0"/>
                <a:ea typeface="+mn-ea"/>
                <a:cs typeface="+mn-cs"/>
              </a:rPr>
              <a:t>The NGFW is a great standalone solution or gateway into the portfolio which solves broader problems than just threats at the network edge and access control lists.</a:t>
            </a:r>
            <a:endParaRPr lang="en-US" sz="1200">
              <a:solidFill>
                <a:srgbClr val="0D274D"/>
              </a:solidFill>
            </a:endParaRPr>
          </a:p>
          <a:p>
            <a:endParaRPr lang="en-US" sz="1200">
              <a:solidFill>
                <a:srgbClr val="0D274D"/>
              </a:solidFill>
            </a:endParaRPr>
          </a:p>
          <a:p>
            <a:r>
              <a:rPr lang="en-US" sz="1200">
                <a:solidFill>
                  <a:srgbClr val="0D274D"/>
                </a:solidFill>
              </a:rPr>
              <a:t>Join the massive amount of other businesses that trust Cisco and experience the deepest threat visibility on the market with the powerful control of the Cisco NGFW. You can sign up for a free trial for the NGFW and/or the CDO. If you’d like to learn more, please let me know. </a:t>
            </a:r>
          </a:p>
          <a:p>
            <a:endParaRPr lang="en-US" sz="1200">
              <a:solidFill>
                <a:srgbClr val="0D274D"/>
              </a:solidFill>
            </a:endParaRPr>
          </a:p>
          <a:p>
            <a:r>
              <a:rPr lang="en-US" sz="1200" b="1">
                <a:solidFill>
                  <a:srgbClr val="0D274D"/>
                </a:solidFill>
              </a:rPr>
              <a:t>&lt;click&gt;</a:t>
            </a:r>
            <a:endParaRPr lang="en-IN" b="1"/>
          </a:p>
        </p:txBody>
      </p:sp>
      <p:sp>
        <p:nvSpPr>
          <p:cNvPr id="4" name="Slide Number Placeholder 3"/>
          <p:cNvSpPr>
            <a:spLocks noGrp="1"/>
          </p:cNvSpPr>
          <p:nvPr>
            <p:ph type="sldNum" sz="quarter" idx="5"/>
          </p:nvPr>
        </p:nvSpPr>
        <p:spPr/>
        <p:txBody>
          <a:bodyPr/>
          <a:lstStyle/>
          <a:p>
            <a:fld id="{A0CDD43B-31BF-441C-BF6E-38E69833597D}" type="slidenum">
              <a:rPr lang="en-US" smtClean="0"/>
              <a:t>15</a:t>
            </a:fld>
            <a:endParaRPr lang="en-US"/>
          </a:p>
        </p:txBody>
      </p:sp>
    </p:spTree>
    <p:extLst>
      <p:ext uri="{BB962C8B-B14F-4D97-AF65-F5344CB8AC3E}">
        <p14:creationId xmlns:p14="http://schemas.microsoft.com/office/powerpoint/2010/main" val="63997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17</a:t>
            </a:fld>
            <a:endParaRPr lang="en-US"/>
          </a:p>
        </p:txBody>
      </p:sp>
    </p:spTree>
    <p:extLst>
      <p:ext uri="{BB962C8B-B14F-4D97-AF65-F5344CB8AC3E}">
        <p14:creationId xmlns:p14="http://schemas.microsoft.com/office/powerpoint/2010/main" val="419709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481FB6BC-FC15-B049-B0C7-E18A9474B942}" type="slidenum">
              <a:rPr lang="en-US" smtClean="0"/>
              <a:t>18</a:t>
            </a:fld>
            <a:endParaRPr lang="en-US"/>
          </a:p>
        </p:txBody>
      </p:sp>
    </p:spTree>
    <p:extLst>
      <p:ext uri="{BB962C8B-B14F-4D97-AF65-F5344CB8AC3E}">
        <p14:creationId xmlns:p14="http://schemas.microsoft.com/office/powerpoint/2010/main" val="158081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CiscoSansTT ExtraLight" panose="020B0303020201020303" pitchFamily="34" charset="0"/>
                <a:ea typeface="+mn-ea"/>
                <a:cs typeface="+mn-cs"/>
              </a:rPr>
              <a:t>Staying on top of security is easier than ever. </a:t>
            </a:r>
            <a:r>
              <a:rPr lang="en-US" sz="1200" b="1" kern="1200">
                <a:solidFill>
                  <a:schemeClr val="tx1"/>
                </a:solidFill>
                <a:effectLst/>
                <a:latin typeface="CiscoSansTT ExtraLight" panose="020B0303020201020303" pitchFamily="34" charset="0"/>
                <a:ea typeface="+mn-ea"/>
                <a:cs typeface="+mn-cs"/>
              </a:rPr>
              <a:t>Cisco Defense Orchestrator (CDO) </a:t>
            </a:r>
            <a:r>
              <a:rPr lang="en-US" sz="1200" kern="1200">
                <a:solidFill>
                  <a:schemeClr val="tx1"/>
                </a:solidFill>
                <a:effectLst/>
                <a:latin typeface="CiscoSansTT ExtraLight" panose="020B0303020201020303" pitchFamily="34" charset="0"/>
                <a:ea typeface="+mn-ea"/>
                <a:cs typeface="+mn-cs"/>
              </a:rPr>
              <a:t>helps a network operations team easily manage policies across Cisco security products. It’s a cloud-based application that cuts through complexity. You can orchestrate and manage policies consistently from one spot to keep your organization protected against the latest threats. You can track all changes in the change log and roll back to a previous configuration at any time. You can also write a policy once and scale enforcement consistently across tens of thousands of security controls throughout your network.</a:t>
            </a:r>
          </a:p>
          <a:p>
            <a:r>
              <a:rPr lang="en-US" sz="1200" kern="1200">
                <a:solidFill>
                  <a:schemeClr val="tx1"/>
                </a:solidFill>
                <a:effectLst/>
                <a:latin typeface="CiscoSansTT ExtraLight" panose="020B0303020201020303" pitchFamily="34" charset="0"/>
                <a:ea typeface="+mn-ea"/>
                <a:cs typeface="+mn-cs"/>
              </a:rPr>
              <a:t> </a:t>
            </a:r>
          </a:p>
          <a:p>
            <a:r>
              <a:rPr lang="en-US" sz="1200" kern="1200">
                <a:solidFill>
                  <a:schemeClr val="tx1"/>
                </a:solidFill>
                <a:effectLst/>
                <a:latin typeface="CiscoSansTT ExtraLight" panose="020B0303020201020303" pitchFamily="34" charset="0"/>
                <a:ea typeface="+mn-ea"/>
                <a:cs typeface="+mn-cs"/>
              </a:rPr>
              <a:t>As a cloud platform, clients are on-boarded within hours and within days you can be leveraging CDO to perform management across their portfolio of supported devices.</a:t>
            </a:r>
          </a:p>
          <a:p>
            <a:r>
              <a:rPr lang="en-US" sz="1200" kern="1200">
                <a:solidFill>
                  <a:schemeClr val="tx1"/>
                </a:solidFill>
                <a:effectLst/>
                <a:latin typeface="CiscoSansTT ExtraLight" panose="020B0303020201020303" pitchFamily="34" charset="0"/>
                <a:ea typeface="+mn-ea"/>
                <a:cs typeface="+mn-cs"/>
              </a:rPr>
              <a:t> </a:t>
            </a:r>
          </a:p>
          <a:p>
            <a:r>
              <a:rPr lang="en-US" sz="1200" kern="1200">
                <a:solidFill>
                  <a:schemeClr val="tx1"/>
                </a:solidFill>
                <a:effectLst/>
                <a:latin typeface="CiscoSansTT ExtraLight" panose="020B0303020201020303" pitchFamily="34" charset="0"/>
                <a:ea typeface="+mn-ea"/>
                <a:cs typeface="+mn-cs"/>
              </a:rPr>
              <a:t>CDO dramatically reduces the time it takes managing your network. We have applied the ability to drive bulk changes across the most common of challenges such as policy management and image upgrades. </a:t>
            </a:r>
          </a:p>
          <a:p>
            <a:r>
              <a:rPr lang="en-US" sz="1200" kern="1200">
                <a:solidFill>
                  <a:schemeClr val="tx1"/>
                </a:solidFill>
                <a:effectLst/>
                <a:latin typeface="CiscoSansTT ExtraLight" panose="020B0303020201020303" pitchFamily="34" charset="0"/>
                <a:ea typeface="+mn-ea"/>
                <a:cs typeface="+mn-cs"/>
              </a:rPr>
              <a:t> </a:t>
            </a:r>
          </a:p>
          <a:p>
            <a:r>
              <a:rPr lang="en-US" sz="1200" b="1" kern="1200">
                <a:solidFill>
                  <a:schemeClr val="tx1"/>
                </a:solidFill>
                <a:effectLst/>
                <a:latin typeface="CiscoSansTT ExtraLight" panose="020B0303020201020303" pitchFamily="34" charset="0"/>
                <a:ea typeface="+mn-ea"/>
                <a:cs typeface="+mn-cs"/>
              </a:rPr>
              <a:t>Example</a:t>
            </a:r>
            <a:r>
              <a:rPr lang="en-US" sz="1200" kern="1200">
                <a:solidFill>
                  <a:schemeClr val="tx1"/>
                </a:solidFill>
                <a:effectLst/>
                <a:latin typeface="CiscoSansTT ExtraLight" panose="020B0303020201020303" pitchFamily="34" charset="0"/>
                <a:ea typeface="+mn-ea"/>
                <a:cs typeface="+mn-cs"/>
              </a:rPr>
              <a:t>:  We have a client that needed to upgrade the firmware on 40 ASA firewalls that she manages.  Traditionally to do an upgrade across all of these firewalls it would take at least a day if not more for planning, deploy and monitor. Leveraging CDO, she was able to perform the upgrade in 30 minutes across all 40 ASAs.  How much do you think 7 hours and 30 minutes is worth to that organization?</a:t>
            </a:r>
          </a:p>
          <a:p>
            <a:endParaRPr lang="en-US" sz="1200" kern="1200">
              <a:solidFill>
                <a:schemeClr val="tx1"/>
              </a:solidFill>
              <a:effectLst/>
              <a:latin typeface="CiscoSansTT ExtraLight" panose="020B0303020201020303" pitchFamily="34" charset="0"/>
              <a:ea typeface="+mn-ea"/>
              <a:cs typeface="+mn-cs"/>
            </a:endParaRPr>
          </a:p>
          <a:p>
            <a:r>
              <a:rPr lang="en-US" sz="1200" b="1" kern="1200">
                <a:solidFill>
                  <a:schemeClr val="tx1"/>
                </a:solidFill>
                <a:effectLst/>
                <a:latin typeface="CiscoSansTT ExtraLight" panose="020B0303020201020303" pitchFamily="34" charset="0"/>
                <a:ea typeface="+mn-ea"/>
                <a:cs typeface="+mn-cs"/>
              </a:rPr>
              <a:t>&lt;click&gt;</a:t>
            </a:r>
          </a:p>
          <a:p>
            <a:r>
              <a:rPr lang="en-US" sz="1200" kern="1200">
                <a:solidFill>
                  <a:schemeClr val="tx1"/>
                </a:solidFill>
                <a:effectLst/>
                <a:latin typeface="CiscoSansTT ExtraLight" panose="020B0303020201020303" pitchFamily="34" charset="0"/>
                <a:ea typeface="+mn-ea"/>
                <a:cs typeface="+mn-cs"/>
              </a:rPr>
              <a:t> </a:t>
            </a:r>
          </a:p>
          <a:p>
            <a:r>
              <a:rPr lang="en-US" sz="1200" b="1" kern="1200">
                <a:solidFill>
                  <a:schemeClr val="tx1"/>
                </a:solidFill>
                <a:effectLst/>
                <a:latin typeface="CiscoSansTT ExtraLight" panose="020B0303020201020303" pitchFamily="34" charset="0"/>
                <a:ea typeface="+mn-ea"/>
                <a:cs typeface="+mn-cs"/>
              </a:rPr>
              <a:t>Cisco Threat Response </a:t>
            </a:r>
            <a:r>
              <a:rPr lang="en-US" sz="1200" kern="1200">
                <a:solidFill>
                  <a:schemeClr val="tx1"/>
                </a:solidFill>
                <a:effectLst/>
                <a:latin typeface="CiscoSansTT ExtraLight" panose="020B0303020201020303" pitchFamily="34" charset="0"/>
                <a:ea typeface="+mn-ea"/>
                <a:cs typeface="+mn-cs"/>
              </a:rPr>
              <a:t>unleashes the full power of our portfolio by automating integrations directly out of the box. It’s designed to dramatically cut the time and effort needed to detect, investigate, and remediate – thereby making your SOC operations more efficient and effective. It’s about making sure your organization has the best possible security posture and speeding up cyber investigations significantly. </a:t>
            </a:r>
          </a:p>
          <a:p>
            <a:r>
              <a:rPr lang="en-US" sz="1200" kern="1200">
                <a:solidFill>
                  <a:schemeClr val="tx1"/>
                </a:solidFill>
                <a:effectLst/>
                <a:latin typeface="CiscoSansTT ExtraLight" panose="020B0303020201020303" pitchFamily="34" charset="0"/>
                <a:ea typeface="+mn-ea"/>
                <a:cs typeface="+mn-cs"/>
              </a:rPr>
              <a:t> </a:t>
            </a:r>
          </a:p>
          <a:p>
            <a:r>
              <a:rPr lang="en-US" sz="1200" b="1" kern="1200">
                <a:solidFill>
                  <a:schemeClr val="tx1"/>
                </a:solidFill>
                <a:effectLst/>
                <a:latin typeface="CiscoSansTT ExtraLight" panose="020B0303020201020303" pitchFamily="34" charset="0"/>
                <a:ea typeface="+mn-ea"/>
                <a:cs typeface="+mn-cs"/>
              </a:rPr>
              <a:t>&lt;click&gt;</a:t>
            </a:r>
          </a:p>
          <a:p>
            <a:endParaRPr lang="en-US" sz="1200" b="1" kern="1200">
              <a:solidFill>
                <a:schemeClr val="tx1"/>
              </a:solidFill>
              <a:effectLst/>
              <a:latin typeface="CiscoSansTT ExtraLight" panose="020B0303020201020303" pitchFamily="34" charset="0"/>
              <a:ea typeface="+mn-ea"/>
              <a:cs typeface="+mn-cs"/>
            </a:endParaRPr>
          </a:p>
          <a:p>
            <a:r>
              <a:rPr lang="en-US" sz="1200" b="0" kern="1200">
                <a:solidFill>
                  <a:schemeClr val="tx1"/>
                </a:solidFill>
                <a:effectLst/>
                <a:latin typeface="CiscoSansTT ExtraLight" panose="020B0303020201020303" pitchFamily="34" charset="0"/>
                <a:ea typeface="+mn-ea"/>
                <a:cs typeface="+mn-cs"/>
              </a:rPr>
              <a:t>Customers are seeing great benefits from both of these products. </a:t>
            </a:r>
          </a:p>
          <a:p>
            <a:endParaRPr lang="en-US" sz="1200" b="0" kern="1200">
              <a:solidFill>
                <a:schemeClr val="tx1"/>
              </a:solidFill>
              <a:effectLst/>
              <a:latin typeface="CiscoSansTT ExtraLight" panose="020B0303020201020303" pitchFamily="34" charset="0"/>
              <a:ea typeface="+mn-ea"/>
              <a:cs typeface="+mn-cs"/>
            </a:endParaRPr>
          </a:p>
          <a:p>
            <a:r>
              <a:rPr lang="en-US" sz="1200" b="1" kern="1200">
                <a:solidFill>
                  <a:schemeClr val="tx1"/>
                </a:solidFill>
                <a:effectLst/>
                <a:latin typeface="CiscoSansTT ExtraLight" panose="020B0303020201020303" pitchFamily="34" charset="0"/>
                <a:ea typeface="+mn-ea"/>
                <a:cs typeface="+mn-cs"/>
              </a:rPr>
              <a:t>&lt;click&gt;</a:t>
            </a:r>
            <a:endParaRPr lang="en-US" sz="1200" b="0" kern="1200">
              <a:solidFill>
                <a:schemeClr val="tx1"/>
              </a:solidFill>
              <a:effectLst/>
              <a:latin typeface="CiscoSansTT ExtraLight" panose="020B0303020201020303" pitchFamily="34" charset="0"/>
              <a:ea typeface="+mn-ea"/>
              <a:cs typeface="+mn-cs"/>
            </a:endParaRPr>
          </a:p>
        </p:txBody>
      </p:sp>
      <p:sp>
        <p:nvSpPr>
          <p:cNvPr id="4" name="Slide Number Placeholder 3"/>
          <p:cNvSpPr>
            <a:spLocks noGrp="1"/>
          </p:cNvSpPr>
          <p:nvPr>
            <p:ph type="sldNum" sz="quarter" idx="5"/>
          </p:nvPr>
        </p:nvSpPr>
        <p:spPr/>
        <p:txBody>
          <a:bodyPr/>
          <a:lstStyle/>
          <a:p>
            <a:fld id="{A0CDD43B-31BF-441C-BF6E-38E69833597D}" type="slidenum">
              <a:rPr lang="en-US" smtClean="0"/>
              <a:pPr/>
              <a:t>20</a:t>
            </a:fld>
            <a:endParaRPr lang="en-US"/>
          </a:p>
        </p:txBody>
      </p:sp>
    </p:spTree>
    <p:extLst>
      <p:ext uri="{BB962C8B-B14F-4D97-AF65-F5344CB8AC3E}">
        <p14:creationId xmlns:p14="http://schemas.microsoft.com/office/powerpoint/2010/main" val="97993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CiscoSansTT ExtraLight" panose="020B0303020201020303" pitchFamily="34" charset="0"/>
                <a:ea typeface="+mn-ea"/>
                <a:cs typeface="+mn-cs"/>
              </a:rPr>
              <a:t>Centralize, integrate, and simplify management with </a:t>
            </a:r>
            <a:r>
              <a:rPr lang="en-US" sz="1200" b="1" i="0" kern="1200" dirty="0">
                <a:solidFill>
                  <a:schemeClr val="tx1"/>
                </a:solidFill>
                <a:effectLst/>
                <a:latin typeface="CiscoSansTT ExtraLight" panose="020B0303020201020303" pitchFamily="34" charset="0"/>
                <a:ea typeface="+mn-ea"/>
                <a:cs typeface="+mn-cs"/>
              </a:rPr>
              <a:t>Cisco Firepower Management Center (FMC).</a:t>
            </a:r>
            <a:r>
              <a:rPr lang="en-US" sz="1200" b="0" i="0" kern="1200" dirty="0">
                <a:solidFill>
                  <a:schemeClr val="tx1"/>
                </a:solidFill>
                <a:effectLst/>
                <a:latin typeface="CiscoSansTT ExtraLight" panose="020B0303020201020303" pitchFamily="34" charset="0"/>
                <a:ea typeface="+mn-ea"/>
                <a:cs typeface="+mn-cs"/>
              </a:rPr>
              <a:t> </a:t>
            </a:r>
          </a:p>
          <a:p>
            <a:pPr fontAlgn="base"/>
            <a:endParaRPr lang="en-US" sz="1200" b="0" i="0" kern="1200" dirty="0">
              <a:solidFill>
                <a:schemeClr val="tx1"/>
              </a:solidFill>
              <a:effectLst/>
              <a:latin typeface="CiscoSansTT ExtraLight" panose="020B0303020201020303" pitchFamily="34" charset="0"/>
              <a:ea typeface="+mn-ea"/>
              <a:cs typeface="+mn-cs"/>
            </a:endParaRPr>
          </a:p>
          <a:p>
            <a:pPr fontAlgn="base"/>
            <a:r>
              <a:rPr lang="en-US" sz="1200" b="0" i="0" kern="1200" dirty="0">
                <a:solidFill>
                  <a:schemeClr val="tx1"/>
                </a:solidFill>
                <a:effectLst/>
                <a:latin typeface="CiscoSansTT ExtraLight" panose="020B0303020201020303" pitchFamily="34" charset="0"/>
                <a:ea typeface="+mn-ea"/>
                <a:cs typeface="+mn-cs"/>
              </a:rPr>
              <a:t>This is your administrative nerve center for managing critical Cisco network security solutions. It provides complete and unified management over firewalls, application control, intrusion prevention, URL filtering, and advanced malware protection. Easily go from managing a firewall to controlling applications to investigating and remediating malware outbreaks.</a:t>
            </a:r>
          </a:p>
          <a:p>
            <a:pPr fontAlgn="base"/>
            <a:endParaRPr lang="en-US" sz="1200" b="0" i="0" kern="1200" dirty="0">
              <a:solidFill>
                <a:schemeClr val="tx1"/>
              </a:solidFill>
              <a:effectLst/>
              <a:latin typeface="CiscoSansTT ExtraLight" panose="020B0303020201020303" pitchFamily="34" charset="0"/>
              <a:ea typeface="+mn-ea"/>
              <a:cs typeface="+mn-cs"/>
            </a:endParaRPr>
          </a:p>
          <a:p>
            <a:pPr fontAlgn="base"/>
            <a:r>
              <a:rPr lang="en-US" sz="1200" b="1" i="0" kern="1200" dirty="0">
                <a:solidFill>
                  <a:schemeClr val="tx1"/>
                </a:solidFill>
                <a:effectLst/>
                <a:latin typeface="CiscoSansTT ExtraLight" panose="020B0303020201020303" pitchFamily="34" charset="0"/>
                <a:ea typeface="+mn-ea"/>
                <a:cs typeface="+mn-cs"/>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ea typeface="ＭＳ Ｐゴシック" panose="020B0600070205080204" pitchFamily="34" charset="-128"/>
              </a:rPr>
              <a:t>Cisco Threat Response </a:t>
            </a:r>
            <a:r>
              <a:rPr lang="en-US" altLang="en-US" baseline="0" dirty="0">
                <a:ea typeface="ＭＳ Ｐゴシック" panose="020B0600070205080204" pitchFamily="34" charset="-128"/>
              </a:rPr>
              <a:t>is the key pillar of our integrated security architecture, designed to get you more from your Cisco Security investments.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ＭＳ Ｐゴシック" panose="020B0600070205080204" pitchFamily="34" charset="-128"/>
              </a:rPr>
              <a:t>It unleashes the full power of our portfolio by automating integrations directly out of the box. It’s designed to dramatically cut the time and effort needed to detect, investigate, and remediate – thereby making your SOC operations more efficient and effective. It’s about making sure your organization has the best possible security posture.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ＭＳ Ｐゴシック" panose="020B0600070205080204" pitchFamily="34" charset="-128"/>
              </a:rPr>
              <a:t>Another great part? Cisco Threat Response is included as part of the Cisco Security product licenses... There’s nothing more to buy. </a:t>
            </a:r>
            <a:endParaRPr lang="en-US" sz="1200" b="0" baseline="0" dirty="0"/>
          </a:p>
          <a:p>
            <a:endParaRPr lang="en-US" dirty="0"/>
          </a:p>
          <a:p>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iscoSansTT ExtraLight" panose="020B0303020201020303" pitchFamily="34" charset="0"/>
                <a:ea typeface="+mn-ea"/>
                <a:cs typeface="+mn-cs"/>
              </a:rPr>
              <a:t>Customers are seeing great benefits from both of these products. </a:t>
            </a:r>
          </a:p>
          <a:p>
            <a:endParaRPr lang="en-US" dirty="0"/>
          </a:p>
          <a:p>
            <a:r>
              <a:rPr lang="en-US" b="1" dirty="0"/>
              <a:t>&lt;click&gt;</a:t>
            </a:r>
          </a:p>
        </p:txBody>
      </p:sp>
      <p:sp>
        <p:nvSpPr>
          <p:cNvPr id="4" name="Slide Number Placeholder 3"/>
          <p:cNvSpPr>
            <a:spLocks noGrp="1"/>
          </p:cNvSpPr>
          <p:nvPr>
            <p:ph type="sldNum" sz="quarter" idx="5"/>
          </p:nvPr>
        </p:nvSpPr>
        <p:spPr/>
        <p:txBody>
          <a:bodyPr/>
          <a:lstStyle/>
          <a:p>
            <a:fld id="{A0CDD43B-31BF-441C-BF6E-38E69833597D}" type="slidenum">
              <a:rPr lang="en-US" smtClean="0"/>
              <a:pPr/>
              <a:t>21</a:t>
            </a:fld>
            <a:endParaRPr lang="en-US"/>
          </a:p>
        </p:txBody>
      </p:sp>
    </p:spTree>
    <p:extLst>
      <p:ext uri="{BB962C8B-B14F-4D97-AF65-F5344CB8AC3E}">
        <p14:creationId xmlns:p14="http://schemas.microsoft.com/office/powerpoint/2010/main" val="5031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iscoSansTT ExtraLight" panose="020B0303020201020303" pitchFamily="34" charset="0"/>
                <a:ea typeface="+mn-ea"/>
                <a:cs typeface="+mn-cs"/>
              </a:rPr>
              <a:t>These new developments require that every business re-think “firewalling”. </a:t>
            </a:r>
          </a:p>
          <a:p>
            <a:r>
              <a:rPr lang="en-US" sz="1200" kern="1200" dirty="0">
                <a:solidFill>
                  <a:schemeClr val="tx1"/>
                </a:solidFill>
                <a:effectLst/>
                <a:latin typeface="CiscoSansTT ExtraLight" panose="020B0303020201020303" pitchFamily="34" charset="0"/>
                <a:ea typeface="+mn-ea"/>
                <a:cs typeface="+mn-cs"/>
              </a:rPr>
              <a:t> </a:t>
            </a:r>
          </a:p>
          <a:p>
            <a:r>
              <a:rPr lang="en-US" sz="1200" kern="1200" dirty="0">
                <a:solidFill>
                  <a:schemeClr val="tx1"/>
                </a:solidFill>
                <a:effectLst/>
                <a:latin typeface="CiscoSansTT ExtraLight" panose="020B0303020201020303" pitchFamily="34" charset="0"/>
                <a:ea typeface="+mn-ea"/>
                <a:cs typeface="+mn-cs"/>
              </a:rPr>
              <a:t>Instead of the traditional approach where the network is protected by a single enforcement point…</a:t>
            </a:r>
          </a:p>
          <a:p>
            <a:endParaRPr lang="en-US" sz="1200" b="1" kern="1200" dirty="0">
              <a:solidFill>
                <a:schemeClr val="tx1"/>
              </a:solidFill>
              <a:effectLst/>
              <a:latin typeface="CiscoSansTT ExtraLight" panose="020B0303020201020303" pitchFamily="34" charset="0"/>
              <a:ea typeface="+mn-ea"/>
              <a:cs typeface="+mn-cs"/>
            </a:endParaRPr>
          </a:p>
          <a:p>
            <a:r>
              <a:rPr lang="en-US" sz="1200" b="1" kern="1200" dirty="0">
                <a:solidFill>
                  <a:schemeClr val="tx1"/>
                </a:solidFill>
                <a:effectLst/>
                <a:latin typeface="CiscoSansTT ExtraLight" panose="020B0303020201020303" pitchFamily="34" charset="0"/>
                <a:ea typeface="+mn-ea"/>
                <a:cs typeface="+mn-cs"/>
              </a:rPr>
              <a:t>…</a:t>
            </a:r>
            <a:r>
              <a:rPr lang="en-US" sz="1200" b="0" kern="1200" dirty="0">
                <a:solidFill>
                  <a:schemeClr val="tx1"/>
                </a:solidFill>
                <a:effectLst/>
                <a:latin typeface="CiscoSansTT ExtraLight" panose="020B0303020201020303" pitchFamily="34" charset="0"/>
                <a:ea typeface="+mn-ea"/>
                <a:cs typeface="+mn-cs"/>
              </a:rPr>
              <a:t>O</a:t>
            </a:r>
            <a:r>
              <a:rPr lang="en-US" sz="1200" kern="1200" dirty="0">
                <a:solidFill>
                  <a:schemeClr val="tx1"/>
                </a:solidFill>
                <a:effectLst/>
                <a:latin typeface="CiscoSansTT ExtraLight" panose="020B0303020201020303" pitchFamily="34" charset="0"/>
                <a:ea typeface="+mn-ea"/>
                <a:cs typeface="+mn-cs"/>
              </a:rPr>
              <a:t>rganizations need a more agile and flexible approach toward delivering and harmonizing security controls across increasingly heterogenous networks. </a:t>
            </a:r>
          </a:p>
          <a:p>
            <a:r>
              <a:rPr lang="en-US" sz="1200" kern="1200" dirty="0">
                <a:solidFill>
                  <a:schemeClr val="tx1"/>
                </a:solidFill>
                <a:effectLst/>
                <a:latin typeface="CiscoSansTT ExtraLight" panose="020B0303020201020303" pitchFamily="34" charset="0"/>
                <a:ea typeface="+mn-ea"/>
                <a:cs typeface="+mn-cs"/>
              </a:rPr>
              <a:t> </a:t>
            </a:r>
          </a:p>
          <a:p>
            <a:r>
              <a:rPr lang="en-US" sz="1200" kern="1200" dirty="0">
                <a:solidFill>
                  <a:schemeClr val="tx1"/>
                </a:solidFill>
                <a:effectLst/>
                <a:latin typeface="CiscoSansTT ExtraLight" panose="020B0303020201020303" pitchFamily="34" charset="0"/>
                <a:ea typeface="+mn-ea"/>
                <a:cs typeface="+mn-cs"/>
              </a:rPr>
              <a:t>Our security portfolio provides that more flexible approach, enabling organizations to deliver consistent visibility and control to their data centers, branch offices, cloud environments, and everything in between. </a:t>
            </a:r>
          </a:p>
          <a:p>
            <a:r>
              <a:rPr lang="en-US" sz="1200" kern="1200" dirty="0">
                <a:solidFill>
                  <a:schemeClr val="tx1"/>
                </a:solidFill>
                <a:effectLst/>
                <a:latin typeface="CiscoSansTT ExtraLight" panose="020B0303020201020303"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2D1505-7BE5-419F-99CE-CA324EC8E9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12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2D1505-7BE5-419F-99CE-CA324EC8E9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58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iscoSansTT ExtraLight" panose="020B0303020201020303" pitchFamily="34" charset="0"/>
                <a:ea typeface="+mn-ea"/>
                <a:cs typeface="+mn-cs"/>
              </a:rPr>
              <a:t>Modernizing your “firewalling” efforts starts with Cisco NGFW – the powerful foundation to the most comprehensive security platform on the planet. </a:t>
            </a:r>
          </a:p>
          <a:p>
            <a:r>
              <a:rPr lang="en-US" sz="1200" kern="1200" dirty="0">
                <a:solidFill>
                  <a:schemeClr val="tx1"/>
                </a:solidFill>
                <a:effectLst/>
                <a:latin typeface="CiscoSansTT ExtraLight" panose="020B0303020201020303" pitchFamily="34" charset="0"/>
                <a:ea typeface="+mn-ea"/>
                <a:cs typeface="+mn-cs"/>
              </a:rPr>
              <a:t> </a:t>
            </a:r>
          </a:p>
          <a:p>
            <a:r>
              <a:rPr lang="en-US" sz="1200" kern="1200" dirty="0">
                <a:solidFill>
                  <a:schemeClr val="tx1"/>
                </a:solidFill>
                <a:effectLst/>
                <a:latin typeface="CiscoSansTT ExtraLight" panose="020B0303020201020303" pitchFamily="34" charset="0"/>
                <a:ea typeface="+mn-ea"/>
                <a:cs typeface="+mn-cs"/>
              </a:rPr>
              <a:t>Experience network security, evolved with:</a:t>
            </a:r>
          </a:p>
          <a:p>
            <a:pPr marL="228600" lvl="0" indent="-228600">
              <a:buFont typeface="+mj-lt"/>
              <a:buAutoNum type="arabicPeriod"/>
            </a:pPr>
            <a:r>
              <a:rPr lang="en-US" sz="1200" kern="1200" dirty="0">
                <a:solidFill>
                  <a:schemeClr val="tx1"/>
                </a:solidFill>
                <a:effectLst/>
                <a:latin typeface="CiscoSansTT ExtraLight" panose="020B0303020201020303" pitchFamily="34" charset="0"/>
                <a:ea typeface="+mn-ea"/>
                <a:cs typeface="+mn-cs"/>
              </a:rPr>
              <a:t>World-class security controls</a:t>
            </a:r>
          </a:p>
          <a:p>
            <a:pPr marL="228600" lvl="0" indent="-228600">
              <a:buFont typeface="+mj-lt"/>
              <a:buAutoNum type="arabicPeriod"/>
            </a:pPr>
            <a:r>
              <a:rPr lang="en-US" sz="1200" kern="1200" dirty="0">
                <a:solidFill>
                  <a:schemeClr val="tx1"/>
                </a:solidFill>
                <a:effectLst/>
                <a:latin typeface="CiscoSansTT ExtraLight" panose="020B0303020201020303" pitchFamily="34" charset="0"/>
                <a:ea typeface="+mn-ea"/>
                <a:cs typeface="+mn-cs"/>
              </a:rPr>
              <a:t>Unified policy and threat visibility </a:t>
            </a:r>
          </a:p>
          <a:p>
            <a:pPr marL="228600" lvl="0" indent="-228600">
              <a:buFont typeface="+mj-lt"/>
              <a:buAutoNum type="arabicPeriod"/>
            </a:pPr>
            <a:r>
              <a:rPr lang="en-US" sz="1200" kern="1200" dirty="0">
                <a:solidFill>
                  <a:schemeClr val="tx1"/>
                </a:solidFill>
                <a:effectLst/>
                <a:latin typeface="CiscoSansTT ExtraLight" panose="020B0303020201020303" pitchFamily="34" charset="0"/>
                <a:ea typeface="+mn-ea"/>
                <a:cs typeface="+mn-cs"/>
              </a:rPr>
              <a:t>And the ability to turn your entire network into an extension of security architecture </a:t>
            </a:r>
          </a:p>
          <a:p>
            <a:r>
              <a:rPr lang="en-US" sz="1200" kern="1200" dirty="0">
                <a:solidFill>
                  <a:schemeClr val="tx1"/>
                </a:solidFill>
                <a:effectLst/>
                <a:latin typeface="CiscoSansTT ExtraLight" panose="020B0303020201020303" pitchFamily="34" charset="0"/>
                <a:ea typeface="+mn-ea"/>
                <a:cs typeface="+mn-cs"/>
              </a:rPr>
              <a:t> </a:t>
            </a:r>
          </a:p>
          <a:p>
            <a:r>
              <a:rPr lang="en-US" sz="1200" b="1" kern="1200" dirty="0">
                <a:solidFill>
                  <a:schemeClr val="tx1"/>
                </a:solidFill>
                <a:effectLst/>
                <a:latin typeface="CiscoSansTT ExtraLight" panose="020B0303020201020303" pitchFamily="34" charset="0"/>
                <a:ea typeface="+mn-ea"/>
                <a:cs typeface="+mn-cs"/>
              </a:rPr>
              <a:t>&lt;click&gt;</a:t>
            </a:r>
            <a:endParaRPr lang="en-US" sz="1200" kern="1200" dirty="0">
              <a:solidFill>
                <a:schemeClr val="tx1"/>
              </a:solidFill>
              <a:effectLst/>
              <a:latin typeface="CiscoSansTT ExtraLight" panose="020B0303020201020303" pitchFamily="34" charset="0"/>
              <a:ea typeface="+mn-ea"/>
              <a:cs typeface="+mn-cs"/>
            </a:endParaRPr>
          </a:p>
        </p:txBody>
      </p:sp>
      <p:sp>
        <p:nvSpPr>
          <p:cNvPr id="4" name="Slide Number Placeholder 3"/>
          <p:cNvSpPr>
            <a:spLocks noGrp="1"/>
          </p:cNvSpPr>
          <p:nvPr>
            <p:ph type="sldNum" sz="quarter" idx="5"/>
          </p:nvPr>
        </p:nvSpPr>
        <p:spPr/>
        <p:txBody>
          <a:bodyPr/>
          <a:lstStyle/>
          <a:p>
            <a:fld id="{A0CDD43B-31BF-441C-BF6E-38E69833597D}" type="slidenum">
              <a:rPr lang="en-US" smtClean="0"/>
              <a:pPr/>
              <a:t>5</a:t>
            </a:fld>
            <a:endParaRPr lang="en-US"/>
          </a:p>
        </p:txBody>
      </p:sp>
    </p:spTree>
    <p:extLst>
      <p:ext uri="{BB962C8B-B14F-4D97-AF65-F5344CB8AC3E}">
        <p14:creationId xmlns:p14="http://schemas.microsoft.com/office/powerpoint/2010/main" val="269317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a:p>
        </p:txBody>
      </p:sp>
    </p:spTree>
    <p:extLst>
      <p:ext uri="{BB962C8B-B14F-4D97-AF65-F5344CB8AC3E}">
        <p14:creationId xmlns:p14="http://schemas.microsoft.com/office/powerpoint/2010/main" val="7864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570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CiscoSansTT ExtraLight" panose="020B0303020201020303" pitchFamily="34" charset="0"/>
                <a:ea typeface="+mn-ea"/>
                <a:cs typeface="+mn-cs"/>
              </a:rPr>
              <a:t>With a Firepower </a:t>
            </a:r>
            <a:r>
              <a:rPr lang="en-US" sz="1200" kern="1200" err="1">
                <a:solidFill>
                  <a:schemeClr val="tx1"/>
                </a:solidFill>
                <a:effectLst/>
                <a:latin typeface="CiscoSansTT ExtraLight" panose="020B0303020201020303" pitchFamily="34" charset="0"/>
                <a:ea typeface="+mn-ea"/>
                <a:cs typeface="+mn-cs"/>
              </a:rPr>
              <a:t>NGFW</a:t>
            </a:r>
            <a:r>
              <a:rPr lang="en-US" sz="1200" kern="1200">
                <a:solidFill>
                  <a:schemeClr val="tx1"/>
                </a:solidFill>
                <a:effectLst/>
                <a:latin typeface="CiscoSansTT ExtraLight" panose="020B0303020201020303" pitchFamily="34" charset="0"/>
                <a:ea typeface="+mn-ea"/>
                <a:cs typeface="+mn-cs"/>
              </a:rPr>
              <a:t> you eliminate security gaps and can integrate with Cisco and partner services across your heterogenous networks.</a:t>
            </a:r>
          </a:p>
          <a:p>
            <a:r>
              <a:rPr lang="en-US" sz="1200" kern="1200">
                <a:solidFill>
                  <a:schemeClr val="tx1"/>
                </a:solidFill>
                <a:effectLst/>
                <a:latin typeface="CiscoSansTT ExtraLight" panose="020B0303020201020303" pitchFamily="34" charset="0"/>
                <a:ea typeface="+mn-ea"/>
                <a:cs typeface="+mn-cs"/>
              </a:rPr>
              <a:t> </a:t>
            </a:r>
          </a:p>
          <a:p>
            <a:r>
              <a:rPr lang="en-US" sz="1200" kern="1200">
                <a:solidFill>
                  <a:schemeClr val="tx1"/>
                </a:solidFill>
                <a:effectLst/>
                <a:latin typeface="CiscoSansTT ExtraLight" panose="020B0303020201020303" pitchFamily="34" charset="0"/>
                <a:ea typeface="+mn-ea"/>
                <a:cs typeface="+mn-cs"/>
              </a:rPr>
              <a:t>You can enforce consistent security across public and private clouds for threat management. Firepower </a:t>
            </a:r>
            <a:r>
              <a:rPr lang="en-US" sz="1200" kern="1200" err="1">
                <a:solidFill>
                  <a:schemeClr val="tx1"/>
                </a:solidFill>
                <a:effectLst/>
                <a:latin typeface="CiscoSansTT ExtraLight" panose="020B0303020201020303" pitchFamily="34" charset="0"/>
                <a:ea typeface="+mn-ea"/>
                <a:cs typeface="+mn-cs"/>
              </a:rPr>
              <a:t>NGIPS</a:t>
            </a:r>
            <a:r>
              <a:rPr lang="en-US" sz="1200" kern="1200">
                <a:solidFill>
                  <a:schemeClr val="tx1"/>
                </a:solidFill>
                <a:effectLst/>
                <a:latin typeface="CiscoSansTT ExtraLight" panose="020B0303020201020303" pitchFamily="34" charset="0"/>
                <a:ea typeface="+mn-ea"/>
                <a:cs typeface="+mn-cs"/>
              </a:rPr>
              <a:t> is based on Cisco’s open architecture, with support for Azure, AWS, VMware, and more. </a:t>
            </a:r>
          </a:p>
          <a:p>
            <a:r>
              <a:rPr lang="en-US" sz="1200" kern="1200">
                <a:solidFill>
                  <a:schemeClr val="tx1"/>
                </a:solidFill>
                <a:effectLst/>
                <a:latin typeface="CiscoSansTT ExtraLight" panose="020B0303020201020303" pitchFamily="34" charset="0"/>
                <a:ea typeface="+mn-ea"/>
                <a:cs typeface="+mn-cs"/>
              </a:rPr>
              <a:t> </a:t>
            </a:r>
          </a:p>
          <a:p>
            <a:r>
              <a:rPr lang="en-US" sz="1200" kern="1200">
                <a:solidFill>
                  <a:schemeClr val="tx1"/>
                </a:solidFill>
                <a:effectLst/>
                <a:latin typeface="CiscoSansTT ExtraLight" panose="020B0303020201020303" pitchFamily="34" charset="0"/>
                <a:ea typeface="+mn-ea"/>
                <a:cs typeface="+mn-cs"/>
              </a:rPr>
              <a:t>You are also able to cluster your firewalls together, enabling much easier management at scale. </a:t>
            </a:r>
          </a:p>
          <a:p>
            <a:r>
              <a:rPr lang="en-US" sz="1200" kern="1200">
                <a:solidFill>
                  <a:schemeClr val="tx1"/>
                </a:solidFill>
                <a:effectLst/>
                <a:latin typeface="CiscoSansTT ExtraLight" panose="020B0303020201020303" pitchFamily="34" charset="0"/>
                <a:ea typeface="+mn-ea"/>
                <a:cs typeface="+mn-cs"/>
              </a:rPr>
              <a:t> </a:t>
            </a:r>
          </a:p>
          <a:p>
            <a:r>
              <a:rPr lang="en-US" sz="1200" kern="1200">
                <a:solidFill>
                  <a:schemeClr val="tx1"/>
                </a:solidFill>
                <a:effectLst/>
                <a:latin typeface="CiscoSansTT ExtraLight" panose="020B0303020201020303" pitchFamily="34" charset="0"/>
                <a:ea typeface="+mn-ea"/>
                <a:cs typeface="+mn-cs"/>
              </a:rPr>
              <a:t>And there’s a Cisco </a:t>
            </a:r>
            <a:r>
              <a:rPr lang="en-US" sz="1200" kern="1200" err="1">
                <a:solidFill>
                  <a:schemeClr val="tx1"/>
                </a:solidFill>
                <a:effectLst/>
                <a:latin typeface="CiscoSansTT ExtraLight" panose="020B0303020201020303" pitchFamily="34" charset="0"/>
                <a:ea typeface="+mn-ea"/>
                <a:cs typeface="+mn-cs"/>
              </a:rPr>
              <a:t>NGFW</a:t>
            </a:r>
            <a:r>
              <a:rPr lang="en-US" sz="1200" kern="1200">
                <a:solidFill>
                  <a:schemeClr val="tx1"/>
                </a:solidFill>
                <a:effectLst/>
                <a:latin typeface="CiscoSansTT ExtraLight" panose="020B0303020201020303" pitchFamily="34" charset="0"/>
                <a:ea typeface="+mn-ea"/>
                <a:cs typeface="+mn-cs"/>
              </a:rPr>
              <a:t> that is perfect for your business – with a wide variety of physical form factors and virtual options, you can find the optimal solution for your needs. </a:t>
            </a:r>
          </a:p>
          <a:p>
            <a:r>
              <a:rPr lang="en-US" sz="1200" kern="1200">
                <a:solidFill>
                  <a:schemeClr val="tx1"/>
                </a:solidFill>
                <a:effectLst/>
                <a:latin typeface="CiscoSansTT ExtraLight" panose="020B0303020201020303" pitchFamily="34" charset="0"/>
                <a:ea typeface="+mn-ea"/>
                <a:cs typeface="+mn-cs"/>
              </a:rPr>
              <a:t> </a:t>
            </a:r>
          </a:p>
          <a:p>
            <a:r>
              <a:rPr lang="en-US" sz="1200" kern="1200">
                <a:solidFill>
                  <a:schemeClr val="tx1"/>
                </a:solidFill>
                <a:effectLst/>
                <a:latin typeface="CiscoSansTT ExtraLight" panose="020B0303020201020303" pitchFamily="34" charset="0"/>
                <a:ea typeface="+mn-ea"/>
                <a:cs typeface="+mn-cs"/>
              </a:rPr>
              <a:t>By purchasing a Cisco security solution today, you get a 3.5x performance boost in </a:t>
            </a:r>
            <a:r>
              <a:rPr lang="en-US" sz="1200" kern="1200" err="1">
                <a:solidFill>
                  <a:schemeClr val="tx1"/>
                </a:solidFill>
                <a:effectLst/>
                <a:latin typeface="CiscoSansTT ExtraLight" panose="020B0303020201020303" pitchFamily="34" charset="0"/>
                <a:ea typeface="+mn-ea"/>
                <a:cs typeface="+mn-cs"/>
              </a:rPr>
              <a:t>NGFW</a:t>
            </a:r>
            <a:r>
              <a:rPr lang="en-US" sz="1200" kern="1200">
                <a:solidFill>
                  <a:schemeClr val="tx1"/>
                </a:solidFill>
                <a:effectLst/>
                <a:latin typeface="CiscoSansTT ExtraLight" panose="020B0303020201020303" pitchFamily="34" charset="0"/>
                <a:ea typeface="+mn-ea"/>
                <a:cs typeface="+mn-cs"/>
              </a:rPr>
              <a:t> throughput, up to 2x more connections per second, and up to 3x performance boost for encrypted traffic compared to existing ASA and Firepower appliances. </a:t>
            </a:r>
          </a:p>
          <a:p>
            <a:r>
              <a:rPr lang="en-US" sz="1200" kern="1200">
                <a:solidFill>
                  <a:schemeClr val="tx1"/>
                </a:solidFill>
                <a:effectLst/>
                <a:latin typeface="CiscoSansTT ExtraLight" panose="020B0303020201020303" pitchFamily="34" charset="0"/>
                <a:ea typeface="+mn-ea"/>
                <a:cs typeface="+mn-cs"/>
              </a:rPr>
              <a:t> </a:t>
            </a:r>
          </a:p>
          <a:p>
            <a:r>
              <a:rPr lang="en-US" sz="1200" b="1" kern="1200">
                <a:solidFill>
                  <a:schemeClr val="tx1"/>
                </a:solidFill>
                <a:effectLst/>
                <a:latin typeface="CiscoSansTT ExtraLight" panose="020B0303020201020303" pitchFamily="34" charset="0"/>
                <a:ea typeface="+mn-ea"/>
                <a:cs typeface="+mn-cs"/>
              </a:rPr>
              <a:t>Transition: </a:t>
            </a:r>
            <a:r>
              <a:rPr lang="en-US" sz="1200" kern="1200">
                <a:solidFill>
                  <a:schemeClr val="tx1"/>
                </a:solidFill>
                <a:effectLst/>
                <a:latin typeface="CiscoSansTT ExtraLight" panose="020B0303020201020303" pitchFamily="34" charset="0"/>
                <a:ea typeface="+mn-ea"/>
                <a:cs typeface="+mn-cs"/>
              </a:rPr>
              <a:t>But more importantly, you’re setting the foundation for capitalizing on this broader evolution—leading to the strongest security posture available today and tomorrow. </a:t>
            </a:r>
          </a:p>
          <a:p>
            <a:endParaRPr lang="en-US" sz="1200" kern="1200">
              <a:solidFill>
                <a:schemeClr val="tx1"/>
              </a:solidFill>
              <a:effectLst/>
              <a:latin typeface="CiscoSansTT ExtraLight" panose="020B0303020201020303" pitchFamily="34" charset="0"/>
              <a:ea typeface="+mn-ea"/>
              <a:cs typeface="+mn-cs"/>
            </a:endParaRPr>
          </a:p>
          <a:p>
            <a:r>
              <a:rPr lang="en-US" sz="1200" b="1" kern="1200">
                <a:solidFill>
                  <a:schemeClr val="tx1"/>
                </a:solidFill>
                <a:effectLst/>
                <a:latin typeface="CiscoSansTT ExtraLight" panose="020B0303020201020303" pitchFamily="34" charset="0"/>
                <a:ea typeface="+mn-ea"/>
                <a:cs typeface="+mn-cs"/>
              </a:rPr>
              <a:t>&lt;click&gt;</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8D71A9B-B30D-408C-878F-AB27C1D3667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46326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​And Cisco Secure Firewall is also integrated into the Cisco SecureX platform and helps you automates workflows and harmonizes policies to improve the operational efficiencies of managing Cisco Secure Firewalls. It unifies threat visibility by adding network, endpoint, and cloud context for enhanced protections across physical and virtual networks. As a Cisco Secure Firewall customer, your benefits are further enhanced:</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Automated workflows leveraging Secure Firewall  intrusion events to enable rapid identification, prioritization, investigation and remediation of threats.​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Streamlined firewall provisioning, centralized management and automated health checks to increase operational efficiency, reduce errors and improve overall security.​</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Correlate and coordinate events, threat intelligence and indicators of compromise (</a:t>
            </a:r>
            <a:r>
              <a:rPr lang="en-US" sz="1200" b="0" i="0" u="none" strike="noStrike" kern="1200" err="1">
                <a:solidFill>
                  <a:schemeClr val="tx1"/>
                </a:solidFill>
                <a:effectLst/>
                <a:latin typeface="+mn-lt"/>
                <a:ea typeface="+mn-ea"/>
                <a:cs typeface="+mn-cs"/>
              </a:rPr>
              <a:t>IoCs</a:t>
            </a:r>
            <a:r>
              <a:rPr lang="en-US" sz="1200" b="0" i="0" u="none" strike="noStrike" kern="1200">
                <a:solidFill>
                  <a:schemeClr val="tx1"/>
                </a:solidFill>
                <a:effectLst/>
                <a:latin typeface="+mn-lt"/>
                <a:ea typeface="+mn-ea"/>
                <a:cs typeface="+mn-cs"/>
              </a:rPr>
              <a:t>) across your entire security landscape from built-in threat intel sources​.​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With SecureX, security teams can immediately determine what to focus on with shared context across multiple integrated Cisco as well as third-party technologies. You can: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Unify visibility:</a:t>
            </a:r>
            <a:r>
              <a:rPr lang="en-US" sz="1200" b="0" i="0" u="none" strike="noStrike" kern="1200">
                <a:solidFill>
                  <a:schemeClr val="tx1"/>
                </a:solidFill>
                <a:effectLst/>
                <a:latin typeface="+mn-lt"/>
                <a:ea typeface="+mn-ea"/>
                <a:cs typeface="+mn-cs"/>
              </a:rPr>
              <a:t> You get unified visibility across all integrated security technologies - network, endpoint, cloud and applications</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Simplify threat response</a:t>
            </a:r>
            <a:r>
              <a:rPr lang="en-US" sz="1200" b="0" i="0" u="none" strike="noStrike" kern="1200">
                <a:solidFill>
                  <a:schemeClr val="tx1"/>
                </a:solidFill>
                <a:effectLst/>
                <a:latin typeface="+mn-lt"/>
                <a:ea typeface="+mn-ea"/>
                <a:cs typeface="+mn-cs"/>
              </a:rPr>
              <a:t>: You can take action on the threat through the additional information about the incident, and integrated controls such as blocking the malicious domain, stopping a file execution, removing the endpoint off the network, etc. </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Enable automation: </a:t>
            </a:r>
            <a:r>
              <a:rPr lang="en-US" sz="1200" b="0" i="0" u="none" strike="noStrike" kern="1200">
                <a:solidFill>
                  <a:schemeClr val="tx1"/>
                </a:solidFill>
                <a:effectLst/>
                <a:latin typeface="+mn-lt"/>
                <a:ea typeface="+mn-ea"/>
                <a:cs typeface="+mn-cs"/>
              </a:rPr>
              <a:t>The new orchestration feature simplifies these SecOps tasks and as well broader SecOps, ITOps and NetOps use cases. This feature relies on built-in and custom workflows leveraging built-in integrations. A workflow is a series of activities, such as you might find in an incident response playbook. It can be initiated by a trigger, an API call, a different workflow, or manual input. SecureX helps reduce the time spend on executing manual repetitive tasks and enables better collaboration for your team.</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CEF3C11-535E-E140-8660-69D5B56ABEC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22653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Rest assured, you have the best security to protect your network, data, and your customers. </a:t>
            </a:r>
          </a:p>
          <a:p>
            <a:endParaRPr lang="en-US" dirty="0"/>
          </a:p>
          <a:p>
            <a:r>
              <a:rPr lang="en-US" dirty="0"/>
              <a:t>Along with that you increase efficiency and reduce the burden on your IT team with the fullest and most comprehensive security network. </a:t>
            </a:r>
          </a:p>
          <a:p>
            <a:endParaRPr lang="en-US" dirty="0"/>
          </a:p>
          <a:p>
            <a:r>
              <a:rPr lang="en-US" dirty="0"/>
              <a:t>Finally, you save money by choosing us to future-proof your network as we have the strongest security platform on the market that reduces the risk of costly breaches</a:t>
            </a:r>
          </a:p>
          <a:p>
            <a:endParaRPr lang="en-US" dirty="0"/>
          </a:p>
          <a:p>
            <a:r>
              <a:rPr lang="en-US" b="1" dirty="0"/>
              <a:t>&lt;click&gt;</a:t>
            </a:r>
          </a:p>
        </p:txBody>
      </p:sp>
      <p:sp>
        <p:nvSpPr>
          <p:cNvPr id="4" name="Slide Number Placeholder 3"/>
          <p:cNvSpPr>
            <a:spLocks noGrp="1"/>
          </p:cNvSpPr>
          <p:nvPr>
            <p:ph type="sldNum" sz="quarter" idx="5"/>
          </p:nvPr>
        </p:nvSpPr>
        <p:spPr/>
        <p:txBody>
          <a:bodyPr/>
          <a:lstStyle/>
          <a:p>
            <a:fld id="{A0CDD43B-31BF-441C-BF6E-38E69833597D}" type="slidenum">
              <a:rPr lang="en-US" smtClean="0"/>
              <a:pPr/>
              <a:t>12</a:t>
            </a:fld>
            <a:endParaRPr lang="en-US"/>
          </a:p>
        </p:txBody>
      </p:sp>
    </p:spTree>
    <p:extLst>
      <p:ext uri="{BB962C8B-B14F-4D97-AF65-F5344CB8AC3E}">
        <p14:creationId xmlns:p14="http://schemas.microsoft.com/office/powerpoint/2010/main" val="2499843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Midnight">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4" y="3856736"/>
            <a:ext cx="8339328"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4" y="4102749"/>
            <a:ext cx="8339328"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4" y="4348762"/>
            <a:ext cx="8339328"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4" y="3107661"/>
            <a:ext cx="8339328" cy="299001"/>
          </a:xfrm>
          <a:prstGeom prst="rect">
            <a:avLst/>
          </a:prstGeom>
        </p:spPr>
        <p:txBody>
          <a:bodyPr lIns="91420" tIns="45710" rIns="91420" bIns="45710" anchor="t"/>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4"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pic>
        <p:nvPicPr>
          <p:cNvPr id="9" name="Picture 8" descr="A picture containing drawing&#10;&#10;Description automatically generated">
            <a:extLst>
              <a:ext uri="{FF2B5EF4-FFF2-40B4-BE49-F238E27FC236}">
                <a16:creationId xmlns:a16="http://schemas.microsoft.com/office/drawing/2014/main" xmlns="" id="{DFF5A03F-62C1-0740-BE1A-3C1C0CAFBFA9}"/>
              </a:ext>
            </a:extLst>
          </p:cNvPr>
          <p:cNvPicPr>
            <a:picLocks noChangeAspect="1"/>
          </p:cNvPicPr>
          <p:nvPr userDrawn="1"/>
        </p:nvPicPr>
        <p:blipFill>
          <a:blip r:embed="rId2"/>
          <a:stretch>
            <a:fillRect/>
          </a:stretch>
        </p:blipFill>
        <p:spPr>
          <a:xfrm>
            <a:off x="7046208" y="487542"/>
            <a:ext cx="1593916" cy="246013"/>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xmlns="" id="{E3D753F0-EFD9-0848-91C4-34142CE698A4}"/>
              </a:ext>
            </a:extLst>
          </p:cNvPr>
          <p:cNvPicPr>
            <a:picLocks noChangeAspect="1"/>
          </p:cNvPicPr>
          <p:nvPr userDrawn="1"/>
        </p:nvPicPr>
        <p:blipFill>
          <a:blip r:embed="rId3"/>
          <a:stretch>
            <a:fillRect/>
          </a:stretch>
        </p:blipFill>
        <p:spPr>
          <a:xfrm>
            <a:off x="245220" y="221305"/>
            <a:ext cx="1493772" cy="769644"/>
          </a:xfrm>
          <a:prstGeom prst="rect">
            <a:avLst/>
          </a:prstGeom>
        </p:spPr>
      </p:pic>
    </p:spTree>
    <p:extLst>
      <p:ext uri="{BB962C8B-B14F-4D97-AF65-F5344CB8AC3E}">
        <p14:creationId xmlns:p14="http://schemas.microsoft.com/office/powerpoint/2010/main" val="39767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gue –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1"/>
                </a:solidFill>
                <a:latin typeface="+mj-lt"/>
                <a:ea typeface="CiscoSansTT Thin" charset="0"/>
                <a:cs typeface="CiscoSansTT Thin" charset="0"/>
              </a:defRPr>
            </a:lvl1pPr>
          </a:lstStyle>
          <a:p>
            <a:r>
              <a:rPr lang="en-GB"/>
              <a:t>Section Title Goes Here</a:t>
            </a:r>
            <a:endParaRPr lang="en-US"/>
          </a:p>
        </p:txBody>
      </p:sp>
      <p:sp>
        <p:nvSpPr>
          <p:cNvPr id="42" name="Freeform 41">
            <a:extLst>
              <a:ext uri="{FF2B5EF4-FFF2-40B4-BE49-F238E27FC236}">
                <a16:creationId xmlns:a16="http://schemas.microsoft.com/office/drawing/2014/main" xmlns=""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131283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Midnight">
    <p:bg>
      <p:bgPr>
        <a:solidFill>
          <a:schemeClr val="tx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xmlns=""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xmlns=""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accent2"/>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Bullet one goes here</a:t>
            </a:r>
          </a:p>
          <a:p>
            <a:pPr lvl="0"/>
            <a:endParaRPr lang="en-US"/>
          </a:p>
        </p:txBody>
      </p:sp>
      <p:sp>
        <p:nvSpPr>
          <p:cNvPr id="6" name="Freeform 5">
            <a:extLst>
              <a:ext uri="{FF2B5EF4-FFF2-40B4-BE49-F238E27FC236}">
                <a16:creationId xmlns:a16="http://schemas.microsoft.com/office/drawing/2014/main" xmlns="" id="{DF7CC525-D3D2-DE40-B44A-77908C73C823}"/>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7601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Green">
    <p:bg>
      <p:bgPr>
        <a:solidFill>
          <a:schemeClr val="accent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xmlns=""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xmlns=""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tx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Bullet one goes here</a:t>
            </a:r>
          </a:p>
          <a:p>
            <a:pPr lvl="0"/>
            <a:endParaRPr lang="en-US"/>
          </a:p>
        </p:txBody>
      </p:sp>
      <p:sp>
        <p:nvSpPr>
          <p:cNvPr id="7" name="Freeform 6">
            <a:extLst>
              <a:ext uri="{FF2B5EF4-FFF2-40B4-BE49-F238E27FC236}">
                <a16:creationId xmlns:a16="http://schemas.microsoft.com/office/drawing/2014/main" xmlns="" id="{F7966BA8-2C79-2844-B585-75E47B622E4F}"/>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bg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92537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Big Text, Small Text –  White">
    <p:bg>
      <p:bgPr>
        <a:solidFill>
          <a:schemeClr val="bg1"/>
        </a:solidFill>
        <a:effectLst/>
      </p:bgPr>
    </p:bg>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xmlns="" id="{586BE431-24C5-E54F-A4C8-A1F6009F30BD}"/>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accent1"/>
                </a:solidFill>
              </a:defRPr>
            </a:lvl1pPr>
          </a:lstStyle>
          <a:p>
            <a:r>
              <a:rPr lang="en-US" dirty="0"/>
              <a:t>##</a:t>
            </a:r>
            <a:endParaRPr dirty="0"/>
          </a:p>
        </p:txBody>
      </p:sp>
      <p:sp>
        <p:nvSpPr>
          <p:cNvPr id="18" name="Text Placeholder 12">
            <a:extLst>
              <a:ext uri="{FF2B5EF4-FFF2-40B4-BE49-F238E27FC236}">
                <a16:creationId xmlns:a16="http://schemas.microsoft.com/office/drawing/2014/main" xmlns="" id="{9FE0A934-72D8-3949-B463-B67D8D143AE8}"/>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accent1"/>
                </a:solidFill>
              </a:defRPr>
            </a:lvl1pPr>
          </a:lstStyle>
          <a:p>
            <a:pPr lvl="0"/>
            <a:r>
              <a:rPr lang="en-US"/>
              <a:t>##</a:t>
            </a:r>
          </a:p>
        </p:txBody>
      </p:sp>
      <p:sp>
        <p:nvSpPr>
          <p:cNvPr id="19" name="Text Placeholder 2">
            <a:extLst>
              <a:ext uri="{FF2B5EF4-FFF2-40B4-BE49-F238E27FC236}">
                <a16:creationId xmlns:a16="http://schemas.microsoft.com/office/drawing/2014/main" xmlns="" id="{5E9655FC-3F61-9F49-8308-EF0FB5AE227B}"/>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accent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a:t>##</a:t>
            </a:r>
          </a:p>
        </p:txBody>
      </p:sp>
      <p:sp>
        <p:nvSpPr>
          <p:cNvPr id="20" name="Text Placeholder 14">
            <a:extLst>
              <a:ext uri="{FF2B5EF4-FFF2-40B4-BE49-F238E27FC236}">
                <a16:creationId xmlns:a16="http://schemas.microsoft.com/office/drawing/2014/main" xmlns="" id="{D1FE9F11-9B68-8542-8CD5-4A31007623A3}"/>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21" name="Text Placeholder 14">
            <a:extLst>
              <a:ext uri="{FF2B5EF4-FFF2-40B4-BE49-F238E27FC236}">
                <a16:creationId xmlns:a16="http://schemas.microsoft.com/office/drawing/2014/main" xmlns="" id="{DA1D0FD9-814A-854E-B303-72F77DDDF739}"/>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
        <p:nvSpPr>
          <p:cNvPr id="22" name="Text Placeholder 14">
            <a:extLst>
              <a:ext uri="{FF2B5EF4-FFF2-40B4-BE49-F238E27FC236}">
                <a16:creationId xmlns:a16="http://schemas.microsoft.com/office/drawing/2014/main" xmlns="" id="{87E4A93B-F98D-9148-A567-7F60A945CB4C}"/>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dirty="0"/>
              <a:t>Subtitle (Use “Indent More” or “Indent Less” to format sub-bullets)</a:t>
            </a:r>
          </a:p>
          <a:p>
            <a:pPr lvl="1"/>
            <a:r>
              <a:rPr lang="en-US" dirty="0"/>
              <a:t>First level</a:t>
            </a:r>
          </a:p>
          <a:p>
            <a:pPr lvl="2"/>
            <a:r>
              <a:rPr lang="en-US" dirty="0"/>
              <a:t>Second level</a:t>
            </a:r>
          </a:p>
          <a:p>
            <a:pPr lvl="3"/>
            <a:r>
              <a:rPr lang="en-US" dirty="0"/>
              <a:t>Third level (avoid using)</a:t>
            </a:r>
          </a:p>
        </p:txBody>
      </p:sp>
    </p:spTree>
    <p:extLst>
      <p:ext uri="{BB962C8B-B14F-4D97-AF65-F5344CB8AC3E}">
        <p14:creationId xmlns:p14="http://schemas.microsoft.com/office/powerpoint/2010/main" val="116028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Column Big Text, Small Text –  Green">
    <p:bg>
      <p:bgPr>
        <a:solidFill>
          <a:schemeClr val="accent1"/>
        </a:solid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xmlns="" id="{58C69AF3-9B77-CB41-80AD-5756A4F491C5}"/>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bg1"/>
                </a:solidFill>
              </a:defRPr>
            </a:lvl1pPr>
          </a:lstStyle>
          <a:p>
            <a:r>
              <a:rPr lang="en-US"/>
              <a:t>##</a:t>
            </a:r>
            <a:endParaRPr/>
          </a:p>
        </p:txBody>
      </p:sp>
      <p:sp>
        <p:nvSpPr>
          <p:cNvPr id="7" name="Text Placeholder 12">
            <a:extLst>
              <a:ext uri="{FF2B5EF4-FFF2-40B4-BE49-F238E27FC236}">
                <a16:creationId xmlns:a16="http://schemas.microsoft.com/office/drawing/2014/main" xmlns="" id="{678850EE-3C15-5541-97EC-04A275D0478D}"/>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bg1"/>
                </a:solidFill>
              </a:defRPr>
            </a:lvl1pPr>
          </a:lstStyle>
          <a:p>
            <a:pPr lvl="0"/>
            <a:r>
              <a:rPr lang="en-US"/>
              <a:t>##</a:t>
            </a:r>
          </a:p>
        </p:txBody>
      </p:sp>
      <p:sp>
        <p:nvSpPr>
          <p:cNvPr id="3" name="Text Placeholder 2">
            <a:extLst>
              <a:ext uri="{FF2B5EF4-FFF2-40B4-BE49-F238E27FC236}">
                <a16:creationId xmlns:a16="http://schemas.microsoft.com/office/drawing/2014/main" xmlns="" id="{F3D4912F-5A13-2447-9CBF-DDC7997C5339}"/>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bg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a:t>##</a:t>
            </a:r>
          </a:p>
        </p:txBody>
      </p:sp>
      <p:sp>
        <p:nvSpPr>
          <p:cNvPr id="8" name="Text Placeholder 14">
            <a:extLst>
              <a:ext uri="{FF2B5EF4-FFF2-40B4-BE49-F238E27FC236}">
                <a16:creationId xmlns:a16="http://schemas.microsoft.com/office/drawing/2014/main" xmlns="" id="{BF524472-0C76-3244-B104-518268EC6AAC}"/>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9" name="Text Placeholder 14">
            <a:extLst>
              <a:ext uri="{FF2B5EF4-FFF2-40B4-BE49-F238E27FC236}">
                <a16:creationId xmlns:a16="http://schemas.microsoft.com/office/drawing/2014/main" xmlns="" id="{96946D87-E546-C540-BA0D-AC6D38EB25CF}"/>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4" name="Text Placeholder 14">
            <a:extLst>
              <a:ext uri="{FF2B5EF4-FFF2-40B4-BE49-F238E27FC236}">
                <a16:creationId xmlns:a16="http://schemas.microsoft.com/office/drawing/2014/main" xmlns="" id="{F580CAE0-CE55-554D-9765-2D4829851B1B}"/>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0" name="Rectangle 7">
            <a:extLst>
              <a:ext uri="{FF2B5EF4-FFF2-40B4-BE49-F238E27FC236}">
                <a16:creationId xmlns:a16="http://schemas.microsoft.com/office/drawing/2014/main" xmlns="" id="{EBF7D149-1621-9141-B9C3-C6BA64906AA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1">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1">
                  <a:alpha val="50000"/>
                </a:schemeClr>
              </a:solidFill>
              <a:latin typeface="+mn-lt"/>
              <a:ea typeface="+mn-ea"/>
              <a:cs typeface="CiscoSans Thin"/>
            </a:endParaRPr>
          </a:p>
        </p:txBody>
      </p:sp>
      <p:sp>
        <p:nvSpPr>
          <p:cNvPr id="21" name="Rectangle 4">
            <a:extLst>
              <a:ext uri="{FF2B5EF4-FFF2-40B4-BE49-F238E27FC236}">
                <a16:creationId xmlns:a16="http://schemas.microsoft.com/office/drawing/2014/main" xmlns="" id="{D062C616-14A8-3347-B71B-037844E9B1CB}"/>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23" name="Picture 22">
            <a:extLst>
              <a:ext uri="{FF2B5EF4-FFF2-40B4-BE49-F238E27FC236}">
                <a16:creationId xmlns:a16="http://schemas.microsoft.com/office/drawing/2014/main" xmlns="" id="{8C174FB3-9259-CD4F-944D-50859FB3DBCF}"/>
              </a:ext>
            </a:extLst>
          </p:cNvPr>
          <p:cNvPicPr>
            <a:picLocks noChangeAspect="1"/>
          </p:cNvPicPr>
          <p:nvPr userDrawn="1"/>
        </p:nvPicPr>
        <p:blipFill>
          <a:blip r:embed="rId2"/>
          <a:stretch>
            <a:fillRect/>
          </a:stretch>
        </p:blipFill>
        <p:spPr>
          <a:xfrm>
            <a:off x="528762" y="4754880"/>
            <a:ext cx="921665" cy="155093"/>
          </a:xfrm>
          <a:prstGeom prst="rect">
            <a:avLst/>
          </a:prstGeom>
        </p:spPr>
      </p:pic>
    </p:spTree>
    <p:extLst>
      <p:ext uri="{BB962C8B-B14F-4D97-AF65-F5344CB8AC3E}">
        <p14:creationId xmlns:p14="http://schemas.microsoft.com/office/powerpoint/2010/main" val="334097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Slide – Midnight">
    <p:bg>
      <p:bgPr>
        <a:solidFill>
          <a:schemeClr val="tx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4" name="Title 1"/>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bg1"/>
                </a:solidFill>
                <a:latin typeface="+mj-lt"/>
                <a:cs typeface="CiscoSans Thin"/>
              </a:defRPr>
            </a:lvl1pPr>
          </a:lstStyle>
          <a:p>
            <a:r>
              <a:rPr lang="en-US"/>
              <a:t>Quote text goes here</a:t>
            </a:r>
          </a:p>
        </p:txBody>
      </p:sp>
      <p:pic>
        <p:nvPicPr>
          <p:cNvPr id="7" name="Picture 6" descr="A close up of graphics&#10;&#10;Description automatically generated">
            <a:extLst>
              <a:ext uri="{FF2B5EF4-FFF2-40B4-BE49-F238E27FC236}">
                <a16:creationId xmlns:a16="http://schemas.microsoft.com/office/drawing/2014/main" xmlns="" id="{3D75956E-C193-B74A-91F2-4B0B2A0877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28" name="Rectangle 7">
            <a:extLst>
              <a:ext uri="{FF2B5EF4-FFF2-40B4-BE49-F238E27FC236}">
                <a16:creationId xmlns:a16="http://schemas.microsoft.com/office/drawing/2014/main" xmlns="" id="{33A6578D-9260-D14A-BC63-C922BB2255B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2">
                  <a:alpha val="50000"/>
                </a:schemeClr>
              </a:solidFill>
              <a:latin typeface="+mn-lt"/>
              <a:ea typeface="+mn-ea"/>
              <a:cs typeface="CiscoSans Thin"/>
            </a:endParaRPr>
          </a:p>
        </p:txBody>
      </p:sp>
      <p:sp>
        <p:nvSpPr>
          <p:cNvPr id="38" name="Rectangle 4">
            <a:extLst>
              <a:ext uri="{FF2B5EF4-FFF2-40B4-BE49-F238E27FC236}">
                <a16:creationId xmlns:a16="http://schemas.microsoft.com/office/drawing/2014/main" xmlns="" id="{F359E99A-33B7-DF43-9012-D3D8BD1D615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2">
                    <a:alpha val="50000"/>
                  </a:schemeClr>
                </a:solidFill>
                <a:latin typeface="+mn-lt"/>
                <a:ea typeface="+mn-ea"/>
                <a:cs typeface="CiscoSans Thin"/>
              </a:rPr>
              <a:t>© 2020 Cisco and/or its affiliates. All rights reserved. Cisco Confidential   </a:t>
            </a:r>
          </a:p>
        </p:txBody>
      </p:sp>
      <p:pic>
        <p:nvPicPr>
          <p:cNvPr id="26" name="Picture 25">
            <a:extLst>
              <a:ext uri="{FF2B5EF4-FFF2-40B4-BE49-F238E27FC236}">
                <a16:creationId xmlns:a16="http://schemas.microsoft.com/office/drawing/2014/main" xmlns="" id="{CC8D4C5C-86B8-CA45-8008-AF25AB9C4EF7}"/>
              </a:ext>
            </a:extLst>
          </p:cNvPr>
          <p:cNvPicPr>
            <a:picLocks noChangeAspect="1"/>
          </p:cNvPicPr>
          <p:nvPr userDrawn="1"/>
        </p:nvPicPr>
        <p:blipFill>
          <a:blip r:embed="rId3"/>
          <a:stretch>
            <a:fillRect/>
          </a:stretch>
        </p:blipFill>
        <p:spPr>
          <a:xfrm>
            <a:off x="528762" y="4754880"/>
            <a:ext cx="921665" cy="155093"/>
          </a:xfrm>
          <a:prstGeom prst="rect">
            <a:avLst/>
          </a:prstGeom>
        </p:spPr>
      </p:pic>
    </p:spTree>
    <p:extLst>
      <p:ext uri="{BB962C8B-B14F-4D97-AF65-F5344CB8AC3E}">
        <p14:creationId xmlns:p14="http://schemas.microsoft.com/office/powerpoint/2010/main" val="377418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White">
    <p:bg>
      <p:bgPr>
        <a:solidFill>
          <a:schemeClr val="bg1"/>
        </a:solidFill>
        <a:effectLst/>
      </p:bgPr>
    </p:bg>
    <p:spTree>
      <p:nvGrpSpPr>
        <p:cNvPr id="1" name=""/>
        <p:cNvGrpSpPr/>
        <p:nvPr/>
      </p:nvGrpSpPr>
      <p:grpSpPr>
        <a:xfrm>
          <a:off x="0" y="0"/>
          <a:ext cx="0" cy="0"/>
          <a:chOff x="0" y="0"/>
          <a:chExt cx="0" cy="0"/>
        </a:xfrm>
      </p:grpSpPr>
      <p:pic>
        <p:nvPicPr>
          <p:cNvPr id="8" name="Picture 7" descr="A close up of graphics&#10;&#10;Description automatically generated">
            <a:extLst>
              <a:ext uri="{FF2B5EF4-FFF2-40B4-BE49-F238E27FC236}">
                <a16:creationId xmlns:a16="http://schemas.microsoft.com/office/drawing/2014/main" xmlns="" id="{4B8C6B6E-5440-0442-90FA-032E5B009E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5" name="Text Placeholder 9">
            <a:extLst>
              <a:ext uri="{FF2B5EF4-FFF2-40B4-BE49-F238E27FC236}">
                <a16:creationId xmlns:a16="http://schemas.microsoft.com/office/drawing/2014/main" xmlns="" id="{EB216A41-11DA-E64E-873B-7A02B7184523}"/>
              </a:ext>
            </a:extLst>
          </p:cNvPr>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Source</a:t>
            </a:r>
          </a:p>
        </p:txBody>
      </p:sp>
      <p:sp>
        <p:nvSpPr>
          <p:cNvPr id="6" name="Title 1">
            <a:extLst>
              <a:ext uri="{FF2B5EF4-FFF2-40B4-BE49-F238E27FC236}">
                <a16:creationId xmlns:a16="http://schemas.microsoft.com/office/drawing/2014/main" xmlns="" id="{2C42E86F-4C11-4247-9FA1-07497EBD4101}"/>
              </a:ext>
            </a:extLst>
          </p:cNvPr>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tx1"/>
                </a:solidFill>
                <a:latin typeface="+mj-lt"/>
                <a:cs typeface="CiscoSans Thin"/>
              </a:defRPr>
            </a:lvl1pPr>
          </a:lstStyle>
          <a:p>
            <a:r>
              <a:rPr lang="en-US"/>
              <a:t>Quote text goes here</a:t>
            </a:r>
          </a:p>
        </p:txBody>
      </p:sp>
    </p:spTree>
    <p:extLst>
      <p:ext uri="{BB962C8B-B14F-4D97-AF65-F5344CB8AC3E}">
        <p14:creationId xmlns:p14="http://schemas.microsoft.com/office/powerpoint/2010/main" val="91727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a:t>Title Goes Here (28pt)</a:t>
            </a:r>
            <a:endParaRPr lang="en-GB"/>
          </a:p>
        </p:txBody>
      </p:sp>
      <p:sp>
        <p:nvSpPr>
          <p:cNvPr id="3" name="Text Placeholder 2">
            <a:extLst>
              <a:ext uri="{FF2B5EF4-FFF2-40B4-BE49-F238E27FC236}">
                <a16:creationId xmlns:a16="http://schemas.microsoft.com/office/drawing/2014/main" xmlns="" id="{ED762D00-C041-704D-AE62-5F2E147C86B8}"/>
              </a:ext>
            </a:extLst>
          </p:cNvPr>
          <p:cNvSpPr>
            <a:spLocks noGrp="1"/>
          </p:cNvSpPr>
          <p:nvPr>
            <p:ph type="body" sz="quarter" idx="11" hasCustomPrompt="1"/>
          </p:nvPr>
        </p:nvSpPr>
        <p:spPr>
          <a:xfrm>
            <a:off x="437766" y="1204180"/>
            <a:ext cx="8348472" cy="3324225"/>
          </a:xfrm>
          <a:prstGeom prst="rect">
            <a:avLst/>
          </a:prstGeom>
        </p:spPr>
        <p:txBody>
          <a:bodyPr/>
          <a:lstStyle>
            <a:lvl1pPr>
              <a:defRPr/>
            </a:lvl1pPr>
            <a:lvl2pPr>
              <a:defRPr/>
            </a:lvl2pPr>
            <a:lvl3pPr>
              <a:defRPr/>
            </a:lvl3pPr>
          </a:lstStyle>
          <a:p>
            <a:pPr lvl="0"/>
            <a:r>
              <a:rPr lang="en-US"/>
              <a:t>First level (use “Indent More” or “Indent Less” to format sub-bullets)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31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with Graphic">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a:t>Title Goes Here (28pt)</a:t>
            </a:r>
            <a:endParaRPr lang="en-GB"/>
          </a:p>
        </p:txBody>
      </p:sp>
      <p:sp>
        <p:nvSpPr>
          <p:cNvPr id="7" name="Text Placeholder 2">
            <a:extLst>
              <a:ext uri="{FF2B5EF4-FFF2-40B4-BE49-F238E27FC236}">
                <a16:creationId xmlns:a16="http://schemas.microsoft.com/office/drawing/2014/main" xmlns="" id="{3669C26F-DD26-8E4A-8278-6C449BB9516C}"/>
              </a:ext>
            </a:extLst>
          </p:cNvPr>
          <p:cNvSpPr>
            <a:spLocks noGrp="1"/>
          </p:cNvSpPr>
          <p:nvPr>
            <p:ph type="body" sz="quarter" idx="11" hasCustomPrompt="1"/>
          </p:nvPr>
        </p:nvSpPr>
        <p:spPr>
          <a:xfrm>
            <a:off x="437766" y="1204180"/>
            <a:ext cx="6309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xmlns="" id="{A7C08659-229C-BD4C-B05F-D404CDE9C3F3}"/>
              </a:ext>
            </a:extLst>
          </p:cNvPr>
          <p:cNvGrpSpPr/>
          <p:nvPr userDrawn="1"/>
        </p:nvGrpSpPr>
        <p:grpSpPr>
          <a:xfrm>
            <a:off x="6767538" y="2638032"/>
            <a:ext cx="2376462" cy="1536581"/>
            <a:chOff x="6767538" y="2638032"/>
            <a:chExt cx="2376462" cy="1536581"/>
          </a:xfrm>
        </p:grpSpPr>
        <p:sp>
          <p:nvSpPr>
            <p:cNvPr id="8" name="Freeform 2">
              <a:extLst>
                <a:ext uri="{FF2B5EF4-FFF2-40B4-BE49-F238E27FC236}">
                  <a16:creationId xmlns:a16="http://schemas.microsoft.com/office/drawing/2014/main" xmlns="" id="{4910B3A8-9E20-484E-B975-980C5FC275DC}"/>
                </a:ext>
              </a:extLst>
            </p:cNvPr>
            <p:cNvSpPr/>
            <p:nvPr userDrawn="1"/>
          </p:nvSpPr>
          <p:spPr>
            <a:xfrm>
              <a:off x="8138293" y="2699871"/>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19" name="Oval 18">
              <a:extLst>
                <a:ext uri="{FF2B5EF4-FFF2-40B4-BE49-F238E27FC236}">
                  <a16:creationId xmlns:a16="http://schemas.microsoft.com/office/drawing/2014/main" xmlns="" id="{12042D90-1F8E-234B-AE7A-88FC4599C6F8}"/>
                </a:ext>
              </a:extLst>
            </p:cNvPr>
            <p:cNvSpPr>
              <a:spLocks noChangeAspect="1"/>
            </p:cNvSpPr>
            <p:nvPr userDrawn="1"/>
          </p:nvSpPr>
          <p:spPr>
            <a:xfrm>
              <a:off x="6767538" y="3103152"/>
              <a:ext cx="606340" cy="6063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240B2BE8-2880-4247-945B-7FBB437F0366}"/>
                </a:ext>
              </a:extLst>
            </p:cNvPr>
            <p:cNvSpPr>
              <a:spLocks noChangeAspect="1"/>
            </p:cNvSpPr>
            <p:nvPr userDrawn="1"/>
          </p:nvSpPr>
          <p:spPr>
            <a:xfrm>
              <a:off x="8098390" y="3260035"/>
              <a:ext cx="292575" cy="29257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xmlns="" id="{6A607C05-72CA-8541-B06C-1BBBE74B30D2}"/>
                </a:ext>
              </a:extLst>
            </p:cNvPr>
            <p:cNvSpPr/>
            <p:nvPr/>
          </p:nvSpPr>
          <p:spPr>
            <a:xfrm>
              <a:off x="7433951" y="2856043"/>
              <a:ext cx="1106608" cy="1100559"/>
            </a:xfrm>
            <a:custGeom>
              <a:avLst/>
              <a:gdLst>
                <a:gd name="connsiteX0" fmla="*/ 416164 w 832328"/>
                <a:gd name="connsiteY0" fmla="*/ 827763 h 827779"/>
                <a:gd name="connsiteX1" fmla="*/ 413688 w 832328"/>
                <a:gd name="connsiteY1" fmla="*/ 826721 h 827779"/>
                <a:gd name="connsiteX2" fmla="*/ 1065 w 832328"/>
                <a:gd name="connsiteY2" fmla="*/ 416353 h 827779"/>
                <a:gd name="connsiteX3" fmla="*/ 1000 w 832328"/>
                <a:gd name="connsiteY3" fmla="*/ 411397 h 827779"/>
                <a:gd name="connsiteX4" fmla="*/ 1065 w 832328"/>
                <a:gd name="connsiteY4" fmla="*/ 411332 h 827779"/>
                <a:gd name="connsiteX5" fmla="*/ 413688 w 832328"/>
                <a:gd name="connsiteY5" fmla="*/ 1059 h 827779"/>
                <a:gd name="connsiteX6" fmla="*/ 418671 w 832328"/>
                <a:gd name="connsiteY6" fmla="*/ 995 h 827779"/>
                <a:gd name="connsiteX7" fmla="*/ 418736 w 832328"/>
                <a:gd name="connsiteY7" fmla="*/ 1059 h 827779"/>
                <a:gd name="connsiteX8" fmla="*/ 831264 w 832328"/>
                <a:gd name="connsiteY8" fmla="*/ 411332 h 827779"/>
                <a:gd name="connsiteX9" fmla="*/ 831328 w 832328"/>
                <a:gd name="connsiteY9" fmla="*/ 416289 h 827779"/>
                <a:gd name="connsiteX10" fmla="*/ 831264 w 832328"/>
                <a:gd name="connsiteY10" fmla="*/ 416353 h 827779"/>
                <a:gd name="connsiteX11" fmla="*/ 419117 w 832328"/>
                <a:gd name="connsiteY11" fmla="*/ 826721 h 827779"/>
                <a:gd name="connsiteX12" fmla="*/ 416164 w 832328"/>
                <a:gd name="connsiteY12" fmla="*/ 827763 h 827779"/>
                <a:gd name="connsiteX13" fmla="*/ 8685 w 832328"/>
                <a:gd name="connsiteY13" fmla="*/ 413701 h 827779"/>
                <a:gd name="connsiteX14" fmla="*/ 416164 w 832328"/>
                <a:gd name="connsiteY14" fmla="*/ 819143 h 827779"/>
                <a:gd name="connsiteX15" fmla="*/ 823739 w 832328"/>
                <a:gd name="connsiteY15" fmla="*/ 413701 h 827779"/>
                <a:gd name="connsiteX16" fmla="*/ 416164 w 832328"/>
                <a:gd name="connsiteY16" fmla="*/ 8543 h 8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2328" h="827779">
                  <a:moveTo>
                    <a:pt x="416164" y="827763"/>
                  </a:moveTo>
                  <a:cubicBezTo>
                    <a:pt x="415231" y="827766"/>
                    <a:pt x="414336" y="827389"/>
                    <a:pt x="413688" y="826721"/>
                  </a:cubicBezTo>
                  <a:lnTo>
                    <a:pt x="1065" y="416353"/>
                  </a:lnTo>
                  <a:cubicBezTo>
                    <a:pt x="-329" y="415002"/>
                    <a:pt x="-358" y="412783"/>
                    <a:pt x="1000" y="411397"/>
                  </a:cubicBezTo>
                  <a:cubicBezTo>
                    <a:pt x="1021" y="411375"/>
                    <a:pt x="1043" y="411354"/>
                    <a:pt x="1065" y="411332"/>
                  </a:cubicBezTo>
                  <a:lnTo>
                    <a:pt x="413688" y="1059"/>
                  </a:lnTo>
                  <a:cubicBezTo>
                    <a:pt x="415046" y="-327"/>
                    <a:pt x="417277" y="-356"/>
                    <a:pt x="418671" y="995"/>
                  </a:cubicBezTo>
                  <a:cubicBezTo>
                    <a:pt x="418693" y="1016"/>
                    <a:pt x="418715" y="1037"/>
                    <a:pt x="418736" y="1059"/>
                  </a:cubicBezTo>
                  <a:lnTo>
                    <a:pt x="831264" y="411332"/>
                  </a:lnTo>
                  <a:cubicBezTo>
                    <a:pt x="832658" y="412683"/>
                    <a:pt x="832687" y="414902"/>
                    <a:pt x="831328" y="416289"/>
                  </a:cubicBezTo>
                  <a:cubicBezTo>
                    <a:pt x="831307" y="416311"/>
                    <a:pt x="831286" y="416332"/>
                    <a:pt x="831264" y="416353"/>
                  </a:cubicBezTo>
                  <a:lnTo>
                    <a:pt x="419117" y="826721"/>
                  </a:lnTo>
                  <a:cubicBezTo>
                    <a:pt x="418335" y="827485"/>
                    <a:pt x="417255" y="827866"/>
                    <a:pt x="416164" y="827763"/>
                  </a:cubicBezTo>
                  <a:close/>
                  <a:moveTo>
                    <a:pt x="8685" y="413701"/>
                  </a:moveTo>
                  <a:lnTo>
                    <a:pt x="416164" y="819143"/>
                  </a:lnTo>
                  <a:lnTo>
                    <a:pt x="823739" y="413701"/>
                  </a:lnTo>
                  <a:lnTo>
                    <a:pt x="416164" y="8543"/>
                  </a:lnTo>
                  <a:close/>
                </a:path>
              </a:pathLst>
            </a:custGeom>
            <a:solidFill>
              <a:srgbClr val="69BD45"/>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xmlns="" id="{BB88584A-B69D-6541-A1A6-3C179D3CD33A}"/>
                </a:ext>
              </a:extLst>
            </p:cNvPr>
            <p:cNvSpPr/>
            <p:nvPr/>
          </p:nvSpPr>
          <p:spPr>
            <a:xfrm>
              <a:off x="7964439" y="2638032"/>
              <a:ext cx="1179561" cy="1536581"/>
            </a:xfrm>
            <a:custGeom>
              <a:avLst/>
              <a:gdLst>
                <a:gd name="connsiteX0" fmla="*/ 775341 w 1179561"/>
                <a:gd name="connsiteY0" fmla="*/ 1323 h 1536581"/>
                <a:gd name="connsiteX1" fmla="*/ 775427 w 1179561"/>
                <a:gd name="connsiteY1" fmla="*/ 1408 h 1536581"/>
                <a:gd name="connsiteX2" fmla="*/ 1179561 w 1179561"/>
                <a:gd name="connsiteY2" fmla="*/ 403334 h 1536581"/>
                <a:gd name="connsiteX3" fmla="*/ 1179561 w 1179561"/>
                <a:gd name="connsiteY3" fmla="*/ 416347 h 1536581"/>
                <a:gd name="connsiteX4" fmla="*/ 772134 w 1179561"/>
                <a:gd name="connsiteY4" fmla="*/ 11483 h 1536581"/>
                <a:gd name="connsiteX5" fmla="*/ 10914 w 1179561"/>
                <a:gd name="connsiteY5" fmla="*/ 768293 h 1536581"/>
                <a:gd name="connsiteX6" fmla="*/ 772134 w 1179561"/>
                <a:gd name="connsiteY6" fmla="*/ 1525355 h 1536581"/>
                <a:gd name="connsiteX7" fmla="*/ 1179561 w 1179561"/>
                <a:gd name="connsiteY7" fmla="*/ 1120357 h 1536581"/>
                <a:gd name="connsiteX8" fmla="*/ 1179561 w 1179561"/>
                <a:gd name="connsiteY8" fmla="*/ 1133630 h 1536581"/>
                <a:gd name="connsiteX9" fmla="*/ 775427 w 1179561"/>
                <a:gd name="connsiteY9" fmla="*/ 1535556 h 1536581"/>
                <a:gd name="connsiteX10" fmla="*/ 772134 w 1179561"/>
                <a:gd name="connsiteY10" fmla="*/ 1536564 h 1536581"/>
                <a:gd name="connsiteX11" fmla="*/ 768716 w 1179561"/>
                <a:gd name="connsiteY11" fmla="*/ 1535179 h 1536581"/>
                <a:gd name="connsiteX12" fmla="*/ 1416 w 1179561"/>
                <a:gd name="connsiteY12" fmla="*/ 771819 h 1536581"/>
                <a:gd name="connsiteX13" fmla="*/ 1330 w 1179561"/>
                <a:gd name="connsiteY13" fmla="*/ 765230 h 1536581"/>
                <a:gd name="connsiteX14" fmla="*/ 1416 w 1179561"/>
                <a:gd name="connsiteY14" fmla="*/ 765145 h 1536581"/>
                <a:gd name="connsiteX15" fmla="*/ 768716 w 1179561"/>
                <a:gd name="connsiteY15" fmla="*/ 1408 h 1536581"/>
                <a:gd name="connsiteX16" fmla="*/ 775341 w 1179561"/>
                <a:gd name="connsiteY16" fmla="*/ 1323 h 153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61" h="1536581">
                  <a:moveTo>
                    <a:pt x="775341" y="1323"/>
                  </a:moveTo>
                  <a:cubicBezTo>
                    <a:pt x="775370" y="1351"/>
                    <a:pt x="775400" y="1379"/>
                    <a:pt x="775427" y="1408"/>
                  </a:cubicBezTo>
                  <a:lnTo>
                    <a:pt x="1179561" y="403334"/>
                  </a:lnTo>
                  <a:lnTo>
                    <a:pt x="1179561" y="416347"/>
                  </a:lnTo>
                  <a:lnTo>
                    <a:pt x="772134" y="11483"/>
                  </a:lnTo>
                  <a:lnTo>
                    <a:pt x="10914" y="768293"/>
                  </a:lnTo>
                  <a:lnTo>
                    <a:pt x="772134" y="1525355"/>
                  </a:lnTo>
                  <a:lnTo>
                    <a:pt x="1179561" y="1120357"/>
                  </a:lnTo>
                  <a:lnTo>
                    <a:pt x="1179561" y="1133630"/>
                  </a:lnTo>
                  <a:lnTo>
                    <a:pt x="775427" y="1535556"/>
                  </a:lnTo>
                  <a:cubicBezTo>
                    <a:pt x="774505" y="1536307"/>
                    <a:pt x="773323" y="1536669"/>
                    <a:pt x="772134" y="1536564"/>
                  </a:cubicBezTo>
                  <a:cubicBezTo>
                    <a:pt x="770858" y="1536559"/>
                    <a:pt x="769632" y="1536063"/>
                    <a:pt x="768716" y="1535179"/>
                  </a:cubicBezTo>
                  <a:lnTo>
                    <a:pt x="1416" y="771819"/>
                  </a:lnTo>
                  <a:cubicBezTo>
                    <a:pt x="-438" y="770023"/>
                    <a:pt x="-476" y="767073"/>
                    <a:pt x="1330" y="765230"/>
                  </a:cubicBezTo>
                  <a:cubicBezTo>
                    <a:pt x="1358" y="765201"/>
                    <a:pt x="1387" y="765173"/>
                    <a:pt x="1416" y="765145"/>
                  </a:cubicBezTo>
                  <a:lnTo>
                    <a:pt x="768716" y="1408"/>
                  </a:lnTo>
                  <a:cubicBezTo>
                    <a:pt x="770521" y="-435"/>
                    <a:pt x="773488" y="-473"/>
                    <a:pt x="775341" y="1323"/>
                  </a:cubicBezTo>
                  <a:close/>
                </a:path>
              </a:pathLst>
            </a:custGeom>
            <a:solidFill>
              <a:schemeClr val="accent3"/>
            </a:solidFill>
            <a:ln w="9525" cap="flat">
              <a:solidFill>
                <a:schemeClr val="tx2"/>
              </a:solidFill>
              <a:prstDash val="solid"/>
              <a:miter/>
            </a:ln>
          </p:spPr>
          <p:txBody>
            <a:bodyPr rtlCol="0" anchor="ctr"/>
            <a:lstStyle/>
            <a:p>
              <a:endParaRPr lang="en-US" dirty="0"/>
            </a:p>
          </p:txBody>
        </p:sp>
      </p:grpSp>
    </p:spTree>
    <p:extLst>
      <p:ext uri="{BB962C8B-B14F-4D97-AF65-F5344CB8AC3E}">
        <p14:creationId xmlns:p14="http://schemas.microsoft.com/office/powerpoint/2010/main" val="398693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a:t>Title Goes Here (28pt)</a:t>
            </a:r>
            <a:endParaRPr lang="en-GB"/>
          </a:p>
        </p:txBody>
      </p:sp>
      <p:sp>
        <p:nvSpPr>
          <p:cNvPr id="9" name="Text Placeholder 2">
            <a:extLst>
              <a:ext uri="{FF2B5EF4-FFF2-40B4-BE49-F238E27FC236}">
                <a16:creationId xmlns:a16="http://schemas.microsoft.com/office/drawing/2014/main" xmlns="" id="{11E9D091-2867-F84D-8A95-E2618466BD52}"/>
              </a:ext>
            </a:extLst>
          </p:cNvPr>
          <p:cNvSpPr>
            <a:spLocks noGrp="1"/>
          </p:cNvSpPr>
          <p:nvPr>
            <p:ph type="body" sz="quarter" idx="11" hasCustomPrompt="1"/>
          </p:nvPr>
        </p:nvSpPr>
        <p:spPr>
          <a:xfrm>
            <a:off x="437766" y="1204180"/>
            <a:ext cx="5776767"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xmlns="" id="{B8334349-246B-8747-8834-B21ED22A0F6B}"/>
              </a:ext>
            </a:extLst>
          </p:cNvPr>
          <p:cNvGrpSpPr/>
          <p:nvPr userDrawn="1"/>
        </p:nvGrpSpPr>
        <p:grpSpPr>
          <a:xfrm>
            <a:off x="5994367" y="2003514"/>
            <a:ext cx="3149633" cy="3139986"/>
            <a:chOff x="5994367" y="2003514"/>
            <a:chExt cx="3149633" cy="3139986"/>
          </a:xfrm>
        </p:grpSpPr>
        <p:sp>
          <p:nvSpPr>
            <p:cNvPr id="8" name="Freeform 2">
              <a:extLst>
                <a:ext uri="{FF2B5EF4-FFF2-40B4-BE49-F238E27FC236}">
                  <a16:creationId xmlns:a16="http://schemas.microsoft.com/office/drawing/2014/main" xmlns="" id="{914B8707-A1DF-9644-8101-4B8306A4256F}"/>
                </a:ext>
              </a:extLst>
            </p:cNvPr>
            <p:cNvSpPr/>
            <p:nvPr userDrawn="1"/>
          </p:nvSpPr>
          <p:spPr>
            <a:xfrm>
              <a:off x="7820979" y="2217062"/>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24" name="Graphic 15">
              <a:extLst>
                <a:ext uri="{FF2B5EF4-FFF2-40B4-BE49-F238E27FC236}">
                  <a16:creationId xmlns:a16="http://schemas.microsoft.com/office/drawing/2014/main" xmlns="" id="{61B2E654-3726-7541-8BF3-7A6A41A2515F}"/>
                </a:ext>
              </a:extLst>
            </p:cNvPr>
            <p:cNvSpPr>
              <a:spLocks noChangeAspect="1"/>
            </p:cNvSpPr>
            <p:nvPr userDrawn="1"/>
          </p:nvSpPr>
          <p:spPr>
            <a:xfrm>
              <a:off x="5994367" y="2282468"/>
              <a:ext cx="2549557" cy="2532420"/>
            </a:xfrm>
            <a:custGeom>
              <a:avLst/>
              <a:gdLst>
                <a:gd name="connsiteX0" fmla="*/ 1898713 w 1898712"/>
                <a:gd name="connsiteY0" fmla="*/ 1885950 h 1885950"/>
                <a:gd name="connsiteX1" fmla="*/ 1898713 w 1898712"/>
                <a:gd name="connsiteY1" fmla="*/ 0 h 1885950"/>
                <a:gd name="connsiteX2" fmla="*/ 0 w 1898712"/>
                <a:gd name="connsiteY2" fmla="*/ 1885950 h 1885950"/>
                <a:gd name="connsiteX3" fmla="*/ 1898713 w 1898712"/>
                <a:gd name="connsiteY3" fmla="*/ 1885950 h 1885950"/>
              </a:gdLst>
              <a:ahLst/>
              <a:cxnLst>
                <a:cxn ang="0">
                  <a:pos x="connsiteX0" y="connsiteY0"/>
                </a:cxn>
                <a:cxn ang="0">
                  <a:pos x="connsiteX1" y="connsiteY1"/>
                </a:cxn>
                <a:cxn ang="0">
                  <a:pos x="connsiteX2" y="connsiteY2"/>
                </a:cxn>
                <a:cxn ang="0">
                  <a:pos x="connsiteX3" y="connsiteY3"/>
                </a:cxn>
              </a:cxnLst>
              <a:rect l="l" t="t" r="r" b="b"/>
              <a:pathLst>
                <a:path w="1898712" h="1885950">
                  <a:moveTo>
                    <a:pt x="1898713" y="1885950"/>
                  </a:moveTo>
                  <a:lnTo>
                    <a:pt x="1898713" y="0"/>
                  </a:lnTo>
                  <a:lnTo>
                    <a:pt x="0" y="1885950"/>
                  </a:lnTo>
                  <a:lnTo>
                    <a:pt x="1898713" y="1885950"/>
                  </a:lnTo>
                  <a:close/>
                </a:path>
              </a:pathLst>
            </a:custGeom>
            <a:noFill/>
            <a:ln w="18956" cap="flat">
              <a:solidFill>
                <a:srgbClr val="6EBE4A"/>
              </a:solidFill>
              <a:prstDash val="solid"/>
              <a:round/>
            </a:ln>
          </p:spPr>
          <p:txBody>
            <a:bodyPr rtlCol="0" anchor="ctr"/>
            <a:lstStyle/>
            <a:p>
              <a:endParaRPr lang="en-US"/>
            </a:p>
          </p:txBody>
        </p:sp>
        <p:pic>
          <p:nvPicPr>
            <p:cNvPr id="25" name="Picture 24">
              <a:extLst>
                <a:ext uri="{FF2B5EF4-FFF2-40B4-BE49-F238E27FC236}">
                  <a16:creationId xmlns:a16="http://schemas.microsoft.com/office/drawing/2014/main" xmlns="" id="{8FF7D66D-FD86-A149-A8F5-117A6B95054D}"/>
                </a:ext>
              </a:extLst>
            </p:cNvPr>
            <p:cNvPicPr>
              <a:picLocks noChangeAspect="1"/>
            </p:cNvPicPr>
            <p:nvPr userDrawn="1"/>
          </p:nvPicPr>
          <p:blipFill rotWithShape="1">
            <a:blip r:embed="rId2" cstate="print">
              <a:alphaModFix amt="57000"/>
              <a:extLst>
                <a:ext uri="{28A0092B-C50C-407E-A947-70E740481C1C}">
                  <a14:useLocalDpi xmlns:a14="http://schemas.microsoft.com/office/drawing/2010/main"/>
                </a:ext>
              </a:extLst>
            </a:blip>
            <a:srcRect/>
            <a:stretch/>
          </p:blipFill>
          <p:spPr>
            <a:xfrm flipH="1">
              <a:off x="6295635" y="2576064"/>
              <a:ext cx="1878266" cy="1876597"/>
            </a:xfrm>
            <a:prstGeom prst="ellipse">
              <a:avLst/>
            </a:prstGeom>
            <a:ln>
              <a:noFill/>
            </a:ln>
            <a:effectLst>
              <a:softEdge rad="0"/>
            </a:effectLst>
          </p:spPr>
        </p:pic>
        <p:pic>
          <p:nvPicPr>
            <p:cNvPr id="26" name="Picture 25">
              <a:extLst>
                <a:ext uri="{FF2B5EF4-FFF2-40B4-BE49-F238E27FC236}">
                  <a16:creationId xmlns:a16="http://schemas.microsoft.com/office/drawing/2014/main" xmlns="" id="{6EFFB74B-6D0F-2B4F-9D09-C30F4CF0324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684101" y="2003514"/>
              <a:ext cx="2459899" cy="3139986"/>
            </a:xfrm>
            <a:prstGeom prst="rect">
              <a:avLst/>
            </a:prstGeom>
          </p:spPr>
        </p:pic>
      </p:grpSp>
    </p:spTree>
    <p:extLst>
      <p:ext uri="{BB962C8B-B14F-4D97-AF65-F5344CB8AC3E}">
        <p14:creationId xmlns:p14="http://schemas.microsoft.com/office/powerpoint/2010/main" val="22509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MIdnight Graphic">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pic>
        <p:nvPicPr>
          <p:cNvPr id="14" name="Picture 13" descr="A picture containing drawing&#10;&#10;Description automatically generated">
            <a:extLst>
              <a:ext uri="{FF2B5EF4-FFF2-40B4-BE49-F238E27FC236}">
                <a16:creationId xmlns:a16="http://schemas.microsoft.com/office/drawing/2014/main" xmlns="" id="{E50E4963-CF0C-B441-AC49-182636025485}"/>
              </a:ext>
            </a:extLst>
          </p:cNvPr>
          <p:cNvPicPr>
            <a:picLocks noChangeAspect="1"/>
          </p:cNvPicPr>
          <p:nvPr userDrawn="1"/>
        </p:nvPicPr>
        <p:blipFill>
          <a:blip r:embed="rId2"/>
          <a:stretch>
            <a:fillRect/>
          </a:stretch>
        </p:blipFill>
        <p:spPr>
          <a:xfrm>
            <a:off x="7046208" y="487542"/>
            <a:ext cx="1593916" cy="246013"/>
          </a:xfrm>
          <a:prstGeom prst="rect">
            <a:avLst/>
          </a:prstGeom>
        </p:spPr>
      </p:pic>
      <p:sp>
        <p:nvSpPr>
          <p:cNvPr id="10" name="Freeform 9">
            <a:extLst>
              <a:ext uri="{FF2B5EF4-FFF2-40B4-BE49-F238E27FC236}">
                <a16:creationId xmlns:a16="http://schemas.microsoft.com/office/drawing/2014/main" xmlns="" id="{D390E896-2761-D44B-9AA3-5AD05EAD2C91}"/>
              </a:ext>
            </a:extLst>
          </p:cNvPr>
          <p:cNvSpPr/>
          <p:nvPr userDrawn="1"/>
        </p:nvSpPr>
        <p:spPr>
          <a:xfrm>
            <a:off x="6551149" y="1842670"/>
            <a:ext cx="2596234" cy="2532920"/>
          </a:xfrm>
          <a:custGeom>
            <a:avLst/>
            <a:gdLst>
              <a:gd name="connsiteX0" fmla="*/ 89637 w 15773620"/>
              <a:gd name="connsiteY0" fmla="*/ 14306985 h 15388950"/>
              <a:gd name="connsiteX1" fmla="*/ 953458 w 15773620"/>
              <a:gd name="connsiteY1" fmla="*/ 14784072 h 15388950"/>
              <a:gd name="connsiteX2" fmla="*/ 1686885 w 15773620"/>
              <a:gd name="connsiteY2" fmla="*/ 15201525 h 15388950"/>
              <a:gd name="connsiteX3" fmla="*/ 2420311 w 15773620"/>
              <a:gd name="connsiteY3" fmla="*/ 14784072 h 15388950"/>
              <a:gd name="connsiteX4" fmla="*/ 3292267 w 15773620"/>
              <a:gd name="connsiteY4" fmla="*/ 14306985 h 15388950"/>
              <a:gd name="connsiteX5" fmla="*/ 4164234 w 15773620"/>
              <a:gd name="connsiteY5" fmla="*/ 14784072 h 15388950"/>
              <a:gd name="connsiteX6" fmla="*/ 4897660 w 15773620"/>
              <a:gd name="connsiteY6" fmla="*/ 15201525 h 15388950"/>
              <a:gd name="connsiteX7" fmla="*/ 5631086 w 15773620"/>
              <a:gd name="connsiteY7" fmla="*/ 14784072 h 15388950"/>
              <a:gd name="connsiteX8" fmla="*/ 6503044 w 15773620"/>
              <a:gd name="connsiteY8" fmla="*/ 14306985 h 15388950"/>
              <a:gd name="connsiteX9" fmla="*/ 7375010 w 15773620"/>
              <a:gd name="connsiteY9" fmla="*/ 14784072 h 15388950"/>
              <a:gd name="connsiteX10" fmla="*/ 8108437 w 15773620"/>
              <a:gd name="connsiteY10" fmla="*/ 15201525 h 15388950"/>
              <a:gd name="connsiteX11" fmla="*/ 8841862 w 15773620"/>
              <a:gd name="connsiteY11" fmla="*/ 14784072 h 15388950"/>
              <a:gd name="connsiteX12" fmla="*/ 9713820 w 15773620"/>
              <a:gd name="connsiteY12" fmla="*/ 14306985 h 15388950"/>
              <a:gd name="connsiteX13" fmla="*/ 10585787 w 15773620"/>
              <a:gd name="connsiteY13" fmla="*/ 14784072 h 15388950"/>
              <a:gd name="connsiteX14" fmla="*/ 11319213 w 15773620"/>
              <a:gd name="connsiteY14" fmla="*/ 15201525 h 15388950"/>
              <a:gd name="connsiteX15" fmla="*/ 12052639 w 15773620"/>
              <a:gd name="connsiteY15" fmla="*/ 14784072 h 15388950"/>
              <a:gd name="connsiteX16" fmla="*/ 12924597 w 15773620"/>
              <a:gd name="connsiteY16" fmla="*/ 14306985 h 15388950"/>
              <a:gd name="connsiteX17" fmla="*/ 13796563 w 15773620"/>
              <a:gd name="connsiteY17" fmla="*/ 14784072 h 15388950"/>
              <a:gd name="connsiteX18" fmla="*/ 14529989 w 15773620"/>
              <a:gd name="connsiteY18" fmla="*/ 15201525 h 15388950"/>
              <a:gd name="connsiteX19" fmla="*/ 15263415 w 15773620"/>
              <a:gd name="connsiteY19" fmla="*/ 14784072 h 15388950"/>
              <a:gd name="connsiteX20" fmla="*/ 15719813 w 15773620"/>
              <a:gd name="connsiteY20" fmla="*/ 14399533 h 15388950"/>
              <a:gd name="connsiteX21" fmla="*/ 15773620 w 15773620"/>
              <a:gd name="connsiteY21" fmla="*/ 14377911 h 15388950"/>
              <a:gd name="connsiteX22" fmla="*/ 15773620 w 15773620"/>
              <a:gd name="connsiteY22" fmla="*/ 14584304 h 15388950"/>
              <a:gd name="connsiteX23" fmla="*/ 15707541 w 15773620"/>
              <a:gd name="connsiteY23" fmla="*/ 14623267 h 15388950"/>
              <a:gd name="connsiteX24" fmla="*/ 15401947 w 15773620"/>
              <a:gd name="connsiteY24" fmla="*/ 14911863 h 15388950"/>
              <a:gd name="connsiteX25" fmla="*/ 14529989 w 15773620"/>
              <a:gd name="connsiteY25" fmla="*/ 15388950 h 15388950"/>
              <a:gd name="connsiteX26" fmla="*/ 13658023 w 15773620"/>
              <a:gd name="connsiteY26" fmla="*/ 14911863 h 15388950"/>
              <a:gd name="connsiteX27" fmla="*/ 12924597 w 15773620"/>
              <a:gd name="connsiteY27" fmla="*/ 14494410 h 15388950"/>
              <a:gd name="connsiteX28" fmla="*/ 12191171 w 15773620"/>
              <a:gd name="connsiteY28" fmla="*/ 14911863 h 15388950"/>
              <a:gd name="connsiteX29" fmla="*/ 11319213 w 15773620"/>
              <a:gd name="connsiteY29" fmla="*/ 15388950 h 15388950"/>
              <a:gd name="connsiteX30" fmla="*/ 10447246 w 15773620"/>
              <a:gd name="connsiteY30" fmla="*/ 14911863 h 15388950"/>
              <a:gd name="connsiteX31" fmla="*/ 9713820 w 15773620"/>
              <a:gd name="connsiteY31" fmla="*/ 14494410 h 15388950"/>
              <a:gd name="connsiteX32" fmla="*/ 8980395 w 15773620"/>
              <a:gd name="connsiteY32" fmla="*/ 14911863 h 15388950"/>
              <a:gd name="connsiteX33" fmla="*/ 8108437 w 15773620"/>
              <a:gd name="connsiteY33" fmla="*/ 15388950 h 15388950"/>
              <a:gd name="connsiteX34" fmla="*/ 7236470 w 15773620"/>
              <a:gd name="connsiteY34" fmla="*/ 14911863 h 15388950"/>
              <a:gd name="connsiteX35" fmla="*/ 6503044 w 15773620"/>
              <a:gd name="connsiteY35" fmla="*/ 14494410 h 15388950"/>
              <a:gd name="connsiteX36" fmla="*/ 5769618 w 15773620"/>
              <a:gd name="connsiteY36" fmla="*/ 14911863 h 15388950"/>
              <a:gd name="connsiteX37" fmla="*/ 4897660 w 15773620"/>
              <a:gd name="connsiteY37" fmla="*/ 15388950 h 15388950"/>
              <a:gd name="connsiteX38" fmla="*/ 4025694 w 15773620"/>
              <a:gd name="connsiteY38" fmla="*/ 14911863 h 15388950"/>
              <a:gd name="connsiteX39" fmla="*/ 3292267 w 15773620"/>
              <a:gd name="connsiteY39" fmla="*/ 14494410 h 15388950"/>
              <a:gd name="connsiteX40" fmla="*/ 2558842 w 15773620"/>
              <a:gd name="connsiteY40" fmla="*/ 14911863 h 15388950"/>
              <a:gd name="connsiteX41" fmla="*/ 1695029 w 15773620"/>
              <a:gd name="connsiteY41" fmla="*/ 15388950 h 15388950"/>
              <a:gd name="connsiteX42" fmla="*/ 823063 w 15773620"/>
              <a:gd name="connsiteY42" fmla="*/ 14911863 h 15388950"/>
              <a:gd name="connsiteX43" fmla="*/ 89637 w 15773620"/>
              <a:gd name="connsiteY43" fmla="*/ 14494410 h 15388950"/>
              <a:gd name="connsiteX44" fmla="*/ 0 w 15773620"/>
              <a:gd name="connsiteY44" fmla="*/ 14400702 h 15388950"/>
              <a:gd name="connsiteX45" fmla="*/ 89637 w 15773620"/>
              <a:gd name="connsiteY45" fmla="*/ 14306985 h 15388950"/>
              <a:gd name="connsiteX46" fmla="*/ 89638 w 15773620"/>
              <a:gd name="connsiteY46" fmla="*/ 11445584 h 15388950"/>
              <a:gd name="connsiteX47" fmla="*/ 953458 w 15773620"/>
              <a:gd name="connsiteY47" fmla="*/ 11922672 h 15388950"/>
              <a:gd name="connsiteX48" fmla="*/ 1686885 w 15773620"/>
              <a:gd name="connsiteY48" fmla="*/ 12340124 h 15388950"/>
              <a:gd name="connsiteX49" fmla="*/ 2420311 w 15773620"/>
              <a:gd name="connsiteY49" fmla="*/ 11922672 h 15388950"/>
              <a:gd name="connsiteX50" fmla="*/ 3292268 w 15773620"/>
              <a:gd name="connsiteY50" fmla="*/ 11445584 h 15388950"/>
              <a:gd name="connsiteX51" fmla="*/ 4164234 w 15773620"/>
              <a:gd name="connsiteY51" fmla="*/ 11922672 h 15388950"/>
              <a:gd name="connsiteX52" fmla="*/ 4897661 w 15773620"/>
              <a:gd name="connsiteY52" fmla="*/ 12340124 h 15388950"/>
              <a:gd name="connsiteX53" fmla="*/ 5631086 w 15773620"/>
              <a:gd name="connsiteY53" fmla="*/ 11922672 h 15388950"/>
              <a:gd name="connsiteX54" fmla="*/ 6503045 w 15773620"/>
              <a:gd name="connsiteY54" fmla="*/ 11445584 h 15388950"/>
              <a:gd name="connsiteX55" fmla="*/ 7375011 w 15773620"/>
              <a:gd name="connsiteY55" fmla="*/ 11922672 h 15388950"/>
              <a:gd name="connsiteX56" fmla="*/ 8108437 w 15773620"/>
              <a:gd name="connsiteY56" fmla="*/ 12340124 h 15388950"/>
              <a:gd name="connsiteX57" fmla="*/ 8841862 w 15773620"/>
              <a:gd name="connsiteY57" fmla="*/ 11922672 h 15388950"/>
              <a:gd name="connsiteX58" fmla="*/ 9713820 w 15773620"/>
              <a:gd name="connsiteY58" fmla="*/ 11445584 h 15388950"/>
              <a:gd name="connsiteX59" fmla="*/ 10585787 w 15773620"/>
              <a:gd name="connsiteY59" fmla="*/ 11922672 h 15388950"/>
              <a:gd name="connsiteX60" fmla="*/ 11319213 w 15773620"/>
              <a:gd name="connsiteY60" fmla="*/ 12340124 h 15388950"/>
              <a:gd name="connsiteX61" fmla="*/ 12052639 w 15773620"/>
              <a:gd name="connsiteY61" fmla="*/ 11922672 h 15388950"/>
              <a:gd name="connsiteX62" fmla="*/ 12924597 w 15773620"/>
              <a:gd name="connsiteY62" fmla="*/ 11445584 h 15388950"/>
              <a:gd name="connsiteX63" fmla="*/ 13796563 w 15773620"/>
              <a:gd name="connsiteY63" fmla="*/ 11922672 h 15388950"/>
              <a:gd name="connsiteX64" fmla="*/ 14529989 w 15773620"/>
              <a:gd name="connsiteY64" fmla="*/ 12340124 h 15388950"/>
              <a:gd name="connsiteX65" fmla="*/ 15263415 w 15773620"/>
              <a:gd name="connsiteY65" fmla="*/ 11922672 h 15388950"/>
              <a:gd name="connsiteX66" fmla="*/ 15719813 w 15773620"/>
              <a:gd name="connsiteY66" fmla="*/ 11538133 h 15388950"/>
              <a:gd name="connsiteX67" fmla="*/ 15773620 w 15773620"/>
              <a:gd name="connsiteY67" fmla="*/ 11516511 h 15388950"/>
              <a:gd name="connsiteX68" fmla="*/ 15773620 w 15773620"/>
              <a:gd name="connsiteY68" fmla="*/ 11722903 h 15388950"/>
              <a:gd name="connsiteX69" fmla="*/ 15707541 w 15773620"/>
              <a:gd name="connsiteY69" fmla="*/ 11761866 h 15388950"/>
              <a:gd name="connsiteX70" fmla="*/ 15401947 w 15773620"/>
              <a:gd name="connsiteY70" fmla="*/ 12050462 h 15388950"/>
              <a:gd name="connsiteX71" fmla="*/ 14529989 w 15773620"/>
              <a:gd name="connsiteY71" fmla="*/ 12527549 h 15388950"/>
              <a:gd name="connsiteX72" fmla="*/ 13658023 w 15773620"/>
              <a:gd name="connsiteY72" fmla="*/ 12050462 h 15388950"/>
              <a:gd name="connsiteX73" fmla="*/ 12924597 w 15773620"/>
              <a:gd name="connsiteY73" fmla="*/ 11633009 h 15388950"/>
              <a:gd name="connsiteX74" fmla="*/ 12191171 w 15773620"/>
              <a:gd name="connsiteY74" fmla="*/ 12050462 h 15388950"/>
              <a:gd name="connsiteX75" fmla="*/ 11319213 w 15773620"/>
              <a:gd name="connsiteY75" fmla="*/ 12527549 h 15388950"/>
              <a:gd name="connsiteX76" fmla="*/ 10447246 w 15773620"/>
              <a:gd name="connsiteY76" fmla="*/ 12050462 h 15388950"/>
              <a:gd name="connsiteX77" fmla="*/ 9713820 w 15773620"/>
              <a:gd name="connsiteY77" fmla="*/ 11633009 h 15388950"/>
              <a:gd name="connsiteX78" fmla="*/ 8980395 w 15773620"/>
              <a:gd name="connsiteY78" fmla="*/ 12050462 h 15388950"/>
              <a:gd name="connsiteX79" fmla="*/ 8108437 w 15773620"/>
              <a:gd name="connsiteY79" fmla="*/ 12527549 h 15388950"/>
              <a:gd name="connsiteX80" fmla="*/ 7236471 w 15773620"/>
              <a:gd name="connsiteY80" fmla="*/ 12050462 h 15388950"/>
              <a:gd name="connsiteX81" fmla="*/ 6503045 w 15773620"/>
              <a:gd name="connsiteY81" fmla="*/ 11633009 h 15388950"/>
              <a:gd name="connsiteX82" fmla="*/ 5769618 w 15773620"/>
              <a:gd name="connsiteY82" fmla="*/ 12050462 h 15388950"/>
              <a:gd name="connsiteX83" fmla="*/ 4897661 w 15773620"/>
              <a:gd name="connsiteY83" fmla="*/ 12527549 h 15388950"/>
              <a:gd name="connsiteX84" fmla="*/ 4025694 w 15773620"/>
              <a:gd name="connsiteY84" fmla="*/ 12050462 h 15388950"/>
              <a:gd name="connsiteX85" fmla="*/ 3292268 w 15773620"/>
              <a:gd name="connsiteY85" fmla="*/ 11633009 h 15388950"/>
              <a:gd name="connsiteX86" fmla="*/ 2558842 w 15773620"/>
              <a:gd name="connsiteY86" fmla="*/ 12050462 h 15388950"/>
              <a:gd name="connsiteX87" fmla="*/ 1695029 w 15773620"/>
              <a:gd name="connsiteY87" fmla="*/ 12527549 h 15388950"/>
              <a:gd name="connsiteX88" fmla="*/ 823063 w 15773620"/>
              <a:gd name="connsiteY88" fmla="*/ 12050462 h 15388950"/>
              <a:gd name="connsiteX89" fmla="*/ 89638 w 15773620"/>
              <a:gd name="connsiteY89" fmla="*/ 11633009 h 15388950"/>
              <a:gd name="connsiteX90" fmla="*/ 0 w 15773620"/>
              <a:gd name="connsiteY90" fmla="*/ 11539301 h 15388950"/>
              <a:gd name="connsiteX91" fmla="*/ 89638 w 15773620"/>
              <a:gd name="connsiteY91" fmla="*/ 11445584 h 15388950"/>
              <a:gd name="connsiteX92" fmla="*/ 89638 w 15773620"/>
              <a:gd name="connsiteY92" fmla="*/ 8584192 h 15388950"/>
              <a:gd name="connsiteX93" fmla="*/ 953458 w 15773620"/>
              <a:gd name="connsiteY93" fmla="*/ 9061280 h 15388950"/>
              <a:gd name="connsiteX94" fmla="*/ 1686885 w 15773620"/>
              <a:gd name="connsiteY94" fmla="*/ 9478732 h 15388950"/>
              <a:gd name="connsiteX95" fmla="*/ 2420311 w 15773620"/>
              <a:gd name="connsiteY95" fmla="*/ 9061280 h 15388950"/>
              <a:gd name="connsiteX96" fmla="*/ 3292268 w 15773620"/>
              <a:gd name="connsiteY96" fmla="*/ 8584192 h 15388950"/>
              <a:gd name="connsiteX97" fmla="*/ 4164235 w 15773620"/>
              <a:gd name="connsiteY97" fmla="*/ 9061280 h 15388950"/>
              <a:gd name="connsiteX98" fmla="*/ 4897661 w 15773620"/>
              <a:gd name="connsiteY98" fmla="*/ 9478732 h 15388950"/>
              <a:gd name="connsiteX99" fmla="*/ 5631087 w 15773620"/>
              <a:gd name="connsiteY99" fmla="*/ 9061280 h 15388950"/>
              <a:gd name="connsiteX100" fmla="*/ 6503045 w 15773620"/>
              <a:gd name="connsiteY100" fmla="*/ 8584192 h 15388950"/>
              <a:gd name="connsiteX101" fmla="*/ 7375011 w 15773620"/>
              <a:gd name="connsiteY101" fmla="*/ 9061280 h 15388950"/>
              <a:gd name="connsiteX102" fmla="*/ 8108437 w 15773620"/>
              <a:gd name="connsiteY102" fmla="*/ 9478732 h 15388950"/>
              <a:gd name="connsiteX103" fmla="*/ 8841862 w 15773620"/>
              <a:gd name="connsiteY103" fmla="*/ 9061280 h 15388950"/>
              <a:gd name="connsiteX104" fmla="*/ 9713820 w 15773620"/>
              <a:gd name="connsiteY104" fmla="*/ 8584192 h 15388950"/>
              <a:gd name="connsiteX105" fmla="*/ 10585787 w 15773620"/>
              <a:gd name="connsiteY105" fmla="*/ 9061280 h 15388950"/>
              <a:gd name="connsiteX106" fmla="*/ 11319213 w 15773620"/>
              <a:gd name="connsiteY106" fmla="*/ 9478732 h 15388950"/>
              <a:gd name="connsiteX107" fmla="*/ 12052639 w 15773620"/>
              <a:gd name="connsiteY107" fmla="*/ 9061280 h 15388950"/>
              <a:gd name="connsiteX108" fmla="*/ 12924597 w 15773620"/>
              <a:gd name="connsiteY108" fmla="*/ 8584192 h 15388950"/>
              <a:gd name="connsiteX109" fmla="*/ 13796563 w 15773620"/>
              <a:gd name="connsiteY109" fmla="*/ 9061280 h 15388950"/>
              <a:gd name="connsiteX110" fmla="*/ 14529989 w 15773620"/>
              <a:gd name="connsiteY110" fmla="*/ 9478732 h 15388950"/>
              <a:gd name="connsiteX111" fmla="*/ 15263415 w 15773620"/>
              <a:gd name="connsiteY111" fmla="*/ 9061280 h 15388950"/>
              <a:gd name="connsiteX112" fmla="*/ 15719813 w 15773620"/>
              <a:gd name="connsiteY112" fmla="*/ 8676741 h 15388950"/>
              <a:gd name="connsiteX113" fmla="*/ 15773620 w 15773620"/>
              <a:gd name="connsiteY113" fmla="*/ 8655118 h 15388950"/>
              <a:gd name="connsiteX114" fmla="*/ 15773620 w 15773620"/>
              <a:gd name="connsiteY114" fmla="*/ 8861511 h 15388950"/>
              <a:gd name="connsiteX115" fmla="*/ 15707541 w 15773620"/>
              <a:gd name="connsiteY115" fmla="*/ 8900473 h 15388950"/>
              <a:gd name="connsiteX116" fmla="*/ 15401947 w 15773620"/>
              <a:gd name="connsiteY116" fmla="*/ 9189070 h 15388950"/>
              <a:gd name="connsiteX117" fmla="*/ 14529989 w 15773620"/>
              <a:gd name="connsiteY117" fmla="*/ 9666157 h 15388950"/>
              <a:gd name="connsiteX118" fmla="*/ 13658023 w 15773620"/>
              <a:gd name="connsiteY118" fmla="*/ 9189070 h 15388950"/>
              <a:gd name="connsiteX119" fmla="*/ 12924597 w 15773620"/>
              <a:gd name="connsiteY119" fmla="*/ 8771617 h 15388950"/>
              <a:gd name="connsiteX120" fmla="*/ 12191171 w 15773620"/>
              <a:gd name="connsiteY120" fmla="*/ 9189070 h 15388950"/>
              <a:gd name="connsiteX121" fmla="*/ 11319213 w 15773620"/>
              <a:gd name="connsiteY121" fmla="*/ 9666157 h 15388950"/>
              <a:gd name="connsiteX122" fmla="*/ 10447246 w 15773620"/>
              <a:gd name="connsiteY122" fmla="*/ 9189070 h 15388950"/>
              <a:gd name="connsiteX123" fmla="*/ 9713820 w 15773620"/>
              <a:gd name="connsiteY123" fmla="*/ 8771617 h 15388950"/>
              <a:gd name="connsiteX124" fmla="*/ 8980395 w 15773620"/>
              <a:gd name="connsiteY124" fmla="*/ 9189070 h 15388950"/>
              <a:gd name="connsiteX125" fmla="*/ 8108437 w 15773620"/>
              <a:gd name="connsiteY125" fmla="*/ 9666157 h 15388950"/>
              <a:gd name="connsiteX126" fmla="*/ 7236471 w 15773620"/>
              <a:gd name="connsiteY126" fmla="*/ 9189070 h 15388950"/>
              <a:gd name="connsiteX127" fmla="*/ 6503045 w 15773620"/>
              <a:gd name="connsiteY127" fmla="*/ 8771617 h 15388950"/>
              <a:gd name="connsiteX128" fmla="*/ 5769618 w 15773620"/>
              <a:gd name="connsiteY128" fmla="*/ 9189070 h 15388950"/>
              <a:gd name="connsiteX129" fmla="*/ 4897661 w 15773620"/>
              <a:gd name="connsiteY129" fmla="*/ 9666157 h 15388950"/>
              <a:gd name="connsiteX130" fmla="*/ 4025694 w 15773620"/>
              <a:gd name="connsiteY130" fmla="*/ 9189070 h 15388950"/>
              <a:gd name="connsiteX131" fmla="*/ 3292268 w 15773620"/>
              <a:gd name="connsiteY131" fmla="*/ 8771617 h 15388950"/>
              <a:gd name="connsiteX132" fmla="*/ 2558842 w 15773620"/>
              <a:gd name="connsiteY132" fmla="*/ 9189070 h 15388950"/>
              <a:gd name="connsiteX133" fmla="*/ 1695029 w 15773620"/>
              <a:gd name="connsiteY133" fmla="*/ 9666157 h 15388950"/>
              <a:gd name="connsiteX134" fmla="*/ 823063 w 15773620"/>
              <a:gd name="connsiteY134" fmla="*/ 9189070 h 15388950"/>
              <a:gd name="connsiteX135" fmla="*/ 89638 w 15773620"/>
              <a:gd name="connsiteY135" fmla="*/ 8771617 h 15388950"/>
              <a:gd name="connsiteX136" fmla="*/ 0 w 15773620"/>
              <a:gd name="connsiteY136" fmla="*/ 8677909 h 15388950"/>
              <a:gd name="connsiteX137" fmla="*/ 89638 w 15773620"/>
              <a:gd name="connsiteY137" fmla="*/ 8584192 h 15388950"/>
              <a:gd name="connsiteX138" fmla="*/ 89638 w 15773620"/>
              <a:gd name="connsiteY138" fmla="*/ 5722791 h 15388950"/>
              <a:gd name="connsiteX139" fmla="*/ 953458 w 15773620"/>
              <a:gd name="connsiteY139" fmla="*/ 6199879 h 15388950"/>
              <a:gd name="connsiteX140" fmla="*/ 1686885 w 15773620"/>
              <a:gd name="connsiteY140" fmla="*/ 6617331 h 15388950"/>
              <a:gd name="connsiteX141" fmla="*/ 2420311 w 15773620"/>
              <a:gd name="connsiteY141" fmla="*/ 6199879 h 15388950"/>
              <a:gd name="connsiteX142" fmla="*/ 3292268 w 15773620"/>
              <a:gd name="connsiteY142" fmla="*/ 5722791 h 15388950"/>
              <a:gd name="connsiteX143" fmla="*/ 4164235 w 15773620"/>
              <a:gd name="connsiteY143" fmla="*/ 6199879 h 15388950"/>
              <a:gd name="connsiteX144" fmla="*/ 4897661 w 15773620"/>
              <a:gd name="connsiteY144" fmla="*/ 6617331 h 15388950"/>
              <a:gd name="connsiteX145" fmla="*/ 5631087 w 15773620"/>
              <a:gd name="connsiteY145" fmla="*/ 6199879 h 15388950"/>
              <a:gd name="connsiteX146" fmla="*/ 6503045 w 15773620"/>
              <a:gd name="connsiteY146" fmla="*/ 5722791 h 15388950"/>
              <a:gd name="connsiteX147" fmla="*/ 7375011 w 15773620"/>
              <a:gd name="connsiteY147" fmla="*/ 6199879 h 15388950"/>
              <a:gd name="connsiteX148" fmla="*/ 8108438 w 15773620"/>
              <a:gd name="connsiteY148" fmla="*/ 6617331 h 15388950"/>
              <a:gd name="connsiteX149" fmla="*/ 8841862 w 15773620"/>
              <a:gd name="connsiteY149" fmla="*/ 6199879 h 15388950"/>
              <a:gd name="connsiteX150" fmla="*/ 9713820 w 15773620"/>
              <a:gd name="connsiteY150" fmla="*/ 5722791 h 15388950"/>
              <a:gd name="connsiteX151" fmla="*/ 10585787 w 15773620"/>
              <a:gd name="connsiteY151" fmla="*/ 6199879 h 15388950"/>
              <a:gd name="connsiteX152" fmla="*/ 11319213 w 15773620"/>
              <a:gd name="connsiteY152" fmla="*/ 6617331 h 15388950"/>
              <a:gd name="connsiteX153" fmla="*/ 12052639 w 15773620"/>
              <a:gd name="connsiteY153" fmla="*/ 6199879 h 15388950"/>
              <a:gd name="connsiteX154" fmla="*/ 12924597 w 15773620"/>
              <a:gd name="connsiteY154" fmla="*/ 5722791 h 15388950"/>
              <a:gd name="connsiteX155" fmla="*/ 13796563 w 15773620"/>
              <a:gd name="connsiteY155" fmla="*/ 6199879 h 15388950"/>
              <a:gd name="connsiteX156" fmla="*/ 14529989 w 15773620"/>
              <a:gd name="connsiteY156" fmla="*/ 6617331 h 15388950"/>
              <a:gd name="connsiteX157" fmla="*/ 15263415 w 15773620"/>
              <a:gd name="connsiteY157" fmla="*/ 6199879 h 15388950"/>
              <a:gd name="connsiteX158" fmla="*/ 15719813 w 15773620"/>
              <a:gd name="connsiteY158" fmla="*/ 5815340 h 15388950"/>
              <a:gd name="connsiteX159" fmla="*/ 15773620 w 15773620"/>
              <a:gd name="connsiteY159" fmla="*/ 5793718 h 15388950"/>
              <a:gd name="connsiteX160" fmla="*/ 15773620 w 15773620"/>
              <a:gd name="connsiteY160" fmla="*/ 6000111 h 15388950"/>
              <a:gd name="connsiteX161" fmla="*/ 15707541 w 15773620"/>
              <a:gd name="connsiteY161" fmla="*/ 6039073 h 15388950"/>
              <a:gd name="connsiteX162" fmla="*/ 15401947 w 15773620"/>
              <a:gd name="connsiteY162" fmla="*/ 6327669 h 15388950"/>
              <a:gd name="connsiteX163" fmla="*/ 14529989 w 15773620"/>
              <a:gd name="connsiteY163" fmla="*/ 6804756 h 15388950"/>
              <a:gd name="connsiteX164" fmla="*/ 13658023 w 15773620"/>
              <a:gd name="connsiteY164" fmla="*/ 6327669 h 15388950"/>
              <a:gd name="connsiteX165" fmla="*/ 12924597 w 15773620"/>
              <a:gd name="connsiteY165" fmla="*/ 5910216 h 15388950"/>
              <a:gd name="connsiteX166" fmla="*/ 12191171 w 15773620"/>
              <a:gd name="connsiteY166" fmla="*/ 6327669 h 15388950"/>
              <a:gd name="connsiteX167" fmla="*/ 11319213 w 15773620"/>
              <a:gd name="connsiteY167" fmla="*/ 6804756 h 15388950"/>
              <a:gd name="connsiteX168" fmla="*/ 10447246 w 15773620"/>
              <a:gd name="connsiteY168" fmla="*/ 6327669 h 15388950"/>
              <a:gd name="connsiteX169" fmla="*/ 9713820 w 15773620"/>
              <a:gd name="connsiteY169" fmla="*/ 5910216 h 15388950"/>
              <a:gd name="connsiteX170" fmla="*/ 8980395 w 15773620"/>
              <a:gd name="connsiteY170" fmla="*/ 6327669 h 15388950"/>
              <a:gd name="connsiteX171" fmla="*/ 8108438 w 15773620"/>
              <a:gd name="connsiteY171" fmla="*/ 6804756 h 15388950"/>
              <a:gd name="connsiteX172" fmla="*/ 7236471 w 15773620"/>
              <a:gd name="connsiteY172" fmla="*/ 6327669 h 15388950"/>
              <a:gd name="connsiteX173" fmla="*/ 6503045 w 15773620"/>
              <a:gd name="connsiteY173" fmla="*/ 5910216 h 15388950"/>
              <a:gd name="connsiteX174" fmla="*/ 5769619 w 15773620"/>
              <a:gd name="connsiteY174" fmla="*/ 6327669 h 15388950"/>
              <a:gd name="connsiteX175" fmla="*/ 4897661 w 15773620"/>
              <a:gd name="connsiteY175" fmla="*/ 6804756 h 15388950"/>
              <a:gd name="connsiteX176" fmla="*/ 4025695 w 15773620"/>
              <a:gd name="connsiteY176" fmla="*/ 6327669 h 15388950"/>
              <a:gd name="connsiteX177" fmla="*/ 3292268 w 15773620"/>
              <a:gd name="connsiteY177" fmla="*/ 5910216 h 15388950"/>
              <a:gd name="connsiteX178" fmla="*/ 2558842 w 15773620"/>
              <a:gd name="connsiteY178" fmla="*/ 6327669 h 15388950"/>
              <a:gd name="connsiteX179" fmla="*/ 1695029 w 15773620"/>
              <a:gd name="connsiteY179" fmla="*/ 6804756 h 15388950"/>
              <a:gd name="connsiteX180" fmla="*/ 823063 w 15773620"/>
              <a:gd name="connsiteY180" fmla="*/ 6327669 h 15388950"/>
              <a:gd name="connsiteX181" fmla="*/ 89638 w 15773620"/>
              <a:gd name="connsiteY181" fmla="*/ 5910216 h 15388950"/>
              <a:gd name="connsiteX182" fmla="*/ 0 w 15773620"/>
              <a:gd name="connsiteY182" fmla="*/ 5816508 h 15388950"/>
              <a:gd name="connsiteX183" fmla="*/ 89638 w 15773620"/>
              <a:gd name="connsiteY183" fmla="*/ 5722791 h 15388950"/>
              <a:gd name="connsiteX184" fmla="*/ 89638 w 15773620"/>
              <a:gd name="connsiteY184" fmla="*/ 2861401 h 15388950"/>
              <a:gd name="connsiteX185" fmla="*/ 953459 w 15773620"/>
              <a:gd name="connsiteY185" fmla="*/ 3338489 h 15388950"/>
              <a:gd name="connsiteX186" fmla="*/ 1686885 w 15773620"/>
              <a:gd name="connsiteY186" fmla="*/ 3755941 h 15388950"/>
              <a:gd name="connsiteX187" fmla="*/ 2420311 w 15773620"/>
              <a:gd name="connsiteY187" fmla="*/ 3338489 h 15388950"/>
              <a:gd name="connsiteX188" fmla="*/ 3292268 w 15773620"/>
              <a:gd name="connsiteY188" fmla="*/ 2861401 h 15388950"/>
              <a:gd name="connsiteX189" fmla="*/ 4164235 w 15773620"/>
              <a:gd name="connsiteY189" fmla="*/ 3338489 h 15388950"/>
              <a:gd name="connsiteX190" fmla="*/ 4897661 w 15773620"/>
              <a:gd name="connsiteY190" fmla="*/ 3755941 h 15388950"/>
              <a:gd name="connsiteX191" fmla="*/ 5631087 w 15773620"/>
              <a:gd name="connsiteY191" fmla="*/ 3338489 h 15388950"/>
              <a:gd name="connsiteX192" fmla="*/ 6503045 w 15773620"/>
              <a:gd name="connsiteY192" fmla="*/ 2861401 h 15388950"/>
              <a:gd name="connsiteX193" fmla="*/ 7375011 w 15773620"/>
              <a:gd name="connsiteY193" fmla="*/ 3338489 h 15388950"/>
              <a:gd name="connsiteX194" fmla="*/ 8108438 w 15773620"/>
              <a:gd name="connsiteY194" fmla="*/ 3755941 h 15388950"/>
              <a:gd name="connsiteX195" fmla="*/ 8841862 w 15773620"/>
              <a:gd name="connsiteY195" fmla="*/ 3338489 h 15388950"/>
              <a:gd name="connsiteX196" fmla="*/ 9713820 w 15773620"/>
              <a:gd name="connsiteY196" fmla="*/ 2861401 h 15388950"/>
              <a:gd name="connsiteX197" fmla="*/ 10585787 w 15773620"/>
              <a:gd name="connsiteY197" fmla="*/ 3338489 h 15388950"/>
              <a:gd name="connsiteX198" fmla="*/ 11319213 w 15773620"/>
              <a:gd name="connsiteY198" fmla="*/ 3755941 h 15388950"/>
              <a:gd name="connsiteX199" fmla="*/ 12052639 w 15773620"/>
              <a:gd name="connsiteY199" fmla="*/ 3338489 h 15388950"/>
              <a:gd name="connsiteX200" fmla="*/ 12924597 w 15773620"/>
              <a:gd name="connsiteY200" fmla="*/ 2861401 h 15388950"/>
              <a:gd name="connsiteX201" fmla="*/ 13796563 w 15773620"/>
              <a:gd name="connsiteY201" fmla="*/ 3338489 h 15388950"/>
              <a:gd name="connsiteX202" fmla="*/ 14529989 w 15773620"/>
              <a:gd name="connsiteY202" fmla="*/ 3755941 h 15388950"/>
              <a:gd name="connsiteX203" fmla="*/ 15263415 w 15773620"/>
              <a:gd name="connsiteY203" fmla="*/ 3338489 h 15388950"/>
              <a:gd name="connsiteX204" fmla="*/ 15719813 w 15773620"/>
              <a:gd name="connsiteY204" fmla="*/ 2953949 h 15388950"/>
              <a:gd name="connsiteX205" fmla="*/ 15773620 w 15773620"/>
              <a:gd name="connsiteY205" fmla="*/ 2932327 h 15388950"/>
              <a:gd name="connsiteX206" fmla="*/ 15773620 w 15773620"/>
              <a:gd name="connsiteY206" fmla="*/ 3138720 h 15388950"/>
              <a:gd name="connsiteX207" fmla="*/ 15707541 w 15773620"/>
              <a:gd name="connsiteY207" fmla="*/ 3177683 h 15388950"/>
              <a:gd name="connsiteX208" fmla="*/ 15401947 w 15773620"/>
              <a:gd name="connsiteY208" fmla="*/ 3466278 h 15388950"/>
              <a:gd name="connsiteX209" fmla="*/ 14529989 w 15773620"/>
              <a:gd name="connsiteY209" fmla="*/ 3943366 h 15388950"/>
              <a:gd name="connsiteX210" fmla="*/ 13658023 w 15773620"/>
              <a:gd name="connsiteY210" fmla="*/ 3466278 h 15388950"/>
              <a:gd name="connsiteX211" fmla="*/ 12924597 w 15773620"/>
              <a:gd name="connsiteY211" fmla="*/ 3048827 h 15388950"/>
              <a:gd name="connsiteX212" fmla="*/ 12191171 w 15773620"/>
              <a:gd name="connsiteY212" fmla="*/ 3466278 h 15388950"/>
              <a:gd name="connsiteX213" fmla="*/ 11319213 w 15773620"/>
              <a:gd name="connsiteY213" fmla="*/ 3943366 h 15388950"/>
              <a:gd name="connsiteX214" fmla="*/ 10447246 w 15773620"/>
              <a:gd name="connsiteY214" fmla="*/ 3466278 h 15388950"/>
              <a:gd name="connsiteX215" fmla="*/ 9713820 w 15773620"/>
              <a:gd name="connsiteY215" fmla="*/ 3048827 h 15388950"/>
              <a:gd name="connsiteX216" fmla="*/ 8980395 w 15773620"/>
              <a:gd name="connsiteY216" fmla="*/ 3466278 h 15388950"/>
              <a:gd name="connsiteX217" fmla="*/ 8108438 w 15773620"/>
              <a:gd name="connsiteY217" fmla="*/ 3943366 h 15388950"/>
              <a:gd name="connsiteX218" fmla="*/ 7236471 w 15773620"/>
              <a:gd name="connsiteY218" fmla="*/ 3466278 h 15388950"/>
              <a:gd name="connsiteX219" fmla="*/ 6503045 w 15773620"/>
              <a:gd name="connsiteY219" fmla="*/ 3048827 h 15388950"/>
              <a:gd name="connsiteX220" fmla="*/ 5769619 w 15773620"/>
              <a:gd name="connsiteY220" fmla="*/ 3466278 h 15388950"/>
              <a:gd name="connsiteX221" fmla="*/ 4897661 w 15773620"/>
              <a:gd name="connsiteY221" fmla="*/ 3943366 h 15388950"/>
              <a:gd name="connsiteX222" fmla="*/ 4025695 w 15773620"/>
              <a:gd name="connsiteY222" fmla="*/ 3466278 h 15388950"/>
              <a:gd name="connsiteX223" fmla="*/ 3292268 w 15773620"/>
              <a:gd name="connsiteY223" fmla="*/ 3048827 h 15388950"/>
              <a:gd name="connsiteX224" fmla="*/ 2558843 w 15773620"/>
              <a:gd name="connsiteY224" fmla="*/ 3466278 h 15388950"/>
              <a:gd name="connsiteX225" fmla="*/ 1695030 w 15773620"/>
              <a:gd name="connsiteY225" fmla="*/ 3943366 h 15388950"/>
              <a:gd name="connsiteX226" fmla="*/ 823063 w 15773620"/>
              <a:gd name="connsiteY226" fmla="*/ 3466278 h 15388950"/>
              <a:gd name="connsiteX227" fmla="*/ 89638 w 15773620"/>
              <a:gd name="connsiteY227" fmla="*/ 3048827 h 15388950"/>
              <a:gd name="connsiteX228" fmla="*/ 0 w 15773620"/>
              <a:gd name="connsiteY228" fmla="*/ 2955118 h 15388950"/>
              <a:gd name="connsiteX229" fmla="*/ 89638 w 15773620"/>
              <a:gd name="connsiteY229" fmla="*/ 2861401 h 15388950"/>
              <a:gd name="connsiteX230" fmla="*/ 89638 w 15773620"/>
              <a:gd name="connsiteY230" fmla="*/ 0 h 15388950"/>
              <a:gd name="connsiteX231" fmla="*/ 953459 w 15773620"/>
              <a:gd name="connsiteY231" fmla="*/ 477088 h 15388950"/>
              <a:gd name="connsiteX232" fmla="*/ 1686885 w 15773620"/>
              <a:gd name="connsiteY232" fmla="*/ 894541 h 15388950"/>
              <a:gd name="connsiteX233" fmla="*/ 2420311 w 15773620"/>
              <a:gd name="connsiteY233" fmla="*/ 477088 h 15388950"/>
              <a:gd name="connsiteX234" fmla="*/ 3292268 w 15773620"/>
              <a:gd name="connsiteY234" fmla="*/ 0 h 15388950"/>
              <a:gd name="connsiteX235" fmla="*/ 4164235 w 15773620"/>
              <a:gd name="connsiteY235" fmla="*/ 477088 h 15388950"/>
              <a:gd name="connsiteX236" fmla="*/ 4897661 w 15773620"/>
              <a:gd name="connsiteY236" fmla="*/ 894541 h 15388950"/>
              <a:gd name="connsiteX237" fmla="*/ 5631087 w 15773620"/>
              <a:gd name="connsiteY237" fmla="*/ 477088 h 15388950"/>
              <a:gd name="connsiteX238" fmla="*/ 6503045 w 15773620"/>
              <a:gd name="connsiteY238" fmla="*/ 0 h 15388950"/>
              <a:gd name="connsiteX239" fmla="*/ 7375011 w 15773620"/>
              <a:gd name="connsiteY239" fmla="*/ 477088 h 15388950"/>
              <a:gd name="connsiteX240" fmla="*/ 8108438 w 15773620"/>
              <a:gd name="connsiteY240" fmla="*/ 894541 h 15388950"/>
              <a:gd name="connsiteX241" fmla="*/ 8841862 w 15773620"/>
              <a:gd name="connsiteY241" fmla="*/ 477088 h 15388950"/>
              <a:gd name="connsiteX242" fmla="*/ 9713820 w 15773620"/>
              <a:gd name="connsiteY242" fmla="*/ 0 h 15388950"/>
              <a:gd name="connsiteX243" fmla="*/ 10585787 w 15773620"/>
              <a:gd name="connsiteY243" fmla="*/ 477088 h 15388950"/>
              <a:gd name="connsiteX244" fmla="*/ 11319213 w 15773620"/>
              <a:gd name="connsiteY244" fmla="*/ 894541 h 15388950"/>
              <a:gd name="connsiteX245" fmla="*/ 12052639 w 15773620"/>
              <a:gd name="connsiteY245" fmla="*/ 477088 h 15388950"/>
              <a:gd name="connsiteX246" fmla="*/ 12924597 w 15773620"/>
              <a:gd name="connsiteY246" fmla="*/ 0 h 15388950"/>
              <a:gd name="connsiteX247" fmla="*/ 13796563 w 15773620"/>
              <a:gd name="connsiteY247" fmla="*/ 477088 h 15388950"/>
              <a:gd name="connsiteX248" fmla="*/ 14529989 w 15773620"/>
              <a:gd name="connsiteY248" fmla="*/ 894541 h 15388950"/>
              <a:gd name="connsiteX249" fmla="*/ 15263415 w 15773620"/>
              <a:gd name="connsiteY249" fmla="*/ 477088 h 15388950"/>
              <a:gd name="connsiteX250" fmla="*/ 15719813 w 15773620"/>
              <a:gd name="connsiteY250" fmla="*/ 92548 h 15388950"/>
              <a:gd name="connsiteX251" fmla="*/ 15773620 w 15773620"/>
              <a:gd name="connsiteY251" fmla="*/ 70926 h 15388950"/>
              <a:gd name="connsiteX252" fmla="*/ 15773620 w 15773620"/>
              <a:gd name="connsiteY252" fmla="*/ 277319 h 15388950"/>
              <a:gd name="connsiteX253" fmla="*/ 15707541 w 15773620"/>
              <a:gd name="connsiteY253" fmla="*/ 316281 h 15388950"/>
              <a:gd name="connsiteX254" fmla="*/ 15401947 w 15773620"/>
              <a:gd name="connsiteY254" fmla="*/ 604878 h 15388950"/>
              <a:gd name="connsiteX255" fmla="*/ 14529989 w 15773620"/>
              <a:gd name="connsiteY255" fmla="*/ 1081965 h 15388950"/>
              <a:gd name="connsiteX256" fmla="*/ 13658023 w 15773620"/>
              <a:gd name="connsiteY256" fmla="*/ 604878 h 15388950"/>
              <a:gd name="connsiteX257" fmla="*/ 12924597 w 15773620"/>
              <a:gd name="connsiteY257" fmla="*/ 187425 h 15388950"/>
              <a:gd name="connsiteX258" fmla="*/ 12191171 w 15773620"/>
              <a:gd name="connsiteY258" fmla="*/ 604878 h 15388950"/>
              <a:gd name="connsiteX259" fmla="*/ 11319213 w 15773620"/>
              <a:gd name="connsiteY259" fmla="*/ 1081965 h 15388950"/>
              <a:gd name="connsiteX260" fmla="*/ 10447246 w 15773620"/>
              <a:gd name="connsiteY260" fmla="*/ 604878 h 15388950"/>
              <a:gd name="connsiteX261" fmla="*/ 9713820 w 15773620"/>
              <a:gd name="connsiteY261" fmla="*/ 187425 h 15388950"/>
              <a:gd name="connsiteX262" fmla="*/ 8980395 w 15773620"/>
              <a:gd name="connsiteY262" fmla="*/ 604878 h 15388950"/>
              <a:gd name="connsiteX263" fmla="*/ 8108438 w 15773620"/>
              <a:gd name="connsiteY263" fmla="*/ 1081965 h 15388950"/>
              <a:gd name="connsiteX264" fmla="*/ 7236471 w 15773620"/>
              <a:gd name="connsiteY264" fmla="*/ 604878 h 15388950"/>
              <a:gd name="connsiteX265" fmla="*/ 6503045 w 15773620"/>
              <a:gd name="connsiteY265" fmla="*/ 187425 h 15388950"/>
              <a:gd name="connsiteX266" fmla="*/ 5769619 w 15773620"/>
              <a:gd name="connsiteY266" fmla="*/ 604878 h 15388950"/>
              <a:gd name="connsiteX267" fmla="*/ 4897661 w 15773620"/>
              <a:gd name="connsiteY267" fmla="*/ 1081965 h 15388950"/>
              <a:gd name="connsiteX268" fmla="*/ 4025695 w 15773620"/>
              <a:gd name="connsiteY268" fmla="*/ 604878 h 15388950"/>
              <a:gd name="connsiteX269" fmla="*/ 3292268 w 15773620"/>
              <a:gd name="connsiteY269" fmla="*/ 187425 h 15388950"/>
              <a:gd name="connsiteX270" fmla="*/ 2558843 w 15773620"/>
              <a:gd name="connsiteY270" fmla="*/ 604878 h 15388950"/>
              <a:gd name="connsiteX271" fmla="*/ 1695030 w 15773620"/>
              <a:gd name="connsiteY271" fmla="*/ 1081965 h 15388950"/>
              <a:gd name="connsiteX272" fmla="*/ 823063 w 15773620"/>
              <a:gd name="connsiteY272" fmla="*/ 604878 h 15388950"/>
              <a:gd name="connsiteX273" fmla="*/ 89638 w 15773620"/>
              <a:gd name="connsiteY273" fmla="*/ 187425 h 15388950"/>
              <a:gd name="connsiteX274" fmla="*/ 0 w 15773620"/>
              <a:gd name="connsiteY274" fmla="*/ 93717 h 15388950"/>
              <a:gd name="connsiteX275" fmla="*/ 89638 w 15773620"/>
              <a:gd name="connsiteY275" fmla="*/ 0 h 153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773620" h="15388950">
                <a:moveTo>
                  <a:pt x="89637" y="14306985"/>
                </a:moveTo>
                <a:cubicBezTo>
                  <a:pt x="529702" y="14306985"/>
                  <a:pt x="757877" y="14562565"/>
                  <a:pt x="953458" y="14784072"/>
                </a:cubicBezTo>
                <a:cubicBezTo>
                  <a:pt x="1140884" y="14997059"/>
                  <a:pt x="1328321" y="15201525"/>
                  <a:pt x="1686885" y="15201525"/>
                </a:cubicBezTo>
                <a:cubicBezTo>
                  <a:pt x="2045448" y="15201525"/>
                  <a:pt x="2216576" y="15005580"/>
                  <a:pt x="2420311" y="14784072"/>
                </a:cubicBezTo>
                <a:cubicBezTo>
                  <a:pt x="2624035" y="14562565"/>
                  <a:pt x="2844067" y="14306985"/>
                  <a:pt x="3292267" y="14306985"/>
                </a:cubicBezTo>
                <a:cubicBezTo>
                  <a:pt x="3732323" y="14306985"/>
                  <a:pt x="3960500" y="14562565"/>
                  <a:pt x="4164234" y="14784072"/>
                </a:cubicBezTo>
                <a:cubicBezTo>
                  <a:pt x="4367959" y="15005580"/>
                  <a:pt x="4539096" y="15201525"/>
                  <a:pt x="4897660" y="15201525"/>
                </a:cubicBezTo>
                <a:cubicBezTo>
                  <a:pt x="5256224" y="15201525"/>
                  <a:pt x="5427352" y="15005580"/>
                  <a:pt x="5631086" y="14784072"/>
                </a:cubicBezTo>
                <a:cubicBezTo>
                  <a:pt x="5834811" y="14562565"/>
                  <a:pt x="6054843" y="14306985"/>
                  <a:pt x="6503044" y="14306985"/>
                </a:cubicBezTo>
                <a:cubicBezTo>
                  <a:pt x="6943100" y="14306985"/>
                  <a:pt x="7171277" y="14562565"/>
                  <a:pt x="7375010" y="14784072"/>
                </a:cubicBezTo>
                <a:cubicBezTo>
                  <a:pt x="7578736" y="15005580"/>
                  <a:pt x="7749873" y="15201525"/>
                  <a:pt x="8108437" y="15201525"/>
                </a:cubicBezTo>
                <a:cubicBezTo>
                  <a:pt x="8467000" y="15201525"/>
                  <a:pt x="8638129" y="15005580"/>
                  <a:pt x="8841862" y="14784072"/>
                </a:cubicBezTo>
                <a:cubicBezTo>
                  <a:pt x="9045588" y="14562565"/>
                  <a:pt x="9265620" y="14306985"/>
                  <a:pt x="9713820" y="14306985"/>
                </a:cubicBezTo>
                <a:cubicBezTo>
                  <a:pt x="10153876" y="14306985"/>
                  <a:pt x="10382053" y="14562565"/>
                  <a:pt x="10585787" y="14784072"/>
                </a:cubicBezTo>
                <a:cubicBezTo>
                  <a:pt x="10789512" y="15005580"/>
                  <a:pt x="10960649" y="15201525"/>
                  <a:pt x="11319213" y="15201525"/>
                </a:cubicBezTo>
                <a:cubicBezTo>
                  <a:pt x="11677777" y="15201525"/>
                  <a:pt x="11848905" y="15005580"/>
                  <a:pt x="12052639" y="14784072"/>
                </a:cubicBezTo>
                <a:cubicBezTo>
                  <a:pt x="12256364" y="14562565"/>
                  <a:pt x="12484541" y="14306985"/>
                  <a:pt x="12924597" y="14306985"/>
                </a:cubicBezTo>
                <a:cubicBezTo>
                  <a:pt x="13364652" y="14306985"/>
                  <a:pt x="13592829" y="14562565"/>
                  <a:pt x="13796563" y="14784072"/>
                </a:cubicBezTo>
                <a:cubicBezTo>
                  <a:pt x="13992144" y="14997059"/>
                  <a:pt x="14171425" y="15201525"/>
                  <a:pt x="14529989" y="15201525"/>
                </a:cubicBezTo>
                <a:cubicBezTo>
                  <a:pt x="14888553" y="15201525"/>
                  <a:pt x="15059682" y="15005580"/>
                  <a:pt x="15263415" y="14784072"/>
                </a:cubicBezTo>
                <a:cubicBezTo>
                  <a:pt x="15390744" y="14645630"/>
                  <a:pt x="15527624" y="14493879"/>
                  <a:pt x="15719813" y="14399533"/>
                </a:cubicBezTo>
                <a:lnTo>
                  <a:pt x="15773620" y="14377911"/>
                </a:lnTo>
                <a:lnTo>
                  <a:pt x="15773620" y="14584304"/>
                </a:lnTo>
                <a:lnTo>
                  <a:pt x="15707541" y="14623267"/>
                </a:lnTo>
                <a:cubicBezTo>
                  <a:pt x="15593453" y="14701006"/>
                  <a:pt x="15499737" y="14805369"/>
                  <a:pt x="15401947" y="14911863"/>
                </a:cubicBezTo>
                <a:cubicBezTo>
                  <a:pt x="15198222" y="15133370"/>
                  <a:pt x="14970045" y="15388950"/>
                  <a:pt x="14529989" y="15388950"/>
                </a:cubicBezTo>
                <a:cubicBezTo>
                  <a:pt x="14089934" y="15388950"/>
                  <a:pt x="13861757" y="15133370"/>
                  <a:pt x="13658023" y="14911863"/>
                </a:cubicBezTo>
                <a:cubicBezTo>
                  <a:pt x="13454298" y="14690355"/>
                  <a:pt x="13283161" y="14494410"/>
                  <a:pt x="12924597" y="14494410"/>
                </a:cubicBezTo>
                <a:cubicBezTo>
                  <a:pt x="12566033" y="14494410"/>
                  <a:pt x="12394904" y="14690355"/>
                  <a:pt x="12191171" y="14911863"/>
                </a:cubicBezTo>
                <a:cubicBezTo>
                  <a:pt x="11987446" y="15133370"/>
                  <a:pt x="11759268" y="15388950"/>
                  <a:pt x="11319213" y="15388950"/>
                </a:cubicBezTo>
                <a:cubicBezTo>
                  <a:pt x="10879157" y="15388950"/>
                  <a:pt x="10650980" y="15133370"/>
                  <a:pt x="10447246" y="14911863"/>
                </a:cubicBezTo>
                <a:cubicBezTo>
                  <a:pt x="10243521" y="14690355"/>
                  <a:pt x="10072384" y="14494410"/>
                  <a:pt x="9713820" y="14494410"/>
                </a:cubicBezTo>
                <a:cubicBezTo>
                  <a:pt x="9355256" y="14494410"/>
                  <a:pt x="9184128" y="14690355"/>
                  <a:pt x="8980395" y="14911863"/>
                </a:cubicBezTo>
                <a:cubicBezTo>
                  <a:pt x="8776669" y="15133370"/>
                  <a:pt x="8556638" y="15388950"/>
                  <a:pt x="8108437" y="15388950"/>
                </a:cubicBezTo>
                <a:cubicBezTo>
                  <a:pt x="7668381" y="15388950"/>
                  <a:pt x="7440204" y="15133370"/>
                  <a:pt x="7236470" y="14911863"/>
                </a:cubicBezTo>
                <a:cubicBezTo>
                  <a:pt x="7032745" y="14690355"/>
                  <a:pt x="6861608" y="14494410"/>
                  <a:pt x="6503044" y="14494410"/>
                </a:cubicBezTo>
                <a:cubicBezTo>
                  <a:pt x="6144480" y="14494410"/>
                  <a:pt x="5973352" y="14690355"/>
                  <a:pt x="5769618" y="14911863"/>
                </a:cubicBezTo>
                <a:cubicBezTo>
                  <a:pt x="5565893" y="15133370"/>
                  <a:pt x="5345861" y="15388950"/>
                  <a:pt x="4897660" y="15388950"/>
                </a:cubicBezTo>
                <a:cubicBezTo>
                  <a:pt x="4457604" y="15388950"/>
                  <a:pt x="4229427" y="15133370"/>
                  <a:pt x="4025694" y="14911863"/>
                </a:cubicBezTo>
                <a:cubicBezTo>
                  <a:pt x="3821969" y="14690355"/>
                  <a:pt x="3650832" y="14494410"/>
                  <a:pt x="3292267" y="14494410"/>
                </a:cubicBezTo>
                <a:cubicBezTo>
                  <a:pt x="2933704" y="14494410"/>
                  <a:pt x="2762575" y="14690355"/>
                  <a:pt x="2558842" y="14911863"/>
                </a:cubicBezTo>
                <a:cubicBezTo>
                  <a:pt x="2355116" y="15133370"/>
                  <a:pt x="2135084" y="15388950"/>
                  <a:pt x="1695029" y="15388950"/>
                </a:cubicBezTo>
                <a:cubicBezTo>
                  <a:pt x="1254973" y="15388950"/>
                  <a:pt x="1026797" y="15133370"/>
                  <a:pt x="823063" y="14911863"/>
                </a:cubicBezTo>
                <a:cubicBezTo>
                  <a:pt x="627490" y="14690355"/>
                  <a:pt x="448210" y="14494410"/>
                  <a:pt x="89637" y="14494410"/>
                </a:cubicBezTo>
                <a:cubicBezTo>
                  <a:pt x="40751" y="14494410"/>
                  <a:pt x="0" y="14451816"/>
                  <a:pt x="0" y="14400702"/>
                </a:cubicBezTo>
                <a:cubicBezTo>
                  <a:pt x="0" y="14349579"/>
                  <a:pt x="40751" y="14306985"/>
                  <a:pt x="89637" y="14306985"/>
                </a:cubicBezTo>
                <a:close/>
                <a:moveTo>
                  <a:pt x="89638" y="11445584"/>
                </a:moveTo>
                <a:cubicBezTo>
                  <a:pt x="529702" y="11445584"/>
                  <a:pt x="757877" y="11701165"/>
                  <a:pt x="953458" y="11922672"/>
                </a:cubicBezTo>
                <a:cubicBezTo>
                  <a:pt x="1140886" y="12135658"/>
                  <a:pt x="1328321" y="12340124"/>
                  <a:pt x="1686885" y="12340124"/>
                </a:cubicBezTo>
                <a:cubicBezTo>
                  <a:pt x="2045448" y="12340124"/>
                  <a:pt x="2216576" y="12144179"/>
                  <a:pt x="2420311" y="11922672"/>
                </a:cubicBezTo>
                <a:cubicBezTo>
                  <a:pt x="2624035" y="11701165"/>
                  <a:pt x="2844067" y="11445584"/>
                  <a:pt x="3292268" y="11445584"/>
                </a:cubicBezTo>
                <a:cubicBezTo>
                  <a:pt x="3732324" y="11445584"/>
                  <a:pt x="3960501" y="11701165"/>
                  <a:pt x="4164234" y="11922672"/>
                </a:cubicBezTo>
                <a:cubicBezTo>
                  <a:pt x="4367960" y="12144179"/>
                  <a:pt x="4539097" y="12340124"/>
                  <a:pt x="4897661" y="12340124"/>
                </a:cubicBezTo>
                <a:cubicBezTo>
                  <a:pt x="5256224" y="12340124"/>
                  <a:pt x="5427353" y="12144179"/>
                  <a:pt x="5631086" y="11922672"/>
                </a:cubicBezTo>
                <a:cubicBezTo>
                  <a:pt x="5834812" y="11701165"/>
                  <a:pt x="6054844" y="11445584"/>
                  <a:pt x="6503045" y="11445584"/>
                </a:cubicBezTo>
                <a:cubicBezTo>
                  <a:pt x="6943100" y="11445584"/>
                  <a:pt x="7171277" y="11701165"/>
                  <a:pt x="7375011" y="11922672"/>
                </a:cubicBezTo>
                <a:cubicBezTo>
                  <a:pt x="7578736" y="12144179"/>
                  <a:pt x="7749873" y="12340124"/>
                  <a:pt x="8108437" y="12340124"/>
                </a:cubicBezTo>
                <a:cubicBezTo>
                  <a:pt x="8467000" y="12340124"/>
                  <a:pt x="8638129" y="12144179"/>
                  <a:pt x="8841862" y="11922672"/>
                </a:cubicBezTo>
                <a:cubicBezTo>
                  <a:pt x="9045588" y="11701165"/>
                  <a:pt x="9265620" y="11445584"/>
                  <a:pt x="9713820" y="11445584"/>
                </a:cubicBezTo>
                <a:cubicBezTo>
                  <a:pt x="10153876" y="11445584"/>
                  <a:pt x="10382053" y="11701165"/>
                  <a:pt x="10585787" y="11922672"/>
                </a:cubicBezTo>
                <a:cubicBezTo>
                  <a:pt x="10789512" y="12144179"/>
                  <a:pt x="10960649" y="12340124"/>
                  <a:pt x="11319213" y="12340124"/>
                </a:cubicBezTo>
                <a:cubicBezTo>
                  <a:pt x="11677777" y="12340124"/>
                  <a:pt x="11848905" y="12144179"/>
                  <a:pt x="12052639" y="11922672"/>
                </a:cubicBezTo>
                <a:cubicBezTo>
                  <a:pt x="12256364" y="11701165"/>
                  <a:pt x="12484541" y="11445584"/>
                  <a:pt x="12924597" y="11445584"/>
                </a:cubicBezTo>
                <a:cubicBezTo>
                  <a:pt x="13364652" y="11445584"/>
                  <a:pt x="13592829" y="11701165"/>
                  <a:pt x="13796563" y="11922672"/>
                </a:cubicBezTo>
                <a:cubicBezTo>
                  <a:pt x="13992144" y="12135658"/>
                  <a:pt x="14171425" y="12340124"/>
                  <a:pt x="14529989" y="12340124"/>
                </a:cubicBezTo>
                <a:cubicBezTo>
                  <a:pt x="14888553" y="12340124"/>
                  <a:pt x="15059682" y="12144179"/>
                  <a:pt x="15263415" y="11922672"/>
                </a:cubicBezTo>
                <a:cubicBezTo>
                  <a:pt x="15390744" y="11784230"/>
                  <a:pt x="15527624" y="11632478"/>
                  <a:pt x="15719813" y="11538133"/>
                </a:cubicBezTo>
                <a:lnTo>
                  <a:pt x="15773620" y="11516511"/>
                </a:lnTo>
                <a:lnTo>
                  <a:pt x="15773620" y="11722903"/>
                </a:lnTo>
                <a:lnTo>
                  <a:pt x="15707541" y="11761866"/>
                </a:lnTo>
                <a:cubicBezTo>
                  <a:pt x="15593453" y="11839605"/>
                  <a:pt x="15499737" y="11943969"/>
                  <a:pt x="15401947" y="12050462"/>
                </a:cubicBezTo>
                <a:cubicBezTo>
                  <a:pt x="15198222" y="12271969"/>
                  <a:pt x="14970045" y="12527549"/>
                  <a:pt x="14529989" y="12527549"/>
                </a:cubicBezTo>
                <a:cubicBezTo>
                  <a:pt x="14089934" y="12527549"/>
                  <a:pt x="13861757" y="12271969"/>
                  <a:pt x="13658023" y="12050462"/>
                </a:cubicBezTo>
                <a:cubicBezTo>
                  <a:pt x="13454298" y="11828955"/>
                  <a:pt x="13283161" y="11633009"/>
                  <a:pt x="12924597" y="11633009"/>
                </a:cubicBezTo>
                <a:cubicBezTo>
                  <a:pt x="12566033" y="11633009"/>
                  <a:pt x="12394904" y="11828955"/>
                  <a:pt x="12191171" y="12050462"/>
                </a:cubicBezTo>
                <a:cubicBezTo>
                  <a:pt x="11987446" y="12271969"/>
                  <a:pt x="11759268" y="12527549"/>
                  <a:pt x="11319213" y="12527549"/>
                </a:cubicBezTo>
                <a:cubicBezTo>
                  <a:pt x="10879157" y="12527549"/>
                  <a:pt x="10650980" y="12271969"/>
                  <a:pt x="10447246" y="12050462"/>
                </a:cubicBezTo>
                <a:cubicBezTo>
                  <a:pt x="10243521" y="11828955"/>
                  <a:pt x="10072384" y="11633009"/>
                  <a:pt x="9713820" y="11633009"/>
                </a:cubicBezTo>
                <a:cubicBezTo>
                  <a:pt x="9355256" y="11633009"/>
                  <a:pt x="9184128" y="11828955"/>
                  <a:pt x="8980395" y="12050462"/>
                </a:cubicBezTo>
                <a:cubicBezTo>
                  <a:pt x="8776669" y="12271969"/>
                  <a:pt x="8556638" y="12527549"/>
                  <a:pt x="8108437" y="12527549"/>
                </a:cubicBezTo>
                <a:cubicBezTo>
                  <a:pt x="7668381" y="12527549"/>
                  <a:pt x="7440204" y="12271969"/>
                  <a:pt x="7236471" y="12050462"/>
                </a:cubicBezTo>
                <a:cubicBezTo>
                  <a:pt x="7032745" y="11828955"/>
                  <a:pt x="6861608" y="11633009"/>
                  <a:pt x="6503045" y="11633009"/>
                </a:cubicBezTo>
                <a:cubicBezTo>
                  <a:pt x="6144481" y="11633009"/>
                  <a:pt x="5973352" y="11828955"/>
                  <a:pt x="5769618" y="12050462"/>
                </a:cubicBezTo>
                <a:cubicBezTo>
                  <a:pt x="5565893" y="12271969"/>
                  <a:pt x="5345861" y="12527549"/>
                  <a:pt x="4897661" y="12527549"/>
                </a:cubicBezTo>
                <a:cubicBezTo>
                  <a:pt x="4457605" y="12527549"/>
                  <a:pt x="4229428" y="12271969"/>
                  <a:pt x="4025694" y="12050462"/>
                </a:cubicBezTo>
                <a:cubicBezTo>
                  <a:pt x="3821969" y="11828955"/>
                  <a:pt x="3650832" y="11633009"/>
                  <a:pt x="3292268" y="11633009"/>
                </a:cubicBezTo>
                <a:cubicBezTo>
                  <a:pt x="2933704" y="11633009"/>
                  <a:pt x="2762576" y="11828955"/>
                  <a:pt x="2558842" y="12050462"/>
                </a:cubicBezTo>
                <a:cubicBezTo>
                  <a:pt x="2355117" y="12271969"/>
                  <a:pt x="2135085" y="12527549"/>
                  <a:pt x="1695029" y="12527549"/>
                </a:cubicBezTo>
                <a:cubicBezTo>
                  <a:pt x="1254973" y="12527549"/>
                  <a:pt x="1026797" y="12271969"/>
                  <a:pt x="823063" y="12050462"/>
                </a:cubicBezTo>
                <a:cubicBezTo>
                  <a:pt x="627490" y="11828955"/>
                  <a:pt x="448210" y="11633009"/>
                  <a:pt x="89638" y="11633009"/>
                </a:cubicBezTo>
                <a:cubicBezTo>
                  <a:pt x="40751" y="11633009"/>
                  <a:pt x="0" y="11590415"/>
                  <a:pt x="0" y="11539301"/>
                </a:cubicBezTo>
                <a:cubicBezTo>
                  <a:pt x="0" y="11488178"/>
                  <a:pt x="40751" y="11445584"/>
                  <a:pt x="89638" y="11445584"/>
                </a:cubicBezTo>
                <a:close/>
                <a:moveTo>
                  <a:pt x="89638" y="8584192"/>
                </a:moveTo>
                <a:cubicBezTo>
                  <a:pt x="529702" y="8584192"/>
                  <a:pt x="757877" y="8839772"/>
                  <a:pt x="953458" y="9061280"/>
                </a:cubicBezTo>
                <a:cubicBezTo>
                  <a:pt x="1140886" y="9274266"/>
                  <a:pt x="1328321" y="9478732"/>
                  <a:pt x="1686885" y="9478732"/>
                </a:cubicBezTo>
                <a:cubicBezTo>
                  <a:pt x="2045448" y="9478732"/>
                  <a:pt x="2216577" y="9282787"/>
                  <a:pt x="2420311" y="9061280"/>
                </a:cubicBezTo>
                <a:cubicBezTo>
                  <a:pt x="2624035" y="8839772"/>
                  <a:pt x="2844068" y="8584192"/>
                  <a:pt x="3292268" y="8584192"/>
                </a:cubicBezTo>
                <a:cubicBezTo>
                  <a:pt x="3732324" y="8584192"/>
                  <a:pt x="3960501" y="8839772"/>
                  <a:pt x="4164235" y="9061280"/>
                </a:cubicBezTo>
                <a:cubicBezTo>
                  <a:pt x="4367960" y="9282787"/>
                  <a:pt x="4539097" y="9478732"/>
                  <a:pt x="4897661" y="9478732"/>
                </a:cubicBezTo>
                <a:cubicBezTo>
                  <a:pt x="5256224" y="9478732"/>
                  <a:pt x="5427353" y="9282787"/>
                  <a:pt x="5631087" y="9061280"/>
                </a:cubicBezTo>
                <a:cubicBezTo>
                  <a:pt x="5834812" y="8839772"/>
                  <a:pt x="6054844" y="8584192"/>
                  <a:pt x="6503045" y="8584192"/>
                </a:cubicBezTo>
                <a:cubicBezTo>
                  <a:pt x="6943100" y="8584192"/>
                  <a:pt x="7171277" y="8839772"/>
                  <a:pt x="7375011" y="9061280"/>
                </a:cubicBezTo>
                <a:cubicBezTo>
                  <a:pt x="7578736" y="9282787"/>
                  <a:pt x="7749873" y="9478732"/>
                  <a:pt x="8108437" y="9478732"/>
                </a:cubicBezTo>
                <a:cubicBezTo>
                  <a:pt x="8467000" y="9478732"/>
                  <a:pt x="8638129" y="9282787"/>
                  <a:pt x="8841862" y="9061280"/>
                </a:cubicBezTo>
                <a:cubicBezTo>
                  <a:pt x="9045588" y="8839772"/>
                  <a:pt x="9265620" y="8584192"/>
                  <a:pt x="9713820" y="8584192"/>
                </a:cubicBezTo>
                <a:cubicBezTo>
                  <a:pt x="10153876" y="8584192"/>
                  <a:pt x="10382053" y="8839772"/>
                  <a:pt x="10585787" y="9061280"/>
                </a:cubicBezTo>
                <a:cubicBezTo>
                  <a:pt x="10789512" y="9282787"/>
                  <a:pt x="10960649" y="9478732"/>
                  <a:pt x="11319213" y="9478732"/>
                </a:cubicBezTo>
                <a:cubicBezTo>
                  <a:pt x="11677777" y="9478732"/>
                  <a:pt x="11848905" y="9282787"/>
                  <a:pt x="12052639" y="9061280"/>
                </a:cubicBezTo>
                <a:cubicBezTo>
                  <a:pt x="12256364" y="8839772"/>
                  <a:pt x="12484541" y="8584192"/>
                  <a:pt x="12924597" y="8584192"/>
                </a:cubicBezTo>
                <a:cubicBezTo>
                  <a:pt x="13364652" y="8584192"/>
                  <a:pt x="13592829" y="8839772"/>
                  <a:pt x="13796563" y="9061280"/>
                </a:cubicBezTo>
                <a:cubicBezTo>
                  <a:pt x="13992144" y="9274266"/>
                  <a:pt x="14171425" y="9478732"/>
                  <a:pt x="14529989" y="9478732"/>
                </a:cubicBezTo>
                <a:cubicBezTo>
                  <a:pt x="14888553" y="9478732"/>
                  <a:pt x="15059682" y="9282787"/>
                  <a:pt x="15263415" y="9061280"/>
                </a:cubicBezTo>
                <a:cubicBezTo>
                  <a:pt x="15390744" y="8922838"/>
                  <a:pt x="15527624" y="8771086"/>
                  <a:pt x="15719813" y="8676741"/>
                </a:cubicBezTo>
                <a:lnTo>
                  <a:pt x="15773620" y="8655118"/>
                </a:lnTo>
                <a:lnTo>
                  <a:pt x="15773620" y="8861511"/>
                </a:lnTo>
                <a:lnTo>
                  <a:pt x="15707541" y="8900473"/>
                </a:lnTo>
                <a:cubicBezTo>
                  <a:pt x="15593453" y="8978213"/>
                  <a:pt x="15499737" y="9082577"/>
                  <a:pt x="15401947" y="9189070"/>
                </a:cubicBezTo>
                <a:cubicBezTo>
                  <a:pt x="15198222" y="9410577"/>
                  <a:pt x="14970045" y="9666157"/>
                  <a:pt x="14529989" y="9666157"/>
                </a:cubicBezTo>
                <a:cubicBezTo>
                  <a:pt x="14089934" y="9666157"/>
                  <a:pt x="13861757" y="9410577"/>
                  <a:pt x="13658023" y="9189070"/>
                </a:cubicBezTo>
                <a:cubicBezTo>
                  <a:pt x="13454298" y="8967563"/>
                  <a:pt x="13283161" y="8771617"/>
                  <a:pt x="12924597" y="8771617"/>
                </a:cubicBezTo>
                <a:cubicBezTo>
                  <a:pt x="12566033" y="8771617"/>
                  <a:pt x="12394904" y="8967563"/>
                  <a:pt x="12191171" y="9189070"/>
                </a:cubicBezTo>
                <a:cubicBezTo>
                  <a:pt x="11987446" y="9410577"/>
                  <a:pt x="11759268" y="9666157"/>
                  <a:pt x="11319213" y="9666157"/>
                </a:cubicBezTo>
                <a:cubicBezTo>
                  <a:pt x="10879157" y="9666157"/>
                  <a:pt x="10650980" y="9410577"/>
                  <a:pt x="10447246" y="9189070"/>
                </a:cubicBezTo>
                <a:cubicBezTo>
                  <a:pt x="10243521" y="8967563"/>
                  <a:pt x="10072384" y="8771617"/>
                  <a:pt x="9713820" y="8771617"/>
                </a:cubicBezTo>
                <a:cubicBezTo>
                  <a:pt x="9355256" y="8771617"/>
                  <a:pt x="9184128" y="8967563"/>
                  <a:pt x="8980395" y="9189070"/>
                </a:cubicBezTo>
                <a:cubicBezTo>
                  <a:pt x="8776669" y="9410577"/>
                  <a:pt x="8556638" y="9666157"/>
                  <a:pt x="8108437" y="9666157"/>
                </a:cubicBezTo>
                <a:cubicBezTo>
                  <a:pt x="7668381" y="9666157"/>
                  <a:pt x="7440204" y="9410577"/>
                  <a:pt x="7236471" y="9189070"/>
                </a:cubicBezTo>
                <a:cubicBezTo>
                  <a:pt x="7032745" y="8967563"/>
                  <a:pt x="6861608" y="8771617"/>
                  <a:pt x="6503045" y="8771617"/>
                </a:cubicBezTo>
                <a:cubicBezTo>
                  <a:pt x="6144481" y="8771617"/>
                  <a:pt x="5973352" y="8967563"/>
                  <a:pt x="5769618" y="9189070"/>
                </a:cubicBezTo>
                <a:cubicBezTo>
                  <a:pt x="5565893" y="9410577"/>
                  <a:pt x="5345861" y="9666157"/>
                  <a:pt x="4897661" y="9666157"/>
                </a:cubicBezTo>
                <a:cubicBezTo>
                  <a:pt x="4457605" y="9666157"/>
                  <a:pt x="4229428" y="9410577"/>
                  <a:pt x="4025694" y="9189070"/>
                </a:cubicBezTo>
                <a:cubicBezTo>
                  <a:pt x="3821969" y="8967563"/>
                  <a:pt x="3650832" y="8771617"/>
                  <a:pt x="3292268" y="8771617"/>
                </a:cubicBezTo>
                <a:cubicBezTo>
                  <a:pt x="2933704" y="8771617"/>
                  <a:pt x="2762576" y="8967563"/>
                  <a:pt x="2558842" y="9189070"/>
                </a:cubicBezTo>
                <a:cubicBezTo>
                  <a:pt x="2355117" y="9410577"/>
                  <a:pt x="2135085" y="9666157"/>
                  <a:pt x="1695029" y="9666157"/>
                </a:cubicBezTo>
                <a:cubicBezTo>
                  <a:pt x="1254973" y="9666157"/>
                  <a:pt x="1026797" y="9410577"/>
                  <a:pt x="823063" y="9189070"/>
                </a:cubicBezTo>
                <a:cubicBezTo>
                  <a:pt x="627490" y="8967563"/>
                  <a:pt x="448210" y="8771617"/>
                  <a:pt x="89638" y="8771617"/>
                </a:cubicBezTo>
                <a:cubicBezTo>
                  <a:pt x="40751" y="8771617"/>
                  <a:pt x="0" y="8729023"/>
                  <a:pt x="0" y="8677909"/>
                </a:cubicBezTo>
                <a:cubicBezTo>
                  <a:pt x="0" y="8626786"/>
                  <a:pt x="40751" y="8584192"/>
                  <a:pt x="89638" y="8584192"/>
                </a:cubicBezTo>
                <a:close/>
                <a:moveTo>
                  <a:pt x="89638" y="5722791"/>
                </a:moveTo>
                <a:cubicBezTo>
                  <a:pt x="529702" y="5722791"/>
                  <a:pt x="757877" y="5978372"/>
                  <a:pt x="953458" y="6199879"/>
                </a:cubicBezTo>
                <a:cubicBezTo>
                  <a:pt x="1140886" y="6412865"/>
                  <a:pt x="1328321" y="6617331"/>
                  <a:pt x="1686885" y="6617331"/>
                </a:cubicBezTo>
                <a:cubicBezTo>
                  <a:pt x="2045448" y="6617331"/>
                  <a:pt x="2216577" y="6421386"/>
                  <a:pt x="2420311" y="6199879"/>
                </a:cubicBezTo>
                <a:cubicBezTo>
                  <a:pt x="2624036" y="5978372"/>
                  <a:pt x="2844068" y="5722791"/>
                  <a:pt x="3292268" y="5722791"/>
                </a:cubicBezTo>
                <a:cubicBezTo>
                  <a:pt x="3732324" y="5722791"/>
                  <a:pt x="3960501" y="5978372"/>
                  <a:pt x="4164235" y="6199879"/>
                </a:cubicBezTo>
                <a:cubicBezTo>
                  <a:pt x="4367960" y="6421386"/>
                  <a:pt x="4539097" y="6617331"/>
                  <a:pt x="4897661" y="6617331"/>
                </a:cubicBezTo>
                <a:cubicBezTo>
                  <a:pt x="5256224" y="6617331"/>
                  <a:pt x="5427353" y="6421386"/>
                  <a:pt x="5631087" y="6199879"/>
                </a:cubicBezTo>
                <a:cubicBezTo>
                  <a:pt x="5834812" y="5978372"/>
                  <a:pt x="6054844" y="5722791"/>
                  <a:pt x="6503045" y="5722791"/>
                </a:cubicBezTo>
                <a:cubicBezTo>
                  <a:pt x="6943100" y="5722791"/>
                  <a:pt x="7171278" y="5978372"/>
                  <a:pt x="7375011" y="6199879"/>
                </a:cubicBezTo>
                <a:cubicBezTo>
                  <a:pt x="7578737" y="6421386"/>
                  <a:pt x="7749874" y="6617331"/>
                  <a:pt x="8108438" y="6617331"/>
                </a:cubicBezTo>
                <a:cubicBezTo>
                  <a:pt x="8467000" y="6617331"/>
                  <a:pt x="8638129" y="6421386"/>
                  <a:pt x="8841862" y="6199879"/>
                </a:cubicBezTo>
                <a:cubicBezTo>
                  <a:pt x="9045588" y="5978372"/>
                  <a:pt x="9265620" y="5722791"/>
                  <a:pt x="9713820" y="5722791"/>
                </a:cubicBezTo>
                <a:cubicBezTo>
                  <a:pt x="10153876" y="5722791"/>
                  <a:pt x="10382053" y="5978372"/>
                  <a:pt x="10585787" y="6199879"/>
                </a:cubicBezTo>
                <a:cubicBezTo>
                  <a:pt x="10789512" y="6421386"/>
                  <a:pt x="10960649" y="6617331"/>
                  <a:pt x="11319213" y="6617331"/>
                </a:cubicBezTo>
                <a:cubicBezTo>
                  <a:pt x="11677777" y="6617331"/>
                  <a:pt x="11848905" y="6421386"/>
                  <a:pt x="12052639" y="6199879"/>
                </a:cubicBezTo>
                <a:cubicBezTo>
                  <a:pt x="12256364" y="5978372"/>
                  <a:pt x="12484541" y="5722791"/>
                  <a:pt x="12924597" y="5722791"/>
                </a:cubicBezTo>
                <a:cubicBezTo>
                  <a:pt x="13364652" y="5722791"/>
                  <a:pt x="13592829" y="5978372"/>
                  <a:pt x="13796563" y="6199879"/>
                </a:cubicBezTo>
                <a:cubicBezTo>
                  <a:pt x="13992144" y="6412865"/>
                  <a:pt x="14171425" y="6617331"/>
                  <a:pt x="14529989" y="6617331"/>
                </a:cubicBezTo>
                <a:cubicBezTo>
                  <a:pt x="14888553" y="6617331"/>
                  <a:pt x="15059682" y="6421386"/>
                  <a:pt x="15263415" y="6199879"/>
                </a:cubicBezTo>
                <a:cubicBezTo>
                  <a:pt x="15390744" y="6061437"/>
                  <a:pt x="15527624" y="5909685"/>
                  <a:pt x="15719813" y="5815340"/>
                </a:cubicBezTo>
                <a:lnTo>
                  <a:pt x="15773620" y="5793718"/>
                </a:lnTo>
                <a:lnTo>
                  <a:pt x="15773620" y="6000111"/>
                </a:lnTo>
                <a:lnTo>
                  <a:pt x="15707541" y="6039073"/>
                </a:lnTo>
                <a:cubicBezTo>
                  <a:pt x="15593453" y="6116813"/>
                  <a:pt x="15499737" y="6221176"/>
                  <a:pt x="15401947" y="6327669"/>
                </a:cubicBezTo>
                <a:cubicBezTo>
                  <a:pt x="15198222" y="6549176"/>
                  <a:pt x="14970045" y="6804756"/>
                  <a:pt x="14529989" y="6804756"/>
                </a:cubicBezTo>
                <a:cubicBezTo>
                  <a:pt x="14089934" y="6804756"/>
                  <a:pt x="13861757" y="6549176"/>
                  <a:pt x="13658023" y="6327669"/>
                </a:cubicBezTo>
                <a:cubicBezTo>
                  <a:pt x="13454298" y="6106162"/>
                  <a:pt x="13283161" y="5910216"/>
                  <a:pt x="12924597" y="5910216"/>
                </a:cubicBezTo>
                <a:cubicBezTo>
                  <a:pt x="12566033" y="5910216"/>
                  <a:pt x="12394904" y="6106162"/>
                  <a:pt x="12191171" y="6327669"/>
                </a:cubicBezTo>
                <a:cubicBezTo>
                  <a:pt x="11987446" y="6549176"/>
                  <a:pt x="11759268" y="6804756"/>
                  <a:pt x="11319213" y="6804756"/>
                </a:cubicBezTo>
                <a:cubicBezTo>
                  <a:pt x="10879157" y="6804756"/>
                  <a:pt x="10650980" y="6549176"/>
                  <a:pt x="10447246" y="6327669"/>
                </a:cubicBezTo>
                <a:cubicBezTo>
                  <a:pt x="10243521" y="6106162"/>
                  <a:pt x="10072384" y="5910216"/>
                  <a:pt x="9713820" y="5910216"/>
                </a:cubicBezTo>
                <a:cubicBezTo>
                  <a:pt x="9355256" y="5910216"/>
                  <a:pt x="9184128" y="6106162"/>
                  <a:pt x="8980395" y="6327669"/>
                </a:cubicBezTo>
                <a:cubicBezTo>
                  <a:pt x="8776669" y="6549176"/>
                  <a:pt x="8556638" y="6804756"/>
                  <a:pt x="8108438" y="6804756"/>
                </a:cubicBezTo>
                <a:cubicBezTo>
                  <a:pt x="7668382" y="6804756"/>
                  <a:pt x="7440205" y="6549176"/>
                  <a:pt x="7236471" y="6327669"/>
                </a:cubicBezTo>
                <a:cubicBezTo>
                  <a:pt x="7032746" y="6106162"/>
                  <a:pt x="6861608" y="5910216"/>
                  <a:pt x="6503045" y="5910216"/>
                </a:cubicBezTo>
                <a:cubicBezTo>
                  <a:pt x="6144481" y="5910216"/>
                  <a:pt x="5973352" y="6106162"/>
                  <a:pt x="5769619" y="6327669"/>
                </a:cubicBezTo>
                <a:cubicBezTo>
                  <a:pt x="5565893" y="6549176"/>
                  <a:pt x="5345861" y="6804756"/>
                  <a:pt x="4897661" y="6804756"/>
                </a:cubicBezTo>
                <a:cubicBezTo>
                  <a:pt x="4457605" y="6804756"/>
                  <a:pt x="4229428" y="6549176"/>
                  <a:pt x="4025695" y="6327669"/>
                </a:cubicBezTo>
                <a:cubicBezTo>
                  <a:pt x="3821969" y="6106162"/>
                  <a:pt x="3650832" y="5910216"/>
                  <a:pt x="3292268" y="5910216"/>
                </a:cubicBezTo>
                <a:cubicBezTo>
                  <a:pt x="2933705" y="5910216"/>
                  <a:pt x="2762576" y="6106162"/>
                  <a:pt x="2558842" y="6327669"/>
                </a:cubicBezTo>
                <a:cubicBezTo>
                  <a:pt x="2355117" y="6549176"/>
                  <a:pt x="2135085" y="6804756"/>
                  <a:pt x="1695029" y="6804756"/>
                </a:cubicBezTo>
                <a:cubicBezTo>
                  <a:pt x="1254974" y="6804756"/>
                  <a:pt x="1026797" y="6549176"/>
                  <a:pt x="823063" y="6327669"/>
                </a:cubicBezTo>
                <a:cubicBezTo>
                  <a:pt x="627490" y="6106162"/>
                  <a:pt x="448210" y="5910216"/>
                  <a:pt x="89638" y="5910216"/>
                </a:cubicBezTo>
                <a:cubicBezTo>
                  <a:pt x="40751" y="5910216"/>
                  <a:pt x="0" y="5867623"/>
                  <a:pt x="0" y="5816508"/>
                </a:cubicBezTo>
                <a:cubicBezTo>
                  <a:pt x="0" y="5765385"/>
                  <a:pt x="40751" y="5722791"/>
                  <a:pt x="89638" y="5722791"/>
                </a:cubicBezTo>
                <a:close/>
                <a:moveTo>
                  <a:pt x="89638" y="2861401"/>
                </a:moveTo>
                <a:cubicBezTo>
                  <a:pt x="529702" y="2861401"/>
                  <a:pt x="757877" y="3116981"/>
                  <a:pt x="953459" y="3338489"/>
                </a:cubicBezTo>
                <a:cubicBezTo>
                  <a:pt x="1140886" y="3551475"/>
                  <a:pt x="1328321" y="3755941"/>
                  <a:pt x="1686885" y="3755941"/>
                </a:cubicBezTo>
                <a:cubicBezTo>
                  <a:pt x="2045449" y="3755941"/>
                  <a:pt x="2216577" y="3559995"/>
                  <a:pt x="2420311" y="3338489"/>
                </a:cubicBezTo>
                <a:cubicBezTo>
                  <a:pt x="2624036" y="3116981"/>
                  <a:pt x="2844068" y="2861401"/>
                  <a:pt x="3292268" y="2861401"/>
                </a:cubicBezTo>
                <a:cubicBezTo>
                  <a:pt x="3732324" y="2861401"/>
                  <a:pt x="3960501" y="3116981"/>
                  <a:pt x="4164235" y="3338489"/>
                </a:cubicBezTo>
                <a:cubicBezTo>
                  <a:pt x="4367960" y="3559995"/>
                  <a:pt x="4539097" y="3755941"/>
                  <a:pt x="4897661" y="3755941"/>
                </a:cubicBezTo>
                <a:cubicBezTo>
                  <a:pt x="5256225" y="3755941"/>
                  <a:pt x="5427353" y="3559995"/>
                  <a:pt x="5631087" y="3338489"/>
                </a:cubicBezTo>
                <a:cubicBezTo>
                  <a:pt x="5834812" y="3116981"/>
                  <a:pt x="6054844" y="2861401"/>
                  <a:pt x="6503045" y="2861401"/>
                </a:cubicBezTo>
                <a:cubicBezTo>
                  <a:pt x="6943101" y="2861401"/>
                  <a:pt x="7171278" y="3116981"/>
                  <a:pt x="7375011" y="3338489"/>
                </a:cubicBezTo>
                <a:cubicBezTo>
                  <a:pt x="7578737" y="3559995"/>
                  <a:pt x="7749874" y="3755941"/>
                  <a:pt x="8108438" y="3755941"/>
                </a:cubicBezTo>
                <a:cubicBezTo>
                  <a:pt x="8467000" y="3755941"/>
                  <a:pt x="8638129" y="3559995"/>
                  <a:pt x="8841862" y="3338489"/>
                </a:cubicBezTo>
                <a:cubicBezTo>
                  <a:pt x="9045588" y="3116981"/>
                  <a:pt x="9265620" y="2861401"/>
                  <a:pt x="9713820" y="2861401"/>
                </a:cubicBezTo>
                <a:cubicBezTo>
                  <a:pt x="10153876" y="2861401"/>
                  <a:pt x="10382053" y="3116981"/>
                  <a:pt x="10585787" y="3338489"/>
                </a:cubicBezTo>
                <a:cubicBezTo>
                  <a:pt x="10789512" y="3559995"/>
                  <a:pt x="10960649" y="3755941"/>
                  <a:pt x="11319213" y="3755941"/>
                </a:cubicBezTo>
                <a:cubicBezTo>
                  <a:pt x="11677777" y="3755941"/>
                  <a:pt x="11848905" y="3559995"/>
                  <a:pt x="12052639" y="3338489"/>
                </a:cubicBezTo>
                <a:cubicBezTo>
                  <a:pt x="12256364" y="3116981"/>
                  <a:pt x="12484541" y="2861401"/>
                  <a:pt x="12924597" y="2861401"/>
                </a:cubicBezTo>
                <a:cubicBezTo>
                  <a:pt x="13364652" y="2861401"/>
                  <a:pt x="13592829" y="3116981"/>
                  <a:pt x="13796563" y="3338489"/>
                </a:cubicBezTo>
                <a:cubicBezTo>
                  <a:pt x="13992144" y="3551475"/>
                  <a:pt x="14171425" y="3755941"/>
                  <a:pt x="14529989" y="3755941"/>
                </a:cubicBezTo>
                <a:cubicBezTo>
                  <a:pt x="14888553" y="3755941"/>
                  <a:pt x="15059682" y="3559995"/>
                  <a:pt x="15263415" y="3338489"/>
                </a:cubicBezTo>
                <a:cubicBezTo>
                  <a:pt x="15390744" y="3200047"/>
                  <a:pt x="15527624" y="3048295"/>
                  <a:pt x="15719813" y="2953949"/>
                </a:cubicBezTo>
                <a:lnTo>
                  <a:pt x="15773620" y="2932327"/>
                </a:lnTo>
                <a:lnTo>
                  <a:pt x="15773620" y="3138720"/>
                </a:lnTo>
                <a:lnTo>
                  <a:pt x="15707541" y="3177683"/>
                </a:lnTo>
                <a:cubicBezTo>
                  <a:pt x="15593453" y="3255422"/>
                  <a:pt x="15499737" y="3359785"/>
                  <a:pt x="15401947" y="3466278"/>
                </a:cubicBezTo>
                <a:cubicBezTo>
                  <a:pt x="15198222" y="3687785"/>
                  <a:pt x="14970045" y="3943366"/>
                  <a:pt x="14529989" y="3943366"/>
                </a:cubicBezTo>
                <a:cubicBezTo>
                  <a:pt x="14089934" y="3943366"/>
                  <a:pt x="13861757" y="3687785"/>
                  <a:pt x="13658023" y="3466278"/>
                </a:cubicBezTo>
                <a:cubicBezTo>
                  <a:pt x="13454298" y="3244772"/>
                  <a:pt x="13283161" y="3048827"/>
                  <a:pt x="12924597" y="3048827"/>
                </a:cubicBezTo>
                <a:cubicBezTo>
                  <a:pt x="12566033" y="3048827"/>
                  <a:pt x="12394904" y="3244772"/>
                  <a:pt x="12191171" y="3466278"/>
                </a:cubicBezTo>
                <a:cubicBezTo>
                  <a:pt x="11987446" y="3687785"/>
                  <a:pt x="11759268" y="3943366"/>
                  <a:pt x="11319213" y="3943366"/>
                </a:cubicBezTo>
                <a:cubicBezTo>
                  <a:pt x="10879157" y="3943366"/>
                  <a:pt x="10650980" y="3687785"/>
                  <a:pt x="10447246" y="3466278"/>
                </a:cubicBezTo>
                <a:cubicBezTo>
                  <a:pt x="10243521" y="3244772"/>
                  <a:pt x="10072384" y="3048827"/>
                  <a:pt x="9713820" y="3048827"/>
                </a:cubicBezTo>
                <a:cubicBezTo>
                  <a:pt x="9355256" y="3048827"/>
                  <a:pt x="9184128" y="3244772"/>
                  <a:pt x="8980395" y="3466278"/>
                </a:cubicBezTo>
                <a:cubicBezTo>
                  <a:pt x="8776669" y="3687785"/>
                  <a:pt x="8556638" y="3943366"/>
                  <a:pt x="8108438" y="3943366"/>
                </a:cubicBezTo>
                <a:cubicBezTo>
                  <a:pt x="7668382" y="3943366"/>
                  <a:pt x="7440205" y="3687785"/>
                  <a:pt x="7236471" y="3466278"/>
                </a:cubicBezTo>
                <a:cubicBezTo>
                  <a:pt x="7032746" y="3244772"/>
                  <a:pt x="6861609" y="3048827"/>
                  <a:pt x="6503045" y="3048827"/>
                </a:cubicBezTo>
                <a:cubicBezTo>
                  <a:pt x="6144481" y="3048827"/>
                  <a:pt x="5973353" y="3244772"/>
                  <a:pt x="5769619" y="3466278"/>
                </a:cubicBezTo>
                <a:cubicBezTo>
                  <a:pt x="5565894" y="3687785"/>
                  <a:pt x="5345862" y="3943366"/>
                  <a:pt x="4897661" y="3943366"/>
                </a:cubicBezTo>
                <a:cubicBezTo>
                  <a:pt x="4457605" y="3943366"/>
                  <a:pt x="4229428" y="3687785"/>
                  <a:pt x="4025695" y="3466278"/>
                </a:cubicBezTo>
                <a:cubicBezTo>
                  <a:pt x="3821970" y="3244772"/>
                  <a:pt x="3650832" y="3048827"/>
                  <a:pt x="3292268" y="3048827"/>
                </a:cubicBezTo>
                <a:cubicBezTo>
                  <a:pt x="2933705" y="3048827"/>
                  <a:pt x="2762576" y="3244772"/>
                  <a:pt x="2558843" y="3466278"/>
                </a:cubicBezTo>
                <a:cubicBezTo>
                  <a:pt x="2355117" y="3687785"/>
                  <a:pt x="2135085" y="3943366"/>
                  <a:pt x="1695030" y="3943366"/>
                </a:cubicBezTo>
                <a:cubicBezTo>
                  <a:pt x="1254974" y="3943366"/>
                  <a:pt x="1026797" y="3687785"/>
                  <a:pt x="823063" y="3466278"/>
                </a:cubicBezTo>
                <a:cubicBezTo>
                  <a:pt x="627490" y="3244772"/>
                  <a:pt x="448210" y="3048827"/>
                  <a:pt x="89638" y="3048827"/>
                </a:cubicBezTo>
                <a:cubicBezTo>
                  <a:pt x="40753" y="3048827"/>
                  <a:pt x="0" y="3006233"/>
                  <a:pt x="0" y="2955118"/>
                </a:cubicBezTo>
                <a:cubicBezTo>
                  <a:pt x="0" y="2903995"/>
                  <a:pt x="40753" y="2861401"/>
                  <a:pt x="89638" y="2861401"/>
                </a:cubicBezTo>
                <a:close/>
                <a:moveTo>
                  <a:pt x="89638" y="0"/>
                </a:moveTo>
                <a:cubicBezTo>
                  <a:pt x="529702" y="0"/>
                  <a:pt x="757877" y="255580"/>
                  <a:pt x="953459" y="477088"/>
                </a:cubicBezTo>
                <a:cubicBezTo>
                  <a:pt x="1140886" y="690074"/>
                  <a:pt x="1328321" y="894541"/>
                  <a:pt x="1686885" y="894541"/>
                </a:cubicBezTo>
                <a:cubicBezTo>
                  <a:pt x="2045449" y="894541"/>
                  <a:pt x="2216577" y="698595"/>
                  <a:pt x="2420311" y="477088"/>
                </a:cubicBezTo>
                <a:cubicBezTo>
                  <a:pt x="2624036" y="255580"/>
                  <a:pt x="2844068" y="0"/>
                  <a:pt x="3292268" y="0"/>
                </a:cubicBezTo>
                <a:cubicBezTo>
                  <a:pt x="3732324" y="0"/>
                  <a:pt x="3960501" y="255580"/>
                  <a:pt x="4164235" y="477088"/>
                </a:cubicBezTo>
                <a:cubicBezTo>
                  <a:pt x="4367960" y="698595"/>
                  <a:pt x="4539097" y="894541"/>
                  <a:pt x="4897661" y="894541"/>
                </a:cubicBezTo>
                <a:cubicBezTo>
                  <a:pt x="5256225" y="894541"/>
                  <a:pt x="5427353" y="698595"/>
                  <a:pt x="5631087" y="477088"/>
                </a:cubicBezTo>
                <a:cubicBezTo>
                  <a:pt x="5834812" y="255580"/>
                  <a:pt x="6054844" y="0"/>
                  <a:pt x="6503045" y="0"/>
                </a:cubicBezTo>
                <a:cubicBezTo>
                  <a:pt x="6943101" y="0"/>
                  <a:pt x="7171278" y="255580"/>
                  <a:pt x="7375011" y="477088"/>
                </a:cubicBezTo>
                <a:cubicBezTo>
                  <a:pt x="7578737" y="698595"/>
                  <a:pt x="7749874" y="894541"/>
                  <a:pt x="8108438" y="894541"/>
                </a:cubicBezTo>
                <a:cubicBezTo>
                  <a:pt x="8467000" y="894541"/>
                  <a:pt x="8638129" y="698595"/>
                  <a:pt x="8841862" y="477088"/>
                </a:cubicBezTo>
                <a:cubicBezTo>
                  <a:pt x="9045588" y="255580"/>
                  <a:pt x="9265620" y="0"/>
                  <a:pt x="9713820" y="0"/>
                </a:cubicBezTo>
                <a:cubicBezTo>
                  <a:pt x="10153876" y="0"/>
                  <a:pt x="10382053" y="255580"/>
                  <a:pt x="10585787" y="477088"/>
                </a:cubicBezTo>
                <a:cubicBezTo>
                  <a:pt x="10789512" y="698595"/>
                  <a:pt x="10960649" y="894541"/>
                  <a:pt x="11319213" y="894541"/>
                </a:cubicBezTo>
                <a:cubicBezTo>
                  <a:pt x="11677777" y="894541"/>
                  <a:pt x="11848905" y="698595"/>
                  <a:pt x="12052639" y="477088"/>
                </a:cubicBezTo>
                <a:cubicBezTo>
                  <a:pt x="12256364" y="255580"/>
                  <a:pt x="12484541" y="0"/>
                  <a:pt x="12924597" y="0"/>
                </a:cubicBezTo>
                <a:cubicBezTo>
                  <a:pt x="13364652" y="0"/>
                  <a:pt x="13592829" y="255580"/>
                  <a:pt x="13796563" y="477088"/>
                </a:cubicBezTo>
                <a:cubicBezTo>
                  <a:pt x="13992144" y="690074"/>
                  <a:pt x="14171425" y="894541"/>
                  <a:pt x="14529989" y="894541"/>
                </a:cubicBezTo>
                <a:cubicBezTo>
                  <a:pt x="14888553" y="894541"/>
                  <a:pt x="15059682" y="698595"/>
                  <a:pt x="15263415" y="477088"/>
                </a:cubicBezTo>
                <a:cubicBezTo>
                  <a:pt x="15390744" y="338646"/>
                  <a:pt x="15527624" y="186894"/>
                  <a:pt x="15719813" y="92548"/>
                </a:cubicBezTo>
                <a:lnTo>
                  <a:pt x="15773620" y="70926"/>
                </a:lnTo>
                <a:lnTo>
                  <a:pt x="15773620" y="277319"/>
                </a:lnTo>
                <a:lnTo>
                  <a:pt x="15707541" y="316281"/>
                </a:lnTo>
                <a:cubicBezTo>
                  <a:pt x="15593453" y="394021"/>
                  <a:pt x="15499737" y="498384"/>
                  <a:pt x="15401947" y="604878"/>
                </a:cubicBezTo>
                <a:cubicBezTo>
                  <a:pt x="15198222" y="826385"/>
                  <a:pt x="14970045" y="1081965"/>
                  <a:pt x="14529989" y="1081965"/>
                </a:cubicBezTo>
                <a:cubicBezTo>
                  <a:pt x="14089934" y="1081965"/>
                  <a:pt x="13861757" y="826385"/>
                  <a:pt x="13658023" y="604878"/>
                </a:cubicBezTo>
                <a:cubicBezTo>
                  <a:pt x="13454298" y="383371"/>
                  <a:pt x="13283161" y="187425"/>
                  <a:pt x="12924597" y="187425"/>
                </a:cubicBezTo>
                <a:cubicBezTo>
                  <a:pt x="12566033" y="187425"/>
                  <a:pt x="12394904" y="383371"/>
                  <a:pt x="12191171" y="604878"/>
                </a:cubicBezTo>
                <a:cubicBezTo>
                  <a:pt x="11987446" y="826385"/>
                  <a:pt x="11759268" y="1081965"/>
                  <a:pt x="11319213" y="1081965"/>
                </a:cubicBezTo>
                <a:cubicBezTo>
                  <a:pt x="10879157" y="1081965"/>
                  <a:pt x="10650980" y="826385"/>
                  <a:pt x="10447246" y="604878"/>
                </a:cubicBezTo>
                <a:cubicBezTo>
                  <a:pt x="10243521" y="383371"/>
                  <a:pt x="10072384" y="187425"/>
                  <a:pt x="9713820" y="187425"/>
                </a:cubicBezTo>
                <a:cubicBezTo>
                  <a:pt x="9355256" y="187425"/>
                  <a:pt x="9184128" y="383371"/>
                  <a:pt x="8980395" y="604878"/>
                </a:cubicBezTo>
                <a:cubicBezTo>
                  <a:pt x="8776669" y="826385"/>
                  <a:pt x="8556638" y="1081965"/>
                  <a:pt x="8108438" y="1081965"/>
                </a:cubicBezTo>
                <a:cubicBezTo>
                  <a:pt x="7668382" y="1081965"/>
                  <a:pt x="7440205" y="826385"/>
                  <a:pt x="7236471" y="604878"/>
                </a:cubicBezTo>
                <a:cubicBezTo>
                  <a:pt x="7032746" y="383371"/>
                  <a:pt x="6861609" y="187425"/>
                  <a:pt x="6503045" y="187425"/>
                </a:cubicBezTo>
                <a:cubicBezTo>
                  <a:pt x="6144481" y="187425"/>
                  <a:pt x="5973353" y="383371"/>
                  <a:pt x="5769619" y="604878"/>
                </a:cubicBezTo>
                <a:cubicBezTo>
                  <a:pt x="5565894" y="826385"/>
                  <a:pt x="5345862" y="1081965"/>
                  <a:pt x="4897661" y="1081965"/>
                </a:cubicBezTo>
                <a:cubicBezTo>
                  <a:pt x="4457605" y="1081965"/>
                  <a:pt x="4229428" y="826385"/>
                  <a:pt x="4025695" y="604878"/>
                </a:cubicBezTo>
                <a:cubicBezTo>
                  <a:pt x="3821970" y="383371"/>
                  <a:pt x="3650832" y="187425"/>
                  <a:pt x="3292268" y="187425"/>
                </a:cubicBezTo>
                <a:cubicBezTo>
                  <a:pt x="2933705" y="187425"/>
                  <a:pt x="2762576" y="383371"/>
                  <a:pt x="2558843" y="604878"/>
                </a:cubicBezTo>
                <a:cubicBezTo>
                  <a:pt x="2355117" y="826385"/>
                  <a:pt x="2135085" y="1081965"/>
                  <a:pt x="1695030" y="1081965"/>
                </a:cubicBezTo>
                <a:cubicBezTo>
                  <a:pt x="1254974" y="1081965"/>
                  <a:pt x="1026797" y="826385"/>
                  <a:pt x="823063" y="604878"/>
                </a:cubicBezTo>
                <a:cubicBezTo>
                  <a:pt x="627490" y="383371"/>
                  <a:pt x="448210" y="187425"/>
                  <a:pt x="89638" y="187425"/>
                </a:cubicBezTo>
                <a:cubicBezTo>
                  <a:pt x="40753" y="187425"/>
                  <a:pt x="0" y="144831"/>
                  <a:pt x="0" y="93717"/>
                </a:cubicBezTo>
                <a:cubicBezTo>
                  <a:pt x="0" y="42593"/>
                  <a:pt x="40753" y="0"/>
                  <a:pt x="89638" y="0"/>
                </a:cubicBezTo>
                <a:close/>
              </a:path>
            </a:pathLst>
          </a:custGeom>
          <a:solidFill>
            <a:schemeClr val="accent1"/>
          </a:solidFill>
          <a:ln w="9525" cap="flat">
            <a:noFill/>
            <a:prstDash val="solid"/>
            <a:miter/>
          </a:ln>
        </p:spPr>
        <p:txBody>
          <a:bodyPr rtlCol="0" anchor="ctr"/>
          <a:lstStyle/>
          <a:p>
            <a:endParaRPr lang="en-US"/>
          </a:p>
        </p:txBody>
      </p:sp>
      <p:pic>
        <p:nvPicPr>
          <p:cNvPr id="11" name="Picture 10" descr="A picture containing plate&#10;&#10;Description automatically generated">
            <a:extLst>
              <a:ext uri="{FF2B5EF4-FFF2-40B4-BE49-F238E27FC236}">
                <a16:creationId xmlns:a16="http://schemas.microsoft.com/office/drawing/2014/main" xmlns="" id="{8DF15E44-2C3F-E249-B5E7-261A37B80A8D}"/>
              </a:ext>
            </a:extLst>
          </p:cNvPr>
          <p:cNvPicPr>
            <a:picLocks noChangeAspect="1"/>
          </p:cNvPicPr>
          <p:nvPr userDrawn="1"/>
        </p:nvPicPr>
        <p:blipFill>
          <a:blip r:embed="rId3"/>
          <a:stretch>
            <a:fillRect/>
          </a:stretch>
        </p:blipFill>
        <p:spPr>
          <a:xfrm>
            <a:off x="245220" y="221305"/>
            <a:ext cx="1493772" cy="769644"/>
          </a:xfrm>
          <a:prstGeom prst="rect">
            <a:avLst/>
          </a:prstGeom>
        </p:spPr>
      </p:pic>
    </p:spTree>
    <p:extLst>
      <p:ext uri="{BB962C8B-B14F-4D97-AF65-F5344CB8AC3E}">
        <p14:creationId xmlns:p14="http://schemas.microsoft.com/office/powerpoint/2010/main" val="198357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with Image – Customizable">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a:t>Title Goes Here (28pt)</a:t>
            </a:r>
            <a:endParaRPr lang="en-GB"/>
          </a:p>
        </p:txBody>
      </p:sp>
      <p:sp>
        <p:nvSpPr>
          <p:cNvPr id="18" name="Picture Placeholder 2">
            <a:extLst>
              <a:ext uri="{FF2B5EF4-FFF2-40B4-BE49-F238E27FC236}">
                <a16:creationId xmlns:a16="http://schemas.microsoft.com/office/drawing/2014/main" xmlns="" id="{79EBDCC7-8ACA-DA4A-AA3E-D9FC70FCEB08}"/>
              </a:ext>
            </a:extLst>
          </p:cNvPr>
          <p:cNvSpPr>
            <a:spLocks noGrp="1"/>
          </p:cNvSpPr>
          <p:nvPr>
            <p:ph type="pic" sz="quarter" idx="10"/>
          </p:nvPr>
        </p:nvSpPr>
        <p:spPr>
          <a:xfrm>
            <a:off x="5454838" y="1204180"/>
            <a:ext cx="3328416" cy="3328416"/>
          </a:xfrm>
          <a:prstGeom prst="rect">
            <a:avLst/>
          </a:prstGeom>
          <a:noFill/>
        </p:spPr>
        <p:txBody>
          <a:bodyPr vert="horz" lIns="91424" tIns="45712" rIns="91424" bIns="45712" anchor="ctr"/>
          <a:lstStyle>
            <a:lvl1pPr marL="0" indent="0" algn="ctr">
              <a:buNone/>
              <a:defRPr sz="1500" baseline="0">
                <a:solidFill>
                  <a:schemeClr val="bg1">
                    <a:lumMod val="75000"/>
                    <a:alpha val="50000"/>
                  </a:schemeClr>
                </a:solidFill>
                <a:latin typeface="+mj-lt"/>
                <a:cs typeface="CiscoSans ExtraLight"/>
              </a:defRPr>
            </a:lvl1pPr>
          </a:lstStyle>
          <a:p>
            <a:pPr lvl="0"/>
            <a:r>
              <a:rPr lang="en-US" noProof="0"/>
              <a:t>Click icon to add picture</a:t>
            </a:r>
          </a:p>
        </p:txBody>
      </p:sp>
      <p:sp>
        <p:nvSpPr>
          <p:cNvPr id="5" name="Text Placeholder 2">
            <a:extLst>
              <a:ext uri="{FF2B5EF4-FFF2-40B4-BE49-F238E27FC236}">
                <a16:creationId xmlns:a16="http://schemas.microsoft.com/office/drawing/2014/main" xmlns="" id="{EFEBEA73-D3C7-B247-9EC2-7F44EC0A3E9F}"/>
              </a:ext>
            </a:extLst>
          </p:cNvPr>
          <p:cNvSpPr>
            <a:spLocks noGrp="1"/>
          </p:cNvSpPr>
          <p:nvPr>
            <p:ph type="body" sz="quarter" idx="11" hasCustomPrompt="1"/>
          </p:nvPr>
        </p:nvSpPr>
        <p:spPr>
          <a:xfrm>
            <a:off x="437766" y="1204180"/>
            <a:ext cx="4846320" cy="3324225"/>
          </a:xfrm>
          <a:prstGeom prst="rect">
            <a:avLst/>
          </a:prstGeom>
        </p:spPr>
        <p:txBody>
          <a:bodyPr/>
          <a:lstStyle>
            <a:lvl1pPr>
              <a:defRPr/>
            </a:lvl1pPr>
          </a:lstStyle>
          <a:p>
            <a:pPr lvl="0"/>
            <a:r>
              <a:rPr lang="en-US"/>
              <a:t>First level (use “Indent More” to format)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15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umn Bullet">
    <p:spTree>
      <p:nvGrpSpPr>
        <p:cNvPr id="1" name=""/>
        <p:cNvGrpSpPr/>
        <p:nvPr/>
      </p:nvGrpSpPr>
      <p:grpSpPr>
        <a:xfrm>
          <a:off x="0" y="0"/>
          <a:ext cx="0" cy="0"/>
          <a:chOff x="0" y="0"/>
          <a:chExt cx="0" cy="0"/>
        </a:xfrm>
      </p:grpSpPr>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defRPr>
            </a:lvl1pPr>
          </a:lstStyle>
          <a:p>
            <a:pPr lvl="0"/>
            <a:r>
              <a:rPr lang="en-US"/>
              <a:t>Title Goes Here (28pt)</a:t>
            </a:r>
            <a:endParaRPr lang="en-GB"/>
          </a:p>
        </p:txBody>
      </p:sp>
      <p:sp>
        <p:nvSpPr>
          <p:cNvPr id="6" name="Text Placeholder 2">
            <a:extLst>
              <a:ext uri="{FF2B5EF4-FFF2-40B4-BE49-F238E27FC236}">
                <a16:creationId xmlns:a16="http://schemas.microsoft.com/office/drawing/2014/main" xmlns="" id="{9667ECF8-36E4-1543-8AE4-B4CA62CB48F2}"/>
              </a:ext>
            </a:extLst>
          </p:cNvPr>
          <p:cNvSpPr>
            <a:spLocks noGrp="1"/>
          </p:cNvSpPr>
          <p:nvPr>
            <p:ph type="body" sz="quarter" idx="12" hasCustomPrompt="1"/>
          </p:nvPr>
        </p:nvSpPr>
        <p:spPr>
          <a:xfrm>
            <a:off x="437766" y="1204180"/>
            <a:ext cx="4023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xmlns="" id="{5E604A25-F4D0-BF42-BB68-74C618E65034}"/>
              </a:ext>
            </a:extLst>
          </p:cNvPr>
          <p:cNvSpPr>
            <a:spLocks noGrp="1"/>
          </p:cNvSpPr>
          <p:nvPr>
            <p:ph type="body" sz="quarter" idx="13" hasCustomPrompt="1"/>
          </p:nvPr>
        </p:nvSpPr>
        <p:spPr>
          <a:xfrm>
            <a:off x="4759894" y="1204180"/>
            <a:ext cx="4023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97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a:t>Title Goes Here (28pt)</a:t>
            </a:r>
            <a:endParaRPr lang="en-GB"/>
          </a:p>
        </p:txBody>
      </p:sp>
    </p:spTree>
    <p:extLst>
      <p:ext uri="{BB962C8B-B14F-4D97-AF65-F5344CB8AC3E}">
        <p14:creationId xmlns:p14="http://schemas.microsoft.com/office/powerpoint/2010/main" val="101272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32372B4-87A1-974E-A6F5-2BB1FD0EADC5}"/>
              </a:ext>
            </a:extLst>
          </p:cNvPr>
          <p:cNvSpPr>
            <a:spLocks noGrp="1"/>
          </p:cNvSpPr>
          <p:nvPr>
            <p:ph type="body" sz="quarter" idx="10" hasCustomPrompt="1"/>
          </p:nvPr>
        </p:nvSpPr>
        <p:spPr>
          <a:xfrm>
            <a:off x="438150" y="973134"/>
            <a:ext cx="8345488" cy="584200"/>
          </a:xfrm>
        </p:spPr>
        <p:txBody>
          <a:bodyPr/>
          <a:lstStyle>
            <a:lvl1pPr marL="7937" indent="0">
              <a:buNone/>
              <a:defRPr sz="2000">
                <a:solidFill>
                  <a:schemeClr val="accent1"/>
                </a:solidFill>
              </a:defRPr>
            </a:lvl1pPr>
            <a:lvl2pPr marL="12700" indent="0">
              <a:buNone/>
              <a:tabLst/>
              <a:defRPr sz="1800">
                <a:solidFill>
                  <a:schemeClr val="accent2"/>
                </a:solidFill>
              </a:defRPr>
            </a:lvl2pPr>
            <a:lvl3pPr marL="12700" indent="0">
              <a:buNone/>
              <a:tabLst/>
              <a:defRPr sz="1800">
                <a:solidFill>
                  <a:schemeClr val="accent2"/>
                </a:solidFill>
              </a:defRPr>
            </a:lvl3pPr>
            <a:lvl4pPr marL="12700" indent="0">
              <a:buNone/>
              <a:tabLst/>
              <a:defRPr sz="1800">
                <a:solidFill>
                  <a:schemeClr val="accent2"/>
                </a:solidFill>
              </a:defRPr>
            </a:lvl4pPr>
            <a:lvl5pPr marL="12700" indent="0">
              <a:buNone/>
              <a:tabLst/>
              <a:defRPr sz="1800">
                <a:solidFill>
                  <a:schemeClr val="accent2"/>
                </a:solidFill>
              </a:defRPr>
            </a:lvl5pPr>
          </a:lstStyle>
          <a:p>
            <a:pPr lvl="0"/>
            <a:r>
              <a:rPr lang="en-US" dirty="0"/>
              <a:t>Subtitle Goes Here (20pt)</a:t>
            </a:r>
          </a:p>
        </p:txBody>
      </p:sp>
      <p:sp>
        <p:nvSpPr>
          <p:cNvPr id="4" name="Title Placeholder 5">
            <a:extLst>
              <a:ext uri="{FF2B5EF4-FFF2-40B4-BE49-F238E27FC236}">
                <a16:creationId xmlns:a16="http://schemas.microsoft.com/office/drawing/2014/main" xmlns="" id="{6FBE4380-8968-7E4F-AB04-1E7E6B1B75F2}"/>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dirty="0"/>
              <a:t>Title Goes Here (28pt)</a:t>
            </a:r>
          </a:p>
        </p:txBody>
      </p:sp>
    </p:spTree>
    <p:extLst>
      <p:ext uri="{BB962C8B-B14F-4D97-AF65-F5344CB8AC3E}">
        <p14:creationId xmlns:p14="http://schemas.microsoft.com/office/powerpoint/2010/main" val="2369632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887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822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noFill/>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31029" y="3054518"/>
            <a:ext cx="8364236" cy="564257"/>
          </a:xfrm>
          <a:prstGeom prst="rect">
            <a:avLst/>
          </a:prstGeom>
        </p:spPr>
        <p:txBody>
          <a:bodyPr vert="horz" wrap="square">
            <a:noAutofit/>
          </a:bodyPr>
          <a:lstStyle>
            <a:lvl1pPr marL="0" indent="0">
              <a:buNone/>
              <a:defRPr sz="320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1316705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52217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195136"/>
            <a:ext cx="8115300" cy="2834640"/>
          </a:xfrm>
          <a:prstGeom prst="rect">
            <a:avLst/>
          </a:prstGeom>
        </p:spPr>
        <p:txBody>
          <a:bodyPr lIns="91420" tIns="45710" rIns="91420" bIns="45710" anchor="ctr">
            <a:noAutofit/>
          </a:bodyPr>
          <a:lstStyle>
            <a:lvl1pPr marL="0" indent="0" algn="ctr">
              <a:buNone/>
              <a:defRPr sz="2000" baseline="0">
                <a:solidFill>
                  <a:schemeClr val="bg1">
                    <a:lumMod val="75000"/>
                  </a:schemeClr>
                </a:solidFill>
                <a:latin typeface="+mn-lt"/>
              </a:defRPr>
            </a:lvl1pPr>
          </a:lstStyle>
          <a:p>
            <a:pPr lvl="0"/>
            <a:r>
              <a:rPr lang="en-US" noProof="0"/>
              <a:t>Click icon to add table</a:t>
            </a:r>
            <a:endParaRPr lang="en-GB" noProof="0"/>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defRPr>
            </a:lvl1pPr>
          </a:lstStyle>
          <a:p>
            <a:pPr lvl="0"/>
            <a:r>
              <a:rPr lang="en-US"/>
              <a:t>Title Goes Here (28pt)</a:t>
            </a:r>
            <a:endParaRPr lang="en-GB"/>
          </a:p>
        </p:txBody>
      </p:sp>
      <p:sp>
        <p:nvSpPr>
          <p:cNvPr id="7" name="Text Placeholder 9">
            <a:extLst>
              <a:ext uri="{FF2B5EF4-FFF2-40B4-BE49-F238E27FC236}">
                <a16:creationId xmlns:a16="http://schemas.microsoft.com/office/drawing/2014/main" xmlns="" id="{192D2533-5FB4-AD42-B121-FD71B68AF10D}"/>
              </a:ext>
            </a:extLst>
          </p:cNvPr>
          <p:cNvSpPr>
            <a:spLocks noGrp="1"/>
          </p:cNvSpPr>
          <p:nvPr>
            <p:ph type="body" sz="quarter" idx="11" hasCustomPrompt="1"/>
          </p:nvPr>
        </p:nvSpPr>
        <p:spPr>
          <a:xfrm>
            <a:off x="437766" y="4038153"/>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Tree>
    <p:extLst>
      <p:ext uri="{BB962C8B-B14F-4D97-AF65-F5344CB8AC3E}">
        <p14:creationId xmlns:p14="http://schemas.microsoft.com/office/powerpoint/2010/main" val="1688847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194243"/>
            <a:ext cx="8115300" cy="2834640"/>
          </a:xfrm>
          <a:prstGeom prst="rect">
            <a:avLst/>
          </a:prstGeom>
        </p:spPr>
        <p:txBody>
          <a:bodyPr vert="horz" lIns="91420" tIns="45710" rIns="91420" bIns="45710" anchor="ctr">
            <a:noAutofit/>
          </a:bodyPr>
          <a:lstStyle>
            <a:lvl1pPr marL="0" indent="0" algn="ctr">
              <a:buNone/>
              <a:defRPr sz="2000" b="0" i="0">
                <a:solidFill>
                  <a:schemeClr val="bg1">
                    <a:lumMod val="75000"/>
                  </a:schemeClr>
                </a:solidFill>
                <a:latin typeface="+mn-lt"/>
                <a:cs typeface="CiscoSans ExtraLight"/>
              </a:defRPr>
            </a:lvl1pPr>
          </a:lstStyle>
          <a:p>
            <a:pPr lvl="0"/>
            <a:r>
              <a:rPr lang="en-US" noProof="0"/>
              <a:t>Click icon to add chart</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pPr lvl="0"/>
            <a:r>
              <a:rPr lang="en-US"/>
              <a:t>Title Goes Here (28pt)</a:t>
            </a:r>
            <a:endParaRPr lang="en-GB"/>
          </a:p>
        </p:txBody>
      </p:sp>
      <p:sp>
        <p:nvSpPr>
          <p:cNvPr id="7" name="Text Placeholder 9">
            <a:extLst>
              <a:ext uri="{FF2B5EF4-FFF2-40B4-BE49-F238E27FC236}">
                <a16:creationId xmlns:a16="http://schemas.microsoft.com/office/drawing/2014/main" xmlns="" id="{72E1AAE4-B921-5B4D-A9EB-F575EB38B943}"/>
              </a:ext>
            </a:extLst>
          </p:cNvPr>
          <p:cNvSpPr>
            <a:spLocks noGrp="1"/>
          </p:cNvSpPr>
          <p:nvPr>
            <p:ph type="body" sz="quarter" idx="11" hasCustomPrompt="1"/>
          </p:nvPr>
        </p:nvSpPr>
        <p:spPr>
          <a:xfrm>
            <a:off x="437766" y="4038154"/>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Tree>
    <p:extLst>
      <p:ext uri="{BB962C8B-B14F-4D97-AF65-F5344CB8AC3E}">
        <p14:creationId xmlns:p14="http://schemas.microsoft.com/office/powerpoint/2010/main" val="287279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Midnight Image">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pic>
        <p:nvPicPr>
          <p:cNvPr id="29" name="Picture 28">
            <a:extLst>
              <a:ext uri="{FF2B5EF4-FFF2-40B4-BE49-F238E27FC236}">
                <a16:creationId xmlns:a16="http://schemas.microsoft.com/office/drawing/2014/main" xmlns="" id="{307CF473-1AFC-724D-BBF2-09C9E3ABEC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82506" y="1083243"/>
            <a:ext cx="3561494" cy="407064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D1C30AEE-2CCC-1C4F-AAC7-4D22CB713D64}"/>
              </a:ext>
            </a:extLst>
          </p:cNvPr>
          <p:cNvPicPr>
            <a:picLocks noChangeAspect="1"/>
          </p:cNvPicPr>
          <p:nvPr userDrawn="1"/>
        </p:nvPicPr>
        <p:blipFill>
          <a:blip r:embed="rId3"/>
          <a:stretch>
            <a:fillRect/>
          </a:stretch>
        </p:blipFill>
        <p:spPr>
          <a:xfrm>
            <a:off x="7046208" y="487542"/>
            <a:ext cx="1593916" cy="246013"/>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xmlns="" id="{6D1EB3FF-7696-804E-86E4-97F958A34DD3}"/>
              </a:ext>
            </a:extLst>
          </p:cNvPr>
          <p:cNvPicPr>
            <a:picLocks noChangeAspect="1"/>
          </p:cNvPicPr>
          <p:nvPr userDrawn="1"/>
        </p:nvPicPr>
        <p:blipFill>
          <a:blip r:embed="rId4"/>
          <a:stretch>
            <a:fillRect/>
          </a:stretch>
        </p:blipFill>
        <p:spPr>
          <a:xfrm>
            <a:off x="245220" y="221305"/>
            <a:ext cx="1493772" cy="769644"/>
          </a:xfrm>
          <a:prstGeom prst="rect">
            <a:avLst/>
          </a:prstGeom>
        </p:spPr>
      </p:pic>
    </p:spTree>
    <p:extLst>
      <p:ext uri="{BB962C8B-B14F-4D97-AF65-F5344CB8AC3E}">
        <p14:creationId xmlns:p14="http://schemas.microsoft.com/office/powerpoint/2010/main" val="1878264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age Bullet + Image">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6" name="Title Placeholder 5"/>
          <p:cNvSpPr>
            <a:spLocks noGrp="1"/>
          </p:cNvSpPr>
          <p:nvPr>
            <p:ph type="title" hasCustomPrompt="1"/>
          </p:nvPr>
        </p:nvSpPr>
        <p:spPr bwMode="auto">
          <a:xfrm>
            <a:off x="437766" y="416821"/>
            <a:ext cx="36865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a:t>Title Here (28pt)  Limit Two Lines</a:t>
            </a:r>
            <a:endParaRPr lang="en-GB"/>
          </a:p>
        </p:txBody>
      </p:sp>
      <p:sp>
        <p:nvSpPr>
          <p:cNvPr id="21" name="Picture Placeholder 6">
            <a:extLst>
              <a:ext uri="{FF2B5EF4-FFF2-40B4-BE49-F238E27FC236}">
                <a16:creationId xmlns:a16="http://schemas.microsoft.com/office/drawing/2014/main" xmlns="" id="{C87BC8F3-531D-B143-A0AC-A9C39E31B082}"/>
              </a:ext>
            </a:extLst>
          </p:cNvPr>
          <p:cNvSpPr>
            <a:spLocks noGrp="1"/>
          </p:cNvSpPr>
          <p:nvPr>
            <p:ph type="pic" sz="quarter" idx="11"/>
          </p:nvPr>
        </p:nvSpPr>
        <p:spPr>
          <a:xfrm>
            <a:off x="4572000" y="1"/>
            <a:ext cx="4572000"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27" name="Rectangle 4">
            <a:extLst>
              <a:ext uri="{FF2B5EF4-FFF2-40B4-BE49-F238E27FC236}">
                <a16:creationId xmlns:a16="http://schemas.microsoft.com/office/drawing/2014/main" xmlns="" id="{F07495A3-9545-E44B-AF9C-8F264AFB8ECE}"/>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sp>
        <p:nvSpPr>
          <p:cNvPr id="16" name="Text Placeholder 3">
            <a:extLst>
              <a:ext uri="{FF2B5EF4-FFF2-40B4-BE49-F238E27FC236}">
                <a16:creationId xmlns:a16="http://schemas.microsoft.com/office/drawing/2014/main" xmlns="" id="{35DFCE68-AC05-4B44-8313-C09DF7E1BF29}"/>
              </a:ext>
            </a:extLst>
          </p:cNvPr>
          <p:cNvSpPr>
            <a:spLocks noGrp="1"/>
          </p:cNvSpPr>
          <p:nvPr>
            <p:ph type="body" sz="quarter" idx="12" hasCustomPrompt="1"/>
          </p:nvPr>
        </p:nvSpPr>
        <p:spPr>
          <a:xfrm>
            <a:off x="437766" y="1665182"/>
            <a:ext cx="3662024" cy="2849668"/>
          </a:xfrm>
          <a:prstGeom prst="rect">
            <a:avLst/>
          </a:prstGeom>
        </p:spPr>
        <p:txBody>
          <a:bodyPr vert="horz" lIns="91440" tIns="45720" rIns="91440" bIns="45720" rtlCol="0" anchor="t">
            <a:noAutofit/>
          </a:bodyPr>
          <a:lstStyle>
            <a:lvl1pPr marL="228600" indent="-219456">
              <a:buClr>
                <a:schemeClr val="accent1"/>
              </a:buClr>
              <a:defRPr lang="en-GB" dirty="0">
                <a:solidFill>
                  <a:schemeClr val="bg2"/>
                </a:solidFill>
              </a:defRPr>
            </a:lvl1pPr>
            <a:lvl2pPr marL="448056" indent="-210312">
              <a:buClr>
                <a:schemeClr val="accent1"/>
              </a:buClr>
              <a:tabLst>
                <a:tab pos="171450" algn="l"/>
              </a:tabLst>
              <a:defRPr lang="en-GB" dirty="0">
                <a:solidFill>
                  <a:schemeClr val="bg2"/>
                </a:solidFill>
              </a:defRPr>
            </a:lvl2pPr>
            <a:lvl3pPr marL="621792" indent="-173736">
              <a:buClr>
                <a:schemeClr val="accent1"/>
              </a:buClr>
              <a:defRPr lang="en-GB" dirty="0">
                <a:solidFill>
                  <a:schemeClr val="bg2"/>
                </a:solidFill>
              </a:defRPr>
            </a:lvl3pPr>
            <a:lvl4pPr marL="804672" indent="-201168">
              <a:buClr>
                <a:schemeClr val="accent1"/>
              </a:buClr>
              <a:defRPr lang="en-GB" dirty="0">
                <a:solidFill>
                  <a:schemeClr val="bg2"/>
                </a:solidFill>
              </a:defRPr>
            </a:lvl4pPr>
            <a:lvl5pPr marL="969264" indent="-173736">
              <a:buClr>
                <a:schemeClr val="accent1"/>
              </a:buClr>
              <a:defRPr lang="en-US" dirty="0">
                <a:solidFill>
                  <a:schemeClr val="bg2"/>
                </a:solidFill>
              </a:defRPr>
            </a:lvl5pPr>
          </a:lstStyle>
          <a:p>
            <a:pPr lvl="0"/>
            <a:r>
              <a:rPr lang="en-GB" dirty="0"/>
              <a:t>First level (use “Indent More” to format sub-bullets)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8" name="Picture 27">
            <a:extLst>
              <a:ext uri="{FF2B5EF4-FFF2-40B4-BE49-F238E27FC236}">
                <a16:creationId xmlns:a16="http://schemas.microsoft.com/office/drawing/2014/main" xmlns="" id="{C44B64B2-2AAE-0544-97BB-CF8FAEF006E7}"/>
              </a:ext>
            </a:extLst>
          </p:cNvPr>
          <p:cNvPicPr>
            <a:picLocks noChangeAspect="1"/>
          </p:cNvPicPr>
          <p:nvPr userDrawn="1"/>
        </p:nvPicPr>
        <p:blipFill>
          <a:blip r:embed="rId2"/>
          <a:stretch>
            <a:fillRect/>
          </a:stretch>
        </p:blipFill>
        <p:spPr>
          <a:xfrm>
            <a:off x="528762" y="4754880"/>
            <a:ext cx="921665" cy="155093"/>
          </a:xfrm>
          <a:prstGeom prst="rect">
            <a:avLst/>
          </a:prstGeom>
        </p:spPr>
      </p:pic>
    </p:spTree>
    <p:extLst>
      <p:ext uri="{BB962C8B-B14F-4D97-AF65-F5344CB8AC3E}">
        <p14:creationId xmlns:p14="http://schemas.microsoft.com/office/powerpoint/2010/main" val="49253429"/>
      </p:ext>
    </p:extLst>
  </p:cSld>
  <p:clrMapOvr>
    <a:masterClrMapping/>
  </p:clrMapOvr>
  <p:extLst>
    <p:ext uri="{DCECCB84-F9BA-43D5-87BE-67443E8EF086}">
      <p15:sldGuideLst xmlns:p15="http://schemas.microsoft.com/office/powerpoint/2012/main" xmlns="">
        <p15:guide id="2" pos="288">
          <p15:clr>
            <a:srgbClr val="FBAE40"/>
          </p15:clr>
        </p15:guide>
        <p15:guide id="3" pos="259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age + Bulle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29235" y="1657350"/>
            <a:ext cx="3813048"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25" name="Rectangle 4">
            <a:extLst>
              <a:ext uri="{FF2B5EF4-FFF2-40B4-BE49-F238E27FC236}">
                <a16:creationId xmlns:a16="http://schemas.microsoft.com/office/drawing/2014/main" xmlns="" id="{64A0111B-C8A2-DC46-9EC2-88A0731DAE3D}"/>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sp>
        <p:nvSpPr>
          <p:cNvPr id="15" name="Text Placeholder 3">
            <a:extLst>
              <a:ext uri="{FF2B5EF4-FFF2-40B4-BE49-F238E27FC236}">
                <a16:creationId xmlns:a16="http://schemas.microsoft.com/office/drawing/2014/main" xmlns="" id="{55BECF40-332B-7245-9C28-01DE7BED6BA3}"/>
              </a:ext>
            </a:extLst>
          </p:cNvPr>
          <p:cNvSpPr>
            <a:spLocks noGrp="1"/>
          </p:cNvSpPr>
          <p:nvPr>
            <p:ph type="body" sz="quarter" idx="12" hasCustomPrompt="1"/>
          </p:nvPr>
        </p:nvSpPr>
        <p:spPr>
          <a:xfrm>
            <a:off x="4993516" y="416820"/>
            <a:ext cx="3749040" cy="4206240"/>
          </a:xfrm>
          <a:prstGeom prst="rect">
            <a:avLst/>
          </a:prstGeom>
        </p:spPr>
        <p:txBody>
          <a:bodyPr vert="horz" lIns="91440" tIns="45720" rIns="91440" bIns="45720" rtlCol="0" anchor="ctr">
            <a:noAutofit/>
          </a:bodyPr>
          <a:lstStyle>
            <a:lvl1pPr marL="228600" indent="-219456">
              <a:buClr>
                <a:schemeClr val="accent1"/>
              </a:buClr>
              <a:defRPr lang="en-GB" dirty="0">
                <a:solidFill>
                  <a:schemeClr val="tx1"/>
                </a:solidFill>
              </a:defRPr>
            </a:lvl1pPr>
            <a:lvl2pPr marL="448056" indent="-210312">
              <a:buClr>
                <a:schemeClr val="accent1"/>
              </a:buClr>
              <a:tabLst>
                <a:tab pos="171450" algn="l"/>
              </a:tabLst>
              <a:defRPr lang="en-GB" dirty="0">
                <a:solidFill>
                  <a:schemeClr val="tx1"/>
                </a:solidFill>
              </a:defRPr>
            </a:lvl2pPr>
            <a:lvl3pPr marL="621792" indent="-173736">
              <a:buClr>
                <a:schemeClr val="accent1"/>
              </a:buClr>
              <a:defRPr lang="en-GB" dirty="0">
                <a:solidFill>
                  <a:schemeClr val="tx1"/>
                </a:solidFill>
              </a:defRPr>
            </a:lvl3pPr>
            <a:lvl4pPr marL="804672" indent="-201168">
              <a:buClr>
                <a:schemeClr val="accent1"/>
              </a:buClr>
              <a:defRPr lang="en-GB" dirty="0">
                <a:solidFill>
                  <a:schemeClr val="tx1"/>
                </a:solidFill>
              </a:defRPr>
            </a:lvl4pPr>
            <a:lvl5pPr marL="969264" indent="-173736">
              <a:buClr>
                <a:schemeClr val="accent1"/>
              </a:buClr>
              <a:defRPr lang="en-US" dirty="0">
                <a:solidFill>
                  <a:schemeClr val="tx1"/>
                </a:solidFill>
              </a:defRPr>
            </a:lvl5pPr>
          </a:lstStyle>
          <a:p>
            <a:pPr lvl="0"/>
            <a:r>
              <a:rPr lang="en-GB" dirty="0"/>
              <a:t>First level (use “Indent More” to format sub-bullets)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xmlns="" id="{0ED88771-3A4B-FA4B-A6A2-73144B112015}"/>
              </a:ext>
            </a:extLst>
          </p:cNvPr>
          <p:cNvPicPr>
            <a:picLocks noChangeAspect="1"/>
          </p:cNvPicPr>
          <p:nvPr userDrawn="1"/>
        </p:nvPicPr>
        <p:blipFill>
          <a:blip r:embed="rId2"/>
          <a:stretch>
            <a:fillRect/>
          </a:stretch>
        </p:blipFill>
        <p:spPr>
          <a:xfrm>
            <a:off x="528762" y="4754880"/>
            <a:ext cx="921665" cy="155093"/>
          </a:xfrm>
          <a:prstGeom prst="rect">
            <a:avLst/>
          </a:prstGeom>
        </p:spPr>
      </p:pic>
    </p:spTree>
    <p:extLst>
      <p:ext uri="{BB962C8B-B14F-4D97-AF65-F5344CB8AC3E}">
        <p14:creationId xmlns:p14="http://schemas.microsoft.com/office/powerpoint/2010/main" val="1658778416"/>
      </p:ext>
    </p:extLst>
  </p:cSld>
  <p:clrMapOvr>
    <a:masterClrMapping/>
  </p:clrMapOvr>
  <p:extLst>
    <p:ext uri="{DCECCB84-F9BA-43D5-87BE-67443E8EF086}">
      <p15:sldGuideLst xmlns:p15="http://schemas.microsoft.com/office/powerpoint/2012/main" xmlns="">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 Image with 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74920" y="498360"/>
            <a:ext cx="3566160" cy="356616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9" name="Text Placeholder 8"/>
          <p:cNvSpPr>
            <a:spLocks noGrp="1"/>
          </p:cNvSpPr>
          <p:nvPr>
            <p:ph type="body" sz="quarter" idx="11" hasCustomPrompt="1"/>
          </p:nvPr>
        </p:nvSpPr>
        <p:spPr>
          <a:xfrm>
            <a:off x="5078413" y="4377076"/>
            <a:ext cx="3559175" cy="457200"/>
          </a:xfrm>
          <a:prstGeom prst="rect">
            <a:avLst/>
          </a:prstGeom>
        </p:spPr>
        <p:txBody>
          <a:bodyPr lIns="0" tIns="0" rIns="0" bIns="0"/>
          <a:lstStyle>
            <a:lvl1pPr marL="0" indent="0" algn="ctr">
              <a:buNone/>
              <a:defRPr sz="1400"/>
            </a:lvl1pPr>
          </a:lstStyle>
          <a:p>
            <a:pPr lvl="0"/>
            <a:r>
              <a:rPr lang="en-US"/>
              <a:t>Image caption here</a:t>
            </a:r>
          </a:p>
        </p:txBody>
      </p:sp>
      <p:sp>
        <p:nvSpPr>
          <p:cNvPr id="35" name="Rectangle 4">
            <a:extLst>
              <a:ext uri="{FF2B5EF4-FFF2-40B4-BE49-F238E27FC236}">
                <a16:creationId xmlns:a16="http://schemas.microsoft.com/office/drawing/2014/main" xmlns="" id="{D95B4E91-CEC4-0944-A6C9-08007178E168}"/>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6" name="Picture 15">
            <a:extLst>
              <a:ext uri="{FF2B5EF4-FFF2-40B4-BE49-F238E27FC236}">
                <a16:creationId xmlns:a16="http://schemas.microsoft.com/office/drawing/2014/main" xmlns="" id="{2B5AF067-E270-6340-8783-D8B22136B81F}"/>
              </a:ext>
            </a:extLst>
          </p:cNvPr>
          <p:cNvPicPr>
            <a:picLocks noChangeAspect="1"/>
          </p:cNvPicPr>
          <p:nvPr userDrawn="1"/>
        </p:nvPicPr>
        <p:blipFill>
          <a:blip r:embed="rId2"/>
          <a:stretch>
            <a:fillRect/>
          </a:stretch>
        </p:blipFill>
        <p:spPr>
          <a:xfrm>
            <a:off x="528762" y="4750592"/>
            <a:ext cx="921665" cy="155093"/>
          </a:xfrm>
          <a:prstGeom prst="rect">
            <a:avLst/>
          </a:prstGeom>
        </p:spPr>
      </p:pic>
    </p:spTree>
    <p:extLst>
      <p:ext uri="{BB962C8B-B14F-4D97-AF65-F5344CB8AC3E}">
        <p14:creationId xmlns:p14="http://schemas.microsoft.com/office/powerpoint/2010/main" val="3459990690"/>
      </p:ext>
    </p:extLst>
  </p:cSld>
  <p:clrMapOvr>
    <a:masterClrMapping/>
  </p:clrMapOvr>
  <p:extLst>
    <p:ext uri="{DCECCB84-F9BA-43D5-87BE-67443E8EF086}">
      <p15:sldGuideLst xmlns:p15="http://schemas.microsoft.com/office/powerpoint/2012/main" xmlns="">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Half Page ">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33" name="Rectangle 4">
            <a:extLst>
              <a:ext uri="{FF2B5EF4-FFF2-40B4-BE49-F238E27FC236}">
                <a16:creationId xmlns:a16="http://schemas.microsoft.com/office/drawing/2014/main" xmlns="" id="{F7469B34-86CF-9F4A-A86F-E8F8299881E4}"/>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4" name="Picture 13">
            <a:extLst>
              <a:ext uri="{FF2B5EF4-FFF2-40B4-BE49-F238E27FC236}">
                <a16:creationId xmlns:a16="http://schemas.microsoft.com/office/drawing/2014/main" xmlns="" id="{26F346CA-4563-484A-B1A2-44A580D07D7C}"/>
              </a:ext>
            </a:extLst>
          </p:cNvPr>
          <p:cNvPicPr>
            <a:picLocks noChangeAspect="1"/>
          </p:cNvPicPr>
          <p:nvPr userDrawn="1"/>
        </p:nvPicPr>
        <p:blipFill>
          <a:blip r:embed="rId2"/>
          <a:stretch>
            <a:fillRect/>
          </a:stretch>
        </p:blipFill>
        <p:spPr>
          <a:xfrm>
            <a:off x="528762" y="4750592"/>
            <a:ext cx="921665" cy="155093"/>
          </a:xfrm>
          <a:prstGeom prst="rect">
            <a:avLst/>
          </a:prstGeom>
        </p:spPr>
      </p:pic>
    </p:spTree>
    <p:extLst>
      <p:ext uri="{BB962C8B-B14F-4D97-AF65-F5344CB8AC3E}">
        <p14:creationId xmlns:p14="http://schemas.microsoft.com/office/powerpoint/2010/main" val="2385600998"/>
      </p:ext>
    </p:extLst>
  </p:cSld>
  <p:clrMapOvr>
    <a:masterClrMapping/>
  </p:clrMapOvr>
  <p:extLst>
    <p:ext uri="{DCECCB84-F9BA-43D5-87BE-67443E8EF086}">
      <p15:sldGuideLst xmlns:p15="http://schemas.microsoft.com/office/powerpoint/2012/main" xmlns="">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Page + Imag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34" name="Rectangle 4">
            <a:extLst>
              <a:ext uri="{FF2B5EF4-FFF2-40B4-BE49-F238E27FC236}">
                <a16:creationId xmlns:a16="http://schemas.microsoft.com/office/drawing/2014/main" xmlns="" id="{578F5E2B-EE70-684C-B6AC-59B67028992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xmlns="" id="{4E71D0A8-1E05-8948-84F4-22AE9FE0FA5C}"/>
              </a:ext>
            </a:extLst>
          </p:cNvPr>
          <p:cNvPicPr>
            <a:picLocks noChangeAspect="1"/>
          </p:cNvPicPr>
          <p:nvPr userDrawn="1"/>
        </p:nvPicPr>
        <p:blipFill>
          <a:blip r:embed="rId2"/>
          <a:stretch>
            <a:fillRect/>
          </a:stretch>
        </p:blipFill>
        <p:spPr>
          <a:xfrm>
            <a:off x="528762" y="4750592"/>
            <a:ext cx="921665" cy="155093"/>
          </a:xfrm>
          <a:prstGeom prst="rect">
            <a:avLst/>
          </a:prstGeom>
        </p:spPr>
      </p:pic>
    </p:spTree>
    <p:extLst>
      <p:ext uri="{BB962C8B-B14F-4D97-AF65-F5344CB8AC3E}">
        <p14:creationId xmlns:p14="http://schemas.microsoft.com/office/powerpoint/2010/main" val="2337786718"/>
      </p:ext>
    </p:extLst>
  </p:cSld>
  <p:clrMapOvr>
    <a:masterClrMapping/>
  </p:clrMapOvr>
  <p:extLst>
    <p:ext uri="{DCECCB84-F9BA-43D5-87BE-67443E8EF086}">
      <p15:sldGuideLst xmlns:p15="http://schemas.microsoft.com/office/powerpoint/2012/main" xmlns="">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Page + 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a:t>Click icon to add chart</a:t>
            </a:r>
          </a:p>
        </p:txBody>
      </p:sp>
      <p:sp>
        <p:nvSpPr>
          <p:cNvPr id="34" name="Rectangle 4">
            <a:extLst>
              <a:ext uri="{FF2B5EF4-FFF2-40B4-BE49-F238E27FC236}">
                <a16:creationId xmlns:a16="http://schemas.microsoft.com/office/drawing/2014/main" xmlns="" id="{86B33472-5C28-7143-95C2-FEBA7F383ABC}"/>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xmlns="" id="{274E1B27-FCF0-2441-B9C7-FFF2B79572FF}"/>
              </a:ext>
            </a:extLst>
          </p:cNvPr>
          <p:cNvPicPr>
            <a:picLocks noChangeAspect="1"/>
          </p:cNvPicPr>
          <p:nvPr userDrawn="1"/>
        </p:nvPicPr>
        <p:blipFill>
          <a:blip r:embed="rId2"/>
          <a:stretch>
            <a:fillRect/>
          </a:stretch>
        </p:blipFill>
        <p:spPr>
          <a:xfrm>
            <a:off x="528762" y="4750592"/>
            <a:ext cx="921665" cy="155093"/>
          </a:xfrm>
          <a:prstGeom prst="rect">
            <a:avLst/>
          </a:prstGeom>
        </p:spPr>
      </p:pic>
    </p:spTree>
    <p:extLst>
      <p:ext uri="{BB962C8B-B14F-4D97-AF65-F5344CB8AC3E}">
        <p14:creationId xmlns:p14="http://schemas.microsoft.com/office/powerpoint/2010/main" val="2091090484"/>
      </p:ext>
    </p:extLst>
  </p:cSld>
  <p:clrMapOvr>
    <a:masterClrMapping/>
  </p:clrMapOvr>
  <p:extLst>
    <p:ext uri="{DCECCB84-F9BA-43D5-87BE-67443E8EF086}">
      <p15:sldGuideLst xmlns:p15="http://schemas.microsoft.com/office/powerpoint/2012/main" xmlns="">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Page + Table">
    <p:spTree>
      <p:nvGrpSpPr>
        <p:cNvPr id="1" name=""/>
        <p:cNvGrpSpPr/>
        <p:nvPr/>
      </p:nvGrpSpPr>
      <p:grpSpPr>
        <a:xfrm>
          <a:off x="0" y="0"/>
          <a:ext cx="0" cy="0"/>
          <a:chOff x="0" y="0"/>
          <a:chExt cx="0" cy="0"/>
        </a:xfrm>
      </p:grpSpPr>
      <p:sp>
        <p:nvSpPr>
          <p:cNvPr id="4" name="Rectangle 3"/>
          <p:cNvSpPr/>
          <p:nvPr userDrawn="1"/>
        </p:nvSpPr>
        <p:spPr>
          <a:xfrm>
            <a:off x="-8092"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a:t>Click icon to add table</a:t>
            </a:r>
            <a:endParaRPr lang="en-US" dirty="0"/>
          </a:p>
        </p:txBody>
      </p:sp>
      <p:sp>
        <p:nvSpPr>
          <p:cNvPr id="34" name="Rectangle 4">
            <a:extLst>
              <a:ext uri="{FF2B5EF4-FFF2-40B4-BE49-F238E27FC236}">
                <a16:creationId xmlns:a16="http://schemas.microsoft.com/office/drawing/2014/main" xmlns="" id="{83B86DEA-D456-EC43-B9E1-DAED43092C29}"/>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6" name="Picture 15">
            <a:extLst>
              <a:ext uri="{FF2B5EF4-FFF2-40B4-BE49-F238E27FC236}">
                <a16:creationId xmlns:a16="http://schemas.microsoft.com/office/drawing/2014/main" xmlns="" id="{EF6F5EFF-AEF1-F748-9770-793417251AA8}"/>
              </a:ext>
            </a:extLst>
          </p:cNvPr>
          <p:cNvPicPr>
            <a:picLocks noChangeAspect="1"/>
          </p:cNvPicPr>
          <p:nvPr userDrawn="1"/>
        </p:nvPicPr>
        <p:blipFill>
          <a:blip r:embed="rId2"/>
          <a:stretch>
            <a:fillRect/>
          </a:stretch>
        </p:blipFill>
        <p:spPr>
          <a:xfrm>
            <a:off x="528762" y="4750592"/>
            <a:ext cx="921665" cy="155093"/>
          </a:xfrm>
          <a:prstGeom prst="rect">
            <a:avLst/>
          </a:prstGeom>
        </p:spPr>
      </p:pic>
    </p:spTree>
    <p:extLst>
      <p:ext uri="{BB962C8B-B14F-4D97-AF65-F5344CB8AC3E}">
        <p14:creationId xmlns:p14="http://schemas.microsoft.com/office/powerpoint/2010/main" val="3155180129"/>
      </p:ext>
    </p:extLst>
  </p:cSld>
  <p:clrMapOvr>
    <a:masterClrMapping/>
  </p:clrMapOvr>
  <p:extLst>
    <p:ext uri="{DCECCB84-F9BA-43D5-87BE-67443E8EF086}">
      <p15:sldGuideLst xmlns:p15="http://schemas.microsoft.com/office/powerpoint/2012/main" xmlns="">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 Midnigh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48E85C6-4576-1542-A88E-558C57D0604F}"/>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3664771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E232801-7386-0C44-9230-013FBE15608D}"/>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2385479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B6D49DD-7341-6C49-988B-89AC853B386E}"/>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335360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White">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4" y="3856736"/>
            <a:ext cx="8339328"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4" y="4102749"/>
            <a:ext cx="8339328"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4" y="4348762"/>
            <a:ext cx="8339328"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4" y="3107661"/>
            <a:ext cx="8339328"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pic>
        <p:nvPicPr>
          <p:cNvPr id="8" name="Picture 7">
            <a:extLst>
              <a:ext uri="{FF2B5EF4-FFF2-40B4-BE49-F238E27FC236}">
                <a16:creationId xmlns:a16="http://schemas.microsoft.com/office/drawing/2014/main" xmlns="" id="{E66D6FB3-9295-324F-89E7-D6A34001EF0E}"/>
              </a:ext>
            </a:extLst>
          </p:cNvPr>
          <p:cNvPicPr>
            <a:picLocks noChangeAspect="1"/>
          </p:cNvPicPr>
          <p:nvPr userDrawn="1"/>
        </p:nvPicPr>
        <p:blipFill>
          <a:blip r:embed="rId2"/>
          <a:srcRect/>
          <a:stretch/>
        </p:blipFill>
        <p:spPr>
          <a:xfrm>
            <a:off x="245220" y="221305"/>
            <a:ext cx="1493771" cy="769644"/>
          </a:xfrm>
          <a:prstGeom prst="rect">
            <a:avLst/>
          </a:prstGeom>
        </p:spPr>
      </p:pic>
      <p:pic>
        <p:nvPicPr>
          <p:cNvPr id="9" name="Picture 8">
            <a:extLst>
              <a:ext uri="{FF2B5EF4-FFF2-40B4-BE49-F238E27FC236}">
                <a16:creationId xmlns:a16="http://schemas.microsoft.com/office/drawing/2014/main" xmlns="" id="{E5F16324-BEBB-574A-8093-3AC648E1A3A8}"/>
              </a:ext>
            </a:extLst>
          </p:cNvPr>
          <p:cNvPicPr>
            <a:picLocks noChangeAspect="1"/>
          </p:cNvPicPr>
          <p:nvPr userDrawn="1"/>
        </p:nvPicPr>
        <p:blipFill rotWithShape="1">
          <a:blip r:embed="rId3"/>
          <a:srcRect l="5104" t="18926" r="5724" b="17001"/>
          <a:stretch/>
        </p:blipFill>
        <p:spPr>
          <a:xfrm>
            <a:off x="7014162" y="455376"/>
            <a:ext cx="1645920" cy="319424"/>
          </a:xfrm>
          <a:prstGeom prst="rect">
            <a:avLst/>
          </a:prstGeom>
        </p:spPr>
      </p:pic>
    </p:spTree>
    <p:extLst>
      <p:ext uri="{BB962C8B-B14F-4D97-AF65-F5344CB8AC3E}">
        <p14:creationId xmlns:p14="http://schemas.microsoft.com/office/powerpoint/2010/main" val="293455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White Graphic">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6" y="3856736"/>
            <a:ext cx="5486400"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6" y="4102749"/>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6" y="4348762"/>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6"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6" y="1653702"/>
            <a:ext cx="5486400" cy="1463195"/>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sp>
        <p:nvSpPr>
          <p:cNvPr id="66" name="Freeform 65">
            <a:extLst>
              <a:ext uri="{FF2B5EF4-FFF2-40B4-BE49-F238E27FC236}">
                <a16:creationId xmlns:a16="http://schemas.microsoft.com/office/drawing/2014/main" xmlns="" id="{DDAEF4F6-E358-4249-AAEE-917895E8A324}"/>
              </a:ext>
            </a:extLst>
          </p:cNvPr>
          <p:cNvSpPr/>
          <p:nvPr userDrawn="1"/>
        </p:nvSpPr>
        <p:spPr>
          <a:xfrm>
            <a:off x="6551149" y="1842670"/>
            <a:ext cx="2596234" cy="2532920"/>
          </a:xfrm>
          <a:custGeom>
            <a:avLst/>
            <a:gdLst>
              <a:gd name="connsiteX0" fmla="*/ 89637 w 15773620"/>
              <a:gd name="connsiteY0" fmla="*/ 14306985 h 15388950"/>
              <a:gd name="connsiteX1" fmla="*/ 953458 w 15773620"/>
              <a:gd name="connsiteY1" fmla="*/ 14784072 h 15388950"/>
              <a:gd name="connsiteX2" fmla="*/ 1686885 w 15773620"/>
              <a:gd name="connsiteY2" fmla="*/ 15201525 h 15388950"/>
              <a:gd name="connsiteX3" fmla="*/ 2420311 w 15773620"/>
              <a:gd name="connsiteY3" fmla="*/ 14784072 h 15388950"/>
              <a:gd name="connsiteX4" fmla="*/ 3292267 w 15773620"/>
              <a:gd name="connsiteY4" fmla="*/ 14306985 h 15388950"/>
              <a:gd name="connsiteX5" fmla="*/ 4164234 w 15773620"/>
              <a:gd name="connsiteY5" fmla="*/ 14784072 h 15388950"/>
              <a:gd name="connsiteX6" fmla="*/ 4897660 w 15773620"/>
              <a:gd name="connsiteY6" fmla="*/ 15201525 h 15388950"/>
              <a:gd name="connsiteX7" fmla="*/ 5631086 w 15773620"/>
              <a:gd name="connsiteY7" fmla="*/ 14784072 h 15388950"/>
              <a:gd name="connsiteX8" fmla="*/ 6503044 w 15773620"/>
              <a:gd name="connsiteY8" fmla="*/ 14306985 h 15388950"/>
              <a:gd name="connsiteX9" fmla="*/ 7375010 w 15773620"/>
              <a:gd name="connsiteY9" fmla="*/ 14784072 h 15388950"/>
              <a:gd name="connsiteX10" fmla="*/ 8108437 w 15773620"/>
              <a:gd name="connsiteY10" fmla="*/ 15201525 h 15388950"/>
              <a:gd name="connsiteX11" fmla="*/ 8841862 w 15773620"/>
              <a:gd name="connsiteY11" fmla="*/ 14784072 h 15388950"/>
              <a:gd name="connsiteX12" fmla="*/ 9713820 w 15773620"/>
              <a:gd name="connsiteY12" fmla="*/ 14306985 h 15388950"/>
              <a:gd name="connsiteX13" fmla="*/ 10585787 w 15773620"/>
              <a:gd name="connsiteY13" fmla="*/ 14784072 h 15388950"/>
              <a:gd name="connsiteX14" fmla="*/ 11319213 w 15773620"/>
              <a:gd name="connsiteY14" fmla="*/ 15201525 h 15388950"/>
              <a:gd name="connsiteX15" fmla="*/ 12052639 w 15773620"/>
              <a:gd name="connsiteY15" fmla="*/ 14784072 h 15388950"/>
              <a:gd name="connsiteX16" fmla="*/ 12924597 w 15773620"/>
              <a:gd name="connsiteY16" fmla="*/ 14306985 h 15388950"/>
              <a:gd name="connsiteX17" fmla="*/ 13796563 w 15773620"/>
              <a:gd name="connsiteY17" fmla="*/ 14784072 h 15388950"/>
              <a:gd name="connsiteX18" fmla="*/ 14529989 w 15773620"/>
              <a:gd name="connsiteY18" fmla="*/ 15201525 h 15388950"/>
              <a:gd name="connsiteX19" fmla="*/ 15263415 w 15773620"/>
              <a:gd name="connsiteY19" fmla="*/ 14784072 h 15388950"/>
              <a:gd name="connsiteX20" fmla="*/ 15719813 w 15773620"/>
              <a:gd name="connsiteY20" fmla="*/ 14399533 h 15388950"/>
              <a:gd name="connsiteX21" fmla="*/ 15773620 w 15773620"/>
              <a:gd name="connsiteY21" fmla="*/ 14377911 h 15388950"/>
              <a:gd name="connsiteX22" fmla="*/ 15773620 w 15773620"/>
              <a:gd name="connsiteY22" fmla="*/ 14584304 h 15388950"/>
              <a:gd name="connsiteX23" fmla="*/ 15707541 w 15773620"/>
              <a:gd name="connsiteY23" fmla="*/ 14623267 h 15388950"/>
              <a:gd name="connsiteX24" fmla="*/ 15401947 w 15773620"/>
              <a:gd name="connsiteY24" fmla="*/ 14911863 h 15388950"/>
              <a:gd name="connsiteX25" fmla="*/ 14529989 w 15773620"/>
              <a:gd name="connsiteY25" fmla="*/ 15388950 h 15388950"/>
              <a:gd name="connsiteX26" fmla="*/ 13658023 w 15773620"/>
              <a:gd name="connsiteY26" fmla="*/ 14911863 h 15388950"/>
              <a:gd name="connsiteX27" fmla="*/ 12924597 w 15773620"/>
              <a:gd name="connsiteY27" fmla="*/ 14494410 h 15388950"/>
              <a:gd name="connsiteX28" fmla="*/ 12191171 w 15773620"/>
              <a:gd name="connsiteY28" fmla="*/ 14911863 h 15388950"/>
              <a:gd name="connsiteX29" fmla="*/ 11319213 w 15773620"/>
              <a:gd name="connsiteY29" fmla="*/ 15388950 h 15388950"/>
              <a:gd name="connsiteX30" fmla="*/ 10447246 w 15773620"/>
              <a:gd name="connsiteY30" fmla="*/ 14911863 h 15388950"/>
              <a:gd name="connsiteX31" fmla="*/ 9713820 w 15773620"/>
              <a:gd name="connsiteY31" fmla="*/ 14494410 h 15388950"/>
              <a:gd name="connsiteX32" fmla="*/ 8980395 w 15773620"/>
              <a:gd name="connsiteY32" fmla="*/ 14911863 h 15388950"/>
              <a:gd name="connsiteX33" fmla="*/ 8108437 w 15773620"/>
              <a:gd name="connsiteY33" fmla="*/ 15388950 h 15388950"/>
              <a:gd name="connsiteX34" fmla="*/ 7236470 w 15773620"/>
              <a:gd name="connsiteY34" fmla="*/ 14911863 h 15388950"/>
              <a:gd name="connsiteX35" fmla="*/ 6503044 w 15773620"/>
              <a:gd name="connsiteY35" fmla="*/ 14494410 h 15388950"/>
              <a:gd name="connsiteX36" fmla="*/ 5769618 w 15773620"/>
              <a:gd name="connsiteY36" fmla="*/ 14911863 h 15388950"/>
              <a:gd name="connsiteX37" fmla="*/ 4897660 w 15773620"/>
              <a:gd name="connsiteY37" fmla="*/ 15388950 h 15388950"/>
              <a:gd name="connsiteX38" fmla="*/ 4025694 w 15773620"/>
              <a:gd name="connsiteY38" fmla="*/ 14911863 h 15388950"/>
              <a:gd name="connsiteX39" fmla="*/ 3292267 w 15773620"/>
              <a:gd name="connsiteY39" fmla="*/ 14494410 h 15388950"/>
              <a:gd name="connsiteX40" fmla="*/ 2558842 w 15773620"/>
              <a:gd name="connsiteY40" fmla="*/ 14911863 h 15388950"/>
              <a:gd name="connsiteX41" fmla="*/ 1695029 w 15773620"/>
              <a:gd name="connsiteY41" fmla="*/ 15388950 h 15388950"/>
              <a:gd name="connsiteX42" fmla="*/ 823063 w 15773620"/>
              <a:gd name="connsiteY42" fmla="*/ 14911863 h 15388950"/>
              <a:gd name="connsiteX43" fmla="*/ 89637 w 15773620"/>
              <a:gd name="connsiteY43" fmla="*/ 14494410 h 15388950"/>
              <a:gd name="connsiteX44" fmla="*/ 0 w 15773620"/>
              <a:gd name="connsiteY44" fmla="*/ 14400702 h 15388950"/>
              <a:gd name="connsiteX45" fmla="*/ 89637 w 15773620"/>
              <a:gd name="connsiteY45" fmla="*/ 14306985 h 15388950"/>
              <a:gd name="connsiteX46" fmla="*/ 89638 w 15773620"/>
              <a:gd name="connsiteY46" fmla="*/ 11445584 h 15388950"/>
              <a:gd name="connsiteX47" fmla="*/ 953458 w 15773620"/>
              <a:gd name="connsiteY47" fmla="*/ 11922672 h 15388950"/>
              <a:gd name="connsiteX48" fmla="*/ 1686885 w 15773620"/>
              <a:gd name="connsiteY48" fmla="*/ 12340124 h 15388950"/>
              <a:gd name="connsiteX49" fmla="*/ 2420311 w 15773620"/>
              <a:gd name="connsiteY49" fmla="*/ 11922672 h 15388950"/>
              <a:gd name="connsiteX50" fmla="*/ 3292268 w 15773620"/>
              <a:gd name="connsiteY50" fmla="*/ 11445584 h 15388950"/>
              <a:gd name="connsiteX51" fmla="*/ 4164234 w 15773620"/>
              <a:gd name="connsiteY51" fmla="*/ 11922672 h 15388950"/>
              <a:gd name="connsiteX52" fmla="*/ 4897661 w 15773620"/>
              <a:gd name="connsiteY52" fmla="*/ 12340124 h 15388950"/>
              <a:gd name="connsiteX53" fmla="*/ 5631086 w 15773620"/>
              <a:gd name="connsiteY53" fmla="*/ 11922672 h 15388950"/>
              <a:gd name="connsiteX54" fmla="*/ 6503045 w 15773620"/>
              <a:gd name="connsiteY54" fmla="*/ 11445584 h 15388950"/>
              <a:gd name="connsiteX55" fmla="*/ 7375011 w 15773620"/>
              <a:gd name="connsiteY55" fmla="*/ 11922672 h 15388950"/>
              <a:gd name="connsiteX56" fmla="*/ 8108437 w 15773620"/>
              <a:gd name="connsiteY56" fmla="*/ 12340124 h 15388950"/>
              <a:gd name="connsiteX57" fmla="*/ 8841862 w 15773620"/>
              <a:gd name="connsiteY57" fmla="*/ 11922672 h 15388950"/>
              <a:gd name="connsiteX58" fmla="*/ 9713820 w 15773620"/>
              <a:gd name="connsiteY58" fmla="*/ 11445584 h 15388950"/>
              <a:gd name="connsiteX59" fmla="*/ 10585787 w 15773620"/>
              <a:gd name="connsiteY59" fmla="*/ 11922672 h 15388950"/>
              <a:gd name="connsiteX60" fmla="*/ 11319213 w 15773620"/>
              <a:gd name="connsiteY60" fmla="*/ 12340124 h 15388950"/>
              <a:gd name="connsiteX61" fmla="*/ 12052639 w 15773620"/>
              <a:gd name="connsiteY61" fmla="*/ 11922672 h 15388950"/>
              <a:gd name="connsiteX62" fmla="*/ 12924597 w 15773620"/>
              <a:gd name="connsiteY62" fmla="*/ 11445584 h 15388950"/>
              <a:gd name="connsiteX63" fmla="*/ 13796563 w 15773620"/>
              <a:gd name="connsiteY63" fmla="*/ 11922672 h 15388950"/>
              <a:gd name="connsiteX64" fmla="*/ 14529989 w 15773620"/>
              <a:gd name="connsiteY64" fmla="*/ 12340124 h 15388950"/>
              <a:gd name="connsiteX65" fmla="*/ 15263415 w 15773620"/>
              <a:gd name="connsiteY65" fmla="*/ 11922672 h 15388950"/>
              <a:gd name="connsiteX66" fmla="*/ 15719813 w 15773620"/>
              <a:gd name="connsiteY66" fmla="*/ 11538133 h 15388950"/>
              <a:gd name="connsiteX67" fmla="*/ 15773620 w 15773620"/>
              <a:gd name="connsiteY67" fmla="*/ 11516511 h 15388950"/>
              <a:gd name="connsiteX68" fmla="*/ 15773620 w 15773620"/>
              <a:gd name="connsiteY68" fmla="*/ 11722903 h 15388950"/>
              <a:gd name="connsiteX69" fmla="*/ 15707541 w 15773620"/>
              <a:gd name="connsiteY69" fmla="*/ 11761866 h 15388950"/>
              <a:gd name="connsiteX70" fmla="*/ 15401947 w 15773620"/>
              <a:gd name="connsiteY70" fmla="*/ 12050462 h 15388950"/>
              <a:gd name="connsiteX71" fmla="*/ 14529989 w 15773620"/>
              <a:gd name="connsiteY71" fmla="*/ 12527549 h 15388950"/>
              <a:gd name="connsiteX72" fmla="*/ 13658023 w 15773620"/>
              <a:gd name="connsiteY72" fmla="*/ 12050462 h 15388950"/>
              <a:gd name="connsiteX73" fmla="*/ 12924597 w 15773620"/>
              <a:gd name="connsiteY73" fmla="*/ 11633009 h 15388950"/>
              <a:gd name="connsiteX74" fmla="*/ 12191171 w 15773620"/>
              <a:gd name="connsiteY74" fmla="*/ 12050462 h 15388950"/>
              <a:gd name="connsiteX75" fmla="*/ 11319213 w 15773620"/>
              <a:gd name="connsiteY75" fmla="*/ 12527549 h 15388950"/>
              <a:gd name="connsiteX76" fmla="*/ 10447246 w 15773620"/>
              <a:gd name="connsiteY76" fmla="*/ 12050462 h 15388950"/>
              <a:gd name="connsiteX77" fmla="*/ 9713820 w 15773620"/>
              <a:gd name="connsiteY77" fmla="*/ 11633009 h 15388950"/>
              <a:gd name="connsiteX78" fmla="*/ 8980395 w 15773620"/>
              <a:gd name="connsiteY78" fmla="*/ 12050462 h 15388950"/>
              <a:gd name="connsiteX79" fmla="*/ 8108437 w 15773620"/>
              <a:gd name="connsiteY79" fmla="*/ 12527549 h 15388950"/>
              <a:gd name="connsiteX80" fmla="*/ 7236471 w 15773620"/>
              <a:gd name="connsiteY80" fmla="*/ 12050462 h 15388950"/>
              <a:gd name="connsiteX81" fmla="*/ 6503045 w 15773620"/>
              <a:gd name="connsiteY81" fmla="*/ 11633009 h 15388950"/>
              <a:gd name="connsiteX82" fmla="*/ 5769618 w 15773620"/>
              <a:gd name="connsiteY82" fmla="*/ 12050462 h 15388950"/>
              <a:gd name="connsiteX83" fmla="*/ 4897661 w 15773620"/>
              <a:gd name="connsiteY83" fmla="*/ 12527549 h 15388950"/>
              <a:gd name="connsiteX84" fmla="*/ 4025694 w 15773620"/>
              <a:gd name="connsiteY84" fmla="*/ 12050462 h 15388950"/>
              <a:gd name="connsiteX85" fmla="*/ 3292268 w 15773620"/>
              <a:gd name="connsiteY85" fmla="*/ 11633009 h 15388950"/>
              <a:gd name="connsiteX86" fmla="*/ 2558842 w 15773620"/>
              <a:gd name="connsiteY86" fmla="*/ 12050462 h 15388950"/>
              <a:gd name="connsiteX87" fmla="*/ 1695029 w 15773620"/>
              <a:gd name="connsiteY87" fmla="*/ 12527549 h 15388950"/>
              <a:gd name="connsiteX88" fmla="*/ 823063 w 15773620"/>
              <a:gd name="connsiteY88" fmla="*/ 12050462 h 15388950"/>
              <a:gd name="connsiteX89" fmla="*/ 89638 w 15773620"/>
              <a:gd name="connsiteY89" fmla="*/ 11633009 h 15388950"/>
              <a:gd name="connsiteX90" fmla="*/ 0 w 15773620"/>
              <a:gd name="connsiteY90" fmla="*/ 11539301 h 15388950"/>
              <a:gd name="connsiteX91" fmla="*/ 89638 w 15773620"/>
              <a:gd name="connsiteY91" fmla="*/ 11445584 h 15388950"/>
              <a:gd name="connsiteX92" fmla="*/ 89638 w 15773620"/>
              <a:gd name="connsiteY92" fmla="*/ 8584192 h 15388950"/>
              <a:gd name="connsiteX93" fmla="*/ 953458 w 15773620"/>
              <a:gd name="connsiteY93" fmla="*/ 9061280 h 15388950"/>
              <a:gd name="connsiteX94" fmla="*/ 1686885 w 15773620"/>
              <a:gd name="connsiteY94" fmla="*/ 9478732 h 15388950"/>
              <a:gd name="connsiteX95" fmla="*/ 2420311 w 15773620"/>
              <a:gd name="connsiteY95" fmla="*/ 9061280 h 15388950"/>
              <a:gd name="connsiteX96" fmla="*/ 3292268 w 15773620"/>
              <a:gd name="connsiteY96" fmla="*/ 8584192 h 15388950"/>
              <a:gd name="connsiteX97" fmla="*/ 4164235 w 15773620"/>
              <a:gd name="connsiteY97" fmla="*/ 9061280 h 15388950"/>
              <a:gd name="connsiteX98" fmla="*/ 4897661 w 15773620"/>
              <a:gd name="connsiteY98" fmla="*/ 9478732 h 15388950"/>
              <a:gd name="connsiteX99" fmla="*/ 5631087 w 15773620"/>
              <a:gd name="connsiteY99" fmla="*/ 9061280 h 15388950"/>
              <a:gd name="connsiteX100" fmla="*/ 6503045 w 15773620"/>
              <a:gd name="connsiteY100" fmla="*/ 8584192 h 15388950"/>
              <a:gd name="connsiteX101" fmla="*/ 7375011 w 15773620"/>
              <a:gd name="connsiteY101" fmla="*/ 9061280 h 15388950"/>
              <a:gd name="connsiteX102" fmla="*/ 8108437 w 15773620"/>
              <a:gd name="connsiteY102" fmla="*/ 9478732 h 15388950"/>
              <a:gd name="connsiteX103" fmla="*/ 8841862 w 15773620"/>
              <a:gd name="connsiteY103" fmla="*/ 9061280 h 15388950"/>
              <a:gd name="connsiteX104" fmla="*/ 9713820 w 15773620"/>
              <a:gd name="connsiteY104" fmla="*/ 8584192 h 15388950"/>
              <a:gd name="connsiteX105" fmla="*/ 10585787 w 15773620"/>
              <a:gd name="connsiteY105" fmla="*/ 9061280 h 15388950"/>
              <a:gd name="connsiteX106" fmla="*/ 11319213 w 15773620"/>
              <a:gd name="connsiteY106" fmla="*/ 9478732 h 15388950"/>
              <a:gd name="connsiteX107" fmla="*/ 12052639 w 15773620"/>
              <a:gd name="connsiteY107" fmla="*/ 9061280 h 15388950"/>
              <a:gd name="connsiteX108" fmla="*/ 12924597 w 15773620"/>
              <a:gd name="connsiteY108" fmla="*/ 8584192 h 15388950"/>
              <a:gd name="connsiteX109" fmla="*/ 13796563 w 15773620"/>
              <a:gd name="connsiteY109" fmla="*/ 9061280 h 15388950"/>
              <a:gd name="connsiteX110" fmla="*/ 14529989 w 15773620"/>
              <a:gd name="connsiteY110" fmla="*/ 9478732 h 15388950"/>
              <a:gd name="connsiteX111" fmla="*/ 15263415 w 15773620"/>
              <a:gd name="connsiteY111" fmla="*/ 9061280 h 15388950"/>
              <a:gd name="connsiteX112" fmla="*/ 15719813 w 15773620"/>
              <a:gd name="connsiteY112" fmla="*/ 8676741 h 15388950"/>
              <a:gd name="connsiteX113" fmla="*/ 15773620 w 15773620"/>
              <a:gd name="connsiteY113" fmla="*/ 8655118 h 15388950"/>
              <a:gd name="connsiteX114" fmla="*/ 15773620 w 15773620"/>
              <a:gd name="connsiteY114" fmla="*/ 8861511 h 15388950"/>
              <a:gd name="connsiteX115" fmla="*/ 15707541 w 15773620"/>
              <a:gd name="connsiteY115" fmla="*/ 8900473 h 15388950"/>
              <a:gd name="connsiteX116" fmla="*/ 15401947 w 15773620"/>
              <a:gd name="connsiteY116" fmla="*/ 9189070 h 15388950"/>
              <a:gd name="connsiteX117" fmla="*/ 14529989 w 15773620"/>
              <a:gd name="connsiteY117" fmla="*/ 9666157 h 15388950"/>
              <a:gd name="connsiteX118" fmla="*/ 13658023 w 15773620"/>
              <a:gd name="connsiteY118" fmla="*/ 9189070 h 15388950"/>
              <a:gd name="connsiteX119" fmla="*/ 12924597 w 15773620"/>
              <a:gd name="connsiteY119" fmla="*/ 8771617 h 15388950"/>
              <a:gd name="connsiteX120" fmla="*/ 12191171 w 15773620"/>
              <a:gd name="connsiteY120" fmla="*/ 9189070 h 15388950"/>
              <a:gd name="connsiteX121" fmla="*/ 11319213 w 15773620"/>
              <a:gd name="connsiteY121" fmla="*/ 9666157 h 15388950"/>
              <a:gd name="connsiteX122" fmla="*/ 10447246 w 15773620"/>
              <a:gd name="connsiteY122" fmla="*/ 9189070 h 15388950"/>
              <a:gd name="connsiteX123" fmla="*/ 9713820 w 15773620"/>
              <a:gd name="connsiteY123" fmla="*/ 8771617 h 15388950"/>
              <a:gd name="connsiteX124" fmla="*/ 8980395 w 15773620"/>
              <a:gd name="connsiteY124" fmla="*/ 9189070 h 15388950"/>
              <a:gd name="connsiteX125" fmla="*/ 8108437 w 15773620"/>
              <a:gd name="connsiteY125" fmla="*/ 9666157 h 15388950"/>
              <a:gd name="connsiteX126" fmla="*/ 7236471 w 15773620"/>
              <a:gd name="connsiteY126" fmla="*/ 9189070 h 15388950"/>
              <a:gd name="connsiteX127" fmla="*/ 6503045 w 15773620"/>
              <a:gd name="connsiteY127" fmla="*/ 8771617 h 15388950"/>
              <a:gd name="connsiteX128" fmla="*/ 5769618 w 15773620"/>
              <a:gd name="connsiteY128" fmla="*/ 9189070 h 15388950"/>
              <a:gd name="connsiteX129" fmla="*/ 4897661 w 15773620"/>
              <a:gd name="connsiteY129" fmla="*/ 9666157 h 15388950"/>
              <a:gd name="connsiteX130" fmla="*/ 4025694 w 15773620"/>
              <a:gd name="connsiteY130" fmla="*/ 9189070 h 15388950"/>
              <a:gd name="connsiteX131" fmla="*/ 3292268 w 15773620"/>
              <a:gd name="connsiteY131" fmla="*/ 8771617 h 15388950"/>
              <a:gd name="connsiteX132" fmla="*/ 2558842 w 15773620"/>
              <a:gd name="connsiteY132" fmla="*/ 9189070 h 15388950"/>
              <a:gd name="connsiteX133" fmla="*/ 1695029 w 15773620"/>
              <a:gd name="connsiteY133" fmla="*/ 9666157 h 15388950"/>
              <a:gd name="connsiteX134" fmla="*/ 823063 w 15773620"/>
              <a:gd name="connsiteY134" fmla="*/ 9189070 h 15388950"/>
              <a:gd name="connsiteX135" fmla="*/ 89638 w 15773620"/>
              <a:gd name="connsiteY135" fmla="*/ 8771617 h 15388950"/>
              <a:gd name="connsiteX136" fmla="*/ 0 w 15773620"/>
              <a:gd name="connsiteY136" fmla="*/ 8677909 h 15388950"/>
              <a:gd name="connsiteX137" fmla="*/ 89638 w 15773620"/>
              <a:gd name="connsiteY137" fmla="*/ 8584192 h 15388950"/>
              <a:gd name="connsiteX138" fmla="*/ 89638 w 15773620"/>
              <a:gd name="connsiteY138" fmla="*/ 5722791 h 15388950"/>
              <a:gd name="connsiteX139" fmla="*/ 953458 w 15773620"/>
              <a:gd name="connsiteY139" fmla="*/ 6199879 h 15388950"/>
              <a:gd name="connsiteX140" fmla="*/ 1686885 w 15773620"/>
              <a:gd name="connsiteY140" fmla="*/ 6617331 h 15388950"/>
              <a:gd name="connsiteX141" fmla="*/ 2420311 w 15773620"/>
              <a:gd name="connsiteY141" fmla="*/ 6199879 h 15388950"/>
              <a:gd name="connsiteX142" fmla="*/ 3292268 w 15773620"/>
              <a:gd name="connsiteY142" fmla="*/ 5722791 h 15388950"/>
              <a:gd name="connsiteX143" fmla="*/ 4164235 w 15773620"/>
              <a:gd name="connsiteY143" fmla="*/ 6199879 h 15388950"/>
              <a:gd name="connsiteX144" fmla="*/ 4897661 w 15773620"/>
              <a:gd name="connsiteY144" fmla="*/ 6617331 h 15388950"/>
              <a:gd name="connsiteX145" fmla="*/ 5631087 w 15773620"/>
              <a:gd name="connsiteY145" fmla="*/ 6199879 h 15388950"/>
              <a:gd name="connsiteX146" fmla="*/ 6503045 w 15773620"/>
              <a:gd name="connsiteY146" fmla="*/ 5722791 h 15388950"/>
              <a:gd name="connsiteX147" fmla="*/ 7375011 w 15773620"/>
              <a:gd name="connsiteY147" fmla="*/ 6199879 h 15388950"/>
              <a:gd name="connsiteX148" fmla="*/ 8108438 w 15773620"/>
              <a:gd name="connsiteY148" fmla="*/ 6617331 h 15388950"/>
              <a:gd name="connsiteX149" fmla="*/ 8841862 w 15773620"/>
              <a:gd name="connsiteY149" fmla="*/ 6199879 h 15388950"/>
              <a:gd name="connsiteX150" fmla="*/ 9713820 w 15773620"/>
              <a:gd name="connsiteY150" fmla="*/ 5722791 h 15388950"/>
              <a:gd name="connsiteX151" fmla="*/ 10585787 w 15773620"/>
              <a:gd name="connsiteY151" fmla="*/ 6199879 h 15388950"/>
              <a:gd name="connsiteX152" fmla="*/ 11319213 w 15773620"/>
              <a:gd name="connsiteY152" fmla="*/ 6617331 h 15388950"/>
              <a:gd name="connsiteX153" fmla="*/ 12052639 w 15773620"/>
              <a:gd name="connsiteY153" fmla="*/ 6199879 h 15388950"/>
              <a:gd name="connsiteX154" fmla="*/ 12924597 w 15773620"/>
              <a:gd name="connsiteY154" fmla="*/ 5722791 h 15388950"/>
              <a:gd name="connsiteX155" fmla="*/ 13796563 w 15773620"/>
              <a:gd name="connsiteY155" fmla="*/ 6199879 h 15388950"/>
              <a:gd name="connsiteX156" fmla="*/ 14529989 w 15773620"/>
              <a:gd name="connsiteY156" fmla="*/ 6617331 h 15388950"/>
              <a:gd name="connsiteX157" fmla="*/ 15263415 w 15773620"/>
              <a:gd name="connsiteY157" fmla="*/ 6199879 h 15388950"/>
              <a:gd name="connsiteX158" fmla="*/ 15719813 w 15773620"/>
              <a:gd name="connsiteY158" fmla="*/ 5815340 h 15388950"/>
              <a:gd name="connsiteX159" fmla="*/ 15773620 w 15773620"/>
              <a:gd name="connsiteY159" fmla="*/ 5793718 h 15388950"/>
              <a:gd name="connsiteX160" fmla="*/ 15773620 w 15773620"/>
              <a:gd name="connsiteY160" fmla="*/ 6000111 h 15388950"/>
              <a:gd name="connsiteX161" fmla="*/ 15707541 w 15773620"/>
              <a:gd name="connsiteY161" fmla="*/ 6039073 h 15388950"/>
              <a:gd name="connsiteX162" fmla="*/ 15401947 w 15773620"/>
              <a:gd name="connsiteY162" fmla="*/ 6327669 h 15388950"/>
              <a:gd name="connsiteX163" fmla="*/ 14529989 w 15773620"/>
              <a:gd name="connsiteY163" fmla="*/ 6804756 h 15388950"/>
              <a:gd name="connsiteX164" fmla="*/ 13658023 w 15773620"/>
              <a:gd name="connsiteY164" fmla="*/ 6327669 h 15388950"/>
              <a:gd name="connsiteX165" fmla="*/ 12924597 w 15773620"/>
              <a:gd name="connsiteY165" fmla="*/ 5910216 h 15388950"/>
              <a:gd name="connsiteX166" fmla="*/ 12191171 w 15773620"/>
              <a:gd name="connsiteY166" fmla="*/ 6327669 h 15388950"/>
              <a:gd name="connsiteX167" fmla="*/ 11319213 w 15773620"/>
              <a:gd name="connsiteY167" fmla="*/ 6804756 h 15388950"/>
              <a:gd name="connsiteX168" fmla="*/ 10447246 w 15773620"/>
              <a:gd name="connsiteY168" fmla="*/ 6327669 h 15388950"/>
              <a:gd name="connsiteX169" fmla="*/ 9713820 w 15773620"/>
              <a:gd name="connsiteY169" fmla="*/ 5910216 h 15388950"/>
              <a:gd name="connsiteX170" fmla="*/ 8980395 w 15773620"/>
              <a:gd name="connsiteY170" fmla="*/ 6327669 h 15388950"/>
              <a:gd name="connsiteX171" fmla="*/ 8108438 w 15773620"/>
              <a:gd name="connsiteY171" fmla="*/ 6804756 h 15388950"/>
              <a:gd name="connsiteX172" fmla="*/ 7236471 w 15773620"/>
              <a:gd name="connsiteY172" fmla="*/ 6327669 h 15388950"/>
              <a:gd name="connsiteX173" fmla="*/ 6503045 w 15773620"/>
              <a:gd name="connsiteY173" fmla="*/ 5910216 h 15388950"/>
              <a:gd name="connsiteX174" fmla="*/ 5769619 w 15773620"/>
              <a:gd name="connsiteY174" fmla="*/ 6327669 h 15388950"/>
              <a:gd name="connsiteX175" fmla="*/ 4897661 w 15773620"/>
              <a:gd name="connsiteY175" fmla="*/ 6804756 h 15388950"/>
              <a:gd name="connsiteX176" fmla="*/ 4025695 w 15773620"/>
              <a:gd name="connsiteY176" fmla="*/ 6327669 h 15388950"/>
              <a:gd name="connsiteX177" fmla="*/ 3292268 w 15773620"/>
              <a:gd name="connsiteY177" fmla="*/ 5910216 h 15388950"/>
              <a:gd name="connsiteX178" fmla="*/ 2558842 w 15773620"/>
              <a:gd name="connsiteY178" fmla="*/ 6327669 h 15388950"/>
              <a:gd name="connsiteX179" fmla="*/ 1695029 w 15773620"/>
              <a:gd name="connsiteY179" fmla="*/ 6804756 h 15388950"/>
              <a:gd name="connsiteX180" fmla="*/ 823063 w 15773620"/>
              <a:gd name="connsiteY180" fmla="*/ 6327669 h 15388950"/>
              <a:gd name="connsiteX181" fmla="*/ 89638 w 15773620"/>
              <a:gd name="connsiteY181" fmla="*/ 5910216 h 15388950"/>
              <a:gd name="connsiteX182" fmla="*/ 0 w 15773620"/>
              <a:gd name="connsiteY182" fmla="*/ 5816508 h 15388950"/>
              <a:gd name="connsiteX183" fmla="*/ 89638 w 15773620"/>
              <a:gd name="connsiteY183" fmla="*/ 5722791 h 15388950"/>
              <a:gd name="connsiteX184" fmla="*/ 89638 w 15773620"/>
              <a:gd name="connsiteY184" fmla="*/ 2861401 h 15388950"/>
              <a:gd name="connsiteX185" fmla="*/ 953459 w 15773620"/>
              <a:gd name="connsiteY185" fmla="*/ 3338489 h 15388950"/>
              <a:gd name="connsiteX186" fmla="*/ 1686885 w 15773620"/>
              <a:gd name="connsiteY186" fmla="*/ 3755941 h 15388950"/>
              <a:gd name="connsiteX187" fmla="*/ 2420311 w 15773620"/>
              <a:gd name="connsiteY187" fmla="*/ 3338489 h 15388950"/>
              <a:gd name="connsiteX188" fmla="*/ 3292268 w 15773620"/>
              <a:gd name="connsiteY188" fmla="*/ 2861401 h 15388950"/>
              <a:gd name="connsiteX189" fmla="*/ 4164235 w 15773620"/>
              <a:gd name="connsiteY189" fmla="*/ 3338489 h 15388950"/>
              <a:gd name="connsiteX190" fmla="*/ 4897661 w 15773620"/>
              <a:gd name="connsiteY190" fmla="*/ 3755941 h 15388950"/>
              <a:gd name="connsiteX191" fmla="*/ 5631087 w 15773620"/>
              <a:gd name="connsiteY191" fmla="*/ 3338489 h 15388950"/>
              <a:gd name="connsiteX192" fmla="*/ 6503045 w 15773620"/>
              <a:gd name="connsiteY192" fmla="*/ 2861401 h 15388950"/>
              <a:gd name="connsiteX193" fmla="*/ 7375011 w 15773620"/>
              <a:gd name="connsiteY193" fmla="*/ 3338489 h 15388950"/>
              <a:gd name="connsiteX194" fmla="*/ 8108438 w 15773620"/>
              <a:gd name="connsiteY194" fmla="*/ 3755941 h 15388950"/>
              <a:gd name="connsiteX195" fmla="*/ 8841862 w 15773620"/>
              <a:gd name="connsiteY195" fmla="*/ 3338489 h 15388950"/>
              <a:gd name="connsiteX196" fmla="*/ 9713820 w 15773620"/>
              <a:gd name="connsiteY196" fmla="*/ 2861401 h 15388950"/>
              <a:gd name="connsiteX197" fmla="*/ 10585787 w 15773620"/>
              <a:gd name="connsiteY197" fmla="*/ 3338489 h 15388950"/>
              <a:gd name="connsiteX198" fmla="*/ 11319213 w 15773620"/>
              <a:gd name="connsiteY198" fmla="*/ 3755941 h 15388950"/>
              <a:gd name="connsiteX199" fmla="*/ 12052639 w 15773620"/>
              <a:gd name="connsiteY199" fmla="*/ 3338489 h 15388950"/>
              <a:gd name="connsiteX200" fmla="*/ 12924597 w 15773620"/>
              <a:gd name="connsiteY200" fmla="*/ 2861401 h 15388950"/>
              <a:gd name="connsiteX201" fmla="*/ 13796563 w 15773620"/>
              <a:gd name="connsiteY201" fmla="*/ 3338489 h 15388950"/>
              <a:gd name="connsiteX202" fmla="*/ 14529989 w 15773620"/>
              <a:gd name="connsiteY202" fmla="*/ 3755941 h 15388950"/>
              <a:gd name="connsiteX203" fmla="*/ 15263415 w 15773620"/>
              <a:gd name="connsiteY203" fmla="*/ 3338489 h 15388950"/>
              <a:gd name="connsiteX204" fmla="*/ 15719813 w 15773620"/>
              <a:gd name="connsiteY204" fmla="*/ 2953949 h 15388950"/>
              <a:gd name="connsiteX205" fmla="*/ 15773620 w 15773620"/>
              <a:gd name="connsiteY205" fmla="*/ 2932327 h 15388950"/>
              <a:gd name="connsiteX206" fmla="*/ 15773620 w 15773620"/>
              <a:gd name="connsiteY206" fmla="*/ 3138720 h 15388950"/>
              <a:gd name="connsiteX207" fmla="*/ 15707541 w 15773620"/>
              <a:gd name="connsiteY207" fmla="*/ 3177683 h 15388950"/>
              <a:gd name="connsiteX208" fmla="*/ 15401947 w 15773620"/>
              <a:gd name="connsiteY208" fmla="*/ 3466278 h 15388950"/>
              <a:gd name="connsiteX209" fmla="*/ 14529989 w 15773620"/>
              <a:gd name="connsiteY209" fmla="*/ 3943366 h 15388950"/>
              <a:gd name="connsiteX210" fmla="*/ 13658023 w 15773620"/>
              <a:gd name="connsiteY210" fmla="*/ 3466278 h 15388950"/>
              <a:gd name="connsiteX211" fmla="*/ 12924597 w 15773620"/>
              <a:gd name="connsiteY211" fmla="*/ 3048827 h 15388950"/>
              <a:gd name="connsiteX212" fmla="*/ 12191171 w 15773620"/>
              <a:gd name="connsiteY212" fmla="*/ 3466278 h 15388950"/>
              <a:gd name="connsiteX213" fmla="*/ 11319213 w 15773620"/>
              <a:gd name="connsiteY213" fmla="*/ 3943366 h 15388950"/>
              <a:gd name="connsiteX214" fmla="*/ 10447246 w 15773620"/>
              <a:gd name="connsiteY214" fmla="*/ 3466278 h 15388950"/>
              <a:gd name="connsiteX215" fmla="*/ 9713820 w 15773620"/>
              <a:gd name="connsiteY215" fmla="*/ 3048827 h 15388950"/>
              <a:gd name="connsiteX216" fmla="*/ 8980395 w 15773620"/>
              <a:gd name="connsiteY216" fmla="*/ 3466278 h 15388950"/>
              <a:gd name="connsiteX217" fmla="*/ 8108438 w 15773620"/>
              <a:gd name="connsiteY217" fmla="*/ 3943366 h 15388950"/>
              <a:gd name="connsiteX218" fmla="*/ 7236471 w 15773620"/>
              <a:gd name="connsiteY218" fmla="*/ 3466278 h 15388950"/>
              <a:gd name="connsiteX219" fmla="*/ 6503045 w 15773620"/>
              <a:gd name="connsiteY219" fmla="*/ 3048827 h 15388950"/>
              <a:gd name="connsiteX220" fmla="*/ 5769619 w 15773620"/>
              <a:gd name="connsiteY220" fmla="*/ 3466278 h 15388950"/>
              <a:gd name="connsiteX221" fmla="*/ 4897661 w 15773620"/>
              <a:gd name="connsiteY221" fmla="*/ 3943366 h 15388950"/>
              <a:gd name="connsiteX222" fmla="*/ 4025695 w 15773620"/>
              <a:gd name="connsiteY222" fmla="*/ 3466278 h 15388950"/>
              <a:gd name="connsiteX223" fmla="*/ 3292268 w 15773620"/>
              <a:gd name="connsiteY223" fmla="*/ 3048827 h 15388950"/>
              <a:gd name="connsiteX224" fmla="*/ 2558843 w 15773620"/>
              <a:gd name="connsiteY224" fmla="*/ 3466278 h 15388950"/>
              <a:gd name="connsiteX225" fmla="*/ 1695030 w 15773620"/>
              <a:gd name="connsiteY225" fmla="*/ 3943366 h 15388950"/>
              <a:gd name="connsiteX226" fmla="*/ 823063 w 15773620"/>
              <a:gd name="connsiteY226" fmla="*/ 3466278 h 15388950"/>
              <a:gd name="connsiteX227" fmla="*/ 89638 w 15773620"/>
              <a:gd name="connsiteY227" fmla="*/ 3048827 h 15388950"/>
              <a:gd name="connsiteX228" fmla="*/ 0 w 15773620"/>
              <a:gd name="connsiteY228" fmla="*/ 2955118 h 15388950"/>
              <a:gd name="connsiteX229" fmla="*/ 89638 w 15773620"/>
              <a:gd name="connsiteY229" fmla="*/ 2861401 h 15388950"/>
              <a:gd name="connsiteX230" fmla="*/ 89638 w 15773620"/>
              <a:gd name="connsiteY230" fmla="*/ 0 h 15388950"/>
              <a:gd name="connsiteX231" fmla="*/ 953459 w 15773620"/>
              <a:gd name="connsiteY231" fmla="*/ 477088 h 15388950"/>
              <a:gd name="connsiteX232" fmla="*/ 1686885 w 15773620"/>
              <a:gd name="connsiteY232" fmla="*/ 894541 h 15388950"/>
              <a:gd name="connsiteX233" fmla="*/ 2420311 w 15773620"/>
              <a:gd name="connsiteY233" fmla="*/ 477088 h 15388950"/>
              <a:gd name="connsiteX234" fmla="*/ 3292268 w 15773620"/>
              <a:gd name="connsiteY234" fmla="*/ 0 h 15388950"/>
              <a:gd name="connsiteX235" fmla="*/ 4164235 w 15773620"/>
              <a:gd name="connsiteY235" fmla="*/ 477088 h 15388950"/>
              <a:gd name="connsiteX236" fmla="*/ 4897661 w 15773620"/>
              <a:gd name="connsiteY236" fmla="*/ 894541 h 15388950"/>
              <a:gd name="connsiteX237" fmla="*/ 5631087 w 15773620"/>
              <a:gd name="connsiteY237" fmla="*/ 477088 h 15388950"/>
              <a:gd name="connsiteX238" fmla="*/ 6503045 w 15773620"/>
              <a:gd name="connsiteY238" fmla="*/ 0 h 15388950"/>
              <a:gd name="connsiteX239" fmla="*/ 7375011 w 15773620"/>
              <a:gd name="connsiteY239" fmla="*/ 477088 h 15388950"/>
              <a:gd name="connsiteX240" fmla="*/ 8108438 w 15773620"/>
              <a:gd name="connsiteY240" fmla="*/ 894541 h 15388950"/>
              <a:gd name="connsiteX241" fmla="*/ 8841862 w 15773620"/>
              <a:gd name="connsiteY241" fmla="*/ 477088 h 15388950"/>
              <a:gd name="connsiteX242" fmla="*/ 9713820 w 15773620"/>
              <a:gd name="connsiteY242" fmla="*/ 0 h 15388950"/>
              <a:gd name="connsiteX243" fmla="*/ 10585787 w 15773620"/>
              <a:gd name="connsiteY243" fmla="*/ 477088 h 15388950"/>
              <a:gd name="connsiteX244" fmla="*/ 11319213 w 15773620"/>
              <a:gd name="connsiteY244" fmla="*/ 894541 h 15388950"/>
              <a:gd name="connsiteX245" fmla="*/ 12052639 w 15773620"/>
              <a:gd name="connsiteY245" fmla="*/ 477088 h 15388950"/>
              <a:gd name="connsiteX246" fmla="*/ 12924597 w 15773620"/>
              <a:gd name="connsiteY246" fmla="*/ 0 h 15388950"/>
              <a:gd name="connsiteX247" fmla="*/ 13796563 w 15773620"/>
              <a:gd name="connsiteY247" fmla="*/ 477088 h 15388950"/>
              <a:gd name="connsiteX248" fmla="*/ 14529989 w 15773620"/>
              <a:gd name="connsiteY248" fmla="*/ 894541 h 15388950"/>
              <a:gd name="connsiteX249" fmla="*/ 15263415 w 15773620"/>
              <a:gd name="connsiteY249" fmla="*/ 477088 h 15388950"/>
              <a:gd name="connsiteX250" fmla="*/ 15719813 w 15773620"/>
              <a:gd name="connsiteY250" fmla="*/ 92548 h 15388950"/>
              <a:gd name="connsiteX251" fmla="*/ 15773620 w 15773620"/>
              <a:gd name="connsiteY251" fmla="*/ 70926 h 15388950"/>
              <a:gd name="connsiteX252" fmla="*/ 15773620 w 15773620"/>
              <a:gd name="connsiteY252" fmla="*/ 277319 h 15388950"/>
              <a:gd name="connsiteX253" fmla="*/ 15707541 w 15773620"/>
              <a:gd name="connsiteY253" fmla="*/ 316281 h 15388950"/>
              <a:gd name="connsiteX254" fmla="*/ 15401947 w 15773620"/>
              <a:gd name="connsiteY254" fmla="*/ 604878 h 15388950"/>
              <a:gd name="connsiteX255" fmla="*/ 14529989 w 15773620"/>
              <a:gd name="connsiteY255" fmla="*/ 1081965 h 15388950"/>
              <a:gd name="connsiteX256" fmla="*/ 13658023 w 15773620"/>
              <a:gd name="connsiteY256" fmla="*/ 604878 h 15388950"/>
              <a:gd name="connsiteX257" fmla="*/ 12924597 w 15773620"/>
              <a:gd name="connsiteY257" fmla="*/ 187425 h 15388950"/>
              <a:gd name="connsiteX258" fmla="*/ 12191171 w 15773620"/>
              <a:gd name="connsiteY258" fmla="*/ 604878 h 15388950"/>
              <a:gd name="connsiteX259" fmla="*/ 11319213 w 15773620"/>
              <a:gd name="connsiteY259" fmla="*/ 1081965 h 15388950"/>
              <a:gd name="connsiteX260" fmla="*/ 10447246 w 15773620"/>
              <a:gd name="connsiteY260" fmla="*/ 604878 h 15388950"/>
              <a:gd name="connsiteX261" fmla="*/ 9713820 w 15773620"/>
              <a:gd name="connsiteY261" fmla="*/ 187425 h 15388950"/>
              <a:gd name="connsiteX262" fmla="*/ 8980395 w 15773620"/>
              <a:gd name="connsiteY262" fmla="*/ 604878 h 15388950"/>
              <a:gd name="connsiteX263" fmla="*/ 8108438 w 15773620"/>
              <a:gd name="connsiteY263" fmla="*/ 1081965 h 15388950"/>
              <a:gd name="connsiteX264" fmla="*/ 7236471 w 15773620"/>
              <a:gd name="connsiteY264" fmla="*/ 604878 h 15388950"/>
              <a:gd name="connsiteX265" fmla="*/ 6503045 w 15773620"/>
              <a:gd name="connsiteY265" fmla="*/ 187425 h 15388950"/>
              <a:gd name="connsiteX266" fmla="*/ 5769619 w 15773620"/>
              <a:gd name="connsiteY266" fmla="*/ 604878 h 15388950"/>
              <a:gd name="connsiteX267" fmla="*/ 4897661 w 15773620"/>
              <a:gd name="connsiteY267" fmla="*/ 1081965 h 15388950"/>
              <a:gd name="connsiteX268" fmla="*/ 4025695 w 15773620"/>
              <a:gd name="connsiteY268" fmla="*/ 604878 h 15388950"/>
              <a:gd name="connsiteX269" fmla="*/ 3292268 w 15773620"/>
              <a:gd name="connsiteY269" fmla="*/ 187425 h 15388950"/>
              <a:gd name="connsiteX270" fmla="*/ 2558843 w 15773620"/>
              <a:gd name="connsiteY270" fmla="*/ 604878 h 15388950"/>
              <a:gd name="connsiteX271" fmla="*/ 1695030 w 15773620"/>
              <a:gd name="connsiteY271" fmla="*/ 1081965 h 15388950"/>
              <a:gd name="connsiteX272" fmla="*/ 823063 w 15773620"/>
              <a:gd name="connsiteY272" fmla="*/ 604878 h 15388950"/>
              <a:gd name="connsiteX273" fmla="*/ 89638 w 15773620"/>
              <a:gd name="connsiteY273" fmla="*/ 187425 h 15388950"/>
              <a:gd name="connsiteX274" fmla="*/ 0 w 15773620"/>
              <a:gd name="connsiteY274" fmla="*/ 93717 h 15388950"/>
              <a:gd name="connsiteX275" fmla="*/ 89638 w 15773620"/>
              <a:gd name="connsiteY275" fmla="*/ 0 h 153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773620" h="15388950">
                <a:moveTo>
                  <a:pt x="89637" y="14306985"/>
                </a:moveTo>
                <a:cubicBezTo>
                  <a:pt x="529702" y="14306985"/>
                  <a:pt x="757877" y="14562565"/>
                  <a:pt x="953458" y="14784072"/>
                </a:cubicBezTo>
                <a:cubicBezTo>
                  <a:pt x="1140884" y="14997059"/>
                  <a:pt x="1328321" y="15201525"/>
                  <a:pt x="1686885" y="15201525"/>
                </a:cubicBezTo>
                <a:cubicBezTo>
                  <a:pt x="2045448" y="15201525"/>
                  <a:pt x="2216576" y="15005580"/>
                  <a:pt x="2420311" y="14784072"/>
                </a:cubicBezTo>
                <a:cubicBezTo>
                  <a:pt x="2624035" y="14562565"/>
                  <a:pt x="2844067" y="14306985"/>
                  <a:pt x="3292267" y="14306985"/>
                </a:cubicBezTo>
                <a:cubicBezTo>
                  <a:pt x="3732323" y="14306985"/>
                  <a:pt x="3960500" y="14562565"/>
                  <a:pt x="4164234" y="14784072"/>
                </a:cubicBezTo>
                <a:cubicBezTo>
                  <a:pt x="4367959" y="15005580"/>
                  <a:pt x="4539096" y="15201525"/>
                  <a:pt x="4897660" y="15201525"/>
                </a:cubicBezTo>
                <a:cubicBezTo>
                  <a:pt x="5256224" y="15201525"/>
                  <a:pt x="5427352" y="15005580"/>
                  <a:pt x="5631086" y="14784072"/>
                </a:cubicBezTo>
                <a:cubicBezTo>
                  <a:pt x="5834811" y="14562565"/>
                  <a:pt x="6054843" y="14306985"/>
                  <a:pt x="6503044" y="14306985"/>
                </a:cubicBezTo>
                <a:cubicBezTo>
                  <a:pt x="6943100" y="14306985"/>
                  <a:pt x="7171277" y="14562565"/>
                  <a:pt x="7375010" y="14784072"/>
                </a:cubicBezTo>
                <a:cubicBezTo>
                  <a:pt x="7578736" y="15005580"/>
                  <a:pt x="7749873" y="15201525"/>
                  <a:pt x="8108437" y="15201525"/>
                </a:cubicBezTo>
                <a:cubicBezTo>
                  <a:pt x="8467000" y="15201525"/>
                  <a:pt x="8638129" y="15005580"/>
                  <a:pt x="8841862" y="14784072"/>
                </a:cubicBezTo>
                <a:cubicBezTo>
                  <a:pt x="9045588" y="14562565"/>
                  <a:pt x="9265620" y="14306985"/>
                  <a:pt x="9713820" y="14306985"/>
                </a:cubicBezTo>
                <a:cubicBezTo>
                  <a:pt x="10153876" y="14306985"/>
                  <a:pt x="10382053" y="14562565"/>
                  <a:pt x="10585787" y="14784072"/>
                </a:cubicBezTo>
                <a:cubicBezTo>
                  <a:pt x="10789512" y="15005580"/>
                  <a:pt x="10960649" y="15201525"/>
                  <a:pt x="11319213" y="15201525"/>
                </a:cubicBezTo>
                <a:cubicBezTo>
                  <a:pt x="11677777" y="15201525"/>
                  <a:pt x="11848905" y="15005580"/>
                  <a:pt x="12052639" y="14784072"/>
                </a:cubicBezTo>
                <a:cubicBezTo>
                  <a:pt x="12256364" y="14562565"/>
                  <a:pt x="12484541" y="14306985"/>
                  <a:pt x="12924597" y="14306985"/>
                </a:cubicBezTo>
                <a:cubicBezTo>
                  <a:pt x="13364652" y="14306985"/>
                  <a:pt x="13592829" y="14562565"/>
                  <a:pt x="13796563" y="14784072"/>
                </a:cubicBezTo>
                <a:cubicBezTo>
                  <a:pt x="13992144" y="14997059"/>
                  <a:pt x="14171425" y="15201525"/>
                  <a:pt x="14529989" y="15201525"/>
                </a:cubicBezTo>
                <a:cubicBezTo>
                  <a:pt x="14888553" y="15201525"/>
                  <a:pt x="15059682" y="15005580"/>
                  <a:pt x="15263415" y="14784072"/>
                </a:cubicBezTo>
                <a:cubicBezTo>
                  <a:pt x="15390744" y="14645630"/>
                  <a:pt x="15527624" y="14493879"/>
                  <a:pt x="15719813" y="14399533"/>
                </a:cubicBezTo>
                <a:lnTo>
                  <a:pt x="15773620" y="14377911"/>
                </a:lnTo>
                <a:lnTo>
                  <a:pt x="15773620" y="14584304"/>
                </a:lnTo>
                <a:lnTo>
                  <a:pt x="15707541" y="14623267"/>
                </a:lnTo>
                <a:cubicBezTo>
                  <a:pt x="15593453" y="14701006"/>
                  <a:pt x="15499737" y="14805369"/>
                  <a:pt x="15401947" y="14911863"/>
                </a:cubicBezTo>
                <a:cubicBezTo>
                  <a:pt x="15198222" y="15133370"/>
                  <a:pt x="14970045" y="15388950"/>
                  <a:pt x="14529989" y="15388950"/>
                </a:cubicBezTo>
                <a:cubicBezTo>
                  <a:pt x="14089934" y="15388950"/>
                  <a:pt x="13861757" y="15133370"/>
                  <a:pt x="13658023" y="14911863"/>
                </a:cubicBezTo>
                <a:cubicBezTo>
                  <a:pt x="13454298" y="14690355"/>
                  <a:pt x="13283161" y="14494410"/>
                  <a:pt x="12924597" y="14494410"/>
                </a:cubicBezTo>
                <a:cubicBezTo>
                  <a:pt x="12566033" y="14494410"/>
                  <a:pt x="12394904" y="14690355"/>
                  <a:pt x="12191171" y="14911863"/>
                </a:cubicBezTo>
                <a:cubicBezTo>
                  <a:pt x="11987446" y="15133370"/>
                  <a:pt x="11759268" y="15388950"/>
                  <a:pt x="11319213" y="15388950"/>
                </a:cubicBezTo>
                <a:cubicBezTo>
                  <a:pt x="10879157" y="15388950"/>
                  <a:pt x="10650980" y="15133370"/>
                  <a:pt x="10447246" y="14911863"/>
                </a:cubicBezTo>
                <a:cubicBezTo>
                  <a:pt x="10243521" y="14690355"/>
                  <a:pt x="10072384" y="14494410"/>
                  <a:pt x="9713820" y="14494410"/>
                </a:cubicBezTo>
                <a:cubicBezTo>
                  <a:pt x="9355256" y="14494410"/>
                  <a:pt x="9184128" y="14690355"/>
                  <a:pt x="8980395" y="14911863"/>
                </a:cubicBezTo>
                <a:cubicBezTo>
                  <a:pt x="8776669" y="15133370"/>
                  <a:pt x="8556638" y="15388950"/>
                  <a:pt x="8108437" y="15388950"/>
                </a:cubicBezTo>
                <a:cubicBezTo>
                  <a:pt x="7668381" y="15388950"/>
                  <a:pt x="7440204" y="15133370"/>
                  <a:pt x="7236470" y="14911863"/>
                </a:cubicBezTo>
                <a:cubicBezTo>
                  <a:pt x="7032745" y="14690355"/>
                  <a:pt x="6861608" y="14494410"/>
                  <a:pt x="6503044" y="14494410"/>
                </a:cubicBezTo>
                <a:cubicBezTo>
                  <a:pt x="6144480" y="14494410"/>
                  <a:pt x="5973352" y="14690355"/>
                  <a:pt x="5769618" y="14911863"/>
                </a:cubicBezTo>
                <a:cubicBezTo>
                  <a:pt x="5565893" y="15133370"/>
                  <a:pt x="5345861" y="15388950"/>
                  <a:pt x="4897660" y="15388950"/>
                </a:cubicBezTo>
                <a:cubicBezTo>
                  <a:pt x="4457604" y="15388950"/>
                  <a:pt x="4229427" y="15133370"/>
                  <a:pt x="4025694" y="14911863"/>
                </a:cubicBezTo>
                <a:cubicBezTo>
                  <a:pt x="3821969" y="14690355"/>
                  <a:pt x="3650832" y="14494410"/>
                  <a:pt x="3292267" y="14494410"/>
                </a:cubicBezTo>
                <a:cubicBezTo>
                  <a:pt x="2933704" y="14494410"/>
                  <a:pt x="2762575" y="14690355"/>
                  <a:pt x="2558842" y="14911863"/>
                </a:cubicBezTo>
                <a:cubicBezTo>
                  <a:pt x="2355116" y="15133370"/>
                  <a:pt x="2135084" y="15388950"/>
                  <a:pt x="1695029" y="15388950"/>
                </a:cubicBezTo>
                <a:cubicBezTo>
                  <a:pt x="1254973" y="15388950"/>
                  <a:pt x="1026797" y="15133370"/>
                  <a:pt x="823063" y="14911863"/>
                </a:cubicBezTo>
                <a:cubicBezTo>
                  <a:pt x="627490" y="14690355"/>
                  <a:pt x="448210" y="14494410"/>
                  <a:pt x="89637" y="14494410"/>
                </a:cubicBezTo>
                <a:cubicBezTo>
                  <a:pt x="40751" y="14494410"/>
                  <a:pt x="0" y="14451816"/>
                  <a:pt x="0" y="14400702"/>
                </a:cubicBezTo>
                <a:cubicBezTo>
                  <a:pt x="0" y="14349579"/>
                  <a:pt x="40751" y="14306985"/>
                  <a:pt x="89637" y="14306985"/>
                </a:cubicBezTo>
                <a:close/>
                <a:moveTo>
                  <a:pt x="89638" y="11445584"/>
                </a:moveTo>
                <a:cubicBezTo>
                  <a:pt x="529702" y="11445584"/>
                  <a:pt x="757877" y="11701165"/>
                  <a:pt x="953458" y="11922672"/>
                </a:cubicBezTo>
                <a:cubicBezTo>
                  <a:pt x="1140886" y="12135658"/>
                  <a:pt x="1328321" y="12340124"/>
                  <a:pt x="1686885" y="12340124"/>
                </a:cubicBezTo>
                <a:cubicBezTo>
                  <a:pt x="2045448" y="12340124"/>
                  <a:pt x="2216576" y="12144179"/>
                  <a:pt x="2420311" y="11922672"/>
                </a:cubicBezTo>
                <a:cubicBezTo>
                  <a:pt x="2624035" y="11701165"/>
                  <a:pt x="2844067" y="11445584"/>
                  <a:pt x="3292268" y="11445584"/>
                </a:cubicBezTo>
                <a:cubicBezTo>
                  <a:pt x="3732324" y="11445584"/>
                  <a:pt x="3960501" y="11701165"/>
                  <a:pt x="4164234" y="11922672"/>
                </a:cubicBezTo>
                <a:cubicBezTo>
                  <a:pt x="4367960" y="12144179"/>
                  <a:pt x="4539097" y="12340124"/>
                  <a:pt x="4897661" y="12340124"/>
                </a:cubicBezTo>
                <a:cubicBezTo>
                  <a:pt x="5256224" y="12340124"/>
                  <a:pt x="5427353" y="12144179"/>
                  <a:pt x="5631086" y="11922672"/>
                </a:cubicBezTo>
                <a:cubicBezTo>
                  <a:pt x="5834812" y="11701165"/>
                  <a:pt x="6054844" y="11445584"/>
                  <a:pt x="6503045" y="11445584"/>
                </a:cubicBezTo>
                <a:cubicBezTo>
                  <a:pt x="6943100" y="11445584"/>
                  <a:pt x="7171277" y="11701165"/>
                  <a:pt x="7375011" y="11922672"/>
                </a:cubicBezTo>
                <a:cubicBezTo>
                  <a:pt x="7578736" y="12144179"/>
                  <a:pt x="7749873" y="12340124"/>
                  <a:pt x="8108437" y="12340124"/>
                </a:cubicBezTo>
                <a:cubicBezTo>
                  <a:pt x="8467000" y="12340124"/>
                  <a:pt x="8638129" y="12144179"/>
                  <a:pt x="8841862" y="11922672"/>
                </a:cubicBezTo>
                <a:cubicBezTo>
                  <a:pt x="9045588" y="11701165"/>
                  <a:pt x="9265620" y="11445584"/>
                  <a:pt x="9713820" y="11445584"/>
                </a:cubicBezTo>
                <a:cubicBezTo>
                  <a:pt x="10153876" y="11445584"/>
                  <a:pt x="10382053" y="11701165"/>
                  <a:pt x="10585787" y="11922672"/>
                </a:cubicBezTo>
                <a:cubicBezTo>
                  <a:pt x="10789512" y="12144179"/>
                  <a:pt x="10960649" y="12340124"/>
                  <a:pt x="11319213" y="12340124"/>
                </a:cubicBezTo>
                <a:cubicBezTo>
                  <a:pt x="11677777" y="12340124"/>
                  <a:pt x="11848905" y="12144179"/>
                  <a:pt x="12052639" y="11922672"/>
                </a:cubicBezTo>
                <a:cubicBezTo>
                  <a:pt x="12256364" y="11701165"/>
                  <a:pt x="12484541" y="11445584"/>
                  <a:pt x="12924597" y="11445584"/>
                </a:cubicBezTo>
                <a:cubicBezTo>
                  <a:pt x="13364652" y="11445584"/>
                  <a:pt x="13592829" y="11701165"/>
                  <a:pt x="13796563" y="11922672"/>
                </a:cubicBezTo>
                <a:cubicBezTo>
                  <a:pt x="13992144" y="12135658"/>
                  <a:pt x="14171425" y="12340124"/>
                  <a:pt x="14529989" y="12340124"/>
                </a:cubicBezTo>
                <a:cubicBezTo>
                  <a:pt x="14888553" y="12340124"/>
                  <a:pt x="15059682" y="12144179"/>
                  <a:pt x="15263415" y="11922672"/>
                </a:cubicBezTo>
                <a:cubicBezTo>
                  <a:pt x="15390744" y="11784230"/>
                  <a:pt x="15527624" y="11632478"/>
                  <a:pt x="15719813" y="11538133"/>
                </a:cubicBezTo>
                <a:lnTo>
                  <a:pt x="15773620" y="11516511"/>
                </a:lnTo>
                <a:lnTo>
                  <a:pt x="15773620" y="11722903"/>
                </a:lnTo>
                <a:lnTo>
                  <a:pt x="15707541" y="11761866"/>
                </a:lnTo>
                <a:cubicBezTo>
                  <a:pt x="15593453" y="11839605"/>
                  <a:pt x="15499737" y="11943969"/>
                  <a:pt x="15401947" y="12050462"/>
                </a:cubicBezTo>
                <a:cubicBezTo>
                  <a:pt x="15198222" y="12271969"/>
                  <a:pt x="14970045" y="12527549"/>
                  <a:pt x="14529989" y="12527549"/>
                </a:cubicBezTo>
                <a:cubicBezTo>
                  <a:pt x="14089934" y="12527549"/>
                  <a:pt x="13861757" y="12271969"/>
                  <a:pt x="13658023" y="12050462"/>
                </a:cubicBezTo>
                <a:cubicBezTo>
                  <a:pt x="13454298" y="11828955"/>
                  <a:pt x="13283161" y="11633009"/>
                  <a:pt x="12924597" y="11633009"/>
                </a:cubicBezTo>
                <a:cubicBezTo>
                  <a:pt x="12566033" y="11633009"/>
                  <a:pt x="12394904" y="11828955"/>
                  <a:pt x="12191171" y="12050462"/>
                </a:cubicBezTo>
                <a:cubicBezTo>
                  <a:pt x="11987446" y="12271969"/>
                  <a:pt x="11759268" y="12527549"/>
                  <a:pt x="11319213" y="12527549"/>
                </a:cubicBezTo>
                <a:cubicBezTo>
                  <a:pt x="10879157" y="12527549"/>
                  <a:pt x="10650980" y="12271969"/>
                  <a:pt x="10447246" y="12050462"/>
                </a:cubicBezTo>
                <a:cubicBezTo>
                  <a:pt x="10243521" y="11828955"/>
                  <a:pt x="10072384" y="11633009"/>
                  <a:pt x="9713820" y="11633009"/>
                </a:cubicBezTo>
                <a:cubicBezTo>
                  <a:pt x="9355256" y="11633009"/>
                  <a:pt x="9184128" y="11828955"/>
                  <a:pt x="8980395" y="12050462"/>
                </a:cubicBezTo>
                <a:cubicBezTo>
                  <a:pt x="8776669" y="12271969"/>
                  <a:pt x="8556638" y="12527549"/>
                  <a:pt x="8108437" y="12527549"/>
                </a:cubicBezTo>
                <a:cubicBezTo>
                  <a:pt x="7668381" y="12527549"/>
                  <a:pt x="7440204" y="12271969"/>
                  <a:pt x="7236471" y="12050462"/>
                </a:cubicBezTo>
                <a:cubicBezTo>
                  <a:pt x="7032745" y="11828955"/>
                  <a:pt x="6861608" y="11633009"/>
                  <a:pt x="6503045" y="11633009"/>
                </a:cubicBezTo>
                <a:cubicBezTo>
                  <a:pt x="6144481" y="11633009"/>
                  <a:pt x="5973352" y="11828955"/>
                  <a:pt x="5769618" y="12050462"/>
                </a:cubicBezTo>
                <a:cubicBezTo>
                  <a:pt x="5565893" y="12271969"/>
                  <a:pt x="5345861" y="12527549"/>
                  <a:pt x="4897661" y="12527549"/>
                </a:cubicBezTo>
                <a:cubicBezTo>
                  <a:pt x="4457605" y="12527549"/>
                  <a:pt x="4229428" y="12271969"/>
                  <a:pt x="4025694" y="12050462"/>
                </a:cubicBezTo>
                <a:cubicBezTo>
                  <a:pt x="3821969" y="11828955"/>
                  <a:pt x="3650832" y="11633009"/>
                  <a:pt x="3292268" y="11633009"/>
                </a:cubicBezTo>
                <a:cubicBezTo>
                  <a:pt x="2933704" y="11633009"/>
                  <a:pt x="2762576" y="11828955"/>
                  <a:pt x="2558842" y="12050462"/>
                </a:cubicBezTo>
                <a:cubicBezTo>
                  <a:pt x="2355117" y="12271969"/>
                  <a:pt x="2135085" y="12527549"/>
                  <a:pt x="1695029" y="12527549"/>
                </a:cubicBezTo>
                <a:cubicBezTo>
                  <a:pt x="1254973" y="12527549"/>
                  <a:pt x="1026797" y="12271969"/>
                  <a:pt x="823063" y="12050462"/>
                </a:cubicBezTo>
                <a:cubicBezTo>
                  <a:pt x="627490" y="11828955"/>
                  <a:pt x="448210" y="11633009"/>
                  <a:pt x="89638" y="11633009"/>
                </a:cubicBezTo>
                <a:cubicBezTo>
                  <a:pt x="40751" y="11633009"/>
                  <a:pt x="0" y="11590415"/>
                  <a:pt x="0" y="11539301"/>
                </a:cubicBezTo>
                <a:cubicBezTo>
                  <a:pt x="0" y="11488178"/>
                  <a:pt x="40751" y="11445584"/>
                  <a:pt x="89638" y="11445584"/>
                </a:cubicBezTo>
                <a:close/>
                <a:moveTo>
                  <a:pt x="89638" y="8584192"/>
                </a:moveTo>
                <a:cubicBezTo>
                  <a:pt x="529702" y="8584192"/>
                  <a:pt x="757877" y="8839772"/>
                  <a:pt x="953458" y="9061280"/>
                </a:cubicBezTo>
                <a:cubicBezTo>
                  <a:pt x="1140886" y="9274266"/>
                  <a:pt x="1328321" y="9478732"/>
                  <a:pt x="1686885" y="9478732"/>
                </a:cubicBezTo>
                <a:cubicBezTo>
                  <a:pt x="2045448" y="9478732"/>
                  <a:pt x="2216577" y="9282787"/>
                  <a:pt x="2420311" y="9061280"/>
                </a:cubicBezTo>
                <a:cubicBezTo>
                  <a:pt x="2624035" y="8839772"/>
                  <a:pt x="2844068" y="8584192"/>
                  <a:pt x="3292268" y="8584192"/>
                </a:cubicBezTo>
                <a:cubicBezTo>
                  <a:pt x="3732324" y="8584192"/>
                  <a:pt x="3960501" y="8839772"/>
                  <a:pt x="4164235" y="9061280"/>
                </a:cubicBezTo>
                <a:cubicBezTo>
                  <a:pt x="4367960" y="9282787"/>
                  <a:pt x="4539097" y="9478732"/>
                  <a:pt x="4897661" y="9478732"/>
                </a:cubicBezTo>
                <a:cubicBezTo>
                  <a:pt x="5256224" y="9478732"/>
                  <a:pt x="5427353" y="9282787"/>
                  <a:pt x="5631087" y="9061280"/>
                </a:cubicBezTo>
                <a:cubicBezTo>
                  <a:pt x="5834812" y="8839772"/>
                  <a:pt x="6054844" y="8584192"/>
                  <a:pt x="6503045" y="8584192"/>
                </a:cubicBezTo>
                <a:cubicBezTo>
                  <a:pt x="6943100" y="8584192"/>
                  <a:pt x="7171277" y="8839772"/>
                  <a:pt x="7375011" y="9061280"/>
                </a:cubicBezTo>
                <a:cubicBezTo>
                  <a:pt x="7578736" y="9282787"/>
                  <a:pt x="7749873" y="9478732"/>
                  <a:pt x="8108437" y="9478732"/>
                </a:cubicBezTo>
                <a:cubicBezTo>
                  <a:pt x="8467000" y="9478732"/>
                  <a:pt x="8638129" y="9282787"/>
                  <a:pt x="8841862" y="9061280"/>
                </a:cubicBezTo>
                <a:cubicBezTo>
                  <a:pt x="9045588" y="8839772"/>
                  <a:pt x="9265620" y="8584192"/>
                  <a:pt x="9713820" y="8584192"/>
                </a:cubicBezTo>
                <a:cubicBezTo>
                  <a:pt x="10153876" y="8584192"/>
                  <a:pt x="10382053" y="8839772"/>
                  <a:pt x="10585787" y="9061280"/>
                </a:cubicBezTo>
                <a:cubicBezTo>
                  <a:pt x="10789512" y="9282787"/>
                  <a:pt x="10960649" y="9478732"/>
                  <a:pt x="11319213" y="9478732"/>
                </a:cubicBezTo>
                <a:cubicBezTo>
                  <a:pt x="11677777" y="9478732"/>
                  <a:pt x="11848905" y="9282787"/>
                  <a:pt x="12052639" y="9061280"/>
                </a:cubicBezTo>
                <a:cubicBezTo>
                  <a:pt x="12256364" y="8839772"/>
                  <a:pt x="12484541" y="8584192"/>
                  <a:pt x="12924597" y="8584192"/>
                </a:cubicBezTo>
                <a:cubicBezTo>
                  <a:pt x="13364652" y="8584192"/>
                  <a:pt x="13592829" y="8839772"/>
                  <a:pt x="13796563" y="9061280"/>
                </a:cubicBezTo>
                <a:cubicBezTo>
                  <a:pt x="13992144" y="9274266"/>
                  <a:pt x="14171425" y="9478732"/>
                  <a:pt x="14529989" y="9478732"/>
                </a:cubicBezTo>
                <a:cubicBezTo>
                  <a:pt x="14888553" y="9478732"/>
                  <a:pt x="15059682" y="9282787"/>
                  <a:pt x="15263415" y="9061280"/>
                </a:cubicBezTo>
                <a:cubicBezTo>
                  <a:pt x="15390744" y="8922838"/>
                  <a:pt x="15527624" y="8771086"/>
                  <a:pt x="15719813" y="8676741"/>
                </a:cubicBezTo>
                <a:lnTo>
                  <a:pt x="15773620" y="8655118"/>
                </a:lnTo>
                <a:lnTo>
                  <a:pt x="15773620" y="8861511"/>
                </a:lnTo>
                <a:lnTo>
                  <a:pt x="15707541" y="8900473"/>
                </a:lnTo>
                <a:cubicBezTo>
                  <a:pt x="15593453" y="8978213"/>
                  <a:pt x="15499737" y="9082577"/>
                  <a:pt x="15401947" y="9189070"/>
                </a:cubicBezTo>
                <a:cubicBezTo>
                  <a:pt x="15198222" y="9410577"/>
                  <a:pt x="14970045" y="9666157"/>
                  <a:pt x="14529989" y="9666157"/>
                </a:cubicBezTo>
                <a:cubicBezTo>
                  <a:pt x="14089934" y="9666157"/>
                  <a:pt x="13861757" y="9410577"/>
                  <a:pt x="13658023" y="9189070"/>
                </a:cubicBezTo>
                <a:cubicBezTo>
                  <a:pt x="13454298" y="8967563"/>
                  <a:pt x="13283161" y="8771617"/>
                  <a:pt x="12924597" y="8771617"/>
                </a:cubicBezTo>
                <a:cubicBezTo>
                  <a:pt x="12566033" y="8771617"/>
                  <a:pt x="12394904" y="8967563"/>
                  <a:pt x="12191171" y="9189070"/>
                </a:cubicBezTo>
                <a:cubicBezTo>
                  <a:pt x="11987446" y="9410577"/>
                  <a:pt x="11759268" y="9666157"/>
                  <a:pt x="11319213" y="9666157"/>
                </a:cubicBezTo>
                <a:cubicBezTo>
                  <a:pt x="10879157" y="9666157"/>
                  <a:pt x="10650980" y="9410577"/>
                  <a:pt x="10447246" y="9189070"/>
                </a:cubicBezTo>
                <a:cubicBezTo>
                  <a:pt x="10243521" y="8967563"/>
                  <a:pt x="10072384" y="8771617"/>
                  <a:pt x="9713820" y="8771617"/>
                </a:cubicBezTo>
                <a:cubicBezTo>
                  <a:pt x="9355256" y="8771617"/>
                  <a:pt x="9184128" y="8967563"/>
                  <a:pt x="8980395" y="9189070"/>
                </a:cubicBezTo>
                <a:cubicBezTo>
                  <a:pt x="8776669" y="9410577"/>
                  <a:pt x="8556638" y="9666157"/>
                  <a:pt x="8108437" y="9666157"/>
                </a:cubicBezTo>
                <a:cubicBezTo>
                  <a:pt x="7668381" y="9666157"/>
                  <a:pt x="7440204" y="9410577"/>
                  <a:pt x="7236471" y="9189070"/>
                </a:cubicBezTo>
                <a:cubicBezTo>
                  <a:pt x="7032745" y="8967563"/>
                  <a:pt x="6861608" y="8771617"/>
                  <a:pt x="6503045" y="8771617"/>
                </a:cubicBezTo>
                <a:cubicBezTo>
                  <a:pt x="6144481" y="8771617"/>
                  <a:pt x="5973352" y="8967563"/>
                  <a:pt x="5769618" y="9189070"/>
                </a:cubicBezTo>
                <a:cubicBezTo>
                  <a:pt x="5565893" y="9410577"/>
                  <a:pt x="5345861" y="9666157"/>
                  <a:pt x="4897661" y="9666157"/>
                </a:cubicBezTo>
                <a:cubicBezTo>
                  <a:pt x="4457605" y="9666157"/>
                  <a:pt x="4229428" y="9410577"/>
                  <a:pt x="4025694" y="9189070"/>
                </a:cubicBezTo>
                <a:cubicBezTo>
                  <a:pt x="3821969" y="8967563"/>
                  <a:pt x="3650832" y="8771617"/>
                  <a:pt x="3292268" y="8771617"/>
                </a:cubicBezTo>
                <a:cubicBezTo>
                  <a:pt x="2933704" y="8771617"/>
                  <a:pt x="2762576" y="8967563"/>
                  <a:pt x="2558842" y="9189070"/>
                </a:cubicBezTo>
                <a:cubicBezTo>
                  <a:pt x="2355117" y="9410577"/>
                  <a:pt x="2135085" y="9666157"/>
                  <a:pt x="1695029" y="9666157"/>
                </a:cubicBezTo>
                <a:cubicBezTo>
                  <a:pt x="1254973" y="9666157"/>
                  <a:pt x="1026797" y="9410577"/>
                  <a:pt x="823063" y="9189070"/>
                </a:cubicBezTo>
                <a:cubicBezTo>
                  <a:pt x="627490" y="8967563"/>
                  <a:pt x="448210" y="8771617"/>
                  <a:pt x="89638" y="8771617"/>
                </a:cubicBezTo>
                <a:cubicBezTo>
                  <a:pt x="40751" y="8771617"/>
                  <a:pt x="0" y="8729023"/>
                  <a:pt x="0" y="8677909"/>
                </a:cubicBezTo>
                <a:cubicBezTo>
                  <a:pt x="0" y="8626786"/>
                  <a:pt x="40751" y="8584192"/>
                  <a:pt x="89638" y="8584192"/>
                </a:cubicBezTo>
                <a:close/>
                <a:moveTo>
                  <a:pt x="89638" y="5722791"/>
                </a:moveTo>
                <a:cubicBezTo>
                  <a:pt x="529702" y="5722791"/>
                  <a:pt x="757877" y="5978372"/>
                  <a:pt x="953458" y="6199879"/>
                </a:cubicBezTo>
                <a:cubicBezTo>
                  <a:pt x="1140886" y="6412865"/>
                  <a:pt x="1328321" y="6617331"/>
                  <a:pt x="1686885" y="6617331"/>
                </a:cubicBezTo>
                <a:cubicBezTo>
                  <a:pt x="2045448" y="6617331"/>
                  <a:pt x="2216577" y="6421386"/>
                  <a:pt x="2420311" y="6199879"/>
                </a:cubicBezTo>
                <a:cubicBezTo>
                  <a:pt x="2624036" y="5978372"/>
                  <a:pt x="2844068" y="5722791"/>
                  <a:pt x="3292268" y="5722791"/>
                </a:cubicBezTo>
                <a:cubicBezTo>
                  <a:pt x="3732324" y="5722791"/>
                  <a:pt x="3960501" y="5978372"/>
                  <a:pt x="4164235" y="6199879"/>
                </a:cubicBezTo>
                <a:cubicBezTo>
                  <a:pt x="4367960" y="6421386"/>
                  <a:pt x="4539097" y="6617331"/>
                  <a:pt x="4897661" y="6617331"/>
                </a:cubicBezTo>
                <a:cubicBezTo>
                  <a:pt x="5256224" y="6617331"/>
                  <a:pt x="5427353" y="6421386"/>
                  <a:pt x="5631087" y="6199879"/>
                </a:cubicBezTo>
                <a:cubicBezTo>
                  <a:pt x="5834812" y="5978372"/>
                  <a:pt x="6054844" y="5722791"/>
                  <a:pt x="6503045" y="5722791"/>
                </a:cubicBezTo>
                <a:cubicBezTo>
                  <a:pt x="6943100" y="5722791"/>
                  <a:pt x="7171278" y="5978372"/>
                  <a:pt x="7375011" y="6199879"/>
                </a:cubicBezTo>
                <a:cubicBezTo>
                  <a:pt x="7578737" y="6421386"/>
                  <a:pt x="7749874" y="6617331"/>
                  <a:pt x="8108438" y="6617331"/>
                </a:cubicBezTo>
                <a:cubicBezTo>
                  <a:pt x="8467000" y="6617331"/>
                  <a:pt x="8638129" y="6421386"/>
                  <a:pt x="8841862" y="6199879"/>
                </a:cubicBezTo>
                <a:cubicBezTo>
                  <a:pt x="9045588" y="5978372"/>
                  <a:pt x="9265620" y="5722791"/>
                  <a:pt x="9713820" y="5722791"/>
                </a:cubicBezTo>
                <a:cubicBezTo>
                  <a:pt x="10153876" y="5722791"/>
                  <a:pt x="10382053" y="5978372"/>
                  <a:pt x="10585787" y="6199879"/>
                </a:cubicBezTo>
                <a:cubicBezTo>
                  <a:pt x="10789512" y="6421386"/>
                  <a:pt x="10960649" y="6617331"/>
                  <a:pt x="11319213" y="6617331"/>
                </a:cubicBezTo>
                <a:cubicBezTo>
                  <a:pt x="11677777" y="6617331"/>
                  <a:pt x="11848905" y="6421386"/>
                  <a:pt x="12052639" y="6199879"/>
                </a:cubicBezTo>
                <a:cubicBezTo>
                  <a:pt x="12256364" y="5978372"/>
                  <a:pt x="12484541" y="5722791"/>
                  <a:pt x="12924597" y="5722791"/>
                </a:cubicBezTo>
                <a:cubicBezTo>
                  <a:pt x="13364652" y="5722791"/>
                  <a:pt x="13592829" y="5978372"/>
                  <a:pt x="13796563" y="6199879"/>
                </a:cubicBezTo>
                <a:cubicBezTo>
                  <a:pt x="13992144" y="6412865"/>
                  <a:pt x="14171425" y="6617331"/>
                  <a:pt x="14529989" y="6617331"/>
                </a:cubicBezTo>
                <a:cubicBezTo>
                  <a:pt x="14888553" y="6617331"/>
                  <a:pt x="15059682" y="6421386"/>
                  <a:pt x="15263415" y="6199879"/>
                </a:cubicBezTo>
                <a:cubicBezTo>
                  <a:pt x="15390744" y="6061437"/>
                  <a:pt x="15527624" y="5909685"/>
                  <a:pt x="15719813" y="5815340"/>
                </a:cubicBezTo>
                <a:lnTo>
                  <a:pt x="15773620" y="5793718"/>
                </a:lnTo>
                <a:lnTo>
                  <a:pt x="15773620" y="6000111"/>
                </a:lnTo>
                <a:lnTo>
                  <a:pt x="15707541" y="6039073"/>
                </a:lnTo>
                <a:cubicBezTo>
                  <a:pt x="15593453" y="6116813"/>
                  <a:pt x="15499737" y="6221176"/>
                  <a:pt x="15401947" y="6327669"/>
                </a:cubicBezTo>
                <a:cubicBezTo>
                  <a:pt x="15198222" y="6549176"/>
                  <a:pt x="14970045" y="6804756"/>
                  <a:pt x="14529989" y="6804756"/>
                </a:cubicBezTo>
                <a:cubicBezTo>
                  <a:pt x="14089934" y="6804756"/>
                  <a:pt x="13861757" y="6549176"/>
                  <a:pt x="13658023" y="6327669"/>
                </a:cubicBezTo>
                <a:cubicBezTo>
                  <a:pt x="13454298" y="6106162"/>
                  <a:pt x="13283161" y="5910216"/>
                  <a:pt x="12924597" y="5910216"/>
                </a:cubicBezTo>
                <a:cubicBezTo>
                  <a:pt x="12566033" y="5910216"/>
                  <a:pt x="12394904" y="6106162"/>
                  <a:pt x="12191171" y="6327669"/>
                </a:cubicBezTo>
                <a:cubicBezTo>
                  <a:pt x="11987446" y="6549176"/>
                  <a:pt x="11759268" y="6804756"/>
                  <a:pt x="11319213" y="6804756"/>
                </a:cubicBezTo>
                <a:cubicBezTo>
                  <a:pt x="10879157" y="6804756"/>
                  <a:pt x="10650980" y="6549176"/>
                  <a:pt x="10447246" y="6327669"/>
                </a:cubicBezTo>
                <a:cubicBezTo>
                  <a:pt x="10243521" y="6106162"/>
                  <a:pt x="10072384" y="5910216"/>
                  <a:pt x="9713820" y="5910216"/>
                </a:cubicBezTo>
                <a:cubicBezTo>
                  <a:pt x="9355256" y="5910216"/>
                  <a:pt x="9184128" y="6106162"/>
                  <a:pt x="8980395" y="6327669"/>
                </a:cubicBezTo>
                <a:cubicBezTo>
                  <a:pt x="8776669" y="6549176"/>
                  <a:pt x="8556638" y="6804756"/>
                  <a:pt x="8108438" y="6804756"/>
                </a:cubicBezTo>
                <a:cubicBezTo>
                  <a:pt x="7668382" y="6804756"/>
                  <a:pt x="7440205" y="6549176"/>
                  <a:pt x="7236471" y="6327669"/>
                </a:cubicBezTo>
                <a:cubicBezTo>
                  <a:pt x="7032746" y="6106162"/>
                  <a:pt x="6861608" y="5910216"/>
                  <a:pt x="6503045" y="5910216"/>
                </a:cubicBezTo>
                <a:cubicBezTo>
                  <a:pt x="6144481" y="5910216"/>
                  <a:pt x="5973352" y="6106162"/>
                  <a:pt x="5769619" y="6327669"/>
                </a:cubicBezTo>
                <a:cubicBezTo>
                  <a:pt x="5565893" y="6549176"/>
                  <a:pt x="5345861" y="6804756"/>
                  <a:pt x="4897661" y="6804756"/>
                </a:cubicBezTo>
                <a:cubicBezTo>
                  <a:pt x="4457605" y="6804756"/>
                  <a:pt x="4229428" y="6549176"/>
                  <a:pt x="4025695" y="6327669"/>
                </a:cubicBezTo>
                <a:cubicBezTo>
                  <a:pt x="3821969" y="6106162"/>
                  <a:pt x="3650832" y="5910216"/>
                  <a:pt x="3292268" y="5910216"/>
                </a:cubicBezTo>
                <a:cubicBezTo>
                  <a:pt x="2933705" y="5910216"/>
                  <a:pt x="2762576" y="6106162"/>
                  <a:pt x="2558842" y="6327669"/>
                </a:cubicBezTo>
                <a:cubicBezTo>
                  <a:pt x="2355117" y="6549176"/>
                  <a:pt x="2135085" y="6804756"/>
                  <a:pt x="1695029" y="6804756"/>
                </a:cubicBezTo>
                <a:cubicBezTo>
                  <a:pt x="1254974" y="6804756"/>
                  <a:pt x="1026797" y="6549176"/>
                  <a:pt x="823063" y="6327669"/>
                </a:cubicBezTo>
                <a:cubicBezTo>
                  <a:pt x="627490" y="6106162"/>
                  <a:pt x="448210" y="5910216"/>
                  <a:pt x="89638" y="5910216"/>
                </a:cubicBezTo>
                <a:cubicBezTo>
                  <a:pt x="40751" y="5910216"/>
                  <a:pt x="0" y="5867623"/>
                  <a:pt x="0" y="5816508"/>
                </a:cubicBezTo>
                <a:cubicBezTo>
                  <a:pt x="0" y="5765385"/>
                  <a:pt x="40751" y="5722791"/>
                  <a:pt x="89638" y="5722791"/>
                </a:cubicBezTo>
                <a:close/>
                <a:moveTo>
                  <a:pt x="89638" y="2861401"/>
                </a:moveTo>
                <a:cubicBezTo>
                  <a:pt x="529702" y="2861401"/>
                  <a:pt x="757877" y="3116981"/>
                  <a:pt x="953459" y="3338489"/>
                </a:cubicBezTo>
                <a:cubicBezTo>
                  <a:pt x="1140886" y="3551475"/>
                  <a:pt x="1328321" y="3755941"/>
                  <a:pt x="1686885" y="3755941"/>
                </a:cubicBezTo>
                <a:cubicBezTo>
                  <a:pt x="2045449" y="3755941"/>
                  <a:pt x="2216577" y="3559995"/>
                  <a:pt x="2420311" y="3338489"/>
                </a:cubicBezTo>
                <a:cubicBezTo>
                  <a:pt x="2624036" y="3116981"/>
                  <a:pt x="2844068" y="2861401"/>
                  <a:pt x="3292268" y="2861401"/>
                </a:cubicBezTo>
                <a:cubicBezTo>
                  <a:pt x="3732324" y="2861401"/>
                  <a:pt x="3960501" y="3116981"/>
                  <a:pt x="4164235" y="3338489"/>
                </a:cubicBezTo>
                <a:cubicBezTo>
                  <a:pt x="4367960" y="3559995"/>
                  <a:pt x="4539097" y="3755941"/>
                  <a:pt x="4897661" y="3755941"/>
                </a:cubicBezTo>
                <a:cubicBezTo>
                  <a:pt x="5256225" y="3755941"/>
                  <a:pt x="5427353" y="3559995"/>
                  <a:pt x="5631087" y="3338489"/>
                </a:cubicBezTo>
                <a:cubicBezTo>
                  <a:pt x="5834812" y="3116981"/>
                  <a:pt x="6054844" y="2861401"/>
                  <a:pt x="6503045" y="2861401"/>
                </a:cubicBezTo>
                <a:cubicBezTo>
                  <a:pt x="6943101" y="2861401"/>
                  <a:pt x="7171278" y="3116981"/>
                  <a:pt x="7375011" y="3338489"/>
                </a:cubicBezTo>
                <a:cubicBezTo>
                  <a:pt x="7578737" y="3559995"/>
                  <a:pt x="7749874" y="3755941"/>
                  <a:pt x="8108438" y="3755941"/>
                </a:cubicBezTo>
                <a:cubicBezTo>
                  <a:pt x="8467000" y="3755941"/>
                  <a:pt x="8638129" y="3559995"/>
                  <a:pt x="8841862" y="3338489"/>
                </a:cubicBezTo>
                <a:cubicBezTo>
                  <a:pt x="9045588" y="3116981"/>
                  <a:pt x="9265620" y="2861401"/>
                  <a:pt x="9713820" y="2861401"/>
                </a:cubicBezTo>
                <a:cubicBezTo>
                  <a:pt x="10153876" y="2861401"/>
                  <a:pt x="10382053" y="3116981"/>
                  <a:pt x="10585787" y="3338489"/>
                </a:cubicBezTo>
                <a:cubicBezTo>
                  <a:pt x="10789512" y="3559995"/>
                  <a:pt x="10960649" y="3755941"/>
                  <a:pt x="11319213" y="3755941"/>
                </a:cubicBezTo>
                <a:cubicBezTo>
                  <a:pt x="11677777" y="3755941"/>
                  <a:pt x="11848905" y="3559995"/>
                  <a:pt x="12052639" y="3338489"/>
                </a:cubicBezTo>
                <a:cubicBezTo>
                  <a:pt x="12256364" y="3116981"/>
                  <a:pt x="12484541" y="2861401"/>
                  <a:pt x="12924597" y="2861401"/>
                </a:cubicBezTo>
                <a:cubicBezTo>
                  <a:pt x="13364652" y="2861401"/>
                  <a:pt x="13592829" y="3116981"/>
                  <a:pt x="13796563" y="3338489"/>
                </a:cubicBezTo>
                <a:cubicBezTo>
                  <a:pt x="13992144" y="3551475"/>
                  <a:pt x="14171425" y="3755941"/>
                  <a:pt x="14529989" y="3755941"/>
                </a:cubicBezTo>
                <a:cubicBezTo>
                  <a:pt x="14888553" y="3755941"/>
                  <a:pt x="15059682" y="3559995"/>
                  <a:pt x="15263415" y="3338489"/>
                </a:cubicBezTo>
                <a:cubicBezTo>
                  <a:pt x="15390744" y="3200047"/>
                  <a:pt x="15527624" y="3048295"/>
                  <a:pt x="15719813" y="2953949"/>
                </a:cubicBezTo>
                <a:lnTo>
                  <a:pt x="15773620" y="2932327"/>
                </a:lnTo>
                <a:lnTo>
                  <a:pt x="15773620" y="3138720"/>
                </a:lnTo>
                <a:lnTo>
                  <a:pt x="15707541" y="3177683"/>
                </a:lnTo>
                <a:cubicBezTo>
                  <a:pt x="15593453" y="3255422"/>
                  <a:pt x="15499737" y="3359785"/>
                  <a:pt x="15401947" y="3466278"/>
                </a:cubicBezTo>
                <a:cubicBezTo>
                  <a:pt x="15198222" y="3687785"/>
                  <a:pt x="14970045" y="3943366"/>
                  <a:pt x="14529989" y="3943366"/>
                </a:cubicBezTo>
                <a:cubicBezTo>
                  <a:pt x="14089934" y="3943366"/>
                  <a:pt x="13861757" y="3687785"/>
                  <a:pt x="13658023" y="3466278"/>
                </a:cubicBezTo>
                <a:cubicBezTo>
                  <a:pt x="13454298" y="3244772"/>
                  <a:pt x="13283161" y="3048827"/>
                  <a:pt x="12924597" y="3048827"/>
                </a:cubicBezTo>
                <a:cubicBezTo>
                  <a:pt x="12566033" y="3048827"/>
                  <a:pt x="12394904" y="3244772"/>
                  <a:pt x="12191171" y="3466278"/>
                </a:cubicBezTo>
                <a:cubicBezTo>
                  <a:pt x="11987446" y="3687785"/>
                  <a:pt x="11759268" y="3943366"/>
                  <a:pt x="11319213" y="3943366"/>
                </a:cubicBezTo>
                <a:cubicBezTo>
                  <a:pt x="10879157" y="3943366"/>
                  <a:pt x="10650980" y="3687785"/>
                  <a:pt x="10447246" y="3466278"/>
                </a:cubicBezTo>
                <a:cubicBezTo>
                  <a:pt x="10243521" y="3244772"/>
                  <a:pt x="10072384" y="3048827"/>
                  <a:pt x="9713820" y="3048827"/>
                </a:cubicBezTo>
                <a:cubicBezTo>
                  <a:pt x="9355256" y="3048827"/>
                  <a:pt x="9184128" y="3244772"/>
                  <a:pt x="8980395" y="3466278"/>
                </a:cubicBezTo>
                <a:cubicBezTo>
                  <a:pt x="8776669" y="3687785"/>
                  <a:pt x="8556638" y="3943366"/>
                  <a:pt x="8108438" y="3943366"/>
                </a:cubicBezTo>
                <a:cubicBezTo>
                  <a:pt x="7668382" y="3943366"/>
                  <a:pt x="7440205" y="3687785"/>
                  <a:pt x="7236471" y="3466278"/>
                </a:cubicBezTo>
                <a:cubicBezTo>
                  <a:pt x="7032746" y="3244772"/>
                  <a:pt x="6861609" y="3048827"/>
                  <a:pt x="6503045" y="3048827"/>
                </a:cubicBezTo>
                <a:cubicBezTo>
                  <a:pt x="6144481" y="3048827"/>
                  <a:pt x="5973353" y="3244772"/>
                  <a:pt x="5769619" y="3466278"/>
                </a:cubicBezTo>
                <a:cubicBezTo>
                  <a:pt x="5565894" y="3687785"/>
                  <a:pt x="5345862" y="3943366"/>
                  <a:pt x="4897661" y="3943366"/>
                </a:cubicBezTo>
                <a:cubicBezTo>
                  <a:pt x="4457605" y="3943366"/>
                  <a:pt x="4229428" y="3687785"/>
                  <a:pt x="4025695" y="3466278"/>
                </a:cubicBezTo>
                <a:cubicBezTo>
                  <a:pt x="3821970" y="3244772"/>
                  <a:pt x="3650832" y="3048827"/>
                  <a:pt x="3292268" y="3048827"/>
                </a:cubicBezTo>
                <a:cubicBezTo>
                  <a:pt x="2933705" y="3048827"/>
                  <a:pt x="2762576" y="3244772"/>
                  <a:pt x="2558843" y="3466278"/>
                </a:cubicBezTo>
                <a:cubicBezTo>
                  <a:pt x="2355117" y="3687785"/>
                  <a:pt x="2135085" y="3943366"/>
                  <a:pt x="1695030" y="3943366"/>
                </a:cubicBezTo>
                <a:cubicBezTo>
                  <a:pt x="1254974" y="3943366"/>
                  <a:pt x="1026797" y="3687785"/>
                  <a:pt x="823063" y="3466278"/>
                </a:cubicBezTo>
                <a:cubicBezTo>
                  <a:pt x="627490" y="3244772"/>
                  <a:pt x="448210" y="3048827"/>
                  <a:pt x="89638" y="3048827"/>
                </a:cubicBezTo>
                <a:cubicBezTo>
                  <a:pt x="40753" y="3048827"/>
                  <a:pt x="0" y="3006233"/>
                  <a:pt x="0" y="2955118"/>
                </a:cubicBezTo>
                <a:cubicBezTo>
                  <a:pt x="0" y="2903995"/>
                  <a:pt x="40753" y="2861401"/>
                  <a:pt x="89638" y="2861401"/>
                </a:cubicBezTo>
                <a:close/>
                <a:moveTo>
                  <a:pt x="89638" y="0"/>
                </a:moveTo>
                <a:cubicBezTo>
                  <a:pt x="529702" y="0"/>
                  <a:pt x="757877" y="255580"/>
                  <a:pt x="953459" y="477088"/>
                </a:cubicBezTo>
                <a:cubicBezTo>
                  <a:pt x="1140886" y="690074"/>
                  <a:pt x="1328321" y="894541"/>
                  <a:pt x="1686885" y="894541"/>
                </a:cubicBezTo>
                <a:cubicBezTo>
                  <a:pt x="2045449" y="894541"/>
                  <a:pt x="2216577" y="698595"/>
                  <a:pt x="2420311" y="477088"/>
                </a:cubicBezTo>
                <a:cubicBezTo>
                  <a:pt x="2624036" y="255580"/>
                  <a:pt x="2844068" y="0"/>
                  <a:pt x="3292268" y="0"/>
                </a:cubicBezTo>
                <a:cubicBezTo>
                  <a:pt x="3732324" y="0"/>
                  <a:pt x="3960501" y="255580"/>
                  <a:pt x="4164235" y="477088"/>
                </a:cubicBezTo>
                <a:cubicBezTo>
                  <a:pt x="4367960" y="698595"/>
                  <a:pt x="4539097" y="894541"/>
                  <a:pt x="4897661" y="894541"/>
                </a:cubicBezTo>
                <a:cubicBezTo>
                  <a:pt x="5256225" y="894541"/>
                  <a:pt x="5427353" y="698595"/>
                  <a:pt x="5631087" y="477088"/>
                </a:cubicBezTo>
                <a:cubicBezTo>
                  <a:pt x="5834812" y="255580"/>
                  <a:pt x="6054844" y="0"/>
                  <a:pt x="6503045" y="0"/>
                </a:cubicBezTo>
                <a:cubicBezTo>
                  <a:pt x="6943101" y="0"/>
                  <a:pt x="7171278" y="255580"/>
                  <a:pt x="7375011" y="477088"/>
                </a:cubicBezTo>
                <a:cubicBezTo>
                  <a:pt x="7578737" y="698595"/>
                  <a:pt x="7749874" y="894541"/>
                  <a:pt x="8108438" y="894541"/>
                </a:cubicBezTo>
                <a:cubicBezTo>
                  <a:pt x="8467000" y="894541"/>
                  <a:pt x="8638129" y="698595"/>
                  <a:pt x="8841862" y="477088"/>
                </a:cubicBezTo>
                <a:cubicBezTo>
                  <a:pt x="9045588" y="255580"/>
                  <a:pt x="9265620" y="0"/>
                  <a:pt x="9713820" y="0"/>
                </a:cubicBezTo>
                <a:cubicBezTo>
                  <a:pt x="10153876" y="0"/>
                  <a:pt x="10382053" y="255580"/>
                  <a:pt x="10585787" y="477088"/>
                </a:cubicBezTo>
                <a:cubicBezTo>
                  <a:pt x="10789512" y="698595"/>
                  <a:pt x="10960649" y="894541"/>
                  <a:pt x="11319213" y="894541"/>
                </a:cubicBezTo>
                <a:cubicBezTo>
                  <a:pt x="11677777" y="894541"/>
                  <a:pt x="11848905" y="698595"/>
                  <a:pt x="12052639" y="477088"/>
                </a:cubicBezTo>
                <a:cubicBezTo>
                  <a:pt x="12256364" y="255580"/>
                  <a:pt x="12484541" y="0"/>
                  <a:pt x="12924597" y="0"/>
                </a:cubicBezTo>
                <a:cubicBezTo>
                  <a:pt x="13364652" y="0"/>
                  <a:pt x="13592829" y="255580"/>
                  <a:pt x="13796563" y="477088"/>
                </a:cubicBezTo>
                <a:cubicBezTo>
                  <a:pt x="13992144" y="690074"/>
                  <a:pt x="14171425" y="894541"/>
                  <a:pt x="14529989" y="894541"/>
                </a:cubicBezTo>
                <a:cubicBezTo>
                  <a:pt x="14888553" y="894541"/>
                  <a:pt x="15059682" y="698595"/>
                  <a:pt x="15263415" y="477088"/>
                </a:cubicBezTo>
                <a:cubicBezTo>
                  <a:pt x="15390744" y="338646"/>
                  <a:pt x="15527624" y="186894"/>
                  <a:pt x="15719813" y="92548"/>
                </a:cubicBezTo>
                <a:lnTo>
                  <a:pt x="15773620" y="70926"/>
                </a:lnTo>
                <a:lnTo>
                  <a:pt x="15773620" y="277319"/>
                </a:lnTo>
                <a:lnTo>
                  <a:pt x="15707541" y="316281"/>
                </a:lnTo>
                <a:cubicBezTo>
                  <a:pt x="15593453" y="394021"/>
                  <a:pt x="15499737" y="498384"/>
                  <a:pt x="15401947" y="604878"/>
                </a:cubicBezTo>
                <a:cubicBezTo>
                  <a:pt x="15198222" y="826385"/>
                  <a:pt x="14970045" y="1081965"/>
                  <a:pt x="14529989" y="1081965"/>
                </a:cubicBezTo>
                <a:cubicBezTo>
                  <a:pt x="14089934" y="1081965"/>
                  <a:pt x="13861757" y="826385"/>
                  <a:pt x="13658023" y="604878"/>
                </a:cubicBezTo>
                <a:cubicBezTo>
                  <a:pt x="13454298" y="383371"/>
                  <a:pt x="13283161" y="187425"/>
                  <a:pt x="12924597" y="187425"/>
                </a:cubicBezTo>
                <a:cubicBezTo>
                  <a:pt x="12566033" y="187425"/>
                  <a:pt x="12394904" y="383371"/>
                  <a:pt x="12191171" y="604878"/>
                </a:cubicBezTo>
                <a:cubicBezTo>
                  <a:pt x="11987446" y="826385"/>
                  <a:pt x="11759268" y="1081965"/>
                  <a:pt x="11319213" y="1081965"/>
                </a:cubicBezTo>
                <a:cubicBezTo>
                  <a:pt x="10879157" y="1081965"/>
                  <a:pt x="10650980" y="826385"/>
                  <a:pt x="10447246" y="604878"/>
                </a:cubicBezTo>
                <a:cubicBezTo>
                  <a:pt x="10243521" y="383371"/>
                  <a:pt x="10072384" y="187425"/>
                  <a:pt x="9713820" y="187425"/>
                </a:cubicBezTo>
                <a:cubicBezTo>
                  <a:pt x="9355256" y="187425"/>
                  <a:pt x="9184128" y="383371"/>
                  <a:pt x="8980395" y="604878"/>
                </a:cubicBezTo>
                <a:cubicBezTo>
                  <a:pt x="8776669" y="826385"/>
                  <a:pt x="8556638" y="1081965"/>
                  <a:pt x="8108438" y="1081965"/>
                </a:cubicBezTo>
                <a:cubicBezTo>
                  <a:pt x="7668382" y="1081965"/>
                  <a:pt x="7440205" y="826385"/>
                  <a:pt x="7236471" y="604878"/>
                </a:cubicBezTo>
                <a:cubicBezTo>
                  <a:pt x="7032746" y="383371"/>
                  <a:pt x="6861609" y="187425"/>
                  <a:pt x="6503045" y="187425"/>
                </a:cubicBezTo>
                <a:cubicBezTo>
                  <a:pt x="6144481" y="187425"/>
                  <a:pt x="5973353" y="383371"/>
                  <a:pt x="5769619" y="604878"/>
                </a:cubicBezTo>
                <a:cubicBezTo>
                  <a:pt x="5565894" y="826385"/>
                  <a:pt x="5345862" y="1081965"/>
                  <a:pt x="4897661" y="1081965"/>
                </a:cubicBezTo>
                <a:cubicBezTo>
                  <a:pt x="4457605" y="1081965"/>
                  <a:pt x="4229428" y="826385"/>
                  <a:pt x="4025695" y="604878"/>
                </a:cubicBezTo>
                <a:cubicBezTo>
                  <a:pt x="3821970" y="383371"/>
                  <a:pt x="3650832" y="187425"/>
                  <a:pt x="3292268" y="187425"/>
                </a:cubicBezTo>
                <a:cubicBezTo>
                  <a:pt x="2933705" y="187425"/>
                  <a:pt x="2762576" y="383371"/>
                  <a:pt x="2558843" y="604878"/>
                </a:cubicBezTo>
                <a:cubicBezTo>
                  <a:pt x="2355117" y="826385"/>
                  <a:pt x="2135085" y="1081965"/>
                  <a:pt x="1695030" y="1081965"/>
                </a:cubicBezTo>
                <a:cubicBezTo>
                  <a:pt x="1254974" y="1081965"/>
                  <a:pt x="1026797" y="826385"/>
                  <a:pt x="823063" y="604878"/>
                </a:cubicBezTo>
                <a:cubicBezTo>
                  <a:pt x="627490" y="383371"/>
                  <a:pt x="448210" y="187425"/>
                  <a:pt x="89638" y="187425"/>
                </a:cubicBezTo>
                <a:cubicBezTo>
                  <a:pt x="40753" y="187425"/>
                  <a:pt x="0" y="144831"/>
                  <a:pt x="0" y="93717"/>
                </a:cubicBezTo>
                <a:cubicBezTo>
                  <a:pt x="0" y="42593"/>
                  <a:pt x="40753" y="0"/>
                  <a:pt x="89638" y="0"/>
                </a:cubicBezTo>
                <a:close/>
              </a:path>
            </a:pathLst>
          </a:custGeom>
          <a:solidFill>
            <a:schemeClr val="accent1"/>
          </a:solidFill>
          <a:ln w="9525"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xmlns="" id="{0C1A98E7-CF6D-A244-BDE6-804C323D86CA}"/>
              </a:ext>
            </a:extLst>
          </p:cNvPr>
          <p:cNvPicPr>
            <a:picLocks noChangeAspect="1"/>
          </p:cNvPicPr>
          <p:nvPr userDrawn="1"/>
        </p:nvPicPr>
        <p:blipFill>
          <a:blip r:embed="rId2"/>
          <a:srcRect/>
          <a:stretch/>
        </p:blipFill>
        <p:spPr>
          <a:xfrm>
            <a:off x="245220" y="221305"/>
            <a:ext cx="1493771" cy="769644"/>
          </a:xfrm>
          <a:prstGeom prst="rect">
            <a:avLst/>
          </a:prstGeom>
        </p:spPr>
      </p:pic>
      <p:pic>
        <p:nvPicPr>
          <p:cNvPr id="10" name="Picture 9">
            <a:extLst>
              <a:ext uri="{FF2B5EF4-FFF2-40B4-BE49-F238E27FC236}">
                <a16:creationId xmlns:a16="http://schemas.microsoft.com/office/drawing/2014/main" xmlns="" id="{AECC87F0-E88C-754F-87EB-E17B901550EB}"/>
              </a:ext>
            </a:extLst>
          </p:cNvPr>
          <p:cNvPicPr>
            <a:picLocks noChangeAspect="1"/>
          </p:cNvPicPr>
          <p:nvPr userDrawn="1"/>
        </p:nvPicPr>
        <p:blipFill rotWithShape="1">
          <a:blip r:embed="rId3"/>
          <a:srcRect l="5104" t="18926" r="5724" b="17001"/>
          <a:stretch/>
        </p:blipFill>
        <p:spPr>
          <a:xfrm>
            <a:off x="7014162" y="455376"/>
            <a:ext cx="1645920" cy="319424"/>
          </a:xfrm>
          <a:prstGeom prst="rect">
            <a:avLst/>
          </a:prstGeom>
        </p:spPr>
      </p:pic>
    </p:spTree>
    <p:extLst>
      <p:ext uri="{BB962C8B-B14F-4D97-AF65-F5344CB8AC3E}">
        <p14:creationId xmlns:p14="http://schemas.microsoft.com/office/powerpoint/2010/main" val="345266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White Image">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userDrawn="1">
            <p:ph type="subTitle" idx="1" hasCustomPrompt="1"/>
          </p:nvPr>
        </p:nvSpPr>
        <p:spPr>
          <a:xfrm>
            <a:off x="425766" y="3856736"/>
            <a:ext cx="5486400"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userDrawn="1">
            <p:ph type="body" sz="quarter" idx="11" hasCustomPrompt="1"/>
          </p:nvPr>
        </p:nvSpPr>
        <p:spPr>
          <a:xfrm>
            <a:off x="425766" y="4102749"/>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userDrawn="1">
            <p:ph type="body" sz="quarter" idx="12" hasCustomPrompt="1"/>
          </p:nvPr>
        </p:nvSpPr>
        <p:spPr>
          <a:xfrm>
            <a:off x="425766" y="4348762"/>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userDrawn="1">
            <p:ph type="body" sz="quarter" idx="13" hasCustomPrompt="1"/>
          </p:nvPr>
        </p:nvSpPr>
        <p:spPr>
          <a:xfrm>
            <a:off x="425766" y="3107661"/>
            <a:ext cx="5486400" cy="299001"/>
          </a:xfrm>
          <a:prstGeom prst="rect">
            <a:avLst/>
          </a:prstGeom>
        </p:spPr>
        <p:txBody>
          <a:bodyPr lIns="91420" tIns="45710" rIns="91420" bIns="45710"/>
          <a:lstStyle>
            <a:lvl1pPr marL="0" indent="0">
              <a:spcBef>
                <a:spcPts val="9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userDrawn="1">
            <p:ph type="ctrTitle" hasCustomPrompt="1"/>
          </p:nvPr>
        </p:nvSpPr>
        <p:spPr>
          <a:xfrm>
            <a:off x="425766" y="1653702"/>
            <a:ext cx="5489260" cy="1463195"/>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pic>
        <p:nvPicPr>
          <p:cNvPr id="43" name="Picture 42">
            <a:extLst>
              <a:ext uri="{FF2B5EF4-FFF2-40B4-BE49-F238E27FC236}">
                <a16:creationId xmlns:a16="http://schemas.microsoft.com/office/drawing/2014/main" xmlns="" id="{A76D6D9A-FCAE-6A47-A41B-0CD9DD0BE3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82506" y="1083243"/>
            <a:ext cx="3561494" cy="4070648"/>
          </a:xfrm>
          <a:prstGeom prst="rect">
            <a:avLst/>
          </a:prstGeom>
        </p:spPr>
      </p:pic>
      <p:pic>
        <p:nvPicPr>
          <p:cNvPr id="9" name="Picture 8">
            <a:extLst>
              <a:ext uri="{FF2B5EF4-FFF2-40B4-BE49-F238E27FC236}">
                <a16:creationId xmlns:a16="http://schemas.microsoft.com/office/drawing/2014/main" xmlns="" id="{AC28A369-2929-8A40-9230-CDAC9D54AC20}"/>
              </a:ext>
            </a:extLst>
          </p:cNvPr>
          <p:cNvPicPr>
            <a:picLocks noChangeAspect="1"/>
          </p:cNvPicPr>
          <p:nvPr userDrawn="1"/>
        </p:nvPicPr>
        <p:blipFill>
          <a:blip r:embed="rId3"/>
          <a:srcRect/>
          <a:stretch/>
        </p:blipFill>
        <p:spPr>
          <a:xfrm>
            <a:off x="245220" y="221305"/>
            <a:ext cx="1493771" cy="769644"/>
          </a:xfrm>
          <a:prstGeom prst="rect">
            <a:avLst/>
          </a:prstGeom>
        </p:spPr>
      </p:pic>
      <p:pic>
        <p:nvPicPr>
          <p:cNvPr id="10" name="Picture 9">
            <a:extLst>
              <a:ext uri="{FF2B5EF4-FFF2-40B4-BE49-F238E27FC236}">
                <a16:creationId xmlns:a16="http://schemas.microsoft.com/office/drawing/2014/main" xmlns="" id="{D57DDBBB-C48F-744F-B299-18CD2CF3F226}"/>
              </a:ext>
            </a:extLst>
          </p:cNvPr>
          <p:cNvPicPr>
            <a:picLocks noChangeAspect="1"/>
          </p:cNvPicPr>
          <p:nvPr userDrawn="1"/>
        </p:nvPicPr>
        <p:blipFill rotWithShape="1">
          <a:blip r:embed="rId4"/>
          <a:srcRect l="5104" t="18926" r="5724" b="17001"/>
          <a:stretch/>
        </p:blipFill>
        <p:spPr>
          <a:xfrm>
            <a:off x="7014162" y="455376"/>
            <a:ext cx="1645920" cy="319424"/>
          </a:xfrm>
          <a:prstGeom prst="rect">
            <a:avLst/>
          </a:prstGeom>
        </p:spPr>
      </p:pic>
    </p:spTree>
    <p:extLst>
      <p:ext uri="{BB962C8B-B14F-4D97-AF65-F5344CB8AC3E}">
        <p14:creationId xmlns:p14="http://schemas.microsoft.com/office/powerpoint/2010/main" val="136514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83" name="Freeform 82">
            <a:extLst>
              <a:ext uri="{FF2B5EF4-FFF2-40B4-BE49-F238E27FC236}">
                <a16:creationId xmlns:a16="http://schemas.microsoft.com/office/drawing/2014/main" xmlns="" id="{B3B836F2-FBAA-0D4A-BB78-337068276E90}"/>
              </a:ext>
            </a:extLst>
          </p:cNvPr>
          <p:cNvSpPr/>
          <p:nvPr userDrawn="1"/>
        </p:nvSpPr>
        <p:spPr>
          <a:xfrm>
            <a:off x="0" y="861325"/>
            <a:ext cx="1628272" cy="2260939"/>
          </a:xfrm>
          <a:custGeom>
            <a:avLst/>
            <a:gdLst>
              <a:gd name="connsiteX0" fmla="*/ 1399180 w 1628272"/>
              <a:gd name="connsiteY0" fmla="*/ 1826799 h 2260939"/>
              <a:gd name="connsiteX1" fmla="*/ 1413256 w 1628272"/>
              <a:gd name="connsiteY1" fmla="*/ 1826799 h 2260939"/>
              <a:gd name="connsiteX2" fmla="*/ 1413314 w 1628272"/>
              <a:gd name="connsiteY2" fmla="*/ 1841018 h 2260939"/>
              <a:gd name="connsiteX3" fmla="*/ 1413256 w 1628272"/>
              <a:gd name="connsiteY3" fmla="*/ 1841076 h 2260939"/>
              <a:gd name="connsiteX4" fmla="*/ 1182010 w 1628272"/>
              <a:gd name="connsiteY4" fmla="*/ 2072322 h 2260939"/>
              <a:gd name="connsiteX5" fmla="*/ 1174771 w 1628272"/>
              <a:gd name="connsiteY5" fmla="*/ 2075338 h 2260939"/>
              <a:gd name="connsiteX6" fmla="*/ 1167733 w 1628272"/>
              <a:gd name="connsiteY6" fmla="*/ 2072322 h 2260939"/>
              <a:gd name="connsiteX7" fmla="*/ 1167675 w 1628272"/>
              <a:gd name="connsiteY7" fmla="*/ 2058103 h 2260939"/>
              <a:gd name="connsiteX8" fmla="*/ 1167733 w 1628272"/>
              <a:gd name="connsiteY8" fmla="*/ 2058045 h 2260939"/>
              <a:gd name="connsiteX9" fmla="*/ 1523391 w 1628272"/>
              <a:gd name="connsiteY9" fmla="*/ 1564528 h 2260939"/>
              <a:gd name="connsiteX10" fmla="*/ 1523449 w 1628272"/>
              <a:gd name="connsiteY10" fmla="*/ 1564586 h 2260939"/>
              <a:gd name="connsiteX11" fmla="*/ 1523449 w 1628272"/>
              <a:gd name="connsiteY11" fmla="*/ 1578863 h 2260939"/>
              <a:gd name="connsiteX12" fmla="*/ 927438 w 1628272"/>
              <a:gd name="connsiteY12" fmla="*/ 2174472 h 2260939"/>
              <a:gd name="connsiteX13" fmla="*/ 920199 w 1628272"/>
              <a:gd name="connsiteY13" fmla="*/ 2177488 h 2260939"/>
              <a:gd name="connsiteX14" fmla="*/ 910287 w 1628272"/>
              <a:gd name="connsiteY14" fmla="*/ 2167294 h 2260939"/>
              <a:gd name="connsiteX15" fmla="*/ 913161 w 1628272"/>
              <a:gd name="connsiteY15" fmla="*/ 2160396 h 2260939"/>
              <a:gd name="connsiteX16" fmla="*/ 1509172 w 1628272"/>
              <a:gd name="connsiteY16" fmla="*/ 1564586 h 2260939"/>
              <a:gd name="connsiteX17" fmla="*/ 1523391 w 1628272"/>
              <a:gd name="connsiteY17" fmla="*/ 1564528 h 2260939"/>
              <a:gd name="connsiteX18" fmla="*/ 1601010 w 1628272"/>
              <a:gd name="connsiteY18" fmla="*/ 1334690 h 2260939"/>
              <a:gd name="connsiteX19" fmla="*/ 1601068 w 1628272"/>
              <a:gd name="connsiteY19" fmla="*/ 1334748 h 2260939"/>
              <a:gd name="connsiteX20" fmla="*/ 1601068 w 1628272"/>
              <a:gd name="connsiteY20" fmla="*/ 1348824 h 2260939"/>
              <a:gd name="connsiteX21" fmla="*/ 709866 w 1628272"/>
              <a:gd name="connsiteY21" fmla="*/ 2239824 h 2260939"/>
              <a:gd name="connsiteX22" fmla="*/ 702828 w 1628272"/>
              <a:gd name="connsiteY22" fmla="*/ 2242841 h 2260939"/>
              <a:gd name="connsiteX23" fmla="*/ 695589 w 1628272"/>
              <a:gd name="connsiteY23" fmla="*/ 2239824 h 2260939"/>
              <a:gd name="connsiteX24" fmla="*/ 695589 w 1628272"/>
              <a:gd name="connsiteY24" fmla="*/ 2225547 h 2260939"/>
              <a:gd name="connsiteX25" fmla="*/ 1586791 w 1628272"/>
              <a:gd name="connsiteY25" fmla="*/ 1334748 h 2260939"/>
              <a:gd name="connsiteX26" fmla="*/ 1601010 w 1628272"/>
              <a:gd name="connsiteY26" fmla="*/ 1334690 h 2260939"/>
              <a:gd name="connsiteX27" fmla="*/ 1625340 w 1628272"/>
              <a:gd name="connsiteY27" fmla="*/ 1157737 h 2260939"/>
              <a:gd name="connsiteX28" fmla="*/ 1625398 w 1628272"/>
              <a:gd name="connsiteY28" fmla="*/ 1157795 h 2260939"/>
              <a:gd name="connsiteX29" fmla="*/ 1625398 w 1628272"/>
              <a:gd name="connsiteY29" fmla="*/ 1171871 h 2260939"/>
              <a:gd name="connsiteX30" fmla="*/ 539548 w 1628272"/>
              <a:gd name="connsiteY30" fmla="*/ 2257721 h 2260939"/>
              <a:gd name="connsiteX31" fmla="*/ 532309 w 1628272"/>
              <a:gd name="connsiteY31" fmla="*/ 2260939 h 2260939"/>
              <a:gd name="connsiteX32" fmla="*/ 525271 w 1628272"/>
              <a:gd name="connsiteY32" fmla="*/ 2257922 h 2260939"/>
              <a:gd name="connsiteX33" fmla="*/ 525213 w 1628272"/>
              <a:gd name="connsiteY33" fmla="*/ 2243704 h 2260939"/>
              <a:gd name="connsiteX34" fmla="*/ 525271 w 1628272"/>
              <a:gd name="connsiteY34" fmla="*/ 2243645 h 2260939"/>
              <a:gd name="connsiteX35" fmla="*/ 1611121 w 1628272"/>
              <a:gd name="connsiteY35" fmla="*/ 1157795 h 2260939"/>
              <a:gd name="connsiteX36" fmla="*/ 1625340 w 1628272"/>
              <a:gd name="connsiteY36" fmla="*/ 1157737 h 2260939"/>
              <a:gd name="connsiteX37" fmla="*/ 1610921 w 1628272"/>
              <a:gd name="connsiteY37" fmla="*/ 1005574 h 2260939"/>
              <a:gd name="connsiteX38" fmla="*/ 1624996 w 1628272"/>
              <a:gd name="connsiteY38" fmla="*/ 1005574 h 2260939"/>
              <a:gd name="connsiteX39" fmla="*/ 1624996 w 1628272"/>
              <a:gd name="connsiteY39" fmla="*/ 1019650 h 2260939"/>
              <a:gd name="connsiteX40" fmla="*/ 389139 w 1628272"/>
              <a:gd name="connsiteY40" fmla="*/ 2255911 h 2260939"/>
              <a:gd name="connsiteX41" fmla="*/ 382101 w 1628272"/>
              <a:gd name="connsiteY41" fmla="*/ 2258927 h 2260939"/>
              <a:gd name="connsiteX42" fmla="*/ 375063 w 1628272"/>
              <a:gd name="connsiteY42" fmla="*/ 2255911 h 2260939"/>
              <a:gd name="connsiteX43" fmla="*/ 375005 w 1628272"/>
              <a:gd name="connsiteY43" fmla="*/ 2241692 h 2260939"/>
              <a:gd name="connsiteX44" fmla="*/ 375063 w 1628272"/>
              <a:gd name="connsiteY44" fmla="*/ 2241634 h 2260939"/>
              <a:gd name="connsiteX45" fmla="*/ 1604830 w 1628272"/>
              <a:gd name="connsiteY45" fmla="*/ 874008 h 2260939"/>
              <a:gd name="connsiteX46" fmla="*/ 1604888 w 1628272"/>
              <a:gd name="connsiteY46" fmla="*/ 874066 h 2260939"/>
              <a:gd name="connsiteX47" fmla="*/ 1605321 w 1628272"/>
              <a:gd name="connsiteY47" fmla="*/ 887709 h 2260939"/>
              <a:gd name="connsiteX48" fmla="*/ 1604888 w 1628272"/>
              <a:gd name="connsiteY48" fmla="*/ 888142 h 2260939"/>
              <a:gd name="connsiteX49" fmla="*/ 262657 w 1628272"/>
              <a:gd name="connsiteY49" fmla="*/ 2230173 h 2260939"/>
              <a:gd name="connsiteX50" fmla="*/ 255418 w 1628272"/>
              <a:gd name="connsiteY50" fmla="*/ 2233189 h 2260939"/>
              <a:gd name="connsiteX51" fmla="*/ 248380 w 1628272"/>
              <a:gd name="connsiteY51" fmla="*/ 2230173 h 2260939"/>
              <a:gd name="connsiteX52" fmla="*/ 247947 w 1628272"/>
              <a:gd name="connsiteY52" fmla="*/ 2216529 h 2260939"/>
              <a:gd name="connsiteX53" fmla="*/ 248380 w 1628272"/>
              <a:gd name="connsiteY53" fmla="*/ 2216097 h 2260939"/>
              <a:gd name="connsiteX54" fmla="*/ 1590612 w 1628272"/>
              <a:gd name="connsiteY54" fmla="*/ 874066 h 2260939"/>
              <a:gd name="connsiteX55" fmla="*/ 1604830 w 1628272"/>
              <a:gd name="connsiteY55" fmla="*/ 874008 h 2260939"/>
              <a:gd name="connsiteX56" fmla="*/ 1550394 w 1628272"/>
              <a:gd name="connsiteY56" fmla="*/ 761861 h 2260939"/>
              <a:gd name="connsiteX57" fmla="*/ 1564671 w 1628272"/>
              <a:gd name="connsiteY57" fmla="*/ 761861 h 2260939"/>
              <a:gd name="connsiteX58" fmla="*/ 1564729 w 1628272"/>
              <a:gd name="connsiteY58" fmla="*/ 776080 h 2260939"/>
              <a:gd name="connsiteX59" fmla="*/ 1564671 w 1628272"/>
              <a:gd name="connsiteY59" fmla="*/ 776138 h 2260939"/>
              <a:gd name="connsiteX60" fmla="*/ 140801 w 1628272"/>
              <a:gd name="connsiteY60" fmla="*/ 2199608 h 2260939"/>
              <a:gd name="connsiteX61" fmla="*/ 133763 w 1628272"/>
              <a:gd name="connsiteY61" fmla="*/ 2202624 h 2260939"/>
              <a:gd name="connsiteX62" fmla="*/ 126725 w 1628272"/>
              <a:gd name="connsiteY62" fmla="*/ 2199608 h 2260939"/>
              <a:gd name="connsiteX63" fmla="*/ 126292 w 1628272"/>
              <a:gd name="connsiteY63" fmla="*/ 2185964 h 2260939"/>
              <a:gd name="connsiteX64" fmla="*/ 126725 w 1628272"/>
              <a:gd name="connsiteY64" fmla="*/ 2185532 h 2260939"/>
              <a:gd name="connsiteX65" fmla="*/ 1501331 w 1628272"/>
              <a:gd name="connsiteY65" fmla="*/ 658706 h 2260939"/>
              <a:gd name="connsiteX66" fmla="*/ 1515608 w 1628272"/>
              <a:gd name="connsiteY66" fmla="*/ 658706 h 2260939"/>
              <a:gd name="connsiteX67" fmla="*/ 1515608 w 1628272"/>
              <a:gd name="connsiteY67" fmla="*/ 672983 h 2260939"/>
              <a:gd name="connsiteX68" fmla="*/ 30808 w 1628272"/>
              <a:gd name="connsiteY68" fmla="*/ 2157380 h 2260939"/>
              <a:gd name="connsiteX69" fmla="*/ 23770 w 1628272"/>
              <a:gd name="connsiteY69" fmla="*/ 2160397 h 2260939"/>
              <a:gd name="connsiteX70" fmla="*/ 16531 w 1628272"/>
              <a:gd name="connsiteY70" fmla="*/ 2157380 h 2260939"/>
              <a:gd name="connsiteX71" fmla="*/ 16531 w 1628272"/>
              <a:gd name="connsiteY71" fmla="*/ 2143305 h 2260939"/>
              <a:gd name="connsiteX72" fmla="*/ 1464676 w 1628272"/>
              <a:gd name="connsiteY72" fmla="*/ 556899 h 2260939"/>
              <a:gd name="connsiteX73" fmla="*/ 1464734 w 1628272"/>
              <a:gd name="connsiteY73" fmla="*/ 556957 h 2260939"/>
              <a:gd name="connsiteX74" fmla="*/ 1465167 w 1628272"/>
              <a:gd name="connsiteY74" fmla="*/ 570600 h 2260939"/>
              <a:gd name="connsiteX75" fmla="*/ 1464734 w 1628272"/>
              <a:gd name="connsiteY75" fmla="*/ 571033 h 2260939"/>
              <a:gd name="connsiteX76" fmla="*/ 0 w 1628272"/>
              <a:gd name="connsiteY76" fmla="*/ 2035767 h 2260939"/>
              <a:gd name="connsiteX77" fmla="*/ 0 w 1628272"/>
              <a:gd name="connsiteY77" fmla="*/ 2007414 h 2260939"/>
              <a:gd name="connsiteX78" fmla="*/ 1450457 w 1628272"/>
              <a:gd name="connsiteY78" fmla="*/ 556957 h 2260939"/>
              <a:gd name="connsiteX79" fmla="*/ 1464676 w 1628272"/>
              <a:gd name="connsiteY79" fmla="*/ 556899 h 2260939"/>
              <a:gd name="connsiteX80" fmla="*/ 1409177 w 1628272"/>
              <a:gd name="connsiteY80" fmla="*/ 460580 h 2260939"/>
              <a:gd name="connsiteX81" fmla="*/ 1409235 w 1628272"/>
              <a:gd name="connsiteY81" fmla="*/ 460638 h 2260939"/>
              <a:gd name="connsiteX82" fmla="*/ 1409235 w 1628272"/>
              <a:gd name="connsiteY82" fmla="*/ 474714 h 2260939"/>
              <a:gd name="connsiteX83" fmla="*/ 0 w 1628272"/>
              <a:gd name="connsiteY83" fmla="*/ 1883768 h 2260939"/>
              <a:gd name="connsiteX84" fmla="*/ 0 w 1628272"/>
              <a:gd name="connsiteY84" fmla="*/ 1855417 h 2260939"/>
              <a:gd name="connsiteX85" fmla="*/ 1394958 w 1628272"/>
              <a:gd name="connsiteY85" fmla="*/ 460638 h 2260939"/>
              <a:gd name="connsiteX86" fmla="*/ 1409177 w 1628272"/>
              <a:gd name="connsiteY86" fmla="*/ 460580 h 2260939"/>
              <a:gd name="connsiteX87" fmla="*/ 1325584 w 1628272"/>
              <a:gd name="connsiteY87" fmla="*/ 377591 h 2260939"/>
              <a:gd name="connsiteX88" fmla="*/ 1339861 w 1628272"/>
              <a:gd name="connsiteY88" fmla="*/ 377591 h 2260939"/>
              <a:gd name="connsiteX89" fmla="*/ 1339861 w 1628272"/>
              <a:gd name="connsiteY89" fmla="*/ 391868 h 2260939"/>
              <a:gd name="connsiteX90" fmla="*/ 0 w 1628272"/>
              <a:gd name="connsiteY90" fmla="*/ 1731558 h 2260939"/>
              <a:gd name="connsiteX91" fmla="*/ 0 w 1628272"/>
              <a:gd name="connsiteY91" fmla="*/ 1703005 h 2260939"/>
              <a:gd name="connsiteX92" fmla="*/ 1251787 w 1628272"/>
              <a:gd name="connsiteY92" fmla="*/ 299369 h 2260939"/>
              <a:gd name="connsiteX93" fmla="*/ 1265863 w 1628272"/>
              <a:gd name="connsiteY93" fmla="*/ 299369 h 2260939"/>
              <a:gd name="connsiteX94" fmla="*/ 1265863 w 1628272"/>
              <a:gd name="connsiteY94" fmla="*/ 313445 h 2260939"/>
              <a:gd name="connsiteX95" fmla="*/ 0 w 1628272"/>
              <a:gd name="connsiteY95" fmla="*/ 1579308 h 2260939"/>
              <a:gd name="connsiteX96" fmla="*/ 0 w 1628272"/>
              <a:gd name="connsiteY96" fmla="*/ 1550837 h 2260939"/>
              <a:gd name="connsiteX97" fmla="*/ 1182555 w 1628272"/>
              <a:gd name="connsiteY97" fmla="*/ 230139 h 2260939"/>
              <a:gd name="connsiteX98" fmla="*/ 1182613 w 1628272"/>
              <a:gd name="connsiteY98" fmla="*/ 230197 h 2260939"/>
              <a:gd name="connsiteX99" fmla="*/ 1182613 w 1628272"/>
              <a:gd name="connsiteY99" fmla="*/ 244474 h 2260939"/>
              <a:gd name="connsiteX100" fmla="*/ 0 w 1628272"/>
              <a:gd name="connsiteY100" fmla="*/ 1427087 h 2260939"/>
              <a:gd name="connsiteX101" fmla="*/ 0 w 1628272"/>
              <a:gd name="connsiteY101" fmla="*/ 1398534 h 2260939"/>
              <a:gd name="connsiteX102" fmla="*/ 1168337 w 1628272"/>
              <a:gd name="connsiteY102" fmla="*/ 230197 h 2260939"/>
              <a:gd name="connsiteX103" fmla="*/ 1182555 w 1628272"/>
              <a:gd name="connsiteY103" fmla="*/ 230139 h 2260939"/>
              <a:gd name="connsiteX104" fmla="*/ 1074833 w 1628272"/>
              <a:gd name="connsiteY104" fmla="*/ 171682 h 2260939"/>
              <a:gd name="connsiteX105" fmla="*/ 1088909 w 1628272"/>
              <a:gd name="connsiteY105" fmla="*/ 171682 h 2260939"/>
              <a:gd name="connsiteX106" fmla="*/ 1088967 w 1628272"/>
              <a:gd name="connsiteY106" fmla="*/ 185901 h 2260939"/>
              <a:gd name="connsiteX107" fmla="*/ 1088909 w 1628272"/>
              <a:gd name="connsiteY107" fmla="*/ 185959 h 2260939"/>
              <a:gd name="connsiteX108" fmla="*/ 0 w 1628272"/>
              <a:gd name="connsiteY108" fmla="*/ 1274440 h 2260939"/>
              <a:gd name="connsiteX109" fmla="*/ 0 w 1628272"/>
              <a:gd name="connsiteY109" fmla="*/ 1246374 h 2260939"/>
              <a:gd name="connsiteX110" fmla="*/ 977308 w 1628272"/>
              <a:gd name="connsiteY110" fmla="*/ 116786 h 2260939"/>
              <a:gd name="connsiteX111" fmla="*/ 991585 w 1628272"/>
              <a:gd name="connsiteY111" fmla="*/ 116786 h 2260939"/>
              <a:gd name="connsiteX112" fmla="*/ 991585 w 1628272"/>
              <a:gd name="connsiteY112" fmla="*/ 131063 h 2260939"/>
              <a:gd name="connsiteX113" fmla="*/ 0 w 1628272"/>
              <a:gd name="connsiteY113" fmla="*/ 1122514 h 2260939"/>
              <a:gd name="connsiteX114" fmla="*/ 0 w 1628272"/>
              <a:gd name="connsiteY114" fmla="*/ 1093962 h 2260939"/>
              <a:gd name="connsiteX115" fmla="*/ 99579 w 1628272"/>
              <a:gd name="connsiteY115" fmla="*/ 80591 h 2260939"/>
              <a:gd name="connsiteX116" fmla="*/ 113856 w 1628272"/>
              <a:gd name="connsiteY116" fmla="*/ 80591 h 2260939"/>
              <a:gd name="connsiteX117" fmla="*/ 113856 w 1628272"/>
              <a:gd name="connsiteY117" fmla="*/ 94868 h 2260939"/>
              <a:gd name="connsiteX118" fmla="*/ 0 w 1628272"/>
              <a:gd name="connsiteY118" fmla="*/ 208724 h 2260939"/>
              <a:gd name="connsiteX119" fmla="*/ 0 w 1628272"/>
              <a:gd name="connsiteY119" fmla="*/ 180201 h 2260939"/>
              <a:gd name="connsiteX120" fmla="*/ 886158 w 1628272"/>
              <a:gd name="connsiteY120" fmla="*/ 69875 h 2260939"/>
              <a:gd name="connsiteX121" fmla="*/ 886217 w 1628272"/>
              <a:gd name="connsiteY121" fmla="*/ 69933 h 2260939"/>
              <a:gd name="connsiteX122" fmla="*/ 886217 w 1628272"/>
              <a:gd name="connsiteY122" fmla="*/ 84210 h 2260939"/>
              <a:gd name="connsiteX123" fmla="*/ 0 w 1628272"/>
              <a:gd name="connsiteY123" fmla="*/ 970303 h 2260939"/>
              <a:gd name="connsiteX124" fmla="*/ 0 w 1628272"/>
              <a:gd name="connsiteY124" fmla="*/ 941751 h 2260939"/>
              <a:gd name="connsiteX125" fmla="*/ 871940 w 1628272"/>
              <a:gd name="connsiteY125" fmla="*/ 69933 h 2260939"/>
              <a:gd name="connsiteX126" fmla="*/ 886158 w 1628272"/>
              <a:gd name="connsiteY126" fmla="*/ 69875 h 2260939"/>
              <a:gd name="connsiteX127" fmla="*/ 753100 w 1628272"/>
              <a:gd name="connsiteY127" fmla="*/ 36352 h 2260939"/>
              <a:gd name="connsiteX128" fmla="*/ 767377 w 1628272"/>
              <a:gd name="connsiteY128" fmla="*/ 36352 h 2260939"/>
              <a:gd name="connsiteX129" fmla="*/ 767435 w 1628272"/>
              <a:gd name="connsiteY129" fmla="*/ 50571 h 2260939"/>
              <a:gd name="connsiteX130" fmla="*/ 767377 w 1628272"/>
              <a:gd name="connsiteY130" fmla="*/ 50629 h 2260939"/>
              <a:gd name="connsiteX131" fmla="*/ 0 w 1628272"/>
              <a:gd name="connsiteY131" fmla="*/ 817892 h 2260939"/>
              <a:gd name="connsiteX132" fmla="*/ 0 w 1628272"/>
              <a:gd name="connsiteY132" fmla="*/ 789340 h 2260939"/>
              <a:gd name="connsiteX133" fmla="*/ 320110 w 1628272"/>
              <a:gd name="connsiteY133" fmla="*/ 26844 h 2260939"/>
              <a:gd name="connsiteX134" fmla="*/ 320168 w 1628272"/>
              <a:gd name="connsiteY134" fmla="*/ 26902 h 2260939"/>
              <a:gd name="connsiteX135" fmla="*/ 320168 w 1628272"/>
              <a:gd name="connsiteY135" fmla="*/ 40978 h 2260939"/>
              <a:gd name="connsiteX136" fmla="*/ 0 w 1628272"/>
              <a:gd name="connsiteY136" fmla="*/ 361075 h 2260939"/>
              <a:gd name="connsiteX137" fmla="*/ 0 w 1628272"/>
              <a:gd name="connsiteY137" fmla="*/ 332726 h 2260939"/>
              <a:gd name="connsiteX138" fmla="*/ 305891 w 1628272"/>
              <a:gd name="connsiteY138" fmla="*/ 26902 h 2260939"/>
              <a:gd name="connsiteX139" fmla="*/ 320110 w 1628272"/>
              <a:gd name="connsiteY139" fmla="*/ 26844 h 2260939"/>
              <a:gd name="connsiteX140" fmla="*/ 631788 w 1628272"/>
              <a:gd name="connsiteY140" fmla="*/ 20208 h 2260939"/>
              <a:gd name="connsiteX141" fmla="*/ 631846 w 1628272"/>
              <a:gd name="connsiteY141" fmla="*/ 20266 h 2260939"/>
              <a:gd name="connsiteX142" fmla="*/ 631846 w 1628272"/>
              <a:gd name="connsiteY142" fmla="*/ 34342 h 2260939"/>
              <a:gd name="connsiteX143" fmla="*/ 0 w 1628272"/>
              <a:gd name="connsiteY143" fmla="*/ 665776 h 2260939"/>
              <a:gd name="connsiteX144" fmla="*/ 0 w 1628272"/>
              <a:gd name="connsiteY144" fmla="*/ 637332 h 2260939"/>
              <a:gd name="connsiteX145" fmla="*/ 617570 w 1628272"/>
              <a:gd name="connsiteY145" fmla="*/ 20266 h 2260939"/>
              <a:gd name="connsiteX146" fmla="*/ 631788 w 1628272"/>
              <a:gd name="connsiteY146" fmla="*/ 20208 h 2260939"/>
              <a:gd name="connsiteX147" fmla="*/ 496661 w 1628272"/>
              <a:gd name="connsiteY147" fmla="*/ 2915 h 2260939"/>
              <a:gd name="connsiteX148" fmla="*/ 496720 w 1628272"/>
              <a:gd name="connsiteY148" fmla="*/ 2973 h 2260939"/>
              <a:gd name="connsiteX149" fmla="*/ 497152 w 1628272"/>
              <a:gd name="connsiteY149" fmla="*/ 16616 h 2260939"/>
              <a:gd name="connsiteX150" fmla="*/ 496720 w 1628272"/>
              <a:gd name="connsiteY150" fmla="*/ 17049 h 2260939"/>
              <a:gd name="connsiteX151" fmla="*/ 0 w 1628272"/>
              <a:gd name="connsiteY151" fmla="*/ 513769 h 2260939"/>
              <a:gd name="connsiteX152" fmla="*/ 0 w 1628272"/>
              <a:gd name="connsiteY152" fmla="*/ 485416 h 2260939"/>
              <a:gd name="connsiteX153" fmla="*/ 482443 w 1628272"/>
              <a:gd name="connsiteY153" fmla="*/ 2973 h 2260939"/>
              <a:gd name="connsiteX154" fmla="*/ 496661 w 1628272"/>
              <a:gd name="connsiteY154" fmla="*/ 2915 h 22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28272" h="2260939">
                <a:moveTo>
                  <a:pt x="1399180" y="1826799"/>
                </a:moveTo>
                <a:cubicBezTo>
                  <a:pt x="1403089" y="1822967"/>
                  <a:pt x="1409346" y="1822967"/>
                  <a:pt x="1413256" y="1826799"/>
                </a:cubicBezTo>
                <a:cubicBezTo>
                  <a:pt x="1417198" y="1830709"/>
                  <a:pt x="1417224" y="1837075"/>
                  <a:pt x="1413314" y="1841018"/>
                </a:cubicBezTo>
                <a:cubicBezTo>
                  <a:pt x="1413295" y="1841037"/>
                  <a:pt x="1413275" y="1841057"/>
                  <a:pt x="1413256" y="1841076"/>
                </a:cubicBezTo>
                <a:lnTo>
                  <a:pt x="1182010" y="2072322"/>
                </a:lnTo>
                <a:cubicBezTo>
                  <a:pt x="1180092" y="2074247"/>
                  <a:pt x="1177488" y="2075332"/>
                  <a:pt x="1174771" y="2075338"/>
                </a:cubicBezTo>
                <a:cubicBezTo>
                  <a:pt x="1172119" y="2075300"/>
                  <a:pt x="1169589" y="2074216"/>
                  <a:pt x="1167733" y="2072322"/>
                </a:cubicBezTo>
                <a:cubicBezTo>
                  <a:pt x="1163791" y="2068412"/>
                  <a:pt x="1163764" y="2062046"/>
                  <a:pt x="1167675" y="2058103"/>
                </a:cubicBezTo>
                <a:cubicBezTo>
                  <a:pt x="1167694" y="2058084"/>
                  <a:pt x="1167714" y="2058064"/>
                  <a:pt x="1167733" y="2058045"/>
                </a:cubicBezTo>
                <a:close/>
                <a:moveTo>
                  <a:pt x="1523391" y="1564528"/>
                </a:moveTo>
                <a:cubicBezTo>
                  <a:pt x="1523410" y="1564547"/>
                  <a:pt x="1523430" y="1564567"/>
                  <a:pt x="1523449" y="1564586"/>
                </a:cubicBezTo>
                <a:cubicBezTo>
                  <a:pt x="1527306" y="1568564"/>
                  <a:pt x="1527306" y="1574885"/>
                  <a:pt x="1523449" y="1578863"/>
                </a:cubicBezTo>
                <a:lnTo>
                  <a:pt x="927438" y="2174472"/>
                </a:lnTo>
                <a:cubicBezTo>
                  <a:pt x="925520" y="2176397"/>
                  <a:pt x="922916" y="2177481"/>
                  <a:pt x="920199" y="2177488"/>
                </a:cubicBezTo>
                <a:cubicBezTo>
                  <a:pt x="914647" y="2177410"/>
                  <a:pt x="910209" y="2172846"/>
                  <a:pt x="910287" y="2167294"/>
                </a:cubicBezTo>
                <a:cubicBezTo>
                  <a:pt x="910323" y="2164711"/>
                  <a:pt x="911352" y="2162241"/>
                  <a:pt x="913161" y="2160396"/>
                </a:cubicBezTo>
                <a:lnTo>
                  <a:pt x="1509172" y="1564586"/>
                </a:lnTo>
                <a:cubicBezTo>
                  <a:pt x="1513083" y="1560644"/>
                  <a:pt x="1519448" y="1560617"/>
                  <a:pt x="1523391" y="1564528"/>
                </a:cubicBezTo>
                <a:close/>
                <a:moveTo>
                  <a:pt x="1601010" y="1334690"/>
                </a:moveTo>
                <a:cubicBezTo>
                  <a:pt x="1601029" y="1334709"/>
                  <a:pt x="1601048" y="1334729"/>
                  <a:pt x="1601068" y="1334748"/>
                </a:cubicBezTo>
                <a:cubicBezTo>
                  <a:pt x="1604900" y="1338657"/>
                  <a:pt x="1604900" y="1344914"/>
                  <a:pt x="1601068" y="1348824"/>
                </a:cubicBezTo>
                <a:lnTo>
                  <a:pt x="709866" y="2239824"/>
                </a:lnTo>
                <a:cubicBezTo>
                  <a:pt x="708010" y="2241719"/>
                  <a:pt x="705480" y="2242803"/>
                  <a:pt x="702828" y="2242841"/>
                </a:cubicBezTo>
                <a:cubicBezTo>
                  <a:pt x="700111" y="2242834"/>
                  <a:pt x="697507" y="2241749"/>
                  <a:pt x="695589" y="2239824"/>
                </a:cubicBezTo>
                <a:cubicBezTo>
                  <a:pt x="691733" y="2235847"/>
                  <a:pt x="691733" y="2229525"/>
                  <a:pt x="695589" y="2225547"/>
                </a:cubicBezTo>
                <a:lnTo>
                  <a:pt x="1586791" y="1334748"/>
                </a:lnTo>
                <a:cubicBezTo>
                  <a:pt x="1590701" y="1330806"/>
                  <a:pt x="1597067" y="1330779"/>
                  <a:pt x="1601010" y="1334690"/>
                </a:cubicBezTo>
                <a:close/>
                <a:moveTo>
                  <a:pt x="1625340" y="1157737"/>
                </a:moveTo>
                <a:cubicBezTo>
                  <a:pt x="1625359" y="1157756"/>
                  <a:pt x="1625379" y="1157776"/>
                  <a:pt x="1625398" y="1157795"/>
                </a:cubicBezTo>
                <a:cubicBezTo>
                  <a:pt x="1629230" y="1161704"/>
                  <a:pt x="1629230" y="1167961"/>
                  <a:pt x="1625398" y="1171871"/>
                </a:cubicBezTo>
                <a:lnTo>
                  <a:pt x="539548" y="2257721"/>
                </a:lnTo>
                <a:cubicBezTo>
                  <a:pt x="537723" y="2259802"/>
                  <a:pt x="535077" y="2260978"/>
                  <a:pt x="532309" y="2260939"/>
                </a:cubicBezTo>
                <a:cubicBezTo>
                  <a:pt x="529652" y="2260923"/>
                  <a:pt x="527114" y="2259836"/>
                  <a:pt x="525271" y="2257922"/>
                </a:cubicBezTo>
                <a:cubicBezTo>
                  <a:pt x="521329" y="2254012"/>
                  <a:pt x="521302" y="2247646"/>
                  <a:pt x="525213" y="2243704"/>
                </a:cubicBezTo>
                <a:cubicBezTo>
                  <a:pt x="525232" y="2243684"/>
                  <a:pt x="525252" y="2243665"/>
                  <a:pt x="525271" y="2243645"/>
                </a:cubicBezTo>
                <a:lnTo>
                  <a:pt x="1611121" y="1157795"/>
                </a:lnTo>
                <a:cubicBezTo>
                  <a:pt x="1615032" y="1153853"/>
                  <a:pt x="1621397" y="1153826"/>
                  <a:pt x="1625340" y="1157737"/>
                </a:cubicBezTo>
                <a:close/>
                <a:moveTo>
                  <a:pt x="1610921" y="1005574"/>
                </a:moveTo>
                <a:cubicBezTo>
                  <a:pt x="1614807" y="1001687"/>
                  <a:pt x="1621109" y="1001687"/>
                  <a:pt x="1624996" y="1005574"/>
                </a:cubicBezTo>
                <a:cubicBezTo>
                  <a:pt x="1628883" y="1009461"/>
                  <a:pt x="1628883" y="1015763"/>
                  <a:pt x="1624996" y="1019650"/>
                </a:cubicBezTo>
                <a:lnTo>
                  <a:pt x="389139" y="2255911"/>
                </a:lnTo>
                <a:cubicBezTo>
                  <a:pt x="387323" y="2257864"/>
                  <a:pt x="384767" y="2258960"/>
                  <a:pt x="382101" y="2258927"/>
                </a:cubicBezTo>
                <a:cubicBezTo>
                  <a:pt x="379444" y="2258912"/>
                  <a:pt x="376906" y="2257824"/>
                  <a:pt x="375063" y="2255911"/>
                </a:cubicBezTo>
                <a:cubicBezTo>
                  <a:pt x="371121" y="2252001"/>
                  <a:pt x="371094" y="2245635"/>
                  <a:pt x="375005" y="2241692"/>
                </a:cubicBezTo>
                <a:cubicBezTo>
                  <a:pt x="375024" y="2241673"/>
                  <a:pt x="375044" y="2241653"/>
                  <a:pt x="375063" y="2241634"/>
                </a:cubicBezTo>
                <a:close/>
                <a:moveTo>
                  <a:pt x="1604830" y="874008"/>
                </a:moveTo>
                <a:cubicBezTo>
                  <a:pt x="1604850" y="874027"/>
                  <a:pt x="1604869" y="874047"/>
                  <a:pt x="1604888" y="874066"/>
                </a:cubicBezTo>
                <a:cubicBezTo>
                  <a:pt x="1608775" y="877714"/>
                  <a:pt x="1608969" y="883822"/>
                  <a:pt x="1605321" y="887709"/>
                </a:cubicBezTo>
                <a:cubicBezTo>
                  <a:pt x="1605181" y="887858"/>
                  <a:pt x="1605037" y="888002"/>
                  <a:pt x="1604888" y="888142"/>
                </a:cubicBezTo>
                <a:lnTo>
                  <a:pt x="262657" y="2230173"/>
                </a:lnTo>
                <a:cubicBezTo>
                  <a:pt x="260739" y="2232097"/>
                  <a:pt x="258135" y="2233182"/>
                  <a:pt x="255418" y="2233189"/>
                </a:cubicBezTo>
                <a:cubicBezTo>
                  <a:pt x="252766" y="2233151"/>
                  <a:pt x="250236" y="2232067"/>
                  <a:pt x="248380" y="2230173"/>
                </a:cubicBezTo>
                <a:cubicBezTo>
                  <a:pt x="244493" y="2226525"/>
                  <a:pt x="244299" y="2220416"/>
                  <a:pt x="247947" y="2216529"/>
                </a:cubicBezTo>
                <a:cubicBezTo>
                  <a:pt x="248087" y="2216381"/>
                  <a:pt x="248231" y="2216236"/>
                  <a:pt x="248380" y="2216097"/>
                </a:cubicBezTo>
                <a:lnTo>
                  <a:pt x="1590612" y="874066"/>
                </a:lnTo>
                <a:cubicBezTo>
                  <a:pt x="1594522" y="870124"/>
                  <a:pt x="1600888" y="870097"/>
                  <a:pt x="1604830" y="874008"/>
                </a:cubicBezTo>
                <a:close/>
                <a:moveTo>
                  <a:pt x="1550394" y="761861"/>
                </a:moveTo>
                <a:cubicBezTo>
                  <a:pt x="1554372" y="758005"/>
                  <a:pt x="1560693" y="758005"/>
                  <a:pt x="1564671" y="761861"/>
                </a:cubicBezTo>
                <a:cubicBezTo>
                  <a:pt x="1568614" y="765772"/>
                  <a:pt x="1568640" y="772138"/>
                  <a:pt x="1564729" y="776080"/>
                </a:cubicBezTo>
                <a:cubicBezTo>
                  <a:pt x="1564710" y="776099"/>
                  <a:pt x="1564691" y="776119"/>
                  <a:pt x="1564671" y="776138"/>
                </a:cubicBezTo>
                <a:lnTo>
                  <a:pt x="140801" y="2199608"/>
                </a:lnTo>
                <a:cubicBezTo>
                  <a:pt x="138985" y="2201561"/>
                  <a:pt x="136429" y="2202656"/>
                  <a:pt x="133763" y="2202624"/>
                </a:cubicBezTo>
                <a:cubicBezTo>
                  <a:pt x="131096" y="2202656"/>
                  <a:pt x="128540" y="2201561"/>
                  <a:pt x="126725" y="2199608"/>
                </a:cubicBezTo>
                <a:cubicBezTo>
                  <a:pt x="122838" y="2195960"/>
                  <a:pt x="122644" y="2189851"/>
                  <a:pt x="126292" y="2185964"/>
                </a:cubicBezTo>
                <a:cubicBezTo>
                  <a:pt x="126432" y="2185816"/>
                  <a:pt x="126576" y="2185671"/>
                  <a:pt x="126725" y="2185532"/>
                </a:cubicBezTo>
                <a:close/>
                <a:moveTo>
                  <a:pt x="1501331" y="658706"/>
                </a:moveTo>
                <a:cubicBezTo>
                  <a:pt x="1505273" y="654763"/>
                  <a:pt x="1511665" y="654763"/>
                  <a:pt x="1515608" y="658706"/>
                </a:cubicBezTo>
                <a:cubicBezTo>
                  <a:pt x="1519550" y="662648"/>
                  <a:pt x="1519550" y="669040"/>
                  <a:pt x="1515608" y="672983"/>
                </a:cubicBezTo>
                <a:lnTo>
                  <a:pt x="30808" y="2157380"/>
                </a:lnTo>
                <a:cubicBezTo>
                  <a:pt x="28965" y="2159293"/>
                  <a:pt x="26427" y="2160381"/>
                  <a:pt x="23770" y="2160397"/>
                </a:cubicBezTo>
                <a:cubicBezTo>
                  <a:pt x="21053" y="2160390"/>
                  <a:pt x="18449" y="2159305"/>
                  <a:pt x="16531" y="2157380"/>
                </a:cubicBezTo>
                <a:cubicBezTo>
                  <a:pt x="12699" y="2153471"/>
                  <a:pt x="12699" y="2147214"/>
                  <a:pt x="16531" y="2143305"/>
                </a:cubicBezTo>
                <a:close/>
                <a:moveTo>
                  <a:pt x="1464676" y="556899"/>
                </a:moveTo>
                <a:cubicBezTo>
                  <a:pt x="1464695" y="556918"/>
                  <a:pt x="1464715" y="556937"/>
                  <a:pt x="1464734" y="556957"/>
                </a:cubicBezTo>
                <a:cubicBezTo>
                  <a:pt x="1468621" y="560605"/>
                  <a:pt x="1468815" y="566713"/>
                  <a:pt x="1465167" y="570600"/>
                </a:cubicBezTo>
                <a:cubicBezTo>
                  <a:pt x="1465027" y="570749"/>
                  <a:pt x="1464883" y="570893"/>
                  <a:pt x="1464734" y="571033"/>
                </a:cubicBezTo>
                <a:lnTo>
                  <a:pt x="0" y="2035767"/>
                </a:lnTo>
                <a:lnTo>
                  <a:pt x="0" y="2007414"/>
                </a:lnTo>
                <a:lnTo>
                  <a:pt x="1450457" y="556957"/>
                </a:lnTo>
                <a:cubicBezTo>
                  <a:pt x="1454367" y="553015"/>
                  <a:pt x="1460733" y="552988"/>
                  <a:pt x="1464676" y="556899"/>
                </a:cubicBezTo>
                <a:close/>
                <a:moveTo>
                  <a:pt x="1409177" y="460580"/>
                </a:moveTo>
                <a:cubicBezTo>
                  <a:pt x="1409196" y="460599"/>
                  <a:pt x="1409216" y="460618"/>
                  <a:pt x="1409235" y="460638"/>
                </a:cubicBezTo>
                <a:cubicBezTo>
                  <a:pt x="1413067" y="464547"/>
                  <a:pt x="1413067" y="470804"/>
                  <a:pt x="1409235" y="474714"/>
                </a:cubicBezTo>
                <a:lnTo>
                  <a:pt x="0" y="1883768"/>
                </a:lnTo>
                <a:lnTo>
                  <a:pt x="0" y="1855417"/>
                </a:lnTo>
                <a:lnTo>
                  <a:pt x="1394958" y="460638"/>
                </a:lnTo>
                <a:cubicBezTo>
                  <a:pt x="1398868" y="456696"/>
                  <a:pt x="1405234" y="456669"/>
                  <a:pt x="1409177" y="460580"/>
                </a:cubicBezTo>
                <a:close/>
                <a:moveTo>
                  <a:pt x="1325584" y="377591"/>
                </a:moveTo>
                <a:cubicBezTo>
                  <a:pt x="1329526" y="373648"/>
                  <a:pt x="1335918" y="373648"/>
                  <a:pt x="1339861" y="377591"/>
                </a:cubicBezTo>
                <a:cubicBezTo>
                  <a:pt x="1343803" y="381533"/>
                  <a:pt x="1343803" y="387925"/>
                  <a:pt x="1339861" y="391868"/>
                </a:cubicBezTo>
                <a:lnTo>
                  <a:pt x="0" y="1731558"/>
                </a:lnTo>
                <a:lnTo>
                  <a:pt x="0" y="1703005"/>
                </a:lnTo>
                <a:close/>
                <a:moveTo>
                  <a:pt x="1251787" y="299369"/>
                </a:moveTo>
                <a:cubicBezTo>
                  <a:pt x="1255674" y="295482"/>
                  <a:pt x="1261976" y="295482"/>
                  <a:pt x="1265863" y="299369"/>
                </a:cubicBezTo>
                <a:cubicBezTo>
                  <a:pt x="1269750" y="303256"/>
                  <a:pt x="1269750" y="309558"/>
                  <a:pt x="1265863" y="313445"/>
                </a:cubicBezTo>
                <a:lnTo>
                  <a:pt x="0" y="1579308"/>
                </a:lnTo>
                <a:lnTo>
                  <a:pt x="0" y="1550837"/>
                </a:lnTo>
                <a:close/>
                <a:moveTo>
                  <a:pt x="1182555" y="230139"/>
                </a:moveTo>
                <a:cubicBezTo>
                  <a:pt x="1182575" y="230158"/>
                  <a:pt x="1182594" y="230178"/>
                  <a:pt x="1182613" y="230197"/>
                </a:cubicBezTo>
                <a:cubicBezTo>
                  <a:pt x="1186470" y="234175"/>
                  <a:pt x="1186470" y="240496"/>
                  <a:pt x="1182613" y="244474"/>
                </a:cubicBezTo>
                <a:lnTo>
                  <a:pt x="0" y="1427087"/>
                </a:lnTo>
                <a:lnTo>
                  <a:pt x="0" y="1398534"/>
                </a:lnTo>
                <a:lnTo>
                  <a:pt x="1168337" y="230197"/>
                </a:lnTo>
                <a:cubicBezTo>
                  <a:pt x="1172247" y="226255"/>
                  <a:pt x="1178613" y="226228"/>
                  <a:pt x="1182555" y="230139"/>
                </a:cubicBezTo>
                <a:close/>
                <a:moveTo>
                  <a:pt x="1074833" y="171682"/>
                </a:moveTo>
                <a:cubicBezTo>
                  <a:pt x="1078743" y="167850"/>
                  <a:pt x="1085000" y="167850"/>
                  <a:pt x="1088909" y="171682"/>
                </a:cubicBezTo>
                <a:cubicBezTo>
                  <a:pt x="1092851" y="175592"/>
                  <a:pt x="1092877" y="181958"/>
                  <a:pt x="1088967" y="185901"/>
                </a:cubicBezTo>
                <a:cubicBezTo>
                  <a:pt x="1088948" y="185920"/>
                  <a:pt x="1088928" y="185940"/>
                  <a:pt x="1088909" y="185959"/>
                </a:cubicBezTo>
                <a:lnTo>
                  <a:pt x="0" y="1274440"/>
                </a:lnTo>
                <a:lnTo>
                  <a:pt x="0" y="1246374"/>
                </a:lnTo>
                <a:close/>
                <a:moveTo>
                  <a:pt x="977308" y="116786"/>
                </a:moveTo>
                <a:cubicBezTo>
                  <a:pt x="981250" y="112843"/>
                  <a:pt x="987643" y="112843"/>
                  <a:pt x="991585" y="116786"/>
                </a:cubicBezTo>
                <a:cubicBezTo>
                  <a:pt x="995527" y="120728"/>
                  <a:pt x="995527" y="127120"/>
                  <a:pt x="991585" y="131063"/>
                </a:cubicBezTo>
                <a:lnTo>
                  <a:pt x="0" y="1122514"/>
                </a:lnTo>
                <a:lnTo>
                  <a:pt x="0" y="1093962"/>
                </a:lnTo>
                <a:close/>
                <a:moveTo>
                  <a:pt x="99579" y="80591"/>
                </a:moveTo>
                <a:cubicBezTo>
                  <a:pt x="103522" y="76648"/>
                  <a:pt x="109914" y="76648"/>
                  <a:pt x="113856" y="80591"/>
                </a:cubicBezTo>
                <a:cubicBezTo>
                  <a:pt x="117799" y="84533"/>
                  <a:pt x="117799" y="90925"/>
                  <a:pt x="113856" y="94868"/>
                </a:cubicBezTo>
                <a:lnTo>
                  <a:pt x="0" y="208724"/>
                </a:lnTo>
                <a:lnTo>
                  <a:pt x="0" y="180201"/>
                </a:lnTo>
                <a:close/>
                <a:moveTo>
                  <a:pt x="886158" y="69875"/>
                </a:moveTo>
                <a:cubicBezTo>
                  <a:pt x="886178" y="69895"/>
                  <a:pt x="886197" y="69913"/>
                  <a:pt x="886217" y="69933"/>
                </a:cubicBezTo>
                <a:cubicBezTo>
                  <a:pt x="890073" y="73911"/>
                  <a:pt x="890073" y="80232"/>
                  <a:pt x="886217" y="84210"/>
                </a:cubicBezTo>
                <a:lnTo>
                  <a:pt x="0" y="970303"/>
                </a:lnTo>
                <a:lnTo>
                  <a:pt x="0" y="941751"/>
                </a:lnTo>
                <a:lnTo>
                  <a:pt x="871940" y="69933"/>
                </a:lnTo>
                <a:cubicBezTo>
                  <a:pt x="875850" y="65991"/>
                  <a:pt x="882216" y="65964"/>
                  <a:pt x="886158" y="69875"/>
                </a:cubicBezTo>
                <a:close/>
                <a:moveTo>
                  <a:pt x="753100" y="36352"/>
                </a:moveTo>
                <a:cubicBezTo>
                  <a:pt x="757078" y="32496"/>
                  <a:pt x="763399" y="32496"/>
                  <a:pt x="767377" y="36352"/>
                </a:cubicBezTo>
                <a:cubicBezTo>
                  <a:pt x="771319" y="40263"/>
                  <a:pt x="771345" y="46628"/>
                  <a:pt x="767435" y="50571"/>
                </a:cubicBezTo>
                <a:cubicBezTo>
                  <a:pt x="767416" y="50590"/>
                  <a:pt x="767396" y="50610"/>
                  <a:pt x="767377" y="50629"/>
                </a:cubicBezTo>
                <a:lnTo>
                  <a:pt x="0" y="817892"/>
                </a:lnTo>
                <a:lnTo>
                  <a:pt x="0" y="789340"/>
                </a:lnTo>
                <a:close/>
                <a:moveTo>
                  <a:pt x="320110" y="26844"/>
                </a:moveTo>
                <a:cubicBezTo>
                  <a:pt x="320129" y="26863"/>
                  <a:pt x="320149" y="26882"/>
                  <a:pt x="320168" y="26902"/>
                </a:cubicBezTo>
                <a:cubicBezTo>
                  <a:pt x="324000" y="30812"/>
                  <a:pt x="324000" y="37068"/>
                  <a:pt x="320168" y="40978"/>
                </a:cubicBezTo>
                <a:lnTo>
                  <a:pt x="0" y="361075"/>
                </a:lnTo>
                <a:lnTo>
                  <a:pt x="0" y="332726"/>
                </a:lnTo>
                <a:lnTo>
                  <a:pt x="305891" y="26902"/>
                </a:lnTo>
                <a:cubicBezTo>
                  <a:pt x="309801" y="22961"/>
                  <a:pt x="316167" y="22933"/>
                  <a:pt x="320110" y="26844"/>
                </a:cubicBezTo>
                <a:close/>
                <a:moveTo>
                  <a:pt x="631788" y="20208"/>
                </a:moveTo>
                <a:cubicBezTo>
                  <a:pt x="631808" y="20227"/>
                  <a:pt x="631827" y="20246"/>
                  <a:pt x="631846" y="20266"/>
                </a:cubicBezTo>
                <a:cubicBezTo>
                  <a:pt x="635679" y="24176"/>
                  <a:pt x="635679" y="30432"/>
                  <a:pt x="631846" y="34342"/>
                </a:cubicBezTo>
                <a:lnTo>
                  <a:pt x="0" y="665776"/>
                </a:lnTo>
                <a:lnTo>
                  <a:pt x="0" y="637332"/>
                </a:lnTo>
                <a:lnTo>
                  <a:pt x="617570" y="20266"/>
                </a:lnTo>
                <a:cubicBezTo>
                  <a:pt x="621480" y="16324"/>
                  <a:pt x="627846" y="16297"/>
                  <a:pt x="631788" y="20208"/>
                </a:cubicBezTo>
                <a:close/>
                <a:moveTo>
                  <a:pt x="496661" y="2915"/>
                </a:moveTo>
                <a:cubicBezTo>
                  <a:pt x="496681" y="2934"/>
                  <a:pt x="496700" y="2953"/>
                  <a:pt x="496720" y="2973"/>
                </a:cubicBezTo>
                <a:cubicBezTo>
                  <a:pt x="500607" y="6621"/>
                  <a:pt x="500799" y="12729"/>
                  <a:pt x="497152" y="16616"/>
                </a:cubicBezTo>
                <a:cubicBezTo>
                  <a:pt x="497013" y="16765"/>
                  <a:pt x="496868" y="16909"/>
                  <a:pt x="496720" y="17049"/>
                </a:cubicBezTo>
                <a:lnTo>
                  <a:pt x="0" y="513769"/>
                </a:lnTo>
                <a:lnTo>
                  <a:pt x="0" y="485416"/>
                </a:lnTo>
                <a:lnTo>
                  <a:pt x="482443" y="2973"/>
                </a:lnTo>
                <a:cubicBezTo>
                  <a:pt x="486353" y="-969"/>
                  <a:pt x="492719" y="-996"/>
                  <a:pt x="496661" y="2915"/>
                </a:cubicBezTo>
                <a:close/>
              </a:path>
            </a:pathLst>
          </a:custGeom>
          <a:solidFill>
            <a:schemeClr val="accent1">
              <a:alpha val="50000"/>
            </a:schemeClr>
          </a:solidFill>
          <a:ln w="20071" cap="flat">
            <a:noFill/>
            <a:prstDash val="solid"/>
            <a:miter/>
          </a:ln>
        </p:spPr>
        <p:txBody>
          <a:bodyPr rtlCol="0" anchor="ctr"/>
          <a:lstStyle/>
          <a:p>
            <a:endParaRPr lang="en-US" dirty="0"/>
          </a:p>
        </p:txBody>
      </p:sp>
      <p:grpSp>
        <p:nvGrpSpPr>
          <p:cNvPr id="74" name="Group 73">
            <a:extLst>
              <a:ext uri="{FF2B5EF4-FFF2-40B4-BE49-F238E27FC236}">
                <a16:creationId xmlns:a16="http://schemas.microsoft.com/office/drawing/2014/main" xmlns="" id="{6E7AA431-B148-DE41-ACCF-557D55B3AAA1}"/>
              </a:ext>
            </a:extLst>
          </p:cNvPr>
          <p:cNvGrpSpPr/>
          <p:nvPr userDrawn="1"/>
        </p:nvGrpSpPr>
        <p:grpSpPr>
          <a:xfrm>
            <a:off x="532640" y="2827448"/>
            <a:ext cx="589578" cy="716724"/>
            <a:chOff x="1558649" y="860856"/>
            <a:chExt cx="852361" cy="1036178"/>
          </a:xfrm>
        </p:grpSpPr>
        <p:sp>
          <p:nvSpPr>
            <p:cNvPr id="75" name="Freeform 4">
              <a:extLst>
                <a:ext uri="{FF2B5EF4-FFF2-40B4-BE49-F238E27FC236}">
                  <a16:creationId xmlns:a16="http://schemas.microsoft.com/office/drawing/2014/main" xmlns="" id="{2726E3D1-AC76-4549-8A59-F0AB0B1B859D}"/>
                </a:ext>
              </a:extLst>
            </p:cNvPr>
            <p:cNvSpPr/>
            <p:nvPr/>
          </p:nvSpPr>
          <p:spPr>
            <a:xfrm>
              <a:off x="1558649" y="860856"/>
              <a:ext cx="852361" cy="1036178"/>
            </a:xfrm>
            <a:custGeom>
              <a:avLst/>
              <a:gdLst/>
              <a:ahLst/>
              <a:cxnLst/>
              <a:rect l="0" t="0" r="r" b="b"/>
              <a:pathLst>
                <a:path w="3262" h="4406">
                  <a:moveTo>
                    <a:pt x="1628" y="0"/>
                  </a:moveTo>
                  <a:cubicBezTo>
                    <a:pt x="1594" y="0"/>
                    <a:pt x="1561" y="9"/>
                    <a:pt x="1530" y="27"/>
                  </a:cubicBezTo>
                  <a:cubicBezTo>
                    <a:pt x="1141" y="257"/>
                    <a:pt x="1141" y="257"/>
                    <a:pt x="1141" y="257"/>
                  </a:cubicBezTo>
                  <a:cubicBezTo>
                    <a:pt x="935" y="383"/>
                    <a:pt x="710" y="468"/>
                    <a:pt x="477" y="510"/>
                  </a:cubicBezTo>
                  <a:cubicBezTo>
                    <a:pt x="262" y="548"/>
                    <a:pt x="262" y="548"/>
                    <a:pt x="262" y="548"/>
                  </a:cubicBezTo>
                  <a:cubicBezTo>
                    <a:pt x="127" y="573"/>
                    <a:pt x="30" y="698"/>
                    <a:pt x="32" y="845"/>
                  </a:cubicBezTo>
                  <a:cubicBezTo>
                    <a:pt x="42" y="2150"/>
                    <a:pt x="42" y="2150"/>
                    <a:pt x="42" y="2150"/>
                  </a:cubicBezTo>
                  <a:cubicBezTo>
                    <a:pt x="42" y="2391"/>
                    <a:pt x="0" y="2666"/>
                    <a:pt x="296" y="3129"/>
                  </a:cubicBezTo>
                  <a:cubicBezTo>
                    <a:pt x="527" y="3489"/>
                    <a:pt x="1210" y="4103"/>
                    <a:pt x="1498" y="4354"/>
                  </a:cubicBezTo>
                  <a:cubicBezTo>
                    <a:pt x="1537" y="4389"/>
                    <a:pt x="1583" y="4405"/>
                    <a:pt x="1629" y="4405"/>
                  </a:cubicBezTo>
                  <a:cubicBezTo>
                    <a:pt x="1677" y="4405"/>
                    <a:pt x="1723" y="4389"/>
                    <a:pt x="1760" y="4354"/>
                  </a:cubicBezTo>
                  <a:cubicBezTo>
                    <a:pt x="2050" y="4103"/>
                    <a:pt x="2733" y="3489"/>
                    <a:pt x="2964" y="3129"/>
                  </a:cubicBezTo>
                  <a:cubicBezTo>
                    <a:pt x="3261" y="2666"/>
                    <a:pt x="3217" y="2391"/>
                    <a:pt x="3218" y="2150"/>
                  </a:cubicBezTo>
                  <a:cubicBezTo>
                    <a:pt x="3228" y="847"/>
                    <a:pt x="3228" y="847"/>
                    <a:pt x="3228" y="847"/>
                  </a:cubicBezTo>
                  <a:cubicBezTo>
                    <a:pt x="3228" y="839"/>
                    <a:pt x="3228" y="839"/>
                    <a:pt x="3228" y="839"/>
                  </a:cubicBezTo>
                  <a:cubicBezTo>
                    <a:pt x="3227" y="695"/>
                    <a:pt x="3129" y="573"/>
                    <a:pt x="2998" y="548"/>
                  </a:cubicBezTo>
                  <a:cubicBezTo>
                    <a:pt x="2783" y="510"/>
                    <a:pt x="2783" y="510"/>
                    <a:pt x="2783" y="510"/>
                  </a:cubicBezTo>
                  <a:cubicBezTo>
                    <a:pt x="2550" y="468"/>
                    <a:pt x="2325" y="383"/>
                    <a:pt x="2120" y="257"/>
                  </a:cubicBezTo>
                  <a:cubicBezTo>
                    <a:pt x="1730" y="27"/>
                    <a:pt x="1730" y="27"/>
                    <a:pt x="1730" y="27"/>
                  </a:cubicBezTo>
                  <a:cubicBezTo>
                    <a:pt x="1699" y="9"/>
                    <a:pt x="1664" y="0"/>
                    <a:pt x="1630" y="0"/>
                  </a:cubicBezTo>
                  <a:lnTo>
                    <a:pt x="1628" y="0"/>
                  </a:lnTo>
                </a:path>
              </a:pathLst>
            </a:custGeom>
            <a:solidFill>
              <a:schemeClr val="accent2"/>
            </a:solidFill>
            <a:ln w="9525" cap="flat">
              <a:noFill/>
              <a:prstDash val="solid"/>
              <a:miter/>
            </a:ln>
          </p:spPr>
        </p:sp>
        <p:sp>
          <p:nvSpPr>
            <p:cNvPr id="76" name="Freeform 2">
              <a:extLst>
                <a:ext uri="{FF2B5EF4-FFF2-40B4-BE49-F238E27FC236}">
                  <a16:creationId xmlns:a16="http://schemas.microsoft.com/office/drawing/2014/main" xmlns="" id="{21F2F591-FAD5-5549-9504-7F25FDC299F3}"/>
                </a:ext>
              </a:extLst>
            </p:cNvPr>
            <p:cNvSpPr>
              <a:spLocks noChangeAspect="1"/>
            </p:cNvSpPr>
            <p:nvPr/>
          </p:nvSpPr>
          <p:spPr>
            <a:xfrm>
              <a:off x="1764647" y="1128039"/>
              <a:ext cx="440364" cy="439188"/>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bg2"/>
            </a:solidFill>
            <a:ln>
              <a:noFill/>
            </a:ln>
          </p:spPr>
        </p:sp>
      </p:grpSp>
      <p:grpSp>
        <p:nvGrpSpPr>
          <p:cNvPr id="77" name="Group 76">
            <a:extLst>
              <a:ext uri="{FF2B5EF4-FFF2-40B4-BE49-F238E27FC236}">
                <a16:creationId xmlns:a16="http://schemas.microsoft.com/office/drawing/2014/main" xmlns="" id="{D1043783-2090-2740-8A9B-64C1822CEE04}"/>
              </a:ext>
            </a:extLst>
          </p:cNvPr>
          <p:cNvGrpSpPr/>
          <p:nvPr userDrawn="1"/>
        </p:nvGrpSpPr>
        <p:grpSpPr>
          <a:xfrm rot="10800000" flipH="1">
            <a:off x="1302263" y="3349456"/>
            <a:ext cx="1128042" cy="207621"/>
            <a:chOff x="4467257" y="275609"/>
            <a:chExt cx="1102102" cy="202847"/>
          </a:xfrm>
          <a:solidFill>
            <a:schemeClr val="accent1"/>
          </a:solidFill>
        </p:grpSpPr>
        <p:sp>
          <p:nvSpPr>
            <p:cNvPr id="78" name="Freeform 77">
              <a:extLst>
                <a:ext uri="{FF2B5EF4-FFF2-40B4-BE49-F238E27FC236}">
                  <a16:creationId xmlns:a16="http://schemas.microsoft.com/office/drawing/2014/main" xmlns="" id="{A0E1DC6A-2DF2-C44F-99CE-B3F9CACACAB2}"/>
                </a:ext>
              </a:extLst>
            </p:cNvPr>
            <p:cNvSpPr/>
            <p:nvPr/>
          </p:nvSpPr>
          <p:spPr>
            <a:xfrm rot="16200000">
              <a:off x="4756970" y="278468"/>
              <a:ext cx="196823" cy="197130"/>
            </a:xfrm>
            <a:custGeom>
              <a:avLst/>
              <a:gdLst>
                <a:gd name="connsiteX0" fmla="*/ 194997 w 196823"/>
                <a:gd name="connsiteY0" fmla="*/ 25432 h 197130"/>
                <a:gd name="connsiteX1" fmla="*/ 114129 w 196823"/>
                <a:gd name="connsiteY1" fmla="*/ 187357 h 197130"/>
                <a:gd name="connsiteX2" fmla="*/ 90657 w 196823"/>
                <a:gd name="connsiteY2" fmla="*/ 195317 h 197130"/>
                <a:gd name="connsiteX3" fmla="*/ 82697 w 196823"/>
                <a:gd name="connsiteY3" fmla="*/ 187357 h 197130"/>
                <a:gd name="connsiteX4" fmla="*/ 1830 w 196823"/>
                <a:gd name="connsiteY4" fmla="*/ 25432 h 197130"/>
                <a:gd name="connsiteX5" fmla="*/ 9814 w 196823"/>
                <a:gd name="connsiteY5" fmla="*/ 1826 h 197130"/>
                <a:gd name="connsiteX6" fmla="*/ 17546 w 196823"/>
                <a:gd name="connsiteY6" fmla="*/ 0 h 197130"/>
                <a:gd name="connsiteX7" fmla="*/ 179471 w 196823"/>
                <a:gd name="connsiteY7" fmla="*/ 0 h 197130"/>
                <a:gd name="connsiteX8" fmla="*/ 196822 w 196823"/>
                <a:gd name="connsiteY8" fmla="*/ 17888 h 197130"/>
                <a:gd name="connsiteX9" fmla="*/ 194997 w 196823"/>
                <a:gd name="connsiteY9" fmla="*/ 25432 h 1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23" h="197130">
                  <a:moveTo>
                    <a:pt x="194997" y="25432"/>
                  </a:moveTo>
                  <a:lnTo>
                    <a:pt x="114129" y="187357"/>
                  </a:lnTo>
                  <a:cubicBezTo>
                    <a:pt x="109846" y="196037"/>
                    <a:pt x="99337" y="199600"/>
                    <a:pt x="90657" y="195317"/>
                  </a:cubicBezTo>
                  <a:cubicBezTo>
                    <a:pt x="87200" y="193611"/>
                    <a:pt x="84403" y="190813"/>
                    <a:pt x="82697" y="187357"/>
                  </a:cubicBezTo>
                  <a:lnTo>
                    <a:pt x="1830" y="25432"/>
                  </a:lnTo>
                  <a:cubicBezTo>
                    <a:pt x="-2484" y="16708"/>
                    <a:pt x="1091" y="6139"/>
                    <a:pt x="9814" y="1826"/>
                  </a:cubicBezTo>
                  <a:cubicBezTo>
                    <a:pt x="12220" y="636"/>
                    <a:pt x="14864" y="12"/>
                    <a:pt x="17546" y="0"/>
                  </a:cubicBezTo>
                  <a:lnTo>
                    <a:pt x="179471" y="0"/>
                  </a:lnTo>
                  <a:cubicBezTo>
                    <a:pt x="189202" y="149"/>
                    <a:pt x="196969" y="8157"/>
                    <a:pt x="196822" y="17888"/>
                  </a:cubicBezTo>
                  <a:cubicBezTo>
                    <a:pt x="196782" y="20507"/>
                    <a:pt x="196158" y="23084"/>
                    <a:pt x="194997" y="25432"/>
                  </a:cubicBezTo>
                  <a:close/>
                </a:path>
              </a:pathLst>
            </a:custGeom>
            <a:grp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xmlns="" id="{7E75A8C3-88F7-CB4D-85FF-AC3527A7F278}"/>
                </a:ext>
              </a:extLst>
            </p:cNvPr>
            <p:cNvSpPr/>
            <p:nvPr/>
          </p:nvSpPr>
          <p:spPr>
            <a:xfrm rot="16200000">
              <a:off x="5366512" y="275610"/>
              <a:ext cx="202847" cy="202846"/>
            </a:xfrm>
            <a:custGeom>
              <a:avLst/>
              <a:gdLst>
                <a:gd name="connsiteX0" fmla="*/ 201533 w 202847"/>
                <a:gd name="connsiteY0" fmla="*/ 18288 h 202846"/>
                <a:gd name="connsiteX1" fmla="*/ 112760 w 202847"/>
                <a:gd name="connsiteY1" fmla="*/ 195834 h 202846"/>
                <a:gd name="connsiteX2" fmla="*/ 95767 w 202847"/>
                <a:gd name="connsiteY2" fmla="*/ 201511 h 202846"/>
                <a:gd name="connsiteX3" fmla="*/ 90090 w 202847"/>
                <a:gd name="connsiteY3" fmla="*/ 195834 h 202846"/>
                <a:gd name="connsiteX4" fmla="*/ 1317 w 202847"/>
                <a:gd name="connsiteY4" fmla="*/ 18288 h 202846"/>
                <a:gd name="connsiteX5" fmla="*/ 7051 w 202847"/>
                <a:gd name="connsiteY5" fmla="*/ 1314 h 202846"/>
                <a:gd name="connsiteX6" fmla="*/ 12652 w 202847"/>
                <a:gd name="connsiteY6" fmla="*/ 0 h 202846"/>
                <a:gd name="connsiteX7" fmla="*/ 190198 w 202847"/>
                <a:gd name="connsiteY7" fmla="*/ 0 h 202846"/>
                <a:gd name="connsiteX8" fmla="*/ 202847 w 202847"/>
                <a:gd name="connsiteY8" fmla="*/ 12687 h 202846"/>
                <a:gd name="connsiteX9" fmla="*/ 201533 w 202847"/>
                <a:gd name="connsiteY9" fmla="*/ 18288 h 2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7" h="202846">
                  <a:moveTo>
                    <a:pt x="201533" y="18288"/>
                  </a:moveTo>
                  <a:lnTo>
                    <a:pt x="112760" y="195834"/>
                  </a:lnTo>
                  <a:cubicBezTo>
                    <a:pt x="109636" y="202092"/>
                    <a:pt x="102028" y="204635"/>
                    <a:pt x="95767" y="201511"/>
                  </a:cubicBezTo>
                  <a:cubicBezTo>
                    <a:pt x="93310" y="200282"/>
                    <a:pt x="91317" y="198291"/>
                    <a:pt x="90090" y="195834"/>
                  </a:cubicBezTo>
                  <a:lnTo>
                    <a:pt x="1317" y="18288"/>
                  </a:lnTo>
                  <a:cubicBezTo>
                    <a:pt x="-1786" y="12021"/>
                    <a:pt x="781" y="4420"/>
                    <a:pt x="7051" y="1314"/>
                  </a:cubicBezTo>
                  <a:cubicBezTo>
                    <a:pt x="8792" y="457"/>
                    <a:pt x="10709" y="0"/>
                    <a:pt x="12652" y="0"/>
                  </a:cubicBezTo>
                  <a:lnTo>
                    <a:pt x="190198" y="0"/>
                  </a:lnTo>
                  <a:cubicBezTo>
                    <a:pt x="197194" y="10"/>
                    <a:pt x="202858" y="5686"/>
                    <a:pt x="202847" y="12687"/>
                  </a:cubicBezTo>
                  <a:cubicBezTo>
                    <a:pt x="202844" y="14630"/>
                    <a:pt x="202395" y="16545"/>
                    <a:pt x="201533" y="18288"/>
                  </a:cubicBezTo>
                  <a:close/>
                </a:path>
              </a:pathLst>
            </a:custGeom>
            <a:grp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xmlns="" id="{649EF03E-5723-2948-B32F-E583CF15D160}"/>
                </a:ext>
              </a:extLst>
            </p:cNvPr>
            <p:cNvSpPr/>
            <p:nvPr/>
          </p:nvSpPr>
          <p:spPr>
            <a:xfrm rot="16200000">
              <a:off x="4467256" y="279200"/>
              <a:ext cx="195667" cy="195666"/>
            </a:xfrm>
            <a:custGeom>
              <a:avLst/>
              <a:gdLst>
                <a:gd name="connsiteX0" fmla="*/ 193753 w 195667"/>
                <a:gd name="connsiteY0" fmla="*/ 26670 h 195666"/>
                <a:gd name="connsiteX1" fmla="*/ 114409 w 195667"/>
                <a:gd name="connsiteY1" fmla="*/ 185452 h 195666"/>
                <a:gd name="connsiteX2" fmla="*/ 89616 w 195667"/>
                <a:gd name="connsiteY2" fmla="*/ 193710 h 195666"/>
                <a:gd name="connsiteX3" fmla="*/ 81358 w 195667"/>
                <a:gd name="connsiteY3" fmla="*/ 185452 h 195666"/>
                <a:gd name="connsiteX4" fmla="*/ 1919 w 195667"/>
                <a:gd name="connsiteY4" fmla="*/ 26670 h 195666"/>
                <a:gd name="connsiteX5" fmla="*/ 10292 w 195667"/>
                <a:gd name="connsiteY5" fmla="*/ 1915 h 195666"/>
                <a:gd name="connsiteX6" fmla="*/ 18493 w 195667"/>
                <a:gd name="connsiteY6" fmla="*/ 0 h 195666"/>
                <a:gd name="connsiteX7" fmla="*/ 177179 w 195667"/>
                <a:gd name="connsiteY7" fmla="*/ 0 h 195666"/>
                <a:gd name="connsiteX8" fmla="*/ 195667 w 195667"/>
                <a:gd name="connsiteY8" fmla="*/ 18469 h 195666"/>
                <a:gd name="connsiteX9" fmla="*/ 193753 w 195667"/>
                <a:gd name="connsiteY9" fmla="*/ 26670 h 1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67" h="195666">
                  <a:moveTo>
                    <a:pt x="193753" y="26670"/>
                  </a:moveTo>
                  <a:lnTo>
                    <a:pt x="114409" y="185452"/>
                  </a:lnTo>
                  <a:cubicBezTo>
                    <a:pt x="109843" y="194579"/>
                    <a:pt x="98743" y="198276"/>
                    <a:pt x="89616" y="193710"/>
                  </a:cubicBezTo>
                  <a:cubicBezTo>
                    <a:pt x="86043" y="191923"/>
                    <a:pt x="83145" y="189025"/>
                    <a:pt x="81358" y="185452"/>
                  </a:cubicBezTo>
                  <a:lnTo>
                    <a:pt x="1919" y="26670"/>
                  </a:lnTo>
                  <a:cubicBezTo>
                    <a:pt x="-2605" y="17522"/>
                    <a:pt x="1144" y="6439"/>
                    <a:pt x="10292" y="1915"/>
                  </a:cubicBezTo>
                  <a:cubicBezTo>
                    <a:pt x="12841" y="653"/>
                    <a:pt x="15647" y="-2"/>
                    <a:pt x="18493" y="0"/>
                  </a:cubicBezTo>
                  <a:lnTo>
                    <a:pt x="177179" y="0"/>
                  </a:lnTo>
                  <a:cubicBezTo>
                    <a:pt x="187384" y="-6"/>
                    <a:pt x="195662" y="8263"/>
                    <a:pt x="195667" y="18469"/>
                  </a:cubicBezTo>
                  <a:cubicBezTo>
                    <a:pt x="195669" y="21313"/>
                    <a:pt x="195014" y="24120"/>
                    <a:pt x="193753" y="26670"/>
                  </a:cubicBezTo>
                  <a:close/>
                </a:path>
              </a:pathLst>
            </a:custGeom>
            <a:grp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xmlns="" id="{08955D74-1137-144B-B2F9-137E05ABF8A0}"/>
                </a:ext>
              </a:extLst>
            </p:cNvPr>
            <p:cNvSpPr/>
            <p:nvPr/>
          </p:nvSpPr>
          <p:spPr>
            <a:xfrm rot="16200000">
              <a:off x="5061616" y="277858"/>
              <a:ext cx="198352" cy="198351"/>
            </a:xfrm>
            <a:custGeom>
              <a:avLst/>
              <a:gdLst>
                <a:gd name="connsiteX0" fmla="*/ 196619 w 198352"/>
                <a:gd name="connsiteY0" fmla="*/ 23717 h 198351"/>
                <a:gd name="connsiteX1" fmla="*/ 113846 w 198352"/>
                <a:gd name="connsiteY1" fmla="*/ 189262 h 198351"/>
                <a:gd name="connsiteX2" fmla="*/ 91882 w 198352"/>
                <a:gd name="connsiteY2" fmla="*/ 196634 h 198351"/>
                <a:gd name="connsiteX3" fmla="*/ 84509 w 198352"/>
                <a:gd name="connsiteY3" fmla="*/ 189262 h 198351"/>
                <a:gd name="connsiteX4" fmla="*/ 1737 w 198352"/>
                <a:gd name="connsiteY4" fmla="*/ 23717 h 198351"/>
                <a:gd name="connsiteX5" fmla="*/ 9052 w 198352"/>
                <a:gd name="connsiteY5" fmla="*/ 1734 h 198351"/>
                <a:gd name="connsiteX6" fmla="*/ 16406 w 198352"/>
                <a:gd name="connsiteY6" fmla="*/ 0 h 198351"/>
                <a:gd name="connsiteX7" fmla="*/ 181950 w 198352"/>
                <a:gd name="connsiteY7" fmla="*/ 0 h 198351"/>
                <a:gd name="connsiteX8" fmla="*/ 198352 w 198352"/>
                <a:gd name="connsiteY8" fmla="*/ 16364 h 198351"/>
                <a:gd name="connsiteX9" fmla="*/ 196619 w 198352"/>
                <a:gd name="connsiteY9" fmla="*/ 23717 h 1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52" h="198351">
                  <a:moveTo>
                    <a:pt x="196619" y="23717"/>
                  </a:moveTo>
                  <a:lnTo>
                    <a:pt x="113846" y="189262"/>
                  </a:lnTo>
                  <a:cubicBezTo>
                    <a:pt x="109816" y="197363"/>
                    <a:pt x="99983" y="200663"/>
                    <a:pt x="91882" y="196634"/>
                  </a:cubicBezTo>
                  <a:cubicBezTo>
                    <a:pt x="88687" y="195044"/>
                    <a:pt x="86098" y="192456"/>
                    <a:pt x="84509" y="189262"/>
                  </a:cubicBezTo>
                  <a:lnTo>
                    <a:pt x="1737" y="23717"/>
                  </a:lnTo>
                  <a:cubicBezTo>
                    <a:pt x="-2314" y="15627"/>
                    <a:pt x="962" y="5784"/>
                    <a:pt x="9052" y="1734"/>
                  </a:cubicBezTo>
                  <a:cubicBezTo>
                    <a:pt x="11335" y="591"/>
                    <a:pt x="13853" y="-3"/>
                    <a:pt x="16406" y="0"/>
                  </a:cubicBezTo>
                  <a:lnTo>
                    <a:pt x="181950" y="0"/>
                  </a:lnTo>
                  <a:cubicBezTo>
                    <a:pt x="190998" y="-10"/>
                    <a:pt x="198342" y="7316"/>
                    <a:pt x="198352" y="16364"/>
                  </a:cubicBezTo>
                  <a:cubicBezTo>
                    <a:pt x="198355" y="18917"/>
                    <a:pt x="197762" y="21435"/>
                    <a:pt x="196619" y="23717"/>
                  </a:cubicBezTo>
                  <a:close/>
                </a:path>
              </a:pathLst>
            </a:custGeom>
            <a:grpFill/>
            <a:ln w="9525" cap="flat">
              <a:noFill/>
              <a:prstDash val="solid"/>
              <a:miter/>
            </a:ln>
          </p:spPr>
          <p:txBody>
            <a:bodyPr rtlCol="0" anchor="ctr"/>
            <a:lstStyle/>
            <a:p>
              <a:endParaRPr lang="en-US"/>
            </a:p>
          </p:txBody>
        </p:sp>
      </p:grpSp>
      <p:sp>
        <p:nvSpPr>
          <p:cNvPr id="17" name="Text Placeholder 3">
            <a:extLst>
              <a:ext uri="{FF2B5EF4-FFF2-40B4-BE49-F238E27FC236}">
                <a16:creationId xmlns:a16="http://schemas.microsoft.com/office/drawing/2014/main" xmlns="" id="{435977C5-2F7B-7F44-B5E0-D19B891AC02F}"/>
              </a:ext>
            </a:extLst>
          </p:cNvPr>
          <p:cNvSpPr>
            <a:spLocks noGrp="1"/>
          </p:cNvSpPr>
          <p:nvPr>
            <p:ph type="body" sz="quarter" idx="10" hasCustomPrompt="1"/>
          </p:nvPr>
        </p:nvSpPr>
        <p:spPr>
          <a:xfrm>
            <a:off x="4444584" y="531813"/>
            <a:ext cx="4204117" cy="3983038"/>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dirty="0"/>
              <a:t>Insert topic one here</a:t>
            </a:r>
          </a:p>
        </p:txBody>
      </p:sp>
      <p:sp>
        <p:nvSpPr>
          <p:cNvPr id="2" name="Rectangle 1">
            <a:extLst>
              <a:ext uri="{FF2B5EF4-FFF2-40B4-BE49-F238E27FC236}">
                <a16:creationId xmlns:a16="http://schemas.microsoft.com/office/drawing/2014/main" xmlns="" id="{1DDC43BC-1355-F544-8B4D-78BB1409F9B1}"/>
              </a:ext>
            </a:extLst>
          </p:cNvPr>
          <p:cNvSpPr/>
          <p:nvPr userDrawn="1"/>
        </p:nvSpPr>
        <p:spPr>
          <a:xfrm>
            <a:off x="461998" y="1328615"/>
            <a:ext cx="3180553" cy="1105079"/>
          </a:xfrm>
          <a:prstGeom prst="rect">
            <a:avLst/>
          </a:prstGeom>
        </p:spPr>
        <p:txBody>
          <a:bodyPr wrap="square" anchor="ctr">
            <a:normAutofit/>
          </a:bodyPr>
          <a:lstStyle/>
          <a:p>
            <a:pPr algn="l" defTabSz="684213" rtl="0" eaLnBrk="1" fontAlgn="base" hangingPunct="1">
              <a:lnSpc>
                <a:spcPct val="85000"/>
              </a:lnSpc>
              <a:spcBef>
                <a:spcPct val="0"/>
              </a:spcBef>
              <a:spcAft>
                <a:spcPct val="0"/>
              </a:spcAft>
            </a:pPr>
            <a:r>
              <a:rPr lang="en-US" sz="2800" b="0" i="0" u="none" kern="1200" baseline="0" dirty="0">
                <a:solidFill>
                  <a:schemeClr val="bg1"/>
                </a:solidFill>
                <a:latin typeface="+mj-lt"/>
                <a:cs typeface="CiscoSansTT Thin" charset="0"/>
              </a:rPr>
              <a:t>Agenda</a:t>
            </a:r>
          </a:p>
        </p:txBody>
      </p:sp>
      <p:grpSp>
        <p:nvGrpSpPr>
          <p:cNvPr id="19" name="Group 18">
            <a:extLst>
              <a:ext uri="{FF2B5EF4-FFF2-40B4-BE49-F238E27FC236}">
                <a16:creationId xmlns:a16="http://schemas.microsoft.com/office/drawing/2014/main" xmlns="" id="{DFB5A850-2000-6347-B552-434CEC9692A2}"/>
              </a:ext>
            </a:extLst>
          </p:cNvPr>
          <p:cNvGrpSpPr/>
          <p:nvPr userDrawn="1"/>
        </p:nvGrpSpPr>
        <p:grpSpPr>
          <a:xfrm>
            <a:off x="282292" y="2563081"/>
            <a:ext cx="3178762" cy="580089"/>
            <a:chOff x="5098310" y="621568"/>
            <a:chExt cx="1477115" cy="269557"/>
          </a:xfrm>
          <a:gradFill>
            <a:gsLst>
              <a:gs pos="49000">
                <a:schemeClr val="bg1">
                  <a:alpha val="6000"/>
                </a:schemeClr>
              </a:gs>
              <a:gs pos="87000">
                <a:schemeClr val="bg2">
                  <a:alpha val="40000"/>
                </a:schemeClr>
              </a:gs>
              <a:gs pos="5000">
                <a:schemeClr val="bg2">
                  <a:alpha val="0"/>
                </a:schemeClr>
              </a:gs>
            </a:gsLst>
            <a:lin ang="600000" scaled="0"/>
          </a:gradFill>
        </p:grpSpPr>
        <p:sp>
          <p:nvSpPr>
            <p:cNvPr id="20" name="Freeform 19">
              <a:extLst>
                <a:ext uri="{FF2B5EF4-FFF2-40B4-BE49-F238E27FC236}">
                  <a16:creationId xmlns:a16="http://schemas.microsoft.com/office/drawing/2014/main" xmlns="" id="{8F7E193E-DD3F-0B4D-85B4-D06701A47F96}"/>
                </a:ext>
              </a:extLst>
            </p:cNvPr>
            <p:cNvSpPr/>
            <p:nvPr/>
          </p:nvSpPr>
          <p:spPr>
            <a:xfrm>
              <a:off x="5976866"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xmlns="" id="{0DE494EF-B7D1-9648-95B6-D6CD4DC52346}"/>
                </a:ext>
              </a:extLst>
            </p:cNvPr>
            <p:cNvSpPr/>
            <p:nvPr/>
          </p:nvSpPr>
          <p:spPr>
            <a:xfrm>
              <a:off x="5683964" y="621949"/>
              <a:ext cx="305937" cy="269176"/>
            </a:xfrm>
            <a:custGeom>
              <a:avLst/>
              <a:gdLst>
                <a:gd name="connsiteX0" fmla="*/ 16238 w 305937"/>
                <a:gd name="connsiteY0" fmla="*/ 269177 h 269176"/>
                <a:gd name="connsiteX1" fmla="*/ 174353 w 305937"/>
                <a:gd name="connsiteY1" fmla="*/ 269177 h 269176"/>
                <a:gd name="connsiteX2" fmla="*/ 188926 w 305937"/>
                <a:gd name="connsiteY2" fmla="*/ 259652 h 269176"/>
                <a:gd name="connsiteX3" fmla="*/ 304274 w 305937"/>
                <a:gd name="connsiteY3" fmla="*/ 23336 h 269176"/>
                <a:gd name="connsiteX4" fmla="*/ 296883 w 305937"/>
                <a:gd name="connsiteY4" fmla="*/ 1661 h 269176"/>
                <a:gd name="connsiteX5" fmla="*/ 289701 w 305937"/>
                <a:gd name="connsiteY5" fmla="*/ 0 h 269176"/>
                <a:gd name="connsiteX6" fmla="*/ 131586 w 305937"/>
                <a:gd name="connsiteY6" fmla="*/ 0 h 269176"/>
                <a:gd name="connsiteX7" fmla="*/ 117012 w 305937"/>
                <a:gd name="connsiteY7" fmla="*/ 9525 h 269176"/>
                <a:gd name="connsiteX8" fmla="*/ 1665 w 305937"/>
                <a:gd name="connsiteY8" fmla="*/ 245840 h 269176"/>
                <a:gd name="connsiteX9" fmla="*/ 9052 w 305937"/>
                <a:gd name="connsiteY9" fmla="*/ 267515 h 269176"/>
                <a:gd name="connsiteX10" fmla="*/ 16238 w 305937"/>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37" h="269176">
                  <a:moveTo>
                    <a:pt x="16238" y="269177"/>
                  </a:moveTo>
                  <a:lnTo>
                    <a:pt x="174353" y="269177"/>
                  </a:lnTo>
                  <a:cubicBezTo>
                    <a:pt x="180657" y="269129"/>
                    <a:pt x="186352" y="265407"/>
                    <a:pt x="188926" y="259652"/>
                  </a:cubicBezTo>
                  <a:lnTo>
                    <a:pt x="304274" y="23336"/>
                  </a:lnTo>
                  <a:cubicBezTo>
                    <a:pt x="308217" y="15311"/>
                    <a:pt x="304912" y="5606"/>
                    <a:pt x="296883" y="1661"/>
                  </a:cubicBezTo>
                  <a:cubicBezTo>
                    <a:pt x="294654" y="562"/>
                    <a:pt x="292196" y="-7"/>
                    <a:pt x="289701" y="0"/>
                  </a:cubicBezTo>
                  <a:lnTo>
                    <a:pt x="131586" y="0"/>
                  </a:lnTo>
                  <a:cubicBezTo>
                    <a:pt x="125289" y="71"/>
                    <a:pt x="119605" y="3786"/>
                    <a:pt x="117012"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xmlns="" id="{71DC1917-FAEA-B240-A2BC-453B855C83E7}"/>
                </a:ext>
              </a:extLst>
            </p:cNvPr>
            <p:cNvSpPr/>
            <p:nvPr/>
          </p:nvSpPr>
          <p:spPr>
            <a:xfrm>
              <a:off x="5391118" y="621949"/>
              <a:ext cx="305881" cy="269176"/>
            </a:xfrm>
            <a:custGeom>
              <a:avLst/>
              <a:gdLst>
                <a:gd name="connsiteX0" fmla="*/ 16238 w 305881"/>
                <a:gd name="connsiteY0" fmla="*/ 269176 h 269176"/>
                <a:gd name="connsiteX1" fmla="*/ 174353 w 305881"/>
                <a:gd name="connsiteY1" fmla="*/ 269176 h 269176"/>
                <a:gd name="connsiteX2" fmla="*/ 188926 w 305881"/>
                <a:gd name="connsiteY2" fmla="*/ 259651 h 269176"/>
                <a:gd name="connsiteX3" fmla="*/ 304274 w 305881"/>
                <a:gd name="connsiteY3" fmla="*/ 23336 h 269176"/>
                <a:gd name="connsiteX4" fmla="*/ 296639 w 305881"/>
                <a:gd name="connsiteY4" fmla="*/ 1604 h 269176"/>
                <a:gd name="connsiteX5" fmla="*/ 289605 w 305881"/>
                <a:gd name="connsiteY5" fmla="*/ 0 h 269176"/>
                <a:gd name="connsiteX6" fmla="*/ 131586 w 305881"/>
                <a:gd name="connsiteY6" fmla="*/ 0 h 269176"/>
                <a:gd name="connsiteX7" fmla="*/ 116917 w 305881"/>
                <a:gd name="connsiteY7" fmla="*/ 9525 h 269176"/>
                <a:gd name="connsiteX8" fmla="*/ 1665 w 305881"/>
                <a:gd name="connsiteY8" fmla="*/ 245840 h 269176"/>
                <a:gd name="connsiteX9" fmla="*/ 9052 w 305881"/>
                <a:gd name="connsiteY9" fmla="*/ 267515 h 269176"/>
                <a:gd name="connsiteX10" fmla="*/ 16238 w 305881"/>
                <a:gd name="connsiteY10" fmla="*/ 269176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81" h="269176">
                  <a:moveTo>
                    <a:pt x="16238" y="269176"/>
                  </a:moveTo>
                  <a:lnTo>
                    <a:pt x="174353" y="269176"/>
                  </a:lnTo>
                  <a:cubicBezTo>
                    <a:pt x="180657" y="269129"/>
                    <a:pt x="186353" y="265406"/>
                    <a:pt x="188926" y="259651"/>
                  </a:cubicBezTo>
                  <a:lnTo>
                    <a:pt x="304274" y="23336"/>
                  </a:lnTo>
                  <a:cubicBezTo>
                    <a:pt x="308167" y="15227"/>
                    <a:pt x="304748" y="5497"/>
                    <a:pt x="296639" y="1604"/>
                  </a:cubicBezTo>
                  <a:cubicBezTo>
                    <a:pt x="294444" y="551"/>
                    <a:pt x="292040" y="2"/>
                    <a:pt x="289605" y="0"/>
                  </a:cubicBezTo>
                  <a:lnTo>
                    <a:pt x="131586" y="0"/>
                  </a:lnTo>
                  <a:cubicBezTo>
                    <a:pt x="125269" y="81"/>
                    <a:pt x="119561" y="3787"/>
                    <a:pt x="116917" y="9525"/>
                  </a:cubicBezTo>
                  <a:lnTo>
                    <a:pt x="1665" y="245840"/>
                  </a:lnTo>
                  <a:cubicBezTo>
                    <a:pt x="-2281" y="253866"/>
                    <a:pt x="1026" y="263570"/>
                    <a:pt x="9052" y="267515"/>
                  </a:cubicBezTo>
                  <a:cubicBezTo>
                    <a:pt x="11288" y="268615"/>
                    <a:pt x="13747" y="269183"/>
                    <a:pt x="16238" y="269176"/>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xmlns="" id="{D81D5C68-3593-A04E-B935-D017F1656B8F}"/>
                </a:ext>
              </a:extLst>
            </p:cNvPr>
            <p:cNvSpPr/>
            <p:nvPr/>
          </p:nvSpPr>
          <p:spPr>
            <a:xfrm>
              <a:off x="5098310" y="621949"/>
              <a:ext cx="305843" cy="269176"/>
            </a:xfrm>
            <a:custGeom>
              <a:avLst/>
              <a:gdLst>
                <a:gd name="connsiteX0" fmla="*/ 16238 w 305843"/>
                <a:gd name="connsiteY0" fmla="*/ 269177 h 269176"/>
                <a:gd name="connsiteX1" fmla="*/ 174353 w 305843"/>
                <a:gd name="connsiteY1" fmla="*/ 269177 h 269176"/>
                <a:gd name="connsiteX2" fmla="*/ 188926 w 305843"/>
                <a:gd name="connsiteY2" fmla="*/ 259652 h 269176"/>
                <a:gd name="connsiteX3" fmla="*/ 304179 w 305843"/>
                <a:gd name="connsiteY3" fmla="*/ 23336 h 269176"/>
                <a:gd name="connsiteX4" fmla="*/ 296791 w 305843"/>
                <a:gd name="connsiteY4" fmla="*/ 1661 h 269176"/>
                <a:gd name="connsiteX5" fmla="*/ 289605 w 305843"/>
                <a:gd name="connsiteY5" fmla="*/ 0 h 269176"/>
                <a:gd name="connsiteX6" fmla="*/ 131490 w 305843"/>
                <a:gd name="connsiteY6" fmla="*/ 0 h 269176"/>
                <a:gd name="connsiteX7" fmla="*/ 116917 w 305843"/>
                <a:gd name="connsiteY7" fmla="*/ 9525 h 269176"/>
                <a:gd name="connsiteX8" fmla="*/ 1665 w 305843"/>
                <a:gd name="connsiteY8" fmla="*/ 245840 h 269176"/>
                <a:gd name="connsiteX9" fmla="*/ 9052 w 305843"/>
                <a:gd name="connsiteY9" fmla="*/ 267515 h 269176"/>
                <a:gd name="connsiteX10" fmla="*/ 16238 w 305843"/>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43" h="269176">
                  <a:moveTo>
                    <a:pt x="16238" y="269177"/>
                  </a:moveTo>
                  <a:lnTo>
                    <a:pt x="174353" y="269177"/>
                  </a:lnTo>
                  <a:cubicBezTo>
                    <a:pt x="180650" y="269105"/>
                    <a:pt x="186334" y="265390"/>
                    <a:pt x="188926" y="259652"/>
                  </a:cubicBezTo>
                  <a:lnTo>
                    <a:pt x="304179" y="23336"/>
                  </a:lnTo>
                  <a:cubicBezTo>
                    <a:pt x="308124" y="15311"/>
                    <a:pt x="304817" y="5606"/>
                    <a:pt x="296791" y="1661"/>
                  </a:cubicBezTo>
                  <a:cubicBezTo>
                    <a:pt x="294556" y="562"/>
                    <a:pt x="292096" y="-7"/>
                    <a:pt x="289605" y="0"/>
                  </a:cubicBezTo>
                  <a:lnTo>
                    <a:pt x="131490" y="0"/>
                  </a:lnTo>
                  <a:cubicBezTo>
                    <a:pt x="125201" y="94"/>
                    <a:pt x="119528" y="3802"/>
                    <a:pt x="116917"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xmlns="" id="{2CFC8861-7A27-9741-A819-6F9B9CE7F091}"/>
                </a:ext>
              </a:extLst>
            </p:cNvPr>
            <p:cNvSpPr/>
            <p:nvPr/>
          </p:nvSpPr>
          <p:spPr>
            <a:xfrm>
              <a:off x="6269628"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5053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Agenda, Numbered">
    <p:bg>
      <p:bgPr>
        <a:solidFill>
          <a:schemeClr val="tx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xmlns="" id="{437BE2A8-1232-7B42-A8FF-8C01F6C217FF}"/>
              </a:ext>
            </a:extLst>
          </p:cNvPr>
          <p:cNvSpPr>
            <a:spLocks noGrp="1"/>
          </p:cNvSpPr>
          <p:nvPr>
            <p:ph type="body" sz="quarter" idx="11" hasCustomPrompt="1"/>
          </p:nvPr>
        </p:nvSpPr>
        <p:spPr>
          <a:xfrm>
            <a:off x="4452456" y="76200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one here</a:t>
            </a:r>
          </a:p>
        </p:txBody>
      </p:sp>
      <p:sp>
        <p:nvSpPr>
          <p:cNvPr id="8" name="Text Placeholder 2">
            <a:extLst>
              <a:ext uri="{FF2B5EF4-FFF2-40B4-BE49-F238E27FC236}">
                <a16:creationId xmlns:a16="http://schemas.microsoft.com/office/drawing/2014/main" xmlns="" id="{59CFFCD8-D895-2840-9936-4EC96F042079}"/>
              </a:ext>
            </a:extLst>
          </p:cNvPr>
          <p:cNvSpPr>
            <a:spLocks noGrp="1" noChangeAspect="1"/>
          </p:cNvSpPr>
          <p:nvPr>
            <p:ph type="body" sz="quarter" idx="12" hasCustomPrompt="1"/>
          </p:nvPr>
        </p:nvSpPr>
        <p:spPr>
          <a:xfrm>
            <a:off x="3967067" y="1550565"/>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2</a:t>
            </a:r>
          </a:p>
        </p:txBody>
      </p:sp>
      <p:sp>
        <p:nvSpPr>
          <p:cNvPr id="9" name="Text Placeholder 4">
            <a:extLst>
              <a:ext uri="{FF2B5EF4-FFF2-40B4-BE49-F238E27FC236}">
                <a16:creationId xmlns:a16="http://schemas.microsoft.com/office/drawing/2014/main" xmlns="" id="{0DAA98AF-256D-EB4F-8CD2-9F318B8F4F3A}"/>
              </a:ext>
            </a:extLst>
          </p:cNvPr>
          <p:cNvSpPr>
            <a:spLocks noGrp="1"/>
          </p:cNvSpPr>
          <p:nvPr>
            <p:ph type="body" sz="quarter" idx="13" hasCustomPrompt="1"/>
          </p:nvPr>
        </p:nvSpPr>
        <p:spPr>
          <a:xfrm>
            <a:off x="4452456" y="1518924"/>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two here</a:t>
            </a:r>
          </a:p>
        </p:txBody>
      </p:sp>
      <p:sp>
        <p:nvSpPr>
          <p:cNvPr id="10" name="Text Placeholder 2">
            <a:extLst>
              <a:ext uri="{FF2B5EF4-FFF2-40B4-BE49-F238E27FC236}">
                <a16:creationId xmlns:a16="http://schemas.microsoft.com/office/drawing/2014/main" xmlns="" id="{BF117D28-EE20-D346-B679-B380D9B9E3C2}"/>
              </a:ext>
            </a:extLst>
          </p:cNvPr>
          <p:cNvSpPr>
            <a:spLocks noGrp="1" noChangeAspect="1"/>
          </p:cNvSpPr>
          <p:nvPr>
            <p:ph type="body" sz="quarter" idx="14" hasCustomPrompt="1"/>
          </p:nvPr>
        </p:nvSpPr>
        <p:spPr>
          <a:xfrm>
            <a:off x="3975160" y="2307489"/>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3</a:t>
            </a:r>
          </a:p>
        </p:txBody>
      </p:sp>
      <p:sp>
        <p:nvSpPr>
          <p:cNvPr id="11" name="Text Placeholder 4">
            <a:extLst>
              <a:ext uri="{FF2B5EF4-FFF2-40B4-BE49-F238E27FC236}">
                <a16:creationId xmlns:a16="http://schemas.microsoft.com/office/drawing/2014/main" xmlns="" id="{CEAB2726-8CF0-0542-A39A-261B71A478C0}"/>
              </a:ext>
            </a:extLst>
          </p:cNvPr>
          <p:cNvSpPr>
            <a:spLocks noGrp="1"/>
          </p:cNvSpPr>
          <p:nvPr>
            <p:ph type="body" sz="quarter" idx="15" hasCustomPrompt="1"/>
          </p:nvPr>
        </p:nvSpPr>
        <p:spPr>
          <a:xfrm>
            <a:off x="4460549" y="2275848"/>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three here</a:t>
            </a:r>
          </a:p>
        </p:txBody>
      </p:sp>
      <p:sp>
        <p:nvSpPr>
          <p:cNvPr id="12" name="Text Placeholder 2">
            <a:extLst>
              <a:ext uri="{FF2B5EF4-FFF2-40B4-BE49-F238E27FC236}">
                <a16:creationId xmlns:a16="http://schemas.microsoft.com/office/drawing/2014/main" xmlns="" id="{C9D29933-A44D-5946-8923-9ADD691BDC19}"/>
              </a:ext>
            </a:extLst>
          </p:cNvPr>
          <p:cNvSpPr>
            <a:spLocks noGrp="1" noChangeAspect="1"/>
          </p:cNvSpPr>
          <p:nvPr>
            <p:ph type="body" sz="quarter" idx="16" hasCustomPrompt="1"/>
          </p:nvPr>
        </p:nvSpPr>
        <p:spPr>
          <a:xfrm>
            <a:off x="3975160" y="3064413"/>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4</a:t>
            </a:r>
          </a:p>
        </p:txBody>
      </p:sp>
      <p:sp>
        <p:nvSpPr>
          <p:cNvPr id="13" name="Text Placeholder 4">
            <a:extLst>
              <a:ext uri="{FF2B5EF4-FFF2-40B4-BE49-F238E27FC236}">
                <a16:creationId xmlns:a16="http://schemas.microsoft.com/office/drawing/2014/main" xmlns="" id="{B5205B15-675C-DC4D-B3A4-B878F48FA2E9}"/>
              </a:ext>
            </a:extLst>
          </p:cNvPr>
          <p:cNvSpPr>
            <a:spLocks noGrp="1"/>
          </p:cNvSpPr>
          <p:nvPr>
            <p:ph type="body" sz="quarter" idx="17" hasCustomPrompt="1"/>
          </p:nvPr>
        </p:nvSpPr>
        <p:spPr>
          <a:xfrm>
            <a:off x="4460549" y="3032772"/>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four here</a:t>
            </a:r>
          </a:p>
        </p:txBody>
      </p:sp>
      <p:sp>
        <p:nvSpPr>
          <p:cNvPr id="14" name="Text Placeholder 2">
            <a:extLst>
              <a:ext uri="{FF2B5EF4-FFF2-40B4-BE49-F238E27FC236}">
                <a16:creationId xmlns:a16="http://schemas.microsoft.com/office/drawing/2014/main" xmlns="" id="{5FE71A7A-C295-EE47-A81F-DADF384F94F0}"/>
              </a:ext>
            </a:extLst>
          </p:cNvPr>
          <p:cNvSpPr>
            <a:spLocks noGrp="1" noChangeAspect="1"/>
          </p:cNvSpPr>
          <p:nvPr>
            <p:ph type="body" sz="quarter" idx="18" hasCustomPrompt="1"/>
          </p:nvPr>
        </p:nvSpPr>
        <p:spPr>
          <a:xfrm>
            <a:off x="3975160" y="3821337"/>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5</a:t>
            </a:r>
          </a:p>
        </p:txBody>
      </p:sp>
      <p:sp>
        <p:nvSpPr>
          <p:cNvPr id="15" name="Text Placeholder 4">
            <a:extLst>
              <a:ext uri="{FF2B5EF4-FFF2-40B4-BE49-F238E27FC236}">
                <a16:creationId xmlns:a16="http://schemas.microsoft.com/office/drawing/2014/main" xmlns="" id="{0A1588BF-3282-6349-882A-3513E0EC56A9}"/>
              </a:ext>
            </a:extLst>
          </p:cNvPr>
          <p:cNvSpPr>
            <a:spLocks noGrp="1"/>
          </p:cNvSpPr>
          <p:nvPr>
            <p:ph type="body" sz="quarter" idx="19" hasCustomPrompt="1"/>
          </p:nvPr>
        </p:nvSpPr>
        <p:spPr>
          <a:xfrm>
            <a:off x="4460549" y="3789696"/>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five here</a:t>
            </a:r>
          </a:p>
        </p:txBody>
      </p:sp>
      <p:sp>
        <p:nvSpPr>
          <p:cNvPr id="16" name="Text Placeholder 2">
            <a:extLst>
              <a:ext uri="{FF2B5EF4-FFF2-40B4-BE49-F238E27FC236}">
                <a16:creationId xmlns:a16="http://schemas.microsoft.com/office/drawing/2014/main" xmlns="" id="{11B905EF-54DB-A54E-B9B5-BF39F47D01B6}"/>
              </a:ext>
            </a:extLst>
          </p:cNvPr>
          <p:cNvSpPr>
            <a:spLocks noGrp="1" noChangeAspect="1"/>
          </p:cNvSpPr>
          <p:nvPr>
            <p:ph type="body" sz="quarter" idx="20" hasCustomPrompt="1"/>
          </p:nvPr>
        </p:nvSpPr>
        <p:spPr>
          <a:xfrm>
            <a:off x="3967067" y="79364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1</a:t>
            </a:r>
          </a:p>
        </p:txBody>
      </p:sp>
      <p:sp>
        <p:nvSpPr>
          <p:cNvPr id="17" name="Rectangle 16">
            <a:extLst>
              <a:ext uri="{FF2B5EF4-FFF2-40B4-BE49-F238E27FC236}">
                <a16:creationId xmlns:a16="http://schemas.microsoft.com/office/drawing/2014/main" xmlns="" id="{22BBA3CB-DC68-E148-9C76-14197C33FCCA}"/>
              </a:ext>
            </a:extLst>
          </p:cNvPr>
          <p:cNvSpPr/>
          <p:nvPr userDrawn="1"/>
        </p:nvSpPr>
        <p:spPr>
          <a:xfrm>
            <a:off x="461998" y="2109766"/>
            <a:ext cx="2145139" cy="667875"/>
          </a:xfrm>
          <a:prstGeom prst="rect">
            <a:avLst/>
          </a:prstGeom>
        </p:spPr>
        <p:txBody>
          <a:bodyPr wrap="none">
            <a:spAutoFit/>
          </a:bodyPr>
          <a:lstStyle/>
          <a:p>
            <a:pPr algn="l" defTabSz="684213" rtl="0" eaLnBrk="1" fontAlgn="base" hangingPunct="1">
              <a:lnSpc>
                <a:spcPct val="85000"/>
              </a:lnSpc>
              <a:spcBef>
                <a:spcPct val="0"/>
              </a:spcBef>
              <a:spcAft>
                <a:spcPct val="0"/>
              </a:spcAft>
            </a:pPr>
            <a:r>
              <a:rPr lang="en-US" sz="4400" b="0" i="0" u="none" kern="1200" baseline="0">
                <a:solidFill>
                  <a:schemeClr val="bg1"/>
                </a:solidFill>
                <a:latin typeface="+mj-lt"/>
                <a:cs typeface="CiscoSansTT Thin" charset="0"/>
              </a:rPr>
              <a:t>Agenda</a:t>
            </a:r>
          </a:p>
        </p:txBody>
      </p:sp>
    </p:spTree>
    <p:extLst>
      <p:ext uri="{BB962C8B-B14F-4D97-AF65-F5344CB8AC3E}">
        <p14:creationId xmlns:p14="http://schemas.microsoft.com/office/powerpoint/2010/main" val="208010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gue – Green">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
        <p:nvSpPr>
          <p:cNvPr id="4" name="Freeform 3">
            <a:extLst>
              <a:ext uri="{FF2B5EF4-FFF2-40B4-BE49-F238E27FC236}">
                <a16:creationId xmlns:a16="http://schemas.microsoft.com/office/drawing/2014/main" xmlns="" id="{EF3BC540-CDFF-9B4D-A038-78E4DE5E4A86}"/>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tx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89593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 (28pt)</a:t>
            </a:r>
          </a:p>
        </p:txBody>
      </p:sp>
      <p:sp>
        <p:nvSpPr>
          <p:cNvPr id="2" name="Text Placeholder 1">
            <a:extLst>
              <a:ext uri="{FF2B5EF4-FFF2-40B4-BE49-F238E27FC236}">
                <a16:creationId xmlns:a16="http://schemas.microsoft.com/office/drawing/2014/main" xmlns="" id="{A9EF330F-B908-6346-B31E-2887F4B77649}"/>
              </a:ext>
            </a:extLst>
          </p:cNvPr>
          <p:cNvSpPr>
            <a:spLocks noGrp="1"/>
          </p:cNvSpPr>
          <p:nvPr>
            <p:ph type="body" idx="1"/>
          </p:nvPr>
        </p:nvSpPr>
        <p:spPr>
          <a:xfrm>
            <a:off x="437766" y="1204532"/>
            <a:ext cx="8348472" cy="3313112"/>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7">
            <a:extLst>
              <a:ext uri="{FF2B5EF4-FFF2-40B4-BE49-F238E27FC236}">
                <a16:creationId xmlns:a16="http://schemas.microsoft.com/office/drawing/2014/main" xmlns="" id="{BE2A35EC-DBE8-634E-9F00-D46A28C2F392}"/>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2">
                  <a:lumMod val="65000"/>
                </a:schemeClr>
              </a:solidFill>
              <a:latin typeface="+mn-lt"/>
              <a:ea typeface="+mn-ea"/>
              <a:cs typeface="CiscoSans Thin"/>
            </a:endParaRPr>
          </a:p>
        </p:txBody>
      </p:sp>
      <p:sp>
        <p:nvSpPr>
          <p:cNvPr id="24" name="Rectangle 4">
            <a:extLst>
              <a:ext uri="{FF2B5EF4-FFF2-40B4-BE49-F238E27FC236}">
                <a16:creationId xmlns:a16="http://schemas.microsoft.com/office/drawing/2014/main" xmlns="" id="{190C3DC9-A637-1940-80C1-DAB6952B20CA}"/>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2">
                    <a:lumMod val="65000"/>
                  </a:schemeClr>
                </a:solidFill>
                <a:latin typeface="+mn-lt"/>
                <a:ea typeface="+mn-ea"/>
                <a:cs typeface="CiscoSans Thin"/>
              </a:rPr>
              <a:t>© 2020 Cisco and/or its affiliates. All rights reserved. Cisco Confidential   </a:t>
            </a:r>
          </a:p>
        </p:txBody>
      </p:sp>
      <p:pic>
        <p:nvPicPr>
          <p:cNvPr id="26" name="Picture 25">
            <a:extLst>
              <a:ext uri="{FF2B5EF4-FFF2-40B4-BE49-F238E27FC236}">
                <a16:creationId xmlns:a16="http://schemas.microsoft.com/office/drawing/2014/main" xmlns="" id="{78D06996-3B20-B946-86A3-ED52628C50BD}"/>
              </a:ext>
            </a:extLst>
          </p:cNvPr>
          <p:cNvPicPr>
            <a:picLocks noChangeAspect="1"/>
          </p:cNvPicPr>
          <p:nvPr userDrawn="1"/>
        </p:nvPicPr>
        <p:blipFill>
          <a:blip r:embed="rId41"/>
          <a:stretch>
            <a:fillRect/>
          </a:stretch>
        </p:blipFill>
        <p:spPr>
          <a:xfrm>
            <a:off x="528762" y="4751784"/>
            <a:ext cx="921665" cy="155093"/>
          </a:xfrm>
          <a:prstGeom prst="rect">
            <a:avLst/>
          </a:prstGeom>
        </p:spPr>
      </p:pic>
    </p:spTree>
    <p:extLst>
      <p:ext uri="{BB962C8B-B14F-4D97-AF65-F5344CB8AC3E}">
        <p14:creationId xmlns:p14="http://schemas.microsoft.com/office/powerpoint/2010/main" val="1596936477"/>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 id="2147484118" r:id="rId24"/>
    <p:sldLayoutId id="2147484119" r:id="rId25"/>
    <p:sldLayoutId id="2147484120" r:id="rId26"/>
    <p:sldLayoutId id="2147484121" r:id="rId27"/>
    <p:sldLayoutId id="2147484122" r:id="rId28"/>
    <p:sldLayoutId id="2147484123" r:id="rId29"/>
    <p:sldLayoutId id="2147484124" r:id="rId30"/>
    <p:sldLayoutId id="2147484125" r:id="rId31"/>
    <p:sldLayoutId id="2147484126" r:id="rId32"/>
    <p:sldLayoutId id="2147484127" r:id="rId33"/>
    <p:sldLayoutId id="2147484128" r:id="rId34"/>
    <p:sldLayoutId id="2147484129" r:id="rId35"/>
    <p:sldLayoutId id="2147484130" r:id="rId36"/>
    <p:sldLayoutId id="2147484131" r:id="rId37"/>
    <p:sldLayoutId id="2147484132" r:id="rId38"/>
    <p:sldLayoutId id="2147484133" r:id="rId39"/>
  </p:sldLayoutIdLst>
  <p:txStyles>
    <p:titleStyle>
      <a:lvl1pPr algn="l" defTabSz="684213" rtl="0" eaLnBrk="1" fontAlgn="base" hangingPunct="1">
        <a:lnSpc>
          <a:spcPct val="90000"/>
        </a:lnSpc>
        <a:spcBef>
          <a:spcPct val="0"/>
        </a:spcBef>
        <a:spcAft>
          <a:spcPct val="0"/>
        </a:spcAft>
        <a:defRPr lang="en-US" sz="2800" b="0" i="0" u="none" kern="1200" dirty="0">
          <a:solidFill>
            <a:srgbClr val="0D274D"/>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228600" indent="-220663" algn="l" defTabSz="684213" rtl="0" eaLnBrk="1" fontAlgn="base" hangingPunct="1">
        <a:lnSpc>
          <a:spcPct val="95000"/>
        </a:lnSpc>
        <a:spcBef>
          <a:spcPts val="1200"/>
        </a:spcBef>
        <a:spcAft>
          <a:spcPct val="0"/>
        </a:spcAft>
        <a:buClr>
          <a:schemeClr val="accent1"/>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844">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37.emf"/><Relationship Id="rId4" Type="http://schemas.openxmlformats.org/officeDocument/2006/relationships/image" Target="../media/image23.sv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4.png"/><Relationship Id="rId18"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57.sv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41.svg"/><Relationship Id="rId1" Type="http://schemas.openxmlformats.org/officeDocument/2006/relationships/slideLayout" Target="../slideLayouts/slideLayout22.xml"/><Relationship Id="rId6" Type="http://schemas.openxmlformats.org/officeDocument/2006/relationships/image" Target="../media/image51.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5.png"/><Relationship Id="rId10" Type="http://schemas.openxmlformats.org/officeDocument/2006/relationships/image" Target="../media/image55.svg"/><Relationship Id="rId19" Type="http://schemas.openxmlformats.org/officeDocument/2006/relationships/image" Target="../media/image48.png"/><Relationship Id="rId4" Type="http://schemas.openxmlformats.org/officeDocument/2006/relationships/image" Target="../media/image49.svg"/><Relationship Id="rId9" Type="http://schemas.openxmlformats.org/officeDocument/2006/relationships/image" Target="../media/image42.png"/><Relationship Id="rId14" Type="http://schemas.openxmlformats.org/officeDocument/2006/relationships/image" Target="../media/image59.sv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png"/><Relationship Id="rId2" Type="http://schemas.openxmlformats.org/officeDocument/2006/relationships/notesSlide" Target="../notesSlides/notesSlide9.xml"/><Relationship Id="rId16" Type="http://schemas.openxmlformats.org/officeDocument/2006/relationships/image" Target="../media/image58.png"/><Relationship Id="rId1" Type="http://schemas.openxmlformats.org/officeDocument/2006/relationships/slideLayout" Target="../slideLayouts/slideLayout22.xml"/><Relationship Id="rId6" Type="http://schemas.openxmlformats.org/officeDocument/2006/relationships/image" Target="../media/image67.svg"/><Relationship Id="rId11" Type="http://schemas.openxmlformats.org/officeDocument/2006/relationships/image" Target="../media/image72.svg"/><Relationship Id="rId5" Type="http://schemas.openxmlformats.org/officeDocument/2006/relationships/image" Target="../media/image50.png"/><Relationship Id="rId15" Type="http://schemas.openxmlformats.org/officeDocument/2006/relationships/image" Target="../media/image57.png"/><Relationship Id="rId10" Type="http://schemas.openxmlformats.org/officeDocument/2006/relationships/image" Target="../media/image53.png"/><Relationship Id="rId4" Type="http://schemas.openxmlformats.org/officeDocument/2006/relationships/image" Target="../media/image65.svg"/><Relationship Id="rId9" Type="http://schemas.openxmlformats.org/officeDocument/2006/relationships/image" Target="../media/image70.sv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hyperlink" Target="https://www.cisco.com/c/en/us/about/case-studies-customer-success-stories/lewisville-school-district.html" TargetMode="External"/><Relationship Id="rId7" Type="http://schemas.openxmlformats.org/officeDocument/2006/relationships/hyperlink" Target="https://www.cisco.com/c/en/us/about/case-studies-customer-success-stories/rackspace.html" TargetMode="External"/><Relationship Id="rId2" Type="http://schemas.openxmlformats.org/officeDocument/2006/relationships/image" Target="../media/image59.jpeg"/><Relationship Id="rId1" Type="http://schemas.openxmlformats.org/officeDocument/2006/relationships/slideLayout" Target="../slideLayouts/slideLayout2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s://www.cisco.com/c/en/us/about/case-studies-customer-success-stories/new-castle-hotels-resorts.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9.svg"/><Relationship Id="rId11" Type="http://schemas.openxmlformats.org/officeDocument/2006/relationships/image" Target="../media/image63.png"/><Relationship Id="rId5" Type="http://schemas.openxmlformats.org/officeDocument/2006/relationships/image" Target="../media/image33.png"/><Relationship Id="rId10" Type="http://schemas.openxmlformats.org/officeDocument/2006/relationships/image" Target="../media/image59.svg"/><Relationship Id="rId4" Type="http://schemas.openxmlformats.org/officeDocument/2006/relationships/image" Target="../media/image39.sv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68.png"/><Relationship Id="rId18" Type="http://schemas.openxmlformats.org/officeDocument/2006/relationships/image" Target="../media/image96.svg"/><Relationship Id="rId3" Type="http://schemas.openxmlformats.org/officeDocument/2006/relationships/image" Target="../media/image42.png"/><Relationship Id="rId7" Type="http://schemas.openxmlformats.org/officeDocument/2006/relationships/image" Target="../media/image65.png"/><Relationship Id="rId12" Type="http://schemas.openxmlformats.org/officeDocument/2006/relationships/image" Target="../media/image90.svg"/><Relationship Id="rId17" Type="http://schemas.openxmlformats.org/officeDocument/2006/relationships/image" Target="../media/image70.png"/><Relationship Id="rId2" Type="http://schemas.openxmlformats.org/officeDocument/2006/relationships/notesSlide" Target="../notesSlides/notesSlide12.xml"/><Relationship Id="rId16" Type="http://schemas.openxmlformats.org/officeDocument/2006/relationships/image" Target="../media/image94.svg"/><Relationship Id="rId1" Type="http://schemas.openxmlformats.org/officeDocument/2006/relationships/slideLayout" Target="../slideLayouts/slideLayout23.xml"/><Relationship Id="rId6" Type="http://schemas.openxmlformats.org/officeDocument/2006/relationships/image" Target="../media/image84.svg"/><Relationship Id="rId11" Type="http://schemas.openxmlformats.org/officeDocument/2006/relationships/image" Target="../media/image67.png"/><Relationship Id="rId5" Type="http://schemas.openxmlformats.org/officeDocument/2006/relationships/image" Target="../media/image64.png"/><Relationship Id="rId15" Type="http://schemas.openxmlformats.org/officeDocument/2006/relationships/image" Target="../media/image69.png"/><Relationship Id="rId10" Type="http://schemas.openxmlformats.org/officeDocument/2006/relationships/image" Target="../media/image88.svg"/><Relationship Id="rId4" Type="http://schemas.openxmlformats.org/officeDocument/2006/relationships/image" Target="../media/image55.svg"/><Relationship Id="rId9" Type="http://schemas.openxmlformats.org/officeDocument/2006/relationships/image" Target="../media/image66.png"/><Relationship Id="rId14" Type="http://schemas.openxmlformats.org/officeDocument/2006/relationships/image" Target="../media/image92.svg"/></Relationships>
</file>

<file path=ppt/slides/_rels/slide18.xml.rels><?xml version="1.0" encoding="UTF-8" standalone="yes"?>
<Relationships xmlns="http://schemas.openxmlformats.org/package/2006/relationships"><Relationship Id="rId8" Type="http://schemas.openxmlformats.org/officeDocument/2006/relationships/hyperlink" Target="https://salesconnect.cisco.com/open.html?c=f47055ba-a42e-4d60-baae-2cb6f4f00f08" TargetMode="External"/><Relationship Id="rId3" Type="http://schemas.openxmlformats.org/officeDocument/2006/relationships/hyperlink" Target="https://salesconnect.cisco.com/open.html?c=b9d90c1f-9e01-4422-a6ce-e1715727d77a" TargetMode="External"/><Relationship Id="rId7" Type="http://schemas.openxmlformats.org/officeDocument/2006/relationships/hyperlink" Target="https://salesconnect.cisco.com/open.html?c=d342cd65-a462-4637-b7e4-e5fcfbcc17fa"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hyperlink" Target="https://salesconnect.cisco.com/open.html?c=843165b8-844a-48a9-b952-8af4c903fdbe" TargetMode="External"/><Relationship Id="rId5" Type="http://schemas.openxmlformats.org/officeDocument/2006/relationships/hyperlink" Target="https://salesconnect.cisco.com/open.html?c=13c1a27e-e56a-4831-9fba-c8154fca3fed" TargetMode="External"/><Relationship Id="rId4" Type="http://schemas.openxmlformats.org/officeDocument/2006/relationships/hyperlink" Target="https://salesconnect.cisco.com/open.html?c=06316968-e584-4701-8fc9-6efb0bdb65c7"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2.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5.sv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9.svg"/><Relationship Id="rId1" Type="http://schemas.openxmlformats.org/officeDocument/2006/relationships/slideLayout" Target="../slideLayouts/slideLayout23.xml"/><Relationship Id="rId6" Type="http://schemas.openxmlformats.org/officeDocument/2006/relationships/image" Target="../media/image19.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1.svg"/><Relationship Id="rId12" Type="http://schemas.openxmlformats.org/officeDocument/2006/relationships/image" Target="../media/image22.png"/><Relationship Id="rId17" Type="http://schemas.openxmlformats.org/officeDocument/2006/relationships/image" Target="../media/image31.sv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1.svg"/><Relationship Id="rId5" Type="http://schemas.openxmlformats.org/officeDocument/2006/relationships/image" Target="../media/image32.png"/><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725CBED-440F-471C-91AE-5D386E3C941D}"/>
              </a:ext>
            </a:extLst>
          </p:cNvPr>
          <p:cNvSpPr>
            <a:spLocks noGrp="1"/>
          </p:cNvSpPr>
          <p:nvPr>
            <p:ph type="body" sz="quarter" idx="13"/>
          </p:nvPr>
        </p:nvSpPr>
        <p:spPr/>
        <p:txBody>
          <a:bodyPr/>
          <a:lstStyle/>
          <a:p>
            <a:r>
              <a:rPr lang="en-US" dirty="0"/>
              <a:t>Reimagine the firewall</a:t>
            </a:r>
          </a:p>
        </p:txBody>
      </p:sp>
      <p:sp>
        <p:nvSpPr>
          <p:cNvPr id="6" name="Title 5">
            <a:extLst>
              <a:ext uri="{FF2B5EF4-FFF2-40B4-BE49-F238E27FC236}">
                <a16:creationId xmlns:a16="http://schemas.microsoft.com/office/drawing/2014/main" xmlns="" id="{50888F45-D1DF-49AD-A419-B7A75067C50F}"/>
              </a:ext>
            </a:extLst>
          </p:cNvPr>
          <p:cNvSpPr>
            <a:spLocks noGrp="1"/>
          </p:cNvSpPr>
          <p:nvPr>
            <p:ph type="ctrTitle"/>
          </p:nvPr>
        </p:nvSpPr>
        <p:spPr/>
        <p:txBody>
          <a:bodyPr/>
          <a:lstStyle/>
          <a:p>
            <a:r>
              <a:rPr lang="en-US" dirty="0"/>
              <a:t>Cisco Secure Firewall</a:t>
            </a:r>
          </a:p>
        </p:txBody>
      </p:sp>
      <p:pic>
        <p:nvPicPr>
          <p:cNvPr id="7" name="Picture 6">
            <a:extLst>
              <a:ext uri="{FF2B5EF4-FFF2-40B4-BE49-F238E27FC236}">
                <a16:creationId xmlns:a16="http://schemas.microsoft.com/office/drawing/2014/main" xmlns="" id="{5673D544-6D33-4E8B-ADCA-AA6FC34E91DA}"/>
              </a:ext>
            </a:extLst>
          </p:cNvPr>
          <p:cNvPicPr>
            <a:picLocks noChangeAspect="1"/>
          </p:cNvPicPr>
          <p:nvPr/>
        </p:nvPicPr>
        <p:blipFill>
          <a:blip r:embed="rId2"/>
          <a:stretch>
            <a:fillRect/>
          </a:stretch>
        </p:blipFill>
        <p:spPr>
          <a:xfrm>
            <a:off x="6154062" y="1762284"/>
            <a:ext cx="2709225" cy="2709225"/>
          </a:xfrm>
          <a:prstGeom prst="rect">
            <a:avLst/>
          </a:prstGeom>
        </p:spPr>
      </p:pic>
    </p:spTree>
    <p:extLst>
      <p:ext uri="{BB962C8B-B14F-4D97-AF65-F5344CB8AC3E}">
        <p14:creationId xmlns:p14="http://schemas.microsoft.com/office/powerpoint/2010/main" val="45442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6E40A-BB46-420A-AEDF-84B4388C7DD3}"/>
              </a:ext>
            </a:extLst>
          </p:cNvPr>
          <p:cNvSpPr>
            <a:spLocks noGrp="1"/>
          </p:cNvSpPr>
          <p:nvPr>
            <p:ph type="title"/>
          </p:nvPr>
        </p:nvSpPr>
        <p:spPr/>
        <p:txBody>
          <a:bodyPr/>
          <a:lstStyle/>
          <a:p>
            <a:r>
              <a:rPr lang="en-US" dirty="0"/>
              <a:t>Cisco Secure Firewall scales </a:t>
            </a:r>
            <a:br>
              <a:rPr lang="en-US" dirty="0"/>
            </a:br>
            <a:r>
              <a:rPr lang="en-US" dirty="0"/>
              <a:t>with your business </a:t>
            </a:r>
          </a:p>
        </p:txBody>
      </p:sp>
      <p:grpSp>
        <p:nvGrpSpPr>
          <p:cNvPr id="9" name="Group 8">
            <a:extLst>
              <a:ext uri="{FF2B5EF4-FFF2-40B4-BE49-F238E27FC236}">
                <a16:creationId xmlns:a16="http://schemas.microsoft.com/office/drawing/2014/main" xmlns="" id="{77680553-A7AF-484B-ACEF-C5A931ACDA49}"/>
              </a:ext>
            </a:extLst>
          </p:cNvPr>
          <p:cNvGrpSpPr/>
          <p:nvPr/>
        </p:nvGrpSpPr>
        <p:grpSpPr>
          <a:xfrm>
            <a:off x="1007745" y="1510567"/>
            <a:ext cx="6639004" cy="1818824"/>
            <a:chOff x="443359" y="2034952"/>
            <a:chExt cx="8327779" cy="2281482"/>
          </a:xfrm>
        </p:grpSpPr>
        <p:sp>
          <p:nvSpPr>
            <p:cNvPr id="127" name="Freeform 126">
              <a:extLst>
                <a:ext uri="{FF2B5EF4-FFF2-40B4-BE49-F238E27FC236}">
                  <a16:creationId xmlns:a16="http://schemas.microsoft.com/office/drawing/2014/main" xmlns="" id="{2CA1775E-1B6B-8745-A906-E5CD3ACDD02A}"/>
                </a:ext>
              </a:extLst>
            </p:cNvPr>
            <p:cNvSpPr/>
            <p:nvPr/>
          </p:nvSpPr>
          <p:spPr>
            <a:xfrm>
              <a:off x="443359" y="2134115"/>
              <a:ext cx="8327779" cy="2182319"/>
            </a:xfrm>
            <a:custGeom>
              <a:avLst/>
              <a:gdLst>
                <a:gd name="connsiteX0" fmla="*/ 0 w 8147824"/>
                <a:gd name="connsiteY0" fmla="*/ 2297151 h 2297151"/>
                <a:gd name="connsiteX1" fmla="*/ 1672683 w 8147824"/>
                <a:gd name="connsiteY1" fmla="*/ 2297151 h 2297151"/>
                <a:gd name="connsiteX2" fmla="*/ 1672683 w 8147824"/>
                <a:gd name="connsiteY2" fmla="*/ 1717288 h 2297151"/>
                <a:gd name="connsiteX3" fmla="*/ 3308195 w 8147824"/>
                <a:gd name="connsiteY3" fmla="*/ 1717288 h 2297151"/>
                <a:gd name="connsiteX4" fmla="*/ 3308195 w 8147824"/>
                <a:gd name="connsiteY4" fmla="*/ 1115122 h 2297151"/>
                <a:gd name="connsiteX5" fmla="*/ 4958575 w 8147824"/>
                <a:gd name="connsiteY5" fmla="*/ 1115122 h 2297151"/>
                <a:gd name="connsiteX6" fmla="*/ 4958575 w 8147824"/>
                <a:gd name="connsiteY6" fmla="*/ 512956 h 2297151"/>
                <a:gd name="connsiteX7" fmla="*/ 6594088 w 8147824"/>
                <a:gd name="connsiteY7" fmla="*/ 512956 h 2297151"/>
                <a:gd name="connsiteX8" fmla="*/ 6594088 w 8147824"/>
                <a:gd name="connsiteY8" fmla="*/ 0 h 2297151"/>
                <a:gd name="connsiteX9" fmla="*/ 8147824 w 8147824"/>
                <a:gd name="connsiteY9" fmla="*/ 0 h 2297151"/>
                <a:gd name="connsiteX10" fmla="*/ 8147824 w 8147824"/>
                <a:gd name="connsiteY10" fmla="*/ 7434 h 2297151"/>
                <a:gd name="connsiteX0" fmla="*/ 0 w 8147824"/>
                <a:gd name="connsiteY0" fmla="*/ 2297151 h 2297151"/>
                <a:gd name="connsiteX1" fmla="*/ 1672683 w 8147824"/>
                <a:gd name="connsiteY1" fmla="*/ 2297151 h 2297151"/>
                <a:gd name="connsiteX2" fmla="*/ 1672683 w 8147824"/>
                <a:gd name="connsiteY2" fmla="*/ 1717288 h 2297151"/>
                <a:gd name="connsiteX3" fmla="*/ 3308195 w 8147824"/>
                <a:gd name="connsiteY3" fmla="*/ 1717288 h 2297151"/>
                <a:gd name="connsiteX4" fmla="*/ 3308195 w 8147824"/>
                <a:gd name="connsiteY4" fmla="*/ 1115122 h 2297151"/>
                <a:gd name="connsiteX5" fmla="*/ 4958575 w 8147824"/>
                <a:gd name="connsiteY5" fmla="*/ 1115122 h 2297151"/>
                <a:gd name="connsiteX6" fmla="*/ 4958575 w 8147824"/>
                <a:gd name="connsiteY6" fmla="*/ 512956 h 2297151"/>
                <a:gd name="connsiteX7" fmla="*/ 6594088 w 8147824"/>
                <a:gd name="connsiteY7" fmla="*/ 512956 h 2297151"/>
                <a:gd name="connsiteX8" fmla="*/ 6594088 w 8147824"/>
                <a:gd name="connsiteY8" fmla="*/ 0 h 2297151"/>
                <a:gd name="connsiteX9" fmla="*/ 8147824 w 8147824"/>
                <a:gd name="connsiteY9" fmla="*/ 0 h 2297151"/>
                <a:gd name="connsiteX0" fmla="*/ 0 w 8551049"/>
                <a:gd name="connsiteY0" fmla="*/ 2297151 h 2297151"/>
                <a:gd name="connsiteX1" fmla="*/ 1672683 w 8551049"/>
                <a:gd name="connsiteY1" fmla="*/ 2297151 h 2297151"/>
                <a:gd name="connsiteX2" fmla="*/ 1672683 w 8551049"/>
                <a:gd name="connsiteY2" fmla="*/ 1717288 h 2297151"/>
                <a:gd name="connsiteX3" fmla="*/ 3308195 w 8551049"/>
                <a:gd name="connsiteY3" fmla="*/ 1717288 h 2297151"/>
                <a:gd name="connsiteX4" fmla="*/ 3308195 w 8551049"/>
                <a:gd name="connsiteY4" fmla="*/ 1115122 h 2297151"/>
                <a:gd name="connsiteX5" fmla="*/ 4958575 w 8551049"/>
                <a:gd name="connsiteY5" fmla="*/ 1115122 h 2297151"/>
                <a:gd name="connsiteX6" fmla="*/ 4958575 w 8551049"/>
                <a:gd name="connsiteY6" fmla="*/ 512956 h 2297151"/>
                <a:gd name="connsiteX7" fmla="*/ 6594088 w 8551049"/>
                <a:gd name="connsiteY7" fmla="*/ 512956 h 2297151"/>
                <a:gd name="connsiteX8" fmla="*/ 6594088 w 8551049"/>
                <a:gd name="connsiteY8" fmla="*/ 0 h 2297151"/>
                <a:gd name="connsiteX9" fmla="*/ 8551049 w 8551049"/>
                <a:gd name="connsiteY9" fmla="*/ 0 h 2297151"/>
                <a:gd name="connsiteX0" fmla="*/ 0 w 8765980"/>
                <a:gd name="connsiteY0" fmla="*/ 2297151 h 2297151"/>
                <a:gd name="connsiteX1" fmla="*/ 1672683 w 8765980"/>
                <a:gd name="connsiteY1" fmla="*/ 2297151 h 2297151"/>
                <a:gd name="connsiteX2" fmla="*/ 1672683 w 8765980"/>
                <a:gd name="connsiteY2" fmla="*/ 1717288 h 2297151"/>
                <a:gd name="connsiteX3" fmla="*/ 3308195 w 8765980"/>
                <a:gd name="connsiteY3" fmla="*/ 1717288 h 2297151"/>
                <a:gd name="connsiteX4" fmla="*/ 3308195 w 8765980"/>
                <a:gd name="connsiteY4" fmla="*/ 1115122 h 2297151"/>
                <a:gd name="connsiteX5" fmla="*/ 4958575 w 8765980"/>
                <a:gd name="connsiteY5" fmla="*/ 1115122 h 2297151"/>
                <a:gd name="connsiteX6" fmla="*/ 4958575 w 8765980"/>
                <a:gd name="connsiteY6" fmla="*/ 512956 h 2297151"/>
                <a:gd name="connsiteX7" fmla="*/ 6594088 w 8765980"/>
                <a:gd name="connsiteY7" fmla="*/ 512956 h 2297151"/>
                <a:gd name="connsiteX8" fmla="*/ 6594088 w 8765980"/>
                <a:gd name="connsiteY8" fmla="*/ 0 h 2297151"/>
                <a:gd name="connsiteX9" fmla="*/ 8765980 w 8765980"/>
                <a:gd name="connsiteY9" fmla="*/ 0 h 229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5980" h="2297151">
                  <a:moveTo>
                    <a:pt x="0" y="2297151"/>
                  </a:moveTo>
                  <a:lnTo>
                    <a:pt x="1672683" y="2297151"/>
                  </a:lnTo>
                  <a:lnTo>
                    <a:pt x="1672683" y="1717288"/>
                  </a:lnTo>
                  <a:lnTo>
                    <a:pt x="3308195" y="1717288"/>
                  </a:lnTo>
                  <a:lnTo>
                    <a:pt x="3308195" y="1115122"/>
                  </a:lnTo>
                  <a:lnTo>
                    <a:pt x="4958575" y="1115122"/>
                  </a:lnTo>
                  <a:lnTo>
                    <a:pt x="4958575" y="512956"/>
                  </a:lnTo>
                  <a:lnTo>
                    <a:pt x="6594088" y="512956"/>
                  </a:lnTo>
                  <a:lnTo>
                    <a:pt x="6594088" y="0"/>
                  </a:lnTo>
                  <a:lnTo>
                    <a:pt x="8765980" y="0"/>
                  </a:lnTo>
                </a:path>
              </a:pathLst>
            </a:custGeom>
            <a:noFill/>
            <a:ln w="79375" cap="rnd">
              <a:solidFill>
                <a:schemeClr val="accent1"/>
              </a:solidFill>
              <a:round/>
              <a:headEnd type="none"/>
              <a:tailEnd type="non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iscoSansTT ExtraLight"/>
              </a:endParaRPr>
            </a:p>
          </p:txBody>
        </p:sp>
        <p:sp>
          <p:nvSpPr>
            <p:cNvPr id="128" name="Right Triangle 1">
              <a:extLst>
                <a:ext uri="{FF2B5EF4-FFF2-40B4-BE49-F238E27FC236}">
                  <a16:creationId xmlns:a16="http://schemas.microsoft.com/office/drawing/2014/main" xmlns="" id="{11C3A8EB-5354-9044-A7BA-B8F60B5BA562}"/>
                </a:ext>
              </a:extLst>
            </p:cNvPr>
            <p:cNvSpPr/>
            <p:nvPr/>
          </p:nvSpPr>
          <p:spPr>
            <a:xfrm rot="13500000">
              <a:off x="8531742" y="2034952"/>
              <a:ext cx="198323" cy="198323"/>
            </a:xfrm>
            <a:custGeom>
              <a:avLst/>
              <a:gdLst>
                <a:gd name="connsiteX0" fmla="*/ 0 w 491113"/>
                <a:gd name="connsiteY0" fmla="*/ 491113 h 491113"/>
                <a:gd name="connsiteX1" fmla="*/ 0 w 491113"/>
                <a:gd name="connsiteY1" fmla="*/ 0 h 491113"/>
                <a:gd name="connsiteX2" fmla="*/ 491113 w 491113"/>
                <a:gd name="connsiteY2" fmla="*/ 491113 h 491113"/>
                <a:gd name="connsiteX3" fmla="*/ 0 w 491113"/>
                <a:gd name="connsiteY3" fmla="*/ 491113 h 491113"/>
                <a:gd name="connsiteX0" fmla="*/ 0 w 491113"/>
                <a:gd name="connsiteY0" fmla="*/ 491113 h 491113"/>
                <a:gd name="connsiteX1" fmla="*/ 0 w 491113"/>
                <a:gd name="connsiteY1" fmla="*/ 0 h 491113"/>
                <a:gd name="connsiteX2" fmla="*/ 238205 w 491113"/>
                <a:gd name="connsiteY2" fmla="*/ 236412 h 491113"/>
                <a:gd name="connsiteX3" fmla="*/ 491113 w 491113"/>
                <a:gd name="connsiteY3" fmla="*/ 491113 h 491113"/>
                <a:gd name="connsiteX4" fmla="*/ 0 w 491113"/>
                <a:gd name="connsiteY4" fmla="*/ 491113 h 491113"/>
                <a:gd name="connsiteX0" fmla="*/ 238205 w 491113"/>
                <a:gd name="connsiteY0" fmla="*/ 236412 h 491113"/>
                <a:gd name="connsiteX1" fmla="*/ 491113 w 491113"/>
                <a:gd name="connsiteY1" fmla="*/ 491113 h 491113"/>
                <a:gd name="connsiteX2" fmla="*/ 0 w 491113"/>
                <a:gd name="connsiteY2" fmla="*/ 491113 h 491113"/>
                <a:gd name="connsiteX3" fmla="*/ 0 w 491113"/>
                <a:gd name="connsiteY3" fmla="*/ 0 h 491113"/>
                <a:gd name="connsiteX4" fmla="*/ 329645 w 491113"/>
                <a:gd name="connsiteY4" fmla="*/ 327852 h 491113"/>
                <a:gd name="connsiteX0" fmla="*/ 491113 w 491113"/>
                <a:gd name="connsiteY0" fmla="*/ 491113 h 491113"/>
                <a:gd name="connsiteX1" fmla="*/ 0 w 491113"/>
                <a:gd name="connsiteY1" fmla="*/ 491113 h 491113"/>
                <a:gd name="connsiteX2" fmla="*/ 0 w 491113"/>
                <a:gd name="connsiteY2" fmla="*/ 0 h 491113"/>
                <a:gd name="connsiteX3" fmla="*/ 329645 w 491113"/>
                <a:gd name="connsiteY3" fmla="*/ 327852 h 491113"/>
                <a:gd name="connsiteX0" fmla="*/ 491113 w 491113"/>
                <a:gd name="connsiteY0" fmla="*/ 491113 h 491113"/>
                <a:gd name="connsiteX1" fmla="*/ 0 w 491113"/>
                <a:gd name="connsiteY1" fmla="*/ 491113 h 491113"/>
                <a:gd name="connsiteX2" fmla="*/ 0 w 491113"/>
                <a:gd name="connsiteY2" fmla="*/ 0 h 491113"/>
              </a:gdLst>
              <a:ahLst/>
              <a:cxnLst>
                <a:cxn ang="0">
                  <a:pos x="connsiteX0" y="connsiteY0"/>
                </a:cxn>
                <a:cxn ang="0">
                  <a:pos x="connsiteX1" y="connsiteY1"/>
                </a:cxn>
                <a:cxn ang="0">
                  <a:pos x="connsiteX2" y="connsiteY2"/>
                </a:cxn>
              </a:cxnLst>
              <a:rect l="l" t="t" r="r" b="b"/>
              <a:pathLst>
                <a:path w="491113" h="491113">
                  <a:moveTo>
                    <a:pt x="491113" y="491113"/>
                  </a:moveTo>
                  <a:lnTo>
                    <a:pt x="0" y="491113"/>
                  </a:lnTo>
                  <a:lnTo>
                    <a:pt x="0" y="0"/>
                  </a:lnTo>
                </a:path>
              </a:pathLst>
            </a:custGeom>
            <a:noFill/>
            <a:ln w="79375" cap="rnd">
              <a:solidFill>
                <a:schemeClr val="accent1"/>
              </a:solidFill>
              <a:round/>
              <a:headEnd type="none"/>
              <a:tailEnd type="non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iscoSansTT ExtraLight"/>
              </a:endParaRPr>
            </a:p>
          </p:txBody>
        </p:sp>
      </p:grpSp>
      <p:pic>
        <p:nvPicPr>
          <p:cNvPr id="131" name="Graphic 130">
            <a:extLst>
              <a:ext uri="{FF2B5EF4-FFF2-40B4-BE49-F238E27FC236}">
                <a16:creationId xmlns:a16="http://schemas.microsoft.com/office/drawing/2014/main" xmlns="" id="{CFF4DC21-FDAF-8A4B-B204-0D164FCB77A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43390" y="965374"/>
            <a:ext cx="736043" cy="736043"/>
          </a:xfrm>
          <a:prstGeom prst="rect">
            <a:avLst/>
          </a:prstGeom>
        </p:spPr>
      </p:pic>
      <p:grpSp>
        <p:nvGrpSpPr>
          <p:cNvPr id="10" name="Graphic 129">
            <a:extLst>
              <a:ext uri="{FF2B5EF4-FFF2-40B4-BE49-F238E27FC236}">
                <a16:creationId xmlns:a16="http://schemas.microsoft.com/office/drawing/2014/main" xmlns="" id="{0CFEFCBF-B696-5D46-B774-E487785C8C47}"/>
              </a:ext>
            </a:extLst>
          </p:cNvPr>
          <p:cNvGrpSpPr/>
          <p:nvPr/>
        </p:nvGrpSpPr>
        <p:grpSpPr>
          <a:xfrm>
            <a:off x="533674" y="2972876"/>
            <a:ext cx="261026" cy="375704"/>
            <a:chOff x="709022" y="4391692"/>
            <a:chExt cx="348035" cy="500939"/>
          </a:xfrm>
        </p:grpSpPr>
        <p:sp>
          <p:nvSpPr>
            <p:cNvPr id="15" name="Freeform 14">
              <a:extLst>
                <a:ext uri="{FF2B5EF4-FFF2-40B4-BE49-F238E27FC236}">
                  <a16:creationId xmlns:a16="http://schemas.microsoft.com/office/drawing/2014/main" xmlns="" id="{AB4271D9-426D-AB41-A44F-65FE0ECD07E4}"/>
                </a:ext>
              </a:extLst>
            </p:cNvPr>
            <p:cNvSpPr/>
            <p:nvPr/>
          </p:nvSpPr>
          <p:spPr>
            <a:xfrm>
              <a:off x="709022" y="4391692"/>
              <a:ext cx="348035" cy="500939"/>
            </a:xfrm>
            <a:custGeom>
              <a:avLst/>
              <a:gdLst>
                <a:gd name="connsiteX0" fmla="*/ 15854 w 348035"/>
                <a:gd name="connsiteY0" fmla="*/ 1 h 500939"/>
                <a:gd name="connsiteX1" fmla="*/ 1 w 348035"/>
                <a:gd name="connsiteY1" fmla="*/ 15553 h 500939"/>
                <a:gd name="connsiteX2" fmla="*/ 0 w 348035"/>
                <a:gd name="connsiteY2" fmla="*/ 15704 h 500939"/>
                <a:gd name="connsiteX3" fmla="*/ 0 w 348035"/>
                <a:gd name="connsiteY3" fmla="*/ 62665 h 500939"/>
                <a:gd name="connsiteX4" fmla="*/ 142761 w 348035"/>
                <a:gd name="connsiteY4" fmla="*/ 62665 h 500939"/>
                <a:gd name="connsiteX5" fmla="*/ 158389 w 348035"/>
                <a:gd name="connsiteY5" fmla="*/ 78294 h 500939"/>
                <a:gd name="connsiteX6" fmla="*/ 142761 w 348035"/>
                <a:gd name="connsiteY6" fmla="*/ 93922 h 500939"/>
                <a:gd name="connsiteX7" fmla="*/ 0 w 348035"/>
                <a:gd name="connsiteY7" fmla="*/ 93922 h 500939"/>
                <a:gd name="connsiteX8" fmla="*/ 0 w 348035"/>
                <a:gd name="connsiteY8" fmla="*/ 125254 h 500939"/>
                <a:gd name="connsiteX9" fmla="*/ 110752 w 348035"/>
                <a:gd name="connsiteY9" fmla="*/ 125254 h 500939"/>
                <a:gd name="connsiteX10" fmla="*/ 127504 w 348035"/>
                <a:gd name="connsiteY10" fmla="*/ 139835 h 500939"/>
                <a:gd name="connsiteX11" fmla="*/ 112924 w 348035"/>
                <a:gd name="connsiteY11" fmla="*/ 156586 h 500939"/>
                <a:gd name="connsiteX12" fmla="*/ 110752 w 348035"/>
                <a:gd name="connsiteY12" fmla="*/ 156586 h 500939"/>
                <a:gd name="connsiteX13" fmla="*/ 0 w 348035"/>
                <a:gd name="connsiteY13" fmla="*/ 156586 h 500939"/>
                <a:gd name="connsiteX14" fmla="*/ 0 w 348035"/>
                <a:gd name="connsiteY14" fmla="*/ 187843 h 500939"/>
                <a:gd name="connsiteX15" fmla="*/ 79119 w 348035"/>
                <a:gd name="connsiteY15" fmla="*/ 187843 h 500939"/>
                <a:gd name="connsiteX16" fmla="*/ 95871 w 348035"/>
                <a:gd name="connsiteY16" fmla="*/ 202424 h 500939"/>
                <a:gd name="connsiteX17" fmla="*/ 81291 w 348035"/>
                <a:gd name="connsiteY17" fmla="*/ 219176 h 500939"/>
                <a:gd name="connsiteX18" fmla="*/ 79119 w 348035"/>
                <a:gd name="connsiteY18" fmla="*/ 219176 h 500939"/>
                <a:gd name="connsiteX19" fmla="*/ 0 w 348035"/>
                <a:gd name="connsiteY19" fmla="*/ 219176 h 500939"/>
                <a:gd name="connsiteX20" fmla="*/ 0 w 348035"/>
                <a:gd name="connsiteY20" fmla="*/ 485311 h 500939"/>
                <a:gd name="connsiteX21" fmla="*/ 15778 w 348035"/>
                <a:gd name="connsiteY21" fmla="*/ 500940 h 500939"/>
                <a:gd name="connsiteX22" fmla="*/ 15854 w 348035"/>
                <a:gd name="connsiteY22" fmla="*/ 500940 h 500939"/>
                <a:gd name="connsiteX23" fmla="*/ 63265 w 348035"/>
                <a:gd name="connsiteY23" fmla="*/ 500940 h 500939"/>
                <a:gd name="connsiteX24" fmla="*/ 63265 w 348035"/>
                <a:gd name="connsiteY24" fmla="*/ 391390 h 500939"/>
                <a:gd name="connsiteX25" fmla="*/ 78968 w 348035"/>
                <a:gd name="connsiteY25" fmla="*/ 375685 h 500939"/>
                <a:gd name="connsiteX26" fmla="*/ 79119 w 348035"/>
                <a:gd name="connsiteY26" fmla="*/ 375686 h 500939"/>
                <a:gd name="connsiteX27" fmla="*/ 174018 w 348035"/>
                <a:gd name="connsiteY27" fmla="*/ 375686 h 500939"/>
                <a:gd name="connsiteX28" fmla="*/ 189796 w 348035"/>
                <a:gd name="connsiteY28" fmla="*/ 391315 h 500939"/>
                <a:gd name="connsiteX29" fmla="*/ 189796 w 348035"/>
                <a:gd name="connsiteY29" fmla="*/ 391390 h 500939"/>
                <a:gd name="connsiteX30" fmla="*/ 189796 w 348035"/>
                <a:gd name="connsiteY30" fmla="*/ 500940 h 500939"/>
                <a:gd name="connsiteX31" fmla="*/ 348035 w 348035"/>
                <a:gd name="connsiteY31" fmla="*/ 500940 h 500939"/>
                <a:gd name="connsiteX32" fmla="*/ 348035 w 348035"/>
                <a:gd name="connsiteY32" fmla="*/ 1 h 500939"/>
                <a:gd name="connsiteX33" fmla="*/ 15854 w 348035"/>
                <a:gd name="connsiteY33" fmla="*/ 1 h 50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8035" h="500939">
                  <a:moveTo>
                    <a:pt x="15854" y="1"/>
                  </a:moveTo>
                  <a:cubicBezTo>
                    <a:pt x="7181" y="-82"/>
                    <a:pt x="84" y="6881"/>
                    <a:pt x="1" y="15553"/>
                  </a:cubicBezTo>
                  <a:cubicBezTo>
                    <a:pt x="0" y="15604"/>
                    <a:pt x="0" y="15654"/>
                    <a:pt x="0" y="15704"/>
                  </a:cubicBezTo>
                  <a:lnTo>
                    <a:pt x="0" y="62665"/>
                  </a:lnTo>
                  <a:lnTo>
                    <a:pt x="142761" y="62665"/>
                  </a:lnTo>
                  <a:cubicBezTo>
                    <a:pt x="151392" y="62665"/>
                    <a:pt x="158389" y="69662"/>
                    <a:pt x="158389" y="78294"/>
                  </a:cubicBezTo>
                  <a:cubicBezTo>
                    <a:pt x="158389" y="86925"/>
                    <a:pt x="151392" y="93922"/>
                    <a:pt x="142761" y="93922"/>
                  </a:cubicBezTo>
                  <a:lnTo>
                    <a:pt x="0" y="93922"/>
                  </a:lnTo>
                  <a:lnTo>
                    <a:pt x="0" y="125254"/>
                  </a:lnTo>
                  <a:lnTo>
                    <a:pt x="110752" y="125254"/>
                  </a:lnTo>
                  <a:cubicBezTo>
                    <a:pt x="119404" y="124655"/>
                    <a:pt x="126904" y="131183"/>
                    <a:pt x="127504" y="139835"/>
                  </a:cubicBezTo>
                  <a:cubicBezTo>
                    <a:pt x="128104" y="148487"/>
                    <a:pt x="121576" y="155987"/>
                    <a:pt x="112924" y="156586"/>
                  </a:cubicBezTo>
                  <a:cubicBezTo>
                    <a:pt x="112201" y="156637"/>
                    <a:pt x="111475" y="156637"/>
                    <a:pt x="110752" y="156586"/>
                  </a:cubicBezTo>
                  <a:lnTo>
                    <a:pt x="0" y="156586"/>
                  </a:lnTo>
                  <a:lnTo>
                    <a:pt x="0" y="187843"/>
                  </a:lnTo>
                  <a:lnTo>
                    <a:pt x="79119" y="187843"/>
                  </a:lnTo>
                  <a:cubicBezTo>
                    <a:pt x="87771" y="187244"/>
                    <a:pt x="95272" y="193772"/>
                    <a:pt x="95871" y="202424"/>
                  </a:cubicBezTo>
                  <a:cubicBezTo>
                    <a:pt x="96471" y="211076"/>
                    <a:pt x="89943" y="218576"/>
                    <a:pt x="81291" y="219176"/>
                  </a:cubicBezTo>
                  <a:cubicBezTo>
                    <a:pt x="80568" y="219226"/>
                    <a:pt x="79842" y="219226"/>
                    <a:pt x="79119" y="219176"/>
                  </a:cubicBezTo>
                  <a:lnTo>
                    <a:pt x="0" y="219176"/>
                  </a:lnTo>
                  <a:lnTo>
                    <a:pt x="0" y="485311"/>
                  </a:lnTo>
                  <a:cubicBezTo>
                    <a:pt x="41" y="493984"/>
                    <a:pt x="7105" y="500985"/>
                    <a:pt x="15778" y="500940"/>
                  </a:cubicBezTo>
                  <a:cubicBezTo>
                    <a:pt x="15803" y="500940"/>
                    <a:pt x="15829" y="500940"/>
                    <a:pt x="15854" y="500940"/>
                  </a:cubicBezTo>
                  <a:lnTo>
                    <a:pt x="63265" y="500940"/>
                  </a:lnTo>
                  <a:lnTo>
                    <a:pt x="63265" y="391390"/>
                  </a:lnTo>
                  <a:cubicBezTo>
                    <a:pt x="63265" y="382717"/>
                    <a:pt x="70296" y="375686"/>
                    <a:pt x="78968" y="375685"/>
                  </a:cubicBezTo>
                  <a:cubicBezTo>
                    <a:pt x="79019" y="375685"/>
                    <a:pt x="79069" y="375685"/>
                    <a:pt x="79119" y="375686"/>
                  </a:cubicBezTo>
                  <a:lnTo>
                    <a:pt x="174018" y="375686"/>
                  </a:lnTo>
                  <a:cubicBezTo>
                    <a:pt x="182691" y="375645"/>
                    <a:pt x="189755" y="382642"/>
                    <a:pt x="189796" y="391315"/>
                  </a:cubicBezTo>
                  <a:cubicBezTo>
                    <a:pt x="189796" y="391340"/>
                    <a:pt x="189796" y="391365"/>
                    <a:pt x="189796" y="391390"/>
                  </a:cubicBezTo>
                  <a:lnTo>
                    <a:pt x="189796" y="500940"/>
                  </a:lnTo>
                  <a:lnTo>
                    <a:pt x="348035" y="500940"/>
                  </a:lnTo>
                  <a:lnTo>
                    <a:pt x="348035" y="1"/>
                  </a:lnTo>
                  <a:lnTo>
                    <a:pt x="15854" y="1"/>
                  </a:lnTo>
                  <a:close/>
                </a:path>
              </a:pathLst>
            </a:custGeom>
            <a:solidFill>
              <a:srgbClr val="13284C"/>
            </a:solidFill>
            <a:ln w="7501"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16" name="Freeform 15">
              <a:extLst>
                <a:ext uri="{FF2B5EF4-FFF2-40B4-BE49-F238E27FC236}">
                  <a16:creationId xmlns:a16="http://schemas.microsoft.com/office/drawing/2014/main" xmlns="" id="{8DB299A9-8849-5943-9797-FA9783B092E7}"/>
                </a:ext>
              </a:extLst>
            </p:cNvPr>
            <p:cNvSpPr/>
            <p:nvPr/>
          </p:nvSpPr>
          <p:spPr>
            <a:xfrm>
              <a:off x="709023" y="4579497"/>
              <a:ext cx="95909" cy="31408"/>
            </a:xfrm>
            <a:custGeom>
              <a:avLst/>
              <a:gdLst>
                <a:gd name="connsiteX0" fmla="*/ 0 w 95909"/>
                <a:gd name="connsiteY0" fmla="*/ 38 h 31408"/>
                <a:gd name="connsiteX1" fmla="*/ 79119 w 95909"/>
                <a:gd name="connsiteY1" fmla="*/ 38 h 31408"/>
                <a:gd name="connsiteX2" fmla="*/ 95871 w 95909"/>
                <a:gd name="connsiteY2" fmla="*/ 14619 h 31408"/>
                <a:gd name="connsiteX3" fmla="*/ 81291 w 95909"/>
                <a:gd name="connsiteY3" fmla="*/ 31370 h 31408"/>
                <a:gd name="connsiteX4" fmla="*/ 79119 w 95909"/>
                <a:gd name="connsiteY4" fmla="*/ 31370 h 31408"/>
                <a:gd name="connsiteX5" fmla="*/ 0 w 95909"/>
                <a:gd name="connsiteY5" fmla="*/ 31370 h 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09" h="31408">
                  <a:moveTo>
                    <a:pt x="0" y="38"/>
                  </a:moveTo>
                  <a:lnTo>
                    <a:pt x="79119" y="38"/>
                  </a:lnTo>
                  <a:cubicBezTo>
                    <a:pt x="87771" y="-561"/>
                    <a:pt x="95272" y="5967"/>
                    <a:pt x="95871" y="14619"/>
                  </a:cubicBezTo>
                  <a:cubicBezTo>
                    <a:pt x="96471" y="23271"/>
                    <a:pt x="89943" y="30771"/>
                    <a:pt x="81291" y="31370"/>
                  </a:cubicBezTo>
                  <a:cubicBezTo>
                    <a:pt x="80568" y="31421"/>
                    <a:pt x="79842" y="31421"/>
                    <a:pt x="79119" y="31370"/>
                  </a:cubicBezTo>
                  <a:lnTo>
                    <a:pt x="0" y="31370"/>
                  </a:lnTo>
                  <a:close/>
                </a:path>
              </a:pathLst>
            </a:custGeom>
            <a:solidFill>
              <a:srgbClr val="01BCEA"/>
            </a:solidFill>
            <a:ln w="7501"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17" name="Freeform 16">
              <a:extLst>
                <a:ext uri="{FF2B5EF4-FFF2-40B4-BE49-F238E27FC236}">
                  <a16:creationId xmlns:a16="http://schemas.microsoft.com/office/drawing/2014/main" xmlns="" id="{8719B8D4-0747-E546-9E70-BC6DC21A9356}"/>
                </a:ext>
              </a:extLst>
            </p:cNvPr>
            <p:cNvSpPr/>
            <p:nvPr/>
          </p:nvSpPr>
          <p:spPr>
            <a:xfrm>
              <a:off x="709023" y="4516908"/>
              <a:ext cx="127542" cy="31408"/>
            </a:xfrm>
            <a:custGeom>
              <a:avLst/>
              <a:gdLst>
                <a:gd name="connsiteX0" fmla="*/ 0 w 127542"/>
                <a:gd name="connsiteY0" fmla="*/ 38 h 31408"/>
                <a:gd name="connsiteX1" fmla="*/ 110752 w 127542"/>
                <a:gd name="connsiteY1" fmla="*/ 38 h 31408"/>
                <a:gd name="connsiteX2" fmla="*/ 127504 w 127542"/>
                <a:gd name="connsiteY2" fmla="*/ 14619 h 31408"/>
                <a:gd name="connsiteX3" fmla="*/ 112924 w 127542"/>
                <a:gd name="connsiteY3" fmla="*/ 31370 h 31408"/>
                <a:gd name="connsiteX4" fmla="*/ 110752 w 127542"/>
                <a:gd name="connsiteY4" fmla="*/ 31370 h 31408"/>
                <a:gd name="connsiteX5" fmla="*/ 0 w 127542"/>
                <a:gd name="connsiteY5" fmla="*/ 31370 h 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42" h="31408">
                  <a:moveTo>
                    <a:pt x="0" y="38"/>
                  </a:moveTo>
                  <a:lnTo>
                    <a:pt x="110752" y="38"/>
                  </a:lnTo>
                  <a:cubicBezTo>
                    <a:pt x="119404" y="-561"/>
                    <a:pt x="126904" y="5967"/>
                    <a:pt x="127504" y="14619"/>
                  </a:cubicBezTo>
                  <a:cubicBezTo>
                    <a:pt x="128104" y="23271"/>
                    <a:pt x="121576" y="30771"/>
                    <a:pt x="112924" y="31370"/>
                  </a:cubicBezTo>
                  <a:cubicBezTo>
                    <a:pt x="112201" y="31421"/>
                    <a:pt x="111475" y="31421"/>
                    <a:pt x="110752" y="31370"/>
                  </a:cubicBezTo>
                  <a:lnTo>
                    <a:pt x="0" y="31370"/>
                  </a:lnTo>
                  <a:close/>
                </a:path>
              </a:pathLst>
            </a:custGeom>
            <a:solidFill>
              <a:srgbClr val="01BCEA"/>
            </a:solidFill>
            <a:ln w="7501"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19" name="Freeform 18">
              <a:extLst>
                <a:ext uri="{FF2B5EF4-FFF2-40B4-BE49-F238E27FC236}">
                  <a16:creationId xmlns:a16="http://schemas.microsoft.com/office/drawing/2014/main" xmlns="" id="{00C8CA5F-16B4-4C42-B30C-F54EAC56C677}"/>
                </a:ext>
              </a:extLst>
            </p:cNvPr>
            <p:cNvSpPr/>
            <p:nvPr/>
          </p:nvSpPr>
          <p:spPr>
            <a:xfrm>
              <a:off x="709023" y="4454357"/>
              <a:ext cx="158389" cy="31257"/>
            </a:xfrm>
            <a:custGeom>
              <a:avLst/>
              <a:gdLst>
                <a:gd name="connsiteX0" fmla="*/ 0 w 158389"/>
                <a:gd name="connsiteY0" fmla="*/ 0 h 31257"/>
                <a:gd name="connsiteX1" fmla="*/ 142761 w 158389"/>
                <a:gd name="connsiteY1" fmla="*/ 0 h 31257"/>
                <a:gd name="connsiteX2" fmla="*/ 158389 w 158389"/>
                <a:gd name="connsiteY2" fmla="*/ 15629 h 31257"/>
                <a:gd name="connsiteX3" fmla="*/ 142761 w 158389"/>
                <a:gd name="connsiteY3" fmla="*/ 31257 h 31257"/>
                <a:gd name="connsiteX4" fmla="*/ 0 w 158389"/>
                <a:gd name="connsiteY4" fmla="*/ 31257 h 3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89" h="31257">
                  <a:moveTo>
                    <a:pt x="0" y="0"/>
                  </a:moveTo>
                  <a:lnTo>
                    <a:pt x="142761" y="0"/>
                  </a:lnTo>
                  <a:cubicBezTo>
                    <a:pt x="151392" y="0"/>
                    <a:pt x="158389" y="6997"/>
                    <a:pt x="158389" y="15629"/>
                  </a:cubicBezTo>
                  <a:cubicBezTo>
                    <a:pt x="158389" y="24260"/>
                    <a:pt x="151392" y="31257"/>
                    <a:pt x="142761" y="31257"/>
                  </a:cubicBezTo>
                  <a:lnTo>
                    <a:pt x="0" y="31257"/>
                  </a:lnTo>
                  <a:close/>
                </a:path>
              </a:pathLst>
            </a:custGeom>
            <a:solidFill>
              <a:srgbClr val="01BCEA"/>
            </a:solidFill>
            <a:ln w="7501"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grpSp>
      <p:sp>
        <p:nvSpPr>
          <p:cNvPr id="20" name="Rectangle 19">
            <a:extLst>
              <a:ext uri="{FF2B5EF4-FFF2-40B4-BE49-F238E27FC236}">
                <a16:creationId xmlns:a16="http://schemas.microsoft.com/office/drawing/2014/main" xmlns="" id="{ED022525-1F50-0B4B-A529-DFD062EBC5E3}"/>
              </a:ext>
            </a:extLst>
          </p:cNvPr>
          <p:cNvSpPr/>
          <p:nvPr/>
        </p:nvSpPr>
        <p:spPr>
          <a:xfrm>
            <a:off x="905429" y="3366034"/>
            <a:ext cx="657552" cy="276999"/>
          </a:xfrm>
          <a:prstGeom prst="rect">
            <a:avLst/>
          </a:prstGeom>
        </p:spPr>
        <p:txBody>
          <a:bodyPr wrap="none">
            <a:spAutoFit/>
          </a:bodyPr>
          <a:lstStyle/>
          <a:p>
            <a:pPr algn="ctr" defTabSz="685703">
              <a:defRPr/>
            </a:pPr>
            <a:r>
              <a:rPr lang="en-US" sz="1200" dirty="0">
                <a:solidFill>
                  <a:srgbClr val="0D274D"/>
                </a:solidFill>
                <a:latin typeface="CiscoSansTT ExtraLight"/>
                <a:cs typeface="+mn-cs"/>
              </a:rPr>
              <a:t>Virtual </a:t>
            </a:r>
          </a:p>
        </p:txBody>
      </p:sp>
      <p:sp>
        <p:nvSpPr>
          <p:cNvPr id="141" name="Rectangle 140">
            <a:extLst>
              <a:ext uri="{FF2B5EF4-FFF2-40B4-BE49-F238E27FC236}">
                <a16:creationId xmlns:a16="http://schemas.microsoft.com/office/drawing/2014/main" xmlns="" id="{339C56CC-E482-1442-A3B8-DB7F40F96876}"/>
              </a:ext>
            </a:extLst>
          </p:cNvPr>
          <p:cNvSpPr/>
          <p:nvPr/>
        </p:nvSpPr>
        <p:spPr>
          <a:xfrm>
            <a:off x="2280127" y="2942214"/>
            <a:ext cx="1064715" cy="276999"/>
          </a:xfrm>
          <a:prstGeom prst="rect">
            <a:avLst/>
          </a:prstGeom>
        </p:spPr>
        <p:txBody>
          <a:bodyPr wrap="none">
            <a:spAutoFit/>
          </a:bodyPr>
          <a:lstStyle/>
          <a:p>
            <a:pPr algn="ctr" defTabSz="685703">
              <a:defRPr/>
            </a:pPr>
            <a:r>
              <a:rPr lang="en-US" sz="1200" dirty="0">
                <a:solidFill>
                  <a:srgbClr val="0D274D"/>
                </a:solidFill>
                <a:latin typeface="CiscoSansTT ExtraLight"/>
                <a:cs typeface="+mn-cs"/>
              </a:rPr>
              <a:t> 1000 series</a:t>
            </a:r>
          </a:p>
        </p:txBody>
      </p:sp>
      <p:sp>
        <p:nvSpPr>
          <p:cNvPr id="142" name="Rectangle 141">
            <a:extLst>
              <a:ext uri="{FF2B5EF4-FFF2-40B4-BE49-F238E27FC236}">
                <a16:creationId xmlns:a16="http://schemas.microsoft.com/office/drawing/2014/main" xmlns="" id="{CCEEC2F7-48AD-5B4A-AC36-C6324A779FCD}"/>
              </a:ext>
            </a:extLst>
          </p:cNvPr>
          <p:cNvSpPr/>
          <p:nvPr/>
        </p:nvSpPr>
        <p:spPr>
          <a:xfrm>
            <a:off x="3510809" y="2463094"/>
            <a:ext cx="1064715" cy="276999"/>
          </a:xfrm>
          <a:prstGeom prst="rect">
            <a:avLst/>
          </a:prstGeom>
        </p:spPr>
        <p:txBody>
          <a:bodyPr wrap="none">
            <a:spAutoFit/>
          </a:bodyPr>
          <a:lstStyle/>
          <a:p>
            <a:pPr algn="ctr" defTabSz="685703">
              <a:defRPr/>
            </a:pPr>
            <a:r>
              <a:rPr lang="en-US" sz="1200" dirty="0">
                <a:solidFill>
                  <a:srgbClr val="0D274D"/>
                </a:solidFill>
                <a:latin typeface="CiscoSansTT ExtraLight"/>
                <a:cs typeface="+mn-cs"/>
              </a:rPr>
              <a:t> 2100 series</a:t>
            </a:r>
          </a:p>
        </p:txBody>
      </p:sp>
      <p:sp>
        <p:nvSpPr>
          <p:cNvPr id="143" name="Rectangle 142">
            <a:extLst>
              <a:ext uri="{FF2B5EF4-FFF2-40B4-BE49-F238E27FC236}">
                <a16:creationId xmlns:a16="http://schemas.microsoft.com/office/drawing/2014/main" xmlns="" id="{7F9DAE66-61B9-E243-9D8E-347FED1CA1B3}"/>
              </a:ext>
            </a:extLst>
          </p:cNvPr>
          <p:cNvSpPr/>
          <p:nvPr/>
        </p:nvSpPr>
        <p:spPr>
          <a:xfrm>
            <a:off x="4769675" y="2002762"/>
            <a:ext cx="1064715" cy="276999"/>
          </a:xfrm>
          <a:prstGeom prst="rect">
            <a:avLst/>
          </a:prstGeom>
        </p:spPr>
        <p:txBody>
          <a:bodyPr wrap="none">
            <a:spAutoFit/>
          </a:bodyPr>
          <a:lstStyle/>
          <a:p>
            <a:pPr algn="ctr" defTabSz="685703">
              <a:defRPr/>
            </a:pPr>
            <a:r>
              <a:rPr lang="en-US" sz="1200" dirty="0">
                <a:solidFill>
                  <a:srgbClr val="0D274D"/>
                </a:solidFill>
                <a:latin typeface="CiscoSansTT ExtraLight"/>
                <a:cs typeface="+mn-cs"/>
              </a:rPr>
              <a:t> 4100 series</a:t>
            </a:r>
          </a:p>
        </p:txBody>
      </p:sp>
      <p:sp>
        <p:nvSpPr>
          <p:cNvPr id="144" name="Rectangle 143">
            <a:extLst>
              <a:ext uri="{FF2B5EF4-FFF2-40B4-BE49-F238E27FC236}">
                <a16:creationId xmlns:a16="http://schemas.microsoft.com/office/drawing/2014/main" xmlns="" id="{7047C729-5FF9-F742-844C-87DE97728073}"/>
              </a:ext>
            </a:extLst>
          </p:cNvPr>
          <p:cNvSpPr/>
          <p:nvPr/>
        </p:nvSpPr>
        <p:spPr>
          <a:xfrm>
            <a:off x="6009752" y="1617586"/>
            <a:ext cx="1064715" cy="276999"/>
          </a:xfrm>
          <a:prstGeom prst="rect">
            <a:avLst/>
          </a:prstGeom>
        </p:spPr>
        <p:txBody>
          <a:bodyPr wrap="none">
            <a:spAutoFit/>
          </a:bodyPr>
          <a:lstStyle/>
          <a:p>
            <a:pPr algn="ctr" defTabSz="685703">
              <a:defRPr/>
            </a:pPr>
            <a:r>
              <a:rPr lang="en-US" sz="1200" dirty="0">
                <a:solidFill>
                  <a:srgbClr val="0D274D"/>
                </a:solidFill>
                <a:latin typeface="CiscoSansTT ExtraLight"/>
                <a:cs typeface="+mn-cs"/>
              </a:rPr>
              <a:t> 9000 series</a:t>
            </a:r>
          </a:p>
        </p:txBody>
      </p:sp>
      <p:pic>
        <p:nvPicPr>
          <p:cNvPr id="145" name="Picture 144">
            <a:extLst>
              <a:ext uri="{FF2B5EF4-FFF2-40B4-BE49-F238E27FC236}">
                <a16:creationId xmlns:a16="http://schemas.microsoft.com/office/drawing/2014/main" xmlns="" id="{7E565E16-B1EC-1A4E-A2FF-CA3049CBCE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575" t="22580" r="4575" b="25939"/>
          <a:stretch/>
        </p:blipFill>
        <p:spPr>
          <a:xfrm>
            <a:off x="6096185" y="1191303"/>
            <a:ext cx="891848" cy="284186"/>
          </a:xfrm>
          <a:prstGeom prst="rect">
            <a:avLst/>
          </a:prstGeom>
        </p:spPr>
      </p:pic>
      <p:pic>
        <p:nvPicPr>
          <p:cNvPr id="146" name="Picture 4" descr="Firepower 4100 Series">
            <a:extLst>
              <a:ext uri="{FF2B5EF4-FFF2-40B4-BE49-F238E27FC236}">
                <a16:creationId xmlns:a16="http://schemas.microsoft.com/office/drawing/2014/main" xmlns="" id="{0F7A7BC6-57F9-3F4B-9FA8-A7E90B43DB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63" b="89941" l="9333" r="90000">
                        <a14:foregroundMark x1="9333" y1="79882" x2="9333" y2="79882"/>
                        <a14:foregroundMark x1="88833" y1="77811" x2="88833" y2="77811"/>
                      </a14:backgroundRemoval>
                    </a14:imgEffect>
                  </a14:imgLayer>
                </a14:imgProps>
              </a:ext>
              <a:ext uri="{28A0092B-C50C-407E-A947-70E740481C1C}">
                <a14:useLocalDpi xmlns:a14="http://schemas.microsoft.com/office/drawing/2010/main" val="0"/>
              </a:ext>
            </a:extLst>
          </a:blip>
          <a:srcRect/>
          <a:stretch>
            <a:fillRect/>
          </a:stretch>
        </p:blipFill>
        <p:spPr bwMode="auto">
          <a:xfrm>
            <a:off x="4731850" y="1248364"/>
            <a:ext cx="1202935" cy="677652"/>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irepower 2100 Series">
            <a:extLst>
              <a:ext uri="{FF2B5EF4-FFF2-40B4-BE49-F238E27FC236}">
                <a16:creationId xmlns:a16="http://schemas.microsoft.com/office/drawing/2014/main" xmlns="" id="{A3639382-5F8D-D240-B017-64FD16F2CFA1}"/>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763" b="89941" l="10000" r="90667">
                        <a14:foregroundMark x1="90667" y1="70414" x2="90667" y2="70414"/>
                        <a14:foregroundMark x1="33667" y1="76923" x2="25333" y2="74852"/>
                        <a14:foregroundMark x1="25333" y1="74852" x2="25333" y2="74852"/>
                      </a14:backgroundRemoval>
                    </a14:imgEffect>
                  </a14:imgLayer>
                </a14:imgProps>
              </a:ext>
              <a:ext uri="{28A0092B-C50C-407E-A947-70E740481C1C}">
                <a14:useLocalDpi xmlns:a14="http://schemas.microsoft.com/office/drawing/2010/main" val="0"/>
              </a:ext>
            </a:extLst>
          </a:blip>
          <a:srcRect/>
          <a:stretch>
            <a:fillRect/>
          </a:stretch>
        </p:blipFill>
        <p:spPr bwMode="auto">
          <a:xfrm>
            <a:off x="3457603" y="1722832"/>
            <a:ext cx="1077605" cy="60705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xmlns="" id="{3EC46B0A-8A91-AD48-8F6C-39E813B0CD0D}"/>
              </a:ext>
            </a:extLst>
          </p:cNvPr>
          <p:cNvGrpSpPr/>
          <p:nvPr/>
        </p:nvGrpSpPr>
        <p:grpSpPr>
          <a:xfrm>
            <a:off x="2442218" y="2395421"/>
            <a:ext cx="740532" cy="376164"/>
            <a:chOff x="3605447" y="5065572"/>
            <a:chExt cx="608944" cy="309322"/>
          </a:xfrm>
        </p:grpSpPr>
        <p:pic>
          <p:nvPicPr>
            <p:cNvPr id="148" name="Picture 147">
              <a:extLst>
                <a:ext uri="{FF2B5EF4-FFF2-40B4-BE49-F238E27FC236}">
                  <a16:creationId xmlns:a16="http://schemas.microsoft.com/office/drawing/2014/main" xmlns="" id="{D7903952-2EB5-4347-8303-A49DD4CAC0E0}"/>
                </a:ext>
              </a:extLst>
            </p:cNvPr>
            <p:cNvPicPr>
              <a:picLocks noChangeAspect="1"/>
            </p:cNvPicPr>
            <p:nvPr/>
          </p:nvPicPr>
          <p:blipFill>
            <a:blip r:embed="rId10">
              <a:clrChange>
                <a:clrFrom>
                  <a:srgbClr val="FEFFFF"/>
                </a:clrFrom>
                <a:clrTo>
                  <a:srgbClr val="FEFFFF">
                    <a:alpha val="0"/>
                  </a:srgbClr>
                </a:clrTo>
              </a:clrChange>
            </a:blip>
            <a:stretch>
              <a:fillRect/>
            </a:stretch>
          </p:blipFill>
          <p:spPr>
            <a:xfrm>
              <a:off x="3606992" y="5227974"/>
              <a:ext cx="605854" cy="146920"/>
            </a:xfrm>
            <a:prstGeom prst="rect">
              <a:avLst/>
            </a:prstGeom>
          </p:spPr>
        </p:pic>
        <p:pic>
          <p:nvPicPr>
            <p:cNvPr id="149" name="Picture 148">
              <a:extLst>
                <a:ext uri="{FF2B5EF4-FFF2-40B4-BE49-F238E27FC236}">
                  <a16:creationId xmlns:a16="http://schemas.microsoft.com/office/drawing/2014/main" xmlns="" id="{0D03B95C-B3D4-5542-BB04-1B831C0AED38}"/>
                </a:ext>
              </a:extLst>
            </p:cNvPr>
            <p:cNvPicPr>
              <a:picLocks noChangeAspect="1"/>
            </p:cNvPicPr>
            <p:nvPr/>
          </p:nvPicPr>
          <p:blipFill>
            <a:blip r:embed="rId11">
              <a:clrChange>
                <a:clrFrom>
                  <a:srgbClr val="FEFFFF"/>
                </a:clrFrom>
                <a:clrTo>
                  <a:srgbClr val="FEFFFF">
                    <a:alpha val="0"/>
                  </a:srgbClr>
                </a:clrTo>
              </a:clrChange>
            </a:blip>
            <a:stretch>
              <a:fillRect/>
            </a:stretch>
          </p:blipFill>
          <p:spPr>
            <a:xfrm>
              <a:off x="3605447" y="5065572"/>
              <a:ext cx="608944" cy="143091"/>
            </a:xfrm>
            <a:prstGeom prst="rect">
              <a:avLst/>
            </a:prstGeom>
          </p:spPr>
        </p:pic>
      </p:grpSp>
      <p:sp>
        <p:nvSpPr>
          <p:cNvPr id="22" name="Rectangle 21">
            <a:extLst>
              <a:ext uri="{FF2B5EF4-FFF2-40B4-BE49-F238E27FC236}">
                <a16:creationId xmlns:a16="http://schemas.microsoft.com/office/drawing/2014/main" xmlns="" id="{549E41F2-0137-2143-BE72-E9A7EE0DD6FC}"/>
              </a:ext>
            </a:extLst>
          </p:cNvPr>
          <p:cNvSpPr/>
          <p:nvPr/>
        </p:nvSpPr>
        <p:spPr>
          <a:xfrm>
            <a:off x="6548243" y="2493272"/>
            <a:ext cx="2257626" cy="715581"/>
          </a:xfrm>
          <a:prstGeom prst="rect">
            <a:avLst/>
          </a:prstGeom>
        </p:spPr>
        <p:txBody>
          <a:bodyPr wrap="square">
            <a:spAutoFit/>
          </a:bodyPr>
          <a:lstStyle/>
          <a:p>
            <a:pPr defTabSz="457189"/>
            <a:r>
              <a:rPr lang="en-US" sz="1350" dirty="0">
                <a:solidFill>
                  <a:srgbClr val="6DBD4A"/>
                </a:solidFill>
                <a:latin typeface="CiscoSansTT" panose="020B0503020201020303" pitchFamily="34" charset="0"/>
                <a:cs typeface="CiscoSansTT" panose="020B0503020201020303" pitchFamily="34" charset="0"/>
              </a:rPr>
              <a:t>Find the optimal throughput and form factor for your business</a:t>
            </a:r>
            <a:endParaRPr lang="en-US" sz="1350" strike="sngStrike" dirty="0">
              <a:solidFill>
                <a:srgbClr val="6DBD4A"/>
              </a:solidFill>
              <a:latin typeface="CiscoSansTT" panose="020B0503020201020303" pitchFamily="34" charset="0"/>
              <a:cs typeface="CiscoSansTT" panose="020B0503020201020303" pitchFamily="34" charset="0"/>
            </a:endParaRPr>
          </a:p>
        </p:txBody>
      </p:sp>
      <p:sp>
        <p:nvSpPr>
          <p:cNvPr id="24" name="Rectangle 23">
            <a:extLst>
              <a:ext uri="{FF2B5EF4-FFF2-40B4-BE49-F238E27FC236}">
                <a16:creationId xmlns:a16="http://schemas.microsoft.com/office/drawing/2014/main" xmlns="" id="{D8215C9D-BFEA-A248-9CCE-9B60534D59C5}"/>
              </a:ext>
            </a:extLst>
          </p:cNvPr>
          <p:cNvSpPr/>
          <p:nvPr/>
        </p:nvSpPr>
        <p:spPr>
          <a:xfrm>
            <a:off x="462285" y="3827058"/>
            <a:ext cx="2995318" cy="646331"/>
          </a:xfrm>
          <a:prstGeom prst="rect">
            <a:avLst/>
          </a:prstGeom>
        </p:spPr>
        <p:txBody>
          <a:bodyPr wrap="square">
            <a:spAutoFit/>
          </a:bodyPr>
          <a:lstStyle/>
          <a:p>
            <a:pPr defTabSz="457189">
              <a:buClr>
                <a:srgbClr val="6DBD4A"/>
              </a:buClr>
            </a:pPr>
            <a:r>
              <a:rPr lang="en-US" sz="1200" dirty="0">
                <a:solidFill>
                  <a:srgbClr val="0D274D"/>
                </a:solidFill>
                <a:latin typeface="CiscoSansTT Light" panose="020B0604020202020204" charset="0"/>
                <a:cs typeface="+mn-cs"/>
              </a:rPr>
              <a:t>Eliminate security gaps and integrate with multiple Cisco and partner security services across the network</a:t>
            </a:r>
          </a:p>
        </p:txBody>
      </p:sp>
      <p:sp>
        <p:nvSpPr>
          <p:cNvPr id="218" name="Rectangle 217">
            <a:extLst>
              <a:ext uri="{FF2B5EF4-FFF2-40B4-BE49-F238E27FC236}">
                <a16:creationId xmlns:a16="http://schemas.microsoft.com/office/drawing/2014/main" xmlns="" id="{C0485979-F10E-0945-A0D5-A07899EB389A}"/>
              </a:ext>
            </a:extLst>
          </p:cNvPr>
          <p:cNvSpPr/>
          <p:nvPr/>
        </p:nvSpPr>
        <p:spPr>
          <a:xfrm>
            <a:off x="3638865" y="3827058"/>
            <a:ext cx="2606144" cy="646331"/>
          </a:xfrm>
          <a:prstGeom prst="rect">
            <a:avLst/>
          </a:prstGeom>
        </p:spPr>
        <p:txBody>
          <a:bodyPr wrap="square">
            <a:spAutoFit/>
          </a:bodyPr>
          <a:lstStyle/>
          <a:p>
            <a:pPr defTabSz="457189">
              <a:buClr>
                <a:srgbClr val="6DBD4A"/>
              </a:buClr>
            </a:pPr>
            <a:r>
              <a:rPr lang="en-US" sz="1200" dirty="0">
                <a:solidFill>
                  <a:srgbClr val="0D274D"/>
                </a:solidFill>
                <a:latin typeface="CiscoSansTT Light" panose="020B0604020202020204" charset="0"/>
                <a:cs typeface="+mn-cs"/>
              </a:rPr>
              <a:t>Integrate with every major public cloud provider and virtual, private, and hybrid cloud environments</a:t>
            </a:r>
          </a:p>
        </p:txBody>
      </p:sp>
      <p:sp>
        <p:nvSpPr>
          <p:cNvPr id="219" name="Rectangle 218">
            <a:extLst>
              <a:ext uri="{FF2B5EF4-FFF2-40B4-BE49-F238E27FC236}">
                <a16:creationId xmlns:a16="http://schemas.microsoft.com/office/drawing/2014/main" xmlns="" id="{59BA9637-7422-E84F-91FD-4029B57C53C7}"/>
              </a:ext>
            </a:extLst>
          </p:cNvPr>
          <p:cNvSpPr/>
          <p:nvPr/>
        </p:nvSpPr>
        <p:spPr>
          <a:xfrm>
            <a:off x="6542109" y="3827058"/>
            <a:ext cx="2269895" cy="646331"/>
          </a:xfrm>
          <a:prstGeom prst="rect">
            <a:avLst/>
          </a:prstGeom>
        </p:spPr>
        <p:txBody>
          <a:bodyPr wrap="square">
            <a:spAutoFit/>
          </a:bodyPr>
          <a:lstStyle/>
          <a:p>
            <a:pPr defTabSz="457189">
              <a:buClr>
                <a:srgbClr val="6DBD4A"/>
              </a:buClr>
            </a:pPr>
            <a:r>
              <a:rPr lang="en-US" sz="1200" dirty="0">
                <a:solidFill>
                  <a:srgbClr val="0D274D"/>
                </a:solidFill>
                <a:latin typeface="CiscoSansTT Light" panose="020B0604020202020204" charset="0"/>
                <a:cs typeface="+mn-cs"/>
              </a:rPr>
              <a:t>Attain ease of management at scale with firewall clustering </a:t>
            </a:r>
          </a:p>
        </p:txBody>
      </p:sp>
      <p:cxnSp>
        <p:nvCxnSpPr>
          <p:cNvPr id="30" name="Straight Connector 29">
            <a:extLst>
              <a:ext uri="{FF2B5EF4-FFF2-40B4-BE49-F238E27FC236}">
                <a16:creationId xmlns:a16="http://schemas.microsoft.com/office/drawing/2014/main" xmlns="" id="{D054E92C-13C6-DA45-B0E1-BDA88A180700}"/>
              </a:ext>
            </a:extLst>
          </p:cNvPr>
          <p:cNvCxnSpPr/>
          <p:nvPr/>
        </p:nvCxnSpPr>
        <p:spPr>
          <a:xfrm>
            <a:off x="3457603" y="3827058"/>
            <a:ext cx="0" cy="62324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571CA334-81EF-7141-86DD-E3FFD259A8E2}"/>
              </a:ext>
            </a:extLst>
          </p:cNvPr>
          <p:cNvCxnSpPr/>
          <p:nvPr/>
        </p:nvCxnSpPr>
        <p:spPr>
          <a:xfrm>
            <a:off x="6426272" y="3827058"/>
            <a:ext cx="0" cy="62324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1" name="Freeform 220">
            <a:extLst>
              <a:ext uri="{FF2B5EF4-FFF2-40B4-BE49-F238E27FC236}">
                <a16:creationId xmlns:a16="http://schemas.microsoft.com/office/drawing/2014/main" xmlns="" id="{30FA7053-DB54-0940-9DA2-146B5EDA1C76}"/>
              </a:ext>
            </a:extLst>
          </p:cNvPr>
          <p:cNvSpPr/>
          <p:nvPr/>
        </p:nvSpPr>
        <p:spPr>
          <a:xfrm>
            <a:off x="6414717" y="2254244"/>
            <a:ext cx="2729283" cy="1169754"/>
          </a:xfrm>
          <a:custGeom>
            <a:avLst/>
            <a:gdLst>
              <a:gd name="connsiteX0" fmla="*/ 142226 w 3639044"/>
              <a:gd name="connsiteY0" fmla="*/ 0 h 1559672"/>
              <a:gd name="connsiteX1" fmla="*/ 3639044 w 3639044"/>
              <a:gd name="connsiteY1" fmla="*/ 0 h 1559672"/>
              <a:gd name="connsiteX2" fmla="*/ 3639044 w 3639044"/>
              <a:gd name="connsiteY2" fmla="*/ 1559672 h 1559672"/>
              <a:gd name="connsiteX3" fmla="*/ 142226 w 3639044"/>
              <a:gd name="connsiteY3" fmla="*/ 1559672 h 1559672"/>
              <a:gd name="connsiteX4" fmla="*/ 0 w 3639044"/>
              <a:gd name="connsiteY4" fmla="*/ 1417446 h 1559672"/>
              <a:gd name="connsiteX5" fmla="*/ 0 w 3639044"/>
              <a:gd name="connsiteY5" fmla="*/ 142226 h 1559672"/>
              <a:gd name="connsiteX6" fmla="*/ 142226 w 3639044"/>
              <a:gd name="connsiteY6" fmla="*/ 0 h 1559672"/>
              <a:gd name="connsiteX0" fmla="*/ 142226 w 3639044"/>
              <a:gd name="connsiteY0" fmla="*/ 0 h 1559672"/>
              <a:gd name="connsiteX1" fmla="*/ 3639044 w 3639044"/>
              <a:gd name="connsiteY1" fmla="*/ 0 h 1559672"/>
              <a:gd name="connsiteX2" fmla="*/ 3634869 w 3639044"/>
              <a:gd name="connsiteY2" fmla="*/ 724314 h 1559672"/>
              <a:gd name="connsiteX3" fmla="*/ 3639044 w 3639044"/>
              <a:gd name="connsiteY3" fmla="*/ 1559672 h 1559672"/>
              <a:gd name="connsiteX4" fmla="*/ 142226 w 3639044"/>
              <a:gd name="connsiteY4" fmla="*/ 1559672 h 1559672"/>
              <a:gd name="connsiteX5" fmla="*/ 0 w 3639044"/>
              <a:gd name="connsiteY5" fmla="*/ 1417446 h 1559672"/>
              <a:gd name="connsiteX6" fmla="*/ 0 w 3639044"/>
              <a:gd name="connsiteY6" fmla="*/ 142226 h 1559672"/>
              <a:gd name="connsiteX7" fmla="*/ 142226 w 3639044"/>
              <a:gd name="connsiteY7" fmla="*/ 0 h 1559672"/>
              <a:gd name="connsiteX0" fmla="*/ 3634869 w 3726309"/>
              <a:gd name="connsiteY0" fmla="*/ 724314 h 1559672"/>
              <a:gd name="connsiteX1" fmla="*/ 3639044 w 3726309"/>
              <a:gd name="connsiteY1" fmla="*/ 1559672 h 1559672"/>
              <a:gd name="connsiteX2" fmla="*/ 142226 w 3726309"/>
              <a:gd name="connsiteY2" fmla="*/ 1559672 h 1559672"/>
              <a:gd name="connsiteX3" fmla="*/ 0 w 3726309"/>
              <a:gd name="connsiteY3" fmla="*/ 1417446 h 1559672"/>
              <a:gd name="connsiteX4" fmla="*/ 0 w 3726309"/>
              <a:gd name="connsiteY4" fmla="*/ 142226 h 1559672"/>
              <a:gd name="connsiteX5" fmla="*/ 142226 w 3726309"/>
              <a:gd name="connsiteY5" fmla="*/ 0 h 1559672"/>
              <a:gd name="connsiteX6" fmla="*/ 3639044 w 3726309"/>
              <a:gd name="connsiteY6" fmla="*/ 0 h 1559672"/>
              <a:gd name="connsiteX7" fmla="*/ 3726309 w 3726309"/>
              <a:gd name="connsiteY7" fmla="*/ 815754 h 1559672"/>
              <a:gd name="connsiteX0" fmla="*/ 3634869 w 3639044"/>
              <a:gd name="connsiteY0" fmla="*/ 724314 h 1559672"/>
              <a:gd name="connsiteX1" fmla="*/ 3639044 w 3639044"/>
              <a:gd name="connsiteY1" fmla="*/ 1559672 h 1559672"/>
              <a:gd name="connsiteX2" fmla="*/ 142226 w 3639044"/>
              <a:gd name="connsiteY2" fmla="*/ 1559672 h 1559672"/>
              <a:gd name="connsiteX3" fmla="*/ 0 w 3639044"/>
              <a:gd name="connsiteY3" fmla="*/ 1417446 h 1559672"/>
              <a:gd name="connsiteX4" fmla="*/ 0 w 3639044"/>
              <a:gd name="connsiteY4" fmla="*/ 142226 h 1559672"/>
              <a:gd name="connsiteX5" fmla="*/ 142226 w 3639044"/>
              <a:gd name="connsiteY5" fmla="*/ 0 h 1559672"/>
              <a:gd name="connsiteX6" fmla="*/ 3639044 w 3639044"/>
              <a:gd name="connsiteY6" fmla="*/ 0 h 1559672"/>
              <a:gd name="connsiteX0" fmla="*/ 3639044 w 3639044"/>
              <a:gd name="connsiteY0" fmla="*/ 1559672 h 1559672"/>
              <a:gd name="connsiteX1" fmla="*/ 142226 w 3639044"/>
              <a:gd name="connsiteY1" fmla="*/ 1559672 h 1559672"/>
              <a:gd name="connsiteX2" fmla="*/ 0 w 3639044"/>
              <a:gd name="connsiteY2" fmla="*/ 1417446 h 1559672"/>
              <a:gd name="connsiteX3" fmla="*/ 0 w 3639044"/>
              <a:gd name="connsiteY3" fmla="*/ 142226 h 1559672"/>
              <a:gd name="connsiteX4" fmla="*/ 142226 w 3639044"/>
              <a:gd name="connsiteY4" fmla="*/ 0 h 1559672"/>
              <a:gd name="connsiteX5" fmla="*/ 3639044 w 3639044"/>
              <a:gd name="connsiteY5" fmla="*/ 0 h 155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9044" h="1559672">
                <a:moveTo>
                  <a:pt x="3639044" y="1559672"/>
                </a:moveTo>
                <a:lnTo>
                  <a:pt x="142226" y="1559672"/>
                </a:lnTo>
                <a:cubicBezTo>
                  <a:pt x="63677" y="1559672"/>
                  <a:pt x="0" y="1495995"/>
                  <a:pt x="0" y="1417446"/>
                </a:cubicBezTo>
                <a:lnTo>
                  <a:pt x="0" y="142226"/>
                </a:lnTo>
                <a:cubicBezTo>
                  <a:pt x="0" y="63677"/>
                  <a:pt x="63677" y="0"/>
                  <a:pt x="142226" y="0"/>
                </a:cubicBezTo>
                <a:lnTo>
                  <a:pt x="3639044" y="0"/>
                </a:lnTo>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dirty="0">
              <a:solidFill>
                <a:srgbClr val="FFFFFF"/>
              </a:solidFill>
              <a:latin typeface="CiscoSansTT ExtraLight"/>
            </a:endParaRPr>
          </a:p>
        </p:txBody>
      </p:sp>
    </p:spTree>
    <p:extLst>
      <p:ext uri="{BB962C8B-B14F-4D97-AF65-F5344CB8AC3E}">
        <p14:creationId xmlns:p14="http://schemas.microsoft.com/office/powerpoint/2010/main" val="385371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4">
            <a:extLst>
              <a:ext uri="{FF2B5EF4-FFF2-40B4-BE49-F238E27FC236}">
                <a16:creationId xmlns:a16="http://schemas.microsoft.com/office/drawing/2014/main" xmlns="" id="{C798149C-8741-9045-99F3-BF5E37B648AE}"/>
              </a:ext>
            </a:extLst>
          </p:cNvPr>
          <p:cNvSpPr txBox="1">
            <a:spLocks/>
          </p:cNvSpPr>
          <p:nvPr/>
        </p:nvSpPr>
        <p:spPr>
          <a:xfrm>
            <a:off x="451899" y="1409567"/>
            <a:ext cx="4078434" cy="3360737"/>
          </a:xfrm>
          <a:prstGeom prst="rect">
            <a:avLst/>
          </a:prstGeom>
        </p:spPr>
        <p:txBody>
          <a:bodyPr lIns="91440" tIns="0" rIns="0" bIns="0" anchor="t"/>
          <a:lstStyle>
            <a:lvl1pPr marL="0" indent="0" algn="l" defTabSz="912261" rtl="0" eaLnBrk="1" fontAlgn="base" hangingPunct="1">
              <a:lnSpc>
                <a:spcPct val="95000"/>
              </a:lnSpc>
              <a:spcBef>
                <a:spcPts val="1433"/>
              </a:spcBef>
              <a:spcAft>
                <a:spcPct val="0"/>
              </a:spcAft>
              <a:buClr>
                <a:schemeClr val="tx2"/>
              </a:buClr>
              <a:buSzPct val="90000"/>
              <a:buFont typeface="Arial" charset="0"/>
              <a:buNone/>
              <a:defRPr lang="en-US" sz="3733" kern="1200">
                <a:solidFill>
                  <a:schemeClr val="bg1"/>
                </a:solidFill>
                <a:latin typeface="+mn-lt"/>
                <a:ea typeface="ＭＳ Ｐゴシック" charset="0"/>
                <a:cs typeface="CiscoSans"/>
              </a:defRPr>
            </a:lvl1pPr>
            <a:lvl2pPr marL="190491" indent="0" algn="l" defTabSz="912261" rtl="0" eaLnBrk="1" fontAlgn="base" hangingPunct="1">
              <a:lnSpc>
                <a:spcPct val="95000"/>
              </a:lnSpc>
              <a:spcBef>
                <a:spcPts val="800"/>
              </a:spcBef>
              <a:spcAft>
                <a:spcPct val="0"/>
              </a:spcAft>
              <a:buClr>
                <a:schemeClr val="tx2"/>
              </a:buClr>
              <a:buFont typeface="Arial" charset="0"/>
              <a:buNone/>
              <a:defRPr lang="en-US" sz="1867" kern="1200">
                <a:solidFill>
                  <a:schemeClr val="tx1"/>
                </a:solidFill>
                <a:latin typeface="+mn-lt"/>
                <a:ea typeface="ＭＳ Ｐゴシック" charset="0"/>
                <a:cs typeface="CiscoSans"/>
              </a:defRPr>
            </a:lvl2pPr>
            <a:lvl3pPr marL="349231" indent="0" algn="l" defTabSz="912261" rtl="0" eaLnBrk="1" fontAlgn="base" hangingPunct="1">
              <a:lnSpc>
                <a:spcPct val="95000"/>
              </a:lnSpc>
              <a:spcBef>
                <a:spcPts val="833"/>
              </a:spcBef>
              <a:spcAft>
                <a:spcPct val="0"/>
              </a:spcAft>
              <a:buFont typeface="Arial" charset="0"/>
              <a:buNone/>
              <a:defRPr lang="en-US" sz="1600" kern="1200">
                <a:solidFill>
                  <a:schemeClr val="tx1"/>
                </a:solidFill>
                <a:latin typeface="+mn-lt"/>
                <a:ea typeface="ＭＳ Ｐゴシック" charset="0"/>
                <a:cs typeface="CiscoSans"/>
              </a:defRPr>
            </a:lvl3pPr>
            <a:lvl4pPr marL="444477" indent="0" algn="l" defTabSz="912261" rtl="0" eaLnBrk="1" fontAlgn="base" hangingPunct="1">
              <a:lnSpc>
                <a:spcPct val="95000"/>
              </a:lnSpc>
              <a:spcBef>
                <a:spcPts val="833"/>
              </a:spcBef>
              <a:spcAft>
                <a:spcPct val="0"/>
              </a:spcAft>
              <a:buFont typeface="Arial" charset="0"/>
              <a:buNone/>
              <a:defRPr lang="en-US" sz="1467" kern="1200">
                <a:solidFill>
                  <a:schemeClr val="tx1"/>
                </a:solidFill>
                <a:latin typeface="+mn-lt"/>
                <a:ea typeface="ＭＳ Ｐゴシック" charset="0"/>
                <a:cs typeface="CiscoSans"/>
              </a:defRPr>
            </a:lvl4pPr>
            <a:lvl5pPr marL="539723" indent="0" algn="l" defTabSz="912261" rtl="0" eaLnBrk="1" fontAlgn="base" hangingPunct="1">
              <a:lnSpc>
                <a:spcPct val="95000"/>
              </a:lnSpc>
              <a:spcBef>
                <a:spcPts val="833"/>
              </a:spcBef>
              <a:spcAft>
                <a:spcPct val="0"/>
              </a:spcAft>
              <a:buFont typeface="Arial" charset="0"/>
              <a:buNone/>
              <a:defRPr lang="en-US" sz="1467" kern="120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4196">
              <a:lnSpc>
                <a:spcPct val="100000"/>
              </a:lnSpc>
              <a:spcBef>
                <a:spcPts val="0"/>
              </a:spcBef>
              <a:spcAft>
                <a:spcPts val="600"/>
              </a:spcAft>
              <a:buClr>
                <a:srgbClr val="00BCEB"/>
              </a:buClr>
              <a:defRPr/>
            </a:pPr>
            <a:r>
              <a:rPr lang="en-US" sz="1400" dirty="0">
                <a:solidFill>
                  <a:schemeClr val="accent1"/>
                </a:solidFill>
                <a:latin typeface="CiscoSansTT" panose="020B0503020201020303" pitchFamily="34" charset="0"/>
                <a:ea typeface="ＭＳ Ｐゴシック"/>
                <a:cs typeface="CiscoSansTT Thin" panose="020B0203020201020303" pitchFamily="34" charset="0"/>
              </a:rPr>
              <a:t>Connect Cisco's integrated security portfolio to your existing infrastructure for a consistent experience that can:</a:t>
            </a:r>
          </a:p>
          <a:p>
            <a:pPr marL="213995" indent="-213995" defTabSz="684196">
              <a:lnSpc>
                <a:spcPct val="100000"/>
              </a:lnSpc>
              <a:spcBef>
                <a:spcPts val="0"/>
              </a:spcBef>
              <a:spcAft>
                <a:spcPts val="200"/>
              </a:spcAft>
              <a:buClr>
                <a:schemeClr val="accent1"/>
              </a:buClr>
              <a:buSzPct val="100000"/>
              <a:buFont typeface="Arial" panose="020B0604020202020204" pitchFamily="34" charset="0"/>
              <a:buChar char="•"/>
              <a:defRPr/>
            </a:pPr>
            <a:r>
              <a:rPr lang="en-US" sz="1100" dirty="0">
                <a:solidFill>
                  <a:schemeClr val="tx1"/>
                </a:solidFill>
                <a:latin typeface="CiscoSansTT" panose="020B0503020201020303" pitchFamily="34" charset="0"/>
                <a:ea typeface="ＭＳ Ｐゴシック"/>
                <a:cs typeface="CiscoSansTT Thin" panose="020B0203020201020303" pitchFamily="34" charset="0"/>
              </a:rPr>
              <a:t>Orchestrate pre-built playbo</a:t>
            </a:r>
            <a:r>
              <a:rPr lang="en-US" sz="1100" dirty="0">
                <a:solidFill>
                  <a:schemeClr val="tx1"/>
                </a:solidFill>
                <a:latin typeface="CiscoSansTT" panose="020B0503020201020303" pitchFamily="34" charset="0"/>
                <a:ea typeface="ＭＳ Ｐゴシック"/>
              </a:rPr>
              <a:t>oks</a:t>
            </a:r>
            <a:r>
              <a:rPr lang="en-US" sz="1100" dirty="0">
                <a:solidFill>
                  <a:schemeClr val="tx1"/>
                </a:solidFill>
                <a:latin typeface="CiscoSansTT" panose="020B0503020201020303" pitchFamily="34" charset="0"/>
                <a:ea typeface="ＭＳ Ｐゴシック"/>
                <a:cs typeface="CiscoSansTT Thin" panose="020B0203020201020303" pitchFamily="34" charset="0"/>
              </a:rPr>
              <a:t> </a:t>
            </a:r>
            <a:r>
              <a:rPr lang="en-US" sz="1100" dirty="0">
                <a:solidFill>
                  <a:schemeClr val="tx1"/>
                </a:solidFill>
                <a:ea typeface="ＭＳ Ｐゴシック"/>
                <a:cs typeface="CiscoSansTT Thin" panose="020B0203020201020303" pitchFamily="34" charset="0"/>
              </a:rPr>
              <a:t>to simplify incident response and enable better collaboration between NetOps, </a:t>
            </a:r>
            <a:r>
              <a:rPr lang="en-US" sz="1100" dirty="0" err="1">
                <a:solidFill>
                  <a:schemeClr val="tx1"/>
                </a:solidFill>
                <a:ea typeface="ＭＳ Ｐゴシック"/>
                <a:cs typeface="CiscoSansTT Thin" panose="020B0203020201020303" pitchFamily="34" charset="0"/>
              </a:rPr>
              <a:t>ITOps</a:t>
            </a:r>
            <a:r>
              <a:rPr lang="en-US" sz="1100" dirty="0">
                <a:solidFill>
                  <a:schemeClr val="tx1"/>
                </a:solidFill>
                <a:ea typeface="ＭＳ Ｐゴシック"/>
                <a:cs typeface="CiscoSansTT Thin" panose="020B0203020201020303" pitchFamily="34" charset="0"/>
              </a:rPr>
              <a:t> and SecOps</a:t>
            </a:r>
          </a:p>
          <a:p>
            <a:pPr marL="213995" indent="-213995" defTabSz="684196">
              <a:lnSpc>
                <a:spcPct val="100000"/>
              </a:lnSpc>
              <a:spcBef>
                <a:spcPts val="0"/>
              </a:spcBef>
              <a:spcAft>
                <a:spcPts val="200"/>
              </a:spcAft>
              <a:buClr>
                <a:schemeClr val="accent1"/>
              </a:buClr>
              <a:buSzPct val="100000"/>
              <a:buFont typeface="Arial" panose="020B0604020202020204" pitchFamily="34" charset="0"/>
              <a:buChar char="•"/>
              <a:defRPr/>
            </a:pPr>
            <a:r>
              <a:rPr lang="en-US" sz="1100" dirty="0">
                <a:solidFill>
                  <a:schemeClr val="tx1"/>
                </a:solidFill>
                <a:latin typeface="CiscoSansTT" panose="020B0503020201020303" pitchFamily="34" charset="0"/>
                <a:ea typeface="ＭＳ Ｐゴシック"/>
                <a:cs typeface="CiscoSansTT Thin" panose="020B0203020201020303" pitchFamily="34" charset="0"/>
              </a:rPr>
              <a:t>Strengthen breach defense </a:t>
            </a:r>
            <a:r>
              <a:rPr lang="en-US" sz="1100" dirty="0">
                <a:solidFill>
                  <a:schemeClr val="tx1"/>
                </a:solidFill>
                <a:ea typeface="ＭＳ Ｐゴシック"/>
                <a:cs typeface="CiscoSansTT Thin" panose="020B0203020201020303" pitchFamily="34" charset="0"/>
              </a:rPr>
              <a:t>by unifying visibility with alerts correlated and prioritized from other integrated Cisco Secure solutions </a:t>
            </a:r>
            <a:endParaRPr lang="en-US" sz="1100" dirty="0">
              <a:solidFill>
                <a:schemeClr val="tx1"/>
              </a:solidFill>
              <a:cs typeface="CiscoSansTT Thin" panose="020B0203020201020303" pitchFamily="34" charset="0"/>
            </a:endParaRPr>
          </a:p>
          <a:p>
            <a:pPr marL="213995" indent="-213995">
              <a:lnSpc>
                <a:spcPct val="100000"/>
              </a:lnSpc>
              <a:spcBef>
                <a:spcPts val="0"/>
              </a:spcBef>
              <a:spcAft>
                <a:spcPts val="200"/>
              </a:spcAft>
              <a:buClr>
                <a:schemeClr val="accent1"/>
              </a:buClr>
              <a:buSzPct val="100000"/>
              <a:buFont typeface="Arial,Sans-Serif" panose="020B0604020202020204" pitchFamily="34" charset="0"/>
              <a:buChar char="•"/>
              <a:defRPr/>
            </a:pPr>
            <a:r>
              <a:rPr lang="en-US" sz="1100" dirty="0">
                <a:solidFill>
                  <a:schemeClr val="tx1"/>
                </a:solidFill>
                <a:latin typeface="CiscoSansTT" panose="020B0503020201020303" pitchFamily="34" charset="0"/>
                <a:ea typeface="ＭＳ Ｐゴシック"/>
                <a:cs typeface="+mn-lt"/>
              </a:rPr>
              <a:t>Optimize network performance </a:t>
            </a:r>
            <a:r>
              <a:rPr lang="en-US" sz="1100" dirty="0">
                <a:solidFill>
                  <a:schemeClr val="tx1"/>
                </a:solidFill>
                <a:ea typeface="ＭＳ Ｐゴシック"/>
                <a:cs typeface="+mn-lt"/>
              </a:rPr>
              <a:t>by automating VPN capacity management to facilitate continued remote worker productivity</a:t>
            </a:r>
            <a:endParaRPr lang="en-US" sz="1100" dirty="0">
              <a:solidFill>
                <a:schemeClr val="tx1"/>
              </a:solidFill>
              <a:ea typeface="+mn-lt"/>
              <a:cs typeface="+mn-lt"/>
            </a:endParaRPr>
          </a:p>
          <a:p>
            <a:pPr marL="213995" indent="-213995">
              <a:lnSpc>
                <a:spcPct val="100000"/>
              </a:lnSpc>
              <a:spcBef>
                <a:spcPts val="0"/>
              </a:spcBef>
              <a:spcAft>
                <a:spcPts val="200"/>
              </a:spcAft>
              <a:buClr>
                <a:schemeClr val="accent1"/>
              </a:buClr>
              <a:buSzPct val="100000"/>
              <a:buFont typeface="Arial" panose="020B0604020202020204" pitchFamily="34" charset="0"/>
              <a:buChar char="•"/>
              <a:defRPr/>
            </a:pPr>
            <a:r>
              <a:rPr lang="en-US" sz="1100" dirty="0">
                <a:solidFill>
                  <a:schemeClr val="tx1"/>
                </a:solidFill>
                <a:latin typeface="CiscoSansTT" panose="020B0503020201020303" pitchFamily="34" charset="0"/>
                <a:ea typeface="ＭＳ Ｐゴシック"/>
                <a:cs typeface="CiscoSansTT Thin" panose="020B0203020201020303" pitchFamily="34" charset="0"/>
              </a:rPr>
              <a:t>Enable secure remote worker </a:t>
            </a:r>
            <a:r>
              <a:rPr lang="en-US" sz="1100" dirty="0">
                <a:solidFill>
                  <a:schemeClr val="tx1"/>
                </a:solidFill>
                <a:ea typeface="ＭＳ Ｐゴシック"/>
                <a:cs typeface="CiscoSansTT Thin" panose="020B0203020201020303" pitchFamily="34" charset="0"/>
              </a:rPr>
              <a:t>for workplace and workloads by extending zero-trust access controls with the firewall</a:t>
            </a:r>
          </a:p>
          <a:p>
            <a:pPr marL="213995" indent="-213995">
              <a:lnSpc>
                <a:spcPct val="100000"/>
              </a:lnSpc>
              <a:spcBef>
                <a:spcPts val="0"/>
              </a:spcBef>
              <a:buClr>
                <a:schemeClr val="accent1"/>
              </a:buClr>
              <a:buSzPct val="100000"/>
              <a:buFont typeface="Arial" panose="020B0604020202020204" pitchFamily="34" charset="0"/>
              <a:buChar char="•"/>
              <a:defRPr/>
            </a:pPr>
            <a:r>
              <a:rPr lang="en-US" sz="1100" dirty="0">
                <a:solidFill>
                  <a:schemeClr val="tx1"/>
                </a:solidFill>
                <a:latin typeface="CiscoSansTT" panose="020B0503020201020303" pitchFamily="34" charset="0"/>
                <a:ea typeface="ＭＳ Ｐゴシック"/>
              </a:rPr>
              <a:t>Enable data center security </a:t>
            </a:r>
            <a:r>
              <a:rPr lang="en-US" sz="1100" dirty="0">
                <a:solidFill>
                  <a:schemeClr val="tx1"/>
                </a:solidFill>
                <a:ea typeface="ＭＳ Ｐゴシック"/>
              </a:rPr>
              <a:t>by harmonizing  policies across all micro-perimeters</a:t>
            </a:r>
          </a:p>
        </p:txBody>
      </p:sp>
      <p:sp>
        <p:nvSpPr>
          <p:cNvPr id="2" name="Title 1">
            <a:extLst>
              <a:ext uri="{FF2B5EF4-FFF2-40B4-BE49-F238E27FC236}">
                <a16:creationId xmlns:a16="http://schemas.microsoft.com/office/drawing/2014/main" xmlns="" id="{1CA73011-BBDE-49A2-B164-03FA5088D17C}"/>
              </a:ext>
            </a:extLst>
          </p:cNvPr>
          <p:cNvSpPr>
            <a:spLocks noGrp="1"/>
          </p:cNvSpPr>
          <p:nvPr>
            <p:ph type="title"/>
          </p:nvPr>
        </p:nvSpPr>
        <p:spPr>
          <a:xfrm>
            <a:off x="437766" y="490451"/>
            <a:ext cx="8345488" cy="582699"/>
          </a:xfrm>
        </p:spPr>
        <p:txBody>
          <a:bodyPr/>
          <a:lstStyle/>
          <a:p>
            <a:r>
              <a:rPr lang="en-US" sz="2400" dirty="0">
                <a:solidFill>
                  <a:schemeClr val="tx1"/>
                </a:solidFill>
                <a:latin typeface="+mn-lt"/>
              </a:rPr>
              <a:t>A simplified Firewall experience with </a:t>
            </a:r>
            <a:br>
              <a:rPr lang="en-US" sz="2400" dirty="0">
                <a:solidFill>
                  <a:schemeClr val="tx1"/>
                </a:solidFill>
                <a:latin typeface="+mn-lt"/>
              </a:rPr>
            </a:br>
            <a:r>
              <a:rPr lang="en-US" sz="2400" dirty="0">
                <a:solidFill>
                  <a:schemeClr val="tx1"/>
                </a:solidFill>
                <a:latin typeface="+mn-lt"/>
              </a:rPr>
              <a:t>Cisco </a:t>
            </a:r>
            <a:r>
              <a:rPr lang="en-US" sz="2400" dirty="0" err="1">
                <a:solidFill>
                  <a:schemeClr val="tx1"/>
                </a:solidFill>
                <a:latin typeface="+mn-lt"/>
              </a:rPr>
              <a:t>SecureX</a:t>
            </a:r>
            <a:endParaRPr lang="en-US" sz="2400" dirty="0">
              <a:solidFill>
                <a:schemeClr val="tx1"/>
              </a:solidFill>
              <a:latin typeface="+mn-lt"/>
            </a:endParaRPr>
          </a:p>
        </p:txBody>
      </p:sp>
      <p:grpSp>
        <p:nvGrpSpPr>
          <p:cNvPr id="20" name="Group 19">
            <a:extLst>
              <a:ext uri="{FF2B5EF4-FFF2-40B4-BE49-F238E27FC236}">
                <a16:creationId xmlns:a16="http://schemas.microsoft.com/office/drawing/2014/main" xmlns="" id="{21B826C1-39DD-4F29-A9E2-B5442FE791C1}"/>
              </a:ext>
            </a:extLst>
          </p:cNvPr>
          <p:cNvGrpSpPr/>
          <p:nvPr/>
        </p:nvGrpSpPr>
        <p:grpSpPr>
          <a:xfrm>
            <a:off x="5001044" y="1409567"/>
            <a:ext cx="3301045" cy="3081596"/>
            <a:chOff x="532411" y="1433253"/>
            <a:chExt cx="3301045" cy="3081596"/>
          </a:xfrm>
        </p:grpSpPr>
        <p:pic>
          <p:nvPicPr>
            <p:cNvPr id="146" name="Graphic 145">
              <a:extLst>
                <a:ext uri="{FF2B5EF4-FFF2-40B4-BE49-F238E27FC236}">
                  <a16:creationId xmlns:a16="http://schemas.microsoft.com/office/drawing/2014/main" xmlns="" id="{23C3F5DC-9F6B-4AFD-BBDB-11743200E40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90409" y="4044454"/>
              <a:ext cx="256718" cy="256718"/>
            </a:xfrm>
            <a:prstGeom prst="rect">
              <a:avLst/>
            </a:prstGeom>
          </p:spPr>
        </p:pic>
        <p:pic>
          <p:nvPicPr>
            <p:cNvPr id="148" name="Graphic 147">
              <a:extLst>
                <a:ext uri="{FF2B5EF4-FFF2-40B4-BE49-F238E27FC236}">
                  <a16:creationId xmlns:a16="http://schemas.microsoft.com/office/drawing/2014/main" xmlns="" id="{5FEDE28B-4252-4967-9651-2DF01EE693A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273358" y="4058620"/>
              <a:ext cx="263643" cy="242552"/>
            </a:xfrm>
            <a:prstGeom prst="rect">
              <a:avLst/>
            </a:prstGeom>
          </p:spPr>
        </p:pic>
        <p:pic>
          <p:nvPicPr>
            <p:cNvPr id="150" name="Graphic 149">
              <a:extLst>
                <a:ext uri="{FF2B5EF4-FFF2-40B4-BE49-F238E27FC236}">
                  <a16:creationId xmlns:a16="http://schemas.microsoft.com/office/drawing/2014/main" xmlns="" id="{13514C06-809C-42B2-9E2B-A3D2252E775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39255" y="4054546"/>
              <a:ext cx="264965" cy="264965"/>
            </a:xfrm>
            <a:prstGeom prst="rect">
              <a:avLst/>
            </a:prstGeom>
          </p:spPr>
        </p:pic>
        <p:pic>
          <p:nvPicPr>
            <p:cNvPr id="126" name="Graphic 125">
              <a:extLst>
                <a:ext uri="{FF2B5EF4-FFF2-40B4-BE49-F238E27FC236}">
                  <a16:creationId xmlns:a16="http://schemas.microsoft.com/office/drawing/2014/main" xmlns="" id="{D0ACC6AA-2619-479B-AF04-E5C826F7564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39255" y="1650651"/>
              <a:ext cx="278937" cy="278937"/>
            </a:xfrm>
            <a:prstGeom prst="rect">
              <a:avLst/>
            </a:prstGeom>
          </p:spPr>
        </p:pic>
        <p:pic>
          <p:nvPicPr>
            <p:cNvPr id="134" name="Graphic 133">
              <a:extLst>
                <a:ext uri="{FF2B5EF4-FFF2-40B4-BE49-F238E27FC236}">
                  <a16:creationId xmlns:a16="http://schemas.microsoft.com/office/drawing/2014/main" xmlns="" id="{4BFF58E4-E0D9-446F-ADB7-60F20B59E3CC}"/>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2236786" y="1649465"/>
              <a:ext cx="340940" cy="286390"/>
            </a:xfrm>
            <a:prstGeom prst="rect">
              <a:avLst/>
            </a:prstGeom>
          </p:spPr>
        </p:pic>
        <p:pic>
          <p:nvPicPr>
            <p:cNvPr id="144" name="Graphic 143">
              <a:extLst>
                <a:ext uri="{FF2B5EF4-FFF2-40B4-BE49-F238E27FC236}">
                  <a16:creationId xmlns:a16="http://schemas.microsoft.com/office/drawing/2014/main" xmlns="" id="{DA12C780-8C8F-47B2-A23B-9E3ABB11135A}"/>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1430876" y="1683862"/>
              <a:ext cx="293227" cy="218942"/>
            </a:xfrm>
            <a:prstGeom prst="rect">
              <a:avLst/>
            </a:prstGeom>
          </p:spPr>
        </p:pic>
        <p:pic>
          <p:nvPicPr>
            <p:cNvPr id="136" name="Graphic 135">
              <a:extLst>
                <a:ext uri="{FF2B5EF4-FFF2-40B4-BE49-F238E27FC236}">
                  <a16:creationId xmlns:a16="http://schemas.microsoft.com/office/drawing/2014/main" xmlns="" id="{DABAF247-95A6-4541-9E3A-ADD7F5B16EE3}"/>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3090408" y="1678752"/>
              <a:ext cx="285048" cy="224237"/>
            </a:xfrm>
            <a:prstGeom prst="rect">
              <a:avLst/>
            </a:prstGeom>
          </p:spPr>
        </p:pic>
        <p:grpSp>
          <p:nvGrpSpPr>
            <p:cNvPr id="121" name="Group 120">
              <a:extLst>
                <a:ext uri="{FF2B5EF4-FFF2-40B4-BE49-F238E27FC236}">
                  <a16:creationId xmlns:a16="http://schemas.microsoft.com/office/drawing/2014/main" xmlns="" id="{FF7B9F61-4C33-4801-B82C-323F15089835}"/>
                </a:ext>
              </a:extLst>
            </p:cNvPr>
            <p:cNvGrpSpPr/>
            <p:nvPr/>
          </p:nvGrpSpPr>
          <p:grpSpPr>
            <a:xfrm>
              <a:off x="812403" y="2361949"/>
              <a:ext cx="2653650" cy="1286815"/>
              <a:chOff x="942568" y="2453920"/>
              <a:chExt cx="2440789" cy="1183594"/>
            </a:xfrm>
          </p:grpSpPr>
          <p:pic>
            <p:nvPicPr>
              <p:cNvPr id="9" name="Picture 8" descr="An open computer sitting on top of a table&#10;&#10;Description automatically generated">
                <a:extLst>
                  <a:ext uri="{FF2B5EF4-FFF2-40B4-BE49-F238E27FC236}">
                    <a16:creationId xmlns:a16="http://schemas.microsoft.com/office/drawing/2014/main" xmlns="" id="{1179D231-0718-2940-BE1B-9C0CA309E1E4}"/>
                  </a:ext>
                </a:extLst>
              </p:cNvPr>
              <p:cNvPicPr>
                <a:picLocks/>
              </p:cNvPicPr>
              <p:nvPr/>
            </p:nvPicPr>
            <p:blipFill rotWithShape="1">
              <a:blip r:embed="rId17" cstate="print">
                <a:extLst>
                  <a:ext uri="{28A0092B-C50C-407E-A947-70E740481C1C}">
                    <a14:useLocalDpi xmlns:a14="http://schemas.microsoft.com/office/drawing/2010/main"/>
                  </a:ext>
                </a:extLst>
              </a:blip>
              <a:srcRect/>
              <a:stretch/>
            </p:blipFill>
            <p:spPr>
              <a:xfrm>
                <a:off x="942568" y="2521671"/>
                <a:ext cx="2440789" cy="1115843"/>
              </a:xfrm>
              <a:prstGeom prst="rect">
                <a:avLst/>
              </a:prstGeom>
            </p:spPr>
          </p:pic>
          <p:sp>
            <p:nvSpPr>
              <p:cNvPr id="10" name="Freeform: Shape 75">
                <a:extLst>
                  <a:ext uri="{FF2B5EF4-FFF2-40B4-BE49-F238E27FC236}">
                    <a16:creationId xmlns:a16="http://schemas.microsoft.com/office/drawing/2014/main" xmlns="" id="{68A4A79A-30F6-8743-907E-312BA2F78DCD}"/>
                  </a:ext>
                </a:extLst>
              </p:cNvPr>
              <p:cNvSpPr/>
              <p:nvPr/>
            </p:nvSpPr>
            <p:spPr>
              <a:xfrm flipV="1">
                <a:off x="1434512" y="3159272"/>
                <a:ext cx="523538" cy="363984"/>
              </a:xfrm>
              <a:custGeom>
                <a:avLst/>
                <a:gdLst>
                  <a:gd name="connsiteX0" fmla="*/ 1287740 w 2409745"/>
                  <a:gd name="connsiteY0" fmla="*/ 1633918 h 1675352"/>
                  <a:gd name="connsiteX1" fmla="*/ 2388831 w 2409745"/>
                  <a:gd name="connsiteY1" fmla="*/ 165735 h 1675352"/>
                  <a:gd name="connsiteX2" fmla="*/ 2305963 w 2409745"/>
                  <a:gd name="connsiteY2" fmla="*/ 0 h 1675352"/>
                  <a:gd name="connsiteX3" fmla="*/ 1204873 w 2409745"/>
                  <a:gd name="connsiteY3" fmla="*/ 0 h 1675352"/>
                  <a:gd name="connsiteX4" fmla="*/ 103783 w 2409745"/>
                  <a:gd name="connsiteY4" fmla="*/ 0 h 1675352"/>
                  <a:gd name="connsiteX5" fmla="*/ 20915 w 2409745"/>
                  <a:gd name="connsiteY5" fmla="*/ 165735 h 1675352"/>
                  <a:gd name="connsiteX6" fmla="*/ 1122005 w 2409745"/>
                  <a:gd name="connsiteY6" fmla="*/ 1633918 h 1675352"/>
                  <a:gd name="connsiteX7" fmla="*/ 1287740 w 2409745"/>
                  <a:gd name="connsiteY7" fmla="*/ 1633918 h 167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745" h="1675352">
                    <a:moveTo>
                      <a:pt x="1287740" y="1633918"/>
                    </a:moveTo>
                    <a:lnTo>
                      <a:pt x="2388831" y="165735"/>
                    </a:lnTo>
                    <a:cubicBezTo>
                      <a:pt x="2440075" y="97441"/>
                      <a:pt x="2391307" y="0"/>
                      <a:pt x="2305963" y="0"/>
                    </a:cubicBezTo>
                    <a:lnTo>
                      <a:pt x="1204873" y="0"/>
                    </a:lnTo>
                    <a:lnTo>
                      <a:pt x="103783" y="0"/>
                    </a:lnTo>
                    <a:cubicBezTo>
                      <a:pt x="18439" y="0"/>
                      <a:pt x="-30329" y="97441"/>
                      <a:pt x="20915" y="165735"/>
                    </a:cubicBezTo>
                    <a:lnTo>
                      <a:pt x="1122005" y="1633918"/>
                    </a:lnTo>
                    <a:cubicBezTo>
                      <a:pt x="1163439" y="1689164"/>
                      <a:pt x="1246307" y="1689164"/>
                      <a:pt x="1287740" y="1633918"/>
                    </a:cubicBezTo>
                  </a:path>
                </a:pathLst>
              </a:custGeom>
              <a:solidFill>
                <a:srgbClr val="74BF4B">
                  <a:alpha val="64000"/>
                </a:srgbClr>
              </a:solidFill>
              <a:ln w="9525" cap="flat">
                <a:noFill/>
                <a:prstDash val="solid"/>
                <a:miter/>
              </a:ln>
            </p:spPr>
            <p:txBody>
              <a:bodyPr rtlCol="0" anchor="ctr"/>
              <a:lstStyle/>
              <a:p>
                <a:pPr defTabSz="457189">
                  <a:defRPr/>
                </a:pPr>
                <a:endParaRPr lang="en-US" kern="0">
                  <a:solidFill>
                    <a:srgbClr val="FFFFFF"/>
                  </a:solidFill>
                  <a:cs typeface="+mn-cs"/>
                </a:endParaRPr>
              </a:p>
            </p:txBody>
          </p:sp>
          <p:sp>
            <p:nvSpPr>
              <p:cNvPr id="11" name="Freeform: Shape 76">
                <a:extLst>
                  <a:ext uri="{FF2B5EF4-FFF2-40B4-BE49-F238E27FC236}">
                    <a16:creationId xmlns:a16="http://schemas.microsoft.com/office/drawing/2014/main" xmlns="" id="{DA143DDC-F032-F043-AA04-4AF990336F84}"/>
                  </a:ext>
                </a:extLst>
              </p:cNvPr>
              <p:cNvSpPr/>
              <p:nvPr/>
            </p:nvSpPr>
            <p:spPr>
              <a:xfrm flipV="1">
                <a:off x="1755518" y="3314232"/>
                <a:ext cx="371525" cy="258299"/>
              </a:xfrm>
              <a:custGeom>
                <a:avLst/>
                <a:gdLst>
                  <a:gd name="connsiteX0" fmla="*/ 1287740 w 2409745"/>
                  <a:gd name="connsiteY0" fmla="*/ 1633918 h 1675352"/>
                  <a:gd name="connsiteX1" fmla="*/ 2388831 w 2409745"/>
                  <a:gd name="connsiteY1" fmla="*/ 165735 h 1675352"/>
                  <a:gd name="connsiteX2" fmla="*/ 2305963 w 2409745"/>
                  <a:gd name="connsiteY2" fmla="*/ 0 h 1675352"/>
                  <a:gd name="connsiteX3" fmla="*/ 1204873 w 2409745"/>
                  <a:gd name="connsiteY3" fmla="*/ 0 h 1675352"/>
                  <a:gd name="connsiteX4" fmla="*/ 103783 w 2409745"/>
                  <a:gd name="connsiteY4" fmla="*/ 0 h 1675352"/>
                  <a:gd name="connsiteX5" fmla="*/ 20915 w 2409745"/>
                  <a:gd name="connsiteY5" fmla="*/ 165735 h 1675352"/>
                  <a:gd name="connsiteX6" fmla="*/ 1122005 w 2409745"/>
                  <a:gd name="connsiteY6" fmla="*/ 1633918 h 1675352"/>
                  <a:gd name="connsiteX7" fmla="*/ 1287740 w 2409745"/>
                  <a:gd name="connsiteY7" fmla="*/ 1633918 h 167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745" h="1675352">
                    <a:moveTo>
                      <a:pt x="1287740" y="1633918"/>
                    </a:moveTo>
                    <a:lnTo>
                      <a:pt x="2388831" y="165735"/>
                    </a:lnTo>
                    <a:cubicBezTo>
                      <a:pt x="2440075" y="97441"/>
                      <a:pt x="2391307" y="0"/>
                      <a:pt x="2305963" y="0"/>
                    </a:cubicBezTo>
                    <a:lnTo>
                      <a:pt x="1204873" y="0"/>
                    </a:lnTo>
                    <a:lnTo>
                      <a:pt x="103783" y="0"/>
                    </a:lnTo>
                    <a:cubicBezTo>
                      <a:pt x="18439" y="0"/>
                      <a:pt x="-30329" y="97441"/>
                      <a:pt x="20915" y="165735"/>
                    </a:cubicBezTo>
                    <a:lnTo>
                      <a:pt x="1122005" y="1633918"/>
                    </a:lnTo>
                    <a:cubicBezTo>
                      <a:pt x="1163439" y="1689164"/>
                      <a:pt x="1246307" y="1689164"/>
                      <a:pt x="1287740" y="1633918"/>
                    </a:cubicBezTo>
                  </a:path>
                </a:pathLst>
              </a:custGeom>
              <a:solidFill>
                <a:srgbClr val="0D274D">
                  <a:alpha val="64000"/>
                </a:srgbClr>
              </a:solidFill>
              <a:ln w="9525" cap="flat">
                <a:noFill/>
                <a:prstDash val="solid"/>
                <a:miter/>
              </a:ln>
            </p:spPr>
            <p:txBody>
              <a:bodyPr rtlCol="0" anchor="ctr"/>
              <a:lstStyle/>
              <a:p>
                <a:pPr defTabSz="457189">
                  <a:defRPr/>
                </a:pPr>
                <a:endParaRPr lang="en-US" kern="0">
                  <a:solidFill>
                    <a:srgbClr val="FFFFFF"/>
                  </a:solidFill>
                  <a:cs typeface="+mn-cs"/>
                </a:endParaRPr>
              </a:p>
            </p:txBody>
          </p:sp>
          <p:pic>
            <p:nvPicPr>
              <p:cNvPr id="15" name="Picture 14" descr="An open computer sitting on top of a table&#10;&#10;Description automatically generated">
                <a:extLst>
                  <a:ext uri="{FF2B5EF4-FFF2-40B4-BE49-F238E27FC236}">
                    <a16:creationId xmlns:a16="http://schemas.microsoft.com/office/drawing/2014/main" xmlns="" id="{6BEA7ADE-8571-EA4C-B1A1-7B11E7D30872}"/>
                  </a:ext>
                </a:extLst>
              </p:cNvPr>
              <p:cNvPicPr>
                <a:picLocks/>
              </p:cNvPicPr>
              <p:nvPr/>
            </p:nvPicPr>
            <p:blipFill rotWithShape="1">
              <a:blip r:embed="rId18" cstate="print">
                <a:extLst>
                  <a:ext uri="{28A0092B-C50C-407E-A947-70E740481C1C}">
                    <a14:useLocalDpi xmlns:a14="http://schemas.microsoft.com/office/drawing/2010/main"/>
                  </a:ext>
                </a:extLst>
              </a:blip>
              <a:srcRect/>
              <a:stretch/>
            </p:blipFill>
            <p:spPr>
              <a:xfrm>
                <a:off x="1445671" y="2453920"/>
                <a:ext cx="1432438" cy="199938"/>
              </a:xfrm>
              <a:prstGeom prst="rect">
                <a:avLst/>
              </a:prstGeom>
            </p:spPr>
          </p:pic>
          <p:pic>
            <p:nvPicPr>
              <p:cNvPr id="16" name="Picture 15">
                <a:extLst>
                  <a:ext uri="{FF2B5EF4-FFF2-40B4-BE49-F238E27FC236}">
                    <a16:creationId xmlns:a16="http://schemas.microsoft.com/office/drawing/2014/main" xmlns="" id="{3A1D7EE9-BF93-684D-A08B-EF26E898C378}"/>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538551" y="2526246"/>
                <a:ext cx="1243844" cy="621057"/>
              </a:xfrm>
              <a:prstGeom prst="rect">
                <a:avLst/>
              </a:prstGeom>
            </p:spPr>
          </p:pic>
        </p:grpSp>
        <p:sp>
          <p:nvSpPr>
            <p:cNvPr id="25" name="Rectangle: Rounded Corners 103">
              <a:extLst>
                <a:ext uri="{FF2B5EF4-FFF2-40B4-BE49-F238E27FC236}">
                  <a16:creationId xmlns:a16="http://schemas.microsoft.com/office/drawing/2014/main" xmlns="" id="{399D74FA-2C08-DE41-9DDB-9DF9894C0789}"/>
                </a:ext>
              </a:extLst>
            </p:cNvPr>
            <p:cNvSpPr/>
            <p:nvPr/>
          </p:nvSpPr>
          <p:spPr>
            <a:xfrm>
              <a:off x="532411" y="3917107"/>
              <a:ext cx="3255264" cy="597742"/>
            </a:xfrm>
            <a:prstGeom prst="roundRect">
              <a:avLst>
                <a:gd name="adj" fmla="val 20007"/>
              </a:avLst>
            </a:prstGeom>
            <a:noFill/>
            <a:ln w="12700" cap="flat" cmpd="sng" algn="ctr">
              <a:solidFill>
                <a:schemeClr val="accent2"/>
              </a:solidFill>
              <a:prstDash val="solid"/>
            </a:ln>
            <a:effectLst/>
          </p:spPr>
          <p:txBody>
            <a:bodyPr rtlCol="0" anchor="ctr"/>
            <a:lstStyle/>
            <a:p>
              <a:pPr algn="ctr" defTabSz="914378" fontAlgn="auto">
                <a:spcBef>
                  <a:spcPts val="0"/>
                </a:spcBef>
                <a:spcAft>
                  <a:spcPts val="0"/>
                </a:spcAft>
                <a:defRPr/>
              </a:pPr>
              <a:endParaRPr lang="en-IN" kern="0">
                <a:solidFill>
                  <a:srgbClr val="0D274D"/>
                </a:solidFill>
                <a:latin typeface="CiscoSansTT ExtraLight"/>
                <a:cs typeface="+mn-cs"/>
              </a:endParaRPr>
            </a:p>
          </p:txBody>
        </p:sp>
        <p:sp>
          <p:nvSpPr>
            <p:cNvPr id="26" name="TextBox 25">
              <a:extLst>
                <a:ext uri="{FF2B5EF4-FFF2-40B4-BE49-F238E27FC236}">
                  <a16:creationId xmlns:a16="http://schemas.microsoft.com/office/drawing/2014/main" xmlns="" id="{99550916-0B17-D745-B730-82D78A710D7F}"/>
                </a:ext>
              </a:extLst>
            </p:cNvPr>
            <p:cNvSpPr txBox="1">
              <a:spLocks/>
            </p:cNvSpPr>
            <p:nvPr/>
          </p:nvSpPr>
          <p:spPr>
            <a:xfrm>
              <a:off x="678430" y="3815417"/>
              <a:ext cx="1437291" cy="184040"/>
            </a:xfrm>
            <a:prstGeom prst="rect">
              <a:avLst/>
            </a:prstGeom>
            <a:solidFill>
              <a:srgbClr val="FFFFFF"/>
            </a:solidFill>
          </p:spPr>
          <p:txBody>
            <a:bodyPr wrap="square" lIns="0" tIns="0" rIns="0" bIns="0" rtlCol="0" anchor="ctr">
              <a:spAutoFit/>
            </a:bodyPr>
            <a:lstStyle/>
            <a:p>
              <a:pPr algn="ctr" defTabSz="456962">
                <a:spcBef>
                  <a:spcPts val="100"/>
                </a:spcBef>
                <a:defRPr/>
              </a:pPr>
              <a:r>
                <a:rPr lang="en-US" sz="1100" kern="0" dirty="0">
                  <a:solidFill>
                    <a:schemeClr val="accent2"/>
                  </a:solidFill>
                  <a:latin typeface="CiscoSansTT" panose="020B0503020201020303" pitchFamily="34" charset="0"/>
                  <a:cs typeface="CiscoSansTT" panose="020B0503020201020303" pitchFamily="34" charset="0"/>
                </a:rPr>
                <a:t>Your infrastructure</a:t>
              </a:r>
            </a:p>
          </p:txBody>
        </p:sp>
        <p:sp>
          <p:nvSpPr>
            <p:cNvPr id="27" name="TextBox 26">
              <a:extLst>
                <a:ext uri="{FF2B5EF4-FFF2-40B4-BE49-F238E27FC236}">
                  <a16:creationId xmlns:a16="http://schemas.microsoft.com/office/drawing/2014/main" xmlns="" id="{F85671C5-D811-8A48-AE79-3E9369C72FF8}"/>
                </a:ext>
              </a:extLst>
            </p:cNvPr>
            <p:cNvSpPr txBox="1">
              <a:spLocks/>
            </p:cNvSpPr>
            <p:nvPr/>
          </p:nvSpPr>
          <p:spPr>
            <a:xfrm>
              <a:off x="1456308" y="4332766"/>
              <a:ext cx="743047" cy="159888"/>
            </a:xfrm>
            <a:prstGeom prst="rect">
              <a:avLst/>
            </a:prstGeom>
            <a:noFill/>
          </p:spPr>
          <p:txBody>
            <a:bodyPr wrap="square" lIns="0" tIns="0" rIns="0" bIns="0" rtlCol="0" anchor="t">
              <a:noAutofit/>
            </a:bodyPr>
            <a:lstStyle/>
            <a:p>
              <a:pPr defTabSz="457178">
                <a:defRPr/>
              </a:pPr>
              <a:r>
                <a:rPr lang="en-US" sz="800" kern="0" dirty="0">
                  <a:solidFill>
                    <a:srgbClr val="0D274D"/>
                  </a:solidFill>
                  <a:latin typeface="+mn-lt"/>
                  <a:cs typeface="+mn-cs"/>
                </a:rPr>
                <a:t>Intelligence</a:t>
              </a:r>
            </a:p>
          </p:txBody>
        </p:sp>
        <p:sp>
          <p:nvSpPr>
            <p:cNvPr id="28" name="TextBox 27">
              <a:extLst>
                <a:ext uri="{FF2B5EF4-FFF2-40B4-BE49-F238E27FC236}">
                  <a16:creationId xmlns:a16="http://schemas.microsoft.com/office/drawing/2014/main" xmlns="" id="{4AB4ED66-FFE5-F24B-87A7-14748E6EFEAC}"/>
                </a:ext>
              </a:extLst>
            </p:cNvPr>
            <p:cNvSpPr txBox="1">
              <a:spLocks/>
            </p:cNvSpPr>
            <p:nvPr/>
          </p:nvSpPr>
          <p:spPr>
            <a:xfrm>
              <a:off x="3090409" y="4332766"/>
              <a:ext cx="743047" cy="146951"/>
            </a:xfrm>
            <a:prstGeom prst="rect">
              <a:avLst/>
            </a:prstGeom>
            <a:noFill/>
          </p:spPr>
          <p:txBody>
            <a:bodyPr wrap="square" lIns="0" tIns="0" rIns="0" bIns="0" rtlCol="0" anchor="t">
              <a:noAutofit/>
            </a:bodyPr>
            <a:lstStyle/>
            <a:p>
              <a:pPr defTabSz="457178">
                <a:defRPr/>
              </a:pPr>
              <a:r>
                <a:rPr lang="en-US" sz="800" kern="0" dirty="0">
                  <a:solidFill>
                    <a:srgbClr val="0D274D"/>
                  </a:solidFill>
                  <a:latin typeface="+mn-lt"/>
                  <a:cs typeface="+mn-cs"/>
                </a:rPr>
                <a:t>SIEM/SOAR</a:t>
              </a:r>
            </a:p>
          </p:txBody>
        </p:sp>
        <p:sp>
          <p:nvSpPr>
            <p:cNvPr id="29" name="TextBox 28">
              <a:extLst>
                <a:ext uri="{FF2B5EF4-FFF2-40B4-BE49-F238E27FC236}">
                  <a16:creationId xmlns:a16="http://schemas.microsoft.com/office/drawing/2014/main" xmlns="" id="{93414BAE-45D7-8C42-8C3A-519127F257DA}"/>
                </a:ext>
              </a:extLst>
            </p:cNvPr>
            <p:cNvSpPr txBox="1">
              <a:spLocks/>
            </p:cNvSpPr>
            <p:nvPr/>
          </p:nvSpPr>
          <p:spPr>
            <a:xfrm>
              <a:off x="639255" y="4332766"/>
              <a:ext cx="743047" cy="159888"/>
            </a:xfrm>
            <a:prstGeom prst="rect">
              <a:avLst/>
            </a:prstGeom>
            <a:noFill/>
          </p:spPr>
          <p:txBody>
            <a:bodyPr wrap="square" lIns="0" tIns="0" rIns="0" bIns="0" rtlCol="0" anchor="t">
              <a:noAutofit/>
            </a:bodyPr>
            <a:lstStyle/>
            <a:p>
              <a:pPr defTabSz="457178">
                <a:defRPr/>
              </a:pPr>
              <a:r>
                <a:rPr lang="en-US" sz="800" kern="0" dirty="0">
                  <a:solidFill>
                    <a:srgbClr val="0D274D"/>
                  </a:solidFill>
                  <a:latin typeface="+mn-lt"/>
                  <a:ea typeface="ＭＳ Ｐゴシック"/>
                  <a:cs typeface="+mn-cs"/>
                </a:rPr>
                <a:t>3</a:t>
              </a:r>
              <a:r>
                <a:rPr lang="en-US" sz="800" kern="0" baseline="30000" dirty="0">
                  <a:solidFill>
                    <a:srgbClr val="0D274D"/>
                  </a:solidFill>
                  <a:latin typeface="+mn-lt"/>
                  <a:ea typeface="ＭＳ Ｐゴシック"/>
                  <a:cs typeface="+mn-cs"/>
                </a:rPr>
                <a:t>rd </a:t>
              </a:r>
              <a:r>
                <a:rPr lang="en-US" sz="800" kern="0" dirty="0">
                  <a:solidFill>
                    <a:srgbClr val="0D274D"/>
                  </a:solidFill>
                  <a:latin typeface="+mn-lt"/>
                  <a:ea typeface="ＭＳ Ｐゴシック"/>
                  <a:cs typeface="+mn-cs"/>
                </a:rPr>
                <a:t>Party/ITSM</a:t>
              </a:r>
              <a:endParaRPr lang="en-US" sz="800" kern="0" dirty="0">
                <a:solidFill>
                  <a:srgbClr val="0D274D"/>
                </a:solidFill>
                <a:latin typeface="+mn-lt"/>
                <a:cs typeface="+mn-cs"/>
              </a:endParaRPr>
            </a:p>
          </p:txBody>
        </p:sp>
        <p:sp>
          <p:nvSpPr>
            <p:cNvPr id="30" name="TextBox 29">
              <a:extLst>
                <a:ext uri="{FF2B5EF4-FFF2-40B4-BE49-F238E27FC236}">
                  <a16:creationId xmlns:a16="http://schemas.microsoft.com/office/drawing/2014/main" xmlns="" id="{3F27FCE2-6E91-914A-B709-2E720F6AF14F}"/>
                </a:ext>
              </a:extLst>
            </p:cNvPr>
            <p:cNvSpPr txBox="1">
              <a:spLocks/>
            </p:cNvSpPr>
            <p:nvPr/>
          </p:nvSpPr>
          <p:spPr>
            <a:xfrm>
              <a:off x="2273358" y="4332766"/>
              <a:ext cx="743047" cy="146951"/>
            </a:xfrm>
            <a:prstGeom prst="rect">
              <a:avLst/>
            </a:prstGeom>
            <a:noFill/>
          </p:spPr>
          <p:txBody>
            <a:bodyPr wrap="square" lIns="0" tIns="0" rIns="0" bIns="0" rtlCol="0" anchor="t">
              <a:noAutofit/>
            </a:bodyPr>
            <a:lstStyle/>
            <a:p>
              <a:pPr defTabSz="457178">
                <a:defRPr/>
              </a:pPr>
              <a:r>
                <a:rPr lang="en-US" sz="800" kern="0" dirty="0">
                  <a:solidFill>
                    <a:srgbClr val="0D274D"/>
                  </a:solidFill>
                  <a:latin typeface="+mn-lt"/>
                  <a:cs typeface="+mn-cs"/>
                </a:rPr>
                <a:t>Identity</a:t>
              </a:r>
            </a:p>
          </p:txBody>
        </p:sp>
        <p:sp>
          <p:nvSpPr>
            <p:cNvPr id="96" name="Rectangle: Rounded Corners 157">
              <a:extLst>
                <a:ext uri="{FF2B5EF4-FFF2-40B4-BE49-F238E27FC236}">
                  <a16:creationId xmlns:a16="http://schemas.microsoft.com/office/drawing/2014/main" xmlns="" id="{D992321F-D773-884A-9CA1-204E265DAA97}"/>
                </a:ext>
              </a:extLst>
            </p:cNvPr>
            <p:cNvSpPr/>
            <p:nvPr/>
          </p:nvSpPr>
          <p:spPr>
            <a:xfrm>
              <a:off x="535431" y="1536631"/>
              <a:ext cx="3256778" cy="597741"/>
            </a:xfrm>
            <a:prstGeom prst="roundRect">
              <a:avLst>
                <a:gd name="adj" fmla="val 19167"/>
              </a:avLst>
            </a:prstGeom>
            <a:noFill/>
            <a:ln w="12700" cap="flat" cmpd="sng" algn="ctr">
              <a:solidFill>
                <a:schemeClr val="accent1"/>
              </a:solidFill>
              <a:prstDash val="solid"/>
            </a:ln>
            <a:effectLst/>
          </p:spPr>
          <p:txBody>
            <a:bodyPr rtlCol="0" anchor="ctr"/>
            <a:lstStyle/>
            <a:p>
              <a:pPr algn="ctr" defTabSz="914378" fontAlgn="auto">
                <a:spcBef>
                  <a:spcPts val="0"/>
                </a:spcBef>
                <a:spcAft>
                  <a:spcPts val="0"/>
                </a:spcAft>
                <a:defRPr/>
              </a:pPr>
              <a:endParaRPr lang="en-IN" kern="0" dirty="0">
                <a:solidFill>
                  <a:srgbClr val="0D274D"/>
                </a:solidFill>
                <a:latin typeface="CiscoSansTT ExtraLight"/>
                <a:cs typeface="+mn-cs"/>
              </a:endParaRPr>
            </a:p>
          </p:txBody>
        </p:sp>
        <p:sp>
          <p:nvSpPr>
            <p:cNvPr id="97" name="TextBox 96">
              <a:extLst>
                <a:ext uri="{FF2B5EF4-FFF2-40B4-BE49-F238E27FC236}">
                  <a16:creationId xmlns:a16="http://schemas.microsoft.com/office/drawing/2014/main" xmlns="" id="{D6FA4DA8-80C9-3C42-A997-23B56078E0D6}"/>
                </a:ext>
              </a:extLst>
            </p:cNvPr>
            <p:cNvSpPr txBox="1">
              <a:spLocks/>
            </p:cNvSpPr>
            <p:nvPr/>
          </p:nvSpPr>
          <p:spPr>
            <a:xfrm>
              <a:off x="678430" y="1433253"/>
              <a:ext cx="1013489" cy="184040"/>
            </a:xfrm>
            <a:prstGeom prst="rect">
              <a:avLst/>
            </a:prstGeom>
            <a:solidFill>
              <a:srgbClr val="FFFFFF"/>
            </a:solidFill>
          </p:spPr>
          <p:txBody>
            <a:bodyPr wrap="square" lIns="0" tIns="0" rIns="0" bIns="0" rtlCol="0" anchor="ctr">
              <a:spAutoFit/>
            </a:bodyPr>
            <a:lstStyle/>
            <a:p>
              <a:pPr algn="ctr" defTabSz="456962">
                <a:spcBef>
                  <a:spcPts val="100"/>
                </a:spcBef>
                <a:defRPr/>
              </a:pPr>
              <a:r>
                <a:rPr lang="en-US" sz="1100" kern="0" dirty="0">
                  <a:solidFill>
                    <a:schemeClr val="accent1"/>
                  </a:solidFill>
                  <a:latin typeface="CiscoSansTT"/>
                  <a:ea typeface="ＭＳ Ｐゴシック"/>
                  <a:cs typeface="CiscoSansTT" panose="020B0503020201020303" pitchFamily="34" charset="0"/>
                </a:rPr>
                <a:t>Cisco Secure</a:t>
              </a:r>
              <a:endParaRPr lang="en-US" sz="1100" kern="0" dirty="0">
                <a:solidFill>
                  <a:schemeClr val="accent1"/>
                </a:solidFill>
                <a:latin typeface="CiscoSansTT" panose="020B0503020201020303" pitchFamily="34" charset="0"/>
                <a:cs typeface="CiscoSansTT" panose="020B0503020201020303" pitchFamily="34" charset="0"/>
              </a:endParaRPr>
            </a:p>
          </p:txBody>
        </p:sp>
        <p:sp>
          <p:nvSpPr>
            <p:cNvPr id="98" name="TextBox 97">
              <a:extLst>
                <a:ext uri="{FF2B5EF4-FFF2-40B4-BE49-F238E27FC236}">
                  <a16:creationId xmlns:a16="http://schemas.microsoft.com/office/drawing/2014/main" xmlns="" id="{74EFA65A-1EE7-2A47-90A5-35E849758F73}"/>
                </a:ext>
              </a:extLst>
            </p:cNvPr>
            <p:cNvSpPr txBox="1">
              <a:spLocks/>
            </p:cNvSpPr>
            <p:nvPr/>
          </p:nvSpPr>
          <p:spPr>
            <a:xfrm>
              <a:off x="3090408" y="1950292"/>
              <a:ext cx="743047" cy="161842"/>
            </a:xfrm>
            <a:prstGeom prst="rect">
              <a:avLst/>
            </a:prstGeom>
            <a:noFill/>
          </p:spPr>
          <p:txBody>
            <a:bodyPr wrap="square" lIns="0" tIns="0" rIns="0" bIns="0" rtlCol="0" anchor="ctr">
              <a:noAutofit/>
            </a:bodyPr>
            <a:lstStyle/>
            <a:p>
              <a:pPr defTabSz="457178">
                <a:defRPr/>
              </a:pPr>
              <a:r>
                <a:rPr lang="en-US" sz="800" kern="0">
                  <a:solidFill>
                    <a:srgbClr val="0D274D"/>
                  </a:solidFill>
                  <a:latin typeface="+mn-lt"/>
                  <a:cs typeface="+mn-cs"/>
                </a:rPr>
                <a:t>Applications</a:t>
              </a:r>
            </a:p>
          </p:txBody>
        </p:sp>
        <p:sp>
          <p:nvSpPr>
            <p:cNvPr id="99" name="TextBox 98">
              <a:extLst>
                <a:ext uri="{FF2B5EF4-FFF2-40B4-BE49-F238E27FC236}">
                  <a16:creationId xmlns:a16="http://schemas.microsoft.com/office/drawing/2014/main" xmlns="" id="{D6C1482B-CDD6-3748-A606-E435956F175B}"/>
                </a:ext>
              </a:extLst>
            </p:cNvPr>
            <p:cNvSpPr txBox="1">
              <a:spLocks/>
            </p:cNvSpPr>
            <p:nvPr/>
          </p:nvSpPr>
          <p:spPr>
            <a:xfrm>
              <a:off x="1430877" y="1950290"/>
              <a:ext cx="743047" cy="161842"/>
            </a:xfrm>
            <a:prstGeom prst="rect">
              <a:avLst/>
            </a:prstGeom>
            <a:noFill/>
          </p:spPr>
          <p:txBody>
            <a:bodyPr wrap="square" lIns="0" tIns="0" rIns="0" bIns="0" rtlCol="0" anchor="ctr">
              <a:noAutofit/>
            </a:bodyPr>
            <a:lstStyle/>
            <a:p>
              <a:pPr defTabSz="457178">
                <a:defRPr/>
              </a:pPr>
              <a:r>
                <a:rPr lang="en-US" sz="800" kern="0">
                  <a:solidFill>
                    <a:srgbClr val="0D274D"/>
                  </a:solidFill>
                  <a:latin typeface="+mn-lt"/>
                  <a:cs typeface="+mn-cs"/>
                </a:rPr>
                <a:t>Endpoint</a:t>
              </a:r>
            </a:p>
          </p:txBody>
        </p:sp>
        <p:sp>
          <p:nvSpPr>
            <p:cNvPr id="100" name="TextBox 99">
              <a:extLst>
                <a:ext uri="{FF2B5EF4-FFF2-40B4-BE49-F238E27FC236}">
                  <a16:creationId xmlns:a16="http://schemas.microsoft.com/office/drawing/2014/main" xmlns="" id="{05340815-A8A9-8543-B431-64018CC41F79}"/>
                </a:ext>
              </a:extLst>
            </p:cNvPr>
            <p:cNvSpPr txBox="1">
              <a:spLocks/>
            </p:cNvSpPr>
            <p:nvPr/>
          </p:nvSpPr>
          <p:spPr>
            <a:xfrm>
              <a:off x="639255" y="1950288"/>
              <a:ext cx="743047" cy="161842"/>
            </a:xfrm>
            <a:prstGeom prst="rect">
              <a:avLst/>
            </a:prstGeom>
            <a:noFill/>
          </p:spPr>
          <p:txBody>
            <a:bodyPr wrap="square" lIns="0" tIns="0" rIns="0" bIns="0" rtlCol="0" anchor="ctr">
              <a:noAutofit/>
            </a:bodyPr>
            <a:lstStyle/>
            <a:p>
              <a:pPr defTabSz="457178">
                <a:defRPr/>
              </a:pPr>
              <a:r>
                <a:rPr lang="en-US" sz="800" kern="0" dirty="0">
                  <a:solidFill>
                    <a:srgbClr val="0D274D"/>
                  </a:solidFill>
                  <a:latin typeface="+mn-lt"/>
                  <a:cs typeface="+mn-cs"/>
                </a:rPr>
                <a:t>Network</a:t>
              </a:r>
            </a:p>
          </p:txBody>
        </p:sp>
        <p:sp>
          <p:nvSpPr>
            <p:cNvPr id="101" name="TextBox 100">
              <a:extLst>
                <a:ext uri="{FF2B5EF4-FFF2-40B4-BE49-F238E27FC236}">
                  <a16:creationId xmlns:a16="http://schemas.microsoft.com/office/drawing/2014/main" xmlns="" id="{4889C673-37A8-B843-8738-A0DA79A7E90C}"/>
                </a:ext>
              </a:extLst>
            </p:cNvPr>
            <p:cNvSpPr txBox="1">
              <a:spLocks/>
            </p:cNvSpPr>
            <p:nvPr/>
          </p:nvSpPr>
          <p:spPr>
            <a:xfrm>
              <a:off x="2236786" y="1950285"/>
              <a:ext cx="743047" cy="161842"/>
            </a:xfrm>
            <a:prstGeom prst="rect">
              <a:avLst/>
            </a:prstGeom>
            <a:noFill/>
          </p:spPr>
          <p:txBody>
            <a:bodyPr wrap="square" lIns="0" tIns="0" rIns="0" bIns="0" rtlCol="0" anchor="ctr">
              <a:noAutofit/>
            </a:bodyPr>
            <a:lstStyle/>
            <a:p>
              <a:pPr defTabSz="457178">
                <a:defRPr/>
              </a:pPr>
              <a:r>
                <a:rPr lang="en-US" sz="800" kern="0" dirty="0">
                  <a:solidFill>
                    <a:srgbClr val="0D274D"/>
                  </a:solidFill>
                  <a:latin typeface="+mn-lt"/>
                  <a:cs typeface="+mn-cs"/>
                </a:rPr>
                <a:t>Cloud</a:t>
              </a:r>
            </a:p>
          </p:txBody>
        </p:sp>
        <p:grpSp>
          <p:nvGrpSpPr>
            <p:cNvPr id="6" name="Graphic 151">
              <a:extLst>
                <a:ext uri="{FF2B5EF4-FFF2-40B4-BE49-F238E27FC236}">
                  <a16:creationId xmlns:a16="http://schemas.microsoft.com/office/drawing/2014/main" xmlns="" id="{2F23AE2C-C38D-4269-AC1B-EF2A33D8CF5E}"/>
                </a:ext>
              </a:extLst>
            </p:cNvPr>
            <p:cNvGrpSpPr/>
            <p:nvPr/>
          </p:nvGrpSpPr>
          <p:grpSpPr>
            <a:xfrm>
              <a:off x="1494107" y="4041948"/>
              <a:ext cx="248910" cy="262097"/>
              <a:chOff x="1494107" y="4041948"/>
              <a:chExt cx="248910" cy="262097"/>
            </a:xfrm>
          </p:grpSpPr>
          <p:sp>
            <p:nvSpPr>
              <p:cNvPr id="7" name="Freeform: Shape 6">
                <a:extLst>
                  <a:ext uri="{FF2B5EF4-FFF2-40B4-BE49-F238E27FC236}">
                    <a16:creationId xmlns:a16="http://schemas.microsoft.com/office/drawing/2014/main" xmlns="" id="{175B3734-589E-4D93-B174-0B13C2CE5683}"/>
                  </a:ext>
                </a:extLst>
              </p:cNvPr>
              <p:cNvSpPr/>
              <p:nvPr/>
            </p:nvSpPr>
            <p:spPr>
              <a:xfrm>
                <a:off x="1541228" y="4089295"/>
                <a:ext cx="154575" cy="167034"/>
              </a:xfrm>
              <a:custGeom>
                <a:avLst/>
                <a:gdLst>
                  <a:gd name="connsiteX0" fmla="*/ 77347 w 154575"/>
                  <a:gd name="connsiteY0" fmla="*/ 0 h 167034"/>
                  <a:gd name="connsiteX1" fmla="*/ 0 w 154575"/>
                  <a:gd name="connsiteY1" fmla="*/ 77393 h 167034"/>
                  <a:gd name="connsiteX2" fmla="*/ 53573 w 154575"/>
                  <a:gd name="connsiteY2" fmla="*/ 151286 h 167034"/>
                  <a:gd name="connsiteX3" fmla="*/ 53573 w 154575"/>
                  <a:gd name="connsiteY3" fmla="*/ 161076 h 167034"/>
                  <a:gd name="connsiteX4" fmla="*/ 59510 w 154575"/>
                  <a:gd name="connsiteY4" fmla="*/ 167034 h 167034"/>
                  <a:gd name="connsiteX5" fmla="*/ 95185 w 154575"/>
                  <a:gd name="connsiteY5" fmla="*/ 167034 h 167034"/>
                  <a:gd name="connsiteX6" fmla="*/ 101122 w 154575"/>
                  <a:gd name="connsiteY6" fmla="*/ 161076 h 167034"/>
                  <a:gd name="connsiteX7" fmla="*/ 101122 w 154575"/>
                  <a:gd name="connsiteY7" fmla="*/ 151286 h 167034"/>
                  <a:gd name="connsiteX8" fmla="*/ 150789 w 154575"/>
                  <a:gd name="connsiteY8" fmla="*/ 53621 h 167034"/>
                  <a:gd name="connsiteX9" fmla="*/ 77347 w 154575"/>
                  <a:gd name="connsiteY9" fmla="*/ 0 h 16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75" h="167034">
                    <a:moveTo>
                      <a:pt x="77347" y="0"/>
                    </a:moveTo>
                    <a:cubicBezTo>
                      <a:pt x="34692" y="-62"/>
                      <a:pt x="62" y="34588"/>
                      <a:pt x="0" y="77393"/>
                    </a:cubicBezTo>
                    <a:cubicBezTo>
                      <a:pt x="-49" y="111093"/>
                      <a:pt x="21607" y="140962"/>
                      <a:pt x="53573" y="151286"/>
                    </a:cubicBezTo>
                    <a:lnTo>
                      <a:pt x="53573" y="161076"/>
                    </a:lnTo>
                    <a:cubicBezTo>
                      <a:pt x="53573" y="164367"/>
                      <a:pt x="56231" y="167034"/>
                      <a:pt x="59510" y="167034"/>
                    </a:cubicBezTo>
                    <a:lnTo>
                      <a:pt x="95185" y="167034"/>
                    </a:lnTo>
                    <a:cubicBezTo>
                      <a:pt x="98464" y="167034"/>
                      <a:pt x="101122" y="164367"/>
                      <a:pt x="101122" y="161076"/>
                    </a:cubicBezTo>
                    <a:lnTo>
                      <a:pt x="101122" y="151286"/>
                    </a:lnTo>
                    <a:cubicBezTo>
                      <a:pt x="141712" y="138080"/>
                      <a:pt x="163949" y="94354"/>
                      <a:pt x="150789" y="53621"/>
                    </a:cubicBezTo>
                    <a:cubicBezTo>
                      <a:pt x="140466" y="21670"/>
                      <a:pt x="110817" y="23"/>
                      <a:pt x="77347" y="0"/>
                    </a:cubicBezTo>
                    <a:close/>
                  </a:path>
                </a:pathLst>
              </a:custGeom>
              <a:solidFill>
                <a:schemeClr val="accent1"/>
              </a:solidFill>
              <a:ln w="260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17368648-70AD-4B7F-AD47-724C4FB86DF1}"/>
                  </a:ext>
                </a:extLst>
              </p:cNvPr>
              <p:cNvSpPr/>
              <p:nvPr/>
            </p:nvSpPr>
            <p:spPr>
              <a:xfrm>
                <a:off x="1607043" y="4292103"/>
                <a:ext cx="23038" cy="11942"/>
              </a:xfrm>
              <a:custGeom>
                <a:avLst/>
                <a:gdLst>
                  <a:gd name="connsiteX0" fmla="*/ 17469 w 23038"/>
                  <a:gd name="connsiteY0" fmla="*/ 0 h 11942"/>
                  <a:gd name="connsiteX1" fmla="*/ 5569 w 23038"/>
                  <a:gd name="connsiteY1" fmla="*/ 0 h 11942"/>
                  <a:gd name="connsiteX2" fmla="*/ 13 w 23038"/>
                  <a:gd name="connsiteY2" fmla="*/ 6367 h 11942"/>
                  <a:gd name="connsiteX3" fmla="*/ 5569 w 23038"/>
                  <a:gd name="connsiteY3" fmla="*/ 11942 h 11942"/>
                  <a:gd name="connsiteX4" fmla="*/ 17469 w 23038"/>
                  <a:gd name="connsiteY4" fmla="*/ 11942 h 11942"/>
                  <a:gd name="connsiteX5" fmla="*/ 23025 w 23038"/>
                  <a:gd name="connsiteY5" fmla="*/ 5575 h 11942"/>
                  <a:gd name="connsiteX6" fmla="*/ 17469 w 23038"/>
                  <a:gd name="connsiteY6" fmla="*/ 0 h 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8" h="11942">
                    <a:moveTo>
                      <a:pt x="17469" y="0"/>
                    </a:moveTo>
                    <a:lnTo>
                      <a:pt x="5569" y="0"/>
                    </a:lnTo>
                    <a:cubicBezTo>
                      <a:pt x="2283" y="219"/>
                      <a:pt x="-205" y="3070"/>
                      <a:pt x="13" y="6367"/>
                    </a:cubicBezTo>
                    <a:cubicBezTo>
                      <a:pt x="211" y="9360"/>
                      <a:pt x="2586" y="11744"/>
                      <a:pt x="5569" y="11942"/>
                    </a:cubicBezTo>
                    <a:lnTo>
                      <a:pt x="17469" y="11942"/>
                    </a:lnTo>
                    <a:cubicBezTo>
                      <a:pt x="20755" y="11723"/>
                      <a:pt x="23243" y="8873"/>
                      <a:pt x="23025" y="5575"/>
                    </a:cubicBezTo>
                    <a:cubicBezTo>
                      <a:pt x="22827" y="2582"/>
                      <a:pt x="20452" y="198"/>
                      <a:pt x="17469" y="0"/>
                    </a:cubicBezTo>
                    <a:close/>
                  </a:path>
                </a:pathLst>
              </a:custGeom>
              <a:solidFill>
                <a:srgbClr val="13284C"/>
              </a:solidFill>
              <a:ln w="26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CD67224-428B-4ACD-9B1C-49B2F09BF61B}"/>
                  </a:ext>
                </a:extLst>
              </p:cNvPr>
              <p:cNvSpPr/>
              <p:nvPr/>
            </p:nvSpPr>
            <p:spPr>
              <a:xfrm>
                <a:off x="1595169" y="4268245"/>
                <a:ext cx="46812" cy="11942"/>
              </a:xfrm>
              <a:custGeom>
                <a:avLst/>
                <a:gdLst>
                  <a:gd name="connsiteX0" fmla="*/ 41244 w 46812"/>
                  <a:gd name="connsiteY0" fmla="*/ 0 h 11942"/>
                  <a:gd name="connsiteX1" fmla="*/ 5569 w 46812"/>
                  <a:gd name="connsiteY1" fmla="*/ 0 h 11942"/>
                  <a:gd name="connsiteX2" fmla="*/ 13 w 46812"/>
                  <a:gd name="connsiteY2" fmla="*/ 6367 h 11942"/>
                  <a:gd name="connsiteX3" fmla="*/ 5569 w 46812"/>
                  <a:gd name="connsiteY3" fmla="*/ 11942 h 11942"/>
                  <a:gd name="connsiteX4" fmla="*/ 41244 w 46812"/>
                  <a:gd name="connsiteY4" fmla="*/ 11942 h 11942"/>
                  <a:gd name="connsiteX5" fmla="*/ 46799 w 46812"/>
                  <a:gd name="connsiteY5" fmla="*/ 5575 h 11942"/>
                  <a:gd name="connsiteX6" fmla="*/ 41244 w 46812"/>
                  <a:gd name="connsiteY6" fmla="*/ 0 h 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12" h="11942">
                    <a:moveTo>
                      <a:pt x="41244" y="0"/>
                    </a:moveTo>
                    <a:lnTo>
                      <a:pt x="5569" y="0"/>
                    </a:lnTo>
                    <a:cubicBezTo>
                      <a:pt x="2283" y="219"/>
                      <a:pt x="-205" y="3070"/>
                      <a:pt x="13" y="6367"/>
                    </a:cubicBezTo>
                    <a:cubicBezTo>
                      <a:pt x="211" y="9360"/>
                      <a:pt x="2586" y="11744"/>
                      <a:pt x="5569" y="11942"/>
                    </a:cubicBezTo>
                    <a:lnTo>
                      <a:pt x="41244" y="11942"/>
                    </a:lnTo>
                    <a:cubicBezTo>
                      <a:pt x="44530" y="11724"/>
                      <a:pt x="47017" y="8873"/>
                      <a:pt x="46799" y="5575"/>
                    </a:cubicBezTo>
                    <a:cubicBezTo>
                      <a:pt x="46601" y="2582"/>
                      <a:pt x="44226" y="198"/>
                      <a:pt x="41244" y="0"/>
                    </a:cubicBezTo>
                    <a:close/>
                  </a:path>
                </a:pathLst>
              </a:custGeom>
              <a:solidFill>
                <a:srgbClr val="13284C"/>
              </a:solidFill>
              <a:ln w="260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1B7E1797-7596-489F-A986-DE59F43A7D25}"/>
                  </a:ext>
                </a:extLst>
              </p:cNvPr>
              <p:cNvSpPr/>
              <p:nvPr/>
            </p:nvSpPr>
            <p:spPr>
              <a:xfrm>
                <a:off x="1612612" y="4041948"/>
                <a:ext cx="11900" cy="35430"/>
              </a:xfrm>
              <a:custGeom>
                <a:avLst/>
                <a:gdLst>
                  <a:gd name="connsiteX0" fmla="*/ 5963 w 11900"/>
                  <a:gd name="connsiteY0" fmla="*/ 35431 h 35430"/>
                  <a:gd name="connsiteX1" fmla="*/ 11900 w 11900"/>
                  <a:gd name="connsiteY1" fmla="*/ 29447 h 35430"/>
                  <a:gd name="connsiteX2" fmla="*/ 11900 w 11900"/>
                  <a:gd name="connsiteY2" fmla="*/ 5588 h 35430"/>
                  <a:gd name="connsiteX3" fmla="*/ 5556 w 11900"/>
                  <a:gd name="connsiteY3" fmla="*/ 13 h 35430"/>
                  <a:gd name="connsiteX4" fmla="*/ 0 w 11900"/>
                  <a:gd name="connsiteY4" fmla="*/ 5588 h 35430"/>
                  <a:gd name="connsiteX5" fmla="*/ 0 w 11900"/>
                  <a:gd name="connsiteY5" fmla="*/ 29447 h 35430"/>
                  <a:gd name="connsiteX6" fmla="*/ 5963 w 11900"/>
                  <a:gd name="connsiteY6" fmla="*/ 35431 h 3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0" h="35430">
                    <a:moveTo>
                      <a:pt x="5963" y="35431"/>
                    </a:moveTo>
                    <a:cubicBezTo>
                      <a:pt x="9246" y="35416"/>
                      <a:pt x="11900" y="32741"/>
                      <a:pt x="11900" y="29447"/>
                    </a:cubicBezTo>
                    <a:lnTo>
                      <a:pt x="11900" y="5588"/>
                    </a:lnTo>
                    <a:cubicBezTo>
                      <a:pt x="11683" y="2291"/>
                      <a:pt x="8842" y="-205"/>
                      <a:pt x="5556" y="13"/>
                    </a:cubicBezTo>
                    <a:cubicBezTo>
                      <a:pt x="2573" y="212"/>
                      <a:pt x="198" y="2595"/>
                      <a:pt x="0" y="5588"/>
                    </a:cubicBezTo>
                    <a:lnTo>
                      <a:pt x="0" y="29447"/>
                    </a:lnTo>
                    <a:cubicBezTo>
                      <a:pt x="0" y="32752"/>
                      <a:pt x="2670" y="35431"/>
                      <a:pt x="5963" y="35431"/>
                    </a:cubicBezTo>
                    <a:close/>
                  </a:path>
                </a:pathLst>
              </a:custGeom>
              <a:solidFill>
                <a:schemeClr val="accent1"/>
              </a:solidFill>
              <a:ln w="260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EEA5BD92-1644-41ED-A63A-34386EFBA8DE}"/>
                  </a:ext>
                </a:extLst>
              </p:cNvPr>
              <p:cNvSpPr/>
              <p:nvPr/>
            </p:nvSpPr>
            <p:spPr>
              <a:xfrm>
                <a:off x="1708105" y="4160870"/>
                <a:ext cx="34912" cy="11942"/>
              </a:xfrm>
              <a:custGeom>
                <a:avLst/>
                <a:gdLst>
                  <a:gd name="connsiteX0" fmla="*/ 29343 w 34912"/>
                  <a:gd name="connsiteY0" fmla="*/ 0 h 11942"/>
                  <a:gd name="connsiteX1" fmla="*/ 5569 w 34912"/>
                  <a:gd name="connsiteY1" fmla="*/ 0 h 11942"/>
                  <a:gd name="connsiteX2" fmla="*/ 13 w 34912"/>
                  <a:gd name="connsiteY2" fmla="*/ 6367 h 11942"/>
                  <a:gd name="connsiteX3" fmla="*/ 5569 w 34912"/>
                  <a:gd name="connsiteY3" fmla="*/ 11942 h 11942"/>
                  <a:gd name="connsiteX4" fmla="*/ 29343 w 34912"/>
                  <a:gd name="connsiteY4" fmla="*/ 11942 h 11942"/>
                  <a:gd name="connsiteX5" fmla="*/ 34899 w 34912"/>
                  <a:gd name="connsiteY5" fmla="*/ 5575 h 11942"/>
                  <a:gd name="connsiteX6" fmla="*/ 29343 w 34912"/>
                  <a:gd name="connsiteY6" fmla="*/ 0 h 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12" h="11942">
                    <a:moveTo>
                      <a:pt x="29343" y="0"/>
                    </a:moveTo>
                    <a:lnTo>
                      <a:pt x="5569" y="0"/>
                    </a:lnTo>
                    <a:cubicBezTo>
                      <a:pt x="2282" y="219"/>
                      <a:pt x="-205" y="3070"/>
                      <a:pt x="13" y="6367"/>
                    </a:cubicBezTo>
                    <a:cubicBezTo>
                      <a:pt x="211" y="9360"/>
                      <a:pt x="2586" y="11744"/>
                      <a:pt x="5569" y="11942"/>
                    </a:cubicBezTo>
                    <a:lnTo>
                      <a:pt x="29343" y="11942"/>
                    </a:lnTo>
                    <a:cubicBezTo>
                      <a:pt x="32630" y="11724"/>
                      <a:pt x="35117" y="8873"/>
                      <a:pt x="34899" y="5575"/>
                    </a:cubicBezTo>
                    <a:cubicBezTo>
                      <a:pt x="34701" y="2582"/>
                      <a:pt x="32326" y="198"/>
                      <a:pt x="29343" y="0"/>
                    </a:cubicBezTo>
                    <a:close/>
                  </a:path>
                </a:pathLst>
              </a:custGeom>
              <a:solidFill>
                <a:schemeClr val="accent1"/>
              </a:solidFill>
              <a:ln w="260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2CB9E198-18FD-4944-8302-9BBB686ABC36}"/>
                  </a:ext>
                </a:extLst>
              </p:cNvPr>
              <p:cNvSpPr/>
              <p:nvPr/>
            </p:nvSpPr>
            <p:spPr>
              <a:xfrm>
                <a:off x="1494107" y="4160857"/>
                <a:ext cx="35701" cy="11968"/>
              </a:xfrm>
              <a:custGeom>
                <a:avLst/>
                <a:gdLst>
                  <a:gd name="connsiteX0" fmla="*/ 29343 w 35701"/>
                  <a:gd name="connsiteY0" fmla="*/ 13 h 11968"/>
                  <a:gd name="connsiteX1" fmla="*/ 5569 w 35701"/>
                  <a:gd name="connsiteY1" fmla="*/ 13 h 11968"/>
                  <a:gd name="connsiteX2" fmla="*/ 13 w 35701"/>
                  <a:gd name="connsiteY2" fmla="*/ 6380 h 11968"/>
                  <a:gd name="connsiteX3" fmla="*/ 5569 w 35701"/>
                  <a:gd name="connsiteY3" fmla="*/ 11955 h 11968"/>
                  <a:gd name="connsiteX4" fmla="*/ 29343 w 35701"/>
                  <a:gd name="connsiteY4" fmla="*/ 11955 h 11968"/>
                  <a:gd name="connsiteX5" fmla="*/ 35688 w 35701"/>
                  <a:gd name="connsiteY5" fmla="*/ 6380 h 11968"/>
                  <a:gd name="connsiteX6" fmla="*/ 30133 w 35701"/>
                  <a:gd name="connsiteY6" fmla="*/ 13 h 11968"/>
                  <a:gd name="connsiteX7" fmla="*/ 29343 w 35701"/>
                  <a:gd name="connsiteY7" fmla="*/ 13 h 1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1" h="11968">
                    <a:moveTo>
                      <a:pt x="29343" y="13"/>
                    </a:moveTo>
                    <a:lnTo>
                      <a:pt x="5569" y="13"/>
                    </a:lnTo>
                    <a:cubicBezTo>
                      <a:pt x="2283" y="232"/>
                      <a:pt x="-205" y="3083"/>
                      <a:pt x="13" y="6380"/>
                    </a:cubicBezTo>
                    <a:cubicBezTo>
                      <a:pt x="211" y="9373"/>
                      <a:pt x="2586" y="11757"/>
                      <a:pt x="5569" y="11955"/>
                    </a:cubicBezTo>
                    <a:lnTo>
                      <a:pt x="29343" y="11955"/>
                    </a:lnTo>
                    <a:cubicBezTo>
                      <a:pt x="32630" y="12174"/>
                      <a:pt x="35470" y="9678"/>
                      <a:pt x="35688" y="6380"/>
                    </a:cubicBezTo>
                    <a:cubicBezTo>
                      <a:pt x="35906" y="3083"/>
                      <a:pt x="33419" y="232"/>
                      <a:pt x="30133" y="13"/>
                    </a:cubicBezTo>
                    <a:cubicBezTo>
                      <a:pt x="29870" y="-4"/>
                      <a:pt x="29606" y="-4"/>
                      <a:pt x="29343" y="13"/>
                    </a:cubicBezTo>
                    <a:close/>
                  </a:path>
                </a:pathLst>
              </a:custGeom>
              <a:solidFill>
                <a:schemeClr val="accent1"/>
              </a:solidFill>
              <a:ln w="260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1E5A8B9E-D4FD-4A2F-8894-016882F7FCDB}"/>
                  </a:ext>
                </a:extLst>
              </p:cNvPr>
              <p:cNvSpPr/>
              <p:nvPr/>
            </p:nvSpPr>
            <p:spPr>
              <a:xfrm>
                <a:off x="1520135" y="4068081"/>
                <a:ext cx="37043" cy="37276"/>
              </a:xfrm>
              <a:custGeom>
                <a:avLst/>
                <a:gdLst>
                  <a:gd name="connsiteX0" fmla="*/ 26959 w 37043"/>
                  <a:gd name="connsiteY0" fmla="*/ 35518 h 37276"/>
                  <a:gd name="connsiteX1" fmla="*/ 31144 w 37043"/>
                  <a:gd name="connsiteY1" fmla="*/ 37277 h 37276"/>
                  <a:gd name="connsiteX2" fmla="*/ 37043 w 37043"/>
                  <a:gd name="connsiteY2" fmla="*/ 31229 h 37276"/>
                  <a:gd name="connsiteX3" fmla="*/ 35328 w 37043"/>
                  <a:gd name="connsiteY3" fmla="*/ 27093 h 37276"/>
                  <a:gd name="connsiteX4" fmla="*/ 10220 w 37043"/>
                  <a:gd name="connsiteY4" fmla="*/ 1765 h 37276"/>
                  <a:gd name="connsiteX5" fmla="*/ 1759 w 37043"/>
                  <a:gd name="connsiteY5" fmla="*/ 1752 h 37276"/>
                  <a:gd name="connsiteX6" fmla="*/ 1746 w 37043"/>
                  <a:gd name="connsiteY6" fmla="*/ 10243 h 3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3" h="37276">
                    <a:moveTo>
                      <a:pt x="26959" y="35518"/>
                    </a:moveTo>
                    <a:cubicBezTo>
                      <a:pt x="28073" y="36628"/>
                      <a:pt x="29574" y="37258"/>
                      <a:pt x="31144" y="37277"/>
                    </a:cubicBezTo>
                    <a:cubicBezTo>
                      <a:pt x="34437" y="37242"/>
                      <a:pt x="37078" y="34534"/>
                      <a:pt x="37043" y="31229"/>
                    </a:cubicBezTo>
                    <a:cubicBezTo>
                      <a:pt x="37027" y="29680"/>
                      <a:pt x="36412" y="28197"/>
                      <a:pt x="35328" y="27093"/>
                    </a:cubicBezTo>
                    <a:lnTo>
                      <a:pt x="10220" y="1765"/>
                    </a:lnTo>
                    <a:cubicBezTo>
                      <a:pt x="7887" y="-583"/>
                      <a:pt x="4099" y="-589"/>
                      <a:pt x="1759" y="1752"/>
                    </a:cubicBezTo>
                    <a:cubicBezTo>
                      <a:pt x="-581" y="4093"/>
                      <a:pt x="-587" y="7894"/>
                      <a:pt x="1746" y="10243"/>
                    </a:cubicBezTo>
                    <a:close/>
                  </a:path>
                </a:pathLst>
              </a:custGeom>
              <a:solidFill>
                <a:schemeClr val="accent1"/>
              </a:solidFill>
              <a:ln w="260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CCF1500F-CB19-43D3-96AE-677FF178CE93}"/>
                  </a:ext>
                </a:extLst>
              </p:cNvPr>
              <p:cNvSpPr/>
              <p:nvPr/>
            </p:nvSpPr>
            <p:spPr>
              <a:xfrm>
                <a:off x="1679867" y="4067893"/>
                <a:ext cx="37348" cy="37491"/>
              </a:xfrm>
              <a:custGeom>
                <a:avLst/>
                <a:gdLst>
                  <a:gd name="connsiteX0" fmla="*/ 5926 w 37348"/>
                  <a:gd name="connsiteY0" fmla="*/ 37465 h 37491"/>
                  <a:gd name="connsiteX1" fmla="*/ 10032 w 37348"/>
                  <a:gd name="connsiteY1" fmla="*/ 35707 h 37491"/>
                  <a:gd name="connsiteX2" fmla="*/ 35376 w 37348"/>
                  <a:gd name="connsiteY2" fmla="*/ 10431 h 37491"/>
                  <a:gd name="connsiteX3" fmla="*/ 35817 w 37348"/>
                  <a:gd name="connsiteY3" fmla="*/ 1980 h 37491"/>
                  <a:gd name="connsiteX4" fmla="*/ 27395 w 37348"/>
                  <a:gd name="connsiteY4" fmla="*/ 1537 h 37491"/>
                  <a:gd name="connsiteX5" fmla="*/ 26954 w 37348"/>
                  <a:gd name="connsiteY5" fmla="*/ 1980 h 37491"/>
                  <a:gd name="connsiteX6" fmla="*/ 1741 w 37348"/>
                  <a:gd name="connsiteY6" fmla="*/ 27282 h 37491"/>
                  <a:gd name="connsiteX7" fmla="*/ 1752 w 37348"/>
                  <a:gd name="connsiteY7" fmla="*/ 35745 h 37491"/>
                  <a:gd name="connsiteX8" fmla="*/ 5926 w 37348"/>
                  <a:gd name="connsiteY8" fmla="*/ 37492 h 3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48" h="37491">
                    <a:moveTo>
                      <a:pt x="5926" y="37465"/>
                    </a:moveTo>
                    <a:cubicBezTo>
                      <a:pt x="7469" y="37432"/>
                      <a:pt x="8940" y="36802"/>
                      <a:pt x="10032" y="35707"/>
                    </a:cubicBezTo>
                    <a:lnTo>
                      <a:pt x="35376" y="10431"/>
                    </a:lnTo>
                    <a:cubicBezTo>
                      <a:pt x="37823" y="8220"/>
                      <a:pt x="38021" y="4436"/>
                      <a:pt x="35817" y="1980"/>
                    </a:cubicBezTo>
                    <a:cubicBezTo>
                      <a:pt x="33613" y="-476"/>
                      <a:pt x="29842" y="-674"/>
                      <a:pt x="27395" y="1537"/>
                    </a:cubicBezTo>
                    <a:cubicBezTo>
                      <a:pt x="27241" y="1677"/>
                      <a:pt x="27093" y="1825"/>
                      <a:pt x="26954" y="1980"/>
                    </a:cubicBezTo>
                    <a:lnTo>
                      <a:pt x="1741" y="27282"/>
                    </a:lnTo>
                    <a:cubicBezTo>
                      <a:pt x="-585" y="29622"/>
                      <a:pt x="-580" y="33411"/>
                      <a:pt x="1752" y="35745"/>
                    </a:cubicBezTo>
                    <a:cubicBezTo>
                      <a:pt x="2861" y="36854"/>
                      <a:pt x="4360" y="37482"/>
                      <a:pt x="5926" y="37492"/>
                    </a:cubicBezTo>
                    <a:close/>
                  </a:path>
                </a:pathLst>
              </a:custGeom>
              <a:solidFill>
                <a:schemeClr val="accent1"/>
              </a:solidFill>
              <a:ln w="260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9647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B6387-CCAC-4413-AB5F-8A84ADEDD787}"/>
              </a:ext>
            </a:extLst>
          </p:cNvPr>
          <p:cNvSpPr>
            <a:spLocks noGrp="1"/>
          </p:cNvSpPr>
          <p:nvPr>
            <p:ph type="title"/>
          </p:nvPr>
        </p:nvSpPr>
        <p:spPr/>
        <p:txBody>
          <a:bodyPr/>
          <a:lstStyle/>
          <a:p>
            <a:r>
              <a:rPr lang="en-US" dirty="0"/>
              <a:t>Enable your business to do more with Cisco Secure Firewall</a:t>
            </a:r>
          </a:p>
        </p:txBody>
      </p:sp>
      <p:sp>
        <p:nvSpPr>
          <p:cNvPr id="20" name="Rectangle 19">
            <a:extLst>
              <a:ext uri="{FF2B5EF4-FFF2-40B4-BE49-F238E27FC236}">
                <a16:creationId xmlns:a16="http://schemas.microsoft.com/office/drawing/2014/main" xmlns="" id="{A0857070-7071-4E0B-9FEF-EE06DDD68A9F}"/>
              </a:ext>
            </a:extLst>
          </p:cNvPr>
          <p:cNvSpPr/>
          <p:nvPr/>
        </p:nvSpPr>
        <p:spPr>
          <a:xfrm>
            <a:off x="533400" y="3182216"/>
            <a:ext cx="2356946" cy="1243333"/>
          </a:xfrm>
          <a:prstGeom prst="rect">
            <a:avLst/>
          </a:prstGeom>
          <a:noFill/>
          <a:ln w="12700" cap="flat" cmpd="sng" algn="ctr">
            <a:noFill/>
            <a:prstDash val="solid"/>
            <a:miter lim="800000"/>
          </a:ln>
          <a:effectLst>
            <a:outerShdw blurRad="12700" algn="ctr" rotWithShape="0">
              <a:prstClr val="black">
                <a:alpha val="10000"/>
              </a:prstClr>
            </a:outerShdw>
          </a:effectLst>
        </p:spPr>
        <p:txBody>
          <a:bodyPr lIns="0" tIns="0" rIns="0" bIns="0" rtlCol="0" anchor="t"/>
          <a:lstStyle/>
          <a:p>
            <a:pPr>
              <a:spcBef>
                <a:spcPts val="605"/>
              </a:spcBef>
              <a:buSzPct val="70000"/>
              <a:defRPr/>
            </a:pPr>
            <a:r>
              <a:rPr lang="en-US" sz="1400" dirty="0">
                <a:latin typeface="+mn-lt"/>
              </a:rPr>
              <a:t>Rest assured that you have the best security available to protect your network, data, and customers</a:t>
            </a:r>
          </a:p>
        </p:txBody>
      </p:sp>
      <p:sp>
        <p:nvSpPr>
          <p:cNvPr id="17" name="Rectangle 16">
            <a:extLst>
              <a:ext uri="{FF2B5EF4-FFF2-40B4-BE49-F238E27FC236}">
                <a16:creationId xmlns:a16="http://schemas.microsoft.com/office/drawing/2014/main" xmlns="" id="{B8C26802-D0E7-4858-8AAC-5019BEF3AE29}"/>
              </a:ext>
            </a:extLst>
          </p:cNvPr>
          <p:cNvSpPr/>
          <p:nvPr/>
        </p:nvSpPr>
        <p:spPr>
          <a:xfrm>
            <a:off x="3374263" y="3182216"/>
            <a:ext cx="2356946" cy="1243333"/>
          </a:xfrm>
          <a:prstGeom prst="rect">
            <a:avLst/>
          </a:prstGeom>
          <a:noFill/>
          <a:ln w="12700" cap="flat" cmpd="sng" algn="ctr">
            <a:noFill/>
            <a:prstDash val="solid"/>
            <a:miter lim="800000"/>
          </a:ln>
          <a:effectLst>
            <a:outerShdw blurRad="12700" algn="ctr" rotWithShape="0">
              <a:prstClr val="black">
                <a:alpha val="10000"/>
              </a:prstClr>
            </a:outerShdw>
          </a:effectLst>
        </p:spPr>
        <p:txBody>
          <a:bodyPr lIns="0" tIns="0" rIns="0" bIns="0" rtlCol="0" anchor="t"/>
          <a:lstStyle/>
          <a:p>
            <a:pPr>
              <a:spcBef>
                <a:spcPts val="605"/>
              </a:spcBef>
              <a:buSzPct val="70000"/>
              <a:defRPr/>
            </a:pPr>
            <a:r>
              <a:rPr lang="en-US" sz="1400" dirty="0">
                <a:latin typeface="+mn-lt"/>
              </a:rPr>
              <a:t>Increase efficiency and reduce the burden on </a:t>
            </a:r>
            <a:br>
              <a:rPr lang="en-US" sz="1400" dirty="0">
                <a:latin typeface="+mn-lt"/>
              </a:rPr>
            </a:br>
            <a:r>
              <a:rPr lang="en-US" sz="1400" dirty="0">
                <a:latin typeface="+mn-lt"/>
              </a:rPr>
              <a:t>your IT team</a:t>
            </a:r>
          </a:p>
        </p:txBody>
      </p:sp>
      <p:sp>
        <p:nvSpPr>
          <p:cNvPr id="19" name="Rectangle 18">
            <a:extLst>
              <a:ext uri="{FF2B5EF4-FFF2-40B4-BE49-F238E27FC236}">
                <a16:creationId xmlns:a16="http://schemas.microsoft.com/office/drawing/2014/main" xmlns="" id="{6C34D2EB-42F0-4974-81C2-E8A6B1102BC0}"/>
              </a:ext>
            </a:extLst>
          </p:cNvPr>
          <p:cNvSpPr/>
          <p:nvPr/>
        </p:nvSpPr>
        <p:spPr>
          <a:xfrm>
            <a:off x="6291753" y="3182216"/>
            <a:ext cx="2356946" cy="1243333"/>
          </a:xfrm>
          <a:prstGeom prst="rect">
            <a:avLst/>
          </a:prstGeom>
          <a:noFill/>
          <a:ln w="12700" cap="flat" cmpd="sng" algn="ctr">
            <a:noFill/>
            <a:prstDash val="solid"/>
            <a:miter lim="800000"/>
          </a:ln>
          <a:effectLst>
            <a:outerShdw blurRad="12700" algn="ctr" rotWithShape="0">
              <a:prstClr val="black">
                <a:alpha val="10000"/>
              </a:prstClr>
            </a:outerShdw>
          </a:effectLst>
        </p:spPr>
        <p:txBody>
          <a:bodyPr lIns="0" tIns="0" rIns="0" bIns="0" rtlCol="0" anchor="t"/>
          <a:lstStyle/>
          <a:p>
            <a:pPr>
              <a:spcBef>
                <a:spcPts val="605"/>
              </a:spcBef>
              <a:buSzPct val="70000"/>
              <a:defRPr/>
            </a:pPr>
            <a:r>
              <a:rPr lang="en-US" sz="1400" dirty="0">
                <a:latin typeface="+mn-lt"/>
              </a:rPr>
              <a:t>Save money with a single vendor that has the strongest security platform on the market and reduces the risk of costly breaches</a:t>
            </a:r>
          </a:p>
        </p:txBody>
      </p:sp>
      <p:grpSp>
        <p:nvGrpSpPr>
          <p:cNvPr id="13" name="Group 12">
            <a:extLst>
              <a:ext uri="{FF2B5EF4-FFF2-40B4-BE49-F238E27FC236}">
                <a16:creationId xmlns:a16="http://schemas.microsoft.com/office/drawing/2014/main" xmlns="" id="{3C018F1B-1B44-4D28-A914-ADE8CF28CC4C}"/>
              </a:ext>
            </a:extLst>
          </p:cNvPr>
          <p:cNvGrpSpPr/>
          <p:nvPr/>
        </p:nvGrpSpPr>
        <p:grpSpPr>
          <a:xfrm>
            <a:off x="3374263" y="1821927"/>
            <a:ext cx="2027581" cy="1577819"/>
            <a:chOff x="2363190" y="2181509"/>
            <a:chExt cx="3871356" cy="3012604"/>
          </a:xfrm>
        </p:grpSpPr>
        <p:pic>
          <p:nvPicPr>
            <p:cNvPr id="14" name="Graphic 13">
              <a:extLst>
                <a:ext uri="{FF2B5EF4-FFF2-40B4-BE49-F238E27FC236}">
                  <a16:creationId xmlns:a16="http://schemas.microsoft.com/office/drawing/2014/main" xmlns="" id="{9CD41BCD-5386-4222-8A73-25431BF42FE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8100000">
              <a:off x="2738392" y="2181509"/>
              <a:ext cx="1593751" cy="1593751"/>
            </a:xfrm>
            <a:prstGeom prst="rect">
              <a:avLst/>
            </a:prstGeom>
          </p:spPr>
        </p:pic>
        <p:pic>
          <p:nvPicPr>
            <p:cNvPr id="15" name="Graphic 14">
              <a:extLst>
                <a:ext uri="{FF2B5EF4-FFF2-40B4-BE49-F238E27FC236}">
                  <a16:creationId xmlns:a16="http://schemas.microsoft.com/office/drawing/2014/main" xmlns="" id="{069D2DB2-4423-406A-83B5-129A5CAC223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8100000">
              <a:off x="3332158" y="2181509"/>
              <a:ext cx="1593751" cy="1593751"/>
            </a:xfrm>
            <a:prstGeom prst="rect">
              <a:avLst/>
            </a:prstGeom>
          </p:spPr>
        </p:pic>
        <p:pic>
          <p:nvPicPr>
            <p:cNvPr id="16" name="Picture 15" descr="A close up of an animal&#10;&#10;Description automatically generated">
              <a:extLst>
                <a:ext uri="{FF2B5EF4-FFF2-40B4-BE49-F238E27FC236}">
                  <a16:creationId xmlns:a16="http://schemas.microsoft.com/office/drawing/2014/main" xmlns="" id="{B590FCD8-2F15-4CCA-A215-BE7BD72E54D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2363190" y="2504016"/>
              <a:ext cx="3871356" cy="1921497"/>
            </a:xfrm>
            <a:prstGeom prst="rect">
              <a:avLst/>
            </a:prstGeom>
          </p:spPr>
        </p:pic>
        <p:pic>
          <p:nvPicPr>
            <p:cNvPr id="18" name="Graphic 17">
              <a:extLst>
                <a:ext uri="{FF2B5EF4-FFF2-40B4-BE49-F238E27FC236}">
                  <a16:creationId xmlns:a16="http://schemas.microsoft.com/office/drawing/2014/main" xmlns="" id="{6828CED1-EBC2-46D2-BB58-3C074B2385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470068" y="2940207"/>
              <a:ext cx="2253906" cy="2253906"/>
            </a:xfrm>
            <a:prstGeom prst="rect">
              <a:avLst/>
            </a:prstGeom>
          </p:spPr>
        </p:pic>
      </p:grpSp>
      <p:grpSp>
        <p:nvGrpSpPr>
          <p:cNvPr id="30" name="Group 29">
            <a:extLst>
              <a:ext uri="{FF2B5EF4-FFF2-40B4-BE49-F238E27FC236}">
                <a16:creationId xmlns:a16="http://schemas.microsoft.com/office/drawing/2014/main" xmlns="" id="{EEE510C8-9430-465C-BEA6-7E2A686983AB}"/>
              </a:ext>
            </a:extLst>
          </p:cNvPr>
          <p:cNvGrpSpPr/>
          <p:nvPr/>
        </p:nvGrpSpPr>
        <p:grpSpPr>
          <a:xfrm>
            <a:off x="6291753" y="1462919"/>
            <a:ext cx="1417631" cy="1512735"/>
            <a:chOff x="533397" y="1713600"/>
            <a:chExt cx="970866" cy="1035998"/>
          </a:xfrm>
        </p:grpSpPr>
        <p:pic>
          <p:nvPicPr>
            <p:cNvPr id="31" name="Graphic 30">
              <a:extLst>
                <a:ext uri="{FF2B5EF4-FFF2-40B4-BE49-F238E27FC236}">
                  <a16:creationId xmlns:a16="http://schemas.microsoft.com/office/drawing/2014/main" xmlns="" id="{16BFEA10-96F9-419C-8520-C3FC49D9F16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865835" y="1713600"/>
              <a:ext cx="506373" cy="506372"/>
            </a:xfrm>
            <a:prstGeom prst="rect">
              <a:avLst/>
            </a:prstGeom>
          </p:spPr>
        </p:pic>
        <p:sp>
          <p:nvSpPr>
            <p:cNvPr id="32" name="Oval 31">
              <a:extLst>
                <a:ext uri="{FF2B5EF4-FFF2-40B4-BE49-F238E27FC236}">
                  <a16:creationId xmlns:a16="http://schemas.microsoft.com/office/drawing/2014/main" xmlns="" id="{483307B7-BFD0-4EF7-9589-5AFD07421605}"/>
                </a:ext>
              </a:extLst>
            </p:cNvPr>
            <p:cNvSpPr/>
            <p:nvPr/>
          </p:nvSpPr>
          <p:spPr>
            <a:xfrm>
              <a:off x="886650" y="1798998"/>
              <a:ext cx="396844" cy="39684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Graphic 235">
              <a:extLst>
                <a:ext uri="{FF2B5EF4-FFF2-40B4-BE49-F238E27FC236}">
                  <a16:creationId xmlns:a16="http://schemas.microsoft.com/office/drawing/2014/main" xmlns="" id="{65C19EDA-A442-4106-B804-246AD983764C}"/>
                </a:ext>
              </a:extLst>
            </p:cNvPr>
            <p:cNvSpPr/>
            <p:nvPr/>
          </p:nvSpPr>
          <p:spPr>
            <a:xfrm rot="10800000">
              <a:off x="1012429" y="2008989"/>
              <a:ext cx="151017" cy="613206"/>
            </a:xfrm>
            <a:custGeom>
              <a:avLst/>
              <a:gdLst>
                <a:gd name="connsiteX0" fmla="*/ 150540 w 298774"/>
                <a:gd name="connsiteY0" fmla="*/ 243542 h 1213187"/>
                <a:gd name="connsiteX1" fmla="*/ 142920 w 298774"/>
                <a:gd name="connsiteY1" fmla="*/ 238780 h 1213187"/>
                <a:gd name="connsiteX2" fmla="*/ 1950 w 298774"/>
                <a:gd name="connsiteY2" fmla="*/ 20657 h 1213187"/>
                <a:gd name="connsiteX3" fmla="*/ 5760 w 298774"/>
                <a:gd name="connsiteY3" fmla="*/ 7322 h 1213187"/>
                <a:gd name="connsiteX4" fmla="*/ 18143 w 298774"/>
                <a:gd name="connsiteY4" fmla="*/ 10180 h 1213187"/>
                <a:gd name="connsiteX5" fmla="*/ 149588 w 298774"/>
                <a:gd name="connsiteY5" fmla="*/ 214967 h 1213187"/>
                <a:gd name="connsiteX6" fmla="*/ 279128 w 298774"/>
                <a:gd name="connsiteY6" fmla="*/ 4465 h 1213187"/>
                <a:gd name="connsiteX7" fmla="*/ 292463 w 298774"/>
                <a:gd name="connsiteY7" fmla="*/ 1607 h 1213187"/>
                <a:gd name="connsiteX8" fmla="*/ 295320 w 298774"/>
                <a:gd name="connsiteY8" fmla="*/ 14942 h 1213187"/>
                <a:gd name="connsiteX9" fmla="*/ 295320 w 298774"/>
                <a:gd name="connsiteY9" fmla="*/ 14942 h 1213187"/>
                <a:gd name="connsiteX10" fmla="*/ 158160 w 298774"/>
                <a:gd name="connsiteY10" fmla="*/ 238780 h 1213187"/>
                <a:gd name="connsiteX11" fmla="*/ 150540 w 298774"/>
                <a:gd name="connsiteY11" fmla="*/ 243542 h 1213187"/>
                <a:gd name="connsiteX12" fmla="*/ 150540 w 298774"/>
                <a:gd name="connsiteY12" fmla="*/ 243542 h 1213187"/>
                <a:gd name="connsiteX13" fmla="*/ 150540 w 298774"/>
                <a:gd name="connsiteY13" fmla="*/ 436900 h 1213187"/>
                <a:gd name="connsiteX14" fmla="*/ 142920 w 298774"/>
                <a:gd name="connsiteY14" fmla="*/ 432137 h 1213187"/>
                <a:gd name="connsiteX15" fmla="*/ 1950 w 298774"/>
                <a:gd name="connsiteY15" fmla="*/ 214967 h 1213187"/>
                <a:gd name="connsiteX16" fmla="*/ 5760 w 298774"/>
                <a:gd name="connsiteY16" fmla="*/ 201632 h 1213187"/>
                <a:gd name="connsiteX17" fmla="*/ 18143 w 298774"/>
                <a:gd name="connsiteY17" fmla="*/ 204490 h 1213187"/>
                <a:gd name="connsiteX18" fmla="*/ 149588 w 298774"/>
                <a:gd name="connsiteY18" fmla="*/ 409277 h 1213187"/>
                <a:gd name="connsiteX19" fmla="*/ 279128 w 298774"/>
                <a:gd name="connsiteY19" fmla="*/ 198775 h 1213187"/>
                <a:gd name="connsiteX20" fmla="*/ 291510 w 298774"/>
                <a:gd name="connsiteY20" fmla="*/ 193060 h 1213187"/>
                <a:gd name="connsiteX21" fmla="*/ 297225 w 298774"/>
                <a:gd name="connsiteY21" fmla="*/ 205442 h 1213187"/>
                <a:gd name="connsiteX22" fmla="*/ 295320 w 298774"/>
                <a:gd name="connsiteY22" fmla="*/ 208300 h 1213187"/>
                <a:gd name="connsiteX23" fmla="*/ 158160 w 298774"/>
                <a:gd name="connsiteY23" fmla="*/ 432137 h 1213187"/>
                <a:gd name="connsiteX24" fmla="*/ 150540 w 298774"/>
                <a:gd name="connsiteY24" fmla="*/ 436900 h 1213187"/>
                <a:gd name="connsiteX25" fmla="*/ 150540 w 298774"/>
                <a:gd name="connsiteY25" fmla="*/ 436900 h 1213187"/>
                <a:gd name="connsiteX26" fmla="*/ 150540 w 298774"/>
                <a:gd name="connsiteY26" fmla="*/ 631210 h 1213187"/>
                <a:gd name="connsiteX27" fmla="*/ 142920 w 298774"/>
                <a:gd name="connsiteY27" fmla="*/ 626447 h 1213187"/>
                <a:gd name="connsiteX28" fmla="*/ 1950 w 298774"/>
                <a:gd name="connsiteY28" fmla="*/ 409277 h 1213187"/>
                <a:gd name="connsiteX29" fmla="*/ 3855 w 298774"/>
                <a:gd name="connsiteY29" fmla="*/ 395942 h 1213187"/>
                <a:gd name="connsiteX30" fmla="*/ 17190 w 298774"/>
                <a:gd name="connsiteY30" fmla="*/ 397847 h 1213187"/>
                <a:gd name="connsiteX31" fmla="*/ 18143 w 298774"/>
                <a:gd name="connsiteY31" fmla="*/ 399752 h 1213187"/>
                <a:gd name="connsiteX32" fmla="*/ 149588 w 298774"/>
                <a:gd name="connsiteY32" fmla="*/ 604540 h 1213187"/>
                <a:gd name="connsiteX33" fmla="*/ 279128 w 298774"/>
                <a:gd name="connsiteY33" fmla="*/ 394037 h 1213187"/>
                <a:gd name="connsiteX34" fmla="*/ 292463 w 298774"/>
                <a:gd name="connsiteY34" fmla="*/ 393085 h 1213187"/>
                <a:gd name="connsiteX35" fmla="*/ 295320 w 298774"/>
                <a:gd name="connsiteY35" fmla="*/ 403562 h 1213187"/>
                <a:gd name="connsiteX36" fmla="*/ 158160 w 298774"/>
                <a:gd name="connsiteY36" fmla="*/ 626447 h 1213187"/>
                <a:gd name="connsiteX37" fmla="*/ 150540 w 298774"/>
                <a:gd name="connsiteY37" fmla="*/ 631210 h 1213187"/>
                <a:gd name="connsiteX38" fmla="*/ 150540 w 298774"/>
                <a:gd name="connsiteY38" fmla="*/ 631210 h 1213187"/>
                <a:gd name="connsiteX39" fmla="*/ 150540 w 298774"/>
                <a:gd name="connsiteY39" fmla="*/ 825520 h 1213187"/>
                <a:gd name="connsiteX40" fmla="*/ 142920 w 298774"/>
                <a:gd name="connsiteY40" fmla="*/ 820757 h 1213187"/>
                <a:gd name="connsiteX41" fmla="*/ 1950 w 298774"/>
                <a:gd name="connsiteY41" fmla="*/ 602635 h 1213187"/>
                <a:gd name="connsiteX42" fmla="*/ 5760 w 298774"/>
                <a:gd name="connsiteY42" fmla="*/ 589300 h 1213187"/>
                <a:gd name="connsiteX43" fmla="*/ 18143 w 298774"/>
                <a:gd name="connsiteY43" fmla="*/ 592157 h 1213187"/>
                <a:gd name="connsiteX44" fmla="*/ 149588 w 298774"/>
                <a:gd name="connsiteY44" fmla="*/ 796945 h 1213187"/>
                <a:gd name="connsiteX45" fmla="*/ 279128 w 298774"/>
                <a:gd name="connsiteY45" fmla="*/ 586442 h 1213187"/>
                <a:gd name="connsiteX46" fmla="*/ 292463 w 298774"/>
                <a:gd name="connsiteY46" fmla="*/ 583585 h 1213187"/>
                <a:gd name="connsiteX47" fmla="*/ 295320 w 298774"/>
                <a:gd name="connsiteY47" fmla="*/ 596920 h 1213187"/>
                <a:gd name="connsiteX48" fmla="*/ 295320 w 298774"/>
                <a:gd name="connsiteY48" fmla="*/ 596920 h 1213187"/>
                <a:gd name="connsiteX49" fmla="*/ 158160 w 298774"/>
                <a:gd name="connsiteY49" fmla="*/ 820757 h 1213187"/>
                <a:gd name="connsiteX50" fmla="*/ 150540 w 298774"/>
                <a:gd name="connsiteY50" fmla="*/ 825520 h 1213187"/>
                <a:gd name="connsiteX51" fmla="*/ 150540 w 298774"/>
                <a:gd name="connsiteY51" fmla="*/ 825520 h 1213187"/>
                <a:gd name="connsiteX52" fmla="*/ 150540 w 298774"/>
                <a:gd name="connsiteY52" fmla="*/ 1018877 h 1213187"/>
                <a:gd name="connsiteX53" fmla="*/ 142920 w 298774"/>
                <a:gd name="connsiteY53" fmla="*/ 1014115 h 1213187"/>
                <a:gd name="connsiteX54" fmla="*/ 1950 w 298774"/>
                <a:gd name="connsiteY54" fmla="*/ 796945 h 1213187"/>
                <a:gd name="connsiteX55" fmla="*/ 3855 w 298774"/>
                <a:gd name="connsiteY55" fmla="*/ 783610 h 1213187"/>
                <a:gd name="connsiteX56" fmla="*/ 17190 w 298774"/>
                <a:gd name="connsiteY56" fmla="*/ 785515 h 1213187"/>
                <a:gd name="connsiteX57" fmla="*/ 18143 w 298774"/>
                <a:gd name="connsiteY57" fmla="*/ 786467 h 1213187"/>
                <a:gd name="connsiteX58" fmla="*/ 149588 w 298774"/>
                <a:gd name="connsiteY58" fmla="*/ 991255 h 1213187"/>
                <a:gd name="connsiteX59" fmla="*/ 279128 w 298774"/>
                <a:gd name="connsiteY59" fmla="*/ 780752 h 1213187"/>
                <a:gd name="connsiteX60" fmla="*/ 292463 w 298774"/>
                <a:gd name="connsiteY60" fmla="*/ 779800 h 1213187"/>
                <a:gd name="connsiteX61" fmla="*/ 295320 w 298774"/>
                <a:gd name="connsiteY61" fmla="*/ 790277 h 1213187"/>
                <a:gd name="connsiteX62" fmla="*/ 158160 w 298774"/>
                <a:gd name="connsiteY62" fmla="*/ 1014115 h 1213187"/>
                <a:gd name="connsiteX63" fmla="*/ 150540 w 298774"/>
                <a:gd name="connsiteY63" fmla="*/ 1018877 h 1213187"/>
                <a:gd name="connsiteX64" fmla="*/ 150540 w 298774"/>
                <a:gd name="connsiteY64" fmla="*/ 1018877 h 1213187"/>
                <a:gd name="connsiteX65" fmla="*/ 150540 w 298774"/>
                <a:gd name="connsiteY65" fmla="*/ 1213187 h 1213187"/>
                <a:gd name="connsiteX66" fmla="*/ 142920 w 298774"/>
                <a:gd name="connsiteY66" fmla="*/ 1208425 h 1213187"/>
                <a:gd name="connsiteX67" fmla="*/ 2903 w 298774"/>
                <a:gd name="connsiteY67" fmla="*/ 990302 h 1213187"/>
                <a:gd name="connsiteX68" fmla="*/ 5760 w 298774"/>
                <a:gd name="connsiteY68" fmla="*/ 976967 h 1213187"/>
                <a:gd name="connsiteX69" fmla="*/ 19095 w 298774"/>
                <a:gd name="connsiteY69" fmla="*/ 979825 h 1213187"/>
                <a:gd name="connsiteX70" fmla="*/ 150540 w 298774"/>
                <a:gd name="connsiteY70" fmla="*/ 1184612 h 1213187"/>
                <a:gd name="connsiteX71" fmla="*/ 280080 w 298774"/>
                <a:gd name="connsiteY71" fmla="*/ 974110 h 1213187"/>
                <a:gd name="connsiteX72" fmla="*/ 292463 w 298774"/>
                <a:gd name="connsiteY72" fmla="*/ 968395 h 1213187"/>
                <a:gd name="connsiteX73" fmla="*/ 298178 w 298774"/>
                <a:gd name="connsiteY73" fmla="*/ 980777 h 1213187"/>
                <a:gd name="connsiteX74" fmla="*/ 296273 w 298774"/>
                <a:gd name="connsiteY74" fmla="*/ 983635 h 1213187"/>
                <a:gd name="connsiteX75" fmla="*/ 158160 w 298774"/>
                <a:gd name="connsiteY75" fmla="*/ 1208425 h 1213187"/>
                <a:gd name="connsiteX76" fmla="*/ 150540 w 298774"/>
                <a:gd name="connsiteY76" fmla="*/ 1213187 h 1213187"/>
                <a:gd name="connsiteX77" fmla="*/ 150540 w 298774"/>
                <a:gd name="connsiteY77" fmla="*/ 1213187 h 121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8774" h="1213187">
                  <a:moveTo>
                    <a:pt x="150540" y="243542"/>
                  </a:moveTo>
                  <a:cubicBezTo>
                    <a:pt x="147683" y="243542"/>
                    <a:pt x="143873" y="241637"/>
                    <a:pt x="142920" y="238780"/>
                  </a:cubicBezTo>
                  <a:lnTo>
                    <a:pt x="1950" y="20657"/>
                  </a:lnTo>
                  <a:cubicBezTo>
                    <a:pt x="-907" y="15895"/>
                    <a:pt x="998" y="10180"/>
                    <a:pt x="5760" y="7322"/>
                  </a:cubicBezTo>
                  <a:cubicBezTo>
                    <a:pt x="9570" y="4465"/>
                    <a:pt x="15285" y="6370"/>
                    <a:pt x="18143" y="10180"/>
                  </a:cubicBezTo>
                  <a:lnTo>
                    <a:pt x="149588" y="214967"/>
                  </a:lnTo>
                  <a:lnTo>
                    <a:pt x="279128" y="4465"/>
                  </a:lnTo>
                  <a:cubicBezTo>
                    <a:pt x="281985" y="-298"/>
                    <a:pt x="287700" y="-1250"/>
                    <a:pt x="292463" y="1607"/>
                  </a:cubicBezTo>
                  <a:cubicBezTo>
                    <a:pt x="297225" y="4465"/>
                    <a:pt x="298178" y="10180"/>
                    <a:pt x="295320" y="14942"/>
                  </a:cubicBezTo>
                  <a:cubicBezTo>
                    <a:pt x="295320" y="14942"/>
                    <a:pt x="295320" y="14942"/>
                    <a:pt x="295320" y="14942"/>
                  </a:cubicBezTo>
                  <a:lnTo>
                    <a:pt x="158160" y="238780"/>
                  </a:lnTo>
                  <a:cubicBezTo>
                    <a:pt x="156255" y="241637"/>
                    <a:pt x="153398" y="243542"/>
                    <a:pt x="150540" y="243542"/>
                  </a:cubicBezTo>
                  <a:lnTo>
                    <a:pt x="150540" y="243542"/>
                  </a:lnTo>
                  <a:close/>
                  <a:moveTo>
                    <a:pt x="150540" y="436900"/>
                  </a:moveTo>
                  <a:cubicBezTo>
                    <a:pt x="147683" y="436900"/>
                    <a:pt x="143873" y="434995"/>
                    <a:pt x="142920" y="432137"/>
                  </a:cubicBezTo>
                  <a:lnTo>
                    <a:pt x="1950" y="214967"/>
                  </a:lnTo>
                  <a:cubicBezTo>
                    <a:pt x="-907" y="210205"/>
                    <a:pt x="998" y="204490"/>
                    <a:pt x="5760" y="201632"/>
                  </a:cubicBezTo>
                  <a:cubicBezTo>
                    <a:pt x="9570" y="198775"/>
                    <a:pt x="15285" y="200680"/>
                    <a:pt x="18143" y="204490"/>
                  </a:cubicBezTo>
                  <a:lnTo>
                    <a:pt x="149588" y="409277"/>
                  </a:lnTo>
                  <a:lnTo>
                    <a:pt x="279128" y="198775"/>
                  </a:lnTo>
                  <a:cubicBezTo>
                    <a:pt x="281033" y="194012"/>
                    <a:pt x="286748" y="191155"/>
                    <a:pt x="291510" y="193060"/>
                  </a:cubicBezTo>
                  <a:cubicBezTo>
                    <a:pt x="296273" y="194965"/>
                    <a:pt x="299130" y="200680"/>
                    <a:pt x="297225" y="205442"/>
                  </a:cubicBezTo>
                  <a:cubicBezTo>
                    <a:pt x="297225" y="206395"/>
                    <a:pt x="296273" y="207347"/>
                    <a:pt x="295320" y="208300"/>
                  </a:cubicBezTo>
                  <a:lnTo>
                    <a:pt x="158160" y="432137"/>
                  </a:lnTo>
                  <a:cubicBezTo>
                    <a:pt x="156255" y="434995"/>
                    <a:pt x="153398" y="436900"/>
                    <a:pt x="150540" y="436900"/>
                  </a:cubicBezTo>
                  <a:lnTo>
                    <a:pt x="150540" y="436900"/>
                  </a:lnTo>
                  <a:close/>
                  <a:moveTo>
                    <a:pt x="150540" y="631210"/>
                  </a:moveTo>
                  <a:cubicBezTo>
                    <a:pt x="147683" y="631210"/>
                    <a:pt x="143873" y="629305"/>
                    <a:pt x="142920" y="626447"/>
                  </a:cubicBezTo>
                  <a:lnTo>
                    <a:pt x="1950" y="409277"/>
                  </a:lnTo>
                  <a:cubicBezTo>
                    <a:pt x="-907" y="405467"/>
                    <a:pt x="-907" y="398800"/>
                    <a:pt x="3855" y="395942"/>
                  </a:cubicBezTo>
                  <a:cubicBezTo>
                    <a:pt x="8618" y="393085"/>
                    <a:pt x="14333" y="393085"/>
                    <a:pt x="17190" y="397847"/>
                  </a:cubicBezTo>
                  <a:cubicBezTo>
                    <a:pt x="17190" y="397847"/>
                    <a:pt x="18143" y="398800"/>
                    <a:pt x="18143" y="399752"/>
                  </a:cubicBezTo>
                  <a:lnTo>
                    <a:pt x="149588" y="604540"/>
                  </a:lnTo>
                  <a:lnTo>
                    <a:pt x="279128" y="394037"/>
                  </a:lnTo>
                  <a:cubicBezTo>
                    <a:pt x="282938" y="390227"/>
                    <a:pt x="288653" y="389275"/>
                    <a:pt x="292463" y="393085"/>
                  </a:cubicBezTo>
                  <a:cubicBezTo>
                    <a:pt x="295320" y="395942"/>
                    <a:pt x="296273" y="399752"/>
                    <a:pt x="295320" y="403562"/>
                  </a:cubicBezTo>
                  <a:lnTo>
                    <a:pt x="158160" y="626447"/>
                  </a:lnTo>
                  <a:cubicBezTo>
                    <a:pt x="156255" y="629305"/>
                    <a:pt x="153398" y="631210"/>
                    <a:pt x="150540" y="631210"/>
                  </a:cubicBezTo>
                  <a:lnTo>
                    <a:pt x="150540" y="631210"/>
                  </a:lnTo>
                  <a:close/>
                  <a:moveTo>
                    <a:pt x="150540" y="825520"/>
                  </a:moveTo>
                  <a:cubicBezTo>
                    <a:pt x="147683" y="825520"/>
                    <a:pt x="143873" y="823615"/>
                    <a:pt x="142920" y="820757"/>
                  </a:cubicBezTo>
                  <a:lnTo>
                    <a:pt x="1950" y="602635"/>
                  </a:lnTo>
                  <a:cubicBezTo>
                    <a:pt x="-907" y="597872"/>
                    <a:pt x="998" y="592157"/>
                    <a:pt x="5760" y="589300"/>
                  </a:cubicBezTo>
                  <a:cubicBezTo>
                    <a:pt x="9570" y="586442"/>
                    <a:pt x="15285" y="588347"/>
                    <a:pt x="18143" y="592157"/>
                  </a:cubicBezTo>
                  <a:lnTo>
                    <a:pt x="149588" y="796945"/>
                  </a:lnTo>
                  <a:lnTo>
                    <a:pt x="279128" y="586442"/>
                  </a:lnTo>
                  <a:cubicBezTo>
                    <a:pt x="281985" y="581680"/>
                    <a:pt x="287700" y="580727"/>
                    <a:pt x="292463" y="583585"/>
                  </a:cubicBezTo>
                  <a:cubicBezTo>
                    <a:pt x="297225" y="586442"/>
                    <a:pt x="298178" y="592157"/>
                    <a:pt x="295320" y="596920"/>
                  </a:cubicBezTo>
                  <a:cubicBezTo>
                    <a:pt x="295320" y="596920"/>
                    <a:pt x="295320" y="596920"/>
                    <a:pt x="295320" y="596920"/>
                  </a:cubicBezTo>
                  <a:lnTo>
                    <a:pt x="158160" y="820757"/>
                  </a:lnTo>
                  <a:cubicBezTo>
                    <a:pt x="156255" y="823615"/>
                    <a:pt x="153398" y="825520"/>
                    <a:pt x="150540" y="825520"/>
                  </a:cubicBezTo>
                  <a:lnTo>
                    <a:pt x="150540" y="825520"/>
                  </a:lnTo>
                  <a:close/>
                  <a:moveTo>
                    <a:pt x="150540" y="1018877"/>
                  </a:moveTo>
                  <a:cubicBezTo>
                    <a:pt x="147683" y="1018877"/>
                    <a:pt x="143873" y="1016972"/>
                    <a:pt x="142920" y="1014115"/>
                  </a:cubicBezTo>
                  <a:lnTo>
                    <a:pt x="1950" y="796945"/>
                  </a:lnTo>
                  <a:cubicBezTo>
                    <a:pt x="-907" y="793135"/>
                    <a:pt x="45" y="786467"/>
                    <a:pt x="3855" y="783610"/>
                  </a:cubicBezTo>
                  <a:cubicBezTo>
                    <a:pt x="7665" y="780752"/>
                    <a:pt x="14333" y="781705"/>
                    <a:pt x="17190" y="785515"/>
                  </a:cubicBezTo>
                  <a:cubicBezTo>
                    <a:pt x="17190" y="785515"/>
                    <a:pt x="17190" y="786467"/>
                    <a:pt x="18143" y="786467"/>
                  </a:cubicBezTo>
                  <a:lnTo>
                    <a:pt x="149588" y="991255"/>
                  </a:lnTo>
                  <a:lnTo>
                    <a:pt x="279128" y="780752"/>
                  </a:lnTo>
                  <a:cubicBezTo>
                    <a:pt x="282938" y="776942"/>
                    <a:pt x="288653" y="775990"/>
                    <a:pt x="292463" y="779800"/>
                  </a:cubicBezTo>
                  <a:cubicBezTo>
                    <a:pt x="295320" y="782657"/>
                    <a:pt x="296273" y="786467"/>
                    <a:pt x="295320" y="790277"/>
                  </a:cubicBezTo>
                  <a:lnTo>
                    <a:pt x="158160" y="1014115"/>
                  </a:lnTo>
                  <a:cubicBezTo>
                    <a:pt x="156255" y="1016972"/>
                    <a:pt x="153398" y="1018877"/>
                    <a:pt x="150540" y="1018877"/>
                  </a:cubicBezTo>
                  <a:lnTo>
                    <a:pt x="150540" y="1018877"/>
                  </a:lnTo>
                  <a:close/>
                  <a:moveTo>
                    <a:pt x="150540" y="1213187"/>
                  </a:moveTo>
                  <a:cubicBezTo>
                    <a:pt x="147683" y="1213187"/>
                    <a:pt x="143873" y="1211282"/>
                    <a:pt x="142920" y="1208425"/>
                  </a:cubicBezTo>
                  <a:lnTo>
                    <a:pt x="2903" y="990302"/>
                  </a:lnTo>
                  <a:cubicBezTo>
                    <a:pt x="45" y="985540"/>
                    <a:pt x="998" y="979825"/>
                    <a:pt x="5760" y="976967"/>
                  </a:cubicBezTo>
                  <a:cubicBezTo>
                    <a:pt x="10523" y="974110"/>
                    <a:pt x="16238" y="975062"/>
                    <a:pt x="19095" y="979825"/>
                  </a:cubicBezTo>
                  <a:lnTo>
                    <a:pt x="150540" y="1184612"/>
                  </a:lnTo>
                  <a:lnTo>
                    <a:pt x="280080" y="974110"/>
                  </a:lnTo>
                  <a:cubicBezTo>
                    <a:pt x="281985" y="969347"/>
                    <a:pt x="287700" y="966490"/>
                    <a:pt x="292463" y="968395"/>
                  </a:cubicBezTo>
                  <a:cubicBezTo>
                    <a:pt x="297225" y="970300"/>
                    <a:pt x="300083" y="976015"/>
                    <a:pt x="298178" y="980777"/>
                  </a:cubicBezTo>
                  <a:cubicBezTo>
                    <a:pt x="298178" y="981730"/>
                    <a:pt x="297225" y="982682"/>
                    <a:pt x="296273" y="983635"/>
                  </a:cubicBezTo>
                  <a:lnTo>
                    <a:pt x="158160" y="1208425"/>
                  </a:lnTo>
                  <a:cubicBezTo>
                    <a:pt x="156255" y="1211282"/>
                    <a:pt x="153398" y="1213187"/>
                    <a:pt x="150540" y="1213187"/>
                  </a:cubicBezTo>
                  <a:lnTo>
                    <a:pt x="150540" y="1213187"/>
                  </a:lnTo>
                  <a:close/>
                </a:path>
              </a:pathLst>
            </a:custGeom>
            <a:solidFill>
              <a:schemeClr val="accent2"/>
            </a:solidFill>
            <a:ln w="9525" cap="flat">
              <a:noFill/>
              <a:prstDash val="solid"/>
              <a:miter/>
            </a:ln>
          </p:spPr>
          <p:txBody>
            <a:bodyPr rtlCol="0" anchor="ctr"/>
            <a:lstStyle/>
            <a:p>
              <a:endParaRPr lang="en-US"/>
            </a:p>
          </p:txBody>
        </p:sp>
        <p:pic>
          <p:nvPicPr>
            <p:cNvPr id="34" name="Picture 33" descr="A picture containing animal, shellfish, black, white&#10;&#10;Description automatically generated">
              <a:extLst>
                <a:ext uri="{FF2B5EF4-FFF2-40B4-BE49-F238E27FC236}">
                  <a16:creationId xmlns:a16="http://schemas.microsoft.com/office/drawing/2014/main" xmlns="" id="{661C0844-E1F7-4966-87BC-62ABB51205BD}"/>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r="-3"/>
            <a:stretch/>
          </p:blipFill>
          <p:spPr>
            <a:xfrm>
              <a:off x="1117566" y="2093475"/>
              <a:ext cx="357068" cy="583504"/>
            </a:xfrm>
            <a:custGeom>
              <a:avLst/>
              <a:gdLst>
                <a:gd name="connsiteX0" fmla="*/ 9845 w 2701521"/>
                <a:gd name="connsiteY0" fmla="*/ 0 h 1568036"/>
                <a:gd name="connsiteX1" fmla="*/ 2701521 w 2701521"/>
                <a:gd name="connsiteY1" fmla="*/ 0 h 1568036"/>
                <a:gd name="connsiteX2" fmla="*/ 2701521 w 2701521"/>
                <a:gd name="connsiteY2" fmla="*/ 1554551 h 1568036"/>
                <a:gd name="connsiteX3" fmla="*/ 2683487 w 2701521"/>
                <a:gd name="connsiteY3" fmla="*/ 1568036 h 1568036"/>
                <a:gd name="connsiteX4" fmla="*/ 718679 w 2701521"/>
                <a:gd name="connsiteY4" fmla="*/ 1568036 h 1568036"/>
                <a:gd name="connsiteX5" fmla="*/ 619036 w 2701521"/>
                <a:gd name="connsiteY5" fmla="*/ 1493524 h 1568036"/>
                <a:gd name="connsiteX6" fmla="*/ 0 w 2701521"/>
                <a:gd name="connsiteY6" fmla="*/ 180886 h 1568036"/>
                <a:gd name="connsiteX7" fmla="*/ 8783 w 2701521"/>
                <a:gd name="connsiteY7" fmla="*/ 6960 h 1568036"/>
                <a:gd name="connsiteX8" fmla="*/ 9845 w 2701521"/>
                <a:gd name="connsiteY8" fmla="*/ 0 h 1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21" h="1568036">
                  <a:moveTo>
                    <a:pt x="9845" y="0"/>
                  </a:moveTo>
                  <a:lnTo>
                    <a:pt x="2701521" y="0"/>
                  </a:lnTo>
                  <a:lnTo>
                    <a:pt x="2701521" y="1554551"/>
                  </a:lnTo>
                  <a:lnTo>
                    <a:pt x="2683487" y="1568036"/>
                  </a:lnTo>
                  <a:lnTo>
                    <a:pt x="718679" y="1568036"/>
                  </a:lnTo>
                  <a:lnTo>
                    <a:pt x="619036" y="1493524"/>
                  </a:lnTo>
                  <a:cubicBezTo>
                    <a:pt x="240975" y="1181521"/>
                    <a:pt x="0" y="709345"/>
                    <a:pt x="0" y="180886"/>
                  </a:cubicBezTo>
                  <a:cubicBezTo>
                    <a:pt x="0" y="122168"/>
                    <a:pt x="2975" y="64146"/>
                    <a:pt x="8783" y="6960"/>
                  </a:cubicBezTo>
                  <a:lnTo>
                    <a:pt x="9845" y="0"/>
                  </a:lnTo>
                  <a:close/>
                </a:path>
              </a:pathLst>
            </a:custGeom>
          </p:spPr>
        </p:pic>
        <p:pic>
          <p:nvPicPr>
            <p:cNvPr id="35" name="Picture 34" descr="A picture containing animal, shellfish, black, white&#10;&#10;Description automatically generated">
              <a:extLst>
                <a:ext uri="{FF2B5EF4-FFF2-40B4-BE49-F238E27FC236}">
                  <a16:creationId xmlns:a16="http://schemas.microsoft.com/office/drawing/2014/main" xmlns="" id="{53E30919-93B6-4CB9-8FA8-4E38556B3437}"/>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548221" y="2093475"/>
              <a:ext cx="642636" cy="571935"/>
            </a:xfrm>
            <a:custGeom>
              <a:avLst/>
              <a:gdLst>
                <a:gd name="connsiteX0" fmla="*/ 249049 w 1306650"/>
                <a:gd name="connsiteY0" fmla="*/ 0 h 1162897"/>
                <a:gd name="connsiteX1" fmla="*/ 1057601 w 1306650"/>
                <a:gd name="connsiteY1" fmla="*/ 0 h 1162897"/>
                <a:gd name="connsiteX2" fmla="*/ 1115295 w 1306650"/>
                <a:gd name="connsiteY2" fmla="*/ 47602 h 1162897"/>
                <a:gd name="connsiteX3" fmla="*/ 1306650 w 1306650"/>
                <a:gd name="connsiteY3" fmla="*/ 509572 h 1162897"/>
                <a:gd name="connsiteX4" fmla="*/ 653325 w 1306650"/>
                <a:gd name="connsiteY4" fmla="*/ 1162897 h 1162897"/>
                <a:gd name="connsiteX5" fmla="*/ 0 w 1306650"/>
                <a:gd name="connsiteY5" fmla="*/ 509572 h 1162897"/>
                <a:gd name="connsiteX6" fmla="*/ 191355 w 1306650"/>
                <a:gd name="connsiteY6" fmla="*/ 47602 h 1162897"/>
                <a:gd name="connsiteX7" fmla="*/ 249049 w 1306650"/>
                <a:gd name="connsiteY7" fmla="*/ 0 h 116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650" h="1162897">
                  <a:moveTo>
                    <a:pt x="249049" y="0"/>
                  </a:moveTo>
                  <a:lnTo>
                    <a:pt x="1057601" y="0"/>
                  </a:lnTo>
                  <a:lnTo>
                    <a:pt x="1115295" y="47602"/>
                  </a:lnTo>
                  <a:cubicBezTo>
                    <a:pt x="1233524" y="165830"/>
                    <a:pt x="1306650" y="329162"/>
                    <a:pt x="1306650" y="509572"/>
                  </a:cubicBezTo>
                  <a:cubicBezTo>
                    <a:pt x="1306650" y="870393"/>
                    <a:pt x="1014146" y="1162897"/>
                    <a:pt x="653325" y="1162897"/>
                  </a:cubicBezTo>
                  <a:cubicBezTo>
                    <a:pt x="292504" y="1162897"/>
                    <a:pt x="0" y="870393"/>
                    <a:pt x="0" y="509572"/>
                  </a:cubicBezTo>
                  <a:cubicBezTo>
                    <a:pt x="0" y="329162"/>
                    <a:pt x="73126" y="165830"/>
                    <a:pt x="191355" y="47602"/>
                  </a:cubicBezTo>
                  <a:lnTo>
                    <a:pt x="249049" y="0"/>
                  </a:lnTo>
                  <a:close/>
                </a:path>
              </a:pathLst>
            </a:custGeom>
          </p:spPr>
        </p:pic>
        <p:sp>
          <p:nvSpPr>
            <p:cNvPr id="36" name="Arc 35">
              <a:extLst>
                <a:ext uri="{FF2B5EF4-FFF2-40B4-BE49-F238E27FC236}">
                  <a16:creationId xmlns:a16="http://schemas.microsoft.com/office/drawing/2014/main" xmlns="" id="{47C6CB1E-807A-41BB-80F2-D4BD22BB50FF}"/>
                </a:ext>
              </a:extLst>
            </p:cNvPr>
            <p:cNvSpPr/>
            <p:nvPr/>
          </p:nvSpPr>
          <p:spPr>
            <a:xfrm>
              <a:off x="533397" y="1778734"/>
              <a:ext cx="970866" cy="970864"/>
            </a:xfrm>
            <a:prstGeom prst="arc">
              <a:avLst>
                <a:gd name="adj1" fmla="val 3175107"/>
                <a:gd name="adj2" fmla="val 12190865"/>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37" name="Oval 36">
              <a:extLst>
                <a:ext uri="{FF2B5EF4-FFF2-40B4-BE49-F238E27FC236}">
                  <a16:creationId xmlns:a16="http://schemas.microsoft.com/office/drawing/2014/main" xmlns="" id="{2DF6EE5F-2355-422B-B9A9-8ABF5188C902}"/>
                </a:ext>
              </a:extLst>
            </p:cNvPr>
            <p:cNvSpPr/>
            <p:nvPr/>
          </p:nvSpPr>
          <p:spPr>
            <a:xfrm rot="10800000" flipV="1">
              <a:off x="1308366" y="2625385"/>
              <a:ext cx="32836" cy="32835"/>
            </a:xfrm>
            <a:prstGeom prst="ellipse">
              <a:avLst/>
            </a:prstGeom>
            <a:solidFill>
              <a:srgbClr val="FFFFFF"/>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p>
          </p:txBody>
        </p:sp>
        <p:sp>
          <p:nvSpPr>
            <p:cNvPr id="38" name="Oval 37">
              <a:extLst>
                <a:ext uri="{FF2B5EF4-FFF2-40B4-BE49-F238E27FC236}">
                  <a16:creationId xmlns:a16="http://schemas.microsoft.com/office/drawing/2014/main" xmlns="" id="{43F7E580-3DEA-4D48-972C-C72B16A7E1CD}"/>
                </a:ext>
              </a:extLst>
            </p:cNvPr>
            <p:cNvSpPr/>
            <p:nvPr/>
          </p:nvSpPr>
          <p:spPr>
            <a:xfrm rot="10800000" flipV="1">
              <a:off x="554123" y="2058977"/>
              <a:ext cx="32836" cy="32835"/>
            </a:xfrm>
            <a:prstGeom prst="ellipse">
              <a:avLst/>
            </a:prstGeom>
            <a:solidFill>
              <a:srgbClr val="FFFFFF"/>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p>
          </p:txBody>
        </p:sp>
        <p:pic>
          <p:nvPicPr>
            <p:cNvPr id="39" name="Picture 2" descr="Dollar Sign - Free Icons: Easy to Download and Use">
              <a:extLst>
                <a:ext uri="{FF2B5EF4-FFF2-40B4-BE49-F238E27FC236}">
                  <a16:creationId xmlns:a16="http://schemas.microsoft.com/office/drawing/2014/main" xmlns="" id="{7601D665-1D1E-40B3-A8C5-C48ABC847EC8}"/>
                </a:ext>
              </a:extLst>
            </p:cNvPr>
            <p:cNvPicPr>
              <a:picLocks noChangeAspect="1" noChangeArrowheads="1"/>
            </p:cNvPicPr>
            <p:nvPr/>
          </p:nvPicPr>
          <p:blipFill rotWithShape="1">
            <a:blip r:embed="rId14" cstate="print">
              <a:grayscl/>
              <a:extLst>
                <a:ext uri="{28A0092B-C50C-407E-A947-70E740481C1C}">
                  <a14:useLocalDpi xmlns:a14="http://schemas.microsoft.com/office/drawing/2010/main"/>
                </a:ext>
              </a:extLst>
            </a:blip>
            <a:srcRect l="23481" t="14222" r="23481" b="14222"/>
            <a:stretch/>
          </p:blipFill>
          <p:spPr bwMode="auto">
            <a:xfrm>
              <a:off x="993223" y="1865373"/>
              <a:ext cx="197634" cy="266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xmlns="" id="{2E7AF017-782A-408E-9314-7A8B65D5AE7B}"/>
              </a:ext>
            </a:extLst>
          </p:cNvPr>
          <p:cNvGrpSpPr/>
          <p:nvPr/>
        </p:nvGrpSpPr>
        <p:grpSpPr>
          <a:xfrm>
            <a:off x="513406" y="1717625"/>
            <a:ext cx="1450345" cy="1383327"/>
            <a:chOff x="5076158" y="1067075"/>
            <a:chExt cx="3905917" cy="3725434"/>
          </a:xfrm>
        </p:grpSpPr>
        <p:sp>
          <p:nvSpPr>
            <p:cNvPr id="42" name="Oval 41">
              <a:extLst>
                <a:ext uri="{FF2B5EF4-FFF2-40B4-BE49-F238E27FC236}">
                  <a16:creationId xmlns:a16="http://schemas.microsoft.com/office/drawing/2014/main" xmlns="" id="{1B49529F-3633-4CC4-A190-EA6F0CA67A07}"/>
                </a:ext>
              </a:extLst>
            </p:cNvPr>
            <p:cNvSpPr/>
            <p:nvPr/>
          </p:nvSpPr>
          <p:spPr>
            <a:xfrm>
              <a:off x="7557052" y="3846986"/>
              <a:ext cx="679713" cy="679708"/>
            </a:xfrm>
            <a:prstGeom prst="ellipse">
              <a:avLst/>
            </a:prstGeom>
            <a:solidFill>
              <a:srgbClr val="74BF4B"/>
            </a:solidFill>
            <a:ln w="25400" cap="flat" cmpd="sng" algn="ctr">
              <a:noFill/>
              <a:prstDash val="solid"/>
            </a:ln>
            <a:effectLst/>
          </p:spPr>
          <p:txBody>
            <a:bodyPr rtlCol="0" anchor="t"/>
            <a:lstStyle/>
            <a:p>
              <a:endParaRPr lang="en-US" dirty="0">
                <a:latin typeface="CiscoSansTT ExtraLight" panose="020B0303020201020303" pitchFamily="34" charset="0"/>
              </a:endParaRPr>
            </a:p>
          </p:txBody>
        </p:sp>
        <p:sp>
          <p:nvSpPr>
            <p:cNvPr id="43" name="Freeform 5">
              <a:extLst>
                <a:ext uri="{FF2B5EF4-FFF2-40B4-BE49-F238E27FC236}">
                  <a16:creationId xmlns:a16="http://schemas.microsoft.com/office/drawing/2014/main" xmlns="" id="{B44D01C3-6595-49B8-B3DD-66CCB636B411}"/>
                </a:ext>
              </a:extLst>
            </p:cNvPr>
            <p:cNvSpPr>
              <a:spLocks noEditPoints="1"/>
            </p:cNvSpPr>
            <p:nvPr/>
          </p:nvSpPr>
          <p:spPr bwMode="auto">
            <a:xfrm>
              <a:off x="5461982" y="1067075"/>
              <a:ext cx="3052339" cy="3172936"/>
            </a:xfrm>
            <a:custGeom>
              <a:avLst/>
              <a:gdLst>
                <a:gd name="T0" fmla="*/ 2384 w 2664"/>
                <a:gd name="T1" fmla="*/ 2223 h 2761"/>
                <a:gd name="T2" fmla="*/ 2117 w 2664"/>
                <a:gd name="T3" fmla="*/ 2441 h 2761"/>
                <a:gd name="T4" fmla="*/ 2584 w 2664"/>
                <a:gd name="T5" fmla="*/ 1806 h 2761"/>
                <a:gd name="T6" fmla="*/ 1742 w 2664"/>
                <a:gd name="T7" fmla="*/ 2679 h 2761"/>
                <a:gd name="T8" fmla="*/ 2610 w 2664"/>
                <a:gd name="T9" fmla="*/ 1561 h 2761"/>
                <a:gd name="T10" fmla="*/ 1544 w 2664"/>
                <a:gd name="T11" fmla="*/ 2732 h 2761"/>
                <a:gd name="T12" fmla="*/ 2610 w 2664"/>
                <a:gd name="T13" fmla="*/ 1561 h 2761"/>
                <a:gd name="T14" fmla="*/ 2656 w 2664"/>
                <a:gd name="T15" fmla="*/ 1397 h 2761"/>
                <a:gd name="T16" fmla="*/ 1322 w 2664"/>
                <a:gd name="T17" fmla="*/ 2725 h 2761"/>
                <a:gd name="T18" fmla="*/ 2649 w 2664"/>
                <a:gd name="T19" fmla="*/ 1198 h 2761"/>
                <a:gd name="T20" fmla="*/ 1154 w 2664"/>
                <a:gd name="T21" fmla="*/ 2739 h 2761"/>
                <a:gd name="T22" fmla="*/ 2591 w 2664"/>
                <a:gd name="T23" fmla="*/ 1046 h 2761"/>
                <a:gd name="T24" fmla="*/ 1031 w 2664"/>
                <a:gd name="T25" fmla="*/ 2713 h 2761"/>
                <a:gd name="T26" fmla="*/ 2591 w 2664"/>
                <a:gd name="T27" fmla="*/ 1046 h 2761"/>
                <a:gd name="T28" fmla="*/ 2578 w 2664"/>
                <a:gd name="T29" fmla="*/ 935 h 2761"/>
                <a:gd name="T30" fmla="*/ 876 w 2664"/>
                <a:gd name="T31" fmla="*/ 2639 h 2761"/>
                <a:gd name="T32" fmla="*/ 2526 w 2664"/>
                <a:gd name="T33" fmla="*/ 782 h 2761"/>
                <a:gd name="T34" fmla="*/ 753 w 2664"/>
                <a:gd name="T35" fmla="*/ 2613 h 2761"/>
                <a:gd name="T36" fmla="*/ 2435 w 2664"/>
                <a:gd name="T37" fmla="*/ 663 h 2761"/>
                <a:gd name="T38" fmla="*/ 663 w 2664"/>
                <a:gd name="T39" fmla="*/ 2547 h 2761"/>
                <a:gd name="T40" fmla="*/ 2435 w 2664"/>
                <a:gd name="T41" fmla="*/ 663 h 2761"/>
                <a:gd name="T42" fmla="*/ 2390 w 2664"/>
                <a:gd name="T43" fmla="*/ 584 h 2761"/>
                <a:gd name="T44" fmla="*/ 533 w 2664"/>
                <a:gd name="T45" fmla="*/ 2448 h 2761"/>
                <a:gd name="T46" fmla="*/ 2313 w 2664"/>
                <a:gd name="T47" fmla="*/ 458 h 2761"/>
                <a:gd name="T48" fmla="*/ 436 w 2664"/>
                <a:gd name="T49" fmla="*/ 2395 h 2761"/>
                <a:gd name="T50" fmla="*/ 2196 w 2664"/>
                <a:gd name="T51" fmla="*/ 366 h 2761"/>
                <a:gd name="T52" fmla="*/ 378 w 2664"/>
                <a:gd name="T53" fmla="*/ 2303 h 2761"/>
                <a:gd name="T54" fmla="*/ 2196 w 2664"/>
                <a:gd name="T55" fmla="*/ 366 h 2761"/>
                <a:gd name="T56" fmla="*/ 541 w 2664"/>
                <a:gd name="T57" fmla="*/ 320 h 2761"/>
                <a:gd name="T58" fmla="*/ 281 w 2664"/>
                <a:gd name="T59" fmla="*/ 538 h 2761"/>
                <a:gd name="T60" fmla="*/ 2132 w 2664"/>
                <a:gd name="T61" fmla="*/ 286 h 2761"/>
                <a:gd name="T62" fmla="*/ 268 w 2664"/>
                <a:gd name="T63" fmla="*/ 2204 h 2761"/>
                <a:gd name="T64" fmla="*/ 1996 w 2664"/>
                <a:gd name="T65" fmla="*/ 214 h 2761"/>
                <a:gd name="T66" fmla="*/ 223 w 2664"/>
                <a:gd name="T67" fmla="*/ 2098 h 2761"/>
                <a:gd name="T68" fmla="*/ 1996 w 2664"/>
                <a:gd name="T69" fmla="*/ 214 h 2761"/>
                <a:gd name="T70" fmla="*/ 1912 w 2664"/>
                <a:gd name="T71" fmla="*/ 175 h 2761"/>
                <a:gd name="T72" fmla="*/ 138 w 2664"/>
                <a:gd name="T73" fmla="*/ 1952 h 2761"/>
                <a:gd name="T74" fmla="*/ 1789 w 2664"/>
                <a:gd name="T75" fmla="*/ 95 h 2761"/>
                <a:gd name="T76" fmla="*/ 87 w 2664"/>
                <a:gd name="T77" fmla="*/ 1854 h 2761"/>
                <a:gd name="T78" fmla="*/ 890 w 2664"/>
                <a:gd name="T79" fmla="*/ 82 h 2761"/>
                <a:gd name="T80" fmla="*/ 100 w 2664"/>
                <a:gd name="T81" fmla="*/ 955 h 2761"/>
                <a:gd name="T82" fmla="*/ 890 w 2664"/>
                <a:gd name="T83" fmla="*/ 82 h 2761"/>
                <a:gd name="T84" fmla="*/ 1653 w 2664"/>
                <a:gd name="T85" fmla="*/ 76 h 2761"/>
                <a:gd name="T86" fmla="*/ 41 w 2664"/>
                <a:gd name="T87" fmla="*/ 1688 h 2761"/>
                <a:gd name="T88" fmla="*/ 1155 w 2664"/>
                <a:gd name="T89" fmla="*/ 29 h 2761"/>
                <a:gd name="T90" fmla="*/ 22 w 2664"/>
                <a:gd name="T91" fmla="*/ 1200 h 2761"/>
                <a:gd name="T92" fmla="*/ 1478 w 2664"/>
                <a:gd name="T93" fmla="*/ 22 h 2761"/>
                <a:gd name="T94" fmla="*/ 42 w 2664"/>
                <a:gd name="T95" fmla="*/ 1563 h 2761"/>
                <a:gd name="T96" fmla="*/ 1478 w 2664"/>
                <a:gd name="T97" fmla="*/ 22 h 2761"/>
                <a:gd name="T98" fmla="*/ 1337 w 2664"/>
                <a:gd name="T99" fmla="*/ 36 h 2761"/>
                <a:gd name="T100" fmla="*/ 9 w 2664"/>
                <a:gd name="T101" fmla="*/ 1364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4" h="2761">
                  <a:moveTo>
                    <a:pt x="2357" y="2196"/>
                  </a:moveTo>
                  <a:cubicBezTo>
                    <a:pt x="2357" y="2186"/>
                    <a:pt x="2375" y="2186"/>
                    <a:pt x="2384" y="2196"/>
                  </a:cubicBezTo>
                  <a:cubicBezTo>
                    <a:pt x="2393" y="2205"/>
                    <a:pt x="2393" y="2214"/>
                    <a:pt x="2384" y="2223"/>
                  </a:cubicBezTo>
                  <a:cubicBezTo>
                    <a:pt x="2384" y="2223"/>
                    <a:pt x="2384" y="2223"/>
                    <a:pt x="2144" y="2468"/>
                  </a:cubicBezTo>
                  <a:cubicBezTo>
                    <a:pt x="2135" y="2477"/>
                    <a:pt x="2126" y="2477"/>
                    <a:pt x="2117" y="2468"/>
                  </a:cubicBezTo>
                  <a:cubicBezTo>
                    <a:pt x="2108" y="2459"/>
                    <a:pt x="2108" y="2441"/>
                    <a:pt x="2117" y="2441"/>
                  </a:cubicBezTo>
                  <a:cubicBezTo>
                    <a:pt x="2117" y="2441"/>
                    <a:pt x="2117" y="2441"/>
                    <a:pt x="2357" y="2196"/>
                  </a:cubicBezTo>
                  <a:moveTo>
                    <a:pt x="2558" y="1806"/>
                  </a:moveTo>
                  <a:cubicBezTo>
                    <a:pt x="2567" y="1797"/>
                    <a:pt x="2576" y="1797"/>
                    <a:pt x="2584" y="1806"/>
                  </a:cubicBezTo>
                  <a:cubicBezTo>
                    <a:pt x="2593" y="1815"/>
                    <a:pt x="2593" y="1824"/>
                    <a:pt x="2584" y="1833"/>
                  </a:cubicBezTo>
                  <a:cubicBezTo>
                    <a:pt x="2584" y="1833"/>
                    <a:pt x="2584" y="1833"/>
                    <a:pt x="1768" y="2679"/>
                  </a:cubicBezTo>
                  <a:cubicBezTo>
                    <a:pt x="1760" y="2689"/>
                    <a:pt x="1751" y="2689"/>
                    <a:pt x="1742" y="2679"/>
                  </a:cubicBezTo>
                  <a:cubicBezTo>
                    <a:pt x="1733" y="2670"/>
                    <a:pt x="1733" y="2661"/>
                    <a:pt x="1742" y="2652"/>
                  </a:cubicBezTo>
                  <a:cubicBezTo>
                    <a:pt x="1742" y="2652"/>
                    <a:pt x="1742" y="2652"/>
                    <a:pt x="2558" y="1806"/>
                  </a:cubicBezTo>
                  <a:moveTo>
                    <a:pt x="2610" y="1561"/>
                  </a:moveTo>
                  <a:cubicBezTo>
                    <a:pt x="2619" y="1552"/>
                    <a:pt x="2636" y="1552"/>
                    <a:pt x="2636" y="1561"/>
                  </a:cubicBezTo>
                  <a:cubicBezTo>
                    <a:pt x="2645" y="1570"/>
                    <a:pt x="2645" y="1589"/>
                    <a:pt x="2636" y="1598"/>
                  </a:cubicBezTo>
                  <a:cubicBezTo>
                    <a:pt x="2636" y="1598"/>
                    <a:pt x="2636" y="1598"/>
                    <a:pt x="1544" y="2732"/>
                  </a:cubicBezTo>
                  <a:cubicBezTo>
                    <a:pt x="1535" y="2741"/>
                    <a:pt x="1518" y="2741"/>
                    <a:pt x="1509" y="2732"/>
                  </a:cubicBezTo>
                  <a:cubicBezTo>
                    <a:pt x="1500" y="2732"/>
                    <a:pt x="1500" y="2714"/>
                    <a:pt x="1509" y="2705"/>
                  </a:cubicBezTo>
                  <a:cubicBezTo>
                    <a:pt x="1509" y="2705"/>
                    <a:pt x="1509" y="2705"/>
                    <a:pt x="2610" y="1561"/>
                  </a:cubicBezTo>
                  <a:moveTo>
                    <a:pt x="2629" y="1370"/>
                  </a:moveTo>
                  <a:cubicBezTo>
                    <a:pt x="2638" y="1361"/>
                    <a:pt x="2647" y="1361"/>
                    <a:pt x="2656" y="1370"/>
                  </a:cubicBezTo>
                  <a:cubicBezTo>
                    <a:pt x="2664" y="1379"/>
                    <a:pt x="2664" y="1388"/>
                    <a:pt x="2656" y="1397"/>
                  </a:cubicBezTo>
                  <a:cubicBezTo>
                    <a:pt x="2656" y="1397"/>
                    <a:pt x="2656" y="1397"/>
                    <a:pt x="1348" y="2752"/>
                  </a:cubicBezTo>
                  <a:cubicBezTo>
                    <a:pt x="1339" y="2761"/>
                    <a:pt x="1330" y="2761"/>
                    <a:pt x="1322" y="2752"/>
                  </a:cubicBezTo>
                  <a:cubicBezTo>
                    <a:pt x="1313" y="2743"/>
                    <a:pt x="1313" y="2734"/>
                    <a:pt x="1322" y="2725"/>
                  </a:cubicBezTo>
                  <a:cubicBezTo>
                    <a:pt x="1322" y="2725"/>
                    <a:pt x="1322" y="2725"/>
                    <a:pt x="2629" y="1370"/>
                  </a:cubicBezTo>
                  <a:moveTo>
                    <a:pt x="2623" y="1198"/>
                  </a:moveTo>
                  <a:cubicBezTo>
                    <a:pt x="2631" y="1189"/>
                    <a:pt x="2640" y="1189"/>
                    <a:pt x="2649" y="1198"/>
                  </a:cubicBezTo>
                  <a:cubicBezTo>
                    <a:pt x="2658" y="1207"/>
                    <a:pt x="2658" y="1216"/>
                    <a:pt x="2649" y="1225"/>
                  </a:cubicBezTo>
                  <a:cubicBezTo>
                    <a:pt x="2649" y="1225"/>
                    <a:pt x="2649" y="1225"/>
                    <a:pt x="1180" y="2739"/>
                  </a:cubicBezTo>
                  <a:cubicBezTo>
                    <a:pt x="1171" y="2748"/>
                    <a:pt x="1162" y="2748"/>
                    <a:pt x="1154" y="2739"/>
                  </a:cubicBezTo>
                  <a:cubicBezTo>
                    <a:pt x="1145" y="2730"/>
                    <a:pt x="1145" y="2721"/>
                    <a:pt x="1154" y="2712"/>
                  </a:cubicBezTo>
                  <a:cubicBezTo>
                    <a:pt x="1154" y="2712"/>
                    <a:pt x="1154" y="2712"/>
                    <a:pt x="2623" y="1198"/>
                  </a:cubicBezTo>
                  <a:moveTo>
                    <a:pt x="2591" y="1046"/>
                  </a:moveTo>
                  <a:cubicBezTo>
                    <a:pt x="2599" y="1037"/>
                    <a:pt x="2608" y="1037"/>
                    <a:pt x="2617" y="1046"/>
                  </a:cubicBezTo>
                  <a:cubicBezTo>
                    <a:pt x="2626" y="1055"/>
                    <a:pt x="2626" y="1064"/>
                    <a:pt x="2617" y="1073"/>
                  </a:cubicBezTo>
                  <a:cubicBezTo>
                    <a:pt x="2617" y="1073"/>
                    <a:pt x="2617" y="1073"/>
                    <a:pt x="1031" y="2713"/>
                  </a:cubicBezTo>
                  <a:cubicBezTo>
                    <a:pt x="1022" y="2722"/>
                    <a:pt x="1014" y="2722"/>
                    <a:pt x="1005" y="2713"/>
                  </a:cubicBezTo>
                  <a:cubicBezTo>
                    <a:pt x="996" y="2704"/>
                    <a:pt x="996" y="2694"/>
                    <a:pt x="1005" y="2685"/>
                  </a:cubicBezTo>
                  <a:cubicBezTo>
                    <a:pt x="1005" y="2685"/>
                    <a:pt x="1005" y="2685"/>
                    <a:pt x="2591" y="1046"/>
                  </a:cubicBezTo>
                  <a:moveTo>
                    <a:pt x="2552" y="907"/>
                  </a:moveTo>
                  <a:cubicBezTo>
                    <a:pt x="2560" y="898"/>
                    <a:pt x="2569" y="898"/>
                    <a:pt x="2578" y="907"/>
                  </a:cubicBezTo>
                  <a:cubicBezTo>
                    <a:pt x="2587" y="916"/>
                    <a:pt x="2587" y="925"/>
                    <a:pt x="2578" y="935"/>
                  </a:cubicBezTo>
                  <a:cubicBezTo>
                    <a:pt x="2578" y="935"/>
                    <a:pt x="2578" y="935"/>
                    <a:pt x="902" y="2666"/>
                  </a:cubicBezTo>
                  <a:cubicBezTo>
                    <a:pt x="893" y="2675"/>
                    <a:pt x="884" y="2675"/>
                    <a:pt x="876" y="2666"/>
                  </a:cubicBezTo>
                  <a:cubicBezTo>
                    <a:pt x="867" y="2657"/>
                    <a:pt x="867" y="2648"/>
                    <a:pt x="876" y="2639"/>
                  </a:cubicBezTo>
                  <a:cubicBezTo>
                    <a:pt x="876" y="2639"/>
                    <a:pt x="876" y="2639"/>
                    <a:pt x="2552" y="907"/>
                  </a:cubicBezTo>
                  <a:moveTo>
                    <a:pt x="2500" y="782"/>
                  </a:moveTo>
                  <a:cubicBezTo>
                    <a:pt x="2509" y="773"/>
                    <a:pt x="2517" y="773"/>
                    <a:pt x="2526" y="782"/>
                  </a:cubicBezTo>
                  <a:cubicBezTo>
                    <a:pt x="2535" y="782"/>
                    <a:pt x="2535" y="800"/>
                    <a:pt x="2526" y="809"/>
                  </a:cubicBezTo>
                  <a:cubicBezTo>
                    <a:pt x="2526" y="809"/>
                    <a:pt x="2526" y="809"/>
                    <a:pt x="779" y="2613"/>
                  </a:cubicBezTo>
                  <a:cubicBezTo>
                    <a:pt x="770" y="2623"/>
                    <a:pt x="753" y="2623"/>
                    <a:pt x="753" y="2613"/>
                  </a:cubicBezTo>
                  <a:cubicBezTo>
                    <a:pt x="744" y="2604"/>
                    <a:pt x="744" y="2595"/>
                    <a:pt x="753" y="2586"/>
                  </a:cubicBezTo>
                  <a:cubicBezTo>
                    <a:pt x="753" y="2586"/>
                    <a:pt x="753" y="2586"/>
                    <a:pt x="2500" y="782"/>
                  </a:cubicBezTo>
                  <a:moveTo>
                    <a:pt x="2435" y="663"/>
                  </a:moveTo>
                  <a:cubicBezTo>
                    <a:pt x="2444" y="654"/>
                    <a:pt x="2453" y="654"/>
                    <a:pt x="2462" y="663"/>
                  </a:cubicBezTo>
                  <a:cubicBezTo>
                    <a:pt x="2470" y="672"/>
                    <a:pt x="2470" y="681"/>
                    <a:pt x="2462" y="690"/>
                  </a:cubicBezTo>
                  <a:cubicBezTo>
                    <a:pt x="2462" y="690"/>
                    <a:pt x="2462" y="690"/>
                    <a:pt x="663" y="2547"/>
                  </a:cubicBezTo>
                  <a:cubicBezTo>
                    <a:pt x="654" y="2556"/>
                    <a:pt x="645" y="2556"/>
                    <a:pt x="636" y="2547"/>
                  </a:cubicBezTo>
                  <a:cubicBezTo>
                    <a:pt x="627" y="2538"/>
                    <a:pt x="627" y="2529"/>
                    <a:pt x="636" y="2520"/>
                  </a:cubicBezTo>
                  <a:cubicBezTo>
                    <a:pt x="636" y="2520"/>
                    <a:pt x="636" y="2520"/>
                    <a:pt x="2435" y="663"/>
                  </a:cubicBezTo>
                  <a:moveTo>
                    <a:pt x="2364" y="557"/>
                  </a:moveTo>
                  <a:cubicBezTo>
                    <a:pt x="2373" y="548"/>
                    <a:pt x="2382" y="548"/>
                    <a:pt x="2390" y="557"/>
                  </a:cubicBezTo>
                  <a:cubicBezTo>
                    <a:pt x="2399" y="566"/>
                    <a:pt x="2399" y="575"/>
                    <a:pt x="2390" y="584"/>
                  </a:cubicBezTo>
                  <a:cubicBezTo>
                    <a:pt x="2390" y="584"/>
                    <a:pt x="2390" y="584"/>
                    <a:pt x="559" y="2475"/>
                  </a:cubicBezTo>
                  <a:cubicBezTo>
                    <a:pt x="550" y="2484"/>
                    <a:pt x="542" y="2484"/>
                    <a:pt x="533" y="2475"/>
                  </a:cubicBezTo>
                  <a:cubicBezTo>
                    <a:pt x="524" y="2466"/>
                    <a:pt x="524" y="2457"/>
                    <a:pt x="533" y="2448"/>
                  </a:cubicBezTo>
                  <a:cubicBezTo>
                    <a:pt x="533" y="2448"/>
                    <a:pt x="533" y="2448"/>
                    <a:pt x="2364" y="557"/>
                  </a:cubicBezTo>
                  <a:moveTo>
                    <a:pt x="2287" y="458"/>
                  </a:moveTo>
                  <a:cubicBezTo>
                    <a:pt x="2295" y="449"/>
                    <a:pt x="2304" y="449"/>
                    <a:pt x="2313" y="458"/>
                  </a:cubicBezTo>
                  <a:cubicBezTo>
                    <a:pt x="2322" y="467"/>
                    <a:pt x="2322" y="476"/>
                    <a:pt x="2313" y="485"/>
                  </a:cubicBezTo>
                  <a:cubicBezTo>
                    <a:pt x="2313" y="485"/>
                    <a:pt x="2313" y="485"/>
                    <a:pt x="462" y="2395"/>
                  </a:cubicBezTo>
                  <a:cubicBezTo>
                    <a:pt x="453" y="2405"/>
                    <a:pt x="445" y="2405"/>
                    <a:pt x="436" y="2395"/>
                  </a:cubicBezTo>
                  <a:cubicBezTo>
                    <a:pt x="427" y="2386"/>
                    <a:pt x="427" y="2377"/>
                    <a:pt x="436" y="2368"/>
                  </a:cubicBezTo>
                  <a:cubicBezTo>
                    <a:pt x="436" y="2368"/>
                    <a:pt x="436" y="2368"/>
                    <a:pt x="2287" y="458"/>
                  </a:cubicBezTo>
                  <a:moveTo>
                    <a:pt x="2196" y="366"/>
                  </a:moveTo>
                  <a:cubicBezTo>
                    <a:pt x="2205" y="357"/>
                    <a:pt x="2214" y="357"/>
                    <a:pt x="2222" y="366"/>
                  </a:cubicBezTo>
                  <a:cubicBezTo>
                    <a:pt x="2231" y="375"/>
                    <a:pt x="2231" y="384"/>
                    <a:pt x="2222" y="393"/>
                  </a:cubicBezTo>
                  <a:cubicBezTo>
                    <a:pt x="2222" y="393"/>
                    <a:pt x="2222" y="393"/>
                    <a:pt x="378" y="2303"/>
                  </a:cubicBezTo>
                  <a:cubicBezTo>
                    <a:pt x="369" y="2312"/>
                    <a:pt x="360" y="2312"/>
                    <a:pt x="352" y="2303"/>
                  </a:cubicBezTo>
                  <a:cubicBezTo>
                    <a:pt x="343" y="2294"/>
                    <a:pt x="343" y="2285"/>
                    <a:pt x="352" y="2276"/>
                  </a:cubicBezTo>
                  <a:cubicBezTo>
                    <a:pt x="352" y="2276"/>
                    <a:pt x="352" y="2276"/>
                    <a:pt x="2196" y="366"/>
                  </a:cubicBezTo>
                  <a:moveTo>
                    <a:pt x="515" y="293"/>
                  </a:moveTo>
                  <a:cubicBezTo>
                    <a:pt x="524" y="284"/>
                    <a:pt x="533" y="284"/>
                    <a:pt x="541" y="293"/>
                  </a:cubicBezTo>
                  <a:cubicBezTo>
                    <a:pt x="550" y="302"/>
                    <a:pt x="550" y="320"/>
                    <a:pt x="541" y="320"/>
                  </a:cubicBezTo>
                  <a:cubicBezTo>
                    <a:pt x="541" y="320"/>
                    <a:pt x="541" y="320"/>
                    <a:pt x="307" y="565"/>
                  </a:cubicBezTo>
                  <a:cubicBezTo>
                    <a:pt x="307" y="575"/>
                    <a:pt x="289" y="575"/>
                    <a:pt x="281" y="565"/>
                  </a:cubicBezTo>
                  <a:cubicBezTo>
                    <a:pt x="272" y="556"/>
                    <a:pt x="272" y="547"/>
                    <a:pt x="281" y="538"/>
                  </a:cubicBezTo>
                  <a:cubicBezTo>
                    <a:pt x="281" y="538"/>
                    <a:pt x="281" y="538"/>
                    <a:pt x="515" y="293"/>
                  </a:cubicBezTo>
                  <a:moveTo>
                    <a:pt x="2105" y="286"/>
                  </a:moveTo>
                  <a:cubicBezTo>
                    <a:pt x="2114" y="277"/>
                    <a:pt x="2123" y="277"/>
                    <a:pt x="2132" y="286"/>
                  </a:cubicBezTo>
                  <a:cubicBezTo>
                    <a:pt x="2141" y="295"/>
                    <a:pt x="2141" y="304"/>
                    <a:pt x="2132" y="313"/>
                  </a:cubicBezTo>
                  <a:cubicBezTo>
                    <a:pt x="2132" y="313"/>
                    <a:pt x="2132" y="313"/>
                    <a:pt x="294" y="2204"/>
                  </a:cubicBezTo>
                  <a:cubicBezTo>
                    <a:pt x="285" y="2213"/>
                    <a:pt x="276" y="2213"/>
                    <a:pt x="268" y="2204"/>
                  </a:cubicBezTo>
                  <a:cubicBezTo>
                    <a:pt x="259" y="2195"/>
                    <a:pt x="259" y="2186"/>
                    <a:pt x="268" y="2177"/>
                  </a:cubicBezTo>
                  <a:cubicBezTo>
                    <a:pt x="268" y="2177"/>
                    <a:pt x="268" y="2177"/>
                    <a:pt x="2105" y="286"/>
                  </a:cubicBezTo>
                  <a:moveTo>
                    <a:pt x="1996" y="214"/>
                  </a:moveTo>
                  <a:cubicBezTo>
                    <a:pt x="2004" y="205"/>
                    <a:pt x="2013" y="205"/>
                    <a:pt x="2022" y="214"/>
                  </a:cubicBezTo>
                  <a:cubicBezTo>
                    <a:pt x="2031" y="223"/>
                    <a:pt x="2031" y="232"/>
                    <a:pt x="2022" y="241"/>
                  </a:cubicBezTo>
                  <a:cubicBezTo>
                    <a:pt x="2022" y="241"/>
                    <a:pt x="2022" y="241"/>
                    <a:pt x="223" y="2098"/>
                  </a:cubicBezTo>
                  <a:cubicBezTo>
                    <a:pt x="214" y="2107"/>
                    <a:pt x="205" y="2107"/>
                    <a:pt x="197" y="2098"/>
                  </a:cubicBezTo>
                  <a:cubicBezTo>
                    <a:pt x="188" y="2089"/>
                    <a:pt x="188" y="2080"/>
                    <a:pt x="197" y="2071"/>
                  </a:cubicBezTo>
                  <a:cubicBezTo>
                    <a:pt x="197" y="2071"/>
                    <a:pt x="197" y="2071"/>
                    <a:pt x="1996" y="214"/>
                  </a:cubicBezTo>
                  <a:moveTo>
                    <a:pt x="1886" y="148"/>
                  </a:moveTo>
                  <a:cubicBezTo>
                    <a:pt x="1894" y="139"/>
                    <a:pt x="1912" y="139"/>
                    <a:pt x="1912" y="148"/>
                  </a:cubicBezTo>
                  <a:cubicBezTo>
                    <a:pt x="1921" y="157"/>
                    <a:pt x="1921" y="166"/>
                    <a:pt x="1912" y="175"/>
                  </a:cubicBezTo>
                  <a:cubicBezTo>
                    <a:pt x="1912" y="175"/>
                    <a:pt x="1912" y="175"/>
                    <a:pt x="165" y="1979"/>
                  </a:cubicBezTo>
                  <a:cubicBezTo>
                    <a:pt x="156" y="1988"/>
                    <a:pt x="147" y="1988"/>
                    <a:pt x="138" y="1979"/>
                  </a:cubicBezTo>
                  <a:cubicBezTo>
                    <a:pt x="130" y="1979"/>
                    <a:pt x="130" y="1961"/>
                    <a:pt x="138" y="1952"/>
                  </a:cubicBezTo>
                  <a:cubicBezTo>
                    <a:pt x="138" y="1952"/>
                    <a:pt x="138" y="1952"/>
                    <a:pt x="1886" y="148"/>
                  </a:cubicBezTo>
                  <a:moveTo>
                    <a:pt x="1763" y="95"/>
                  </a:moveTo>
                  <a:cubicBezTo>
                    <a:pt x="1772" y="86"/>
                    <a:pt x="1780" y="86"/>
                    <a:pt x="1789" y="95"/>
                  </a:cubicBezTo>
                  <a:cubicBezTo>
                    <a:pt x="1798" y="104"/>
                    <a:pt x="1798" y="113"/>
                    <a:pt x="1789" y="122"/>
                  </a:cubicBezTo>
                  <a:cubicBezTo>
                    <a:pt x="1789" y="122"/>
                    <a:pt x="1789" y="122"/>
                    <a:pt x="113" y="1854"/>
                  </a:cubicBezTo>
                  <a:cubicBezTo>
                    <a:pt x="104" y="1863"/>
                    <a:pt x="95" y="1863"/>
                    <a:pt x="87" y="1854"/>
                  </a:cubicBezTo>
                  <a:cubicBezTo>
                    <a:pt x="78" y="1845"/>
                    <a:pt x="78" y="1836"/>
                    <a:pt x="87" y="1827"/>
                  </a:cubicBezTo>
                  <a:cubicBezTo>
                    <a:pt x="87" y="1827"/>
                    <a:pt x="87" y="1827"/>
                    <a:pt x="1763" y="95"/>
                  </a:cubicBezTo>
                  <a:moveTo>
                    <a:pt x="890" y="82"/>
                  </a:moveTo>
                  <a:cubicBezTo>
                    <a:pt x="899" y="72"/>
                    <a:pt x="907" y="72"/>
                    <a:pt x="916" y="82"/>
                  </a:cubicBezTo>
                  <a:cubicBezTo>
                    <a:pt x="925" y="91"/>
                    <a:pt x="925" y="100"/>
                    <a:pt x="916" y="109"/>
                  </a:cubicBezTo>
                  <a:cubicBezTo>
                    <a:pt x="916" y="109"/>
                    <a:pt x="916" y="109"/>
                    <a:pt x="100" y="955"/>
                  </a:cubicBezTo>
                  <a:cubicBezTo>
                    <a:pt x="91" y="964"/>
                    <a:pt x="82" y="964"/>
                    <a:pt x="74" y="955"/>
                  </a:cubicBezTo>
                  <a:cubicBezTo>
                    <a:pt x="65" y="946"/>
                    <a:pt x="65" y="937"/>
                    <a:pt x="74" y="928"/>
                  </a:cubicBezTo>
                  <a:cubicBezTo>
                    <a:pt x="74" y="928"/>
                    <a:pt x="74" y="928"/>
                    <a:pt x="890" y="82"/>
                  </a:cubicBezTo>
                  <a:moveTo>
                    <a:pt x="1627" y="48"/>
                  </a:moveTo>
                  <a:cubicBezTo>
                    <a:pt x="1636" y="39"/>
                    <a:pt x="1645" y="39"/>
                    <a:pt x="1653" y="48"/>
                  </a:cubicBezTo>
                  <a:cubicBezTo>
                    <a:pt x="1662" y="58"/>
                    <a:pt x="1662" y="67"/>
                    <a:pt x="1653" y="76"/>
                  </a:cubicBezTo>
                  <a:cubicBezTo>
                    <a:pt x="1653" y="76"/>
                    <a:pt x="1653" y="76"/>
                    <a:pt x="68" y="1715"/>
                  </a:cubicBezTo>
                  <a:cubicBezTo>
                    <a:pt x="59" y="1724"/>
                    <a:pt x="50" y="1724"/>
                    <a:pt x="41" y="1715"/>
                  </a:cubicBezTo>
                  <a:cubicBezTo>
                    <a:pt x="33" y="1706"/>
                    <a:pt x="33" y="1697"/>
                    <a:pt x="41" y="1688"/>
                  </a:cubicBezTo>
                  <a:cubicBezTo>
                    <a:pt x="41" y="1688"/>
                    <a:pt x="41" y="1688"/>
                    <a:pt x="1627" y="48"/>
                  </a:cubicBezTo>
                  <a:moveTo>
                    <a:pt x="1120" y="29"/>
                  </a:moveTo>
                  <a:cubicBezTo>
                    <a:pt x="1129" y="20"/>
                    <a:pt x="1147" y="20"/>
                    <a:pt x="1155" y="29"/>
                  </a:cubicBezTo>
                  <a:cubicBezTo>
                    <a:pt x="1164" y="29"/>
                    <a:pt x="1164" y="47"/>
                    <a:pt x="1155" y="56"/>
                  </a:cubicBezTo>
                  <a:cubicBezTo>
                    <a:pt x="1155" y="56"/>
                    <a:pt x="1155" y="56"/>
                    <a:pt x="48" y="1200"/>
                  </a:cubicBezTo>
                  <a:cubicBezTo>
                    <a:pt x="40" y="1209"/>
                    <a:pt x="22" y="1209"/>
                    <a:pt x="22" y="1200"/>
                  </a:cubicBezTo>
                  <a:cubicBezTo>
                    <a:pt x="13" y="1191"/>
                    <a:pt x="13" y="1172"/>
                    <a:pt x="22" y="1163"/>
                  </a:cubicBezTo>
                  <a:cubicBezTo>
                    <a:pt x="22" y="1163"/>
                    <a:pt x="22" y="1163"/>
                    <a:pt x="1120" y="29"/>
                  </a:cubicBezTo>
                  <a:moveTo>
                    <a:pt x="1478" y="22"/>
                  </a:moveTo>
                  <a:cubicBezTo>
                    <a:pt x="1487" y="13"/>
                    <a:pt x="1496" y="13"/>
                    <a:pt x="1505" y="22"/>
                  </a:cubicBezTo>
                  <a:cubicBezTo>
                    <a:pt x="1513" y="31"/>
                    <a:pt x="1513" y="40"/>
                    <a:pt x="1505" y="49"/>
                  </a:cubicBezTo>
                  <a:cubicBezTo>
                    <a:pt x="1505" y="49"/>
                    <a:pt x="1505" y="49"/>
                    <a:pt x="42" y="1563"/>
                  </a:cubicBezTo>
                  <a:cubicBezTo>
                    <a:pt x="33" y="1572"/>
                    <a:pt x="24" y="1572"/>
                    <a:pt x="15" y="1563"/>
                  </a:cubicBezTo>
                  <a:cubicBezTo>
                    <a:pt x="7" y="1554"/>
                    <a:pt x="7" y="1545"/>
                    <a:pt x="15" y="1536"/>
                  </a:cubicBezTo>
                  <a:cubicBezTo>
                    <a:pt x="15" y="1536"/>
                    <a:pt x="15" y="1536"/>
                    <a:pt x="1478" y="22"/>
                  </a:cubicBezTo>
                  <a:moveTo>
                    <a:pt x="1310" y="9"/>
                  </a:moveTo>
                  <a:cubicBezTo>
                    <a:pt x="1319" y="0"/>
                    <a:pt x="1328" y="0"/>
                    <a:pt x="1337" y="9"/>
                  </a:cubicBezTo>
                  <a:cubicBezTo>
                    <a:pt x="1345" y="18"/>
                    <a:pt x="1345" y="27"/>
                    <a:pt x="1337" y="36"/>
                  </a:cubicBezTo>
                  <a:cubicBezTo>
                    <a:pt x="1337" y="36"/>
                    <a:pt x="1337" y="36"/>
                    <a:pt x="35" y="1391"/>
                  </a:cubicBezTo>
                  <a:cubicBezTo>
                    <a:pt x="26" y="1400"/>
                    <a:pt x="18" y="1400"/>
                    <a:pt x="9" y="1391"/>
                  </a:cubicBezTo>
                  <a:cubicBezTo>
                    <a:pt x="0" y="1382"/>
                    <a:pt x="0" y="1373"/>
                    <a:pt x="9" y="1364"/>
                  </a:cubicBezTo>
                  <a:cubicBezTo>
                    <a:pt x="9" y="1364"/>
                    <a:pt x="9" y="1364"/>
                    <a:pt x="1310" y="9"/>
                  </a:cubicBezTo>
                </a:path>
              </a:pathLst>
            </a:custGeom>
            <a:solidFill>
              <a:srgbClr val="6CB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iscoSansTT ExtraLight" panose="020B0303020201020303" pitchFamily="34" charset="0"/>
              </a:endParaRPr>
            </a:p>
          </p:txBody>
        </p:sp>
        <p:sp>
          <p:nvSpPr>
            <p:cNvPr id="44" name="Freeform: Shape 43">
              <a:extLst>
                <a:ext uri="{FF2B5EF4-FFF2-40B4-BE49-F238E27FC236}">
                  <a16:creationId xmlns:a16="http://schemas.microsoft.com/office/drawing/2014/main" xmlns="" id="{D950A9DD-C435-48C2-993A-F86A073563A6}"/>
                </a:ext>
              </a:extLst>
            </p:cNvPr>
            <p:cNvSpPr/>
            <p:nvPr/>
          </p:nvSpPr>
          <p:spPr>
            <a:xfrm>
              <a:off x="5761726" y="1698917"/>
              <a:ext cx="1322466" cy="1322466"/>
            </a:xfrm>
            <a:custGeom>
              <a:avLst/>
              <a:gdLst>
                <a:gd name="connsiteX0" fmla="*/ 1193601 w 1193600"/>
                <a:gd name="connsiteY0" fmla="*/ 596800 h 1193600"/>
                <a:gd name="connsiteX1" fmla="*/ 596800 w 1193600"/>
                <a:gd name="connsiteY1" fmla="*/ 1193601 h 1193600"/>
                <a:gd name="connsiteX2" fmla="*/ 0 w 1193600"/>
                <a:gd name="connsiteY2" fmla="*/ 596800 h 1193600"/>
                <a:gd name="connsiteX3" fmla="*/ 596800 w 1193600"/>
                <a:gd name="connsiteY3" fmla="*/ 0 h 1193600"/>
                <a:gd name="connsiteX4" fmla="*/ 1193601 w 1193600"/>
                <a:gd name="connsiteY4" fmla="*/ 596800 h 11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600" h="1193600">
                  <a:moveTo>
                    <a:pt x="1193601" y="596800"/>
                  </a:moveTo>
                  <a:cubicBezTo>
                    <a:pt x="1193601" y="926404"/>
                    <a:pt x="926404" y="1193601"/>
                    <a:pt x="596800" y="1193601"/>
                  </a:cubicBezTo>
                  <a:cubicBezTo>
                    <a:pt x="267196" y="1193601"/>
                    <a:pt x="0" y="926404"/>
                    <a:pt x="0" y="596800"/>
                  </a:cubicBezTo>
                  <a:cubicBezTo>
                    <a:pt x="0" y="267197"/>
                    <a:pt x="267196" y="0"/>
                    <a:pt x="596800" y="0"/>
                  </a:cubicBezTo>
                  <a:cubicBezTo>
                    <a:pt x="926404" y="0"/>
                    <a:pt x="1193601" y="267197"/>
                    <a:pt x="1193601" y="596800"/>
                  </a:cubicBezTo>
                  <a:close/>
                </a:path>
              </a:pathLst>
            </a:custGeom>
            <a:solidFill>
              <a:srgbClr val="02BCE9"/>
            </a:solidFill>
            <a:ln w="6108" cap="flat">
              <a:noFill/>
              <a:prstDash val="solid"/>
              <a:miter/>
            </a:ln>
          </p:spPr>
          <p:txBody>
            <a:bodyPr rtlCol="0" anchor="ctr"/>
            <a:lstStyle/>
            <a:p>
              <a:endParaRPr lang="en-IN" dirty="0">
                <a:latin typeface="CiscoSansTT ExtraLight" panose="020B0303020201020303" pitchFamily="34" charset="0"/>
              </a:endParaRPr>
            </a:p>
          </p:txBody>
        </p:sp>
        <p:sp>
          <p:nvSpPr>
            <p:cNvPr id="45" name="Freeform: Shape 44">
              <a:extLst>
                <a:ext uri="{FF2B5EF4-FFF2-40B4-BE49-F238E27FC236}">
                  <a16:creationId xmlns:a16="http://schemas.microsoft.com/office/drawing/2014/main" xmlns="" id="{E910B294-38CB-4847-95E2-579C8A17E150}"/>
                </a:ext>
              </a:extLst>
            </p:cNvPr>
            <p:cNvSpPr/>
            <p:nvPr/>
          </p:nvSpPr>
          <p:spPr>
            <a:xfrm>
              <a:off x="5764008" y="1800583"/>
              <a:ext cx="310003" cy="536942"/>
            </a:xfrm>
            <a:custGeom>
              <a:avLst/>
              <a:gdLst>
                <a:gd name="connsiteX0" fmla="*/ 279795 w 279795"/>
                <a:gd name="connsiteY0" fmla="*/ 0 h 484621"/>
                <a:gd name="connsiteX1" fmla="*/ 0 w 279795"/>
                <a:gd name="connsiteY1" fmla="*/ 484621 h 484621"/>
                <a:gd name="connsiteX2" fmla="*/ 5239 w 279795"/>
                <a:gd name="connsiteY2" fmla="*/ 432651 h 484621"/>
                <a:gd name="connsiteX3" fmla="*/ 238314 w 279795"/>
                <a:gd name="connsiteY3" fmla="*/ 28937 h 484621"/>
                <a:gd name="connsiteX4" fmla="*/ 261065 w 279795"/>
                <a:gd name="connsiteY4" fmla="*/ 10166 h 48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95" h="484621">
                  <a:moveTo>
                    <a:pt x="279795" y="0"/>
                  </a:moveTo>
                  <a:lnTo>
                    <a:pt x="0" y="484621"/>
                  </a:lnTo>
                  <a:lnTo>
                    <a:pt x="5239" y="432651"/>
                  </a:lnTo>
                  <a:lnTo>
                    <a:pt x="238314" y="28937"/>
                  </a:lnTo>
                  <a:lnTo>
                    <a:pt x="261065" y="10166"/>
                  </a:lnTo>
                  <a:close/>
                </a:path>
              </a:pathLst>
            </a:custGeom>
            <a:solidFill>
              <a:srgbClr val="015467"/>
            </a:solidFill>
            <a:ln w="6108" cap="flat">
              <a:noFill/>
              <a:prstDash val="solid"/>
              <a:miter/>
            </a:ln>
          </p:spPr>
          <p:txBody>
            <a:bodyPr rtlCol="0" anchor="ctr"/>
            <a:lstStyle/>
            <a:p>
              <a:endParaRPr lang="en-IN" dirty="0">
                <a:latin typeface="CiscoSansTT ExtraLight" panose="020B0303020201020303" pitchFamily="34" charset="0"/>
              </a:endParaRPr>
            </a:p>
          </p:txBody>
        </p:sp>
        <p:sp>
          <p:nvSpPr>
            <p:cNvPr id="46" name="Freeform: Shape 45">
              <a:extLst>
                <a:ext uri="{FF2B5EF4-FFF2-40B4-BE49-F238E27FC236}">
                  <a16:creationId xmlns:a16="http://schemas.microsoft.com/office/drawing/2014/main" xmlns="" id="{792EBC73-D9A3-41BF-8B4A-8048D8FBB1AA}"/>
                </a:ext>
              </a:extLst>
            </p:cNvPr>
            <p:cNvSpPr/>
            <p:nvPr/>
          </p:nvSpPr>
          <p:spPr>
            <a:xfrm>
              <a:off x="6021629" y="1541445"/>
              <a:ext cx="250899" cy="250899"/>
            </a:xfrm>
            <a:custGeom>
              <a:avLst/>
              <a:gdLst>
                <a:gd name="connsiteX0" fmla="*/ 226450 w 226450"/>
                <a:gd name="connsiteY0" fmla="*/ 113225 h 226450"/>
                <a:gd name="connsiteX1" fmla="*/ 113225 w 226450"/>
                <a:gd name="connsiteY1" fmla="*/ 226450 h 226450"/>
                <a:gd name="connsiteX2" fmla="*/ -1 w 226450"/>
                <a:gd name="connsiteY2" fmla="*/ 113225 h 226450"/>
                <a:gd name="connsiteX3" fmla="*/ 113225 w 226450"/>
                <a:gd name="connsiteY3" fmla="*/ 0 h 226450"/>
                <a:gd name="connsiteX4" fmla="*/ 226450 w 226450"/>
                <a:gd name="connsiteY4" fmla="*/ 113225 h 22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 h="226450">
                  <a:moveTo>
                    <a:pt x="226450" y="113225"/>
                  </a:moveTo>
                  <a:cubicBezTo>
                    <a:pt x="226450" y="175758"/>
                    <a:pt x="175758" y="226450"/>
                    <a:pt x="113225" y="226450"/>
                  </a:cubicBezTo>
                  <a:cubicBezTo>
                    <a:pt x="50692" y="226450"/>
                    <a:pt x="-1" y="175758"/>
                    <a:pt x="-1" y="113225"/>
                  </a:cubicBezTo>
                  <a:cubicBezTo>
                    <a:pt x="-1" y="50693"/>
                    <a:pt x="50692" y="0"/>
                    <a:pt x="113225" y="0"/>
                  </a:cubicBezTo>
                  <a:cubicBezTo>
                    <a:pt x="175758" y="0"/>
                    <a:pt x="226450" y="50693"/>
                    <a:pt x="226450" y="113225"/>
                  </a:cubicBezTo>
                  <a:close/>
                </a:path>
              </a:pathLst>
            </a:custGeom>
            <a:solidFill>
              <a:srgbClr val="0D192F"/>
            </a:solidFill>
            <a:ln w="6108" cap="flat">
              <a:noFill/>
              <a:prstDash val="solid"/>
              <a:miter/>
            </a:ln>
          </p:spPr>
          <p:txBody>
            <a:bodyPr rtlCol="0" anchor="ctr"/>
            <a:lstStyle/>
            <a:p>
              <a:endParaRPr lang="en-IN" dirty="0">
                <a:latin typeface="CiscoSansTT ExtraLight" panose="020B0303020201020303" pitchFamily="34" charset="0"/>
              </a:endParaRPr>
            </a:p>
          </p:txBody>
        </p:sp>
        <p:sp>
          <p:nvSpPr>
            <p:cNvPr id="47" name="Freeform: Shape 46">
              <a:extLst>
                <a:ext uri="{FF2B5EF4-FFF2-40B4-BE49-F238E27FC236}">
                  <a16:creationId xmlns:a16="http://schemas.microsoft.com/office/drawing/2014/main" xmlns="" id="{A9564607-E210-4D64-9B72-13CA7BC7E58A}"/>
                </a:ext>
              </a:extLst>
            </p:cNvPr>
            <p:cNvSpPr/>
            <p:nvPr/>
          </p:nvSpPr>
          <p:spPr>
            <a:xfrm>
              <a:off x="5997122" y="3824383"/>
              <a:ext cx="250899" cy="250899"/>
            </a:xfrm>
            <a:custGeom>
              <a:avLst/>
              <a:gdLst>
                <a:gd name="connsiteX0" fmla="*/ 226450 w 226450"/>
                <a:gd name="connsiteY0" fmla="*/ 113225 h 226450"/>
                <a:gd name="connsiteX1" fmla="*/ 113225 w 226450"/>
                <a:gd name="connsiteY1" fmla="*/ 226451 h 226450"/>
                <a:gd name="connsiteX2" fmla="*/ -1 w 226450"/>
                <a:gd name="connsiteY2" fmla="*/ 113225 h 226450"/>
                <a:gd name="connsiteX3" fmla="*/ 113225 w 226450"/>
                <a:gd name="connsiteY3" fmla="*/ 0 h 226450"/>
                <a:gd name="connsiteX4" fmla="*/ 226450 w 226450"/>
                <a:gd name="connsiteY4" fmla="*/ 113225 h 22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 h="226450">
                  <a:moveTo>
                    <a:pt x="226450" y="113225"/>
                  </a:moveTo>
                  <a:cubicBezTo>
                    <a:pt x="226450" y="175758"/>
                    <a:pt x="175758" y="226451"/>
                    <a:pt x="113225" y="226451"/>
                  </a:cubicBezTo>
                  <a:cubicBezTo>
                    <a:pt x="50692" y="226451"/>
                    <a:pt x="-1" y="175758"/>
                    <a:pt x="-1" y="113225"/>
                  </a:cubicBezTo>
                  <a:cubicBezTo>
                    <a:pt x="-1" y="50693"/>
                    <a:pt x="50692" y="0"/>
                    <a:pt x="113225" y="0"/>
                  </a:cubicBezTo>
                  <a:cubicBezTo>
                    <a:pt x="175758" y="0"/>
                    <a:pt x="226450" y="50693"/>
                    <a:pt x="226450" y="113225"/>
                  </a:cubicBezTo>
                  <a:close/>
                </a:path>
              </a:pathLst>
            </a:custGeom>
            <a:solidFill>
              <a:srgbClr val="0D192F"/>
            </a:solidFill>
            <a:ln w="6108" cap="flat">
              <a:noFill/>
              <a:prstDash val="solid"/>
              <a:miter/>
            </a:ln>
          </p:spPr>
          <p:txBody>
            <a:bodyPr rtlCol="0" anchor="ctr"/>
            <a:lstStyle/>
            <a:p>
              <a:endParaRPr lang="en-IN" dirty="0">
                <a:latin typeface="CiscoSansTT ExtraLight" panose="020B0303020201020303" pitchFamily="34" charset="0"/>
              </a:endParaRPr>
            </a:p>
          </p:txBody>
        </p:sp>
        <p:sp>
          <p:nvSpPr>
            <p:cNvPr id="50" name="Freeform: Shape 49">
              <a:extLst>
                <a:ext uri="{FF2B5EF4-FFF2-40B4-BE49-F238E27FC236}">
                  <a16:creationId xmlns:a16="http://schemas.microsoft.com/office/drawing/2014/main" xmlns="" id="{2963C9F3-6603-4058-B2AE-D468F793873E}"/>
                </a:ext>
              </a:extLst>
            </p:cNvPr>
            <p:cNvSpPr>
              <a:spLocks noChangeArrowheads="1"/>
            </p:cNvSpPr>
            <p:nvPr/>
          </p:nvSpPr>
          <p:spPr bwMode="auto">
            <a:xfrm>
              <a:off x="7808484" y="1160485"/>
              <a:ext cx="741600" cy="770708"/>
            </a:xfrm>
            <a:custGeom>
              <a:avLst/>
              <a:gdLst>
                <a:gd name="connsiteX0" fmla="*/ 746212 w 769959"/>
                <a:gd name="connsiteY0" fmla="*/ 751248 h 800180"/>
                <a:gd name="connsiteX1" fmla="*/ 769959 w 769959"/>
                <a:gd name="connsiteY1" fmla="*/ 775714 h 800180"/>
                <a:gd name="connsiteX2" fmla="*/ 746212 w 769959"/>
                <a:gd name="connsiteY2" fmla="*/ 800180 h 800180"/>
                <a:gd name="connsiteX3" fmla="*/ 722465 w 769959"/>
                <a:gd name="connsiteY3" fmla="*/ 775714 h 800180"/>
                <a:gd name="connsiteX4" fmla="*/ 746212 w 769959"/>
                <a:gd name="connsiteY4" fmla="*/ 751248 h 800180"/>
                <a:gd name="connsiteX5" fmla="*/ 602295 w 769959"/>
                <a:gd name="connsiteY5" fmla="*/ 751248 h 800180"/>
                <a:gd name="connsiteX6" fmla="*/ 626042 w 769959"/>
                <a:gd name="connsiteY6" fmla="*/ 775714 h 800180"/>
                <a:gd name="connsiteX7" fmla="*/ 602295 w 769959"/>
                <a:gd name="connsiteY7" fmla="*/ 800180 h 800180"/>
                <a:gd name="connsiteX8" fmla="*/ 578548 w 769959"/>
                <a:gd name="connsiteY8" fmla="*/ 775714 h 800180"/>
                <a:gd name="connsiteX9" fmla="*/ 602295 w 769959"/>
                <a:gd name="connsiteY9" fmla="*/ 751248 h 800180"/>
                <a:gd name="connsiteX10" fmla="*/ 457657 w 769959"/>
                <a:gd name="connsiteY10" fmla="*/ 751248 h 800180"/>
                <a:gd name="connsiteX11" fmla="*/ 482123 w 769959"/>
                <a:gd name="connsiteY11" fmla="*/ 775714 h 800180"/>
                <a:gd name="connsiteX12" fmla="*/ 457657 w 769959"/>
                <a:gd name="connsiteY12" fmla="*/ 800180 h 800180"/>
                <a:gd name="connsiteX13" fmla="*/ 433191 w 769959"/>
                <a:gd name="connsiteY13" fmla="*/ 775714 h 800180"/>
                <a:gd name="connsiteX14" fmla="*/ 457657 w 769959"/>
                <a:gd name="connsiteY14" fmla="*/ 751248 h 800180"/>
                <a:gd name="connsiteX15" fmla="*/ 313021 w 769959"/>
                <a:gd name="connsiteY15" fmla="*/ 751248 h 800180"/>
                <a:gd name="connsiteX16" fmla="*/ 336768 w 769959"/>
                <a:gd name="connsiteY16" fmla="*/ 775714 h 800180"/>
                <a:gd name="connsiteX17" fmla="*/ 313021 w 769959"/>
                <a:gd name="connsiteY17" fmla="*/ 800180 h 800180"/>
                <a:gd name="connsiteX18" fmla="*/ 289274 w 769959"/>
                <a:gd name="connsiteY18" fmla="*/ 775714 h 800180"/>
                <a:gd name="connsiteX19" fmla="*/ 313021 w 769959"/>
                <a:gd name="connsiteY19" fmla="*/ 751248 h 800180"/>
                <a:gd name="connsiteX20" fmla="*/ 169103 w 769959"/>
                <a:gd name="connsiteY20" fmla="*/ 751248 h 800180"/>
                <a:gd name="connsiteX21" fmla="*/ 192850 w 769959"/>
                <a:gd name="connsiteY21" fmla="*/ 775714 h 800180"/>
                <a:gd name="connsiteX22" fmla="*/ 169103 w 769959"/>
                <a:gd name="connsiteY22" fmla="*/ 800180 h 800180"/>
                <a:gd name="connsiteX23" fmla="*/ 145356 w 769959"/>
                <a:gd name="connsiteY23" fmla="*/ 775714 h 800180"/>
                <a:gd name="connsiteX24" fmla="*/ 169103 w 769959"/>
                <a:gd name="connsiteY24" fmla="*/ 751248 h 800180"/>
                <a:gd name="connsiteX25" fmla="*/ 24466 w 769959"/>
                <a:gd name="connsiteY25" fmla="*/ 751248 h 800180"/>
                <a:gd name="connsiteX26" fmla="*/ 48932 w 769959"/>
                <a:gd name="connsiteY26" fmla="*/ 775714 h 800180"/>
                <a:gd name="connsiteX27" fmla="*/ 24466 w 769959"/>
                <a:gd name="connsiteY27" fmla="*/ 800180 h 800180"/>
                <a:gd name="connsiteX28" fmla="*/ 0 w 769959"/>
                <a:gd name="connsiteY28" fmla="*/ 775714 h 800180"/>
                <a:gd name="connsiteX29" fmla="*/ 24466 w 769959"/>
                <a:gd name="connsiteY29" fmla="*/ 751248 h 800180"/>
                <a:gd name="connsiteX30" fmla="*/ 746212 w 769959"/>
                <a:gd name="connsiteY30" fmla="*/ 600135 h 800180"/>
                <a:gd name="connsiteX31" fmla="*/ 769959 w 769959"/>
                <a:gd name="connsiteY31" fmla="*/ 624601 h 800180"/>
                <a:gd name="connsiteX32" fmla="*/ 746212 w 769959"/>
                <a:gd name="connsiteY32" fmla="*/ 649067 h 800180"/>
                <a:gd name="connsiteX33" fmla="*/ 722465 w 769959"/>
                <a:gd name="connsiteY33" fmla="*/ 624601 h 800180"/>
                <a:gd name="connsiteX34" fmla="*/ 746212 w 769959"/>
                <a:gd name="connsiteY34" fmla="*/ 600135 h 800180"/>
                <a:gd name="connsiteX35" fmla="*/ 602295 w 769959"/>
                <a:gd name="connsiteY35" fmla="*/ 600135 h 800180"/>
                <a:gd name="connsiteX36" fmla="*/ 626042 w 769959"/>
                <a:gd name="connsiteY36" fmla="*/ 624601 h 800180"/>
                <a:gd name="connsiteX37" fmla="*/ 602295 w 769959"/>
                <a:gd name="connsiteY37" fmla="*/ 649067 h 800180"/>
                <a:gd name="connsiteX38" fmla="*/ 578548 w 769959"/>
                <a:gd name="connsiteY38" fmla="*/ 624601 h 800180"/>
                <a:gd name="connsiteX39" fmla="*/ 602295 w 769959"/>
                <a:gd name="connsiteY39" fmla="*/ 600135 h 800180"/>
                <a:gd name="connsiteX40" fmla="*/ 457657 w 769959"/>
                <a:gd name="connsiteY40" fmla="*/ 600135 h 800180"/>
                <a:gd name="connsiteX41" fmla="*/ 482123 w 769959"/>
                <a:gd name="connsiteY41" fmla="*/ 624601 h 800180"/>
                <a:gd name="connsiteX42" fmla="*/ 457657 w 769959"/>
                <a:gd name="connsiteY42" fmla="*/ 649067 h 800180"/>
                <a:gd name="connsiteX43" fmla="*/ 433191 w 769959"/>
                <a:gd name="connsiteY43" fmla="*/ 624601 h 800180"/>
                <a:gd name="connsiteX44" fmla="*/ 457657 w 769959"/>
                <a:gd name="connsiteY44" fmla="*/ 600135 h 800180"/>
                <a:gd name="connsiteX45" fmla="*/ 313021 w 769959"/>
                <a:gd name="connsiteY45" fmla="*/ 600135 h 800180"/>
                <a:gd name="connsiteX46" fmla="*/ 336768 w 769959"/>
                <a:gd name="connsiteY46" fmla="*/ 624601 h 800180"/>
                <a:gd name="connsiteX47" fmla="*/ 313021 w 769959"/>
                <a:gd name="connsiteY47" fmla="*/ 649067 h 800180"/>
                <a:gd name="connsiteX48" fmla="*/ 289274 w 769959"/>
                <a:gd name="connsiteY48" fmla="*/ 624601 h 800180"/>
                <a:gd name="connsiteX49" fmla="*/ 313021 w 769959"/>
                <a:gd name="connsiteY49" fmla="*/ 600135 h 800180"/>
                <a:gd name="connsiteX50" fmla="*/ 169103 w 769959"/>
                <a:gd name="connsiteY50" fmla="*/ 600135 h 800180"/>
                <a:gd name="connsiteX51" fmla="*/ 192850 w 769959"/>
                <a:gd name="connsiteY51" fmla="*/ 624601 h 800180"/>
                <a:gd name="connsiteX52" fmla="*/ 169103 w 769959"/>
                <a:gd name="connsiteY52" fmla="*/ 649067 h 800180"/>
                <a:gd name="connsiteX53" fmla="*/ 145356 w 769959"/>
                <a:gd name="connsiteY53" fmla="*/ 624601 h 800180"/>
                <a:gd name="connsiteX54" fmla="*/ 169103 w 769959"/>
                <a:gd name="connsiteY54" fmla="*/ 600135 h 800180"/>
                <a:gd name="connsiteX55" fmla="*/ 24466 w 769959"/>
                <a:gd name="connsiteY55" fmla="*/ 600135 h 800180"/>
                <a:gd name="connsiteX56" fmla="*/ 48932 w 769959"/>
                <a:gd name="connsiteY56" fmla="*/ 624601 h 800180"/>
                <a:gd name="connsiteX57" fmla="*/ 24466 w 769959"/>
                <a:gd name="connsiteY57" fmla="*/ 649067 h 800180"/>
                <a:gd name="connsiteX58" fmla="*/ 0 w 769959"/>
                <a:gd name="connsiteY58" fmla="*/ 624601 h 800180"/>
                <a:gd name="connsiteX59" fmla="*/ 24466 w 769959"/>
                <a:gd name="connsiteY59" fmla="*/ 600135 h 800180"/>
                <a:gd name="connsiteX60" fmla="*/ 746212 w 769959"/>
                <a:gd name="connsiteY60" fmla="*/ 450461 h 800180"/>
                <a:gd name="connsiteX61" fmla="*/ 769959 w 769959"/>
                <a:gd name="connsiteY61" fmla="*/ 474927 h 800180"/>
                <a:gd name="connsiteX62" fmla="*/ 746212 w 769959"/>
                <a:gd name="connsiteY62" fmla="*/ 499393 h 800180"/>
                <a:gd name="connsiteX63" fmla="*/ 722465 w 769959"/>
                <a:gd name="connsiteY63" fmla="*/ 474927 h 800180"/>
                <a:gd name="connsiteX64" fmla="*/ 746212 w 769959"/>
                <a:gd name="connsiteY64" fmla="*/ 450461 h 800180"/>
                <a:gd name="connsiteX65" fmla="*/ 602295 w 769959"/>
                <a:gd name="connsiteY65" fmla="*/ 450461 h 800180"/>
                <a:gd name="connsiteX66" fmla="*/ 626042 w 769959"/>
                <a:gd name="connsiteY66" fmla="*/ 474927 h 800180"/>
                <a:gd name="connsiteX67" fmla="*/ 602295 w 769959"/>
                <a:gd name="connsiteY67" fmla="*/ 499393 h 800180"/>
                <a:gd name="connsiteX68" fmla="*/ 578548 w 769959"/>
                <a:gd name="connsiteY68" fmla="*/ 474927 h 800180"/>
                <a:gd name="connsiteX69" fmla="*/ 602295 w 769959"/>
                <a:gd name="connsiteY69" fmla="*/ 450461 h 800180"/>
                <a:gd name="connsiteX70" fmla="*/ 457657 w 769959"/>
                <a:gd name="connsiteY70" fmla="*/ 450461 h 800180"/>
                <a:gd name="connsiteX71" fmla="*/ 482123 w 769959"/>
                <a:gd name="connsiteY71" fmla="*/ 474927 h 800180"/>
                <a:gd name="connsiteX72" fmla="*/ 457657 w 769959"/>
                <a:gd name="connsiteY72" fmla="*/ 499393 h 800180"/>
                <a:gd name="connsiteX73" fmla="*/ 433191 w 769959"/>
                <a:gd name="connsiteY73" fmla="*/ 474927 h 800180"/>
                <a:gd name="connsiteX74" fmla="*/ 457657 w 769959"/>
                <a:gd name="connsiteY74" fmla="*/ 450461 h 800180"/>
                <a:gd name="connsiteX75" fmla="*/ 313021 w 769959"/>
                <a:gd name="connsiteY75" fmla="*/ 450461 h 800180"/>
                <a:gd name="connsiteX76" fmla="*/ 336768 w 769959"/>
                <a:gd name="connsiteY76" fmla="*/ 474927 h 800180"/>
                <a:gd name="connsiteX77" fmla="*/ 313021 w 769959"/>
                <a:gd name="connsiteY77" fmla="*/ 499393 h 800180"/>
                <a:gd name="connsiteX78" fmla="*/ 289274 w 769959"/>
                <a:gd name="connsiteY78" fmla="*/ 474927 h 800180"/>
                <a:gd name="connsiteX79" fmla="*/ 313021 w 769959"/>
                <a:gd name="connsiteY79" fmla="*/ 450461 h 800180"/>
                <a:gd name="connsiteX80" fmla="*/ 169103 w 769959"/>
                <a:gd name="connsiteY80" fmla="*/ 450461 h 800180"/>
                <a:gd name="connsiteX81" fmla="*/ 192850 w 769959"/>
                <a:gd name="connsiteY81" fmla="*/ 474927 h 800180"/>
                <a:gd name="connsiteX82" fmla="*/ 169103 w 769959"/>
                <a:gd name="connsiteY82" fmla="*/ 499393 h 800180"/>
                <a:gd name="connsiteX83" fmla="*/ 145356 w 769959"/>
                <a:gd name="connsiteY83" fmla="*/ 474927 h 800180"/>
                <a:gd name="connsiteX84" fmla="*/ 169103 w 769959"/>
                <a:gd name="connsiteY84" fmla="*/ 450461 h 800180"/>
                <a:gd name="connsiteX85" fmla="*/ 24466 w 769959"/>
                <a:gd name="connsiteY85" fmla="*/ 450461 h 800180"/>
                <a:gd name="connsiteX86" fmla="*/ 48932 w 769959"/>
                <a:gd name="connsiteY86" fmla="*/ 474927 h 800180"/>
                <a:gd name="connsiteX87" fmla="*/ 24466 w 769959"/>
                <a:gd name="connsiteY87" fmla="*/ 499393 h 800180"/>
                <a:gd name="connsiteX88" fmla="*/ 0 w 769959"/>
                <a:gd name="connsiteY88" fmla="*/ 474927 h 800180"/>
                <a:gd name="connsiteX89" fmla="*/ 24466 w 769959"/>
                <a:gd name="connsiteY89" fmla="*/ 450461 h 800180"/>
                <a:gd name="connsiteX90" fmla="*/ 746212 w 769959"/>
                <a:gd name="connsiteY90" fmla="*/ 299348 h 800180"/>
                <a:gd name="connsiteX91" fmla="*/ 769959 w 769959"/>
                <a:gd name="connsiteY91" fmla="*/ 323814 h 800180"/>
                <a:gd name="connsiteX92" fmla="*/ 746212 w 769959"/>
                <a:gd name="connsiteY92" fmla="*/ 348280 h 800180"/>
                <a:gd name="connsiteX93" fmla="*/ 722465 w 769959"/>
                <a:gd name="connsiteY93" fmla="*/ 323814 h 800180"/>
                <a:gd name="connsiteX94" fmla="*/ 746212 w 769959"/>
                <a:gd name="connsiteY94" fmla="*/ 299348 h 800180"/>
                <a:gd name="connsiteX95" fmla="*/ 602295 w 769959"/>
                <a:gd name="connsiteY95" fmla="*/ 299348 h 800180"/>
                <a:gd name="connsiteX96" fmla="*/ 626042 w 769959"/>
                <a:gd name="connsiteY96" fmla="*/ 323814 h 800180"/>
                <a:gd name="connsiteX97" fmla="*/ 602295 w 769959"/>
                <a:gd name="connsiteY97" fmla="*/ 348280 h 800180"/>
                <a:gd name="connsiteX98" fmla="*/ 578548 w 769959"/>
                <a:gd name="connsiteY98" fmla="*/ 323814 h 800180"/>
                <a:gd name="connsiteX99" fmla="*/ 602295 w 769959"/>
                <a:gd name="connsiteY99" fmla="*/ 299348 h 800180"/>
                <a:gd name="connsiteX100" fmla="*/ 457657 w 769959"/>
                <a:gd name="connsiteY100" fmla="*/ 299348 h 800180"/>
                <a:gd name="connsiteX101" fmla="*/ 482123 w 769959"/>
                <a:gd name="connsiteY101" fmla="*/ 323814 h 800180"/>
                <a:gd name="connsiteX102" fmla="*/ 457657 w 769959"/>
                <a:gd name="connsiteY102" fmla="*/ 348280 h 800180"/>
                <a:gd name="connsiteX103" fmla="*/ 433191 w 769959"/>
                <a:gd name="connsiteY103" fmla="*/ 323814 h 800180"/>
                <a:gd name="connsiteX104" fmla="*/ 457657 w 769959"/>
                <a:gd name="connsiteY104" fmla="*/ 299348 h 800180"/>
                <a:gd name="connsiteX105" fmla="*/ 313021 w 769959"/>
                <a:gd name="connsiteY105" fmla="*/ 299348 h 800180"/>
                <a:gd name="connsiteX106" fmla="*/ 336768 w 769959"/>
                <a:gd name="connsiteY106" fmla="*/ 323814 h 800180"/>
                <a:gd name="connsiteX107" fmla="*/ 313021 w 769959"/>
                <a:gd name="connsiteY107" fmla="*/ 348280 h 800180"/>
                <a:gd name="connsiteX108" fmla="*/ 289274 w 769959"/>
                <a:gd name="connsiteY108" fmla="*/ 323814 h 800180"/>
                <a:gd name="connsiteX109" fmla="*/ 313021 w 769959"/>
                <a:gd name="connsiteY109" fmla="*/ 299348 h 800180"/>
                <a:gd name="connsiteX110" fmla="*/ 169103 w 769959"/>
                <a:gd name="connsiteY110" fmla="*/ 299348 h 800180"/>
                <a:gd name="connsiteX111" fmla="*/ 192850 w 769959"/>
                <a:gd name="connsiteY111" fmla="*/ 323814 h 800180"/>
                <a:gd name="connsiteX112" fmla="*/ 169103 w 769959"/>
                <a:gd name="connsiteY112" fmla="*/ 348280 h 800180"/>
                <a:gd name="connsiteX113" fmla="*/ 145356 w 769959"/>
                <a:gd name="connsiteY113" fmla="*/ 323814 h 800180"/>
                <a:gd name="connsiteX114" fmla="*/ 169103 w 769959"/>
                <a:gd name="connsiteY114" fmla="*/ 299348 h 800180"/>
                <a:gd name="connsiteX115" fmla="*/ 24466 w 769959"/>
                <a:gd name="connsiteY115" fmla="*/ 299348 h 800180"/>
                <a:gd name="connsiteX116" fmla="*/ 48932 w 769959"/>
                <a:gd name="connsiteY116" fmla="*/ 323814 h 800180"/>
                <a:gd name="connsiteX117" fmla="*/ 24466 w 769959"/>
                <a:gd name="connsiteY117" fmla="*/ 348280 h 800180"/>
                <a:gd name="connsiteX118" fmla="*/ 0 w 769959"/>
                <a:gd name="connsiteY118" fmla="*/ 323814 h 800180"/>
                <a:gd name="connsiteX119" fmla="*/ 24466 w 769959"/>
                <a:gd name="connsiteY119" fmla="*/ 299348 h 800180"/>
                <a:gd name="connsiteX120" fmla="*/ 746212 w 769959"/>
                <a:gd name="connsiteY120" fmla="*/ 149674 h 800180"/>
                <a:gd name="connsiteX121" fmla="*/ 769959 w 769959"/>
                <a:gd name="connsiteY121" fmla="*/ 174140 h 800180"/>
                <a:gd name="connsiteX122" fmla="*/ 746212 w 769959"/>
                <a:gd name="connsiteY122" fmla="*/ 198606 h 800180"/>
                <a:gd name="connsiteX123" fmla="*/ 722465 w 769959"/>
                <a:gd name="connsiteY123" fmla="*/ 174140 h 800180"/>
                <a:gd name="connsiteX124" fmla="*/ 746212 w 769959"/>
                <a:gd name="connsiteY124" fmla="*/ 149674 h 800180"/>
                <a:gd name="connsiteX125" fmla="*/ 602295 w 769959"/>
                <a:gd name="connsiteY125" fmla="*/ 149674 h 800180"/>
                <a:gd name="connsiteX126" fmla="*/ 626042 w 769959"/>
                <a:gd name="connsiteY126" fmla="*/ 174140 h 800180"/>
                <a:gd name="connsiteX127" fmla="*/ 602295 w 769959"/>
                <a:gd name="connsiteY127" fmla="*/ 198606 h 800180"/>
                <a:gd name="connsiteX128" fmla="*/ 578548 w 769959"/>
                <a:gd name="connsiteY128" fmla="*/ 174140 h 800180"/>
                <a:gd name="connsiteX129" fmla="*/ 602295 w 769959"/>
                <a:gd name="connsiteY129" fmla="*/ 149674 h 800180"/>
                <a:gd name="connsiteX130" fmla="*/ 457657 w 769959"/>
                <a:gd name="connsiteY130" fmla="*/ 149674 h 800180"/>
                <a:gd name="connsiteX131" fmla="*/ 482123 w 769959"/>
                <a:gd name="connsiteY131" fmla="*/ 174140 h 800180"/>
                <a:gd name="connsiteX132" fmla="*/ 457657 w 769959"/>
                <a:gd name="connsiteY132" fmla="*/ 198606 h 800180"/>
                <a:gd name="connsiteX133" fmla="*/ 433191 w 769959"/>
                <a:gd name="connsiteY133" fmla="*/ 174140 h 800180"/>
                <a:gd name="connsiteX134" fmla="*/ 457657 w 769959"/>
                <a:gd name="connsiteY134" fmla="*/ 149674 h 800180"/>
                <a:gd name="connsiteX135" fmla="*/ 313021 w 769959"/>
                <a:gd name="connsiteY135" fmla="*/ 149674 h 800180"/>
                <a:gd name="connsiteX136" fmla="*/ 336768 w 769959"/>
                <a:gd name="connsiteY136" fmla="*/ 174140 h 800180"/>
                <a:gd name="connsiteX137" fmla="*/ 313021 w 769959"/>
                <a:gd name="connsiteY137" fmla="*/ 198606 h 800180"/>
                <a:gd name="connsiteX138" fmla="*/ 289274 w 769959"/>
                <a:gd name="connsiteY138" fmla="*/ 174140 h 800180"/>
                <a:gd name="connsiteX139" fmla="*/ 313021 w 769959"/>
                <a:gd name="connsiteY139" fmla="*/ 149674 h 800180"/>
                <a:gd name="connsiteX140" fmla="*/ 169103 w 769959"/>
                <a:gd name="connsiteY140" fmla="*/ 149674 h 800180"/>
                <a:gd name="connsiteX141" fmla="*/ 192850 w 769959"/>
                <a:gd name="connsiteY141" fmla="*/ 174140 h 800180"/>
                <a:gd name="connsiteX142" fmla="*/ 169103 w 769959"/>
                <a:gd name="connsiteY142" fmla="*/ 198606 h 800180"/>
                <a:gd name="connsiteX143" fmla="*/ 145356 w 769959"/>
                <a:gd name="connsiteY143" fmla="*/ 174140 h 800180"/>
                <a:gd name="connsiteX144" fmla="*/ 169103 w 769959"/>
                <a:gd name="connsiteY144" fmla="*/ 149674 h 800180"/>
                <a:gd name="connsiteX145" fmla="*/ 24466 w 769959"/>
                <a:gd name="connsiteY145" fmla="*/ 149674 h 800180"/>
                <a:gd name="connsiteX146" fmla="*/ 48932 w 769959"/>
                <a:gd name="connsiteY146" fmla="*/ 174140 h 800180"/>
                <a:gd name="connsiteX147" fmla="*/ 24466 w 769959"/>
                <a:gd name="connsiteY147" fmla="*/ 198606 h 800180"/>
                <a:gd name="connsiteX148" fmla="*/ 0 w 769959"/>
                <a:gd name="connsiteY148" fmla="*/ 174140 h 800180"/>
                <a:gd name="connsiteX149" fmla="*/ 24466 w 769959"/>
                <a:gd name="connsiteY149" fmla="*/ 149674 h 800180"/>
                <a:gd name="connsiteX150" fmla="*/ 746212 w 769959"/>
                <a:gd name="connsiteY150" fmla="*/ 0 h 800180"/>
                <a:gd name="connsiteX151" fmla="*/ 769959 w 769959"/>
                <a:gd name="connsiteY151" fmla="*/ 24466 h 800180"/>
                <a:gd name="connsiteX152" fmla="*/ 746212 w 769959"/>
                <a:gd name="connsiteY152" fmla="*/ 48932 h 800180"/>
                <a:gd name="connsiteX153" fmla="*/ 722465 w 769959"/>
                <a:gd name="connsiteY153" fmla="*/ 24466 h 800180"/>
                <a:gd name="connsiteX154" fmla="*/ 746212 w 769959"/>
                <a:gd name="connsiteY154" fmla="*/ 0 h 800180"/>
                <a:gd name="connsiteX155" fmla="*/ 602295 w 769959"/>
                <a:gd name="connsiteY155" fmla="*/ 0 h 800180"/>
                <a:gd name="connsiteX156" fmla="*/ 626042 w 769959"/>
                <a:gd name="connsiteY156" fmla="*/ 24466 h 800180"/>
                <a:gd name="connsiteX157" fmla="*/ 602295 w 769959"/>
                <a:gd name="connsiteY157" fmla="*/ 48932 h 800180"/>
                <a:gd name="connsiteX158" fmla="*/ 578548 w 769959"/>
                <a:gd name="connsiteY158" fmla="*/ 24466 h 800180"/>
                <a:gd name="connsiteX159" fmla="*/ 602295 w 769959"/>
                <a:gd name="connsiteY159" fmla="*/ 0 h 800180"/>
                <a:gd name="connsiteX160" fmla="*/ 457657 w 769959"/>
                <a:gd name="connsiteY160" fmla="*/ 0 h 800180"/>
                <a:gd name="connsiteX161" fmla="*/ 482123 w 769959"/>
                <a:gd name="connsiteY161" fmla="*/ 24466 h 800180"/>
                <a:gd name="connsiteX162" fmla="*/ 457657 w 769959"/>
                <a:gd name="connsiteY162" fmla="*/ 48932 h 800180"/>
                <a:gd name="connsiteX163" fmla="*/ 433191 w 769959"/>
                <a:gd name="connsiteY163" fmla="*/ 24466 h 800180"/>
                <a:gd name="connsiteX164" fmla="*/ 457657 w 769959"/>
                <a:gd name="connsiteY164" fmla="*/ 0 h 800180"/>
                <a:gd name="connsiteX165" fmla="*/ 313021 w 769959"/>
                <a:gd name="connsiteY165" fmla="*/ 0 h 800180"/>
                <a:gd name="connsiteX166" fmla="*/ 336768 w 769959"/>
                <a:gd name="connsiteY166" fmla="*/ 24466 h 800180"/>
                <a:gd name="connsiteX167" fmla="*/ 313021 w 769959"/>
                <a:gd name="connsiteY167" fmla="*/ 48932 h 800180"/>
                <a:gd name="connsiteX168" fmla="*/ 289274 w 769959"/>
                <a:gd name="connsiteY168" fmla="*/ 24466 h 800180"/>
                <a:gd name="connsiteX169" fmla="*/ 313021 w 769959"/>
                <a:gd name="connsiteY169" fmla="*/ 0 h 800180"/>
                <a:gd name="connsiteX170" fmla="*/ 169103 w 769959"/>
                <a:gd name="connsiteY170" fmla="*/ 0 h 800180"/>
                <a:gd name="connsiteX171" fmla="*/ 192850 w 769959"/>
                <a:gd name="connsiteY171" fmla="*/ 24466 h 800180"/>
                <a:gd name="connsiteX172" fmla="*/ 169103 w 769959"/>
                <a:gd name="connsiteY172" fmla="*/ 48932 h 800180"/>
                <a:gd name="connsiteX173" fmla="*/ 145356 w 769959"/>
                <a:gd name="connsiteY173" fmla="*/ 24466 h 800180"/>
                <a:gd name="connsiteX174" fmla="*/ 169103 w 769959"/>
                <a:gd name="connsiteY174" fmla="*/ 0 h 800180"/>
                <a:gd name="connsiteX175" fmla="*/ 24466 w 769959"/>
                <a:gd name="connsiteY175" fmla="*/ 0 h 800180"/>
                <a:gd name="connsiteX176" fmla="*/ 48932 w 769959"/>
                <a:gd name="connsiteY176" fmla="*/ 24466 h 800180"/>
                <a:gd name="connsiteX177" fmla="*/ 24466 w 769959"/>
                <a:gd name="connsiteY177" fmla="*/ 48932 h 800180"/>
                <a:gd name="connsiteX178" fmla="*/ 0 w 769959"/>
                <a:gd name="connsiteY178" fmla="*/ 24466 h 800180"/>
                <a:gd name="connsiteX179" fmla="*/ 24466 w 769959"/>
                <a:gd name="connsiteY179" fmla="*/ 0 h 8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769959" h="800180">
                  <a:moveTo>
                    <a:pt x="746212" y="751248"/>
                  </a:moveTo>
                  <a:cubicBezTo>
                    <a:pt x="759327" y="751248"/>
                    <a:pt x="769959" y="762202"/>
                    <a:pt x="769959" y="775714"/>
                  </a:cubicBezTo>
                  <a:cubicBezTo>
                    <a:pt x="769959" y="789226"/>
                    <a:pt x="759327" y="800180"/>
                    <a:pt x="746212" y="800180"/>
                  </a:cubicBezTo>
                  <a:cubicBezTo>
                    <a:pt x="733097" y="800180"/>
                    <a:pt x="722465" y="789226"/>
                    <a:pt x="722465" y="775714"/>
                  </a:cubicBezTo>
                  <a:cubicBezTo>
                    <a:pt x="722465" y="762202"/>
                    <a:pt x="733097" y="751248"/>
                    <a:pt x="746212" y="751248"/>
                  </a:cubicBezTo>
                  <a:close/>
                  <a:moveTo>
                    <a:pt x="602295" y="751248"/>
                  </a:moveTo>
                  <a:cubicBezTo>
                    <a:pt x="615410" y="751248"/>
                    <a:pt x="626042" y="762202"/>
                    <a:pt x="626042" y="775714"/>
                  </a:cubicBezTo>
                  <a:cubicBezTo>
                    <a:pt x="626042" y="789226"/>
                    <a:pt x="615410" y="800180"/>
                    <a:pt x="602295" y="800180"/>
                  </a:cubicBezTo>
                  <a:cubicBezTo>
                    <a:pt x="589180" y="800180"/>
                    <a:pt x="578548" y="789226"/>
                    <a:pt x="578548" y="775714"/>
                  </a:cubicBezTo>
                  <a:cubicBezTo>
                    <a:pt x="578548" y="762202"/>
                    <a:pt x="589180" y="751248"/>
                    <a:pt x="602295" y="751248"/>
                  </a:cubicBezTo>
                  <a:close/>
                  <a:moveTo>
                    <a:pt x="457657" y="751248"/>
                  </a:moveTo>
                  <a:cubicBezTo>
                    <a:pt x="471169" y="751248"/>
                    <a:pt x="482123" y="762202"/>
                    <a:pt x="482123" y="775714"/>
                  </a:cubicBezTo>
                  <a:cubicBezTo>
                    <a:pt x="482123" y="789226"/>
                    <a:pt x="471169" y="800180"/>
                    <a:pt x="457657" y="800180"/>
                  </a:cubicBezTo>
                  <a:cubicBezTo>
                    <a:pt x="444145" y="800180"/>
                    <a:pt x="433191" y="789226"/>
                    <a:pt x="433191" y="775714"/>
                  </a:cubicBezTo>
                  <a:cubicBezTo>
                    <a:pt x="433191" y="762202"/>
                    <a:pt x="444145" y="751248"/>
                    <a:pt x="457657" y="751248"/>
                  </a:cubicBezTo>
                  <a:close/>
                  <a:moveTo>
                    <a:pt x="313021" y="751248"/>
                  </a:moveTo>
                  <a:cubicBezTo>
                    <a:pt x="326136" y="751248"/>
                    <a:pt x="336768" y="762202"/>
                    <a:pt x="336768" y="775714"/>
                  </a:cubicBezTo>
                  <a:cubicBezTo>
                    <a:pt x="336768" y="789226"/>
                    <a:pt x="326136" y="800180"/>
                    <a:pt x="313021" y="800180"/>
                  </a:cubicBezTo>
                  <a:cubicBezTo>
                    <a:pt x="299906" y="800180"/>
                    <a:pt x="289274" y="789226"/>
                    <a:pt x="289274" y="775714"/>
                  </a:cubicBezTo>
                  <a:cubicBezTo>
                    <a:pt x="289274" y="762202"/>
                    <a:pt x="299906" y="751248"/>
                    <a:pt x="313021" y="751248"/>
                  </a:cubicBezTo>
                  <a:close/>
                  <a:moveTo>
                    <a:pt x="169103" y="751248"/>
                  </a:moveTo>
                  <a:cubicBezTo>
                    <a:pt x="182218" y="751248"/>
                    <a:pt x="192850" y="762202"/>
                    <a:pt x="192850" y="775714"/>
                  </a:cubicBezTo>
                  <a:cubicBezTo>
                    <a:pt x="192850" y="789226"/>
                    <a:pt x="182218" y="800180"/>
                    <a:pt x="169103" y="800180"/>
                  </a:cubicBezTo>
                  <a:cubicBezTo>
                    <a:pt x="155988" y="800180"/>
                    <a:pt x="145356" y="789226"/>
                    <a:pt x="145356" y="775714"/>
                  </a:cubicBezTo>
                  <a:cubicBezTo>
                    <a:pt x="145356" y="762202"/>
                    <a:pt x="155988" y="751248"/>
                    <a:pt x="169103" y="751248"/>
                  </a:cubicBezTo>
                  <a:close/>
                  <a:moveTo>
                    <a:pt x="24466" y="751248"/>
                  </a:moveTo>
                  <a:cubicBezTo>
                    <a:pt x="37978" y="751248"/>
                    <a:pt x="48932" y="762202"/>
                    <a:pt x="48932" y="775714"/>
                  </a:cubicBezTo>
                  <a:cubicBezTo>
                    <a:pt x="48932" y="789226"/>
                    <a:pt x="37978" y="800180"/>
                    <a:pt x="24466" y="800180"/>
                  </a:cubicBezTo>
                  <a:cubicBezTo>
                    <a:pt x="10954" y="800180"/>
                    <a:pt x="0" y="789226"/>
                    <a:pt x="0" y="775714"/>
                  </a:cubicBezTo>
                  <a:cubicBezTo>
                    <a:pt x="0" y="762202"/>
                    <a:pt x="10954" y="751248"/>
                    <a:pt x="24466" y="751248"/>
                  </a:cubicBezTo>
                  <a:close/>
                  <a:moveTo>
                    <a:pt x="746212" y="600135"/>
                  </a:moveTo>
                  <a:cubicBezTo>
                    <a:pt x="759327" y="600135"/>
                    <a:pt x="769959" y="611089"/>
                    <a:pt x="769959" y="624601"/>
                  </a:cubicBezTo>
                  <a:cubicBezTo>
                    <a:pt x="769959" y="638113"/>
                    <a:pt x="759327" y="649067"/>
                    <a:pt x="746212" y="649067"/>
                  </a:cubicBezTo>
                  <a:cubicBezTo>
                    <a:pt x="733097" y="649067"/>
                    <a:pt x="722465" y="638113"/>
                    <a:pt x="722465" y="624601"/>
                  </a:cubicBezTo>
                  <a:cubicBezTo>
                    <a:pt x="722465" y="611089"/>
                    <a:pt x="733097" y="600135"/>
                    <a:pt x="746212" y="600135"/>
                  </a:cubicBezTo>
                  <a:close/>
                  <a:moveTo>
                    <a:pt x="602295" y="600135"/>
                  </a:moveTo>
                  <a:cubicBezTo>
                    <a:pt x="615410" y="600135"/>
                    <a:pt x="626042" y="611089"/>
                    <a:pt x="626042" y="624601"/>
                  </a:cubicBezTo>
                  <a:cubicBezTo>
                    <a:pt x="626042" y="638113"/>
                    <a:pt x="615410" y="649067"/>
                    <a:pt x="602295" y="649067"/>
                  </a:cubicBezTo>
                  <a:cubicBezTo>
                    <a:pt x="589180" y="649067"/>
                    <a:pt x="578548" y="638113"/>
                    <a:pt x="578548" y="624601"/>
                  </a:cubicBezTo>
                  <a:cubicBezTo>
                    <a:pt x="578548" y="611089"/>
                    <a:pt x="589180" y="600135"/>
                    <a:pt x="602295" y="600135"/>
                  </a:cubicBezTo>
                  <a:close/>
                  <a:moveTo>
                    <a:pt x="457657" y="600135"/>
                  </a:moveTo>
                  <a:cubicBezTo>
                    <a:pt x="471169" y="600135"/>
                    <a:pt x="482123" y="611089"/>
                    <a:pt x="482123" y="624601"/>
                  </a:cubicBezTo>
                  <a:cubicBezTo>
                    <a:pt x="482123" y="638113"/>
                    <a:pt x="471169" y="649067"/>
                    <a:pt x="457657" y="649067"/>
                  </a:cubicBezTo>
                  <a:cubicBezTo>
                    <a:pt x="444145" y="649067"/>
                    <a:pt x="433191" y="638113"/>
                    <a:pt x="433191" y="624601"/>
                  </a:cubicBezTo>
                  <a:cubicBezTo>
                    <a:pt x="433191" y="611089"/>
                    <a:pt x="444145" y="600135"/>
                    <a:pt x="457657" y="600135"/>
                  </a:cubicBezTo>
                  <a:close/>
                  <a:moveTo>
                    <a:pt x="313021" y="600135"/>
                  </a:moveTo>
                  <a:cubicBezTo>
                    <a:pt x="326136" y="600135"/>
                    <a:pt x="336768" y="611089"/>
                    <a:pt x="336768" y="624601"/>
                  </a:cubicBezTo>
                  <a:cubicBezTo>
                    <a:pt x="336768" y="638113"/>
                    <a:pt x="326136" y="649067"/>
                    <a:pt x="313021" y="649067"/>
                  </a:cubicBezTo>
                  <a:cubicBezTo>
                    <a:pt x="299906" y="649067"/>
                    <a:pt x="289274" y="638113"/>
                    <a:pt x="289274" y="624601"/>
                  </a:cubicBezTo>
                  <a:cubicBezTo>
                    <a:pt x="289274" y="611089"/>
                    <a:pt x="299906" y="600135"/>
                    <a:pt x="313021" y="600135"/>
                  </a:cubicBezTo>
                  <a:close/>
                  <a:moveTo>
                    <a:pt x="169103" y="600135"/>
                  </a:moveTo>
                  <a:cubicBezTo>
                    <a:pt x="182218" y="600135"/>
                    <a:pt x="192850" y="611089"/>
                    <a:pt x="192850" y="624601"/>
                  </a:cubicBezTo>
                  <a:cubicBezTo>
                    <a:pt x="192850" y="638113"/>
                    <a:pt x="182218" y="649067"/>
                    <a:pt x="169103" y="649067"/>
                  </a:cubicBezTo>
                  <a:cubicBezTo>
                    <a:pt x="155988" y="649067"/>
                    <a:pt x="145356" y="638113"/>
                    <a:pt x="145356" y="624601"/>
                  </a:cubicBezTo>
                  <a:cubicBezTo>
                    <a:pt x="145356" y="611089"/>
                    <a:pt x="155988" y="600135"/>
                    <a:pt x="169103" y="600135"/>
                  </a:cubicBezTo>
                  <a:close/>
                  <a:moveTo>
                    <a:pt x="24466" y="600135"/>
                  </a:moveTo>
                  <a:cubicBezTo>
                    <a:pt x="37978" y="600135"/>
                    <a:pt x="48932" y="611089"/>
                    <a:pt x="48932" y="624601"/>
                  </a:cubicBezTo>
                  <a:cubicBezTo>
                    <a:pt x="48932" y="638113"/>
                    <a:pt x="37978" y="649067"/>
                    <a:pt x="24466" y="649067"/>
                  </a:cubicBezTo>
                  <a:cubicBezTo>
                    <a:pt x="10954" y="649067"/>
                    <a:pt x="0" y="638113"/>
                    <a:pt x="0" y="624601"/>
                  </a:cubicBezTo>
                  <a:cubicBezTo>
                    <a:pt x="0" y="611089"/>
                    <a:pt x="10954" y="600135"/>
                    <a:pt x="24466" y="600135"/>
                  </a:cubicBezTo>
                  <a:close/>
                  <a:moveTo>
                    <a:pt x="746212" y="450461"/>
                  </a:moveTo>
                  <a:cubicBezTo>
                    <a:pt x="759327" y="450461"/>
                    <a:pt x="769959" y="461415"/>
                    <a:pt x="769959" y="474927"/>
                  </a:cubicBezTo>
                  <a:cubicBezTo>
                    <a:pt x="769959" y="488439"/>
                    <a:pt x="759327" y="499393"/>
                    <a:pt x="746212" y="499393"/>
                  </a:cubicBezTo>
                  <a:cubicBezTo>
                    <a:pt x="733097" y="499393"/>
                    <a:pt x="722465" y="488439"/>
                    <a:pt x="722465" y="474927"/>
                  </a:cubicBezTo>
                  <a:cubicBezTo>
                    <a:pt x="722465" y="461415"/>
                    <a:pt x="733097" y="450461"/>
                    <a:pt x="746212" y="450461"/>
                  </a:cubicBezTo>
                  <a:close/>
                  <a:moveTo>
                    <a:pt x="602295" y="450461"/>
                  </a:moveTo>
                  <a:cubicBezTo>
                    <a:pt x="615410" y="450461"/>
                    <a:pt x="626042" y="461415"/>
                    <a:pt x="626042" y="474927"/>
                  </a:cubicBezTo>
                  <a:cubicBezTo>
                    <a:pt x="626042" y="488439"/>
                    <a:pt x="615410" y="499393"/>
                    <a:pt x="602295" y="499393"/>
                  </a:cubicBezTo>
                  <a:cubicBezTo>
                    <a:pt x="589180" y="499393"/>
                    <a:pt x="578548" y="488439"/>
                    <a:pt x="578548" y="474927"/>
                  </a:cubicBezTo>
                  <a:cubicBezTo>
                    <a:pt x="578548" y="461415"/>
                    <a:pt x="589180" y="450461"/>
                    <a:pt x="602295" y="450461"/>
                  </a:cubicBezTo>
                  <a:close/>
                  <a:moveTo>
                    <a:pt x="457657" y="450461"/>
                  </a:moveTo>
                  <a:cubicBezTo>
                    <a:pt x="471169" y="450461"/>
                    <a:pt x="482123" y="461415"/>
                    <a:pt x="482123" y="474927"/>
                  </a:cubicBezTo>
                  <a:cubicBezTo>
                    <a:pt x="482123" y="488439"/>
                    <a:pt x="471169" y="499393"/>
                    <a:pt x="457657" y="499393"/>
                  </a:cubicBezTo>
                  <a:cubicBezTo>
                    <a:pt x="444145" y="499393"/>
                    <a:pt x="433191" y="488439"/>
                    <a:pt x="433191" y="474927"/>
                  </a:cubicBezTo>
                  <a:cubicBezTo>
                    <a:pt x="433191" y="461415"/>
                    <a:pt x="444145" y="450461"/>
                    <a:pt x="457657" y="450461"/>
                  </a:cubicBezTo>
                  <a:close/>
                  <a:moveTo>
                    <a:pt x="313021" y="450461"/>
                  </a:moveTo>
                  <a:cubicBezTo>
                    <a:pt x="326136" y="450461"/>
                    <a:pt x="336768" y="461415"/>
                    <a:pt x="336768" y="474927"/>
                  </a:cubicBezTo>
                  <a:cubicBezTo>
                    <a:pt x="336768" y="488439"/>
                    <a:pt x="326136" y="499393"/>
                    <a:pt x="313021" y="499393"/>
                  </a:cubicBezTo>
                  <a:cubicBezTo>
                    <a:pt x="299906" y="499393"/>
                    <a:pt x="289274" y="488439"/>
                    <a:pt x="289274" y="474927"/>
                  </a:cubicBezTo>
                  <a:cubicBezTo>
                    <a:pt x="289274" y="461415"/>
                    <a:pt x="299906" y="450461"/>
                    <a:pt x="313021" y="450461"/>
                  </a:cubicBezTo>
                  <a:close/>
                  <a:moveTo>
                    <a:pt x="169103" y="450461"/>
                  </a:moveTo>
                  <a:cubicBezTo>
                    <a:pt x="182218" y="450461"/>
                    <a:pt x="192850" y="461415"/>
                    <a:pt x="192850" y="474927"/>
                  </a:cubicBezTo>
                  <a:cubicBezTo>
                    <a:pt x="192850" y="488439"/>
                    <a:pt x="182218" y="499393"/>
                    <a:pt x="169103" y="499393"/>
                  </a:cubicBezTo>
                  <a:cubicBezTo>
                    <a:pt x="155988" y="499393"/>
                    <a:pt x="145356" y="488439"/>
                    <a:pt x="145356" y="474927"/>
                  </a:cubicBezTo>
                  <a:cubicBezTo>
                    <a:pt x="145356" y="461415"/>
                    <a:pt x="155988" y="450461"/>
                    <a:pt x="169103" y="450461"/>
                  </a:cubicBezTo>
                  <a:close/>
                  <a:moveTo>
                    <a:pt x="24466" y="450461"/>
                  </a:moveTo>
                  <a:cubicBezTo>
                    <a:pt x="37978" y="450461"/>
                    <a:pt x="48932" y="461415"/>
                    <a:pt x="48932" y="474927"/>
                  </a:cubicBezTo>
                  <a:cubicBezTo>
                    <a:pt x="48932" y="488439"/>
                    <a:pt x="37978" y="499393"/>
                    <a:pt x="24466" y="499393"/>
                  </a:cubicBezTo>
                  <a:cubicBezTo>
                    <a:pt x="10954" y="499393"/>
                    <a:pt x="0" y="488439"/>
                    <a:pt x="0" y="474927"/>
                  </a:cubicBezTo>
                  <a:cubicBezTo>
                    <a:pt x="0" y="461415"/>
                    <a:pt x="10954" y="450461"/>
                    <a:pt x="24466" y="450461"/>
                  </a:cubicBezTo>
                  <a:close/>
                  <a:moveTo>
                    <a:pt x="746212" y="299348"/>
                  </a:moveTo>
                  <a:cubicBezTo>
                    <a:pt x="759327" y="299348"/>
                    <a:pt x="769959" y="310302"/>
                    <a:pt x="769959" y="323814"/>
                  </a:cubicBezTo>
                  <a:cubicBezTo>
                    <a:pt x="769959" y="337326"/>
                    <a:pt x="759327" y="348280"/>
                    <a:pt x="746212" y="348280"/>
                  </a:cubicBezTo>
                  <a:cubicBezTo>
                    <a:pt x="733097" y="348280"/>
                    <a:pt x="722465" y="337326"/>
                    <a:pt x="722465" y="323814"/>
                  </a:cubicBezTo>
                  <a:cubicBezTo>
                    <a:pt x="722465" y="310302"/>
                    <a:pt x="733097" y="299348"/>
                    <a:pt x="746212" y="299348"/>
                  </a:cubicBezTo>
                  <a:close/>
                  <a:moveTo>
                    <a:pt x="602295" y="299348"/>
                  </a:moveTo>
                  <a:cubicBezTo>
                    <a:pt x="615410" y="299348"/>
                    <a:pt x="626042" y="310302"/>
                    <a:pt x="626042" y="323814"/>
                  </a:cubicBezTo>
                  <a:cubicBezTo>
                    <a:pt x="626042" y="337326"/>
                    <a:pt x="615410" y="348280"/>
                    <a:pt x="602295" y="348280"/>
                  </a:cubicBezTo>
                  <a:cubicBezTo>
                    <a:pt x="589180" y="348280"/>
                    <a:pt x="578548" y="337326"/>
                    <a:pt x="578548" y="323814"/>
                  </a:cubicBezTo>
                  <a:cubicBezTo>
                    <a:pt x="578548" y="310302"/>
                    <a:pt x="589180" y="299348"/>
                    <a:pt x="602295" y="299348"/>
                  </a:cubicBezTo>
                  <a:close/>
                  <a:moveTo>
                    <a:pt x="457657" y="299348"/>
                  </a:moveTo>
                  <a:cubicBezTo>
                    <a:pt x="471169" y="299348"/>
                    <a:pt x="482123" y="310302"/>
                    <a:pt x="482123" y="323814"/>
                  </a:cubicBezTo>
                  <a:cubicBezTo>
                    <a:pt x="482123" y="337326"/>
                    <a:pt x="471169" y="348280"/>
                    <a:pt x="457657" y="348280"/>
                  </a:cubicBezTo>
                  <a:cubicBezTo>
                    <a:pt x="444145" y="348280"/>
                    <a:pt x="433191" y="337326"/>
                    <a:pt x="433191" y="323814"/>
                  </a:cubicBezTo>
                  <a:cubicBezTo>
                    <a:pt x="433191" y="310302"/>
                    <a:pt x="444145" y="299348"/>
                    <a:pt x="457657" y="299348"/>
                  </a:cubicBezTo>
                  <a:close/>
                  <a:moveTo>
                    <a:pt x="313021" y="299348"/>
                  </a:moveTo>
                  <a:cubicBezTo>
                    <a:pt x="326136" y="299348"/>
                    <a:pt x="336768" y="310302"/>
                    <a:pt x="336768" y="323814"/>
                  </a:cubicBezTo>
                  <a:cubicBezTo>
                    <a:pt x="336768" y="337326"/>
                    <a:pt x="326136" y="348280"/>
                    <a:pt x="313021" y="348280"/>
                  </a:cubicBezTo>
                  <a:cubicBezTo>
                    <a:pt x="299906" y="348280"/>
                    <a:pt x="289274" y="337326"/>
                    <a:pt x="289274" y="323814"/>
                  </a:cubicBezTo>
                  <a:cubicBezTo>
                    <a:pt x="289274" y="310302"/>
                    <a:pt x="299906" y="299348"/>
                    <a:pt x="313021" y="299348"/>
                  </a:cubicBezTo>
                  <a:close/>
                  <a:moveTo>
                    <a:pt x="169103" y="299348"/>
                  </a:moveTo>
                  <a:cubicBezTo>
                    <a:pt x="182218" y="299348"/>
                    <a:pt x="192850" y="310302"/>
                    <a:pt x="192850" y="323814"/>
                  </a:cubicBezTo>
                  <a:cubicBezTo>
                    <a:pt x="192850" y="337326"/>
                    <a:pt x="182218" y="348280"/>
                    <a:pt x="169103" y="348280"/>
                  </a:cubicBezTo>
                  <a:cubicBezTo>
                    <a:pt x="155988" y="348280"/>
                    <a:pt x="145356" y="337326"/>
                    <a:pt x="145356" y="323814"/>
                  </a:cubicBezTo>
                  <a:cubicBezTo>
                    <a:pt x="145356" y="310302"/>
                    <a:pt x="155988" y="299348"/>
                    <a:pt x="169103" y="299348"/>
                  </a:cubicBezTo>
                  <a:close/>
                  <a:moveTo>
                    <a:pt x="24466" y="299348"/>
                  </a:moveTo>
                  <a:cubicBezTo>
                    <a:pt x="37978" y="299348"/>
                    <a:pt x="48932" y="310302"/>
                    <a:pt x="48932" y="323814"/>
                  </a:cubicBezTo>
                  <a:cubicBezTo>
                    <a:pt x="48932" y="337326"/>
                    <a:pt x="37978" y="348280"/>
                    <a:pt x="24466" y="348280"/>
                  </a:cubicBezTo>
                  <a:cubicBezTo>
                    <a:pt x="10954" y="348280"/>
                    <a:pt x="0" y="337326"/>
                    <a:pt x="0" y="323814"/>
                  </a:cubicBezTo>
                  <a:cubicBezTo>
                    <a:pt x="0" y="310302"/>
                    <a:pt x="10954" y="299348"/>
                    <a:pt x="24466" y="299348"/>
                  </a:cubicBezTo>
                  <a:close/>
                  <a:moveTo>
                    <a:pt x="746212" y="149674"/>
                  </a:moveTo>
                  <a:cubicBezTo>
                    <a:pt x="759327" y="149674"/>
                    <a:pt x="769959" y="160628"/>
                    <a:pt x="769959" y="174140"/>
                  </a:cubicBezTo>
                  <a:cubicBezTo>
                    <a:pt x="769959" y="187652"/>
                    <a:pt x="759327" y="198606"/>
                    <a:pt x="746212" y="198606"/>
                  </a:cubicBezTo>
                  <a:cubicBezTo>
                    <a:pt x="733097" y="198606"/>
                    <a:pt x="722465" y="187652"/>
                    <a:pt x="722465" y="174140"/>
                  </a:cubicBezTo>
                  <a:cubicBezTo>
                    <a:pt x="722465" y="160628"/>
                    <a:pt x="733097" y="149674"/>
                    <a:pt x="746212" y="149674"/>
                  </a:cubicBezTo>
                  <a:close/>
                  <a:moveTo>
                    <a:pt x="602295" y="149674"/>
                  </a:moveTo>
                  <a:cubicBezTo>
                    <a:pt x="615410" y="149674"/>
                    <a:pt x="626042" y="160628"/>
                    <a:pt x="626042" y="174140"/>
                  </a:cubicBezTo>
                  <a:cubicBezTo>
                    <a:pt x="626042" y="187652"/>
                    <a:pt x="615410" y="198606"/>
                    <a:pt x="602295" y="198606"/>
                  </a:cubicBezTo>
                  <a:cubicBezTo>
                    <a:pt x="589180" y="198606"/>
                    <a:pt x="578548" y="187652"/>
                    <a:pt x="578548" y="174140"/>
                  </a:cubicBezTo>
                  <a:cubicBezTo>
                    <a:pt x="578548" y="160628"/>
                    <a:pt x="589180" y="149674"/>
                    <a:pt x="602295" y="149674"/>
                  </a:cubicBezTo>
                  <a:close/>
                  <a:moveTo>
                    <a:pt x="457657" y="149674"/>
                  </a:moveTo>
                  <a:cubicBezTo>
                    <a:pt x="471169" y="149674"/>
                    <a:pt x="482123" y="160628"/>
                    <a:pt x="482123" y="174140"/>
                  </a:cubicBezTo>
                  <a:cubicBezTo>
                    <a:pt x="482123" y="187652"/>
                    <a:pt x="471169" y="198606"/>
                    <a:pt x="457657" y="198606"/>
                  </a:cubicBezTo>
                  <a:cubicBezTo>
                    <a:pt x="444145" y="198606"/>
                    <a:pt x="433191" y="187652"/>
                    <a:pt x="433191" y="174140"/>
                  </a:cubicBezTo>
                  <a:cubicBezTo>
                    <a:pt x="433191" y="160628"/>
                    <a:pt x="444145" y="149674"/>
                    <a:pt x="457657" y="149674"/>
                  </a:cubicBezTo>
                  <a:close/>
                  <a:moveTo>
                    <a:pt x="313021" y="149674"/>
                  </a:moveTo>
                  <a:cubicBezTo>
                    <a:pt x="326136" y="149674"/>
                    <a:pt x="336768" y="160628"/>
                    <a:pt x="336768" y="174140"/>
                  </a:cubicBezTo>
                  <a:cubicBezTo>
                    <a:pt x="336768" y="187652"/>
                    <a:pt x="326136" y="198606"/>
                    <a:pt x="313021" y="198606"/>
                  </a:cubicBezTo>
                  <a:cubicBezTo>
                    <a:pt x="299906" y="198606"/>
                    <a:pt x="289274" y="187652"/>
                    <a:pt x="289274" y="174140"/>
                  </a:cubicBezTo>
                  <a:cubicBezTo>
                    <a:pt x="289274" y="160628"/>
                    <a:pt x="299906" y="149674"/>
                    <a:pt x="313021" y="149674"/>
                  </a:cubicBezTo>
                  <a:close/>
                  <a:moveTo>
                    <a:pt x="169103" y="149674"/>
                  </a:moveTo>
                  <a:cubicBezTo>
                    <a:pt x="182218" y="149674"/>
                    <a:pt x="192850" y="160628"/>
                    <a:pt x="192850" y="174140"/>
                  </a:cubicBezTo>
                  <a:cubicBezTo>
                    <a:pt x="192850" y="187652"/>
                    <a:pt x="182218" y="198606"/>
                    <a:pt x="169103" y="198606"/>
                  </a:cubicBezTo>
                  <a:cubicBezTo>
                    <a:pt x="155988" y="198606"/>
                    <a:pt x="145356" y="187652"/>
                    <a:pt x="145356" y="174140"/>
                  </a:cubicBezTo>
                  <a:cubicBezTo>
                    <a:pt x="145356" y="160628"/>
                    <a:pt x="155988" y="149674"/>
                    <a:pt x="169103" y="149674"/>
                  </a:cubicBezTo>
                  <a:close/>
                  <a:moveTo>
                    <a:pt x="24466" y="149674"/>
                  </a:moveTo>
                  <a:cubicBezTo>
                    <a:pt x="37978" y="149674"/>
                    <a:pt x="48932" y="160628"/>
                    <a:pt x="48932" y="174140"/>
                  </a:cubicBezTo>
                  <a:cubicBezTo>
                    <a:pt x="48932" y="187652"/>
                    <a:pt x="37978" y="198606"/>
                    <a:pt x="24466" y="198606"/>
                  </a:cubicBezTo>
                  <a:cubicBezTo>
                    <a:pt x="10954" y="198606"/>
                    <a:pt x="0" y="187652"/>
                    <a:pt x="0" y="174140"/>
                  </a:cubicBezTo>
                  <a:cubicBezTo>
                    <a:pt x="0" y="160628"/>
                    <a:pt x="10954" y="149674"/>
                    <a:pt x="24466" y="149674"/>
                  </a:cubicBezTo>
                  <a:close/>
                  <a:moveTo>
                    <a:pt x="746212" y="0"/>
                  </a:moveTo>
                  <a:cubicBezTo>
                    <a:pt x="759327" y="0"/>
                    <a:pt x="769959" y="10954"/>
                    <a:pt x="769959" y="24466"/>
                  </a:cubicBezTo>
                  <a:cubicBezTo>
                    <a:pt x="769959" y="37978"/>
                    <a:pt x="759327" y="48932"/>
                    <a:pt x="746212" y="48932"/>
                  </a:cubicBezTo>
                  <a:cubicBezTo>
                    <a:pt x="733097" y="48932"/>
                    <a:pt x="722465" y="37978"/>
                    <a:pt x="722465" y="24466"/>
                  </a:cubicBezTo>
                  <a:cubicBezTo>
                    <a:pt x="722465" y="10954"/>
                    <a:pt x="733097" y="0"/>
                    <a:pt x="746212" y="0"/>
                  </a:cubicBezTo>
                  <a:close/>
                  <a:moveTo>
                    <a:pt x="602295" y="0"/>
                  </a:moveTo>
                  <a:cubicBezTo>
                    <a:pt x="615410" y="0"/>
                    <a:pt x="626042" y="10954"/>
                    <a:pt x="626042" y="24466"/>
                  </a:cubicBezTo>
                  <a:cubicBezTo>
                    <a:pt x="626042" y="37978"/>
                    <a:pt x="615410" y="48932"/>
                    <a:pt x="602295" y="48932"/>
                  </a:cubicBezTo>
                  <a:cubicBezTo>
                    <a:pt x="589180" y="48932"/>
                    <a:pt x="578548" y="37978"/>
                    <a:pt x="578548" y="24466"/>
                  </a:cubicBezTo>
                  <a:cubicBezTo>
                    <a:pt x="578548" y="10954"/>
                    <a:pt x="589180" y="0"/>
                    <a:pt x="602295" y="0"/>
                  </a:cubicBezTo>
                  <a:close/>
                  <a:moveTo>
                    <a:pt x="457657" y="0"/>
                  </a:moveTo>
                  <a:cubicBezTo>
                    <a:pt x="471169" y="0"/>
                    <a:pt x="482123" y="10954"/>
                    <a:pt x="482123" y="24466"/>
                  </a:cubicBezTo>
                  <a:cubicBezTo>
                    <a:pt x="482123" y="37978"/>
                    <a:pt x="471169" y="48932"/>
                    <a:pt x="457657" y="48932"/>
                  </a:cubicBezTo>
                  <a:cubicBezTo>
                    <a:pt x="444145" y="48932"/>
                    <a:pt x="433191" y="37978"/>
                    <a:pt x="433191" y="24466"/>
                  </a:cubicBezTo>
                  <a:cubicBezTo>
                    <a:pt x="433191" y="10954"/>
                    <a:pt x="444145" y="0"/>
                    <a:pt x="457657" y="0"/>
                  </a:cubicBezTo>
                  <a:close/>
                  <a:moveTo>
                    <a:pt x="313021" y="0"/>
                  </a:moveTo>
                  <a:cubicBezTo>
                    <a:pt x="326136" y="0"/>
                    <a:pt x="336768" y="10954"/>
                    <a:pt x="336768" y="24466"/>
                  </a:cubicBezTo>
                  <a:cubicBezTo>
                    <a:pt x="336768" y="37978"/>
                    <a:pt x="326136" y="48932"/>
                    <a:pt x="313021" y="48932"/>
                  </a:cubicBezTo>
                  <a:cubicBezTo>
                    <a:pt x="299906" y="48932"/>
                    <a:pt x="289274" y="37978"/>
                    <a:pt x="289274" y="24466"/>
                  </a:cubicBezTo>
                  <a:cubicBezTo>
                    <a:pt x="289274" y="10954"/>
                    <a:pt x="299906" y="0"/>
                    <a:pt x="313021" y="0"/>
                  </a:cubicBezTo>
                  <a:close/>
                  <a:moveTo>
                    <a:pt x="169103" y="0"/>
                  </a:moveTo>
                  <a:cubicBezTo>
                    <a:pt x="182218" y="0"/>
                    <a:pt x="192850" y="10954"/>
                    <a:pt x="192850" y="24466"/>
                  </a:cubicBezTo>
                  <a:cubicBezTo>
                    <a:pt x="192850" y="37978"/>
                    <a:pt x="182218" y="48932"/>
                    <a:pt x="169103" y="48932"/>
                  </a:cubicBezTo>
                  <a:cubicBezTo>
                    <a:pt x="155988" y="48932"/>
                    <a:pt x="145356" y="37978"/>
                    <a:pt x="145356" y="24466"/>
                  </a:cubicBezTo>
                  <a:cubicBezTo>
                    <a:pt x="145356" y="10954"/>
                    <a:pt x="155988" y="0"/>
                    <a:pt x="169103" y="0"/>
                  </a:cubicBezTo>
                  <a:close/>
                  <a:moveTo>
                    <a:pt x="24466" y="0"/>
                  </a:moveTo>
                  <a:cubicBezTo>
                    <a:pt x="37978" y="0"/>
                    <a:pt x="48932" y="10954"/>
                    <a:pt x="48932" y="24466"/>
                  </a:cubicBezTo>
                  <a:cubicBezTo>
                    <a:pt x="48932" y="37978"/>
                    <a:pt x="37978" y="48932"/>
                    <a:pt x="24466" y="48932"/>
                  </a:cubicBezTo>
                  <a:cubicBezTo>
                    <a:pt x="10954" y="48932"/>
                    <a:pt x="0" y="37978"/>
                    <a:pt x="0" y="24466"/>
                  </a:cubicBezTo>
                  <a:cubicBezTo>
                    <a:pt x="0" y="10954"/>
                    <a:pt x="10954" y="0"/>
                    <a:pt x="244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latin typeface="CiscoSansTT ExtraLight" panose="020B0303020201020303" pitchFamily="34" charset="0"/>
              </a:endParaRPr>
            </a:p>
          </p:txBody>
        </p:sp>
        <p:pic>
          <p:nvPicPr>
            <p:cNvPr id="51" name="Picture 50" descr="A person looking at the camera&#10;&#10;Description automatically generated">
              <a:extLst>
                <a:ext uri="{FF2B5EF4-FFF2-40B4-BE49-F238E27FC236}">
                  <a16:creationId xmlns:a16="http://schemas.microsoft.com/office/drawing/2014/main" xmlns="" id="{C145E58A-E9A9-4169-83C4-9F0B39AB5C2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5076158" y="1988385"/>
              <a:ext cx="3502698" cy="2701599"/>
            </a:xfrm>
            <a:prstGeom prst="rect">
              <a:avLst/>
            </a:prstGeom>
          </p:spPr>
        </p:pic>
        <p:sp>
          <p:nvSpPr>
            <p:cNvPr id="53" name="Freeform 6">
              <a:extLst>
                <a:ext uri="{FF2B5EF4-FFF2-40B4-BE49-F238E27FC236}">
                  <a16:creationId xmlns:a16="http://schemas.microsoft.com/office/drawing/2014/main" xmlns="" id="{13382DC4-54A0-4DC1-B3F7-4E91A344F8A7}"/>
                </a:ext>
              </a:extLst>
            </p:cNvPr>
            <p:cNvSpPr>
              <a:spLocks noEditPoints="1"/>
            </p:cNvSpPr>
            <p:nvPr/>
          </p:nvSpPr>
          <p:spPr bwMode="auto">
            <a:xfrm>
              <a:off x="5211903" y="2714279"/>
              <a:ext cx="249510" cy="250897"/>
            </a:xfrm>
            <a:custGeom>
              <a:avLst/>
              <a:gdLst>
                <a:gd name="T0" fmla="*/ 108 w 217"/>
                <a:gd name="T1" fmla="*/ 218 h 218"/>
                <a:gd name="T2" fmla="*/ 0 w 217"/>
                <a:gd name="T3" fmla="*/ 109 h 218"/>
                <a:gd name="T4" fmla="*/ 108 w 217"/>
                <a:gd name="T5" fmla="*/ 0 h 218"/>
                <a:gd name="T6" fmla="*/ 217 w 217"/>
                <a:gd name="T7" fmla="*/ 109 h 218"/>
                <a:gd name="T8" fmla="*/ 108 w 217"/>
                <a:gd name="T9" fmla="*/ 218 h 218"/>
                <a:gd name="T10" fmla="*/ 108 w 217"/>
                <a:gd name="T11" fmla="*/ 20 h 218"/>
                <a:gd name="T12" fmla="*/ 20 w 217"/>
                <a:gd name="T13" fmla="*/ 109 h 218"/>
                <a:gd name="T14" fmla="*/ 108 w 217"/>
                <a:gd name="T15" fmla="*/ 198 h 218"/>
                <a:gd name="T16" fmla="*/ 197 w 217"/>
                <a:gd name="T17" fmla="*/ 109 h 218"/>
                <a:gd name="T18" fmla="*/ 108 w 217"/>
                <a:gd name="T19" fmla="*/ 2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218">
                  <a:moveTo>
                    <a:pt x="108" y="218"/>
                  </a:moveTo>
                  <a:cubicBezTo>
                    <a:pt x="48" y="218"/>
                    <a:pt x="0" y="169"/>
                    <a:pt x="0" y="109"/>
                  </a:cubicBezTo>
                  <a:cubicBezTo>
                    <a:pt x="0" y="49"/>
                    <a:pt x="48" y="0"/>
                    <a:pt x="108" y="0"/>
                  </a:cubicBezTo>
                  <a:cubicBezTo>
                    <a:pt x="168" y="0"/>
                    <a:pt x="217" y="49"/>
                    <a:pt x="217" y="109"/>
                  </a:cubicBezTo>
                  <a:cubicBezTo>
                    <a:pt x="217" y="169"/>
                    <a:pt x="168" y="218"/>
                    <a:pt x="108" y="218"/>
                  </a:cubicBezTo>
                  <a:close/>
                  <a:moveTo>
                    <a:pt x="108" y="20"/>
                  </a:moveTo>
                  <a:cubicBezTo>
                    <a:pt x="59" y="20"/>
                    <a:pt x="20" y="60"/>
                    <a:pt x="20" y="109"/>
                  </a:cubicBezTo>
                  <a:cubicBezTo>
                    <a:pt x="20" y="158"/>
                    <a:pt x="59" y="198"/>
                    <a:pt x="108" y="198"/>
                  </a:cubicBezTo>
                  <a:cubicBezTo>
                    <a:pt x="157" y="198"/>
                    <a:pt x="197" y="158"/>
                    <a:pt x="197" y="109"/>
                  </a:cubicBezTo>
                  <a:cubicBezTo>
                    <a:pt x="197" y="60"/>
                    <a:pt x="157" y="20"/>
                    <a:pt x="108" y="2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latin typeface="CiscoSansTT ExtraLight" panose="020B0303020201020303" pitchFamily="34" charset="0"/>
              </a:endParaRPr>
            </a:p>
          </p:txBody>
        </p:sp>
        <p:sp>
          <p:nvSpPr>
            <p:cNvPr id="54" name="Freeform: Shape 53">
              <a:extLst>
                <a:ext uri="{FF2B5EF4-FFF2-40B4-BE49-F238E27FC236}">
                  <a16:creationId xmlns:a16="http://schemas.microsoft.com/office/drawing/2014/main" xmlns="" id="{7940D5A3-E21B-452B-BA90-CFA7781CA199}"/>
                </a:ext>
              </a:extLst>
            </p:cNvPr>
            <p:cNvSpPr/>
            <p:nvPr/>
          </p:nvSpPr>
          <p:spPr>
            <a:xfrm>
              <a:off x="7078773" y="2889220"/>
              <a:ext cx="1903302" cy="1903289"/>
            </a:xfrm>
            <a:custGeom>
              <a:avLst/>
              <a:gdLst>
                <a:gd name="connsiteX0" fmla="*/ 907669 w 1815338"/>
                <a:gd name="connsiteY0" fmla="*/ 355219 h 1815338"/>
                <a:gd name="connsiteX1" fmla="*/ 355219 w 1815338"/>
                <a:gd name="connsiteY1" fmla="*/ 907669 h 1815338"/>
                <a:gd name="connsiteX2" fmla="*/ 907669 w 1815338"/>
                <a:gd name="connsiteY2" fmla="*/ 1460119 h 1815338"/>
                <a:gd name="connsiteX3" fmla="*/ 1460119 w 1815338"/>
                <a:gd name="connsiteY3" fmla="*/ 907669 h 1815338"/>
                <a:gd name="connsiteX4" fmla="*/ 907669 w 1815338"/>
                <a:gd name="connsiteY4" fmla="*/ 355219 h 1815338"/>
                <a:gd name="connsiteX5" fmla="*/ 907669 w 1815338"/>
                <a:gd name="connsiteY5" fmla="*/ 0 h 1815338"/>
                <a:gd name="connsiteX6" fmla="*/ 1815338 w 1815338"/>
                <a:gd name="connsiteY6" fmla="*/ 907669 h 1815338"/>
                <a:gd name="connsiteX7" fmla="*/ 907669 w 1815338"/>
                <a:gd name="connsiteY7" fmla="*/ 1815338 h 1815338"/>
                <a:gd name="connsiteX8" fmla="*/ 0 w 1815338"/>
                <a:gd name="connsiteY8" fmla="*/ 907669 h 1815338"/>
                <a:gd name="connsiteX9" fmla="*/ 907669 w 1815338"/>
                <a:gd name="connsiteY9" fmla="*/ 0 h 181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38" h="1815338">
                  <a:moveTo>
                    <a:pt x="907669" y="355219"/>
                  </a:moveTo>
                  <a:cubicBezTo>
                    <a:pt x="602559" y="355219"/>
                    <a:pt x="355219" y="602559"/>
                    <a:pt x="355219" y="907669"/>
                  </a:cubicBezTo>
                  <a:cubicBezTo>
                    <a:pt x="355219" y="1212779"/>
                    <a:pt x="602559" y="1460119"/>
                    <a:pt x="907669" y="1460119"/>
                  </a:cubicBezTo>
                  <a:cubicBezTo>
                    <a:pt x="1212779" y="1460119"/>
                    <a:pt x="1460119" y="1212779"/>
                    <a:pt x="1460119" y="907669"/>
                  </a:cubicBezTo>
                  <a:cubicBezTo>
                    <a:pt x="1460119" y="602559"/>
                    <a:pt x="1212779" y="355219"/>
                    <a:pt x="907669" y="355219"/>
                  </a:cubicBezTo>
                  <a:close/>
                  <a:moveTo>
                    <a:pt x="907669" y="0"/>
                  </a:moveTo>
                  <a:cubicBezTo>
                    <a:pt x="1408961" y="0"/>
                    <a:pt x="1815338" y="406377"/>
                    <a:pt x="1815338" y="907669"/>
                  </a:cubicBezTo>
                  <a:cubicBezTo>
                    <a:pt x="1815338" y="1408961"/>
                    <a:pt x="1408961" y="1815338"/>
                    <a:pt x="907669" y="1815338"/>
                  </a:cubicBezTo>
                  <a:cubicBezTo>
                    <a:pt x="406377" y="1815338"/>
                    <a:pt x="0" y="1408961"/>
                    <a:pt x="0" y="907669"/>
                  </a:cubicBezTo>
                  <a:cubicBezTo>
                    <a:pt x="0" y="406377"/>
                    <a:pt x="406377" y="0"/>
                    <a:pt x="907669" y="0"/>
                  </a:cubicBezTo>
                  <a:close/>
                </a:path>
              </a:pathLst>
            </a:custGeom>
            <a:solidFill>
              <a:srgbClr val="00BCEB">
                <a:alpha val="38000"/>
              </a:srgbClr>
            </a:solidFill>
            <a:ln w="25400" cap="flat" cmpd="sng" algn="ctr">
              <a:noFill/>
              <a:prstDash val="solid"/>
            </a:ln>
            <a:effectLst/>
          </p:spPr>
          <p:txBody>
            <a:bodyPr rtlCol="0" anchor="t"/>
            <a:lstStyle/>
            <a:p>
              <a:endParaRPr lang="en-US" dirty="0">
                <a:latin typeface="CiscoSansTT ExtraLight" panose="020B0303020201020303" pitchFamily="34" charset="0"/>
              </a:endParaRPr>
            </a:p>
          </p:txBody>
        </p:sp>
        <p:pic>
          <p:nvPicPr>
            <p:cNvPr id="55" name="Picture 54" descr="A person looking at the camera&#10;&#10;Description automatically generated">
              <a:extLst>
                <a:ext uri="{FF2B5EF4-FFF2-40B4-BE49-F238E27FC236}">
                  <a16:creationId xmlns:a16="http://schemas.microsoft.com/office/drawing/2014/main" xmlns="" id="{DF4D2866-7179-46A4-B33D-243405220095}"/>
                </a:ext>
              </a:extLst>
            </p:cNvPr>
            <p:cNvPicPr>
              <a:picLocks noChangeAspect="1"/>
            </p:cNvPicPr>
            <p:nvPr/>
          </p:nvPicPr>
          <p:blipFill>
            <a:blip r:embed="rId16"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flipH="1">
              <a:off x="7078774" y="2889220"/>
              <a:ext cx="1500083" cy="1800764"/>
            </a:xfrm>
            <a:custGeom>
              <a:avLst/>
              <a:gdLst>
                <a:gd name="connsiteX0" fmla="*/ 548432 w 1500083"/>
                <a:gd name="connsiteY0" fmla="*/ 0 h 1800764"/>
                <a:gd name="connsiteX1" fmla="*/ 16355 w 1500083"/>
                <a:gd name="connsiteY1" fmla="*/ 162526 h 1800764"/>
                <a:gd name="connsiteX2" fmla="*/ 0 w 1500083"/>
                <a:gd name="connsiteY2" fmla="*/ 176020 h 1800764"/>
                <a:gd name="connsiteX3" fmla="*/ 0 w 1500083"/>
                <a:gd name="connsiteY3" fmla="*/ 773639 h 1800764"/>
                <a:gd name="connsiteX4" fmla="*/ 14730 w 1500083"/>
                <a:gd name="connsiteY4" fmla="*/ 726188 h 1800764"/>
                <a:gd name="connsiteX5" fmla="*/ 548432 w 1500083"/>
                <a:gd name="connsiteY5" fmla="*/ 372429 h 1800764"/>
                <a:gd name="connsiteX6" fmla="*/ 1127652 w 1500083"/>
                <a:gd name="connsiteY6" fmla="*/ 951645 h 1800764"/>
                <a:gd name="connsiteX7" fmla="*/ 548432 w 1500083"/>
                <a:gd name="connsiteY7" fmla="*/ 1530860 h 1800764"/>
                <a:gd name="connsiteX8" fmla="*/ 14730 w 1500083"/>
                <a:gd name="connsiteY8" fmla="*/ 1177102 h 1800764"/>
                <a:gd name="connsiteX9" fmla="*/ 0 w 1500083"/>
                <a:gd name="connsiteY9" fmla="*/ 1129650 h 1800764"/>
                <a:gd name="connsiteX10" fmla="*/ 0 w 1500083"/>
                <a:gd name="connsiteY10" fmla="*/ 1727270 h 1800764"/>
                <a:gd name="connsiteX11" fmla="*/ 16355 w 1500083"/>
                <a:gd name="connsiteY11" fmla="*/ 1740763 h 1800764"/>
                <a:gd name="connsiteX12" fmla="*/ 94818 w 1500083"/>
                <a:gd name="connsiteY12" fmla="*/ 1788431 h 1800764"/>
                <a:gd name="connsiteX13" fmla="*/ 120421 w 1500083"/>
                <a:gd name="connsiteY13" fmla="*/ 1800764 h 1800764"/>
                <a:gd name="connsiteX14" fmla="*/ 976443 w 1500083"/>
                <a:gd name="connsiteY14" fmla="*/ 1800764 h 1800764"/>
                <a:gd name="connsiteX15" fmla="*/ 1002046 w 1500083"/>
                <a:gd name="connsiteY15" fmla="*/ 1788431 h 1800764"/>
                <a:gd name="connsiteX16" fmla="*/ 1500083 w 1500083"/>
                <a:gd name="connsiteY16" fmla="*/ 951645 h 1800764"/>
                <a:gd name="connsiteX17" fmla="*/ 548432 w 1500083"/>
                <a:gd name="connsiteY17" fmla="*/ 0 h 180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083" h="1800764">
                  <a:moveTo>
                    <a:pt x="548432" y="0"/>
                  </a:moveTo>
                  <a:cubicBezTo>
                    <a:pt x="351339" y="0"/>
                    <a:pt x="168239" y="59916"/>
                    <a:pt x="16355" y="162526"/>
                  </a:cubicBezTo>
                  <a:lnTo>
                    <a:pt x="0" y="176020"/>
                  </a:lnTo>
                  <a:lnTo>
                    <a:pt x="0" y="773639"/>
                  </a:lnTo>
                  <a:lnTo>
                    <a:pt x="14730" y="726188"/>
                  </a:lnTo>
                  <a:cubicBezTo>
                    <a:pt x="102660" y="518298"/>
                    <a:pt x="308511" y="372429"/>
                    <a:pt x="548432" y="372429"/>
                  </a:cubicBezTo>
                  <a:cubicBezTo>
                    <a:pt x="868327" y="372429"/>
                    <a:pt x="1127652" y="631752"/>
                    <a:pt x="1127652" y="951645"/>
                  </a:cubicBezTo>
                  <a:cubicBezTo>
                    <a:pt x="1127652" y="1271537"/>
                    <a:pt x="868327" y="1530860"/>
                    <a:pt x="548432" y="1530860"/>
                  </a:cubicBezTo>
                  <a:cubicBezTo>
                    <a:pt x="308511" y="1530860"/>
                    <a:pt x="102660" y="1384991"/>
                    <a:pt x="14730" y="1177102"/>
                  </a:cubicBezTo>
                  <a:lnTo>
                    <a:pt x="0" y="1129650"/>
                  </a:lnTo>
                  <a:lnTo>
                    <a:pt x="0" y="1727270"/>
                  </a:lnTo>
                  <a:lnTo>
                    <a:pt x="16355" y="1740763"/>
                  </a:lnTo>
                  <a:cubicBezTo>
                    <a:pt x="41669" y="1757865"/>
                    <a:pt x="67850" y="1773781"/>
                    <a:pt x="94818" y="1788431"/>
                  </a:cubicBezTo>
                  <a:lnTo>
                    <a:pt x="120421" y="1800764"/>
                  </a:lnTo>
                  <a:lnTo>
                    <a:pt x="976443" y="1800764"/>
                  </a:lnTo>
                  <a:lnTo>
                    <a:pt x="1002046" y="1788431"/>
                  </a:lnTo>
                  <a:cubicBezTo>
                    <a:pt x="1298699" y="1627280"/>
                    <a:pt x="1500083" y="1312980"/>
                    <a:pt x="1500083" y="951645"/>
                  </a:cubicBezTo>
                  <a:cubicBezTo>
                    <a:pt x="1500083" y="426066"/>
                    <a:pt x="1074015" y="0"/>
                    <a:pt x="548432" y="0"/>
                  </a:cubicBezTo>
                  <a:close/>
                </a:path>
              </a:pathLst>
            </a:custGeom>
          </p:spPr>
        </p:pic>
      </p:grpSp>
    </p:spTree>
    <p:extLst>
      <p:ext uri="{BB962C8B-B14F-4D97-AF65-F5344CB8AC3E}">
        <p14:creationId xmlns:p14="http://schemas.microsoft.com/office/powerpoint/2010/main" val="91862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6A31E00-7BF0-B047-9FBF-B64B29C8426C}"/>
              </a:ext>
            </a:extLst>
          </p:cNvPr>
          <p:cNvSpPr txBox="1"/>
          <p:nvPr/>
        </p:nvSpPr>
        <p:spPr>
          <a:xfrm>
            <a:off x="533398" y="3290671"/>
            <a:ext cx="2240182" cy="1292662"/>
          </a:xfrm>
          <a:prstGeom prst="rect">
            <a:avLst/>
          </a:prstGeom>
          <a:noFill/>
        </p:spPr>
        <p:txBody>
          <a:bodyPr wrap="square" lIns="0" tIns="0" rIns="0" bIns="0" rtlCol="0">
            <a:noAutofit/>
          </a:bodyPr>
          <a:lstStyle/>
          <a:p>
            <a:r>
              <a:rPr lang="en-US" sz="1200" dirty="0">
                <a:latin typeface="+mn-lt"/>
              </a:rPr>
              <a:t>Cisco helped to safeguard students and staff by decreasing malware and cutting remediation time in half.</a:t>
            </a:r>
          </a:p>
        </p:txBody>
      </p:sp>
      <p:pic>
        <p:nvPicPr>
          <p:cNvPr id="245762" name="Picture 2" descr="School district cybersecurity">
            <a:extLst>
              <a:ext uri="{FF2B5EF4-FFF2-40B4-BE49-F238E27FC236}">
                <a16:creationId xmlns:a16="http://schemas.microsoft.com/office/drawing/2014/main" xmlns="" id="{97503F6B-59CE-F740-BEAB-C2369FCB369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84"/>
          <a:stretch/>
        </p:blipFill>
        <p:spPr bwMode="auto">
          <a:xfrm>
            <a:off x="533398" y="1206498"/>
            <a:ext cx="2209826" cy="1234440"/>
          </a:xfrm>
          <a:prstGeom prst="roundRect">
            <a:avLst>
              <a:gd name="adj" fmla="val 9260"/>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D942758-4CBE-6246-B216-30C070950354}"/>
              </a:ext>
            </a:extLst>
          </p:cNvPr>
          <p:cNvSpPr>
            <a:spLocks noGrp="1"/>
          </p:cNvSpPr>
          <p:nvPr>
            <p:ph type="title"/>
          </p:nvPr>
        </p:nvSpPr>
        <p:spPr/>
        <p:txBody>
          <a:bodyPr/>
          <a:lstStyle/>
          <a:p>
            <a:r>
              <a:rPr lang="en-US" dirty="0"/>
              <a:t>Case studies</a:t>
            </a:r>
          </a:p>
        </p:txBody>
      </p:sp>
      <p:sp>
        <p:nvSpPr>
          <p:cNvPr id="4" name="Rectangle 3">
            <a:extLst>
              <a:ext uri="{FF2B5EF4-FFF2-40B4-BE49-F238E27FC236}">
                <a16:creationId xmlns:a16="http://schemas.microsoft.com/office/drawing/2014/main" xmlns="" id="{2032EEB6-2972-3D41-8AE2-10E7BDCE070B}"/>
              </a:ext>
            </a:extLst>
          </p:cNvPr>
          <p:cNvSpPr/>
          <p:nvPr/>
        </p:nvSpPr>
        <p:spPr>
          <a:xfrm>
            <a:off x="533400" y="2747677"/>
            <a:ext cx="2240182" cy="369332"/>
          </a:xfrm>
          <a:prstGeom prst="rect">
            <a:avLst/>
          </a:prstGeom>
        </p:spPr>
        <p:txBody>
          <a:bodyPr wrap="square" lIns="0" tIns="0" rIns="0" bIns="0" anchor="ctr">
            <a:spAutoFit/>
          </a:bodyPr>
          <a:lstStyle/>
          <a:p>
            <a:r>
              <a:rPr lang="en-US" sz="1200" dirty="0">
                <a:latin typeface="CiscoSansTT" panose="020B0803020201020303" pitchFamily="34" charset="0"/>
                <a:hlinkClick r:id="rId3"/>
              </a:rPr>
              <a:t>Lewisville Independent School District</a:t>
            </a:r>
            <a:endParaRPr lang="en-US" sz="1200" dirty="0">
              <a:latin typeface="CiscoSansTT" panose="020B0803020201020303" pitchFamily="34" charset="0"/>
            </a:endParaRPr>
          </a:p>
        </p:txBody>
      </p:sp>
      <p:sp>
        <p:nvSpPr>
          <p:cNvPr id="7" name="Rectangle 6">
            <a:extLst>
              <a:ext uri="{FF2B5EF4-FFF2-40B4-BE49-F238E27FC236}">
                <a16:creationId xmlns:a16="http://schemas.microsoft.com/office/drawing/2014/main" xmlns="" id="{ED3BDE86-8766-CF42-B048-26322FD27D64}"/>
              </a:ext>
            </a:extLst>
          </p:cNvPr>
          <p:cNvSpPr/>
          <p:nvPr/>
        </p:nvSpPr>
        <p:spPr>
          <a:xfrm>
            <a:off x="3483717" y="2747677"/>
            <a:ext cx="2320735" cy="184666"/>
          </a:xfrm>
          <a:prstGeom prst="rect">
            <a:avLst/>
          </a:prstGeom>
        </p:spPr>
        <p:txBody>
          <a:bodyPr wrap="square" lIns="0" tIns="0" rIns="0" bIns="0" anchor="ctr">
            <a:spAutoFit/>
          </a:bodyPr>
          <a:lstStyle/>
          <a:p>
            <a:r>
              <a:rPr lang="en-US" sz="1200" dirty="0">
                <a:latin typeface="CiscoSansTT" panose="020B0803020201020303" pitchFamily="34" charset="0"/>
                <a:hlinkClick r:id="rId4"/>
              </a:rPr>
              <a:t>New Castle Hotels and Resorts</a:t>
            </a:r>
            <a:endParaRPr lang="en-US" sz="1200" dirty="0">
              <a:latin typeface="CiscoSansTT" panose="020B0803020201020303" pitchFamily="34" charset="0"/>
            </a:endParaRPr>
          </a:p>
        </p:txBody>
      </p:sp>
      <p:sp>
        <p:nvSpPr>
          <p:cNvPr id="8" name="TextBox 7">
            <a:extLst>
              <a:ext uri="{FF2B5EF4-FFF2-40B4-BE49-F238E27FC236}">
                <a16:creationId xmlns:a16="http://schemas.microsoft.com/office/drawing/2014/main" xmlns="" id="{B6321513-2630-764D-9CC2-041993CCCA65}"/>
              </a:ext>
            </a:extLst>
          </p:cNvPr>
          <p:cNvSpPr txBox="1"/>
          <p:nvPr/>
        </p:nvSpPr>
        <p:spPr>
          <a:xfrm>
            <a:off x="3483718" y="3200035"/>
            <a:ext cx="2240182" cy="1292662"/>
          </a:xfrm>
          <a:prstGeom prst="rect">
            <a:avLst/>
          </a:prstGeom>
          <a:noFill/>
        </p:spPr>
        <p:txBody>
          <a:bodyPr wrap="square" lIns="0" tIns="0" rIns="0" bIns="0" rtlCol="0">
            <a:noAutofit/>
          </a:bodyPr>
          <a:lstStyle/>
          <a:p>
            <a:r>
              <a:rPr lang="en-US" sz="1200" dirty="0">
                <a:latin typeface="+mn-lt"/>
              </a:rPr>
              <a:t>Cisco empowered a hospitality company to maintain business continuity during a crisis while reducing their time-to-detection and remediation from days</a:t>
            </a:r>
            <a:br>
              <a:rPr lang="en-US" sz="1200" dirty="0">
                <a:latin typeface="+mn-lt"/>
              </a:rPr>
            </a:br>
            <a:r>
              <a:rPr lang="en-US" sz="1200" dirty="0">
                <a:latin typeface="+mn-lt"/>
              </a:rPr>
              <a:t>to hours.</a:t>
            </a:r>
          </a:p>
        </p:txBody>
      </p:sp>
      <p:pic>
        <p:nvPicPr>
          <p:cNvPr id="245764" name="Picture 4" descr="Securing remote workers during COVID-19">
            <a:extLst>
              <a:ext uri="{FF2B5EF4-FFF2-40B4-BE49-F238E27FC236}">
                <a16:creationId xmlns:a16="http://schemas.microsoft.com/office/drawing/2014/main" xmlns="" id="{D6E056D8-60F5-8F46-AD47-55A3B7E6DFF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83717" y="1196061"/>
            <a:ext cx="2214665" cy="1234440"/>
          </a:xfrm>
          <a:prstGeom prst="roundRect">
            <a:avLst>
              <a:gd name="adj" fmla="val 9877"/>
            </a:avLst>
          </a:prstGeom>
          <a:noFill/>
          <a:extLst>
            <a:ext uri="{909E8E84-426E-40DD-AFC4-6F175D3DCCD1}">
              <a14:hiddenFill xmlns:a14="http://schemas.microsoft.com/office/drawing/2010/main">
                <a:solidFill>
                  <a:srgbClr val="FFFFFF"/>
                </a:solidFill>
              </a14:hiddenFill>
            </a:ext>
          </a:extLst>
        </p:spPr>
      </p:pic>
      <p:pic>
        <p:nvPicPr>
          <p:cNvPr id="245766" name="Picture 6" descr="Rackspace manages security at scale with Cisco Defense Orchestrator">
            <a:extLst>
              <a:ext uri="{FF2B5EF4-FFF2-40B4-BE49-F238E27FC236}">
                <a16:creationId xmlns:a16="http://schemas.microsoft.com/office/drawing/2014/main" xmlns="" id="{53326651-7100-7E4B-B213-0B42DE157AA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38874" y="1206499"/>
            <a:ext cx="2209826" cy="1234440"/>
          </a:xfrm>
          <a:prstGeom prst="roundRect">
            <a:avLst>
              <a:gd name="adj" fmla="val 9877"/>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0E342969-E582-1141-8915-EC89B5FB88D0}"/>
              </a:ext>
            </a:extLst>
          </p:cNvPr>
          <p:cNvSpPr/>
          <p:nvPr/>
        </p:nvSpPr>
        <p:spPr>
          <a:xfrm>
            <a:off x="6438874" y="2747677"/>
            <a:ext cx="2240182" cy="184666"/>
          </a:xfrm>
          <a:prstGeom prst="rect">
            <a:avLst/>
          </a:prstGeom>
        </p:spPr>
        <p:txBody>
          <a:bodyPr wrap="square" lIns="0" tIns="0" rIns="0" bIns="0" anchor="ctr">
            <a:spAutoFit/>
          </a:bodyPr>
          <a:lstStyle/>
          <a:p>
            <a:r>
              <a:rPr lang="en-US" sz="1200" dirty="0">
                <a:solidFill>
                  <a:schemeClr val="accent2"/>
                </a:solidFill>
                <a:latin typeface="CiscoSansTT" panose="020B0803020201020303" pitchFamily="34" charset="0"/>
                <a:hlinkClick r:id="rId7"/>
              </a:rPr>
              <a:t>Rackspace</a:t>
            </a:r>
            <a:endParaRPr lang="en-US" sz="1200" dirty="0">
              <a:solidFill>
                <a:schemeClr val="accent2"/>
              </a:solidFill>
              <a:latin typeface="CiscoSansTT" panose="020B0803020201020303" pitchFamily="34" charset="0"/>
            </a:endParaRPr>
          </a:p>
        </p:txBody>
      </p:sp>
      <p:sp>
        <p:nvSpPr>
          <p:cNvPr id="13" name="TextBox 12">
            <a:extLst>
              <a:ext uri="{FF2B5EF4-FFF2-40B4-BE49-F238E27FC236}">
                <a16:creationId xmlns:a16="http://schemas.microsoft.com/office/drawing/2014/main" xmlns="" id="{5E67AE52-523D-104B-9A63-10B3A9F38DAF}"/>
              </a:ext>
            </a:extLst>
          </p:cNvPr>
          <p:cNvSpPr txBox="1"/>
          <p:nvPr/>
        </p:nvSpPr>
        <p:spPr>
          <a:xfrm>
            <a:off x="6408518" y="3200036"/>
            <a:ext cx="2240182" cy="1292662"/>
          </a:xfrm>
          <a:prstGeom prst="rect">
            <a:avLst/>
          </a:prstGeom>
          <a:noFill/>
        </p:spPr>
        <p:txBody>
          <a:bodyPr wrap="square" lIns="0" tIns="0" rIns="0" bIns="0" rtlCol="0">
            <a:noAutofit/>
          </a:bodyPr>
          <a:lstStyle/>
          <a:p>
            <a:r>
              <a:rPr lang="en-US" sz="1200" dirty="0">
                <a:latin typeface="+mn-lt"/>
              </a:rPr>
              <a:t>Cisco enables Rackspace to seamlessly manage and defend its customers' complex environments using several key technologies that work together as an integrated system.</a:t>
            </a:r>
          </a:p>
        </p:txBody>
      </p:sp>
    </p:spTree>
    <p:extLst>
      <p:ext uri="{BB962C8B-B14F-4D97-AF65-F5344CB8AC3E}">
        <p14:creationId xmlns:p14="http://schemas.microsoft.com/office/powerpoint/2010/main" val="142586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7F07C5F-92E6-4E0D-BD9F-1BD0842FB6C9}"/>
              </a:ext>
            </a:extLst>
          </p:cNvPr>
          <p:cNvSpPr>
            <a:spLocks noGrp="1"/>
          </p:cNvSpPr>
          <p:nvPr>
            <p:ph type="body" sz="quarter" idx="10"/>
          </p:nvPr>
        </p:nvSpPr>
        <p:spPr>
          <a:xfrm>
            <a:off x="478281" y="1192656"/>
            <a:ext cx="3798426" cy="466887"/>
          </a:xfrm>
        </p:spPr>
        <p:txBody>
          <a:bodyPr/>
          <a:lstStyle/>
          <a:p>
            <a:pPr marL="0" marR="0">
              <a:spcBef>
                <a:spcPts val="0"/>
              </a:spcBef>
              <a:spcAft>
                <a:spcPts val="0"/>
              </a:spcAft>
            </a:pPr>
            <a:r>
              <a:rPr lang="en-US" sz="1600" dirty="0">
                <a:solidFill>
                  <a:schemeClr val="accent1"/>
                </a:solidFill>
                <a:effectLst/>
                <a:latin typeface="CiscoSansTT" panose="020B0803020201020303" pitchFamily="34" charset="0"/>
              </a:rPr>
              <a:t>Security Choice </a:t>
            </a:r>
            <a:br>
              <a:rPr lang="en-US" sz="1600" dirty="0">
                <a:solidFill>
                  <a:schemeClr val="accent1"/>
                </a:solidFill>
                <a:effectLst/>
                <a:latin typeface="CiscoSansTT" panose="020B0803020201020303" pitchFamily="34" charset="0"/>
              </a:rPr>
            </a:br>
            <a:r>
              <a:rPr lang="en-US" sz="1600" dirty="0">
                <a:solidFill>
                  <a:schemeClr val="accent1"/>
                </a:solidFill>
                <a:effectLst/>
                <a:latin typeface="CiscoSansTT" panose="020B0803020201020303" pitchFamily="34" charset="0"/>
              </a:rPr>
              <a:t>Enterprise Agreement</a:t>
            </a:r>
          </a:p>
          <a:p>
            <a:endParaRPr lang="en-US" dirty="0"/>
          </a:p>
        </p:txBody>
      </p:sp>
      <p:sp>
        <p:nvSpPr>
          <p:cNvPr id="4" name="Title 3">
            <a:extLst>
              <a:ext uri="{FF2B5EF4-FFF2-40B4-BE49-F238E27FC236}">
                <a16:creationId xmlns:a16="http://schemas.microsoft.com/office/drawing/2014/main" xmlns="" id="{B8456371-DEA5-489E-A8FF-F58A4EDB44B3}"/>
              </a:ext>
            </a:extLst>
          </p:cNvPr>
          <p:cNvSpPr>
            <a:spLocks noGrp="1"/>
          </p:cNvSpPr>
          <p:nvPr>
            <p:ph type="title"/>
          </p:nvPr>
        </p:nvSpPr>
        <p:spPr/>
        <p:txBody>
          <a:bodyPr/>
          <a:lstStyle/>
          <a:p>
            <a:r>
              <a:rPr lang="en-IN" dirty="0"/>
              <a:t>Cisco Secure portfolio: simpler to buy and use</a:t>
            </a:r>
            <a:endParaRPr lang="en-US" dirty="0"/>
          </a:p>
        </p:txBody>
      </p:sp>
      <p:sp>
        <p:nvSpPr>
          <p:cNvPr id="8" name="TextBox 7">
            <a:extLst>
              <a:ext uri="{FF2B5EF4-FFF2-40B4-BE49-F238E27FC236}">
                <a16:creationId xmlns:a16="http://schemas.microsoft.com/office/drawing/2014/main" xmlns="" id="{0C305F45-8DC4-4E16-AF7A-C06A63283ED0}"/>
              </a:ext>
            </a:extLst>
          </p:cNvPr>
          <p:cNvSpPr txBox="1"/>
          <p:nvPr/>
        </p:nvSpPr>
        <p:spPr>
          <a:xfrm>
            <a:off x="566932" y="1773489"/>
            <a:ext cx="2590800" cy="2277547"/>
          </a:xfrm>
          <a:prstGeom prst="rect">
            <a:avLst/>
          </a:prstGeom>
          <a:noFill/>
        </p:spPr>
        <p:txBody>
          <a:bodyPr wrap="square" lIns="0" tIns="0" rIns="0" bIns="0" rtlCol="0">
            <a:spAutoFit/>
          </a:bodyPr>
          <a:lstStyle/>
          <a:p>
            <a:pPr marL="171450" marR="0" lvl="0" indent="-171450" algn="l" defTabSz="457200" rtl="0" eaLnBrk="1" fontAlgn="base" latinLnBrk="0" hangingPunct="1">
              <a:lnSpc>
                <a:spcPct val="100000"/>
              </a:lnSpc>
              <a:spcBef>
                <a:spcPts val="600"/>
              </a:spcBef>
              <a:spcAft>
                <a:spcPts val="600"/>
              </a:spcAft>
              <a:buClr>
                <a:srgbClr val="6DBD49"/>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Great discounts on 2+ security products with support included </a:t>
            </a:r>
          </a:p>
          <a:p>
            <a:pPr marL="171450" marR="0" lvl="0" indent="-171450" algn="l" defTabSz="457200" rtl="0" eaLnBrk="1" fontAlgn="base" latinLnBrk="0" hangingPunct="1">
              <a:lnSpc>
                <a:spcPct val="100000"/>
              </a:lnSpc>
              <a:spcBef>
                <a:spcPts val="600"/>
              </a:spcBef>
              <a:spcAft>
                <a:spcPts val="600"/>
              </a:spcAft>
              <a:buClr>
                <a:srgbClr val="6DBD49"/>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Buy what you need now and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add more in the future </a:t>
            </a:r>
          </a:p>
          <a:p>
            <a:pPr marL="171450" marR="0" lvl="0" indent="-171450" algn="l" defTabSz="457200" rtl="0" eaLnBrk="1" fontAlgn="base" latinLnBrk="0" hangingPunct="1">
              <a:lnSpc>
                <a:spcPct val="100000"/>
              </a:lnSpc>
              <a:spcBef>
                <a:spcPts val="600"/>
              </a:spcBef>
              <a:spcAft>
                <a:spcPts val="600"/>
              </a:spcAft>
              <a:buClr>
                <a:srgbClr val="6DBD49"/>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Single coterminous agreement managed in one portal </a:t>
            </a:r>
          </a:p>
          <a:p>
            <a:pPr marL="171450" marR="0" lvl="0" indent="-171450" algn="l" defTabSz="457200" rtl="0" eaLnBrk="1" fontAlgn="base" latinLnBrk="0" hangingPunct="1">
              <a:lnSpc>
                <a:spcPct val="100000"/>
              </a:lnSpc>
              <a:spcBef>
                <a:spcPts val="600"/>
              </a:spcBef>
              <a:spcAft>
                <a:spcPts val="600"/>
              </a:spcAft>
              <a:buClr>
                <a:srgbClr val="6DBD49"/>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Built-in 20% growth allowance with true forward terms </a:t>
            </a:r>
          </a:p>
          <a:p>
            <a:pPr marL="171450" marR="0" lvl="0" indent="-171450" algn="l" defTabSz="457200" rtl="0" eaLnBrk="1" fontAlgn="base" latinLnBrk="0" hangingPunct="1">
              <a:lnSpc>
                <a:spcPct val="100000"/>
              </a:lnSpc>
              <a:spcBef>
                <a:spcPts val="600"/>
              </a:spcBef>
              <a:spcAft>
                <a:spcPts val="600"/>
              </a:spcAft>
              <a:buClr>
                <a:srgbClr val="6DBD49"/>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Pay annually with 0% financing </a:t>
            </a:r>
          </a:p>
        </p:txBody>
      </p:sp>
      <p:sp>
        <p:nvSpPr>
          <p:cNvPr id="10" name="TextBox 9">
            <a:extLst>
              <a:ext uri="{FF2B5EF4-FFF2-40B4-BE49-F238E27FC236}">
                <a16:creationId xmlns:a16="http://schemas.microsoft.com/office/drawing/2014/main" xmlns="" id="{F1D8DBDF-4DCE-40B3-BB8E-FA45FF1244C7}"/>
              </a:ext>
            </a:extLst>
          </p:cNvPr>
          <p:cNvSpPr txBox="1"/>
          <p:nvPr/>
        </p:nvSpPr>
        <p:spPr>
          <a:xfrm>
            <a:off x="6091647" y="1773489"/>
            <a:ext cx="2458814" cy="2523768"/>
          </a:xfrm>
          <a:prstGeom prst="rect">
            <a:avLst/>
          </a:prstGeom>
          <a:noFill/>
        </p:spPr>
        <p:txBody>
          <a:bodyPr wrap="square" lIns="0" tIns="0" rIns="0" bIns="0" rtlCol="0">
            <a:spAutoFit/>
          </a:bodyPr>
          <a:lstStyle/>
          <a:p>
            <a:pPr marL="171450" marR="0" lvl="0" indent="-171450" algn="l" defTabSz="457200" rtl="0" eaLnBrk="1" fontAlgn="base" latinLnBrk="0" hangingPunct="1">
              <a:lnSpc>
                <a:spcPct val="100000"/>
              </a:lnSpc>
              <a:spcBef>
                <a:spcPts val="0"/>
              </a:spcBef>
              <a:spcAft>
                <a:spcPts val="600"/>
              </a:spcAft>
              <a:buClr>
                <a:srgbClr val="0D274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Cloud-native, built-in platform experience including XDR capabilities and beyond </a:t>
            </a:r>
          </a:p>
          <a:p>
            <a:pPr marL="171450" marR="0" lvl="0" indent="-171450" algn="l" defTabSz="457200" rtl="0" eaLnBrk="1" fontAlgn="base" latinLnBrk="0" hangingPunct="1">
              <a:lnSpc>
                <a:spcPct val="100000"/>
              </a:lnSpc>
              <a:spcBef>
                <a:spcPts val="0"/>
              </a:spcBef>
              <a:spcAft>
                <a:spcPts val="600"/>
              </a:spcAft>
              <a:buClr>
                <a:srgbClr val="0D274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Integrated and open for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simplicity with true turnkey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interoperability </a:t>
            </a:r>
          </a:p>
          <a:p>
            <a:pPr marL="171450" marR="0" lvl="0" indent="-171450" algn="l" defTabSz="457200" rtl="0" eaLnBrk="1" fontAlgn="base" latinLnBrk="0" hangingPunct="1">
              <a:lnSpc>
                <a:spcPct val="100000"/>
              </a:lnSpc>
              <a:spcBef>
                <a:spcPts val="0"/>
              </a:spcBef>
              <a:spcAft>
                <a:spcPts val="600"/>
              </a:spcAft>
              <a:buClr>
                <a:srgbClr val="0D274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Unified in one location for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visibility that accelerates your time to detect and investigate </a:t>
            </a:r>
          </a:p>
          <a:p>
            <a:pPr marL="171450" marR="0" lvl="0" indent="-171450" algn="l" defTabSz="457200" rtl="0" eaLnBrk="1" fontAlgn="base" latinLnBrk="0" hangingPunct="1">
              <a:lnSpc>
                <a:spcPct val="100000"/>
              </a:lnSpc>
              <a:spcBef>
                <a:spcPts val="0"/>
              </a:spcBef>
              <a:spcAft>
                <a:spcPts val="600"/>
              </a:spcAft>
              <a:buClr>
                <a:srgbClr val="0D274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Maximized operational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efficiency that accelerates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rPr>
              <a:t>your time to remediate </a:t>
            </a:r>
          </a:p>
        </p:txBody>
      </p:sp>
      <p:grpSp>
        <p:nvGrpSpPr>
          <p:cNvPr id="13" name="Group 12">
            <a:extLst>
              <a:ext uri="{FF2B5EF4-FFF2-40B4-BE49-F238E27FC236}">
                <a16:creationId xmlns:a16="http://schemas.microsoft.com/office/drawing/2014/main" xmlns="" id="{CBA765D2-1903-4F7F-8DFF-07AC455CBBAF}"/>
              </a:ext>
            </a:extLst>
          </p:cNvPr>
          <p:cNvGrpSpPr/>
          <p:nvPr/>
        </p:nvGrpSpPr>
        <p:grpSpPr>
          <a:xfrm>
            <a:off x="3202097" y="1446053"/>
            <a:ext cx="2590800" cy="2590800"/>
            <a:chOff x="3276600" y="1452563"/>
            <a:chExt cx="2590800" cy="2590800"/>
          </a:xfrm>
        </p:grpSpPr>
        <p:sp>
          <p:nvSpPr>
            <p:cNvPr id="11" name="Arc 10">
              <a:extLst>
                <a:ext uri="{FF2B5EF4-FFF2-40B4-BE49-F238E27FC236}">
                  <a16:creationId xmlns:a16="http://schemas.microsoft.com/office/drawing/2014/main" xmlns="" id="{6CAE9DB3-FFA3-4AEF-AABD-EBB20994A028}"/>
                </a:ext>
              </a:extLst>
            </p:cNvPr>
            <p:cNvSpPr/>
            <p:nvPr/>
          </p:nvSpPr>
          <p:spPr>
            <a:xfrm rot="19383597">
              <a:off x="3276600" y="1452563"/>
              <a:ext cx="2590800" cy="2590800"/>
            </a:xfrm>
            <a:prstGeom prst="arc">
              <a:avLst>
                <a:gd name="adj1" fmla="val 11534029"/>
                <a:gd name="adj2" fmla="val 19385"/>
              </a:avLst>
            </a:prstGeom>
            <a:noFill/>
            <a:ln w="12700" cap="sq">
              <a:solidFill>
                <a:schemeClr val="accent1"/>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2" name="Arc 11">
              <a:extLst>
                <a:ext uri="{FF2B5EF4-FFF2-40B4-BE49-F238E27FC236}">
                  <a16:creationId xmlns:a16="http://schemas.microsoft.com/office/drawing/2014/main" xmlns="" id="{22D145FE-EC0A-4A5F-8B43-C1C9A94DA6A9}"/>
                </a:ext>
              </a:extLst>
            </p:cNvPr>
            <p:cNvSpPr/>
            <p:nvPr/>
          </p:nvSpPr>
          <p:spPr>
            <a:xfrm rot="5400000">
              <a:off x="3276600" y="1452563"/>
              <a:ext cx="2590800" cy="2590800"/>
            </a:xfrm>
            <a:prstGeom prst="arc">
              <a:avLst>
                <a:gd name="adj1" fmla="val 15078240"/>
                <a:gd name="adj2" fmla="val 2768100"/>
              </a:avLst>
            </a:prstGeom>
            <a:noFill/>
            <a:ln w="12700" cap="sq">
              <a:solidFill>
                <a:schemeClr val="tx2"/>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sp>
        <p:nvSpPr>
          <p:cNvPr id="14" name="TextBox 13">
            <a:extLst>
              <a:ext uri="{FF2B5EF4-FFF2-40B4-BE49-F238E27FC236}">
                <a16:creationId xmlns:a16="http://schemas.microsoft.com/office/drawing/2014/main" xmlns="" id="{979C65A0-B401-4CDF-9B82-D7C20AC2E8F4}"/>
              </a:ext>
            </a:extLst>
          </p:cNvPr>
          <p:cNvSpPr txBox="1"/>
          <p:nvPr/>
        </p:nvSpPr>
        <p:spPr>
          <a:xfrm>
            <a:off x="4023302" y="1312074"/>
            <a:ext cx="864405" cy="369332"/>
          </a:xfrm>
          <a:prstGeom prst="rect">
            <a:avLst/>
          </a:prstGeom>
          <a:solidFill>
            <a:schemeClr val="bg1"/>
          </a:solidFill>
        </p:spPr>
        <p:txBody>
          <a:bodyPr wrap="square" lIns="45720" tIns="0" rIns="4572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IN" sz="1200" b="0" i="0" u="none" strike="noStrike" kern="1200" cap="none" spc="0" normalizeH="0" baseline="0" noProof="0" dirty="0">
                <a:ln>
                  <a:noFill/>
                </a:ln>
                <a:solidFill>
                  <a:srgbClr val="6DBD49"/>
                </a:solidFill>
                <a:effectLst/>
                <a:uLnTx/>
                <a:uFillTx/>
                <a:latin typeface="CiscoSansTT" panose="020B0503020201020303" pitchFamily="34" charset="0"/>
                <a:ea typeface="ＭＳ Ｐゴシック" charset="0"/>
                <a:cs typeface="CiscoSansTT" panose="020B0503020201020303" pitchFamily="34" charset="0"/>
              </a:rPr>
              <a:t>Talos </a:t>
            </a:r>
            <a:br>
              <a:rPr kumimoji="0" lang="en-IN" sz="1200" b="0" i="0" u="none" strike="noStrike" kern="1200" cap="none" spc="0" normalizeH="0" baseline="0" noProof="0" dirty="0">
                <a:ln>
                  <a:noFill/>
                </a:ln>
                <a:solidFill>
                  <a:srgbClr val="6DBD49"/>
                </a:solidFill>
                <a:effectLst/>
                <a:uLnTx/>
                <a:uFillTx/>
                <a:latin typeface="CiscoSansTT" panose="020B0503020201020303" pitchFamily="34" charset="0"/>
                <a:ea typeface="ＭＳ Ｐゴシック" charset="0"/>
                <a:cs typeface="CiscoSansTT" panose="020B0503020201020303" pitchFamily="34" charset="0"/>
              </a:rPr>
            </a:br>
            <a:r>
              <a:rPr kumimoji="0" lang="en-IN" sz="1200" b="0" i="0" u="none" strike="noStrike" kern="1200" cap="none" spc="0" normalizeH="0" baseline="0" noProof="0" dirty="0">
                <a:ln>
                  <a:noFill/>
                </a:ln>
                <a:solidFill>
                  <a:srgbClr val="6DBD49"/>
                </a:solidFill>
                <a:effectLst/>
                <a:uLnTx/>
                <a:uFillTx/>
                <a:latin typeface="CiscoSansTT" panose="020B0503020201020303" pitchFamily="34" charset="0"/>
                <a:ea typeface="ＭＳ Ｐゴシック" charset="0"/>
                <a:cs typeface="CiscoSansTT" panose="020B0503020201020303" pitchFamily="34" charset="0"/>
              </a:rPr>
              <a:t>threat intel</a:t>
            </a:r>
            <a:endParaRPr kumimoji="0" lang="en-US" sz="1200" b="0" i="0" u="none" strike="noStrike" kern="1200" cap="none" spc="0" normalizeH="0" baseline="0" noProof="0" dirty="0">
              <a:ln>
                <a:noFill/>
              </a:ln>
              <a:solidFill>
                <a:srgbClr val="6DBD49"/>
              </a:solidFill>
              <a:effectLst/>
              <a:uLnTx/>
              <a:uFillTx/>
              <a:latin typeface="CiscoSansTT" panose="020B0503020201020303" pitchFamily="34" charset="0"/>
              <a:ea typeface="ＭＳ Ｐゴシック" charset="0"/>
              <a:cs typeface="CiscoSansTT" panose="020B0503020201020303" pitchFamily="34" charset="0"/>
            </a:endParaRPr>
          </a:p>
        </p:txBody>
      </p:sp>
      <p:sp>
        <p:nvSpPr>
          <p:cNvPr id="20" name="TextBox 19">
            <a:extLst>
              <a:ext uri="{FF2B5EF4-FFF2-40B4-BE49-F238E27FC236}">
                <a16:creationId xmlns:a16="http://schemas.microsoft.com/office/drawing/2014/main" xmlns="" id="{CA85108B-072C-4674-B7C5-7B6BACA1E044}"/>
              </a:ext>
            </a:extLst>
          </p:cNvPr>
          <p:cNvSpPr txBox="1"/>
          <p:nvPr/>
        </p:nvSpPr>
        <p:spPr>
          <a:xfrm>
            <a:off x="4202204" y="3826060"/>
            <a:ext cx="504294" cy="369332"/>
          </a:xfrm>
          <a:prstGeom prst="rect">
            <a:avLst/>
          </a:prstGeom>
          <a:solidFill>
            <a:schemeClr val="bg1"/>
          </a:solidFill>
        </p:spPr>
        <p:txBody>
          <a:bodyPr wrap="square" lIns="45720" tIns="0" rIns="4572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IN" sz="1200" b="0" i="0" u="none" strike="noStrike" kern="1200" cap="none" spc="0" normalizeH="0" baseline="0" noProof="0" dirty="0">
                <a:ln>
                  <a:noFill/>
                </a:ln>
                <a:solidFill>
                  <a:srgbClr val="0D274D"/>
                </a:solidFill>
                <a:effectLst/>
                <a:uLnTx/>
                <a:uFillTx/>
                <a:latin typeface="CiscoSansTT" panose="020B0503020201020303" pitchFamily="34" charset="0"/>
                <a:ea typeface="ＭＳ Ｐゴシック" charset="0"/>
                <a:cs typeface="CiscoSansTT" panose="020B0503020201020303" pitchFamily="34" charset="0"/>
              </a:rPr>
              <a:t>Zero</a:t>
            </a:r>
            <a:br>
              <a:rPr kumimoji="0" lang="en-IN" sz="1200" b="0" i="0" u="none" strike="noStrike" kern="1200" cap="none" spc="0" normalizeH="0" baseline="0" noProof="0" dirty="0">
                <a:ln>
                  <a:noFill/>
                </a:ln>
                <a:solidFill>
                  <a:srgbClr val="0D274D"/>
                </a:solidFill>
                <a:effectLst/>
                <a:uLnTx/>
                <a:uFillTx/>
                <a:latin typeface="CiscoSansTT" panose="020B0503020201020303" pitchFamily="34" charset="0"/>
                <a:ea typeface="ＭＳ Ｐゴシック" charset="0"/>
                <a:cs typeface="CiscoSansTT" panose="020B0503020201020303" pitchFamily="34" charset="0"/>
              </a:rPr>
            </a:br>
            <a:r>
              <a:rPr kumimoji="0" lang="en-IN" sz="1200" b="0" i="0" u="none" strike="noStrike" kern="1200" cap="none" spc="0" normalizeH="0" baseline="0" noProof="0" dirty="0">
                <a:ln>
                  <a:noFill/>
                </a:ln>
                <a:solidFill>
                  <a:srgbClr val="0D274D"/>
                </a:solidFill>
                <a:effectLst/>
                <a:uLnTx/>
                <a:uFillTx/>
                <a:latin typeface="CiscoSansTT" panose="020B0503020201020303" pitchFamily="34" charset="0"/>
                <a:ea typeface="ＭＳ Ｐゴシック" charset="0"/>
                <a:cs typeface="CiscoSansTT" panose="020B0503020201020303" pitchFamily="34" charset="0"/>
              </a:rPr>
              <a:t>Trust</a:t>
            </a:r>
            <a:endParaRPr kumimoji="0" lang="en-US" sz="1200" b="0" i="0" u="none" strike="noStrike" kern="1200" cap="none" spc="0" normalizeH="0" baseline="0" noProof="0" dirty="0">
              <a:ln>
                <a:noFill/>
              </a:ln>
              <a:solidFill>
                <a:srgbClr val="0D274D"/>
              </a:solidFill>
              <a:effectLst/>
              <a:uLnTx/>
              <a:uFillTx/>
              <a:latin typeface="CiscoSansTT" panose="020B0503020201020303" pitchFamily="34" charset="0"/>
              <a:ea typeface="ＭＳ Ｐゴシック" charset="0"/>
              <a:cs typeface="CiscoSansTT" panose="020B0503020201020303" pitchFamily="34" charset="0"/>
            </a:endParaRPr>
          </a:p>
        </p:txBody>
      </p:sp>
      <p:grpSp>
        <p:nvGrpSpPr>
          <p:cNvPr id="7" name="Group 6">
            <a:extLst>
              <a:ext uri="{FF2B5EF4-FFF2-40B4-BE49-F238E27FC236}">
                <a16:creationId xmlns:a16="http://schemas.microsoft.com/office/drawing/2014/main" xmlns="" id="{78BDD1F7-24A3-482B-B541-90548F899EB6}"/>
              </a:ext>
            </a:extLst>
          </p:cNvPr>
          <p:cNvGrpSpPr/>
          <p:nvPr/>
        </p:nvGrpSpPr>
        <p:grpSpPr>
          <a:xfrm>
            <a:off x="3642740" y="1918571"/>
            <a:ext cx="1769474" cy="1645765"/>
            <a:chOff x="3755108" y="2079052"/>
            <a:chExt cx="1769474" cy="1645765"/>
          </a:xfrm>
        </p:grpSpPr>
        <p:sp>
          <p:nvSpPr>
            <p:cNvPr id="15" name="TextBox 14">
              <a:extLst>
                <a:ext uri="{FF2B5EF4-FFF2-40B4-BE49-F238E27FC236}">
                  <a16:creationId xmlns:a16="http://schemas.microsoft.com/office/drawing/2014/main" xmlns="" id="{59DFEB19-BBA2-492E-9F31-F33813596923}"/>
                </a:ext>
              </a:extLst>
            </p:cNvPr>
            <p:cNvSpPr txBox="1"/>
            <p:nvPr/>
          </p:nvSpPr>
          <p:spPr>
            <a:xfrm>
              <a:off x="3755108" y="2600641"/>
              <a:ext cx="520976" cy="307777"/>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Network </a:t>
              </a:r>
              <a:b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Security</a:t>
              </a:r>
              <a:endParaRPr kumimoji="0" lang="en-US" sz="1000" b="0" i="0" u="none" strike="noStrike" kern="1200" cap="none" spc="0" normalizeH="0" baseline="0" noProof="0" dirty="0">
                <a:ln>
                  <a:noFill/>
                </a:ln>
                <a:solidFill>
                  <a:srgbClr val="0D274D"/>
                </a:solidFill>
                <a:effectLst/>
                <a:uLnTx/>
                <a:uFillTx/>
                <a:latin typeface="CiscoSansTT ExtraLight"/>
                <a:ea typeface="ＭＳ Ｐゴシック" charset="0"/>
              </a:endParaRPr>
            </a:p>
          </p:txBody>
        </p:sp>
        <p:sp>
          <p:nvSpPr>
            <p:cNvPr id="16" name="TextBox 15">
              <a:extLst>
                <a:ext uri="{FF2B5EF4-FFF2-40B4-BE49-F238E27FC236}">
                  <a16:creationId xmlns:a16="http://schemas.microsoft.com/office/drawing/2014/main" xmlns="" id="{DDEE77BA-CA1E-4C03-B18F-B2DB19341E1A}"/>
                </a:ext>
              </a:extLst>
            </p:cNvPr>
            <p:cNvSpPr txBox="1"/>
            <p:nvPr/>
          </p:nvSpPr>
          <p:spPr>
            <a:xfrm>
              <a:off x="4902509" y="2600641"/>
              <a:ext cx="338234" cy="307777"/>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Cloud</a:t>
              </a:r>
              <a:b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Edge</a:t>
              </a:r>
              <a:endParaRPr kumimoji="0" lang="en-US" sz="1000" b="0" i="0" u="none" strike="noStrike" kern="1200" cap="none" spc="0" normalizeH="0" baseline="0" noProof="0" dirty="0">
                <a:ln>
                  <a:noFill/>
                </a:ln>
                <a:solidFill>
                  <a:srgbClr val="0D274D"/>
                </a:solidFill>
                <a:effectLst/>
                <a:uLnTx/>
                <a:uFillTx/>
                <a:latin typeface="CiscoSansTT ExtraLight"/>
                <a:ea typeface="ＭＳ Ｐゴシック" charset="0"/>
              </a:endParaRPr>
            </a:p>
          </p:txBody>
        </p:sp>
        <p:sp>
          <p:nvSpPr>
            <p:cNvPr id="17" name="TextBox 16">
              <a:extLst>
                <a:ext uri="{FF2B5EF4-FFF2-40B4-BE49-F238E27FC236}">
                  <a16:creationId xmlns:a16="http://schemas.microsoft.com/office/drawing/2014/main" xmlns="" id="{9BB539CC-F480-4393-B59B-D7FFB61022A2}"/>
                </a:ext>
              </a:extLst>
            </p:cNvPr>
            <p:cNvSpPr txBox="1"/>
            <p:nvPr/>
          </p:nvSpPr>
          <p:spPr>
            <a:xfrm>
              <a:off x="3755108" y="3417040"/>
              <a:ext cx="928139" cy="307777"/>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User &amp; Endpoint</a:t>
              </a:r>
              <a:b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Protection</a:t>
              </a:r>
              <a:endParaRPr kumimoji="0" lang="en-US" sz="1000" b="0" i="0" u="none" strike="noStrike" kern="1200" cap="none" spc="0" normalizeH="0" baseline="0" noProof="0" dirty="0">
                <a:ln>
                  <a:noFill/>
                </a:ln>
                <a:solidFill>
                  <a:srgbClr val="0D274D"/>
                </a:solidFill>
                <a:effectLst/>
                <a:uLnTx/>
                <a:uFillTx/>
                <a:latin typeface="CiscoSansTT ExtraLight"/>
                <a:ea typeface="ＭＳ Ｐゴシック" charset="0"/>
              </a:endParaRPr>
            </a:p>
          </p:txBody>
        </p:sp>
        <p:sp>
          <p:nvSpPr>
            <p:cNvPr id="18" name="TextBox 17">
              <a:extLst>
                <a:ext uri="{FF2B5EF4-FFF2-40B4-BE49-F238E27FC236}">
                  <a16:creationId xmlns:a16="http://schemas.microsoft.com/office/drawing/2014/main" xmlns="" id="{EE70BF39-B77F-4F81-986C-245B21DE8335}"/>
                </a:ext>
              </a:extLst>
            </p:cNvPr>
            <p:cNvSpPr txBox="1"/>
            <p:nvPr/>
          </p:nvSpPr>
          <p:spPr>
            <a:xfrm>
              <a:off x="4891395" y="3417040"/>
              <a:ext cx="633187" cy="307777"/>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Application</a:t>
              </a:r>
              <a:b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br>
              <a:r>
                <a:rPr kumimoji="0" lang="en-IN" sz="1000" b="0" i="0" u="none" strike="noStrike" kern="1200" cap="none" spc="0" normalizeH="0" baseline="0" noProof="0" dirty="0">
                  <a:ln>
                    <a:noFill/>
                  </a:ln>
                  <a:solidFill>
                    <a:srgbClr val="0D274D"/>
                  </a:solidFill>
                  <a:effectLst/>
                  <a:uLnTx/>
                  <a:uFillTx/>
                  <a:latin typeface="CiscoSansTT ExtraLight"/>
                  <a:ea typeface="ＭＳ Ｐゴシック" charset="0"/>
                </a:rPr>
                <a:t>Security</a:t>
              </a:r>
              <a:endParaRPr kumimoji="0" lang="en-US" sz="1000" b="0" i="0" u="none" strike="noStrike" kern="1200" cap="none" spc="0" normalizeH="0" baseline="0" noProof="0" dirty="0">
                <a:ln>
                  <a:noFill/>
                </a:ln>
                <a:solidFill>
                  <a:srgbClr val="0D274D"/>
                </a:solidFill>
                <a:effectLst/>
                <a:uLnTx/>
                <a:uFillTx/>
                <a:latin typeface="CiscoSansTT ExtraLight"/>
                <a:ea typeface="ＭＳ Ｐゴシック" charset="0"/>
              </a:endParaRPr>
            </a:p>
          </p:txBody>
        </p:sp>
        <p:pic>
          <p:nvPicPr>
            <p:cNvPr id="6" name="Graphic 5">
              <a:extLst>
                <a:ext uri="{FF2B5EF4-FFF2-40B4-BE49-F238E27FC236}">
                  <a16:creationId xmlns:a16="http://schemas.microsoft.com/office/drawing/2014/main" xmlns="" id="{11D23B83-24B2-420D-A6E8-6C43E59F2CA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55108" y="2130280"/>
              <a:ext cx="415922" cy="415922"/>
            </a:xfrm>
            <a:prstGeom prst="rect">
              <a:avLst/>
            </a:prstGeom>
          </p:spPr>
        </p:pic>
        <p:pic>
          <p:nvPicPr>
            <p:cNvPr id="21" name="Graphic 20">
              <a:extLst>
                <a:ext uri="{FF2B5EF4-FFF2-40B4-BE49-F238E27FC236}">
                  <a16:creationId xmlns:a16="http://schemas.microsoft.com/office/drawing/2014/main" xmlns="" id="{69DE1AAF-4B04-4D6F-811A-44D0656A760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91394" y="2079052"/>
              <a:ext cx="362657" cy="467150"/>
            </a:xfrm>
            <a:prstGeom prst="rect">
              <a:avLst/>
            </a:prstGeom>
          </p:spPr>
        </p:pic>
        <p:pic>
          <p:nvPicPr>
            <p:cNvPr id="22" name="Graphic 21">
              <a:extLst>
                <a:ext uri="{FF2B5EF4-FFF2-40B4-BE49-F238E27FC236}">
                  <a16:creationId xmlns:a16="http://schemas.microsoft.com/office/drawing/2014/main" xmlns="" id="{537DE5BE-5DD2-4CD5-8DDC-967CE0C7069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864654" y="3038149"/>
              <a:ext cx="413944" cy="325635"/>
            </a:xfrm>
            <a:prstGeom prst="rect">
              <a:avLst/>
            </a:prstGeom>
          </p:spPr>
        </p:pic>
        <p:pic>
          <p:nvPicPr>
            <p:cNvPr id="23" name="Graphic 22">
              <a:extLst>
                <a:ext uri="{FF2B5EF4-FFF2-40B4-BE49-F238E27FC236}">
                  <a16:creationId xmlns:a16="http://schemas.microsoft.com/office/drawing/2014/main" xmlns="" id="{9E0C6BBA-60A7-4011-8AE0-FEAA757DCAA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755108" y="3070269"/>
              <a:ext cx="413944" cy="309078"/>
            </a:xfrm>
            <a:prstGeom prst="rect">
              <a:avLst/>
            </a:prstGeom>
          </p:spPr>
        </p:pic>
      </p:grpSp>
      <p:pic>
        <p:nvPicPr>
          <p:cNvPr id="6146" name="Picture 2">
            <a:extLst>
              <a:ext uri="{FF2B5EF4-FFF2-40B4-BE49-F238E27FC236}">
                <a16:creationId xmlns:a16="http://schemas.microsoft.com/office/drawing/2014/main" xmlns="" id="{C270BCC9-12A1-405B-A909-8BE447B2EDD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753" t="35561" b="17690"/>
          <a:stretch/>
        </p:blipFill>
        <p:spPr bwMode="auto">
          <a:xfrm>
            <a:off x="5948113" y="1300943"/>
            <a:ext cx="2458814" cy="43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2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5D823E1-E0C3-4106-BCE2-78D8922FCDC1}"/>
              </a:ext>
            </a:extLst>
          </p:cNvPr>
          <p:cNvSpPr txBox="1"/>
          <p:nvPr/>
        </p:nvSpPr>
        <p:spPr>
          <a:xfrm>
            <a:off x="383507" y="3918253"/>
            <a:ext cx="3930564" cy="276999"/>
          </a:xfrm>
          <a:prstGeom prst="rect">
            <a:avLst/>
          </a:prstGeom>
          <a:noFill/>
        </p:spPr>
        <p:txBody>
          <a:bodyPr wrap="none" lIns="0" tIns="0" rIns="0" bIns="0" rtlCol="0">
            <a:spAutoFit/>
          </a:bodyPr>
          <a:lstStyle/>
          <a:p>
            <a:pPr algn="ctr" defTabSz="342892">
              <a:spcAft>
                <a:spcPts val="450"/>
              </a:spcAft>
              <a:defRPr/>
            </a:pPr>
            <a:r>
              <a:rPr lang="en-US" dirty="0">
                <a:solidFill>
                  <a:schemeClr val="bg1"/>
                </a:solidFill>
                <a:latin typeface="+mn-lt"/>
              </a:rPr>
              <a:t>Learn more at Cisco.com/go/firewall</a:t>
            </a:r>
          </a:p>
        </p:txBody>
      </p:sp>
      <p:sp>
        <p:nvSpPr>
          <p:cNvPr id="3" name="Title 2">
            <a:extLst>
              <a:ext uri="{FF2B5EF4-FFF2-40B4-BE49-F238E27FC236}">
                <a16:creationId xmlns:a16="http://schemas.microsoft.com/office/drawing/2014/main" xmlns="" id="{7804AC66-63FE-450A-A672-6ACE5A43CA68}"/>
              </a:ext>
            </a:extLst>
          </p:cNvPr>
          <p:cNvSpPr>
            <a:spLocks noGrp="1"/>
          </p:cNvSpPr>
          <p:nvPr>
            <p:ph type="title"/>
          </p:nvPr>
        </p:nvSpPr>
        <p:spPr/>
        <p:txBody>
          <a:bodyPr/>
          <a:lstStyle/>
          <a:p>
            <a:r>
              <a:rPr lang="en-US" sz="2800" dirty="0"/>
              <a:t>Reimagine your security today with Cisco Secure Firewall</a:t>
            </a:r>
          </a:p>
        </p:txBody>
      </p:sp>
      <p:pic>
        <p:nvPicPr>
          <p:cNvPr id="2" name="Picture 1">
            <a:extLst>
              <a:ext uri="{FF2B5EF4-FFF2-40B4-BE49-F238E27FC236}">
                <a16:creationId xmlns:a16="http://schemas.microsoft.com/office/drawing/2014/main" xmlns="" id="{5362447D-560A-463C-B797-629D9F7B5768}"/>
              </a:ext>
            </a:extLst>
          </p:cNvPr>
          <p:cNvPicPr>
            <a:picLocks noChangeAspect="1"/>
          </p:cNvPicPr>
          <p:nvPr/>
        </p:nvPicPr>
        <p:blipFill>
          <a:blip r:embed="rId3"/>
          <a:stretch>
            <a:fillRect/>
          </a:stretch>
        </p:blipFill>
        <p:spPr>
          <a:xfrm>
            <a:off x="5186322" y="1030764"/>
            <a:ext cx="3370938" cy="3370938"/>
          </a:xfrm>
          <a:prstGeom prst="rect">
            <a:avLst/>
          </a:prstGeom>
        </p:spPr>
      </p:pic>
    </p:spTree>
    <p:extLst>
      <p:ext uri="{BB962C8B-B14F-4D97-AF65-F5344CB8AC3E}">
        <p14:creationId xmlns:p14="http://schemas.microsoft.com/office/powerpoint/2010/main" val="248575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5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77">
            <a:extLst>
              <a:ext uri="{FF2B5EF4-FFF2-40B4-BE49-F238E27FC236}">
                <a16:creationId xmlns:a16="http://schemas.microsoft.com/office/drawing/2014/main" xmlns="" id="{02CEC774-0224-4CEC-B7E2-3593486FF3DF}"/>
              </a:ext>
            </a:extLst>
          </p:cNvPr>
          <p:cNvSpPr>
            <a:spLocks noGrp="1"/>
          </p:cNvSpPr>
          <p:nvPr>
            <p:ph type="body" sz="quarter" idx="10"/>
          </p:nvPr>
        </p:nvSpPr>
        <p:spPr/>
        <p:txBody>
          <a:bodyPr/>
          <a:lstStyle/>
          <a:p>
            <a:r>
              <a:rPr lang="en-US" dirty="0"/>
              <a:t>Talos is Cisco’s threat intelligence group. They work keep our customers, and users at large, safe from malicious actors.</a:t>
            </a:r>
          </a:p>
        </p:txBody>
      </p:sp>
      <p:sp>
        <p:nvSpPr>
          <p:cNvPr id="82" name="Title 81">
            <a:extLst>
              <a:ext uri="{FF2B5EF4-FFF2-40B4-BE49-F238E27FC236}">
                <a16:creationId xmlns:a16="http://schemas.microsoft.com/office/drawing/2014/main" xmlns="" id="{EE50DEB9-416F-4EEB-BF0C-1A9BBB2D5F45}"/>
              </a:ext>
            </a:extLst>
          </p:cNvPr>
          <p:cNvSpPr>
            <a:spLocks noGrp="1"/>
          </p:cNvSpPr>
          <p:nvPr>
            <p:ph type="title"/>
          </p:nvPr>
        </p:nvSpPr>
        <p:spPr/>
        <p:txBody>
          <a:bodyPr/>
          <a:lstStyle/>
          <a:p>
            <a:r>
              <a:rPr lang="en-US" dirty="0"/>
              <a:t>What is Talos?</a:t>
            </a:r>
          </a:p>
        </p:txBody>
      </p:sp>
      <p:grpSp>
        <p:nvGrpSpPr>
          <p:cNvPr id="26" name="Group 25">
            <a:extLst>
              <a:ext uri="{FF2B5EF4-FFF2-40B4-BE49-F238E27FC236}">
                <a16:creationId xmlns:a16="http://schemas.microsoft.com/office/drawing/2014/main" xmlns="" id="{75362813-805D-41EA-9520-D9D5BE7D05E0}"/>
              </a:ext>
            </a:extLst>
          </p:cNvPr>
          <p:cNvGrpSpPr/>
          <p:nvPr/>
        </p:nvGrpSpPr>
        <p:grpSpPr>
          <a:xfrm>
            <a:off x="2730470" y="2278096"/>
            <a:ext cx="735519" cy="1797235"/>
            <a:chOff x="2201283" y="2382815"/>
            <a:chExt cx="735519" cy="1797235"/>
          </a:xfrm>
        </p:grpSpPr>
        <p:cxnSp>
          <p:nvCxnSpPr>
            <p:cNvPr id="60" name="Straight Connector 59">
              <a:extLst>
                <a:ext uri="{FF2B5EF4-FFF2-40B4-BE49-F238E27FC236}">
                  <a16:creationId xmlns:a16="http://schemas.microsoft.com/office/drawing/2014/main" xmlns="" id="{94FC25D0-4FAB-445C-9F78-71DD02010EC1}"/>
                </a:ext>
              </a:extLst>
            </p:cNvPr>
            <p:cNvCxnSpPr>
              <a:cxnSpLocks/>
            </p:cNvCxnSpPr>
            <p:nvPr/>
          </p:nvCxnSpPr>
          <p:spPr>
            <a:xfrm>
              <a:off x="2936802" y="2387888"/>
              <a:ext cx="0" cy="1792162"/>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A2FDA6D-7725-42AB-A281-0AF6DC64E551}"/>
                </a:ext>
              </a:extLst>
            </p:cNvPr>
            <p:cNvCxnSpPr>
              <a:cxnSpLocks/>
            </p:cNvCxnSpPr>
            <p:nvPr/>
          </p:nvCxnSpPr>
          <p:spPr>
            <a:xfrm>
              <a:off x="2201283" y="4178422"/>
              <a:ext cx="735519"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48A7A394-FF2D-4D67-A9FE-61D00A585A4F}"/>
                </a:ext>
              </a:extLst>
            </p:cNvPr>
            <p:cNvCxnSpPr>
              <a:cxnSpLocks/>
            </p:cNvCxnSpPr>
            <p:nvPr/>
          </p:nvCxnSpPr>
          <p:spPr>
            <a:xfrm>
              <a:off x="2201283" y="3283969"/>
              <a:ext cx="735519"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9E3FBA39-6BFB-47BA-B373-CB6A369906A9}"/>
                </a:ext>
              </a:extLst>
            </p:cNvPr>
            <p:cNvCxnSpPr>
              <a:cxnSpLocks/>
            </p:cNvCxnSpPr>
            <p:nvPr/>
          </p:nvCxnSpPr>
          <p:spPr>
            <a:xfrm>
              <a:off x="2201283" y="2382815"/>
              <a:ext cx="735519"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1E387C85-1413-4E86-A993-536D52F28EE2}"/>
              </a:ext>
            </a:extLst>
          </p:cNvPr>
          <p:cNvGrpSpPr/>
          <p:nvPr/>
        </p:nvGrpSpPr>
        <p:grpSpPr>
          <a:xfrm>
            <a:off x="5499534" y="2278096"/>
            <a:ext cx="735519" cy="1797235"/>
            <a:chOff x="5279667" y="2382815"/>
            <a:chExt cx="735519" cy="1797235"/>
          </a:xfrm>
        </p:grpSpPr>
        <p:cxnSp>
          <p:nvCxnSpPr>
            <p:cNvPr id="23" name="Straight Connector 22">
              <a:extLst>
                <a:ext uri="{FF2B5EF4-FFF2-40B4-BE49-F238E27FC236}">
                  <a16:creationId xmlns:a16="http://schemas.microsoft.com/office/drawing/2014/main" xmlns="" id="{1DC0611B-D596-4BFC-B858-925952988BA3}"/>
                </a:ext>
              </a:extLst>
            </p:cNvPr>
            <p:cNvCxnSpPr>
              <a:cxnSpLocks/>
            </p:cNvCxnSpPr>
            <p:nvPr/>
          </p:nvCxnSpPr>
          <p:spPr>
            <a:xfrm>
              <a:off x="5279667" y="2387888"/>
              <a:ext cx="0" cy="1792162"/>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066308ED-D856-4F0E-937B-1C82B828A4FD}"/>
                </a:ext>
              </a:extLst>
            </p:cNvPr>
            <p:cNvCxnSpPr>
              <a:cxnSpLocks/>
            </p:cNvCxnSpPr>
            <p:nvPr/>
          </p:nvCxnSpPr>
          <p:spPr>
            <a:xfrm>
              <a:off x="5279667" y="4178422"/>
              <a:ext cx="735519"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18F94895-855C-4950-940E-B1971C970B8C}"/>
                </a:ext>
              </a:extLst>
            </p:cNvPr>
            <p:cNvCxnSpPr>
              <a:cxnSpLocks/>
            </p:cNvCxnSpPr>
            <p:nvPr/>
          </p:nvCxnSpPr>
          <p:spPr>
            <a:xfrm>
              <a:off x="5279667" y="3283969"/>
              <a:ext cx="735519"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D80FCC73-9AF2-4E75-B52D-40A336F96A29}"/>
                </a:ext>
              </a:extLst>
            </p:cNvPr>
            <p:cNvCxnSpPr>
              <a:cxnSpLocks/>
            </p:cNvCxnSpPr>
            <p:nvPr/>
          </p:nvCxnSpPr>
          <p:spPr>
            <a:xfrm>
              <a:off x="5279667" y="2382815"/>
              <a:ext cx="735519"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xmlns="" id="{375AC7C5-5F55-3E46-AA5D-A8FE48A49A25}"/>
              </a:ext>
            </a:extLst>
          </p:cNvPr>
          <p:cNvSpPr txBox="1">
            <a:spLocks noChangeArrowheads="1"/>
          </p:cNvSpPr>
          <p:nvPr/>
        </p:nvSpPr>
        <p:spPr bwMode="auto">
          <a:xfrm>
            <a:off x="6321107" y="3930643"/>
            <a:ext cx="1255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000" dirty="0">
                <a:solidFill>
                  <a:srgbClr val="0D274D"/>
                </a:solidFill>
                <a:latin typeface="+mn-lt"/>
              </a:rPr>
              <a:t>Engineering</a:t>
            </a:r>
            <a:br>
              <a:rPr lang="en-US" altLang="en-US" sz="1000" dirty="0">
                <a:solidFill>
                  <a:srgbClr val="0D274D"/>
                </a:solidFill>
                <a:latin typeface="+mn-lt"/>
              </a:rPr>
            </a:br>
            <a:r>
              <a:rPr lang="en-US" altLang="en-US" sz="1000" dirty="0">
                <a:solidFill>
                  <a:srgbClr val="0D274D"/>
                </a:solidFill>
                <a:latin typeface="+mn-lt"/>
              </a:rPr>
              <a:t>and Development</a:t>
            </a:r>
          </a:p>
        </p:txBody>
      </p:sp>
      <p:sp>
        <p:nvSpPr>
          <p:cNvPr id="69" name="TextBox 68">
            <a:extLst>
              <a:ext uri="{FF2B5EF4-FFF2-40B4-BE49-F238E27FC236}">
                <a16:creationId xmlns:a16="http://schemas.microsoft.com/office/drawing/2014/main" xmlns="" id="{14949CD4-DA0C-3A4F-B62C-B3E8F90B2155}"/>
              </a:ext>
            </a:extLst>
          </p:cNvPr>
          <p:cNvSpPr txBox="1">
            <a:spLocks noChangeArrowheads="1"/>
          </p:cNvSpPr>
          <p:nvPr/>
        </p:nvSpPr>
        <p:spPr bwMode="auto">
          <a:xfrm>
            <a:off x="880267" y="3069384"/>
            <a:ext cx="12552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000" dirty="0">
                <a:solidFill>
                  <a:srgbClr val="0D274D"/>
                </a:solidFill>
                <a:latin typeface="+mn-lt"/>
              </a:rPr>
              <a:t>Global Outreach</a:t>
            </a:r>
          </a:p>
        </p:txBody>
      </p:sp>
      <p:sp>
        <p:nvSpPr>
          <p:cNvPr id="70" name="TextBox 69">
            <a:extLst>
              <a:ext uri="{FF2B5EF4-FFF2-40B4-BE49-F238E27FC236}">
                <a16:creationId xmlns:a16="http://schemas.microsoft.com/office/drawing/2014/main" xmlns="" id="{7D02C71D-F3DC-D44F-9EDC-F6D60FBDC18D}"/>
              </a:ext>
            </a:extLst>
          </p:cNvPr>
          <p:cNvSpPr txBox="1">
            <a:spLocks noChangeArrowheads="1"/>
          </p:cNvSpPr>
          <p:nvPr/>
        </p:nvSpPr>
        <p:spPr bwMode="auto">
          <a:xfrm>
            <a:off x="880267" y="3917055"/>
            <a:ext cx="12552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000" dirty="0">
                <a:solidFill>
                  <a:srgbClr val="0D274D"/>
                </a:solidFill>
                <a:latin typeface="+mn-lt"/>
              </a:rPr>
              <a:t>Community</a:t>
            </a:r>
          </a:p>
        </p:txBody>
      </p:sp>
      <p:sp>
        <p:nvSpPr>
          <p:cNvPr id="71" name="TextBox 70">
            <a:extLst>
              <a:ext uri="{FF2B5EF4-FFF2-40B4-BE49-F238E27FC236}">
                <a16:creationId xmlns:a16="http://schemas.microsoft.com/office/drawing/2014/main" xmlns="" id="{2E3AEA1D-CD0C-3C4D-8598-C336D5CB5EAB}"/>
              </a:ext>
            </a:extLst>
          </p:cNvPr>
          <p:cNvSpPr txBox="1">
            <a:spLocks noChangeArrowheads="1"/>
          </p:cNvSpPr>
          <p:nvPr/>
        </p:nvSpPr>
        <p:spPr bwMode="auto">
          <a:xfrm>
            <a:off x="6321107" y="2135465"/>
            <a:ext cx="15097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000" dirty="0">
                <a:solidFill>
                  <a:srgbClr val="0D274D"/>
                </a:solidFill>
                <a:latin typeface="+mn-lt"/>
              </a:rPr>
              <a:t>Vulnerability Research </a:t>
            </a:r>
            <a:br>
              <a:rPr lang="en-US" altLang="en-US" sz="1000" dirty="0">
                <a:solidFill>
                  <a:srgbClr val="0D274D"/>
                </a:solidFill>
                <a:latin typeface="+mn-lt"/>
              </a:rPr>
            </a:br>
            <a:r>
              <a:rPr lang="en-US" altLang="en-US" sz="1000" dirty="0">
                <a:solidFill>
                  <a:srgbClr val="0D274D"/>
                </a:solidFill>
                <a:latin typeface="+mn-lt"/>
              </a:rPr>
              <a:t>and Discovery </a:t>
            </a:r>
          </a:p>
        </p:txBody>
      </p:sp>
      <p:sp>
        <p:nvSpPr>
          <p:cNvPr id="72" name="TextBox 71">
            <a:extLst>
              <a:ext uri="{FF2B5EF4-FFF2-40B4-BE49-F238E27FC236}">
                <a16:creationId xmlns:a16="http://schemas.microsoft.com/office/drawing/2014/main" xmlns="" id="{2C1E77E8-6D98-D944-9753-CFAB9F19A2AF}"/>
              </a:ext>
            </a:extLst>
          </p:cNvPr>
          <p:cNvSpPr txBox="1">
            <a:spLocks noChangeArrowheads="1"/>
          </p:cNvSpPr>
          <p:nvPr/>
        </p:nvSpPr>
        <p:spPr bwMode="auto">
          <a:xfrm>
            <a:off x="6321107" y="3102306"/>
            <a:ext cx="12552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000" dirty="0">
                <a:solidFill>
                  <a:srgbClr val="0D274D"/>
                </a:solidFill>
                <a:latin typeface="+mn-lt"/>
              </a:rPr>
              <a:t>Detection Research</a:t>
            </a:r>
            <a:endParaRPr lang="en-US" altLang="en-US" sz="1000" dirty="0">
              <a:solidFill>
                <a:srgbClr val="0D274D"/>
              </a:solidFill>
              <a:latin typeface="+mn-lt"/>
            </a:endParaRPr>
          </a:p>
        </p:txBody>
      </p:sp>
      <p:sp>
        <p:nvSpPr>
          <p:cNvPr id="73" name="TextBox 72">
            <a:extLst>
              <a:ext uri="{FF2B5EF4-FFF2-40B4-BE49-F238E27FC236}">
                <a16:creationId xmlns:a16="http://schemas.microsoft.com/office/drawing/2014/main" xmlns="" id="{76D9AF16-915E-5547-AB76-53A367F9B323}"/>
              </a:ext>
            </a:extLst>
          </p:cNvPr>
          <p:cNvSpPr txBox="1">
            <a:spLocks noChangeArrowheads="1"/>
          </p:cNvSpPr>
          <p:nvPr/>
        </p:nvSpPr>
        <p:spPr bwMode="auto">
          <a:xfrm>
            <a:off x="880267" y="2122544"/>
            <a:ext cx="1255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608013" fontAlgn="base">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000" dirty="0">
                <a:solidFill>
                  <a:srgbClr val="0D274D"/>
                </a:solidFill>
                <a:latin typeface="+mn-lt"/>
              </a:rPr>
              <a:t>Threat Intelligence </a:t>
            </a:r>
            <a:br>
              <a:rPr lang="en-US" sz="1000" dirty="0">
                <a:solidFill>
                  <a:srgbClr val="0D274D"/>
                </a:solidFill>
                <a:latin typeface="+mn-lt"/>
              </a:rPr>
            </a:br>
            <a:r>
              <a:rPr lang="en-US" sz="1000" dirty="0">
                <a:solidFill>
                  <a:srgbClr val="0D274D"/>
                </a:solidFill>
                <a:latin typeface="+mn-lt"/>
              </a:rPr>
              <a:t>and Interdiction</a:t>
            </a:r>
            <a:endParaRPr lang="en-US" altLang="en-US" sz="1000" dirty="0">
              <a:solidFill>
                <a:srgbClr val="0D274D"/>
              </a:solidFill>
              <a:latin typeface="+mn-lt"/>
            </a:endParaRPr>
          </a:p>
        </p:txBody>
      </p:sp>
      <p:grpSp>
        <p:nvGrpSpPr>
          <p:cNvPr id="62" name="Group 61">
            <a:extLst>
              <a:ext uri="{FF2B5EF4-FFF2-40B4-BE49-F238E27FC236}">
                <a16:creationId xmlns:a16="http://schemas.microsoft.com/office/drawing/2014/main" xmlns="" id="{09D26809-0798-4782-BAD4-E5CC5C0E641D}"/>
              </a:ext>
            </a:extLst>
          </p:cNvPr>
          <p:cNvGrpSpPr/>
          <p:nvPr/>
        </p:nvGrpSpPr>
        <p:grpSpPr>
          <a:xfrm>
            <a:off x="2235724" y="2916687"/>
            <a:ext cx="321985" cy="471983"/>
            <a:chOff x="-859221" y="2709550"/>
            <a:chExt cx="403071" cy="590847"/>
          </a:xfrm>
        </p:grpSpPr>
        <p:pic>
          <p:nvPicPr>
            <p:cNvPr id="63" name="Graphic 62">
              <a:extLst>
                <a:ext uri="{FF2B5EF4-FFF2-40B4-BE49-F238E27FC236}">
                  <a16:creationId xmlns:a16="http://schemas.microsoft.com/office/drawing/2014/main" xmlns="" id="{FE10CFFD-B3D4-43F9-8FD9-7DE44A6422B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59221" y="2897326"/>
              <a:ext cx="403071" cy="403071"/>
            </a:xfrm>
            <a:prstGeom prst="rect">
              <a:avLst/>
            </a:prstGeom>
          </p:spPr>
        </p:pic>
        <p:grpSp>
          <p:nvGrpSpPr>
            <p:cNvPr id="64" name="Group 63">
              <a:extLst>
                <a:ext uri="{FF2B5EF4-FFF2-40B4-BE49-F238E27FC236}">
                  <a16:creationId xmlns:a16="http://schemas.microsoft.com/office/drawing/2014/main" xmlns="" id="{52883FA7-3366-4ED1-B99D-7FBCB9EE940E}"/>
                </a:ext>
              </a:extLst>
            </p:cNvPr>
            <p:cNvGrpSpPr/>
            <p:nvPr/>
          </p:nvGrpSpPr>
          <p:grpSpPr>
            <a:xfrm>
              <a:off x="-824458" y="2709550"/>
              <a:ext cx="333544" cy="149085"/>
              <a:chOff x="2957794" y="1689584"/>
              <a:chExt cx="333544" cy="149085"/>
            </a:xfrm>
          </p:grpSpPr>
          <p:sp>
            <p:nvSpPr>
              <p:cNvPr id="65" name="Freeform: Shape 64">
                <a:extLst>
                  <a:ext uri="{FF2B5EF4-FFF2-40B4-BE49-F238E27FC236}">
                    <a16:creationId xmlns:a16="http://schemas.microsoft.com/office/drawing/2014/main" xmlns="" id="{11DA29DC-3643-4E3D-811B-1B7AA6C91B80}"/>
                  </a:ext>
                </a:extLst>
              </p:cNvPr>
              <p:cNvSpPr/>
              <p:nvPr/>
            </p:nvSpPr>
            <p:spPr>
              <a:xfrm>
                <a:off x="3025694" y="1777207"/>
                <a:ext cx="197664" cy="61462"/>
              </a:xfrm>
              <a:custGeom>
                <a:avLst/>
                <a:gdLst>
                  <a:gd name="connsiteX0" fmla="*/ 195829 w 197664"/>
                  <a:gd name="connsiteY0" fmla="*/ 47338 h 61462"/>
                  <a:gd name="connsiteX1" fmla="*/ 23105 w 197664"/>
                  <a:gd name="connsiteY1" fmla="*/ 26064 h 61462"/>
                  <a:gd name="connsiteX2" fmla="*/ 1831 w 197664"/>
                  <a:gd name="connsiteY2" fmla="*/ 47338 h 61462"/>
                  <a:gd name="connsiteX3" fmla="*/ 3403 w 197664"/>
                  <a:gd name="connsiteY3" fmla="*/ 59631 h 61462"/>
                  <a:gd name="connsiteX4" fmla="*/ 15697 w 197664"/>
                  <a:gd name="connsiteY4" fmla="*/ 58059 h 61462"/>
                  <a:gd name="connsiteX5" fmla="*/ 163949 w 197664"/>
                  <a:gd name="connsiteY5" fmla="*/ 40004 h 61462"/>
                  <a:gd name="connsiteX6" fmla="*/ 182004 w 197664"/>
                  <a:gd name="connsiteY6" fmla="*/ 58059 h 61462"/>
                  <a:gd name="connsiteX7" fmla="*/ 194277 w 197664"/>
                  <a:gd name="connsiteY7" fmla="*/ 59611 h 61462"/>
                  <a:gd name="connsiteX8" fmla="*/ 195829 w 197664"/>
                  <a:gd name="connsiteY8" fmla="*/ 47338 h 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64" h="61462">
                    <a:moveTo>
                      <a:pt x="195829" y="47338"/>
                    </a:moveTo>
                    <a:cubicBezTo>
                      <a:pt x="154007" y="-6233"/>
                      <a:pt x="76676" y="-15758"/>
                      <a:pt x="23105" y="26064"/>
                    </a:cubicBezTo>
                    <a:cubicBezTo>
                      <a:pt x="15170" y="32258"/>
                      <a:pt x="8026" y="39403"/>
                      <a:pt x="1831" y="47338"/>
                    </a:cubicBezTo>
                    <a:cubicBezTo>
                      <a:pt x="-1129" y="51166"/>
                      <a:pt x="-426" y="56671"/>
                      <a:pt x="3403" y="59631"/>
                    </a:cubicBezTo>
                    <a:cubicBezTo>
                      <a:pt x="7232" y="62592"/>
                      <a:pt x="12736" y="61888"/>
                      <a:pt x="15697" y="58059"/>
                    </a:cubicBezTo>
                    <a:cubicBezTo>
                      <a:pt x="51650" y="12135"/>
                      <a:pt x="118024" y="4051"/>
                      <a:pt x="163949" y="40004"/>
                    </a:cubicBezTo>
                    <a:cubicBezTo>
                      <a:pt x="170675" y="45270"/>
                      <a:pt x="176738" y="51333"/>
                      <a:pt x="182004" y="58059"/>
                    </a:cubicBezTo>
                    <a:cubicBezTo>
                      <a:pt x="184965" y="61877"/>
                      <a:pt x="190460" y="62572"/>
                      <a:pt x="194277" y="59611"/>
                    </a:cubicBezTo>
                    <a:cubicBezTo>
                      <a:pt x="198095" y="56650"/>
                      <a:pt x="198790" y="51155"/>
                      <a:pt x="195829" y="47338"/>
                    </a:cubicBezTo>
                    <a:close/>
                  </a:path>
                </a:pathLst>
              </a:custGeom>
              <a:solidFill>
                <a:srgbClr val="75C04A"/>
              </a:solidFill>
              <a:ln w="400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119EA7C7-AA7A-4385-B10D-5A652C4FD628}"/>
                  </a:ext>
                </a:extLst>
              </p:cNvPr>
              <p:cNvSpPr/>
              <p:nvPr/>
            </p:nvSpPr>
            <p:spPr>
              <a:xfrm>
                <a:off x="2957794" y="1689584"/>
                <a:ext cx="333544" cy="93664"/>
              </a:xfrm>
              <a:custGeom>
                <a:avLst/>
                <a:gdLst>
                  <a:gd name="connsiteX0" fmla="*/ 331727 w 333544"/>
                  <a:gd name="connsiteY0" fmla="*/ 79457 h 93664"/>
                  <a:gd name="connsiteX1" fmla="*/ 35373 w 333544"/>
                  <a:gd name="connsiteY1" fmla="*/ 45978 h 93664"/>
                  <a:gd name="connsiteX2" fmla="*/ 1894 w 333544"/>
                  <a:gd name="connsiteY2" fmla="*/ 79457 h 93664"/>
                  <a:gd name="connsiteX3" fmla="*/ 3325 w 333544"/>
                  <a:gd name="connsiteY3" fmla="*/ 91771 h 93664"/>
                  <a:gd name="connsiteX4" fmla="*/ 15638 w 333544"/>
                  <a:gd name="connsiteY4" fmla="*/ 90340 h 93664"/>
                  <a:gd name="connsiteX5" fmla="*/ 287560 w 333544"/>
                  <a:gd name="connsiteY5" fmla="*/ 59959 h 93664"/>
                  <a:gd name="connsiteX6" fmla="*/ 317942 w 333544"/>
                  <a:gd name="connsiteY6" fmla="*/ 90340 h 93664"/>
                  <a:gd name="connsiteX7" fmla="*/ 330235 w 333544"/>
                  <a:gd name="connsiteY7" fmla="*/ 91751 h 93664"/>
                  <a:gd name="connsiteX8" fmla="*/ 331646 w 333544"/>
                  <a:gd name="connsiteY8" fmla="*/ 79457 h 9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544" h="93664">
                    <a:moveTo>
                      <a:pt x="331727" y="79457"/>
                    </a:moveTo>
                    <a:cubicBezTo>
                      <a:pt x="259136" y="-11623"/>
                      <a:pt x="126454" y="-26613"/>
                      <a:pt x="35373" y="45978"/>
                    </a:cubicBezTo>
                    <a:cubicBezTo>
                      <a:pt x="22992" y="55846"/>
                      <a:pt x="11761" y="67076"/>
                      <a:pt x="1894" y="79457"/>
                    </a:cubicBezTo>
                    <a:cubicBezTo>
                      <a:pt x="-1111" y="83253"/>
                      <a:pt x="-471" y="88766"/>
                      <a:pt x="3325" y="91771"/>
                    </a:cubicBezTo>
                    <a:cubicBezTo>
                      <a:pt x="7120" y="94777"/>
                      <a:pt x="12633" y="94136"/>
                      <a:pt x="15638" y="90340"/>
                    </a:cubicBezTo>
                    <a:cubicBezTo>
                      <a:pt x="82338" y="6862"/>
                      <a:pt x="204081" y="-6741"/>
                      <a:pt x="287560" y="59959"/>
                    </a:cubicBezTo>
                    <a:cubicBezTo>
                      <a:pt x="298784" y="68926"/>
                      <a:pt x="308974" y="79116"/>
                      <a:pt x="317942" y="90340"/>
                    </a:cubicBezTo>
                    <a:cubicBezTo>
                      <a:pt x="320947" y="94125"/>
                      <a:pt x="326451" y="94756"/>
                      <a:pt x="330235" y="91751"/>
                    </a:cubicBezTo>
                    <a:cubicBezTo>
                      <a:pt x="334020" y="88746"/>
                      <a:pt x="334651" y="83242"/>
                      <a:pt x="331646" y="79457"/>
                    </a:cubicBezTo>
                    <a:close/>
                  </a:path>
                </a:pathLst>
              </a:custGeom>
              <a:solidFill>
                <a:srgbClr val="75C04A"/>
              </a:solidFill>
              <a:ln w="400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18D1099C-1192-4790-AC72-71BFAF6601E5}"/>
                  </a:ext>
                </a:extLst>
              </p:cNvPr>
              <p:cNvSpPr/>
              <p:nvPr/>
            </p:nvSpPr>
            <p:spPr>
              <a:xfrm>
                <a:off x="2993161" y="1733395"/>
                <a:ext cx="262765" cy="75736"/>
              </a:xfrm>
              <a:custGeom>
                <a:avLst/>
                <a:gdLst>
                  <a:gd name="connsiteX0" fmla="*/ 261131 w 262765"/>
                  <a:gd name="connsiteY0" fmla="*/ 61847 h 75736"/>
                  <a:gd name="connsiteX1" fmla="*/ 26191 w 262765"/>
                  <a:gd name="connsiteY1" fmla="*/ 37290 h 75736"/>
                  <a:gd name="connsiteX2" fmla="*/ 1634 w 262765"/>
                  <a:gd name="connsiteY2" fmla="*/ 61847 h 75736"/>
                  <a:gd name="connsiteX3" fmla="*/ 3685 w 262765"/>
                  <a:gd name="connsiteY3" fmla="*/ 74103 h 75736"/>
                  <a:gd name="connsiteX4" fmla="*/ 15298 w 262765"/>
                  <a:gd name="connsiteY4" fmla="*/ 72851 h 75736"/>
                  <a:gd name="connsiteX5" fmla="*/ 225587 w 262765"/>
                  <a:gd name="connsiteY5" fmla="*/ 50970 h 75736"/>
                  <a:gd name="connsiteX6" fmla="*/ 247467 w 262765"/>
                  <a:gd name="connsiteY6" fmla="*/ 72851 h 75736"/>
                  <a:gd name="connsiteX7" fmla="*/ 259879 w 262765"/>
                  <a:gd name="connsiteY7" fmla="*/ 73460 h 75736"/>
                  <a:gd name="connsiteX8" fmla="*/ 261131 w 262765"/>
                  <a:gd name="connsiteY8" fmla="*/ 61847 h 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765" h="75736">
                    <a:moveTo>
                      <a:pt x="261131" y="61847"/>
                    </a:moveTo>
                    <a:cubicBezTo>
                      <a:pt x="203036" y="-9811"/>
                      <a:pt x="97850" y="-20806"/>
                      <a:pt x="26191" y="37290"/>
                    </a:cubicBezTo>
                    <a:cubicBezTo>
                      <a:pt x="17175" y="44600"/>
                      <a:pt x="8944" y="52830"/>
                      <a:pt x="1634" y="61847"/>
                    </a:cubicBezTo>
                    <a:cubicBezTo>
                      <a:pt x="-1184" y="65797"/>
                      <a:pt x="-266" y="71285"/>
                      <a:pt x="3685" y="74103"/>
                    </a:cubicBezTo>
                    <a:cubicBezTo>
                      <a:pt x="7313" y="76691"/>
                      <a:pt x="12305" y="76153"/>
                      <a:pt x="15298" y="72851"/>
                    </a:cubicBezTo>
                    <a:cubicBezTo>
                      <a:pt x="67326" y="8739"/>
                      <a:pt x="161475" y="-1057"/>
                      <a:pt x="225587" y="50970"/>
                    </a:cubicBezTo>
                    <a:cubicBezTo>
                      <a:pt x="233617" y="57487"/>
                      <a:pt x="240950" y="64820"/>
                      <a:pt x="247467" y="72851"/>
                    </a:cubicBezTo>
                    <a:cubicBezTo>
                      <a:pt x="250726" y="76446"/>
                      <a:pt x="256283" y="76719"/>
                      <a:pt x="259879" y="73460"/>
                    </a:cubicBezTo>
                    <a:cubicBezTo>
                      <a:pt x="263181" y="70467"/>
                      <a:pt x="263720" y="65475"/>
                      <a:pt x="261131" y="61847"/>
                    </a:cubicBezTo>
                    <a:close/>
                  </a:path>
                </a:pathLst>
              </a:custGeom>
              <a:solidFill>
                <a:srgbClr val="75C04A"/>
              </a:solidFill>
              <a:ln w="4001" cap="flat">
                <a:noFill/>
                <a:prstDash val="solid"/>
                <a:miter/>
              </a:ln>
            </p:spPr>
            <p:txBody>
              <a:bodyPr rtlCol="0" anchor="ctr"/>
              <a:lstStyle/>
              <a:p>
                <a:endParaRPr lang="en-US"/>
              </a:p>
            </p:txBody>
          </p:sp>
        </p:grpSp>
      </p:grpSp>
      <p:grpSp>
        <p:nvGrpSpPr>
          <p:cNvPr id="7" name="Group 6">
            <a:extLst>
              <a:ext uri="{FF2B5EF4-FFF2-40B4-BE49-F238E27FC236}">
                <a16:creationId xmlns:a16="http://schemas.microsoft.com/office/drawing/2014/main" xmlns="" id="{00DCDC27-5B23-41C7-86AD-94014F3ADB9F}"/>
              </a:ext>
            </a:extLst>
          </p:cNvPr>
          <p:cNvGrpSpPr/>
          <p:nvPr/>
        </p:nvGrpSpPr>
        <p:grpSpPr>
          <a:xfrm>
            <a:off x="7672369" y="2043760"/>
            <a:ext cx="416030" cy="416030"/>
            <a:chOff x="8324767" y="2420978"/>
            <a:chExt cx="416030" cy="416030"/>
          </a:xfrm>
        </p:grpSpPr>
        <p:pic>
          <p:nvPicPr>
            <p:cNvPr id="6" name="Graphic 5">
              <a:extLst>
                <a:ext uri="{FF2B5EF4-FFF2-40B4-BE49-F238E27FC236}">
                  <a16:creationId xmlns:a16="http://schemas.microsoft.com/office/drawing/2014/main" xmlns="" id="{97EB1D9F-1A85-4412-9DA6-DF12D4BCE21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324767" y="2420978"/>
              <a:ext cx="416030" cy="416030"/>
            </a:xfrm>
            <a:prstGeom prst="rect">
              <a:avLst/>
            </a:prstGeom>
          </p:spPr>
        </p:pic>
        <p:pic>
          <p:nvPicPr>
            <p:cNvPr id="5" name="Graphic 4">
              <a:extLst>
                <a:ext uri="{FF2B5EF4-FFF2-40B4-BE49-F238E27FC236}">
                  <a16:creationId xmlns:a16="http://schemas.microsoft.com/office/drawing/2014/main" xmlns="" id="{1B0DC341-96E5-499D-AA3D-DCB34A56E1E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02565" y="2480171"/>
              <a:ext cx="155448" cy="155448"/>
            </a:xfrm>
            <a:prstGeom prst="rect">
              <a:avLst/>
            </a:prstGeom>
          </p:spPr>
        </p:pic>
      </p:grpSp>
      <p:pic>
        <p:nvPicPr>
          <p:cNvPr id="9" name="Graphic 8">
            <a:extLst>
              <a:ext uri="{FF2B5EF4-FFF2-40B4-BE49-F238E27FC236}">
                <a16:creationId xmlns:a16="http://schemas.microsoft.com/office/drawing/2014/main" xmlns="" id="{9A618FBD-3BD8-409D-AC30-BC4FD3FA9F5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690703" y="3859038"/>
            <a:ext cx="397696" cy="403071"/>
          </a:xfrm>
          <a:prstGeom prst="rect">
            <a:avLst/>
          </a:prstGeom>
        </p:spPr>
      </p:pic>
      <p:pic>
        <p:nvPicPr>
          <p:cNvPr id="10" name="Graphic 9">
            <a:extLst>
              <a:ext uri="{FF2B5EF4-FFF2-40B4-BE49-F238E27FC236}">
                <a16:creationId xmlns:a16="http://schemas.microsoft.com/office/drawing/2014/main" xmlns="" id="{B6B290FE-C4B2-4C96-A5E0-B5DD825145DA}"/>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2167768" y="3836714"/>
            <a:ext cx="416020" cy="327270"/>
          </a:xfrm>
          <a:prstGeom prst="rect">
            <a:avLst/>
          </a:prstGeom>
        </p:spPr>
      </p:pic>
      <p:pic>
        <p:nvPicPr>
          <p:cNvPr id="21" name="Graphic 20">
            <a:extLst>
              <a:ext uri="{FF2B5EF4-FFF2-40B4-BE49-F238E27FC236}">
                <a16:creationId xmlns:a16="http://schemas.microsoft.com/office/drawing/2014/main" xmlns="" id="{C4DDF9DB-C934-4594-A635-879685707B29}"/>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209419" y="2723113"/>
            <a:ext cx="2555316" cy="1113601"/>
          </a:xfrm>
          <a:prstGeom prst="rect">
            <a:avLst/>
          </a:prstGeom>
        </p:spPr>
      </p:pic>
      <p:cxnSp>
        <p:nvCxnSpPr>
          <p:cNvPr id="30" name="Straight Connector 29">
            <a:extLst>
              <a:ext uri="{FF2B5EF4-FFF2-40B4-BE49-F238E27FC236}">
                <a16:creationId xmlns:a16="http://schemas.microsoft.com/office/drawing/2014/main" xmlns="" id="{B1FE69C4-6339-4263-8164-62AF4595E9E1}"/>
              </a:ext>
            </a:extLst>
          </p:cNvPr>
          <p:cNvCxnSpPr/>
          <p:nvPr/>
        </p:nvCxnSpPr>
        <p:spPr>
          <a:xfrm>
            <a:off x="2724860" y="2115401"/>
            <a:ext cx="0" cy="3371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43361E1F-0804-4B78-9AA8-6126E73F9F8D}"/>
              </a:ext>
            </a:extLst>
          </p:cNvPr>
          <p:cNvCxnSpPr/>
          <p:nvPr/>
        </p:nvCxnSpPr>
        <p:spPr>
          <a:xfrm>
            <a:off x="2724860" y="3010664"/>
            <a:ext cx="0" cy="3371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82E50739-1004-4A30-A9E4-F927513DB2C4}"/>
              </a:ext>
            </a:extLst>
          </p:cNvPr>
          <p:cNvCxnSpPr/>
          <p:nvPr/>
        </p:nvCxnSpPr>
        <p:spPr>
          <a:xfrm>
            <a:off x="2724860" y="3901511"/>
            <a:ext cx="0" cy="3371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147D6DD2-896D-4768-BE08-88DAB9016FAE}"/>
              </a:ext>
            </a:extLst>
          </p:cNvPr>
          <p:cNvCxnSpPr/>
          <p:nvPr/>
        </p:nvCxnSpPr>
        <p:spPr>
          <a:xfrm>
            <a:off x="6240663" y="2115401"/>
            <a:ext cx="0" cy="3371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9D000F6D-5028-4A06-841B-2099E1B5E526}"/>
              </a:ext>
            </a:extLst>
          </p:cNvPr>
          <p:cNvCxnSpPr/>
          <p:nvPr/>
        </p:nvCxnSpPr>
        <p:spPr>
          <a:xfrm>
            <a:off x="6240663" y="3010664"/>
            <a:ext cx="0" cy="3371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CAAC0D80-41B8-4128-82C7-9EB19E381C48}"/>
              </a:ext>
            </a:extLst>
          </p:cNvPr>
          <p:cNvCxnSpPr/>
          <p:nvPr/>
        </p:nvCxnSpPr>
        <p:spPr>
          <a:xfrm>
            <a:off x="6240663" y="3901511"/>
            <a:ext cx="0" cy="3371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xmlns="" id="{3BA6A42F-1E92-4349-8301-D4347A0367B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648278" y="2986683"/>
            <a:ext cx="416030" cy="416030"/>
          </a:xfrm>
          <a:prstGeom prst="rect">
            <a:avLst/>
          </a:prstGeom>
        </p:spPr>
      </p:pic>
      <p:pic>
        <p:nvPicPr>
          <p:cNvPr id="4" name="Graphic 3">
            <a:extLst>
              <a:ext uri="{FF2B5EF4-FFF2-40B4-BE49-F238E27FC236}">
                <a16:creationId xmlns:a16="http://schemas.microsoft.com/office/drawing/2014/main" xmlns="" id="{5319119A-3473-4D87-855A-47548CFE8CF6}"/>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203007" y="2070473"/>
            <a:ext cx="354702" cy="403071"/>
          </a:xfrm>
          <a:prstGeom prst="rect">
            <a:avLst/>
          </a:prstGeom>
        </p:spPr>
      </p:pic>
    </p:spTree>
    <p:extLst>
      <p:ext uri="{BB962C8B-B14F-4D97-AF65-F5344CB8AC3E}">
        <p14:creationId xmlns:p14="http://schemas.microsoft.com/office/powerpoint/2010/main" val="354518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D38A92F-D7F7-2246-89E4-3B4D0B45BB36}"/>
              </a:ext>
            </a:extLst>
          </p:cNvPr>
          <p:cNvSpPr>
            <a:spLocks noGrp="1"/>
          </p:cNvSpPr>
          <p:nvPr>
            <p:ph type="title"/>
          </p:nvPr>
        </p:nvSpPr>
        <p:spPr/>
        <p:txBody>
          <a:bodyPr/>
          <a:lstStyle/>
          <a:p>
            <a:r>
              <a:rPr lang="en-US" dirty="0"/>
              <a:t>The Firepower Portfolio – links to data sheets below (replaces individual Firepower series slides)</a:t>
            </a:r>
          </a:p>
        </p:txBody>
      </p:sp>
      <p:sp>
        <p:nvSpPr>
          <p:cNvPr id="56" name="Oval 55">
            <a:extLst>
              <a:ext uri="{FF2B5EF4-FFF2-40B4-BE49-F238E27FC236}">
                <a16:creationId xmlns:a16="http://schemas.microsoft.com/office/drawing/2014/main" xmlns="" id="{B998031F-0E7F-5E44-AF35-6570D425D740}"/>
              </a:ext>
            </a:extLst>
          </p:cNvPr>
          <p:cNvSpPr/>
          <p:nvPr/>
        </p:nvSpPr>
        <p:spPr>
          <a:xfrm>
            <a:off x="8162378" y="4526992"/>
            <a:ext cx="89186" cy="90558"/>
          </a:xfrm>
          <a:prstGeom prst="ellipse">
            <a:avLst/>
          </a:prstGeom>
          <a:solidFill>
            <a:srgbClr val="E324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xmlns="" id="{8452CBB4-436E-6F46-8E22-EDD60E068F82}"/>
              </a:ext>
            </a:extLst>
          </p:cNvPr>
          <p:cNvSpPr txBox="1"/>
          <p:nvPr/>
        </p:nvSpPr>
        <p:spPr>
          <a:xfrm>
            <a:off x="8318244" y="4503022"/>
            <a:ext cx="742511" cy="138499"/>
          </a:xfrm>
          <a:prstGeom prst="rect">
            <a:avLst/>
          </a:prstGeom>
          <a:noFill/>
        </p:spPr>
        <p:txBody>
          <a:bodyPr wrap="square" lIns="0" tIns="0" rIns="0" bIns="0" rtlCol="0">
            <a:spAutoFit/>
          </a:bodyPr>
          <a:lstStyle/>
          <a:p>
            <a:pPr algn="l"/>
            <a:r>
              <a:rPr lang="en-US" sz="900" dirty="0">
                <a:latin typeface="+mn-lt"/>
              </a:rPr>
              <a:t>= not MVC</a:t>
            </a:r>
          </a:p>
        </p:txBody>
      </p:sp>
      <p:graphicFrame>
        <p:nvGraphicFramePr>
          <p:cNvPr id="3" name="Google Shape;4966;p156">
            <a:extLst>
              <a:ext uri="{FF2B5EF4-FFF2-40B4-BE49-F238E27FC236}">
                <a16:creationId xmlns:a16="http://schemas.microsoft.com/office/drawing/2014/main" xmlns="" id="{DA2E35B8-5624-4CBF-BCC9-1729423727F7}"/>
              </a:ext>
            </a:extLst>
          </p:cNvPr>
          <p:cNvGraphicFramePr/>
          <p:nvPr>
            <p:extLst>
              <p:ext uri="{D42A27DB-BD31-4B8C-83A1-F6EECF244321}">
                <p14:modId xmlns:p14="http://schemas.microsoft.com/office/powerpoint/2010/main" val="3351718784"/>
              </p:ext>
            </p:extLst>
          </p:nvPr>
        </p:nvGraphicFramePr>
        <p:xfrm>
          <a:off x="573851" y="1357339"/>
          <a:ext cx="7983045" cy="2920463"/>
        </p:xfrm>
        <a:graphic>
          <a:graphicData uri="http://schemas.openxmlformats.org/drawingml/2006/table">
            <a:tbl>
              <a:tblPr firstRow="1" bandRow="1">
                <a:noFill/>
              </a:tblPr>
              <a:tblGrid>
                <a:gridCol w="1866944">
                  <a:extLst>
                    <a:ext uri="{9D8B030D-6E8A-4147-A177-3AD203B41FA5}">
                      <a16:colId xmlns:a16="http://schemas.microsoft.com/office/drawing/2014/main" xmlns="" val="20000"/>
                    </a:ext>
                  </a:extLst>
                </a:gridCol>
                <a:gridCol w="6116101">
                  <a:extLst>
                    <a:ext uri="{9D8B030D-6E8A-4147-A177-3AD203B41FA5}">
                      <a16:colId xmlns:a16="http://schemas.microsoft.com/office/drawing/2014/main" xmlns="" val="20001"/>
                    </a:ext>
                  </a:extLst>
                </a:gridCol>
              </a:tblGrid>
              <a:tr h="320040">
                <a:tc>
                  <a:txBody>
                    <a:bodyPr/>
                    <a:lstStyle/>
                    <a:p>
                      <a:pPr marL="0" marR="0" lvl="0" indent="0" algn="l" defTabSz="685777" rtl="0" eaLnBrk="1" latinLnBrk="0" hangingPunct="1">
                        <a:lnSpc>
                          <a:spcPct val="100000"/>
                        </a:lnSpc>
                        <a:spcBef>
                          <a:spcPts val="0"/>
                        </a:spcBef>
                        <a:spcAft>
                          <a:spcPts val="0"/>
                        </a:spcAft>
                        <a:buNone/>
                      </a:pPr>
                      <a:r>
                        <a:rPr lang="en-US" sz="1000" b="0" i="0" kern="1200" dirty="0">
                          <a:solidFill>
                            <a:schemeClr val="dk1"/>
                          </a:solidFill>
                          <a:latin typeface="+mn-lt"/>
                          <a:ea typeface="+mn-ea"/>
                          <a:cs typeface="+mn-cs"/>
                        </a:rPr>
                        <a:t>Firepower 1000 Series: </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a:latin typeface="+mn-lt"/>
                          <a:hlinkClick r:id="rId3"/>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Small business and branch office security with superior price / performance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20040">
                <a:tc>
                  <a:txBody>
                    <a:bodyPr/>
                    <a:lstStyle/>
                    <a:p>
                      <a:pPr marL="0" indent="0" defTabSz="684213">
                        <a:lnSpc>
                          <a:spcPct val="100000"/>
                        </a:lnSpc>
                        <a:spcBef>
                          <a:spcPts val="0"/>
                        </a:spcBef>
                        <a:spcAft>
                          <a:spcPts val="0"/>
                        </a:spcAft>
                        <a:buClr>
                          <a:schemeClr val="accent1"/>
                        </a:buClr>
                        <a:buSzPct val="60000"/>
                      </a:pPr>
                      <a:r>
                        <a:rPr lang="en-US" sz="1000" dirty="0">
                          <a:solidFill>
                            <a:schemeClr val="accent3"/>
                          </a:solidFill>
                          <a:latin typeface="+mn-lt"/>
                        </a:rPr>
                        <a:t>Firepower 1150:</a:t>
                      </a:r>
                    </a:p>
                    <a:p>
                      <a:pPr marL="0" marR="0" lvl="0" indent="0" algn="l" defTabSz="684213" rtl="0" eaLnBrk="1" fontAlgn="auto" latinLnBrk="0" hangingPunct="1">
                        <a:lnSpc>
                          <a:spcPct val="100000"/>
                        </a:lnSpc>
                        <a:spcBef>
                          <a:spcPts val="0"/>
                        </a:spcBef>
                        <a:spcAft>
                          <a:spcPts val="0"/>
                        </a:spcAft>
                        <a:buClr>
                          <a:schemeClr val="accent1"/>
                        </a:buClr>
                        <a:buSzPct val="60000"/>
                        <a:buFontTx/>
                        <a:buNone/>
                        <a:tabLst/>
                        <a:defRPr/>
                      </a:pPr>
                      <a:r>
                        <a:rPr lang="en-US" sz="800" dirty="0">
                          <a:latin typeface="+mn-lt"/>
                          <a:hlinkClick r:id="rId3"/>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Enterprise-grade security with exceptional price / performance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20040">
                <a:tc>
                  <a:txBody>
                    <a:bodyPr/>
                    <a:lstStyle/>
                    <a:p>
                      <a:pPr marL="0" indent="0">
                        <a:lnSpc>
                          <a:spcPct val="100000"/>
                        </a:lnSpc>
                        <a:spcBef>
                          <a:spcPts val="0"/>
                        </a:spcBef>
                        <a:spcAft>
                          <a:spcPts val="0"/>
                        </a:spcAft>
                      </a:pPr>
                      <a:r>
                        <a:rPr lang="en-US" sz="1000" dirty="0">
                          <a:latin typeface="+mn-lt"/>
                        </a:rPr>
                        <a:t>Firepower 2000 Series:</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a:latin typeface="+mn-lt"/>
                          <a:hlinkClick r:id="rId4"/>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Internet Edge and branch office security with leading price / performance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20040">
                <a:tc>
                  <a:txBody>
                    <a:bodyPr/>
                    <a:lstStyle/>
                    <a:p>
                      <a:pPr marL="0" indent="0">
                        <a:lnSpc>
                          <a:spcPct val="100000"/>
                        </a:lnSpc>
                        <a:spcBef>
                          <a:spcPts val="0"/>
                        </a:spcBef>
                        <a:spcAft>
                          <a:spcPts val="0"/>
                        </a:spcAft>
                      </a:pPr>
                      <a:r>
                        <a:rPr lang="en-US" sz="1000" dirty="0">
                          <a:latin typeface="+mn-lt"/>
                        </a:rPr>
                        <a:t>Firepower 4000 Series:</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a:latin typeface="+mn-lt"/>
                          <a:hlinkClick r:id="rId5"/>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Large enterprise and data center security with superior price / performance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20040">
                <a:tc>
                  <a:txBody>
                    <a:bodyPr/>
                    <a:lstStyle/>
                    <a:p>
                      <a:pPr marL="0" indent="0">
                        <a:lnSpc>
                          <a:spcPct val="100000"/>
                        </a:lnSpc>
                        <a:spcBef>
                          <a:spcPts val="0"/>
                        </a:spcBef>
                        <a:spcAft>
                          <a:spcPts val="0"/>
                        </a:spcAft>
                        <a:buNone/>
                      </a:pPr>
                      <a:r>
                        <a:rPr lang="en-US" sz="1000" dirty="0">
                          <a:latin typeface="+mn-lt"/>
                        </a:rPr>
                        <a:t>Firepower 4112: </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a:latin typeface="+mn-lt"/>
                          <a:hlinkClick r:id="rId5"/>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Large campus and data center security with optimized performance and scalability in a small footprint</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20040">
                <a:tc>
                  <a:txBody>
                    <a:bodyPr/>
                    <a:lstStyle/>
                    <a:p>
                      <a:pPr marL="0" indent="0">
                        <a:lnSpc>
                          <a:spcPct val="100000"/>
                        </a:lnSpc>
                        <a:spcBef>
                          <a:spcPts val="0"/>
                        </a:spcBef>
                        <a:spcAft>
                          <a:spcPts val="0"/>
                        </a:spcAft>
                        <a:buFont typeface="Arial" charset="0"/>
                        <a:buNone/>
                      </a:pPr>
                      <a:r>
                        <a:rPr lang="en-US" sz="1000" dirty="0">
                          <a:solidFill>
                            <a:schemeClr val="tx1"/>
                          </a:solidFill>
                          <a:latin typeface="+mn-lt"/>
                        </a:rPr>
                        <a:t>Firepower 9000 Series: </a:t>
                      </a:r>
                    </a:p>
                    <a:p>
                      <a:pPr marL="0" marR="0" lvl="0" indent="0" algn="l" defTabSz="685777" rtl="0" eaLnBrk="1" fontAlgn="auto" latinLnBrk="0" hangingPunct="1">
                        <a:lnSpc>
                          <a:spcPct val="100000"/>
                        </a:lnSpc>
                        <a:spcBef>
                          <a:spcPts val="0"/>
                        </a:spcBef>
                        <a:spcAft>
                          <a:spcPts val="0"/>
                        </a:spcAft>
                        <a:buClrTx/>
                        <a:buSzTx/>
                        <a:buFont typeface="Arial" charset="0"/>
                        <a:buNone/>
                        <a:tabLst/>
                        <a:defRPr/>
                      </a:pPr>
                      <a:r>
                        <a:rPr lang="en-US" sz="800" dirty="0">
                          <a:latin typeface="+mn-lt"/>
                          <a:hlinkClick r:id="rId6"/>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Carrier-grade security with leading price / performance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60143">
                <a:tc>
                  <a:txBody>
                    <a:bodyPr/>
                    <a:lstStyle/>
                    <a:p>
                      <a:pPr marL="0" indent="0">
                        <a:lnSpc>
                          <a:spcPct val="100000"/>
                        </a:lnSpc>
                        <a:spcBef>
                          <a:spcPts val="0"/>
                        </a:spcBef>
                        <a:spcAft>
                          <a:spcPts val="0"/>
                        </a:spcAft>
                        <a:buFont typeface="Arial" charset="0"/>
                        <a:buNone/>
                      </a:pPr>
                      <a:r>
                        <a:rPr lang="en-US" sz="1000" dirty="0" err="1">
                          <a:solidFill>
                            <a:schemeClr val="tx1"/>
                          </a:solidFill>
                          <a:latin typeface="+mn-lt"/>
                        </a:rPr>
                        <a:t>NGFWv</a:t>
                      </a:r>
                      <a:endParaRPr lang="en-US" sz="1000" dirty="0">
                        <a:solidFill>
                          <a:schemeClr val="tx1"/>
                        </a:solidFill>
                        <a:latin typeface="+mn-lt"/>
                      </a:endParaRPr>
                    </a:p>
                    <a:p>
                      <a:pPr marL="0" marR="0" lvl="0" indent="0" algn="l" defTabSz="685777" rtl="0" eaLnBrk="1" fontAlgn="auto" latinLnBrk="0" hangingPunct="1">
                        <a:lnSpc>
                          <a:spcPct val="100000"/>
                        </a:lnSpc>
                        <a:spcBef>
                          <a:spcPts val="0"/>
                        </a:spcBef>
                        <a:spcAft>
                          <a:spcPts val="0"/>
                        </a:spcAft>
                        <a:buClrTx/>
                        <a:buSzTx/>
                        <a:buFont typeface="Arial" charset="0"/>
                        <a:buNone/>
                        <a:tabLst/>
                        <a:defRPr/>
                      </a:pPr>
                      <a:r>
                        <a:rPr lang="en-US" sz="800" dirty="0">
                          <a:latin typeface="+mn-lt"/>
                          <a:hlinkClick r:id="rId7"/>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Advanced threat prevention security for public and private cloud environments</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20040">
                <a:tc>
                  <a:txBody>
                    <a:bodyPr/>
                    <a:lstStyle/>
                    <a:p>
                      <a:pPr marL="0" indent="0">
                        <a:lnSpc>
                          <a:spcPct val="100000"/>
                        </a:lnSpc>
                        <a:spcBef>
                          <a:spcPts val="0"/>
                        </a:spcBef>
                        <a:spcAft>
                          <a:spcPts val="0"/>
                        </a:spcAft>
                        <a:buFont typeface="Arial" charset="0"/>
                        <a:buNone/>
                      </a:pPr>
                      <a:r>
                        <a:rPr lang="en-US" sz="1000" dirty="0" err="1">
                          <a:solidFill>
                            <a:schemeClr val="tx1"/>
                          </a:solidFill>
                          <a:latin typeface="+mn-lt"/>
                        </a:rPr>
                        <a:t>ASAv</a:t>
                      </a:r>
                      <a:endParaRPr lang="en-US" sz="1000" dirty="0">
                        <a:solidFill>
                          <a:schemeClr val="tx1"/>
                        </a:solidFill>
                        <a:latin typeface="+mn-lt"/>
                      </a:endParaRPr>
                    </a:p>
                    <a:p>
                      <a:pPr marL="0" marR="0" lvl="0" indent="0" algn="l" defTabSz="685777" rtl="0" eaLnBrk="1" fontAlgn="auto" latinLnBrk="0" hangingPunct="1">
                        <a:lnSpc>
                          <a:spcPct val="100000"/>
                        </a:lnSpc>
                        <a:spcBef>
                          <a:spcPts val="0"/>
                        </a:spcBef>
                        <a:spcAft>
                          <a:spcPts val="0"/>
                        </a:spcAft>
                        <a:buClrTx/>
                        <a:buSzTx/>
                        <a:buFont typeface="Arial" charset="0"/>
                        <a:buNone/>
                        <a:tabLst/>
                        <a:defRPr/>
                      </a:pPr>
                      <a:r>
                        <a:rPr lang="en-US" sz="800" dirty="0">
                          <a:latin typeface="+mn-lt"/>
                          <a:hlinkClick r:id="rId8"/>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Virtual firewall and VPN for public and private cloud environments; supports your remote workforce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200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ASAv100</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a:latin typeface="+mn-lt"/>
                          <a:hlinkClick r:id="rId8"/>
                        </a:rPr>
                        <a:t>Data Sheet here</a:t>
                      </a:r>
                      <a:endParaRPr lang="en-US" sz="800" dirty="0">
                        <a:latin typeface="+mn-lt"/>
                      </a:endParaRPr>
                    </a:p>
                  </a:txBody>
                  <a:tcPr marL="2743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77" rtl="0" eaLnBrk="1" fontAlgn="auto" latinLnBrk="0" hangingPunct="1">
                        <a:lnSpc>
                          <a:spcPct val="100000"/>
                        </a:lnSpc>
                        <a:spcBef>
                          <a:spcPts val="0"/>
                        </a:spcBef>
                        <a:spcAft>
                          <a:spcPts val="0"/>
                        </a:spcAft>
                        <a:buClr>
                          <a:schemeClr val="dk1"/>
                        </a:buClr>
                        <a:buSzPts val="1800"/>
                        <a:buFont typeface="Arial"/>
                        <a:buNone/>
                        <a:tabLst/>
                        <a:defRPr/>
                      </a:pPr>
                      <a:r>
                        <a:rPr lang="en-US" sz="1000" kern="1200" dirty="0">
                          <a:solidFill>
                            <a:schemeClr val="tx1"/>
                          </a:solidFill>
                          <a:latin typeface="+mn-lt"/>
                          <a:ea typeface="+mn-ea"/>
                          <a:cs typeface="+mn-cs"/>
                        </a:rPr>
                        <a:t>Supports private and public cloud environments</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02967337"/>
                  </a:ext>
                </a:extLst>
              </a:tr>
            </a:tbl>
          </a:graphicData>
        </a:graphic>
      </p:graphicFrame>
      <p:sp>
        <p:nvSpPr>
          <p:cNvPr id="47" name="Oval 46">
            <a:extLst>
              <a:ext uri="{FF2B5EF4-FFF2-40B4-BE49-F238E27FC236}">
                <a16:creationId xmlns:a16="http://schemas.microsoft.com/office/drawing/2014/main" xmlns="" id="{0046FB78-4794-2247-824B-1A0B5F02EFBC}"/>
              </a:ext>
            </a:extLst>
          </p:cNvPr>
          <p:cNvSpPr/>
          <p:nvPr/>
        </p:nvSpPr>
        <p:spPr>
          <a:xfrm>
            <a:off x="687158" y="3374914"/>
            <a:ext cx="89186" cy="90558"/>
          </a:xfrm>
          <a:prstGeom prst="ellipse">
            <a:avLst/>
          </a:prstGeom>
          <a:solidFill>
            <a:srgbClr val="E324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xmlns="" id="{FFDD89C3-EAE4-AE40-A546-C73475EABEE4}"/>
              </a:ext>
            </a:extLst>
          </p:cNvPr>
          <p:cNvSpPr/>
          <p:nvPr/>
        </p:nvSpPr>
        <p:spPr>
          <a:xfrm>
            <a:off x="683983" y="3701420"/>
            <a:ext cx="89186" cy="90558"/>
          </a:xfrm>
          <a:prstGeom prst="ellipse">
            <a:avLst/>
          </a:prstGeom>
          <a:solidFill>
            <a:srgbClr val="E324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xmlns="" id="{C02323B2-0FB2-A54B-A890-0C2997E7D42E}"/>
              </a:ext>
            </a:extLst>
          </p:cNvPr>
          <p:cNvSpPr/>
          <p:nvPr/>
        </p:nvSpPr>
        <p:spPr>
          <a:xfrm>
            <a:off x="683983" y="4035968"/>
            <a:ext cx="89186" cy="90558"/>
          </a:xfrm>
          <a:prstGeom prst="ellipse">
            <a:avLst/>
          </a:prstGeom>
          <a:solidFill>
            <a:srgbClr val="E324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890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xmlns="" id="{6E50ABD3-720B-664E-BBCA-5692B4AD493A}"/>
              </a:ext>
            </a:extLst>
          </p:cNvPr>
          <p:cNvSpPr>
            <a:spLocks noGrp="1"/>
          </p:cNvSpPr>
          <p:nvPr>
            <p:ph type="body" sz="quarter" idx="10"/>
          </p:nvPr>
        </p:nvSpPr>
        <p:spPr>
          <a:xfrm>
            <a:off x="399256" y="959121"/>
            <a:ext cx="8345488" cy="584200"/>
          </a:xfrm>
        </p:spPr>
        <p:txBody>
          <a:bodyPr/>
          <a:lstStyle/>
          <a:p>
            <a:r>
              <a:rPr lang="en-US" dirty="0"/>
              <a:t>2020 Forrester Wave for Enterprise Firewalls</a:t>
            </a:r>
          </a:p>
        </p:txBody>
      </p:sp>
      <p:sp>
        <p:nvSpPr>
          <p:cNvPr id="8" name="Title 1">
            <a:extLst>
              <a:ext uri="{FF2B5EF4-FFF2-40B4-BE49-F238E27FC236}">
                <a16:creationId xmlns:a16="http://schemas.microsoft.com/office/drawing/2014/main" xmlns="" id="{556173BA-F6E3-DA4C-88E2-F92D0A7A5BCC}"/>
              </a:ext>
            </a:extLst>
          </p:cNvPr>
          <p:cNvSpPr>
            <a:spLocks noGrp="1"/>
          </p:cNvSpPr>
          <p:nvPr>
            <p:ph type="title"/>
          </p:nvPr>
        </p:nvSpPr>
        <p:spPr/>
        <p:txBody>
          <a:bodyPr/>
          <a:lstStyle/>
          <a:p>
            <a:r>
              <a:rPr lang="en-US" dirty="0"/>
              <a:t>Cisco is a Leader</a:t>
            </a:r>
          </a:p>
        </p:txBody>
      </p:sp>
      <p:pic>
        <p:nvPicPr>
          <p:cNvPr id="11" name="Picture Placeholder 4" descr="A screenshot of a cell phone&#10;&#10;Description automatically generated">
            <a:extLst>
              <a:ext uri="{FF2B5EF4-FFF2-40B4-BE49-F238E27FC236}">
                <a16:creationId xmlns:a16="http://schemas.microsoft.com/office/drawing/2014/main" xmlns="" id="{8B7BA2A1-42C2-F14A-8CCB-C42AA6D806D2}"/>
              </a:ext>
            </a:extLst>
          </p:cNvPr>
          <p:cNvPicPr>
            <a:picLocks/>
          </p:cNvPicPr>
          <p:nvPr/>
        </p:nvPicPr>
        <p:blipFill>
          <a:blip r:embed="rId2" cstate="print">
            <a:extLst>
              <a:ext uri="{28A0092B-C50C-407E-A947-70E740481C1C}">
                <a14:useLocalDpi xmlns:a14="http://schemas.microsoft.com/office/drawing/2010/main"/>
              </a:ext>
            </a:extLst>
          </a:blip>
          <a:srcRect/>
          <a:stretch>
            <a:fillRect/>
          </a:stretch>
        </p:blipFill>
        <p:spPr>
          <a:xfrm>
            <a:off x="5753100" y="1132514"/>
            <a:ext cx="3223120" cy="3498563"/>
          </a:xfrm>
          <a:prstGeom prst="rect">
            <a:avLst/>
          </a:prstGeom>
          <a:ln w="9525">
            <a:solidFill>
              <a:schemeClr val="bg2">
                <a:lumMod val="75000"/>
              </a:schemeClr>
            </a:solidFill>
          </a:ln>
          <a:effectLst>
            <a:outerShdw dist="38100" dir="2700000" algn="tl" rotWithShape="0">
              <a:prstClr val="black">
                <a:alpha val="40000"/>
              </a:prstClr>
            </a:outerShdw>
          </a:effectLst>
        </p:spPr>
      </p:pic>
      <p:sp>
        <p:nvSpPr>
          <p:cNvPr id="12" name="Text Placeholder 3">
            <a:extLst>
              <a:ext uri="{FF2B5EF4-FFF2-40B4-BE49-F238E27FC236}">
                <a16:creationId xmlns:a16="http://schemas.microsoft.com/office/drawing/2014/main" xmlns="" id="{3BBAF107-05DF-4F09-8A7D-D78D973F7903}"/>
              </a:ext>
            </a:extLst>
          </p:cNvPr>
          <p:cNvSpPr txBox="1">
            <a:spLocks/>
          </p:cNvSpPr>
          <p:nvPr/>
        </p:nvSpPr>
        <p:spPr>
          <a:xfrm>
            <a:off x="533401" y="1658104"/>
            <a:ext cx="4815840" cy="2785378"/>
          </a:xfrm>
          <a:prstGeom prst="rect">
            <a:avLst/>
          </a:prstGeom>
        </p:spPr>
        <p:txBody>
          <a:bodyPr wrap="square" lIns="0" tIns="0" rIns="0" bIns="0">
            <a:spAutoFit/>
          </a:bodyPr>
          <a:lstStyle>
            <a:lvl1pPr marL="228600" indent="-220663" algn="l" defTabSz="684213" rtl="0" eaLnBrk="1" fontAlgn="base" hangingPunct="1">
              <a:lnSpc>
                <a:spcPct val="95000"/>
              </a:lnSpc>
              <a:spcBef>
                <a:spcPts val="1200"/>
              </a:spcBef>
              <a:spcAft>
                <a:spcPct val="0"/>
              </a:spcAft>
              <a:buClr>
                <a:schemeClr val="accent1"/>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1800"/>
              </a:spcBef>
              <a:buNone/>
            </a:pPr>
            <a:r>
              <a:rPr lang="en-US" sz="1200" dirty="0">
                <a:latin typeface="CiscoSansTT" panose="020B0503020201020303" pitchFamily="34" charset="0"/>
                <a:cs typeface="CiscoSansTT" panose="020B0503020201020303" pitchFamily="34" charset="0"/>
              </a:rPr>
              <a:t>#1 in Current Offering </a:t>
            </a:r>
          </a:p>
          <a:p>
            <a:pPr marL="0" lvl="1" indent="0">
              <a:lnSpc>
                <a:spcPct val="100000"/>
              </a:lnSpc>
              <a:spcBef>
                <a:spcPts val="0"/>
              </a:spcBef>
              <a:buNone/>
            </a:pPr>
            <a:r>
              <a:rPr lang="en-US" sz="1100" dirty="0"/>
              <a:t>We earned top marks (5/5) in 20 out of the 34 criteria, for Zero Trust, cloud-delivered components, workload security, </a:t>
            </a:r>
            <a:r>
              <a:rPr lang="en-US" sz="1100" dirty="0" err="1"/>
              <a:t>microsegmentation</a:t>
            </a:r>
            <a:r>
              <a:rPr lang="en-US" sz="1100" dirty="0"/>
              <a:t>, and Firewall-as-a-Service</a:t>
            </a:r>
          </a:p>
          <a:p>
            <a:pPr marL="0" indent="0">
              <a:lnSpc>
                <a:spcPct val="100000"/>
              </a:lnSpc>
              <a:spcBef>
                <a:spcPts val="1800"/>
              </a:spcBef>
              <a:buNone/>
            </a:pPr>
            <a:r>
              <a:rPr lang="en-US" sz="1200" dirty="0">
                <a:latin typeface="CiscoSansTT" panose="020B0503020201020303" pitchFamily="34" charset="0"/>
                <a:cs typeface="CiscoSansTT" panose="020B0503020201020303" pitchFamily="34" charset="0"/>
              </a:rPr>
              <a:t>#1 in Market Presence </a:t>
            </a:r>
          </a:p>
          <a:p>
            <a:pPr marL="0" lvl="1" indent="0">
              <a:lnSpc>
                <a:spcPct val="100000"/>
              </a:lnSpc>
              <a:spcBef>
                <a:spcPts val="0"/>
              </a:spcBef>
              <a:buNone/>
            </a:pPr>
            <a:r>
              <a:rPr lang="en-US" sz="1100" dirty="0"/>
              <a:t>Forrester described Cisco as well-suited to meet the diverse requirements of large enterprise buyers (5/5 vs. 4.5/5 for PAN)</a:t>
            </a:r>
          </a:p>
          <a:p>
            <a:pPr marL="0" indent="0">
              <a:lnSpc>
                <a:spcPct val="100000"/>
              </a:lnSpc>
              <a:spcBef>
                <a:spcPts val="1800"/>
              </a:spcBef>
              <a:buNone/>
            </a:pPr>
            <a:r>
              <a:rPr lang="en-US" sz="1200" dirty="0">
                <a:latin typeface="CiscoSansTT" panose="020B0503020201020303" pitchFamily="34" charset="0"/>
                <a:cs typeface="CiscoSansTT" panose="020B0503020201020303" pitchFamily="34" charset="0"/>
              </a:rPr>
              <a:t>Leading with a Platform Strategy</a:t>
            </a:r>
          </a:p>
          <a:p>
            <a:pPr marL="0" lvl="1" indent="0">
              <a:lnSpc>
                <a:spcPct val="100000"/>
              </a:lnSpc>
              <a:spcBef>
                <a:spcPts val="0"/>
              </a:spcBef>
              <a:buNone/>
            </a:pPr>
            <a:r>
              <a:rPr lang="en-US" sz="1100" dirty="0"/>
              <a:t>Cisco was ranked a Leader in Strategy, with a perfect 5/5 for Product Vision</a:t>
            </a:r>
          </a:p>
          <a:p>
            <a:pPr marL="0" indent="0">
              <a:lnSpc>
                <a:spcPct val="100000"/>
              </a:lnSpc>
              <a:spcBef>
                <a:spcPts val="1800"/>
              </a:spcBef>
              <a:buNone/>
            </a:pPr>
            <a:r>
              <a:rPr lang="en-US" sz="1200" dirty="0">
                <a:latin typeface="CiscoSansTT" panose="020B0503020201020303" pitchFamily="34" charset="0"/>
                <a:cs typeface="CiscoSansTT" panose="020B0503020201020303" pitchFamily="34" charset="0"/>
              </a:rPr>
              <a:t>Cisco also earned the highest possible rating for threat intelligence</a:t>
            </a:r>
          </a:p>
          <a:p>
            <a:pPr marL="0" lvl="1" indent="0">
              <a:lnSpc>
                <a:spcPct val="100000"/>
              </a:lnSpc>
              <a:spcBef>
                <a:spcPts val="0"/>
              </a:spcBef>
              <a:buNone/>
            </a:pPr>
            <a:r>
              <a:rPr lang="en-US" sz="1100" dirty="0"/>
              <a:t>This demonstrates how the power of Cisco Talos continues to link and uplift the portfolio</a:t>
            </a:r>
          </a:p>
        </p:txBody>
      </p:sp>
    </p:spTree>
    <p:extLst>
      <p:ext uri="{BB962C8B-B14F-4D97-AF65-F5344CB8AC3E}">
        <p14:creationId xmlns:p14="http://schemas.microsoft.com/office/powerpoint/2010/main" val="108034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7" end="7"/>
                                            </p:txEl>
                                          </p:spTgt>
                                        </p:tgtEl>
                                        <p:attrNameLst>
                                          <p:attrName>style.visibility</p:attrName>
                                        </p:attrNameLst>
                                      </p:cBhvr>
                                      <p:to>
                                        <p:strVal val="visible"/>
                                      </p:to>
                                    </p:set>
                                    <p:animEffect transition="in" filter="fade">
                                      <p:cBhvr>
                                        <p:cTn id="3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F36FFC14-9AAA-4B5C-9A54-8A6E4DF1D374}"/>
              </a:ext>
            </a:extLst>
          </p:cNvPr>
          <p:cNvSpPr>
            <a:spLocks noGrp="1"/>
          </p:cNvSpPr>
          <p:nvPr>
            <p:ph type="body" sz="quarter" idx="10"/>
          </p:nvPr>
        </p:nvSpPr>
        <p:spPr/>
        <p:txBody>
          <a:bodyPr/>
          <a:lstStyle/>
          <a:p>
            <a:r>
              <a:rPr lang="en-US" dirty="0"/>
              <a:t>A single enforcement point at the network edge</a:t>
            </a:r>
          </a:p>
        </p:txBody>
      </p:sp>
      <p:sp>
        <p:nvSpPr>
          <p:cNvPr id="2" name="Title 1">
            <a:extLst>
              <a:ext uri="{FF2B5EF4-FFF2-40B4-BE49-F238E27FC236}">
                <a16:creationId xmlns:a16="http://schemas.microsoft.com/office/drawing/2014/main" xmlns="" id="{3E5111EE-9647-4947-8B52-74C8DA9AC306}"/>
              </a:ext>
            </a:extLst>
          </p:cNvPr>
          <p:cNvSpPr>
            <a:spLocks noGrp="1"/>
          </p:cNvSpPr>
          <p:nvPr>
            <p:ph type="title"/>
          </p:nvPr>
        </p:nvSpPr>
        <p:spPr/>
        <p:txBody>
          <a:bodyPr/>
          <a:lstStyle/>
          <a:p>
            <a:r>
              <a:rPr lang="en-US" dirty="0"/>
              <a:t>Legacy network security</a:t>
            </a:r>
          </a:p>
        </p:txBody>
      </p:sp>
      <p:grpSp>
        <p:nvGrpSpPr>
          <p:cNvPr id="5" name="Group 4">
            <a:extLst>
              <a:ext uri="{FF2B5EF4-FFF2-40B4-BE49-F238E27FC236}">
                <a16:creationId xmlns:a16="http://schemas.microsoft.com/office/drawing/2014/main" xmlns="" id="{0084F08F-E458-5844-8903-651CBCA3B99F}"/>
              </a:ext>
            </a:extLst>
          </p:cNvPr>
          <p:cNvGrpSpPr/>
          <p:nvPr/>
        </p:nvGrpSpPr>
        <p:grpSpPr>
          <a:xfrm>
            <a:off x="5432218" y="1960415"/>
            <a:ext cx="1256447" cy="1222667"/>
            <a:chOff x="3943776" y="1419282"/>
            <a:chExt cx="1256447" cy="1222668"/>
          </a:xfrm>
        </p:grpSpPr>
        <p:sp>
          <p:nvSpPr>
            <p:cNvPr id="8" name="Rectangle 7">
              <a:extLst>
                <a:ext uri="{FF2B5EF4-FFF2-40B4-BE49-F238E27FC236}">
                  <a16:creationId xmlns:a16="http://schemas.microsoft.com/office/drawing/2014/main" xmlns="" id="{9A0DD9D0-060D-B34F-AD68-50065D59D10C}"/>
                </a:ext>
              </a:extLst>
            </p:cNvPr>
            <p:cNvSpPr/>
            <p:nvPr/>
          </p:nvSpPr>
          <p:spPr>
            <a:xfrm>
              <a:off x="3943776" y="2445742"/>
              <a:ext cx="1256447" cy="196208"/>
            </a:xfrm>
            <a:prstGeom prst="rect">
              <a:avLst/>
            </a:prstGeom>
            <a:noFill/>
          </p:spPr>
          <p:txBody>
            <a:bodyPr wrap="square" lIns="0" tIns="34290" rIns="0" bIns="0" rtlCol="0" anchor="ctr">
              <a:spAutoFit/>
            </a:bodyPr>
            <a:lstStyle/>
            <a:p>
              <a:pPr algn="ctr" defTabSz="685783">
                <a:defRPr/>
              </a:pPr>
              <a:r>
                <a:rPr lang="en-US" sz="1050" dirty="0">
                  <a:solidFill>
                    <a:srgbClr val="0D274D"/>
                  </a:solidFill>
                  <a:latin typeface="CiscoSansTT" panose="020B0503020201020303" pitchFamily="34" charset="0"/>
                  <a:cs typeface="CiscoSansTT" panose="020B0503020201020303" pitchFamily="34" charset="0"/>
                </a:rPr>
                <a:t>Firewall</a:t>
              </a:r>
            </a:p>
          </p:txBody>
        </p:sp>
        <p:pic>
          <p:nvPicPr>
            <p:cNvPr id="9" name="Picture 3" descr="A picture containing clock&#10;&#10;Description generated with very high confidence">
              <a:extLst>
                <a:ext uri="{FF2B5EF4-FFF2-40B4-BE49-F238E27FC236}">
                  <a16:creationId xmlns:a16="http://schemas.microsoft.com/office/drawing/2014/main" xmlns="" id="{F6118556-721E-D34C-A412-2E9421AC9419}"/>
                </a:ext>
              </a:extLst>
            </p:cNvPr>
            <p:cNvPicPr>
              <a:picLocks noChangeAspect="1"/>
            </p:cNvPicPr>
            <p:nvPr/>
          </p:nvPicPr>
          <p:blipFill>
            <a:blip r:embed="rId3"/>
            <a:stretch>
              <a:fillRect/>
            </a:stretch>
          </p:blipFill>
          <p:spPr>
            <a:xfrm>
              <a:off x="3995187" y="1419282"/>
              <a:ext cx="1153626" cy="1152468"/>
            </a:xfrm>
            <a:prstGeom prst="rect">
              <a:avLst/>
            </a:prstGeom>
          </p:spPr>
        </p:pic>
      </p:grpSp>
      <p:sp>
        <p:nvSpPr>
          <p:cNvPr id="10" name="Arc 9">
            <a:extLst>
              <a:ext uri="{FF2B5EF4-FFF2-40B4-BE49-F238E27FC236}">
                <a16:creationId xmlns:a16="http://schemas.microsoft.com/office/drawing/2014/main" xmlns="" id="{931EF99B-2D57-C44F-98B8-CAAC20108ADA}"/>
              </a:ext>
            </a:extLst>
          </p:cNvPr>
          <p:cNvSpPr/>
          <p:nvPr/>
        </p:nvSpPr>
        <p:spPr>
          <a:xfrm>
            <a:off x="3367674" y="2095817"/>
            <a:ext cx="5385535" cy="1827662"/>
          </a:xfrm>
          <a:prstGeom prst="arc">
            <a:avLst>
              <a:gd name="adj1" fmla="val 12431077"/>
              <a:gd name="adj2" fmla="val 20045770"/>
            </a:avLst>
          </a:prstGeom>
          <a:ln w="28575">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a:endParaRPr lang="en-US">
              <a:solidFill>
                <a:srgbClr val="0D274D"/>
              </a:solidFill>
              <a:latin typeface="CiscoSansTT ExtraLight"/>
            </a:endParaRPr>
          </a:p>
        </p:txBody>
      </p:sp>
      <p:grpSp>
        <p:nvGrpSpPr>
          <p:cNvPr id="12" name="Group 11">
            <a:extLst>
              <a:ext uri="{FF2B5EF4-FFF2-40B4-BE49-F238E27FC236}">
                <a16:creationId xmlns:a16="http://schemas.microsoft.com/office/drawing/2014/main" xmlns="" id="{6D3777A2-72EB-584A-99A6-6C0D7C29A262}"/>
              </a:ext>
            </a:extLst>
          </p:cNvPr>
          <p:cNvGrpSpPr/>
          <p:nvPr/>
        </p:nvGrpSpPr>
        <p:grpSpPr>
          <a:xfrm>
            <a:off x="5211027" y="3127624"/>
            <a:ext cx="1698829" cy="1262162"/>
            <a:chOff x="5762966" y="2806216"/>
            <a:chExt cx="1698829" cy="1262162"/>
          </a:xfrm>
        </p:grpSpPr>
        <p:pic>
          <p:nvPicPr>
            <p:cNvPr id="13" name="Picture 12" descr="A close up of a logo&#10;&#10;Description automatically generated">
              <a:extLst>
                <a:ext uri="{FF2B5EF4-FFF2-40B4-BE49-F238E27FC236}">
                  <a16:creationId xmlns:a16="http://schemas.microsoft.com/office/drawing/2014/main" xmlns="" id="{B24808E4-5A40-FF47-85BA-7324EAFB2F0B}"/>
                </a:ext>
              </a:extLst>
            </p:cNvPr>
            <p:cNvPicPr>
              <a:picLocks noChangeAspect="1"/>
            </p:cNvPicPr>
            <p:nvPr/>
          </p:nvPicPr>
          <p:blipFill rotWithShape="1">
            <a:blip r:embed="rId4">
              <a:extLst>
                <a:ext uri="{28A0092B-C50C-407E-A947-70E740481C1C}">
                  <a14:useLocalDpi xmlns:a14="http://schemas.microsoft.com/office/drawing/2010/main" val="0"/>
                </a:ext>
              </a:extLst>
            </a:blip>
            <a:srcRect t="25704"/>
            <a:stretch/>
          </p:blipFill>
          <p:spPr>
            <a:xfrm>
              <a:off x="5762966" y="2806216"/>
              <a:ext cx="1698829" cy="1262162"/>
            </a:xfrm>
            <a:prstGeom prst="rect">
              <a:avLst/>
            </a:prstGeom>
          </p:spPr>
        </p:pic>
        <p:sp>
          <p:nvSpPr>
            <p:cNvPr id="14" name="Rectangle 13">
              <a:extLst>
                <a:ext uri="{FF2B5EF4-FFF2-40B4-BE49-F238E27FC236}">
                  <a16:creationId xmlns:a16="http://schemas.microsoft.com/office/drawing/2014/main" xmlns="" id="{D9AF8099-BD3F-3A4C-B3F0-BB9B528C36B6}"/>
                </a:ext>
              </a:extLst>
            </p:cNvPr>
            <p:cNvSpPr/>
            <p:nvPr/>
          </p:nvSpPr>
          <p:spPr>
            <a:xfrm>
              <a:off x="6012317" y="3842563"/>
              <a:ext cx="1197444" cy="161583"/>
            </a:xfrm>
            <a:prstGeom prst="rect">
              <a:avLst/>
            </a:prstGeom>
            <a:noFill/>
          </p:spPr>
          <p:txBody>
            <a:bodyPr wrap="none" lIns="0" tIns="0" rIns="0" bIns="0" rtlCol="0">
              <a:spAutoFit/>
            </a:bodyPr>
            <a:lstStyle/>
            <a:p>
              <a:pPr algn="ctr" defTabSz="685783">
                <a:defRPr/>
              </a:pPr>
              <a:r>
                <a:rPr lang="en-US" sz="1050" dirty="0">
                  <a:solidFill>
                    <a:srgbClr val="0D274D"/>
                  </a:solidFill>
                  <a:latin typeface="CiscoSansTT" panose="020B0503020201020303" pitchFamily="34" charset="0"/>
                  <a:cs typeface="CiscoSansTT" panose="020B0503020201020303" pitchFamily="34" charset="0"/>
                </a:rPr>
                <a:t>Corporate Network</a:t>
              </a:r>
            </a:p>
          </p:txBody>
        </p:sp>
      </p:grpSp>
      <p:sp>
        <p:nvSpPr>
          <p:cNvPr id="15" name="TextBox 14">
            <a:extLst>
              <a:ext uri="{FF2B5EF4-FFF2-40B4-BE49-F238E27FC236}">
                <a16:creationId xmlns:a16="http://schemas.microsoft.com/office/drawing/2014/main" xmlns="" id="{2F654C0D-3E7D-4942-8895-01030496BA82}"/>
              </a:ext>
            </a:extLst>
          </p:cNvPr>
          <p:cNvSpPr txBox="1"/>
          <p:nvPr/>
        </p:nvSpPr>
        <p:spPr>
          <a:xfrm>
            <a:off x="603674" y="2395971"/>
            <a:ext cx="2402574" cy="1049005"/>
          </a:xfrm>
          <a:prstGeom prst="rect">
            <a:avLst/>
          </a:prstGeom>
          <a:noFill/>
        </p:spPr>
        <p:txBody>
          <a:bodyPr wrap="square" lIns="0" tIns="0" rIns="0" bIns="0" rtlCol="0">
            <a:spAutoFit/>
          </a:bodyPr>
          <a:lstStyle>
            <a:defPPr>
              <a:defRPr lang="en-US"/>
            </a:defPPr>
            <a:lvl1pPr defTabSz="609555">
              <a:defRPr sz="1100" b="0">
                <a:solidFill>
                  <a:schemeClr val="accent1"/>
                </a:solidFill>
                <a:latin typeface="CiscoSansTT" panose="020B0503020201020303" pitchFamily="34" charset="0"/>
                <a:cs typeface="CiscoSansTT" panose="020B0503020201020303" pitchFamily="34" charset="0"/>
              </a:defRPr>
            </a:lvl1pPr>
          </a:lstStyle>
          <a:p>
            <a:pPr defTabSz="609540">
              <a:spcAft>
                <a:spcPts val="450"/>
              </a:spcAft>
            </a:pPr>
            <a:r>
              <a:rPr lang="en-US" sz="1400" dirty="0">
                <a:solidFill>
                  <a:srgbClr val="6DBD49"/>
                </a:solidFill>
              </a:rPr>
              <a:t>The firewall was the single control point for all traffic</a:t>
            </a:r>
          </a:p>
          <a:p>
            <a:pPr defTabSz="609540">
              <a:spcAft>
                <a:spcPts val="450"/>
              </a:spcAft>
            </a:pPr>
            <a:r>
              <a:rPr lang="en-US" sz="1200" dirty="0">
                <a:solidFill>
                  <a:srgbClr val="0D274D"/>
                </a:solidFill>
                <a:latin typeface="CiscoSansTT ExtraLight"/>
              </a:rPr>
              <a:t>Internal traffic was considered trustworthy and external traffic untrustworthy</a:t>
            </a:r>
          </a:p>
        </p:txBody>
      </p:sp>
      <p:sp>
        <p:nvSpPr>
          <p:cNvPr id="19" name="Round Same Side Corner Rectangle 18">
            <a:extLst>
              <a:ext uri="{FF2B5EF4-FFF2-40B4-BE49-F238E27FC236}">
                <a16:creationId xmlns:a16="http://schemas.microsoft.com/office/drawing/2014/main" xmlns="" id="{CD463331-5648-8B47-A9A9-45F78D305087}"/>
              </a:ext>
            </a:extLst>
          </p:cNvPr>
          <p:cNvSpPr/>
          <p:nvPr/>
        </p:nvSpPr>
        <p:spPr>
          <a:xfrm rot="5400000" flipH="1">
            <a:off x="650250" y="1375002"/>
            <a:ext cx="1940216" cy="3269294"/>
          </a:xfrm>
          <a:custGeom>
            <a:avLst/>
            <a:gdLst>
              <a:gd name="connsiteX0" fmla="*/ 226384 w 2586955"/>
              <a:gd name="connsiteY0" fmla="*/ 0 h 4359059"/>
              <a:gd name="connsiteX1" fmla="*/ 2360571 w 2586955"/>
              <a:gd name="connsiteY1" fmla="*/ 0 h 4359059"/>
              <a:gd name="connsiteX2" fmla="*/ 2586955 w 2586955"/>
              <a:gd name="connsiteY2" fmla="*/ 226384 h 4359059"/>
              <a:gd name="connsiteX3" fmla="*/ 2586955 w 2586955"/>
              <a:gd name="connsiteY3" fmla="*/ 4359059 h 4359059"/>
              <a:gd name="connsiteX4" fmla="*/ 2586955 w 2586955"/>
              <a:gd name="connsiteY4" fmla="*/ 4359059 h 4359059"/>
              <a:gd name="connsiteX5" fmla="*/ 0 w 2586955"/>
              <a:gd name="connsiteY5" fmla="*/ 4359059 h 4359059"/>
              <a:gd name="connsiteX6" fmla="*/ 0 w 2586955"/>
              <a:gd name="connsiteY6" fmla="*/ 4359059 h 4359059"/>
              <a:gd name="connsiteX7" fmla="*/ 0 w 2586955"/>
              <a:gd name="connsiteY7" fmla="*/ 226384 h 4359059"/>
              <a:gd name="connsiteX8" fmla="*/ 226384 w 2586955"/>
              <a:gd name="connsiteY8" fmla="*/ 0 h 4359059"/>
              <a:gd name="connsiteX0" fmla="*/ 226384 w 2586955"/>
              <a:gd name="connsiteY0" fmla="*/ 0 h 4380828"/>
              <a:gd name="connsiteX1" fmla="*/ 2360571 w 2586955"/>
              <a:gd name="connsiteY1" fmla="*/ 0 h 4380828"/>
              <a:gd name="connsiteX2" fmla="*/ 2586955 w 2586955"/>
              <a:gd name="connsiteY2" fmla="*/ 226384 h 4380828"/>
              <a:gd name="connsiteX3" fmla="*/ 2586955 w 2586955"/>
              <a:gd name="connsiteY3" fmla="*/ 4359059 h 4380828"/>
              <a:gd name="connsiteX4" fmla="*/ 2586955 w 2586955"/>
              <a:gd name="connsiteY4" fmla="*/ 4359059 h 4380828"/>
              <a:gd name="connsiteX5" fmla="*/ 1714056 w 2586955"/>
              <a:gd name="connsiteY5" fmla="*/ 4380828 h 4380828"/>
              <a:gd name="connsiteX6" fmla="*/ 0 w 2586955"/>
              <a:gd name="connsiteY6" fmla="*/ 4359059 h 4380828"/>
              <a:gd name="connsiteX7" fmla="*/ 0 w 2586955"/>
              <a:gd name="connsiteY7" fmla="*/ 4359059 h 4380828"/>
              <a:gd name="connsiteX8" fmla="*/ 0 w 2586955"/>
              <a:gd name="connsiteY8" fmla="*/ 226384 h 4380828"/>
              <a:gd name="connsiteX9" fmla="*/ 226384 w 2586955"/>
              <a:gd name="connsiteY9" fmla="*/ 0 h 4380828"/>
              <a:gd name="connsiteX0" fmla="*/ 226384 w 2586955"/>
              <a:gd name="connsiteY0" fmla="*/ 0 h 4359059"/>
              <a:gd name="connsiteX1" fmla="*/ 2360571 w 2586955"/>
              <a:gd name="connsiteY1" fmla="*/ 0 h 4359059"/>
              <a:gd name="connsiteX2" fmla="*/ 2586955 w 2586955"/>
              <a:gd name="connsiteY2" fmla="*/ 226384 h 4359059"/>
              <a:gd name="connsiteX3" fmla="*/ 2586955 w 2586955"/>
              <a:gd name="connsiteY3" fmla="*/ 4359059 h 4359059"/>
              <a:gd name="connsiteX4" fmla="*/ 2586955 w 2586955"/>
              <a:gd name="connsiteY4" fmla="*/ 4359059 h 4359059"/>
              <a:gd name="connsiteX5" fmla="*/ 0 w 2586955"/>
              <a:gd name="connsiteY5" fmla="*/ 4359059 h 4359059"/>
              <a:gd name="connsiteX6" fmla="*/ 0 w 2586955"/>
              <a:gd name="connsiteY6" fmla="*/ 4359059 h 4359059"/>
              <a:gd name="connsiteX7" fmla="*/ 0 w 2586955"/>
              <a:gd name="connsiteY7" fmla="*/ 226384 h 4359059"/>
              <a:gd name="connsiteX8" fmla="*/ 226384 w 2586955"/>
              <a:gd name="connsiteY8" fmla="*/ 0 h 435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955" h="4359059">
                <a:moveTo>
                  <a:pt x="226384" y="0"/>
                </a:moveTo>
                <a:lnTo>
                  <a:pt x="2360571" y="0"/>
                </a:lnTo>
                <a:cubicBezTo>
                  <a:pt x="2485599" y="0"/>
                  <a:pt x="2586955" y="101356"/>
                  <a:pt x="2586955" y="226384"/>
                </a:cubicBezTo>
                <a:lnTo>
                  <a:pt x="2586955" y="4359059"/>
                </a:lnTo>
                <a:lnTo>
                  <a:pt x="2586955" y="4359059"/>
                </a:lnTo>
                <a:lnTo>
                  <a:pt x="0" y="4359059"/>
                </a:lnTo>
                <a:lnTo>
                  <a:pt x="0" y="4359059"/>
                </a:lnTo>
                <a:lnTo>
                  <a:pt x="0" y="226384"/>
                </a:lnTo>
                <a:cubicBezTo>
                  <a:pt x="0" y="101356"/>
                  <a:pt x="101356" y="0"/>
                  <a:pt x="226384" y="0"/>
                </a:cubicBezTo>
                <a:close/>
              </a:path>
            </a:pathLst>
          </a:cu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iscoSansTT ExtraLight"/>
            </a:endParaRPr>
          </a:p>
        </p:txBody>
      </p:sp>
      <p:sp>
        <p:nvSpPr>
          <p:cNvPr id="20" name="Rectangle 19">
            <a:extLst>
              <a:ext uri="{FF2B5EF4-FFF2-40B4-BE49-F238E27FC236}">
                <a16:creationId xmlns:a16="http://schemas.microsoft.com/office/drawing/2014/main" xmlns="" id="{38E18E5E-918F-6A4D-A29D-8B8E3E1ACCFC}"/>
              </a:ext>
            </a:extLst>
          </p:cNvPr>
          <p:cNvSpPr/>
          <p:nvPr/>
        </p:nvSpPr>
        <p:spPr>
          <a:xfrm>
            <a:off x="5432218" y="1719923"/>
            <a:ext cx="1256447" cy="196208"/>
          </a:xfrm>
          <a:prstGeom prst="rect">
            <a:avLst/>
          </a:prstGeom>
          <a:noFill/>
        </p:spPr>
        <p:txBody>
          <a:bodyPr wrap="square" lIns="0" tIns="34290" rIns="0" bIns="0" rtlCol="0" anchor="ctr">
            <a:spAutoFit/>
          </a:bodyPr>
          <a:lstStyle/>
          <a:p>
            <a:pPr algn="ctr" defTabSz="685783">
              <a:defRPr/>
            </a:pPr>
            <a:r>
              <a:rPr lang="en-US" sz="1050" dirty="0">
                <a:solidFill>
                  <a:srgbClr val="0D274D"/>
                </a:solidFill>
                <a:latin typeface="CiscoSansTT" panose="020B0503020201020303" pitchFamily="34" charset="0"/>
                <a:cs typeface="CiscoSansTT" panose="020B0503020201020303" pitchFamily="34" charset="0"/>
              </a:rPr>
              <a:t>Public Internet</a:t>
            </a:r>
          </a:p>
        </p:txBody>
      </p:sp>
    </p:spTree>
    <p:extLst>
      <p:ext uri="{BB962C8B-B14F-4D97-AF65-F5344CB8AC3E}">
        <p14:creationId xmlns:p14="http://schemas.microsoft.com/office/powerpoint/2010/main" val="122346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hidden="1">
            <a:extLst>
              <a:ext uri="{FF2B5EF4-FFF2-40B4-BE49-F238E27FC236}">
                <a16:creationId xmlns:a16="http://schemas.microsoft.com/office/drawing/2014/main" xmlns="" id="{DB8D4BD3-0735-4F8A-805A-FE265F1F7B70}"/>
              </a:ext>
            </a:extLst>
          </p:cNvPr>
          <p:cNvSpPr/>
          <p:nvPr/>
        </p:nvSpPr>
        <p:spPr>
          <a:xfrm>
            <a:off x="1045845" y="7184735"/>
            <a:ext cx="3412969"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84" name="Rectangle 83" hidden="1">
            <a:extLst>
              <a:ext uri="{FF2B5EF4-FFF2-40B4-BE49-F238E27FC236}">
                <a16:creationId xmlns:a16="http://schemas.microsoft.com/office/drawing/2014/main" xmlns="" id="{E27D5B4F-C811-44DA-8436-38DA1CD100B8}"/>
              </a:ext>
            </a:extLst>
          </p:cNvPr>
          <p:cNvSpPr/>
          <p:nvPr/>
        </p:nvSpPr>
        <p:spPr>
          <a:xfrm>
            <a:off x="1045845" y="7511221"/>
            <a:ext cx="3412969"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85" name="Rectangle 84" hidden="1">
            <a:extLst>
              <a:ext uri="{FF2B5EF4-FFF2-40B4-BE49-F238E27FC236}">
                <a16:creationId xmlns:a16="http://schemas.microsoft.com/office/drawing/2014/main" xmlns="" id="{45C24FE1-9316-42EC-B178-40F21EA74DCA}"/>
              </a:ext>
            </a:extLst>
          </p:cNvPr>
          <p:cNvSpPr/>
          <p:nvPr/>
        </p:nvSpPr>
        <p:spPr>
          <a:xfrm>
            <a:off x="1045845" y="7827342"/>
            <a:ext cx="3412969"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86" name="Rectangle 85" hidden="1">
            <a:extLst>
              <a:ext uri="{FF2B5EF4-FFF2-40B4-BE49-F238E27FC236}">
                <a16:creationId xmlns:a16="http://schemas.microsoft.com/office/drawing/2014/main" xmlns="" id="{83424566-4CE3-4627-836E-5C8EF7D8F0FA}"/>
              </a:ext>
            </a:extLst>
          </p:cNvPr>
          <p:cNvSpPr/>
          <p:nvPr/>
        </p:nvSpPr>
        <p:spPr>
          <a:xfrm>
            <a:off x="1045845" y="8141233"/>
            <a:ext cx="3412969"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97" name="Rectangle 96" hidden="1">
            <a:extLst>
              <a:ext uri="{FF2B5EF4-FFF2-40B4-BE49-F238E27FC236}">
                <a16:creationId xmlns:a16="http://schemas.microsoft.com/office/drawing/2014/main" xmlns="" id="{FD406FD7-E381-4BCF-92FB-1BC3F9BB89C8}"/>
              </a:ext>
            </a:extLst>
          </p:cNvPr>
          <p:cNvSpPr/>
          <p:nvPr/>
        </p:nvSpPr>
        <p:spPr>
          <a:xfrm>
            <a:off x="5301422" y="7302321"/>
            <a:ext cx="3389750"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98" name="Rectangle 97" hidden="1">
            <a:extLst>
              <a:ext uri="{FF2B5EF4-FFF2-40B4-BE49-F238E27FC236}">
                <a16:creationId xmlns:a16="http://schemas.microsoft.com/office/drawing/2014/main" xmlns="" id="{87453D3D-D717-453B-BCA6-63636407A942}"/>
              </a:ext>
            </a:extLst>
          </p:cNvPr>
          <p:cNvSpPr/>
          <p:nvPr/>
        </p:nvSpPr>
        <p:spPr>
          <a:xfrm>
            <a:off x="5301422" y="7736027"/>
            <a:ext cx="3389750"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99" name="Rectangle 98" hidden="1">
            <a:extLst>
              <a:ext uri="{FF2B5EF4-FFF2-40B4-BE49-F238E27FC236}">
                <a16:creationId xmlns:a16="http://schemas.microsoft.com/office/drawing/2014/main" xmlns="" id="{FA6EDCF3-C4CE-489C-8F3C-485F6D403709}"/>
              </a:ext>
            </a:extLst>
          </p:cNvPr>
          <p:cNvSpPr/>
          <p:nvPr/>
        </p:nvSpPr>
        <p:spPr>
          <a:xfrm>
            <a:off x="5301422" y="8008151"/>
            <a:ext cx="3389750" cy="161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spcBef>
                <a:spcPts val="450"/>
              </a:spcBef>
            </a:pPr>
            <a:endParaRPr lang="en-US" sz="1050">
              <a:solidFill>
                <a:srgbClr val="000000"/>
              </a:solidFill>
              <a:latin typeface="CiscoSansTT ExtraLight" panose="020B0303020201020303" pitchFamily="34" charset="0"/>
            </a:endParaRPr>
          </a:p>
        </p:txBody>
      </p:sp>
      <p:sp>
        <p:nvSpPr>
          <p:cNvPr id="4" name="Text Placeholder 3">
            <a:extLst>
              <a:ext uri="{FF2B5EF4-FFF2-40B4-BE49-F238E27FC236}">
                <a16:creationId xmlns:a16="http://schemas.microsoft.com/office/drawing/2014/main" xmlns="" id="{45E2F2DD-45A2-43CB-BD1C-91A46547DCD6}"/>
              </a:ext>
            </a:extLst>
          </p:cNvPr>
          <p:cNvSpPr>
            <a:spLocks noGrp="1"/>
          </p:cNvSpPr>
          <p:nvPr>
            <p:ph type="body" sz="quarter" idx="10"/>
          </p:nvPr>
        </p:nvSpPr>
        <p:spPr/>
        <p:txBody>
          <a:bodyPr/>
          <a:lstStyle/>
          <a:p>
            <a:r>
              <a:rPr lang="en-US" dirty="0"/>
              <a:t>Maintain consistent policies and stay ahead of threats with comprehensive visibility</a:t>
            </a:r>
          </a:p>
        </p:txBody>
      </p:sp>
      <p:sp>
        <p:nvSpPr>
          <p:cNvPr id="67" name="Title 1">
            <a:extLst>
              <a:ext uri="{FF2B5EF4-FFF2-40B4-BE49-F238E27FC236}">
                <a16:creationId xmlns:a16="http://schemas.microsoft.com/office/drawing/2014/main" xmlns="" id="{DDEDAEF6-29CE-472D-A479-D50E7E3609C7}"/>
              </a:ext>
            </a:extLst>
          </p:cNvPr>
          <p:cNvSpPr>
            <a:spLocks noGrp="1"/>
          </p:cNvSpPr>
          <p:nvPr>
            <p:ph type="title"/>
          </p:nvPr>
        </p:nvSpPr>
        <p:spPr/>
        <p:txBody>
          <a:bodyPr/>
          <a:lstStyle/>
          <a:p>
            <a:r>
              <a:rPr lang="en-US"/>
              <a:t>Unified Policy and Threat Visibility</a:t>
            </a:r>
          </a:p>
        </p:txBody>
      </p:sp>
      <p:sp>
        <p:nvSpPr>
          <p:cNvPr id="5" name="Rectangle: Rounded Corners 4">
            <a:extLst>
              <a:ext uri="{FF2B5EF4-FFF2-40B4-BE49-F238E27FC236}">
                <a16:creationId xmlns:a16="http://schemas.microsoft.com/office/drawing/2014/main" xmlns="" id="{1FECB41D-15E0-44F8-96EC-02D68298F4EF}"/>
              </a:ext>
            </a:extLst>
          </p:cNvPr>
          <p:cNvSpPr/>
          <p:nvPr/>
        </p:nvSpPr>
        <p:spPr>
          <a:xfrm>
            <a:off x="447230" y="1905000"/>
            <a:ext cx="3976179" cy="2459355"/>
          </a:xfrm>
          <a:prstGeom prst="roundRect">
            <a:avLst>
              <a:gd name="adj" fmla="val 312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1"/>
                </a:solidFill>
                <a:latin typeface="CiscoSansTT" panose="020B0503020201020303" pitchFamily="34" charset="0"/>
                <a:cs typeface="CiscoSansTT" panose="020B0503020201020303" pitchFamily="34" charset="0"/>
              </a:rPr>
              <a:t>Cisco Defense Orchestrator (CDO)</a:t>
            </a:r>
          </a:p>
          <a:p>
            <a:pPr marL="114300" indent="-114300">
              <a:spcBef>
                <a:spcPts val="400"/>
              </a:spcBef>
              <a:buClr>
                <a:schemeClr val="accent1"/>
              </a:buClr>
              <a:buFont typeface="Arial" panose="020B0604020202020204" pitchFamily="34" charset="0"/>
              <a:buChar char="•"/>
            </a:pPr>
            <a:r>
              <a:rPr lang="en-US" sz="1000" dirty="0">
                <a:solidFill>
                  <a:schemeClr val="tx2"/>
                </a:solidFill>
              </a:rPr>
              <a:t>One consistent security policy across device types</a:t>
            </a:r>
          </a:p>
          <a:p>
            <a:pPr marL="114300" indent="-114300">
              <a:spcBef>
                <a:spcPts val="400"/>
              </a:spcBef>
              <a:buClr>
                <a:schemeClr val="accent1"/>
              </a:buClr>
              <a:buFont typeface="Arial" panose="020B0604020202020204" pitchFamily="34" charset="0"/>
              <a:buChar char="•"/>
            </a:pPr>
            <a:r>
              <a:rPr lang="en-US" sz="1000" dirty="0">
                <a:solidFill>
                  <a:schemeClr val="tx2"/>
                </a:solidFill>
              </a:rPr>
              <a:t>Monitor and optimize your existing policies</a:t>
            </a:r>
          </a:p>
          <a:p>
            <a:pPr marL="114300" indent="-114300">
              <a:spcBef>
                <a:spcPts val="400"/>
              </a:spcBef>
              <a:buClr>
                <a:schemeClr val="accent1"/>
              </a:buClr>
              <a:buFont typeface="Arial" panose="020B0604020202020204" pitchFamily="34" charset="0"/>
              <a:buChar char="•"/>
            </a:pPr>
            <a:r>
              <a:rPr lang="en-US" sz="1000" dirty="0">
                <a:solidFill>
                  <a:schemeClr val="tx2"/>
                </a:solidFill>
              </a:rPr>
              <a:t>Deploy new devices faster with templates</a:t>
            </a:r>
          </a:p>
          <a:p>
            <a:pPr marL="114300" indent="-114300">
              <a:spcBef>
                <a:spcPts val="400"/>
              </a:spcBef>
              <a:buClr>
                <a:schemeClr val="accent1"/>
              </a:buClr>
              <a:buFont typeface="Arial" panose="020B0604020202020204" pitchFamily="34" charset="0"/>
              <a:buChar char="•"/>
            </a:pPr>
            <a:r>
              <a:rPr lang="en-US" sz="1000" dirty="0">
                <a:solidFill>
                  <a:schemeClr val="tx2"/>
                </a:solidFill>
              </a:rPr>
              <a:t>Track all changes over time across your environment</a:t>
            </a:r>
          </a:p>
          <a:p>
            <a:pPr marL="114300" indent="-114300">
              <a:spcBef>
                <a:spcPts val="400"/>
              </a:spcBef>
              <a:buClr>
                <a:schemeClr val="accent1"/>
              </a:buClr>
              <a:buFont typeface="Arial" panose="020B0604020202020204" pitchFamily="34" charset="0"/>
              <a:buChar char="•"/>
            </a:pPr>
            <a:r>
              <a:rPr lang="en-US" sz="1000" dirty="0">
                <a:solidFill>
                  <a:schemeClr val="tx2"/>
                </a:solidFill>
              </a:rPr>
              <a:t>Reduce time spent on administrative tasks up to 90%</a:t>
            </a:r>
          </a:p>
        </p:txBody>
      </p:sp>
      <p:sp>
        <p:nvSpPr>
          <p:cNvPr id="54" name="Rectangle: Rounded Corners 53">
            <a:extLst>
              <a:ext uri="{FF2B5EF4-FFF2-40B4-BE49-F238E27FC236}">
                <a16:creationId xmlns:a16="http://schemas.microsoft.com/office/drawing/2014/main" xmlns="" id="{51DC8D04-6520-40D3-A8D2-42982FD21A8F}"/>
              </a:ext>
            </a:extLst>
          </p:cNvPr>
          <p:cNvSpPr/>
          <p:nvPr/>
        </p:nvSpPr>
        <p:spPr>
          <a:xfrm>
            <a:off x="4581081" y="1905000"/>
            <a:ext cx="3976179" cy="2459355"/>
          </a:xfrm>
          <a:prstGeom prst="roundRect">
            <a:avLst>
              <a:gd name="adj" fmla="val 312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err="1">
                <a:solidFill>
                  <a:schemeClr val="accent1"/>
                </a:solidFill>
                <a:latin typeface="CiscoSansTT" panose="020B0503020201020303" pitchFamily="34" charset="0"/>
                <a:cs typeface="CiscoSansTT" panose="020B0503020201020303" pitchFamily="34" charset="0"/>
              </a:rPr>
              <a:t>SecureX</a:t>
            </a:r>
            <a:r>
              <a:rPr lang="en-US" sz="1200" dirty="0">
                <a:solidFill>
                  <a:schemeClr val="accent1"/>
                </a:solidFill>
                <a:latin typeface="CiscoSansTT" panose="020B0503020201020303" pitchFamily="34" charset="0"/>
                <a:cs typeface="CiscoSansTT" panose="020B0503020201020303" pitchFamily="34" charset="0"/>
              </a:rPr>
              <a:t> threat response</a:t>
            </a:r>
          </a:p>
          <a:p>
            <a:pPr marL="114300" indent="-114300">
              <a:spcBef>
                <a:spcPts val="400"/>
              </a:spcBef>
              <a:buClr>
                <a:schemeClr val="accent1"/>
              </a:buClr>
              <a:buFont typeface="Arial" panose="020B0604020202020204" pitchFamily="34" charset="0"/>
              <a:buChar char="•"/>
            </a:pPr>
            <a:r>
              <a:rPr lang="en-US" sz="1000" dirty="0">
                <a:solidFill>
                  <a:schemeClr val="tx2"/>
                </a:solidFill>
              </a:rPr>
              <a:t>Aggregated threat intelligence and automate enrichment</a:t>
            </a:r>
          </a:p>
          <a:p>
            <a:pPr marL="114300" indent="-114300">
              <a:spcBef>
                <a:spcPts val="400"/>
              </a:spcBef>
              <a:buClr>
                <a:schemeClr val="accent1"/>
              </a:buClr>
              <a:buFont typeface="Arial" panose="020B0604020202020204" pitchFamily="34" charset="0"/>
              <a:buChar char="•"/>
            </a:pPr>
            <a:r>
              <a:rPr lang="en-US" sz="1000" dirty="0">
                <a:solidFill>
                  <a:schemeClr val="tx2"/>
                </a:solidFill>
              </a:rPr>
              <a:t>Leverage pre-built /automated workflows to accelerate investigations</a:t>
            </a:r>
          </a:p>
          <a:p>
            <a:pPr marL="114300" indent="-114300">
              <a:spcBef>
                <a:spcPts val="400"/>
              </a:spcBef>
              <a:buClr>
                <a:schemeClr val="accent1"/>
              </a:buClr>
              <a:buFont typeface="Arial" panose="020B0604020202020204" pitchFamily="34" charset="0"/>
              <a:buChar char="•"/>
            </a:pPr>
            <a:r>
              <a:rPr lang="en-US" sz="1000" dirty="0">
                <a:solidFill>
                  <a:schemeClr val="tx2"/>
                </a:solidFill>
              </a:rPr>
              <a:t>Share context between tools and teams</a:t>
            </a:r>
          </a:p>
          <a:p>
            <a:pPr marL="114300" indent="-114300">
              <a:spcBef>
                <a:spcPts val="400"/>
              </a:spcBef>
              <a:buClr>
                <a:schemeClr val="accent1"/>
              </a:buClr>
              <a:buFont typeface="Arial" panose="020B0604020202020204" pitchFamily="34" charset="0"/>
              <a:buChar char="•"/>
            </a:pPr>
            <a:r>
              <a:rPr lang="en-US" sz="1000" dirty="0">
                <a:solidFill>
                  <a:schemeClr val="tx2"/>
                </a:solidFill>
              </a:rPr>
              <a:t>Enable corrective actions like blocking domains and </a:t>
            </a:r>
            <a:br>
              <a:rPr lang="en-US" sz="1000" dirty="0">
                <a:solidFill>
                  <a:schemeClr val="tx2"/>
                </a:solidFill>
              </a:rPr>
            </a:br>
            <a:r>
              <a:rPr lang="en-US" sz="1000" dirty="0">
                <a:solidFill>
                  <a:schemeClr val="tx2"/>
                </a:solidFill>
              </a:rPr>
              <a:t>isolating hosts</a:t>
            </a:r>
          </a:p>
          <a:p>
            <a:endParaRPr lang="en-US" sz="1200" dirty="0">
              <a:solidFill>
                <a:srgbClr val="1E4471"/>
              </a:solidFill>
            </a:endParaRPr>
          </a:p>
        </p:txBody>
      </p:sp>
      <p:sp>
        <p:nvSpPr>
          <p:cNvPr id="73" name="Rectangle: Rounded Corners 72">
            <a:extLst>
              <a:ext uri="{FF2B5EF4-FFF2-40B4-BE49-F238E27FC236}">
                <a16:creationId xmlns:a16="http://schemas.microsoft.com/office/drawing/2014/main" xmlns="" id="{26A71514-2417-41F2-B6C0-F2DB0CD0A6BB}"/>
              </a:ext>
            </a:extLst>
          </p:cNvPr>
          <p:cNvSpPr/>
          <p:nvPr/>
        </p:nvSpPr>
        <p:spPr>
          <a:xfrm>
            <a:off x="530352" y="3447288"/>
            <a:ext cx="3821031" cy="904603"/>
          </a:xfrm>
          <a:prstGeom prst="roundRect">
            <a:avLst>
              <a:gd name="adj" fmla="val 724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51197" lvl="1" indent="-50006">
              <a:spcAft>
                <a:spcPts val="450"/>
              </a:spcAft>
              <a:buClr>
                <a:srgbClr val="00BCEB"/>
              </a:buClr>
              <a:buSzPct val="125000"/>
            </a:pPr>
            <a:r>
              <a:rPr lang="en-US" altLang="en-US" sz="1000" dirty="0">
                <a:solidFill>
                  <a:schemeClr val="tx1"/>
                </a:solidFill>
              </a:rPr>
              <a:t>“Cisco Defense Orchestrator makes firewall builds, management, visibility, and auditing infinitely easier. Things that take 10 minutes in CDO take a day or more without it.”</a:t>
            </a:r>
          </a:p>
          <a:p>
            <a:pPr algn="r">
              <a:spcAft>
                <a:spcPts val="450"/>
              </a:spcAft>
            </a:pPr>
            <a:r>
              <a:rPr lang="en-US" sz="800" dirty="0">
                <a:solidFill>
                  <a:schemeClr val="tx1"/>
                </a:solidFill>
              </a:rPr>
              <a:t>Mike </a:t>
            </a:r>
            <a:r>
              <a:rPr lang="en-US" sz="800" dirty="0" err="1">
                <a:solidFill>
                  <a:schemeClr val="tx1"/>
                </a:solidFill>
              </a:rPr>
              <a:t>Muzinich</a:t>
            </a:r>
            <a:r>
              <a:rPr lang="en-US" sz="800" dirty="0">
                <a:solidFill>
                  <a:schemeClr val="tx1"/>
                </a:solidFill>
              </a:rPr>
              <a:t/>
            </a:r>
            <a:br>
              <a:rPr lang="en-US" sz="800" dirty="0">
                <a:solidFill>
                  <a:schemeClr val="tx1"/>
                </a:solidFill>
              </a:rPr>
            </a:br>
            <a:r>
              <a:rPr lang="en-US" sz="800" dirty="0">
                <a:solidFill>
                  <a:schemeClr val="tx1"/>
                </a:solidFill>
              </a:rPr>
              <a:t> Senior IT Network Administrator, Los Rios Community College District</a:t>
            </a:r>
          </a:p>
        </p:txBody>
      </p:sp>
      <p:sp>
        <p:nvSpPr>
          <p:cNvPr id="79" name="Rectangle: Rounded Corners 78">
            <a:extLst>
              <a:ext uri="{FF2B5EF4-FFF2-40B4-BE49-F238E27FC236}">
                <a16:creationId xmlns:a16="http://schemas.microsoft.com/office/drawing/2014/main" xmlns="" id="{AF0D7B13-1A92-462F-8E01-5D8AE14C26D0}"/>
              </a:ext>
            </a:extLst>
          </p:cNvPr>
          <p:cNvSpPr/>
          <p:nvPr/>
        </p:nvSpPr>
        <p:spPr>
          <a:xfrm>
            <a:off x="4663440" y="3447288"/>
            <a:ext cx="3821031" cy="904603"/>
          </a:xfrm>
          <a:prstGeom prst="roundRect">
            <a:avLst>
              <a:gd name="adj" fmla="val 724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930" lvl="1" indent="-73660">
              <a:spcAft>
                <a:spcPts val="450"/>
              </a:spcAft>
              <a:buClr>
                <a:srgbClr val="00BCEB"/>
              </a:buClr>
              <a:buSzPct val="125000"/>
            </a:pPr>
            <a:r>
              <a:rPr lang="en-US" altLang="en-US" sz="1000">
                <a:solidFill>
                  <a:schemeClr val="tx1"/>
                </a:solidFill>
              </a:rPr>
              <a:t>“You cannot hit a target you cannot see. Threat Response really simplifies security analysis...”</a:t>
            </a:r>
          </a:p>
          <a:p>
            <a:pPr algn="r">
              <a:spcAft>
                <a:spcPts val="450"/>
              </a:spcAft>
            </a:pPr>
            <a:r>
              <a:rPr lang="en-US" sz="800">
                <a:solidFill>
                  <a:schemeClr val="tx1"/>
                </a:solidFill>
              </a:rPr>
              <a:t>Cyber Security Specialist at MSSP</a:t>
            </a:r>
            <a:r>
              <a:rPr lang="en-US" altLang="en-US" sz="800">
                <a:solidFill>
                  <a:schemeClr val="tx1"/>
                </a:solidFill>
              </a:rPr>
              <a:t> </a:t>
            </a:r>
          </a:p>
        </p:txBody>
      </p:sp>
      <p:grpSp>
        <p:nvGrpSpPr>
          <p:cNvPr id="32" name="Group 31">
            <a:extLst>
              <a:ext uri="{FF2B5EF4-FFF2-40B4-BE49-F238E27FC236}">
                <a16:creationId xmlns:a16="http://schemas.microsoft.com/office/drawing/2014/main" xmlns="" id="{F5E41280-8201-4932-A202-73C4405DB961}"/>
              </a:ext>
            </a:extLst>
          </p:cNvPr>
          <p:cNvGrpSpPr/>
          <p:nvPr/>
        </p:nvGrpSpPr>
        <p:grpSpPr>
          <a:xfrm>
            <a:off x="1670554" y="3506288"/>
            <a:ext cx="1230490" cy="757092"/>
            <a:chOff x="1515142" y="3783202"/>
            <a:chExt cx="1617513" cy="995221"/>
          </a:xfrm>
        </p:grpSpPr>
        <p:pic>
          <p:nvPicPr>
            <p:cNvPr id="83" name="Picture 82">
              <a:extLst>
                <a:ext uri="{FF2B5EF4-FFF2-40B4-BE49-F238E27FC236}">
                  <a16:creationId xmlns:a16="http://schemas.microsoft.com/office/drawing/2014/main" xmlns="" id="{AC0F979B-1E6E-422A-A77C-ACBEF7E42C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15142" y="3811542"/>
              <a:ext cx="1617513" cy="966881"/>
            </a:xfrm>
            <a:prstGeom prst="rect">
              <a:avLst/>
            </a:prstGeom>
            <a:ln w="9525">
              <a:solidFill>
                <a:schemeClr val="bg2">
                  <a:lumMod val="75000"/>
                </a:schemeClr>
              </a:solidFill>
            </a:ln>
            <a:effectLst>
              <a:outerShdw dist="38100" dir="2700000" algn="tl" rotWithShape="0">
                <a:prstClr val="black">
                  <a:alpha val="40000"/>
                </a:prstClr>
              </a:outerShdw>
            </a:effectLst>
          </p:spPr>
        </p:pic>
        <p:pic>
          <p:nvPicPr>
            <p:cNvPr id="96" name="Picture 95" descr="A screenshot of a cell phone&#10;&#10;Description automatically generated">
              <a:extLst>
                <a:ext uri="{FF2B5EF4-FFF2-40B4-BE49-F238E27FC236}">
                  <a16:creationId xmlns:a16="http://schemas.microsoft.com/office/drawing/2014/main" xmlns="" id="{F33A8DD1-7A40-4C5A-8BBA-ADB113F6F7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15142" y="3783202"/>
              <a:ext cx="1597493" cy="964047"/>
            </a:xfrm>
            <a:prstGeom prst="rect">
              <a:avLst/>
            </a:prstGeom>
            <a:ln w="9525">
              <a:solidFill>
                <a:schemeClr val="bg2">
                  <a:lumMod val="75000"/>
                </a:schemeClr>
              </a:solidFill>
            </a:ln>
            <a:effectLst>
              <a:outerShdw dist="38100" dir="2700000" algn="tl" rotWithShape="0">
                <a:prstClr val="black">
                  <a:alpha val="40000"/>
                </a:prstClr>
              </a:outerShdw>
            </a:effectLst>
          </p:spPr>
        </p:pic>
      </p:grpSp>
      <p:pic>
        <p:nvPicPr>
          <p:cNvPr id="103" name="Picture 102">
            <a:extLst>
              <a:ext uri="{FF2B5EF4-FFF2-40B4-BE49-F238E27FC236}">
                <a16:creationId xmlns:a16="http://schemas.microsoft.com/office/drawing/2014/main" xmlns="" id="{FC9E5602-2D77-4D26-8A16-CDC298772BC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85935" y="3528925"/>
            <a:ext cx="1473150" cy="711818"/>
          </a:xfrm>
          <a:prstGeom prst="rect">
            <a:avLst/>
          </a:prstGeom>
          <a:ln w="9525">
            <a:solidFill>
              <a:schemeClr val="bg2">
                <a:lumMod val="75000"/>
              </a:schemeClr>
            </a:solidFill>
          </a:ln>
          <a:effectLst>
            <a:outerShdw dist="38100" dir="2700000" algn="tl" rotWithShape="0">
              <a:prstClr val="black">
                <a:alpha val="40000"/>
              </a:prstClr>
            </a:outerShdw>
          </a:effectLst>
        </p:spPr>
      </p:pic>
    </p:spTree>
    <p:extLst>
      <p:ext uri="{BB962C8B-B14F-4D97-AF65-F5344CB8AC3E}">
        <p14:creationId xmlns:p14="http://schemas.microsoft.com/office/powerpoint/2010/main" val="41041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3"/>
                                        </p:tgtEl>
                                      </p:cBhvr>
                                    </p:animEffect>
                                    <p:set>
                                      <p:cBhvr>
                                        <p:cTn id="10" dur="1" fill="hold">
                                          <p:stCondLst>
                                            <p:cond delay="499"/>
                                          </p:stCondLst>
                                        </p:cTn>
                                        <p:tgtEl>
                                          <p:spTgt spid="103"/>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CF165ED-7562-488C-A795-792B4034D703}"/>
              </a:ext>
            </a:extLst>
          </p:cNvPr>
          <p:cNvSpPr>
            <a:spLocks noGrp="1"/>
          </p:cNvSpPr>
          <p:nvPr>
            <p:ph type="body" sz="quarter" idx="10"/>
          </p:nvPr>
        </p:nvSpPr>
        <p:spPr/>
        <p:txBody>
          <a:bodyPr/>
          <a:lstStyle/>
          <a:p>
            <a:r>
              <a:rPr lang="en-US" dirty="0"/>
              <a:t>Maintain consistent policies and stay ahead of threats with comprehensive visibility</a:t>
            </a:r>
          </a:p>
        </p:txBody>
      </p:sp>
      <p:sp>
        <p:nvSpPr>
          <p:cNvPr id="61" name="Title 1">
            <a:extLst>
              <a:ext uri="{FF2B5EF4-FFF2-40B4-BE49-F238E27FC236}">
                <a16:creationId xmlns:a16="http://schemas.microsoft.com/office/drawing/2014/main" xmlns="" id="{078B524D-AFA4-4527-A0F7-054478F09362}"/>
              </a:ext>
            </a:extLst>
          </p:cNvPr>
          <p:cNvSpPr>
            <a:spLocks noGrp="1"/>
          </p:cNvSpPr>
          <p:nvPr>
            <p:ph type="title"/>
          </p:nvPr>
        </p:nvSpPr>
        <p:spPr/>
        <p:txBody>
          <a:bodyPr/>
          <a:lstStyle/>
          <a:p>
            <a:r>
              <a:rPr lang="en-US"/>
              <a:t>Unified Policy and Threat Visibility</a:t>
            </a:r>
          </a:p>
        </p:txBody>
      </p:sp>
      <p:sp>
        <p:nvSpPr>
          <p:cNvPr id="84" name="Rectangle: Rounded Corners 83">
            <a:extLst>
              <a:ext uri="{FF2B5EF4-FFF2-40B4-BE49-F238E27FC236}">
                <a16:creationId xmlns:a16="http://schemas.microsoft.com/office/drawing/2014/main" xmlns="" id="{83C6485B-8662-4C3B-B9A2-073DF2F43DEA}"/>
              </a:ext>
            </a:extLst>
          </p:cNvPr>
          <p:cNvSpPr/>
          <p:nvPr/>
        </p:nvSpPr>
        <p:spPr>
          <a:xfrm>
            <a:off x="525630" y="3444881"/>
            <a:ext cx="3821031" cy="904603"/>
          </a:xfrm>
          <a:prstGeom prst="roundRect">
            <a:avLst>
              <a:gd name="adj" fmla="val 724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75010" lvl="1" indent="-73819">
              <a:spcAft>
                <a:spcPts val="450"/>
              </a:spcAft>
              <a:buClr>
                <a:srgbClr val="00BCEB"/>
              </a:buClr>
              <a:buSzPct val="125000"/>
            </a:pPr>
            <a:r>
              <a:rPr lang="en-US" sz="1000">
                <a:solidFill>
                  <a:schemeClr val="tx1"/>
                </a:solidFill>
              </a:rPr>
              <a:t>“We’re able to monitor the health of all devices in the network so we know when something’s failing and we’re able to isolate and fix those problems before they become disasters.” </a:t>
            </a:r>
          </a:p>
          <a:p>
            <a:pPr indent="-50006" algn="r">
              <a:spcAft>
                <a:spcPts val="450"/>
              </a:spcAft>
              <a:buClr>
                <a:srgbClr val="00BCEB"/>
              </a:buClr>
              <a:buSzPct val="125000"/>
            </a:pPr>
            <a:r>
              <a:rPr lang="en-US" sz="800">
                <a:solidFill>
                  <a:schemeClr val="tx1"/>
                </a:solidFill>
              </a:rPr>
              <a:t>Wes Dawes </a:t>
            </a:r>
            <a:br>
              <a:rPr lang="en-US" sz="800">
                <a:solidFill>
                  <a:schemeClr val="tx1"/>
                </a:solidFill>
              </a:rPr>
            </a:br>
            <a:r>
              <a:rPr lang="en-US" sz="800">
                <a:solidFill>
                  <a:schemeClr val="tx1"/>
                </a:solidFill>
              </a:rPr>
              <a:t>Senior Network Administrator, </a:t>
            </a:r>
            <a:r>
              <a:rPr lang="en-US" sz="800" err="1">
                <a:solidFill>
                  <a:schemeClr val="tx1"/>
                </a:solidFill>
              </a:rPr>
              <a:t>SugarCreek</a:t>
            </a:r>
            <a:endParaRPr lang="en-US" sz="800">
              <a:solidFill>
                <a:schemeClr val="tx1"/>
              </a:solidFill>
            </a:endParaRPr>
          </a:p>
        </p:txBody>
      </p:sp>
      <p:pic>
        <p:nvPicPr>
          <p:cNvPr id="73" name="Picture 2" descr="Image result for firepower management center dashboard">
            <a:extLst>
              <a:ext uri="{FF2B5EF4-FFF2-40B4-BE49-F238E27FC236}">
                <a16:creationId xmlns:a16="http://schemas.microsoft.com/office/drawing/2014/main" xmlns="" id="{27F5A709-63CA-4A83-AC3B-F4838679518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18039" y="3518636"/>
            <a:ext cx="1305073" cy="757092"/>
          </a:xfrm>
          <a:prstGeom prst="rect">
            <a:avLst/>
          </a:prstGeom>
          <a:ln w="9525">
            <a:solidFill>
              <a:schemeClr val="bg2">
                <a:lumMod val="75000"/>
              </a:schemeClr>
            </a:solidFill>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5" name="Rectangle: Rounded Corners 84">
            <a:extLst>
              <a:ext uri="{FF2B5EF4-FFF2-40B4-BE49-F238E27FC236}">
                <a16:creationId xmlns:a16="http://schemas.microsoft.com/office/drawing/2014/main" xmlns="" id="{5C464C6C-875F-4E31-BA38-095324BB0D54}"/>
              </a:ext>
            </a:extLst>
          </p:cNvPr>
          <p:cNvSpPr/>
          <p:nvPr/>
        </p:nvSpPr>
        <p:spPr>
          <a:xfrm>
            <a:off x="4659481" y="3444881"/>
            <a:ext cx="3821031" cy="904603"/>
          </a:xfrm>
          <a:prstGeom prst="roundRect">
            <a:avLst>
              <a:gd name="adj" fmla="val 724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930" lvl="1" indent="-73660">
              <a:spcAft>
                <a:spcPts val="450"/>
              </a:spcAft>
              <a:buClr>
                <a:srgbClr val="00BCEB"/>
              </a:buClr>
              <a:buSzPct val="125000"/>
            </a:pPr>
            <a:r>
              <a:rPr lang="en-US" altLang="en-US" sz="1000" dirty="0">
                <a:solidFill>
                  <a:schemeClr val="tx1"/>
                </a:solidFill>
              </a:rPr>
              <a:t>“You cannot hit a target you cannot see. Threat Response really simplifies security analysis...”</a:t>
            </a:r>
          </a:p>
          <a:p>
            <a:pPr indent="-50006" algn="r">
              <a:spcAft>
                <a:spcPts val="450"/>
              </a:spcAft>
              <a:buClr>
                <a:srgbClr val="00BCEB"/>
              </a:buClr>
              <a:buSzPct val="125000"/>
            </a:pPr>
            <a:r>
              <a:rPr lang="en-US" sz="800" dirty="0">
                <a:solidFill>
                  <a:schemeClr val="tx1"/>
                </a:solidFill>
              </a:rPr>
              <a:t>Cyber Security Specialist at MSSP</a:t>
            </a:r>
            <a:r>
              <a:rPr lang="en-US" altLang="en-US" sz="800" dirty="0">
                <a:solidFill>
                  <a:schemeClr val="tx1"/>
                </a:solidFill>
              </a:rPr>
              <a:t> </a:t>
            </a:r>
          </a:p>
        </p:txBody>
      </p:sp>
      <p:sp>
        <p:nvSpPr>
          <p:cNvPr id="75" name="Rectangle: Rounded Corners 74">
            <a:extLst>
              <a:ext uri="{FF2B5EF4-FFF2-40B4-BE49-F238E27FC236}">
                <a16:creationId xmlns:a16="http://schemas.microsoft.com/office/drawing/2014/main" xmlns="" id="{78CBFC10-C600-4558-96A5-D0BEEE5ADC4F}"/>
              </a:ext>
            </a:extLst>
          </p:cNvPr>
          <p:cNvSpPr/>
          <p:nvPr/>
        </p:nvSpPr>
        <p:spPr>
          <a:xfrm>
            <a:off x="448056" y="1901952"/>
            <a:ext cx="3976179" cy="2522458"/>
          </a:xfrm>
          <a:prstGeom prst="roundRect">
            <a:avLst>
              <a:gd name="adj" fmla="val 312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1"/>
                </a:solidFill>
                <a:latin typeface="CiscoSansTT" panose="020B0503020201020303" pitchFamily="34" charset="0"/>
                <a:cs typeface="CiscoSansTT" panose="020B0503020201020303" pitchFamily="34" charset="0"/>
              </a:rPr>
              <a:t>Cisco Firepower Management Center (FMC)</a:t>
            </a:r>
          </a:p>
          <a:p>
            <a:pPr marL="114300" indent="-114300">
              <a:spcBef>
                <a:spcPts val="400"/>
              </a:spcBef>
              <a:buClr>
                <a:schemeClr val="accent1"/>
              </a:buClr>
              <a:buFont typeface="Arial" panose="020B0604020202020204" pitchFamily="34" charset="0"/>
              <a:buChar char="•"/>
            </a:pPr>
            <a:r>
              <a:rPr lang="en-US" sz="1000" dirty="0">
                <a:solidFill>
                  <a:schemeClr val="tx2"/>
                </a:solidFill>
              </a:rPr>
              <a:t>Total visibility into your network</a:t>
            </a:r>
          </a:p>
          <a:p>
            <a:pPr marL="114300" indent="-114300">
              <a:spcBef>
                <a:spcPts val="400"/>
              </a:spcBef>
              <a:buClr>
                <a:schemeClr val="accent1"/>
              </a:buClr>
              <a:buFont typeface="Arial" panose="020B0604020202020204" pitchFamily="34" charset="0"/>
              <a:buChar char="•"/>
            </a:pPr>
            <a:r>
              <a:rPr lang="en-US" sz="1000" dirty="0">
                <a:solidFill>
                  <a:schemeClr val="tx2"/>
                </a:solidFill>
              </a:rPr>
              <a:t>Advanced security automation</a:t>
            </a:r>
          </a:p>
          <a:p>
            <a:pPr marL="114300" indent="-114300">
              <a:spcBef>
                <a:spcPts val="400"/>
              </a:spcBef>
              <a:buClr>
                <a:schemeClr val="accent1"/>
              </a:buClr>
              <a:buFont typeface="Arial" panose="020B0604020202020204" pitchFamily="34" charset="0"/>
              <a:buChar char="•"/>
            </a:pPr>
            <a:r>
              <a:rPr lang="en-US" sz="1000" dirty="0">
                <a:solidFill>
                  <a:schemeClr val="tx2"/>
                </a:solidFill>
              </a:rPr>
              <a:t>Intelligent threat analysis</a:t>
            </a:r>
          </a:p>
          <a:p>
            <a:pPr marL="114300" indent="-114300">
              <a:spcBef>
                <a:spcPts val="400"/>
              </a:spcBef>
              <a:buClr>
                <a:schemeClr val="accent1"/>
              </a:buClr>
              <a:buFont typeface="Arial" panose="020B0604020202020204" pitchFamily="34" charset="0"/>
              <a:buChar char="•"/>
            </a:pPr>
            <a:r>
              <a:rPr lang="en-US" sz="1000" dirty="0">
                <a:solidFill>
                  <a:schemeClr val="tx2"/>
                </a:solidFill>
              </a:rPr>
              <a:t>Real-time threat management</a:t>
            </a:r>
          </a:p>
        </p:txBody>
      </p:sp>
      <p:sp>
        <p:nvSpPr>
          <p:cNvPr id="82" name="Rectangle: Rounded Corners 81">
            <a:extLst>
              <a:ext uri="{FF2B5EF4-FFF2-40B4-BE49-F238E27FC236}">
                <a16:creationId xmlns:a16="http://schemas.microsoft.com/office/drawing/2014/main" xmlns="" id="{B9B5D8C2-6CCB-4513-B93E-1F730F751F7F}"/>
              </a:ext>
            </a:extLst>
          </p:cNvPr>
          <p:cNvSpPr/>
          <p:nvPr/>
        </p:nvSpPr>
        <p:spPr>
          <a:xfrm>
            <a:off x="4581907" y="1901952"/>
            <a:ext cx="3976179" cy="2522458"/>
          </a:xfrm>
          <a:prstGeom prst="roundRect">
            <a:avLst>
              <a:gd name="adj" fmla="val 312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err="1">
                <a:solidFill>
                  <a:schemeClr val="accent1"/>
                </a:solidFill>
                <a:latin typeface="CiscoSansTT" panose="020B0503020201020303" pitchFamily="34" charset="0"/>
                <a:cs typeface="CiscoSansTT" panose="020B0503020201020303" pitchFamily="34" charset="0"/>
              </a:rPr>
              <a:t>SecureX</a:t>
            </a:r>
            <a:r>
              <a:rPr lang="en-US" sz="1200" dirty="0">
                <a:solidFill>
                  <a:schemeClr val="accent1"/>
                </a:solidFill>
                <a:latin typeface="CiscoSansTT" panose="020B0503020201020303" pitchFamily="34" charset="0"/>
                <a:cs typeface="CiscoSansTT" panose="020B0503020201020303" pitchFamily="34" charset="0"/>
              </a:rPr>
              <a:t> threat response </a:t>
            </a:r>
          </a:p>
          <a:p>
            <a:pPr marL="114300" indent="-114300">
              <a:spcBef>
                <a:spcPts val="400"/>
              </a:spcBef>
              <a:buClr>
                <a:schemeClr val="accent1"/>
              </a:buClr>
              <a:buFont typeface="Arial" panose="020B0604020202020204" pitchFamily="34" charset="0"/>
              <a:buChar char="•"/>
            </a:pPr>
            <a:r>
              <a:rPr lang="en-US" sz="1000" dirty="0">
                <a:solidFill>
                  <a:schemeClr val="tx2"/>
                </a:solidFill>
              </a:rPr>
              <a:t>Confirm threats and indicators of compromise automatically</a:t>
            </a:r>
          </a:p>
          <a:p>
            <a:pPr marL="114300" indent="-114300">
              <a:spcBef>
                <a:spcPts val="400"/>
              </a:spcBef>
              <a:buClr>
                <a:schemeClr val="accent1"/>
              </a:buClr>
              <a:buFont typeface="Arial" panose="020B0604020202020204" pitchFamily="34" charset="0"/>
              <a:buChar char="•"/>
            </a:pPr>
            <a:r>
              <a:rPr lang="en-US" sz="1000" dirty="0">
                <a:solidFill>
                  <a:schemeClr val="tx2"/>
                </a:solidFill>
              </a:rPr>
              <a:t>Know instantly which of your systems was targeted</a:t>
            </a:r>
            <a:br>
              <a:rPr lang="en-US" sz="1000" dirty="0">
                <a:solidFill>
                  <a:schemeClr val="tx2"/>
                </a:solidFill>
              </a:rPr>
            </a:br>
            <a:r>
              <a:rPr lang="en-US" sz="1000" dirty="0">
                <a:solidFill>
                  <a:schemeClr val="tx2"/>
                </a:solidFill>
              </a:rPr>
              <a:t>and how</a:t>
            </a:r>
          </a:p>
          <a:p>
            <a:pPr marL="114300" indent="-114300">
              <a:spcBef>
                <a:spcPts val="400"/>
              </a:spcBef>
              <a:buClr>
                <a:schemeClr val="accent1"/>
              </a:buClr>
              <a:buFont typeface="Arial" panose="020B0604020202020204" pitchFamily="34" charset="0"/>
              <a:buChar char="•"/>
            </a:pPr>
            <a:r>
              <a:rPr lang="en-US" sz="1000" dirty="0">
                <a:solidFill>
                  <a:schemeClr val="tx2"/>
                </a:solidFill>
              </a:rPr>
              <a:t>Manage and document key investigation information</a:t>
            </a:r>
          </a:p>
          <a:p>
            <a:pPr marL="114300" indent="-114300">
              <a:spcBef>
                <a:spcPts val="400"/>
              </a:spcBef>
              <a:buClr>
                <a:schemeClr val="accent1"/>
              </a:buClr>
              <a:buFont typeface="Arial" panose="020B0604020202020204" pitchFamily="34" charset="0"/>
              <a:buChar char="•"/>
            </a:pPr>
            <a:r>
              <a:rPr lang="en-US" sz="1000" dirty="0">
                <a:solidFill>
                  <a:schemeClr val="tx2"/>
                </a:solidFill>
              </a:rPr>
              <a:t>Take corrective action like blocking suspicious files and </a:t>
            </a:r>
            <a:br>
              <a:rPr lang="en-US" sz="1000" dirty="0">
                <a:solidFill>
                  <a:schemeClr val="tx2"/>
                </a:solidFill>
              </a:rPr>
            </a:br>
            <a:r>
              <a:rPr lang="en-US" sz="1000" dirty="0">
                <a:solidFill>
                  <a:schemeClr val="tx2"/>
                </a:solidFill>
              </a:rPr>
              <a:t>domains directly from the interface</a:t>
            </a:r>
          </a:p>
          <a:p>
            <a:endParaRPr lang="en-US" sz="1200" dirty="0">
              <a:solidFill>
                <a:srgbClr val="1E4471"/>
              </a:solidFill>
            </a:endParaRPr>
          </a:p>
        </p:txBody>
      </p:sp>
      <p:pic>
        <p:nvPicPr>
          <p:cNvPr id="90" name="Picture 89">
            <a:extLst>
              <a:ext uri="{FF2B5EF4-FFF2-40B4-BE49-F238E27FC236}">
                <a16:creationId xmlns:a16="http://schemas.microsoft.com/office/drawing/2014/main" xmlns="" id="{FDBA5348-8BFD-4E1A-BFEE-D90AB3E96C9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33421" y="3541273"/>
            <a:ext cx="1473150" cy="711818"/>
          </a:xfrm>
          <a:prstGeom prst="rect">
            <a:avLst/>
          </a:prstGeom>
          <a:ln w="9525">
            <a:solidFill>
              <a:schemeClr val="bg2">
                <a:lumMod val="75000"/>
              </a:schemeClr>
            </a:solidFill>
          </a:ln>
          <a:effectLst>
            <a:outerShdw dist="38100" dir="2700000" algn="tl" rotWithShape="0">
              <a:prstClr val="black">
                <a:alpha val="40000"/>
              </a:prstClr>
            </a:outerShdw>
          </a:effectLst>
        </p:spPr>
      </p:pic>
    </p:spTree>
    <p:extLst>
      <p:ext uri="{BB962C8B-B14F-4D97-AF65-F5344CB8AC3E}">
        <p14:creationId xmlns:p14="http://schemas.microsoft.com/office/powerpoint/2010/main" val="5411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0"/>
                                        </p:tgtEl>
                                      </p:cBhvr>
                                    </p:animEffect>
                                    <p:set>
                                      <p:cBhvr>
                                        <p:cTn id="10" dur="1" fill="hold">
                                          <p:stCondLst>
                                            <p:cond delay="499"/>
                                          </p:stCondLst>
                                        </p:cTn>
                                        <p:tgtEl>
                                          <p:spTgt spid="90"/>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ECF1F33-15CA-0248-89E0-2BCC201AB3A9}"/>
              </a:ext>
            </a:extLst>
          </p:cNvPr>
          <p:cNvSpPr>
            <a:spLocks noGrp="1"/>
          </p:cNvSpPr>
          <p:nvPr>
            <p:ph type="body" sz="quarter" idx="10"/>
          </p:nvPr>
        </p:nvSpPr>
        <p:spPr/>
        <p:txBody>
          <a:bodyPr/>
          <a:lstStyle/>
          <a:p>
            <a:r>
              <a:rPr lang="en-US" dirty="0"/>
              <a:t>Disparate enforcement points across a variety </a:t>
            </a:r>
            <a:br>
              <a:rPr lang="en-US" dirty="0"/>
            </a:br>
            <a:r>
              <a:rPr lang="en-US" dirty="0"/>
              <a:t>of interconnected networks, devices, users and data</a:t>
            </a:r>
          </a:p>
        </p:txBody>
      </p:sp>
      <p:sp>
        <p:nvSpPr>
          <p:cNvPr id="3" name="Title 2">
            <a:extLst>
              <a:ext uri="{FF2B5EF4-FFF2-40B4-BE49-F238E27FC236}">
                <a16:creationId xmlns:a16="http://schemas.microsoft.com/office/drawing/2014/main" xmlns="" id="{0BBF50FB-B5DD-614E-AAA8-81E7002C2306}"/>
              </a:ext>
            </a:extLst>
          </p:cNvPr>
          <p:cNvSpPr>
            <a:spLocks noGrp="1"/>
          </p:cNvSpPr>
          <p:nvPr>
            <p:ph type="title"/>
          </p:nvPr>
        </p:nvSpPr>
        <p:spPr/>
        <p:txBody>
          <a:bodyPr/>
          <a:lstStyle/>
          <a:p>
            <a:r>
              <a:rPr lang="en-IN" dirty="0"/>
              <a:t>The new reality</a:t>
            </a:r>
            <a:endParaRPr lang="en-US" dirty="0"/>
          </a:p>
        </p:txBody>
      </p:sp>
      <p:sp>
        <p:nvSpPr>
          <p:cNvPr id="4" name="TextBox 3">
            <a:extLst>
              <a:ext uri="{FF2B5EF4-FFF2-40B4-BE49-F238E27FC236}">
                <a16:creationId xmlns:a16="http://schemas.microsoft.com/office/drawing/2014/main" xmlns="" id="{4FD733CB-362F-2C4B-9B93-B39C27CD5D47}"/>
              </a:ext>
            </a:extLst>
          </p:cNvPr>
          <p:cNvSpPr txBox="1"/>
          <p:nvPr/>
        </p:nvSpPr>
        <p:spPr>
          <a:xfrm>
            <a:off x="603674" y="2395971"/>
            <a:ext cx="2402574" cy="1233671"/>
          </a:xfrm>
          <a:prstGeom prst="rect">
            <a:avLst/>
          </a:prstGeom>
          <a:noFill/>
        </p:spPr>
        <p:txBody>
          <a:bodyPr wrap="square" lIns="0" tIns="0" rIns="0" bIns="0" rtlCol="0">
            <a:spAutoFit/>
          </a:bodyPr>
          <a:lstStyle>
            <a:defPPr>
              <a:defRPr lang="en-US"/>
            </a:defPPr>
            <a:lvl1pPr defTabSz="609555">
              <a:defRPr sz="1100" b="0">
                <a:solidFill>
                  <a:schemeClr val="accent1"/>
                </a:solidFill>
                <a:latin typeface="CiscoSansTT" panose="020B0503020201020303" pitchFamily="34" charset="0"/>
                <a:cs typeface="CiscoSansTT" panose="020B0503020201020303" pitchFamily="34" charset="0"/>
              </a:defRPr>
            </a:lvl1pPr>
          </a:lstStyle>
          <a:p>
            <a:pPr defTabSz="609540">
              <a:spcAft>
                <a:spcPts val="450"/>
              </a:spcAft>
            </a:pPr>
            <a:r>
              <a:rPr lang="en-US" sz="1400" dirty="0">
                <a:solidFill>
                  <a:srgbClr val="6DBD49"/>
                </a:solidFill>
              </a:rPr>
              <a:t>Inefficient and inconsistent security is the result</a:t>
            </a:r>
          </a:p>
          <a:p>
            <a:r>
              <a:rPr lang="en-US" sz="1200" dirty="0">
                <a:solidFill>
                  <a:srgbClr val="0D274D"/>
                </a:solidFill>
                <a:latin typeface="CiscoSansTT ExtraLight"/>
              </a:rPr>
              <a:t>Management complexity results</a:t>
            </a:r>
            <a:br>
              <a:rPr lang="en-US" sz="1200" dirty="0">
                <a:solidFill>
                  <a:srgbClr val="0D274D"/>
                </a:solidFill>
                <a:latin typeface="CiscoSansTT ExtraLight"/>
              </a:rPr>
            </a:br>
            <a:r>
              <a:rPr lang="en-US" sz="1200" dirty="0">
                <a:solidFill>
                  <a:srgbClr val="0D274D"/>
                </a:solidFill>
                <a:latin typeface="CiscoSansTT ExtraLight"/>
              </a:rPr>
              <a:t>in inefficient processes that waste time and result in fragmented, inconsistent security.</a:t>
            </a:r>
          </a:p>
        </p:txBody>
      </p:sp>
      <p:sp>
        <p:nvSpPr>
          <p:cNvPr id="5" name="Round Same Side Corner Rectangle 4">
            <a:extLst>
              <a:ext uri="{FF2B5EF4-FFF2-40B4-BE49-F238E27FC236}">
                <a16:creationId xmlns:a16="http://schemas.microsoft.com/office/drawing/2014/main" xmlns="" id="{D1CEF098-A4CD-6F44-BA4D-24967E136E4D}"/>
              </a:ext>
            </a:extLst>
          </p:cNvPr>
          <p:cNvSpPr/>
          <p:nvPr/>
        </p:nvSpPr>
        <p:spPr>
          <a:xfrm rot="5400000" flipH="1">
            <a:off x="650250" y="1375002"/>
            <a:ext cx="1940216" cy="3269294"/>
          </a:xfrm>
          <a:prstGeom prst="round2SameRect">
            <a:avLst>
              <a:gd name="adj1" fmla="val 8751"/>
              <a:gd name="adj2" fmla="val 0"/>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iscoSansTT ExtraLight"/>
            </a:endParaRPr>
          </a:p>
        </p:txBody>
      </p:sp>
      <p:grpSp>
        <p:nvGrpSpPr>
          <p:cNvPr id="57" name="Group 56">
            <a:extLst>
              <a:ext uri="{FF2B5EF4-FFF2-40B4-BE49-F238E27FC236}">
                <a16:creationId xmlns:a16="http://schemas.microsoft.com/office/drawing/2014/main" xmlns="" id="{961EF9FC-1F5F-CF42-92FB-1C754458179F}"/>
              </a:ext>
            </a:extLst>
          </p:cNvPr>
          <p:cNvGrpSpPr/>
          <p:nvPr/>
        </p:nvGrpSpPr>
        <p:grpSpPr>
          <a:xfrm>
            <a:off x="5432218" y="1960415"/>
            <a:ext cx="1256447" cy="1222667"/>
            <a:chOff x="3943776" y="1419282"/>
            <a:chExt cx="1256447" cy="1222668"/>
          </a:xfrm>
        </p:grpSpPr>
        <p:sp>
          <p:nvSpPr>
            <p:cNvPr id="58" name="Rectangle 57">
              <a:extLst>
                <a:ext uri="{FF2B5EF4-FFF2-40B4-BE49-F238E27FC236}">
                  <a16:creationId xmlns:a16="http://schemas.microsoft.com/office/drawing/2014/main" xmlns="" id="{66D9185B-FE84-B74C-AF9B-6823AF016C97}"/>
                </a:ext>
              </a:extLst>
            </p:cNvPr>
            <p:cNvSpPr/>
            <p:nvPr/>
          </p:nvSpPr>
          <p:spPr>
            <a:xfrm>
              <a:off x="3943776" y="2445742"/>
              <a:ext cx="1256447" cy="196208"/>
            </a:xfrm>
            <a:prstGeom prst="rect">
              <a:avLst/>
            </a:prstGeom>
            <a:noFill/>
          </p:spPr>
          <p:txBody>
            <a:bodyPr wrap="square" lIns="0" tIns="34290" rIns="0" bIns="0" rtlCol="0" anchor="ctr">
              <a:spAutoFit/>
            </a:bodyPr>
            <a:lstStyle/>
            <a:p>
              <a:pPr algn="ctr" defTabSz="685783">
                <a:defRPr/>
              </a:pPr>
              <a:r>
                <a:rPr lang="en-US" sz="1050" dirty="0">
                  <a:solidFill>
                    <a:srgbClr val="0D274D"/>
                  </a:solidFill>
                  <a:latin typeface="CiscoSansTT" panose="020B0503020201020303" pitchFamily="34" charset="0"/>
                  <a:cs typeface="CiscoSansTT" panose="020B0503020201020303" pitchFamily="34" charset="0"/>
                </a:rPr>
                <a:t>Firewall</a:t>
              </a:r>
            </a:p>
          </p:txBody>
        </p:sp>
        <p:pic>
          <p:nvPicPr>
            <p:cNvPr id="59" name="Picture 3" descr="A picture containing clock&#10;&#10;Description generated with very high confidence">
              <a:extLst>
                <a:ext uri="{FF2B5EF4-FFF2-40B4-BE49-F238E27FC236}">
                  <a16:creationId xmlns:a16="http://schemas.microsoft.com/office/drawing/2014/main" xmlns="" id="{E2EFEE8F-6005-A445-AAB2-310D9BBD75EF}"/>
                </a:ext>
              </a:extLst>
            </p:cNvPr>
            <p:cNvPicPr>
              <a:picLocks noChangeAspect="1"/>
            </p:cNvPicPr>
            <p:nvPr/>
          </p:nvPicPr>
          <p:blipFill>
            <a:blip r:embed="rId3"/>
            <a:stretch>
              <a:fillRect/>
            </a:stretch>
          </p:blipFill>
          <p:spPr>
            <a:xfrm>
              <a:off x="3995187" y="1419282"/>
              <a:ext cx="1153626" cy="1152468"/>
            </a:xfrm>
            <a:prstGeom prst="rect">
              <a:avLst/>
            </a:prstGeom>
          </p:spPr>
        </p:pic>
      </p:grpSp>
      <p:grpSp>
        <p:nvGrpSpPr>
          <p:cNvPr id="61" name="Group 60">
            <a:extLst>
              <a:ext uri="{FF2B5EF4-FFF2-40B4-BE49-F238E27FC236}">
                <a16:creationId xmlns:a16="http://schemas.microsoft.com/office/drawing/2014/main" xmlns="" id="{1C80823A-265C-5049-8742-386F0CB081D9}"/>
              </a:ext>
            </a:extLst>
          </p:cNvPr>
          <p:cNvGrpSpPr/>
          <p:nvPr/>
        </p:nvGrpSpPr>
        <p:grpSpPr>
          <a:xfrm>
            <a:off x="5211027" y="3127624"/>
            <a:ext cx="1698829" cy="1262162"/>
            <a:chOff x="5762966" y="2806216"/>
            <a:chExt cx="1698829" cy="1262162"/>
          </a:xfrm>
        </p:grpSpPr>
        <p:pic>
          <p:nvPicPr>
            <p:cNvPr id="62" name="Picture 61" descr="A close up of a logo&#10;&#10;Description automatically generated">
              <a:extLst>
                <a:ext uri="{FF2B5EF4-FFF2-40B4-BE49-F238E27FC236}">
                  <a16:creationId xmlns:a16="http://schemas.microsoft.com/office/drawing/2014/main" xmlns="" id="{E81D001B-B99C-F543-B613-B20CA1077667}"/>
                </a:ext>
              </a:extLst>
            </p:cNvPr>
            <p:cNvPicPr>
              <a:picLocks noChangeAspect="1"/>
            </p:cNvPicPr>
            <p:nvPr/>
          </p:nvPicPr>
          <p:blipFill rotWithShape="1">
            <a:blip r:embed="rId4">
              <a:extLst>
                <a:ext uri="{28A0092B-C50C-407E-A947-70E740481C1C}">
                  <a14:useLocalDpi xmlns:a14="http://schemas.microsoft.com/office/drawing/2010/main" val="0"/>
                </a:ext>
              </a:extLst>
            </a:blip>
            <a:srcRect t="25704"/>
            <a:stretch/>
          </p:blipFill>
          <p:spPr>
            <a:xfrm>
              <a:off x="5762966" y="2806216"/>
              <a:ext cx="1698829" cy="1262162"/>
            </a:xfrm>
            <a:prstGeom prst="rect">
              <a:avLst/>
            </a:prstGeom>
          </p:spPr>
        </p:pic>
        <p:sp>
          <p:nvSpPr>
            <p:cNvPr id="63" name="Rectangle 62">
              <a:extLst>
                <a:ext uri="{FF2B5EF4-FFF2-40B4-BE49-F238E27FC236}">
                  <a16:creationId xmlns:a16="http://schemas.microsoft.com/office/drawing/2014/main" xmlns="" id="{03CA7616-870E-5C49-9EBD-0640CA40D534}"/>
                </a:ext>
              </a:extLst>
            </p:cNvPr>
            <p:cNvSpPr/>
            <p:nvPr/>
          </p:nvSpPr>
          <p:spPr>
            <a:xfrm>
              <a:off x="6012317" y="3842563"/>
              <a:ext cx="1197444" cy="161583"/>
            </a:xfrm>
            <a:prstGeom prst="rect">
              <a:avLst/>
            </a:prstGeom>
            <a:noFill/>
          </p:spPr>
          <p:txBody>
            <a:bodyPr wrap="none" lIns="0" tIns="0" rIns="0" bIns="0" rtlCol="0">
              <a:spAutoFit/>
            </a:bodyPr>
            <a:lstStyle/>
            <a:p>
              <a:pPr algn="ctr" defTabSz="685783">
                <a:defRPr/>
              </a:pPr>
              <a:r>
                <a:rPr lang="en-US" sz="1050" dirty="0">
                  <a:solidFill>
                    <a:srgbClr val="0D274D"/>
                  </a:solidFill>
                  <a:latin typeface="CiscoSansTT" panose="020B0503020201020303" pitchFamily="34" charset="0"/>
                  <a:cs typeface="CiscoSansTT" panose="020B0503020201020303" pitchFamily="34" charset="0"/>
                </a:rPr>
                <a:t>Corporate Network</a:t>
              </a:r>
            </a:p>
          </p:txBody>
        </p:sp>
      </p:grpSp>
      <p:grpSp>
        <p:nvGrpSpPr>
          <p:cNvPr id="100" name="Group 99">
            <a:extLst>
              <a:ext uri="{FF2B5EF4-FFF2-40B4-BE49-F238E27FC236}">
                <a16:creationId xmlns:a16="http://schemas.microsoft.com/office/drawing/2014/main" xmlns="" id="{6D6F0CED-263E-FF42-94E5-0FC2D8255660}"/>
              </a:ext>
            </a:extLst>
          </p:cNvPr>
          <p:cNvGrpSpPr/>
          <p:nvPr/>
        </p:nvGrpSpPr>
        <p:grpSpPr>
          <a:xfrm>
            <a:off x="3609923" y="2546707"/>
            <a:ext cx="786362" cy="786362"/>
            <a:chOff x="4813230" y="3395608"/>
            <a:chExt cx="1048483" cy="1048483"/>
          </a:xfrm>
        </p:grpSpPr>
        <p:sp>
          <p:nvSpPr>
            <p:cNvPr id="67" name="Oval 66">
              <a:extLst>
                <a:ext uri="{FF2B5EF4-FFF2-40B4-BE49-F238E27FC236}">
                  <a16:creationId xmlns:a16="http://schemas.microsoft.com/office/drawing/2014/main" xmlns="" id="{92666774-FABA-344B-9C2F-F67ED4BFC119}"/>
                </a:ext>
              </a:extLst>
            </p:cNvPr>
            <p:cNvSpPr/>
            <p:nvPr/>
          </p:nvSpPr>
          <p:spPr>
            <a:xfrm>
              <a:off x="4813230" y="3395608"/>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Helvetica Neue"/>
                  <a:cs typeface="CiscoSansTT" panose="020B0503020201020303" pitchFamily="34" charset="0"/>
                  <a:sym typeface="Helvetica Neue"/>
                </a:rPr>
                <a:t>Remote</a:t>
              </a:r>
              <a:br>
                <a:rPr lang="en-US" sz="750" dirty="0">
                  <a:solidFill>
                    <a:srgbClr val="0D274D"/>
                  </a:solidFill>
                  <a:latin typeface="CiscoSansTT" panose="020B0503020201020303" pitchFamily="34" charset="0"/>
                  <a:ea typeface="Helvetica Neue"/>
                  <a:cs typeface="CiscoSansTT" panose="020B0503020201020303" pitchFamily="34" charset="0"/>
                  <a:sym typeface="Helvetica Neue"/>
                </a:rPr>
              </a:br>
              <a:r>
                <a:rPr lang="en-US" sz="750" dirty="0">
                  <a:solidFill>
                    <a:srgbClr val="0D274D"/>
                  </a:solidFill>
                  <a:latin typeface="CiscoSansTT" panose="020B0503020201020303" pitchFamily="34" charset="0"/>
                  <a:ea typeface="Helvetica Neue"/>
                  <a:cs typeface="CiscoSansTT" panose="020B0503020201020303" pitchFamily="34" charset="0"/>
                  <a:sym typeface="Helvetica Neue"/>
                </a:rPr>
                <a:t>employees</a:t>
              </a:r>
            </a:p>
          </p:txBody>
        </p:sp>
        <p:pic>
          <p:nvPicPr>
            <p:cNvPr id="84" name="Graphic 83">
              <a:extLst>
                <a:ext uri="{FF2B5EF4-FFF2-40B4-BE49-F238E27FC236}">
                  <a16:creationId xmlns:a16="http://schemas.microsoft.com/office/drawing/2014/main" xmlns="" id="{3A8B298F-C6B3-C342-8C85-D835ED23A3C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200630" y="3600678"/>
              <a:ext cx="303787" cy="291635"/>
            </a:xfrm>
            <a:prstGeom prst="rect">
              <a:avLst/>
            </a:prstGeom>
          </p:spPr>
        </p:pic>
      </p:grpSp>
      <p:grpSp>
        <p:nvGrpSpPr>
          <p:cNvPr id="101" name="Group 100">
            <a:extLst>
              <a:ext uri="{FF2B5EF4-FFF2-40B4-BE49-F238E27FC236}">
                <a16:creationId xmlns:a16="http://schemas.microsoft.com/office/drawing/2014/main" xmlns="" id="{A0E7486A-46D6-E64F-8B39-5DF2B7686710}"/>
              </a:ext>
            </a:extLst>
          </p:cNvPr>
          <p:cNvGrpSpPr/>
          <p:nvPr/>
        </p:nvGrpSpPr>
        <p:grpSpPr>
          <a:xfrm>
            <a:off x="3948741" y="3542083"/>
            <a:ext cx="786362" cy="786362"/>
            <a:chOff x="5264987" y="4722777"/>
            <a:chExt cx="1048483" cy="1048483"/>
          </a:xfrm>
        </p:grpSpPr>
        <p:sp>
          <p:nvSpPr>
            <p:cNvPr id="68" name="Oval 67">
              <a:extLst>
                <a:ext uri="{FF2B5EF4-FFF2-40B4-BE49-F238E27FC236}">
                  <a16:creationId xmlns:a16="http://schemas.microsoft.com/office/drawing/2014/main" xmlns="" id="{050948BC-C953-904D-BC0F-12FB8201E5A2}"/>
                </a:ext>
              </a:extLst>
            </p:cNvPr>
            <p:cNvSpPr/>
            <p:nvPr/>
          </p:nvSpPr>
          <p:spPr>
            <a:xfrm>
              <a:off x="5264987" y="4722777"/>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Personal</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devices</a:t>
              </a:r>
            </a:p>
          </p:txBody>
        </p:sp>
        <p:pic>
          <p:nvPicPr>
            <p:cNvPr id="85" name="Graphic 84">
              <a:extLst>
                <a:ext uri="{FF2B5EF4-FFF2-40B4-BE49-F238E27FC236}">
                  <a16:creationId xmlns:a16="http://schemas.microsoft.com/office/drawing/2014/main" xmlns="" id="{AF6A4EC6-85BC-4F48-9A5B-6DB205CC314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12395" y="4881823"/>
              <a:ext cx="354844" cy="354844"/>
            </a:xfrm>
            <a:prstGeom prst="rect">
              <a:avLst/>
            </a:prstGeom>
          </p:spPr>
        </p:pic>
      </p:grpSp>
      <p:grpSp>
        <p:nvGrpSpPr>
          <p:cNvPr id="102" name="Group 101">
            <a:extLst>
              <a:ext uri="{FF2B5EF4-FFF2-40B4-BE49-F238E27FC236}">
                <a16:creationId xmlns:a16="http://schemas.microsoft.com/office/drawing/2014/main" xmlns="" id="{99F05285-6C91-0D43-9AC0-E807351B97AA}"/>
              </a:ext>
            </a:extLst>
          </p:cNvPr>
          <p:cNvGrpSpPr/>
          <p:nvPr/>
        </p:nvGrpSpPr>
        <p:grpSpPr>
          <a:xfrm>
            <a:off x="4693841" y="2836513"/>
            <a:ext cx="786362" cy="786362"/>
            <a:chOff x="6258454" y="3782016"/>
            <a:chExt cx="1048483" cy="1048483"/>
          </a:xfrm>
        </p:grpSpPr>
        <p:sp>
          <p:nvSpPr>
            <p:cNvPr id="66" name="Oval 65">
              <a:extLst>
                <a:ext uri="{FF2B5EF4-FFF2-40B4-BE49-F238E27FC236}">
                  <a16:creationId xmlns:a16="http://schemas.microsoft.com/office/drawing/2014/main" xmlns="" id="{EE3301DC-9A81-8040-ACCE-DADD5137E95B}"/>
                </a:ext>
              </a:extLst>
            </p:cNvPr>
            <p:cNvSpPr/>
            <p:nvPr/>
          </p:nvSpPr>
          <p:spPr>
            <a:xfrm>
              <a:off x="6258454" y="3782016"/>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Mobile</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devices</a:t>
              </a:r>
            </a:p>
          </p:txBody>
        </p:sp>
        <p:grpSp>
          <p:nvGrpSpPr>
            <p:cNvPr id="86" name="Graphic 4">
              <a:extLst>
                <a:ext uri="{FF2B5EF4-FFF2-40B4-BE49-F238E27FC236}">
                  <a16:creationId xmlns:a16="http://schemas.microsoft.com/office/drawing/2014/main" xmlns="" id="{9842AB9D-D20B-E44A-BD61-BA71C7F6AF0F}"/>
                </a:ext>
              </a:extLst>
            </p:cNvPr>
            <p:cNvGrpSpPr>
              <a:grpSpLocks noChangeAspect="1"/>
            </p:cNvGrpSpPr>
            <p:nvPr/>
          </p:nvGrpSpPr>
          <p:grpSpPr>
            <a:xfrm>
              <a:off x="6588520" y="3892313"/>
              <a:ext cx="413944" cy="413944"/>
              <a:chOff x="5619750" y="2952750"/>
              <a:chExt cx="952499" cy="952499"/>
            </a:xfrm>
          </p:grpSpPr>
          <p:sp>
            <p:nvSpPr>
              <p:cNvPr id="87" name="Freeform 86">
                <a:extLst>
                  <a:ext uri="{FF2B5EF4-FFF2-40B4-BE49-F238E27FC236}">
                    <a16:creationId xmlns:a16="http://schemas.microsoft.com/office/drawing/2014/main" xmlns="" id="{796434C9-8301-104A-AA75-A0D9C74E8366}"/>
                  </a:ext>
                </a:extLst>
              </p:cNvPr>
              <p:cNvSpPr/>
              <p:nvPr/>
            </p:nvSpPr>
            <p:spPr>
              <a:xfrm>
                <a:off x="5738812" y="3151155"/>
                <a:ext cx="714390" cy="357187"/>
              </a:xfrm>
              <a:custGeom>
                <a:avLst/>
                <a:gdLst>
                  <a:gd name="connsiteX0" fmla="*/ 198406 w 714390"/>
                  <a:gd name="connsiteY0" fmla="*/ 138970 h 357187"/>
                  <a:gd name="connsiteX1" fmla="*/ 99251 w 714390"/>
                  <a:gd name="connsiteY1" fmla="*/ 238125 h 357187"/>
                  <a:gd name="connsiteX2" fmla="*/ 0 w 714390"/>
                  <a:gd name="connsiteY2" fmla="*/ 238125 h 357187"/>
                  <a:gd name="connsiteX3" fmla="*/ 0 w 714390"/>
                  <a:gd name="connsiteY3" fmla="*/ 357188 h 357187"/>
                  <a:gd name="connsiteX4" fmla="*/ 536258 w 714390"/>
                  <a:gd name="connsiteY4" fmla="*/ 357188 h 357187"/>
                  <a:gd name="connsiteX5" fmla="*/ 615125 w 714390"/>
                  <a:gd name="connsiteY5" fmla="*/ 317563 h 357187"/>
                  <a:gd name="connsiteX6" fmla="*/ 714375 w 714390"/>
                  <a:gd name="connsiteY6" fmla="*/ 317563 h 357187"/>
                  <a:gd name="connsiteX7" fmla="*/ 714375 w 714390"/>
                  <a:gd name="connsiteY7" fmla="*/ 82868 h 357187"/>
                  <a:gd name="connsiteX8" fmla="*/ 635032 w 714390"/>
                  <a:gd name="connsiteY8" fmla="*/ 0 h 357187"/>
                  <a:gd name="connsiteX9" fmla="*/ 198406 w 714390"/>
                  <a:gd name="connsiteY9" fmla="*/ 0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90" h="357187">
                    <a:moveTo>
                      <a:pt x="198406" y="138970"/>
                    </a:moveTo>
                    <a:cubicBezTo>
                      <a:pt x="198353" y="193710"/>
                      <a:pt x="153991" y="238073"/>
                      <a:pt x="99251" y="238125"/>
                    </a:cubicBezTo>
                    <a:lnTo>
                      <a:pt x="0" y="238125"/>
                    </a:lnTo>
                    <a:lnTo>
                      <a:pt x="0" y="357188"/>
                    </a:lnTo>
                    <a:lnTo>
                      <a:pt x="536258" y="357188"/>
                    </a:lnTo>
                    <a:cubicBezTo>
                      <a:pt x="554885" y="332351"/>
                      <a:pt x="584079" y="317684"/>
                      <a:pt x="615125" y="317563"/>
                    </a:cubicBezTo>
                    <a:lnTo>
                      <a:pt x="714375" y="317563"/>
                    </a:lnTo>
                    <a:lnTo>
                      <a:pt x="714375" y="82868"/>
                    </a:lnTo>
                    <a:cubicBezTo>
                      <a:pt x="715227" y="38122"/>
                      <a:pt x="679773" y="1093"/>
                      <a:pt x="635032" y="0"/>
                    </a:cubicBezTo>
                    <a:lnTo>
                      <a:pt x="198406" y="0"/>
                    </a:lnTo>
                    <a:close/>
                  </a:path>
                </a:pathLst>
              </a:custGeom>
              <a:solidFill>
                <a:srgbClr val="D9D9D9"/>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88" name="Freeform 87">
                <a:extLst>
                  <a:ext uri="{FF2B5EF4-FFF2-40B4-BE49-F238E27FC236}">
                    <a16:creationId xmlns:a16="http://schemas.microsoft.com/office/drawing/2014/main" xmlns="" id="{2A3B6D76-A9AE-FD4E-8C5D-21C31BEBFCC3}"/>
                  </a:ext>
                </a:extLst>
              </p:cNvPr>
              <p:cNvSpPr/>
              <p:nvPr/>
            </p:nvSpPr>
            <p:spPr>
              <a:xfrm>
                <a:off x="5738795" y="3548062"/>
                <a:ext cx="515986" cy="198405"/>
              </a:xfrm>
              <a:custGeom>
                <a:avLst/>
                <a:gdLst>
                  <a:gd name="connsiteX0" fmla="*/ 496079 w 515986"/>
                  <a:gd name="connsiteY0" fmla="*/ 158782 h 198405"/>
                  <a:gd name="connsiteX1" fmla="*/ 377016 w 515986"/>
                  <a:gd name="connsiteY1" fmla="*/ 158782 h 198405"/>
                  <a:gd name="connsiteX2" fmla="*/ 377016 w 515986"/>
                  <a:gd name="connsiteY2" fmla="*/ 119063 h 198405"/>
                  <a:gd name="connsiteX3" fmla="*/ 515986 w 515986"/>
                  <a:gd name="connsiteY3" fmla="*/ 119063 h 198405"/>
                  <a:gd name="connsiteX4" fmla="*/ 515986 w 515986"/>
                  <a:gd name="connsiteY4" fmla="*/ 0 h 198405"/>
                  <a:gd name="connsiteX5" fmla="*/ 17 w 515986"/>
                  <a:gd name="connsiteY5" fmla="*/ 0 h 198405"/>
                  <a:gd name="connsiteX6" fmla="*/ 17 w 515986"/>
                  <a:gd name="connsiteY6" fmla="*/ 36195 h 198405"/>
                  <a:gd name="connsiteX7" fmla="*/ 79360 w 515986"/>
                  <a:gd name="connsiteY7" fmla="*/ 119063 h 198405"/>
                  <a:gd name="connsiteX8" fmla="*/ 337392 w 515986"/>
                  <a:gd name="connsiteY8" fmla="*/ 119063 h 198405"/>
                  <a:gd name="connsiteX9" fmla="*/ 337392 w 515986"/>
                  <a:gd name="connsiteY9" fmla="*/ 158782 h 198405"/>
                  <a:gd name="connsiteX10" fmla="*/ 218330 w 515986"/>
                  <a:gd name="connsiteY10" fmla="*/ 158782 h 198405"/>
                  <a:gd name="connsiteX11" fmla="*/ 198518 w 515986"/>
                  <a:gd name="connsiteY11" fmla="*/ 178594 h 198405"/>
                  <a:gd name="connsiteX12" fmla="*/ 218330 w 515986"/>
                  <a:gd name="connsiteY12" fmla="*/ 198406 h 198405"/>
                  <a:gd name="connsiteX13" fmla="*/ 496079 w 515986"/>
                  <a:gd name="connsiteY13" fmla="*/ 198406 h 198405"/>
                  <a:gd name="connsiteX14" fmla="*/ 515891 w 515986"/>
                  <a:gd name="connsiteY14" fmla="*/ 178594 h 198405"/>
                  <a:gd name="connsiteX15" fmla="*/ 496079 w 515986"/>
                  <a:gd name="connsiteY15" fmla="*/ 158782 h 19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5986" h="198405">
                    <a:moveTo>
                      <a:pt x="496079" y="158782"/>
                    </a:moveTo>
                    <a:lnTo>
                      <a:pt x="377016" y="158782"/>
                    </a:lnTo>
                    <a:lnTo>
                      <a:pt x="377016" y="119063"/>
                    </a:lnTo>
                    <a:lnTo>
                      <a:pt x="515986" y="119063"/>
                    </a:lnTo>
                    <a:lnTo>
                      <a:pt x="515986" y="0"/>
                    </a:lnTo>
                    <a:lnTo>
                      <a:pt x="17" y="0"/>
                    </a:lnTo>
                    <a:lnTo>
                      <a:pt x="17" y="36195"/>
                    </a:lnTo>
                    <a:cubicBezTo>
                      <a:pt x="-888" y="80962"/>
                      <a:pt x="34596" y="118021"/>
                      <a:pt x="79360" y="119063"/>
                    </a:cubicBezTo>
                    <a:lnTo>
                      <a:pt x="337392" y="119063"/>
                    </a:lnTo>
                    <a:lnTo>
                      <a:pt x="337392" y="158782"/>
                    </a:lnTo>
                    <a:lnTo>
                      <a:pt x="218330" y="158782"/>
                    </a:lnTo>
                    <a:cubicBezTo>
                      <a:pt x="207388" y="158782"/>
                      <a:pt x="198518" y="167651"/>
                      <a:pt x="198518" y="178594"/>
                    </a:cubicBezTo>
                    <a:cubicBezTo>
                      <a:pt x="198518" y="189536"/>
                      <a:pt x="207388" y="198406"/>
                      <a:pt x="218330" y="198406"/>
                    </a:cubicBezTo>
                    <a:lnTo>
                      <a:pt x="496079" y="198406"/>
                    </a:lnTo>
                    <a:cubicBezTo>
                      <a:pt x="507021" y="198406"/>
                      <a:pt x="515891" y="189536"/>
                      <a:pt x="515891" y="178594"/>
                    </a:cubicBezTo>
                    <a:cubicBezTo>
                      <a:pt x="515891" y="167651"/>
                      <a:pt x="507021" y="158782"/>
                      <a:pt x="496079" y="158782"/>
                    </a:cubicBez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89" name="Freeform 88">
                <a:extLst>
                  <a:ext uri="{FF2B5EF4-FFF2-40B4-BE49-F238E27FC236}">
                    <a16:creationId xmlns:a16="http://schemas.microsoft.com/office/drawing/2014/main" xmlns="" id="{71DE800D-D069-214A-84C8-DFF5604AC47B}"/>
                  </a:ext>
                </a:extLst>
              </p:cNvPr>
              <p:cNvSpPr/>
              <p:nvPr/>
            </p:nvSpPr>
            <p:spPr>
              <a:xfrm>
                <a:off x="5619750" y="2952750"/>
                <a:ext cx="277844" cy="396906"/>
              </a:xfrm>
              <a:custGeom>
                <a:avLst/>
                <a:gdLst>
                  <a:gd name="connsiteX0" fmla="*/ 218313 w 277844"/>
                  <a:gd name="connsiteY0" fmla="*/ 0 h 396906"/>
                  <a:gd name="connsiteX1" fmla="*/ 59531 w 277844"/>
                  <a:gd name="connsiteY1" fmla="*/ 0 h 396906"/>
                  <a:gd name="connsiteX2" fmla="*/ 0 w 277844"/>
                  <a:gd name="connsiteY2" fmla="*/ 59531 h 396906"/>
                  <a:gd name="connsiteX3" fmla="*/ 0 w 277844"/>
                  <a:gd name="connsiteY3" fmla="*/ 337375 h 396906"/>
                  <a:gd name="connsiteX4" fmla="*/ 59531 w 277844"/>
                  <a:gd name="connsiteY4" fmla="*/ 396907 h 396906"/>
                  <a:gd name="connsiteX5" fmla="*/ 218313 w 277844"/>
                  <a:gd name="connsiteY5" fmla="*/ 396907 h 396906"/>
                  <a:gd name="connsiteX6" fmla="*/ 277844 w 277844"/>
                  <a:gd name="connsiteY6" fmla="*/ 337375 h 396906"/>
                  <a:gd name="connsiteX7" fmla="*/ 277844 w 277844"/>
                  <a:gd name="connsiteY7" fmla="*/ 59531 h 396906"/>
                  <a:gd name="connsiteX8" fmla="*/ 218313 w 277844"/>
                  <a:gd name="connsiteY8" fmla="*/ 0 h 396906"/>
                  <a:gd name="connsiteX9" fmla="*/ 158782 w 277844"/>
                  <a:gd name="connsiteY9" fmla="*/ 317468 h 396906"/>
                  <a:gd name="connsiteX10" fmla="*/ 119063 w 277844"/>
                  <a:gd name="connsiteY10" fmla="*/ 317468 h 396906"/>
                  <a:gd name="connsiteX11" fmla="*/ 119063 w 277844"/>
                  <a:gd name="connsiteY11" fmla="*/ 277844 h 396906"/>
                  <a:gd name="connsiteX12" fmla="*/ 158782 w 277844"/>
                  <a:gd name="connsiteY12" fmla="*/ 277844 h 3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844" h="396906">
                    <a:moveTo>
                      <a:pt x="218313" y="0"/>
                    </a:moveTo>
                    <a:lnTo>
                      <a:pt x="59531" y="0"/>
                    </a:lnTo>
                    <a:cubicBezTo>
                      <a:pt x="26653" y="0"/>
                      <a:pt x="0" y="26653"/>
                      <a:pt x="0" y="59531"/>
                    </a:cubicBezTo>
                    <a:lnTo>
                      <a:pt x="0" y="337375"/>
                    </a:lnTo>
                    <a:cubicBezTo>
                      <a:pt x="52" y="370232"/>
                      <a:pt x="26675" y="396854"/>
                      <a:pt x="59531" y="396907"/>
                    </a:cubicBezTo>
                    <a:lnTo>
                      <a:pt x="218313" y="396907"/>
                    </a:lnTo>
                    <a:cubicBezTo>
                      <a:pt x="251148" y="396802"/>
                      <a:pt x="277739" y="370210"/>
                      <a:pt x="277844" y="337375"/>
                    </a:cubicBezTo>
                    <a:lnTo>
                      <a:pt x="277844" y="59531"/>
                    </a:lnTo>
                    <a:cubicBezTo>
                      <a:pt x="277792" y="26675"/>
                      <a:pt x="251169" y="52"/>
                      <a:pt x="218313" y="0"/>
                    </a:cubicBezTo>
                    <a:close/>
                    <a:moveTo>
                      <a:pt x="158782" y="317468"/>
                    </a:moveTo>
                    <a:lnTo>
                      <a:pt x="119063" y="317468"/>
                    </a:lnTo>
                    <a:lnTo>
                      <a:pt x="119063" y="277844"/>
                    </a:lnTo>
                    <a:lnTo>
                      <a:pt x="158782" y="277844"/>
                    </a:ln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90" name="Freeform 89">
                <a:extLst>
                  <a:ext uri="{FF2B5EF4-FFF2-40B4-BE49-F238E27FC236}">
                    <a16:creationId xmlns:a16="http://schemas.microsoft.com/office/drawing/2014/main" xmlns="" id="{EF15EA7E-F773-F44D-91CF-AC4DDEDFEBE7}"/>
                  </a:ext>
                </a:extLst>
              </p:cNvPr>
              <p:cNvSpPr/>
              <p:nvPr/>
            </p:nvSpPr>
            <p:spPr>
              <a:xfrm>
                <a:off x="6294405" y="3508343"/>
                <a:ext cx="277844" cy="79438"/>
              </a:xfrm>
              <a:custGeom>
                <a:avLst/>
                <a:gdLst>
                  <a:gd name="connsiteX0" fmla="*/ 277844 w 277844"/>
                  <a:gd name="connsiteY0" fmla="*/ 59531 h 79438"/>
                  <a:gd name="connsiteX1" fmla="*/ 218313 w 277844"/>
                  <a:gd name="connsiteY1" fmla="*/ 0 h 79438"/>
                  <a:gd name="connsiteX2" fmla="*/ 59531 w 277844"/>
                  <a:gd name="connsiteY2" fmla="*/ 0 h 79438"/>
                  <a:gd name="connsiteX3" fmla="*/ 0 w 277844"/>
                  <a:gd name="connsiteY3" fmla="*/ 59531 h 79438"/>
                  <a:gd name="connsiteX4" fmla="*/ 0 w 277844"/>
                  <a:gd name="connsiteY4" fmla="*/ 79438 h 79438"/>
                  <a:gd name="connsiteX5" fmla="*/ 277844 w 277844"/>
                  <a:gd name="connsiteY5" fmla="*/ 79438 h 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844" h="79438">
                    <a:moveTo>
                      <a:pt x="277844" y="59531"/>
                    </a:moveTo>
                    <a:cubicBezTo>
                      <a:pt x="277792" y="26675"/>
                      <a:pt x="251169" y="52"/>
                      <a:pt x="218313" y="0"/>
                    </a:cubicBezTo>
                    <a:lnTo>
                      <a:pt x="59531" y="0"/>
                    </a:lnTo>
                    <a:cubicBezTo>
                      <a:pt x="26697" y="105"/>
                      <a:pt x="105" y="26697"/>
                      <a:pt x="0" y="59531"/>
                    </a:cubicBezTo>
                    <a:lnTo>
                      <a:pt x="0" y="79438"/>
                    </a:lnTo>
                    <a:lnTo>
                      <a:pt x="277844" y="79438"/>
                    </a:ln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91" name="Freeform 90">
                <a:extLst>
                  <a:ext uri="{FF2B5EF4-FFF2-40B4-BE49-F238E27FC236}">
                    <a16:creationId xmlns:a16="http://schemas.microsoft.com/office/drawing/2014/main" xmlns="" id="{DF75F8D0-3AB4-F04A-A16C-F32FB0ED7BD6}"/>
                  </a:ext>
                </a:extLst>
              </p:cNvPr>
              <p:cNvSpPr/>
              <p:nvPr/>
            </p:nvSpPr>
            <p:spPr>
              <a:xfrm>
                <a:off x="6294405" y="3627405"/>
                <a:ext cx="277844" cy="158781"/>
              </a:xfrm>
              <a:custGeom>
                <a:avLst/>
                <a:gdLst>
                  <a:gd name="connsiteX0" fmla="*/ 0 w 277844"/>
                  <a:gd name="connsiteY0" fmla="*/ 0 h 158781"/>
                  <a:gd name="connsiteX1" fmla="*/ 277844 w 277844"/>
                  <a:gd name="connsiteY1" fmla="*/ 0 h 158781"/>
                  <a:gd name="connsiteX2" fmla="*/ 277844 w 277844"/>
                  <a:gd name="connsiteY2" fmla="*/ 158782 h 158781"/>
                  <a:gd name="connsiteX3" fmla="*/ 0 w 277844"/>
                  <a:gd name="connsiteY3" fmla="*/ 158782 h 158781"/>
                </a:gdLst>
                <a:ahLst/>
                <a:cxnLst>
                  <a:cxn ang="0">
                    <a:pos x="connsiteX0" y="connsiteY0"/>
                  </a:cxn>
                  <a:cxn ang="0">
                    <a:pos x="connsiteX1" y="connsiteY1"/>
                  </a:cxn>
                  <a:cxn ang="0">
                    <a:pos x="connsiteX2" y="connsiteY2"/>
                  </a:cxn>
                  <a:cxn ang="0">
                    <a:pos x="connsiteX3" y="connsiteY3"/>
                  </a:cxn>
                </a:cxnLst>
                <a:rect l="l" t="t" r="r" b="b"/>
                <a:pathLst>
                  <a:path w="277844" h="158781">
                    <a:moveTo>
                      <a:pt x="0" y="0"/>
                    </a:moveTo>
                    <a:lnTo>
                      <a:pt x="277844" y="0"/>
                    </a:lnTo>
                    <a:lnTo>
                      <a:pt x="277844" y="158782"/>
                    </a:lnTo>
                    <a:lnTo>
                      <a:pt x="0" y="158782"/>
                    </a:lnTo>
                    <a:close/>
                  </a:path>
                </a:pathLst>
              </a:custGeom>
              <a:solidFill>
                <a:srgbClr val="D9D9D9"/>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92" name="Freeform 91">
                <a:extLst>
                  <a:ext uri="{FF2B5EF4-FFF2-40B4-BE49-F238E27FC236}">
                    <a16:creationId xmlns:a16="http://schemas.microsoft.com/office/drawing/2014/main" xmlns="" id="{C67A756A-0A69-734C-9D39-5101B29D5FD6}"/>
                  </a:ext>
                </a:extLst>
              </p:cNvPr>
              <p:cNvSpPr/>
              <p:nvPr/>
            </p:nvSpPr>
            <p:spPr>
              <a:xfrm>
                <a:off x="6294405" y="3825906"/>
                <a:ext cx="277844" cy="79343"/>
              </a:xfrm>
              <a:custGeom>
                <a:avLst/>
                <a:gdLst>
                  <a:gd name="connsiteX0" fmla="*/ 0 w 277844"/>
                  <a:gd name="connsiteY0" fmla="*/ 19812 h 79343"/>
                  <a:gd name="connsiteX1" fmla="*/ 59531 w 277844"/>
                  <a:gd name="connsiteY1" fmla="*/ 79343 h 79343"/>
                  <a:gd name="connsiteX2" fmla="*/ 218313 w 277844"/>
                  <a:gd name="connsiteY2" fmla="*/ 79343 h 79343"/>
                  <a:gd name="connsiteX3" fmla="*/ 277844 w 277844"/>
                  <a:gd name="connsiteY3" fmla="*/ 19812 h 79343"/>
                  <a:gd name="connsiteX4" fmla="*/ 277844 w 277844"/>
                  <a:gd name="connsiteY4" fmla="*/ 0 h 79343"/>
                  <a:gd name="connsiteX5" fmla="*/ 0 w 277844"/>
                  <a:gd name="connsiteY5" fmla="*/ 0 h 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844" h="79343">
                    <a:moveTo>
                      <a:pt x="0" y="19812"/>
                    </a:moveTo>
                    <a:cubicBezTo>
                      <a:pt x="52" y="52669"/>
                      <a:pt x="26675" y="79291"/>
                      <a:pt x="59531" y="79343"/>
                    </a:cubicBezTo>
                    <a:lnTo>
                      <a:pt x="218313" y="79343"/>
                    </a:lnTo>
                    <a:cubicBezTo>
                      <a:pt x="251191" y="79343"/>
                      <a:pt x="277844" y="52690"/>
                      <a:pt x="277844" y="19812"/>
                    </a:cubicBezTo>
                    <a:lnTo>
                      <a:pt x="277844" y="0"/>
                    </a:lnTo>
                    <a:lnTo>
                      <a:pt x="0" y="0"/>
                    </a:ln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grpSp>
      </p:grpSp>
      <p:grpSp>
        <p:nvGrpSpPr>
          <p:cNvPr id="99" name="Group 98">
            <a:extLst>
              <a:ext uri="{FF2B5EF4-FFF2-40B4-BE49-F238E27FC236}">
                <a16:creationId xmlns:a16="http://schemas.microsoft.com/office/drawing/2014/main" xmlns="" id="{E1F28883-D6F9-014B-B920-861F93522312}"/>
              </a:ext>
            </a:extLst>
          </p:cNvPr>
          <p:cNvGrpSpPr/>
          <p:nvPr/>
        </p:nvGrpSpPr>
        <p:grpSpPr>
          <a:xfrm>
            <a:off x="4502325" y="1785101"/>
            <a:ext cx="786362" cy="786362"/>
            <a:chOff x="6003099" y="2380134"/>
            <a:chExt cx="1048483" cy="1048483"/>
          </a:xfrm>
        </p:grpSpPr>
        <p:sp>
          <p:nvSpPr>
            <p:cNvPr id="65" name="Oval 64">
              <a:extLst>
                <a:ext uri="{FF2B5EF4-FFF2-40B4-BE49-F238E27FC236}">
                  <a16:creationId xmlns:a16="http://schemas.microsoft.com/office/drawing/2014/main" xmlns="" id="{D18CE1B8-BFE1-C845-9ACB-B7FC5058BDA1}"/>
                </a:ext>
              </a:extLst>
            </p:cNvPr>
            <p:cNvSpPr/>
            <p:nvPr/>
          </p:nvSpPr>
          <p:spPr>
            <a:xfrm>
              <a:off x="6003099" y="2380134"/>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Branch</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offices</a:t>
              </a:r>
            </a:p>
          </p:txBody>
        </p:sp>
        <p:pic>
          <p:nvPicPr>
            <p:cNvPr id="93" name="Graphic 92">
              <a:extLst>
                <a:ext uri="{FF2B5EF4-FFF2-40B4-BE49-F238E27FC236}">
                  <a16:creationId xmlns:a16="http://schemas.microsoft.com/office/drawing/2014/main" xmlns="" id="{A7560F75-0B24-7E41-9527-F23A4D46554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63095" y="2504048"/>
              <a:ext cx="346172" cy="346172"/>
            </a:xfrm>
            <a:prstGeom prst="rect">
              <a:avLst/>
            </a:prstGeom>
          </p:spPr>
        </p:pic>
      </p:grpSp>
      <p:grpSp>
        <p:nvGrpSpPr>
          <p:cNvPr id="104" name="Group 103">
            <a:extLst>
              <a:ext uri="{FF2B5EF4-FFF2-40B4-BE49-F238E27FC236}">
                <a16:creationId xmlns:a16="http://schemas.microsoft.com/office/drawing/2014/main" xmlns="" id="{9A7F579B-8631-174C-B7EE-5E27AE12C609}"/>
              </a:ext>
            </a:extLst>
          </p:cNvPr>
          <p:cNvGrpSpPr/>
          <p:nvPr/>
        </p:nvGrpSpPr>
        <p:grpSpPr>
          <a:xfrm>
            <a:off x="7573070" y="2434696"/>
            <a:ext cx="786362" cy="786362"/>
            <a:chOff x="10097426" y="3246261"/>
            <a:chExt cx="1048483" cy="1048483"/>
          </a:xfrm>
        </p:grpSpPr>
        <p:sp>
          <p:nvSpPr>
            <p:cNvPr id="74" name="Oval 73">
              <a:extLst>
                <a:ext uri="{FF2B5EF4-FFF2-40B4-BE49-F238E27FC236}">
                  <a16:creationId xmlns:a16="http://schemas.microsoft.com/office/drawing/2014/main" xmlns="" id="{923AB798-CB81-D441-9407-1995AB4B2AF9}"/>
                </a:ext>
              </a:extLst>
            </p:cNvPr>
            <p:cNvSpPr/>
            <p:nvPr/>
          </p:nvSpPr>
          <p:spPr>
            <a:xfrm>
              <a:off x="10097426" y="3246261"/>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Cloud</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applications</a:t>
              </a:r>
            </a:p>
          </p:txBody>
        </p:sp>
        <p:pic>
          <p:nvPicPr>
            <p:cNvPr id="95" name="Graphic 94">
              <a:extLst>
                <a:ext uri="{FF2B5EF4-FFF2-40B4-BE49-F238E27FC236}">
                  <a16:creationId xmlns:a16="http://schemas.microsoft.com/office/drawing/2014/main" xmlns="" id="{65DA311F-5298-6B47-ADDE-66B4BE670F67}"/>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436319" y="3428617"/>
              <a:ext cx="403071" cy="333206"/>
            </a:xfrm>
            <a:prstGeom prst="rect">
              <a:avLst/>
            </a:prstGeom>
          </p:spPr>
        </p:pic>
      </p:grpSp>
      <p:grpSp>
        <p:nvGrpSpPr>
          <p:cNvPr id="106" name="Group 105">
            <a:extLst>
              <a:ext uri="{FF2B5EF4-FFF2-40B4-BE49-F238E27FC236}">
                <a16:creationId xmlns:a16="http://schemas.microsoft.com/office/drawing/2014/main" xmlns="" id="{D642A4B3-F3C8-C84A-92E6-BD5CE03A4FBD}"/>
              </a:ext>
            </a:extLst>
          </p:cNvPr>
          <p:cNvGrpSpPr/>
          <p:nvPr/>
        </p:nvGrpSpPr>
        <p:grpSpPr>
          <a:xfrm>
            <a:off x="6674244" y="2836513"/>
            <a:ext cx="786362" cy="786362"/>
            <a:chOff x="8898991" y="3782016"/>
            <a:chExt cx="1048483" cy="1048483"/>
          </a:xfrm>
        </p:grpSpPr>
        <p:sp>
          <p:nvSpPr>
            <p:cNvPr id="73" name="Oval 72">
              <a:extLst>
                <a:ext uri="{FF2B5EF4-FFF2-40B4-BE49-F238E27FC236}">
                  <a16:creationId xmlns:a16="http://schemas.microsoft.com/office/drawing/2014/main" xmlns="" id="{458A4F5F-4AAD-3245-9407-740123375692}"/>
                </a:ext>
              </a:extLst>
            </p:cNvPr>
            <p:cNvSpPr/>
            <p:nvPr/>
          </p:nvSpPr>
          <p:spPr>
            <a:xfrm>
              <a:off x="8898991" y="3782016"/>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rPr>
                <a:t>Data</a:t>
              </a:r>
              <a:br>
                <a:rPr lang="en-US" sz="750" dirty="0">
                  <a:solidFill>
                    <a:srgbClr val="0D274D"/>
                  </a:solidFill>
                  <a:latin typeface="CiscoSansTT" panose="020B0503020201020303" pitchFamily="34" charset="0"/>
                  <a:ea typeface="ＭＳ Ｐゴシック" charset="0"/>
                  <a:cs typeface="CiscoSansTT" panose="020B0503020201020303" pitchFamily="34" charset="0"/>
                </a:rPr>
              </a:br>
              <a:r>
                <a:rPr lang="en-US" sz="750" dirty="0">
                  <a:solidFill>
                    <a:srgbClr val="0D274D"/>
                  </a:solidFill>
                  <a:latin typeface="CiscoSansTT" panose="020B0503020201020303" pitchFamily="34" charset="0"/>
                  <a:ea typeface="ＭＳ Ｐゴシック" charset="0"/>
                  <a:cs typeface="CiscoSansTT" panose="020B0503020201020303" pitchFamily="34" charset="0"/>
                </a:rPr>
                <a:t>centers</a:t>
              </a:r>
            </a:p>
          </p:txBody>
        </p:sp>
        <p:pic>
          <p:nvPicPr>
            <p:cNvPr id="96" name="Graphic 95">
              <a:extLst>
                <a:ext uri="{FF2B5EF4-FFF2-40B4-BE49-F238E27FC236}">
                  <a16:creationId xmlns:a16="http://schemas.microsoft.com/office/drawing/2014/main" xmlns="" id="{73950AC8-F068-9341-B3FE-19C9F26B6A29}"/>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9215271" y="3986807"/>
              <a:ext cx="415922" cy="293918"/>
            </a:xfrm>
            <a:prstGeom prst="rect">
              <a:avLst/>
            </a:prstGeom>
          </p:spPr>
        </p:pic>
      </p:grpSp>
      <p:grpSp>
        <p:nvGrpSpPr>
          <p:cNvPr id="103" name="Group 102">
            <a:extLst>
              <a:ext uri="{FF2B5EF4-FFF2-40B4-BE49-F238E27FC236}">
                <a16:creationId xmlns:a16="http://schemas.microsoft.com/office/drawing/2014/main" xmlns="" id="{4D9E57BA-C0D0-A947-BE10-20D76BE2BDDF}"/>
              </a:ext>
            </a:extLst>
          </p:cNvPr>
          <p:cNvGrpSpPr/>
          <p:nvPr/>
        </p:nvGrpSpPr>
        <p:grpSpPr>
          <a:xfrm>
            <a:off x="6735845" y="1785101"/>
            <a:ext cx="786362" cy="786362"/>
            <a:chOff x="8981126" y="2380134"/>
            <a:chExt cx="1048483" cy="1048483"/>
          </a:xfrm>
        </p:grpSpPr>
        <p:sp>
          <p:nvSpPr>
            <p:cNvPr id="69" name="Oval 68">
              <a:extLst>
                <a:ext uri="{FF2B5EF4-FFF2-40B4-BE49-F238E27FC236}">
                  <a16:creationId xmlns:a16="http://schemas.microsoft.com/office/drawing/2014/main" xmlns="" id="{E7CE0895-0C47-7F4E-B55E-C1AF946331CF}"/>
                </a:ext>
              </a:extLst>
            </p:cNvPr>
            <p:cNvSpPr/>
            <p:nvPr/>
          </p:nvSpPr>
          <p:spPr>
            <a:xfrm>
              <a:off x="8981126" y="2380134"/>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Hybrid</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clouds</a:t>
              </a:r>
            </a:p>
          </p:txBody>
        </p:sp>
        <p:pic>
          <p:nvPicPr>
            <p:cNvPr id="97" name="Graphic 96">
              <a:extLst>
                <a:ext uri="{FF2B5EF4-FFF2-40B4-BE49-F238E27FC236}">
                  <a16:creationId xmlns:a16="http://schemas.microsoft.com/office/drawing/2014/main" xmlns="" id="{063C1094-D9E2-5149-B86B-7597B013DD1C}"/>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9346624" y="2464600"/>
              <a:ext cx="322888" cy="415922"/>
            </a:xfrm>
            <a:prstGeom prst="rect">
              <a:avLst/>
            </a:prstGeom>
          </p:spPr>
        </p:pic>
      </p:grpSp>
      <p:grpSp>
        <p:nvGrpSpPr>
          <p:cNvPr id="105" name="Group 104">
            <a:extLst>
              <a:ext uri="{FF2B5EF4-FFF2-40B4-BE49-F238E27FC236}">
                <a16:creationId xmlns:a16="http://schemas.microsoft.com/office/drawing/2014/main" xmlns="" id="{2882D6F5-0508-0E43-AE41-0E16EBA9A3C7}"/>
              </a:ext>
            </a:extLst>
          </p:cNvPr>
          <p:cNvGrpSpPr/>
          <p:nvPr/>
        </p:nvGrpSpPr>
        <p:grpSpPr>
          <a:xfrm>
            <a:off x="7532869" y="3514148"/>
            <a:ext cx="786362" cy="786362"/>
            <a:chOff x="10043824" y="4685530"/>
            <a:chExt cx="1048483" cy="1048483"/>
          </a:xfrm>
        </p:grpSpPr>
        <p:sp>
          <p:nvSpPr>
            <p:cNvPr id="75" name="Oval 74">
              <a:extLst>
                <a:ext uri="{FF2B5EF4-FFF2-40B4-BE49-F238E27FC236}">
                  <a16:creationId xmlns:a16="http://schemas.microsoft.com/office/drawing/2014/main" xmlns="" id="{28EEE691-F584-3E44-888B-123262BD42EB}"/>
                </a:ext>
              </a:extLst>
            </p:cNvPr>
            <p:cNvSpPr/>
            <p:nvPr/>
          </p:nvSpPr>
          <p:spPr>
            <a:xfrm>
              <a:off x="10043824" y="4685530"/>
              <a:ext cx="1048483" cy="1048483"/>
            </a:xfrm>
            <a:prstGeom prst="ellipse">
              <a:avLst/>
            </a:prstGeom>
            <a:no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Vendors and</a:t>
              </a:r>
            </a:p>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contractors</a:t>
              </a:r>
            </a:p>
          </p:txBody>
        </p:sp>
        <p:pic>
          <p:nvPicPr>
            <p:cNvPr id="98" name="Graphic 97">
              <a:extLst>
                <a:ext uri="{FF2B5EF4-FFF2-40B4-BE49-F238E27FC236}">
                  <a16:creationId xmlns:a16="http://schemas.microsoft.com/office/drawing/2014/main" xmlns="" id="{E46A9497-2C82-3640-852E-378025C82F4B}"/>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0360055" y="4793751"/>
              <a:ext cx="416020" cy="416020"/>
            </a:xfrm>
            <a:prstGeom prst="rect">
              <a:avLst/>
            </a:prstGeom>
          </p:spPr>
        </p:pic>
      </p:grpSp>
    </p:spTree>
    <p:extLst>
      <p:ext uri="{BB962C8B-B14F-4D97-AF65-F5344CB8AC3E}">
        <p14:creationId xmlns:p14="http://schemas.microsoft.com/office/powerpoint/2010/main" val="169406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xmlns="" id="{F3603F91-B122-E74E-9649-FA05B96ABEBB}"/>
              </a:ext>
            </a:extLst>
          </p:cNvPr>
          <p:cNvGrpSpPr/>
          <p:nvPr/>
        </p:nvGrpSpPr>
        <p:grpSpPr>
          <a:xfrm>
            <a:off x="4419897" y="1188467"/>
            <a:ext cx="3269294" cy="3181398"/>
            <a:chOff x="3943776" y="1419282"/>
            <a:chExt cx="1256447" cy="1222668"/>
          </a:xfrm>
        </p:grpSpPr>
        <p:sp>
          <p:nvSpPr>
            <p:cNvPr id="58" name="Rectangle 57">
              <a:extLst>
                <a:ext uri="{FF2B5EF4-FFF2-40B4-BE49-F238E27FC236}">
                  <a16:creationId xmlns:a16="http://schemas.microsoft.com/office/drawing/2014/main" xmlns="" id="{B1A73CE5-3022-A643-8A17-3AA6D30C63FF}"/>
                </a:ext>
              </a:extLst>
            </p:cNvPr>
            <p:cNvSpPr/>
            <p:nvPr/>
          </p:nvSpPr>
          <p:spPr>
            <a:xfrm>
              <a:off x="3943776" y="2445742"/>
              <a:ext cx="1256447" cy="196208"/>
            </a:xfrm>
            <a:prstGeom prst="rect">
              <a:avLst/>
            </a:prstGeom>
            <a:noFill/>
          </p:spPr>
          <p:txBody>
            <a:bodyPr wrap="square" lIns="0" tIns="34290" rIns="0" bIns="0" rtlCol="0" anchor="ctr">
              <a:spAutoFit/>
            </a:bodyPr>
            <a:lstStyle/>
            <a:p>
              <a:pPr algn="ctr" defTabSz="685783">
                <a:defRPr/>
              </a:pPr>
              <a:r>
                <a:rPr lang="en-US" sz="1050" dirty="0">
                  <a:solidFill>
                    <a:srgbClr val="0D274D"/>
                  </a:solidFill>
                  <a:latin typeface="CiscoSansTT" panose="020B0503020201020303" pitchFamily="34" charset="0"/>
                  <a:cs typeface="CiscoSansTT" panose="020B0503020201020303" pitchFamily="34" charset="0"/>
                </a:rPr>
                <a:t>Firewall</a:t>
              </a:r>
            </a:p>
          </p:txBody>
        </p:sp>
        <p:pic>
          <p:nvPicPr>
            <p:cNvPr id="59" name="Picture 3" descr="A picture containing clock&#10;&#10;Description generated with very high confidence">
              <a:extLst>
                <a:ext uri="{FF2B5EF4-FFF2-40B4-BE49-F238E27FC236}">
                  <a16:creationId xmlns:a16="http://schemas.microsoft.com/office/drawing/2014/main" xmlns="" id="{C0C3BEDE-798A-7E4F-8F32-EB6CCAD4310A}"/>
                </a:ext>
              </a:extLst>
            </p:cNvPr>
            <p:cNvPicPr>
              <a:picLocks noChangeAspect="1"/>
            </p:cNvPicPr>
            <p:nvPr/>
          </p:nvPicPr>
          <p:blipFill>
            <a:blip r:embed="rId3"/>
            <a:stretch>
              <a:fillRect/>
            </a:stretch>
          </p:blipFill>
          <p:spPr>
            <a:xfrm>
              <a:off x="3995187" y="1419282"/>
              <a:ext cx="1153626" cy="1152468"/>
            </a:xfrm>
            <a:prstGeom prst="rect">
              <a:avLst/>
            </a:prstGeom>
          </p:spPr>
        </p:pic>
      </p:grpSp>
      <p:grpSp>
        <p:nvGrpSpPr>
          <p:cNvPr id="113" name="Group 112">
            <a:extLst>
              <a:ext uri="{FF2B5EF4-FFF2-40B4-BE49-F238E27FC236}">
                <a16:creationId xmlns:a16="http://schemas.microsoft.com/office/drawing/2014/main" xmlns="" id="{C965E1F5-FADD-3D45-98D3-5DB43638EBC2}"/>
              </a:ext>
            </a:extLst>
          </p:cNvPr>
          <p:cNvGrpSpPr/>
          <p:nvPr/>
        </p:nvGrpSpPr>
        <p:grpSpPr>
          <a:xfrm>
            <a:off x="4698731" y="1418155"/>
            <a:ext cx="2806828" cy="2717478"/>
            <a:chOff x="6211186" y="1666317"/>
            <a:chExt cx="3742436" cy="3623303"/>
          </a:xfrm>
        </p:grpSpPr>
        <p:sp>
          <p:nvSpPr>
            <p:cNvPr id="93" name="Rectangle 118">
              <a:extLst>
                <a:ext uri="{FF2B5EF4-FFF2-40B4-BE49-F238E27FC236}">
                  <a16:creationId xmlns:a16="http://schemas.microsoft.com/office/drawing/2014/main" xmlns="" id="{03D94392-59A8-A848-B4A4-B301DC9DF4AE}"/>
                </a:ext>
              </a:extLst>
            </p:cNvPr>
            <p:cNvSpPr/>
            <p:nvPr/>
          </p:nvSpPr>
          <p:spPr>
            <a:xfrm rot="19683023">
              <a:off x="6926094" y="1837196"/>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94" name="Rectangle 118">
              <a:extLst>
                <a:ext uri="{FF2B5EF4-FFF2-40B4-BE49-F238E27FC236}">
                  <a16:creationId xmlns:a16="http://schemas.microsoft.com/office/drawing/2014/main" xmlns="" id="{D755DC1C-2BF4-DF40-A002-2CC5B892AE12}"/>
                </a:ext>
              </a:extLst>
            </p:cNvPr>
            <p:cNvSpPr/>
            <p:nvPr/>
          </p:nvSpPr>
          <p:spPr>
            <a:xfrm rot="1795926">
              <a:off x="8269395" y="1780972"/>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95" name="Rectangle 118">
              <a:extLst>
                <a:ext uri="{FF2B5EF4-FFF2-40B4-BE49-F238E27FC236}">
                  <a16:creationId xmlns:a16="http://schemas.microsoft.com/office/drawing/2014/main" xmlns="" id="{F947B037-95D8-BF40-BBDF-7AB587F5B5E7}"/>
                </a:ext>
              </a:extLst>
            </p:cNvPr>
            <p:cNvSpPr/>
            <p:nvPr/>
          </p:nvSpPr>
          <p:spPr>
            <a:xfrm rot="4267132">
              <a:off x="9266736" y="2750450"/>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96" name="Rectangle 118">
              <a:extLst>
                <a:ext uri="{FF2B5EF4-FFF2-40B4-BE49-F238E27FC236}">
                  <a16:creationId xmlns:a16="http://schemas.microsoft.com/office/drawing/2014/main" xmlns="" id="{88E537B6-40FB-8C43-98B9-7118A1EF7392}"/>
                </a:ext>
              </a:extLst>
            </p:cNvPr>
            <p:cNvSpPr/>
            <p:nvPr/>
          </p:nvSpPr>
          <p:spPr>
            <a:xfrm rot="18105988">
              <a:off x="9310439" y="3932283"/>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97" name="Rectangle 118">
              <a:extLst>
                <a:ext uri="{FF2B5EF4-FFF2-40B4-BE49-F238E27FC236}">
                  <a16:creationId xmlns:a16="http://schemas.microsoft.com/office/drawing/2014/main" xmlns="" id="{86361DD1-7D3E-604E-AD2A-997BCAB7F094}"/>
                </a:ext>
              </a:extLst>
            </p:cNvPr>
            <p:cNvSpPr/>
            <p:nvPr/>
          </p:nvSpPr>
          <p:spPr>
            <a:xfrm rot="19883392">
              <a:off x="8325744" y="4984738"/>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98" name="Rectangle 118">
              <a:extLst>
                <a:ext uri="{FF2B5EF4-FFF2-40B4-BE49-F238E27FC236}">
                  <a16:creationId xmlns:a16="http://schemas.microsoft.com/office/drawing/2014/main" xmlns="" id="{6EEC7562-A4AF-D643-981F-E3B7735D2B75}"/>
                </a:ext>
              </a:extLst>
            </p:cNvPr>
            <p:cNvSpPr/>
            <p:nvPr/>
          </p:nvSpPr>
          <p:spPr>
            <a:xfrm rot="1800000">
              <a:off x="6861487" y="4913899"/>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99" name="Rectangle 118">
              <a:extLst>
                <a:ext uri="{FF2B5EF4-FFF2-40B4-BE49-F238E27FC236}">
                  <a16:creationId xmlns:a16="http://schemas.microsoft.com/office/drawing/2014/main" xmlns="" id="{F8F47A7C-C90F-3C43-889C-88237E787BC3}"/>
                </a:ext>
              </a:extLst>
            </p:cNvPr>
            <p:cNvSpPr/>
            <p:nvPr/>
          </p:nvSpPr>
          <p:spPr>
            <a:xfrm rot="4202478">
              <a:off x="5911621" y="3932283"/>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sp>
          <p:nvSpPr>
            <p:cNvPr id="100" name="Rectangle 118">
              <a:extLst>
                <a:ext uri="{FF2B5EF4-FFF2-40B4-BE49-F238E27FC236}">
                  <a16:creationId xmlns:a16="http://schemas.microsoft.com/office/drawing/2014/main" xmlns="" id="{3161C913-CAFD-F647-9758-A078C52FC4CC}"/>
                </a:ext>
              </a:extLst>
            </p:cNvPr>
            <p:cNvSpPr/>
            <p:nvPr/>
          </p:nvSpPr>
          <p:spPr>
            <a:xfrm rot="17771102">
              <a:off x="5957069" y="2750450"/>
              <a:ext cx="987449"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a:t>
              </a:r>
              <a:endParaRPr lang="en-US" sz="450" dirty="0">
                <a:solidFill>
                  <a:srgbClr val="005073">
                    <a:lumMod val="40000"/>
                    <a:lumOff val="60000"/>
                  </a:srgbClr>
                </a:solidFill>
                <a:latin typeface="CiscoSansTT ExtraLight"/>
                <a:cs typeface="+mn-cs"/>
              </a:endParaRPr>
            </a:p>
          </p:txBody>
        </p:sp>
        <p:grpSp>
          <p:nvGrpSpPr>
            <p:cNvPr id="103" name="Group 102">
              <a:extLst>
                <a:ext uri="{FF2B5EF4-FFF2-40B4-BE49-F238E27FC236}">
                  <a16:creationId xmlns:a16="http://schemas.microsoft.com/office/drawing/2014/main" xmlns="" id="{788AEE44-F8AF-6F45-97EC-8EF341CC0EA6}"/>
                </a:ext>
              </a:extLst>
            </p:cNvPr>
            <p:cNvGrpSpPr/>
            <p:nvPr/>
          </p:nvGrpSpPr>
          <p:grpSpPr>
            <a:xfrm>
              <a:off x="7839505" y="1666317"/>
              <a:ext cx="500782" cy="3623303"/>
              <a:chOff x="7839504" y="1702177"/>
              <a:chExt cx="500782" cy="3623303"/>
            </a:xfrm>
          </p:grpSpPr>
          <p:sp>
            <p:nvSpPr>
              <p:cNvPr id="101" name="Rectangle 118">
                <a:extLst>
                  <a:ext uri="{FF2B5EF4-FFF2-40B4-BE49-F238E27FC236}">
                    <a16:creationId xmlns:a16="http://schemas.microsoft.com/office/drawing/2014/main" xmlns="" id="{69539A58-5ED5-844F-8FC7-E26D3B564555}"/>
                  </a:ext>
                </a:extLst>
              </p:cNvPr>
              <p:cNvSpPr/>
              <p:nvPr/>
            </p:nvSpPr>
            <p:spPr>
              <a:xfrm rot="6641997">
                <a:off x="6827687" y="2713994"/>
                <a:ext cx="2115964" cy="92330"/>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sp>
            <p:nvSpPr>
              <p:cNvPr id="102" name="Rectangle 118">
                <a:extLst>
                  <a:ext uri="{FF2B5EF4-FFF2-40B4-BE49-F238E27FC236}">
                    <a16:creationId xmlns:a16="http://schemas.microsoft.com/office/drawing/2014/main" xmlns="" id="{67A45591-0146-8A4F-93DA-371E61D968D4}"/>
                  </a:ext>
                </a:extLst>
              </p:cNvPr>
              <p:cNvSpPr/>
              <p:nvPr/>
            </p:nvSpPr>
            <p:spPr>
              <a:xfrm rot="6541143">
                <a:off x="7236138" y="4221332"/>
                <a:ext cx="2115963"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grpSp>
        <p:grpSp>
          <p:nvGrpSpPr>
            <p:cNvPr id="104" name="Group 103">
              <a:extLst>
                <a:ext uri="{FF2B5EF4-FFF2-40B4-BE49-F238E27FC236}">
                  <a16:creationId xmlns:a16="http://schemas.microsoft.com/office/drawing/2014/main" xmlns="" id="{653F9999-6C1D-8142-85B9-56A1543FB189}"/>
                </a:ext>
              </a:extLst>
            </p:cNvPr>
            <p:cNvGrpSpPr/>
            <p:nvPr/>
          </p:nvGrpSpPr>
          <p:grpSpPr>
            <a:xfrm rot="18693521">
              <a:off x="7058851" y="2670833"/>
              <a:ext cx="2178154" cy="1953389"/>
              <a:chOff x="6955817" y="2725064"/>
              <a:chExt cx="2178154" cy="1953389"/>
            </a:xfrm>
          </p:grpSpPr>
          <p:sp>
            <p:nvSpPr>
              <p:cNvPr id="105" name="Rectangle 118">
                <a:extLst>
                  <a:ext uri="{FF2B5EF4-FFF2-40B4-BE49-F238E27FC236}">
                    <a16:creationId xmlns:a16="http://schemas.microsoft.com/office/drawing/2014/main" xmlns="" id="{29D8D095-1CA7-C243-BDDF-0991854C61AD}"/>
                  </a:ext>
                </a:extLst>
              </p:cNvPr>
              <p:cNvSpPr/>
              <p:nvPr/>
            </p:nvSpPr>
            <p:spPr>
              <a:xfrm rot="2125331">
                <a:off x="7018015" y="2725064"/>
                <a:ext cx="2115956" cy="92332"/>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sp>
            <p:nvSpPr>
              <p:cNvPr id="106" name="Rectangle 118">
                <a:extLst>
                  <a:ext uri="{FF2B5EF4-FFF2-40B4-BE49-F238E27FC236}">
                    <a16:creationId xmlns:a16="http://schemas.microsoft.com/office/drawing/2014/main" xmlns="" id="{848F072A-1EFF-4D4A-A534-6CD51C498F98}"/>
                  </a:ext>
                </a:extLst>
              </p:cNvPr>
              <p:cNvSpPr/>
              <p:nvPr/>
            </p:nvSpPr>
            <p:spPr>
              <a:xfrm rot="1089469">
                <a:off x="6955817" y="4586120"/>
                <a:ext cx="2115963"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grpSp>
        <p:grpSp>
          <p:nvGrpSpPr>
            <p:cNvPr id="107" name="Group 106">
              <a:extLst>
                <a:ext uri="{FF2B5EF4-FFF2-40B4-BE49-F238E27FC236}">
                  <a16:creationId xmlns:a16="http://schemas.microsoft.com/office/drawing/2014/main" xmlns="" id="{C6E83231-65DE-0F41-A812-E31A932BBAB1}"/>
                </a:ext>
              </a:extLst>
            </p:cNvPr>
            <p:cNvGrpSpPr/>
            <p:nvPr/>
          </p:nvGrpSpPr>
          <p:grpSpPr>
            <a:xfrm rot="13682973">
              <a:off x="8029825" y="1677387"/>
              <a:ext cx="92334" cy="3729612"/>
              <a:chOff x="8029827" y="1713248"/>
              <a:chExt cx="92334" cy="3729612"/>
            </a:xfrm>
          </p:grpSpPr>
          <p:sp>
            <p:nvSpPr>
              <p:cNvPr id="108" name="Rectangle 118">
                <a:extLst>
                  <a:ext uri="{FF2B5EF4-FFF2-40B4-BE49-F238E27FC236}">
                    <a16:creationId xmlns:a16="http://schemas.microsoft.com/office/drawing/2014/main" xmlns="" id="{606B1C6A-937B-1F46-B6DE-23FE6F181BA4}"/>
                  </a:ext>
                </a:extLst>
              </p:cNvPr>
              <p:cNvSpPr/>
              <p:nvPr/>
            </p:nvSpPr>
            <p:spPr>
              <a:xfrm rot="5400000">
                <a:off x="7018012" y="2725063"/>
                <a:ext cx="2115963" cy="92334"/>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sp>
            <p:nvSpPr>
              <p:cNvPr id="109" name="Rectangle 118">
                <a:extLst>
                  <a:ext uri="{FF2B5EF4-FFF2-40B4-BE49-F238E27FC236}">
                    <a16:creationId xmlns:a16="http://schemas.microsoft.com/office/drawing/2014/main" xmlns="" id="{9C87A430-AE0E-B740-BDA7-4CE3223D393F}"/>
                  </a:ext>
                </a:extLst>
              </p:cNvPr>
              <p:cNvSpPr/>
              <p:nvPr/>
            </p:nvSpPr>
            <p:spPr>
              <a:xfrm rot="5400000">
                <a:off x="7018012" y="4338712"/>
                <a:ext cx="2115963"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grpSp>
        <p:grpSp>
          <p:nvGrpSpPr>
            <p:cNvPr id="110" name="Group 109">
              <a:extLst>
                <a:ext uri="{FF2B5EF4-FFF2-40B4-BE49-F238E27FC236}">
                  <a16:creationId xmlns:a16="http://schemas.microsoft.com/office/drawing/2014/main" xmlns="" id="{CB4283B0-A0A0-C744-B585-C801FC963BF4}"/>
                </a:ext>
              </a:extLst>
            </p:cNvPr>
            <p:cNvGrpSpPr/>
            <p:nvPr/>
          </p:nvGrpSpPr>
          <p:grpSpPr>
            <a:xfrm rot="16200000">
              <a:off x="7536747" y="2183297"/>
              <a:ext cx="2115956" cy="2717795"/>
              <a:chOff x="7018015" y="2737887"/>
              <a:chExt cx="2115956" cy="2717795"/>
            </a:xfrm>
          </p:grpSpPr>
          <p:sp>
            <p:nvSpPr>
              <p:cNvPr id="111" name="Rectangle 118">
                <a:extLst>
                  <a:ext uri="{FF2B5EF4-FFF2-40B4-BE49-F238E27FC236}">
                    <a16:creationId xmlns:a16="http://schemas.microsoft.com/office/drawing/2014/main" xmlns="" id="{EA047978-F522-4A49-A6A4-4A1E466590F2}"/>
                  </a:ext>
                </a:extLst>
              </p:cNvPr>
              <p:cNvSpPr/>
              <p:nvPr/>
            </p:nvSpPr>
            <p:spPr>
              <a:xfrm rot="833261">
                <a:off x="7018015" y="2737887"/>
                <a:ext cx="2115956" cy="92332"/>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sp>
            <p:nvSpPr>
              <p:cNvPr id="112" name="Rectangle 118">
                <a:extLst>
                  <a:ext uri="{FF2B5EF4-FFF2-40B4-BE49-F238E27FC236}">
                    <a16:creationId xmlns:a16="http://schemas.microsoft.com/office/drawing/2014/main" xmlns="" id="{B3376EA6-6D12-1548-9D60-4348EA62FC9D}"/>
                  </a:ext>
                </a:extLst>
              </p:cNvPr>
              <p:cNvSpPr/>
              <p:nvPr/>
            </p:nvSpPr>
            <p:spPr>
              <a:xfrm rot="5400000">
                <a:off x="7018012" y="4351534"/>
                <a:ext cx="2115963" cy="92333"/>
              </a:xfrm>
              <a:prstGeom prst="rect">
                <a:avLst/>
              </a:prstGeom>
            </p:spPr>
            <p:txBody>
              <a:bodyPr wrap="none" lIns="0" tIns="0" rIns="0" bIns="0">
                <a:spAutoFit/>
              </a:bodyPr>
              <a:lstStyle/>
              <a:p>
                <a:pPr defTabSz="685783">
                  <a:defRPr/>
                </a:pPr>
                <a:r>
                  <a:rPr lang="en-IN" sz="450" dirty="0">
                    <a:solidFill>
                      <a:srgbClr val="005073">
                        <a:lumMod val="40000"/>
                        <a:lumOff val="60000"/>
                      </a:srgbClr>
                    </a:solidFill>
                    <a:latin typeface="CiscoSansTT ExtraLight"/>
                    <a:cs typeface="+mn-cs"/>
                  </a:rPr>
                  <a:t>0011010011001110011100011001100000 1001 010011</a:t>
                </a:r>
                <a:endParaRPr lang="en-US" sz="450" dirty="0">
                  <a:solidFill>
                    <a:srgbClr val="005073">
                      <a:lumMod val="40000"/>
                      <a:lumOff val="60000"/>
                    </a:srgbClr>
                  </a:solidFill>
                  <a:latin typeface="CiscoSansTT ExtraLight"/>
                  <a:cs typeface="+mn-cs"/>
                </a:endParaRPr>
              </a:p>
            </p:txBody>
          </p:sp>
        </p:grpSp>
      </p:grpSp>
      <p:sp>
        <p:nvSpPr>
          <p:cNvPr id="4" name="TextBox 3">
            <a:extLst>
              <a:ext uri="{FF2B5EF4-FFF2-40B4-BE49-F238E27FC236}">
                <a16:creationId xmlns:a16="http://schemas.microsoft.com/office/drawing/2014/main" xmlns="" id="{4FD733CB-362F-2C4B-9B93-B39C27CD5D47}"/>
              </a:ext>
            </a:extLst>
          </p:cNvPr>
          <p:cNvSpPr txBox="1"/>
          <p:nvPr/>
        </p:nvSpPr>
        <p:spPr>
          <a:xfrm>
            <a:off x="603674" y="2395972"/>
            <a:ext cx="2402574" cy="1418337"/>
          </a:xfrm>
          <a:prstGeom prst="rect">
            <a:avLst/>
          </a:prstGeom>
          <a:noFill/>
        </p:spPr>
        <p:txBody>
          <a:bodyPr wrap="square" lIns="0" tIns="0" rIns="0" bIns="0" rtlCol="0">
            <a:spAutoFit/>
          </a:bodyPr>
          <a:lstStyle>
            <a:defPPr>
              <a:defRPr lang="en-US"/>
            </a:defPPr>
            <a:lvl1pPr defTabSz="609555">
              <a:defRPr sz="1100" b="0">
                <a:solidFill>
                  <a:schemeClr val="accent1"/>
                </a:solidFill>
                <a:latin typeface="CiscoSansTT" panose="020B0503020201020303" pitchFamily="34" charset="0"/>
                <a:cs typeface="CiscoSansTT" panose="020B0503020201020303" pitchFamily="34" charset="0"/>
              </a:defRPr>
            </a:lvl1pPr>
          </a:lstStyle>
          <a:p>
            <a:pPr defTabSz="609540">
              <a:spcAft>
                <a:spcPts val="450"/>
              </a:spcAft>
            </a:pPr>
            <a:r>
              <a:rPr lang="en-US" sz="1400" dirty="0">
                <a:solidFill>
                  <a:srgbClr val="6DBD49"/>
                </a:solidFill>
              </a:rPr>
              <a:t>The foundation for consistent security</a:t>
            </a:r>
          </a:p>
          <a:p>
            <a:r>
              <a:rPr lang="en-US" sz="1200" dirty="0">
                <a:solidFill>
                  <a:srgbClr val="0D274D"/>
                </a:solidFill>
                <a:latin typeface="CiscoSansTT ExtraLight"/>
              </a:rPr>
              <a:t>Share policy, logging, and threat intelligence across all firewall form factors to simplify management and enhance security posture.</a:t>
            </a:r>
          </a:p>
          <a:p>
            <a:endParaRPr lang="en-US" sz="1200" dirty="0">
              <a:solidFill>
                <a:srgbClr val="0D274D"/>
              </a:solidFill>
              <a:latin typeface="CiscoSansTT ExtraLight"/>
            </a:endParaRPr>
          </a:p>
        </p:txBody>
      </p:sp>
      <p:sp>
        <p:nvSpPr>
          <p:cNvPr id="5" name="Round Same Side Corner Rectangle 4">
            <a:extLst>
              <a:ext uri="{FF2B5EF4-FFF2-40B4-BE49-F238E27FC236}">
                <a16:creationId xmlns:a16="http://schemas.microsoft.com/office/drawing/2014/main" xmlns="" id="{D1CEF098-A4CD-6F44-BA4D-24967E136E4D}"/>
              </a:ext>
            </a:extLst>
          </p:cNvPr>
          <p:cNvSpPr/>
          <p:nvPr/>
        </p:nvSpPr>
        <p:spPr>
          <a:xfrm rot="5400000" flipH="1">
            <a:off x="650250" y="1375002"/>
            <a:ext cx="1940216" cy="3269294"/>
          </a:xfrm>
          <a:prstGeom prst="round2SameRect">
            <a:avLst>
              <a:gd name="adj1" fmla="val 8751"/>
              <a:gd name="adj2" fmla="val 0"/>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iscoSansTT ExtraLight"/>
            </a:endParaRPr>
          </a:p>
        </p:txBody>
      </p:sp>
      <p:sp>
        <p:nvSpPr>
          <p:cNvPr id="11" name="Title 10">
            <a:extLst>
              <a:ext uri="{FF2B5EF4-FFF2-40B4-BE49-F238E27FC236}">
                <a16:creationId xmlns:a16="http://schemas.microsoft.com/office/drawing/2014/main" xmlns="" id="{D00B019D-457D-8245-81F5-AE97CF9F8C47}"/>
              </a:ext>
            </a:extLst>
          </p:cNvPr>
          <p:cNvSpPr>
            <a:spLocks noGrp="1"/>
          </p:cNvSpPr>
          <p:nvPr>
            <p:ph type="title"/>
          </p:nvPr>
        </p:nvSpPr>
        <p:spPr/>
        <p:txBody>
          <a:bodyPr/>
          <a:lstStyle/>
          <a:p>
            <a:r>
              <a:rPr lang="en-US" dirty="0"/>
              <a:t>It’s time to reimagine </a:t>
            </a:r>
            <a:br>
              <a:rPr lang="en-US" dirty="0"/>
            </a:br>
            <a:r>
              <a:rPr lang="en-US" dirty="0"/>
              <a:t>the firewall</a:t>
            </a:r>
          </a:p>
        </p:txBody>
      </p:sp>
      <p:grpSp>
        <p:nvGrpSpPr>
          <p:cNvPr id="60" name="Group 59">
            <a:extLst>
              <a:ext uri="{FF2B5EF4-FFF2-40B4-BE49-F238E27FC236}">
                <a16:creationId xmlns:a16="http://schemas.microsoft.com/office/drawing/2014/main" xmlns="" id="{03871723-FF51-C549-85DB-71402A477080}"/>
              </a:ext>
            </a:extLst>
          </p:cNvPr>
          <p:cNvGrpSpPr/>
          <p:nvPr/>
        </p:nvGrpSpPr>
        <p:grpSpPr>
          <a:xfrm>
            <a:off x="4685519" y="1446770"/>
            <a:ext cx="786362" cy="786362"/>
            <a:chOff x="4813230" y="3395608"/>
            <a:chExt cx="1048483" cy="1048483"/>
          </a:xfrm>
        </p:grpSpPr>
        <p:sp>
          <p:nvSpPr>
            <p:cNvPr id="61" name="Oval 60">
              <a:extLst>
                <a:ext uri="{FF2B5EF4-FFF2-40B4-BE49-F238E27FC236}">
                  <a16:creationId xmlns:a16="http://schemas.microsoft.com/office/drawing/2014/main" xmlns="" id="{A3F55D18-706D-FA49-AE66-7B3BBAA1AAE0}"/>
                </a:ext>
              </a:extLst>
            </p:cNvPr>
            <p:cNvSpPr/>
            <p:nvPr/>
          </p:nvSpPr>
          <p:spPr>
            <a:xfrm>
              <a:off x="4813230" y="3395608"/>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Helvetica Neue"/>
                  <a:cs typeface="CiscoSansTT" panose="020B0503020201020303" pitchFamily="34" charset="0"/>
                  <a:sym typeface="Helvetica Neue"/>
                </a:rPr>
                <a:t>Remote</a:t>
              </a:r>
              <a:br>
                <a:rPr lang="en-US" sz="750" dirty="0">
                  <a:solidFill>
                    <a:srgbClr val="0D274D"/>
                  </a:solidFill>
                  <a:latin typeface="CiscoSansTT" panose="020B0503020201020303" pitchFamily="34" charset="0"/>
                  <a:ea typeface="Helvetica Neue"/>
                  <a:cs typeface="CiscoSansTT" panose="020B0503020201020303" pitchFamily="34" charset="0"/>
                  <a:sym typeface="Helvetica Neue"/>
                </a:rPr>
              </a:br>
              <a:r>
                <a:rPr lang="en-US" sz="750" dirty="0">
                  <a:solidFill>
                    <a:srgbClr val="0D274D"/>
                  </a:solidFill>
                  <a:latin typeface="CiscoSansTT" panose="020B0503020201020303" pitchFamily="34" charset="0"/>
                  <a:ea typeface="Helvetica Neue"/>
                  <a:cs typeface="CiscoSansTT" panose="020B0503020201020303" pitchFamily="34" charset="0"/>
                  <a:sym typeface="Helvetica Neue"/>
                </a:rPr>
                <a:t>employees</a:t>
              </a:r>
            </a:p>
          </p:txBody>
        </p:sp>
        <p:pic>
          <p:nvPicPr>
            <p:cNvPr id="62" name="Graphic 61">
              <a:extLst>
                <a:ext uri="{FF2B5EF4-FFF2-40B4-BE49-F238E27FC236}">
                  <a16:creationId xmlns:a16="http://schemas.microsoft.com/office/drawing/2014/main" xmlns="" id="{C02003ED-DBDC-D44D-A833-8146FFED37B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00630" y="3600678"/>
              <a:ext cx="303787" cy="291635"/>
            </a:xfrm>
            <a:prstGeom prst="rect">
              <a:avLst/>
            </a:prstGeom>
          </p:spPr>
        </p:pic>
      </p:grpSp>
      <p:grpSp>
        <p:nvGrpSpPr>
          <p:cNvPr id="63" name="Group 62">
            <a:extLst>
              <a:ext uri="{FF2B5EF4-FFF2-40B4-BE49-F238E27FC236}">
                <a16:creationId xmlns:a16="http://schemas.microsoft.com/office/drawing/2014/main" xmlns="" id="{70B6EE39-A4BC-354E-8C2C-99E7EA688224}"/>
              </a:ext>
            </a:extLst>
          </p:cNvPr>
          <p:cNvGrpSpPr/>
          <p:nvPr/>
        </p:nvGrpSpPr>
        <p:grpSpPr>
          <a:xfrm>
            <a:off x="4685519" y="3241376"/>
            <a:ext cx="786362" cy="786362"/>
            <a:chOff x="5264987" y="4722777"/>
            <a:chExt cx="1048483" cy="1048483"/>
          </a:xfrm>
        </p:grpSpPr>
        <p:sp>
          <p:nvSpPr>
            <p:cNvPr id="64" name="Oval 63">
              <a:extLst>
                <a:ext uri="{FF2B5EF4-FFF2-40B4-BE49-F238E27FC236}">
                  <a16:creationId xmlns:a16="http://schemas.microsoft.com/office/drawing/2014/main" xmlns="" id="{25C7C597-346C-0844-9610-3784FEF4857E}"/>
                </a:ext>
              </a:extLst>
            </p:cNvPr>
            <p:cNvSpPr/>
            <p:nvPr/>
          </p:nvSpPr>
          <p:spPr>
            <a:xfrm>
              <a:off x="5264987" y="4722777"/>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Personal</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devices</a:t>
              </a:r>
            </a:p>
          </p:txBody>
        </p:sp>
        <p:pic>
          <p:nvPicPr>
            <p:cNvPr id="65" name="Graphic 64">
              <a:extLst>
                <a:ext uri="{FF2B5EF4-FFF2-40B4-BE49-F238E27FC236}">
                  <a16:creationId xmlns:a16="http://schemas.microsoft.com/office/drawing/2014/main" xmlns="" id="{6A0B115C-801B-5142-9C3E-268D2CD0A9F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612395" y="4881823"/>
              <a:ext cx="354844" cy="354844"/>
            </a:xfrm>
            <a:prstGeom prst="rect">
              <a:avLst/>
            </a:prstGeom>
          </p:spPr>
        </p:pic>
      </p:grpSp>
      <p:grpSp>
        <p:nvGrpSpPr>
          <p:cNvPr id="66" name="Group 65">
            <a:extLst>
              <a:ext uri="{FF2B5EF4-FFF2-40B4-BE49-F238E27FC236}">
                <a16:creationId xmlns:a16="http://schemas.microsoft.com/office/drawing/2014/main" xmlns="" id="{08DBFC4B-4B07-034F-8537-BACF453CE2BA}"/>
              </a:ext>
            </a:extLst>
          </p:cNvPr>
          <p:cNvGrpSpPr/>
          <p:nvPr/>
        </p:nvGrpSpPr>
        <p:grpSpPr>
          <a:xfrm>
            <a:off x="4315277" y="2356444"/>
            <a:ext cx="786362" cy="786362"/>
            <a:chOff x="6258454" y="3782016"/>
            <a:chExt cx="1048483" cy="1048483"/>
          </a:xfrm>
        </p:grpSpPr>
        <p:sp>
          <p:nvSpPr>
            <p:cNvPr id="67" name="Oval 66">
              <a:extLst>
                <a:ext uri="{FF2B5EF4-FFF2-40B4-BE49-F238E27FC236}">
                  <a16:creationId xmlns:a16="http://schemas.microsoft.com/office/drawing/2014/main" xmlns="" id="{1420B18F-339A-E04C-BFBF-D1093F0677E4}"/>
                </a:ext>
              </a:extLst>
            </p:cNvPr>
            <p:cNvSpPr/>
            <p:nvPr/>
          </p:nvSpPr>
          <p:spPr>
            <a:xfrm>
              <a:off x="6258454" y="3782016"/>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Mobile</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devices</a:t>
              </a:r>
            </a:p>
          </p:txBody>
        </p:sp>
        <p:grpSp>
          <p:nvGrpSpPr>
            <p:cNvPr id="68" name="Graphic 4">
              <a:extLst>
                <a:ext uri="{FF2B5EF4-FFF2-40B4-BE49-F238E27FC236}">
                  <a16:creationId xmlns:a16="http://schemas.microsoft.com/office/drawing/2014/main" xmlns="" id="{E8F72ED9-CC07-9249-BAD0-9C68644C6FB9}"/>
                </a:ext>
              </a:extLst>
            </p:cNvPr>
            <p:cNvGrpSpPr>
              <a:grpSpLocks noChangeAspect="1"/>
            </p:cNvGrpSpPr>
            <p:nvPr/>
          </p:nvGrpSpPr>
          <p:grpSpPr>
            <a:xfrm>
              <a:off x="6588520" y="3892313"/>
              <a:ext cx="413944" cy="413944"/>
              <a:chOff x="5619750" y="2952750"/>
              <a:chExt cx="952499" cy="952499"/>
            </a:xfrm>
          </p:grpSpPr>
          <p:sp>
            <p:nvSpPr>
              <p:cNvPr id="69" name="Freeform 68">
                <a:extLst>
                  <a:ext uri="{FF2B5EF4-FFF2-40B4-BE49-F238E27FC236}">
                    <a16:creationId xmlns:a16="http://schemas.microsoft.com/office/drawing/2014/main" xmlns="" id="{115F6319-65BA-1142-935D-5D8437CCA5EA}"/>
                  </a:ext>
                </a:extLst>
              </p:cNvPr>
              <p:cNvSpPr/>
              <p:nvPr/>
            </p:nvSpPr>
            <p:spPr>
              <a:xfrm>
                <a:off x="5738812" y="3151155"/>
                <a:ext cx="714390" cy="357187"/>
              </a:xfrm>
              <a:custGeom>
                <a:avLst/>
                <a:gdLst>
                  <a:gd name="connsiteX0" fmla="*/ 198406 w 714390"/>
                  <a:gd name="connsiteY0" fmla="*/ 138970 h 357187"/>
                  <a:gd name="connsiteX1" fmla="*/ 99251 w 714390"/>
                  <a:gd name="connsiteY1" fmla="*/ 238125 h 357187"/>
                  <a:gd name="connsiteX2" fmla="*/ 0 w 714390"/>
                  <a:gd name="connsiteY2" fmla="*/ 238125 h 357187"/>
                  <a:gd name="connsiteX3" fmla="*/ 0 w 714390"/>
                  <a:gd name="connsiteY3" fmla="*/ 357188 h 357187"/>
                  <a:gd name="connsiteX4" fmla="*/ 536258 w 714390"/>
                  <a:gd name="connsiteY4" fmla="*/ 357188 h 357187"/>
                  <a:gd name="connsiteX5" fmla="*/ 615125 w 714390"/>
                  <a:gd name="connsiteY5" fmla="*/ 317563 h 357187"/>
                  <a:gd name="connsiteX6" fmla="*/ 714375 w 714390"/>
                  <a:gd name="connsiteY6" fmla="*/ 317563 h 357187"/>
                  <a:gd name="connsiteX7" fmla="*/ 714375 w 714390"/>
                  <a:gd name="connsiteY7" fmla="*/ 82868 h 357187"/>
                  <a:gd name="connsiteX8" fmla="*/ 635032 w 714390"/>
                  <a:gd name="connsiteY8" fmla="*/ 0 h 357187"/>
                  <a:gd name="connsiteX9" fmla="*/ 198406 w 714390"/>
                  <a:gd name="connsiteY9" fmla="*/ 0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90" h="357187">
                    <a:moveTo>
                      <a:pt x="198406" y="138970"/>
                    </a:moveTo>
                    <a:cubicBezTo>
                      <a:pt x="198353" y="193710"/>
                      <a:pt x="153991" y="238073"/>
                      <a:pt x="99251" y="238125"/>
                    </a:cubicBezTo>
                    <a:lnTo>
                      <a:pt x="0" y="238125"/>
                    </a:lnTo>
                    <a:lnTo>
                      <a:pt x="0" y="357188"/>
                    </a:lnTo>
                    <a:lnTo>
                      <a:pt x="536258" y="357188"/>
                    </a:lnTo>
                    <a:cubicBezTo>
                      <a:pt x="554885" y="332351"/>
                      <a:pt x="584079" y="317684"/>
                      <a:pt x="615125" y="317563"/>
                    </a:cubicBezTo>
                    <a:lnTo>
                      <a:pt x="714375" y="317563"/>
                    </a:lnTo>
                    <a:lnTo>
                      <a:pt x="714375" y="82868"/>
                    </a:lnTo>
                    <a:cubicBezTo>
                      <a:pt x="715227" y="38122"/>
                      <a:pt x="679773" y="1093"/>
                      <a:pt x="635032" y="0"/>
                    </a:cubicBezTo>
                    <a:lnTo>
                      <a:pt x="198406" y="0"/>
                    </a:lnTo>
                    <a:close/>
                  </a:path>
                </a:pathLst>
              </a:custGeom>
              <a:solidFill>
                <a:srgbClr val="D9D9D9"/>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70" name="Freeform 69">
                <a:extLst>
                  <a:ext uri="{FF2B5EF4-FFF2-40B4-BE49-F238E27FC236}">
                    <a16:creationId xmlns:a16="http://schemas.microsoft.com/office/drawing/2014/main" xmlns="" id="{A65619AA-1716-8B4E-9800-42C92C8F18FF}"/>
                  </a:ext>
                </a:extLst>
              </p:cNvPr>
              <p:cNvSpPr/>
              <p:nvPr/>
            </p:nvSpPr>
            <p:spPr>
              <a:xfrm>
                <a:off x="5738795" y="3548062"/>
                <a:ext cx="515986" cy="198405"/>
              </a:xfrm>
              <a:custGeom>
                <a:avLst/>
                <a:gdLst>
                  <a:gd name="connsiteX0" fmla="*/ 496079 w 515986"/>
                  <a:gd name="connsiteY0" fmla="*/ 158782 h 198405"/>
                  <a:gd name="connsiteX1" fmla="*/ 377016 w 515986"/>
                  <a:gd name="connsiteY1" fmla="*/ 158782 h 198405"/>
                  <a:gd name="connsiteX2" fmla="*/ 377016 w 515986"/>
                  <a:gd name="connsiteY2" fmla="*/ 119063 h 198405"/>
                  <a:gd name="connsiteX3" fmla="*/ 515986 w 515986"/>
                  <a:gd name="connsiteY3" fmla="*/ 119063 h 198405"/>
                  <a:gd name="connsiteX4" fmla="*/ 515986 w 515986"/>
                  <a:gd name="connsiteY4" fmla="*/ 0 h 198405"/>
                  <a:gd name="connsiteX5" fmla="*/ 17 w 515986"/>
                  <a:gd name="connsiteY5" fmla="*/ 0 h 198405"/>
                  <a:gd name="connsiteX6" fmla="*/ 17 w 515986"/>
                  <a:gd name="connsiteY6" fmla="*/ 36195 h 198405"/>
                  <a:gd name="connsiteX7" fmla="*/ 79360 w 515986"/>
                  <a:gd name="connsiteY7" fmla="*/ 119063 h 198405"/>
                  <a:gd name="connsiteX8" fmla="*/ 337392 w 515986"/>
                  <a:gd name="connsiteY8" fmla="*/ 119063 h 198405"/>
                  <a:gd name="connsiteX9" fmla="*/ 337392 w 515986"/>
                  <a:gd name="connsiteY9" fmla="*/ 158782 h 198405"/>
                  <a:gd name="connsiteX10" fmla="*/ 218330 w 515986"/>
                  <a:gd name="connsiteY10" fmla="*/ 158782 h 198405"/>
                  <a:gd name="connsiteX11" fmla="*/ 198518 w 515986"/>
                  <a:gd name="connsiteY11" fmla="*/ 178594 h 198405"/>
                  <a:gd name="connsiteX12" fmla="*/ 218330 w 515986"/>
                  <a:gd name="connsiteY12" fmla="*/ 198406 h 198405"/>
                  <a:gd name="connsiteX13" fmla="*/ 496079 w 515986"/>
                  <a:gd name="connsiteY13" fmla="*/ 198406 h 198405"/>
                  <a:gd name="connsiteX14" fmla="*/ 515891 w 515986"/>
                  <a:gd name="connsiteY14" fmla="*/ 178594 h 198405"/>
                  <a:gd name="connsiteX15" fmla="*/ 496079 w 515986"/>
                  <a:gd name="connsiteY15" fmla="*/ 158782 h 19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5986" h="198405">
                    <a:moveTo>
                      <a:pt x="496079" y="158782"/>
                    </a:moveTo>
                    <a:lnTo>
                      <a:pt x="377016" y="158782"/>
                    </a:lnTo>
                    <a:lnTo>
                      <a:pt x="377016" y="119063"/>
                    </a:lnTo>
                    <a:lnTo>
                      <a:pt x="515986" y="119063"/>
                    </a:lnTo>
                    <a:lnTo>
                      <a:pt x="515986" y="0"/>
                    </a:lnTo>
                    <a:lnTo>
                      <a:pt x="17" y="0"/>
                    </a:lnTo>
                    <a:lnTo>
                      <a:pt x="17" y="36195"/>
                    </a:lnTo>
                    <a:cubicBezTo>
                      <a:pt x="-888" y="80962"/>
                      <a:pt x="34596" y="118021"/>
                      <a:pt x="79360" y="119063"/>
                    </a:cubicBezTo>
                    <a:lnTo>
                      <a:pt x="337392" y="119063"/>
                    </a:lnTo>
                    <a:lnTo>
                      <a:pt x="337392" y="158782"/>
                    </a:lnTo>
                    <a:lnTo>
                      <a:pt x="218330" y="158782"/>
                    </a:lnTo>
                    <a:cubicBezTo>
                      <a:pt x="207388" y="158782"/>
                      <a:pt x="198518" y="167651"/>
                      <a:pt x="198518" y="178594"/>
                    </a:cubicBezTo>
                    <a:cubicBezTo>
                      <a:pt x="198518" y="189536"/>
                      <a:pt x="207388" y="198406"/>
                      <a:pt x="218330" y="198406"/>
                    </a:cubicBezTo>
                    <a:lnTo>
                      <a:pt x="496079" y="198406"/>
                    </a:lnTo>
                    <a:cubicBezTo>
                      <a:pt x="507021" y="198406"/>
                      <a:pt x="515891" y="189536"/>
                      <a:pt x="515891" y="178594"/>
                    </a:cubicBezTo>
                    <a:cubicBezTo>
                      <a:pt x="515891" y="167651"/>
                      <a:pt x="507021" y="158782"/>
                      <a:pt x="496079" y="158782"/>
                    </a:cubicBez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71" name="Freeform 70">
                <a:extLst>
                  <a:ext uri="{FF2B5EF4-FFF2-40B4-BE49-F238E27FC236}">
                    <a16:creationId xmlns:a16="http://schemas.microsoft.com/office/drawing/2014/main" xmlns="" id="{936B3956-C5CC-7D4B-8F81-948F61A28EFC}"/>
                  </a:ext>
                </a:extLst>
              </p:cNvPr>
              <p:cNvSpPr/>
              <p:nvPr/>
            </p:nvSpPr>
            <p:spPr>
              <a:xfrm>
                <a:off x="5619750" y="2952750"/>
                <a:ext cx="277844" cy="396906"/>
              </a:xfrm>
              <a:custGeom>
                <a:avLst/>
                <a:gdLst>
                  <a:gd name="connsiteX0" fmla="*/ 218313 w 277844"/>
                  <a:gd name="connsiteY0" fmla="*/ 0 h 396906"/>
                  <a:gd name="connsiteX1" fmla="*/ 59531 w 277844"/>
                  <a:gd name="connsiteY1" fmla="*/ 0 h 396906"/>
                  <a:gd name="connsiteX2" fmla="*/ 0 w 277844"/>
                  <a:gd name="connsiteY2" fmla="*/ 59531 h 396906"/>
                  <a:gd name="connsiteX3" fmla="*/ 0 w 277844"/>
                  <a:gd name="connsiteY3" fmla="*/ 337375 h 396906"/>
                  <a:gd name="connsiteX4" fmla="*/ 59531 w 277844"/>
                  <a:gd name="connsiteY4" fmla="*/ 396907 h 396906"/>
                  <a:gd name="connsiteX5" fmla="*/ 218313 w 277844"/>
                  <a:gd name="connsiteY5" fmla="*/ 396907 h 396906"/>
                  <a:gd name="connsiteX6" fmla="*/ 277844 w 277844"/>
                  <a:gd name="connsiteY6" fmla="*/ 337375 h 396906"/>
                  <a:gd name="connsiteX7" fmla="*/ 277844 w 277844"/>
                  <a:gd name="connsiteY7" fmla="*/ 59531 h 396906"/>
                  <a:gd name="connsiteX8" fmla="*/ 218313 w 277844"/>
                  <a:gd name="connsiteY8" fmla="*/ 0 h 396906"/>
                  <a:gd name="connsiteX9" fmla="*/ 158782 w 277844"/>
                  <a:gd name="connsiteY9" fmla="*/ 317468 h 396906"/>
                  <a:gd name="connsiteX10" fmla="*/ 119063 w 277844"/>
                  <a:gd name="connsiteY10" fmla="*/ 317468 h 396906"/>
                  <a:gd name="connsiteX11" fmla="*/ 119063 w 277844"/>
                  <a:gd name="connsiteY11" fmla="*/ 277844 h 396906"/>
                  <a:gd name="connsiteX12" fmla="*/ 158782 w 277844"/>
                  <a:gd name="connsiteY12" fmla="*/ 277844 h 3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844" h="396906">
                    <a:moveTo>
                      <a:pt x="218313" y="0"/>
                    </a:moveTo>
                    <a:lnTo>
                      <a:pt x="59531" y="0"/>
                    </a:lnTo>
                    <a:cubicBezTo>
                      <a:pt x="26653" y="0"/>
                      <a:pt x="0" y="26653"/>
                      <a:pt x="0" y="59531"/>
                    </a:cubicBezTo>
                    <a:lnTo>
                      <a:pt x="0" y="337375"/>
                    </a:lnTo>
                    <a:cubicBezTo>
                      <a:pt x="52" y="370232"/>
                      <a:pt x="26675" y="396854"/>
                      <a:pt x="59531" y="396907"/>
                    </a:cubicBezTo>
                    <a:lnTo>
                      <a:pt x="218313" y="396907"/>
                    </a:lnTo>
                    <a:cubicBezTo>
                      <a:pt x="251148" y="396802"/>
                      <a:pt x="277739" y="370210"/>
                      <a:pt x="277844" y="337375"/>
                    </a:cubicBezTo>
                    <a:lnTo>
                      <a:pt x="277844" y="59531"/>
                    </a:lnTo>
                    <a:cubicBezTo>
                      <a:pt x="277792" y="26675"/>
                      <a:pt x="251169" y="52"/>
                      <a:pt x="218313" y="0"/>
                    </a:cubicBezTo>
                    <a:close/>
                    <a:moveTo>
                      <a:pt x="158782" y="317468"/>
                    </a:moveTo>
                    <a:lnTo>
                      <a:pt x="119063" y="317468"/>
                    </a:lnTo>
                    <a:lnTo>
                      <a:pt x="119063" y="277844"/>
                    </a:lnTo>
                    <a:lnTo>
                      <a:pt x="158782" y="277844"/>
                    </a:ln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72" name="Freeform 71">
                <a:extLst>
                  <a:ext uri="{FF2B5EF4-FFF2-40B4-BE49-F238E27FC236}">
                    <a16:creationId xmlns:a16="http://schemas.microsoft.com/office/drawing/2014/main" xmlns="" id="{E58BD46F-C38B-AA4B-8408-3D23F50391EF}"/>
                  </a:ext>
                </a:extLst>
              </p:cNvPr>
              <p:cNvSpPr/>
              <p:nvPr/>
            </p:nvSpPr>
            <p:spPr>
              <a:xfrm>
                <a:off x="6294405" y="3508343"/>
                <a:ext cx="277844" cy="79438"/>
              </a:xfrm>
              <a:custGeom>
                <a:avLst/>
                <a:gdLst>
                  <a:gd name="connsiteX0" fmla="*/ 277844 w 277844"/>
                  <a:gd name="connsiteY0" fmla="*/ 59531 h 79438"/>
                  <a:gd name="connsiteX1" fmla="*/ 218313 w 277844"/>
                  <a:gd name="connsiteY1" fmla="*/ 0 h 79438"/>
                  <a:gd name="connsiteX2" fmla="*/ 59531 w 277844"/>
                  <a:gd name="connsiteY2" fmla="*/ 0 h 79438"/>
                  <a:gd name="connsiteX3" fmla="*/ 0 w 277844"/>
                  <a:gd name="connsiteY3" fmla="*/ 59531 h 79438"/>
                  <a:gd name="connsiteX4" fmla="*/ 0 w 277844"/>
                  <a:gd name="connsiteY4" fmla="*/ 79438 h 79438"/>
                  <a:gd name="connsiteX5" fmla="*/ 277844 w 277844"/>
                  <a:gd name="connsiteY5" fmla="*/ 79438 h 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844" h="79438">
                    <a:moveTo>
                      <a:pt x="277844" y="59531"/>
                    </a:moveTo>
                    <a:cubicBezTo>
                      <a:pt x="277792" y="26675"/>
                      <a:pt x="251169" y="52"/>
                      <a:pt x="218313" y="0"/>
                    </a:cubicBezTo>
                    <a:lnTo>
                      <a:pt x="59531" y="0"/>
                    </a:lnTo>
                    <a:cubicBezTo>
                      <a:pt x="26697" y="105"/>
                      <a:pt x="105" y="26697"/>
                      <a:pt x="0" y="59531"/>
                    </a:cubicBezTo>
                    <a:lnTo>
                      <a:pt x="0" y="79438"/>
                    </a:lnTo>
                    <a:lnTo>
                      <a:pt x="277844" y="79438"/>
                    </a:ln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73" name="Freeform 72">
                <a:extLst>
                  <a:ext uri="{FF2B5EF4-FFF2-40B4-BE49-F238E27FC236}">
                    <a16:creationId xmlns:a16="http://schemas.microsoft.com/office/drawing/2014/main" xmlns="" id="{90A2A9CD-58AC-E749-AFD3-1352D66BCB5D}"/>
                  </a:ext>
                </a:extLst>
              </p:cNvPr>
              <p:cNvSpPr/>
              <p:nvPr/>
            </p:nvSpPr>
            <p:spPr>
              <a:xfrm>
                <a:off x="6294405" y="3627405"/>
                <a:ext cx="277844" cy="158781"/>
              </a:xfrm>
              <a:custGeom>
                <a:avLst/>
                <a:gdLst>
                  <a:gd name="connsiteX0" fmla="*/ 0 w 277844"/>
                  <a:gd name="connsiteY0" fmla="*/ 0 h 158781"/>
                  <a:gd name="connsiteX1" fmla="*/ 277844 w 277844"/>
                  <a:gd name="connsiteY1" fmla="*/ 0 h 158781"/>
                  <a:gd name="connsiteX2" fmla="*/ 277844 w 277844"/>
                  <a:gd name="connsiteY2" fmla="*/ 158782 h 158781"/>
                  <a:gd name="connsiteX3" fmla="*/ 0 w 277844"/>
                  <a:gd name="connsiteY3" fmla="*/ 158782 h 158781"/>
                </a:gdLst>
                <a:ahLst/>
                <a:cxnLst>
                  <a:cxn ang="0">
                    <a:pos x="connsiteX0" y="connsiteY0"/>
                  </a:cxn>
                  <a:cxn ang="0">
                    <a:pos x="connsiteX1" y="connsiteY1"/>
                  </a:cxn>
                  <a:cxn ang="0">
                    <a:pos x="connsiteX2" y="connsiteY2"/>
                  </a:cxn>
                  <a:cxn ang="0">
                    <a:pos x="connsiteX3" y="connsiteY3"/>
                  </a:cxn>
                </a:cxnLst>
                <a:rect l="l" t="t" r="r" b="b"/>
                <a:pathLst>
                  <a:path w="277844" h="158781">
                    <a:moveTo>
                      <a:pt x="0" y="0"/>
                    </a:moveTo>
                    <a:lnTo>
                      <a:pt x="277844" y="0"/>
                    </a:lnTo>
                    <a:lnTo>
                      <a:pt x="277844" y="158782"/>
                    </a:lnTo>
                    <a:lnTo>
                      <a:pt x="0" y="158782"/>
                    </a:lnTo>
                    <a:close/>
                  </a:path>
                </a:pathLst>
              </a:custGeom>
              <a:solidFill>
                <a:srgbClr val="D9D9D9"/>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sp>
            <p:nvSpPr>
              <p:cNvPr id="74" name="Freeform 73">
                <a:extLst>
                  <a:ext uri="{FF2B5EF4-FFF2-40B4-BE49-F238E27FC236}">
                    <a16:creationId xmlns:a16="http://schemas.microsoft.com/office/drawing/2014/main" xmlns="" id="{17DD683E-0CF6-114F-99F8-AB7B538E72EC}"/>
                  </a:ext>
                </a:extLst>
              </p:cNvPr>
              <p:cNvSpPr/>
              <p:nvPr/>
            </p:nvSpPr>
            <p:spPr>
              <a:xfrm>
                <a:off x="6294405" y="3825906"/>
                <a:ext cx="277844" cy="79343"/>
              </a:xfrm>
              <a:custGeom>
                <a:avLst/>
                <a:gdLst>
                  <a:gd name="connsiteX0" fmla="*/ 0 w 277844"/>
                  <a:gd name="connsiteY0" fmla="*/ 19812 h 79343"/>
                  <a:gd name="connsiteX1" fmla="*/ 59531 w 277844"/>
                  <a:gd name="connsiteY1" fmla="*/ 79343 h 79343"/>
                  <a:gd name="connsiteX2" fmla="*/ 218313 w 277844"/>
                  <a:gd name="connsiteY2" fmla="*/ 79343 h 79343"/>
                  <a:gd name="connsiteX3" fmla="*/ 277844 w 277844"/>
                  <a:gd name="connsiteY3" fmla="*/ 19812 h 79343"/>
                  <a:gd name="connsiteX4" fmla="*/ 277844 w 277844"/>
                  <a:gd name="connsiteY4" fmla="*/ 0 h 79343"/>
                  <a:gd name="connsiteX5" fmla="*/ 0 w 277844"/>
                  <a:gd name="connsiteY5" fmla="*/ 0 h 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844" h="79343">
                    <a:moveTo>
                      <a:pt x="0" y="19812"/>
                    </a:moveTo>
                    <a:cubicBezTo>
                      <a:pt x="52" y="52669"/>
                      <a:pt x="26675" y="79291"/>
                      <a:pt x="59531" y="79343"/>
                    </a:cubicBezTo>
                    <a:lnTo>
                      <a:pt x="218313" y="79343"/>
                    </a:lnTo>
                    <a:cubicBezTo>
                      <a:pt x="251191" y="79343"/>
                      <a:pt x="277844" y="52690"/>
                      <a:pt x="277844" y="19812"/>
                    </a:cubicBezTo>
                    <a:lnTo>
                      <a:pt x="277844" y="0"/>
                    </a:lnTo>
                    <a:lnTo>
                      <a:pt x="0" y="0"/>
                    </a:lnTo>
                    <a:close/>
                  </a:path>
                </a:pathLst>
              </a:custGeom>
              <a:solidFill>
                <a:srgbClr val="13284C"/>
              </a:solidFill>
              <a:ln w="9525" cap="flat">
                <a:noFill/>
                <a:prstDash val="solid"/>
                <a:miter/>
              </a:ln>
            </p:spPr>
            <p:txBody>
              <a:bodyPr rtlCol="0" anchor="ctr"/>
              <a:lstStyle/>
              <a:p>
                <a:pPr defTabSz="685800" fontAlgn="auto">
                  <a:spcBef>
                    <a:spcPts val="0"/>
                  </a:spcBef>
                  <a:spcAft>
                    <a:spcPts val="0"/>
                  </a:spcAft>
                </a:pPr>
                <a:endParaRPr lang="en-US" sz="1350">
                  <a:solidFill>
                    <a:srgbClr val="0D274D"/>
                  </a:solidFill>
                  <a:latin typeface="CiscoSansTT ExtraLight"/>
                  <a:ea typeface="+mn-ea"/>
                  <a:cs typeface="+mn-cs"/>
                </a:endParaRPr>
              </a:p>
            </p:txBody>
          </p:sp>
        </p:grpSp>
      </p:grpSp>
      <p:grpSp>
        <p:nvGrpSpPr>
          <p:cNvPr id="75" name="Group 74">
            <a:extLst>
              <a:ext uri="{FF2B5EF4-FFF2-40B4-BE49-F238E27FC236}">
                <a16:creationId xmlns:a16="http://schemas.microsoft.com/office/drawing/2014/main" xmlns="" id="{B20F8153-949C-234A-B045-773A8AE97010}"/>
              </a:ext>
            </a:extLst>
          </p:cNvPr>
          <p:cNvGrpSpPr/>
          <p:nvPr/>
        </p:nvGrpSpPr>
        <p:grpSpPr>
          <a:xfrm>
            <a:off x="5704156" y="1073151"/>
            <a:ext cx="786362" cy="786362"/>
            <a:chOff x="6003099" y="2380134"/>
            <a:chExt cx="1048483" cy="1048483"/>
          </a:xfrm>
        </p:grpSpPr>
        <p:sp>
          <p:nvSpPr>
            <p:cNvPr id="76" name="Oval 75">
              <a:extLst>
                <a:ext uri="{FF2B5EF4-FFF2-40B4-BE49-F238E27FC236}">
                  <a16:creationId xmlns:a16="http://schemas.microsoft.com/office/drawing/2014/main" xmlns="" id="{0B047199-C1E5-DD46-80EE-D26313AE3BC9}"/>
                </a:ext>
              </a:extLst>
            </p:cNvPr>
            <p:cNvSpPr/>
            <p:nvPr/>
          </p:nvSpPr>
          <p:spPr>
            <a:xfrm>
              <a:off x="6003099" y="2380134"/>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Branch</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offices</a:t>
              </a:r>
            </a:p>
          </p:txBody>
        </p:sp>
        <p:pic>
          <p:nvPicPr>
            <p:cNvPr id="77" name="Graphic 76">
              <a:extLst>
                <a:ext uri="{FF2B5EF4-FFF2-40B4-BE49-F238E27FC236}">
                  <a16:creationId xmlns:a16="http://schemas.microsoft.com/office/drawing/2014/main" xmlns="" id="{1A857FD8-DF55-2143-A126-E9754B7D94F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363095" y="2504048"/>
              <a:ext cx="346172" cy="346172"/>
            </a:xfrm>
            <a:prstGeom prst="rect">
              <a:avLst/>
            </a:prstGeom>
          </p:spPr>
        </p:pic>
      </p:grpSp>
      <p:grpSp>
        <p:nvGrpSpPr>
          <p:cNvPr id="78" name="Group 77">
            <a:extLst>
              <a:ext uri="{FF2B5EF4-FFF2-40B4-BE49-F238E27FC236}">
                <a16:creationId xmlns:a16="http://schemas.microsoft.com/office/drawing/2014/main" xmlns="" id="{EAD62F28-9DC8-154B-BB56-8CA8C7EDE614}"/>
              </a:ext>
            </a:extLst>
          </p:cNvPr>
          <p:cNvGrpSpPr/>
          <p:nvPr/>
        </p:nvGrpSpPr>
        <p:grpSpPr>
          <a:xfrm>
            <a:off x="7132718" y="2356444"/>
            <a:ext cx="786362" cy="786362"/>
            <a:chOff x="10097426" y="3246261"/>
            <a:chExt cx="1048483" cy="1048483"/>
          </a:xfrm>
        </p:grpSpPr>
        <p:sp>
          <p:nvSpPr>
            <p:cNvPr id="79" name="Oval 78">
              <a:extLst>
                <a:ext uri="{FF2B5EF4-FFF2-40B4-BE49-F238E27FC236}">
                  <a16:creationId xmlns:a16="http://schemas.microsoft.com/office/drawing/2014/main" xmlns="" id="{A94B281B-C3CA-2948-9CD5-9204DD5050FC}"/>
                </a:ext>
              </a:extLst>
            </p:cNvPr>
            <p:cNvSpPr/>
            <p:nvPr/>
          </p:nvSpPr>
          <p:spPr>
            <a:xfrm>
              <a:off x="10097426" y="3246261"/>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Cloud</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applications</a:t>
              </a:r>
            </a:p>
          </p:txBody>
        </p:sp>
        <p:pic>
          <p:nvPicPr>
            <p:cNvPr id="80" name="Graphic 79">
              <a:extLst>
                <a:ext uri="{FF2B5EF4-FFF2-40B4-BE49-F238E27FC236}">
                  <a16:creationId xmlns:a16="http://schemas.microsoft.com/office/drawing/2014/main" xmlns="" id="{3B3A898B-0F96-E74B-A391-6C8C42B9C70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436319" y="3428617"/>
              <a:ext cx="403071" cy="333206"/>
            </a:xfrm>
            <a:prstGeom prst="rect">
              <a:avLst/>
            </a:prstGeom>
          </p:spPr>
        </p:pic>
      </p:grpSp>
      <p:grpSp>
        <p:nvGrpSpPr>
          <p:cNvPr id="81" name="Group 80">
            <a:extLst>
              <a:ext uri="{FF2B5EF4-FFF2-40B4-BE49-F238E27FC236}">
                <a16:creationId xmlns:a16="http://schemas.microsoft.com/office/drawing/2014/main" xmlns="" id="{9EEBAE0F-E195-174D-A1F1-C85BF5E9DDC1}"/>
              </a:ext>
            </a:extLst>
          </p:cNvPr>
          <p:cNvGrpSpPr/>
          <p:nvPr/>
        </p:nvGrpSpPr>
        <p:grpSpPr>
          <a:xfrm>
            <a:off x="6725555" y="3241376"/>
            <a:ext cx="786362" cy="786362"/>
            <a:chOff x="8898991" y="3782016"/>
            <a:chExt cx="1048483" cy="1048483"/>
          </a:xfrm>
        </p:grpSpPr>
        <p:sp>
          <p:nvSpPr>
            <p:cNvPr id="82" name="Oval 81">
              <a:extLst>
                <a:ext uri="{FF2B5EF4-FFF2-40B4-BE49-F238E27FC236}">
                  <a16:creationId xmlns:a16="http://schemas.microsoft.com/office/drawing/2014/main" xmlns="" id="{76177BB2-EA9E-764D-915C-93515B19C5D0}"/>
                </a:ext>
              </a:extLst>
            </p:cNvPr>
            <p:cNvSpPr/>
            <p:nvPr/>
          </p:nvSpPr>
          <p:spPr>
            <a:xfrm>
              <a:off x="8898991" y="3782016"/>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rPr>
                <a:t>Data</a:t>
              </a:r>
              <a:br>
                <a:rPr lang="en-US" sz="750" dirty="0">
                  <a:solidFill>
                    <a:srgbClr val="0D274D"/>
                  </a:solidFill>
                  <a:latin typeface="CiscoSansTT" panose="020B0503020201020303" pitchFamily="34" charset="0"/>
                  <a:ea typeface="ＭＳ Ｐゴシック" charset="0"/>
                  <a:cs typeface="CiscoSansTT" panose="020B0503020201020303" pitchFamily="34" charset="0"/>
                </a:rPr>
              </a:br>
              <a:r>
                <a:rPr lang="en-US" sz="750" dirty="0">
                  <a:solidFill>
                    <a:srgbClr val="0D274D"/>
                  </a:solidFill>
                  <a:latin typeface="CiscoSansTT" panose="020B0503020201020303" pitchFamily="34" charset="0"/>
                  <a:ea typeface="ＭＳ Ｐゴシック" charset="0"/>
                  <a:cs typeface="CiscoSansTT" panose="020B0503020201020303" pitchFamily="34" charset="0"/>
                </a:rPr>
                <a:t>centers</a:t>
              </a:r>
            </a:p>
          </p:txBody>
        </p:sp>
        <p:pic>
          <p:nvPicPr>
            <p:cNvPr id="83" name="Graphic 82">
              <a:extLst>
                <a:ext uri="{FF2B5EF4-FFF2-40B4-BE49-F238E27FC236}">
                  <a16:creationId xmlns:a16="http://schemas.microsoft.com/office/drawing/2014/main" xmlns="" id="{72530162-4742-0A40-9F2E-98B1F7CBD46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9215271" y="3986807"/>
              <a:ext cx="415922" cy="293918"/>
            </a:xfrm>
            <a:prstGeom prst="rect">
              <a:avLst/>
            </a:prstGeom>
          </p:spPr>
        </p:pic>
      </p:grpSp>
      <p:grpSp>
        <p:nvGrpSpPr>
          <p:cNvPr id="84" name="Group 83">
            <a:extLst>
              <a:ext uri="{FF2B5EF4-FFF2-40B4-BE49-F238E27FC236}">
                <a16:creationId xmlns:a16="http://schemas.microsoft.com/office/drawing/2014/main" xmlns="" id="{5D7DFA70-AD36-A247-9343-8FCF816EDF2E}"/>
              </a:ext>
            </a:extLst>
          </p:cNvPr>
          <p:cNvGrpSpPr/>
          <p:nvPr/>
        </p:nvGrpSpPr>
        <p:grpSpPr>
          <a:xfrm>
            <a:off x="6725555" y="1446770"/>
            <a:ext cx="786362" cy="786362"/>
            <a:chOff x="8981126" y="2380134"/>
            <a:chExt cx="1048483" cy="1048483"/>
          </a:xfrm>
        </p:grpSpPr>
        <p:sp>
          <p:nvSpPr>
            <p:cNvPr id="85" name="Oval 84">
              <a:extLst>
                <a:ext uri="{FF2B5EF4-FFF2-40B4-BE49-F238E27FC236}">
                  <a16:creationId xmlns:a16="http://schemas.microsoft.com/office/drawing/2014/main" xmlns="" id="{E10719F0-98D4-DC42-9648-67A69D498C43}"/>
                </a:ext>
              </a:extLst>
            </p:cNvPr>
            <p:cNvSpPr/>
            <p:nvPr/>
          </p:nvSpPr>
          <p:spPr>
            <a:xfrm>
              <a:off x="8981126" y="2380134"/>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Hybrid</a:t>
              </a:r>
              <a:b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b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clouds</a:t>
              </a:r>
            </a:p>
          </p:txBody>
        </p:sp>
        <p:pic>
          <p:nvPicPr>
            <p:cNvPr id="86" name="Graphic 85">
              <a:extLst>
                <a:ext uri="{FF2B5EF4-FFF2-40B4-BE49-F238E27FC236}">
                  <a16:creationId xmlns:a16="http://schemas.microsoft.com/office/drawing/2014/main" xmlns="" id="{B0D6CD69-19C8-4E49-9814-B14E571A40D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9346624" y="2464600"/>
              <a:ext cx="322888" cy="415922"/>
            </a:xfrm>
            <a:prstGeom prst="rect">
              <a:avLst/>
            </a:prstGeom>
          </p:spPr>
        </p:pic>
      </p:grpSp>
      <p:grpSp>
        <p:nvGrpSpPr>
          <p:cNvPr id="87" name="Group 86">
            <a:extLst>
              <a:ext uri="{FF2B5EF4-FFF2-40B4-BE49-F238E27FC236}">
                <a16:creationId xmlns:a16="http://schemas.microsoft.com/office/drawing/2014/main" xmlns="" id="{FBC8FC21-F8AF-2E45-945F-B65C055C52B9}"/>
              </a:ext>
            </a:extLst>
          </p:cNvPr>
          <p:cNvGrpSpPr/>
          <p:nvPr/>
        </p:nvGrpSpPr>
        <p:grpSpPr>
          <a:xfrm>
            <a:off x="5704156" y="3720162"/>
            <a:ext cx="786362" cy="786362"/>
            <a:chOff x="10043824" y="4685530"/>
            <a:chExt cx="1048483" cy="1048483"/>
          </a:xfrm>
        </p:grpSpPr>
        <p:sp>
          <p:nvSpPr>
            <p:cNvPr id="88" name="Oval 87">
              <a:extLst>
                <a:ext uri="{FF2B5EF4-FFF2-40B4-BE49-F238E27FC236}">
                  <a16:creationId xmlns:a16="http://schemas.microsoft.com/office/drawing/2014/main" xmlns="" id="{2B80BB0F-DB5A-1A49-A35D-81B2B62661D1}"/>
                </a:ext>
              </a:extLst>
            </p:cNvPr>
            <p:cNvSpPr/>
            <p:nvPr/>
          </p:nvSpPr>
          <p:spPr>
            <a:xfrm>
              <a:off x="10043824" y="4685530"/>
              <a:ext cx="1048483" cy="1048483"/>
            </a:xfrm>
            <a:prstGeom prst="ellipse">
              <a:avLst/>
            </a:prstGeom>
            <a:solidFill>
              <a:schemeClr val="bg1"/>
            </a:solidFill>
            <a:ln w="12700">
              <a:solidFill>
                <a:schemeClr val="bg1">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none" tIns="342900" rtlCol="0" anchor="ctr"/>
            <a:lstStyle/>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Vendors and</a:t>
              </a:r>
            </a:p>
            <a:p>
              <a:pPr algn="ctr" defTabSz="685783">
                <a:buClr>
                  <a:srgbClr val="000000"/>
                </a:buClr>
                <a:buSzPts val="1400"/>
                <a:defRPr/>
              </a:pPr>
              <a:r>
                <a:rPr lang="en-US" sz="750" dirty="0">
                  <a:solidFill>
                    <a:srgbClr val="0D274D"/>
                  </a:solidFill>
                  <a:latin typeface="CiscoSansTT" panose="020B0503020201020303" pitchFamily="34" charset="0"/>
                  <a:ea typeface="ＭＳ Ｐゴシック" charset="0"/>
                  <a:cs typeface="CiscoSansTT" panose="020B0503020201020303" pitchFamily="34" charset="0"/>
                  <a:sym typeface="Helvetica Neue"/>
                </a:rPr>
                <a:t>contractors</a:t>
              </a:r>
            </a:p>
          </p:txBody>
        </p:sp>
        <p:pic>
          <p:nvPicPr>
            <p:cNvPr id="89" name="Graphic 88">
              <a:extLst>
                <a:ext uri="{FF2B5EF4-FFF2-40B4-BE49-F238E27FC236}">
                  <a16:creationId xmlns:a16="http://schemas.microsoft.com/office/drawing/2014/main" xmlns="" id="{43B45758-D608-FC40-9DD8-188C2348C8E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0360055" y="4793751"/>
              <a:ext cx="416020" cy="416020"/>
            </a:xfrm>
            <a:prstGeom prst="rect">
              <a:avLst/>
            </a:prstGeom>
          </p:spPr>
        </p:pic>
      </p:grpSp>
    </p:spTree>
    <p:extLst>
      <p:ext uri="{BB962C8B-B14F-4D97-AF65-F5344CB8AC3E}">
        <p14:creationId xmlns:p14="http://schemas.microsoft.com/office/powerpoint/2010/main" val="11582921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F8B5CE7-80D7-42CA-87B6-5B758A83104E}"/>
              </a:ext>
            </a:extLst>
          </p:cNvPr>
          <p:cNvSpPr>
            <a:spLocks noGrp="1"/>
          </p:cNvSpPr>
          <p:nvPr>
            <p:ph type="body" sz="quarter" idx="10"/>
          </p:nvPr>
        </p:nvSpPr>
        <p:spPr/>
        <p:txBody>
          <a:bodyPr/>
          <a:lstStyle/>
          <a:p>
            <a:r>
              <a:rPr lang="en-US" sz="2000" dirty="0"/>
              <a:t>Your foundation for an open and integrated security platform</a:t>
            </a:r>
          </a:p>
        </p:txBody>
      </p:sp>
      <p:sp>
        <p:nvSpPr>
          <p:cNvPr id="2" name="Title 1">
            <a:extLst>
              <a:ext uri="{FF2B5EF4-FFF2-40B4-BE49-F238E27FC236}">
                <a16:creationId xmlns:a16="http://schemas.microsoft.com/office/drawing/2014/main" xmlns="" id="{79A91E24-AA30-433D-B01B-B7BD9AAAD2C2}"/>
              </a:ext>
            </a:extLst>
          </p:cNvPr>
          <p:cNvSpPr>
            <a:spLocks noGrp="1"/>
          </p:cNvSpPr>
          <p:nvPr>
            <p:ph type="title"/>
          </p:nvPr>
        </p:nvSpPr>
        <p:spPr/>
        <p:txBody>
          <a:bodyPr/>
          <a:lstStyle/>
          <a:p>
            <a:r>
              <a:rPr lang="en-US" dirty="0"/>
              <a:t>Reimagine firewalling with Cisco</a:t>
            </a:r>
          </a:p>
        </p:txBody>
      </p:sp>
      <p:cxnSp>
        <p:nvCxnSpPr>
          <p:cNvPr id="27" name="Straight Connector 26">
            <a:extLst>
              <a:ext uri="{FF2B5EF4-FFF2-40B4-BE49-F238E27FC236}">
                <a16:creationId xmlns:a16="http://schemas.microsoft.com/office/drawing/2014/main" xmlns="" id="{DE111D53-BB85-DF41-9FC5-EE7B7FBB7B0A}"/>
              </a:ext>
            </a:extLst>
          </p:cNvPr>
          <p:cNvCxnSpPr>
            <a:cxnSpLocks/>
          </p:cNvCxnSpPr>
          <p:nvPr/>
        </p:nvCxnSpPr>
        <p:spPr>
          <a:xfrm>
            <a:off x="3016490" y="2985827"/>
            <a:ext cx="0" cy="1097504"/>
          </a:xfrm>
          <a:prstGeom prst="line">
            <a:avLst/>
          </a:prstGeom>
          <a:ln w="1905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3C1FE1C-9CFC-9345-A365-72254E0675D4}"/>
              </a:ext>
            </a:extLst>
          </p:cNvPr>
          <p:cNvCxnSpPr>
            <a:cxnSpLocks/>
          </p:cNvCxnSpPr>
          <p:nvPr/>
        </p:nvCxnSpPr>
        <p:spPr>
          <a:xfrm>
            <a:off x="5917054" y="2985827"/>
            <a:ext cx="0" cy="1097504"/>
          </a:xfrm>
          <a:prstGeom prst="line">
            <a:avLst/>
          </a:prstGeom>
          <a:ln w="1905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CC6ABF3D-3A08-F94A-BFBB-6F590D5051B1}"/>
              </a:ext>
            </a:extLst>
          </p:cNvPr>
          <p:cNvSpPr txBox="1"/>
          <p:nvPr/>
        </p:nvSpPr>
        <p:spPr>
          <a:xfrm>
            <a:off x="6116431" y="2838772"/>
            <a:ext cx="2571345" cy="492443"/>
          </a:xfrm>
          <a:prstGeom prst="rect">
            <a:avLst/>
          </a:prstGeom>
          <a:noFill/>
        </p:spPr>
        <p:txBody>
          <a:bodyPr wrap="square" lIns="0" tIns="0" rIns="0" bIns="0" rtlCol="0">
            <a:spAutoFit/>
          </a:bodyPr>
          <a:lstStyle/>
          <a:p>
            <a:r>
              <a:rPr lang="en-US" sz="1600" dirty="0">
                <a:solidFill>
                  <a:schemeClr val="accent1"/>
                </a:solidFill>
                <a:latin typeface="CiscoSansTT" panose="020B0503020201020303" pitchFamily="34" charset="0"/>
              </a:rPr>
              <a:t>Integrated security</a:t>
            </a:r>
            <a:br>
              <a:rPr lang="en-US" sz="1600" dirty="0">
                <a:solidFill>
                  <a:schemeClr val="accent1"/>
                </a:solidFill>
                <a:latin typeface="CiscoSansTT" panose="020B0503020201020303" pitchFamily="34" charset="0"/>
              </a:rPr>
            </a:br>
            <a:r>
              <a:rPr lang="en-US" sz="1600" dirty="0">
                <a:solidFill>
                  <a:schemeClr val="accent1"/>
                </a:solidFill>
                <a:latin typeface="CiscoSansTT" panose="020B0503020201020303" pitchFamily="34" charset="0"/>
              </a:rPr>
              <a:t>portfolio</a:t>
            </a:r>
          </a:p>
        </p:txBody>
      </p:sp>
      <p:sp>
        <p:nvSpPr>
          <p:cNvPr id="35" name="TextBox 34">
            <a:extLst>
              <a:ext uri="{FF2B5EF4-FFF2-40B4-BE49-F238E27FC236}">
                <a16:creationId xmlns:a16="http://schemas.microsoft.com/office/drawing/2014/main" xmlns="" id="{DE02C826-9364-1C45-BD68-07D76E983C8E}"/>
              </a:ext>
            </a:extLst>
          </p:cNvPr>
          <p:cNvSpPr txBox="1"/>
          <p:nvPr/>
        </p:nvSpPr>
        <p:spPr>
          <a:xfrm>
            <a:off x="6116431" y="3433302"/>
            <a:ext cx="2571345" cy="553998"/>
          </a:xfrm>
          <a:prstGeom prst="rect">
            <a:avLst/>
          </a:prstGeom>
          <a:noFill/>
        </p:spPr>
        <p:txBody>
          <a:bodyPr wrap="square" lIns="0" tIns="0" rIns="0" bIns="0" rtlCol="0">
            <a:spAutoFit/>
          </a:bodyPr>
          <a:lstStyle/>
          <a:p>
            <a:r>
              <a:rPr lang="en-US" sz="1200" dirty="0">
                <a:latin typeface="CiscoSansTT" panose="020B0503020201020303" pitchFamily="34" charset="0"/>
              </a:rPr>
              <a:t>Extend network security beyond the firewall </a:t>
            </a:r>
            <a:r>
              <a:rPr lang="en-US" sz="1200" dirty="0">
                <a:latin typeface="+mn-lt"/>
              </a:rPr>
              <a:t>with the broadest, most integrated portfolio in the industry.</a:t>
            </a:r>
          </a:p>
        </p:txBody>
      </p:sp>
      <p:sp>
        <p:nvSpPr>
          <p:cNvPr id="36" name="TextBox 35">
            <a:extLst>
              <a:ext uri="{FF2B5EF4-FFF2-40B4-BE49-F238E27FC236}">
                <a16:creationId xmlns:a16="http://schemas.microsoft.com/office/drawing/2014/main" xmlns="" id="{102C224F-B8A3-7D4C-A40B-E39CB6622835}"/>
              </a:ext>
            </a:extLst>
          </p:cNvPr>
          <p:cNvSpPr txBox="1"/>
          <p:nvPr/>
        </p:nvSpPr>
        <p:spPr>
          <a:xfrm>
            <a:off x="572476" y="2838772"/>
            <a:ext cx="2571345" cy="492443"/>
          </a:xfrm>
          <a:prstGeom prst="rect">
            <a:avLst/>
          </a:prstGeom>
          <a:noFill/>
        </p:spPr>
        <p:txBody>
          <a:bodyPr wrap="square" lIns="0" tIns="0" rIns="0" bIns="0" rtlCol="0">
            <a:spAutoFit/>
          </a:bodyPr>
          <a:lstStyle/>
          <a:p>
            <a:r>
              <a:rPr lang="en-US" sz="1600" dirty="0">
                <a:solidFill>
                  <a:schemeClr val="accent1"/>
                </a:solidFill>
                <a:latin typeface="CiscoSansTT" panose="020B0503020201020303" pitchFamily="34" charset="0"/>
              </a:rPr>
              <a:t>World-class</a:t>
            </a:r>
            <a:br>
              <a:rPr lang="en-US" sz="1600" dirty="0">
                <a:solidFill>
                  <a:schemeClr val="accent1"/>
                </a:solidFill>
                <a:latin typeface="CiscoSansTT" panose="020B0503020201020303" pitchFamily="34" charset="0"/>
              </a:rPr>
            </a:br>
            <a:r>
              <a:rPr lang="en-US" sz="1600" dirty="0">
                <a:solidFill>
                  <a:schemeClr val="accent1"/>
                </a:solidFill>
                <a:latin typeface="CiscoSansTT" panose="020B0503020201020303" pitchFamily="34" charset="0"/>
              </a:rPr>
              <a:t>security controls</a:t>
            </a:r>
          </a:p>
        </p:txBody>
      </p:sp>
      <p:sp>
        <p:nvSpPr>
          <p:cNvPr id="37" name="TextBox 36">
            <a:extLst>
              <a:ext uri="{FF2B5EF4-FFF2-40B4-BE49-F238E27FC236}">
                <a16:creationId xmlns:a16="http://schemas.microsoft.com/office/drawing/2014/main" xmlns="" id="{C2EEF197-58C0-FB4D-A9BA-D3F97E499D0E}"/>
              </a:ext>
            </a:extLst>
          </p:cNvPr>
          <p:cNvSpPr txBox="1"/>
          <p:nvPr/>
        </p:nvSpPr>
        <p:spPr>
          <a:xfrm>
            <a:off x="572477" y="3433302"/>
            <a:ext cx="2209800" cy="738664"/>
          </a:xfrm>
          <a:prstGeom prst="rect">
            <a:avLst/>
          </a:prstGeom>
          <a:noFill/>
        </p:spPr>
        <p:txBody>
          <a:bodyPr wrap="square" lIns="0" tIns="0" rIns="0" bIns="0" rtlCol="0">
            <a:spAutoFit/>
          </a:bodyPr>
          <a:lstStyle/>
          <a:p>
            <a:r>
              <a:rPr lang="en-US" sz="1200" dirty="0">
                <a:latin typeface="CiscoSansTT" panose="020B0503020201020303" pitchFamily="34" charset="0"/>
              </a:rPr>
              <a:t>Protect your network </a:t>
            </a:r>
            <a:r>
              <a:rPr lang="en-US" sz="1200" dirty="0">
                <a:latin typeface="+mn-lt"/>
              </a:rPr>
              <a:t>with a portfolio of firewall solutions backed by leading Cisco Talos threat intelligence.</a:t>
            </a:r>
            <a:endParaRPr lang="en-US" sz="1200" i="1" dirty="0">
              <a:latin typeface="+mn-lt"/>
            </a:endParaRPr>
          </a:p>
        </p:txBody>
      </p:sp>
      <p:sp>
        <p:nvSpPr>
          <p:cNvPr id="38" name="TextBox 37">
            <a:extLst>
              <a:ext uri="{FF2B5EF4-FFF2-40B4-BE49-F238E27FC236}">
                <a16:creationId xmlns:a16="http://schemas.microsoft.com/office/drawing/2014/main" xmlns="" id="{55095B96-3BCB-4946-B96B-66969075810F}"/>
              </a:ext>
            </a:extLst>
          </p:cNvPr>
          <p:cNvSpPr txBox="1"/>
          <p:nvPr/>
        </p:nvSpPr>
        <p:spPr>
          <a:xfrm>
            <a:off x="3344453" y="2838772"/>
            <a:ext cx="2571345" cy="492443"/>
          </a:xfrm>
          <a:prstGeom prst="rect">
            <a:avLst/>
          </a:prstGeom>
          <a:noFill/>
        </p:spPr>
        <p:txBody>
          <a:bodyPr wrap="square" lIns="0" tIns="0" rIns="0" bIns="0" rtlCol="0">
            <a:spAutoFit/>
          </a:bodyPr>
          <a:lstStyle/>
          <a:p>
            <a:r>
              <a:rPr lang="en-US" sz="1600" dirty="0">
                <a:solidFill>
                  <a:schemeClr val="accent1"/>
                </a:solidFill>
                <a:latin typeface="CiscoSansTT" panose="020B0503020201020303" pitchFamily="34" charset="0"/>
              </a:rPr>
              <a:t>Consistent policy</a:t>
            </a:r>
            <a:br>
              <a:rPr lang="en-US" sz="1600" dirty="0">
                <a:solidFill>
                  <a:schemeClr val="accent1"/>
                </a:solidFill>
                <a:latin typeface="CiscoSansTT" panose="020B0503020201020303" pitchFamily="34" charset="0"/>
              </a:rPr>
            </a:br>
            <a:r>
              <a:rPr lang="en-US" sz="1600" dirty="0">
                <a:solidFill>
                  <a:schemeClr val="accent1"/>
                </a:solidFill>
                <a:latin typeface="CiscoSansTT" panose="020B0503020201020303" pitchFamily="34" charset="0"/>
              </a:rPr>
              <a:t>and visibility</a:t>
            </a:r>
          </a:p>
        </p:txBody>
      </p:sp>
      <p:sp>
        <p:nvSpPr>
          <p:cNvPr id="39" name="Rectangle 38">
            <a:extLst>
              <a:ext uri="{FF2B5EF4-FFF2-40B4-BE49-F238E27FC236}">
                <a16:creationId xmlns:a16="http://schemas.microsoft.com/office/drawing/2014/main" xmlns="" id="{AEEBAB9E-F4F9-7942-B808-DE862A16FA32}"/>
              </a:ext>
            </a:extLst>
          </p:cNvPr>
          <p:cNvSpPr/>
          <p:nvPr/>
        </p:nvSpPr>
        <p:spPr>
          <a:xfrm>
            <a:off x="3344453" y="3433302"/>
            <a:ext cx="2440103" cy="738664"/>
          </a:xfrm>
          <a:prstGeom prst="rect">
            <a:avLst/>
          </a:prstGeom>
        </p:spPr>
        <p:txBody>
          <a:bodyPr wrap="square" lIns="0" tIns="0" rIns="0" bIns="0">
            <a:spAutoFit/>
          </a:bodyPr>
          <a:lstStyle/>
          <a:p>
            <a:r>
              <a:rPr lang="en-US" sz="1200" dirty="0">
                <a:latin typeface="CiscoSansTT" panose="020B0503020201020303" pitchFamily="34" charset="0"/>
              </a:rPr>
              <a:t>Streamline security policy and device management </a:t>
            </a:r>
            <a:r>
              <a:rPr lang="en-US" sz="1200" dirty="0">
                <a:latin typeface="+mn-lt"/>
              </a:rPr>
              <a:t>across your network to accelerate key security operations.</a:t>
            </a:r>
          </a:p>
        </p:txBody>
      </p:sp>
      <p:pic>
        <p:nvPicPr>
          <p:cNvPr id="41" name="Picture 40">
            <a:extLst>
              <a:ext uri="{FF2B5EF4-FFF2-40B4-BE49-F238E27FC236}">
                <a16:creationId xmlns:a16="http://schemas.microsoft.com/office/drawing/2014/main" xmlns="" id="{F7559591-BE81-214E-B5E1-F4EB8FB7BE7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72476" y="1603048"/>
            <a:ext cx="1397781" cy="1397781"/>
          </a:xfrm>
          <a:prstGeom prst="rect">
            <a:avLst/>
          </a:prstGeom>
        </p:spPr>
      </p:pic>
      <p:grpSp>
        <p:nvGrpSpPr>
          <p:cNvPr id="18" name="Group 17">
            <a:extLst>
              <a:ext uri="{FF2B5EF4-FFF2-40B4-BE49-F238E27FC236}">
                <a16:creationId xmlns:a16="http://schemas.microsoft.com/office/drawing/2014/main" xmlns="" id="{A5A62738-0BF3-413F-B73A-912058E46126}"/>
              </a:ext>
            </a:extLst>
          </p:cNvPr>
          <p:cNvGrpSpPr/>
          <p:nvPr/>
        </p:nvGrpSpPr>
        <p:grpSpPr>
          <a:xfrm>
            <a:off x="6116432" y="1839647"/>
            <a:ext cx="1092148" cy="942758"/>
            <a:chOff x="-2177838" y="-804786"/>
            <a:chExt cx="6886998" cy="5944960"/>
          </a:xfrm>
        </p:grpSpPr>
        <p:pic>
          <p:nvPicPr>
            <p:cNvPr id="19" name="Picture 18" descr="A picture containing ware, gear&#10;&#10;Description automatically generated">
              <a:extLst>
                <a:ext uri="{FF2B5EF4-FFF2-40B4-BE49-F238E27FC236}">
                  <a16:creationId xmlns:a16="http://schemas.microsoft.com/office/drawing/2014/main" xmlns="" id="{EC480624-AE98-4C6A-B753-21E7EF97DB7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19178" y="-486228"/>
              <a:ext cx="5993631" cy="5302998"/>
            </a:xfrm>
            <a:prstGeom prst="rect">
              <a:avLst/>
            </a:prstGeom>
          </p:spPr>
        </p:pic>
        <p:sp>
          <p:nvSpPr>
            <p:cNvPr id="20" name="Freeform 36">
              <a:extLst>
                <a:ext uri="{FF2B5EF4-FFF2-40B4-BE49-F238E27FC236}">
                  <a16:creationId xmlns:a16="http://schemas.microsoft.com/office/drawing/2014/main" xmlns="" id="{0D4407C1-BED4-4F05-BC9E-18686065B96B}"/>
                </a:ext>
              </a:extLst>
            </p:cNvPr>
            <p:cNvSpPr>
              <a:spLocks noEditPoints="1"/>
            </p:cNvSpPr>
            <p:nvPr/>
          </p:nvSpPr>
          <p:spPr bwMode="auto">
            <a:xfrm>
              <a:off x="2170937" y="1936131"/>
              <a:ext cx="494769" cy="494769"/>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Block Arc 20">
              <a:extLst>
                <a:ext uri="{FF2B5EF4-FFF2-40B4-BE49-F238E27FC236}">
                  <a16:creationId xmlns:a16="http://schemas.microsoft.com/office/drawing/2014/main" xmlns="" id="{3C014DBB-2667-4A1B-8E5F-A450B602750E}"/>
                </a:ext>
              </a:extLst>
            </p:cNvPr>
            <p:cNvSpPr/>
            <p:nvPr/>
          </p:nvSpPr>
          <p:spPr>
            <a:xfrm>
              <a:off x="-2177838" y="-804786"/>
              <a:ext cx="3706175" cy="3706174"/>
            </a:xfrm>
            <a:prstGeom prst="blockArc">
              <a:avLst>
                <a:gd name="adj1" fmla="val 8290779"/>
                <a:gd name="adj2" fmla="val 19683487"/>
                <a:gd name="adj3" fmla="val 0"/>
              </a:avLst>
            </a:prstGeom>
            <a:solidFill>
              <a:schemeClr val="accent1"/>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Block Arc 21">
              <a:extLst>
                <a:ext uri="{FF2B5EF4-FFF2-40B4-BE49-F238E27FC236}">
                  <a16:creationId xmlns:a16="http://schemas.microsoft.com/office/drawing/2014/main" xmlns="" id="{68F8704F-2276-4641-8AB5-A8E0D1BC8336}"/>
                </a:ext>
              </a:extLst>
            </p:cNvPr>
            <p:cNvSpPr/>
            <p:nvPr/>
          </p:nvSpPr>
          <p:spPr>
            <a:xfrm>
              <a:off x="-1544919" y="1911570"/>
              <a:ext cx="3196650" cy="3228604"/>
            </a:xfrm>
            <a:prstGeom prst="blockArc">
              <a:avLst>
                <a:gd name="adj1" fmla="val 2490537"/>
                <a:gd name="adj2" fmla="val 11990980"/>
                <a:gd name="adj3" fmla="val 0"/>
              </a:avLst>
            </a:prstGeom>
            <a:solidFill>
              <a:schemeClr val="accent1"/>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Block Arc 22">
              <a:extLst>
                <a:ext uri="{FF2B5EF4-FFF2-40B4-BE49-F238E27FC236}">
                  <a16:creationId xmlns:a16="http://schemas.microsoft.com/office/drawing/2014/main" xmlns="" id="{559EBD58-4C14-4FFA-AB6E-594B3927FF55}"/>
                </a:ext>
              </a:extLst>
            </p:cNvPr>
            <p:cNvSpPr/>
            <p:nvPr/>
          </p:nvSpPr>
          <p:spPr>
            <a:xfrm>
              <a:off x="246803" y="-83578"/>
              <a:ext cx="4462357" cy="4506964"/>
            </a:xfrm>
            <a:prstGeom prst="blockArc">
              <a:avLst>
                <a:gd name="adj1" fmla="val 15463691"/>
                <a:gd name="adj2" fmla="val 6390013"/>
                <a:gd name="adj3" fmla="val 0"/>
              </a:avLst>
            </a:prstGeom>
            <a:solidFill>
              <a:schemeClr val="accent1"/>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Isosceles Triangle 49">
              <a:extLst>
                <a:ext uri="{FF2B5EF4-FFF2-40B4-BE49-F238E27FC236}">
                  <a16:creationId xmlns:a16="http://schemas.microsoft.com/office/drawing/2014/main" xmlns="" id="{1DB08B8E-575B-413A-93F4-0FBF765E9001}"/>
                </a:ext>
              </a:extLst>
            </p:cNvPr>
            <p:cNvSpPr/>
            <p:nvPr/>
          </p:nvSpPr>
          <p:spPr>
            <a:xfrm rot="8400000">
              <a:off x="-1825589" y="2234516"/>
              <a:ext cx="561337" cy="48959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w="9525">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5" name="Isosceles Triangle 49">
              <a:extLst>
                <a:ext uri="{FF2B5EF4-FFF2-40B4-BE49-F238E27FC236}">
                  <a16:creationId xmlns:a16="http://schemas.microsoft.com/office/drawing/2014/main" xmlns="" id="{0E336133-8330-4B51-80A0-6626F355B164}"/>
                </a:ext>
              </a:extLst>
            </p:cNvPr>
            <p:cNvSpPr/>
            <p:nvPr/>
          </p:nvSpPr>
          <p:spPr>
            <a:xfrm rot="2066262">
              <a:off x="1118215" y="4135966"/>
              <a:ext cx="561337" cy="48959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w="9525">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6" name="Freeform 36">
              <a:extLst>
                <a:ext uri="{FF2B5EF4-FFF2-40B4-BE49-F238E27FC236}">
                  <a16:creationId xmlns:a16="http://schemas.microsoft.com/office/drawing/2014/main" xmlns="" id="{31E130C2-4F21-4FBC-8176-85F36153E910}"/>
                </a:ext>
              </a:extLst>
            </p:cNvPr>
            <p:cNvSpPr>
              <a:spLocks noEditPoints="1"/>
            </p:cNvSpPr>
            <p:nvPr/>
          </p:nvSpPr>
          <p:spPr bwMode="auto">
            <a:xfrm>
              <a:off x="-172086" y="3224865"/>
              <a:ext cx="494769" cy="494769"/>
            </a:xfrm>
            <a:custGeom>
              <a:avLst/>
              <a:gdLst>
                <a:gd name="T0" fmla="*/ 114 w 228"/>
                <a:gd name="T1" fmla="*/ 227 h 227"/>
                <a:gd name="T2" fmla="*/ 0 w 228"/>
                <a:gd name="T3" fmla="*/ 114 h 227"/>
                <a:gd name="T4" fmla="*/ 114 w 228"/>
                <a:gd name="T5" fmla="*/ 0 h 227"/>
                <a:gd name="T6" fmla="*/ 228 w 228"/>
                <a:gd name="T7" fmla="*/ 114 h 227"/>
                <a:gd name="T8" fmla="*/ 114 w 228"/>
                <a:gd name="T9" fmla="*/ 227 h 227"/>
                <a:gd name="T10" fmla="*/ 114 w 228"/>
                <a:gd name="T11" fmla="*/ 32 h 227"/>
                <a:gd name="T12" fmla="*/ 32 w 228"/>
                <a:gd name="T13" fmla="*/ 114 h 227"/>
                <a:gd name="T14" fmla="*/ 114 w 228"/>
                <a:gd name="T15" fmla="*/ 195 h 227"/>
                <a:gd name="T16" fmla="*/ 196 w 228"/>
                <a:gd name="T17" fmla="*/ 114 h 227"/>
                <a:gd name="T18" fmla="*/ 114 w 228"/>
                <a:gd name="T19" fmla="*/ 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7">
                  <a:moveTo>
                    <a:pt x="114" y="227"/>
                  </a:moveTo>
                  <a:cubicBezTo>
                    <a:pt x="51" y="227"/>
                    <a:pt x="0" y="176"/>
                    <a:pt x="0" y="114"/>
                  </a:cubicBezTo>
                  <a:cubicBezTo>
                    <a:pt x="0" y="51"/>
                    <a:pt x="51" y="0"/>
                    <a:pt x="114" y="0"/>
                  </a:cubicBezTo>
                  <a:cubicBezTo>
                    <a:pt x="177" y="0"/>
                    <a:pt x="228" y="51"/>
                    <a:pt x="228" y="114"/>
                  </a:cubicBezTo>
                  <a:cubicBezTo>
                    <a:pt x="228" y="176"/>
                    <a:pt x="177" y="227"/>
                    <a:pt x="114" y="227"/>
                  </a:cubicBezTo>
                  <a:close/>
                  <a:moveTo>
                    <a:pt x="114" y="32"/>
                  </a:moveTo>
                  <a:cubicBezTo>
                    <a:pt x="69" y="32"/>
                    <a:pt x="32" y="69"/>
                    <a:pt x="32" y="114"/>
                  </a:cubicBezTo>
                  <a:cubicBezTo>
                    <a:pt x="32" y="159"/>
                    <a:pt x="69" y="195"/>
                    <a:pt x="114" y="195"/>
                  </a:cubicBezTo>
                  <a:cubicBezTo>
                    <a:pt x="159" y="195"/>
                    <a:pt x="196" y="159"/>
                    <a:pt x="196" y="114"/>
                  </a:cubicBezTo>
                  <a:cubicBezTo>
                    <a:pt x="196" y="69"/>
                    <a:pt x="159" y="32"/>
                    <a:pt x="114" y="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6">
              <a:extLst>
                <a:ext uri="{FF2B5EF4-FFF2-40B4-BE49-F238E27FC236}">
                  <a16:creationId xmlns:a16="http://schemas.microsoft.com/office/drawing/2014/main" xmlns="" id="{2E2086F1-1113-43E9-8AFF-DF2E9EC3A0AA}"/>
                </a:ext>
              </a:extLst>
            </p:cNvPr>
            <p:cNvSpPr>
              <a:spLocks noEditPoints="1"/>
            </p:cNvSpPr>
            <p:nvPr/>
          </p:nvSpPr>
          <p:spPr bwMode="auto">
            <a:xfrm>
              <a:off x="-568488" y="844851"/>
              <a:ext cx="494769" cy="494769"/>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3">
              <a:extLst>
                <a:ext uri="{FF2B5EF4-FFF2-40B4-BE49-F238E27FC236}">
                  <a16:creationId xmlns:a16="http://schemas.microsoft.com/office/drawing/2014/main" xmlns="" id="{F6082D99-8B6A-4BA4-963B-E173A8F44459}"/>
                </a:ext>
              </a:extLst>
            </p:cNvPr>
            <p:cNvSpPr>
              <a:spLocks/>
            </p:cNvSpPr>
            <p:nvPr/>
          </p:nvSpPr>
          <p:spPr bwMode="auto">
            <a:xfrm rot="15646290">
              <a:off x="-1385277" y="2237371"/>
              <a:ext cx="2526775" cy="147421"/>
            </a:xfrm>
            <a:prstGeom prst="roundRect">
              <a:avLst>
                <a:gd name="adj" fmla="val 50000"/>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3">
              <a:extLst>
                <a:ext uri="{FF2B5EF4-FFF2-40B4-BE49-F238E27FC236}">
                  <a16:creationId xmlns:a16="http://schemas.microsoft.com/office/drawing/2014/main" xmlns="" id="{ACA06E9F-52A3-41F5-8A5E-78C58DA256AE}"/>
                </a:ext>
              </a:extLst>
            </p:cNvPr>
            <p:cNvSpPr>
              <a:spLocks/>
            </p:cNvSpPr>
            <p:nvPr/>
          </p:nvSpPr>
          <p:spPr bwMode="auto">
            <a:xfrm rot="19851312">
              <a:off x="-168472" y="2770002"/>
              <a:ext cx="2808643" cy="147421"/>
            </a:xfrm>
            <a:prstGeom prst="roundRect">
              <a:avLst>
                <a:gd name="adj" fmla="val 50000"/>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Isosceles Triangle 49">
              <a:extLst>
                <a:ext uri="{FF2B5EF4-FFF2-40B4-BE49-F238E27FC236}">
                  <a16:creationId xmlns:a16="http://schemas.microsoft.com/office/drawing/2014/main" xmlns="" id="{3F76AF65-D9F9-459C-9311-689AE73FA2A7}"/>
                </a:ext>
              </a:extLst>
            </p:cNvPr>
            <p:cNvSpPr/>
            <p:nvPr/>
          </p:nvSpPr>
          <p:spPr>
            <a:xfrm rot="15355353">
              <a:off x="1488127" y="-221231"/>
              <a:ext cx="561337" cy="48959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bg1"/>
            </a:solidFill>
            <a:ln w="9525">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pic>
        <p:nvPicPr>
          <p:cNvPr id="5" name="Picture 4" descr="A picture containing sitting, dark, holding, mirror&#10;&#10;Description automatically generated">
            <a:extLst>
              <a:ext uri="{FF2B5EF4-FFF2-40B4-BE49-F238E27FC236}">
                <a16:creationId xmlns:a16="http://schemas.microsoft.com/office/drawing/2014/main" xmlns="" id="{444243E5-EFD3-474B-B4D8-9D119F60A2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43820" y="1755827"/>
            <a:ext cx="1308412" cy="1159218"/>
          </a:xfrm>
          <a:prstGeom prst="rect">
            <a:avLst/>
          </a:prstGeom>
        </p:spPr>
      </p:pic>
    </p:spTree>
    <p:extLst>
      <p:ext uri="{BB962C8B-B14F-4D97-AF65-F5344CB8AC3E}">
        <p14:creationId xmlns:p14="http://schemas.microsoft.com/office/powerpoint/2010/main" val="426691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E4765931-F86D-44E1-A61F-631D66746126}"/>
              </a:ext>
            </a:extLst>
          </p:cNvPr>
          <p:cNvSpPr/>
          <p:nvPr/>
        </p:nvSpPr>
        <p:spPr>
          <a:xfrm rot="16200000">
            <a:off x="5906771" y="864241"/>
            <a:ext cx="2743199" cy="3757915"/>
          </a:xfrm>
          <a:prstGeom prst="round2SameRect">
            <a:avLst>
              <a:gd name="adj1" fmla="val 7500"/>
              <a:gd name="adj2" fmla="val 0"/>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A30EE203-D222-4082-B3F6-318B208FA8D3}"/>
              </a:ext>
            </a:extLst>
          </p:cNvPr>
          <p:cNvSpPr/>
          <p:nvPr/>
        </p:nvSpPr>
        <p:spPr>
          <a:xfrm>
            <a:off x="5711687" y="1073150"/>
            <a:ext cx="3076814" cy="7318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xmlns="" id="{D0179AC6-EEB8-D041-BB8C-38B97FF34A67}"/>
              </a:ext>
            </a:extLst>
          </p:cNvPr>
          <p:cNvSpPr>
            <a:spLocks noGrp="1"/>
          </p:cNvSpPr>
          <p:nvPr>
            <p:ph type="title"/>
          </p:nvPr>
        </p:nvSpPr>
        <p:spPr/>
        <p:txBody>
          <a:bodyPr/>
          <a:lstStyle/>
          <a:p>
            <a:r>
              <a:rPr lang="en-US" dirty="0"/>
              <a:t>World-class security controls</a:t>
            </a:r>
          </a:p>
        </p:txBody>
      </p:sp>
      <p:sp>
        <p:nvSpPr>
          <p:cNvPr id="12" name="TextBox 11">
            <a:extLst>
              <a:ext uri="{FF2B5EF4-FFF2-40B4-BE49-F238E27FC236}">
                <a16:creationId xmlns:a16="http://schemas.microsoft.com/office/drawing/2014/main" xmlns="" id="{2ABFD86F-3551-D049-A012-678DA356B7F5}"/>
              </a:ext>
            </a:extLst>
          </p:cNvPr>
          <p:cNvSpPr txBox="1"/>
          <p:nvPr/>
        </p:nvSpPr>
        <p:spPr>
          <a:xfrm>
            <a:off x="5543708" y="3009269"/>
            <a:ext cx="3657600" cy="863144"/>
          </a:xfrm>
          <a:prstGeom prst="roundRect">
            <a:avLst>
              <a:gd name="adj" fmla="val 6626"/>
            </a:avLst>
          </a:prstGeom>
          <a:noFill/>
          <a:ln w="12700" cap="rnd">
            <a:noFill/>
          </a:ln>
        </p:spPr>
        <p:txBody>
          <a:bodyPr wrap="square" rtlCol="0">
            <a:spAutoFit/>
          </a:bodyPr>
          <a:lstStyle/>
          <a:p>
            <a:r>
              <a:rPr lang="en-US" sz="1600" dirty="0">
                <a:latin typeface="CiscoSansTT" panose="020B0503020201020303" pitchFamily="34" charset="0"/>
              </a:rPr>
              <a:t>Need: </a:t>
            </a:r>
            <a:r>
              <a:rPr lang="en-US" sz="1600" dirty="0">
                <a:solidFill>
                  <a:schemeClr val="accent1"/>
                </a:solidFill>
                <a:latin typeface="CiscoSansTT" panose="020B0503020201020303" pitchFamily="34" charset="0"/>
              </a:rPr>
              <a:t>detect more sophisticated threats with a complete line of firewall solutions. </a:t>
            </a:r>
          </a:p>
        </p:txBody>
      </p:sp>
      <p:sp>
        <p:nvSpPr>
          <p:cNvPr id="10" name="Rectangle: Rounded Corners 10">
            <a:extLst>
              <a:ext uri="{FF2B5EF4-FFF2-40B4-BE49-F238E27FC236}">
                <a16:creationId xmlns:a16="http://schemas.microsoft.com/office/drawing/2014/main" xmlns="" id="{93089C6A-0192-440C-8340-7511D72BF8C4}"/>
              </a:ext>
            </a:extLst>
          </p:cNvPr>
          <p:cNvSpPr/>
          <p:nvPr/>
        </p:nvSpPr>
        <p:spPr>
          <a:xfrm>
            <a:off x="525449" y="1603499"/>
            <a:ext cx="4038600" cy="259679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spcAft>
                <a:spcPts val="2000"/>
              </a:spcAft>
            </a:pPr>
            <a:r>
              <a:rPr lang="en-US" sz="1200" dirty="0">
                <a:solidFill>
                  <a:schemeClr val="accent1"/>
                </a:solidFill>
                <a:latin typeface="CiscoSansTT" panose="020B0503020201020303" pitchFamily="34" charset="0"/>
                <a:ea typeface="ＭＳ Ｐゴシック" charset="0"/>
              </a:rPr>
              <a:t>Stop more threats: </a:t>
            </a:r>
            <a:r>
              <a:rPr lang="en-US" sz="1200" dirty="0">
                <a:solidFill>
                  <a:schemeClr val="tx1"/>
                </a:solidFill>
                <a:ea typeface="ＭＳ Ｐゴシック" charset="0"/>
              </a:rPr>
              <a:t>Contain known and unknown threats with leading Cisco IPS and Malware defense with sandboxing.</a:t>
            </a:r>
          </a:p>
          <a:p>
            <a:pPr lvl="0">
              <a:spcAft>
                <a:spcPts val="2000"/>
              </a:spcAft>
            </a:pPr>
            <a:r>
              <a:rPr lang="en-US" sz="1200" dirty="0">
                <a:solidFill>
                  <a:schemeClr val="accent1"/>
                </a:solidFill>
                <a:latin typeface="CiscoSansTT" panose="020B0503020201020303" pitchFamily="34" charset="0"/>
                <a:ea typeface="ＭＳ Ｐゴシック" charset="0"/>
              </a:rPr>
              <a:t>Prioritize threats: </a:t>
            </a:r>
            <a:r>
              <a:rPr lang="en-US" sz="1200" dirty="0">
                <a:solidFill>
                  <a:schemeClr val="tx1"/>
                </a:solidFill>
                <a:ea typeface="ＭＳ Ｐゴシック" charset="0"/>
              </a:rPr>
              <a:t>Gain superior visibility into your environment. Automate risk rankings and impact flags to quickly identify priorities.</a:t>
            </a:r>
          </a:p>
          <a:p>
            <a:pPr lvl="0">
              <a:spcAft>
                <a:spcPts val="2000"/>
              </a:spcAft>
            </a:pPr>
            <a:r>
              <a:rPr lang="en-US" sz="1200" dirty="0">
                <a:solidFill>
                  <a:schemeClr val="accent1"/>
                </a:solidFill>
                <a:latin typeface="CiscoSansTT" panose="020B0503020201020303" pitchFamily="34" charset="0"/>
                <a:ea typeface="ＭＳ Ｐゴシック" charset="0"/>
              </a:rPr>
              <a:t>Detect earlier, act faster: </a:t>
            </a:r>
            <a:r>
              <a:rPr lang="en-US" sz="1200" dirty="0">
                <a:solidFill>
                  <a:schemeClr val="tx1"/>
                </a:solidFill>
                <a:ea typeface="ＭＳ Ｐゴシック" charset="0"/>
              </a:rPr>
              <a:t>Talos threat intelligence underpins the entire Cisco Secure platform. Every Cisco Secure product harnesses the power of Talos.</a:t>
            </a:r>
          </a:p>
        </p:txBody>
      </p:sp>
      <p:sp>
        <p:nvSpPr>
          <p:cNvPr id="14" name="TextBox 13">
            <a:extLst>
              <a:ext uri="{FF2B5EF4-FFF2-40B4-BE49-F238E27FC236}">
                <a16:creationId xmlns:a16="http://schemas.microsoft.com/office/drawing/2014/main" xmlns="" id="{15AC222D-F453-406C-BD47-D6775C94BFA4}"/>
              </a:ext>
            </a:extLst>
          </p:cNvPr>
          <p:cNvSpPr txBox="1"/>
          <p:nvPr/>
        </p:nvSpPr>
        <p:spPr>
          <a:xfrm>
            <a:off x="525449" y="954089"/>
            <a:ext cx="4038600" cy="451444"/>
          </a:xfrm>
          <a:prstGeom prst="rect">
            <a:avLst/>
          </a:prstGeom>
          <a:noFill/>
        </p:spPr>
        <p:txBody>
          <a:bodyPr wrap="square" lIns="0" tIns="0" rIns="0" bIns="0" rtlCol="0" anchor="ctr">
            <a:noAutofit/>
          </a:bodyPr>
          <a:lstStyle/>
          <a:p>
            <a:r>
              <a:rPr lang="en-US" dirty="0">
                <a:solidFill>
                  <a:schemeClr val="accent1"/>
                </a:solidFill>
                <a:latin typeface="CiscoSansTT" panose="020B0503020201020303" pitchFamily="34" charset="0"/>
              </a:rPr>
              <a:t>With Cisco you can…</a:t>
            </a:r>
          </a:p>
        </p:txBody>
      </p:sp>
      <p:pic>
        <p:nvPicPr>
          <p:cNvPr id="19" name="Picture 18">
            <a:extLst>
              <a:ext uri="{FF2B5EF4-FFF2-40B4-BE49-F238E27FC236}">
                <a16:creationId xmlns:a16="http://schemas.microsoft.com/office/drawing/2014/main" xmlns="" id="{A242EE78-024A-4456-8423-3F0655F259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58059" y="831179"/>
            <a:ext cx="3268504" cy="2178090"/>
          </a:xfrm>
          <a:prstGeom prst="rect">
            <a:avLst/>
          </a:prstGeom>
        </p:spPr>
      </p:pic>
    </p:spTree>
    <p:extLst>
      <p:ext uri="{BB962C8B-B14F-4D97-AF65-F5344CB8AC3E}">
        <p14:creationId xmlns:p14="http://schemas.microsoft.com/office/powerpoint/2010/main" val="343376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xmlns="" id="{AE21096E-84BF-4993-9AD7-11E1B063E1B5}"/>
              </a:ext>
            </a:extLst>
          </p:cNvPr>
          <p:cNvSpPr/>
          <p:nvPr/>
        </p:nvSpPr>
        <p:spPr>
          <a:xfrm rot="16200000">
            <a:off x="5906771" y="864241"/>
            <a:ext cx="2743199" cy="3757915"/>
          </a:xfrm>
          <a:prstGeom prst="round2SameRect">
            <a:avLst>
              <a:gd name="adj1" fmla="val 7500"/>
              <a:gd name="adj2" fmla="val 0"/>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B6F45D02-7C86-4DD1-92AF-484C297A359D}"/>
              </a:ext>
            </a:extLst>
          </p:cNvPr>
          <p:cNvSpPr/>
          <p:nvPr/>
        </p:nvSpPr>
        <p:spPr>
          <a:xfrm>
            <a:off x="6062870" y="1172817"/>
            <a:ext cx="1742660" cy="3578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xmlns="" id="{D0179AC6-EEB8-D041-BB8C-38B97FF34A67}"/>
              </a:ext>
            </a:extLst>
          </p:cNvPr>
          <p:cNvSpPr>
            <a:spLocks noGrp="1"/>
          </p:cNvSpPr>
          <p:nvPr>
            <p:ph type="title"/>
          </p:nvPr>
        </p:nvSpPr>
        <p:spPr/>
        <p:txBody>
          <a:bodyPr/>
          <a:lstStyle/>
          <a:p>
            <a:r>
              <a:rPr lang="en-US" dirty="0"/>
              <a:t>Consistent policy and visibility</a:t>
            </a:r>
          </a:p>
        </p:txBody>
      </p:sp>
      <p:sp>
        <p:nvSpPr>
          <p:cNvPr id="12" name="TextBox 11">
            <a:extLst>
              <a:ext uri="{FF2B5EF4-FFF2-40B4-BE49-F238E27FC236}">
                <a16:creationId xmlns:a16="http://schemas.microsoft.com/office/drawing/2014/main" xmlns="" id="{2ABFD86F-3551-D049-A012-678DA356B7F5}"/>
              </a:ext>
            </a:extLst>
          </p:cNvPr>
          <p:cNvSpPr txBox="1"/>
          <p:nvPr/>
        </p:nvSpPr>
        <p:spPr>
          <a:xfrm>
            <a:off x="5527272" y="2920626"/>
            <a:ext cx="3657600" cy="1118890"/>
          </a:xfrm>
          <a:prstGeom prst="roundRect">
            <a:avLst>
              <a:gd name="adj" fmla="val 6626"/>
            </a:avLst>
          </a:prstGeom>
          <a:noFill/>
          <a:ln w="12700" cap="rnd">
            <a:noFill/>
          </a:ln>
        </p:spPr>
        <p:txBody>
          <a:bodyPr wrap="square" rtlCol="0">
            <a:spAutoFit/>
          </a:bodyPr>
          <a:lstStyle/>
          <a:p>
            <a:r>
              <a:rPr lang="en-US" sz="1600" dirty="0">
                <a:latin typeface="CiscoSansTT" panose="020B0503020201020303" pitchFamily="34" charset="0"/>
              </a:rPr>
              <a:t>Need: </a:t>
            </a:r>
            <a:r>
              <a:rPr lang="en-US" sz="1600" dirty="0">
                <a:solidFill>
                  <a:schemeClr val="accent1"/>
                </a:solidFill>
                <a:latin typeface="CiscoSansTT" panose="020B0503020201020303" pitchFamily="34" charset="0"/>
              </a:rPr>
              <a:t>stronger security policy management practices that can effectively protect the business</a:t>
            </a:r>
            <a:br>
              <a:rPr lang="en-US" sz="1600" dirty="0">
                <a:solidFill>
                  <a:schemeClr val="accent1"/>
                </a:solidFill>
                <a:latin typeface="CiscoSansTT" panose="020B0503020201020303" pitchFamily="34" charset="0"/>
              </a:rPr>
            </a:br>
            <a:r>
              <a:rPr lang="en-US" sz="1600" dirty="0">
                <a:solidFill>
                  <a:schemeClr val="accent1"/>
                </a:solidFill>
                <a:latin typeface="CiscoSansTT" panose="020B0503020201020303" pitchFamily="34" charset="0"/>
              </a:rPr>
              <a:t>at scale.</a:t>
            </a:r>
          </a:p>
        </p:txBody>
      </p:sp>
      <p:sp>
        <p:nvSpPr>
          <p:cNvPr id="10" name="Rectangle: Rounded Corners 10">
            <a:extLst>
              <a:ext uri="{FF2B5EF4-FFF2-40B4-BE49-F238E27FC236}">
                <a16:creationId xmlns:a16="http://schemas.microsoft.com/office/drawing/2014/main" xmlns="" id="{93089C6A-0192-440C-8340-7511D72BF8C4}"/>
              </a:ext>
            </a:extLst>
          </p:cNvPr>
          <p:cNvSpPr/>
          <p:nvPr/>
        </p:nvSpPr>
        <p:spPr>
          <a:xfrm>
            <a:off x="525449" y="1603499"/>
            <a:ext cx="4038600" cy="259679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spcAft>
                <a:spcPts val="1000"/>
              </a:spcAft>
            </a:pPr>
            <a:r>
              <a:rPr lang="en-US" sz="1200" dirty="0">
                <a:solidFill>
                  <a:schemeClr val="accent1"/>
                </a:solidFill>
                <a:latin typeface="CiscoSansTT" panose="020B0503020201020303" pitchFamily="34" charset="0"/>
                <a:ea typeface="ＭＳ Ｐゴシック" charset="0"/>
              </a:rPr>
              <a:t>Maintain consistent policies: </a:t>
            </a:r>
            <a:r>
              <a:rPr lang="en-US" sz="1200" dirty="0">
                <a:solidFill>
                  <a:schemeClr val="tx1"/>
                </a:solidFill>
                <a:ea typeface="ＭＳ Ｐゴシック" charset="0"/>
              </a:rPr>
              <a:t>Write a policy once and scale enforcement consistently across tens or thousands of security controls throughout your network. </a:t>
            </a:r>
          </a:p>
          <a:p>
            <a:pPr lvl="0">
              <a:spcAft>
                <a:spcPts val="1000"/>
              </a:spcAft>
            </a:pPr>
            <a:r>
              <a:rPr lang="en-US" sz="1200" dirty="0">
                <a:solidFill>
                  <a:schemeClr val="accent1"/>
                </a:solidFill>
                <a:latin typeface="CiscoSansTT" panose="020B0503020201020303" pitchFamily="34" charset="0"/>
                <a:ea typeface="ＭＳ Ｐゴシック" charset="0"/>
              </a:rPr>
              <a:t>Reduce complexity: </a:t>
            </a:r>
            <a:r>
              <a:rPr lang="en-US" sz="1200" dirty="0">
                <a:solidFill>
                  <a:schemeClr val="tx1"/>
                </a:solidFill>
                <a:ea typeface="ＭＳ Ｐゴシック" charset="0"/>
              </a:rPr>
              <a:t>Get unified management and automated threat correlation across tightly integrated security functions, including application firewalling, network firewall and endpoint.</a:t>
            </a:r>
          </a:p>
          <a:p>
            <a:pPr lvl="0">
              <a:spcAft>
                <a:spcPts val="1000"/>
              </a:spcAft>
            </a:pPr>
            <a:r>
              <a:rPr lang="en-US" sz="1200" dirty="0">
                <a:solidFill>
                  <a:schemeClr val="accent1"/>
                </a:solidFill>
                <a:latin typeface="CiscoSansTT" panose="020B0503020201020303" pitchFamily="34" charset="0"/>
                <a:ea typeface="ＭＳ Ｐゴシック" charset="0"/>
              </a:rPr>
              <a:t>Accelerate key security operations functions: </a:t>
            </a:r>
            <a:r>
              <a:rPr lang="en-US" sz="1200" dirty="0">
                <a:solidFill>
                  <a:schemeClr val="tx1"/>
                </a:solidFill>
                <a:ea typeface="ＭＳ Ｐゴシック" charset="0"/>
              </a:rPr>
              <a:t>Leveraging existing resources and make the team more efficient by removing manual processes. Access security patches and new features faster by completing software image upgrades in a just a few clicks. </a:t>
            </a:r>
          </a:p>
        </p:txBody>
      </p:sp>
      <p:sp>
        <p:nvSpPr>
          <p:cNvPr id="14" name="TextBox 13">
            <a:extLst>
              <a:ext uri="{FF2B5EF4-FFF2-40B4-BE49-F238E27FC236}">
                <a16:creationId xmlns:a16="http://schemas.microsoft.com/office/drawing/2014/main" xmlns="" id="{15AC222D-F453-406C-BD47-D6775C94BFA4}"/>
              </a:ext>
            </a:extLst>
          </p:cNvPr>
          <p:cNvSpPr txBox="1"/>
          <p:nvPr/>
        </p:nvSpPr>
        <p:spPr>
          <a:xfrm>
            <a:off x="525449" y="954089"/>
            <a:ext cx="4038600" cy="451444"/>
          </a:xfrm>
          <a:prstGeom prst="rect">
            <a:avLst/>
          </a:prstGeom>
          <a:noFill/>
        </p:spPr>
        <p:txBody>
          <a:bodyPr wrap="square" lIns="0" tIns="0" rIns="0" bIns="0" rtlCol="0" anchor="ctr">
            <a:noAutofit/>
          </a:bodyPr>
          <a:lstStyle/>
          <a:p>
            <a:r>
              <a:rPr lang="en-US" dirty="0">
                <a:solidFill>
                  <a:schemeClr val="accent1"/>
                </a:solidFill>
                <a:latin typeface="CiscoSansTT" panose="020B0503020201020303" pitchFamily="34" charset="0"/>
              </a:rPr>
              <a:t>With Cisco you can…</a:t>
            </a:r>
          </a:p>
        </p:txBody>
      </p:sp>
      <p:pic>
        <p:nvPicPr>
          <p:cNvPr id="7" name="Picture 6" descr="A picture containing sitting, dark, holding, mirror&#10;&#10;Description automatically generated">
            <a:extLst>
              <a:ext uri="{FF2B5EF4-FFF2-40B4-BE49-F238E27FC236}">
                <a16:creationId xmlns:a16="http://schemas.microsoft.com/office/drawing/2014/main" xmlns="" id="{0B2F18B5-1702-4679-83D5-5CE8423D25F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07381" y="612063"/>
            <a:ext cx="2793016" cy="2474538"/>
          </a:xfrm>
          <a:prstGeom prst="rect">
            <a:avLst/>
          </a:prstGeom>
        </p:spPr>
      </p:pic>
    </p:spTree>
    <p:extLst>
      <p:ext uri="{BB962C8B-B14F-4D97-AF65-F5344CB8AC3E}">
        <p14:creationId xmlns:p14="http://schemas.microsoft.com/office/powerpoint/2010/main" val="353989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EFEE6219-3316-4205-A42B-8C781243F525}"/>
              </a:ext>
            </a:extLst>
          </p:cNvPr>
          <p:cNvSpPr/>
          <p:nvPr/>
        </p:nvSpPr>
        <p:spPr>
          <a:xfrm rot="16200000">
            <a:off x="5906771" y="864241"/>
            <a:ext cx="2743199" cy="3757915"/>
          </a:xfrm>
          <a:prstGeom prst="round2SameRect">
            <a:avLst>
              <a:gd name="adj1" fmla="val 7500"/>
              <a:gd name="adj2" fmla="val 0"/>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EFD302AB-26DE-4B8C-81EE-6F3066C91D34}"/>
              </a:ext>
            </a:extLst>
          </p:cNvPr>
          <p:cNvSpPr/>
          <p:nvPr/>
        </p:nvSpPr>
        <p:spPr>
          <a:xfrm>
            <a:off x="5996610" y="1221804"/>
            <a:ext cx="2266120" cy="2777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xmlns="" id="{D0179AC6-EEB8-D041-BB8C-38B97FF34A67}"/>
              </a:ext>
            </a:extLst>
          </p:cNvPr>
          <p:cNvSpPr>
            <a:spLocks noGrp="1"/>
          </p:cNvSpPr>
          <p:nvPr>
            <p:ph type="title"/>
          </p:nvPr>
        </p:nvSpPr>
        <p:spPr/>
        <p:txBody>
          <a:bodyPr/>
          <a:lstStyle/>
          <a:p>
            <a:r>
              <a:rPr lang="en-US" dirty="0"/>
              <a:t>Integrated security portfolio</a:t>
            </a:r>
          </a:p>
        </p:txBody>
      </p:sp>
      <p:sp>
        <p:nvSpPr>
          <p:cNvPr id="12" name="TextBox 11">
            <a:extLst>
              <a:ext uri="{FF2B5EF4-FFF2-40B4-BE49-F238E27FC236}">
                <a16:creationId xmlns:a16="http://schemas.microsoft.com/office/drawing/2014/main" xmlns="" id="{2ABFD86F-3551-D049-A012-678DA356B7F5}"/>
              </a:ext>
            </a:extLst>
          </p:cNvPr>
          <p:cNvSpPr txBox="1"/>
          <p:nvPr/>
        </p:nvSpPr>
        <p:spPr>
          <a:xfrm>
            <a:off x="5499728" y="3040994"/>
            <a:ext cx="3657600" cy="863144"/>
          </a:xfrm>
          <a:prstGeom prst="roundRect">
            <a:avLst>
              <a:gd name="adj" fmla="val 6626"/>
            </a:avLst>
          </a:prstGeom>
          <a:noFill/>
          <a:ln w="12700" cap="rnd">
            <a:noFill/>
          </a:ln>
        </p:spPr>
        <p:txBody>
          <a:bodyPr wrap="square" rtlCol="0">
            <a:spAutoFit/>
          </a:bodyPr>
          <a:lstStyle/>
          <a:p>
            <a:r>
              <a:rPr lang="en-US" sz="1600" dirty="0">
                <a:latin typeface="CiscoSansTT" panose="020B0503020201020303" pitchFamily="34" charset="0"/>
              </a:rPr>
              <a:t>Need: </a:t>
            </a:r>
            <a:r>
              <a:rPr lang="en-US" sz="1600" dirty="0">
                <a:solidFill>
                  <a:schemeClr val="accent1"/>
                </a:solidFill>
                <a:latin typeface="CiscoSansTT" panose="020B0503020201020303" pitchFamily="34" charset="0"/>
              </a:rPr>
              <a:t>a deep set of integrations for comprehensive security that protects everything, everywhere.</a:t>
            </a:r>
          </a:p>
        </p:txBody>
      </p:sp>
      <p:sp>
        <p:nvSpPr>
          <p:cNvPr id="10" name="Rectangle: Rounded Corners 10">
            <a:extLst>
              <a:ext uri="{FF2B5EF4-FFF2-40B4-BE49-F238E27FC236}">
                <a16:creationId xmlns:a16="http://schemas.microsoft.com/office/drawing/2014/main" xmlns="" id="{93089C6A-0192-440C-8340-7511D72BF8C4}"/>
              </a:ext>
            </a:extLst>
          </p:cNvPr>
          <p:cNvSpPr/>
          <p:nvPr/>
        </p:nvSpPr>
        <p:spPr>
          <a:xfrm>
            <a:off x="525449" y="1603499"/>
            <a:ext cx="4038600" cy="259679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spcAft>
                <a:spcPts val="1000"/>
              </a:spcAft>
            </a:pPr>
            <a:r>
              <a:rPr lang="en-US" sz="1200" dirty="0">
                <a:solidFill>
                  <a:schemeClr val="accent1"/>
                </a:solidFill>
                <a:latin typeface="CiscoSansTT" panose="020B0803020201020303" pitchFamily="34" charset="0"/>
                <a:ea typeface="ＭＳ Ｐゴシック" charset="0"/>
              </a:rPr>
              <a:t>Get more from your existing network: </a:t>
            </a:r>
            <a:r>
              <a:rPr lang="en-US" sz="1200" dirty="0">
                <a:solidFill>
                  <a:schemeClr val="tx1"/>
                </a:solidFill>
                <a:ea typeface="ＭＳ Ｐゴシック" charset="0"/>
              </a:rPr>
              <a:t>Tightly integrate existing investments, including Cisco Application-Centric Infrastructure (ACI) and Cisco Identity Services Engine (ISE) with your firewall.</a:t>
            </a:r>
          </a:p>
          <a:p>
            <a:pPr lvl="0">
              <a:spcAft>
                <a:spcPts val="1000"/>
              </a:spcAft>
            </a:pPr>
            <a:r>
              <a:rPr lang="en-US" sz="1200" dirty="0">
                <a:solidFill>
                  <a:schemeClr val="accent1"/>
                </a:solidFill>
                <a:latin typeface="CiscoSansTT" panose="020B0803020201020303" pitchFamily="34" charset="0"/>
                <a:ea typeface="ＭＳ Ｐゴシック" charset="0"/>
              </a:rPr>
              <a:t>Reduce complexity:</a:t>
            </a:r>
            <a:r>
              <a:rPr lang="en-US" sz="1200" dirty="0">
                <a:solidFill>
                  <a:schemeClr val="tx1"/>
                </a:solidFill>
                <a:ea typeface="ＭＳ Ｐゴシック" charset="0"/>
              </a:rPr>
              <a:t> Get unified management and automated threat correlation across tightly integrated security functions, including application firewalling, Firewall, and Endpoint.</a:t>
            </a:r>
          </a:p>
          <a:p>
            <a:pPr lvl="0">
              <a:spcAft>
                <a:spcPts val="1000"/>
              </a:spcAft>
            </a:pPr>
            <a:r>
              <a:rPr lang="en-US" sz="1200" dirty="0">
                <a:solidFill>
                  <a:schemeClr val="accent1"/>
                </a:solidFill>
                <a:latin typeface="CiscoSansTT" panose="020B0803020201020303" pitchFamily="34" charset="0"/>
                <a:ea typeface="ＭＳ Ｐゴシック" charset="0"/>
              </a:rPr>
              <a:t>Accelerate key security operations functions </a:t>
            </a:r>
            <a:r>
              <a:rPr lang="en-US" sz="1200" dirty="0">
                <a:solidFill>
                  <a:schemeClr val="tx1"/>
                </a:solidFill>
                <a:ea typeface="ＭＳ Ｐゴシック" charset="0"/>
              </a:rPr>
              <a:t>Leveraging existing resources and make the team more efficient by removing manual processes. Access security patches and new features faster by completing software image upgrades in a just a few clicks. </a:t>
            </a:r>
          </a:p>
        </p:txBody>
      </p:sp>
      <p:sp>
        <p:nvSpPr>
          <p:cNvPr id="14" name="TextBox 13">
            <a:extLst>
              <a:ext uri="{FF2B5EF4-FFF2-40B4-BE49-F238E27FC236}">
                <a16:creationId xmlns:a16="http://schemas.microsoft.com/office/drawing/2014/main" xmlns="" id="{15AC222D-F453-406C-BD47-D6775C94BFA4}"/>
              </a:ext>
            </a:extLst>
          </p:cNvPr>
          <p:cNvSpPr txBox="1"/>
          <p:nvPr/>
        </p:nvSpPr>
        <p:spPr>
          <a:xfrm>
            <a:off x="525449" y="954089"/>
            <a:ext cx="4038600" cy="451444"/>
          </a:xfrm>
          <a:prstGeom prst="rect">
            <a:avLst/>
          </a:prstGeom>
          <a:noFill/>
        </p:spPr>
        <p:txBody>
          <a:bodyPr wrap="square" lIns="0" tIns="0" rIns="0" bIns="0" rtlCol="0" anchor="ctr">
            <a:noAutofit/>
          </a:bodyPr>
          <a:lstStyle/>
          <a:p>
            <a:r>
              <a:rPr lang="en-US" dirty="0">
                <a:solidFill>
                  <a:schemeClr val="accent1"/>
                </a:solidFill>
                <a:latin typeface="CiscoSansTT" panose="020B0503020201020303" pitchFamily="34" charset="0"/>
              </a:rPr>
              <a:t>With Cisco you can…</a:t>
            </a:r>
          </a:p>
        </p:txBody>
      </p:sp>
      <p:grpSp>
        <p:nvGrpSpPr>
          <p:cNvPr id="11" name="Group 10">
            <a:extLst>
              <a:ext uri="{FF2B5EF4-FFF2-40B4-BE49-F238E27FC236}">
                <a16:creationId xmlns:a16="http://schemas.microsoft.com/office/drawing/2014/main" xmlns="" id="{5FB27680-E503-475B-BC59-6283A2C5D569}"/>
              </a:ext>
            </a:extLst>
          </p:cNvPr>
          <p:cNvGrpSpPr/>
          <p:nvPr/>
        </p:nvGrpSpPr>
        <p:grpSpPr>
          <a:xfrm>
            <a:off x="6050776" y="976876"/>
            <a:ext cx="2338884" cy="2018959"/>
            <a:chOff x="-2177838" y="-804786"/>
            <a:chExt cx="6886998" cy="5944960"/>
          </a:xfrm>
        </p:grpSpPr>
        <p:pic>
          <p:nvPicPr>
            <p:cNvPr id="13" name="Picture 12" descr="A picture containing ware, gear&#10;&#10;Description automatically generated">
              <a:extLst>
                <a:ext uri="{FF2B5EF4-FFF2-40B4-BE49-F238E27FC236}">
                  <a16:creationId xmlns:a16="http://schemas.microsoft.com/office/drawing/2014/main" xmlns="" id="{45837682-F6BD-4B7A-BFF0-2BBF488EB9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19178" y="-486228"/>
              <a:ext cx="5993631" cy="5302998"/>
            </a:xfrm>
            <a:prstGeom prst="rect">
              <a:avLst/>
            </a:prstGeom>
          </p:spPr>
        </p:pic>
        <p:sp>
          <p:nvSpPr>
            <p:cNvPr id="15" name="Freeform 36">
              <a:extLst>
                <a:ext uri="{FF2B5EF4-FFF2-40B4-BE49-F238E27FC236}">
                  <a16:creationId xmlns:a16="http://schemas.microsoft.com/office/drawing/2014/main" xmlns="" id="{3034CFC0-BA87-46FB-9218-8379DDCE956A}"/>
                </a:ext>
              </a:extLst>
            </p:cNvPr>
            <p:cNvSpPr>
              <a:spLocks noEditPoints="1"/>
            </p:cNvSpPr>
            <p:nvPr/>
          </p:nvSpPr>
          <p:spPr bwMode="auto">
            <a:xfrm>
              <a:off x="2170937" y="1936131"/>
              <a:ext cx="494769" cy="494769"/>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Block Arc 15">
              <a:extLst>
                <a:ext uri="{FF2B5EF4-FFF2-40B4-BE49-F238E27FC236}">
                  <a16:creationId xmlns:a16="http://schemas.microsoft.com/office/drawing/2014/main" xmlns="" id="{E2685EF0-35FA-4CDD-A0E0-A056EC594CBB}"/>
                </a:ext>
              </a:extLst>
            </p:cNvPr>
            <p:cNvSpPr/>
            <p:nvPr/>
          </p:nvSpPr>
          <p:spPr>
            <a:xfrm>
              <a:off x="-2177838" y="-804786"/>
              <a:ext cx="3706175" cy="3706174"/>
            </a:xfrm>
            <a:prstGeom prst="blockArc">
              <a:avLst>
                <a:gd name="adj1" fmla="val 8290779"/>
                <a:gd name="adj2" fmla="val 19683487"/>
                <a:gd name="adj3" fmla="val 0"/>
              </a:avLst>
            </a:prstGeom>
            <a:solidFill>
              <a:schemeClr val="accent1"/>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Block Arc 16">
              <a:extLst>
                <a:ext uri="{FF2B5EF4-FFF2-40B4-BE49-F238E27FC236}">
                  <a16:creationId xmlns:a16="http://schemas.microsoft.com/office/drawing/2014/main" xmlns="" id="{08E86CC6-F29D-4067-8CE5-8582E9053C22}"/>
                </a:ext>
              </a:extLst>
            </p:cNvPr>
            <p:cNvSpPr/>
            <p:nvPr/>
          </p:nvSpPr>
          <p:spPr>
            <a:xfrm>
              <a:off x="-1544919" y="1911570"/>
              <a:ext cx="3196650" cy="3228604"/>
            </a:xfrm>
            <a:prstGeom prst="blockArc">
              <a:avLst>
                <a:gd name="adj1" fmla="val 2490537"/>
                <a:gd name="adj2" fmla="val 11990980"/>
                <a:gd name="adj3" fmla="val 0"/>
              </a:avLst>
            </a:prstGeom>
            <a:solidFill>
              <a:schemeClr val="accent1"/>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Block Arc 17">
              <a:extLst>
                <a:ext uri="{FF2B5EF4-FFF2-40B4-BE49-F238E27FC236}">
                  <a16:creationId xmlns:a16="http://schemas.microsoft.com/office/drawing/2014/main" xmlns="" id="{FBC3BBC6-6F06-46A4-BA10-7308A9A1757C}"/>
                </a:ext>
              </a:extLst>
            </p:cNvPr>
            <p:cNvSpPr/>
            <p:nvPr/>
          </p:nvSpPr>
          <p:spPr>
            <a:xfrm>
              <a:off x="246803" y="-83578"/>
              <a:ext cx="4462357" cy="4506964"/>
            </a:xfrm>
            <a:prstGeom prst="blockArc">
              <a:avLst>
                <a:gd name="adj1" fmla="val 15463691"/>
                <a:gd name="adj2" fmla="val 6390013"/>
                <a:gd name="adj3" fmla="val 0"/>
              </a:avLst>
            </a:prstGeom>
            <a:solidFill>
              <a:schemeClr val="accent1"/>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Isosceles Triangle 49">
              <a:extLst>
                <a:ext uri="{FF2B5EF4-FFF2-40B4-BE49-F238E27FC236}">
                  <a16:creationId xmlns:a16="http://schemas.microsoft.com/office/drawing/2014/main" xmlns="" id="{F81E95BF-8325-4D67-860A-DE135B74DB68}"/>
                </a:ext>
              </a:extLst>
            </p:cNvPr>
            <p:cNvSpPr/>
            <p:nvPr/>
          </p:nvSpPr>
          <p:spPr>
            <a:xfrm rot="8400000">
              <a:off x="-1825589" y="2234516"/>
              <a:ext cx="561337" cy="48959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w="9525">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0" name="Isosceles Triangle 49">
              <a:extLst>
                <a:ext uri="{FF2B5EF4-FFF2-40B4-BE49-F238E27FC236}">
                  <a16:creationId xmlns:a16="http://schemas.microsoft.com/office/drawing/2014/main" xmlns="" id="{AC52B149-1300-4577-A218-E2D5B76D5362}"/>
                </a:ext>
              </a:extLst>
            </p:cNvPr>
            <p:cNvSpPr/>
            <p:nvPr/>
          </p:nvSpPr>
          <p:spPr>
            <a:xfrm rot="2066262">
              <a:off x="1118215" y="4135966"/>
              <a:ext cx="561337" cy="48959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w="9525">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1" name="Freeform 36">
              <a:extLst>
                <a:ext uri="{FF2B5EF4-FFF2-40B4-BE49-F238E27FC236}">
                  <a16:creationId xmlns:a16="http://schemas.microsoft.com/office/drawing/2014/main" xmlns="" id="{463B2AB1-710B-4DE5-BEE0-62E19E9C4901}"/>
                </a:ext>
              </a:extLst>
            </p:cNvPr>
            <p:cNvSpPr>
              <a:spLocks noEditPoints="1"/>
            </p:cNvSpPr>
            <p:nvPr/>
          </p:nvSpPr>
          <p:spPr bwMode="auto">
            <a:xfrm>
              <a:off x="-172086" y="3224865"/>
              <a:ext cx="494769" cy="494769"/>
            </a:xfrm>
            <a:custGeom>
              <a:avLst/>
              <a:gdLst>
                <a:gd name="T0" fmla="*/ 114 w 228"/>
                <a:gd name="T1" fmla="*/ 227 h 227"/>
                <a:gd name="T2" fmla="*/ 0 w 228"/>
                <a:gd name="T3" fmla="*/ 114 h 227"/>
                <a:gd name="T4" fmla="*/ 114 w 228"/>
                <a:gd name="T5" fmla="*/ 0 h 227"/>
                <a:gd name="T6" fmla="*/ 228 w 228"/>
                <a:gd name="T7" fmla="*/ 114 h 227"/>
                <a:gd name="T8" fmla="*/ 114 w 228"/>
                <a:gd name="T9" fmla="*/ 227 h 227"/>
                <a:gd name="T10" fmla="*/ 114 w 228"/>
                <a:gd name="T11" fmla="*/ 32 h 227"/>
                <a:gd name="T12" fmla="*/ 32 w 228"/>
                <a:gd name="T13" fmla="*/ 114 h 227"/>
                <a:gd name="T14" fmla="*/ 114 w 228"/>
                <a:gd name="T15" fmla="*/ 195 h 227"/>
                <a:gd name="T16" fmla="*/ 196 w 228"/>
                <a:gd name="T17" fmla="*/ 114 h 227"/>
                <a:gd name="T18" fmla="*/ 114 w 228"/>
                <a:gd name="T19" fmla="*/ 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7">
                  <a:moveTo>
                    <a:pt x="114" y="227"/>
                  </a:moveTo>
                  <a:cubicBezTo>
                    <a:pt x="51" y="227"/>
                    <a:pt x="0" y="176"/>
                    <a:pt x="0" y="114"/>
                  </a:cubicBezTo>
                  <a:cubicBezTo>
                    <a:pt x="0" y="51"/>
                    <a:pt x="51" y="0"/>
                    <a:pt x="114" y="0"/>
                  </a:cubicBezTo>
                  <a:cubicBezTo>
                    <a:pt x="177" y="0"/>
                    <a:pt x="228" y="51"/>
                    <a:pt x="228" y="114"/>
                  </a:cubicBezTo>
                  <a:cubicBezTo>
                    <a:pt x="228" y="176"/>
                    <a:pt x="177" y="227"/>
                    <a:pt x="114" y="227"/>
                  </a:cubicBezTo>
                  <a:close/>
                  <a:moveTo>
                    <a:pt x="114" y="32"/>
                  </a:moveTo>
                  <a:cubicBezTo>
                    <a:pt x="69" y="32"/>
                    <a:pt x="32" y="69"/>
                    <a:pt x="32" y="114"/>
                  </a:cubicBezTo>
                  <a:cubicBezTo>
                    <a:pt x="32" y="159"/>
                    <a:pt x="69" y="195"/>
                    <a:pt x="114" y="195"/>
                  </a:cubicBezTo>
                  <a:cubicBezTo>
                    <a:pt x="159" y="195"/>
                    <a:pt x="196" y="159"/>
                    <a:pt x="196" y="114"/>
                  </a:cubicBezTo>
                  <a:cubicBezTo>
                    <a:pt x="196" y="69"/>
                    <a:pt x="159" y="32"/>
                    <a:pt x="114" y="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36">
              <a:extLst>
                <a:ext uri="{FF2B5EF4-FFF2-40B4-BE49-F238E27FC236}">
                  <a16:creationId xmlns:a16="http://schemas.microsoft.com/office/drawing/2014/main" xmlns="" id="{84FD572B-07C9-426C-8BE9-A8F83CB0BD0F}"/>
                </a:ext>
              </a:extLst>
            </p:cNvPr>
            <p:cNvSpPr>
              <a:spLocks noEditPoints="1"/>
            </p:cNvSpPr>
            <p:nvPr/>
          </p:nvSpPr>
          <p:spPr bwMode="auto">
            <a:xfrm>
              <a:off x="-568488" y="844851"/>
              <a:ext cx="494769" cy="494769"/>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3">
              <a:extLst>
                <a:ext uri="{FF2B5EF4-FFF2-40B4-BE49-F238E27FC236}">
                  <a16:creationId xmlns:a16="http://schemas.microsoft.com/office/drawing/2014/main" xmlns="" id="{903591B9-26D9-474C-B48A-DB6214BF8F35}"/>
                </a:ext>
              </a:extLst>
            </p:cNvPr>
            <p:cNvSpPr>
              <a:spLocks/>
            </p:cNvSpPr>
            <p:nvPr/>
          </p:nvSpPr>
          <p:spPr bwMode="auto">
            <a:xfrm rot="15646290">
              <a:off x="-1385277" y="2237371"/>
              <a:ext cx="2526775" cy="147421"/>
            </a:xfrm>
            <a:prstGeom prst="roundRect">
              <a:avLst>
                <a:gd name="adj" fmla="val 50000"/>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3">
              <a:extLst>
                <a:ext uri="{FF2B5EF4-FFF2-40B4-BE49-F238E27FC236}">
                  <a16:creationId xmlns:a16="http://schemas.microsoft.com/office/drawing/2014/main" xmlns="" id="{1C8CB048-2833-4B75-A60A-1A33AD471BEA}"/>
                </a:ext>
              </a:extLst>
            </p:cNvPr>
            <p:cNvSpPr>
              <a:spLocks/>
            </p:cNvSpPr>
            <p:nvPr/>
          </p:nvSpPr>
          <p:spPr bwMode="auto">
            <a:xfrm rot="19851312">
              <a:off x="-168472" y="2770002"/>
              <a:ext cx="2808643" cy="147421"/>
            </a:xfrm>
            <a:prstGeom prst="roundRect">
              <a:avLst>
                <a:gd name="adj" fmla="val 50000"/>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Isosceles Triangle 49">
              <a:extLst>
                <a:ext uri="{FF2B5EF4-FFF2-40B4-BE49-F238E27FC236}">
                  <a16:creationId xmlns:a16="http://schemas.microsoft.com/office/drawing/2014/main" xmlns="" id="{4A24D2B6-C1F7-48D4-9B25-1C751AC8080E}"/>
                </a:ext>
              </a:extLst>
            </p:cNvPr>
            <p:cNvSpPr/>
            <p:nvPr/>
          </p:nvSpPr>
          <p:spPr>
            <a:xfrm rot="15355353">
              <a:off x="1488127" y="-221231"/>
              <a:ext cx="561337" cy="48959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bg1"/>
            </a:solidFill>
            <a:ln w="9525">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spTree>
    <p:extLst>
      <p:ext uri="{BB962C8B-B14F-4D97-AF65-F5344CB8AC3E}">
        <p14:creationId xmlns:p14="http://schemas.microsoft.com/office/powerpoint/2010/main" val="107514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xmlns="" id="{662378BC-1CBF-4405-9EC1-DAEE507251EC}"/>
              </a:ext>
            </a:extLst>
          </p:cNvPr>
          <p:cNvSpPr>
            <a:spLocks noGrp="1"/>
          </p:cNvSpPr>
          <p:nvPr>
            <p:ph type="body" sz="quarter" idx="10"/>
          </p:nvPr>
        </p:nvSpPr>
        <p:spPr/>
        <p:txBody>
          <a:bodyPr/>
          <a:lstStyle/>
          <a:p>
            <a:r>
              <a:rPr lang="en-US" sz="2000" dirty="0"/>
              <a:t>The future of firewalling, today</a:t>
            </a:r>
          </a:p>
        </p:txBody>
      </p:sp>
      <p:sp>
        <p:nvSpPr>
          <p:cNvPr id="2" name="Title 1">
            <a:extLst>
              <a:ext uri="{FF2B5EF4-FFF2-40B4-BE49-F238E27FC236}">
                <a16:creationId xmlns:a16="http://schemas.microsoft.com/office/drawing/2014/main" xmlns="" id="{8753CEFA-131D-8F4F-A56D-244FAE27157F}"/>
              </a:ext>
            </a:extLst>
          </p:cNvPr>
          <p:cNvSpPr>
            <a:spLocks noGrp="1"/>
          </p:cNvSpPr>
          <p:nvPr>
            <p:ph type="title"/>
          </p:nvPr>
        </p:nvSpPr>
        <p:spPr/>
        <p:txBody>
          <a:bodyPr/>
          <a:lstStyle/>
          <a:p>
            <a:r>
              <a:rPr lang="en-US" dirty="0"/>
              <a:t>Network, virtual, cloud, &amp; application firewalling</a:t>
            </a:r>
          </a:p>
        </p:txBody>
      </p:sp>
      <p:sp>
        <p:nvSpPr>
          <p:cNvPr id="4" name="Text Placeholder 3">
            <a:extLst>
              <a:ext uri="{FF2B5EF4-FFF2-40B4-BE49-F238E27FC236}">
                <a16:creationId xmlns:a16="http://schemas.microsoft.com/office/drawing/2014/main" xmlns="" id="{C3F365C4-CB05-984C-B0B3-58C3F3431D03}"/>
              </a:ext>
            </a:extLst>
          </p:cNvPr>
          <p:cNvSpPr txBox="1">
            <a:spLocks/>
          </p:cNvSpPr>
          <p:nvPr/>
        </p:nvSpPr>
        <p:spPr>
          <a:xfrm>
            <a:off x="535989" y="3013675"/>
            <a:ext cx="1629517" cy="577081"/>
          </a:xfrm>
          <a:prstGeom prst="rect">
            <a:avLst/>
          </a:prstGeom>
          <a:noFill/>
        </p:spPr>
        <p:txBody>
          <a:bodyPr wrap="square" lIns="0" tIns="0" rIns="0" bIns="0" rtlCol="0" anchor="t">
            <a:spAutoFit/>
          </a:bodyPr>
          <a:lstStyle>
            <a:lvl1pPr marL="0" indent="0" algn="l" defTabSz="912239" rtl="0" eaLnBrk="1" fontAlgn="base" hangingPunct="1">
              <a:lnSpc>
                <a:spcPct val="95000"/>
              </a:lnSpc>
              <a:spcBef>
                <a:spcPts val="1433"/>
              </a:spcBef>
              <a:spcAft>
                <a:spcPct val="0"/>
              </a:spcAft>
              <a:buClr>
                <a:schemeClr val="tx2"/>
              </a:buClr>
              <a:buSzPct val="90000"/>
              <a:buFont typeface="Arial" charset="0"/>
              <a:buNone/>
              <a:defRPr lang="en-US" sz="1400" kern="1200" smtClean="0">
                <a:solidFill>
                  <a:schemeClr val="accent1"/>
                </a:solidFill>
                <a:latin typeface="+mn-lt"/>
                <a:ea typeface="+mn-ea"/>
                <a:cs typeface="+mn-cs"/>
              </a:defRPr>
            </a:lvl1pPr>
            <a:lvl2pPr marL="169349" indent="0" algn="l" defTabSz="912239" rtl="0" eaLnBrk="1" fontAlgn="base" hangingPunct="1">
              <a:lnSpc>
                <a:spcPct val="95000"/>
              </a:lnSpc>
              <a:spcBef>
                <a:spcPts val="800"/>
              </a:spcBef>
              <a:spcAft>
                <a:spcPct val="0"/>
              </a:spcAft>
              <a:buClr>
                <a:schemeClr val="tx2"/>
              </a:buClr>
              <a:buFont typeface="Arial" charset="0"/>
              <a:buNone/>
              <a:defRPr lang="en-US" sz="1800" kern="1200" smtClean="0">
                <a:solidFill>
                  <a:schemeClr val="tx1"/>
                </a:solidFill>
                <a:latin typeface="+mn-lt"/>
                <a:ea typeface="+mn-ea"/>
                <a:cs typeface="+mn-cs"/>
              </a:defRPr>
            </a:lvl2pPr>
            <a:lvl3pPr marL="575704"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3pPr>
            <a:lvl4pPr marL="670950"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4pPr>
            <a:lvl5pPr marL="766196" indent="-226473" algn="l" defTabSz="912239" rtl="0" eaLnBrk="1" fontAlgn="base" hangingPunct="1">
              <a:lnSpc>
                <a:spcPct val="95000"/>
              </a:lnSpc>
              <a:spcBef>
                <a:spcPts val="833"/>
              </a:spcBef>
              <a:spcAft>
                <a:spcPct val="0"/>
              </a:spcAft>
              <a:buFont typeface="Arial" charset="0"/>
              <a:buChar char="•"/>
              <a:defRPr lang="en-US" sz="1800" kern="1200">
                <a:solidFill>
                  <a:schemeClr val="tx1"/>
                </a:solidFill>
                <a:latin typeface="+mn-lt"/>
                <a:ea typeface="+mn-ea"/>
                <a:cs typeface="+mn-c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lnSpc>
                <a:spcPct val="100000"/>
              </a:lnSpc>
              <a:spcBef>
                <a:spcPts val="0"/>
              </a:spcBef>
              <a:spcAft>
                <a:spcPts val="0"/>
              </a:spcAft>
            </a:pPr>
            <a:r>
              <a:rPr lang="en-US" sz="1350" dirty="0">
                <a:latin typeface="CiscoSansTT" panose="020B0503020201020303" pitchFamily="34" charset="0"/>
              </a:rPr>
              <a:t>Network Firewall</a:t>
            </a:r>
            <a:r>
              <a:rPr lang="en-US" sz="1350" dirty="0">
                <a:solidFill>
                  <a:srgbClr val="1E4471"/>
                </a:solidFill>
              </a:rPr>
              <a:t/>
            </a:r>
            <a:br>
              <a:rPr lang="en-US" sz="1350" dirty="0">
                <a:solidFill>
                  <a:srgbClr val="1E4471"/>
                </a:solidFill>
              </a:rPr>
            </a:br>
            <a:r>
              <a:rPr lang="en-US" sz="1200" dirty="0">
                <a:solidFill>
                  <a:schemeClr val="tx1"/>
                </a:solidFill>
              </a:rPr>
              <a:t>Cisco Secure Firewall </a:t>
            </a:r>
          </a:p>
          <a:p>
            <a:pPr defTabSz="685800">
              <a:lnSpc>
                <a:spcPct val="100000"/>
              </a:lnSpc>
              <a:spcBef>
                <a:spcPts val="0"/>
              </a:spcBef>
              <a:spcAft>
                <a:spcPts val="0"/>
              </a:spcAft>
            </a:pPr>
            <a:r>
              <a:rPr lang="en-US" sz="1200" dirty="0">
                <a:solidFill>
                  <a:schemeClr val="tx1"/>
                </a:solidFill>
              </a:rPr>
              <a:t>Meraki MX</a:t>
            </a:r>
            <a:endParaRPr lang="en-US" sz="1200" b="1" dirty="0">
              <a:solidFill>
                <a:schemeClr val="tx1"/>
              </a:solidFill>
            </a:endParaRPr>
          </a:p>
        </p:txBody>
      </p:sp>
      <p:sp>
        <p:nvSpPr>
          <p:cNvPr id="6" name="Text Placeholder 3">
            <a:extLst>
              <a:ext uri="{FF2B5EF4-FFF2-40B4-BE49-F238E27FC236}">
                <a16:creationId xmlns:a16="http://schemas.microsoft.com/office/drawing/2014/main" xmlns="" id="{F2A24E99-52FE-DD48-B16D-F7C93F30F311}"/>
              </a:ext>
            </a:extLst>
          </p:cNvPr>
          <p:cNvSpPr txBox="1">
            <a:spLocks/>
          </p:cNvSpPr>
          <p:nvPr/>
        </p:nvSpPr>
        <p:spPr>
          <a:xfrm>
            <a:off x="2546392" y="3013675"/>
            <a:ext cx="1805151" cy="784830"/>
          </a:xfrm>
          <a:prstGeom prst="rect">
            <a:avLst/>
          </a:prstGeom>
          <a:noFill/>
        </p:spPr>
        <p:txBody>
          <a:bodyPr wrap="square" lIns="0" tIns="0" rIns="0" bIns="0" rtlCol="0" anchor="t">
            <a:spAutoFit/>
          </a:bodyPr>
          <a:lstStyle>
            <a:lvl1pPr marL="0" indent="0" algn="l" defTabSz="912239" rtl="0" eaLnBrk="1" fontAlgn="base" hangingPunct="1">
              <a:lnSpc>
                <a:spcPct val="95000"/>
              </a:lnSpc>
              <a:spcBef>
                <a:spcPts val="1433"/>
              </a:spcBef>
              <a:spcAft>
                <a:spcPct val="0"/>
              </a:spcAft>
              <a:buClr>
                <a:schemeClr val="tx2"/>
              </a:buClr>
              <a:buSzPct val="90000"/>
              <a:buFont typeface="Arial" charset="0"/>
              <a:buNone/>
              <a:defRPr lang="en-US" sz="1400" kern="1200" smtClean="0">
                <a:solidFill>
                  <a:schemeClr val="accent1"/>
                </a:solidFill>
                <a:latin typeface="+mn-lt"/>
                <a:ea typeface="+mn-ea"/>
                <a:cs typeface="+mn-cs"/>
              </a:defRPr>
            </a:lvl1pPr>
            <a:lvl2pPr marL="169349" indent="0" algn="l" defTabSz="912239" rtl="0" eaLnBrk="1" fontAlgn="base" hangingPunct="1">
              <a:lnSpc>
                <a:spcPct val="95000"/>
              </a:lnSpc>
              <a:spcBef>
                <a:spcPts val="800"/>
              </a:spcBef>
              <a:spcAft>
                <a:spcPct val="0"/>
              </a:spcAft>
              <a:buClr>
                <a:schemeClr val="tx2"/>
              </a:buClr>
              <a:buFont typeface="Arial" charset="0"/>
              <a:buNone/>
              <a:defRPr lang="en-US" sz="1800" kern="1200" smtClean="0">
                <a:solidFill>
                  <a:schemeClr val="tx1"/>
                </a:solidFill>
                <a:latin typeface="+mn-lt"/>
                <a:ea typeface="+mn-ea"/>
                <a:cs typeface="+mn-cs"/>
              </a:defRPr>
            </a:lvl2pPr>
            <a:lvl3pPr marL="575704"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3pPr>
            <a:lvl4pPr marL="670950"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4pPr>
            <a:lvl5pPr marL="766196" indent="-226473" algn="l" defTabSz="912239" rtl="0" eaLnBrk="1" fontAlgn="base" hangingPunct="1">
              <a:lnSpc>
                <a:spcPct val="95000"/>
              </a:lnSpc>
              <a:spcBef>
                <a:spcPts val="833"/>
              </a:spcBef>
              <a:spcAft>
                <a:spcPct val="0"/>
              </a:spcAft>
              <a:buFont typeface="Arial" charset="0"/>
              <a:buChar char="•"/>
              <a:defRPr lang="en-US" sz="1800" kern="1200">
                <a:solidFill>
                  <a:schemeClr val="tx1"/>
                </a:solidFill>
                <a:latin typeface="+mn-lt"/>
                <a:ea typeface="+mn-ea"/>
                <a:cs typeface="+mn-c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lnSpc>
                <a:spcPct val="100000"/>
              </a:lnSpc>
              <a:spcBef>
                <a:spcPts val="0"/>
              </a:spcBef>
              <a:spcAft>
                <a:spcPts val="0"/>
              </a:spcAft>
            </a:pPr>
            <a:r>
              <a:rPr lang="en-US" sz="1350" dirty="0">
                <a:latin typeface="CiscoSansTT" panose="020B0503020201020303" pitchFamily="34" charset="0"/>
              </a:rPr>
              <a:t>Virtual Firewall</a:t>
            </a:r>
            <a:r>
              <a:rPr lang="en-US" sz="1350" dirty="0">
                <a:solidFill>
                  <a:srgbClr val="1E4471"/>
                </a:solidFill>
              </a:rPr>
              <a:t/>
            </a:r>
            <a:br>
              <a:rPr lang="en-US" sz="1350" dirty="0">
                <a:solidFill>
                  <a:srgbClr val="1E4471"/>
                </a:solidFill>
              </a:rPr>
            </a:br>
            <a:r>
              <a:rPr lang="en-US" sz="1200" dirty="0">
                <a:solidFill>
                  <a:schemeClr val="tx1"/>
                </a:solidFill>
              </a:rPr>
              <a:t>Cisco Secure Firewall Virtual Meraki </a:t>
            </a:r>
            <a:r>
              <a:rPr lang="en-US" sz="1200" dirty="0" err="1">
                <a:solidFill>
                  <a:schemeClr val="tx1"/>
                </a:solidFill>
              </a:rPr>
              <a:t>vMX</a:t>
            </a:r>
            <a:endParaRPr lang="en-US" sz="1200" dirty="0">
              <a:solidFill>
                <a:schemeClr val="tx1"/>
              </a:solidFill>
            </a:endParaRPr>
          </a:p>
          <a:p>
            <a:pPr defTabSz="685800">
              <a:lnSpc>
                <a:spcPct val="100000"/>
              </a:lnSpc>
              <a:spcBef>
                <a:spcPts val="0"/>
              </a:spcBef>
              <a:spcAft>
                <a:spcPts val="0"/>
              </a:spcAft>
            </a:pPr>
            <a:endParaRPr lang="en-US" sz="1350" b="1" dirty="0">
              <a:solidFill>
                <a:srgbClr val="1E4471"/>
              </a:solidFill>
            </a:endParaRPr>
          </a:p>
        </p:txBody>
      </p:sp>
      <p:sp>
        <p:nvSpPr>
          <p:cNvPr id="7" name="Text Placeholder 3">
            <a:extLst>
              <a:ext uri="{FF2B5EF4-FFF2-40B4-BE49-F238E27FC236}">
                <a16:creationId xmlns:a16="http://schemas.microsoft.com/office/drawing/2014/main" xmlns="" id="{428F01CB-3C07-1140-BEEC-A181A7ABD8FD}"/>
              </a:ext>
            </a:extLst>
          </p:cNvPr>
          <p:cNvSpPr txBox="1">
            <a:spLocks/>
          </p:cNvSpPr>
          <p:nvPr/>
        </p:nvSpPr>
        <p:spPr>
          <a:xfrm>
            <a:off x="6918465" y="3013675"/>
            <a:ext cx="1691091" cy="392415"/>
          </a:xfrm>
          <a:prstGeom prst="rect">
            <a:avLst/>
          </a:prstGeom>
          <a:noFill/>
        </p:spPr>
        <p:txBody>
          <a:bodyPr wrap="square" lIns="0" tIns="0" rIns="0" bIns="0" rtlCol="0" anchor="t">
            <a:spAutoFit/>
          </a:bodyPr>
          <a:lstStyle>
            <a:lvl1pPr marL="0" indent="0" algn="l" defTabSz="912239" rtl="0" eaLnBrk="1" fontAlgn="base" hangingPunct="1">
              <a:lnSpc>
                <a:spcPct val="95000"/>
              </a:lnSpc>
              <a:spcBef>
                <a:spcPts val="1433"/>
              </a:spcBef>
              <a:spcAft>
                <a:spcPct val="0"/>
              </a:spcAft>
              <a:buClr>
                <a:schemeClr val="tx2"/>
              </a:buClr>
              <a:buSzPct val="90000"/>
              <a:buFont typeface="Arial" charset="0"/>
              <a:buNone/>
              <a:defRPr lang="en-US" sz="1400" kern="1200" smtClean="0">
                <a:solidFill>
                  <a:schemeClr val="accent1"/>
                </a:solidFill>
                <a:latin typeface="+mn-lt"/>
                <a:ea typeface="+mn-ea"/>
                <a:cs typeface="+mn-cs"/>
              </a:defRPr>
            </a:lvl1pPr>
            <a:lvl2pPr marL="169349" indent="0" algn="l" defTabSz="912239" rtl="0" eaLnBrk="1" fontAlgn="base" hangingPunct="1">
              <a:lnSpc>
                <a:spcPct val="95000"/>
              </a:lnSpc>
              <a:spcBef>
                <a:spcPts val="800"/>
              </a:spcBef>
              <a:spcAft>
                <a:spcPct val="0"/>
              </a:spcAft>
              <a:buClr>
                <a:schemeClr val="tx2"/>
              </a:buClr>
              <a:buFont typeface="Arial" charset="0"/>
              <a:buNone/>
              <a:defRPr lang="en-US" sz="1800" kern="1200" smtClean="0">
                <a:solidFill>
                  <a:schemeClr val="tx1"/>
                </a:solidFill>
                <a:latin typeface="+mn-lt"/>
                <a:ea typeface="+mn-ea"/>
                <a:cs typeface="+mn-cs"/>
              </a:defRPr>
            </a:lvl2pPr>
            <a:lvl3pPr marL="575704"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3pPr>
            <a:lvl4pPr marL="670950"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4pPr>
            <a:lvl5pPr marL="766196" indent="-226473" algn="l" defTabSz="912239" rtl="0" eaLnBrk="1" fontAlgn="base" hangingPunct="1">
              <a:lnSpc>
                <a:spcPct val="95000"/>
              </a:lnSpc>
              <a:spcBef>
                <a:spcPts val="833"/>
              </a:spcBef>
              <a:spcAft>
                <a:spcPct val="0"/>
              </a:spcAft>
              <a:buFont typeface="Arial" charset="0"/>
              <a:buChar char="•"/>
              <a:defRPr lang="en-US" sz="1800" kern="1200">
                <a:solidFill>
                  <a:schemeClr val="tx1"/>
                </a:solidFill>
                <a:latin typeface="+mn-lt"/>
                <a:ea typeface="+mn-ea"/>
                <a:cs typeface="+mn-c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lnSpc>
                <a:spcPct val="100000"/>
              </a:lnSpc>
              <a:spcBef>
                <a:spcPts val="0"/>
              </a:spcBef>
              <a:spcAft>
                <a:spcPts val="0"/>
              </a:spcAft>
            </a:pPr>
            <a:r>
              <a:rPr lang="en-US" sz="1350" dirty="0">
                <a:latin typeface="CiscoSansTT" panose="020B0503020201020303" pitchFamily="34" charset="0"/>
              </a:rPr>
              <a:t>Apps &amp; Workloads</a:t>
            </a:r>
            <a:r>
              <a:rPr lang="en-US" sz="1350" dirty="0">
                <a:solidFill>
                  <a:srgbClr val="1E4471"/>
                </a:solidFill>
              </a:rPr>
              <a:t/>
            </a:r>
            <a:br>
              <a:rPr lang="en-US" sz="1350" dirty="0">
                <a:solidFill>
                  <a:srgbClr val="1E4471"/>
                </a:solidFill>
              </a:rPr>
            </a:br>
            <a:r>
              <a:rPr lang="en-US" sz="1200" dirty="0">
                <a:solidFill>
                  <a:schemeClr val="tx1"/>
                </a:solidFill>
              </a:rPr>
              <a:t>Cisco </a:t>
            </a:r>
            <a:r>
              <a:rPr lang="en-US" sz="1200" dirty="0" err="1">
                <a:solidFill>
                  <a:schemeClr val="tx1"/>
                </a:solidFill>
              </a:rPr>
              <a:t>Tetration</a:t>
            </a:r>
            <a:endParaRPr lang="en-US" sz="1200" dirty="0">
              <a:solidFill>
                <a:schemeClr val="tx1"/>
              </a:solidFill>
            </a:endParaRPr>
          </a:p>
        </p:txBody>
      </p:sp>
      <p:cxnSp>
        <p:nvCxnSpPr>
          <p:cNvPr id="8" name="Straight Connector 7">
            <a:extLst>
              <a:ext uri="{FF2B5EF4-FFF2-40B4-BE49-F238E27FC236}">
                <a16:creationId xmlns:a16="http://schemas.microsoft.com/office/drawing/2014/main" xmlns="" id="{72CEAA29-5822-1947-B0FB-616FD1037B70}"/>
              </a:ext>
            </a:extLst>
          </p:cNvPr>
          <p:cNvCxnSpPr>
            <a:cxnSpLocks/>
          </p:cNvCxnSpPr>
          <p:nvPr/>
        </p:nvCxnSpPr>
        <p:spPr>
          <a:xfrm>
            <a:off x="2355949" y="3013675"/>
            <a:ext cx="0" cy="572766"/>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61237BD-82F9-934C-BFC1-460CCD6297B2}"/>
              </a:ext>
            </a:extLst>
          </p:cNvPr>
          <p:cNvCxnSpPr>
            <a:cxnSpLocks/>
          </p:cNvCxnSpPr>
          <p:nvPr/>
        </p:nvCxnSpPr>
        <p:spPr>
          <a:xfrm>
            <a:off x="4541986" y="3013675"/>
            <a:ext cx="0" cy="572766"/>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0CE253B-999A-A940-9B11-1F75F168E75D}"/>
              </a:ext>
            </a:extLst>
          </p:cNvPr>
          <p:cNvCxnSpPr>
            <a:cxnSpLocks/>
          </p:cNvCxnSpPr>
          <p:nvPr/>
        </p:nvCxnSpPr>
        <p:spPr>
          <a:xfrm>
            <a:off x="6728023" y="3013675"/>
            <a:ext cx="0" cy="572766"/>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xmlns="" id="{87C95EDE-ABCD-6749-8DDC-B1A7253B3712}"/>
              </a:ext>
            </a:extLst>
          </p:cNvPr>
          <p:cNvSpPr txBox="1">
            <a:spLocks/>
          </p:cNvSpPr>
          <p:nvPr/>
        </p:nvSpPr>
        <p:spPr>
          <a:xfrm>
            <a:off x="4732429" y="3013675"/>
            <a:ext cx="1805151" cy="600164"/>
          </a:xfrm>
          <a:prstGeom prst="rect">
            <a:avLst/>
          </a:prstGeom>
          <a:noFill/>
        </p:spPr>
        <p:txBody>
          <a:bodyPr wrap="square" lIns="0" tIns="0" rIns="0" bIns="0" rtlCol="0" anchor="t">
            <a:spAutoFit/>
          </a:bodyPr>
          <a:lstStyle>
            <a:lvl1pPr marL="0" indent="0" algn="l" defTabSz="912239" rtl="0" eaLnBrk="1" fontAlgn="base" hangingPunct="1">
              <a:lnSpc>
                <a:spcPct val="95000"/>
              </a:lnSpc>
              <a:spcBef>
                <a:spcPts val="1433"/>
              </a:spcBef>
              <a:spcAft>
                <a:spcPct val="0"/>
              </a:spcAft>
              <a:buClr>
                <a:schemeClr val="tx2"/>
              </a:buClr>
              <a:buSzPct val="90000"/>
              <a:buFont typeface="Arial" charset="0"/>
              <a:buNone/>
              <a:defRPr lang="en-US" sz="1400" kern="1200" smtClean="0">
                <a:solidFill>
                  <a:schemeClr val="accent1"/>
                </a:solidFill>
                <a:latin typeface="+mn-lt"/>
                <a:ea typeface="+mn-ea"/>
                <a:cs typeface="+mn-cs"/>
              </a:defRPr>
            </a:lvl1pPr>
            <a:lvl2pPr marL="169349" indent="0" algn="l" defTabSz="912239" rtl="0" eaLnBrk="1" fontAlgn="base" hangingPunct="1">
              <a:lnSpc>
                <a:spcPct val="95000"/>
              </a:lnSpc>
              <a:spcBef>
                <a:spcPts val="800"/>
              </a:spcBef>
              <a:spcAft>
                <a:spcPct val="0"/>
              </a:spcAft>
              <a:buClr>
                <a:schemeClr val="tx2"/>
              </a:buClr>
              <a:buFont typeface="Arial" charset="0"/>
              <a:buNone/>
              <a:defRPr lang="en-US" sz="1800" kern="1200" smtClean="0">
                <a:solidFill>
                  <a:schemeClr val="tx1"/>
                </a:solidFill>
                <a:latin typeface="+mn-lt"/>
                <a:ea typeface="+mn-ea"/>
                <a:cs typeface="+mn-cs"/>
              </a:defRPr>
            </a:lvl2pPr>
            <a:lvl3pPr marL="575704"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3pPr>
            <a:lvl4pPr marL="670950" indent="-226473" algn="l" defTabSz="912239" rtl="0" eaLnBrk="1" fontAlgn="base" hangingPunct="1">
              <a:lnSpc>
                <a:spcPct val="95000"/>
              </a:lnSpc>
              <a:spcBef>
                <a:spcPts val="833"/>
              </a:spcBef>
              <a:spcAft>
                <a:spcPct val="0"/>
              </a:spcAft>
              <a:buFont typeface="Arial" charset="0"/>
              <a:buChar char="•"/>
              <a:defRPr lang="en-US" sz="1800" kern="1200" smtClean="0">
                <a:solidFill>
                  <a:schemeClr val="tx1"/>
                </a:solidFill>
                <a:latin typeface="+mn-lt"/>
                <a:ea typeface="+mn-ea"/>
                <a:cs typeface="+mn-cs"/>
              </a:defRPr>
            </a:lvl4pPr>
            <a:lvl5pPr marL="766196" indent="-226473" algn="l" defTabSz="912239" rtl="0" eaLnBrk="1" fontAlgn="base" hangingPunct="1">
              <a:lnSpc>
                <a:spcPct val="95000"/>
              </a:lnSpc>
              <a:spcBef>
                <a:spcPts val="833"/>
              </a:spcBef>
              <a:spcAft>
                <a:spcPct val="0"/>
              </a:spcAft>
              <a:buFont typeface="Arial" charset="0"/>
              <a:buChar char="•"/>
              <a:defRPr lang="en-US" sz="1800" kern="1200">
                <a:solidFill>
                  <a:schemeClr val="tx1"/>
                </a:solidFill>
                <a:latin typeface="+mn-lt"/>
                <a:ea typeface="+mn-ea"/>
                <a:cs typeface="+mn-c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lnSpc>
                <a:spcPct val="100000"/>
              </a:lnSpc>
              <a:spcBef>
                <a:spcPts val="0"/>
              </a:spcBef>
              <a:spcAft>
                <a:spcPts val="0"/>
              </a:spcAft>
            </a:pPr>
            <a:r>
              <a:rPr lang="en-US" sz="1350" dirty="0">
                <a:latin typeface="CiscoSansTT" panose="020B0503020201020303" pitchFamily="34" charset="0"/>
              </a:rPr>
              <a:t>Cloud-Delivered</a:t>
            </a:r>
            <a:r>
              <a:rPr lang="en-US" sz="1350" dirty="0">
                <a:solidFill>
                  <a:srgbClr val="1E4471"/>
                </a:solidFill>
              </a:rPr>
              <a:t/>
            </a:r>
            <a:br>
              <a:rPr lang="en-US" sz="1350" dirty="0">
                <a:solidFill>
                  <a:srgbClr val="1E4471"/>
                </a:solidFill>
              </a:rPr>
            </a:br>
            <a:r>
              <a:rPr lang="en-US" sz="1200" dirty="0">
                <a:solidFill>
                  <a:schemeClr val="tx1"/>
                </a:solidFill>
              </a:rPr>
              <a:t>Cisco Umbrella Firewall</a:t>
            </a:r>
          </a:p>
          <a:p>
            <a:pPr defTabSz="685800">
              <a:lnSpc>
                <a:spcPct val="100000"/>
              </a:lnSpc>
              <a:spcBef>
                <a:spcPts val="0"/>
              </a:spcBef>
              <a:spcAft>
                <a:spcPts val="0"/>
              </a:spcAft>
            </a:pPr>
            <a:endParaRPr lang="en-US" sz="1350" b="1" dirty="0">
              <a:solidFill>
                <a:srgbClr val="1E4471"/>
              </a:solidFill>
            </a:endParaRPr>
          </a:p>
        </p:txBody>
      </p:sp>
      <p:pic>
        <p:nvPicPr>
          <p:cNvPr id="15" name="Graphic 14">
            <a:extLst>
              <a:ext uri="{FF2B5EF4-FFF2-40B4-BE49-F238E27FC236}">
                <a16:creationId xmlns:a16="http://schemas.microsoft.com/office/drawing/2014/main" xmlns="" id="{3EC9D362-2264-4FB2-AEC8-984E0CC89B3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4488" y="2354494"/>
            <a:ext cx="489846" cy="489844"/>
          </a:xfrm>
          <a:prstGeom prst="rect">
            <a:avLst/>
          </a:prstGeom>
        </p:spPr>
      </p:pic>
      <p:pic>
        <p:nvPicPr>
          <p:cNvPr id="106" name="Graphic 105">
            <a:extLst>
              <a:ext uri="{FF2B5EF4-FFF2-40B4-BE49-F238E27FC236}">
                <a16:creationId xmlns:a16="http://schemas.microsoft.com/office/drawing/2014/main" xmlns="" id="{965FB2C8-E917-48FA-80E1-AEB5274A77E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918464" y="2328429"/>
            <a:ext cx="655815" cy="515909"/>
          </a:xfrm>
          <a:prstGeom prst="rect">
            <a:avLst/>
          </a:prstGeom>
        </p:spPr>
      </p:pic>
      <p:pic>
        <p:nvPicPr>
          <p:cNvPr id="11" name="Graphic 10">
            <a:extLst>
              <a:ext uri="{FF2B5EF4-FFF2-40B4-BE49-F238E27FC236}">
                <a16:creationId xmlns:a16="http://schemas.microsoft.com/office/drawing/2014/main" xmlns="" id="{20B3CB90-6827-4D40-BD15-9E233940303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546391" y="2188521"/>
            <a:ext cx="509122" cy="655816"/>
          </a:xfrm>
          <a:prstGeom prst="rect">
            <a:avLst/>
          </a:prstGeom>
        </p:spPr>
      </p:pic>
      <p:grpSp>
        <p:nvGrpSpPr>
          <p:cNvPr id="12" name="Graphic 2">
            <a:extLst>
              <a:ext uri="{FF2B5EF4-FFF2-40B4-BE49-F238E27FC236}">
                <a16:creationId xmlns:a16="http://schemas.microsoft.com/office/drawing/2014/main" xmlns="" id="{5D98A5CB-D5FE-4FF4-86D3-E643788F59F1}"/>
              </a:ext>
            </a:extLst>
          </p:cNvPr>
          <p:cNvGrpSpPr/>
          <p:nvPr/>
        </p:nvGrpSpPr>
        <p:grpSpPr>
          <a:xfrm>
            <a:off x="4732429" y="2369702"/>
            <a:ext cx="592640" cy="500687"/>
            <a:chOff x="4732429" y="2484002"/>
            <a:chExt cx="592640" cy="500687"/>
          </a:xfrm>
        </p:grpSpPr>
        <p:sp>
          <p:nvSpPr>
            <p:cNvPr id="13" name="Freeform: Shape 12">
              <a:extLst>
                <a:ext uri="{FF2B5EF4-FFF2-40B4-BE49-F238E27FC236}">
                  <a16:creationId xmlns:a16="http://schemas.microsoft.com/office/drawing/2014/main" xmlns="" id="{0A9B8CE9-0008-4BBA-A5B4-058DC34C7021}"/>
                </a:ext>
              </a:extLst>
            </p:cNvPr>
            <p:cNvSpPr/>
            <p:nvPr/>
          </p:nvSpPr>
          <p:spPr>
            <a:xfrm>
              <a:off x="4732429" y="2484002"/>
              <a:ext cx="592640" cy="369623"/>
            </a:xfrm>
            <a:custGeom>
              <a:avLst/>
              <a:gdLst>
                <a:gd name="connsiteX0" fmla="*/ 110037 w 592640"/>
                <a:gd name="connsiteY0" fmla="*/ 369623 h 369623"/>
                <a:gd name="connsiteX1" fmla="*/ 27695 w 592640"/>
                <a:gd name="connsiteY1" fmla="*/ 338111 h 369623"/>
                <a:gd name="connsiteX2" fmla="*/ 0 w 592640"/>
                <a:gd name="connsiteY2" fmla="*/ 265342 h 369623"/>
                <a:gd name="connsiteX3" fmla="*/ 104425 w 592640"/>
                <a:gd name="connsiteY3" fmla="*/ 160976 h 369623"/>
                <a:gd name="connsiteX4" fmla="*/ 113171 w 592640"/>
                <a:gd name="connsiteY4" fmla="*/ 161345 h 369623"/>
                <a:gd name="connsiteX5" fmla="*/ 319522 w 592640"/>
                <a:gd name="connsiteY5" fmla="*/ 1490 h 369623"/>
                <a:gd name="connsiteX6" fmla="*/ 459923 w 592640"/>
                <a:gd name="connsiteY6" fmla="*/ 99232 h 369623"/>
                <a:gd name="connsiteX7" fmla="*/ 592640 w 592640"/>
                <a:gd name="connsiteY7" fmla="*/ 234342 h 369623"/>
                <a:gd name="connsiteX8" fmla="*/ 471206 w 592640"/>
                <a:gd name="connsiteY8" fmla="*/ 369509 h 369623"/>
                <a:gd name="connsiteX9" fmla="*/ 469724 w 592640"/>
                <a:gd name="connsiteY9" fmla="*/ 369509 h 369623"/>
                <a:gd name="connsiteX10" fmla="*/ 382994 w 592640"/>
                <a:gd name="connsiteY10" fmla="*/ 369509 h 369623"/>
                <a:gd name="connsiteX11" fmla="*/ 371597 w 592640"/>
                <a:gd name="connsiteY11" fmla="*/ 358113 h 369623"/>
                <a:gd name="connsiteX12" fmla="*/ 382994 w 592640"/>
                <a:gd name="connsiteY12" fmla="*/ 346716 h 369623"/>
                <a:gd name="connsiteX13" fmla="*/ 468926 w 592640"/>
                <a:gd name="connsiteY13" fmla="*/ 346716 h 369623"/>
                <a:gd name="connsiteX14" fmla="*/ 569846 w 592640"/>
                <a:gd name="connsiteY14" fmla="*/ 234342 h 369623"/>
                <a:gd name="connsiteX15" fmla="*/ 457668 w 592640"/>
                <a:gd name="connsiteY15" fmla="*/ 122001 h 369623"/>
                <a:gd name="connsiteX16" fmla="*/ 453313 w 592640"/>
                <a:gd name="connsiteY16" fmla="*/ 122083 h 369623"/>
                <a:gd name="connsiteX17" fmla="*/ 442600 w 592640"/>
                <a:gd name="connsiteY17" fmla="*/ 115586 h 369623"/>
                <a:gd name="connsiteX18" fmla="*/ 227167 w 592640"/>
                <a:gd name="connsiteY18" fmla="*/ 38553 h 369623"/>
                <a:gd name="connsiteX19" fmla="*/ 134883 w 592640"/>
                <a:gd name="connsiteY19" fmla="*/ 175021 h 369623"/>
                <a:gd name="connsiteX20" fmla="*/ 130438 w 592640"/>
                <a:gd name="connsiteY20" fmla="*/ 183398 h 369623"/>
                <a:gd name="connsiteX21" fmla="*/ 121206 w 592640"/>
                <a:gd name="connsiteY21" fmla="*/ 185506 h 369623"/>
                <a:gd name="connsiteX22" fmla="*/ 24544 w 592640"/>
                <a:gd name="connsiteY22" fmla="*/ 248547 h 369623"/>
                <a:gd name="connsiteX23" fmla="*/ 22794 w 592640"/>
                <a:gd name="connsiteY23" fmla="*/ 265342 h 369623"/>
                <a:gd name="connsiteX24" fmla="*/ 43593 w 592640"/>
                <a:gd name="connsiteY24" fmla="*/ 321756 h 369623"/>
                <a:gd name="connsiteX25" fmla="*/ 110379 w 592640"/>
                <a:gd name="connsiteY25" fmla="*/ 346830 h 369623"/>
                <a:gd name="connsiteX26" fmla="*/ 209589 w 592640"/>
                <a:gd name="connsiteY26" fmla="*/ 346830 h 369623"/>
                <a:gd name="connsiteX27" fmla="*/ 220986 w 592640"/>
                <a:gd name="connsiteY27" fmla="*/ 358227 h 369623"/>
                <a:gd name="connsiteX28" fmla="*/ 209589 w 592640"/>
                <a:gd name="connsiteY28" fmla="*/ 369623 h 369623"/>
                <a:gd name="connsiteX29" fmla="*/ 110037 w 592640"/>
                <a:gd name="connsiteY29" fmla="*/ 369623 h 36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2640" h="369623">
                  <a:moveTo>
                    <a:pt x="110037" y="369623"/>
                  </a:moveTo>
                  <a:cubicBezTo>
                    <a:pt x="104339" y="369623"/>
                    <a:pt x="58751" y="368655"/>
                    <a:pt x="27695" y="338111"/>
                  </a:cubicBezTo>
                  <a:cubicBezTo>
                    <a:pt x="9288" y="320047"/>
                    <a:pt x="0" y="295544"/>
                    <a:pt x="0" y="265342"/>
                  </a:cubicBezTo>
                  <a:cubicBezTo>
                    <a:pt x="16" y="207685"/>
                    <a:pt x="46769" y="160959"/>
                    <a:pt x="104425" y="160976"/>
                  </a:cubicBezTo>
                  <a:cubicBezTo>
                    <a:pt x="107345" y="160976"/>
                    <a:pt x="110262" y="161099"/>
                    <a:pt x="113171" y="161345"/>
                  </a:cubicBezTo>
                  <a:cubicBezTo>
                    <a:pt x="126011" y="60220"/>
                    <a:pt x="218398" y="-11350"/>
                    <a:pt x="319522" y="1490"/>
                  </a:cubicBezTo>
                  <a:cubicBezTo>
                    <a:pt x="379508" y="9106"/>
                    <a:pt x="431958" y="45620"/>
                    <a:pt x="459923" y="99232"/>
                  </a:cubicBezTo>
                  <a:cubicBezTo>
                    <a:pt x="533606" y="100537"/>
                    <a:pt x="592651" y="160647"/>
                    <a:pt x="592640" y="234342"/>
                  </a:cubicBezTo>
                  <a:cubicBezTo>
                    <a:pt x="592640" y="352357"/>
                    <a:pt x="472459" y="369338"/>
                    <a:pt x="471206" y="369509"/>
                  </a:cubicBezTo>
                  <a:lnTo>
                    <a:pt x="469724" y="369509"/>
                  </a:lnTo>
                  <a:lnTo>
                    <a:pt x="382994" y="369509"/>
                  </a:lnTo>
                  <a:cubicBezTo>
                    <a:pt x="376699" y="369509"/>
                    <a:pt x="371597" y="364407"/>
                    <a:pt x="371597" y="358113"/>
                  </a:cubicBezTo>
                  <a:cubicBezTo>
                    <a:pt x="371597" y="351818"/>
                    <a:pt x="376699" y="346716"/>
                    <a:pt x="382994" y="346716"/>
                  </a:cubicBezTo>
                  <a:lnTo>
                    <a:pt x="468926" y="346716"/>
                  </a:lnTo>
                  <a:cubicBezTo>
                    <a:pt x="478671" y="345405"/>
                    <a:pt x="569846" y="329050"/>
                    <a:pt x="569846" y="234342"/>
                  </a:cubicBezTo>
                  <a:cubicBezTo>
                    <a:pt x="569892" y="172343"/>
                    <a:pt x="519667" y="122046"/>
                    <a:pt x="457668" y="122001"/>
                  </a:cubicBezTo>
                  <a:cubicBezTo>
                    <a:pt x="456216" y="122000"/>
                    <a:pt x="454763" y="122027"/>
                    <a:pt x="453313" y="122083"/>
                  </a:cubicBezTo>
                  <a:cubicBezTo>
                    <a:pt x="448765" y="122250"/>
                    <a:pt x="444554" y="119697"/>
                    <a:pt x="442600" y="115586"/>
                  </a:cubicBezTo>
                  <a:cubicBezTo>
                    <a:pt x="404382" y="34824"/>
                    <a:pt x="307929" y="336"/>
                    <a:pt x="227167" y="38553"/>
                  </a:cubicBezTo>
                  <a:cubicBezTo>
                    <a:pt x="173814" y="63801"/>
                    <a:pt x="138445" y="116103"/>
                    <a:pt x="134883" y="175021"/>
                  </a:cubicBezTo>
                  <a:cubicBezTo>
                    <a:pt x="134688" y="178326"/>
                    <a:pt x="133066" y="181384"/>
                    <a:pt x="130438" y="183398"/>
                  </a:cubicBezTo>
                  <a:cubicBezTo>
                    <a:pt x="127812" y="185406"/>
                    <a:pt x="124444" y="186176"/>
                    <a:pt x="121206" y="185506"/>
                  </a:cubicBezTo>
                  <a:cubicBezTo>
                    <a:pt x="77105" y="176222"/>
                    <a:pt x="33828" y="204447"/>
                    <a:pt x="24544" y="248547"/>
                  </a:cubicBezTo>
                  <a:cubicBezTo>
                    <a:pt x="23382" y="254070"/>
                    <a:pt x="22795" y="259698"/>
                    <a:pt x="22794" y="265342"/>
                  </a:cubicBezTo>
                  <a:cubicBezTo>
                    <a:pt x="22794" y="289161"/>
                    <a:pt x="29803" y="308137"/>
                    <a:pt x="43593" y="321756"/>
                  </a:cubicBezTo>
                  <a:cubicBezTo>
                    <a:pt x="69008" y="346944"/>
                    <a:pt x="109923" y="346773"/>
                    <a:pt x="110379" y="346830"/>
                  </a:cubicBezTo>
                  <a:lnTo>
                    <a:pt x="209589" y="346830"/>
                  </a:lnTo>
                  <a:cubicBezTo>
                    <a:pt x="215884" y="346830"/>
                    <a:pt x="220986" y="351932"/>
                    <a:pt x="220986" y="358227"/>
                  </a:cubicBezTo>
                  <a:cubicBezTo>
                    <a:pt x="220986" y="364521"/>
                    <a:pt x="215884" y="369623"/>
                    <a:pt x="209589" y="369623"/>
                  </a:cubicBezTo>
                  <a:lnTo>
                    <a:pt x="110037" y="369623"/>
                  </a:lnTo>
                  <a:close/>
                </a:path>
              </a:pathLst>
            </a:custGeom>
            <a:solidFill>
              <a:srgbClr val="13284C"/>
            </a:solidFill>
            <a:ln w="56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90CB36B-9823-4600-BADA-A478A736B70B}"/>
                </a:ext>
              </a:extLst>
            </p:cNvPr>
            <p:cNvSpPr/>
            <p:nvPr/>
          </p:nvSpPr>
          <p:spPr>
            <a:xfrm rot="10800000">
              <a:off x="4942096" y="2687641"/>
              <a:ext cx="172951" cy="297048"/>
            </a:xfrm>
            <a:custGeom>
              <a:avLst/>
              <a:gdLst>
                <a:gd name="connsiteX0" fmla="*/ 3569 w 172951"/>
                <a:gd name="connsiteY0" fmla="*/ 95153 h 297048"/>
                <a:gd name="connsiteX1" fmla="*/ 3569 w 172951"/>
                <a:gd name="connsiteY1" fmla="*/ 95153 h 297048"/>
                <a:gd name="connsiteX2" fmla="*/ 20664 w 172951"/>
                <a:gd name="connsiteY2" fmla="*/ 95153 h 297048"/>
                <a:gd name="connsiteX3" fmla="*/ 20664 w 172951"/>
                <a:gd name="connsiteY3" fmla="*/ 95153 h 297048"/>
                <a:gd name="connsiteX4" fmla="*/ 73888 w 172951"/>
                <a:gd name="connsiteY4" fmla="*/ 41929 h 297048"/>
                <a:gd name="connsiteX5" fmla="*/ 73888 w 172951"/>
                <a:gd name="connsiteY5" fmla="*/ 284683 h 297048"/>
                <a:gd name="connsiteX6" fmla="*/ 86253 w 172951"/>
                <a:gd name="connsiteY6" fmla="*/ 297049 h 297048"/>
                <a:gd name="connsiteX7" fmla="*/ 98619 w 172951"/>
                <a:gd name="connsiteY7" fmla="*/ 284683 h 297048"/>
                <a:gd name="connsiteX8" fmla="*/ 98619 w 172951"/>
                <a:gd name="connsiteY8" fmla="*/ 41929 h 297048"/>
                <a:gd name="connsiteX9" fmla="*/ 151786 w 172951"/>
                <a:gd name="connsiteY9" fmla="*/ 95153 h 297048"/>
                <a:gd name="connsiteX10" fmla="*/ 169308 w 172951"/>
                <a:gd name="connsiteY10" fmla="*/ 95181 h 297048"/>
                <a:gd name="connsiteX11" fmla="*/ 169337 w 172951"/>
                <a:gd name="connsiteY11" fmla="*/ 77658 h 297048"/>
                <a:gd name="connsiteX12" fmla="*/ 95257 w 172951"/>
                <a:gd name="connsiteY12" fmla="*/ 3578 h 297048"/>
                <a:gd name="connsiteX13" fmla="*/ 77763 w 172951"/>
                <a:gd name="connsiteY13" fmla="*/ 3578 h 297048"/>
                <a:gd name="connsiteX14" fmla="*/ 3683 w 172951"/>
                <a:gd name="connsiteY14" fmla="*/ 77658 h 297048"/>
                <a:gd name="connsiteX15" fmla="*/ 3562 w 172951"/>
                <a:gd name="connsiteY15" fmla="*/ 95146 h 297048"/>
                <a:gd name="connsiteX16" fmla="*/ 3569 w 172951"/>
                <a:gd name="connsiteY16" fmla="*/ 95153 h 29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951" h="297048">
                  <a:moveTo>
                    <a:pt x="3569" y="95153"/>
                  </a:moveTo>
                  <a:lnTo>
                    <a:pt x="3569" y="95153"/>
                  </a:lnTo>
                  <a:cubicBezTo>
                    <a:pt x="8383" y="99640"/>
                    <a:pt x="15849" y="99640"/>
                    <a:pt x="20664" y="95153"/>
                  </a:cubicBezTo>
                  <a:lnTo>
                    <a:pt x="20664" y="95153"/>
                  </a:lnTo>
                  <a:lnTo>
                    <a:pt x="73888" y="41929"/>
                  </a:lnTo>
                  <a:lnTo>
                    <a:pt x="73888" y="284683"/>
                  </a:lnTo>
                  <a:cubicBezTo>
                    <a:pt x="73888" y="291513"/>
                    <a:pt x="79424" y="297049"/>
                    <a:pt x="86253" y="297049"/>
                  </a:cubicBezTo>
                  <a:cubicBezTo>
                    <a:pt x="93083" y="297049"/>
                    <a:pt x="98619" y="291513"/>
                    <a:pt x="98619" y="284683"/>
                  </a:cubicBezTo>
                  <a:lnTo>
                    <a:pt x="98619" y="41929"/>
                  </a:lnTo>
                  <a:lnTo>
                    <a:pt x="151786" y="95153"/>
                  </a:lnTo>
                  <a:cubicBezTo>
                    <a:pt x="156617" y="99999"/>
                    <a:pt x="164462" y="100012"/>
                    <a:pt x="169308" y="95181"/>
                  </a:cubicBezTo>
                  <a:cubicBezTo>
                    <a:pt x="174155" y="90350"/>
                    <a:pt x="174168" y="82505"/>
                    <a:pt x="169337" y="77658"/>
                  </a:cubicBezTo>
                  <a:lnTo>
                    <a:pt x="95257" y="3578"/>
                  </a:lnTo>
                  <a:cubicBezTo>
                    <a:pt x="90401" y="-1193"/>
                    <a:pt x="82618" y="-1193"/>
                    <a:pt x="77763" y="3578"/>
                  </a:cubicBezTo>
                  <a:lnTo>
                    <a:pt x="3683" y="77658"/>
                  </a:lnTo>
                  <a:cubicBezTo>
                    <a:pt x="-1180" y="82454"/>
                    <a:pt x="-1234" y="90283"/>
                    <a:pt x="3562" y="95146"/>
                  </a:cubicBezTo>
                  <a:cubicBezTo>
                    <a:pt x="3564" y="95148"/>
                    <a:pt x="3566" y="95150"/>
                    <a:pt x="3569" y="95153"/>
                  </a:cubicBezTo>
                  <a:close/>
                </a:path>
              </a:pathLst>
            </a:custGeom>
            <a:solidFill>
              <a:srgbClr val="75C04A"/>
            </a:solidFill>
            <a:ln w="5678" cap="flat">
              <a:noFill/>
              <a:prstDash val="solid"/>
              <a:miter/>
            </a:ln>
          </p:spPr>
          <p:txBody>
            <a:bodyPr rtlCol="0" anchor="ctr"/>
            <a:lstStyle/>
            <a:p>
              <a:endParaRPr lang="en-US"/>
            </a:p>
          </p:txBody>
        </p:sp>
      </p:grpSp>
    </p:spTree>
    <p:extLst>
      <p:ext uri="{BB962C8B-B14F-4D97-AF65-F5344CB8AC3E}">
        <p14:creationId xmlns:p14="http://schemas.microsoft.com/office/powerpoint/2010/main" val="3265316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2_Cisco Secure Template White">
  <a:themeElements>
    <a:clrScheme name="Custom 9">
      <a:dk1>
        <a:srgbClr val="0D274D"/>
      </a:dk1>
      <a:lt1>
        <a:srgbClr val="FFFFFF"/>
      </a:lt1>
      <a:dk2>
        <a:srgbClr val="0D274D"/>
      </a:dk2>
      <a:lt2>
        <a:srgbClr val="FFFFFF"/>
      </a:lt2>
      <a:accent1>
        <a:srgbClr val="6DBD49"/>
      </a:accent1>
      <a:accent2>
        <a:srgbClr val="00BCEB"/>
      </a:accent2>
      <a:accent3>
        <a:srgbClr val="BABABA"/>
      </a:accent3>
      <a:accent4>
        <a:srgbClr val="FBAB18"/>
      </a:accent4>
      <a:accent5>
        <a:srgbClr val="CB2781"/>
      </a:accent5>
      <a:accent6>
        <a:srgbClr val="9892E1"/>
      </a:accent6>
      <a:hlink>
        <a:srgbClr val="6EBE4A"/>
      </a:hlink>
      <a:folHlink>
        <a:srgbClr val="6EBE49"/>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xmlns="" name="Cisco Secure Template White v5.3" id="{4ADF7167-1544-45C4-9108-1F82467DF0B8}" vid="{8B78744A-C548-4822-96C2-62805C3D95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C8DACAB5A0F48830911E7A703C150" ma:contentTypeVersion="2" ma:contentTypeDescription="Create a new document." ma:contentTypeScope="" ma:versionID="a1aa6f40b99bbc5da37cc01795a97144">
  <xsd:schema xmlns:xsd="http://www.w3.org/2001/XMLSchema" xmlns:xs="http://www.w3.org/2001/XMLSchema" xmlns:p="http://schemas.microsoft.com/office/2006/metadata/properties" xmlns:ns2="af5e8a3f-6875-4bed-9547-c3cd34bad017" targetNamespace="http://schemas.microsoft.com/office/2006/metadata/properties" ma:root="true" ma:fieldsID="70c0fd0f644ea0e076ad319419c130bc" ns2:_="">
    <xsd:import namespace="af5e8a3f-6875-4bed-9547-c3cd34bad01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5e8a3f-6875-4bed-9547-c3cd34bad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010E5F-5C4C-4D39-B4F8-3C5B1D541E53}">
  <ds:schemaRefs>
    <ds:schemaRef ds:uri="http://schemas.microsoft.com/sharepoint/v3/contenttype/forms"/>
  </ds:schemaRefs>
</ds:datastoreItem>
</file>

<file path=customXml/itemProps2.xml><?xml version="1.0" encoding="utf-8"?>
<ds:datastoreItem xmlns:ds="http://schemas.openxmlformats.org/officeDocument/2006/customXml" ds:itemID="{B86D7959-4BBB-433C-A367-D6CF87ACA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5e8a3f-6875-4bed-9547-c3cd34bad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C699A-3B82-4E43-B372-C361B7CE5FE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f5e8a3f-6875-4bed-9547-c3cd34bad01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Cisco Secure Template White v5.3</Template>
  <TotalTime>6445</TotalTime>
  <Words>1977</Words>
  <Application>Microsoft Office PowerPoint</Application>
  <PresentationFormat>On-screen Show (16:9)</PresentationFormat>
  <Paragraphs>331</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2_Cisco Secure Template White</vt:lpstr>
      <vt:lpstr>Cisco Secure Firewall</vt:lpstr>
      <vt:lpstr>Legacy network security</vt:lpstr>
      <vt:lpstr>The new reality</vt:lpstr>
      <vt:lpstr>It’s time to reimagine  the firewall</vt:lpstr>
      <vt:lpstr>Reimagine firewalling with Cisco</vt:lpstr>
      <vt:lpstr>World-class security controls</vt:lpstr>
      <vt:lpstr>Consistent policy and visibility</vt:lpstr>
      <vt:lpstr>Integrated security portfolio</vt:lpstr>
      <vt:lpstr>Network, virtual, cloud, &amp; application firewalling</vt:lpstr>
      <vt:lpstr>Cisco Secure Firewall scales  with your business </vt:lpstr>
      <vt:lpstr>A simplified Firewall experience with  Cisco SecureX</vt:lpstr>
      <vt:lpstr>Enable your business to do more with Cisco Secure Firewall</vt:lpstr>
      <vt:lpstr>Case studies</vt:lpstr>
      <vt:lpstr>Cisco Secure portfolio: simpler to buy and use</vt:lpstr>
      <vt:lpstr>Reimagine your security today with Cisco Secure Firewall</vt:lpstr>
      <vt:lpstr>PowerPoint Presentation</vt:lpstr>
      <vt:lpstr>What is Talos?</vt:lpstr>
      <vt:lpstr>The Firepower Portfolio – links to data sheets below (replaces individual Firepower series slides)</vt:lpstr>
      <vt:lpstr>Cisco is a Leader</vt:lpstr>
      <vt:lpstr>Unified Policy and Threat Visibility</vt:lpstr>
      <vt:lpstr>Unified Policy and Threat Visibility</vt:lpstr>
    </vt:vector>
  </TitlesOfParts>
  <Company>Cisco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Secure Firewall</dc:title>
  <dc:creator>Sean Kemsley</dc:creator>
  <cp:lastModifiedBy>dylan larocque</cp:lastModifiedBy>
  <cp:revision>31</cp:revision>
  <cp:lastPrinted>2016-04-29T20:31:14Z</cp:lastPrinted>
  <dcterms:created xsi:type="dcterms:W3CDTF">2020-10-14T02:52:47Z</dcterms:created>
  <dcterms:modified xsi:type="dcterms:W3CDTF">2021-01-15T17:27:28Z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0x010100797C8DACAB5A0F48830911E7A703C150</vt:lpwstr>
  </property>
</Properties>
</file>