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35" r:id="rId2"/>
    <p:sldMasterId id="2147484072" r:id="rId3"/>
  </p:sldMasterIdLst>
  <p:notesMasterIdLst>
    <p:notesMasterId r:id="rId39"/>
  </p:notesMasterIdLst>
  <p:handoutMasterIdLst>
    <p:handoutMasterId r:id="rId40"/>
  </p:handoutMasterIdLst>
  <p:sldIdLst>
    <p:sldId id="2132735768" r:id="rId4"/>
    <p:sldId id="2132735579" r:id="rId5"/>
    <p:sldId id="2132735753" r:id="rId6"/>
    <p:sldId id="2132735769" r:id="rId7"/>
    <p:sldId id="2132735762" r:id="rId8"/>
    <p:sldId id="2132735763" r:id="rId9"/>
    <p:sldId id="2132735767" r:id="rId10"/>
    <p:sldId id="380" r:id="rId11"/>
    <p:sldId id="2132735755" r:id="rId12"/>
    <p:sldId id="2132735764" r:id="rId13"/>
    <p:sldId id="2132735765" r:id="rId14"/>
    <p:sldId id="2132735740" r:id="rId15"/>
    <p:sldId id="2132735743" r:id="rId16"/>
    <p:sldId id="556" r:id="rId17"/>
    <p:sldId id="2132735717" r:id="rId18"/>
    <p:sldId id="560" r:id="rId19"/>
    <p:sldId id="2132735578" r:id="rId20"/>
    <p:sldId id="2132735577" r:id="rId21"/>
    <p:sldId id="2132735744" r:id="rId22"/>
    <p:sldId id="2132735572" r:id="rId23"/>
    <p:sldId id="559" r:id="rId24"/>
    <p:sldId id="2132735745" r:id="rId25"/>
    <p:sldId id="2132735746" r:id="rId26"/>
    <p:sldId id="2132735556" r:id="rId27"/>
    <p:sldId id="2132735747" r:id="rId28"/>
    <p:sldId id="2132735575" r:id="rId29"/>
    <p:sldId id="2132735748" r:id="rId30"/>
    <p:sldId id="1063" r:id="rId31"/>
    <p:sldId id="2132735752" r:id="rId32"/>
    <p:sldId id="2132735749" r:id="rId33"/>
    <p:sldId id="2132735750" r:id="rId34"/>
    <p:sldId id="2132735751" r:id="rId35"/>
    <p:sldId id="2132735719" r:id="rId36"/>
    <p:sldId id="2132735633" r:id="rId37"/>
    <p:sldId id="2076135844" r:id="rId38"/>
  </p:sldIdLst>
  <p:sldSz cx="12192000" cy="6858000"/>
  <p:notesSz cx="6858000" cy="9144000"/>
  <p:custDataLst>
    <p:tags r:id="rId41"/>
  </p:custDataLst>
  <p:defaultTextStyle>
    <a:defPPr>
      <a:defRPr lang="en-US"/>
    </a:defPPr>
    <a:lvl1pPr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924" algn="l" defTabSz="609585" rtl="0" eaLnBrk="1" latinLnBrk="0" hangingPunct="1">
      <a:defRPr kern="1200">
        <a:solidFill>
          <a:schemeClr val="tx1"/>
        </a:solidFill>
        <a:latin typeface="Arial" charset="0"/>
        <a:ea typeface="ＭＳ Ｐゴシック" charset="0"/>
        <a:cs typeface="ＭＳ Ｐゴシック" charset="0"/>
      </a:defRPr>
    </a:lvl6pPr>
    <a:lvl7pPr marL="3657509" algn="l" defTabSz="609585" rtl="0" eaLnBrk="1" latinLnBrk="0" hangingPunct="1">
      <a:defRPr kern="1200">
        <a:solidFill>
          <a:schemeClr val="tx1"/>
        </a:solidFill>
        <a:latin typeface="Arial" charset="0"/>
        <a:ea typeface="ＭＳ Ｐゴシック" charset="0"/>
        <a:cs typeface="ＭＳ Ｐゴシック" charset="0"/>
      </a:defRPr>
    </a:lvl7pPr>
    <a:lvl8pPr marL="4267093" algn="l" defTabSz="609585" rtl="0" eaLnBrk="1" latinLnBrk="0" hangingPunct="1">
      <a:defRPr kern="1200">
        <a:solidFill>
          <a:schemeClr val="tx1"/>
        </a:solidFill>
        <a:latin typeface="Arial" charset="0"/>
        <a:ea typeface="ＭＳ Ｐゴシック" charset="0"/>
        <a:cs typeface="ＭＳ Ｐゴシック" charset="0"/>
      </a:defRPr>
    </a:lvl8pPr>
    <a:lvl9pPr marL="4876678" algn="l" defTabSz="609585"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Partner Enablement" id="{4AFC30B7-1847-634F-972C-DB2EBAD56C8C}">
          <p14:sldIdLst>
            <p14:sldId id="2132735768"/>
            <p14:sldId id="2132735579"/>
            <p14:sldId id="2132735753"/>
            <p14:sldId id="2132735769"/>
            <p14:sldId id="2132735762"/>
            <p14:sldId id="2132735763"/>
            <p14:sldId id="2132735767"/>
            <p14:sldId id="380"/>
            <p14:sldId id="2132735755"/>
            <p14:sldId id="2132735764"/>
            <p14:sldId id="2132735765"/>
          </p14:sldIdLst>
        </p14:section>
        <p14:section name="Customer Content" id="{4A1B01A7-4929-2941-A9A9-C124FC6F3BD6}">
          <p14:sldIdLst>
            <p14:sldId id="2132735740"/>
            <p14:sldId id="2132735743"/>
            <p14:sldId id="556"/>
            <p14:sldId id="2132735717"/>
            <p14:sldId id="560"/>
            <p14:sldId id="2132735578"/>
            <p14:sldId id="2132735577"/>
            <p14:sldId id="2132735744"/>
            <p14:sldId id="2132735572"/>
            <p14:sldId id="559"/>
            <p14:sldId id="2132735745"/>
            <p14:sldId id="2132735746"/>
            <p14:sldId id="2132735556"/>
            <p14:sldId id="2132735747"/>
            <p14:sldId id="2132735575"/>
            <p14:sldId id="2132735748"/>
            <p14:sldId id="1063"/>
            <p14:sldId id="2132735752"/>
            <p14:sldId id="2132735749"/>
            <p14:sldId id="2132735750"/>
            <p14:sldId id="2132735751"/>
            <p14:sldId id="2132735719"/>
            <p14:sldId id="2132735633"/>
            <p14:sldId id="2076135844"/>
          </p14:sldIdLst>
        </p14:section>
        <p14:section name="source content" id="{27D7CE7D-130C-4BFC-9074-CEB6C7BF4889}">
          <p14:sldIdLst/>
        </p14:section>
      </p14:sectionLst>
    </p:ext>
    <p:ext uri="{EFAFB233-063F-42B5-8137-9DF3F51BA10A}">
      <p15:sldGuideLst xmlns:p15="http://schemas.microsoft.com/office/powerpoint/2012/main">
        <p15:guide id="1" pos="4192"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 id="2" name="Microsoft Office User" initials="MOU" lastIdx="6" clrIdx="2">
    <p:extLst>
      <p:ext uri="{19B8F6BF-5375-455C-9EA6-DF929625EA0E}">
        <p15:presenceInfo xmlns:p15="http://schemas.microsoft.com/office/powerpoint/2012/main" userId="Microsoft Office User" providerId="None"/>
      </p:ext>
    </p:extLst>
  </p:cmAuthor>
  <p:cmAuthor id="3" name="Susan Daffron (sudaffro)" initials="SCD" lastIdx="23" clrIdx="3">
    <p:extLst>
      <p:ext uri="{19B8F6BF-5375-455C-9EA6-DF929625EA0E}">
        <p15:presenceInfo xmlns:p15="http://schemas.microsoft.com/office/powerpoint/2012/main" userId="Susan Daffron (sudaffro)" providerId="None"/>
      </p:ext>
    </p:extLst>
  </p:cmAuthor>
  <p:cmAuthor id="4" name="Cynthia Mathis" initials="CM" lastIdx="22" clrIdx="4">
    <p:extLst>
      <p:ext uri="{19B8F6BF-5375-455C-9EA6-DF929625EA0E}">
        <p15:presenceInfo xmlns:p15="http://schemas.microsoft.com/office/powerpoint/2012/main" userId="e148e38bfedb68ce" providerId="Windows Live"/>
      </p:ext>
    </p:extLst>
  </p:cmAuthor>
  <p:cmAuthor id="5" name="Kristina Youso Connoy -X (kyousoco - EDITCETERA at Cisco)" initials="KYC-(-EaC" lastIdx="5" clrIdx="5">
    <p:extLst>
      <p:ext uri="{19B8F6BF-5375-455C-9EA6-DF929625EA0E}">
        <p15:presenceInfo xmlns:p15="http://schemas.microsoft.com/office/powerpoint/2012/main" userId="S::kyousoco@cisco.com::fc0bdac7-2d5a-40b1-9e81-94fb28b18f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00BCEB"/>
    <a:srgbClr val="F2F2F2"/>
    <a:srgbClr val="0D274D"/>
    <a:srgbClr val="282828"/>
    <a:srgbClr val="674D8C"/>
    <a:srgbClr val="2F8E15"/>
    <a:srgbClr val="146A06"/>
    <a:srgbClr val="00854F"/>
    <a:srgbClr val="86DB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2" autoAdjust="0"/>
    <p:restoredTop sz="92182" autoAdjust="0"/>
  </p:normalViewPr>
  <p:slideViewPr>
    <p:cSldViewPr snapToGrid="0" snapToObjects="1" showGuides="1">
      <p:cViewPr varScale="1">
        <p:scale>
          <a:sx n="61" d="100"/>
          <a:sy n="61" d="100"/>
        </p:scale>
        <p:origin x="67" y="442"/>
      </p:cViewPr>
      <p:guideLst>
        <p:guide pos="4192"/>
        <p:guide orient="horz" pos="2160"/>
      </p:guideLst>
    </p:cSldViewPr>
  </p:slideViewPr>
  <p:notesTextViewPr>
    <p:cViewPr>
      <p:scale>
        <a:sx n="100" d="100"/>
        <a:sy n="100" d="100"/>
      </p:scale>
      <p:origin x="0" y="0"/>
    </p:cViewPr>
  </p:notesTextViewPr>
  <p:sorterViewPr>
    <p:cViewPr>
      <p:scale>
        <a:sx n="180" d="100"/>
        <a:sy n="180" d="100"/>
      </p:scale>
      <p:origin x="0" y="12756"/>
    </p:cViewPr>
  </p:sorterViewPr>
  <p:notesViewPr>
    <p:cSldViewPr snapToGrid="0" snapToObjects="1" showGuides="1">
      <p:cViewPr varScale="1">
        <p:scale>
          <a:sx n="87" d="100"/>
          <a:sy n="87" d="100"/>
        </p:scale>
        <p:origin x="257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7/28/2020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7/28/2020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609585" rtl="0" eaLnBrk="0" fontAlgn="base" hangingPunct="0">
      <a:spcBef>
        <a:spcPct val="30000"/>
      </a:spcBef>
      <a:spcAft>
        <a:spcPct val="0"/>
      </a:spcAft>
      <a:defRPr sz="1600" kern="1200">
        <a:solidFill>
          <a:schemeClr val="tx1"/>
        </a:solidFill>
        <a:latin typeface="+mn-lt"/>
        <a:ea typeface="ＭＳ Ｐゴシック" charset="0"/>
        <a:cs typeface="ＭＳ Ｐゴシック" charset="0"/>
      </a:defRPr>
    </a:lvl1pPr>
    <a:lvl2pPr marL="609585" algn="l" defTabSz="609585" rtl="0" eaLnBrk="0" fontAlgn="base" hangingPunct="0">
      <a:spcBef>
        <a:spcPct val="30000"/>
      </a:spcBef>
      <a:spcAft>
        <a:spcPct val="0"/>
      </a:spcAft>
      <a:defRPr sz="1600" kern="1200">
        <a:solidFill>
          <a:schemeClr val="tx1"/>
        </a:solidFill>
        <a:latin typeface="+mn-lt"/>
        <a:ea typeface="ＭＳ Ｐゴシック" charset="0"/>
        <a:cs typeface="+mn-cs"/>
      </a:defRPr>
    </a:lvl2pPr>
    <a:lvl3pPr marL="1219170" algn="l" defTabSz="609585" rtl="0" eaLnBrk="0" fontAlgn="base" hangingPunct="0">
      <a:spcBef>
        <a:spcPct val="30000"/>
      </a:spcBef>
      <a:spcAft>
        <a:spcPct val="0"/>
      </a:spcAft>
      <a:defRPr sz="1600" kern="1200">
        <a:solidFill>
          <a:schemeClr val="tx1"/>
        </a:solidFill>
        <a:latin typeface="+mn-lt"/>
        <a:ea typeface="ＭＳ Ｐゴシック" charset="0"/>
        <a:cs typeface="+mn-cs"/>
      </a:defRPr>
    </a:lvl3pPr>
    <a:lvl4pPr marL="1828754" algn="l" defTabSz="609585" rtl="0" eaLnBrk="0" fontAlgn="base" hangingPunct="0">
      <a:spcBef>
        <a:spcPct val="30000"/>
      </a:spcBef>
      <a:spcAft>
        <a:spcPct val="0"/>
      </a:spcAft>
      <a:defRPr sz="1600" kern="1200">
        <a:solidFill>
          <a:schemeClr val="tx1"/>
        </a:solidFill>
        <a:latin typeface="+mn-lt"/>
        <a:ea typeface="ＭＳ Ｐゴシック" charset="0"/>
        <a:cs typeface="+mn-cs"/>
      </a:defRPr>
    </a:lvl4pPr>
    <a:lvl5pPr marL="2438339" algn="l" defTabSz="609585" rtl="0" eaLnBrk="0" fontAlgn="base" hangingPunct="0">
      <a:spcBef>
        <a:spcPct val="30000"/>
      </a:spcBef>
      <a:spcAft>
        <a:spcPct val="0"/>
      </a:spcAft>
      <a:defRPr sz="1600" kern="1200">
        <a:solidFill>
          <a:schemeClr val="tx1"/>
        </a:solidFill>
        <a:latin typeface="+mn-lt"/>
        <a:ea typeface="ＭＳ Ｐゴシック" charset="0"/>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emo.duo.com/push"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089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12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133891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344239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16</a:t>
            </a:fld>
            <a:endParaRPr lang="en-US"/>
          </a:p>
        </p:txBody>
      </p:sp>
    </p:spTree>
    <p:extLst>
      <p:ext uri="{BB962C8B-B14F-4D97-AF65-F5344CB8AC3E}">
        <p14:creationId xmlns:p14="http://schemas.microsoft.com/office/powerpoint/2010/main" val="49425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3f2d0c49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3f2d0c49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dirty="0">
                <a:solidFill>
                  <a:schemeClr val="dk1"/>
                </a:solidFill>
              </a:rPr>
              <a:t>Slide Objective (why to use the slide): </a:t>
            </a:r>
            <a:endParaRPr u="sng"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Duo has best-in-class MFA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u="sng" dirty="0">
                <a:solidFill>
                  <a:schemeClr val="dk1"/>
                </a:solidFill>
              </a:rPr>
              <a:t>Key Points: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Pioneers of Push technology for stronger security</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Consistent workflow for all end-users is convenient and easy to use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Security focus -  Out-of-band, context during authentication</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Easy enrollment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chemeClr val="dk1"/>
                </a:solidFill>
              </a:rPr>
              <a:t>Talking Points (how to use the slide):</a:t>
            </a:r>
            <a:endParaRPr u="sng"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Validating the user trust through an MFA solution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Duo Push is easy to use. Works on any smartphone. End-users simply tap a button to get access into applications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Duo provides a consistent workflow which is user friendly for authentication and easy to setup</a:t>
            </a:r>
            <a:endParaRPr dirty="0">
              <a:solidFill>
                <a:schemeClr val="dk1"/>
              </a:solidFill>
            </a:endParaRPr>
          </a:p>
          <a:p>
            <a:pPr marL="457200" marR="0" lvl="0" indent="-317500" algn="l" rtl="0">
              <a:lnSpc>
                <a:spcPct val="100000"/>
              </a:lnSpc>
              <a:spcBef>
                <a:spcPts val="0"/>
              </a:spcBef>
              <a:spcAft>
                <a:spcPts val="0"/>
              </a:spcAft>
              <a:buClr>
                <a:schemeClr val="dk1"/>
              </a:buClr>
              <a:buSzPts val="1400"/>
              <a:buFont typeface="Arial"/>
              <a:buChar char="-"/>
            </a:pPr>
            <a:r>
              <a:rPr lang="en" dirty="0">
                <a:solidFill>
                  <a:schemeClr val="dk1"/>
                </a:solidFill>
              </a:rPr>
              <a:t>End-users have a choice of authentication options when logging in</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Show a simple login workflow with Duo Push - </a:t>
            </a:r>
            <a:r>
              <a:rPr lang="en" u="sng" dirty="0">
                <a:solidFill>
                  <a:srgbClr val="1155CC"/>
                </a:solidFill>
                <a:hlinkClick r:id="rId3"/>
              </a:rPr>
              <a:t>https://demo.duo.com/push</a:t>
            </a:r>
            <a:endParaRPr dirty="0">
              <a:solidFill>
                <a:schemeClr val="dk1"/>
              </a:solidFill>
            </a:endParaRPr>
          </a:p>
          <a:p>
            <a:pPr marL="457200" marR="0" lvl="0" indent="-298450" algn="l" rtl="0">
              <a:lnSpc>
                <a:spcPct val="115000"/>
              </a:lnSpc>
              <a:spcBef>
                <a:spcPts val="0"/>
              </a:spcBef>
              <a:spcAft>
                <a:spcPts val="0"/>
              </a:spcAft>
              <a:buClr>
                <a:schemeClr val="dk1"/>
              </a:buClr>
              <a:buSzPts val="1100"/>
              <a:buChar char="-"/>
            </a:pPr>
            <a:r>
              <a:rPr lang="en" dirty="0">
                <a:solidFill>
                  <a:schemeClr val="dk1"/>
                </a:solidFill>
              </a:rPr>
              <a:t>User can self-enroll their endpoints into Duo through different workflows to reduce the burden on IT admins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Most end-users enroll themselves in less than 5 minutes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u="sng" dirty="0">
                <a:solidFill>
                  <a:schemeClr val="dk1"/>
                </a:solidFill>
              </a:rPr>
              <a:t>Customer stories:</a:t>
            </a:r>
            <a:endParaRPr u="sng"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An IT admin called us from </a:t>
            </a:r>
            <a:r>
              <a:rPr lang="en" b="1" dirty="0">
                <a:solidFill>
                  <a:schemeClr val="dk1"/>
                </a:solidFill>
              </a:rPr>
              <a:t>Stanford Health</a:t>
            </a:r>
            <a:r>
              <a:rPr lang="en" dirty="0">
                <a:solidFill>
                  <a:schemeClr val="dk1"/>
                </a:solidFill>
              </a:rPr>
              <a:t> to share that he received a voicemail from a doctor, telling him that he liked using Duo (Duo Push for e-prescriptions) - this was the first time that a doctor ever thanked the IT admin for adding a new security solution.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Our customer</a:t>
            </a:r>
            <a:r>
              <a:rPr lang="en" b="1" dirty="0">
                <a:solidFill>
                  <a:schemeClr val="dk1"/>
                </a:solidFill>
              </a:rPr>
              <a:t> Boston University </a:t>
            </a:r>
            <a:r>
              <a:rPr lang="en" dirty="0">
                <a:solidFill>
                  <a:schemeClr val="dk1"/>
                </a:solidFill>
              </a:rPr>
              <a:t>was able to enroll 24000 students in less than 2 months</a:t>
            </a:r>
            <a:endParaRPr dirty="0">
              <a:solidFill>
                <a:schemeClr val="dk1"/>
              </a:solidFill>
            </a:endParaRPr>
          </a:p>
          <a:p>
            <a:pPr marL="0" lvl="0" indent="0" algn="l" rtl="0">
              <a:spcBef>
                <a:spcPts val="0"/>
              </a:spcBef>
              <a:spcAft>
                <a:spcPts val="0"/>
              </a:spcAft>
              <a:buNone/>
            </a:pPr>
            <a:endParaRPr u="sng"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p>
        </p:txBody>
      </p:sp>
    </p:spTree>
    <p:extLst>
      <p:ext uri="{BB962C8B-B14F-4D97-AF65-F5344CB8AC3E}">
        <p14:creationId xmlns:p14="http://schemas.microsoft.com/office/powerpoint/2010/main" val="222614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20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CiscoSansTT ExtraLight" panose="020B0303020201020303" pitchFamily="34"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CiscoSansTT ExtraLight" panose="020B0303020201020303" pitchFamily="34" charset="0"/>
              <a:sym typeface="Arial"/>
            </a:endParaRPr>
          </a:p>
        </p:txBody>
      </p:sp>
    </p:spTree>
    <p:extLst>
      <p:ext uri="{BB962C8B-B14F-4D97-AF65-F5344CB8AC3E}">
        <p14:creationId xmlns:p14="http://schemas.microsoft.com/office/powerpoint/2010/main" val="2789831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19</a:t>
            </a:fld>
            <a:endParaRPr lang="en-US"/>
          </a:p>
        </p:txBody>
      </p:sp>
    </p:spTree>
    <p:extLst>
      <p:ext uri="{BB962C8B-B14F-4D97-AF65-F5344CB8AC3E}">
        <p14:creationId xmlns:p14="http://schemas.microsoft.com/office/powerpoint/2010/main" val="1523060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Notes Placeholder 2"/>
          <p:cNvSpPr>
            <a:spLocks noGrp="1"/>
          </p:cNvSpPr>
          <p:nvPr>
            <p:ph type="body" idx="1"/>
          </p:nvPr>
        </p:nvSpPr>
        <p:spPr/>
        <p:txBody>
          <a:bodyPr/>
          <a:lstStyle/>
          <a:p>
            <a:r>
              <a:rPr lang="en-US" altLang="en-US" dirty="0"/>
              <a:t>Very simply, AMP for Endpoints is a Next Gen Endpoints Security Solution that provides this visibility, context and control. It’s software as a service, cloud managed, deployed via a lightweight connector to protect endpoints running windows, mac, linux, and android</a:t>
            </a:r>
          </a:p>
        </p:txBody>
      </p:sp>
      <p:sp>
        <p:nvSpPr>
          <p:cNvPr id="112644" name="Slide Number Placeholder 3"/>
          <p:cNvSpPr>
            <a:spLocks noGrp="1"/>
          </p:cNvSpPr>
          <p:nvPr>
            <p:ph type="sldNum" sz="quarter" idx="5"/>
          </p:nvPr>
        </p:nvSpPr>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1D5823-A24E-493B-A59D-59B3EDD0A2A7}" type="slidenum">
              <a:rPr kumimoji="0" lang="en-US" altLang="en-US" sz="1000" b="0" i="0" u="none" strike="noStrike" kern="1200" cap="none" spc="0" normalizeH="0" baseline="0" noProof="0" smtClean="0">
                <a:ln>
                  <a:noFill/>
                </a:ln>
                <a:solidFill>
                  <a:prstClr val="black"/>
                </a:solidFill>
                <a:effectLst/>
                <a:uLnTx/>
                <a:uFillTx/>
                <a:latin typeface="CiscoSansTT ExtraLight" panose="020B0303020201020303" pitchFamily="34" charset="0"/>
                <a:ea typeface="MS PGothic" pitchFamily="34" charset="-128"/>
                <a:cs typeface="CiscoSansTT ExtraLight" panose="020B03030202010203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000" b="0" i="0" u="none" strike="noStrike" kern="1200" cap="none" spc="0" normalizeH="0" baseline="0" noProof="0" dirty="0">
              <a:ln>
                <a:noFill/>
              </a:ln>
              <a:solidFill>
                <a:prstClr val="black"/>
              </a:solidFill>
              <a:effectLst/>
              <a:uLnTx/>
              <a:uFillTx/>
              <a:latin typeface="CiscoSansTT ExtraLight" panose="020B0303020201020303" pitchFamily="34" charset="0"/>
              <a:ea typeface="MS PGothic" pitchFamily="34" charset="-128"/>
              <a:cs typeface="CiscoSansTT ExtraLight" panose="020B0303020201020303" pitchFamily="34"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37189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86281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24098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2"/>
                </a:solidFill>
                <a:latin typeface="CiscoSansTT Light" panose="020B0503020201020303" pitchFamily="34" charset="0"/>
                <a:ea typeface="ＭＳ Ｐゴシック" charset="0"/>
                <a:cs typeface="ＭＳ Ｐゴシック" charset="0"/>
              </a:rPr>
              <a:t>Small business owners wear a lot of hats and field a lot of demands. Their employees are increasingly </a:t>
            </a:r>
            <a:r>
              <a:rPr lang="en-US" sz="1600" dirty="0">
                <a:latin typeface="CiscoSansTT Light" panose="020B0503020201020303" pitchFamily="34" charset="0"/>
                <a:ea typeface="ＭＳ Ｐゴシック" charset="0"/>
                <a:cs typeface="ＭＳ Ｐゴシック" charset="0"/>
              </a:rPr>
              <a:t>mobile and need a reliable network. Their customers expect a flawless digital experience. They are working to build the future and battling to keep it secure. </a:t>
            </a: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a:t>
            </a:fld>
            <a:endParaRPr lang="en-US" dirty="0"/>
          </a:p>
        </p:txBody>
      </p:sp>
    </p:spTree>
    <p:extLst>
      <p:ext uri="{BB962C8B-B14F-4D97-AF65-F5344CB8AC3E}">
        <p14:creationId xmlns:p14="http://schemas.microsoft.com/office/powerpoint/2010/main" val="3649371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308529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next big thing is context.  What we mean by that is having all your teams work available on hand in the meeting</a:t>
            </a:r>
            <a:r>
              <a:rPr lang="en-US" sz="1200" baseline="0" dirty="0"/>
              <a:t> and having the ability to ‘meet’ before the meeting.</a:t>
            </a:r>
          </a:p>
          <a:p>
            <a:r>
              <a:rPr lang="en-US" sz="1200" baseline="0" dirty="0"/>
              <a:t>Before the meeting work can start - Webex Teams provides the space for the team to discuss things, share content - start working.</a:t>
            </a:r>
          </a:p>
          <a:p>
            <a:r>
              <a:rPr lang="en-US" sz="1200" baseline="0" dirty="0"/>
              <a:t>And when you get the the time of the meeting things have already started and all that discussion and work is available right there in the meeting.</a:t>
            </a:r>
          </a:p>
          <a:p>
            <a:r>
              <a:rPr lang="en-US" sz="1200" baseline="0" dirty="0"/>
              <a:t>You can simply share content from any device in the meeting - directly from the space, another, or from your desktop or mobile device - it really is that simple, wireless and fast! </a:t>
            </a:r>
            <a:r>
              <a:rPr lang="en-US" sz="1200" b="1"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(unlike: having to go find content, find a lead to connect to the video system if in a room, or</a:t>
            </a:r>
            <a:r>
              <a:rPr lang="en-US" sz="1200" b="1" kern="1200" baseline="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 even email to all participants</a:t>
            </a:r>
            <a:r>
              <a:rPr lang="en-US" sz="1200" b="1"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a:t>
            </a:r>
            <a:endParaRPr lang="en-US" sz="1200" baseline="0" dirty="0"/>
          </a:p>
          <a:p>
            <a:r>
              <a:rPr lang="en-US" sz="1200" baseline="0" dirty="0"/>
              <a:t>And it doesn’t stop there. The moment the meeting finishes, the work doesn’t - the team is still connected and can carry on, keep productive, check in on items discussed, provide updates and status reports - and all this is all available in the next meeting</a:t>
            </a:r>
            <a:r>
              <a:rPr lang="mr-IN" sz="1200" baseline="0" dirty="0"/>
              <a:t>…</a:t>
            </a:r>
            <a:endParaRPr lang="en-GB" sz="1200" baseline="0" dirty="0"/>
          </a:p>
          <a:p>
            <a:endParaRPr lang="en-US" sz="1200" dirty="0"/>
          </a:p>
          <a:p>
            <a:r>
              <a:rPr lang="en-US" sz="1200" dirty="0"/>
              <a:t>An added benefit</a:t>
            </a:r>
            <a:r>
              <a:rPr lang="en-US" sz="1200" baseline="0" dirty="0"/>
              <a:t> of joining a meeting through Webex Teams is that during the meeting everyone is an equal participant and so can mange the meeting - mute noisy participants, record</a:t>
            </a:r>
            <a:r>
              <a:rPr lang="mr-IN" sz="1200" baseline="0" dirty="0"/>
              <a:t>…</a:t>
            </a:r>
            <a:r>
              <a:rPr lang="en-GB" sz="1200" baseline="0" dirty="0"/>
              <a:t>  </a:t>
            </a:r>
            <a:r>
              <a:rPr lang="en-GB" sz="1200" b="1" baseline="0" dirty="0"/>
              <a:t>without having to disrupt the flow of the meeting so keeping the productivity going </a:t>
            </a:r>
            <a:endParaRPr lang="en-US" sz="1200" dirty="0"/>
          </a:p>
          <a:p>
            <a:endParaRPr lang="en-US" sz="1200" dirty="0"/>
          </a:p>
          <a:p>
            <a:pPr marL="0" marR="0" lvl="0" indent="0" algn="l" defTabSz="457200" rtl="0" eaLnBrk="0" fontAlgn="base" latinLnBrk="0" hangingPunct="0">
              <a:lnSpc>
                <a:spcPct val="100000"/>
              </a:lnSpc>
              <a:spcBef>
                <a:spcPct val="30000"/>
              </a:spcBef>
              <a:spcAft>
                <a:spcPct val="0"/>
              </a:spcAft>
              <a:buClrTx/>
              <a:buSzTx/>
              <a:buFont typeface="Arial" charset="0"/>
              <a:buNone/>
              <a:tabLst/>
              <a:defRPr/>
            </a:pPr>
            <a:r>
              <a:rPr lang="en-US" sz="1200" b="1" i="0" u="sng" baseline="0" dirty="0"/>
              <a:t>Slide Transition</a:t>
            </a:r>
          </a:p>
          <a:p>
            <a:pPr marL="0" marR="0" lvl="0" indent="0" algn="l" defTabSz="457200" rtl="0" eaLnBrk="0" fontAlgn="base" latinLnBrk="0" hangingPunct="0">
              <a:lnSpc>
                <a:spcPct val="100000"/>
              </a:lnSpc>
              <a:spcBef>
                <a:spcPct val="30000"/>
              </a:spcBef>
              <a:spcAft>
                <a:spcPct val="0"/>
              </a:spcAft>
              <a:buClrTx/>
              <a:buSzTx/>
              <a:buFont typeface="Arial" charset="0"/>
              <a:buNone/>
              <a:tabLst/>
              <a:defRPr/>
            </a:pPr>
            <a:r>
              <a:rPr lang="en-US" sz="1200" i="0" baseline="0" dirty="0"/>
              <a:t>Now let’s let’s look at the meeting experience through the lens of creativity</a:t>
            </a:r>
            <a:r>
              <a:rPr lang="mr-IN" sz="1200" i="0" baseline="0" dirty="0"/>
              <a:t>…</a:t>
            </a:r>
            <a:endParaRPr lang="en-US" dirty="0"/>
          </a:p>
          <a:p>
            <a:endParaRPr lang="en-US" dirty="0"/>
          </a:p>
          <a:p>
            <a:endParaRPr lang="en-US" dirty="0"/>
          </a:p>
          <a:p>
            <a:endParaRPr lang="en-US" dirty="0"/>
          </a:p>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0196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3678211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charset="0"/>
              <a:buNone/>
            </a:pPr>
            <a:r>
              <a:rPr lang="en-US" sz="1600" b="0" i="0" u="none" strike="noStrike" kern="1200">
                <a:solidFill>
                  <a:schemeClr val="tx1"/>
                </a:solidFill>
                <a:effectLst/>
                <a:latin typeface="+mn-lt"/>
                <a:ea typeface="ＭＳ Ｐゴシック" charset="0"/>
                <a:cs typeface="ＭＳ Ｐゴシック" charset="0"/>
              </a:rPr>
              <a:t>Umbrella integrates multiple security services — DNS-layer security, firewall, secure web gateway, cloud access security broker, and more — to centrally manage protection for all of your remote and branch locations </a:t>
            </a:r>
          </a:p>
          <a:p>
            <a:pPr marL="0" marR="0" lvl="0" indent="0" algn="l" rtl="0">
              <a:lnSpc>
                <a:spcPct val="100000"/>
              </a:lnSpc>
              <a:spcBef>
                <a:spcPts val="0"/>
              </a:spcBef>
              <a:spcAft>
                <a:spcPts val="0"/>
              </a:spcAft>
              <a:buClr>
                <a:schemeClr val="dk1"/>
              </a:buClr>
              <a:buSzPts val="1200"/>
              <a:buFont typeface="Calibri"/>
              <a:buNone/>
            </a:pPr>
            <a:endParaRPr lang="en-US" sz="1600" b="0" i="0" u="none" strike="noStrike" cap="none">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600" b="0" i="0" u="none" strike="noStrike" kern="1200">
                <a:solidFill>
                  <a:schemeClr val="tx1"/>
                </a:solidFill>
                <a:effectLst/>
                <a:latin typeface="+mn-lt"/>
                <a:ea typeface="ＭＳ Ｐゴシック" charset="0"/>
                <a:cs typeface="ＭＳ Ｐゴシック" charset="0"/>
              </a:rPr>
              <a:t>Having this functionality in a single platform</a:t>
            </a:r>
            <a:r>
              <a:rPr lang="en-US" sz="1600" b="0" i="0" u="none" strike="noStrike" kern="1200" baseline="0">
                <a:solidFill>
                  <a:schemeClr val="tx1"/>
                </a:solidFill>
                <a:effectLst/>
                <a:latin typeface="+mn-lt"/>
                <a:ea typeface="ＭＳ Ｐゴシック" charset="0"/>
                <a:cs typeface="ＭＳ Ｐゴシック" charset="0"/>
              </a:rPr>
              <a:t> is important because it helps to reduce the time, money, and resources previously required for deployment, configuration and integration tasks. </a:t>
            </a:r>
          </a:p>
          <a:p>
            <a:pPr marL="0" marR="0" lvl="0" indent="0" algn="l" rtl="0">
              <a:lnSpc>
                <a:spcPct val="100000"/>
              </a:lnSpc>
              <a:spcBef>
                <a:spcPts val="0"/>
              </a:spcBef>
              <a:spcAft>
                <a:spcPts val="0"/>
              </a:spcAft>
              <a:buClr>
                <a:schemeClr val="dk1"/>
              </a:buClr>
              <a:buSzPts val="1200"/>
              <a:buFont typeface="Calibri"/>
              <a:buNone/>
            </a:pPr>
            <a:endParaRPr lang="en-US" sz="1600" b="0" i="0" u="none" strike="noStrike" kern="1200" baseline="0">
              <a:solidFill>
                <a:schemeClr val="tx1"/>
              </a:solidFill>
              <a:effectLst/>
              <a:latin typeface="+mn-lt"/>
              <a:ea typeface="ＭＳ Ｐゴシック" charset="0"/>
              <a:cs typeface="ＭＳ Ｐゴシック" charset="0"/>
            </a:endParaRPr>
          </a:p>
          <a:p>
            <a:pPr marL="0" marR="0" lvl="0" indent="0" algn="l" rtl="0">
              <a:lnSpc>
                <a:spcPct val="100000"/>
              </a:lnSpc>
              <a:spcBef>
                <a:spcPts val="0"/>
              </a:spcBef>
              <a:spcAft>
                <a:spcPts val="0"/>
              </a:spcAft>
              <a:buClr>
                <a:schemeClr val="dk1"/>
              </a:buClr>
              <a:buSzPts val="1200"/>
              <a:buFont typeface="Calibri"/>
              <a:buNone/>
            </a:pPr>
            <a:r>
              <a:rPr lang="en-US" sz="1600" b="0" i="0" u="none" strike="noStrike" kern="1200" baseline="0">
                <a:solidFill>
                  <a:schemeClr val="tx1"/>
                </a:solidFill>
                <a:effectLst/>
                <a:latin typeface="+mn-lt"/>
                <a:ea typeface="ＭＳ Ｐゴシック" charset="0"/>
                <a:cs typeface="ＭＳ Ｐゴシック" charset="0"/>
              </a:rPr>
              <a:t>Equally important, is the flexibility </a:t>
            </a:r>
            <a:r>
              <a:rPr lang="en-US" sz="1600" b="0" i="0" u="none" strike="noStrike" kern="1200">
                <a:solidFill>
                  <a:schemeClr val="tx1"/>
                </a:solidFill>
                <a:effectLst/>
                <a:latin typeface="+mn-lt"/>
                <a:ea typeface="ＭＳ Ｐゴシック" charset="0"/>
                <a:cs typeface="ＭＳ Ｐゴシック" charset="0"/>
              </a:rPr>
              <a:t>to deploy what is needed by </a:t>
            </a:r>
            <a:r>
              <a:rPr lang="en-US" sz="1600" b="0" i="0" u="none" strike="noStrike" kern="1200" baseline="0">
                <a:solidFill>
                  <a:schemeClr val="tx1"/>
                </a:solidFill>
                <a:effectLst/>
                <a:latin typeface="+mn-lt"/>
                <a:ea typeface="ＭＳ Ｐゴシック" charset="0"/>
                <a:cs typeface="ＭＳ Ｐゴシック" charset="0"/>
              </a:rPr>
              <a:t>locations and users: </a:t>
            </a:r>
            <a:endParaRPr lang="en-US" sz="1600" b="0" i="0" u="none" strike="noStrike" kern="1200">
              <a:solidFill>
                <a:schemeClr val="tx1"/>
              </a:solidFill>
              <a:effectLst/>
              <a:latin typeface="+mn-lt"/>
              <a:ea typeface="ＭＳ Ｐゴシック" charset="0"/>
              <a:cs typeface="ＭＳ Ｐゴシック" charset="0"/>
            </a:endParaRPr>
          </a:p>
          <a:p>
            <a:pPr marL="171450" marR="0" lvl="0" indent="-171450" algn="l" rtl="0">
              <a:lnSpc>
                <a:spcPct val="100000"/>
              </a:lnSpc>
              <a:spcBef>
                <a:spcPts val="0"/>
              </a:spcBef>
              <a:spcAft>
                <a:spcPts val="0"/>
              </a:spcAft>
              <a:buClr>
                <a:schemeClr val="dk1"/>
              </a:buClr>
              <a:buSzPts val="1200"/>
              <a:buFont typeface="Arial" charset="0"/>
              <a:buChar char="•"/>
            </a:pPr>
            <a:r>
              <a:rPr lang="en-US" sz="1600" b="0" i="0" u="none" strike="noStrike" kern="1200">
                <a:solidFill>
                  <a:schemeClr val="tx1"/>
                </a:solidFill>
                <a:effectLst/>
                <a:latin typeface="+mn-lt"/>
                <a:ea typeface="ＭＳ Ｐゴシック" charset="0"/>
                <a:cs typeface="ＭＳ Ｐゴシック" charset="0"/>
              </a:rPr>
              <a:t>For</a:t>
            </a:r>
            <a:r>
              <a:rPr lang="en-US" sz="1600" b="0" i="0" u="none" strike="noStrike" kern="1200" baseline="0">
                <a:solidFill>
                  <a:schemeClr val="tx1"/>
                </a:solidFill>
                <a:effectLst/>
                <a:latin typeface="+mn-lt"/>
                <a:ea typeface="ＭＳ Ｐゴシック" charset="0"/>
                <a:cs typeface="ＭＳ Ｐゴシック" charset="0"/>
              </a:rPr>
              <a:t> some, that means </a:t>
            </a:r>
            <a:r>
              <a:rPr lang="en-US" sz="1600" b="0" i="0" u="none" strike="noStrike" kern="1200">
                <a:solidFill>
                  <a:schemeClr val="tx1"/>
                </a:solidFill>
                <a:effectLst/>
                <a:latin typeface="+mn-lt"/>
                <a:ea typeface="ＭＳ Ｐゴシック" charset="0"/>
                <a:cs typeface="ＭＳ Ｐゴシック" charset="0"/>
              </a:rPr>
              <a:t>DNS-layer security is the perfect fit</a:t>
            </a:r>
          </a:p>
          <a:p>
            <a:pPr marL="171450" marR="0" lvl="0" indent="-171450" algn="l" rtl="0">
              <a:lnSpc>
                <a:spcPct val="100000"/>
              </a:lnSpc>
              <a:spcBef>
                <a:spcPts val="0"/>
              </a:spcBef>
              <a:spcAft>
                <a:spcPts val="0"/>
              </a:spcAft>
              <a:buClr>
                <a:schemeClr val="dk1"/>
              </a:buClr>
              <a:buSzPts val="1200"/>
              <a:buFont typeface="Arial" charset="0"/>
              <a:buChar char="•"/>
            </a:pPr>
            <a:r>
              <a:rPr lang="en-US" sz="1600" b="0" i="0" u="none" strike="noStrike" kern="1200">
                <a:solidFill>
                  <a:schemeClr val="tx1"/>
                </a:solidFill>
                <a:effectLst/>
                <a:latin typeface="+mn-lt"/>
                <a:ea typeface="ＭＳ Ｐゴシック" charset="0"/>
                <a:cs typeface="ＭＳ Ｐゴシック" charset="0"/>
              </a:rPr>
              <a:t>While for others, deeper inspection with the web gateway or cloud-delivered firewall is needed</a:t>
            </a:r>
          </a:p>
          <a:p>
            <a:pPr marL="171450" marR="0" lvl="0" indent="-171450" algn="l" rtl="0">
              <a:lnSpc>
                <a:spcPct val="100000"/>
              </a:lnSpc>
              <a:spcBef>
                <a:spcPts val="0"/>
              </a:spcBef>
              <a:spcAft>
                <a:spcPts val="0"/>
              </a:spcAft>
              <a:buClr>
                <a:schemeClr val="dk1"/>
              </a:buClr>
              <a:buSzPts val="1200"/>
              <a:buFont typeface="Arial" charset="0"/>
              <a:buChar char="•"/>
            </a:pPr>
            <a:endParaRPr lang="en-US" sz="1600" b="0" i="0" u="none" strike="noStrike" kern="1200">
              <a:solidFill>
                <a:schemeClr val="tx1"/>
              </a:solidFill>
              <a:effectLst/>
              <a:latin typeface="+mn-lt"/>
              <a:ea typeface="ＭＳ Ｐゴシック" charset="0"/>
              <a:cs typeface="ＭＳ Ｐゴシック" charset="0"/>
            </a:endParaRPr>
          </a:p>
          <a:p>
            <a:pPr marL="0" marR="0" lvl="0" indent="0" algn="l" rtl="0">
              <a:lnSpc>
                <a:spcPct val="100000"/>
              </a:lnSpc>
              <a:spcBef>
                <a:spcPts val="0"/>
              </a:spcBef>
              <a:spcAft>
                <a:spcPts val="0"/>
              </a:spcAft>
              <a:buClr>
                <a:schemeClr val="dk1"/>
              </a:buClr>
              <a:buSzPts val="1200"/>
              <a:buFont typeface="Calibri"/>
              <a:buNone/>
            </a:pPr>
            <a:r>
              <a:rPr lang="en-US" sz="1600" b="0" i="0" u="none" strike="noStrike" kern="1200">
                <a:solidFill>
                  <a:schemeClr val="tx1"/>
                </a:solidFill>
                <a:effectLst/>
                <a:latin typeface="+mn-lt"/>
                <a:ea typeface="ＭＳ Ｐゴシック" charset="0"/>
                <a:cs typeface="ＭＳ Ｐゴシック" charset="0"/>
              </a:rPr>
              <a:t>Let’s first look </a:t>
            </a:r>
            <a:r>
              <a:rPr lang="en-US" sz="1600" b="0" i="0" u="none" strike="noStrike" kern="1200" baseline="0">
                <a:solidFill>
                  <a:schemeClr val="tx1"/>
                </a:solidFill>
                <a:effectLst/>
                <a:latin typeface="+mn-lt"/>
                <a:ea typeface="ＭＳ Ｐゴシック" charset="0"/>
                <a:cs typeface="ＭＳ Ｐゴシック" charset="0"/>
              </a:rPr>
              <a:t>at the broad set of visibility, protection and control that Umbrella can provide and then we will look at some of the key capabilities within each of the security services (or components) more closely. </a:t>
            </a:r>
            <a:endParaRPr lang="en-US" sz="1600" b="0" i="0" u="none" strike="noStrike" kern="1200">
              <a:solidFill>
                <a:schemeClr val="tx1"/>
              </a:solidFill>
              <a:effectLst/>
              <a:latin typeface="+mn-lt"/>
              <a:ea typeface="ＭＳ Ｐゴシック" charset="0"/>
              <a:cs typeface="ＭＳ Ｐゴシック" charset="0"/>
            </a:endParaRPr>
          </a:p>
          <a:p>
            <a:pPr marL="0" indent="0" rtl="0" fontAlgn="t">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78B8799-42A2-4D43-AF76-D3220836283D}" type="slidenum">
              <a:rPr kumimoji="0" lang="en-US" sz="1200" b="0" i="0" u="none" strike="noStrike" kern="1200" cap="none" spc="0" normalizeH="0" baseline="0" noProof="0" smtClean="0">
                <a:ln>
                  <a:noFill/>
                </a:ln>
                <a:solidFill>
                  <a:prstClr val="black"/>
                </a:solidFill>
                <a:effectLst/>
                <a:uLnTx/>
                <a:uFillTx/>
                <a:latin typeface="CiscoSansTT ExtraLight" panose="020B0303020201020303"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iscoSansTT ExtraLight" panose="020B0303020201020303" pitchFamily="34" charset="0"/>
              <a:ea typeface="ＭＳ Ｐゴシック" pitchFamily="34" charset="-128"/>
              <a:cs typeface="+mn-cs"/>
            </a:endParaRPr>
          </a:p>
        </p:txBody>
      </p:sp>
    </p:spTree>
    <p:extLst>
      <p:ext uri="{BB962C8B-B14F-4D97-AF65-F5344CB8AC3E}">
        <p14:creationId xmlns:p14="http://schemas.microsoft.com/office/powerpoint/2010/main" val="3865348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In order to reduce</a:t>
            </a:r>
            <a:r>
              <a:rPr lang="en-US" sz="900" kern="1200" baseline="0" dirty="0">
                <a:solidFill>
                  <a:schemeClr val="tx1"/>
                </a:solidFill>
                <a:effectLst/>
                <a:latin typeface="+mn-lt"/>
                <a:ea typeface="+mn-ea"/>
                <a:cs typeface="+mn-cs"/>
              </a:rPr>
              <a:t> the </a:t>
            </a:r>
            <a:r>
              <a:rPr lang="en-US" dirty="0"/>
              <a:t>threats </a:t>
            </a:r>
            <a:r>
              <a:rPr lang="en-US" sz="900" kern="1200" baseline="0" dirty="0">
                <a:solidFill>
                  <a:schemeClr val="tx1"/>
                </a:solidFill>
                <a:effectLst/>
                <a:latin typeface="+mn-lt"/>
                <a:ea typeface="+mn-ea"/>
                <a:cs typeface="+mn-cs"/>
              </a:rPr>
              <a:t>you face</a:t>
            </a:r>
            <a:r>
              <a:rPr lang="en-US" sz="900" kern="1200" dirty="0">
                <a:solidFill>
                  <a:schemeClr val="tx1"/>
                </a:solidFill>
                <a:effectLst/>
                <a:latin typeface="+mn-lt"/>
                <a:ea typeface="+mn-ea"/>
                <a:cs typeface="+mn-cs"/>
              </a:rPr>
              <a:t>, you need the best threat intelligence. Cisco </a:t>
            </a:r>
            <a:r>
              <a:rPr lang="en-US" sz="900" kern="1200" dirty="0" err="1">
                <a:solidFill>
                  <a:schemeClr val="tx1"/>
                </a:solidFill>
                <a:effectLst/>
                <a:latin typeface="+mn-lt"/>
                <a:ea typeface="+mn-ea"/>
                <a:cs typeface="+mn-cs"/>
              </a:rPr>
              <a:t>Talos</a:t>
            </a:r>
            <a:r>
              <a:rPr lang="en-US" sz="900" kern="1200" dirty="0">
                <a:solidFill>
                  <a:schemeClr val="tx1"/>
                </a:solidFill>
                <a:effectLst/>
                <a:latin typeface="+mn-lt"/>
                <a:ea typeface="+mn-ea"/>
                <a:cs typeface="+mn-cs"/>
              </a:rPr>
              <a:t> is the largest threat detection network in the world, monitoring 35% of global email traffic, including </a:t>
            </a:r>
            <a:r>
              <a:rPr lang="en-US" sz="900" b="0" kern="1200" dirty="0">
                <a:solidFill>
                  <a:schemeClr val="tx1"/>
                </a:solidFill>
                <a:effectLst/>
                <a:latin typeface="+mn-lt"/>
                <a:ea typeface="+mn-ea"/>
                <a:cs typeface="+mn-cs"/>
              </a:rPr>
              <a:t>600</a:t>
            </a:r>
            <a:r>
              <a:rPr lang="en-US" sz="900" kern="1200" dirty="0">
                <a:solidFill>
                  <a:schemeClr val="tx1"/>
                </a:solidFill>
                <a:effectLst/>
                <a:latin typeface="+mn-lt"/>
                <a:ea typeface="+mn-ea"/>
                <a:cs typeface="+mn-cs"/>
              </a:rPr>
              <a:t> billion email messages and 1.5 million malware samples daily. </a:t>
            </a:r>
          </a:p>
          <a:p>
            <a:r>
              <a:rPr lang="en-US" sz="900" kern="1200" dirty="0">
                <a:solidFill>
                  <a:schemeClr val="tx1"/>
                </a:solidFill>
                <a:effectLst/>
                <a:latin typeface="+mn-lt"/>
                <a:ea typeface="+mn-ea"/>
                <a:cs typeface="+mn-cs"/>
              </a:rPr>
              <a:t> </a:t>
            </a:r>
          </a:p>
          <a:p>
            <a:r>
              <a:rPr lang="en-US" sz="900" kern="1200" dirty="0" err="1">
                <a:solidFill>
                  <a:schemeClr val="tx1"/>
                </a:solidFill>
                <a:effectLst/>
                <a:latin typeface="+mn-lt"/>
                <a:ea typeface="+mn-ea"/>
                <a:cs typeface="+mn-cs"/>
              </a:rPr>
              <a:t>Talos</a:t>
            </a:r>
            <a:r>
              <a:rPr lang="en-US" sz="900" kern="1200" dirty="0">
                <a:solidFill>
                  <a:schemeClr val="tx1"/>
                </a:solidFill>
                <a:effectLst/>
                <a:latin typeface="+mn-lt"/>
                <a:ea typeface="+mn-ea"/>
                <a:cs typeface="+mn-cs"/>
              </a:rPr>
              <a:t> is a recognized leader in threat detection as validated by NSS Labs. With over 250 highly skilled malware reverse engineers, threat analysts, and zero-day vulnerability research engineers, </a:t>
            </a:r>
            <a:r>
              <a:rPr lang="en-US" sz="900" kern="1200" dirty="0" err="1">
                <a:solidFill>
                  <a:schemeClr val="tx1"/>
                </a:solidFill>
                <a:effectLst/>
                <a:latin typeface="+mn-lt"/>
                <a:ea typeface="+mn-ea"/>
                <a:cs typeface="+mn-cs"/>
              </a:rPr>
              <a:t>Talos</a:t>
            </a:r>
            <a:r>
              <a:rPr lang="en-US" sz="900" kern="1200" dirty="0">
                <a:solidFill>
                  <a:schemeClr val="tx1"/>
                </a:solidFill>
                <a:effectLst/>
                <a:latin typeface="+mn-lt"/>
                <a:ea typeface="+mn-ea"/>
                <a:cs typeface="+mn-cs"/>
              </a:rPr>
              <a:t> catches threats </a:t>
            </a:r>
            <a:r>
              <a:rPr lang="en-US" dirty="0"/>
              <a:t>that </a:t>
            </a:r>
            <a:r>
              <a:rPr lang="en-US" sz="900" kern="1200" dirty="0">
                <a:solidFill>
                  <a:schemeClr val="tx1"/>
                </a:solidFill>
                <a:effectLst/>
                <a:latin typeface="+mn-lt"/>
                <a:ea typeface="+mn-ea"/>
                <a:cs typeface="+mn-cs"/>
              </a:rPr>
              <a:t>traditional security infrastructure and analysis systems can’t. </a:t>
            </a:r>
          </a:p>
          <a:p>
            <a:r>
              <a:rPr lang="en-US" sz="900" kern="1200" dirty="0">
                <a:solidFill>
                  <a:schemeClr val="tx1"/>
                </a:solidFill>
                <a:effectLst/>
                <a:latin typeface="+mn-lt"/>
                <a:ea typeface="+mn-ea"/>
                <a:cs typeface="+mn-cs"/>
              </a:rPr>
              <a:t> </a:t>
            </a:r>
          </a:p>
          <a:p>
            <a:pPr marL="0" marR="0" lvl="0" indent="0" algn="l" defTabSz="685891" rtl="0" eaLnBrk="1" fontAlgn="auto" latinLnBrk="0" hangingPunct="1">
              <a:lnSpc>
                <a:spcPct val="100000"/>
              </a:lnSpc>
              <a:spcBef>
                <a:spcPts val="0"/>
              </a:spcBef>
              <a:spcAft>
                <a:spcPts val="0"/>
              </a:spcAft>
              <a:buClrTx/>
              <a:buSzTx/>
              <a:buFontTx/>
              <a:buNone/>
              <a:tabLst/>
              <a:defRPr/>
            </a:pPr>
            <a:r>
              <a:rPr lang="en-US" sz="900" dirty="0" err="1"/>
              <a:t>Talos</a:t>
            </a:r>
            <a:r>
              <a:rPr lang="en-US" sz="900" dirty="0"/>
              <a:t> has unique insight into email-based threats due to SenderBase</a:t>
            </a:r>
            <a:r>
              <a:rPr lang="en-US" sz="900" baseline="0" dirty="0"/>
              <a:t> reputation filtering</a:t>
            </a:r>
            <a:r>
              <a:rPr lang="en-US" sz="900" dirty="0"/>
              <a:t>. Our diverse customer base allows us to address and identify threats with unparalleled speed and agility. Each day we inspect billions of emails; drawing on layered detection technologies we</a:t>
            </a:r>
            <a:r>
              <a:rPr lang="en-US" sz="900" baseline="0" dirty="0"/>
              <a:t>’re going to talk about today. </a:t>
            </a:r>
            <a:r>
              <a:rPr lang="en-US" sz="900" baseline="0" dirty="0" err="1"/>
              <a:t>Talos</a:t>
            </a:r>
            <a:r>
              <a:rPr lang="en-US" sz="900" baseline="0" dirty="0"/>
              <a:t> blocks </a:t>
            </a:r>
            <a:r>
              <a:rPr lang="en-US" sz="900" dirty="0"/>
              <a:t>200 billion malicious emails a day, or 2.3 million blocks per second.</a:t>
            </a:r>
          </a:p>
          <a:p>
            <a:pPr marL="0" marR="0" lvl="0" indent="0" algn="l" defTabSz="685891"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With </a:t>
            </a:r>
            <a:r>
              <a:rPr lang="en-US" sz="900" kern="1200" dirty="0" err="1">
                <a:solidFill>
                  <a:schemeClr val="tx1"/>
                </a:solidFill>
                <a:effectLst/>
                <a:latin typeface="+mn-lt"/>
                <a:ea typeface="+mn-ea"/>
                <a:cs typeface="+mn-cs"/>
              </a:rPr>
              <a:t>Talos</a:t>
            </a:r>
            <a:r>
              <a:rPr lang="en-US" sz="900" kern="1200" dirty="0">
                <a:solidFill>
                  <a:schemeClr val="tx1"/>
                </a:solidFill>
                <a:effectLst/>
                <a:latin typeface="+mn-lt"/>
                <a:ea typeface="+mn-ea"/>
                <a:cs typeface="+mn-cs"/>
              </a:rPr>
              <a:t>,</a:t>
            </a:r>
            <a:r>
              <a:rPr lang="en-US" sz="900" kern="1200" baseline="0" dirty="0">
                <a:solidFill>
                  <a:schemeClr val="tx1"/>
                </a:solidFill>
                <a:effectLst/>
                <a:latin typeface="+mn-lt"/>
                <a:ea typeface="+mn-ea"/>
                <a:cs typeface="+mn-cs"/>
              </a:rPr>
              <a:t> y</a:t>
            </a:r>
            <a:r>
              <a:rPr lang="en-US" sz="900" kern="1200" dirty="0">
                <a:solidFill>
                  <a:schemeClr val="tx1"/>
                </a:solidFill>
                <a:effectLst/>
                <a:latin typeface="+mn-lt"/>
                <a:ea typeface="+mn-ea"/>
                <a:cs typeface="+mn-cs"/>
              </a:rPr>
              <a:t>ou’re able to see more anomalies</a:t>
            </a:r>
            <a:r>
              <a:rPr lang="en-US" sz="900" kern="1200" baseline="0" dirty="0">
                <a:solidFill>
                  <a:schemeClr val="tx1"/>
                </a:solidFill>
                <a:effectLst/>
                <a:latin typeface="+mn-lt"/>
                <a:ea typeface="+mn-ea"/>
                <a:cs typeface="+mn-cs"/>
              </a:rPr>
              <a:t>, network intrusions and threats because Cisco delivers a 2</a:t>
            </a:r>
            <a:r>
              <a:rPr lang="en-US" sz="900" kern="1200" dirty="0">
                <a:solidFill>
                  <a:schemeClr val="tx1"/>
                </a:solidFill>
                <a:effectLst/>
                <a:latin typeface="+mn-lt"/>
                <a:ea typeface="+mn-ea"/>
                <a:cs typeface="+mn-cs"/>
              </a:rPr>
              <a:t>4/7 view into global traffic activity and keeps you up-to-date</a:t>
            </a:r>
            <a:r>
              <a:rPr lang="en-US" sz="900" kern="1200" baseline="0" dirty="0">
                <a:solidFill>
                  <a:schemeClr val="tx1"/>
                </a:solidFill>
                <a:effectLst/>
                <a:latin typeface="+mn-lt"/>
                <a:ea typeface="+mn-ea"/>
                <a:cs typeface="+mn-cs"/>
              </a:rPr>
              <a:t> with the latest intelligence every </a:t>
            </a:r>
            <a:r>
              <a:rPr lang="en-US" sz="900" kern="1200" dirty="0">
                <a:solidFill>
                  <a:schemeClr val="tx1"/>
                </a:solidFill>
                <a:effectLst/>
                <a:latin typeface="+mn-lt"/>
                <a:ea typeface="+mn-ea"/>
                <a:cs typeface="+mn-cs"/>
              </a:rPr>
              <a:t>3-5 minutes. No other company can offer this comprehensive intelligence. </a:t>
            </a:r>
          </a:p>
          <a:p>
            <a:endParaRPr lang="en-US" sz="90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a:p>
            <a:r>
              <a:rPr lang="en-GB" sz="900" baseline="0" dirty="0"/>
              <a:t>Live map of threats today: Malware = http://beta.senderbase.org/ebc_malware/. Email Spam = http://beta.senderbase.org/ebc_spam/. </a:t>
            </a:r>
            <a:endParaRPr lang="en-GB" sz="900" dirty="0"/>
          </a:p>
          <a:p>
            <a:endParaRPr lang="en-GB" sz="900" dirty="0"/>
          </a:p>
          <a:p>
            <a:pPr defTabSz="432465">
              <a:defRPr/>
            </a:pPr>
            <a:endParaRPr lang="en-US" sz="900" b="0" dirty="0">
              <a:solidFill>
                <a:schemeClr val="tx1"/>
              </a:solidFill>
            </a:endParaRPr>
          </a:p>
          <a:p>
            <a:pPr marL="0" marR="0">
              <a:spcBef>
                <a:spcPts val="0"/>
              </a:spcBef>
              <a:spcAft>
                <a:spcPts val="0"/>
              </a:spcAft>
            </a:pPr>
            <a:r>
              <a:rPr lang="en-US" sz="900" dirty="0">
                <a:effectLst/>
                <a:latin typeface="CiscoSansTT" charset="0"/>
                <a:ea typeface="Calibri" charset="0"/>
                <a:cs typeface="Times New Roman" charset="0"/>
              </a:rPr>
              <a:t>Let's have a look at how </a:t>
            </a:r>
            <a:r>
              <a:rPr lang="en-US" sz="900" dirty="0" err="1">
                <a:effectLst/>
                <a:latin typeface="CiscoSansTT" charset="0"/>
                <a:ea typeface="Calibri" charset="0"/>
                <a:cs typeface="Times New Roman" charset="0"/>
              </a:rPr>
              <a:t>Talos</a:t>
            </a:r>
            <a:r>
              <a:rPr lang="en-US" sz="900" dirty="0">
                <a:effectLst/>
                <a:latin typeface="CiscoSansTT" charset="0"/>
                <a:ea typeface="Calibri" charset="0"/>
                <a:cs typeface="Times New Roman" charset="0"/>
              </a:rPr>
              <a:t> protects us</a:t>
            </a:r>
            <a:r>
              <a:rPr lang="mr-IN" sz="900" dirty="0">
                <a:effectLst/>
                <a:latin typeface="CiscoSansTT" charset="0"/>
                <a:ea typeface="Calibri" charset="0"/>
                <a:cs typeface="Times New Roman" charset="0"/>
              </a:rPr>
              <a:t>…</a:t>
            </a:r>
            <a:endParaRPr lang="en-US" sz="900" dirty="0">
              <a:effectLst/>
              <a:latin typeface="CiscoSansTT" charset="0"/>
              <a:ea typeface="Calibri" charset="0"/>
              <a:cs typeface="Times New Roman" charset="0"/>
            </a:endParaRPr>
          </a:p>
          <a:p>
            <a:pPr marL="0" marR="0">
              <a:spcBef>
                <a:spcPts val="0"/>
              </a:spcBef>
              <a:spcAft>
                <a:spcPts val="0"/>
              </a:spcAft>
            </a:pPr>
            <a:endParaRPr lang="en-US" sz="1000" dirty="0">
              <a:effectLst/>
              <a:latin typeface="Calibri" charset="0"/>
              <a:ea typeface="Calibri" charset="0"/>
              <a:cs typeface="Times New Roman" charset="0"/>
            </a:endParaRPr>
          </a:p>
          <a:p>
            <a:pPr marL="0" marR="0">
              <a:spcBef>
                <a:spcPts val="0"/>
              </a:spcBef>
              <a:spcAft>
                <a:spcPts val="0"/>
              </a:spcAft>
            </a:pPr>
            <a:r>
              <a:rPr lang="en-US" sz="900" dirty="0">
                <a:effectLst/>
                <a:latin typeface="CiscoSansTT" charset="0"/>
                <a:ea typeface="Calibri" charset="0"/>
                <a:cs typeface="Times New Roman" charset="0"/>
              </a:rPr>
              <a:t> </a:t>
            </a:r>
            <a:r>
              <a:rPr lang="en-US" sz="1000" dirty="0">
                <a:effectLst/>
                <a:latin typeface="Calibri" charset="0"/>
                <a:ea typeface="Calibri" charset="0"/>
                <a:cs typeface="Times New Roman" charset="0"/>
              </a:rPr>
              <a:t>-</a:t>
            </a:r>
            <a:r>
              <a:rPr lang="en-US" sz="900" dirty="0">
                <a:effectLst/>
                <a:latin typeface="CiscoSansTT" charset="0"/>
                <a:ea typeface="Calibri" charset="0"/>
              </a:rPr>
              <a:t>They start by gathering and analyzing telemetry from all the vectors on the left the bad guys seek to exploit.</a:t>
            </a:r>
            <a:endParaRPr lang="en-US" sz="1000" dirty="0">
              <a:effectLst/>
              <a:latin typeface="Times New Roman" charset="0"/>
              <a:ea typeface="Calibri" charset="0"/>
            </a:endParaRPr>
          </a:p>
          <a:p>
            <a:pPr marL="0" marR="0">
              <a:spcBef>
                <a:spcPts val="0"/>
              </a:spcBef>
              <a:spcAft>
                <a:spcPts val="0"/>
              </a:spcAft>
            </a:pPr>
            <a:r>
              <a:rPr lang="en-US" sz="900" dirty="0">
                <a:effectLst/>
                <a:latin typeface="CiscoSansTT" charset="0"/>
                <a:ea typeface="Calibri" charset="0"/>
                <a:cs typeface="Times New Roman" charset="0"/>
              </a:rPr>
              <a:t> </a:t>
            </a:r>
            <a:r>
              <a:rPr lang="en-US" sz="1000" dirty="0">
                <a:effectLst/>
                <a:latin typeface="Calibri" charset="0"/>
                <a:ea typeface="Calibri" charset="0"/>
                <a:cs typeface="Times New Roman" charset="0"/>
              </a:rPr>
              <a:t>-</a:t>
            </a:r>
            <a:r>
              <a:rPr lang="en-US" sz="900" dirty="0">
                <a:effectLst/>
                <a:latin typeface="CiscoSansTT" charset="0"/>
                <a:ea typeface="Calibri" charset="0"/>
              </a:rPr>
              <a:t>This allows us to develop a more complete picture of threats looking at billions of emails every day, a million malware samples, and so on.</a:t>
            </a:r>
            <a:r>
              <a:rPr lang="en-US" sz="1000" baseline="0" dirty="0">
                <a:effectLst/>
                <a:latin typeface="Times New Roman" charset="0"/>
                <a:ea typeface="Calibri" charset="0"/>
              </a:rPr>
              <a:t> We connect elements from one area to another to correlate threats.</a:t>
            </a:r>
            <a:endParaRPr lang="en-US" sz="1000" dirty="0">
              <a:effectLst/>
              <a:latin typeface="Times New Roman" charset="0"/>
              <a:ea typeface="Calibri" charset="0"/>
            </a:endParaRPr>
          </a:p>
          <a:p>
            <a:pPr marL="0" marR="0">
              <a:spcBef>
                <a:spcPts val="0"/>
              </a:spcBef>
              <a:spcAft>
                <a:spcPts val="0"/>
              </a:spcAft>
            </a:pPr>
            <a:r>
              <a:rPr lang="en-US" sz="900" dirty="0">
                <a:effectLst/>
                <a:latin typeface="CiscoSansTT" charset="0"/>
                <a:ea typeface="Calibri" charset="0"/>
                <a:cs typeface="Times New Roman" charset="0"/>
              </a:rPr>
              <a:t> </a:t>
            </a:r>
            <a:r>
              <a:rPr lang="en-US" sz="1000" dirty="0">
                <a:effectLst/>
                <a:latin typeface="Calibri" charset="0"/>
                <a:ea typeface="Calibri" charset="0"/>
                <a:cs typeface="Times New Roman" charset="0"/>
              </a:rPr>
              <a:t>-</a:t>
            </a:r>
            <a:r>
              <a:rPr lang="en-US" sz="900" dirty="0">
                <a:effectLst/>
                <a:latin typeface="CiscoSansTT" charset="0"/>
                <a:ea typeface="Calibri" charset="0"/>
              </a:rPr>
              <a:t>Talos then uses automated analysis like artificial intelligence and machine learning to eliminate the majority of noise</a:t>
            </a:r>
            <a:r>
              <a:rPr lang="en-US" sz="900" baseline="0" dirty="0">
                <a:effectLst/>
                <a:latin typeface="CiscoSansTT" charset="0"/>
                <a:ea typeface="Calibri" charset="0"/>
              </a:rPr>
              <a:t> and </a:t>
            </a:r>
            <a:r>
              <a:rPr lang="en-US" sz="900" dirty="0">
                <a:effectLst/>
                <a:latin typeface="CiscoSansTT" charset="0"/>
                <a:ea typeface="Calibri" charset="0"/>
              </a:rPr>
              <a:t>threats. </a:t>
            </a:r>
            <a:endParaRPr lang="en-US" sz="1000" dirty="0">
              <a:effectLst/>
              <a:latin typeface="Times New Roman" charset="0"/>
              <a:ea typeface="Calibri" charset="0"/>
            </a:endParaRPr>
          </a:p>
          <a:p>
            <a:pPr marL="0" marR="0">
              <a:spcBef>
                <a:spcPts val="0"/>
              </a:spcBef>
              <a:spcAft>
                <a:spcPts val="0"/>
              </a:spcAft>
            </a:pPr>
            <a:r>
              <a:rPr lang="en-US" sz="900" dirty="0">
                <a:effectLst/>
                <a:latin typeface="CiscoSansTT" charset="0"/>
                <a:ea typeface="Calibri" charset="0"/>
                <a:cs typeface="Times New Roman" charset="0"/>
              </a:rPr>
              <a:t> </a:t>
            </a:r>
            <a:r>
              <a:rPr lang="en-US" sz="1000" dirty="0">
                <a:effectLst/>
                <a:latin typeface="Calibri" charset="0"/>
                <a:ea typeface="Calibri" charset="0"/>
                <a:cs typeface="Times New Roman" charset="0"/>
              </a:rPr>
              <a:t>-</a:t>
            </a:r>
            <a:r>
              <a:rPr lang="en-US" sz="900" dirty="0">
                <a:effectLst/>
                <a:latin typeface="CiscoSansTT" charset="0"/>
                <a:ea typeface="Calibri" charset="0"/>
              </a:rPr>
              <a:t>They then bring in a second layer of specialized tools…leaving</a:t>
            </a:r>
            <a:r>
              <a:rPr lang="en-US" sz="900" baseline="0" dirty="0">
                <a:effectLst/>
                <a:latin typeface="CiscoSansTT" charset="0"/>
                <a:ea typeface="Calibri" charset="0"/>
              </a:rPr>
              <a:t> only the 1% of advanced threats that matter for Talos researchers to address.</a:t>
            </a:r>
            <a:endParaRPr lang="en-US" sz="1000" dirty="0">
              <a:effectLst/>
              <a:latin typeface="Times New Roman" charset="0"/>
              <a:ea typeface="Calibri" charset="0"/>
            </a:endParaRPr>
          </a:p>
          <a:p>
            <a:pPr marL="0" marR="0">
              <a:spcBef>
                <a:spcPts val="0"/>
              </a:spcBef>
              <a:spcAft>
                <a:spcPts val="0"/>
              </a:spcAft>
            </a:pPr>
            <a:r>
              <a:rPr lang="en-US" sz="900" dirty="0">
                <a:effectLst/>
                <a:latin typeface="CiscoSansTT" charset="0"/>
                <a:ea typeface="Calibri" charset="0"/>
                <a:cs typeface="Times New Roman" charset="0"/>
              </a:rPr>
              <a:t> </a:t>
            </a:r>
            <a:r>
              <a:rPr lang="en-US" sz="1000" dirty="0">
                <a:effectLst/>
                <a:latin typeface="Calibri" charset="0"/>
                <a:ea typeface="Calibri" charset="0"/>
                <a:cs typeface="Times New Roman" charset="0"/>
              </a:rPr>
              <a:t>-</a:t>
            </a:r>
            <a:r>
              <a:rPr lang="en-US" sz="900" baseline="0" dirty="0">
                <a:effectLst/>
                <a:latin typeface="CiscoSansTT" charset="0"/>
                <a:ea typeface="Calibri" charset="0"/>
              </a:rPr>
              <a:t>The</a:t>
            </a:r>
            <a:r>
              <a:rPr lang="en-US" sz="900" dirty="0">
                <a:effectLst/>
                <a:latin typeface="CiscoSansTT" charset="0"/>
                <a:ea typeface="Calibri" charset="0"/>
              </a:rPr>
              <a:t> last part of the funnel is</a:t>
            </a:r>
            <a:r>
              <a:rPr lang="en-US" sz="900" baseline="0" dirty="0">
                <a:effectLst/>
                <a:latin typeface="CiscoSansTT" charset="0"/>
                <a:ea typeface="Calibri" charset="0"/>
              </a:rPr>
              <a:t> Talos researchers</a:t>
            </a:r>
            <a:r>
              <a:rPr lang="en-US" sz="900" dirty="0">
                <a:effectLst/>
                <a:latin typeface="CiscoSansTT" charset="0"/>
                <a:ea typeface="Calibri" charset="0"/>
              </a:rPr>
              <a:t> We have over 250 threat researchers around the world with expertise in hardware, malware analysis, vulnerability research, and more. </a:t>
            </a:r>
            <a:endParaRPr lang="en-US" sz="1000" dirty="0">
              <a:effectLst/>
              <a:latin typeface="Times New Roman" charset="0"/>
              <a:ea typeface="Calibri" charset="0"/>
            </a:endParaRPr>
          </a:p>
          <a:p>
            <a:pPr marL="0" marR="0">
              <a:spcBef>
                <a:spcPts val="0"/>
              </a:spcBef>
              <a:spcAft>
                <a:spcPts val="0"/>
              </a:spcAft>
            </a:pPr>
            <a:r>
              <a:rPr lang="en-US" sz="900" dirty="0">
                <a:effectLst/>
                <a:latin typeface="CiscoSansTT" charset="0"/>
                <a:ea typeface="Calibri" charset="0"/>
                <a:cs typeface="Times New Roman" charset="0"/>
              </a:rPr>
              <a:t> </a:t>
            </a:r>
            <a:r>
              <a:rPr lang="en-US" sz="1000" dirty="0">
                <a:effectLst/>
                <a:latin typeface="Calibri" charset="0"/>
                <a:ea typeface="Calibri" charset="0"/>
                <a:cs typeface="Times New Roman" charset="0"/>
              </a:rPr>
              <a:t>-</a:t>
            </a:r>
            <a:r>
              <a:rPr lang="en-US" sz="900" dirty="0">
                <a:effectLst/>
                <a:latin typeface="CiscoSansTT" charset="0"/>
                <a:ea typeface="Calibri" charset="0"/>
              </a:rPr>
              <a:t>All of this happens before any security alert gets to that SOC analyst. When something goes red, she knows it's for a reason.</a:t>
            </a:r>
            <a:endParaRPr lang="en-US" sz="1000" dirty="0">
              <a:effectLst/>
              <a:latin typeface="Times New Roman" charset="0"/>
              <a:ea typeface="Calibri" charset="0"/>
            </a:endParaRPr>
          </a:p>
          <a:p>
            <a:pPr defTabSz="432465">
              <a:defRPr/>
            </a:pPr>
            <a:endParaRPr lang="en-US" sz="900" b="0" dirty="0">
              <a:solidFill>
                <a:schemeClr val="tx1"/>
              </a:solidFill>
            </a:endParaRPr>
          </a:p>
          <a:p>
            <a:endParaRPr lang="en-US" sz="900" kern="1200" dirty="0">
              <a:solidFill>
                <a:schemeClr val="tx1"/>
              </a:solidFill>
              <a:effectLst/>
              <a:latin typeface="+mn-lt"/>
              <a:ea typeface="+mn-ea"/>
              <a:cs typeface="+mn-cs"/>
            </a:endParaRPr>
          </a:p>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2DB87D-6B77-4EDA-945D-D9A3E7BC547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627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604156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3420117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32</a:t>
            </a:fld>
            <a:endParaRPr lang="en-US"/>
          </a:p>
        </p:txBody>
      </p:sp>
    </p:spTree>
    <p:extLst>
      <p:ext uri="{BB962C8B-B14F-4D97-AF65-F5344CB8AC3E}">
        <p14:creationId xmlns:p14="http://schemas.microsoft.com/office/powerpoint/2010/main" val="1971229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33</a:t>
            </a:fld>
            <a:endParaRPr lang="en-US"/>
          </a:p>
        </p:txBody>
      </p:sp>
    </p:spTree>
    <p:extLst>
      <p:ext uri="{BB962C8B-B14F-4D97-AF65-F5344CB8AC3E}">
        <p14:creationId xmlns:p14="http://schemas.microsoft.com/office/powerpoint/2010/main" val="250289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1779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016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1E969-1674-4E61-A1C1-105955AF9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64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seure</a:t>
            </a:r>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63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6</a:t>
            </a:fld>
            <a:endParaRPr lang="en-US" dirty="0"/>
          </a:p>
        </p:txBody>
      </p:sp>
    </p:spTree>
    <p:extLst>
      <p:ext uri="{BB962C8B-B14F-4D97-AF65-F5344CB8AC3E}">
        <p14:creationId xmlns:p14="http://schemas.microsoft.com/office/powerpoint/2010/main" val="93655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06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66735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9</a:t>
            </a:fld>
            <a:endParaRPr lang="en-US" dirty="0"/>
          </a:p>
        </p:txBody>
      </p:sp>
    </p:spTree>
    <p:extLst>
      <p:ext uri="{BB962C8B-B14F-4D97-AF65-F5344CB8AC3E}">
        <p14:creationId xmlns:p14="http://schemas.microsoft.com/office/powerpoint/2010/main" val="154938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 userDrawn="1">
          <p15:clr>
            <a:srgbClr val="FBAE40"/>
          </p15:clr>
        </p15:guide>
        <p15:guide id="3" pos="34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8" userDrawn="1">
          <p15:clr>
            <a:srgbClr val="FBAE40"/>
          </p15:clr>
        </p15:guide>
        <p15:guide id="4" pos="356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
        <p:nvSpPr>
          <p:cNvPr id="4" name="Freeform 6">
            <a:extLst>
              <a:ext uri="{FF2B5EF4-FFF2-40B4-BE49-F238E27FC236}">
                <a16:creationId xmlns:a16="http://schemas.microsoft.com/office/drawing/2014/main" id="{48FB0AAD-195E-7C4C-8704-A0ECB766D2FD}"/>
              </a:ext>
            </a:extLst>
          </p:cNvPr>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28"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8"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939C-28AF-4452-9A95-5329909F71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796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6" name="Title 1"/>
          <p:cNvSpPr>
            <a:spLocks noGrp="1"/>
          </p:cNvSpPr>
          <p:nvPr>
            <p:ph type="title"/>
          </p:nvPr>
        </p:nvSpPr>
        <p:spPr>
          <a:xfrm>
            <a:off x="591996" y="256032"/>
            <a:ext cx="11009376" cy="975360"/>
          </a:xfrm>
        </p:spPr>
        <p:txBody>
          <a:bodyPr anchor="b" anchorCtr="0"/>
          <a:lstStyle>
            <a:lvl1pPr>
              <a:defRPr lang="en-US" sz="3733" b="0" i="0" u="none" kern="1200" dirty="0">
                <a:solidFill>
                  <a:schemeClr val="tx2"/>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Click to edit Master title style</a:t>
            </a:r>
          </a:p>
        </p:txBody>
      </p:sp>
      <p:sp>
        <p:nvSpPr>
          <p:cNvPr id="9" name="Content Placeholder 4"/>
          <p:cNvSpPr>
            <a:spLocks noGrp="1"/>
          </p:cNvSpPr>
          <p:nvPr>
            <p:ph sz="quarter" idx="11" hasCustomPrompt="1"/>
          </p:nvPr>
        </p:nvSpPr>
        <p:spPr>
          <a:xfrm>
            <a:off x="591996" y="1597152"/>
            <a:ext cx="11009376" cy="4523232"/>
          </a:xfrm>
          <a:prstGeom prst="rect">
            <a:avLst/>
          </a:prstGeom>
        </p:spPr>
        <p:txBody>
          <a:bodyPr/>
          <a:lstStyle>
            <a:lvl1pPr marL="226478" indent="-226478" algn="l" defTabSz="912261" rtl="0" eaLnBrk="1" fontAlgn="base" hangingPunct="1">
              <a:lnSpc>
                <a:spcPct val="95000"/>
              </a:lnSpc>
              <a:spcBef>
                <a:spcPts val="1468"/>
              </a:spcBef>
              <a:spcAft>
                <a:spcPct val="0"/>
              </a:spcAft>
              <a:buClr>
                <a:schemeClr val="tx1"/>
              </a:buClr>
              <a:buSzPct val="80000"/>
              <a:buFont typeface="Arial"/>
              <a:buChar char="•"/>
              <a:defRPr lang="en-US" sz="2667" b="0" i="0" kern="1200" dirty="0">
                <a:solidFill>
                  <a:schemeClr val="tx1"/>
                </a:solidFill>
                <a:latin typeface="CiscoSansTT Light" panose="020B0503020201020303" pitchFamily="34" charset="0"/>
                <a:ea typeface="CiscoSansTT Thin" charset="0"/>
                <a:cs typeface="CiscoSansTT Thin" charset="0"/>
              </a:defRPr>
            </a:lvl1pPr>
            <a:lvl2pPr marL="455073" indent="-228594"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2pPr>
            <a:lvl3pPr marL="681550" indent="-226478" algn="l" defTabSz="912261" rtl="0" eaLnBrk="1" fontAlgn="base" hangingPunct="1">
              <a:lnSpc>
                <a:spcPct val="95000"/>
              </a:lnSpc>
              <a:spcBef>
                <a:spcPts val="800"/>
              </a:spcBef>
              <a:spcAft>
                <a:spcPct val="0"/>
              </a:spcAft>
              <a:buClr>
                <a:schemeClr val="tx1"/>
              </a:buClr>
              <a:buSzPct val="80000"/>
              <a:buFont typeface="Arial"/>
              <a:buChar char="•"/>
              <a:defRPr lang="en-US" sz="2133" b="0" i="0" kern="1200" dirty="0">
                <a:solidFill>
                  <a:schemeClr val="tx1"/>
                </a:solidFill>
                <a:latin typeface="CiscoSansTT Light" panose="020B0503020201020303" pitchFamily="34" charset="0"/>
                <a:ea typeface="CiscoSansTT Thin" charset="0"/>
                <a:cs typeface="CiscoSansTT Thin" charset="0"/>
              </a:defRPr>
            </a:lvl3pPr>
            <a:lvl4pPr marL="670967" indent="-226478" algn="l" defTabSz="912261" rtl="0" eaLnBrk="1" fontAlgn="base" hangingPunct="1">
              <a:lnSpc>
                <a:spcPct val="95000"/>
              </a:lnSpc>
              <a:spcBef>
                <a:spcPts val="800"/>
              </a:spcBef>
              <a:spcAft>
                <a:spcPct val="0"/>
              </a:spcAft>
              <a:buClr>
                <a:schemeClr val="tx1"/>
              </a:buClr>
              <a:buSzPct val="80000"/>
              <a:buFont typeface="Arial"/>
              <a:buChar char="•"/>
              <a:defRPr lang="en-US" sz="2400" b="0" i="0" kern="1200" dirty="0">
                <a:solidFill>
                  <a:schemeClr val="tx1"/>
                </a:solidFill>
                <a:latin typeface="CiscoSansTT Light" panose="020B0503020201020303" pitchFamily="34" charset="0"/>
                <a:ea typeface="CiscoSansTT Thin" charset="0"/>
                <a:cs typeface="CiscoSansTT Thin" charset="0"/>
              </a:defRPr>
            </a:lvl4pPr>
          </a:lstStyle>
          <a:p>
            <a:pPr marL="228594" lvl="0" indent="-228594" algn="l" defTabSz="912261" rtl="0" eaLnBrk="1" fontAlgn="base" hangingPunct="1">
              <a:lnSpc>
                <a:spcPct val="95000"/>
              </a:lnSpc>
              <a:spcBef>
                <a:spcPts val="1480"/>
              </a:spcBef>
              <a:spcAft>
                <a:spcPct val="0"/>
              </a:spcAft>
              <a:buClr>
                <a:schemeClr val="tx1"/>
              </a:buClr>
              <a:buSzPct val="80000"/>
              <a:buFont typeface="Arial"/>
              <a:buChar char="•"/>
            </a:pPr>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45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6035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97789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12281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8845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56786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1193"/>
            <a:ext cx="10852149" cy="66813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56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736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16011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1135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9286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77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9989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41510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0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5396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9967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105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90557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 userDrawn="1">
          <p15:clr>
            <a:srgbClr val="FBAE40"/>
          </p15:clr>
        </p15:guide>
        <p15:guide id="3" pos="3464"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057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8" userDrawn="1">
          <p15:clr>
            <a:srgbClr val="FBAE40"/>
          </p15:clr>
        </p15:guide>
        <p15:guide id="4" pos="3567"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313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Tree>
    <p:extLst>
      <p:ext uri="{BB962C8B-B14F-4D97-AF65-F5344CB8AC3E}">
        <p14:creationId xmlns:p14="http://schemas.microsoft.com/office/powerpoint/2010/main" val="64146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67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Tree>
    <p:extLst>
      <p:ext uri="{BB962C8B-B14F-4D97-AF65-F5344CB8AC3E}">
        <p14:creationId xmlns:p14="http://schemas.microsoft.com/office/powerpoint/2010/main" val="38376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08037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Tree>
    <p:extLst>
      <p:ext uri="{BB962C8B-B14F-4D97-AF65-F5344CB8AC3E}">
        <p14:creationId xmlns:p14="http://schemas.microsoft.com/office/powerpoint/2010/main" val="325673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28"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Tree>
    <p:extLst>
      <p:ext uri="{BB962C8B-B14F-4D97-AF65-F5344CB8AC3E}">
        <p14:creationId xmlns:p14="http://schemas.microsoft.com/office/powerpoint/2010/main" val="3203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8"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45585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618351" y="1918747"/>
            <a:ext cx="5093797" cy="3020519"/>
          </a:xfrm>
        </p:spPr>
        <p:txBody>
          <a:bodyPr lIns="61715" tIns="34288" rIns="61715" bIns="34288" rtlCol="0">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000" b="0" kern="1200" spc="0" baseline="0" dirty="0">
                <a:solidFill>
                  <a:schemeClr val="tx2"/>
                </a:solidFill>
                <a:latin typeface="+mj-lt"/>
                <a:ea typeface="+mj-ea"/>
                <a:cs typeface="+mj-cs"/>
              </a:defRPr>
            </a:lvl1pPr>
          </a:lstStyle>
          <a:p>
            <a:r>
              <a:rPr lang="en-US"/>
              <a:t>Click to edit Master title style</a:t>
            </a:r>
            <a:endParaRPr lang="en-US" dirty="0"/>
          </a:p>
        </p:txBody>
      </p:sp>
      <p:sp>
        <p:nvSpPr>
          <p:cNvPr id="9" name="Text Placeholder 3"/>
          <p:cNvSpPr>
            <a:spLocks noGrp="1"/>
          </p:cNvSpPr>
          <p:nvPr>
            <p:ph type="body" sz="quarter" idx="11"/>
          </p:nvPr>
        </p:nvSpPr>
        <p:spPr>
          <a:xfrm>
            <a:off x="6563360" y="872691"/>
            <a:ext cx="5154507" cy="5120640"/>
          </a:xfrm>
          <a:prstGeom prst="rect">
            <a:avLst/>
          </a:prstGeom>
        </p:spPr>
        <p:txBody>
          <a:bodyPr lIns="91420" tIns="45710" rIns="91420" bIns="45710" anchor="ctr" anchorCtr="0">
            <a:noAutofit/>
          </a:bodyPr>
          <a:lstStyle>
            <a:lvl1pPr marL="0" indent="0">
              <a:buFontTx/>
              <a:buNone/>
              <a:defRPr sz="2133" baseline="0">
                <a:solidFill>
                  <a:schemeClr val="tx1"/>
                </a:solidFill>
                <a:latin typeface="+mn-lt"/>
              </a:defRPr>
            </a:lvl1pPr>
            <a:lvl2pPr>
              <a:defRPr sz="2000"/>
            </a:lvl2pPr>
            <a:lvl3pPr>
              <a:defRPr sz="2000"/>
            </a:lvl3pPr>
            <a:lvl4pPr>
              <a:defRPr sz="2000"/>
            </a:lvl4pPr>
            <a:lvl5pPr>
              <a:defRPr sz="2000"/>
            </a:lvl5pPr>
          </a:lstStyle>
          <a:p>
            <a:pPr lvl="0"/>
            <a:r>
              <a:rPr lang="en-US"/>
              <a:t>Click to edit Master text styles</a:t>
            </a:r>
          </a:p>
        </p:txBody>
      </p:sp>
    </p:spTree>
    <p:extLst>
      <p:ext uri="{BB962C8B-B14F-4D97-AF65-F5344CB8AC3E}">
        <p14:creationId xmlns:p14="http://schemas.microsoft.com/office/powerpoint/2010/main" val="7646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583689" y="1799139"/>
            <a:ext cx="5338660" cy="4054500"/>
          </a:xfrm>
          <a:prstGeom prst="rect">
            <a:avLst/>
          </a:prstGeom>
        </p:spPr>
        <p:txBody>
          <a:bodyPr lIns="91420" tIns="45710" rIns="91420" bIns="4571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Click to edit master text styles</a:t>
            </a:r>
          </a:p>
        </p:txBody>
      </p:sp>
      <p:sp>
        <p:nvSpPr>
          <p:cNvPr id="11" name="Picture Placeholder 2"/>
          <p:cNvSpPr>
            <a:spLocks noGrp="1"/>
          </p:cNvSpPr>
          <p:nvPr>
            <p:ph type="pic" sz="quarter" idx="10"/>
          </p:nvPr>
        </p:nvSpPr>
        <p:spPr>
          <a:xfrm>
            <a:off x="6277480" y="1799167"/>
            <a:ext cx="5433525" cy="4054944"/>
          </a:xfrm>
          <a:prstGeom prst="rect">
            <a:avLst/>
          </a:prstGeom>
        </p:spPr>
        <p:txBody>
          <a:bodyPr vert="horz" lIns="91420" tIns="45710" rIns="91420" bIns="45710">
            <a:noAutofit/>
          </a:bodyPr>
          <a:lstStyle>
            <a:lvl1pPr marL="0" indent="0" algn="ctr">
              <a:buNone/>
              <a:defRPr sz="2667" b="0" i="0">
                <a:solidFill>
                  <a:schemeClr val="tx2"/>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hasCustomPrompt="1"/>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1426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66554" y="4279401"/>
            <a:ext cx="6246489" cy="384175"/>
          </a:xfrm>
          <a:prstGeom prst="rect">
            <a:avLst/>
          </a:prstGeom>
        </p:spPr>
        <p:txBody>
          <a:bodyPr vert="horz" lIns="68574" tIns="34288" rIns="68574" bIns="34288" rtlCol="0">
            <a:noAutofit/>
          </a:bodyPr>
          <a:lstStyle>
            <a:lvl1pPr marL="0" indent="0" algn="l" defTabSz="914308"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tx1"/>
                </a:solidFill>
                <a:latin typeface="+mj-lt"/>
                <a:ea typeface="+mn-ea"/>
                <a:cs typeface="+mn-cs"/>
              </a:defRPr>
            </a:lvl1pPr>
            <a:lvl2pPr marL="457150" indent="0" algn="ctr">
              <a:buNone/>
              <a:defRPr>
                <a:solidFill>
                  <a:schemeClr val="tx1">
                    <a:tint val="75000"/>
                  </a:schemeClr>
                </a:solidFill>
              </a:defRPr>
            </a:lvl2pPr>
            <a:lvl3pPr marL="914308" indent="0" algn="ctr">
              <a:buNone/>
              <a:defRPr>
                <a:solidFill>
                  <a:schemeClr val="tx1">
                    <a:tint val="75000"/>
                  </a:schemeClr>
                </a:solidFill>
              </a:defRPr>
            </a:lvl3pPr>
            <a:lvl4pPr marL="1371462" indent="0" algn="ctr">
              <a:buNone/>
              <a:defRPr>
                <a:solidFill>
                  <a:schemeClr val="tx1">
                    <a:tint val="75000"/>
                  </a:schemeClr>
                </a:solidFill>
              </a:defRPr>
            </a:lvl4pPr>
            <a:lvl5pPr marL="1828618" indent="0" algn="ctr">
              <a:buNone/>
              <a:defRPr>
                <a:solidFill>
                  <a:schemeClr val="tx1">
                    <a:tint val="75000"/>
                  </a:schemeClr>
                </a:solidFill>
              </a:defRPr>
            </a:lvl5pPr>
            <a:lvl6pPr marL="2285768"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7" indent="0" algn="ctr">
              <a:buNone/>
              <a:defRPr>
                <a:solidFill>
                  <a:schemeClr val="tx1">
                    <a:tint val="75000"/>
                  </a:schemeClr>
                </a:solidFill>
              </a:defRPr>
            </a:lvl9pPr>
          </a:lstStyle>
          <a:p>
            <a:pPr lvl="0"/>
            <a:r>
              <a:rPr lang="en-US" dirty="0"/>
              <a:t>Click to edit master subtitle style</a:t>
            </a:r>
          </a:p>
        </p:txBody>
      </p:sp>
      <p:sp>
        <p:nvSpPr>
          <p:cNvPr id="2" name="Title 1"/>
          <p:cNvSpPr>
            <a:spLocks noGrp="1"/>
          </p:cNvSpPr>
          <p:nvPr>
            <p:ph type="ctrTitle" hasCustomPrompt="1"/>
          </p:nvPr>
        </p:nvSpPr>
        <p:spPr>
          <a:xfrm>
            <a:off x="612701" y="3282703"/>
            <a:ext cx="6283409" cy="1022351"/>
          </a:xfrm>
        </p:spPr>
        <p:txBody>
          <a:bodyPr lIns="61715" tIns="34288" rIns="61715" bIns="34288" rtlCol="0" anchor="b">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933" b="0" kern="1200" spc="0" baseline="0" dirty="0">
                <a:solidFill>
                  <a:schemeClr val="tx2"/>
                </a:solidFill>
                <a:latin typeface="+mj-lt"/>
                <a:ea typeface="+mj-ea"/>
                <a:cs typeface="+mj-cs"/>
              </a:defRPr>
            </a:lvl1pPr>
          </a:lstStyle>
          <a:p>
            <a:r>
              <a:rPr lang="en-US" dirty="0"/>
              <a:t>Click to edit master title style</a:t>
            </a:r>
          </a:p>
        </p:txBody>
      </p:sp>
      <p:sp>
        <p:nvSpPr>
          <p:cNvPr id="31" name="Picture Placeholder 30"/>
          <p:cNvSpPr>
            <a:spLocks noGrp="1"/>
          </p:cNvSpPr>
          <p:nvPr>
            <p:ph type="pic" sz="quarter" idx="10"/>
          </p:nvPr>
        </p:nvSpPr>
        <p:spPr>
          <a:xfrm>
            <a:off x="7387175" y="1917701"/>
            <a:ext cx="3568700"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93373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Photo_4_grid">
    <p:spTree>
      <p:nvGrpSpPr>
        <p:cNvPr id="1" name=""/>
        <p:cNvGrpSpPr/>
        <p:nvPr/>
      </p:nvGrpSpPr>
      <p:grpSpPr>
        <a:xfrm>
          <a:off x="0" y="0"/>
          <a:ext cx="0" cy="0"/>
          <a:chOff x="0" y="0"/>
          <a:chExt cx="0" cy="0"/>
        </a:xfrm>
      </p:grpSpPr>
      <p:sp>
        <p:nvSpPr>
          <p:cNvPr id="4" name="Text Placeholder 3"/>
          <p:cNvSpPr>
            <a:spLocks noGrp="1"/>
          </p:cNvSpPr>
          <p:nvPr>
            <p:ph type="body" sz="quarter" idx="20" hasCustomPrompt="1"/>
          </p:nvPr>
        </p:nvSpPr>
        <p:spPr>
          <a:xfrm>
            <a:off x="554568" y="1092201"/>
            <a:ext cx="4931833" cy="1460499"/>
          </a:xfrm>
          <a:prstGeom prst="rect">
            <a:avLst/>
          </a:prstGeom>
        </p:spPr>
        <p:txBody>
          <a:bodyPr anchor="ctr" anchorCtr="0"/>
          <a:lstStyle>
            <a:lvl1pPr marL="0" indent="0">
              <a:buNone/>
              <a:defRPr sz="4800">
                <a:solidFill>
                  <a:schemeClr val="tx2"/>
                </a:solidFill>
              </a:defRPr>
            </a:lvl1pPr>
          </a:lstStyle>
          <a:p>
            <a:pPr lvl="0"/>
            <a:r>
              <a:rPr lang="en-US" dirty="0"/>
              <a:t>Click to edit text styles</a:t>
            </a:r>
          </a:p>
        </p:txBody>
      </p:sp>
      <p:sp>
        <p:nvSpPr>
          <p:cNvPr id="2" name="Rectangle 1"/>
          <p:cNvSpPr/>
          <p:nvPr userDrawn="1"/>
        </p:nvSpPr>
        <p:spPr>
          <a:xfrm>
            <a:off x="6096000" y="0"/>
            <a:ext cx="6096000" cy="6858000"/>
          </a:xfrm>
          <a:prstGeom prst="rect">
            <a:avLst/>
          </a:prstGeom>
          <a:solidFill>
            <a:schemeClr val="bg2">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21"/>
          </p:nvPr>
        </p:nvSpPr>
        <p:spPr>
          <a:xfrm>
            <a:off x="554568" y="3124200"/>
            <a:ext cx="4931833" cy="2768600"/>
          </a:xfrm>
          <a:prstGeom prst="rect">
            <a:avLst/>
          </a:prstGeom>
        </p:spPr>
        <p:txBody>
          <a:bodyPr/>
          <a:lstStyle>
            <a:lvl1pPr marL="0" indent="0">
              <a:buNone/>
              <a:defRPr sz="2400"/>
            </a:lvl1pPr>
          </a:lstStyle>
          <a:p>
            <a:pPr lvl="0"/>
            <a:r>
              <a:rPr lang="en-US"/>
              <a:t>Click to edit Master text styles</a:t>
            </a:r>
          </a:p>
        </p:txBody>
      </p:sp>
    </p:spTree>
    <p:extLst>
      <p:ext uri="{BB962C8B-B14F-4D97-AF65-F5344CB8AC3E}">
        <p14:creationId xmlns:p14="http://schemas.microsoft.com/office/powerpoint/2010/main" val="2071088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DCECCB84-F9BA-43D5-87BE-67443E8EF086}">
      <p15:sldGuideLst xmlns:p15="http://schemas.microsoft.com/office/powerpoint/2012/main">
        <p15:guide id="1" pos="3456" userDrawn="1">
          <p15:clr>
            <a:srgbClr val="FBAE40"/>
          </p15:clr>
        </p15:guide>
        <p15:guide id="2" orient="horz" pos="432" userDrawn="1">
          <p15:clr>
            <a:srgbClr val="FBAE40"/>
          </p15:clr>
        </p15:guide>
        <p15:guide id="3" orient="horz" pos="1424" userDrawn="1">
          <p15:clr>
            <a:srgbClr val="FBAE40"/>
          </p15:clr>
        </p15:guide>
        <p15:guide id="4" orient="horz" pos="3888" userDrawn="1">
          <p15:clr>
            <a:srgbClr val="FBAE40"/>
          </p15:clr>
        </p15:guide>
        <p15:guide id="5" pos="2176" userDrawn="1">
          <p15:clr>
            <a:srgbClr val="FBAE40"/>
          </p15:clr>
        </p15:guide>
        <p15:guide id="6" orient="horz" pos="1248" userDrawn="1">
          <p15:clr>
            <a:srgbClr val="FBAE40"/>
          </p15:clr>
        </p15:guide>
        <p15:guide id="7" pos="349" userDrawn="1">
          <p15:clr>
            <a:srgbClr val="FBAE40"/>
          </p15:clr>
        </p15:guide>
        <p15:guide id="8" pos="3840" userDrawn="1">
          <p15:clr>
            <a:srgbClr val="FBAE40"/>
          </p15:clr>
        </p15:guide>
        <p15:guide id="9" pos="4805" userDrawn="1">
          <p15:clr>
            <a:srgbClr val="FBAE40"/>
          </p15:clr>
        </p15:guide>
        <p15:guide id="10" pos="5388" userDrawn="1">
          <p15:clr>
            <a:srgbClr val="FBAE40"/>
          </p15:clr>
        </p15:guide>
        <p15:guide id="11" pos="7168" userDrawn="1">
          <p15:clr>
            <a:srgbClr val="FBAE40"/>
          </p15:clr>
        </p15:guide>
        <p15:guide id="12" orient="horz" pos="1616" userDrawn="1">
          <p15:clr>
            <a:srgbClr val="FBAE40"/>
          </p15:clr>
        </p15:guide>
        <p15:guide id="13" orient="horz" pos="688" userDrawn="1">
          <p15:clr>
            <a:srgbClr val="FBAE40"/>
          </p15:clr>
        </p15:guide>
        <p15:guide id="14" orient="horz" pos="955" userDrawn="1">
          <p15:clr>
            <a:srgbClr val="FBAE40"/>
          </p15:clr>
        </p15:guide>
        <p15:guide id="15" orient="horz" pos="1968"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Intro Cre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1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1193"/>
            <a:ext cx="10852149" cy="66813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gue 5B">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95972" y="1328928"/>
            <a:ext cx="8619744" cy="3426595"/>
          </a:xfrm>
          <a:prstGeom prst="rect">
            <a:avLst/>
          </a:prstGeom>
          <a:noFill/>
        </p:spPr>
        <p:txBody>
          <a:bodyPr lIns="45720" rIns="45720" anchor="ctr" anchorCtr="0">
            <a:noAutofit/>
          </a:bodyPr>
          <a:lstStyle>
            <a:lvl1pPr marL="0" indent="0" algn="l">
              <a:lnSpc>
                <a:spcPct val="100000"/>
              </a:lnSpc>
              <a:buFont typeface="Arial" panose="020B0604020202020204" pitchFamily="34" charset="0"/>
              <a:buNone/>
              <a:defRPr sz="5067"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79855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Half_Page_Text">
    <p:spTree>
      <p:nvGrpSpPr>
        <p:cNvPr id="1" name=""/>
        <p:cNvGrpSpPr/>
        <p:nvPr/>
      </p:nvGrpSpPr>
      <p:grpSpPr>
        <a:xfrm>
          <a:off x="0" y="0"/>
          <a:ext cx="0" cy="0"/>
          <a:chOff x="0" y="0"/>
          <a:chExt cx="0" cy="0"/>
        </a:xfrm>
      </p:grpSpPr>
      <p:sp>
        <p:nvSpPr>
          <p:cNvPr id="4" name="Rectangle 3"/>
          <p:cNvSpPr/>
          <p:nvPr userDrawn="1"/>
        </p:nvSpPr>
        <p:spPr>
          <a:xfrm>
            <a:off x="609600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6654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36906"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userDrawn="1"/>
        </p:nvSpPr>
        <p:spPr bwMode="ltGray">
          <a:xfrm>
            <a:off x="636906" y="6322204"/>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910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8" userDrawn="1">
          <p15:clr>
            <a:srgbClr val="FBAE40"/>
          </p15:clr>
        </p15:guide>
        <p15:guide id="4" pos="3567"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7" y="5158359"/>
            <a:ext cx="6886087" cy="384175"/>
          </a:xfrm>
          <a:prstGeom prst="rect">
            <a:avLst/>
          </a:prstGeom>
        </p:spPr>
        <p:txBody>
          <a:bodyPr lIns="91420" tIns="45710" rIns="91420" bIns="45710" anchor="b" anchorCtr="0">
            <a:noAutofit/>
          </a:bodyPr>
          <a:lstStyle>
            <a:lvl1pPr marL="0" indent="0" algn="l">
              <a:buNone/>
              <a:defRPr sz="2133" b="0" i="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vl2pPr marL="457119" indent="0" algn="ctr">
              <a:buNone/>
              <a:defRPr>
                <a:solidFill>
                  <a:schemeClr val="tx1">
                    <a:tint val="75000"/>
                  </a:schemeClr>
                </a:solidFill>
              </a:defRPr>
            </a:lvl2pPr>
            <a:lvl3pPr marL="914248" indent="0" algn="ctr">
              <a:buNone/>
              <a:defRPr>
                <a:solidFill>
                  <a:schemeClr val="tx1">
                    <a:tint val="75000"/>
                  </a:schemeClr>
                </a:solidFill>
              </a:defRPr>
            </a:lvl3pPr>
            <a:lvl4pPr marL="1371370" indent="0" algn="ctr">
              <a:buNone/>
              <a:defRPr>
                <a:solidFill>
                  <a:schemeClr val="tx1">
                    <a:tint val="75000"/>
                  </a:schemeClr>
                </a:solidFill>
              </a:defRPr>
            </a:lvl4pPr>
            <a:lvl5pPr marL="1828497" indent="0" algn="ctr">
              <a:buNone/>
              <a:defRPr>
                <a:solidFill>
                  <a:schemeClr val="tx1">
                    <a:tint val="75000"/>
                  </a:schemeClr>
                </a:solidFill>
              </a:defRPr>
            </a:lvl5pPr>
            <a:lvl6pPr marL="2285615" indent="0" algn="ctr">
              <a:buNone/>
              <a:defRPr>
                <a:solidFill>
                  <a:schemeClr val="tx1">
                    <a:tint val="75000"/>
                  </a:schemeClr>
                </a:solidFill>
              </a:defRPr>
            </a:lvl6pPr>
            <a:lvl7pPr marL="2742745" indent="0" algn="ctr">
              <a:buNone/>
              <a:defRPr>
                <a:solidFill>
                  <a:schemeClr val="tx1">
                    <a:tint val="75000"/>
                  </a:schemeClr>
                </a:solidFill>
              </a:defRPr>
            </a:lvl7pPr>
            <a:lvl8pPr marL="3199867" indent="0" algn="ctr">
              <a:buNone/>
              <a:defRPr>
                <a:solidFill>
                  <a:schemeClr val="tx1">
                    <a:tint val="75000"/>
                  </a:schemeClr>
                </a:solidFill>
              </a:defRPr>
            </a:lvl8pPr>
            <a:lvl9pPr marL="365699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7" y="5478355"/>
            <a:ext cx="6886087"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7" y="5798351"/>
            <a:ext cx="6886087"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4" y="4281951"/>
            <a:ext cx="6895496"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55" indent="0">
              <a:buNone/>
              <a:defRPr/>
            </a:lvl2pPr>
            <a:lvl3pPr marL="569840" indent="0">
              <a:buNone/>
              <a:defRPr/>
            </a:lvl3pPr>
            <a:lvl4pPr marL="688891" indent="0">
              <a:buNone/>
              <a:defRPr/>
            </a:lvl4pPr>
            <a:lvl5pPr marL="801588" indent="0">
              <a:buNone/>
              <a:defRPr/>
            </a:lvl5pPr>
          </a:lstStyle>
          <a:p>
            <a:pPr lvl="0"/>
            <a:r>
              <a:rPr lang="en-GB"/>
              <a:t>Subtitle Goes Here</a:t>
            </a:r>
          </a:p>
        </p:txBody>
      </p:sp>
      <p:sp>
        <p:nvSpPr>
          <p:cNvPr id="20" name="Title 1"/>
          <p:cNvSpPr>
            <a:spLocks noGrp="1"/>
          </p:cNvSpPr>
          <p:nvPr>
            <p:ph type="ctrTitle" hasCustomPrompt="1"/>
          </p:nvPr>
        </p:nvSpPr>
        <p:spPr>
          <a:xfrm>
            <a:off x="567688" y="2663800"/>
            <a:ext cx="6952421" cy="1715811"/>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r>
              <a:rPr lang="en-GB"/>
              <a:t>Presentation Title Goes Here</a:t>
            </a:r>
            <a:endParaRPr lang="en-US"/>
          </a:p>
        </p:txBody>
      </p:sp>
      <p:sp>
        <p:nvSpPr>
          <p:cNvPr id="6" name="Freeform 6"/>
          <p:cNvSpPr>
            <a:spLocks noChangeAspect="1" noEditPoints="1"/>
          </p:cNvSpPr>
          <p:nvPr userDrawn="1"/>
        </p:nvSpPr>
        <p:spPr bwMode="auto">
          <a:xfrm>
            <a:off x="625995" y="521746"/>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
        <p:nvSpPr>
          <p:cNvPr id="9" name="Rectangle 8">
            <a:extLst>
              <a:ext uri="{FF2B5EF4-FFF2-40B4-BE49-F238E27FC236}">
                <a16:creationId xmlns:a16="http://schemas.microsoft.com/office/drawing/2014/main" id="{B32EABF9-A96E-544D-9795-AF84A5A6A993}"/>
              </a:ext>
            </a:extLst>
          </p:cNvPr>
          <p:cNvSpPr/>
          <p:nvPr userDrawn="1"/>
        </p:nvSpPr>
        <p:spPr>
          <a:xfrm>
            <a:off x="638043" y="6333988"/>
            <a:ext cx="7393912" cy="297454"/>
          </a:xfrm>
          <a:prstGeom prst="rect">
            <a:avLst/>
          </a:prstGeom>
        </p:spPr>
        <p:txBody>
          <a:bodyPr wrap="square">
            <a:spAutoFit/>
          </a:bodyPr>
          <a:lstStyle/>
          <a:p>
            <a:r>
              <a:rPr lang="en-US" sz="1333">
                <a:solidFill>
                  <a:schemeClr val="bg1"/>
                </a:solidFill>
                <a:latin typeface="+mn-lt"/>
              </a:rPr>
              <a:t>For internal use only. Not for external use or consumption.</a:t>
            </a:r>
            <a:endParaRPr lang="en-US" sz="1333">
              <a:solidFill>
                <a:schemeClr val="bg1"/>
              </a:solidFill>
              <a:effectLst/>
              <a:latin typeface="+mn-lt"/>
            </a:endParaRPr>
          </a:p>
        </p:txBody>
      </p:sp>
    </p:spTree>
    <p:extLst>
      <p:ext uri="{BB962C8B-B14F-4D97-AF65-F5344CB8AC3E}">
        <p14:creationId xmlns:p14="http://schemas.microsoft.com/office/powerpoint/2010/main" val="80175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9" y="5221411"/>
            <a:ext cx="7418204"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9" y="2054070"/>
            <a:ext cx="7658724" cy="3038449"/>
          </a:xfrm>
          <a:prstGeom prst="rect">
            <a:avLst/>
          </a:prstGeom>
        </p:spPr>
        <p:txBody>
          <a:bodyPr>
            <a:noAutofit/>
          </a:bodyPr>
          <a:lstStyle>
            <a:lvl1pPr marL="244789" indent="-533264" algn="l">
              <a:lnSpc>
                <a:spcPct val="90000"/>
              </a:lnSpc>
              <a:defRPr sz="5333" b="0" i="1" spc="0" baseline="0">
                <a:solidFill>
                  <a:schemeClr val="bg1"/>
                </a:solidFill>
                <a:latin typeface="+mj-lt"/>
                <a:cs typeface="CiscoSans Thin"/>
              </a:defRPr>
            </a:lvl1pPr>
          </a:lstStyle>
          <a:p>
            <a:r>
              <a:rPr lang="en-US"/>
              <a:t>Click to edit Master title style</a:t>
            </a:r>
          </a:p>
        </p:txBody>
      </p:sp>
      <p:pic>
        <p:nvPicPr>
          <p:cNvPr id="14" name="Picture 13">
            <a:extLst>
              <a:ext uri="{FF2B5EF4-FFF2-40B4-BE49-F238E27FC236}">
                <a16:creationId xmlns:a16="http://schemas.microsoft.com/office/drawing/2014/main" id="{C303A1A3-0015-4F45-AA4A-184DD77C49B3}"/>
              </a:ext>
            </a:extLst>
          </p:cNvPr>
          <p:cNvPicPr>
            <a:picLocks noChangeAspect="1"/>
          </p:cNvPicPr>
          <p:nvPr userDrawn="1"/>
        </p:nvPicPr>
        <p:blipFill>
          <a:blip r:embed="rId2"/>
          <a:srcRect/>
          <a:stretch/>
        </p:blipFill>
        <p:spPr>
          <a:xfrm rot="10800000">
            <a:off x="8412479" y="3300868"/>
            <a:ext cx="3258588" cy="3249509"/>
          </a:xfrm>
          <a:prstGeom prst="rect">
            <a:avLst/>
          </a:prstGeom>
        </p:spPr>
      </p:pic>
    </p:spTree>
    <p:extLst>
      <p:ext uri="{BB962C8B-B14F-4D97-AF65-F5344CB8AC3E}">
        <p14:creationId xmlns:p14="http://schemas.microsoft.com/office/powerpoint/2010/main" val="826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Section Titl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9" y="5221411"/>
            <a:ext cx="7418204"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9" y="2054070"/>
            <a:ext cx="7658724" cy="3038449"/>
          </a:xfrm>
          <a:prstGeom prst="rect">
            <a:avLst/>
          </a:prstGeom>
        </p:spPr>
        <p:txBody>
          <a:bodyPr>
            <a:noAutofit/>
          </a:bodyPr>
          <a:lstStyle>
            <a:lvl1pPr marL="960" indent="0" algn="l">
              <a:lnSpc>
                <a:spcPct val="90000"/>
              </a:lnSpc>
              <a:defRPr sz="5333" b="0" i="0" spc="0" baseline="0">
                <a:solidFill>
                  <a:schemeClr val="bg1"/>
                </a:solidFill>
                <a:latin typeface="CiscoSansTT Medium" panose="020B0503020201020303" pitchFamily="34" charset="0"/>
                <a:cs typeface="CiscoSans Thin"/>
              </a:defRPr>
            </a:lvl1pPr>
          </a:lstStyle>
          <a:p>
            <a:r>
              <a:rPr lang="en-US"/>
              <a:t>Click to edit Master title style</a:t>
            </a:r>
          </a:p>
        </p:txBody>
      </p:sp>
      <p:pic>
        <p:nvPicPr>
          <p:cNvPr id="14" name="Picture 13">
            <a:extLst>
              <a:ext uri="{FF2B5EF4-FFF2-40B4-BE49-F238E27FC236}">
                <a16:creationId xmlns:a16="http://schemas.microsoft.com/office/drawing/2014/main" id="{C303A1A3-0015-4F45-AA4A-184DD77C49B3}"/>
              </a:ext>
            </a:extLst>
          </p:cNvPr>
          <p:cNvPicPr>
            <a:picLocks noChangeAspect="1"/>
          </p:cNvPicPr>
          <p:nvPr userDrawn="1"/>
        </p:nvPicPr>
        <p:blipFill>
          <a:blip r:embed="rId2"/>
          <a:srcRect/>
          <a:stretch/>
        </p:blipFill>
        <p:spPr>
          <a:xfrm rot="10800000">
            <a:off x="8412479" y="3300868"/>
            <a:ext cx="3258588" cy="3249509"/>
          </a:xfrm>
          <a:prstGeom prst="rect">
            <a:avLst/>
          </a:prstGeom>
        </p:spPr>
      </p:pic>
    </p:spTree>
    <p:extLst>
      <p:ext uri="{BB962C8B-B14F-4D97-AF65-F5344CB8AC3E}">
        <p14:creationId xmlns:p14="http://schemas.microsoft.com/office/powerpoint/2010/main" val="29666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Quot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2"/>
              </a:solidFill>
            </a:endParaRPr>
          </a:p>
        </p:txBody>
      </p:sp>
      <p:sp>
        <p:nvSpPr>
          <p:cNvPr id="3" name="Text Placeholder 9"/>
          <p:cNvSpPr>
            <a:spLocks noGrp="1"/>
          </p:cNvSpPr>
          <p:nvPr>
            <p:ph type="body" sz="quarter" idx="11"/>
          </p:nvPr>
        </p:nvSpPr>
        <p:spPr>
          <a:xfrm>
            <a:off x="624420" y="5221411"/>
            <a:ext cx="7428449"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900" y="2054070"/>
            <a:ext cx="7668969" cy="3038449"/>
          </a:xfrm>
          <a:prstGeom prst="rect">
            <a:avLst/>
          </a:prstGeom>
        </p:spPr>
        <p:txBody>
          <a:bodyPr>
            <a:noAutofit/>
          </a:bodyPr>
          <a:lstStyle>
            <a:lvl1pPr marL="244789" indent="-533264" algn="l">
              <a:lnSpc>
                <a:spcPct val="90000"/>
              </a:lnSpc>
              <a:defRPr sz="5333" b="0" i="1" spc="0" baseline="0">
                <a:solidFill>
                  <a:schemeClr val="tx2"/>
                </a:solidFill>
                <a:latin typeface="CiscoSansTT ExtraLight" panose="020B0303020201020303" pitchFamily="34" charset="0"/>
                <a:ea typeface="CiscoSansTT Medium" panose="020B0503020201020303" pitchFamily="34" charset="-128"/>
                <a:cs typeface="CiscoSansTT Medium" panose="020B0503020201020303" pitchFamily="34" charset="-128"/>
              </a:defRPr>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02C843D-B3EE-734B-B92F-D94077D4DCAD}"/>
              </a:ext>
            </a:extLst>
          </p:cNvPr>
          <p:cNvPicPr>
            <a:picLocks noChangeAspect="1"/>
          </p:cNvPicPr>
          <p:nvPr userDrawn="1"/>
        </p:nvPicPr>
        <p:blipFill>
          <a:blip r:embed="rId2"/>
          <a:stretch>
            <a:fillRect/>
          </a:stretch>
        </p:blipFill>
        <p:spPr>
          <a:xfrm>
            <a:off x="8433268" y="3329171"/>
            <a:ext cx="3203501" cy="3203501"/>
          </a:xfrm>
          <a:prstGeom prst="rect">
            <a:avLst/>
          </a:prstGeom>
        </p:spPr>
      </p:pic>
    </p:spTree>
    <p:extLst>
      <p:ext uri="{BB962C8B-B14F-4D97-AF65-F5344CB8AC3E}">
        <p14:creationId xmlns:p14="http://schemas.microsoft.com/office/powerpoint/2010/main" val="7041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Section 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solidFill>
                <a:schemeClr val="tx2"/>
              </a:solidFill>
            </a:endParaRPr>
          </a:p>
        </p:txBody>
      </p:sp>
      <p:sp>
        <p:nvSpPr>
          <p:cNvPr id="3" name="Text Placeholder 9"/>
          <p:cNvSpPr>
            <a:spLocks noGrp="1"/>
          </p:cNvSpPr>
          <p:nvPr>
            <p:ph type="body" sz="quarter" idx="11"/>
          </p:nvPr>
        </p:nvSpPr>
        <p:spPr>
          <a:xfrm>
            <a:off x="624420" y="5221411"/>
            <a:ext cx="7428449" cy="465808"/>
          </a:xfrm>
          <a:prstGeom prst="rect">
            <a:avLst/>
          </a:prstGeom>
        </p:spPr>
        <p:txBody>
          <a:bodyPr wrap="square" lIns="91420" tIns="45710" rIns="91420" bIns="45710" anchor="b" anchorCtr="0">
            <a:noAutofit/>
          </a:bodyPr>
          <a:lstStyle>
            <a:lvl1pPr marL="0" indent="0" algn="l" defTabSz="80472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900" y="2054070"/>
            <a:ext cx="7668969" cy="3038449"/>
          </a:xfrm>
          <a:prstGeom prst="rect">
            <a:avLst/>
          </a:prstGeom>
        </p:spPr>
        <p:txBody>
          <a:bodyPr>
            <a:noAutofit/>
          </a:bodyPr>
          <a:lstStyle>
            <a:lvl1pPr marL="960" indent="0" algn="l">
              <a:lnSpc>
                <a:spcPct val="90000"/>
              </a:lnSpc>
              <a:defRPr sz="5333" b="0" i="0" spc="0" baseline="0">
                <a:solidFill>
                  <a:schemeClr val="tx2"/>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r>
              <a:rPr lang="en-US"/>
              <a:t>Click to edit Master title style</a:t>
            </a:r>
          </a:p>
        </p:txBody>
      </p:sp>
      <p:pic>
        <p:nvPicPr>
          <p:cNvPr id="15" name="Picture 14" descr="A close up of a logo&#10;&#10;Description automatically generated">
            <a:extLst>
              <a:ext uri="{FF2B5EF4-FFF2-40B4-BE49-F238E27FC236}">
                <a16:creationId xmlns:a16="http://schemas.microsoft.com/office/drawing/2014/main" id="{702C843D-B3EE-734B-B92F-D94077D4DCAD}"/>
              </a:ext>
            </a:extLst>
          </p:cNvPr>
          <p:cNvPicPr>
            <a:picLocks noChangeAspect="1"/>
          </p:cNvPicPr>
          <p:nvPr userDrawn="1"/>
        </p:nvPicPr>
        <p:blipFill>
          <a:blip r:embed="rId2"/>
          <a:stretch>
            <a:fillRect/>
          </a:stretch>
        </p:blipFill>
        <p:spPr>
          <a:xfrm>
            <a:off x="8433268" y="3329171"/>
            <a:ext cx="3203501" cy="3203501"/>
          </a:xfrm>
          <a:prstGeom prst="rect">
            <a:avLst/>
          </a:prstGeom>
        </p:spPr>
      </p:pic>
    </p:spTree>
    <p:extLst>
      <p:ext uri="{BB962C8B-B14F-4D97-AF65-F5344CB8AC3E}">
        <p14:creationId xmlns:p14="http://schemas.microsoft.com/office/powerpoint/2010/main" val="1531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752" y="5231194"/>
            <a:ext cx="10852149" cy="66813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5288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3"/>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381"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
        <p:nvSpPr>
          <p:cNvPr id="6" name="Rectangle 5">
            <a:extLst>
              <a:ext uri="{FF2B5EF4-FFF2-40B4-BE49-F238E27FC236}">
                <a16:creationId xmlns:a16="http://schemas.microsoft.com/office/drawing/2014/main" id="{F85E92C6-BA67-A541-96C1-8A7D2BB3A314}"/>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grpSp>
        <p:nvGrpSpPr>
          <p:cNvPr id="10" name="Group 9">
            <a:extLst>
              <a:ext uri="{FF2B5EF4-FFF2-40B4-BE49-F238E27FC236}">
                <a16:creationId xmlns:a16="http://schemas.microsoft.com/office/drawing/2014/main" id="{46EE15B9-70F8-5548-B1C7-0B0EC12FC415}"/>
              </a:ext>
            </a:extLst>
          </p:cNvPr>
          <p:cNvGrpSpPr/>
          <p:nvPr userDrawn="1"/>
        </p:nvGrpSpPr>
        <p:grpSpPr>
          <a:xfrm>
            <a:off x="8587390" y="6202023"/>
            <a:ext cx="2957463" cy="445436"/>
            <a:chOff x="6530110" y="4651516"/>
            <a:chExt cx="2218097" cy="334077"/>
          </a:xfrm>
        </p:grpSpPr>
        <p:pic>
          <p:nvPicPr>
            <p:cNvPr id="11" name="Picture 10">
              <a:extLst>
                <a:ext uri="{FF2B5EF4-FFF2-40B4-BE49-F238E27FC236}">
                  <a16:creationId xmlns:a16="http://schemas.microsoft.com/office/drawing/2014/main" id="{E10CC2FC-4CF1-6E41-8AF8-D6F96C8188C3}"/>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2" name="Title 4">
              <a:extLst>
                <a:ext uri="{FF2B5EF4-FFF2-40B4-BE49-F238E27FC236}">
                  <a16:creationId xmlns:a16="http://schemas.microsoft.com/office/drawing/2014/main" id="{DA490EFB-A674-FB4A-8BE1-0E5BE8E4EE98}"/>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360261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4450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5" name="Rectangle 4"/>
          <p:cNvSpPr>
            <a:spLocks noChangeArrowheads="1"/>
          </p:cNvSpPr>
          <p:nvPr userDrawn="1"/>
        </p:nvSpPr>
        <p:spPr bwMode="ltGray">
          <a:xfrm>
            <a:off x="636907" y="6322207"/>
            <a:ext cx="4622389"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683" y="320843"/>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4371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3688" y="1602317"/>
            <a:ext cx="11127317" cy="4519083"/>
          </a:xfrm>
          <a:prstGeom prst="rect">
            <a:avLst/>
          </a:prstGeom>
        </p:spPr>
        <p:txBody>
          <a:bodyPr lIns="91420" tIns="45710" rIns="91420" bIns="45710">
            <a:noAutofit/>
          </a:bodyPr>
          <a:lstStyle>
            <a:lvl1pPr marL="304784" indent="-228589">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70" indent="-220122">
              <a:lnSpc>
                <a:spcPct val="95000"/>
              </a:lnSpc>
              <a:spcBef>
                <a:spcPts val="600"/>
              </a:spcBef>
              <a:buClr>
                <a:schemeClr val="tx1"/>
              </a:buClr>
              <a:buSzPct val="80000"/>
              <a:buFont typeface="System Font Regular"/>
              <a:buChar char="-"/>
              <a:defRPr sz="2400" b="0" i="0">
                <a:solidFill>
                  <a:schemeClr val="tx1"/>
                </a:solidFill>
                <a:latin typeface="+mn-lt"/>
                <a:ea typeface="CiscoSansTT Thin" charset="0"/>
                <a:cs typeface="CiscoSansTT Thin" charset="0"/>
              </a:defRPr>
            </a:lvl2pPr>
            <a:lvl3pPr marL="914354" indent="-146043">
              <a:buClr>
                <a:schemeClr val="tx1"/>
              </a:buClr>
              <a:buSzPct val="80000"/>
              <a:buFont typeface="Wingdings" pitchFamily="2" charset="2"/>
              <a:buChar char="§"/>
              <a:defRPr sz="2133" b="0" i="0">
                <a:solidFill>
                  <a:schemeClr val="tx1"/>
                </a:solidFill>
                <a:latin typeface="+mn-lt"/>
                <a:ea typeface="CiscoSansTT Thin" charset="0"/>
                <a:cs typeface="CiscoSansTT Thin" charset="0"/>
              </a:defRPr>
            </a:lvl3pPr>
            <a:lvl4pPr marL="1214652" indent="-228542">
              <a:buClr>
                <a:schemeClr val="tx1"/>
              </a:buClr>
              <a:buSzPct val="80000"/>
              <a:buFont typeface="Arial"/>
              <a:buChar char="•"/>
              <a:defRPr sz="1867" b="0" i="0">
                <a:solidFill>
                  <a:schemeClr val="tx1"/>
                </a:solidFill>
                <a:latin typeface="+mn-lt"/>
                <a:ea typeface="CiscoSansTT Thin" charset="0"/>
                <a:cs typeface="CiscoSansTT Thin" charset="0"/>
              </a:defRPr>
            </a:lvl4pPr>
            <a:lvl5pPr marL="1443195" indent="-224309">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1D295B40-212D-5040-88BE-F1DCF48EF948}"/>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grpSp>
        <p:nvGrpSpPr>
          <p:cNvPr id="9" name="Group 8">
            <a:extLst>
              <a:ext uri="{FF2B5EF4-FFF2-40B4-BE49-F238E27FC236}">
                <a16:creationId xmlns:a16="http://schemas.microsoft.com/office/drawing/2014/main" id="{AEDEF190-103A-4841-8CED-B465FB11A6A3}"/>
              </a:ext>
            </a:extLst>
          </p:cNvPr>
          <p:cNvGrpSpPr/>
          <p:nvPr userDrawn="1"/>
        </p:nvGrpSpPr>
        <p:grpSpPr>
          <a:xfrm>
            <a:off x="8587390" y="6202023"/>
            <a:ext cx="2957463" cy="445436"/>
            <a:chOff x="6530110" y="4651516"/>
            <a:chExt cx="2218097" cy="334077"/>
          </a:xfrm>
        </p:grpSpPr>
        <p:pic>
          <p:nvPicPr>
            <p:cNvPr id="10" name="Picture 9">
              <a:extLst>
                <a:ext uri="{FF2B5EF4-FFF2-40B4-BE49-F238E27FC236}">
                  <a16:creationId xmlns:a16="http://schemas.microsoft.com/office/drawing/2014/main" id="{BDE631C0-DA09-D94D-A3E7-5528CAE1DB00}"/>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4" name="Title 4">
              <a:extLst>
                <a:ext uri="{FF2B5EF4-FFF2-40B4-BE49-F238E27FC236}">
                  <a16:creationId xmlns:a16="http://schemas.microsoft.com/office/drawing/2014/main" id="{8DCF675E-CDF4-F649-8E1C-98B08E032B21}"/>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
        <p:nvSpPr>
          <p:cNvPr id="11" name="Title Placeholder 5">
            <a:extLst>
              <a:ext uri="{FF2B5EF4-FFF2-40B4-BE49-F238E27FC236}">
                <a16:creationId xmlns:a16="http://schemas.microsoft.com/office/drawing/2014/main" id="{C7FEADB2-AD3A-F549-B47F-97104172DEC6}"/>
              </a:ext>
            </a:extLst>
          </p:cNvPr>
          <p:cNvSpPr>
            <a:spLocks noGrp="1"/>
          </p:cNvSpPr>
          <p:nvPr>
            <p:ph type="title"/>
          </p:nvPr>
        </p:nvSpPr>
        <p:spPr bwMode="auto">
          <a:xfrm>
            <a:off x="583688" y="261565"/>
            <a:ext cx="11127317" cy="7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3" name="Text Placeholder 2">
            <a:extLst>
              <a:ext uri="{FF2B5EF4-FFF2-40B4-BE49-F238E27FC236}">
                <a16:creationId xmlns:a16="http://schemas.microsoft.com/office/drawing/2014/main" id="{304EDBAB-670A-4A40-87CD-6F89161874F9}"/>
              </a:ext>
            </a:extLst>
          </p:cNvPr>
          <p:cNvSpPr>
            <a:spLocks noGrp="1"/>
          </p:cNvSpPr>
          <p:nvPr>
            <p:ph type="body" sz="quarter" idx="11" hasCustomPrompt="1"/>
          </p:nvPr>
        </p:nvSpPr>
        <p:spPr>
          <a:xfrm>
            <a:off x="583688" y="996929"/>
            <a:ext cx="11127317" cy="501649"/>
          </a:xfrm>
          <a:prstGeom prst="rect">
            <a:avLst/>
          </a:prstGeom>
        </p:spPr>
        <p:txBody>
          <a:bodyPr/>
          <a:lstStyle>
            <a:lvl1pPr marL="0" indent="0">
              <a:buNone/>
              <a:defRPr sz="2133"/>
            </a:lvl1pPr>
            <a:lvl2pPr marL="190490" indent="0">
              <a:buNone/>
              <a:defRPr/>
            </a:lvl2pPr>
            <a:lvl3pPr marL="349233" indent="0">
              <a:buNone/>
              <a:defRPr/>
            </a:lvl3pPr>
            <a:lvl4pPr marL="444478" indent="0">
              <a:buNone/>
              <a:defRPr/>
            </a:lvl4pPr>
            <a:lvl5pPr marL="539723" indent="0">
              <a:buNone/>
              <a:defRPr/>
            </a:lvl5pPr>
          </a:lstStyle>
          <a:p>
            <a:pPr lvl="0"/>
            <a:r>
              <a:rPr lang="en-US"/>
              <a:t>Key Takeaway</a:t>
            </a:r>
          </a:p>
        </p:txBody>
      </p:sp>
    </p:spTree>
    <p:extLst>
      <p:ext uri="{BB962C8B-B14F-4D97-AF65-F5344CB8AC3E}">
        <p14:creationId xmlns:p14="http://schemas.microsoft.com/office/powerpoint/2010/main" val="325993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83690" y="1607864"/>
            <a:ext cx="5309111" cy="4110792"/>
          </a:xfrm>
          <a:prstGeom prst="rect">
            <a:avLst/>
          </a:prstGeom>
        </p:spPr>
        <p:txBody>
          <a:bodyPr lIns="0" tIns="45710" rIns="0" bIns="45710">
            <a:noAutofit/>
          </a:bodyPr>
          <a:lstStyle>
            <a:lvl1pPr marL="232822" indent="-156625">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14" indent="-152392">
              <a:lnSpc>
                <a:spcPct val="95000"/>
              </a:lnSpc>
              <a:spcBef>
                <a:spcPts val="600"/>
              </a:spcBef>
              <a:buClr>
                <a:schemeClr val="tx1"/>
              </a:buClr>
              <a:buSzPct val="60000"/>
              <a:buFont typeface="System Font Regular"/>
              <a:buChar char="-"/>
              <a:defRPr sz="2400" b="0" i="0">
                <a:solidFill>
                  <a:schemeClr val="tx1"/>
                </a:solidFill>
                <a:latin typeface="+mn-lt"/>
                <a:cs typeface="CiscoSans ExtraLight"/>
              </a:defRPr>
            </a:lvl2pPr>
            <a:lvl3pPr marL="537607" indent="-152392">
              <a:buClr>
                <a:schemeClr val="tx1"/>
              </a:buClr>
              <a:buSzPct val="60000"/>
              <a:buFont typeface="Wingdings" pitchFamily="2" charset="2"/>
              <a:buChar char="§"/>
              <a:defRPr sz="2133" b="0" i="0">
                <a:solidFill>
                  <a:schemeClr val="tx1"/>
                </a:solidFill>
                <a:latin typeface="+mn-lt"/>
                <a:cs typeface="CiscoSans ExtraLight"/>
              </a:defRPr>
            </a:lvl3pPr>
            <a:lvl4pPr marL="689999" indent="-152392">
              <a:buClr>
                <a:schemeClr val="tx1"/>
              </a:buClr>
              <a:buSzPct val="60000"/>
              <a:buFont typeface="Arial"/>
              <a:buChar char="•"/>
              <a:defRPr sz="1867" b="0" i="0">
                <a:solidFill>
                  <a:schemeClr val="tx1"/>
                </a:solidFill>
                <a:latin typeface="+mn-lt"/>
                <a:cs typeface="CiscoSans ExtraLight"/>
              </a:defRPr>
            </a:lvl4pPr>
            <a:lvl5pPr marL="842391" indent="-152392">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6" y="1607864"/>
            <a:ext cx="5369851" cy="4110792"/>
          </a:xfrm>
          <a:prstGeom prst="rect">
            <a:avLst/>
          </a:prstGeom>
        </p:spPr>
        <p:txBody>
          <a:bodyPr lIns="0" tIns="45710" rIns="0" bIns="45710">
            <a:noAutofit/>
          </a:bodyPr>
          <a:lstStyle>
            <a:lvl1pPr marL="232822" indent="-156625">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14" indent="-152392">
              <a:lnSpc>
                <a:spcPct val="95000"/>
              </a:lnSpc>
              <a:spcBef>
                <a:spcPts val="600"/>
              </a:spcBef>
              <a:buClr>
                <a:schemeClr val="tx1"/>
              </a:buClr>
              <a:buSzPct val="60000"/>
              <a:buFont typeface="System Font Regular"/>
              <a:buChar char="-"/>
              <a:defRPr sz="2400" b="0" i="0">
                <a:solidFill>
                  <a:schemeClr val="tx1"/>
                </a:solidFill>
                <a:latin typeface="+mn-lt"/>
                <a:cs typeface="CiscoSans ExtraLight"/>
              </a:defRPr>
            </a:lvl2pPr>
            <a:lvl3pPr marL="537607" indent="-152392">
              <a:buClr>
                <a:schemeClr val="tx1"/>
              </a:buClr>
              <a:buSzPct val="60000"/>
              <a:buFont typeface="Wingdings" pitchFamily="2" charset="2"/>
              <a:buChar char="§"/>
              <a:defRPr sz="2133" b="0" i="0">
                <a:solidFill>
                  <a:schemeClr val="tx1"/>
                </a:solidFill>
                <a:latin typeface="+mn-lt"/>
                <a:cs typeface="CiscoSans ExtraLight"/>
              </a:defRPr>
            </a:lvl3pPr>
            <a:lvl4pPr marL="689999" indent="-152392">
              <a:buClr>
                <a:schemeClr val="tx1"/>
              </a:buClr>
              <a:buSzPct val="60000"/>
              <a:buFont typeface="Arial"/>
              <a:buChar char="•"/>
              <a:defRPr sz="1867" b="0" i="0">
                <a:solidFill>
                  <a:schemeClr val="tx1"/>
                </a:solidFill>
                <a:latin typeface="+mn-lt"/>
                <a:cs typeface="CiscoSans ExtraLight"/>
              </a:defRPr>
            </a:lvl4pPr>
            <a:lvl5pPr marL="842391" indent="-152392">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CCA6DEB-54A8-7B4A-83C5-BB5BE7366D30}"/>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grpSp>
        <p:nvGrpSpPr>
          <p:cNvPr id="9" name="Group 8">
            <a:extLst>
              <a:ext uri="{FF2B5EF4-FFF2-40B4-BE49-F238E27FC236}">
                <a16:creationId xmlns:a16="http://schemas.microsoft.com/office/drawing/2014/main" id="{7BE7E165-E5C3-AC4A-ACF1-1812A6F411F7}"/>
              </a:ext>
            </a:extLst>
          </p:cNvPr>
          <p:cNvGrpSpPr/>
          <p:nvPr userDrawn="1"/>
        </p:nvGrpSpPr>
        <p:grpSpPr>
          <a:xfrm>
            <a:off x="8587390" y="6202023"/>
            <a:ext cx="2957463" cy="445436"/>
            <a:chOff x="6530110" y="4651516"/>
            <a:chExt cx="2218097" cy="334077"/>
          </a:xfrm>
        </p:grpSpPr>
        <p:pic>
          <p:nvPicPr>
            <p:cNvPr id="11" name="Picture 10">
              <a:extLst>
                <a:ext uri="{FF2B5EF4-FFF2-40B4-BE49-F238E27FC236}">
                  <a16:creationId xmlns:a16="http://schemas.microsoft.com/office/drawing/2014/main" id="{656E2DC2-56BF-A94E-B987-58C1337DA4C9}"/>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2" name="Title 4">
              <a:extLst>
                <a:ext uri="{FF2B5EF4-FFF2-40B4-BE49-F238E27FC236}">
                  <a16:creationId xmlns:a16="http://schemas.microsoft.com/office/drawing/2014/main" id="{9D3220F6-7C3E-0645-ABC5-46F2C1AEF1DF}"/>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
        <p:nvSpPr>
          <p:cNvPr id="13" name="Title Placeholder 5">
            <a:extLst>
              <a:ext uri="{FF2B5EF4-FFF2-40B4-BE49-F238E27FC236}">
                <a16:creationId xmlns:a16="http://schemas.microsoft.com/office/drawing/2014/main" id="{5443778D-9261-8349-A303-F9D4F7D0E622}"/>
              </a:ext>
            </a:extLst>
          </p:cNvPr>
          <p:cNvSpPr>
            <a:spLocks noGrp="1"/>
          </p:cNvSpPr>
          <p:nvPr>
            <p:ph type="title"/>
          </p:nvPr>
        </p:nvSpPr>
        <p:spPr bwMode="auto">
          <a:xfrm>
            <a:off x="583688" y="261565"/>
            <a:ext cx="11127317" cy="7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4" name="Text Placeholder 2">
            <a:extLst>
              <a:ext uri="{FF2B5EF4-FFF2-40B4-BE49-F238E27FC236}">
                <a16:creationId xmlns:a16="http://schemas.microsoft.com/office/drawing/2014/main" id="{08451987-305D-534A-AF23-446C73D421AC}"/>
              </a:ext>
            </a:extLst>
          </p:cNvPr>
          <p:cNvSpPr>
            <a:spLocks noGrp="1"/>
          </p:cNvSpPr>
          <p:nvPr>
            <p:ph type="body" sz="quarter" idx="12" hasCustomPrompt="1"/>
          </p:nvPr>
        </p:nvSpPr>
        <p:spPr>
          <a:xfrm>
            <a:off x="583688" y="996929"/>
            <a:ext cx="11127317" cy="501649"/>
          </a:xfrm>
          <a:prstGeom prst="rect">
            <a:avLst/>
          </a:prstGeom>
        </p:spPr>
        <p:txBody>
          <a:bodyPr/>
          <a:lstStyle>
            <a:lvl1pPr marL="0" indent="0">
              <a:buNone/>
              <a:defRPr sz="2133"/>
            </a:lvl1pPr>
            <a:lvl2pPr marL="190490" indent="0">
              <a:buNone/>
              <a:defRPr/>
            </a:lvl2pPr>
            <a:lvl3pPr marL="349233" indent="0">
              <a:buNone/>
              <a:defRPr/>
            </a:lvl3pPr>
            <a:lvl4pPr marL="444478" indent="0">
              <a:buNone/>
              <a:defRPr/>
            </a:lvl4pPr>
            <a:lvl5pPr marL="539723" indent="0">
              <a:buNone/>
              <a:defRPr/>
            </a:lvl5pPr>
          </a:lstStyle>
          <a:p>
            <a:pPr lvl="0"/>
            <a:r>
              <a:rPr lang="en-US"/>
              <a:t>Key Takeaway</a:t>
            </a:r>
          </a:p>
        </p:txBody>
      </p:sp>
      <p:cxnSp>
        <p:nvCxnSpPr>
          <p:cNvPr id="3" name="Straight Connector 2">
            <a:extLst>
              <a:ext uri="{FF2B5EF4-FFF2-40B4-BE49-F238E27FC236}">
                <a16:creationId xmlns:a16="http://schemas.microsoft.com/office/drawing/2014/main" id="{41BEEA5F-F059-6742-9E9F-9F3D42EDB6AB}"/>
              </a:ext>
            </a:extLst>
          </p:cNvPr>
          <p:cNvCxnSpPr>
            <a:cxnSpLocks/>
          </p:cNvCxnSpPr>
          <p:nvPr userDrawn="1"/>
        </p:nvCxnSpPr>
        <p:spPr>
          <a:xfrm>
            <a:off x="6118319" y="1575984"/>
            <a:ext cx="0" cy="438454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6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FF4657-8532-224A-B14E-3C2CEAEAF9FF}"/>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grpSp>
        <p:nvGrpSpPr>
          <p:cNvPr id="7" name="Group 6">
            <a:extLst>
              <a:ext uri="{FF2B5EF4-FFF2-40B4-BE49-F238E27FC236}">
                <a16:creationId xmlns:a16="http://schemas.microsoft.com/office/drawing/2014/main" id="{C00183AB-2DD9-2B4C-9E54-B2AB3307B238}"/>
              </a:ext>
            </a:extLst>
          </p:cNvPr>
          <p:cNvGrpSpPr/>
          <p:nvPr userDrawn="1"/>
        </p:nvGrpSpPr>
        <p:grpSpPr>
          <a:xfrm>
            <a:off x="8587390" y="6202023"/>
            <a:ext cx="2957463" cy="445436"/>
            <a:chOff x="6530110" y="4651516"/>
            <a:chExt cx="2218097" cy="334077"/>
          </a:xfrm>
        </p:grpSpPr>
        <p:pic>
          <p:nvPicPr>
            <p:cNvPr id="8" name="Picture 7">
              <a:extLst>
                <a:ext uri="{FF2B5EF4-FFF2-40B4-BE49-F238E27FC236}">
                  <a16:creationId xmlns:a16="http://schemas.microsoft.com/office/drawing/2014/main" id="{B5F88C58-AF57-0F44-8CE4-955C5B1DFD5F}"/>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2" name="Title 4">
              <a:extLst>
                <a:ext uri="{FF2B5EF4-FFF2-40B4-BE49-F238E27FC236}">
                  <a16:creationId xmlns:a16="http://schemas.microsoft.com/office/drawing/2014/main" id="{4BF50A40-9778-7549-9822-8822D9308077}"/>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
        <p:nvSpPr>
          <p:cNvPr id="9" name="Title Placeholder 5">
            <a:extLst>
              <a:ext uri="{FF2B5EF4-FFF2-40B4-BE49-F238E27FC236}">
                <a16:creationId xmlns:a16="http://schemas.microsoft.com/office/drawing/2014/main" id="{E4D1C666-E993-3445-9CDF-938938FF3BBF}"/>
              </a:ext>
            </a:extLst>
          </p:cNvPr>
          <p:cNvSpPr>
            <a:spLocks noGrp="1"/>
          </p:cNvSpPr>
          <p:nvPr>
            <p:ph type="title"/>
          </p:nvPr>
        </p:nvSpPr>
        <p:spPr bwMode="auto">
          <a:xfrm>
            <a:off x="583688" y="261565"/>
            <a:ext cx="11127317" cy="7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0" name="Text Placeholder 2">
            <a:extLst>
              <a:ext uri="{FF2B5EF4-FFF2-40B4-BE49-F238E27FC236}">
                <a16:creationId xmlns:a16="http://schemas.microsoft.com/office/drawing/2014/main" id="{85AC0B46-0AD1-5B43-81D9-D35621955C03}"/>
              </a:ext>
            </a:extLst>
          </p:cNvPr>
          <p:cNvSpPr>
            <a:spLocks noGrp="1"/>
          </p:cNvSpPr>
          <p:nvPr>
            <p:ph type="body" sz="quarter" idx="11" hasCustomPrompt="1"/>
          </p:nvPr>
        </p:nvSpPr>
        <p:spPr>
          <a:xfrm>
            <a:off x="583688" y="996929"/>
            <a:ext cx="11127317" cy="501649"/>
          </a:xfrm>
          <a:prstGeom prst="rect">
            <a:avLst/>
          </a:prstGeom>
        </p:spPr>
        <p:txBody>
          <a:bodyPr/>
          <a:lstStyle>
            <a:lvl1pPr marL="0" indent="0">
              <a:buNone/>
              <a:defRPr sz="2133"/>
            </a:lvl1pPr>
            <a:lvl2pPr marL="190490" indent="0">
              <a:buNone/>
              <a:defRPr/>
            </a:lvl2pPr>
            <a:lvl3pPr marL="349233" indent="0">
              <a:buNone/>
              <a:defRPr/>
            </a:lvl3pPr>
            <a:lvl4pPr marL="444478" indent="0">
              <a:buNone/>
              <a:defRPr/>
            </a:lvl4pPr>
            <a:lvl5pPr marL="539723" indent="0">
              <a:buNone/>
              <a:defRPr/>
            </a:lvl5pPr>
          </a:lstStyle>
          <a:p>
            <a:pPr lvl="0"/>
            <a:r>
              <a:rPr lang="en-US"/>
              <a:t>Key Takeaway</a:t>
            </a:r>
          </a:p>
        </p:txBody>
      </p:sp>
    </p:spTree>
    <p:extLst>
      <p:ext uri="{BB962C8B-B14F-4D97-AF65-F5344CB8AC3E}">
        <p14:creationId xmlns:p14="http://schemas.microsoft.com/office/powerpoint/2010/main" val="283282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685E67-DB3C-DF40-B9C7-504D30E4D7AD}"/>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spTree>
    <p:extLst>
      <p:ext uri="{BB962C8B-B14F-4D97-AF65-F5344CB8AC3E}">
        <p14:creationId xmlns:p14="http://schemas.microsoft.com/office/powerpoint/2010/main" val="83523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688" y="1742992"/>
            <a:ext cx="11127317" cy="3739704"/>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691" y="5671637"/>
            <a:ext cx="9573749" cy="434977"/>
          </a:xfrm>
          <a:prstGeom prst="rect">
            <a:avLst/>
          </a:prstGeom>
        </p:spPr>
        <p:txBody>
          <a:bodyPr wrap="square" lIns="91420" tIns="45710" rIns="91420" bIns="45710" anchor="b" anchorCtr="0">
            <a:noAutofit/>
          </a:bodyPr>
          <a:lstStyle>
            <a:lvl1pPr algn="l" defTabSz="80472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9" name="Rectangle 8">
            <a:extLst>
              <a:ext uri="{FF2B5EF4-FFF2-40B4-BE49-F238E27FC236}">
                <a16:creationId xmlns:a16="http://schemas.microsoft.com/office/drawing/2014/main" id="{08D25FA4-32E2-B542-9C92-D9530DCE8BDC}"/>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grpSp>
        <p:nvGrpSpPr>
          <p:cNvPr id="10" name="Group 9">
            <a:extLst>
              <a:ext uri="{FF2B5EF4-FFF2-40B4-BE49-F238E27FC236}">
                <a16:creationId xmlns:a16="http://schemas.microsoft.com/office/drawing/2014/main" id="{AEDD49C9-B8E2-CD42-8FF4-FD2E34D6E301}"/>
              </a:ext>
            </a:extLst>
          </p:cNvPr>
          <p:cNvGrpSpPr/>
          <p:nvPr userDrawn="1"/>
        </p:nvGrpSpPr>
        <p:grpSpPr>
          <a:xfrm>
            <a:off x="8587390" y="6202023"/>
            <a:ext cx="2957463" cy="445436"/>
            <a:chOff x="6530110" y="4651516"/>
            <a:chExt cx="2218097" cy="334077"/>
          </a:xfrm>
        </p:grpSpPr>
        <p:pic>
          <p:nvPicPr>
            <p:cNvPr id="11" name="Picture 10">
              <a:extLst>
                <a:ext uri="{FF2B5EF4-FFF2-40B4-BE49-F238E27FC236}">
                  <a16:creationId xmlns:a16="http://schemas.microsoft.com/office/drawing/2014/main" id="{503062D0-D442-5944-AF5C-EFD25EDBF87C}"/>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6" name="Title 4">
              <a:extLst>
                <a:ext uri="{FF2B5EF4-FFF2-40B4-BE49-F238E27FC236}">
                  <a16:creationId xmlns:a16="http://schemas.microsoft.com/office/drawing/2014/main" id="{6471D9F3-BC20-E046-B805-86F0A87F8BF8}"/>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
        <p:nvSpPr>
          <p:cNvPr id="13" name="Title Placeholder 5">
            <a:extLst>
              <a:ext uri="{FF2B5EF4-FFF2-40B4-BE49-F238E27FC236}">
                <a16:creationId xmlns:a16="http://schemas.microsoft.com/office/drawing/2014/main" id="{6B217110-8352-7C49-B567-62D6621187E7}"/>
              </a:ext>
            </a:extLst>
          </p:cNvPr>
          <p:cNvSpPr>
            <a:spLocks noGrp="1"/>
          </p:cNvSpPr>
          <p:nvPr>
            <p:ph type="title"/>
          </p:nvPr>
        </p:nvSpPr>
        <p:spPr bwMode="auto">
          <a:xfrm>
            <a:off x="583688" y="261565"/>
            <a:ext cx="11127317" cy="7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4" name="Text Placeholder 2">
            <a:extLst>
              <a:ext uri="{FF2B5EF4-FFF2-40B4-BE49-F238E27FC236}">
                <a16:creationId xmlns:a16="http://schemas.microsoft.com/office/drawing/2014/main" id="{4B9E40A6-6F63-044F-ABFA-8B413DF26BED}"/>
              </a:ext>
            </a:extLst>
          </p:cNvPr>
          <p:cNvSpPr>
            <a:spLocks noGrp="1"/>
          </p:cNvSpPr>
          <p:nvPr>
            <p:ph type="body" sz="quarter" idx="13" hasCustomPrompt="1"/>
          </p:nvPr>
        </p:nvSpPr>
        <p:spPr>
          <a:xfrm>
            <a:off x="583688" y="996929"/>
            <a:ext cx="11127317" cy="501649"/>
          </a:xfrm>
          <a:prstGeom prst="rect">
            <a:avLst/>
          </a:prstGeom>
        </p:spPr>
        <p:txBody>
          <a:bodyPr/>
          <a:lstStyle>
            <a:lvl1pPr marL="0" indent="0">
              <a:buNone/>
              <a:defRPr sz="2133"/>
            </a:lvl1pPr>
            <a:lvl2pPr marL="190490" indent="0">
              <a:buNone/>
              <a:defRPr/>
            </a:lvl2pPr>
            <a:lvl3pPr marL="349233" indent="0">
              <a:buNone/>
              <a:defRPr/>
            </a:lvl3pPr>
            <a:lvl4pPr marL="444478" indent="0">
              <a:buNone/>
              <a:defRPr/>
            </a:lvl4pPr>
            <a:lvl5pPr marL="539723" indent="0">
              <a:buNone/>
              <a:defRPr/>
            </a:lvl5pPr>
          </a:lstStyle>
          <a:p>
            <a:pPr lvl="0"/>
            <a:r>
              <a:rPr lang="en-US"/>
              <a:t>Key Takeaway</a:t>
            </a:r>
          </a:p>
        </p:txBody>
      </p:sp>
    </p:spTree>
    <p:extLst>
      <p:ext uri="{BB962C8B-B14F-4D97-AF65-F5344CB8AC3E}">
        <p14:creationId xmlns:p14="http://schemas.microsoft.com/office/powerpoint/2010/main" val="40417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688" y="1754719"/>
            <a:ext cx="11127317"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691" y="5683362"/>
            <a:ext cx="9573749" cy="434977"/>
          </a:xfrm>
          <a:prstGeom prst="rect">
            <a:avLst/>
          </a:prstGeom>
        </p:spPr>
        <p:txBody>
          <a:bodyPr wrap="square" lIns="91420" tIns="45710" rIns="91420" bIns="45710" anchor="b" anchorCtr="0">
            <a:noAutofit/>
          </a:bodyPr>
          <a:lstStyle>
            <a:lvl1pPr algn="l" defTabSz="80472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10" name="Rectangle 9">
            <a:extLst>
              <a:ext uri="{FF2B5EF4-FFF2-40B4-BE49-F238E27FC236}">
                <a16:creationId xmlns:a16="http://schemas.microsoft.com/office/drawing/2014/main" id="{29FB4CE8-37F4-E645-BBFD-CEB71633E9AD}"/>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grpSp>
        <p:nvGrpSpPr>
          <p:cNvPr id="9" name="Group 8">
            <a:extLst>
              <a:ext uri="{FF2B5EF4-FFF2-40B4-BE49-F238E27FC236}">
                <a16:creationId xmlns:a16="http://schemas.microsoft.com/office/drawing/2014/main" id="{86BFD3B8-1860-054A-AD85-259A40831325}"/>
              </a:ext>
            </a:extLst>
          </p:cNvPr>
          <p:cNvGrpSpPr/>
          <p:nvPr userDrawn="1"/>
        </p:nvGrpSpPr>
        <p:grpSpPr>
          <a:xfrm>
            <a:off x="8587390" y="6202023"/>
            <a:ext cx="2957463" cy="445436"/>
            <a:chOff x="6530110" y="4651516"/>
            <a:chExt cx="2218097" cy="334077"/>
          </a:xfrm>
        </p:grpSpPr>
        <p:pic>
          <p:nvPicPr>
            <p:cNvPr id="11" name="Picture 10">
              <a:extLst>
                <a:ext uri="{FF2B5EF4-FFF2-40B4-BE49-F238E27FC236}">
                  <a16:creationId xmlns:a16="http://schemas.microsoft.com/office/drawing/2014/main" id="{591E8C80-263E-AD4C-ACBF-1E261D4DCFFD}"/>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2" name="Title 4">
              <a:extLst>
                <a:ext uri="{FF2B5EF4-FFF2-40B4-BE49-F238E27FC236}">
                  <a16:creationId xmlns:a16="http://schemas.microsoft.com/office/drawing/2014/main" id="{B156A79E-499D-594C-BC20-D799AAC2A9C9}"/>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
        <p:nvSpPr>
          <p:cNvPr id="13" name="Title Placeholder 5">
            <a:extLst>
              <a:ext uri="{FF2B5EF4-FFF2-40B4-BE49-F238E27FC236}">
                <a16:creationId xmlns:a16="http://schemas.microsoft.com/office/drawing/2014/main" id="{A5A3A4B2-6D86-CB4C-B569-2B10860FE1A6}"/>
              </a:ext>
            </a:extLst>
          </p:cNvPr>
          <p:cNvSpPr>
            <a:spLocks noGrp="1"/>
          </p:cNvSpPr>
          <p:nvPr>
            <p:ph type="title"/>
          </p:nvPr>
        </p:nvSpPr>
        <p:spPr bwMode="auto">
          <a:xfrm>
            <a:off x="583688" y="261565"/>
            <a:ext cx="11127317" cy="7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4" name="Text Placeholder 2">
            <a:extLst>
              <a:ext uri="{FF2B5EF4-FFF2-40B4-BE49-F238E27FC236}">
                <a16:creationId xmlns:a16="http://schemas.microsoft.com/office/drawing/2014/main" id="{99CDE098-9C60-144F-AC67-4D8A81380003}"/>
              </a:ext>
            </a:extLst>
          </p:cNvPr>
          <p:cNvSpPr>
            <a:spLocks noGrp="1"/>
          </p:cNvSpPr>
          <p:nvPr>
            <p:ph type="body" sz="quarter" idx="12" hasCustomPrompt="1"/>
          </p:nvPr>
        </p:nvSpPr>
        <p:spPr>
          <a:xfrm>
            <a:off x="583688" y="996929"/>
            <a:ext cx="11127317" cy="501649"/>
          </a:xfrm>
          <a:prstGeom prst="rect">
            <a:avLst/>
          </a:prstGeom>
        </p:spPr>
        <p:txBody>
          <a:bodyPr/>
          <a:lstStyle>
            <a:lvl1pPr marL="0" indent="0">
              <a:buNone/>
              <a:defRPr sz="2133"/>
            </a:lvl1pPr>
            <a:lvl2pPr marL="190490" indent="0">
              <a:buNone/>
              <a:defRPr/>
            </a:lvl2pPr>
            <a:lvl3pPr marL="349233" indent="0">
              <a:buNone/>
              <a:defRPr/>
            </a:lvl3pPr>
            <a:lvl4pPr marL="444478" indent="0">
              <a:buNone/>
              <a:defRPr/>
            </a:lvl4pPr>
            <a:lvl5pPr marL="539723" indent="0">
              <a:buNone/>
              <a:defRPr/>
            </a:lvl5pPr>
          </a:lstStyle>
          <a:p>
            <a:pPr lvl="0"/>
            <a:r>
              <a:rPr lang="en-US"/>
              <a:t>Key Takeaway</a:t>
            </a:r>
          </a:p>
        </p:txBody>
      </p:sp>
    </p:spTree>
    <p:extLst>
      <p:ext uri="{BB962C8B-B14F-4D97-AF65-F5344CB8AC3E}">
        <p14:creationId xmlns:p14="http://schemas.microsoft.com/office/powerpoint/2010/main" val="179751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577727" y="1649208"/>
            <a:ext cx="11127316" cy="4293328"/>
          </a:xfrm>
          <a:prstGeom prst="rect">
            <a:avLst/>
          </a:prstGeom>
        </p:spPr>
        <p:txBody>
          <a:bodyPr lIns="91420" tIns="45710" rIns="91420" bIns="45710">
            <a:noAutofit/>
          </a:bodyPr>
          <a:lstStyle>
            <a:lvl1pPr marL="380901" marR="0" indent="-380901" algn="ctr" defTabSz="609443"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8" name="Rectangle 7">
            <a:extLst>
              <a:ext uri="{FF2B5EF4-FFF2-40B4-BE49-F238E27FC236}">
                <a16:creationId xmlns:a16="http://schemas.microsoft.com/office/drawing/2014/main" id="{24A31C1A-38C5-E74B-8EF6-6ABE453DEE6D}"/>
              </a:ext>
            </a:extLst>
          </p:cNvPr>
          <p:cNvSpPr>
            <a:spLocks noChangeArrowheads="1"/>
          </p:cNvSpPr>
          <p:nvPr userDrawn="1"/>
        </p:nvSpPr>
        <p:spPr bwMode="ltGray">
          <a:xfrm>
            <a:off x="4741547" y="6322207"/>
            <a:ext cx="3467735"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a:solidFill>
                  <a:schemeClr val="tx1">
                    <a:lumMod val="65000"/>
                  </a:schemeClr>
                </a:solidFill>
                <a:latin typeface="+mn-lt"/>
                <a:ea typeface="+mn-ea"/>
                <a:cs typeface="CiscoSans Thin"/>
              </a:rPr>
              <a:t>For internal use only. Not for external use or consumption.</a:t>
            </a:r>
          </a:p>
        </p:txBody>
      </p:sp>
      <p:grpSp>
        <p:nvGrpSpPr>
          <p:cNvPr id="9" name="Group 8">
            <a:extLst>
              <a:ext uri="{FF2B5EF4-FFF2-40B4-BE49-F238E27FC236}">
                <a16:creationId xmlns:a16="http://schemas.microsoft.com/office/drawing/2014/main" id="{E7F08B6C-5593-7942-B98E-0689FDAA3E19}"/>
              </a:ext>
            </a:extLst>
          </p:cNvPr>
          <p:cNvGrpSpPr/>
          <p:nvPr userDrawn="1"/>
        </p:nvGrpSpPr>
        <p:grpSpPr>
          <a:xfrm>
            <a:off x="8587390" y="6202023"/>
            <a:ext cx="2957463" cy="445436"/>
            <a:chOff x="6530110" y="4651516"/>
            <a:chExt cx="2218097" cy="334077"/>
          </a:xfrm>
        </p:grpSpPr>
        <p:pic>
          <p:nvPicPr>
            <p:cNvPr id="10" name="Picture 9">
              <a:extLst>
                <a:ext uri="{FF2B5EF4-FFF2-40B4-BE49-F238E27FC236}">
                  <a16:creationId xmlns:a16="http://schemas.microsoft.com/office/drawing/2014/main" id="{04D7F474-989F-C841-8E04-47405A3C4E82}"/>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4" name="Title 4">
              <a:extLst>
                <a:ext uri="{FF2B5EF4-FFF2-40B4-BE49-F238E27FC236}">
                  <a16:creationId xmlns:a16="http://schemas.microsoft.com/office/drawing/2014/main" id="{BCD12054-30A6-FD4E-9041-3210B552EB07}"/>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
        <p:nvSpPr>
          <p:cNvPr id="11" name="Title Placeholder 5">
            <a:extLst>
              <a:ext uri="{FF2B5EF4-FFF2-40B4-BE49-F238E27FC236}">
                <a16:creationId xmlns:a16="http://schemas.microsoft.com/office/drawing/2014/main" id="{6E2ED00F-1A93-A140-8DFD-ED26A5DADDAF}"/>
              </a:ext>
            </a:extLst>
          </p:cNvPr>
          <p:cNvSpPr>
            <a:spLocks noGrp="1"/>
          </p:cNvSpPr>
          <p:nvPr>
            <p:ph type="title"/>
          </p:nvPr>
        </p:nvSpPr>
        <p:spPr bwMode="auto">
          <a:xfrm>
            <a:off x="583688" y="261565"/>
            <a:ext cx="11127317" cy="7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2" name="Text Placeholder 2">
            <a:extLst>
              <a:ext uri="{FF2B5EF4-FFF2-40B4-BE49-F238E27FC236}">
                <a16:creationId xmlns:a16="http://schemas.microsoft.com/office/drawing/2014/main" id="{34E42BE7-E7D3-9042-9829-18C89956592F}"/>
              </a:ext>
            </a:extLst>
          </p:cNvPr>
          <p:cNvSpPr>
            <a:spLocks noGrp="1"/>
          </p:cNvSpPr>
          <p:nvPr>
            <p:ph type="body" sz="quarter" idx="11" hasCustomPrompt="1"/>
          </p:nvPr>
        </p:nvSpPr>
        <p:spPr>
          <a:xfrm>
            <a:off x="583688" y="996929"/>
            <a:ext cx="11127317" cy="501649"/>
          </a:xfrm>
          <a:prstGeom prst="rect">
            <a:avLst/>
          </a:prstGeom>
        </p:spPr>
        <p:txBody>
          <a:bodyPr/>
          <a:lstStyle>
            <a:lvl1pPr marL="0" indent="0">
              <a:buNone/>
              <a:defRPr sz="2133"/>
            </a:lvl1pPr>
            <a:lvl2pPr marL="190490" indent="0">
              <a:buNone/>
              <a:defRPr/>
            </a:lvl2pPr>
            <a:lvl3pPr marL="349233" indent="0">
              <a:buNone/>
              <a:defRPr/>
            </a:lvl3pPr>
            <a:lvl4pPr marL="444478" indent="0">
              <a:buNone/>
              <a:defRPr/>
            </a:lvl4pPr>
            <a:lvl5pPr marL="539723" indent="0">
              <a:buNone/>
              <a:defRPr/>
            </a:lvl5pPr>
          </a:lstStyle>
          <a:p>
            <a:pPr lvl="0"/>
            <a:r>
              <a:rPr lang="en-US"/>
              <a:t>Key Takeaway</a:t>
            </a:r>
          </a:p>
        </p:txBody>
      </p:sp>
    </p:spTree>
    <p:extLst>
      <p:ext uri="{BB962C8B-B14F-4D97-AF65-F5344CB8AC3E}">
        <p14:creationId xmlns:p14="http://schemas.microsoft.com/office/powerpoint/2010/main" val="138772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2">
                  <a:lumMod val="75000"/>
                </a:schemeClr>
              </a:solidFill>
            </a:endParaRPr>
          </a:p>
        </p:txBody>
      </p:sp>
      <p:sp>
        <p:nvSpPr>
          <p:cNvPr id="4" name="Text Placeholder 3"/>
          <p:cNvSpPr>
            <a:spLocks noGrp="1"/>
          </p:cNvSpPr>
          <p:nvPr>
            <p:ph type="body" sz="quarter" idx="10" hasCustomPrompt="1"/>
          </p:nvPr>
        </p:nvSpPr>
        <p:spPr>
          <a:xfrm>
            <a:off x="616401" y="2220244"/>
            <a:ext cx="4882699" cy="3901157"/>
          </a:xfrm>
          <a:prstGeom prst="rect">
            <a:avLst/>
          </a:prstGeom>
        </p:spPr>
        <p:txBody>
          <a:bodyPr lIns="91420" tIns="45710" rIns="91420" bIns="45710">
            <a:noAutofit/>
          </a:bodyPr>
          <a:lstStyle>
            <a:lvl1pPr marL="232822" indent="-156625">
              <a:lnSpc>
                <a:spcPct val="95000"/>
              </a:lnSpc>
              <a:spcBef>
                <a:spcPts val="1480"/>
              </a:spcBef>
              <a:buClr>
                <a:schemeClr val="bg2"/>
              </a:buClr>
              <a:buSzPct val="60000"/>
              <a:buFont typeface="Arial"/>
              <a:buChar char="•"/>
              <a:defRPr sz="2667" b="0" i="0">
                <a:solidFill>
                  <a:schemeClr val="bg1"/>
                </a:solidFill>
                <a:latin typeface="+mn-lt"/>
                <a:ea typeface="CiscoSansTT Thin" charset="0"/>
                <a:cs typeface="CiscoSansTT Thin" charset="0"/>
              </a:defRPr>
            </a:lvl1pPr>
            <a:lvl2pPr marL="385214" indent="-152392">
              <a:lnSpc>
                <a:spcPct val="95000"/>
              </a:lnSpc>
              <a:spcBef>
                <a:spcPts val="600"/>
              </a:spcBef>
              <a:buClr>
                <a:schemeClr val="bg2"/>
              </a:buClr>
              <a:buSzPct val="60000"/>
              <a:buFont typeface="System Font Regular"/>
              <a:buChar char="-"/>
              <a:defRPr sz="2400" b="0" i="0">
                <a:solidFill>
                  <a:schemeClr val="bg1"/>
                </a:solidFill>
                <a:latin typeface="+mn-lt"/>
                <a:ea typeface="CiscoSansTT Thin" charset="0"/>
                <a:cs typeface="CiscoSansTT Thin" charset="0"/>
              </a:defRPr>
            </a:lvl2pPr>
            <a:lvl3pPr marL="537607" indent="-152392">
              <a:buClr>
                <a:schemeClr val="bg2"/>
              </a:buClr>
              <a:buSzPct val="60000"/>
              <a:buFont typeface="Wingdings" pitchFamily="2" charset="2"/>
              <a:buChar char="§"/>
              <a:defRPr sz="2133" b="0" i="0">
                <a:solidFill>
                  <a:schemeClr val="bg1"/>
                </a:solidFill>
                <a:latin typeface="+mn-lt"/>
                <a:ea typeface="CiscoSansTT Thin" charset="0"/>
                <a:cs typeface="CiscoSansTT Thin" charset="0"/>
              </a:defRPr>
            </a:lvl3pPr>
            <a:lvl4pPr marL="689999" indent="-152392">
              <a:buClr>
                <a:schemeClr val="bg2"/>
              </a:buClr>
              <a:buSzPct val="60000"/>
              <a:buFont typeface="Arial"/>
              <a:buChar char="•"/>
              <a:defRPr sz="1867" b="0" i="0">
                <a:solidFill>
                  <a:schemeClr val="bg1"/>
                </a:solidFill>
                <a:latin typeface="+mn-lt"/>
                <a:ea typeface="CiscoSansTT Thin" charset="0"/>
                <a:cs typeface="CiscoSansTT Thin" charset="0"/>
              </a:defRPr>
            </a:lvl4pPr>
            <a:lvl5pPr marL="842391" indent="-152392">
              <a:buClr>
                <a:schemeClr val="bg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90" y="455086"/>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636905" y="6322207"/>
            <a:ext cx="4757856"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9" name="Group 8">
            <a:extLst>
              <a:ext uri="{FF2B5EF4-FFF2-40B4-BE49-F238E27FC236}">
                <a16:creationId xmlns:a16="http://schemas.microsoft.com/office/drawing/2014/main" id="{E68E0C59-1BA9-0444-BF7A-5A9CA1B0C0CE}"/>
              </a:ext>
            </a:extLst>
          </p:cNvPr>
          <p:cNvGrpSpPr/>
          <p:nvPr userDrawn="1"/>
        </p:nvGrpSpPr>
        <p:grpSpPr>
          <a:xfrm>
            <a:off x="8587390" y="6202023"/>
            <a:ext cx="2957463" cy="445436"/>
            <a:chOff x="6530110" y="4651516"/>
            <a:chExt cx="2218097" cy="334077"/>
          </a:xfrm>
        </p:grpSpPr>
        <p:pic>
          <p:nvPicPr>
            <p:cNvPr id="10" name="Picture 9">
              <a:extLst>
                <a:ext uri="{FF2B5EF4-FFF2-40B4-BE49-F238E27FC236}">
                  <a16:creationId xmlns:a16="http://schemas.microsoft.com/office/drawing/2014/main" id="{2D5075E1-C2D4-5E46-B6D6-B3A2283273DC}"/>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1" name="Title 4">
              <a:extLst>
                <a:ext uri="{FF2B5EF4-FFF2-40B4-BE49-F238E27FC236}">
                  <a16:creationId xmlns:a16="http://schemas.microsoft.com/office/drawing/2014/main" id="{A9212547-5095-0749-94D5-0C229FB3ED98}"/>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25066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 userDrawn="1">
          <p15:clr>
            <a:srgbClr val="FBAE40"/>
          </p15:clr>
        </p15:guide>
        <p15:guide id="3" pos="3464"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1" i="0">
              <a:latin typeface="CiscoSansTT Heavy" panose="020B0503020201020303" pitchFamily="34" charset="-128"/>
              <a:ea typeface="CiscoSansTT Heavy" panose="020B0503020201020303" pitchFamily="34" charset="-128"/>
              <a:cs typeface="CiscoSansTT Heavy" panose="020B0503020201020303" pitchFamily="34" charset="-128"/>
            </a:endParaRPr>
          </a:p>
        </p:txBody>
      </p:sp>
      <p:sp>
        <p:nvSpPr>
          <p:cNvPr id="3" name="Title Placeholder 5"/>
          <p:cNvSpPr>
            <a:spLocks noGrp="1"/>
          </p:cNvSpPr>
          <p:nvPr>
            <p:ph type="title"/>
          </p:nvPr>
        </p:nvSpPr>
        <p:spPr bwMode="auto">
          <a:xfrm>
            <a:off x="558802"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6" name="Text Placeholder 5"/>
          <p:cNvSpPr>
            <a:spLocks noGrp="1"/>
          </p:cNvSpPr>
          <p:nvPr>
            <p:ph type="body" sz="quarter" idx="10"/>
          </p:nvPr>
        </p:nvSpPr>
        <p:spPr>
          <a:xfrm>
            <a:off x="6796619" y="709083"/>
            <a:ext cx="4734983" cy="5412316"/>
          </a:xfrm>
          <a:prstGeom prst="rect">
            <a:avLst/>
          </a:prstGeom>
        </p:spPr>
        <p:txBody>
          <a:bodyPr lIns="0" rIns="0" anchor="ctr" anchorCtr="0"/>
          <a:lstStyle>
            <a:lvl1pPr marL="226473" indent="-226473">
              <a:lnSpc>
                <a:spcPct val="100000"/>
              </a:lnSpc>
              <a:buClr>
                <a:schemeClr val="tx1"/>
              </a:buClr>
              <a:buSzPct val="60000"/>
              <a:buFont typeface="Arial" panose="020B0604020202020204" pitchFamily="34" charset="0"/>
              <a:buChar char="•"/>
              <a:tabLst>
                <a:tab pos="304784" algn="l"/>
              </a:tabLst>
              <a:defRPr sz="3200"/>
            </a:lvl1pPr>
            <a:lvl2pPr marL="461411" indent="-228589">
              <a:lnSpc>
                <a:spcPct val="100000"/>
              </a:lnSpc>
              <a:buClr>
                <a:schemeClr val="tx1"/>
              </a:buClr>
              <a:buSzPct val="60000"/>
              <a:buFont typeface="System Font Regular"/>
              <a:buChar char="-"/>
              <a:defRPr sz="3200"/>
            </a:lvl2pPr>
            <a:lvl3pPr marL="609570" indent="-156625">
              <a:lnSpc>
                <a:spcPct val="100000"/>
              </a:lnSpc>
              <a:buClr>
                <a:schemeClr val="tx1"/>
              </a:buClr>
              <a:buSzPct val="60000"/>
              <a:buFont typeface="Wingdings" pitchFamily="2" charset="2"/>
              <a:buChar char="§"/>
              <a:defRPr sz="2667"/>
            </a:lvl3pPr>
            <a:lvl4pPr marL="766196" indent="-156625">
              <a:lnSpc>
                <a:spcPct val="100000"/>
              </a:lnSpc>
              <a:buClr>
                <a:schemeClr val="tx1"/>
              </a:buClr>
              <a:buSzPct val="60000"/>
              <a:buFont typeface="Arial" panose="020B0604020202020204" pitchFamily="34" charset="0"/>
              <a:buChar char="•"/>
              <a:tabLst/>
              <a:defRPr sz="2400"/>
            </a:lvl4pPr>
            <a:lvl5pPr marL="992669" indent="-150276">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907" y="6322207"/>
            <a:ext cx="4622389"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9" name="Group 8">
            <a:extLst>
              <a:ext uri="{FF2B5EF4-FFF2-40B4-BE49-F238E27FC236}">
                <a16:creationId xmlns:a16="http://schemas.microsoft.com/office/drawing/2014/main" id="{0B6DF761-CBB1-C143-B105-AFF0B36304C3}"/>
              </a:ext>
            </a:extLst>
          </p:cNvPr>
          <p:cNvGrpSpPr/>
          <p:nvPr userDrawn="1"/>
        </p:nvGrpSpPr>
        <p:grpSpPr>
          <a:xfrm>
            <a:off x="8587390" y="6202023"/>
            <a:ext cx="2957463" cy="445436"/>
            <a:chOff x="6530110" y="4651516"/>
            <a:chExt cx="2218097" cy="334077"/>
          </a:xfrm>
        </p:grpSpPr>
        <p:pic>
          <p:nvPicPr>
            <p:cNvPr id="10" name="Picture 9">
              <a:extLst>
                <a:ext uri="{FF2B5EF4-FFF2-40B4-BE49-F238E27FC236}">
                  <a16:creationId xmlns:a16="http://schemas.microsoft.com/office/drawing/2014/main" id="{ACA9BB71-3734-9A46-B0A7-AA7F5ADEEAF1}"/>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1" name="Title 4">
              <a:extLst>
                <a:ext uri="{FF2B5EF4-FFF2-40B4-BE49-F238E27FC236}">
                  <a16:creationId xmlns:a16="http://schemas.microsoft.com/office/drawing/2014/main" id="{950C44A5-ADDB-2E43-8E70-437412A6D2BA}"/>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44910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8" userDrawn="1">
          <p15:clr>
            <a:srgbClr val="FBAE40"/>
          </p15:clr>
        </p15:guide>
        <p15:guide id="4" pos="356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8" name="Rectangle 4"/>
          <p:cNvSpPr>
            <a:spLocks noChangeArrowheads="1"/>
          </p:cNvSpPr>
          <p:nvPr userDrawn="1"/>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10" name="Group 9">
            <a:extLst>
              <a:ext uri="{FF2B5EF4-FFF2-40B4-BE49-F238E27FC236}">
                <a16:creationId xmlns:a16="http://schemas.microsoft.com/office/drawing/2014/main" id="{E28CF65A-B8B8-924C-BA3C-C1D5E3F30200}"/>
              </a:ext>
            </a:extLst>
          </p:cNvPr>
          <p:cNvGrpSpPr/>
          <p:nvPr userDrawn="1"/>
        </p:nvGrpSpPr>
        <p:grpSpPr>
          <a:xfrm>
            <a:off x="8587390" y="6202023"/>
            <a:ext cx="2957463" cy="445436"/>
            <a:chOff x="6530110" y="4651516"/>
            <a:chExt cx="2218097" cy="334077"/>
          </a:xfrm>
        </p:grpSpPr>
        <p:pic>
          <p:nvPicPr>
            <p:cNvPr id="11" name="Picture 10">
              <a:extLst>
                <a:ext uri="{FF2B5EF4-FFF2-40B4-BE49-F238E27FC236}">
                  <a16:creationId xmlns:a16="http://schemas.microsoft.com/office/drawing/2014/main" id="{03A0433E-AFF7-414F-8103-9BAA6DFE301A}"/>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2" name="Title 4">
              <a:extLst>
                <a:ext uri="{FF2B5EF4-FFF2-40B4-BE49-F238E27FC236}">
                  <a16:creationId xmlns:a16="http://schemas.microsoft.com/office/drawing/2014/main" id="{F161DDC3-1653-624B-927F-FCA63FC9BE02}"/>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
        <p:nvSpPr>
          <p:cNvPr id="13" name="Text Placeholder 5">
            <a:extLst>
              <a:ext uri="{FF2B5EF4-FFF2-40B4-BE49-F238E27FC236}">
                <a16:creationId xmlns:a16="http://schemas.microsoft.com/office/drawing/2014/main" id="{F1CB9696-9DAD-FF4D-BB70-1930FBF22C0C}"/>
              </a:ext>
            </a:extLst>
          </p:cNvPr>
          <p:cNvSpPr>
            <a:spLocks noGrp="1"/>
          </p:cNvSpPr>
          <p:nvPr>
            <p:ph type="body" sz="quarter" idx="12"/>
          </p:nvPr>
        </p:nvSpPr>
        <p:spPr>
          <a:xfrm>
            <a:off x="6796619" y="709083"/>
            <a:ext cx="4734983" cy="5412316"/>
          </a:xfrm>
          <a:prstGeom prst="rect">
            <a:avLst/>
          </a:prstGeom>
        </p:spPr>
        <p:txBody>
          <a:bodyPr lIns="0" rIns="0" anchor="ctr" anchorCtr="0"/>
          <a:lstStyle>
            <a:lvl1pPr marL="226473" indent="-226473">
              <a:lnSpc>
                <a:spcPct val="100000"/>
              </a:lnSpc>
              <a:buClr>
                <a:schemeClr val="tx1"/>
              </a:buClr>
              <a:buSzPct val="60000"/>
              <a:buFont typeface="Arial" panose="020B0604020202020204" pitchFamily="34" charset="0"/>
              <a:buChar char="•"/>
              <a:tabLst>
                <a:tab pos="304784" algn="l"/>
              </a:tabLst>
              <a:defRPr sz="3200"/>
            </a:lvl1pPr>
            <a:lvl2pPr marL="461411" indent="-228589">
              <a:lnSpc>
                <a:spcPct val="100000"/>
              </a:lnSpc>
              <a:buClr>
                <a:schemeClr val="tx1"/>
              </a:buClr>
              <a:buSzPct val="60000"/>
              <a:buFont typeface="System Font Regular"/>
              <a:buChar char="-"/>
              <a:defRPr sz="3200"/>
            </a:lvl2pPr>
            <a:lvl3pPr marL="609570" indent="-156625">
              <a:lnSpc>
                <a:spcPct val="100000"/>
              </a:lnSpc>
              <a:buClr>
                <a:schemeClr val="tx1"/>
              </a:buClr>
              <a:buSzPct val="60000"/>
              <a:buFont typeface="Wingdings" pitchFamily="2" charset="2"/>
              <a:buChar char="§"/>
              <a:defRPr sz="2667"/>
            </a:lvl3pPr>
            <a:lvl4pPr marL="766196" indent="-156625">
              <a:lnSpc>
                <a:spcPct val="100000"/>
              </a:lnSpc>
              <a:buClr>
                <a:schemeClr val="tx1"/>
              </a:buClr>
              <a:buSzPct val="60000"/>
              <a:buFont typeface="Arial" panose="020B0604020202020204" pitchFamily="34" charset="0"/>
              <a:buChar char="•"/>
              <a:tabLst/>
              <a:defRPr sz="2400"/>
            </a:lvl4pPr>
            <a:lvl5pPr marL="992669" indent="-150276">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6384DD91-8325-E644-8463-137E59C01D93}"/>
              </a:ext>
            </a:extLst>
          </p:cNvPr>
          <p:cNvSpPr>
            <a:spLocks noGrp="1"/>
          </p:cNvSpPr>
          <p:nvPr>
            <p:ph type="body" sz="quarter" idx="10" hasCustomPrompt="1"/>
          </p:nvPr>
        </p:nvSpPr>
        <p:spPr>
          <a:xfrm>
            <a:off x="616401" y="2220244"/>
            <a:ext cx="4882699" cy="3901157"/>
          </a:xfrm>
          <a:prstGeom prst="rect">
            <a:avLst/>
          </a:prstGeom>
        </p:spPr>
        <p:txBody>
          <a:bodyPr lIns="91420" tIns="45710" rIns="91420" bIns="45710">
            <a:noAutofit/>
          </a:bodyPr>
          <a:lstStyle>
            <a:lvl1pPr marL="232822" indent="-156625">
              <a:lnSpc>
                <a:spcPct val="95000"/>
              </a:lnSpc>
              <a:spcBef>
                <a:spcPts val="1480"/>
              </a:spcBef>
              <a:buClr>
                <a:schemeClr val="bg2"/>
              </a:buClr>
              <a:buSzPct val="60000"/>
              <a:buFont typeface="Arial"/>
              <a:buChar char="•"/>
              <a:defRPr sz="2667" b="0" i="0">
                <a:solidFill>
                  <a:schemeClr val="bg1"/>
                </a:solidFill>
                <a:latin typeface="+mn-lt"/>
                <a:ea typeface="CiscoSansTT Thin" charset="0"/>
                <a:cs typeface="CiscoSansTT Thin" charset="0"/>
              </a:defRPr>
            </a:lvl1pPr>
            <a:lvl2pPr marL="385214" indent="-152392">
              <a:lnSpc>
                <a:spcPct val="95000"/>
              </a:lnSpc>
              <a:spcBef>
                <a:spcPts val="600"/>
              </a:spcBef>
              <a:buClr>
                <a:schemeClr val="bg2"/>
              </a:buClr>
              <a:buSzPct val="60000"/>
              <a:buFont typeface="System Font Regular"/>
              <a:buChar char="-"/>
              <a:defRPr sz="2400" b="0" i="0">
                <a:solidFill>
                  <a:schemeClr val="bg1"/>
                </a:solidFill>
                <a:latin typeface="+mn-lt"/>
                <a:ea typeface="CiscoSansTT Thin" charset="0"/>
                <a:cs typeface="CiscoSansTT Thin" charset="0"/>
              </a:defRPr>
            </a:lvl2pPr>
            <a:lvl3pPr marL="537607" indent="-152392">
              <a:buClr>
                <a:schemeClr val="bg2"/>
              </a:buClr>
              <a:buSzPct val="60000"/>
              <a:buFont typeface="Wingdings" pitchFamily="2" charset="2"/>
              <a:buChar char="§"/>
              <a:defRPr sz="2133" b="0" i="0">
                <a:solidFill>
                  <a:schemeClr val="bg1"/>
                </a:solidFill>
                <a:latin typeface="+mn-lt"/>
                <a:ea typeface="CiscoSansTT Thin" charset="0"/>
                <a:cs typeface="CiscoSansTT Thin" charset="0"/>
              </a:defRPr>
            </a:lvl3pPr>
            <a:lvl4pPr marL="689999" indent="-152392">
              <a:buClr>
                <a:schemeClr val="bg2"/>
              </a:buClr>
              <a:buSzPct val="60000"/>
              <a:buFont typeface="Arial"/>
              <a:buChar char="•"/>
              <a:defRPr sz="1867" b="0" i="0">
                <a:solidFill>
                  <a:schemeClr val="bg1"/>
                </a:solidFill>
                <a:latin typeface="+mn-lt"/>
                <a:ea typeface="CiscoSansTT Thin" charset="0"/>
                <a:cs typeface="CiscoSansTT Thin" charset="0"/>
              </a:defRPr>
            </a:lvl4pPr>
            <a:lvl5pPr marL="842391" indent="-152392">
              <a:buClr>
                <a:schemeClr val="bg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Placeholder 5">
            <a:extLst>
              <a:ext uri="{FF2B5EF4-FFF2-40B4-BE49-F238E27FC236}">
                <a16:creationId xmlns:a16="http://schemas.microsoft.com/office/drawing/2014/main" id="{06080F55-3EDE-FA4E-BCAC-5533C48842CB}"/>
              </a:ext>
            </a:extLst>
          </p:cNvPr>
          <p:cNvSpPr>
            <a:spLocks noGrp="1"/>
          </p:cNvSpPr>
          <p:nvPr>
            <p:ph type="title"/>
          </p:nvPr>
        </p:nvSpPr>
        <p:spPr bwMode="auto">
          <a:xfrm>
            <a:off x="583690" y="455086"/>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a:t>Click to edit Master title style</a:t>
            </a:r>
          </a:p>
        </p:txBody>
      </p:sp>
    </p:spTree>
    <p:extLst>
      <p:ext uri="{BB962C8B-B14F-4D97-AF65-F5344CB8AC3E}">
        <p14:creationId xmlns:p14="http://schemas.microsoft.com/office/powerpoint/2010/main" val="202146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latin typeface="CiscoSansTT Medium" panose="020B0503020201020303" pitchFamily="34" charset="-128"/>
              <a:ea typeface="CiscoSansTT Medium" panose="020B0503020201020303" pitchFamily="34" charset="-128"/>
              <a:cs typeface="CiscoSansTT Medium" panose="020B0503020201020303" pitchFamily="34" charset="-128"/>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7" name="Picture Placeholder 6"/>
          <p:cNvSpPr>
            <a:spLocks noGrp="1"/>
          </p:cNvSpPr>
          <p:nvPr>
            <p:ph type="pic" sz="quarter" idx="10"/>
          </p:nvPr>
        </p:nvSpPr>
        <p:spPr>
          <a:xfrm>
            <a:off x="6786035" y="709084"/>
            <a:ext cx="4745567" cy="4486461"/>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6786035" y="5416469"/>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8" name="Rectangle 4"/>
          <p:cNvSpPr>
            <a:spLocks noChangeArrowheads="1"/>
          </p:cNvSpPr>
          <p:nvPr userDrawn="1"/>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10" name="Group 9">
            <a:extLst>
              <a:ext uri="{FF2B5EF4-FFF2-40B4-BE49-F238E27FC236}">
                <a16:creationId xmlns:a16="http://schemas.microsoft.com/office/drawing/2014/main" id="{1698D0FF-AF2E-E346-B66E-8C5D2DC09EFD}"/>
              </a:ext>
            </a:extLst>
          </p:cNvPr>
          <p:cNvGrpSpPr/>
          <p:nvPr userDrawn="1"/>
        </p:nvGrpSpPr>
        <p:grpSpPr>
          <a:xfrm>
            <a:off x="8587390" y="6202023"/>
            <a:ext cx="2957463" cy="445436"/>
            <a:chOff x="6530110" y="4651516"/>
            <a:chExt cx="2218097" cy="334077"/>
          </a:xfrm>
        </p:grpSpPr>
        <p:pic>
          <p:nvPicPr>
            <p:cNvPr id="11" name="Picture 10">
              <a:extLst>
                <a:ext uri="{FF2B5EF4-FFF2-40B4-BE49-F238E27FC236}">
                  <a16:creationId xmlns:a16="http://schemas.microsoft.com/office/drawing/2014/main" id="{8FD62174-1E1E-FC4E-BE1A-DAA5A4683FF7}"/>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2" name="Title 4">
              <a:extLst>
                <a:ext uri="{FF2B5EF4-FFF2-40B4-BE49-F238E27FC236}">
                  <a16:creationId xmlns:a16="http://schemas.microsoft.com/office/drawing/2014/main" id="{E42A3B88-B8E8-CD45-83F7-CCFDC7CFB0A1}"/>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47862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chemeClr val="tx2"/>
              </a:solidFill>
              <a:latin typeface="CiscoSansTT Medium" panose="020B0503020201020303" pitchFamily="34" charset="-128"/>
              <a:ea typeface="CiscoSansTT Medium" panose="020B0503020201020303" pitchFamily="34" charset="-128"/>
              <a:cs typeface="CiscoSansTT Medium" panose="020B0503020201020303" pitchFamily="34" charset="-128"/>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7" name="Picture Placeholder 6"/>
          <p:cNvSpPr>
            <a:spLocks noGrp="1"/>
          </p:cNvSpPr>
          <p:nvPr>
            <p:ph type="pic" sz="quarter" idx="10"/>
          </p:nvPr>
        </p:nvSpPr>
        <p:spPr>
          <a:xfrm>
            <a:off x="6786035" y="709085"/>
            <a:ext cx="4745567" cy="5253727"/>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9" name="Group 8">
            <a:extLst>
              <a:ext uri="{FF2B5EF4-FFF2-40B4-BE49-F238E27FC236}">
                <a16:creationId xmlns:a16="http://schemas.microsoft.com/office/drawing/2014/main" id="{0A6F9185-2E80-4D47-AEEF-DBE43A8F90B4}"/>
              </a:ext>
            </a:extLst>
          </p:cNvPr>
          <p:cNvGrpSpPr/>
          <p:nvPr userDrawn="1"/>
        </p:nvGrpSpPr>
        <p:grpSpPr>
          <a:xfrm>
            <a:off x="8587390" y="6202023"/>
            <a:ext cx="2957463" cy="445436"/>
            <a:chOff x="6530110" y="4651516"/>
            <a:chExt cx="2218097" cy="334077"/>
          </a:xfrm>
        </p:grpSpPr>
        <p:pic>
          <p:nvPicPr>
            <p:cNvPr id="10" name="Picture 9">
              <a:extLst>
                <a:ext uri="{FF2B5EF4-FFF2-40B4-BE49-F238E27FC236}">
                  <a16:creationId xmlns:a16="http://schemas.microsoft.com/office/drawing/2014/main" id="{C66080B3-2B3B-764D-9D69-3F6C2CDC7C0E}"/>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1" name="Title 4">
              <a:extLst>
                <a:ext uri="{FF2B5EF4-FFF2-40B4-BE49-F238E27FC236}">
                  <a16:creationId xmlns:a16="http://schemas.microsoft.com/office/drawing/2014/main" id="{CC9B0099-D563-7647-B7CF-FD3BC17F4B1D}"/>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38539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2" pos="35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5" name="Rectangle 4"/>
          <p:cNvSpPr>
            <a:spLocks noChangeArrowheads="1"/>
          </p:cNvSpPr>
          <p:nvPr userDrawn="1"/>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8" name="Group 7">
            <a:extLst>
              <a:ext uri="{FF2B5EF4-FFF2-40B4-BE49-F238E27FC236}">
                <a16:creationId xmlns:a16="http://schemas.microsoft.com/office/drawing/2014/main" id="{14BDDACE-D36F-5E4D-A3EC-B2EFAAE0D00E}"/>
              </a:ext>
            </a:extLst>
          </p:cNvPr>
          <p:cNvGrpSpPr/>
          <p:nvPr userDrawn="1"/>
        </p:nvGrpSpPr>
        <p:grpSpPr>
          <a:xfrm>
            <a:off x="8587390" y="6202023"/>
            <a:ext cx="2957463" cy="445436"/>
            <a:chOff x="6530110" y="4651516"/>
            <a:chExt cx="2218097" cy="334077"/>
          </a:xfrm>
        </p:grpSpPr>
        <p:pic>
          <p:nvPicPr>
            <p:cNvPr id="9" name="Picture 8">
              <a:extLst>
                <a:ext uri="{FF2B5EF4-FFF2-40B4-BE49-F238E27FC236}">
                  <a16:creationId xmlns:a16="http://schemas.microsoft.com/office/drawing/2014/main" id="{1837B78D-7FAB-EF44-B187-E2FBC942450E}"/>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3" name="Title 4">
              <a:extLst>
                <a:ext uri="{FF2B5EF4-FFF2-40B4-BE49-F238E27FC236}">
                  <a16:creationId xmlns:a16="http://schemas.microsoft.com/office/drawing/2014/main" id="{9962DC50-2B41-BE4A-88D7-FD0C537BBA5B}"/>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90699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7" name="Picture Placeholder 6"/>
          <p:cNvSpPr>
            <a:spLocks noGrp="1"/>
          </p:cNvSpPr>
          <p:nvPr>
            <p:ph type="pic" sz="quarter" idx="10"/>
          </p:nvPr>
        </p:nvSpPr>
        <p:spPr>
          <a:xfrm>
            <a:off x="6106792" y="0"/>
            <a:ext cx="6085209" cy="68580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47907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4"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6" name="Chart Placeholder 5"/>
          <p:cNvSpPr>
            <a:spLocks noGrp="1"/>
          </p:cNvSpPr>
          <p:nvPr>
            <p:ph type="chart" sz="quarter" idx="10"/>
          </p:nvPr>
        </p:nvSpPr>
        <p:spPr>
          <a:xfrm>
            <a:off x="6786035" y="709087"/>
            <a:ext cx="4745567" cy="5253725"/>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9" name="Group 8">
            <a:extLst>
              <a:ext uri="{FF2B5EF4-FFF2-40B4-BE49-F238E27FC236}">
                <a16:creationId xmlns:a16="http://schemas.microsoft.com/office/drawing/2014/main" id="{7EB0F7F6-4D58-F94F-B405-1567C0F1155B}"/>
              </a:ext>
            </a:extLst>
          </p:cNvPr>
          <p:cNvGrpSpPr/>
          <p:nvPr userDrawn="1"/>
        </p:nvGrpSpPr>
        <p:grpSpPr>
          <a:xfrm>
            <a:off x="8587390" y="6202023"/>
            <a:ext cx="2957463" cy="445436"/>
            <a:chOff x="6530110" y="4651516"/>
            <a:chExt cx="2218097" cy="334077"/>
          </a:xfrm>
        </p:grpSpPr>
        <p:pic>
          <p:nvPicPr>
            <p:cNvPr id="10" name="Picture 9">
              <a:extLst>
                <a:ext uri="{FF2B5EF4-FFF2-40B4-BE49-F238E27FC236}">
                  <a16:creationId xmlns:a16="http://schemas.microsoft.com/office/drawing/2014/main" id="{83463F27-912D-F543-A1F6-DFE13CCD4515}"/>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1" name="Title 4">
              <a:extLst>
                <a:ext uri="{FF2B5EF4-FFF2-40B4-BE49-F238E27FC236}">
                  <a16:creationId xmlns:a16="http://schemas.microsoft.com/office/drawing/2014/main" id="{68EE8533-1F00-9847-87ED-8F10AAB7AFFE}"/>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96601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28"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90" y="2212976"/>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39" rtl="0" eaLnBrk="1" fontAlgn="base" hangingPunct="1">
              <a:lnSpc>
                <a:spcPct val="85000"/>
              </a:lnSpc>
              <a:spcBef>
                <a:spcPct val="0"/>
              </a:spcBef>
              <a:spcAft>
                <a:spcPct val="0"/>
              </a:spcAft>
              <a:defRPr lang="en-GB" sz="4267"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7" name="Table Placeholder 6"/>
          <p:cNvSpPr>
            <a:spLocks noGrp="1"/>
          </p:cNvSpPr>
          <p:nvPr>
            <p:ph type="tbl" sz="quarter" idx="10"/>
          </p:nvPr>
        </p:nvSpPr>
        <p:spPr>
          <a:xfrm>
            <a:off x="6786035" y="709083"/>
            <a:ext cx="4745567" cy="525863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6" y="6322207"/>
            <a:ext cx="4478953" cy="206025"/>
          </a:xfrm>
          <a:prstGeom prst="rect">
            <a:avLst/>
          </a:prstGeom>
          <a:noFill/>
          <a:ln w="9525">
            <a:noFill/>
            <a:miter lim="800000"/>
            <a:headEnd/>
            <a:tailEnd/>
          </a:ln>
          <a:effectLst/>
        </p:spPr>
        <p:txBody>
          <a:bodyPr wrap="square" lIns="82115" tIns="41056" rIns="82115" bIns="41056" anchor="b">
            <a:spAutoFit/>
          </a:bodyPr>
          <a:lstStyle/>
          <a:p>
            <a:pPr algn="l" defTabSz="814285" rtl="0" fontAlgn="auto">
              <a:spcBef>
                <a:spcPts val="0"/>
              </a:spcBef>
              <a:spcAft>
                <a:spcPts val="0"/>
              </a:spcAft>
              <a:defRPr/>
            </a:pPr>
            <a:r>
              <a:rPr lang="en-US" sz="800" kern="1200" spc="27" baseline="0">
                <a:solidFill>
                  <a:schemeClr val="bg1"/>
                </a:solidFill>
                <a:latin typeface="+mn-lt"/>
                <a:ea typeface="+mn-ea"/>
                <a:cs typeface="CiscoSans Thin"/>
              </a:rPr>
              <a:t>© 2020  Cisco and/or its affiliates. All rights reserved.   Cisco Confidential</a:t>
            </a:r>
          </a:p>
        </p:txBody>
      </p:sp>
      <p:grpSp>
        <p:nvGrpSpPr>
          <p:cNvPr id="12" name="Group 11">
            <a:extLst>
              <a:ext uri="{FF2B5EF4-FFF2-40B4-BE49-F238E27FC236}">
                <a16:creationId xmlns:a16="http://schemas.microsoft.com/office/drawing/2014/main" id="{B22F0F85-0BF1-EA41-A38D-28BCF6459FB8}"/>
              </a:ext>
            </a:extLst>
          </p:cNvPr>
          <p:cNvGrpSpPr/>
          <p:nvPr userDrawn="1"/>
        </p:nvGrpSpPr>
        <p:grpSpPr>
          <a:xfrm>
            <a:off x="8587390" y="6202023"/>
            <a:ext cx="2957463" cy="445436"/>
            <a:chOff x="6530110" y="4651516"/>
            <a:chExt cx="2218097" cy="334077"/>
          </a:xfrm>
        </p:grpSpPr>
        <p:pic>
          <p:nvPicPr>
            <p:cNvPr id="13" name="Picture 12">
              <a:extLst>
                <a:ext uri="{FF2B5EF4-FFF2-40B4-BE49-F238E27FC236}">
                  <a16:creationId xmlns:a16="http://schemas.microsoft.com/office/drawing/2014/main" id="{A85F62FB-6402-6B4D-9C2B-3E3E2355C480}"/>
                </a:ext>
              </a:extLst>
            </p:cNvPr>
            <p:cNvPicPr>
              <a:picLocks noChangeAspect="1"/>
            </p:cNvPicPr>
            <p:nvPr userDrawn="1"/>
          </p:nvPicPr>
          <p:blipFill>
            <a:blip r:embed="rId2"/>
            <a:srcRect/>
            <a:stretch/>
          </p:blipFill>
          <p:spPr>
            <a:xfrm flipH="1">
              <a:off x="8435751" y="4662326"/>
              <a:ext cx="312456" cy="312456"/>
            </a:xfrm>
            <a:prstGeom prst="rect">
              <a:avLst/>
            </a:prstGeom>
          </p:spPr>
        </p:pic>
        <p:sp>
          <p:nvSpPr>
            <p:cNvPr id="14" name="Title 4">
              <a:extLst>
                <a:ext uri="{FF2B5EF4-FFF2-40B4-BE49-F238E27FC236}">
                  <a16:creationId xmlns:a16="http://schemas.microsoft.com/office/drawing/2014/main" id="{E42BBAC7-2392-894D-8AEA-26B362315E1A}"/>
                </a:ext>
              </a:extLst>
            </p:cNvPr>
            <p:cNvSpPr txBox="1">
              <a:spLocks/>
            </p:cNvSpPr>
            <p:nvPr userDrawn="1"/>
          </p:nvSpPr>
          <p:spPr>
            <a:xfrm>
              <a:off x="6530110"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333"/>
                <a:t>Customer Solutions Marketing</a:t>
              </a:r>
            </a:p>
          </p:txBody>
        </p:sp>
      </p:grpSp>
    </p:spTree>
    <p:extLst>
      <p:ext uri="{BB962C8B-B14F-4D97-AF65-F5344CB8AC3E}">
        <p14:creationId xmlns:p14="http://schemas.microsoft.com/office/powerpoint/2010/main" val="312997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userDrawn="1">
          <p15:clr>
            <a:srgbClr val="FBAE40"/>
          </p15:clr>
        </p15:guide>
        <p15:guide id="3" orient="horz" pos="2928" userDrawn="1">
          <p15:clr>
            <a:srgbClr val="FBAE40"/>
          </p15:clr>
        </p15:guide>
        <p15:guide id="4" pos="3567" userDrawn="1">
          <p15:clr>
            <a:srgbClr val="FBAE40"/>
          </p15:clr>
        </p15:guide>
        <p15:guide id="7" pos="4275"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FBD6C8F3-15EC-664E-AD47-D8DF39F87CB2}"/>
              </a:ext>
            </a:extLst>
          </p:cNvPr>
          <p:cNvSpPr>
            <a:spLocks noChangeAspect="1" noEditPoints="1"/>
          </p:cNvSpPr>
          <p:nvPr userDrawn="1"/>
        </p:nvSpPr>
        <p:spPr bwMode="auto">
          <a:xfrm>
            <a:off x="5017327" y="2838770"/>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2915323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311BB27-8AA2-844F-A379-311BABDD4E64}"/>
              </a:ext>
            </a:extLst>
          </p:cNvPr>
          <p:cNvPicPr>
            <a:picLocks noChangeAspect="1"/>
          </p:cNvPicPr>
          <p:nvPr userDrawn="1"/>
        </p:nvPicPr>
        <p:blipFill>
          <a:blip r:embed="rId2"/>
          <a:stretch>
            <a:fillRect/>
          </a:stretch>
        </p:blipFill>
        <p:spPr>
          <a:xfrm>
            <a:off x="3767079" y="2453640"/>
            <a:ext cx="4657845" cy="1950720"/>
          </a:xfrm>
          <a:prstGeom prst="rect">
            <a:avLst/>
          </a:prstGeom>
        </p:spPr>
      </p:pic>
    </p:spTree>
    <p:extLst>
      <p:ext uri="{BB962C8B-B14F-4D97-AF65-F5344CB8AC3E}">
        <p14:creationId xmlns:p14="http://schemas.microsoft.com/office/powerpoint/2010/main" val="3265394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906883" y="1915576"/>
            <a:ext cx="10243904" cy="4261109"/>
          </a:xfrm>
          <a:prstGeom prst="rect">
            <a:avLst/>
          </a:prstGeom>
        </p:spPr>
        <p:txBody>
          <a:bodyPr vert="horz" lIns="91420" tIns="45710" rIns="91420" bIns="45710">
            <a:noAutofit/>
          </a:bodyPr>
          <a:lstStyle>
            <a:lvl1pPr marL="0" indent="0" algn="ctr">
              <a:buNone/>
              <a:defRPr sz="2667" b="0" i="0">
                <a:solidFill>
                  <a:schemeClr val="tx1">
                    <a:alpha val="75000"/>
                  </a:schemeClr>
                </a:solidFill>
                <a:latin typeface="+mn-lt"/>
                <a:cs typeface="CiscoSans ExtraLight"/>
              </a:defRPr>
            </a:lvl1pPr>
          </a:lstStyle>
          <a:p>
            <a:pPr lvl="0"/>
            <a:r>
              <a:rPr lang="en-US" noProof="0" dirty="0"/>
              <a:t>Click icon to add chart</a:t>
            </a:r>
          </a:p>
        </p:txBody>
      </p:sp>
      <p:sp>
        <p:nvSpPr>
          <p:cNvPr id="10" name="Text Placeholder 2">
            <a:extLst>
              <a:ext uri="{FF2B5EF4-FFF2-40B4-BE49-F238E27FC236}">
                <a16:creationId xmlns:a16="http://schemas.microsoft.com/office/drawing/2014/main" id="{38EF0BD4-7EF2-4829-B682-7DF7A2215640}"/>
              </a:ext>
            </a:extLst>
          </p:cNvPr>
          <p:cNvSpPr>
            <a:spLocks noGrp="1"/>
          </p:cNvSpPr>
          <p:nvPr>
            <p:ph type="body" sz="quarter" idx="12"/>
          </p:nvPr>
        </p:nvSpPr>
        <p:spPr>
          <a:xfrm>
            <a:off x="772553" y="1321474"/>
            <a:ext cx="10512569" cy="385233"/>
          </a:xfrm>
          <a:prstGeom prst="rect">
            <a:avLst/>
          </a:prstGeom>
        </p:spPr>
        <p:txBody>
          <a:bodyPr vert="horz" lIns="91440" tIns="45720" rIns="91440" bIns="45720" rtlCol="0">
            <a:noAutofit/>
          </a:bodyPr>
          <a:lstStyle>
            <a:lvl1pPr marL="0" indent="0">
              <a:buNone/>
              <a:defRPr lang="en-US" b="0" dirty="0"/>
            </a:lvl1pPr>
          </a:lstStyle>
          <a:p>
            <a:pPr marL="304776" lvl="0" indent="-304776"/>
            <a:r>
              <a:rPr lang="en-US" dirty="0"/>
              <a:t>Click to edit Master text styles</a:t>
            </a:r>
          </a:p>
        </p:txBody>
      </p:sp>
      <p:sp>
        <p:nvSpPr>
          <p:cNvPr id="2" name="Title 1">
            <a:extLst>
              <a:ext uri="{FF2B5EF4-FFF2-40B4-BE49-F238E27FC236}">
                <a16:creationId xmlns:a16="http://schemas.microsoft.com/office/drawing/2014/main" id="{07DBE8E4-C4E8-4D29-AAC8-4D57171FC338}"/>
              </a:ext>
            </a:extLst>
          </p:cNvPr>
          <p:cNvSpPr>
            <a:spLocks noGrp="1"/>
          </p:cNvSpPr>
          <p:nvPr>
            <p:ph type="title"/>
          </p:nvPr>
        </p:nvSpPr>
        <p:spPr>
          <a:xfrm>
            <a:off x="772549" y="261487"/>
            <a:ext cx="10515600" cy="980072"/>
          </a:xfrm>
        </p:spPr>
        <p:txBody>
          <a:bodyPr/>
          <a:lstStyle/>
          <a:p>
            <a:r>
              <a:rPr lang="en-US" dirty="0"/>
              <a:t>Click to edit Master title style</a:t>
            </a:r>
          </a:p>
        </p:txBody>
      </p:sp>
    </p:spTree>
    <p:extLst>
      <p:ext uri="{BB962C8B-B14F-4D97-AF65-F5344CB8AC3E}">
        <p14:creationId xmlns:p14="http://schemas.microsoft.com/office/powerpoint/2010/main" val="30653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theme" Target="../theme/theme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theme" Target="../theme/theme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4012" r:id="rId16"/>
    <p:sldLayoutId id="2147483969" r:id="rId17"/>
    <p:sldLayoutId id="2147483968" r:id="rId18"/>
    <p:sldLayoutId id="2147483973" r:id="rId19"/>
    <p:sldLayoutId id="2147483967" r:id="rId20"/>
    <p:sldLayoutId id="2147483970" r:id="rId21"/>
    <p:sldLayoutId id="2147483987" r:id="rId22"/>
    <p:sldLayoutId id="2147483983" r:id="rId23"/>
    <p:sldLayoutId id="2147483971" r:id="rId24"/>
    <p:sldLayoutId id="2147483972" r:id="rId25"/>
    <p:sldLayoutId id="2147483897" r:id="rId26"/>
    <p:sldLayoutId id="2147484025" r:id="rId27"/>
    <p:sldLayoutId id="214748403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56" userDrawn="1">
          <p15:clr>
            <a:srgbClr val="F26B43"/>
          </p15:clr>
        </p15:guide>
        <p15:guide id="2" pos="448" userDrawn="1">
          <p15:clr>
            <a:srgbClr val="F26B43"/>
          </p15:clr>
        </p15:guide>
        <p15:guide id="3" pos="7264" userDrawn="1">
          <p15:clr>
            <a:srgbClr val="F26B43"/>
          </p15:clr>
        </p15:guide>
        <p15:guide id="4" orient="horz" pos="1009" userDrawn="1">
          <p15:clr>
            <a:srgbClr val="F26B43"/>
          </p15:clr>
        </p15:guide>
        <p15:guide id="5" orient="horz" pos="447" userDrawn="1">
          <p15:clr>
            <a:srgbClr val="F26B43"/>
          </p15:clr>
        </p15:guide>
        <p15:guide id="6" pos="3835" userDrawn="1">
          <p15:clr>
            <a:srgbClr val="F26B43"/>
          </p15:clr>
        </p15:guide>
        <p15:guide id="7" orient="horz" pos="139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312269447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4" r:id="rId28"/>
    <p:sldLayoutId id="2147484065" r:id="rId29"/>
    <p:sldLayoutId id="2147484067" r:id="rId30"/>
    <p:sldLayoutId id="2147484068" r:id="rId31"/>
    <p:sldLayoutId id="2147484069" r:id="rId32"/>
    <p:sldLayoutId id="2147484070"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56" userDrawn="1">
          <p15:clr>
            <a:srgbClr val="F26B43"/>
          </p15:clr>
        </p15:guide>
        <p15:guide id="2" pos="448" userDrawn="1">
          <p15:clr>
            <a:srgbClr val="F26B43"/>
          </p15:clr>
        </p15:guide>
        <p15:guide id="3" pos="7264" userDrawn="1">
          <p15:clr>
            <a:srgbClr val="F26B43"/>
          </p15:clr>
        </p15:guide>
        <p15:guide id="4" orient="horz" pos="1009" userDrawn="1">
          <p15:clr>
            <a:srgbClr val="F26B43"/>
          </p15:clr>
        </p15:guide>
        <p15:guide id="5" orient="horz" pos="447" userDrawn="1">
          <p15:clr>
            <a:srgbClr val="F26B43"/>
          </p15:clr>
        </p15:guide>
        <p15:guide id="6" pos="3835" userDrawn="1">
          <p15:clr>
            <a:srgbClr val="F26B43"/>
          </p15:clr>
        </p15:guide>
        <p15:guide id="7" orient="horz" pos="139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267513"/>
            <a:ext cx="11127317" cy="7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3" name="Rectangle 4"/>
          <p:cNvSpPr>
            <a:spLocks noChangeArrowheads="1"/>
          </p:cNvSpPr>
          <p:nvPr userDrawn="1"/>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425761238"/>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 id="2147484092" r:id="rId20"/>
    <p:sldLayoutId id="2147484093" r:id="rId21"/>
    <p:sldLayoutId id="2147484094" r:id="rId22"/>
    <p:sldLayoutId id="2147484095" r:id="rId23"/>
    <p:sldLayoutId id="2147484096" r:id="rId24"/>
    <p:sldLayoutId id="2147484097" r:id="rId25"/>
    <p:sldLayoutId id="2147484098" r:id="rId26"/>
    <p:sldLayoutId id="2147484099" r:id="rId27"/>
    <p:sldLayoutId id="214748410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39" rtl="0" eaLnBrk="1" fontAlgn="base" hangingPunct="1">
        <a:lnSpc>
          <a:spcPct val="80000"/>
        </a:lnSpc>
        <a:spcBef>
          <a:spcPct val="0"/>
        </a:spcBef>
        <a:spcAft>
          <a:spcPct val="0"/>
        </a:spcAft>
        <a:defRPr lang="en-US" sz="4267" b="0" i="0" u="none" kern="1200" baseline="0" dirty="0">
          <a:solidFill>
            <a:schemeClr val="tx2"/>
          </a:solidFill>
          <a:latin typeface="CiscoSansTT Medium" panose="020B0503020201020303" pitchFamily="34" charset="-128"/>
          <a:ea typeface="CiscoSansTT Thin" charset="0"/>
          <a:cs typeface="CiscoSansTT Thin" charset="0"/>
        </a:defRPr>
      </a:lvl1pPr>
      <a:lvl2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7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40"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09"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278" algn="l" defTabSz="912239"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3" indent="-226473" algn="l" defTabSz="912239"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43" indent="-287851" algn="l" defTabSz="912239"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04" indent="-226473" algn="l" defTabSz="912239"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50"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196" indent="-226473" algn="l" defTabSz="912239"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50" indent="-228582" algn="l" defTabSz="914324"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30" indent="-228552" algn="l" defTabSz="914324"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133" indent="0" algn="l" defTabSz="914324" rtl="0" eaLnBrk="1" latinLnBrk="0" hangingPunct="1">
        <a:spcBef>
          <a:spcPct val="20000"/>
        </a:spcBef>
        <a:buFont typeface="Arial" pitchFamily="34" charset="0"/>
        <a:buNone/>
        <a:defRPr sz="2000" kern="1200">
          <a:solidFill>
            <a:schemeClr val="tx1"/>
          </a:solidFill>
          <a:latin typeface="+mn-lt"/>
          <a:ea typeface="+mn-ea"/>
          <a:cs typeface="+mn-cs"/>
        </a:defRPr>
      </a:lvl8pPr>
      <a:lvl9pPr marL="3885878" indent="-228582" algn="l" defTabSz="9143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4" rtl="0" eaLnBrk="1" latinLnBrk="0" hangingPunct="1">
        <a:defRPr sz="1867" kern="1200">
          <a:solidFill>
            <a:schemeClr val="tx1"/>
          </a:solidFill>
          <a:latin typeface="+mn-lt"/>
          <a:ea typeface="+mn-ea"/>
          <a:cs typeface="+mn-cs"/>
        </a:defRPr>
      </a:lvl1pPr>
      <a:lvl2pPr marL="457159" algn="l" defTabSz="914324" rtl="0" eaLnBrk="1" latinLnBrk="0" hangingPunct="1">
        <a:defRPr sz="1867" kern="1200">
          <a:solidFill>
            <a:schemeClr val="tx1"/>
          </a:solidFill>
          <a:latin typeface="+mn-lt"/>
          <a:ea typeface="+mn-ea"/>
          <a:cs typeface="+mn-cs"/>
        </a:defRPr>
      </a:lvl2pPr>
      <a:lvl3pPr marL="914324" algn="l" defTabSz="914324" rtl="0" eaLnBrk="1" latinLnBrk="0" hangingPunct="1">
        <a:defRPr sz="1867" kern="1200">
          <a:solidFill>
            <a:schemeClr val="tx1"/>
          </a:solidFill>
          <a:latin typeface="+mn-lt"/>
          <a:ea typeface="+mn-ea"/>
          <a:cs typeface="+mn-cs"/>
        </a:defRPr>
      </a:lvl3pPr>
      <a:lvl4pPr marL="1371484" algn="l" defTabSz="914324" rtl="0" eaLnBrk="1" latinLnBrk="0" hangingPunct="1">
        <a:defRPr sz="1867" kern="1200">
          <a:solidFill>
            <a:schemeClr val="tx1"/>
          </a:solidFill>
          <a:latin typeface="+mn-lt"/>
          <a:ea typeface="+mn-ea"/>
          <a:cs typeface="+mn-cs"/>
        </a:defRPr>
      </a:lvl4pPr>
      <a:lvl5pPr marL="1828649" algn="l" defTabSz="914324" rtl="0" eaLnBrk="1" latinLnBrk="0" hangingPunct="1">
        <a:defRPr sz="1867" kern="1200">
          <a:solidFill>
            <a:schemeClr val="tx1"/>
          </a:solidFill>
          <a:latin typeface="+mn-lt"/>
          <a:ea typeface="+mn-ea"/>
          <a:cs typeface="+mn-cs"/>
        </a:defRPr>
      </a:lvl5pPr>
      <a:lvl6pPr marL="2285807" algn="l" defTabSz="914324" rtl="0" eaLnBrk="1" latinLnBrk="0" hangingPunct="1">
        <a:defRPr sz="1867" kern="1200">
          <a:solidFill>
            <a:schemeClr val="tx1"/>
          </a:solidFill>
          <a:latin typeface="+mn-lt"/>
          <a:ea typeface="+mn-ea"/>
          <a:cs typeface="+mn-cs"/>
        </a:defRPr>
      </a:lvl6pPr>
      <a:lvl7pPr marL="2742973" algn="l" defTabSz="914324" rtl="0" eaLnBrk="1" latinLnBrk="0" hangingPunct="1">
        <a:defRPr sz="1867" kern="1200">
          <a:solidFill>
            <a:schemeClr val="tx1"/>
          </a:solidFill>
          <a:latin typeface="+mn-lt"/>
          <a:ea typeface="+mn-ea"/>
          <a:cs typeface="+mn-cs"/>
        </a:defRPr>
      </a:lvl7pPr>
      <a:lvl8pPr marL="3200133" algn="l" defTabSz="914324" rtl="0" eaLnBrk="1" latinLnBrk="0" hangingPunct="1">
        <a:defRPr sz="1867" kern="1200">
          <a:solidFill>
            <a:schemeClr val="tx1"/>
          </a:solidFill>
          <a:latin typeface="+mn-lt"/>
          <a:ea typeface="+mn-ea"/>
          <a:cs typeface="+mn-cs"/>
        </a:defRPr>
      </a:lvl8pPr>
      <a:lvl9pPr marL="3657298" algn="l" defTabSz="914324"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56" userDrawn="1">
          <p15:clr>
            <a:srgbClr val="F26B43"/>
          </p15:clr>
        </p15:guide>
        <p15:guide id="2" pos="448" userDrawn="1">
          <p15:clr>
            <a:srgbClr val="F26B43"/>
          </p15:clr>
        </p15:guide>
        <p15:guide id="3" pos="7264" userDrawn="1">
          <p15:clr>
            <a:srgbClr val="F26B43"/>
          </p15:clr>
        </p15:guide>
        <p15:guide id="4" orient="horz" pos="1009" userDrawn="1">
          <p15:clr>
            <a:srgbClr val="F26B43"/>
          </p15:clr>
        </p15:guide>
        <p15:guide id="5" orient="horz" pos="447" userDrawn="1">
          <p15:clr>
            <a:srgbClr val="F26B43"/>
          </p15:clr>
        </p15:guide>
        <p15:guide id="6" pos="3835" userDrawn="1">
          <p15:clr>
            <a:srgbClr val="F26B43"/>
          </p15:clr>
        </p15:guide>
        <p15:guide id="7" orient="horz" pos="139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cisco.com/go/ciscodesigned" TargetMode="External"/><Relationship Id="rId5" Type="http://schemas.openxmlformats.org/officeDocument/2006/relationships/image" Target="../media/image15.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enterprise.verizon.com/resources/reports/dbir/" TargetMode="External"/><Relationship Id="rId2" Type="http://schemas.openxmlformats.org/officeDocument/2006/relationships/hyperlink" Target="https://www.zdnet.com/article/76-percent-of-us-businesses-have-experienced-a-cyberattack-in-the-past-year/" TargetMode="External"/><Relationship Id="rId1" Type="http://schemas.openxmlformats.org/officeDocument/2006/relationships/slideLayout" Target="../slideLayouts/slideLayout18.xml"/><Relationship Id="rId4" Type="http://schemas.openxmlformats.org/officeDocument/2006/relationships/hyperlink" Target="https://www.cisco.com/c/en/us/products/security/ciso-benchmark-report-2020.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21.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25.xml"/><Relationship Id="rId16" Type="http://schemas.openxmlformats.org/officeDocument/2006/relationships/image" Target="../media/image67.svg"/><Relationship Id="rId1" Type="http://schemas.openxmlformats.org/officeDocument/2006/relationships/slideLayout" Target="../slideLayouts/slideLayout2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emf"/><Relationship Id="rId4" Type="http://schemas.openxmlformats.org/officeDocument/2006/relationships/image" Target="../media/image69.pn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8.jpeg"/><Relationship Id="rId1" Type="http://schemas.openxmlformats.org/officeDocument/2006/relationships/slideLayout" Target="../slideLayouts/slideLayout27.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5.emf"/><Relationship Id="rId4" Type="http://schemas.openxmlformats.org/officeDocument/2006/relationships/image" Target="../media/image84.wmf"/><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zdnet.com/article/76-percent-of-us-businesses-have-experienced-a-cyberattack-in-the-past-year/"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hyperlink" Target="https://www.cisco.com/c/en/us/products/security/ciso-benchmark-report-2020.html" TargetMode="External"/><Relationship Id="rId4" Type="http://schemas.openxmlformats.org/officeDocument/2006/relationships/hyperlink" Target="https://enterprise.verizon.com/resources/reports/dbi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wto.org/english/res_e/publications_e/wtr16_e.ht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AE78AA8E-4826-5C4D-B4E8-FC85763C5940}"/>
              </a:ext>
            </a:extLst>
          </p:cNvPr>
          <p:cNvPicPr>
            <a:picLocks noChangeAspect="1"/>
          </p:cNvPicPr>
          <p:nvPr/>
        </p:nvPicPr>
        <p:blipFill rotWithShape="1">
          <a:blip r:embed="rId3"/>
          <a:srcRect l="1538" t="9124" r="1352" b="8939"/>
          <a:stretch/>
        </p:blipFill>
        <p:spPr>
          <a:xfrm>
            <a:off x="0" y="0"/>
            <a:ext cx="12191973" cy="6858000"/>
          </a:xfrm>
          <a:prstGeom prst="rect">
            <a:avLst/>
          </a:prstGeom>
        </p:spPr>
      </p:pic>
      <p:sp>
        <p:nvSpPr>
          <p:cNvPr id="4" name="Rectangle 3">
            <a:extLst>
              <a:ext uri="{FF2B5EF4-FFF2-40B4-BE49-F238E27FC236}">
                <a16:creationId xmlns:a16="http://schemas.microsoft.com/office/drawing/2014/main" id="{53ED5006-2A78-2B42-8751-C161725C5A66}"/>
              </a:ext>
            </a:extLst>
          </p:cNvPr>
          <p:cNvSpPr/>
          <p:nvPr/>
        </p:nvSpPr>
        <p:spPr>
          <a:xfrm>
            <a:off x="27" y="4602861"/>
            <a:ext cx="12191973" cy="203679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5" name="Title 5">
            <a:extLst>
              <a:ext uri="{FF2B5EF4-FFF2-40B4-BE49-F238E27FC236}">
                <a16:creationId xmlns:a16="http://schemas.microsoft.com/office/drawing/2014/main" id="{780EB5B8-4CFD-F64F-860E-64A50B6FFEDE}"/>
              </a:ext>
            </a:extLst>
          </p:cNvPr>
          <p:cNvSpPr txBox="1">
            <a:spLocks/>
          </p:cNvSpPr>
          <p:nvPr/>
        </p:nvSpPr>
        <p:spPr>
          <a:xfrm>
            <a:off x="300316" y="4960539"/>
            <a:ext cx="11761057" cy="859640"/>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CiscoSansTT" panose="020B0503020201020303" pitchFamily="34" charset="0"/>
                <a:cs typeface="CiscoSansTT" panose="020B0503020201020303" pitchFamily="34" charset="0"/>
              </a:rPr>
              <a:t>Cybercrime Protection</a:t>
            </a:r>
          </a:p>
        </p:txBody>
      </p:sp>
      <p:sp>
        <p:nvSpPr>
          <p:cNvPr id="6" name="TextBox 5">
            <a:extLst>
              <a:ext uri="{FF2B5EF4-FFF2-40B4-BE49-F238E27FC236}">
                <a16:creationId xmlns:a16="http://schemas.microsoft.com/office/drawing/2014/main" id="{EFFCDC2A-601A-A04E-A7C7-1054DFB4491E}"/>
              </a:ext>
            </a:extLst>
          </p:cNvPr>
          <p:cNvSpPr txBox="1"/>
          <p:nvPr/>
        </p:nvSpPr>
        <p:spPr>
          <a:xfrm>
            <a:off x="300316" y="5803918"/>
            <a:ext cx="11050721" cy="523220"/>
          </a:xfrm>
          <a:prstGeom prst="rect">
            <a:avLst/>
          </a:prstGeom>
          <a:noFill/>
        </p:spPr>
        <p:txBody>
          <a:bodyPr wrap="square" rtlCol="0">
            <a:spAutoFit/>
          </a:bodyPr>
          <a:lstStyle/>
          <a:p>
            <a:pPr marL="57150" marR="0" lvl="0" indent="0" algn="l" defTabSz="609585"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Protection from hackers that steal data and disrupt business</a:t>
            </a:r>
          </a:p>
        </p:txBody>
      </p:sp>
      <p:sp>
        <p:nvSpPr>
          <p:cNvPr id="9" name="Freeform 6">
            <a:extLst>
              <a:ext uri="{FF2B5EF4-FFF2-40B4-BE49-F238E27FC236}">
                <a16:creationId xmlns:a16="http://schemas.microsoft.com/office/drawing/2014/main" id="{606ADC65-8AF2-469C-93A2-62193066AAA4}"/>
              </a:ext>
            </a:extLst>
          </p:cNvPr>
          <p:cNvSpPr>
            <a:spLocks noChangeAspect="1" noEditPoints="1"/>
          </p:cNvSpPr>
          <p:nvPr/>
        </p:nvSpPr>
        <p:spPr bwMode="auto">
          <a:xfrm>
            <a:off x="625994" y="521745"/>
            <a:ext cx="1525351" cy="810344"/>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2"/>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22149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3C0BCD-712E-4DC0-8A72-4C26A392C485}"/>
              </a:ext>
            </a:extLst>
          </p:cNvPr>
          <p:cNvSpPr txBox="1">
            <a:spLocks/>
          </p:cNvSpPr>
          <p:nvPr/>
        </p:nvSpPr>
        <p:spPr bwMode="auto">
          <a:xfrm>
            <a:off x="1207007" y="1"/>
            <a:ext cx="10984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noAutofit/>
          </a:bodyPr>
          <a:lstStyle>
            <a:lvl1pPr marL="0" indent="0" algn="l" defTabSz="912261" rtl="0" eaLnBrk="1" fontAlgn="base" hangingPunct="1">
              <a:lnSpc>
                <a:spcPct val="90000"/>
              </a:lnSpc>
              <a:spcBef>
                <a:spcPct val="0"/>
              </a:spcBef>
              <a:spcAft>
                <a:spcPct val="0"/>
              </a:spcAft>
              <a:buFont typeface="Arial" panose="020B0604020202020204" pitchFamily="34" charset="0"/>
              <a:buNone/>
              <a:defRPr lang="en-US" sz="6133" b="0" i="0" u="none" kern="1200" spc="0" baseline="0">
                <a:solidFill>
                  <a:schemeClr val="bg1"/>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6600" b="1" dirty="0">
                <a:solidFill>
                  <a:schemeClr val="bg2"/>
                </a:solidFill>
                <a:latin typeface="CiscoSansTT" panose="020B0503020201020303" pitchFamily="34" charset="0"/>
                <a:cs typeface="CiscoSansTT" panose="020B0503020201020303" pitchFamily="34" charset="0"/>
              </a:rPr>
              <a:t>Partner Resources </a:t>
            </a:r>
            <a:br>
              <a:rPr lang="en-US" sz="6600" b="1" dirty="0">
                <a:solidFill>
                  <a:schemeClr val="bg2"/>
                </a:solidFill>
                <a:latin typeface="CiscoSansTT" panose="020B0503020201020303" pitchFamily="34" charset="0"/>
                <a:cs typeface="CiscoSansTT" panose="020B0503020201020303" pitchFamily="34" charset="0"/>
              </a:rPr>
            </a:br>
            <a:r>
              <a:rPr lang="en-US" sz="6600" b="1" dirty="0">
                <a:solidFill>
                  <a:schemeClr val="bg2"/>
                </a:solidFill>
                <a:latin typeface="CiscoSansTT" panose="020B0503020201020303" pitchFamily="34" charset="0"/>
                <a:cs typeface="CiscoSansTT" panose="020B0503020201020303" pitchFamily="34" charset="0"/>
              </a:rPr>
              <a:t>and Offers</a:t>
            </a:r>
          </a:p>
        </p:txBody>
      </p:sp>
    </p:spTree>
    <p:extLst>
      <p:ext uri="{BB962C8B-B14F-4D97-AF65-F5344CB8AC3E}">
        <p14:creationId xmlns:p14="http://schemas.microsoft.com/office/powerpoint/2010/main" val="343555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450E52-A21E-CD42-B795-6007723B783D}"/>
              </a:ext>
            </a:extLst>
          </p:cNvPr>
          <p:cNvGrpSpPr/>
          <p:nvPr/>
        </p:nvGrpSpPr>
        <p:grpSpPr>
          <a:xfrm>
            <a:off x="1542425" y="1401061"/>
            <a:ext cx="4299511" cy="4666653"/>
            <a:chOff x="1542425" y="1956750"/>
            <a:chExt cx="3845043" cy="4110964"/>
          </a:xfrm>
        </p:grpSpPr>
        <p:sp>
          <p:nvSpPr>
            <p:cNvPr id="3" name="Google Shape;1573;p42">
              <a:extLst>
                <a:ext uri="{FF2B5EF4-FFF2-40B4-BE49-F238E27FC236}">
                  <a16:creationId xmlns:a16="http://schemas.microsoft.com/office/drawing/2014/main" id="{3820E1EE-5AE3-5744-927F-F8F7FEC536EF}"/>
                </a:ext>
              </a:extLst>
            </p:cNvPr>
            <p:cNvSpPr>
              <a:spLocks noChangeAspect="1"/>
            </p:cNvSpPr>
            <p:nvPr/>
          </p:nvSpPr>
          <p:spPr>
            <a:xfrm>
              <a:off x="1729857" y="2501554"/>
              <a:ext cx="3657611" cy="3566160"/>
            </a:xfrm>
            <a:prstGeom prst="roundRect">
              <a:avLst>
                <a:gd name="adj" fmla="val 4828"/>
              </a:avLst>
            </a:prstGeom>
            <a:solidFill>
              <a:schemeClr val="tx2"/>
            </a:solidFill>
            <a:ln>
              <a:noFill/>
            </a:ln>
          </p:spPr>
          <p:txBody>
            <a:bodyPr spcFirstLastPara="1" wrap="square" lIns="256000" tIns="812800" rIns="121900" bIns="60933" anchor="t" anchorCtr="0">
              <a:noAutofit/>
            </a:bodyPr>
            <a:lstStyle/>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Co-brandable digital banners </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Co-brandable infographics and essential guides</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Email journeys</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Social kits</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Videos</a:t>
              </a:r>
            </a:p>
            <a:p>
              <a:pPr marL="285750" marR="0" lvl="0" indent="-2857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Google Shape;1574;p42">
              <a:extLst>
                <a:ext uri="{FF2B5EF4-FFF2-40B4-BE49-F238E27FC236}">
                  <a16:creationId xmlns:a16="http://schemas.microsoft.com/office/drawing/2014/main" id="{443B3E2D-A5A0-A243-ACF4-D7CFD3ECBFA6}"/>
                </a:ext>
              </a:extLst>
            </p:cNvPr>
            <p:cNvSpPr>
              <a:spLocks/>
            </p:cNvSpPr>
            <p:nvPr/>
          </p:nvSpPr>
          <p:spPr>
            <a:xfrm>
              <a:off x="1729857" y="2100537"/>
              <a:ext cx="3657600" cy="981461"/>
            </a:xfrm>
            <a:prstGeom prst="roundRect">
              <a:avLst>
                <a:gd name="adj" fmla="val 50000"/>
              </a:avLst>
            </a:prstGeom>
            <a:solidFill>
              <a:schemeClr val="tx2"/>
            </a:solidFill>
            <a:ln>
              <a:noFill/>
            </a:ln>
          </p:spPr>
          <p:txBody>
            <a:bodyPr spcFirstLastPara="1" wrap="square" lIns="1024000" tIns="60933" rIns="0" bIns="60933" anchor="ctr" anchorCtr="0">
              <a:no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rPr>
                <a:t>Marketing Velocity</a:t>
              </a:r>
              <a:endParaRPr kumimoji="0" lang="en-US" sz="2800" b="0" i="0" u="none" strike="noStrike" kern="1200" cap="none" spc="0" normalizeH="0" baseline="0" noProof="0" dirty="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endParaRPr>
            </a:p>
          </p:txBody>
        </p:sp>
        <p:pic>
          <p:nvPicPr>
            <p:cNvPr id="10" name="Graphic 9">
              <a:extLst>
                <a:ext uri="{FF2B5EF4-FFF2-40B4-BE49-F238E27FC236}">
                  <a16:creationId xmlns:a16="http://schemas.microsoft.com/office/drawing/2014/main" id="{F7372248-4B37-BD41-8533-E609F66379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2425" y="1956750"/>
              <a:ext cx="1144844" cy="1144844"/>
            </a:xfrm>
            <a:prstGeom prst="rect">
              <a:avLst/>
            </a:prstGeom>
          </p:spPr>
        </p:pic>
      </p:grpSp>
      <p:grpSp>
        <p:nvGrpSpPr>
          <p:cNvPr id="2" name="Group 1">
            <a:extLst>
              <a:ext uri="{FF2B5EF4-FFF2-40B4-BE49-F238E27FC236}">
                <a16:creationId xmlns:a16="http://schemas.microsoft.com/office/drawing/2014/main" id="{235329A7-A78E-5847-B44F-E25D12A26C00}"/>
              </a:ext>
            </a:extLst>
          </p:cNvPr>
          <p:cNvGrpSpPr/>
          <p:nvPr/>
        </p:nvGrpSpPr>
        <p:grpSpPr>
          <a:xfrm>
            <a:off x="6465187" y="1377245"/>
            <a:ext cx="4297681" cy="4671006"/>
            <a:chOff x="5888413" y="1933451"/>
            <a:chExt cx="3821313" cy="4114799"/>
          </a:xfrm>
        </p:grpSpPr>
        <p:sp>
          <p:nvSpPr>
            <p:cNvPr id="7" name="Google Shape;1571;p42">
              <a:extLst>
                <a:ext uri="{FF2B5EF4-FFF2-40B4-BE49-F238E27FC236}">
                  <a16:creationId xmlns:a16="http://schemas.microsoft.com/office/drawing/2014/main" id="{99494F53-CF56-A948-8888-BFD904986185}"/>
                </a:ext>
              </a:extLst>
            </p:cNvPr>
            <p:cNvSpPr>
              <a:spLocks/>
            </p:cNvSpPr>
            <p:nvPr/>
          </p:nvSpPr>
          <p:spPr>
            <a:xfrm>
              <a:off x="6052126" y="2499235"/>
              <a:ext cx="3657600" cy="3549015"/>
            </a:xfrm>
            <a:prstGeom prst="roundRect">
              <a:avLst>
                <a:gd name="adj" fmla="val 4828"/>
              </a:avLst>
            </a:prstGeom>
            <a:solidFill>
              <a:schemeClr val="tx2"/>
            </a:solidFill>
            <a:ln>
              <a:noFill/>
            </a:ln>
          </p:spPr>
          <p:txBody>
            <a:bodyPr spcFirstLastPara="1" wrap="square" lIns="256000" tIns="812800" rIns="121900" bIns="60933" anchor="t" anchorCtr="0">
              <a:noAutofit/>
            </a:bodyPr>
            <a:lstStyle/>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Copy blocks </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Sales play narrative</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Conversation starters</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Partner FAQs</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Call guides</a:t>
              </a:r>
            </a:p>
            <a:p>
              <a:pPr marL="285750" marR="0" lvl="0" indent="-285750"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iscoSansTT ExtraLight"/>
                  <a:ea typeface="ＭＳ Ｐゴシック" charset="0"/>
                </a:rPr>
                <a:t>Presentations</a:t>
              </a:r>
            </a:p>
            <a:p>
              <a:pPr marL="156629" marR="0" lvl="0" indent="-156629"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endParaRPr>
            </a:p>
            <a:p>
              <a:pPr marL="156629" marR="0" lvl="0" indent="-156629"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8" name="Google Shape;1574;p42">
              <a:extLst>
                <a:ext uri="{FF2B5EF4-FFF2-40B4-BE49-F238E27FC236}">
                  <a16:creationId xmlns:a16="http://schemas.microsoft.com/office/drawing/2014/main" id="{03A3C71D-94DB-D640-8A4C-FEF3A8935E45}"/>
                </a:ext>
              </a:extLst>
            </p:cNvPr>
            <p:cNvSpPr>
              <a:spLocks/>
            </p:cNvSpPr>
            <p:nvPr/>
          </p:nvSpPr>
          <p:spPr>
            <a:xfrm>
              <a:off x="6052126" y="2098308"/>
              <a:ext cx="3657600" cy="1065671"/>
            </a:xfrm>
            <a:prstGeom prst="roundRect">
              <a:avLst>
                <a:gd name="adj" fmla="val 50000"/>
              </a:avLst>
            </a:prstGeom>
            <a:solidFill>
              <a:schemeClr val="tx2"/>
            </a:solidFill>
            <a:ln>
              <a:noFill/>
            </a:ln>
          </p:spPr>
          <p:txBody>
            <a:bodyPr spcFirstLastPara="1" wrap="square" lIns="1024000" tIns="60933" rIns="0" bIns="60933" anchor="ctr" anchorCtr="0">
              <a:noAutofit/>
            </a:bodyPr>
            <a:lstStyle/>
            <a:p>
              <a:pPr marL="0" marR="0" lvl="0" indent="0" algn="l" defTabSz="1219170" rtl="0" eaLnBrk="1" fontAlgn="auto" latinLnBrk="0" hangingPunct="1">
                <a:lnSpc>
                  <a:spcPct val="90000"/>
                </a:lnSpc>
                <a:spcBef>
                  <a:spcPts val="0"/>
                </a:spcBef>
                <a:spcAft>
                  <a:spcPts val="0"/>
                </a:spcAft>
                <a:buClr>
                  <a:srgbClr val="0D274D"/>
                </a:buClr>
                <a:buSzPts val="1867"/>
                <a:buFontTx/>
                <a:buNone/>
                <a:tabLst/>
                <a:defRPr/>
              </a:pPr>
              <a:r>
                <a:rPr kumimoji="0" lang="en-US" sz="2800" b="0" i="0" u="none" strike="noStrike" kern="0" cap="none" spc="0" normalizeH="0" baseline="0" noProof="0" dirty="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sym typeface="Arial"/>
                </a:rPr>
                <a:t>SalesConnect</a:t>
              </a:r>
              <a:endParaRPr kumimoji="0" sz="2800" b="0" i="0" u="none" strike="noStrike" kern="0" cap="none" spc="0" normalizeH="0" baseline="0" noProof="0" dirty="0">
                <a:ln>
                  <a:noFill/>
                </a:ln>
                <a:solidFill>
                  <a:srgbClr val="FFFFFF"/>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pic>
          <p:nvPicPr>
            <p:cNvPr id="11" name="Picture 10">
              <a:extLst>
                <a:ext uri="{FF2B5EF4-FFF2-40B4-BE49-F238E27FC236}">
                  <a16:creationId xmlns:a16="http://schemas.microsoft.com/office/drawing/2014/main" id="{44295D99-C900-D440-AF11-2E3D46CE1F5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88413" y="1933451"/>
              <a:ext cx="1138263" cy="1138263"/>
            </a:xfrm>
            <a:prstGeom prst="rect">
              <a:avLst/>
            </a:prstGeom>
          </p:spPr>
        </p:pic>
      </p:grpSp>
      <p:sp>
        <p:nvSpPr>
          <p:cNvPr id="14" name="TextBox 13">
            <a:extLst>
              <a:ext uri="{FF2B5EF4-FFF2-40B4-BE49-F238E27FC236}">
                <a16:creationId xmlns:a16="http://schemas.microsoft.com/office/drawing/2014/main" id="{36C0A38D-9374-7F4C-9CCA-EACDFF1AF3C5}"/>
              </a:ext>
            </a:extLst>
          </p:cNvPr>
          <p:cNvSpPr txBox="1"/>
          <p:nvPr/>
        </p:nvSpPr>
        <p:spPr>
          <a:xfrm>
            <a:off x="3394413" y="5304292"/>
            <a:ext cx="2356701" cy="369332"/>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CEB"/>
                </a:solidFill>
                <a:effectLst/>
                <a:uLnTx/>
                <a:uFillTx/>
                <a:latin typeface="CiscoSansTT ExtraLight"/>
                <a:ea typeface="ＭＳ Ｐゴシック" charset="0"/>
              </a:rPr>
              <a:t>Add URL here</a:t>
            </a:r>
          </a:p>
        </p:txBody>
      </p:sp>
      <p:sp>
        <p:nvSpPr>
          <p:cNvPr id="17" name="TextBox 16">
            <a:extLst>
              <a:ext uri="{FF2B5EF4-FFF2-40B4-BE49-F238E27FC236}">
                <a16:creationId xmlns:a16="http://schemas.microsoft.com/office/drawing/2014/main" id="{E9F87A73-8A0B-774E-A9D7-9840706F26BC}"/>
              </a:ext>
            </a:extLst>
          </p:cNvPr>
          <p:cNvSpPr txBox="1"/>
          <p:nvPr/>
        </p:nvSpPr>
        <p:spPr>
          <a:xfrm>
            <a:off x="6976961" y="5375650"/>
            <a:ext cx="3723590" cy="307777"/>
          </a:xfrm>
          <a:prstGeom prst="rect">
            <a:avLst/>
          </a:prstGeom>
          <a:noFill/>
        </p:spPr>
        <p:txBody>
          <a:bodyPr wrap="square" rtlCol="0">
            <a:spAutoFit/>
          </a:bodyPr>
          <a:lstStyle/>
          <a:p>
            <a:pPr lvl="0">
              <a:defRPr/>
            </a:pPr>
            <a:r>
              <a:rPr lang="en-US" sz="1400" dirty="0">
                <a:solidFill>
                  <a:schemeClr val="accent1"/>
                </a:solidFill>
                <a:hlinkClick r:id="rId6">
                  <a:extLst>
                    <a:ext uri="{A12FA001-AC4F-418D-AE19-62706E023703}">
                      <ahyp:hlinkClr xmlns:ahyp="http://schemas.microsoft.com/office/drawing/2018/hyperlinkcolor" val="tx"/>
                    </a:ext>
                  </a:extLst>
                </a:hlinkClick>
              </a:rPr>
              <a:t>https://www.cisco.com/go/ciscodesigned</a:t>
            </a:r>
            <a:endParaRPr kumimoji="0" lang="en-US" sz="1400" b="1" i="0" u="none" strike="noStrike" kern="1200" cap="none" spc="0" normalizeH="0" baseline="0" noProof="0" dirty="0">
              <a:ln>
                <a:noFill/>
              </a:ln>
              <a:solidFill>
                <a:schemeClr val="accent1"/>
              </a:solidFill>
              <a:effectLst/>
              <a:uLnTx/>
              <a:uFillTx/>
              <a:latin typeface="CiscoSansTT ExtraLight"/>
            </a:endParaRPr>
          </a:p>
        </p:txBody>
      </p:sp>
      <p:sp>
        <p:nvSpPr>
          <p:cNvPr id="15" name="Rectangle 4">
            <a:extLst>
              <a:ext uri="{FF2B5EF4-FFF2-40B4-BE49-F238E27FC236}">
                <a16:creationId xmlns:a16="http://schemas.microsoft.com/office/drawing/2014/main" id="{B409AF88-CCDA-48BB-83A4-1B5BAB82049E}"/>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
        <p:nvSpPr>
          <p:cNvPr id="16" name="Title 2">
            <a:extLst>
              <a:ext uri="{FF2B5EF4-FFF2-40B4-BE49-F238E27FC236}">
                <a16:creationId xmlns:a16="http://schemas.microsoft.com/office/drawing/2014/main" id="{20D9B40B-85AD-4E63-B1B7-F6DB7FA2155E}"/>
              </a:ext>
            </a:extLst>
          </p:cNvPr>
          <p:cNvSpPr txBox="1">
            <a:spLocks/>
          </p:cNvSpPr>
          <p:nvPr/>
        </p:nvSpPr>
        <p:spPr>
          <a:xfrm>
            <a:off x="640080" y="455085"/>
            <a:ext cx="11127317" cy="975783"/>
          </a:xfrm>
          <a:prstGeom prst="rect">
            <a:avLst/>
          </a:prstGeom>
        </p:spPr>
        <p:txBody>
          <a:bodyPr anchor="ct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t>Resources for Cisco Partners 	</a:t>
            </a:r>
          </a:p>
        </p:txBody>
      </p:sp>
    </p:spTree>
    <p:extLst>
      <p:ext uri="{BB962C8B-B14F-4D97-AF65-F5344CB8AC3E}">
        <p14:creationId xmlns:p14="http://schemas.microsoft.com/office/powerpoint/2010/main" val="106906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5F0F6E-3781-497F-9243-EE3BEB8E629D}"/>
              </a:ext>
            </a:extLst>
          </p:cNvPr>
          <p:cNvSpPr txBox="1">
            <a:spLocks/>
          </p:cNvSpPr>
          <p:nvPr/>
        </p:nvSpPr>
        <p:spPr bwMode="auto">
          <a:xfrm>
            <a:off x="1207007" y="1"/>
            <a:ext cx="10984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noAutofit/>
          </a:bodyPr>
          <a:lstStyle>
            <a:lvl1pPr marL="0" indent="0" algn="l" defTabSz="912261" rtl="0" eaLnBrk="1" fontAlgn="base" hangingPunct="1">
              <a:lnSpc>
                <a:spcPct val="90000"/>
              </a:lnSpc>
              <a:spcBef>
                <a:spcPct val="0"/>
              </a:spcBef>
              <a:spcAft>
                <a:spcPct val="0"/>
              </a:spcAft>
              <a:buFont typeface="Arial" panose="020B0604020202020204" pitchFamily="34" charset="0"/>
              <a:buNone/>
              <a:defRPr lang="en-US" sz="6133" b="0" i="0" u="none" kern="1200" spc="0" baseline="0">
                <a:solidFill>
                  <a:schemeClr val="bg1"/>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6600" b="1">
                <a:solidFill>
                  <a:schemeClr val="bg2"/>
                </a:solidFill>
                <a:latin typeface="CiscoSansTT" panose="020B0503020201020303" pitchFamily="34" charset="0"/>
                <a:cs typeface="CiscoSansTT" panose="020B0503020201020303" pitchFamily="34" charset="0"/>
              </a:rPr>
              <a:t>Cybercrime Protection </a:t>
            </a:r>
            <a:br>
              <a:rPr lang="en-US" sz="6600" b="1" dirty="0">
                <a:solidFill>
                  <a:schemeClr val="bg2"/>
                </a:solidFill>
                <a:latin typeface="CiscoSansTT" panose="020B0503020201020303" pitchFamily="34" charset="0"/>
                <a:cs typeface="CiscoSansTT" panose="020B0503020201020303" pitchFamily="34" charset="0"/>
              </a:rPr>
            </a:br>
            <a:r>
              <a:rPr lang="en-US" sz="6600" b="1" dirty="0">
                <a:solidFill>
                  <a:schemeClr val="bg2"/>
                </a:solidFill>
                <a:latin typeface="CiscoSansTT" panose="020B0503020201020303" pitchFamily="34" charset="0"/>
                <a:cs typeface="CiscoSansTT" panose="020B0503020201020303" pitchFamily="34" charset="0"/>
              </a:rPr>
              <a:t>Solutions</a:t>
            </a:r>
          </a:p>
        </p:txBody>
      </p:sp>
      <p:sp>
        <p:nvSpPr>
          <p:cNvPr id="2" name="TextBox 1">
            <a:extLst>
              <a:ext uri="{FF2B5EF4-FFF2-40B4-BE49-F238E27FC236}">
                <a16:creationId xmlns:a16="http://schemas.microsoft.com/office/drawing/2014/main" id="{267C56A7-342C-429B-A3FC-73E72DE9B89E}"/>
              </a:ext>
            </a:extLst>
          </p:cNvPr>
          <p:cNvSpPr txBox="1"/>
          <p:nvPr/>
        </p:nvSpPr>
        <p:spPr>
          <a:xfrm>
            <a:off x="8508275" y="324003"/>
            <a:ext cx="3056708" cy="1095494"/>
          </a:xfrm>
          <a:prstGeom prst="rect">
            <a:avLst/>
          </a:prstGeom>
          <a:solidFill>
            <a:schemeClr val="tx1">
              <a:lumMod val="90000"/>
              <a:lumOff val="10000"/>
            </a:schemeClr>
          </a:solidFill>
        </p:spPr>
        <p:txBody>
          <a:bodyPr wrap="square" rtlCol="0" anchor="ctr">
            <a:noAutofit/>
          </a:bodyPr>
          <a:lstStyle/>
          <a:p>
            <a:pPr algn="ctr"/>
            <a:r>
              <a:rPr lang="en-US" dirty="0">
                <a:solidFill>
                  <a:schemeClr val="bg2"/>
                </a:solidFill>
                <a:latin typeface="CiscoSansTT" panose="020B0503020201020303" pitchFamily="34" charset="0"/>
                <a:cs typeface="CiscoSansTT" panose="020B0503020201020303" pitchFamily="34" charset="0"/>
              </a:rPr>
              <a:t>Partner Logo </a:t>
            </a:r>
          </a:p>
        </p:txBody>
      </p:sp>
      <p:sp>
        <p:nvSpPr>
          <p:cNvPr id="11" name="TextBox 10">
            <a:extLst>
              <a:ext uri="{FF2B5EF4-FFF2-40B4-BE49-F238E27FC236}">
                <a16:creationId xmlns:a16="http://schemas.microsoft.com/office/drawing/2014/main" id="{342B90AC-BB06-49C7-86BE-1E174AF2F5BD}"/>
              </a:ext>
            </a:extLst>
          </p:cNvPr>
          <p:cNvSpPr txBox="1"/>
          <p:nvPr/>
        </p:nvSpPr>
        <p:spPr>
          <a:xfrm>
            <a:off x="1207007" y="5333577"/>
            <a:ext cx="10031514" cy="369332"/>
          </a:xfrm>
          <a:prstGeom prst="rect">
            <a:avLst/>
          </a:prstGeom>
          <a:noFill/>
        </p:spPr>
        <p:txBody>
          <a:bodyPr wrap="square" rtlCol="0">
            <a:spAutoFit/>
          </a:bodyPr>
          <a:lstStyle/>
          <a:p>
            <a:r>
              <a:rPr lang="en-US" dirty="0">
                <a:solidFill>
                  <a:schemeClr val="bg2"/>
                </a:solidFill>
                <a:latin typeface="+mn-lt"/>
              </a:rPr>
              <a:t>[Speaker Title]</a:t>
            </a:r>
          </a:p>
        </p:txBody>
      </p:sp>
      <p:sp>
        <p:nvSpPr>
          <p:cNvPr id="12" name="TextBox 11">
            <a:extLst>
              <a:ext uri="{FF2B5EF4-FFF2-40B4-BE49-F238E27FC236}">
                <a16:creationId xmlns:a16="http://schemas.microsoft.com/office/drawing/2014/main" id="{9F46DCE2-BF35-45B8-86C5-B32001DCD20B}"/>
              </a:ext>
            </a:extLst>
          </p:cNvPr>
          <p:cNvSpPr txBox="1"/>
          <p:nvPr/>
        </p:nvSpPr>
        <p:spPr>
          <a:xfrm>
            <a:off x="1207007" y="4964245"/>
            <a:ext cx="10031514" cy="369332"/>
          </a:xfrm>
          <a:prstGeom prst="rect">
            <a:avLst/>
          </a:prstGeom>
          <a:noFill/>
        </p:spPr>
        <p:txBody>
          <a:bodyPr wrap="square" rtlCol="0">
            <a:spAutoFit/>
          </a:bodyPr>
          <a:lstStyle/>
          <a:p>
            <a:r>
              <a:rPr lang="en-US" dirty="0">
                <a:solidFill>
                  <a:schemeClr val="bg2"/>
                </a:solidFill>
                <a:latin typeface="+mn-lt"/>
              </a:rPr>
              <a:t>[Speaker Name]</a:t>
            </a:r>
          </a:p>
        </p:txBody>
      </p:sp>
      <p:sp>
        <p:nvSpPr>
          <p:cNvPr id="13" name="TextBox 12">
            <a:extLst>
              <a:ext uri="{FF2B5EF4-FFF2-40B4-BE49-F238E27FC236}">
                <a16:creationId xmlns:a16="http://schemas.microsoft.com/office/drawing/2014/main" id="{2AD50E82-AC83-4020-B3AA-B67AFFEDBFA7}"/>
              </a:ext>
            </a:extLst>
          </p:cNvPr>
          <p:cNvSpPr txBox="1"/>
          <p:nvPr/>
        </p:nvSpPr>
        <p:spPr>
          <a:xfrm>
            <a:off x="1207007" y="5702909"/>
            <a:ext cx="10031514" cy="369332"/>
          </a:xfrm>
          <a:prstGeom prst="rect">
            <a:avLst/>
          </a:prstGeom>
          <a:noFill/>
        </p:spPr>
        <p:txBody>
          <a:bodyPr wrap="square" rtlCol="0">
            <a:spAutoFit/>
          </a:bodyPr>
          <a:lstStyle/>
          <a:p>
            <a:r>
              <a:rPr lang="en-US" dirty="0">
                <a:solidFill>
                  <a:schemeClr val="bg2"/>
                </a:solidFill>
                <a:latin typeface="+mn-lt"/>
              </a:rPr>
              <a:t>[Date]</a:t>
            </a:r>
          </a:p>
        </p:txBody>
      </p:sp>
      <p:sp>
        <p:nvSpPr>
          <p:cNvPr id="14" name="TextBox 13">
            <a:extLst>
              <a:ext uri="{FF2B5EF4-FFF2-40B4-BE49-F238E27FC236}">
                <a16:creationId xmlns:a16="http://schemas.microsoft.com/office/drawing/2014/main" id="{D5CFD0D4-A542-42C8-9937-F46192F788B6}"/>
              </a:ext>
            </a:extLst>
          </p:cNvPr>
          <p:cNvSpPr txBox="1"/>
          <p:nvPr/>
        </p:nvSpPr>
        <p:spPr>
          <a:xfrm>
            <a:off x="1207006" y="4594913"/>
            <a:ext cx="4279393" cy="369332"/>
          </a:xfrm>
          <a:prstGeom prst="rect">
            <a:avLst/>
          </a:prstGeom>
          <a:noFill/>
        </p:spPr>
        <p:txBody>
          <a:bodyPr wrap="square" rtlCol="0">
            <a:spAutoFit/>
          </a:bodyPr>
          <a:lstStyle/>
          <a:p>
            <a:r>
              <a:rPr lang="en-US" b="1" i="1" dirty="0">
                <a:solidFill>
                  <a:schemeClr val="bg2"/>
                </a:solidFill>
                <a:latin typeface="+mn-lt"/>
              </a:rPr>
              <a:t>Customer Presentation</a:t>
            </a:r>
          </a:p>
        </p:txBody>
      </p:sp>
    </p:spTree>
    <p:extLst>
      <p:ext uri="{BB962C8B-B14F-4D97-AF65-F5344CB8AC3E}">
        <p14:creationId xmlns:p14="http://schemas.microsoft.com/office/powerpoint/2010/main" val="56891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itle 1">
            <a:extLst>
              <a:ext uri="{FF2B5EF4-FFF2-40B4-BE49-F238E27FC236}">
                <a16:creationId xmlns:a16="http://schemas.microsoft.com/office/drawing/2014/main" id="{33F89FD4-1B5F-45A6-8BC8-832DF85740A0}"/>
              </a:ext>
            </a:extLst>
          </p:cNvPr>
          <p:cNvSpPr txBox="1">
            <a:spLocks/>
          </p:cNvSpPr>
          <p:nvPr/>
        </p:nvSpPr>
        <p:spPr bwMode="auto">
          <a:xfrm>
            <a:off x="640081" y="455085"/>
            <a:ext cx="5646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b="0" i="0" u="none" kern="1200" dirty="0">
                <a:solidFill>
                  <a:schemeClr val="bg1"/>
                </a:solidFill>
                <a:latin typeface="+mj-lt"/>
                <a:ea typeface="ＭＳ Ｐゴシック" charset="0"/>
                <a:cs typeface="Tipo de letra del sistema Fina"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solidFill>
                  <a:schemeClr val="tx2"/>
                </a:solidFill>
              </a:rPr>
              <a:t>Cybercrime Protection</a:t>
            </a:r>
          </a:p>
        </p:txBody>
      </p:sp>
      <p:sp>
        <p:nvSpPr>
          <p:cNvPr id="157" name="Rounded Rectangle 6">
            <a:extLst>
              <a:ext uri="{FF2B5EF4-FFF2-40B4-BE49-F238E27FC236}">
                <a16:creationId xmlns:a16="http://schemas.microsoft.com/office/drawing/2014/main" id="{3BBE1E48-189A-48CB-ABD1-1838DA9A019A}"/>
              </a:ext>
            </a:extLst>
          </p:cNvPr>
          <p:cNvSpPr/>
          <p:nvPr/>
        </p:nvSpPr>
        <p:spPr>
          <a:xfrm>
            <a:off x="681241" y="5115267"/>
            <a:ext cx="3602060" cy="1029830"/>
          </a:xfrm>
          <a:prstGeom prst="roundRect">
            <a:avLst>
              <a:gd name="adj" fmla="val 50000"/>
            </a:avLst>
          </a:prstGeom>
          <a:solidFill>
            <a:schemeClr val="accent1"/>
          </a:solidFill>
          <a:ln>
            <a:noFill/>
          </a:ln>
        </p:spPr>
        <p:txBody>
          <a:bodyPr vert="horz" wrap="square" lIns="0" tIns="0" rIns="0" bIns="0" numCol="1" anchor="ctr" anchorCtr="0" compatLnSpc="1">
            <a:prstTxWarp prst="textNoShape">
              <a:avLst/>
            </a:prstTxWarp>
          </a:bodyPr>
          <a:lstStyle/>
          <a:p>
            <a:pPr algn="ctr" defTabSz="609585">
              <a:defRPr/>
            </a:pPr>
            <a:r>
              <a:rPr lang="en-US" sz="1733">
                <a:solidFill>
                  <a:srgbClr val="FFFFFF"/>
                </a:solidFill>
                <a:latin typeface="CiscoSansTT ExtraLight"/>
                <a:ea typeface="ＭＳ Ｐゴシック"/>
              </a:rPr>
              <a:t>Get </a:t>
            </a:r>
            <a:r>
              <a:rPr lang="en-US" sz="1733" dirty="0">
                <a:solidFill>
                  <a:srgbClr val="FFFFFF"/>
                </a:solidFill>
                <a:latin typeface="CiscoSansTT ExtraLight"/>
                <a:ea typeface="ＭＳ Ｐゴシック"/>
              </a:rPr>
              <a:t>up and running </a:t>
            </a:r>
            <a:r>
              <a:rPr lang="en-US" sz="1733">
                <a:solidFill>
                  <a:srgbClr val="FFFFFF"/>
                </a:solidFill>
                <a:latin typeface="CiscoSansTT ExtraLight"/>
                <a:ea typeface="ＭＳ Ｐゴシック"/>
              </a:rPr>
              <a:t>quickly with cloud-based solutions</a:t>
            </a:r>
            <a:endParaRPr lang="en-US" sz="1733" dirty="0">
              <a:solidFill>
                <a:srgbClr val="FFFFFF"/>
              </a:solidFill>
              <a:latin typeface="CiscoSansTT ExtraLight"/>
              <a:ea typeface="ＭＳ Ｐゴシック" charset="0"/>
            </a:endParaRPr>
          </a:p>
        </p:txBody>
      </p:sp>
      <p:sp>
        <p:nvSpPr>
          <p:cNvPr id="158" name="Rounded Rectangle 7">
            <a:extLst>
              <a:ext uri="{FF2B5EF4-FFF2-40B4-BE49-F238E27FC236}">
                <a16:creationId xmlns:a16="http://schemas.microsoft.com/office/drawing/2014/main" id="{0C5CD864-B279-43A2-A9C7-5C8EEA4DE19A}"/>
              </a:ext>
            </a:extLst>
          </p:cNvPr>
          <p:cNvSpPr/>
          <p:nvPr/>
        </p:nvSpPr>
        <p:spPr>
          <a:xfrm>
            <a:off x="4492751" y="5115267"/>
            <a:ext cx="3582878" cy="1029830"/>
          </a:xfrm>
          <a:prstGeom prst="roundRect">
            <a:avLst>
              <a:gd name="adj" fmla="val 50000"/>
            </a:avLst>
          </a:prstGeom>
          <a:solidFill>
            <a:schemeClr val="accent2"/>
          </a:solidFill>
          <a:ln>
            <a:noFill/>
          </a:ln>
        </p:spPr>
        <p:txBody>
          <a:bodyPr vert="horz" wrap="square" lIns="0" tIns="0" rIns="0" bIns="0" numCol="1" anchor="ctr" anchorCtr="0" compatLnSpc="1">
            <a:prstTxWarp prst="textNoShape">
              <a:avLst/>
            </a:prstTxWarp>
          </a:bodyPr>
          <a:lstStyle/>
          <a:p>
            <a:pPr algn="ctr" defTabSz="609585">
              <a:defRPr/>
            </a:pPr>
            <a:r>
              <a:rPr lang="en-US" sz="1733">
                <a:solidFill>
                  <a:srgbClr val="FFFFFF"/>
                </a:solidFill>
                <a:latin typeface="CiscoSansTT ExtraLight"/>
                <a:ea typeface="ＭＳ Ｐゴシック"/>
              </a:rPr>
              <a:t>Protect </a:t>
            </a:r>
            <a:r>
              <a:rPr lang="en-US" sz="1733" dirty="0">
                <a:solidFill>
                  <a:srgbClr val="FFFFFF"/>
                </a:solidFill>
                <a:latin typeface="CiscoSansTT ExtraLight"/>
                <a:ea typeface="ＭＳ Ｐゴシック"/>
              </a:rPr>
              <a:t>the 3 key vectors that attackers use</a:t>
            </a:r>
            <a:endParaRPr lang="en-US" sz="2400" dirty="0">
              <a:solidFill>
                <a:srgbClr val="FFFFFF"/>
              </a:solidFill>
              <a:latin typeface="Arial" charset="0"/>
              <a:ea typeface="ＭＳ Ｐゴシック" charset="0"/>
            </a:endParaRPr>
          </a:p>
        </p:txBody>
      </p:sp>
      <p:sp>
        <p:nvSpPr>
          <p:cNvPr id="159" name="Rounded Rectangle 8">
            <a:extLst>
              <a:ext uri="{FF2B5EF4-FFF2-40B4-BE49-F238E27FC236}">
                <a16:creationId xmlns:a16="http://schemas.microsoft.com/office/drawing/2014/main" id="{A2110738-0A86-4950-9FA4-8F5B111F058F}"/>
              </a:ext>
            </a:extLst>
          </p:cNvPr>
          <p:cNvSpPr/>
          <p:nvPr/>
        </p:nvSpPr>
        <p:spPr>
          <a:xfrm>
            <a:off x="8231404" y="5115267"/>
            <a:ext cx="3507418" cy="1029830"/>
          </a:xfrm>
          <a:prstGeom prst="roundRect">
            <a:avLst>
              <a:gd name="adj" fmla="val 50000"/>
            </a:avLst>
          </a:prstGeom>
          <a:solidFill>
            <a:schemeClr val="accent5"/>
          </a:solidFill>
          <a:ln>
            <a:noFill/>
          </a:ln>
        </p:spPr>
        <p:txBody>
          <a:bodyPr vert="horz" wrap="square" lIns="0" tIns="0" rIns="0" bIns="0" numCol="1" anchor="ctr" anchorCtr="0" compatLnSpc="1">
            <a:prstTxWarp prst="textNoShape">
              <a:avLst/>
            </a:prstTxWarp>
          </a:bodyPr>
          <a:lstStyle/>
          <a:p>
            <a:pPr algn="ctr" defTabSz="609585">
              <a:defRPr/>
            </a:pPr>
            <a:r>
              <a:rPr lang="en-US" sz="1733" dirty="0">
                <a:solidFill>
                  <a:srgbClr val="FFFFFF"/>
                </a:solidFill>
                <a:latin typeface="CiscoSansTT ExtraLight"/>
                <a:ea typeface="ＭＳ Ｐゴシック"/>
              </a:rPr>
              <a:t>Only multi-layered solution backed by </a:t>
            </a:r>
            <a:r>
              <a:rPr lang="en-US" sz="1733" dirty="0" err="1">
                <a:solidFill>
                  <a:srgbClr val="FFFFFF"/>
                </a:solidFill>
                <a:latin typeface="CiscoSansTT ExtraLight"/>
                <a:ea typeface="ＭＳ Ｐゴシック"/>
              </a:rPr>
              <a:t>Talos</a:t>
            </a:r>
            <a:r>
              <a:rPr lang="en-US" sz="1733" dirty="0">
                <a:solidFill>
                  <a:srgbClr val="FFFFFF"/>
                </a:solidFill>
                <a:latin typeface="CiscoSansTT ExtraLight"/>
                <a:ea typeface="ＭＳ Ｐゴシック"/>
              </a:rPr>
              <a:t> threat intelligence</a:t>
            </a:r>
            <a:endParaRPr lang="en-US" sz="2400" dirty="0">
              <a:solidFill>
                <a:srgbClr val="FFFFFF"/>
              </a:solidFill>
              <a:latin typeface="Arial" charset="0"/>
              <a:ea typeface="ＭＳ Ｐゴシック" charset="0"/>
            </a:endParaRPr>
          </a:p>
        </p:txBody>
      </p:sp>
      <p:grpSp>
        <p:nvGrpSpPr>
          <p:cNvPr id="2" name="Group 1">
            <a:extLst>
              <a:ext uri="{FF2B5EF4-FFF2-40B4-BE49-F238E27FC236}">
                <a16:creationId xmlns:a16="http://schemas.microsoft.com/office/drawing/2014/main" id="{8EC6A748-9377-4993-9B92-32CBF62646EF}"/>
              </a:ext>
            </a:extLst>
          </p:cNvPr>
          <p:cNvGrpSpPr/>
          <p:nvPr/>
        </p:nvGrpSpPr>
        <p:grpSpPr>
          <a:xfrm>
            <a:off x="960343" y="1254931"/>
            <a:ext cx="10029370" cy="3644194"/>
            <a:chOff x="706911" y="924758"/>
            <a:chExt cx="10721272" cy="3783759"/>
          </a:xfrm>
        </p:grpSpPr>
        <p:grpSp>
          <p:nvGrpSpPr>
            <p:cNvPr id="188" name="Group 187">
              <a:extLst>
                <a:ext uri="{FF2B5EF4-FFF2-40B4-BE49-F238E27FC236}">
                  <a16:creationId xmlns:a16="http://schemas.microsoft.com/office/drawing/2014/main" id="{13E2588B-DBEE-4393-846C-E897EDB4EE1F}"/>
                </a:ext>
              </a:extLst>
            </p:cNvPr>
            <p:cNvGrpSpPr/>
            <p:nvPr/>
          </p:nvGrpSpPr>
          <p:grpSpPr>
            <a:xfrm>
              <a:off x="706911" y="924758"/>
              <a:ext cx="10721272" cy="3018716"/>
              <a:chOff x="-157924" y="1918215"/>
              <a:chExt cx="11980124" cy="3701582"/>
            </a:xfrm>
          </p:grpSpPr>
          <p:sp>
            <p:nvSpPr>
              <p:cNvPr id="189" name="Pentagon 62">
                <a:extLst>
                  <a:ext uri="{FF2B5EF4-FFF2-40B4-BE49-F238E27FC236}">
                    <a16:creationId xmlns:a16="http://schemas.microsoft.com/office/drawing/2014/main" id="{AFC20983-0D96-4169-BC2F-18C3B5192328}"/>
                  </a:ext>
                </a:extLst>
              </p:cNvPr>
              <p:cNvSpPr/>
              <p:nvPr/>
            </p:nvSpPr>
            <p:spPr>
              <a:xfrm>
                <a:off x="2999239" y="4165261"/>
                <a:ext cx="984671" cy="390144"/>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fontAlgn="base">
                  <a:spcBef>
                    <a:spcPct val="0"/>
                  </a:spcBef>
                  <a:spcAft>
                    <a:spcPct val="0"/>
                  </a:spcAft>
                  <a:defRPr/>
                </a:pPr>
                <a:endParaRPr lang="en-US" sz="2400" kern="0" dirty="0">
                  <a:solidFill>
                    <a:sysClr val="windowText" lastClr="000000"/>
                  </a:solidFill>
                  <a:latin typeface="CiscoSansTT ExtraLight"/>
                </a:endParaRPr>
              </a:p>
            </p:txBody>
          </p:sp>
          <p:sp>
            <p:nvSpPr>
              <p:cNvPr id="190" name="Pentagon 62">
                <a:extLst>
                  <a:ext uri="{FF2B5EF4-FFF2-40B4-BE49-F238E27FC236}">
                    <a16:creationId xmlns:a16="http://schemas.microsoft.com/office/drawing/2014/main" id="{A52FFA59-7E31-4128-832F-551009D9AB96}"/>
                  </a:ext>
                </a:extLst>
              </p:cNvPr>
              <p:cNvSpPr/>
              <p:nvPr/>
            </p:nvSpPr>
            <p:spPr>
              <a:xfrm>
                <a:off x="8797343" y="3528044"/>
                <a:ext cx="984671" cy="390144"/>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fontAlgn="base">
                  <a:spcBef>
                    <a:spcPct val="0"/>
                  </a:spcBef>
                  <a:spcAft>
                    <a:spcPct val="0"/>
                  </a:spcAft>
                  <a:defRPr/>
                </a:pPr>
                <a:endParaRPr lang="en-US" sz="2400" kern="0" dirty="0">
                  <a:solidFill>
                    <a:sysClr val="windowText" lastClr="000000"/>
                  </a:solidFill>
                  <a:latin typeface="CiscoSansTT ExtraLight"/>
                </a:endParaRPr>
              </a:p>
            </p:txBody>
          </p:sp>
          <p:sp>
            <p:nvSpPr>
              <p:cNvPr id="191" name="Pentagon 62">
                <a:extLst>
                  <a:ext uri="{FF2B5EF4-FFF2-40B4-BE49-F238E27FC236}">
                    <a16:creationId xmlns:a16="http://schemas.microsoft.com/office/drawing/2014/main" id="{3D9307D5-E46F-470E-BA8D-589BC1C8274A}"/>
                  </a:ext>
                </a:extLst>
              </p:cNvPr>
              <p:cNvSpPr/>
              <p:nvPr/>
            </p:nvSpPr>
            <p:spPr>
              <a:xfrm>
                <a:off x="5869895" y="3530932"/>
                <a:ext cx="984671" cy="390144"/>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fontAlgn="base">
                  <a:spcBef>
                    <a:spcPct val="0"/>
                  </a:spcBef>
                  <a:spcAft>
                    <a:spcPct val="0"/>
                  </a:spcAft>
                  <a:defRPr/>
                </a:pPr>
                <a:endParaRPr lang="en-US" sz="2400" kern="0" dirty="0">
                  <a:solidFill>
                    <a:sysClr val="windowText" lastClr="000000"/>
                  </a:solidFill>
                  <a:latin typeface="CiscoSansTT ExtraLight"/>
                </a:endParaRPr>
              </a:p>
            </p:txBody>
          </p:sp>
          <p:sp>
            <p:nvSpPr>
              <p:cNvPr id="194" name="Pentagon 62">
                <a:extLst>
                  <a:ext uri="{FF2B5EF4-FFF2-40B4-BE49-F238E27FC236}">
                    <a16:creationId xmlns:a16="http://schemas.microsoft.com/office/drawing/2014/main" id="{B525E6DD-92C2-4F4B-9433-C38174F579CB}"/>
                  </a:ext>
                </a:extLst>
              </p:cNvPr>
              <p:cNvSpPr/>
              <p:nvPr/>
            </p:nvSpPr>
            <p:spPr>
              <a:xfrm>
                <a:off x="2969230" y="2621799"/>
                <a:ext cx="984671" cy="390144"/>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fontAlgn="base">
                  <a:spcBef>
                    <a:spcPct val="0"/>
                  </a:spcBef>
                  <a:spcAft>
                    <a:spcPct val="0"/>
                  </a:spcAft>
                  <a:defRPr/>
                </a:pPr>
                <a:endParaRPr lang="en-US" sz="2400" kern="0" dirty="0">
                  <a:solidFill>
                    <a:sysClr val="windowText" lastClr="000000"/>
                  </a:solidFill>
                  <a:latin typeface="CiscoSansTT ExtraLight"/>
                </a:endParaRPr>
              </a:p>
            </p:txBody>
          </p:sp>
          <p:sp>
            <p:nvSpPr>
              <p:cNvPr id="280" name="TextBox 279">
                <a:extLst>
                  <a:ext uri="{FF2B5EF4-FFF2-40B4-BE49-F238E27FC236}">
                    <a16:creationId xmlns:a16="http://schemas.microsoft.com/office/drawing/2014/main" id="{A518DF42-8207-44CD-AAB9-B563BEF84D4F}"/>
                  </a:ext>
                </a:extLst>
              </p:cNvPr>
              <p:cNvSpPr txBox="1"/>
              <p:nvPr/>
            </p:nvSpPr>
            <p:spPr>
              <a:xfrm>
                <a:off x="6532421" y="3854545"/>
                <a:ext cx="1979770" cy="679316"/>
              </a:xfrm>
              <a:prstGeom prst="rect">
                <a:avLst/>
              </a:prstGeom>
              <a:noFill/>
            </p:spPr>
            <p:txBody>
              <a:bodyPr wrap="square" lIns="121917" tIns="60959" rIns="121917" bIns="60959" rtlCol="0">
                <a:spAutoFit/>
              </a:bodyPr>
              <a:lstStyle/>
              <a:p>
                <a:pPr algn="ctr" defTabSz="1219140" fontAlgn="base">
                  <a:spcBef>
                    <a:spcPct val="0"/>
                  </a:spcBef>
                  <a:spcAft>
                    <a:spcPct val="0"/>
                  </a:spcAft>
                  <a:defRPr/>
                </a:pPr>
                <a:r>
                  <a:rPr lang="en-US" sz="1400" kern="0" dirty="0">
                    <a:solidFill>
                      <a:schemeClr val="bg1"/>
                    </a:solidFill>
                    <a:latin typeface="CiscoSansTT" panose="020B0503020201020303" pitchFamily="34" charset="0"/>
                    <a:ea typeface="ＭＳ Ｐゴシック" charset="0"/>
                    <a:cs typeface="CiscoSansTT" panose="020B0503020201020303" pitchFamily="34" charset="0"/>
                  </a:rPr>
                  <a:t>Malicious</a:t>
                </a:r>
              </a:p>
              <a:p>
                <a:pPr algn="ctr" defTabSz="1219140" fontAlgn="base">
                  <a:spcBef>
                    <a:spcPct val="0"/>
                  </a:spcBef>
                  <a:spcAft>
                    <a:spcPct val="0"/>
                  </a:spcAft>
                  <a:defRPr/>
                </a:pPr>
                <a:r>
                  <a:rPr lang="en-US" sz="1400" kern="0" dirty="0">
                    <a:solidFill>
                      <a:schemeClr val="bg1"/>
                    </a:solidFill>
                    <a:latin typeface="CiscoSansTT" panose="020B0503020201020303" pitchFamily="34" charset="0"/>
                    <a:ea typeface="ＭＳ Ｐゴシック" charset="0"/>
                    <a:cs typeface="CiscoSansTT" panose="020B0503020201020303" pitchFamily="34" charset="0"/>
                  </a:rPr>
                  <a:t>Infrastructure</a:t>
                </a:r>
              </a:p>
            </p:txBody>
          </p:sp>
          <p:sp>
            <p:nvSpPr>
              <p:cNvPr id="281" name="TextBox 280">
                <a:extLst>
                  <a:ext uri="{FF2B5EF4-FFF2-40B4-BE49-F238E27FC236}">
                    <a16:creationId xmlns:a16="http://schemas.microsoft.com/office/drawing/2014/main" id="{5541DC72-68CD-451F-AE1F-C7543FE2F330}"/>
                  </a:ext>
                </a:extLst>
              </p:cNvPr>
              <p:cNvSpPr txBox="1"/>
              <p:nvPr/>
            </p:nvSpPr>
            <p:spPr>
              <a:xfrm>
                <a:off x="9877827" y="3922029"/>
                <a:ext cx="1761360" cy="603835"/>
              </a:xfrm>
              <a:prstGeom prst="rect">
                <a:avLst/>
              </a:prstGeom>
              <a:noFill/>
            </p:spPr>
            <p:txBody>
              <a:bodyPr wrap="square" lIns="121917" tIns="60959" rIns="121917" bIns="60959" rtlCol="0">
                <a:spAutoFit/>
              </a:bodyPr>
              <a:lstStyle/>
              <a:p>
                <a:pPr algn="ctr" defTabSz="1219140" fontAlgn="base">
                  <a:spcBef>
                    <a:spcPct val="0"/>
                  </a:spcBef>
                  <a:spcAft>
                    <a:spcPct val="0"/>
                  </a:spcAft>
                  <a:defRPr/>
                </a:pPr>
                <a:r>
                  <a:rPr lang="en-US" sz="1200" kern="0" dirty="0">
                    <a:solidFill>
                      <a:schemeClr val="bg1"/>
                    </a:solidFill>
                    <a:latin typeface="CiscoSansTT" panose="020B0503020201020303" pitchFamily="34" charset="0"/>
                    <a:ea typeface="ＭＳ Ｐゴシック" charset="0"/>
                    <a:cs typeface="CiscoSansTT" panose="020B0503020201020303" pitchFamily="34" charset="0"/>
                  </a:rPr>
                  <a:t>Ransomware</a:t>
                </a:r>
              </a:p>
              <a:p>
                <a:pPr algn="ctr" defTabSz="1219140" fontAlgn="base">
                  <a:spcBef>
                    <a:spcPct val="0"/>
                  </a:spcBef>
                  <a:spcAft>
                    <a:spcPct val="0"/>
                  </a:spcAft>
                  <a:defRPr/>
                </a:pPr>
                <a:r>
                  <a:rPr lang="en-US" sz="1200" kern="0" dirty="0">
                    <a:solidFill>
                      <a:schemeClr val="bg1"/>
                    </a:solidFill>
                    <a:latin typeface="CiscoSansTT" panose="020B0503020201020303" pitchFamily="34" charset="0"/>
                    <a:ea typeface="ＭＳ Ｐゴシック" charset="0"/>
                    <a:cs typeface="CiscoSansTT" panose="020B0503020201020303" pitchFamily="34" charset="0"/>
                  </a:rPr>
                  <a:t>Payload</a:t>
                </a:r>
              </a:p>
            </p:txBody>
          </p:sp>
          <p:grpSp>
            <p:nvGrpSpPr>
              <p:cNvPr id="282" name="Group 281">
                <a:extLst>
                  <a:ext uri="{FF2B5EF4-FFF2-40B4-BE49-F238E27FC236}">
                    <a16:creationId xmlns:a16="http://schemas.microsoft.com/office/drawing/2014/main" id="{B0118CEB-2EA0-430E-8E98-DF04B9CCD8C3}"/>
                  </a:ext>
                </a:extLst>
              </p:cNvPr>
              <p:cNvGrpSpPr>
                <a:grpSpLocks noChangeAspect="1"/>
              </p:cNvGrpSpPr>
              <p:nvPr/>
            </p:nvGrpSpPr>
            <p:grpSpPr>
              <a:xfrm>
                <a:off x="707529" y="2099942"/>
                <a:ext cx="1077123" cy="908527"/>
                <a:chOff x="5022850" y="4095750"/>
                <a:chExt cx="547688" cy="461963"/>
              </a:xfrm>
              <a:solidFill>
                <a:schemeClr val="accent3"/>
              </a:solidFill>
              <a:effectLst/>
            </p:grpSpPr>
            <p:sp>
              <p:nvSpPr>
                <p:cNvPr id="302" name="Freeform 148">
                  <a:extLst>
                    <a:ext uri="{FF2B5EF4-FFF2-40B4-BE49-F238E27FC236}">
                      <a16:creationId xmlns:a16="http://schemas.microsoft.com/office/drawing/2014/main" id="{F38E3E70-6D4A-41E9-8766-E9182451E2D8}"/>
                    </a:ext>
                  </a:extLst>
                </p:cNvPr>
                <p:cNvSpPr>
                  <a:spLocks noEditPoints="1"/>
                </p:cNvSpPr>
                <p:nvPr/>
              </p:nvSpPr>
              <p:spPr bwMode="auto">
                <a:xfrm>
                  <a:off x="5172075" y="4249738"/>
                  <a:ext cx="247650" cy="247650"/>
                </a:xfrm>
                <a:custGeom>
                  <a:avLst/>
                  <a:gdLst>
                    <a:gd name="T0" fmla="*/ 97 w 312"/>
                    <a:gd name="T1" fmla="*/ 133 h 313"/>
                    <a:gd name="T2" fmla="*/ 145 w 312"/>
                    <a:gd name="T3" fmla="*/ 249 h 313"/>
                    <a:gd name="T4" fmla="*/ 306 w 312"/>
                    <a:gd name="T5" fmla="*/ 202 h 313"/>
                    <a:gd name="T6" fmla="*/ 217 w 312"/>
                    <a:gd name="T7" fmla="*/ 301 h 313"/>
                    <a:gd name="T8" fmla="*/ 95 w 312"/>
                    <a:gd name="T9" fmla="*/ 301 h 313"/>
                    <a:gd name="T10" fmla="*/ 6 w 312"/>
                    <a:gd name="T11" fmla="*/ 202 h 313"/>
                    <a:gd name="T12" fmla="*/ 18 w 312"/>
                    <a:gd name="T13" fmla="*/ 82 h 313"/>
                    <a:gd name="T14" fmla="*/ 125 w 312"/>
                    <a:gd name="T15" fmla="*/ 3 h 313"/>
                    <a:gd name="T16" fmla="*/ 244 w 312"/>
                    <a:gd name="T17" fmla="*/ 27 h 313"/>
                    <a:gd name="T18" fmla="*/ 311 w 312"/>
                    <a:gd name="T19" fmla="*/ 140 h 313"/>
                    <a:gd name="T20" fmla="*/ 230 w 312"/>
                    <a:gd name="T21" fmla="*/ 119 h 313"/>
                    <a:gd name="T22" fmla="*/ 262 w 312"/>
                    <a:gd name="T23" fmla="*/ 109 h 313"/>
                    <a:gd name="T24" fmla="*/ 273 w 312"/>
                    <a:gd name="T25" fmla="*/ 102 h 313"/>
                    <a:gd name="T26" fmla="*/ 252 w 312"/>
                    <a:gd name="T27" fmla="*/ 96 h 313"/>
                    <a:gd name="T28" fmla="*/ 231 w 312"/>
                    <a:gd name="T29" fmla="*/ 102 h 313"/>
                    <a:gd name="T30" fmla="*/ 245 w 312"/>
                    <a:gd name="T31" fmla="*/ 92 h 313"/>
                    <a:gd name="T32" fmla="*/ 240 w 312"/>
                    <a:gd name="T33" fmla="*/ 80 h 313"/>
                    <a:gd name="T34" fmla="*/ 234 w 312"/>
                    <a:gd name="T35" fmla="*/ 69 h 313"/>
                    <a:gd name="T36" fmla="*/ 221 w 312"/>
                    <a:gd name="T37" fmla="*/ 46 h 313"/>
                    <a:gd name="T38" fmla="*/ 184 w 312"/>
                    <a:gd name="T39" fmla="*/ 62 h 313"/>
                    <a:gd name="T40" fmla="*/ 179 w 312"/>
                    <a:gd name="T41" fmla="*/ 49 h 313"/>
                    <a:gd name="T42" fmla="*/ 156 w 312"/>
                    <a:gd name="T43" fmla="*/ 35 h 313"/>
                    <a:gd name="T44" fmla="*/ 152 w 312"/>
                    <a:gd name="T45" fmla="*/ 46 h 313"/>
                    <a:gd name="T46" fmla="*/ 153 w 312"/>
                    <a:gd name="T47" fmla="*/ 62 h 313"/>
                    <a:gd name="T48" fmla="*/ 136 w 312"/>
                    <a:gd name="T49" fmla="*/ 43 h 313"/>
                    <a:gd name="T50" fmla="*/ 105 w 312"/>
                    <a:gd name="T51" fmla="*/ 38 h 313"/>
                    <a:gd name="T52" fmla="*/ 107 w 312"/>
                    <a:gd name="T53" fmla="*/ 45 h 313"/>
                    <a:gd name="T54" fmla="*/ 97 w 312"/>
                    <a:gd name="T55" fmla="*/ 49 h 313"/>
                    <a:gd name="T56" fmla="*/ 94 w 312"/>
                    <a:gd name="T57" fmla="*/ 53 h 313"/>
                    <a:gd name="T58" fmla="*/ 125 w 312"/>
                    <a:gd name="T59" fmla="*/ 47 h 313"/>
                    <a:gd name="T60" fmla="*/ 116 w 312"/>
                    <a:gd name="T61" fmla="*/ 61 h 313"/>
                    <a:gd name="T62" fmla="*/ 130 w 312"/>
                    <a:gd name="T63" fmla="*/ 69 h 313"/>
                    <a:gd name="T64" fmla="*/ 160 w 312"/>
                    <a:gd name="T65" fmla="*/ 76 h 313"/>
                    <a:gd name="T66" fmla="*/ 155 w 312"/>
                    <a:gd name="T67" fmla="*/ 84 h 313"/>
                    <a:gd name="T68" fmla="*/ 145 w 312"/>
                    <a:gd name="T69" fmla="*/ 89 h 313"/>
                    <a:gd name="T70" fmla="*/ 116 w 312"/>
                    <a:gd name="T71" fmla="*/ 108 h 313"/>
                    <a:gd name="T72" fmla="*/ 107 w 312"/>
                    <a:gd name="T73" fmla="*/ 120 h 313"/>
                    <a:gd name="T74" fmla="*/ 93 w 312"/>
                    <a:gd name="T75" fmla="*/ 117 h 313"/>
                    <a:gd name="T76" fmla="*/ 70 w 312"/>
                    <a:gd name="T77" fmla="*/ 135 h 313"/>
                    <a:gd name="T78" fmla="*/ 91 w 312"/>
                    <a:gd name="T79" fmla="*/ 142 h 313"/>
                    <a:gd name="T80" fmla="*/ 94 w 312"/>
                    <a:gd name="T81" fmla="*/ 150 h 313"/>
                    <a:gd name="T82" fmla="*/ 111 w 312"/>
                    <a:gd name="T83" fmla="*/ 155 h 313"/>
                    <a:gd name="T84" fmla="*/ 149 w 312"/>
                    <a:gd name="T85" fmla="*/ 169 h 313"/>
                    <a:gd name="T86" fmla="*/ 183 w 312"/>
                    <a:gd name="T87" fmla="*/ 190 h 313"/>
                    <a:gd name="T88" fmla="*/ 176 w 312"/>
                    <a:gd name="T89" fmla="*/ 216 h 313"/>
                    <a:gd name="T90" fmla="*/ 160 w 312"/>
                    <a:gd name="T91" fmla="*/ 235 h 313"/>
                    <a:gd name="T92" fmla="*/ 142 w 312"/>
                    <a:gd name="T93" fmla="*/ 251 h 313"/>
                    <a:gd name="T94" fmla="*/ 142 w 312"/>
                    <a:gd name="T95" fmla="*/ 278 h 313"/>
                    <a:gd name="T96" fmla="*/ 121 w 312"/>
                    <a:gd name="T97" fmla="*/ 258 h 313"/>
                    <a:gd name="T98" fmla="*/ 116 w 312"/>
                    <a:gd name="T99" fmla="*/ 206 h 313"/>
                    <a:gd name="T100" fmla="*/ 105 w 312"/>
                    <a:gd name="T101" fmla="*/ 171 h 313"/>
                    <a:gd name="T102" fmla="*/ 90 w 312"/>
                    <a:gd name="T103" fmla="*/ 155 h 313"/>
                    <a:gd name="T104" fmla="*/ 56 w 312"/>
                    <a:gd name="T105" fmla="*/ 138 h 313"/>
                    <a:gd name="T106" fmla="*/ 40 w 312"/>
                    <a:gd name="T107" fmla="*/ 115 h 313"/>
                    <a:gd name="T108" fmla="*/ 29 w 312"/>
                    <a:gd name="T109" fmla="*/ 182 h 313"/>
                    <a:gd name="T110" fmla="*/ 94 w 312"/>
                    <a:gd name="T111" fmla="*/ 270 h 313"/>
                    <a:gd name="T112" fmla="*/ 207 w 312"/>
                    <a:gd name="T113" fmla="*/ 274 h 313"/>
                    <a:gd name="T114" fmla="*/ 269 w 312"/>
                    <a:gd name="T115" fmla="*/ 206 h 313"/>
                    <a:gd name="T116" fmla="*/ 261 w 312"/>
                    <a:gd name="T117" fmla="*/ 177 h 313"/>
                    <a:gd name="T118" fmla="*/ 236 w 312"/>
                    <a:gd name="T119" fmla="*/ 17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13">
                      <a:moveTo>
                        <a:pt x="110" y="133"/>
                      </a:moveTo>
                      <a:lnTo>
                        <a:pt x="110" y="133"/>
                      </a:lnTo>
                      <a:lnTo>
                        <a:pt x="109" y="136"/>
                      </a:lnTo>
                      <a:lnTo>
                        <a:pt x="107" y="138"/>
                      </a:lnTo>
                      <a:lnTo>
                        <a:pt x="103" y="138"/>
                      </a:lnTo>
                      <a:lnTo>
                        <a:pt x="103" y="138"/>
                      </a:lnTo>
                      <a:lnTo>
                        <a:pt x="98" y="138"/>
                      </a:lnTo>
                      <a:lnTo>
                        <a:pt x="97" y="133"/>
                      </a:lnTo>
                      <a:lnTo>
                        <a:pt x="97" y="133"/>
                      </a:lnTo>
                      <a:lnTo>
                        <a:pt x="97" y="133"/>
                      </a:lnTo>
                      <a:lnTo>
                        <a:pt x="99" y="133"/>
                      </a:lnTo>
                      <a:lnTo>
                        <a:pt x="103" y="133"/>
                      </a:lnTo>
                      <a:lnTo>
                        <a:pt x="110" y="133"/>
                      </a:lnTo>
                      <a:lnTo>
                        <a:pt x="110" y="133"/>
                      </a:lnTo>
                      <a:close/>
                      <a:moveTo>
                        <a:pt x="145" y="249"/>
                      </a:moveTo>
                      <a:lnTo>
                        <a:pt x="145" y="249"/>
                      </a:lnTo>
                      <a:lnTo>
                        <a:pt x="145" y="249"/>
                      </a:lnTo>
                      <a:lnTo>
                        <a:pt x="145" y="249"/>
                      </a:lnTo>
                      <a:lnTo>
                        <a:pt x="145" y="249"/>
                      </a:lnTo>
                      <a:lnTo>
                        <a:pt x="145" y="249"/>
                      </a:lnTo>
                      <a:lnTo>
                        <a:pt x="145" y="249"/>
                      </a:lnTo>
                      <a:lnTo>
                        <a:pt x="145" y="249"/>
                      </a:lnTo>
                      <a:close/>
                      <a:moveTo>
                        <a:pt x="312" y="156"/>
                      </a:moveTo>
                      <a:lnTo>
                        <a:pt x="312" y="156"/>
                      </a:lnTo>
                      <a:lnTo>
                        <a:pt x="311" y="173"/>
                      </a:lnTo>
                      <a:lnTo>
                        <a:pt x="310" y="187"/>
                      </a:lnTo>
                      <a:lnTo>
                        <a:pt x="306" y="202"/>
                      </a:lnTo>
                      <a:lnTo>
                        <a:pt x="300" y="217"/>
                      </a:lnTo>
                      <a:lnTo>
                        <a:pt x="294" y="231"/>
                      </a:lnTo>
                      <a:lnTo>
                        <a:pt x="285" y="244"/>
                      </a:lnTo>
                      <a:lnTo>
                        <a:pt x="276" y="256"/>
                      </a:lnTo>
                      <a:lnTo>
                        <a:pt x="267" y="267"/>
                      </a:lnTo>
                      <a:lnTo>
                        <a:pt x="256" y="276"/>
                      </a:lnTo>
                      <a:lnTo>
                        <a:pt x="244" y="286"/>
                      </a:lnTo>
                      <a:lnTo>
                        <a:pt x="230" y="294"/>
                      </a:lnTo>
                      <a:lnTo>
                        <a:pt x="217" y="301"/>
                      </a:lnTo>
                      <a:lnTo>
                        <a:pt x="202" y="306"/>
                      </a:lnTo>
                      <a:lnTo>
                        <a:pt x="187" y="309"/>
                      </a:lnTo>
                      <a:lnTo>
                        <a:pt x="172" y="311"/>
                      </a:lnTo>
                      <a:lnTo>
                        <a:pt x="156" y="313"/>
                      </a:lnTo>
                      <a:lnTo>
                        <a:pt x="156" y="313"/>
                      </a:lnTo>
                      <a:lnTo>
                        <a:pt x="140" y="311"/>
                      </a:lnTo>
                      <a:lnTo>
                        <a:pt x="125" y="309"/>
                      </a:lnTo>
                      <a:lnTo>
                        <a:pt x="110" y="306"/>
                      </a:lnTo>
                      <a:lnTo>
                        <a:pt x="95" y="301"/>
                      </a:lnTo>
                      <a:lnTo>
                        <a:pt x="82" y="294"/>
                      </a:lnTo>
                      <a:lnTo>
                        <a:pt x="68" y="286"/>
                      </a:lnTo>
                      <a:lnTo>
                        <a:pt x="56" y="276"/>
                      </a:lnTo>
                      <a:lnTo>
                        <a:pt x="45" y="267"/>
                      </a:lnTo>
                      <a:lnTo>
                        <a:pt x="36" y="256"/>
                      </a:lnTo>
                      <a:lnTo>
                        <a:pt x="27" y="244"/>
                      </a:lnTo>
                      <a:lnTo>
                        <a:pt x="18" y="231"/>
                      </a:lnTo>
                      <a:lnTo>
                        <a:pt x="12" y="217"/>
                      </a:lnTo>
                      <a:lnTo>
                        <a:pt x="6" y="202"/>
                      </a:lnTo>
                      <a:lnTo>
                        <a:pt x="2" y="187"/>
                      </a:lnTo>
                      <a:lnTo>
                        <a:pt x="1" y="173"/>
                      </a:lnTo>
                      <a:lnTo>
                        <a:pt x="0" y="156"/>
                      </a:lnTo>
                      <a:lnTo>
                        <a:pt x="0" y="156"/>
                      </a:lnTo>
                      <a:lnTo>
                        <a:pt x="1" y="140"/>
                      </a:lnTo>
                      <a:lnTo>
                        <a:pt x="2" y="125"/>
                      </a:lnTo>
                      <a:lnTo>
                        <a:pt x="6" y="109"/>
                      </a:lnTo>
                      <a:lnTo>
                        <a:pt x="12" y="96"/>
                      </a:lnTo>
                      <a:lnTo>
                        <a:pt x="18" y="82"/>
                      </a:lnTo>
                      <a:lnTo>
                        <a:pt x="27" y="69"/>
                      </a:lnTo>
                      <a:lnTo>
                        <a:pt x="36" y="57"/>
                      </a:lnTo>
                      <a:lnTo>
                        <a:pt x="45" y="46"/>
                      </a:lnTo>
                      <a:lnTo>
                        <a:pt x="56" y="35"/>
                      </a:lnTo>
                      <a:lnTo>
                        <a:pt x="68" y="27"/>
                      </a:lnTo>
                      <a:lnTo>
                        <a:pt x="82" y="19"/>
                      </a:lnTo>
                      <a:lnTo>
                        <a:pt x="95" y="12"/>
                      </a:lnTo>
                      <a:lnTo>
                        <a:pt x="110" y="7"/>
                      </a:lnTo>
                      <a:lnTo>
                        <a:pt x="125" y="3"/>
                      </a:lnTo>
                      <a:lnTo>
                        <a:pt x="140" y="1"/>
                      </a:lnTo>
                      <a:lnTo>
                        <a:pt x="156" y="0"/>
                      </a:lnTo>
                      <a:lnTo>
                        <a:pt x="156" y="0"/>
                      </a:lnTo>
                      <a:lnTo>
                        <a:pt x="172" y="1"/>
                      </a:lnTo>
                      <a:lnTo>
                        <a:pt x="187" y="3"/>
                      </a:lnTo>
                      <a:lnTo>
                        <a:pt x="202" y="7"/>
                      </a:lnTo>
                      <a:lnTo>
                        <a:pt x="217" y="12"/>
                      </a:lnTo>
                      <a:lnTo>
                        <a:pt x="230" y="19"/>
                      </a:lnTo>
                      <a:lnTo>
                        <a:pt x="244" y="27"/>
                      </a:lnTo>
                      <a:lnTo>
                        <a:pt x="256" y="35"/>
                      </a:lnTo>
                      <a:lnTo>
                        <a:pt x="267" y="46"/>
                      </a:lnTo>
                      <a:lnTo>
                        <a:pt x="276" y="57"/>
                      </a:lnTo>
                      <a:lnTo>
                        <a:pt x="285" y="69"/>
                      </a:lnTo>
                      <a:lnTo>
                        <a:pt x="294" y="82"/>
                      </a:lnTo>
                      <a:lnTo>
                        <a:pt x="300" y="96"/>
                      </a:lnTo>
                      <a:lnTo>
                        <a:pt x="306" y="109"/>
                      </a:lnTo>
                      <a:lnTo>
                        <a:pt x="310" y="125"/>
                      </a:lnTo>
                      <a:lnTo>
                        <a:pt x="311" y="140"/>
                      </a:lnTo>
                      <a:lnTo>
                        <a:pt x="312" y="156"/>
                      </a:lnTo>
                      <a:lnTo>
                        <a:pt x="312" y="156"/>
                      </a:lnTo>
                      <a:close/>
                      <a:moveTo>
                        <a:pt x="215" y="142"/>
                      </a:moveTo>
                      <a:lnTo>
                        <a:pt x="215" y="142"/>
                      </a:lnTo>
                      <a:lnTo>
                        <a:pt x="217" y="136"/>
                      </a:lnTo>
                      <a:lnTo>
                        <a:pt x="222" y="129"/>
                      </a:lnTo>
                      <a:lnTo>
                        <a:pt x="226" y="124"/>
                      </a:lnTo>
                      <a:lnTo>
                        <a:pt x="230" y="119"/>
                      </a:lnTo>
                      <a:lnTo>
                        <a:pt x="230" y="119"/>
                      </a:lnTo>
                      <a:lnTo>
                        <a:pt x="234" y="115"/>
                      </a:lnTo>
                      <a:lnTo>
                        <a:pt x="240" y="113"/>
                      </a:lnTo>
                      <a:lnTo>
                        <a:pt x="240" y="113"/>
                      </a:lnTo>
                      <a:lnTo>
                        <a:pt x="246" y="112"/>
                      </a:lnTo>
                      <a:lnTo>
                        <a:pt x="253" y="109"/>
                      </a:lnTo>
                      <a:lnTo>
                        <a:pt x="253" y="109"/>
                      </a:lnTo>
                      <a:lnTo>
                        <a:pt x="258" y="107"/>
                      </a:lnTo>
                      <a:lnTo>
                        <a:pt x="260" y="107"/>
                      </a:lnTo>
                      <a:lnTo>
                        <a:pt x="262" y="109"/>
                      </a:lnTo>
                      <a:lnTo>
                        <a:pt x="262" y="109"/>
                      </a:lnTo>
                      <a:lnTo>
                        <a:pt x="265" y="112"/>
                      </a:lnTo>
                      <a:lnTo>
                        <a:pt x="269" y="113"/>
                      </a:lnTo>
                      <a:lnTo>
                        <a:pt x="272" y="113"/>
                      </a:lnTo>
                      <a:lnTo>
                        <a:pt x="276" y="113"/>
                      </a:lnTo>
                      <a:lnTo>
                        <a:pt x="276" y="113"/>
                      </a:lnTo>
                      <a:lnTo>
                        <a:pt x="277" y="113"/>
                      </a:lnTo>
                      <a:lnTo>
                        <a:pt x="277" y="113"/>
                      </a:lnTo>
                      <a:lnTo>
                        <a:pt x="273" y="102"/>
                      </a:lnTo>
                      <a:lnTo>
                        <a:pt x="273" y="102"/>
                      </a:lnTo>
                      <a:lnTo>
                        <a:pt x="269" y="100"/>
                      </a:lnTo>
                      <a:lnTo>
                        <a:pt x="265" y="97"/>
                      </a:lnTo>
                      <a:lnTo>
                        <a:pt x="265" y="97"/>
                      </a:lnTo>
                      <a:lnTo>
                        <a:pt x="262" y="96"/>
                      </a:lnTo>
                      <a:lnTo>
                        <a:pt x="258" y="94"/>
                      </a:lnTo>
                      <a:lnTo>
                        <a:pt x="254" y="94"/>
                      </a:lnTo>
                      <a:lnTo>
                        <a:pt x="252" y="96"/>
                      </a:lnTo>
                      <a:lnTo>
                        <a:pt x="252" y="96"/>
                      </a:lnTo>
                      <a:lnTo>
                        <a:pt x="250" y="98"/>
                      </a:lnTo>
                      <a:lnTo>
                        <a:pt x="249" y="100"/>
                      </a:lnTo>
                      <a:lnTo>
                        <a:pt x="249" y="102"/>
                      </a:lnTo>
                      <a:lnTo>
                        <a:pt x="246" y="105"/>
                      </a:lnTo>
                      <a:lnTo>
                        <a:pt x="246" y="105"/>
                      </a:lnTo>
                      <a:lnTo>
                        <a:pt x="241" y="105"/>
                      </a:lnTo>
                      <a:lnTo>
                        <a:pt x="234" y="105"/>
                      </a:lnTo>
                      <a:lnTo>
                        <a:pt x="233" y="104"/>
                      </a:lnTo>
                      <a:lnTo>
                        <a:pt x="231" y="102"/>
                      </a:lnTo>
                      <a:lnTo>
                        <a:pt x="231" y="101"/>
                      </a:lnTo>
                      <a:lnTo>
                        <a:pt x="234" y="98"/>
                      </a:lnTo>
                      <a:lnTo>
                        <a:pt x="234" y="98"/>
                      </a:lnTo>
                      <a:lnTo>
                        <a:pt x="237" y="97"/>
                      </a:lnTo>
                      <a:lnTo>
                        <a:pt x="240" y="96"/>
                      </a:lnTo>
                      <a:lnTo>
                        <a:pt x="242" y="96"/>
                      </a:lnTo>
                      <a:lnTo>
                        <a:pt x="245" y="94"/>
                      </a:lnTo>
                      <a:lnTo>
                        <a:pt x="245" y="94"/>
                      </a:lnTo>
                      <a:lnTo>
                        <a:pt x="245" y="92"/>
                      </a:lnTo>
                      <a:lnTo>
                        <a:pt x="244" y="90"/>
                      </a:lnTo>
                      <a:lnTo>
                        <a:pt x="242" y="89"/>
                      </a:lnTo>
                      <a:lnTo>
                        <a:pt x="241" y="88"/>
                      </a:lnTo>
                      <a:lnTo>
                        <a:pt x="241" y="88"/>
                      </a:lnTo>
                      <a:lnTo>
                        <a:pt x="242" y="85"/>
                      </a:lnTo>
                      <a:lnTo>
                        <a:pt x="242" y="82"/>
                      </a:lnTo>
                      <a:lnTo>
                        <a:pt x="242" y="82"/>
                      </a:lnTo>
                      <a:lnTo>
                        <a:pt x="241" y="81"/>
                      </a:lnTo>
                      <a:lnTo>
                        <a:pt x="240" y="80"/>
                      </a:lnTo>
                      <a:lnTo>
                        <a:pt x="237" y="81"/>
                      </a:lnTo>
                      <a:lnTo>
                        <a:pt x="233" y="81"/>
                      </a:lnTo>
                      <a:lnTo>
                        <a:pt x="231" y="81"/>
                      </a:lnTo>
                      <a:lnTo>
                        <a:pt x="230" y="81"/>
                      </a:lnTo>
                      <a:lnTo>
                        <a:pt x="230" y="81"/>
                      </a:lnTo>
                      <a:lnTo>
                        <a:pt x="229" y="77"/>
                      </a:lnTo>
                      <a:lnTo>
                        <a:pt x="230" y="74"/>
                      </a:lnTo>
                      <a:lnTo>
                        <a:pt x="233" y="71"/>
                      </a:lnTo>
                      <a:lnTo>
                        <a:pt x="234" y="69"/>
                      </a:lnTo>
                      <a:lnTo>
                        <a:pt x="234" y="69"/>
                      </a:lnTo>
                      <a:lnTo>
                        <a:pt x="240" y="67"/>
                      </a:lnTo>
                      <a:lnTo>
                        <a:pt x="245" y="66"/>
                      </a:lnTo>
                      <a:lnTo>
                        <a:pt x="245" y="66"/>
                      </a:lnTo>
                      <a:lnTo>
                        <a:pt x="246" y="65"/>
                      </a:lnTo>
                      <a:lnTo>
                        <a:pt x="246" y="65"/>
                      </a:lnTo>
                      <a:lnTo>
                        <a:pt x="234" y="54"/>
                      </a:lnTo>
                      <a:lnTo>
                        <a:pt x="221" y="46"/>
                      </a:lnTo>
                      <a:lnTo>
                        <a:pt x="221" y="46"/>
                      </a:lnTo>
                      <a:lnTo>
                        <a:pt x="217" y="49"/>
                      </a:lnTo>
                      <a:lnTo>
                        <a:pt x="213" y="50"/>
                      </a:lnTo>
                      <a:lnTo>
                        <a:pt x="203" y="53"/>
                      </a:lnTo>
                      <a:lnTo>
                        <a:pt x="203" y="53"/>
                      </a:lnTo>
                      <a:lnTo>
                        <a:pt x="196" y="54"/>
                      </a:lnTo>
                      <a:lnTo>
                        <a:pt x="191" y="57"/>
                      </a:lnTo>
                      <a:lnTo>
                        <a:pt x="191" y="57"/>
                      </a:lnTo>
                      <a:lnTo>
                        <a:pt x="187" y="61"/>
                      </a:lnTo>
                      <a:lnTo>
                        <a:pt x="184" y="62"/>
                      </a:lnTo>
                      <a:lnTo>
                        <a:pt x="183" y="63"/>
                      </a:lnTo>
                      <a:lnTo>
                        <a:pt x="183" y="63"/>
                      </a:lnTo>
                      <a:lnTo>
                        <a:pt x="179" y="63"/>
                      </a:lnTo>
                      <a:lnTo>
                        <a:pt x="178" y="63"/>
                      </a:lnTo>
                      <a:lnTo>
                        <a:pt x="176" y="61"/>
                      </a:lnTo>
                      <a:lnTo>
                        <a:pt x="176" y="58"/>
                      </a:lnTo>
                      <a:lnTo>
                        <a:pt x="178" y="53"/>
                      </a:lnTo>
                      <a:lnTo>
                        <a:pt x="179" y="49"/>
                      </a:lnTo>
                      <a:lnTo>
                        <a:pt x="179" y="49"/>
                      </a:lnTo>
                      <a:lnTo>
                        <a:pt x="179" y="43"/>
                      </a:lnTo>
                      <a:lnTo>
                        <a:pt x="176" y="40"/>
                      </a:lnTo>
                      <a:lnTo>
                        <a:pt x="174" y="39"/>
                      </a:lnTo>
                      <a:lnTo>
                        <a:pt x="168" y="39"/>
                      </a:lnTo>
                      <a:lnTo>
                        <a:pt x="168" y="39"/>
                      </a:lnTo>
                      <a:lnTo>
                        <a:pt x="164" y="39"/>
                      </a:lnTo>
                      <a:lnTo>
                        <a:pt x="160" y="36"/>
                      </a:lnTo>
                      <a:lnTo>
                        <a:pt x="160" y="36"/>
                      </a:lnTo>
                      <a:lnTo>
                        <a:pt x="156" y="35"/>
                      </a:lnTo>
                      <a:lnTo>
                        <a:pt x="155" y="34"/>
                      </a:lnTo>
                      <a:lnTo>
                        <a:pt x="152" y="34"/>
                      </a:lnTo>
                      <a:lnTo>
                        <a:pt x="152" y="34"/>
                      </a:lnTo>
                      <a:lnTo>
                        <a:pt x="149" y="38"/>
                      </a:lnTo>
                      <a:lnTo>
                        <a:pt x="148" y="42"/>
                      </a:lnTo>
                      <a:lnTo>
                        <a:pt x="148" y="42"/>
                      </a:lnTo>
                      <a:lnTo>
                        <a:pt x="148" y="43"/>
                      </a:lnTo>
                      <a:lnTo>
                        <a:pt x="149" y="45"/>
                      </a:lnTo>
                      <a:lnTo>
                        <a:pt x="152" y="46"/>
                      </a:lnTo>
                      <a:lnTo>
                        <a:pt x="152" y="46"/>
                      </a:lnTo>
                      <a:lnTo>
                        <a:pt x="157" y="49"/>
                      </a:lnTo>
                      <a:lnTo>
                        <a:pt x="159" y="51"/>
                      </a:lnTo>
                      <a:lnTo>
                        <a:pt x="159" y="54"/>
                      </a:lnTo>
                      <a:lnTo>
                        <a:pt x="159" y="54"/>
                      </a:lnTo>
                      <a:lnTo>
                        <a:pt x="157" y="59"/>
                      </a:lnTo>
                      <a:lnTo>
                        <a:pt x="156" y="61"/>
                      </a:lnTo>
                      <a:lnTo>
                        <a:pt x="153" y="62"/>
                      </a:lnTo>
                      <a:lnTo>
                        <a:pt x="153" y="62"/>
                      </a:lnTo>
                      <a:lnTo>
                        <a:pt x="151" y="61"/>
                      </a:lnTo>
                      <a:lnTo>
                        <a:pt x="149" y="59"/>
                      </a:lnTo>
                      <a:lnTo>
                        <a:pt x="147" y="54"/>
                      </a:lnTo>
                      <a:lnTo>
                        <a:pt x="147" y="54"/>
                      </a:lnTo>
                      <a:lnTo>
                        <a:pt x="142" y="50"/>
                      </a:lnTo>
                      <a:lnTo>
                        <a:pt x="138" y="47"/>
                      </a:lnTo>
                      <a:lnTo>
                        <a:pt x="138" y="47"/>
                      </a:lnTo>
                      <a:lnTo>
                        <a:pt x="136" y="45"/>
                      </a:lnTo>
                      <a:lnTo>
                        <a:pt x="136" y="43"/>
                      </a:lnTo>
                      <a:lnTo>
                        <a:pt x="138" y="39"/>
                      </a:lnTo>
                      <a:lnTo>
                        <a:pt x="141" y="35"/>
                      </a:lnTo>
                      <a:lnTo>
                        <a:pt x="142" y="34"/>
                      </a:lnTo>
                      <a:lnTo>
                        <a:pt x="142" y="31"/>
                      </a:lnTo>
                      <a:lnTo>
                        <a:pt x="142" y="31"/>
                      </a:lnTo>
                      <a:lnTo>
                        <a:pt x="141" y="28"/>
                      </a:lnTo>
                      <a:lnTo>
                        <a:pt x="141" y="28"/>
                      </a:lnTo>
                      <a:lnTo>
                        <a:pt x="122" y="32"/>
                      </a:lnTo>
                      <a:lnTo>
                        <a:pt x="105" y="38"/>
                      </a:lnTo>
                      <a:lnTo>
                        <a:pt x="105" y="38"/>
                      </a:lnTo>
                      <a:lnTo>
                        <a:pt x="105" y="39"/>
                      </a:lnTo>
                      <a:lnTo>
                        <a:pt x="105" y="39"/>
                      </a:lnTo>
                      <a:lnTo>
                        <a:pt x="103" y="40"/>
                      </a:lnTo>
                      <a:lnTo>
                        <a:pt x="103" y="42"/>
                      </a:lnTo>
                      <a:lnTo>
                        <a:pt x="103" y="43"/>
                      </a:lnTo>
                      <a:lnTo>
                        <a:pt x="105" y="45"/>
                      </a:lnTo>
                      <a:lnTo>
                        <a:pt x="105" y="45"/>
                      </a:lnTo>
                      <a:lnTo>
                        <a:pt x="107" y="45"/>
                      </a:lnTo>
                      <a:lnTo>
                        <a:pt x="109" y="45"/>
                      </a:lnTo>
                      <a:lnTo>
                        <a:pt x="110" y="46"/>
                      </a:lnTo>
                      <a:lnTo>
                        <a:pt x="110" y="46"/>
                      </a:lnTo>
                      <a:lnTo>
                        <a:pt x="110" y="47"/>
                      </a:lnTo>
                      <a:lnTo>
                        <a:pt x="109" y="49"/>
                      </a:lnTo>
                      <a:lnTo>
                        <a:pt x="105" y="50"/>
                      </a:lnTo>
                      <a:lnTo>
                        <a:pt x="105" y="50"/>
                      </a:lnTo>
                      <a:lnTo>
                        <a:pt x="99" y="50"/>
                      </a:lnTo>
                      <a:lnTo>
                        <a:pt x="97" y="49"/>
                      </a:lnTo>
                      <a:lnTo>
                        <a:pt x="95" y="46"/>
                      </a:lnTo>
                      <a:lnTo>
                        <a:pt x="95" y="46"/>
                      </a:lnTo>
                      <a:lnTo>
                        <a:pt x="90" y="46"/>
                      </a:lnTo>
                      <a:lnTo>
                        <a:pt x="90" y="46"/>
                      </a:lnTo>
                      <a:lnTo>
                        <a:pt x="90" y="46"/>
                      </a:lnTo>
                      <a:lnTo>
                        <a:pt x="90" y="46"/>
                      </a:lnTo>
                      <a:lnTo>
                        <a:pt x="91" y="50"/>
                      </a:lnTo>
                      <a:lnTo>
                        <a:pt x="91" y="50"/>
                      </a:lnTo>
                      <a:lnTo>
                        <a:pt x="94" y="53"/>
                      </a:lnTo>
                      <a:lnTo>
                        <a:pt x="98" y="54"/>
                      </a:lnTo>
                      <a:lnTo>
                        <a:pt x="98" y="54"/>
                      </a:lnTo>
                      <a:lnTo>
                        <a:pt x="105" y="54"/>
                      </a:lnTo>
                      <a:lnTo>
                        <a:pt x="111" y="53"/>
                      </a:lnTo>
                      <a:lnTo>
                        <a:pt x="111" y="53"/>
                      </a:lnTo>
                      <a:lnTo>
                        <a:pt x="116" y="51"/>
                      </a:lnTo>
                      <a:lnTo>
                        <a:pt x="121" y="49"/>
                      </a:lnTo>
                      <a:lnTo>
                        <a:pt x="122" y="47"/>
                      </a:lnTo>
                      <a:lnTo>
                        <a:pt x="125" y="47"/>
                      </a:lnTo>
                      <a:lnTo>
                        <a:pt x="126" y="47"/>
                      </a:lnTo>
                      <a:lnTo>
                        <a:pt x="129" y="50"/>
                      </a:lnTo>
                      <a:lnTo>
                        <a:pt x="129" y="50"/>
                      </a:lnTo>
                      <a:lnTo>
                        <a:pt x="129" y="53"/>
                      </a:lnTo>
                      <a:lnTo>
                        <a:pt x="129" y="54"/>
                      </a:lnTo>
                      <a:lnTo>
                        <a:pt x="126" y="57"/>
                      </a:lnTo>
                      <a:lnTo>
                        <a:pt x="118" y="59"/>
                      </a:lnTo>
                      <a:lnTo>
                        <a:pt x="118" y="59"/>
                      </a:lnTo>
                      <a:lnTo>
                        <a:pt x="116" y="61"/>
                      </a:lnTo>
                      <a:lnTo>
                        <a:pt x="113" y="62"/>
                      </a:lnTo>
                      <a:lnTo>
                        <a:pt x="113" y="65"/>
                      </a:lnTo>
                      <a:lnTo>
                        <a:pt x="113" y="66"/>
                      </a:lnTo>
                      <a:lnTo>
                        <a:pt x="116" y="70"/>
                      </a:lnTo>
                      <a:lnTo>
                        <a:pt x="120" y="73"/>
                      </a:lnTo>
                      <a:lnTo>
                        <a:pt x="120" y="73"/>
                      </a:lnTo>
                      <a:lnTo>
                        <a:pt x="122" y="73"/>
                      </a:lnTo>
                      <a:lnTo>
                        <a:pt x="126" y="73"/>
                      </a:lnTo>
                      <a:lnTo>
                        <a:pt x="130" y="69"/>
                      </a:lnTo>
                      <a:lnTo>
                        <a:pt x="136" y="65"/>
                      </a:lnTo>
                      <a:lnTo>
                        <a:pt x="138" y="63"/>
                      </a:lnTo>
                      <a:lnTo>
                        <a:pt x="141" y="62"/>
                      </a:lnTo>
                      <a:lnTo>
                        <a:pt x="141" y="62"/>
                      </a:lnTo>
                      <a:lnTo>
                        <a:pt x="145" y="63"/>
                      </a:lnTo>
                      <a:lnTo>
                        <a:pt x="148" y="66"/>
                      </a:lnTo>
                      <a:lnTo>
                        <a:pt x="155" y="73"/>
                      </a:lnTo>
                      <a:lnTo>
                        <a:pt x="155" y="73"/>
                      </a:lnTo>
                      <a:lnTo>
                        <a:pt x="160" y="76"/>
                      </a:lnTo>
                      <a:lnTo>
                        <a:pt x="161" y="77"/>
                      </a:lnTo>
                      <a:lnTo>
                        <a:pt x="163" y="80"/>
                      </a:lnTo>
                      <a:lnTo>
                        <a:pt x="163" y="80"/>
                      </a:lnTo>
                      <a:lnTo>
                        <a:pt x="161" y="82"/>
                      </a:lnTo>
                      <a:lnTo>
                        <a:pt x="160" y="85"/>
                      </a:lnTo>
                      <a:lnTo>
                        <a:pt x="159" y="86"/>
                      </a:lnTo>
                      <a:lnTo>
                        <a:pt x="156" y="86"/>
                      </a:lnTo>
                      <a:lnTo>
                        <a:pt x="156" y="86"/>
                      </a:lnTo>
                      <a:lnTo>
                        <a:pt x="155" y="84"/>
                      </a:lnTo>
                      <a:lnTo>
                        <a:pt x="151" y="82"/>
                      </a:lnTo>
                      <a:lnTo>
                        <a:pt x="148" y="81"/>
                      </a:lnTo>
                      <a:lnTo>
                        <a:pt x="144" y="82"/>
                      </a:lnTo>
                      <a:lnTo>
                        <a:pt x="144" y="82"/>
                      </a:lnTo>
                      <a:lnTo>
                        <a:pt x="145" y="84"/>
                      </a:lnTo>
                      <a:lnTo>
                        <a:pt x="147" y="85"/>
                      </a:lnTo>
                      <a:lnTo>
                        <a:pt x="147" y="85"/>
                      </a:lnTo>
                      <a:lnTo>
                        <a:pt x="147" y="88"/>
                      </a:lnTo>
                      <a:lnTo>
                        <a:pt x="145" y="89"/>
                      </a:lnTo>
                      <a:lnTo>
                        <a:pt x="141" y="92"/>
                      </a:lnTo>
                      <a:lnTo>
                        <a:pt x="136" y="92"/>
                      </a:lnTo>
                      <a:lnTo>
                        <a:pt x="132" y="93"/>
                      </a:lnTo>
                      <a:lnTo>
                        <a:pt x="132" y="93"/>
                      </a:lnTo>
                      <a:lnTo>
                        <a:pt x="126" y="96"/>
                      </a:lnTo>
                      <a:lnTo>
                        <a:pt x="124" y="101"/>
                      </a:lnTo>
                      <a:lnTo>
                        <a:pt x="124" y="101"/>
                      </a:lnTo>
                      <a:lnTo>
                        <a:pt x="116" y="108"/>
                      </a:lnTo>
                      <a:lnTo>
                        <a:pt x="116" y="108"/>
                      </a:lnTo>
                      <a:lnTo>
                        <a:pt x="117" y="107"/>
                      </a:lnTo>
                      <a:lnTo>
                        <a:pt x="117" y="107"/>
                      </a:lnTo>
                      <a:lnTo>
                        <a:pt x="116" y="107"/>
                      </a:lnTo>
                      <a:lnTo>
                        <a:pt x="116" y="107"/>
                      </a:lnTo>
                      <a:lnTo>
                        <a:pt x="117" y="107"/>
                      </a:lnTo>
                      <a:lnTo>
                        <a:pt x="117" y="107"/>
                      </a:lnTo>
                      <a:lnTo>
                        <a:pt x="110" y="113"/>
                      </a:lnTo>
                      <a:lnTo>
                        <a:pt x="107" y="120"/>
                      </a:lnTo>
                      <a:lnTo>
                        <a:pt x="107" y="120"/>
                      </a:lnTo>
                      <a:lnTo>
                        <a:pt x="106" y="124"/>
                      </a:lnTo>
                      <a:lnTo>
                        <a:pt x="105" y="127"/>
                      </a:lnTo>
                      <a:lnTo>
                        <a:pt x="102" y="128"/>
                      </a:lnTo>
                      <a:lnTo>
                        <a:pt x="98" y="129"/>
                      </a:lnTo>
                      <a:lnTo>
                        <a:pt x="98" y="129"/>
                      </a:lnTo>
                      <a:lnTo>
                        <a:pt x="99" y="125"/>
                      </a:lnTo>
                      <a:lnTo>
                        <a:pt x="98" y="121"/>
                      </a:lnTo>
                      <a:lnTo>
                        <a:pt x="97" y="120"/>
                      </a:lnTo>
                      <a:lnTo>
                        <a:pt x="93" y="117"/>
                      </a:lnTo>
                      <a:lnTo>
                        <a:pt x="93" y="117"/>
                      </a:lnTo>
                      <a:lnTo>
                        <a:pt x="86" y="117"/>
                      </a:lnTo>
                      <a:lnTo>
                        <a:pt x="78" y="119"/>
                      </a:lnTo>
                      <a:lnTo>
                        <a:pt x="74" y="121"/>
                      </a:lnTo>
                      <a:lnTo>
                        <a:pt x="71" y="124"/>
                      </a:lnTo>
                      <a:lnTo>
                        <a:pt x="70" y="127"/>
                      </a:lnTo>
                      <a:lnTo>
                        <a:pt x="68" y="131"/>
                      </a:lnTo>
                      <a:lnTo>
                        <a:pt x="68" y="131"/>
                      </a:lnTo>
                      <a:lnTo>
                        <a:pt x="70" y="135"/>
                      </a:lnTo>
                      <a:lnTo>
                        <a:pt x="71" y="138"/>
                      </a:lnTo>
                      <a:lnTo>
                        <a:pt x="74" y="140"/>
                      </a:lnTo>
                      <a:lnTo>
                        <a:pt x="76" y="142"/>
                      </a:lnTo>
                      <a:lnTo>
                        <a:pt x="76" y="142"/>
                      </a:lnTo>
                      <a:lnTo>
                        <a:pt x="80" y="140"/>
                      </a:lnTo>
                      <a:lnTo>
                        <a:pt x="85" y="139"/>
                      </a:lnTo>
                      <a:lnTo>
                        <a:pt x="89" y="139"/>
                      </a:lnTo>
                      <a:lnTo>
                        <a:pt x="90" y="139"/>
                      </a:lnTo>
                      <a:lnTo>
                        <a:pt x="91" y="142"/>
                      </a:lnTo>
                      <a:lnTo>
                        <a:pt x="91" y="142"/>
                      </a:lnTo>
                      <a:lnTo>
                        <a:pt x="89" y="143"/>
                      </a:lnTo>
                      <a:lnTo>
                        <a:pt x="87" y="144"/>
                      </a:lnTo>
                      <a:lnTo>
                        <a:pt x="87" y="146"/>
                      </a:lnTo>
                      <a:lnTo>
                        <a:pt x="87" y="146"/>
                      </a:lnTo>
                      <a:lnTo>
                        <a:pt x="89" y="147"/>
                      </a:lnTo>
                      <a:lnTo>
                        <a:pt x="90" y="148"/>
                      </a:lnTo>
                      <a:lnTo>
                        <a:pt x="93" y="148"/>
                      </a:lnTo>
                      <a:lnTo>
                        <a:pt x="94" y="150"/>
                      </a:lnTo>
                      <a:lnTo>
                        <a:pt x="94" y="150"/>
                      </a:lnTo>
                      <a:lnTo>
                        <a:pt x="94" y="154"/>
                      </a:lnTo>
                      <a:lnTo>
                        <a:pt x="94" y="155"/>
                      </a:lnTo>
                      <a:lnTo>
                        <a:pt x="95" y="158"/>
                      </a:lnTo>
                      <a:lnTo>
                        <a:pt x="95" y="158"/>
                      </a:lnTo>
                      <a:lnTo>
                        <a:pt x="97" y="159"/>
                      </a:lnTo>
                      <a:lnTo>
                        <a:pt x="99" y="159"/>
                      </a:lnTo>
                      <a:lnTo>
                        <a:pt x="103" y="159"/>
                      </a:lnTo>
                      <a:lnTo>
                        <a:pt x="111" y="155"/>
                      </a:lnTo>
                      <a:lnTo>
                        <a:pt x="111" y="155"/>
                      </a:lnTo>
                      <a:lnTo>
                        <a:pt x="117" y="154"/>
                      </a:lnTo>
                      <a:lnTo>
                        <a:pt x="122" y="154"/>
                      </a:lnTo>
                      <a:lnTo>
                        <a:pt x="128" y="156"/>
                      </a:lnTo>
                      <a:lnTo>
                        <a:pt x="132" y="159"/>
                      </a:lnTo>
                      <a:lnTo>
                        <a:pt x="132" y="159"/>
                      </a:lnTo>
                      <a:lnTo>
                        <a:pt x="140" y="165"/>
                      </a:lnTo>
                      <a:lnTo>
                        <a:pt x="149" y="169"/>
                      </a:lnTo>
                      <a:lnTo>
                        <a:pt x="149" y="169"/>
                      </a:lnTo>
                      <a:lnTo>
                        <a:pt x="156" y="174"/>
                      </a:lnTo>
                      <a:lnTo>
                        <a:pt x="159" y="177"/>
                      </a:lnTo>
                      <a:lnTo>
                        <a:pt x="163" y="179"/>
                      </a:lnTo>
                      <a:lnTo>
                        <a:pt x="163" y="179"/>
                      </a:lnTo>
                      <a:lnTo>
                        <a:pt x="174" y="182"/>
                      </a:lnTo>
                      <a:lnTo>
                        <a:pt x="179" y="185"/>
                      </a:lnTo>
                      <a:lnTo>
                        <a:pt x="183" y="187"/>
                      </a:lnTo>
                      <a:lnTo>
                        <a:pt x="183" y="187"/>
                      </a:lnTo>
                      <a:lnTo>
                        <a:pt x="183" y="190"/>
                      </a:lnTo>
                      <a:lnTo>
                        <a:pt x="183" y="191"/>
                      </a:lnTo>
                      <a:lnTo>
                        <a:pt x="180" y="196"/>
                      </a:lnTo>
                      <a:lnTo>
                        <a:pt x="178" y="200"/>
                      </a:lnTo>
                      <a:lnTo>
                        <a:pt x="175" y="204"/>
                      </a:lnTo>
                      <a:lnTo>
                        <a:pt x="175" y="204"/>
                      </a:lnTo>
                      <a:lnTo>
                        <a:pt x="176" y="209"/>
                      </a:lnTo>
                      <a:lnTo>
                        <a:pt x="176" y="213"/>
                      </a:lnTo>
                      <a:lnTo>
                        <a:pt x="176" y="213"/>
                      </a:lnTo>
                      <a:lnTo>
                        <a:pt x="176" y="216"/>
                      </a:lnTo>
                      <a:lnTo>
                        <a:pt x="175" y="217"/>
                      </a:lnTo>
                      <a:lnTo>
                        <a:pt x="171" y="220"/>
                      </a:lnTo>
                      <a:lnTo>
                        <a:pt x="171" y="220"/>
                      </a:lnTo>
                      <a:lnTo>
                        <a:pt x="165" y="222"/>
                      </a:lnTo>
                      <a:lnTo>
                        <a:pt x="163" y="224"/>
                      </a:lnTo>
                      <a:lnTo>
                        <a:pt x="161" y="227"/>
                      </a:lnTo>
                      <a:lnTo>
                        <a:pt x="161" y="227"/>
                      </a:lnTo>
                      <a:lnTo>
                        <a:pt x="160" y="231"/>
                      </a:lnTo>
                      <a:lnTo>
                        <a:pt x="160" y="235"/>
                      </a:lnTo>
                      <a:lnTo>
                        <a:pt x="160" y="235"/>
                      </a:lnTo>
                      <a:lnTo>
                        <a:pt x="157" y="239"/>
                      </a:lnTo>
                      <a:lnTo>
                        <a:pt x="153" y="243"/>
                      </a:lnTo>
                      <a:lnTo>
                        <a:pt x="145" y="249"/>
                      </a:lnTo>
                      <a:lnTo>
                        <a:pt x="145" y="249"/>
                      </a:lnTo>
                      <a:lnTo>
                        <a:pt x="145" y="249"/>
                      </a:lnTo>
                      <a:lnTo>
                        <a:pt x="145" y="249"/>
                      </a:lnTo>
                      <a:lnTo>
                        <a:pt x="142" y="251"/>
                      </a:lnTo>
                      <a:lnTo>
                        <a:pt x="142" y="251"/>
                      </a:lnTo>
                      <a:lnTo>
                        <a:pt x="144" y="249"/>
                      </a:lnTo>
                      <a:lnTo>
                        <a:pt x="144" y="249"/>
                      </a:lnTo>
                      <a:lnTo>
                        <a:pt x="141" y="252"/>
                      </a:lnTo>
                      <a:lnTo>
                        <a:pt x="141" y="252"/>
                      </a:lnTo>
                      <a:lnTo>
                        <a:pt x="140" y="256"/>
                      </a:lnTo>
                      <a:lnTo>
                        <a:pt x="140" y="262"/>
                      </a:lnTo>
                      <a:lnTo>
                        <a:pt x="142" y="272"/>
                      </a:lnTo>
                      <a:lnTo>
                        <a:pt x="142" y="272"/>
                      </a:lnTo>
                      <a:lnTo>
                        <a:pt x="142" y="278"/>
                      </a:lnTo>
                      <a:lnTo>
                        <a:pt x="142" y="279"/>
                      </a:lnTo>
                      <a:lnTo>
                        <a:pt x="141" y="279"/>
                      </a:lnTo>
                      <a:lnTo>
                        <a:pt x="137" y="279"/>
                      </a:lnTo>
                      <a:lnTo>
                        <a:pt x="133" y="278"/>
                      </a:lnTo>
                      <a:lnTo>
                        <a:pt x="133" y="278"/>
                      </a:lnTo>
                      <a:lnTo>
                        <a:pt x="129" y="274"/>
                      </a:lnTo>
                      <a:lnTo>
                        <a:pt x="125" y="268"/>
                      </a:lnTo>
                      <a:lnTo>
                        <a:pt x="122" y="263"/>
                      </a:lnTo>
                      <a:lnTo>
                        <a:pt x="121" y="258"/>
                      </a:lnTo>
                      <a:lnTo>
                        <a:pt x="120" y="245"/>
                      </a:lnTo>
                      <a:lnTo>
                        <a:pt x="120" y="233"/>
                      </a:lnTo>
                      <a:lnTo>
                        <a:pt x="120" y="233"/>
                      </a:lnTo>
                      <a:lnTo>
                        <a:pt x="121" y="227"/>
                      </a:lnTo>
                      <a:lnTo>
                        <a:pt x="121" y="218"/>
                      </a:lnTo>
                      <a:lnTo>
                        <a:pt x="120" y="213"/>
                      </a:lnTo>
                      <a:lnTo>
                        <a:pt x="118" y="209"/>
                      </a:lnTo>
                      <a:lnTo>
                        <a:pt x="116" y="206"/>
                      </a:lnTo>
                      <a:lnTo>
                        <a:pt x="116" y="206"/>
                      </a:lnTo>
                      <a:lnTo>
                        <a:pt x="110" y="202"/>
                      </a:lnTo>
                      <a:lnTo>
                        <a:pt x="103" y="197"/>
                      </a:lnTo>
                      <a:lnTo>
                        <a:pt x="99" y="191"/>
                      </a:lnTo>
                      <a:lnTo>
                        <a:pt x="98" y="187"/>
                      </a:lnTo>
                      <a:lnTo>
                        <a:pt x="98" y="185"/>
                      </a:lnTo>
                      <a:lnTo>
                        <a:pt x="98" y="185"/>
                      </a:lnTo>
                      <a:lnTo>
                        <a:pt x="101" y="181"/>
                      </a:lnTo>
                      <a:lnTo>
                        <a:pt x="103" y="175"/>
                      </a:lnTo>
                      <a:lnTo>
                        <a:pt x="105" y="171"/>
                      </a:lnTo>
                      <a:lnTo>
                        <a:pt x="105" y="169"/>
                      </a:lnTo>
                      <a:lnTo>
                        <a:pt x="103" y="167"/>
                      </a:lnTo>
                      <a:lnTo>
                        <a:pt x="103" y="167"/>
                      </a:lnTo>
                      <a:lnTo>
                        <a:pt x="101" y="163"/>
                      </a:lnTo>
                      <a:lnTo>
                        <a:pt x="95" y="160"/>
                      </a:lnTo>
                      <a:lnTo>
                        <a:pt x="95" y="160"/>
                      </a:lnTo>
                      <a:lnTo>
                        <a:pt x="93" y="158"/>
                      </a:lnTo>
                      <a:lnTo>
                        <a:pt x="90" y="155"/>
                      </a:lnTo>
                      <a:lnTo>
                        <a:pt x="90" y="155"/>
                      </a:lnTo>
                      <a:lnTo>
                        <a:pt x="82" y="150"/>
                      </a:lnTo>
                      <a:lnTo>
                        <a:pt x="82" y="150"/>
                      </a:lnTo>
                      <a:lnTo>
                        <a:pt x="79" y="148"/>
                      </a:lnTo>
                      <a:lnTo>
                        <a:pt x="76" y="148"/>
                      </a:lnTo>
                      <a:lnTo>
                        <a:pt x="68" y="147"/>
                      </a:lnTo>
                      <a:lnTo>
                        <a:pt x="68" y="147"/>
                      </a:lnTo>
                      <a:lnTo>
                        <a:pt x="63" y="146"/>
                      </a:lnTo>
                      <a:lnTo>
                        <a:pt x="59" y="142"/>
                      </a:lnTo>
                      <a:lnTo>
                        <a:pt x="56" y="138"/>
                      </a:lnTo>
                      <a:lnTo>
                        <a:pt x="55" y="131"/>
                      </a:lnTo>
                      <a:lnTo>
                        <a:pt x="55" y="131"/>
                      </a:lnTo>
                      <a:lnTo>
                        <a:pt x="51" y="131"/>
                      </a:lnTo>
                      <a:lnTo>
                        <a:pt x="49" y="127"/>
                      </a:lnTo>
                      <a:lnTo>
                        <a:pt x="49" y="127"/>
                      </a:lnTo>
                      <a:lnTo>
                        <a:pt x="48" y="123"/>
                      </a:lnTo>
                      <a:lnTo>
                        <a:pt x="45" y="120"/>
                      </a:lnTo>
                      <a:lnTo>
                        <a:pt x="45" y="120"/>
                      </a:lnTo>
                      <a:lnTo>
                        <a:pt x="40" y="115"/>
                      </a:lnTo>
                      <a:lnTo>
                        <a:pt x="36" y="109"/>
                      </a:lnTo>
                      <a:lnTo>
                        <a:pt x="36" y="109"/>
                      </a:lnTo>
                      <a:lnTo>
                        <a:pt x="32" y="120"/>
                      </a:lnTo>
                      <a:lnTo>
                        <a:pt x="29" y="132"/>
                      </a:lnTo>
                      <a:lnTo>
                        <a:pt x="28" y="144"/>
                      </a:lnTo>
                      <a:lnTo>
                        <a:pt x="27" y="156"/>
                      </a:lnTo>
                      <a:lnTo>
                        <a:pt x="27" y="156"/>
                      </a:lnTo>
                      <a:lnTo>
                        <a:pt x="28" y="170"/>
                      </a:lnTo>
                      <a:lnTo>
                        <a:pt x="29" y="182"/>
                      </a:lnTo>
                      <a:lnTo>
                        <a:pt x="33" y="194"/>
                      </a:lnTo>
                      <a:lnTo>
                        <a:pt x="37" y="206"/>
                      </a:lnTo>
                      <a:lnTo>
                        <a:pt x="43" y="217"/>
                      </a:lnTo>
                      <a:lnTo>
                        <a:pt x="49" y="228"/>
                      </a:lnTo>
                      <a:lnTo>
                        <a:pt x="56" y="239"/>
                      </a:lnTo>
                      <a:lnTo>
                        <a:pt x="64" y="247"/>
                      </a:lnTo>
                      <a:lnTo>
                        <a:pt x="74" y="256"/>
                      </a:lnTo>
                      <a:lnTo>
                        <a:pt x="85" y="263"/>
                      </a:lnTo>
                      <a:lnTo>
                        <a:pt x="94" y="270"/>
                      </a:lnTo>
                      <a:lnTo>
                        <a:pt x="106" y="275"/>
                      </a:lnTo>
                      <a:lnTo>
                        <a:pt x="118" y="279"/>
                      </a:lnTo>
                      <a:lnTo>
                        <a:pt x="130" y="282"/>
                      </a:lnTo>
                      <a:lnTo>
                        <a:pt x="142" y="285"/>
                      </a:lnTo>
                      <a:lnTo>
                        <a:pt x="156" y="285"/>
                      </a:lnTo>
                      <a:lnTo>
                        <a:pt x="156" y="285"/>
                      </a:lnTo>
                      <a:lnTo>
                        <a:pt x="174" y="283"/>
                      </a:lnTo>
                      <a:lnTo>
                        <a:pt x="191" y="280"/>
                      </a:lnTo>
                      <a:lnTo>
                        <a:pt x="207" y="274"/>
                      </a:lnTo>
                      <a:lnTo>
                        <a:pt x="223" y="266"/>
                      </a:lnTo>
                      <a:lnTo>
                        <a:pt x="237" y="256"/>
                      </a:lnTo>
                      <a:lnTo>
                        <a:pt x="249" y="244"/>
                      </a:lnTo>
                      <a:lnTo>
                        <a:pt x="260" y="232"/>
                      </a:lnTo>
                      <a:lnTo>
                        <a:pt x="269" y="217"/>
                      </a:lnTo>
                      <a:lnTo>
                        <a:pt x="269" y="217"/>
                      </a:lnTo>
                      <a:lnTo>
                        <a:pt x="268" y="214"/>
                      </a:lnTo>
                      <a:lnTo>
                        <a:pt x="268" y="212"/>
                      </a:lnTo>
                      <a:lnTo>
                        <a:pt x="269" y="206"/>
                      </a:lnTo>
                      <a:lnTo>
                        <a:pt x="272" y="201"/>
                      </a:lnTo>
                      <a:lnTo>
                        <a:pt x="273" y="194"/>
                      </a:lnTo>
                      <a:lnTo>
                        <a:pt x="273" y="194"/>
                      </a:lnTo>
                      <a:lnTo>
                        <a:pt x="273" y="191"/>
                      </a:lnTo>
                      <a:lnTo>
                        <a:pt x="272" y="189"/>
                      </a:lnTo>
                      <a:lnTo>
                        <a:pt x="268" y="186"/>
                      </a:lnTo>
                      <a:lnTo>
                        <a:pt x="264" y="182"/>
                      </a:lnTo>
                      <a:lnTo>
                        <a:pt x="262" y="179"/>
                      </a:lnTo>
                      <a:lnTo>
                        <a:pt x="261" y="177"/>
                      </a:lnTo>
                      <a:lnTo>
                        <a:pt x="261" y="177"/>
                      </a:lnTo>
                      <a:lnTo>
                        <a:pt x="261" y="173"/>
                      </a:lnTo>
                      <a:lnTo>
                        <a:pt x="260" y="169"/>
                      </a:lnTo>
                      <a:lnTo>
                        <a:pt x="258" y="167"/>
                      </a:lnTo>
                      <a:lnTo>
                        <a:pt x="256" y="166"/>
                      </a:lnTo>
                      <a:lnTo>
                        <a:pt x="250" y="166"/>
                      </a:lnTo>
                      <a:lnTo>
                        <a:pt x="244" y="169"/>
                      </a:lnTo>
                      <a:lnTo>
                        <a:pt x="244" y="169"/>
                      </a:lnTo>
                      <a:lnTo>
                        <a:pt x="236" y="171"/>
                      </a:lnTo>
                      <a:lnTo>
                        <a:pt x="230" y="170"/>
                      </a:lnTo>
                      <a:lnTo>
                        <a:pt x="225" y="167"/>
                      </a:lnTo>
                      <a:lnTo>
                        <a:pt x="221" y="160"/>
                      </a:lnTo>
                      <a:lnTo>
                        <a:pt x="221" y="160"/>
                      </a:lnTo>
                      <a:lnTo>
                        <a:pt x="215" y="151"/>
                      </a:lnTo>
                      <a:lnTo>
                        <a:pt x="214" y="147"/>
                      </a:lnTo>
                      <a:lnTo>
                        <a:pt x="215" y="142"/>
                      </a:lnTo>
                      <a:lnTo>
                        <a:pt x="215" y="1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498" fontAlgn="base">
                    <a:spcBef>
                      <a:spcPct val="0"/>
                    </a:spcBef>
                    <a:spcAft>
                      <a:spcPct val="0"/>
                    </a:spcAft>
                  </a:pPr>
                  <a:endParaRPr lang="en-US" sz="1867" dirty="0">
                    <a:solidFill>
                      <a:srgbClr val="FFFFFF"/>
                    </a:solidFill>
                    <a:latin typeface="Arial" charset="0"/>
                    <a:ea typeface="ＭＳ Ｐゴシック" charset="0"/>
                  </a:endParaRPr>
                </a:p>
              </p:txBody>
            </p:sp>
            <p:sp>
              <p:nvSpPr>
                <p:cNvPr id="303" name="Freeform 149">
                  <a:extLst>
                    <a:ext uri="{FF2B5EF4-FFF2-40B4-BE49-F238E27FC236}">
                      <a16:creationId xmlns:a16="http://schemas.microsoft.com/office/drawing/2014/main" id="{1DFBA8BC-4FF2-4826-91C7-C3FF9DF0B869}"/>
                    </a:ext>
                  </a:extLst>
                </p:cNvPr>
                <p:cNvSpPr>
                  <a:spLocks noEditPoints="1"/>
                </p:cNvSpPr>
                <p:nvPr/>
              </p:nvSpPr>
              <p:spPr bwMode="auto">
                <a:xfrm>
                  <a:off x="5022850" y="4095750"/>
                  <a:ext cx="547688" cy="461963"/>
                </a:xfrm>
                <a:custGeom>
                  <a:avLst/>
                  <a:gdLst>
                    <a:gd name="T0" fmla="*/ 26 w 691"/>
                    <a:gd name="T1" fmla="*/ 0 h 583"/>
                    <a:gd name="T2" fmla="*/ 6 w 691"/>
                    <a:gd name="T3" fmla="*/ 14 h 583"/>
                    <a:gd name="T4" fmla="*/ 0 w 691"/>
                    <a:gd name="T5" fmla="*/ 549 h 583"/>
                    <a:gd name="T6" fmla="*/ 6 w 691"/>
                    <a:gd name="T7" fmla="*/ 568 h 583"/>
                    <a:gd name="T8" fmla="*/ 26 w 691"/>
                    <a:gd name="T9" fmla="*/ 581 h 583"/>
                    <a:gd name="T10" fmla="*/ 664 w 691"/>
                    <a:gd name="T11" fmla="*/ 581 h 583"/>
                    <a:gd name="T12" fmla="*/ 684 w 691"/>
                    <a:gd name="T13" fmla="*/ 568 h 583"/>
                    <a:gd name="T14" fmla="*/ 691 w 691"/>
                    <a:gd name="T15" fmla="*/ 33 h 583"/>
                    <a:gd name="T16" fmla="*/ 684 w 691"/>
                    <a:gd name="T17" fmla="*/ 14 h 583"/>
                    <a:gd name="T18" fmla="*/ 664 w 691"/>
                    <a:gd name="T19" fmla="*/ 0 h 583"/>
                    <a:gd name="T20" fmla="*/ 232 w 691"/>
                    <a:gd name="T21" fmla="*/ 41 h 583"/>
                    <a:gd name="T22" fmla="*/ 250 w 691"/>
                    <a:gd name="T23" fmla="*/ 47 h 583"/>
                    <a:gd name="T24" fmla="*/ 256 w 691"/>
                    <a:gd name="T25" fmla="*/ 65 h 583"/>
                    <a:gd name="T26" fmla="*/ 252 w 691"/>
                    <a:gd name="T27" fmla="*/ 78 h 583"/>
                    <a:gd name="T28" fmla="*/ 236 w 691"/>
                    <a:gd name="T29" fmla="*/ 89 h 583"/>
                    <a:gd name="T30" fmla="*/ 223 w 691"/>
                    <a:gd name="T31" fmla="*/ 88 h 583"/>
                    <a:gd name="T32" fmla="*/ 209 w 691"/>
                    <a:gd name="T33" fmla="*/ 74 h 583"/>
                    <a:gd name="T34" fmla="*/ 208 w 691"/>
                    <a:gd name="T35" fmla="*/ 60 h 583"/>
                    <a:gd name="T36" fmla="*/ 219 w 691"/>
                    <a:gd name="T37" fmla="*/ 45 h 583"/>
                    <a:gd name="T38" fmla="*/ 232 w 691"/>
                    <a:gd name="T39" fmla="*/ 41 h 583"/>
                    <a:gd name="T40" fmla="*/ 159 w 691"/>
                    <a:gd name="T41" fmla="*/ 42 h 583"/>
                    <a:gd name="T42" fmla="*/ 173 w 691"/>
                    <a:gd name="T43" fmla="*/ 55 h 583"/>
                    <a:gd name="T44" fmla="*/ 174 w 691"/>
                    <a:gd name="T45" fmla="*/ 70 h 583"/>
                    <a:gd name="T46" fmla="*/ 163 w 691"/>
                    <a:gd name="T47" fmla="*/ 85 h 583"/>
                    <a:gd name="T48" fmla="*/ 150 w 691"/>
                    <a:gd name="T49" fmla="*/ 89 h 583"/>
                    <a:gd name="T50" fmla="*/ 134 w 691"/>
                    <a:gd name="T51" fmla="*/ 82 h 583"/>
                    <a:gd name="T52" fmla="*/ 126 w 691"/>
                    <a:gd name="T53" fmla="*/ 65 h 583"/>
                    <a:gd name="T54" fmla="*/ 130 w 691"/>
                    <a:gd name="T55" fmla="*/ 51 h 583"/>
                    <a:gd name="T56" fmla="*/ 146 w 691"/>
                    <a:gd name="T57" fmla="*/ 41 h 583"/>
                    <a:gd name="T58" fmla="*/ 69 w 691"/>
                    <a:gd name="T59" fmla="*/ 41 h 583"/>
                    <a:gd name="T60" fmla="*/ 86 w 691"/>
                    <a:gd name="T61" fmla="*/ 47 h 583"/>
                    <a:gd name="T62" fmla="*/ 93 w 691"/>
                    <a:gd name="T63" fmla="*/ 65 h 583"/>
                    <a:gd name="T64" fmla="*/ 89 w 691"/>
                    <a:gd name="T65" fmla="*/ 78 h 583"/>
                    <a:gd name="T66" fmla="*/ 74 w 691"/>
                    <a:gd name="T67" fmla="*/ 89 h 583"/>
                    <a:gd name="T68" fmla="*/ 59 w 691"/>
                    <a:gd name="T69" fmla="*/ 88 h 583"/>
                    <a:gd name="T70" fmla="*/ 46 w 691"/>
                    <a:gd name="T71" fmla="*/ 74 h 583"/>
                    <a:gd name="T72" fmla="*/ 45 w 691"/>
                    <a:gd name="T73" fmla="*/ 60 h 583"/>
                    <a:gd name="T74" fmla="*/ 55 w 691"/>
                    <a:gd name="T75" fmla="*/ 45 h 583"/>
                    <a:gd name="T76" fmla="*/ 69 w 691"/>
                    <a:gd name="T77" fmla="*/ 41 h 583"/>
                    <a:gd name="T78" fmla="*/ 646 w 691"/>
                    <a:gd name="T79" fmla="*/ 517 h 583"/>
                    <a:gd name="T80" fmla="*/ 630 w 691"/>
                    <a:gd name="T81" fmla="*/ 534 h 583"/>
                    <a:gd name="T82" fmla="*/ 74 w 691"/>
                    <a:gd name="T83" fmla="*/ 537 h 583"/>
                    <a:gd name="T84" fmla="*/ 51 w 691"/>
                    <a:gd name="T85" fmla="*/ 527 h 583"/>
                    <a:gd name="T86" fmla="*/ 41 w 691"/>
                    <a:gd name="T87" fmla="*/ 504 h 583"/>
                    <a:gd name="T88" fmla="*/ 43 w 691"/>
                    <a:gd name="T89" fmla="*/ 173 h 583"/>
                    <a:gd name="T90" fmla="*/ 61 w 691"/>
                    <a:gd name="T91" fmla="*/ 155 h 583"/>
                    <a:gd name="T92" fmla="*/ 616 w 691"/>
                    <a:gd name="T93" fmla="*/ 153 h 583"/>
                    <a:gd name="T94" fmla="*/ 639 w 691"/>
                    <a:gd name="T95" fmla="*/ 162 h 583"/>
                    <a:gd name="T96" fmla="*/ 649 w 691"/>
                    <a:gd name="T97" fmla="*/ 18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583">
                      <a:moveTo>
                        <a:pt x="657" y="0"/>
                      </a:moveTo>
                      <a:lnTo>
                        <a:pt x="32" y="0"/>
                      </a:lnTo>
                      <a:lnTo>
                        <a:pt x="32" y="0"/>
                      </a:lnTo>
                      <a:lnTo>
                        <a:pt x="26" y="0"/>
                      </a:lnTo>
                      <a:lnTo>
                        <a:pt x="20" y="2"/>
                      </a:lnTo>
                      <a:lnTo>
                        <a:pt x="15" y="6"/>
                      </a:lnTo>
                      <a:lnTo>
                        <a:pt x="10" y="10"/>
                      </a:lnTo>
                      <a:lnTo>
                        <a:pt x="6" y="14"/>
                      </a:lnTo>
                      <a:lnTo>
                        <a:pt x="3" y="19"/>
                      </a:lnTo>
                      <a:lnTo>
                        <a:pt x="1" y="26"/>
                      </a:lnTo>
                      <a:lnTo>
                        <a:pt x="0" y="33"/>
                      </a:lnTo>
                      <a:lnTo>
                        <a:pt x="0" y="549"/>
                      </a:lnTo>
                      <a:lnTo>
                        <a:pt x="0" y="549"/>
                      </a:lnTo>
                      <a:lnTo>
                        <a:pt x="1" y="556"/>
                      </a:lnTo>
                      <a:lnTo>
                        <a:pt x="3" y="562"/>
                      </a:lnTo>
                      <a:lnTo>
                        <a:pt x="6" y="568"/>
                      </a:lnTo>
                      <a:lnTo>
                        <a:pt x="10" y="572"/>
                      </a:lnTo>
                      <a:lnTo>
                        <a:pt x="15" y="576"/>
                      </a:lnTo>
                      <a:lnTo>
                        <a:pt x="20" y="580"/>
                      </a:lnTo>
                      <a:lnTo>
                        <a:pt x="26" y="581"/>
                      </a:lnTo>
                      <a:lnTo>
                        <a:pt x="32" y="583"/>
                      </a:lnTo>
                      <a:lnTo>
                        <a:pt x="657" y="583"/>
                      </a:lnTo>
                      <a:lnTo>
                        <a:pt x="657" y="583"/>
                      </a:lnTo>
                      <a:lnTo>
                        <a:pt x="664" y="581"/>
                      </a:lnTo>
                      <a:lnTo>
                        <a:pt x="670" y="580"/>
                      </a:lnTo>
                      <a:lnTo>
                        <a:pt x="676" y="576"/>
                      </a:lnTo>
                      <a:lnTo>
                        <a:pt x="680" y="572"/>
                      </a:lnTo>
                      <a:lnTo>
                        <a:pt x="684" y="568"/>
                      </a:lnTo>
                      <a:lnTo>
                        <a:pt x="688" y="562"/>
                      </a:lnTo>
                      <a:lnTo>
                        <a:pt x="689" y="556"/>
                      </a:lnTo>
                      <a:lnTo>
                        <a:pt x="691" y="549"/>
                      </a:lnTo>
                      <a:lnTo>
                        <a:pt x="691" y="33"/>
                      </a:lnTo>
                      <a:lnTo>
                        <a:pt x="691" y="33"/>
                      </a:lnTo>
                      <a:lnTo>
                        <a:pt x="689" y="26"/>
                      </a:lnTo>
                      <a:lnTo>
                        <a:pt x="688" y="19"/>
                      </a:lnTo>
                      <a:lnTo>
                        <a:pt x="684" y="14"/>
                      </a:lnTo>
                      <a:lnTo>
                        <a:pt x="680" y="10"/>
                      </a:lnTo>
                      <a:lnTo>
                        <a:pt x="676" y="6"/>
                      </a:lnTo>
                      <a:lnTo>
                        <a:pt x="670" y="2"/>
                      </a:lnTo>
                      <a:lnTo>
                        <a:pt x="664" y="0"/>
                      </a:lnTo>
                      <a:lnTo>
                        <a:pt x="657" y="0"/>
                      </a:lnTo>
                      <a:lnTo>
                        <a:pt x="657" y="0"/>
                      </a:lnTo>
                      <a:close/>
                      <a:moveTo>
                        <a:pt x="232" y="41"/>
                      </a:moveTo>
                      <a:lnTo>
                        <a:pt x="232" y="41"/>
                      </a:lnTo>
                      <a:lnTo>
                        <a:pt x="236" y="41"/>
                      </a:lnTo>
                      <a:lnTo>
                        <a:pt x="241" y="42"/>
                      </a:lnTo>
                      <a:lnTo>
                        <a:pt x="246" y="45"/>
                      </a:lnTo>
                      <a:lnTo>
                        <a:pt x="250" y="47"/>
                      </a:lnTo>
                      <a:lnTo>
                        <a:pt x="252" y="51"/>
                      </a:lnTo>
                      <a:lnTo>
                        <a:pt x="255" y="55"/>
                      </a:lnTo>
                      <a:lnTo>
                        <a:pt x="256" y="60"/>
                      </a:lnTo>
                      <a:lnTo>
                        <a:pt x="256" y="65"/>
                      </a:lnTo>
                      <a:lnTo>
                        <a:pt x="256" y="65"/>
                      </a:lnTo>
                      <a:lnTo>
                        <a:pt x="256" y="70"/>
                      </a:lnTo>
                      <a:lnTo>
                        <a:pt x="255" y="74"/>
                      </a:lnTo>
                      <a:lnTo>
                        <a:pt x="252" y="78"/>
                      </a:lnTo>
                      <a:lnTo>
                        <a:pt x="250" y="82"/>
                      </a:lnTo>
                      <a:lnTo>
                        <a:pt x="246" y="85"/>
                      </a:lnTo>
                      <a:lnTo>
                        <a:pt x="241" y="88"/>
                      </a:lnTo>
                      <a:lnTo>
                        <a:pt x="236" y="89"/>
                      </a:lnTo>
                      <a:lnTo>
                        <a:pt x="232" y="89"/>
                      </a:lnTo>
                      <a:lnTo>
                        <a:pt x="232" y="89"/>
                      </a:lnTo>
                      <a:lnTo>
                        <a:pt x="227" y="89"/>
                      </a:lnTo>
                      <a:lnTo>
                        <a:pt x="223" y="88"/>
                      </a:lnTo>
                      <a:lnTo>
                        <a:pt x="219" y="85"/>
                      </a:lnTo>
                      <a:lnTo>
                        <a:pt x="215" y="82"/>
                      </a:lnTo>
                      <a:lnTo>
                        <a:pt x="212" y="78"/>
                      </a:lnTo>
                      <a:lnTo>
                        <a:pt x="209" y="74"/>
                      </a:lnTo>
                      <a:lnTo>
                        <a:pt x="208" y="70"/>
                      </a:lnTo>
                      <a:lnTo>
                        <a:pt x="208" y="65"/>
                      </a:lnTo>
                      <a:lnTo>
                        <a:pt x="208" y="65"/>
                      </a:lnTo>
                      <a:lnTo>
                        <a:pt x="208" y="60"/>
                      </a:lnTo>
                      <a:lnTo>
                        <a:pt x="209" y="55"/>
                      </a:lnTo>
                      <a:lnTo>
                        <a:pt x="212" y="51"/>
                      </a:lnTo>
                      <a:lnTo>
                        <a:pt x="215" y="47"/>
                      </a:lnTo>
                      <a:lnTo>
                        <a:pt x="219" y="45"/>
                      </a:lnTo>
                      <a:lnTo>
                        <a:pt x="223" y="42"/>
                      </a:lnTo>
                      <a:lnTo>
                        <a:pt x="227" y="41"/>
                      </a:lnTo>
                      <a:lnTo>
                        <a:pt x="232" y="41"/>
                      </a:lnTo>
                      <a:lnTo>
                        <a:pt x="232" y="41"/>
                      </a:lnTo>
                      <a:close/>
                      <a:moveTo>
                        <a:pt x="150" y="41"/>
                      </a:moveTo>
                      <a:lnTo>
                        <a:pt x="150" y="41"/>
                      </a:lnTo>
                      <a:lnTo>
                        <a:pt x="155" y="41"/>
                      </a:lnTo>
                      <a:lnTo>
                        <a:pt x="159" y="42"/>
                      </a:lnTo>
                      <a:lnTo>
                        <a:pt x="163" y="45"/>
                      </a:lnTo>
                      <a:lnTo>
                        <a:pt x="167" y="47"/>
                      </a:lnTo>
                      <a:lnTo>
                        <a:pt x="170" y="51"/>
                      </a:lnTo>
                      <a:lnTo>
                        <a:pt x="173" y="55"/>
                      </a:lnTo>
                      <a:lnTo>
                        <a:pt x="174" y="60"/>
                      </a:lnTo>
                      <a:lnTo>
                        <a:pt x="174" y="65"/>
                      </a:lnTo>
                      <a:lnTo>
                        <a:pt x="174" y="65"/>
                      </a:lnTo>
                      <a:lnTo>
                        <a:pt x="174" y="70"/>
                      </a:lnTo>
                      <a:lnTo>
                        <a:pt x="173" y="74"/>
                      </a:lnTo>
                      <a:lnTo>
                        <a:pt x="170" y="78"/>
                      </a:lnTo>
                      <a:lnTo>
                        <a:pt x="167" y="82"/>
                      </a:lnTo>
                      <a:lnTo>
                        <a:pt x="163" y="85"/>
                      </a:lnTo>
                      <a:lnTo>
                        <a:pt x="159" y="88"/>
                      </a:lnTo>
                      <a:lnTo>
                        <a:pt x="155" y="89"/>
                      </a:lnTo>
                      <a:lnTo>
                        <a:pt x="150" y="89"/>
                      </a:lnTo>
                      <a:lnTo>
                        <a:pt x="150" y="89"/>
                      </a:lnTo>
                      <a:lnTo>
                        <a:pt x="146" y="89"/>
                      </a:lnTo>
                      <a:lnTo>
                        <a:pt x="140" y="88"/>
                      </a:lnTo>
                      <a:lnTo>
                        <a:pt x="136" y="85"/>
                      </a:lnTo>
                      <a:lnTo>
                        <a:pt x="134" y="82"/>
                      </a:lnTo>
                      <a:lnTo>
                        <a:pt x="130" y="78"/>
                      </a:lnTo>
                      <a:lnTo>
                        <a:pt x="128" y="74"/>
                      </a:lnTo>
                      <a:lnTo>
                        <a:pt x="127" y="70"/>
                      </a:lnTo>
                      <a:lnTo>
                        <a:pt x="126" y="65"/>
                      </a:lnTo>
                      <a:lnTo>
                        <a:pt x="126" y="65"/>
                      </a:lnTo>
                      <a:lnTo>
                        <a:pt x="127" y="60"/>
                      </a:lnTo>
                      <a:lnTo>
                        <a:pt x="128" y="55"/>
                      </a:lnTo>
                      <a:lnTo>
                        <a:pt x="130" y="51"/>
                      </a:lnTo>
                      <a:lnTo>
                        <a:pt x="134" y="47"/>
                      </a:lnTo>
                      <a:lnTo>
                        <a:pt x="136" y="45"/>
                      </a:lnTo>
                      <a:lnTo>
                        <a:pt x="140" y="42"/>
                      </a:lnTo>
                      <a:lnTo>
                        <a:pt x="146" y="41"/>
                      </a:lnTo>
                      <a:lnTo>
                        <a:pt x="150" y="41"/>
                      </a:lnTo>
                      <a:lnTo>
                        <a:pt x="150" y="41"/>
                      </a:lnTo>
                      <a:close/>
                      <a:moveTo>
                        <a:pt x="69" y="41"/>
                      </a:moveTo>
                      <a:lnTo>
                        <a:pt x="69" y="41"/>
                      </a:lnTo>
                      <a:lnTo>
                        <a:pt x="74" y="41"/>
                      </a:lnTo>
                      <a:lnTo>
                        <a:pt x="78" y="42"/>
                      </a:lnTo>
                      <a:lnTo>
                        <a:pt x="82" y="45"/>
                      </a:lnTo>
                      <a:lnTo>
                        <a:pt x="86" y="47"/>
                      </a:lnTo>
                      <a:lnTo>
                        <a:pt x="89" y="51"/>
                      </a:lnTo>
                      <a:lnTo>
                        <a:pt x="92" y="55"/>
                      </a:lnTo>
                      <a:lnTo>
                        <a:pt x="93" y="60"/>
                      </a:lnTo>
                      <a:lnTo>
                        <a:pt x="93" y="65"/>
                      </a:lnTo>
                      <a:lnTo>
                        <a:pt x="93" y="65"/>
                      </a:lnTo>
                      <a:lnTo>
                        <a:pt x="93" y="70"/>
                      </a:lnTo>
                      <a:lnTo>
                        <a:pt x="92" y="74"/>
                      </a:lnTo>
                      <a:lnTo>
                        <a:pt x="89" y="78"/>
                      </a:lnTo>
                      <a:lnTo>
                        <a:pt x="86" y="82"/>
                      </a:lnTo>
                      <a:lnTo>
                        <a:pt x="82" y="85"/>
                      </a:lnTo>
                      <a:lnTo>
                        <a:pt x="78" y="88"/>
                      </a:lnTo>
                      <a:lnTo>
                        <a:pt x="74" y="89"/>
                      </a:lnTo>
                      <a:lnTo>
                        <a:pt x="69" y="89"/>
                      </a:lnTo>
                      <a:lnTo>
                        <a:pt x="69" y="89"/>
                      </a:lnTo>
                      <a:lnTo>
                        <a:pt x="64" y="89"/>
                      </a:lnTo>
                      <a:lnTo>
                        <a:pt x="59" y="88"/>
                      </a:lnTo>
                      <a:lnTo>
                        <a:pt x="55" y="85"/>
                      </a:lnTo>
                      <a:lnTo>
                        <a:pt x="51" y="82"/>
                      </a:lnTo>
                      <a:lnTo>
                        <a:pt x="49" y="78"/>
                      </a:lnTo>
                      <a:lnTo>
                        <a:pt x="46" y="74"/>
                      </a:lnTo>
                      <a:lnTo>
                        <a:pt x="45" y="70"/>
                      </a:lnTo>
                      <a:lnTo>
                        <a:pt x="45" y="65"/>
                      </a:lnTo>
                      <a:lnTo>
                        <a:pt x="45" y="65"/>
                      </a:lnTo>
                      <a:lnTo>
                        <a:pt x="45" y="60"/>
                      </a:lnTo>
                      <a:lnTo>
                        <a:pt x="46" y="55"/>
                      </a:lnTo>
                      <a:lnTo>
                        <a:pt x="49" y="51"/>
                      </a:lnTo>
                      <a:lnTo>
                        <a:pt x="51" y="47"/>
                      </a:lnTo>
                      <a:lnTo>
                        <a:pt x="55" y="45"/>
                      </a:lnTo>
                      <a:lnTo>
                        <a:pt x="59" y="42"/>
                      </a:lnTo>
                      <a:lnTo>
                        <a:pt x="64" y="41"/>
                      </a:lnTo>
                      <a:lnTo>
                        <a:pt x="69" y="41"/>
                      </a:lnTo>
                      <a:lnTo>
                        <a:pt x="69" y="41"/>
                      </a:lnTo>
                      <a:close/>
                      <a:moveTo>
                        <a:pt x="649" y="504"/>
                      </a:moveTo>
                      <a:lnTo>
                        <a:pt x="649" y="504"/>
                      </a:lnTo>
                      <a:lnTo>
                        <a:pt x="649" y="511"/>
                      </a:lnTo>
                      <a:lnTo>
                        <a:pt x="646" y="517"/>
                      </a:lnTo>
                      <a:lnTo>
                        <a:pt x="643" y="523"/>
                      </a:lnTo>
                      <a:lnTo>
                        <a:pt x="639" y="527"/>
                      </a:lnTo>
                      <a:lnTo>
                        <a:pt x="635" y="531"/>
                      </a:lnTo>
                      <a:lnTo>
                        <a:pt x="630" y="534"/>
                      </a:lnTo>
                      <a:lnTo>
                        <a:pt x="623" y="537"/>
                      </a:lnTo>
                      <a:lnTo>
                        <a:pt x="616" y="537"/>
                      </a:lnTo>
                      <a:lnTo>
                        <a:pt x="74" y="537"/>
                      </a:lnTo>
                      <a:lnTo>
                        <a:pt x="74" y="537"/>
                      </a:lnTo>
                      <a:lnTo>
                        <a:pt x="68" y="537"/>
                      </a:lnTo>
                      <a:lnTo>
                        <a:pt x="61" y="534"/>
                      </a:lnTo>
                      <a:lnTo>
                        <a:pt x="55" y="531"/>
                      </a:lnTo>
                      <a:lnTo>
                        <a:pt x="51" y="527"/>
                      </a:lnTo>
                      <a:lnTo>
                        <a:pt x="47" y="523"/>
                      </a:lnTo>
                      <a:lnTo>
                        <a:pt x="43" y="517"/>
                      </a:lnTo>
                      <a:lnTo>
                        <a:pt x="42" y="511"/>
                      </a:lnTo>
                      <a:lnTo>
                        <a:pt x="41" y="504"/>
                      </a:lnTo>
                      <a:lnTo>
                        <a:pt x="41" y="185"/>
                      </a:lnTo>
                      <a:lnTo>
                        <a:pt x="41" y="185"/>
                      </a:lnTo>
                      <a:lnTo>
                        <a:pt x="42" y="178"/>
                      </a:lnTo>
                      <a:lnTo>
                        <a:pt x="43" y="173"/>
                      </a:lnTo>
                      <a:lnTo>
                        <a:pt x="47" y="166"/>
                      </a:lnTo>
                      <a:lnTo>
                        <a:pt x="51" y="162"/>
                      </a:lnTo>
                      <a:lnTo>
                        <a:pt x="55" y="158"/>
                      </a:lnTo>
                      <a:lnTo>
                        <a:pt x="61" y="155"/>
                      </a:lnTo>
                      <a:lnTo>
                        <a:pt x="68" y="153"/>
                      </a:lnTo>
                      <a:lnTo>
                        <a:pt x="74" y="153"/>
                      </a:lnTo>
                      <a:lnTo>
                        <a:pt x="616" y="153"/>
                      </a:lnTo>
                      <a:lnTo>
                        <a:pt x="616" y="153"/>
                      </a:lnTo>
                      <a:lnTo>
                        <a:pt x="623" y="153"/>
                      </a:lnTo>
                      <a:lnTo>
                        <a:pt x="630" y="155"/>
                      </a:lnTo>
                      <a:lnTo>
                        <a:pt x="635" y="158"/>
                      </a:lnTo>
                      <a:lnTo>
                        <a:pt x="639" y="162"/>
                      </a:lnTo>
                      <a:lnTo>
                        <a:pt x="643" y="166"/>
                      </a:lnTo>
                      <a:lnTo>
                        <a:pt x="646" y="173"/>
                      </a:lnTo>
                      <a:lnTo>
                        <a:pt x="649" y="178"/>
                      </a:lnTo>
                      <a:lnTo>
                        <a:pt x="649" y="185"/>
                      </a:lnTo>
                      <a:lnTo>
                        <a:pt x="649" y="50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498" fontAlgn="base">
                    <a:spcBef>
                      <a:spcPct val="0"/>
                    </a:spcBef>
                    <a:spcAft>
                      <a:spcPct val="0"/>
                    </a:spcAft>
                  </a:pPr>
                  <a:endParaRPr lang="en-US" sz="1867" dirty="0">
                    <a:solidFill>
                      <a:srgbClr val="FFFFFF"/>
                    </a:solidFill>
                    <a:latin typeface="Arial" charset="0"/>
                    <a:ea typeface="ＭＳ Ｐゴシック" charset="0"/>
                  </a:endParaRPr>
                </a:p>
              </p:txBody>
            </p:sp>
          </p:grpSp>
          <p:sp>
            <p:nvSpPr>
              <p:cNvPr id="283" name="TextBox 282">
                <a:extLst>
                  <a:ext uri="{FF2B5EF4-FFF2-40B4-BE49-F238E27FC236}">
                    <a16:creationId xmlns:a16="http://schemas.microsoft.com/office/drawing/2014/main" id="{3A4E24B6-8061-493B-B484-FE15D75F2DA2}"/>
                  </a:ext>
                </a:extLst>
              </p:cNvPr>
              <p:cNvSpPr txBox="1"/>
              <p:nvPr/>
            </p:nvSpPr>
            <p:spPr>
              <a:xfrm>
                <a:off x="117868" y="2974318"/>
                <a:ext cx="2070123" cy="830277"/>
              </a:xfrm>
              <a:prstGeom prst="rect">
                <a:avLst/>
              </a:prstGeom>
              <a:noFill/>
            </p:spPr>
            <p:txBody>
              <a:bodyPr wrap="square" lIns="0" rIns="0" rtlCol="0">
                <a:spAutoFit/>
              </a:bodyPr>
              <a:lstStyle/>
              <a:p>
                <a:pPr algn="ctr" defTabSz="609585" fontAlgn="base">
                  <a:spcBef>
                    <a:spcPct val="0"/>
                  </a:spcBef>
                  <a:spcAft>
                    <a:spcPct val="0"/>
                  </a:spcAft>
                </a:pPr>
                <a:r>
                  <a:rPr lang="it-IT" sz="1400" dirty="0">
                    <a:solidFill>
                      <a:schemeClr val="bg1"/>
                    </a:solidFill>
                    <a:latin typeface="CiscoSansTT" panose="020B0503020201020303" pitchFamily="34" charset="0"/>
                    <a:ea typeface="ＭＳ Ｐゴシック" charset="0"/>
                    <a:cs typeface="CiscoSansTT" panose="020B0503020201020303" pitchFamily="34" charset="0"/>
                  </a:rPr>
                  <a:t>Web Server</a:t>
                </a:r>
              </a:p>
              <a:p>
                <a:pPr algn="ctr" defTabSz="609585" fontAlgn="base">
                  <a:spcBef>
                    <a:spcPct val="0"/>
                  </a:spcBef>
                  <a:spcAft>
                    <a:spcPct val="0"/>
                  </a:spcAft>
                </a:pPr>
                <a:r>
                  <a:rPr lang="it-IT" sz="1200" dirty="0">
                    <a:solidFill>
                      <a:schemeClr val="bg1"/>
                    </a:solidFill>
                    <a:latin typeface="CiscoSansTT" panose="020B0503020201020303" pitchFamily="34" charset="0"/>
                    <a:ea typeface="ＭＳ Ｐゴシック" charset="0"/>
                    <a:cs typeface="CiscoSansTT" panose="020B0503020201020303" pitchFamily="34" charset="0"/>
                  </a:rPr>
                  <a:t>Compromised Site </a:t>
                </a:r>
              </a:p>
              <a:p>
                <a:pPr algn="ctr" defTabSz="609585" fontAlgn="base">
                  <a:spcBef>
                    <a:spcPct val="0"/>
                  </a:spcBef>
                  <a:spcAft>
                    <a:spcPct val="0"/>
                  </a:spcAft>
                </a:pPr>
                <a:r>
                  <a:rPr lang="it-IT" sz="1200" dirty="0">
                    <a:solidFill>
                      <a:schemeClr val="bg1"/>
                    </a:solidFill>
                    <a:latin typeface="CiscoSansTT" panose="020B0503020201020303" pitchFamily="34" charset="0"/>
                    <a:ea typeface="ＭＳ Ｐゴシック" charset="0"/>
                    <a:cs typeface="CiscoSansTT" panose="020B0503020201020303" pitchFamily="34" charset="0"/>
                  </a:rPr>
                  <a:t>or Malvertising</a:t>
                </a:r>
                <a:endParaRPr lang="en-US" sz="1200" dirty="0">
                  <a:solidFill>
                    <a:schemeClr val="bg1"/>
                  </a:solidFill>
                  <a:latin typeface="CiscoSansTT" panose="020B0503020201020303" pitchFamily="34" charset="0"/>
                  <a:ea typeface="ＭＳ Ｐゴシック" charset="0"/>
                  <a:cs typeface="CiscoSansTT" panose="020B0503020201020303" pitchFamily="34" charset="0"/>
                </a:endParaRPr>
              </a:p>
            </p:txBody>
          </p:sp>
          <p:sp>
            <p:nvSpPr>
              <p:cNvPr id="284" name="Freeform 147">
                <a:extLst>
                  <a:ext uri="{FF2B5EF4-FFF2-40B4-BE49-F238E27FC236}">
                    <a16:creationId xmlns:a16="http://schemas.microsoft.com/office/drawing/2014/main" id="{9569B52F-D11F-4F64-9FFF-8CAE23CAD5AD}"/>
                  </a:ext>
                </a:extLst>
              </p:cNvPr>
              <p:cNvSpPr>
                <a:spLocks noChangeAspect="1" noEditPoints="1"/>
              </p:cNvSpPr>
              <p:nvPr/>
            </p:nvSpPr>
            <p:spPr bwMode="auto">
              <a:xfrm>
                <a:off x="711975" y="4195241"/>
                <a:ext cx="1097256" cy="853424"/>
              </a:xfrm>
              <a:custGeom>
                <a:avLst/>
                <a:gdLst>
                  <a:gd name="T0" fmla="*/ 22 w 614"/>
                  <a:gd name="T1" fmla="*/ 474 h 474"/>
                  <a:gd name="T2" fmla="*/ 22 w 614"/>
                  <a:gd name="T3" fmla="*/ 474 h 474"/>
                  <a:gd name="T4" fmla="*/ 18 w 614"/>
                  <a:gd name="T5" fmla="*/ 473 h 474"/>
                  <a:gd name="T6" fmla="*/ 14 w 614"/>
                  <a:gd name="T7" fmla="*/ 471 h 474"/>
                  <a:gd name="T8" fmla="*/ 9 w 614"/>
                  <a:gd name="T9" fmla="*/ 470 h 474"/>
                  <a:gd name="T10" fmla="*/ 5 w 614"/>
                  <a:gd name="T11" fmla="*/ 466 h 474"/>
                  <a:gd name="T12" fmla="*/ 3 w 614"/>
                  <a:gd name="T13" fmla="*/ 463 h 474"/>
                  <a:gd name="T14" fmla="*/ 1 w 614"/>
                  <a:gd name="T15" fmla="*/ 459 h 474"/>
                  <a:gd name="T16" fmla="*/ 0 w 614"/>
                  <a:gd name="T17" fmla="*/ 454 h 474"/>
                  <a:gd name="T18" fmla="*/ 0 w 614"/>
                  <a:gd name="T19" fmla="*/ 450 h 474"/>
                  <a:gd name="T20" fmla="*/ 0 w 614"/>
                  <a:gd name="T21" fmla="*/ 24 h 474"/>
                  <a:gd name="T22" fmla="*/ 0 w 614"/>
                  <a:gd name="T23" fmla="*/ 24 h 474"/>
                  <a:gd name="T24" fmla="*/ 0 w 614"/>
                  <a:gd name="T25" fmla="*/ 20 h 474"/>
                  <a:gd name="T26" fmla="*/ 1 w 614"/>
                  <a:gd name="T27" fmla="*/ 14 h 474"/>
                  <a:gd name="T28" fmla="*/ 3 w 614"/>
                  <a:gd name="T29" fmla="*/ 10 h 474"/>
                  <a:gd name="T30" fmla="*/ 5 w 614"/>
                  <a:gd name="T31" fmla="*/ 8 h 474"/>
                  <a:gd name="T32" fmla="*/ 9 w 614"/>
                  <a:gd name="T33" fmla="*/ 4 h 474"/>
                  <a:gd name="T34" fmla="*/ 14 w 614"/>
                  <a:gd name="T35" fmla="*/ 2 h 474"/>
                  <a:gd name="T36" fmla="*/ 18 w 614"/>
                  <a:gd name="T37" fmla="*/ 1 h 474"/>
                  <a:gd name="T38" fmla="*/ 22 w 614"/>
                  <a:gd name="T39" fmla="*/ 0 h 474"/>
                  <a:gd name="T40" fmla="*/ 591 w 614"/>
                  <a:gd name="T41" fmla="*/ 0 h 474"/>
                  <a:gd name="T42" fmla="*/ 591 w 614"/>
                  <a:gd name="T43" fmla="*/ 0 h 474"/>
                  <a:gd name="T44" fmla="*/ 595 w 614"/>
                  <a:gd name="T45" fmla="*/ 1 h 474"/>
                  <a:gd name="T46" fmla="*/ 599 w 614"/>
                  <a:gd name="T47" fmla="*/ 2 h 474"/>
                  <a:gd name="T48" fmla="*/ 603 w 614"/>
                  <a:gd name="T49" fmla="*/ 4 h 474"/>
                  <a:gd name="T50" fmla="*/ 607 w 614"/>
                  <a:gd name="T51" fmla="*/ 8 h 474"/>
                  <a:gd name="T52" fmla="*/ 609 w 614"/>
                  <a:gd name="T53" fmla="*/ 10 h 474"/>
                  <a:gd name="T54" fmla="*/ 611 w 614"/>
                  <a:gd name="T55" fmla="*/ 14 h 474"/>
                  <a:gd name="T56" fmla="*/ 612 w 614"/>
                  <a:gd name="T57" fmla="*/ 20 h 474"/>
                  <a:gd name="T58" fmla="*/ 614 w 614"/>
                  <a:gd name="T59" fmla="*/ 24 h 474"/>
                  <a:gd name="T60" fmla="*/ 614 w 614"/>
                  <a:gd name="T61" fmla="*/ 450 h 474"/>
                  <a:gd name="T62" fmla="*/ 614 w 614"/>
                  <a:gd name="T63" fmla="*/ 450 h 474"/>
                  <a:gd name="T64" fmla="*/ 612 w 614"/>
                  <a:gd name="T65" fmla="*/ 454 h 474"/>
                  <a:gd name="T66" fmla="*/ 611 w 614"/>
                  <a:gd name="T67" fmla="*/ 459 h 474"/>
                  <a:gd name="T68" fmla="*/ 609 w 614"/>
                  <a:gd name="T69" fmla="*/ 463 h 474"/>
                  <a:gd name="T70" fmla="*/ 607 w 614"/>
                  <a:gd name="T71" fmla="*/ 466 h 474"/>
                  <a:gd name="T72" fmla="*/ 603 w 614"/>
                  <a:gd name="T73" fmla="*/ 470 h 474"/>
                  <a:gd name="T74" fmla="*/ 599 w 614"/>
                  <a:gd name="T75" fmla="*/ 471 h 474"/>
                  <a:gd name="T76" fmla="*/ 595 w 614"/>
                  <a:gd name="T77" fmla="*/ 473 h 474"/>
                  <a:gd name="T78" fmla="*/ 591 w 614"/>
                  <a:gd name="T79" fmla="*/ 474 h 474"/>
                  <a:gd name="T80" fmla="*/ 22 w 614"/>
                  <a:gd name="T81" fmla="*/ 474 h 474"/>
                  <a:gd name="T82" fmla="*/ 545 w 614"/>
                  <a:gd name="T83" fmla="*/ 400 h 474"/>
                  <a:gd name="T84" fmla="*/ 545 w 614"/>
                  <a:gd name="T85" fmla="*/ 122 h 474"/>
                  <a:gd name="T86" fmla="*/ 340 w 614"/>
                  <a:gd name="T87" fmla="*/ 314 h 474"/>
                  <a:gd name="T88" fmla="*/ 340 w 614"/>
                  <a:gd name="T89" fmla="*/ 314 h 474"/>
                  <a:gd name="T90" fmla="*/ 332 w 614"/>
                  <a:gd name="T91" fmla="*/ 320 h 474"/>
                  <a:gd name="T92" fmla="*/ 324 w 614"/>
                  <a:gd name="T93" fmla="*/ 325 h 474"/>
                  <a:gd name="T94" fmla="*/ 316 w 614"/>
                  <a:gd name="T95" fmla="*/ 327 h 474"/>
                  <a:gd name="T96" fmla="*/ 306 w 614"/>
                  <a:gd name="T97" fmla="*/ 327 h 474"/>
                  <a:gd name="T98" fmla="*/ 306 w 614"/>
                  <a:gd name="T99" fmla="*/ 327 h 474"/>
                  <a:gd name="T100" fmla="*/ 297 w 614"/>
                  <a:gd name="T101" fmla="*/ 327 h 474"/>
                  <a:gd name="T102" fmla="*/ 289 w 614"/>
                  <a:gd name="T103" fmla="*/ 325 h 474"/>
                  <a:gd name="T104" fmla="*/ 280 w 614"/>
                  <a:gd name="T105" fmla="*/ 320 h 474"/>
                  <a:gd name="T106" fmla="*/ 272 w 614"/>
                  <a:gd name="T107" fmla="*/ 314 h 474"/>
                  <a:gd name="T108" fmla="*/ 67 w 614"/>
                  <a:gd name="T109" fmla="*/ 122 h 474"/>
                  <a:gd name="T110" fmla="*/ 67 w 614"/>
                  <a:gd name="T111" fmla="*/ 400 h 474"/>
                  <a:gd name="T112" fmla="*/ 545 w 614"/>
                  <a:gd name="T113" fmla="*/ 400 h 474"/>
                  <a:gd name="T114" fmla="*/ 306 w 614"/>
                  <a:gd name="T115" fmla="*/ 248 h 474"/>
                  <a:gd name="T116" fmla="*/ 492 w 614"/>
                  <a:gd name="T117" fmla="*/ 74 h 474"/>
                  <a:gd name="T118" fmla="*/ 120 w 614"/>
                  <a:gd name="T119" fmla="*/ 74 h 474"/>
                  <a:gd name="T120" fmla="*/ 306 w 614"/>
                  <a:gd name="T121" fmla="*/ 2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4" h="474">
                    <a:moveTo>
                      <a:pt x="22" y="474"/>
                    </a:moveTo>
                    <a:lnTo>
                      <a:pt x="22" y="474"/>
                    </a:lnTo>
                    <a:lnTo>
                      <a:pt x="18" y="473"/>
                    </a:lnTo>
                    <a:lnTo>
                      <a:pt x="14" y="471"/>
                    </a:lnTo>
                    <a:lnTo>
                      <a:pt x="9" y="470"/>
                    </a:lnTo>
                    <a:lnTo>
                      <a:pt x="5" y="466"/>
                    </a:lnTo>
                    <a:lnTo>
                      <a:pt x="3" y="463"/>
                    </a:lnTo>
                    <a:lnTo>
                      <a:pt x="1" y="459"/>
                    </a:lnTo>
                    <a:lnTo>
                      <a:pt x="0" y="454"/>
                    </a:lnTo>
                    <a:lnTo>
                      <a:pt x="0" y="450"/>
                    </a:lnTo>
                    <a:lnTo>
                      <a:pt x="0" y="24"/>
                    </a:lnTo>
                    <a:lnTo>
                      <a:pt x="0" y="24"/>
                    </a:lnTo>
                    <a:lnTo>
                      <a:pt x="0" y="20"/>
                    </a:lnTo>
                    <a:lnTo>
                      <a:pt x="1" y="14"/>
                    </a:lnTo>
                    <a:lnTo>
                      <a:pt x="3" y="10"/>
                    </a:lnTo>
                    <a:lnTo>
                      <a:pt x="5" y="8"/>
                    </a:lnTo>
                    <a:lnTo>
                      <a:pt x="9" y="4"/>
                    </a:lnTo>
                    <a:lnTo>
                      <a:pt x="14" y="2"/>
                    </a:lnTo>
                    <a:lnTo>
                      <a:pt x="18" y="1"/>
                    </a:lnTo>
                    <a:lnTo>
                      <a:pt x="22" y="0"/>
                    </a:lnTo>
                    <a:lnTo>
                      <a:pt x="591" y="0"/>
                    </a:lnTo>
                    <a:lnTo>
                      <a:pt x="591" y="0"/>
                    </a:lnTo>
                    <a:lnTo>
                      <a:pt x="595" y="1"/>
                    </a:lnTo>
                    <a:lnTo>
                      <a:pt x="599" y="2"/>
                    </a:lnTo>
                    <a:lnTo>
                      <a:pt x="603" y="4"/>
                    </a:lnTo>
                    <a:lnTo>
                      <a:pt x="607" y="8"/>
                    </a:lnTo>
                    <a:lnTo>
                      <a:pt x="609" y="10"/>
                    </a:lnTo>
                    <a:lnTo>
                      <a:pt x="611" y="14"/>
                    </a:lnTo>
                    <a:lnTo>
                      <a:pt x="612" y="20"/>
                    </a:lnTo>
                    <a:lnTo>
                      <a:pt x="614" y="24"/>
                    </a:lnTo>
                    <a:lnTo>
                      <a:pt x="614" y="450"/>
                    </a:lnTo>
                    <a:lnTo>
                      <a:pt x="614" y="450"/>
                    </a:lnTo>
                    <a:lnTo>
                      <a:pt x="612" y="454"/>
                    </a:lnTo>
                    <a:lnTo>
                      <a:pt x="611" y="459"/>
                    </a:lnTo>
                    <a:lnTo>
                      <a:pt x="609" y="463"/>
                    </a:lnTo>
                    <a:lnTo>
                      <a:pt x="607" y="466"/>
                    </a:lnTo>
                    <a:lnTo>
                      <a:pt x="603" y="470"/>
                    </a:lnTo>
                    <a:lnTo>
                      <a:pt x="599" y="471"/>
                    </a:lnTo>
                    <a:lnTo>
                      <a:pt x="595" y="473"/>
                    </a:lnTo>
                    <a:lnTo>
                      <a:pt x="591" y="474"/>
                    </a:lnTo>
                    <a:lnTo>
                      <a:pt x="22" y="474"/>
                    </a:lnTo>
                    <a:close/>
                    <a:moveTo>
                      <a:pt x="545" y="400"/>
                    </a:moveTo>
                    <a:lnTo>
                      <a:pt x="545" y="122"/>
                    </a:lnTo>
                    <a:lnTo>
                      <a:pt x="340" y="314"/>
                    </a:lnTo>
                    <a:lnTo>
                      <a:pt x="340" y="314"/>
                    </a:lnTo>
                    <a:lnTo>
                      <a:pt x="332" y="320"/>
                    </a:lnTo>
                    <a:lnTo>
                      <a:pt x="324" y="325"/>
                    </a:lnTo>
                    <a:lnTo>
                      <a:pt x="316" y="327"/>
                    </a:lnTo>
                    <a:lnTo>
                      <a:pt x="306" y="327"/>
                    </a:lnTo>
                    <a:lnTo>
                      <a:pt x="306" y="327"/>
                    </a:lnTo>
                    <a:lnTo>
                      <a:pt x="297" y="327"/>
                    </a:lnTo>
                    <a:lnTo>
                      <a:pt x="289" y="325"/>
                    </a:lnTo>
                    <a:lnTo>
                      <a:pt x="280" y="320"/>
                    </a:lnTo>
                    <a:lnTo>
                      <a:pt x="272" y="314"/>
                    </a:lnTo>
                    <a:lnTo>
                      <a:pt x="67" y="122"/>
                    </a:lnTo>
                    <a:lnTo>
                      <a:pt x="67" y="400"/>
                    </a:lnTo>
                    <a:lnTo>
                      <a:pt x="545" y="400"/>
                    </a:lnTo>
                    <a:close/>
                    <a:moveTo>
                      <a:pt x="306" y="248"/>
                    </a:moveTo>
                    <a:lnTo>
                      <a:pt x="492" y="74"/>
                    </a:lnTo>
                    <a:lnTo>
                      <a:pt x="120" y="74"/>
                    </a:lnTo>
                    <a:lnTo>
                      <a:pt x="306" y="248"/>
                    </a:lnTo>
                    <a:close/>
                  </a:path>
                </a:pathLst>
              </a:custGeom>
              <a:solidFill>
                <a:schemeClr val="accent3"/>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498" fontAlgn="base">
                  <a:spcBef>
                    <a:spcPct val="0"/>
                  </a:spcBef>
                  <a:spcAft>
                    <a:spcPct val="0"/>
                  </a:spcAft>
                </a:pPr>
                <a:endParaRPr lang="en-US" sz="1867" dirty="0">
                  <a:solidFill>
                    <a:srgbClr val="FFFFFF"/>
                  </a:solidFill>
                  <a:latin typeface="Arial" charset="0"/>
                  <a:ea typeface="ＭＳ Ｐゴシック" charset="0"/>
                </a:endParaRPr>
              </a:p>
            </p:txBody>
          </p:sp>
          <p:sp>
            <p:nvSpPr>
              <p:cNvPr id="285" name="TextBox 284">
                <a:extLst>
                  <a:ext uri="{FF2B5EF4-FFF2-40B4-BE49-F238E27FC236}">
                    <a16:creationId xmlns:a16="http://schemas.microsoft.com/office/drawing/2014/main" id="{5FC0771B-FD8F-4961-B1FB-D9E441F522F5}"/>
                  </a:ext>
                </a:extLst>
              </p:cNvPr>
              <p:cNvSpPr txBox="1"/>
              <p:nvPr/>
            </p:nvSpPr>
            <p:spPr>
              <a:xfrm>
                <a:off x="-157924" y="5015958"/>
                <a:ext cx="2970290" cy="603839"/>
              </a:xfrm>
              <a:prstGeom prst="rect">
                <a:avLst/>
              </a:prstGeom>
              <a:noFill/>
            </p:spPr>
            <p:txBody>
              <a:bodyPr wrap="square" lIns="0" rIns="0" rtlCol="0">
                <a:spAutoFit/>
              </a:bodyPr>
              <a:lstStyle/>
              <a:p>
                <a:pPr algn="ctr" defTabSz="609585" fontAlgn="base">
                  <a:spcBef>
                    <a:spcPct val="0"/>
                  </a:spcBef>
                  <a:spcAft>
                    <a:spcPct val="0"/>
                  </a:spcAft>
                </a:pPr>
                <a:r>
                  <a:rPr lang="it-IT" sz="1400" dirty="0">
                    <a:solidFill>
                      <a:schemeClr val="bg1"/>
                    </a:solidFill>
                    <a:latin typeface="CiscoSansTT" panose="020B0503020201020303" pitchFamily="34" charset="0"/>
                    <a:ea typeface="ＭＳ Ｐゴシック" charset="0"/>
                    <a:cs typeface="CiscoSansTT" panose="020B0503020201020303" pitchFamily="34" charset="0"/>
                  </a:rPr>
                  <a:t>Email</a:t>
                </a:r>
              </a:p>
              <a:p>
                <a:pPr algn="ctr" defTabSz="609585" fontAlgn="base">
                  <a:spcBef>
                    <a:spcPct val="0"/>
                  </a:spcBef>
                  <a:spcAft>
                    <a:spcPct val="0"/>
                  </a:spcAft>
                </a:pPr>
                <a:r>
                  <a:rPr lang="it-IT" sz="1200">
                    <a:solidFill>
                      <a:schemeClr val="bg1"/>
                    </a:solidFill>
                    <a:latin typeface="CiscoSansTT" panose="020B0503020201020303" pitchFamily="34" charset="0"/>
                    <a:ea typeface="ＭＳ Ｐゴシック" charset="0"/>
                    <a:cs typeface="CiscoSansTT" panose="020B0503020201020303" pitchFamily="34" charset="0"/>
                  </a:rPr>
                  <a:t>Phishing or </a:t>
                </a:r>
                <a:r>
                  <a:rPr lang="it-IT" sz="1200" dirty="0">
                    <a:solidFill>
                      <a:schemeClr val="bg1"/>
                    </a:solidFill>
                    <a:latin typeface="CiscoSansTT" panose="020B0503020201020303" pitchFamily="34" charset="0"/>
                    <a:ea typeface="ＭＳ Ｐゴシック" charset="0"/>
                    <a:cs typeface="CiscoSansTT" panose="020B0503020201020303" pitchFamily="34" charset="0"/>
                  </a:rPr>
                  <a:t>Spam</a:t>
                </a:r>
                <a:endParaRPr lang="en-US" sz="1200" dirty="0">
                  <a:solidFill>
                    <a:schemeClr val="bg1"/>
                  </a:solidFill>
                  <a:latin typeface="CiscoSansTT" panose="020B0503020201020303" pitchFamily="34" charset="0"/>
                  <a:ea typeface="ＭＳ Ｐゴシック" charset="0"/>
                  <a:cs typeface="CiscoSansTT" panose="020B0503020201020303" pitchFamily="34" charset="0"/>
                </a:endParaRPr>
              </a:p>
            </p:txBody>
          </p:sp>
          <p:sp>
            <p:nvSpPr>
              <p:cNvPr id="286" name="Freeform 128">
                <a:extLst>
                  <a:ext uri="{FF2B5EF4-FFF2-40B4-BE49-F238E27FC236}">
                    <a16:creationId xmlns:a16="http://schemas.microsoft.com/office/drawing/2014/main" id="{068AC585-0237-48DD-96FD-D4CACAF15356}"/>
                  </a:ext>
                </a:extLst>
              </p:cNvPr>
              <p:cNvSpPr/>
              <p:nvPr/>
            </p:nvSpPr>
            <p:spPr>
              <a:xfrm>
                <a:off x="7003205" y="3253125"/>
                <a:ext cx="1191060" cy="653204"/>
              </a:xfrm>
              <a:custGeom>
                <a:avLst/>
                <a:gdLst>
                  <a:gd name="connsiteX0" fmla="*/ 1899343 w 4528033"/>
                  <a:gd name="connsiteY0" fmla="*/ 0 h 2516401"/>
                  <a:gd name="connsiteX1" fmla="*/ 2893690 w 4528033"/>
                  <a:gd name="connsiteY1" fmla="*/ 659097 h 2516401"/>
                  <a:gd name="connsiteX2" fmla="*/ 2931746 w 4528033"/>
                  <a:gd name="connsiteY2" fmla="*/ 781695 h 2516401"/>
                  <a:gd name="connsiteX3" fmla="*/ 2987284 w 4528033"/>
                  <a:gd name="connsiteY3" fmla="*/ 761368 h 2516401"/>
                  <a:gd name="connsiteX4" fmla="*/ 3232180 w 4528033"/>
                  <a:gd name="connsiteY4" fmla="*/ 724343 h 2516401"/>
                  <a:gd name="connsiteX5" fmla="*/ 4038989 w 4528033"/>
                  <a:gd name="connsiteY5" fmla="*/ 1381911 h 2516401"/>
                  <a:gd name="connsiteX6" fmla="*/ 4045075 w 4528033"/>
                  <a:gd name="connsiteY6" fmla="*/ 1442284 h 2516401"/>
                  <a:gd name="connsiteX7" fmla="*/ 4096918 w 4528033"/>
                  <a:gd name="connsiteY7" fmla="*/ 1447511 h 2516401"/>
                  <a:gd name="connsiteX8" fmla="*/ 4528033 w 4528033"/>
                  <a:gd name="connsiteY8" fmla="*/ 1976471 h 2516401"/>
                  <a:gd name="connsiteX9" fmla="*/ 4096918 w 4528033"/>
                  <a:gd name="connsiteY9" fmla="*/ 2505432 h 2516401"/>
                  <a:gd name="connsiteX10" fmla="*/ 4003199 w 4528033"/>
                  <a:gd name="connsiteY10" fmla="*/ 2514879 h 2516401"/>
                  <a:gd name="connsiteX11" fmla="*/ 4003199 w 4528033"/>
                  <a:gd name="connsiteY11" fmla="*/ 2516400 h 2516401"/>
                  <a:gd name="connsiteX12" fmla="*/ 3988113 w 4528033"/>
                  <a:gd name="connsiteY12" fmla="*/ 2516400 h 2516401"/>
                  <a:gd name="connsiteX13" fmla="*/ 3988103 w 4528033"/>
                  <a:gd name="connsiteY13" fmla="*/ 2516401 h 2516401"/>
                  <a:gd name="connsiteX14" fmla="*/ 3988094 w 4528033"/>
                  <a:gd name="connsiteY14" fmla="*/ 2516400 h 2516401"/>
                  <a:gd name="connsiteX15" fmla="*/ 838799 w 4528033"/>
                  <a:gd name="connsiteY15" fmla="*/ 2516400 h 2516401"/>
                  <a:gd name="connsiteX16" fmla="*/ 820191 w 4528033"/>
                  <a:gd name="connsiteY16" fmla="*/ 2516400 h 2516401"/>
                  <a:gd name="connsiteX17" fmla="*/ 820191 w 4528033"/>
                  <a:gd name="connsiteY17" fmla="*/ 2515460 h 2516401"/>
                  <a:gd name="connsiteX18" fmla="*/ 753037 w 4528033"/>
                  <a:gd name="connsiteY18" fmla="*/ 2512069 h 2516401"/>
                  <a:gd name="connsiteX19" fmla="*/ 0 w 4528033"/>
                  <a:gd name="connsiteY19" fmla="*/ 1677600 h 2516401"/>
                  <a:gd name="connsiteX20" fmla="*/ 838799 w 4528033"/>
                  <a:gd name="connsiteY20" fmla="*/ 838800 h 2516401"/>
                  <a:gd name="connsiteX21" fmla="*/ 848975 w 4528033"/>
                  <a:gd name="connsiteY21" fmla="*/ 839570 h 2516401"/>
                  <a:gd name="connsiteX22" fmla="*/ 904996 w 4528033"/>
                  <a:gd name="connsiteY22" fmla="*/ 659097 h 2516401"/>
                  <a:gd name="connsiteX23" fmla="*/ 1899343 w 4528033"/>
                  <a:gd name="connsiteY23" fmla="*/ 0 h 25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8033" h="2516401">
                    <a:moveTo>
                      <a:pt x="1899343" y="0"/>
                    </a:moveTo>
                    <a:cubicBezTo>
                      <a:pt x="2346343" y="0"/>
                      <a:pt x="2729866" y="271774"/>
                      <a:pt x="2893690" y="659097"/>
                    </a:cubicBezTo>
                    <a:lnTo>
                      <a:pt x="2931746" y="781695"/>
                    </a:lnTo>
                    <a:lnTo>
                      <a:pt x="2987284" y="761368"/>
                    </a:lnTo>
                    <a:cubicBezTo>
                      <a:pt x="3064647" y="737305"/>
                      <a:pt x="3146900" y="724343"/>
                      <a:pt x="3232180" y="724343"/>
                    </a:cubicBezTo>
                    <a:cubicBezTo>
                      <a:pt x="3630156" y="724343"/>
                      <a:pt x="3962197" y="1006638"/>
                      <a:pt x="4038989" y="1381911"/>
                    </a:cubicBezTo>
                    <a:lnTo>
                      <a:pt x="4045075" y="1442284"/>
                    </a:lnTo>
                    <a:lnTo>
                      <a:pt x="4096918" y="1447511"/>
                    </a:lnTo>
                    <a:cubicBezTo>
                      <a:pt x="4342955" y="1497857"/>
                      <a:pt x="4528033" y="1715550"/>
                      <a:pt x="4528033" y="1976471"/>
                    </a:cubicBezTo>
                    <a:cubicBezTo>
                      <a:pt x="4528033" y="2237392"/>
                      <a:pt x="4342955" y="2455085"/>
                      <a:pt x="4096918" y="2505432"/>
                    </a:cubicBezTo>
                    <a:lnTo>
                      <a:pt x="4003199" y="2514879"/>
                    </a:lnTo>
                    <a:lnTo>
                      <a:pt x="4003199" y="2516400"/>
                    </a:lnTo>
                    <a:lnTo>
                      <a:pt x="3988113" y="2516400"/>
                    </a:lnTo>
                    <a:lnTo>
                      <a:pt x="3988103" y="2516401"/>
                    </a:lnTo>
                    <a:lnTo>
                      <a:pt x="3988094" y="2516400"/>
                    </a:lnTo>
                    <a:lnTo>
                      <a:pt x="838799" y="2516400"/>
                    </a:lnTo>
                    <a:lnTo>
                      <a:pt x="820191" y="2516400"/>
                    </a:lnTo>
                    <a:lnTo>
                      <a:pt x="820191" y="2515460"/>
                    </a:lnTo>
                    <a:lnTo>
                      <a:pt x="753037" y="2512069"/>
                    </a:lnTo>
                    <a:cubicBezTo>
                      <a:pt x="330067" y="2469114"/>
                      <a:pt x="0" y="2111903"/>
                      <a:pt x="0" y="1677600"/>
                    </a:cubicBezTo>
                    <a:cubicBezTo>
                      <a:pt x="0" y="1214344"/>
                      <a:pt x="375543" y="838800"/>
                      <a:pt x="838799" y="838800"/>
                    </a:cubicBezTo>
                    <a:lnTo>
                      <a:pt x="848975" y="839570"/>
                    </a:lnTo>
                    <a:lnTo>
                      <a:pt x="904996" y="659097"/>
                    </a:lnTo>
                    <a:cubicBezTo>
                      <a:pt x="1068821" y="271774"/>
                      <a:pt x="1452344" y="0"/>
                      <a:pt x="1899343"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8" fontAlgn="base">
                  <a:spcBef>
                    <a:spcPct val="0"/>
                  </a:spcBef>
                  <a:spcAft>
                    <a:spcPct val="0"/>
                  </a:spcAft>
                </a:pPr>
                <a:endParaRPr lang="en-US" sz="1867" dirty="0">
                  <a:solidFill>
                    <a:srgbClr val="8E909E"/>
                  </a:solidFill>
                  <a:latin typeface="CiscoSansTT ExtraLight"/>
                </a:endParaRPr>
              </a:p>
            </p:txBody>
          </p:sp>
          <p:sp>
            <p:nvSpPr>
              <p:cNvPr id="287" name="TextBox 286">
                <a:extLst>
                  <a:ext uri="{FF2B5EF4-FFF2-40B4-BE49-F238E27FC236}">
                    <a16:creationId xmlns:a16="http://schemas.microsoft.com/office/drawing/2014/main" id="{71F69061-BC2F-46E8-B35A-F425C931577D}"/>
                  </a:ext>
                </a:extLst>
              </p:cNvPr>
              <p:cNvSpPr txBox="1"/>
              <p:nvPr/>
            </p:nvSpPr>
            <p:spPr>
              <a:xfrm>
                <a:off x="8037181" y="2075855"/>
                <a:ext cx="2133012" cy="603835"/>
              </a:xfrm>
              <a:prstGeom prst="rect">
                <a:avLst/>
              </a:prstGeom>
              <a:noFill/>
            </p:spPr>
            <p:txBody>
              <a:bodyPr wrap="square" lIns="121917" tIns="60959" rIns="121917" bIns="60959" rtlCol="0">
                <a:spAutoFit/>
              </a:bodyPr>
              <a:lstStyle/>
              <a:p>
                <a:pPr algn="r" defTabSz="1219140" fontAlgn="base">
                  <a:spcBef>
                    <a:spcPct val="0"/>
                  </a:spcBef>
                  <a:spcAft>
                    <a:spcPct val="0"/>
                  </a:spcAft>
                  <a:defRPr/>
                </a:pPr>
                <a:r>
                  <a:rPr lang="en-US" sz="1200" kern="0" dirty="0">
                    <a:solidFill>
                      <a:schemeClr val="bg1"/>
                    </a:solidFill>
                    <a:latin typeface="CiscoSansTT" panose="020B0503020201020303" pitchFamily="34" charset="0"/>
                    <a:ea typeface="ＭＳ Ｐゴシック" charset="0"/>
                    <a:cs typeface="CiscoSansTT" panose="020B0503020201020303" pitchFamily="34" charset="0"/>
                  </a:rPr>
                  <a:t>Encryption Key Infrastructure</a:t>
                </a:r>
              </a:p>
            </p:txBody>
          </p:sp>
          <p:sp>
            <p:nvSpPr>
              <p:cNvPr id="288" name="Freeform 135">
                <a:extLst>
                  <a:ext uri="{FF2B5EF4-FFF2-40B4-BE49-F238E27FC236}">
                    <a16:creationId xmlns:a16="http://schemas.microsoft.com/office/drawing/2014/main" id="{539BD1F6-45A9-48A4-B1E1-3E1721257E55}"/>
                  </a:ext>
                </a:extLst>
              </p:cNvPr>
              <p:cNvSpPr/>
              <p:nvPr/>
            </p:nvSpPr>
            <p:spPr>
              <a:xfrm>
                <a:off x="10162001" y="1918215"/>
                <a:ext cx="1191060" cy="653204"/>
              </a:xfrm>
              <a:custGeom>
                <a:avLst/>
                <a:gdLst>
                  <a:gd name="connsiteX0" fmla="*/ 1899343 w 4528033"/>
                  <a:gd name="connsiteY0" fmla="*/ 0 h 2516401"/>
                  <a:gd name="connsiteX1" fmla="*/ 2893690 w 4528033"/>
                  <a:gd name="connsiteY1" fmla="*/ 659097 h 2516401"/>
                  <a:gd name="connsiteX2" fmla="*/ 2931746 w 4528033"/>
                  <a:gd name="connsiteY2" fmla="*/ 781695 h 2516401"/>
                  <a:gd name="connsiteX3" fmla="*/ 2987284 w 4528033"/>
                  <a:gd name="connsiteY3" fmla="*/ 761368 h 2516401"/>
                  <a:gd name="connsiteX4" fmla="*/ 3232180 w 4528033"/>
                  <a:gd name="connsiteY4" fmla="*/ 724343 h 2516401"/>
                  <a:gd name="connsiteX5" fmla="*/ 4038989 w 4528033"/>
                  <a:gd name="connsiteY5" fmla="*/ 1381911 h 2516401"/>
                  <a:gd name="connsiteX6" fmla="*/ 4045075 w 4528033"/>
                  <a:gd name="connsiteY6" fmla="*/ 1442284 h 2516401"/>
                  <a:gd name="connsiteX7" fmla="*/ 4096918 w 4528033"/>
                  <a:gd name="connsiteY7" fmla="*/ 1447511 h 2516401"/>
                  <a:gd name="connsiteX8" fmla="*/ 4528033 w 4528033"/>
                  <a:gd name="connsiteY8" fmla="*/ 1976471 h 2516401"/>
                  <a:gd name="connsiteX9" fmla="*/ 4096918 w 4528033"/>
                  <a:gd name="connsiteY9" fmla="*/ 2505432 h 2516401"/>
                  <a:gd name="connsiteX10" fmla="*/ 4003199 w 4528033"/>
                  <a:gd name="connsiteY10" fmla="*/ 2514879 h 2516401"/>
                  <a:gd name="connsiteX11" fmla="*/ 4003199 w 4528033"/>
                  <a:gd name="connsiteY11" fmla="*/ 2516400 h 2516401"/>
                  <a:gd name="connsiteX12" fmla="*/ 3988113 w 4528033"/>
                  <a:gd name="connsiteY12" fmla="*/ 2516400 h 2516401"/>
                  <a:gd name="connsiteX13" fmla="*/ 3988103 w 4528033"/>
                  <a:gd name="connsiteY13" fmla="*/ 2516401 h 2516401"/>
                  <a:gd name="connsiteX14" fmla="*/ 3988094 w 4528033"/>
                  <a:gd name="connsiteY14" fmla="*/ 2516400 h 2516401"/>
                  <a:gd name="connsiteX15" fmla="*/ 838799 w 4528033"/>
                  <a:gd name="connsiteY15" fmla="*/ 2516400 h 2516401"/>
                  <a:gd name="connsiteX16" fmla="*/ 820191 w 4528033"/>
                  <a:gd name="connsiteY16" fmla="*/ 2516400 h 2516401"/>
                  <a:gd name="connsiteX17" fmla="*/ 820191 w 4528033"/>
                  <a:gd name="connsiteY17" fmla="*/ 2515460 h 2516401"/>
                  <a:gd name="connsiteX18" fmla="*/ 753037 w 4528033"/>
                  <a:gd name="connsiteY18" fmla="*/ 2512069 h 2516401"/>
                  <a:gd name="connsiteX19" fmla="*/ 0 w 4528033"/>
                  <a:gd name="connsiteY19" fmla="*/ 1677600 h 2516401"/>
                  <a:gd name="connsiteX20" fmla="*/ 838799 w 4528033"/>
                  <a:gd name="connsiteY20" fmla="*/ 838800 h 2516401"/>
                  <a:gd name="connsiteX21" fmla="*/ 848975 w 4528033"/>
                  <a:gd name="connsiteY21" fmla="*/ 839570 h 2516401"/>
                  <a:gd name="connsiteX22" fmla="*/ 904996 w 4528033"/>
                  <a:gd name="connsiteY22" fmla="*/ 659097 h 2516401"/>
                  <a:gd name="connsiteX23" fmla="*/ 1899343 w 4528033"/>
                  <a:gd name="connsiteY23" fmla="*/ 0 h 251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8033" h="2516401">
                    <a:moveTo>
                      <a:pt x="1899343" y="0"/>
                    </a:moveTo>
                    <a:cubicBezTo>
                      <a:pt x="2346343" y="0"/>
                      <a:pt x="2729866" y="271774"/>
                      <a:pt x="2893690" y="659097"/>
                    </a:cubicBezTo>
                    <a:lnTo>
                      <a:pt x="2931746" y="781695"/>
                    </a:lnTo>
                    <a:lnTo>
                      <a:pt x="2987284" y="761368"/>
                    </a:lnTo>
                    <a:cubicBezTo>
                      <a:pt x="3064647" y="737305"/>
                      <a:pt x="3146900" y="724343"/>
                      <a:pt x="3232180" y="724343"/>
                    </a:cubicBezTo>
                    <a:cubicBezTo>
                      <a:pt x="3630156" y="724343"/>
                      <a:pt x="3962197" y="1006638"/>
                      <a:pt x="4038989" y="1381911"/>
                    </a:cubicBezTo>
                    <a:lnTo>
                      <a:pt x="4045075" y="1442284"/>
                    </a:lnTo>
                    <a:lnTo>
                      <a:pt x="4096918" y="1447511"/>
                    </a:lnTo>
                    <a:cubicBezTo>
                      <a:pt x="4342955" y="1497857"/>
                      <a:pt x="4528033" y="1715550"/>
                      <a:pt x="4528033" y="1976471"/>
                    </a:cubicBezTo>
                    <a:cubicBezTo>
                      <a:pt x="4528033" y="2237392"/>
                      <a:pt x="4342955" y="2455085"/>
                      <a:pt x="4096918" y="2505432"/>
                    </a:cubicBezTo>
                    <a:lnTo>
                      <a:pt x="4003199" y="2514879"/>
                    </a:lnTo>
                    <a:lnTo>
                      <a:pt x="4003199" y="2516400"/>
                    </a:lnTo>
                    <a:lnTo>
                      <a:pt x="3988113" y="2516400"/>
                    </a:lnTo>
                    <a:lnTo>
                      <a:pt x="3988103" y="2516401"/>
                    </a:lnTo>
                    <a:lnTo>
                      <a:pt x="3988094" y="2516400"/>
                    </a:lnTo>
                    <a:lnTo>
                      <a:pt x="838799" y="2516400"/>
                    </a:lnTo>
                    <a:lnTo>
                      <a:pt x="820191" y="2516400"/>
                    </a:lnTo>
                    <a:lnTo>
                      <a:pt x="820191" y="2515460"/>
                    </a:lnTo>
                    <a:lnTo>
                      <a:pt x="753037" y="2512069"/>
                    </a:lnTo>
                    <a:cubicBezTo>
                      <a:pt x="330067" y="2469114"/>
                      <a:pt x="0" y="2111903"/>
                      <a:pt x="0" y="1677600"/>
                    </a:cubicBezTo>
                    <a:cubicBezTo>
                      <a:pt x="0" y="1214344"/>
                      <a:pt x="375543" y="838800"/>
                      <a:pt x="838799" y="838800"/>
                    </a:cubicBezTo>
                    <a:lnTo>
                      <a:pt x="848975" y="839570"/>
                    </a:lnTo>
                    <a:lnTo>
                      <a:pt x="904996" y="659097"/>
                    </a:lnTo>
                    <a:cubicBezTo>
                      <a:pt x="1068821" y="271774"/>
                      <a:pt x="1452344" y="0"/>
                      <a:pt x="1899343"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98" fontAlgn="base">
                  <a:spcBef>
                    <a:spcPct val="0"/>
                  </a:spcBef>
                  <a:spcAft>
                    <a:spcPct val="0"/>
                  </a:spcAft>
                </a:pPr>
                <a:endParaRPr lang="en-US" sz="1867" dirty="0">
                  <a:solidFill>
                    <a:srgbClr val="8E909E"/>
                  </a:solidFill>
                  <a:latin typeface="CiscoSansTT ExtraLight"/>
                </a:endParaRPr>
              </a:p>
            </p:txBody>
          </p:sp>
          <p:sp>
            <p:nvSpPr>
              <p:cNvPr id="289" name="Freeform 22">
                <a:extLst>
                  <a:ext uri="{FF2B5EF4-FFF2-40B4-BE49-F238E27FC236}">
                    <a16:creationId xmlns:a16="http://schemas.microsoft.com/office/drawing/2014/main" id="{4AB4029E-4C19-4023-85D6-BD2D6909DDFD}"/>
                  </a:ext>
                </a:extLst>
              </p:cNvPr>
              <p:cNvSpPr>
                <a:spLocks noChangeAspect="1" noEditPoints="1"/>
              </p:cNvSpPr>
              <p:nvPr/>
            </p:nvSpPr>
            <p:spPr bwMode="auto">
              <a:xfrm>
                <a:off x="7339080" y="3386105"/>
                <a:ext cx="316221" cy="388200"/>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chemeClr val="bg2"/>
              </a:solidFill>
              <a:ln w="9525">
                <a:noFill/>
                <a:round/>
                <a:headEnd/>
                <a:tailEnd/>
              </a:ln>
              <a:effectLst/>
            </p:spPr>
            <p:txBody>
              <a:bodyPr vert="horz" wrap="square" lIns="91452" tIns="45727" rIns="91452" bIns="45727" numCol="1" anchor="t" anchorCtr="0" compatLnSpc="1">
                <a:prstTxWarp prst="textNoShape">
                  <a:avLst/>
                </a:prstTxWarp>
              </a:bodyPr>
              <a:lstStyle/>
              <a:p>
                <a:pPr defTabSz="914498" fontAlgn="base">
                  <a:spcBef>
                    <a:spcPct val="0"/>
                  </a:spcBef>
                  <a:spcAft>
                    <a:spcPct val="0"/>
                  </a:spcAft>
                </a:pPr>
                <a:endParaRPr lang="en-US" sz="1867" dirty="0">
                  <a:solidFill>
                    <a:srgbClr val="FFFFFF"/>
                  </a:solidFill>
                  <a:latin typeface="CiscoSansTT Light"/>
                  <a:ea typeface="ＭＳ Ｐゴシック" charset="0"/>
                  <a:cs typeface="CiscoSansTT Light"/>
                </a:endParaRPr>
              </a:p>
            </p:txBody>
          </p:sp>
          <p:sp>
            <p:nvSpPr>
              <p:cNvPr id="290" name="Freeform 147">
                <a:extLst>
                  <a:ext uri="{FF2B5EF4-FFF2-40B4-BE49-F238E27FC236}">
                    <a16:creationId xmlns:a16="http://schemas.microsoft.com/office/drawing/2014/main" id="{B8E7D1C9-805F-408B-A328-00CFA080341A}"/>
                  </a:ext>
                </a:extLst>
              </p:cNvPr>
              <p:cNvSpPr>
                <a:spLocks noEditPoints="1"/>
              </p:cNvSpPr>
              <p:nvPr/>
            </p:nvSpPr>
            <p:spPr bwMode="auto">
              <a:xfrm>
                <a:off x="10356216" y="2108083"/>
                <a:ext cx="520525" cy="371805"/>
              </a:xfrm>
              <a:custGeom>
                <a:avLst/>
                <a:gdLst/>
                <a:ahLst/>
                <a:cxnLst>
                  <a:cxn ang="0">
                    <a:pos x="132" y="23"/>
                  </a:cxn>
                  <a:cxn ang="0">
                    <a:pos x="94" y="5"/>
                  </a:cxn>
                  <a:cxn ang="0">
                    <a:pos x="93" y="6"/>
                  </a:cxn>
                  <a:cxn ang="0">
                    <a:pos x="74" y="38"/>
                  </a:cxn>
                  <a:cxn ang="0">
                    <a:pos x="45" y="48"/>
                  </a:cxn>
                  <a:cxn ang="0">
                    <a:pos x="45" y="48"/>
                  </a:cxn>
                  <a:cxn ang="0">
                    <a:pos x="5" y="62"/>
                  </a:cxn>
                  <a:cxn ang="0">
                    <a:pos x="1" y="70"/>
                  </a:cxn>
                  <a:cxn ang="0">
                    <a:pos x="1" y="71"/>
                  </a:cxn>
                  <a:cxn ang="0">
                    <a:pos x="9" y="72"/>
                  </a:cxn>
                  <a:cxn ang="0">
                    <a:pos x="13" y="71"/>
                  </a:cxn>
                  <a:cxn ang="0">
                    <a:pos x="21" y="91"/>
                  </a:cxn>
                  <a:cxn ang="0">
                    <a:pos x="27" y="93"/>
                  </a:cxn>
                  <a:cxn ang="0">
                    <a:pos x="30" y="88"/>
                  </a:cxn>
                  <a:cxn ang="0">
                    <a:pos x="28" y="82"/>
                  </a:cxn>
                  <a:cxn ang="0">
                    <a:pos x="36" y="79"/>
                  </a:cxn>
                  <a:cxn ang="0">
                    <a:pos x="38" y="85"/>
                  </a:cxn>
                  <a:cxn ang="0">
                    <a:pos x="44" y="87"/>
                  </a:cxn>
                  <a:cxn ang="0">
                    <a:pos x="48" y="82"/>
                  </a:cxn>
                  <a:cxn ang="0">
                    <a:pos x="42" y="65"/>
                  </a:cxn>
                  <a:cxn ang="0">
                    <a:pos x="41" y="61"/>
                  </a:cxn>
                  <a:cxn ang="0">
                    <a:pos x="51" y="57"/>
                  </a:cxn>
                  <a:cxn ang="0">
                    <a:pos x="51" y="57"/>
                  </a:cxn>
                  <a:cxn ang="0">
                    <a:pos x="68" y="51"/>
                  </a:cxn>
                  <a:cxn ang="0">
                    <a:pos x="78" y="48"/>
                  </a:cxn>
                  <a:cxn ang="0">
                    <a:pos x="114" y="61"/>
                  </a:cxn>
                  <a:cxn ang="0">
                    <a:pos x="132" y="23"/>
                  </a:cxn>
                  <a:cxn ang="0">
                    <a:pos x="119" y="39"/>
                  </a:cxn>
                  <a:cxn ang="0">
                    <a:pos x="106" y="33"/>
                  </a:cxn>
                  <a:cxn ang="0">
                    <a:pos x="113" y="19"/>
                  </a:cxn>
                  <a:cxn ang="0">
                    <a:pos x="126" y="26"/>
                  </a:cxn>
                  <a:cxn ang="0">
                    <a:pos x="119" y="39"/>
                  </a:cxn>
                </a:cxnLst>
                <a:rect l="0" t="0" r="r" b="b"/>
                <a:pathLst>
                  <a:path w="137" h="94">
                    <a:moveTo>
                      <a:pt x="132" y="23"/>
                    </a:moveTo>
                    <a:cubicBezTo>
                      <a:pt x="126" y="8"/>
                      <a:pt x="109" y="0"/>
                      <a:pt x="94" y="5"/>
                    </a:cubicBezTo>
                    <a:cubicBezTo>
                      <a:pt x="94" y="5"/>
                      <a:pt x="93" y="6"/>
                      <a:pt x="93" y="6"/>
                    </a:cubicBezTo>
                    <a:cubicBezTo>
                      <a:pt x="80" y="11"/>
                      <a:pt x="72" y="25"/>
                      <a:pt x="74" y="38"/>
                    </a:cubicBezTo>
                    <a:cubicBezTo>
                      <a:pt x="45" y="48"/>
                      <a:pt x="45" y="48"/>
                      <a:pt x="45" y="48"/>
                    </a:cubicBezTo>
                    <a:cubicBezTo>
                      <a:pt x="45" y="48"/>
                      <a:pt x="45" y="48"/>
                      <a:pt x="45" y="48"/>
                    </a:cubicBezTo>
                    <a:cubicBezTo>
                      <a:pt x="5" y="62"/>
                      <a:pt x="5" y="62"/>
                      <a:pt x="5" y="62"/>
                    </a:cubicBezTo>
                    <a:cubicBezTo>
                      <a:pt x="2" y="64"/>
                      <a:pt x="0" y="67"/>
                      <a:pt x="1" y="70"/>
                    </a:cubicBezTo>
                    <a:cubicBezTo>
                      <a:pt x="1" y="70"/>
                      <a:pt x="1" y="70"/>
                      <a:pt x="1" y="71"/>
                    </a:cubicBezTo>
                    <a:cubicBezTo>
                      <a:pt x="3" y="72"/>
                      <a:pt x="6" y="73"/>
                      <a:pt x="9" y="72"/>
                    </a:cubicBezTo>
                    <a:cubicBezTo>
                      <a:pt x="13" y="71"/>
                      <a:pt x="13" y="71"/>
                      <a:pt x="13" y="71"/>
                    </a:cubicBezTo>
                    <a:cubicBezTo>
                      <a:pt x="21" y="91"/>
                      <a:pt x="21" y="91"/>
                      <a:pt x="21" y="91"/>
                    </a:cubicBezTo>
                    <a:cubicBezTo>
                      <a:pt x="21" y="93"/>
                      <a:pt x="24" y="94"/>
                      <a:pt x="27" y="93"/>
                    </a:cubicBezTo>
                    <a:cubicBezTo>
                      <a:pt x="30" y="92"/>
                      <a:pt x="31" y="90"/>
                      <a:pt x="30" y="88"/>
                    </a:cubicBezTo>
                    <a:cubicBezTo>
                      <a:pt x="28" y="82"/>
                      <a:pt x="28" y="82"/>
                      <a:pt x="28" y="82"/>
                    </a:cubicBezTo>
                    <a:cubicBezTo>
                      <a:pt x="36" y="79"/>
                      <a:pt x="36" y="79"/>
                      <a:pt x="36" y="79"/>
                    </a:cubicBezTo>
                    <a:cubicBezTo>
                      <a:pt x="38" y="85"/>
                      <a:pt x="38" y="85"/>
                      <a:pt x="38" y="85"/>
                    </a:cubicBezTo>
                    <a:cubicBezTo>
                      <a:pt x="39" y="87"/>
                      <a:pt x="42" y="88"/>
                      <a:pt x="44" y="87"/>
                    </a:cubicBezTo>
                    <a:cubicBezTo>
                      <a:pt x="47" y="86"/>
                      <a:pt x="49" y="84"/>
                      <a:pt x="48" y="82"/>
                    </a:cubicBezTo>
                    <a:cubicBezTo>
                      <a:pt x="42" y="65"/>
                      <a:pt x="42" y="65"/>
                      <a:pt x="42" y="65"/>
                    </a:cubicBezTo>
                    <a:cubicBezTo>
                      <a:pt x="41" y="61"/>
                      <a:pt x="41" y="61"/>
                      <a:pt x="41" y="61"/>
                    </a:cubicBezTo>
                    <a:cubicBezTo>
                      <a:pt x="51" y="57"/>
                      <a:pt x="51" y="57"/>
                      <a:pt x="51" y="57"/>
                    </a:cubicBezTo>
                    <a:cubicBezTo>
                      <a:pt x="51" y="57"/>
                      <a:pt x="51" y="57"/>
                      <a:pt x="51" y="57"/>
                    </a:cubicBezTo>
                    <a:cubicBezTo>
                      <a:pt x="68" y="51"/>
                      <a:pt x="68" y="51"/>
                      <a:pt x="68" y="51"/>
                    </a:cubicBezTo>
                    <a:cubicBezTo>
                      <a:pt x="78" y="48"/>
                      <a:pt x="78" y="48"/>
                      <a:pt x="78" y="48"/>
                    </a:cubicBezTo>
                    <a:cubicBezTo>
                      <a:pt x="85" y="60"/>
                      <a:pt x="100" y="66"/>
                      <a:pt x="114" y="61"/>
                    </a:cubicBezTo>
                    <a:cubicBezTo>
                      <a:pt x="129" y="56"/>
                      <a:pt x="137" y="39"/>
                      <a:pt x="132" y="23"/>
                    </a:cubicBezTo>
                    <a:close/>
                    <a:moveTo>
                      <a:pt x="119" y="39"/>
                    </a:moveTo>
                    <a:cubicBezTo>
                      <a:pt x="114" y="41"/>
                      <a:pt x="108" y="38"/>
                      <a:pt x="106" y="33"/>
                    </a:cubicBezTo>
                    <a:cubicBezTo>
                      <a:pt x="104" y="27"/>
                      <a:pt x="107" y="21"/>
                      <a:pt x="113" y="19"/>
                    </a:cubicBezTo>
                    <a:cubicBezTo>
                      <a:pt x="118" y="17"/>
                      <a:pt x="124" y="20"/>
                      <a:pt x="126" y="26"/>
                    </a:cubicBezTo>
                    <a:cubicBezTo>
                      <a:pt x="128" y="31"/>
                      <a:pt x="125" y="37"/>
                      <a:pt x="119" y="39"/>
                    </a:cubicBezTo>
                    <a:close/>
                  </a:path>
                </a:pathLst>
              </a:custGeom>
              <a:solidFill>
                <a:schemeClr val="bg2"/>
              </a:solidFill>
              <a:ln w="9525">
                <a:noFill/>
                <a:round/>
                <a:headEnd/>
                <a:tailEnd/>
              </a:ln>
            </p:spPr>
            <p:txBody>
              <a:bodyPr vert="horz" wrap="square" lIns="121920" tIns="60960" rIns="121920" bIns="60960" numCol="1" anchor="t" anchorCtr="0" compatLnSpc="1">
                <a:prstTxWarp prst="textNoShape">
                  <a:avLst/>
                </a:prstTxWarp>
              </a:bodyPr>
              <a:lstStyle/>
              <a:p>
                <a:pPr defTabSz="914498" fontAlgn="base">
                  <a:spcBef>
                    <a:spcPct val="0"/>
                  </a:spcBef>
                  <a:spcAft>
                    <a:spcPct val="0"/>
                  </a:spcAft>
                </a:pPr>
                <a:endParaRPr lang="en-US" sz="1867" dirty="0">
                  <a:solidFill>
                    <a:srgbClr val="000000"/>
                  </a:solidFill>
                  <a:latin typeface="CiscoSansTT Light"/>
                  <a:ea typeface="ＭＳ Ｐゴシック" charset="0"/>
                  <a:cs typeface="CiscoSansTT Light"/>
                </a:endParaRPr>
              </a:p>
            </p:txBody>
          </p:sp>
          <p:sp>
            <p:nvSpPr>
              <p:cNvPr id="291" name="Freeform 93">
                <a:extLst>
                  <a:ext uri="{FF2B5EF4-FFF2-40B4-BE49-F238E27FC236}">
                    <a16:creationId xmlns:a16="http://schemas.microsoft.com/office/drawing/2014/main" id="{4C68E76D-C09F-4139-B98C-661A33F0C49A}"/>
                  </a:ext>
                </a:extLst>
              </p:cNvPr>
              <p:cNvSpPr>
                <a:spLocks noChangeAspect="1" noEditPoints="1"/>
              </p:cNvSpPr>
              <p:nvPr/>
            </p:nvSpPr>
            <p:spPr bwMode="auto">
              <a:xfrm>
                <a:off x="9712032" y="3568568"/>
                <a:ext cx="2110168" cy="1595928"/>
              </a:xfrm>
              <a:custGeom>
                <a:avLst/>
                <a:gdLst>
                  <a:gd name="T0" fmla="*/ 1509 w 1691"/>
                  <a:gd name="T1" fmla="*/ 641 h 1281"/>
                  <a:gd name="T2" fmla="*/ 1508 w 1691"/>
                  <a:gd name="T3" fmla="*/ 124 h 1281"/>
                  <a:gd name="T4" fmla="*/ 1498 w 1691"/>
                  <a:gd name="T5" fmla="*/ 84 h 1281"/>
                  <a:gd name="T6" fmla="*/ 1478 w 1691"/>
                  <a:gd name="T7" fmla="*/ 50 h 1281"/>
                  <a:gd name="T8" fmla="*/ 1448 w 1691"/>
                  <a:gd name="T9" fmla="*/ 23 h 1281"/>
                  <a:gd name="T10" fmla="*/ 1412 w 1691"/>
                  <a:gd name="T11" fmla="*/ 6 h 1281"/>
                  <a:gd name="T12" fmla="*/ 1372 w 1691"/>
                  <a:gd name="T13" fmla="*/ 0 h 1281"/>
                  <a:gd name="T14" fmla="*/ 306 w 1691"/>
                  <a:gd name="T15" fmla="*/ 1 h 1281"/>
                  <a:gd name="T16" fmla="*/ 266 w 1691"/>
                  <a:gd name="T17" fmla="*/ 11 h 1281"/>
                  <a:gd name="T18" fmla="*/ 233 w 1691"/>
                  <a:gd name="T19" fmla="*/ 31 h 1281"/>
                  <a:gd name="T20" fmla="*/ 206 w 1691"/>
                  <a:gd name="T21" fmla="*/ 60 h 1281"/>
                  <a:gd name="T22" fmla="*/ 189 w 1691"/>
                  <a:gd name="T23" fmla="*/ 97 h 1281"/>
                  <a:gd name="T24" fmla="*/ 183 w 1691"/>
                  <a:gd name="T25" fmla="*/ 138 h 1281"/>
                  <a:gd name="T26" fmla="*/ 183 w 1691"/>
                  <a:gd name="T27" fmla="*/ 914 h 1281"/>
                  <a:gd name="T28" fmla="*/ 0 w 1691"/>
                  <a:gd name="T29" fmla="*/ 1144 h 1281"/>
                  <a:gd name="T30" fmla="*/ 6 w 1691"/>
                  <a:gd name="T31" fmla="*/ 1184 h 1281"/>
                  <a:gd name="T32" fmla="*/ 24 w 1691"/>
                  <a:gd name="T33" fmla="*/ 1220 h 1281"/>
                  <a:gd name="T34" fmla="*/ 50 w 1691"/>
                  <a:gd name="T35" fmla="*/ 1249 h 1281"/>
                  <a:gd name="T36" fmla="*/ 84 w 1691"/>
                  <a:gd name="T37" fmla="*/ 1269 h 1281"/>
                  <a:gd name="T38" fmla="*/ 123 w 1691"/>
                  <a:gd name="T39" fmla="*/ 1280 h 1281"/>
                  <a:gd name="T40" fmla="*/ 1554 w 1691"/>
                  <a:gd name="T41" fmla="*/ 1281 h 1281"/>
                  <a:gd name="T42" fmla="*/ 1595 w 1691"/>
                  <a:gd name="T43" fmla="*/ 1274 h 1281"/>
                  <a:gd name="T44" fmla="*/ 1631 w 1691"/>
                  <a:gd name="T45" fmla="*/ 1257 h 1281"/>
                  <a:gd name="T46" fmla="*/ 1660 w 1691"/>
                  <a:gd name="T47" fmla="*/ 1230 h 1281"/>
                  <a:gd name="T48" fmla="*/ 1681 w 1691"/>
                  <a:gd name="T49" fmla="*/ 1197 h 1281"/>
                  <a:gd name="T50" fmla="*/ 1691 w 1691"/>
                  <a:gd name="T51" fmla="*/ 1158 h 1281"/>
                  <a:gd name="T52" fmla="*/ 1509 w 1691"/>
                  <a:gd name="T53" fmla="*/ 914 h 1281"/>
                  <a:gd name="T54" fmla="*/ 320 w 1691"/>
                  <a:gd name="T55" fmla="*/ 174 h 1281"/>
                  <a:gd name="T56" fmla="*/ 333 w 1691"/>
                  <a:gd name="T57" fmla="*/ 150 h 1281"/>
                  <a:gd name="T58" fmla="*/ 356 w 1691"/>
                  <a:gd name="T59" fmla="*/ 139 h 1281"/>
                  <a:gd name="T60" fmla="*/ 1325 w 1691"/>
                  <a:gd name="T61" fmla="*/ 138 h 1281"/>
                  <a:gd name="T62" fmla="*/ 1352 w 1691"/>
                  <a:gd name="T63" fmla="*/ 146 h 1281"/>
                  <a:gd name="T64" fmla="*/ 1368 w 1691"/>
                  <a:gd name="T65" fmla="*/ 165 h 1281"/>
                  <a:gd name="T66" fmla="*/ 1372 w 1691"/>
                  <a:gd name="T67" fmla="*/ 823 h 1281"/>
                  <a:gd name="T68" fmla="*/ 1368 w 1691"/>
                  <a:gd name="T69" fmla="*/ 841 h 1281"/>
                  <a:gd name="T70" fmla="*/ 1352 w 1691"/>
                  <a:gd name="T71" fmla="*/ 861 h 1281"/>
                  <a:gd name="T72" fmla="*/ 1325 w 1691"/>
                  <a:gd name="T73" fmla="*/ 869 h 1281"/>
                  <a:gd name="T74" fmla="*/ 356 w 1691"/>
                  <a:gd name="T75" fmla="*/ 868 h 1281"/>
                  <a:gd name="T76" fmla="*/ 333 w 1691"/>
                  <a:gd name="T77" fmla="*/ 855 h 1281"/>
                  <a:gd name="T78" fmla="*/ 320 w 1691"/>
                  <a:gd name="T79" fmla="*/ 832 h 1281"/>
                  <a:gd name="T80" fmla="*/ 1006 w 1691"/>
                  <a:gd name="T81" fmla="*/ 1189 h 1281"/>
                  <a:gd name="T82" fmla="*/ 722 w 1691"/>
                  <a:gd name="T83" fmla="*/ 1188 h 1281"/>
                  <a:gd name="T84" fmla="*/ 699 w 1691"/>
                  <a:gd name="T85" fmla="*/ 1176 h 1281"/>
                  <a:gd name="T86" fmla="*/ 686 w 1691"/>
                  <a:gd name="T87" fmla="*/ 1153 h 1281"/>
                  <a:gd name="T88" fmla="*/ 686 w 1691"/>
                  <a:gd name="T89" fmla="*/ 1134 h 1281"/>
                  <a:gd name="T90" fmla="*/ 699 w 1691"/>
                  <a:gd name="T91" fmla="*/ 1111 h 1281"/>
                  <a:gd name="T92" fmla="*/ 722 w 1691"/>
                  <a:gd name="T93" fmla="*/ 1099 h 1281"/>
                  <a:gd name="T94" fmla="*/ 1006 w 1691"/>
                  <a:gd name="T95" fmla="*/ 1098 h 1281"/>
                  <a:gd name="T96" fmla="*/ 1031 w 1691"/>
                  <a:gd name="T97" fmla="*/ 1106 h 1281"/>
                  <a:gd name="T98" fmla="*/ 1048 w 1691"/>
                  <a:gd name="T99" fmla="*/ 1125 h 1281"/>
                  <a:gd name="T100" fmla="*/ 1052 w 1691"/>
                  <a:gd name="T101" fmla="*/ 1144 h 1281"/>
                  <a:gd name="T102" fmla="*/ 1044 w 1691"/>
                  <a:gd name="T103" fmla="*/ 1169 h 1281"/>
                  <a:gd name="T104" fmla="*/ 1023 w 1691"/>
                  <a:gd name="T105" fmla="*/ 1185 h 1281"/>
                  <a:gd name="T106" fmla="*/ 1006 w 1691"/>
                  <a:gd name="T107" fmla="*/ 1189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91" h="1281">
                    <a:moveTo>
                      <a:pt x="1509" y="914"/>
                    </a:moveTo>
                    <a:lnTo>
                      <a:pt x="1509" y="778"/>
                    </a:lnTo>
                    <a:lnTo>
                      <a:pt x="1509" y="641"/>
                    </a:lnTo>
                    <a:lnTo>
                      <a:pt x="1509" y="138"/>
                    </a:lnTo>
                    <a:lnTo>
                      <a:pt x="1509" y="138"/>
                    </a:lnTo>
                    <a:lnTo>
                      <a:pt x="1508" y="124"/>
                    </a:lnTo>
                    <a:lnTo>
                      <a:pt x="1507" y="110"/>
                    </a:lnTo>
                    <a:lnTo>
                      <a:pt x="1503" y="97"/>
                    </a:lnTo>
                    <a:lnTo>
                      <a:pt x="1498" y="84"/>
                    </a:lnTo>
                    <a:lnTo>
                      <a:pt x="1493" y="72"/>
                    </a:lnTo>
                    <a:lnTo>
                      <a:pt x="1486" y="60"/>
                    </a:lnTo>
                    <a:lnTo>
                      <a:pt x="1478" y="50"/>
                    </a:lnTo>
                    <a:lnTo>
                      <a:pt x="1468" y="41"/>
                    </a:lnTo>
                    <a:lnTo>
                      <a:pt x="1459" y="31"/>
                    </a:lnTo>
                    <a:lnTo>
                      <a:pt x="1448" y="23"/>
                    </a:lnTo>
                    <a:lnTo>
                      <a:pt x="1437" y="16"/>
                    </a:lnTo>
                    <a:lnTo>
                      <a:pt x="1425" y="11"/>
                    </a:lnTo>
                    <a:lnTo>
                      <a:pt x="1412" y="6"/>
                    </a:lnTo>
                    <a:lnTo>
                      <a:pt x="1399" y="3"/>
                    </a:lnTo>
                    <a:lnTo>
                      <a:pt x="1385" y="1"/>
                    </a:lnTo>
                    <a:lnTo>
                      <a:pt x="1372" y="0"/>
                    </a:lnTo>
                    <a:lnTo>
                      <a:pt x="320" y="0"/>
                    </a:lnTo>
                    <a:lnTo>
                      <a:pt x="320" y="0"/>
                    </a:lnTo>
                    <a:lnTo>
                      <a:pt x="306" y="1"/>
                    </a:lnTo>
                    <a:lnTo>
                      <a:pt x="293" y="3"/>
                    </a:lnTo>
                    <a:lnTo>
                      <a:pt x="279" y="6"/>
                    </a:lnTo>
                    <a:lnTo>
                      <a:pt x="266" y="11"/>
                    </a:lnTo>
                    <a:lnTo>
                      <a:pt x="255" y="16"/>
                    </a:lnTo>
                    <a:lnTo>
                      <a:pt x="243" y="23"/>
                    </a:lnTo>
                    <a:lnTo>
                      <a:pt x="233" y="31"/>
                    </a:lnTo>
                    <a:lnTo>
                      <a:pt x="223" y="41"/>
                    </a:lnTo>
                    <a:lnTo>
                      <a:pt x="214" y="50"/>
                    </a:lnTo>
                    <a:lnTo>
                      <a:pt x="206" y="60"/>
                    </a:lnTo>
                    <a:lnTo>
                      <a:pt x="199" y="72"/>
                    </a:lnTo>
                    <a:lnTo>
                      <a:pt x="193" y="84"/>
                    </a:lnTo>
                    <a:lnTo>
                      <a:pt x="189" y="97"/>
                    </a:lnTo>
                    <a:lnTo>
                      <a:pt x="185" y="110"/>
                    </a:lnTo>
                    <a:lnTo>
                      <a:pt x="183" y="124"/>
                    </a:lnTo>
                    <a:lnTo>
                      <a:pt x="183" y="138"/>
                    </a:lnTo>
                    <a:lnTo>
                      <a:pt x="183" y="641"/>
                    </a:lnTo>
                    <a:lnTo>
                      <a:pt x="183" y="778"/>
                    </a:lnTo>
                    <a:lnTo>
                      <a:pt x="183" y="914"/>
                    </a:lnTo>
                    <a:lnTo>
                      <a:pt x="0" y="1098"/>
                    </a:lnTo>
                    <a:lnTo>
                      <a:pt x="0" y="1144"/>
                    </a:lnTo>
                    <a:lnTo>
                      <a:pt x="0" y="1144"/>
                    </a:lnTo>
                    <a:lnTo>
                      <a:pt x="1" y="1158"/>
                    </a:lnTo>
                    <a:lnTo>
                      <a:pt x="3" y="1170"/>
                    </a:lnTo>
                    <a:lnTo>
                      <a:pt x="6" y="1184"/>
                    </a:lnTo>
                    <a:lnTo>
                      <a:pt x="11" y="1197"/>
                    </a:lnTo>
                    <a:lnTo>
                      <a:pt x="17" y="1208"/>
                    </a:lnTo>
                    <a:lnTo>
                      <a:pt x="24" y="1220"/>
                    </a:lnTo>
                    <a:lnTo>
                      <a:pt x="31" y="1230"/>
                    </a:lnTo>
                    <a:lnTo>
                      <a:pt x="40" y="1241"/>
                    </a:lnTo>
                    <a:lnTo>
                      <a:pt x="50" y="1249"/>
                    </a:lnTo>
                    <a:lnTo>
                      <a:pt x="61" y="1257"/>
                    </a:lnTo>
                    <a:lnTo>
                      <a:pt x="72" y="1264"/>
                    </a:lnTo>
                    <a:lnTo>
                      <a:pt x="84" y="1269"/>
                    </a:lnTo>
                    <a:lnTo>
                      <a:pt x="96" y="1274"/>
                    </a:lnTo>
                    <a:lnTo>
                      <a:pt x="109" y="1278"/>
                    </a:lnTo>
                    <a:lnTo>
                      <a:pt x="123" y="1280"/>
                    </a:lnTo>
                    <a:lnTo>
                      <a:pt x="137" y="1281"/>
                    </a:lnTo>
                    <a:lnTo>
                      <a:pt x="1554" y="1281"/>
                    </a:lnTo>
                    <a:lnTo>
                      <a:pt x="1554" y="1281"/>
                    </a:lnTo>
                    <a:lnTo>
                      <a:pt x="1569" y="1280"/>
                    </a:lnTo>
                    <a:lnTo>
                      <a:pt x="1582" y="1278"/>
                    </a:lnTo>
                    <a:lnTo>
                      <a:pt x="1595" y="1274"/>
                    </a:lnTo>
                    <a:lnTo>
                      <a:pt x="1608" y="1269"/>
                    </a:lnTo>
                    <a:lnTo>
                      <a:pt x="1620" y="1264"/>
                    </a:lnTo>
                    <a:lnTo>
                      <a:pt x="1631" y="1257"/>
                    </a:lnTo>
                    <a:lnTo>
                      <a:pt x="1642" y="1249"/>
                    </a:lnTo>
                    <a:lnTo>
                      <a:pt x="1652" y="1241"/>
                    </a:lnTo>
                    <a:lnTo>
                      <a:pt x="1660" y="1230"/>
                    </a:lnTo>
                    <a:lnTo>
                      <a:pt x="1668" y="1220"/>
                    </a:lnTo>
                    <a:lnTo>
                      <a:pt x="1675" y="1208"/>
                    </a:lnTo>
                    <a:lnTo>
                      <a:pt x="1681" y="1197"/>
                    </a:lnTo>
                    <a:lnTo>
                      <a:pt x="1685" y="1184"/>
                    </a:lnTo>
                    <a:lnTo>
                      <a:pt x="1689" y="1170"/>
                    </a:lnTo>
                    <a:lnTo>
                      <a:pt x="1691" y="1158"/>
                    </a:lnTo>
                    <a:lnTo>
                      <a:pt x="1691" y="1144"/>
                    </a:lnTo>
                    <a:lnTo>
                      <a:pt x="1691" y="1098"/>
                    </a:lnTo>
                    <a:lnTo>
                      <a:pt x="1509" y="914"/>
                    </a:lnTo>
                    <a:close/>
                    <a:moveTo>
                      <a:pt x="320" y="183"/>
                    </a:moveTo>
                    <a:lnTo>
                      <a:pt x="320" y="183"/>
                    </a:lnTo>
                    <a:lnTo>
                      <a:pt x="320" y="174"/>
                    </a:lnTo>
                    <a:lnTo>
                      <a:pt x="324" y="165"/>
                    </a:lnTo>
                    <a:lnTo>
                      <a:pt x="327" y="157"/>
                    </a:lnTo>
                    <a:lnTo>
                      <a:pt x="333" y="150"/>
                    </a:lnTo>
                    <a:lnTo>
                      <a:pt x="340" y="146"/>
                    </a:lnTo>
                    <a:lnTo>
                      <a:pt x="348" y="141"/>
                    </a:lnTo>
                    <a:lnTo>
                      <a:pt x="356" y="139"/>
                    </a:lnTo>
                    <a:lnTo>
                      <a:pt x="365" y="138"/>
                    </a:lnTo>
                    <a:lnTo>
                      <a:pt x="1325" y="138"/>
                    </a:lnTo>
                    <a:lnTo>
                      <a:pt x="1325" y="138"/>
                    </a:lnTo>
                    <a:lnTo>
                      <a:pt x="1335" y="139"/>
                    </a:lnTo>
                    <a:lnTo>
                      <a:pt x="1344" y="141"/>
                    </a:lnTo>
                    <a:lnTo>
                      <a:pt x="1352" y="146"/>
                    </a:lnTo>
                    <a:lnTo>
                      <a:pt x="1358" y="150"/>
                    </a:lnTo>
                    <a:lnTo>
                      <a:pt x="1363" y="157"/>
                    </a:lnTo>
                    <a:lnTo>
                      <a:pt x="1368" y="165"/>
                    </a:lnTo>
                    <a:lnTo>
                      <a:pt x="1370" y="174"/>
                    </a:lnTo>
                    <a:lnTo>
                      <a:pt x="1372" y="183"/>
                    </a:lnTo>
                    <a:lnTo>
                      <a:pt x="1372" y="823"/>
                    </a:lnTo>
                    <a:lnTo>
                      <a:pt x="1372" y="823"/>
                    </a:lnTo>
                    <a:lnTo>
                      <a:pt x="1370" y="832"/>
                    </a:lnTo>
                    <a:lnTo>
                      <a:pt x="1368" y="841"/>
                    </a:lnTo>
                    <a:lnTo>
                      <a:pt x="1363" y="848"/>
                    </a:lnTo>
                    <a:lnTo>
                      <a:pt x="1358" y="855"/>
                    </a:lnTo>
                    <a:lnTo>
                      <a:pt x="1352" y="861"/>
                    </a:lnTo>
                    <a:lnTo>
                      <a:pt x="1344" y="866"/>
                    </a:lnTo>
                    <a:lnTo>
                      <a:pt x="1335" y="868"/>
                    </a:lnTo>
                    <a:lnTo>
                      <a:pt x="1325" y="869"/>
                    </a:lnTo>
                    <a:lnTo>
                      <a:pt x="365" y="869"/>
                    </a:lnTo>
                    <a:lnTo>
                      <a:pt x="365" y="869"/>
                    </a:lnTo>
                    <a:lnTo>
                      <a:pt x="356" y="868"/>
                    </a:lnTo>
                    <a:lnTo>
                      <a:pt x="348" y="866"/>
                    </a:lnTo>
                    <a:lnTo>
                      <a:pt x="340" y="861"/>
                    </a:lnTo>
                    <a:lnTo>
                      <a:pt x="333" y="855"/>
                    </a:lnTo>
                    <a:lnTo>
                      <a:pt x="327" y="848"/>
                    </a:lnTo>
                    <a:lnTo>
                      <a:pt x="324" y="841"/>
                    </a:lnTo>
                    <a:lnTo>
                      <a:pt x="320" y="832"/>
                    </a:lnTo>
                    <a:lnTo>
                      <a:pt x="320" y="823"/>
                    </a:lnTo>
                    <a:lnTo>
                      <a:pt x="320" y="183"/>
                    </a:lnTo>
                    <a:close/>
                    <a:moveTo>
                      <a:pt x="1006" y="1189"/>
                    </a:moveTo>
                    <a:lnTo>
                      <a:pt x="731" y="1189"/>
                    </a:lnTo>
                    <a:lnTo>
                      <a:pt x="731" y="1189"/>
                    </a:lnTo>
                    <a:lnTo>
                      <a:pt x="722" y="1188"/>
                    </a:lnTo>
                    <a:lnTo>
                      <a:pt x="714" y="1185"/>
                    </a:lnTo>
                    <a:lnTo>
                      <a:pt x="706" y="1181"/>
                    </a:lnTo>
                    <a:lnTo>
                      <a:pt x="699" y="1176"/>
                    </a:lnTo>
                    <a:lnTo>
                      <a:pt x="693" y="1169"/>
                    </a:lnTo>
                    <a:lnTo>
                      <a:pt x="690" y="1161"/>
                    </a:lnTo>
                    <a:lnTo>
                      <a:pt x="686" y="1153"/>
                    </a:lnTo>
                    <a:lnTo>
                      <a:pt x="686" y="1144"/>
                    </a:lnTo>
                    <a:lnTo>
                      <a:pt x="686" y="1144"/>
                    </a:lnTo>
                    <a:lnTo>
                      <a:pt x="686" y="1134"/>
                    </a:lnTo>
                    <a:lnTo>
                      <a:pt x="690" y="1125"/>
                    </a:lnTo>
                    <a:lnTo>
                      <a:pt x="693" y="1118"/>
                    </a:lnTo>
                    <a:lnTo>
                      <a:pt x="699" y="1111"/>
                    </a:lnTo>
                    <a:lnTo>
                      <a:pt x="706" y="1106"/>
                    </a:lnTo>
                    <a:lnTo>
                      <a:pt x="714" y="1101"/>
                    </a:lnTo>
                    <a:lnTo>
                      <a:pt x="722" y="1099"/>
                    </a:lnTo>
                    <a:lnTo>
                      <a:pt x="731" y="1098"/>
                    </a:lnTo>
                    <a:lnTo>
                      <a:pt x="1006" y="1098"/>
                    </a:lnTo>
                    <a:lnTo>
                      <a:pt x="1006" y="1098"/>
                    </a:lnTo>
                    <a:lnTo>
                      <a:pt x="1015" y="1099"/>
                    </a:lnTo>
                    <a:lnTo>
                      <a:pt x="1023" y="1101"/>
                    </a:lnTo>
                    <a:lnTo>
                      <a:pt x="1031" y="1106"/>
                    </a:lnTo>
                    <a:lnTo>
                      <a:pt x="1038" y="1111"/>
                    </a:lnTo>
                    <a:lnTo>
                      <a:pt x="1044" y="1118"/>
                    </a:lnTo>
                    <a:lnTo>
                      <a:pt x="1048" y="1125"/>
                    </a:lnTo>
                    <a:lnTo>
                      <a:pt x="1051" y="1134"/>
                    </a:lnTo>
                    <a:lnTo>
                      <a:pt x="1052" y="1144"/>
                    </a:lnTo>
                    <a:lnTo>
                      <a:pt x="1052" y="1144"/>
                    </a:lnTo>
                    <a:lnTo>
                      <a:pt x="1051" y="1153"/>
                    </a:lnTo>
                    <a:lnTo>
                      <a:pt x="1048" y="1161"/>
                    </a:lnTo>
                    <a:lnTo>
                      <a:pt x="1044" y="1169"/>
                    </a:lnTo>
                    <a:lnTo>
                      <a:pt x="1038" y="1176"/>
                    </a:lnTo>
                    <a:lnTo>
                      <a:pt x="1031" y="1181"/>
                    </a:lnTo>
                    <a:lnTo>
                      <a:pt x="1023" y="1185"/>
                    </a:lnTo>
                    <a:lnTo>
                      <a:pt x="1015" y="1188"/>
                    </a:lnTo>
                    <a:lnTo>
                      <a:pt x="1006" y="1189"/>
                    </a:lnTo>
                    <a:lnTo>
                      <a:pt x="1006" y="1189"/>
                    </a:lnTo>
                    <a:close/>
                  </a:path>
                </a:pathLst>
              </a:custGeom>
              <a:solidFill>
                <a:schemeClr val="accent3"/>
              </a:solidFill>
              <a:ln>
                <a:noFill/>
              </a:ln>
              <a:effectLst/>
            </p:spPr>
            <p:txBody>
              <a:bodyPr vert="horz" wrap="square" lIns="121920" tIns="60960" rIns="121920" bIns="60960" numCol="1" anchor="t" anchorCtr="0" compatLnSpc="1">
                <a:prstTxWarp prst="textNoShape">
                  <a:avLst/>
                </a:prstTxWarp>
              </a:bodyPr>
              <a:lstStyle/>
              <a:p>
                <a:pPr defTabSz="914498" fontAlgn="base">
                  <a:spcBef>
                    <a:spcPct val="0"/>
                  </a:spcBef>
                  <a:spcAft>
                    <a:spcPct val="0"/>
                  </a:spcAft>
                </a:pPr>
                <a:endParaRPr lang="en-US" sz="1867" dirty="0">
                  <a:solidFill>
                    <a:srgbClr val="FFFFFF"/>
                  </a:solidFill>
                  <a:latin typeface="Arial" charset="0"/>
                  <a:ea typeface="ＭＳ Ｐゴシック" charset="0"/>
                </a:endParaRPr>
              </a:p>
            </p:txBody>
          </p:sp>
          <p:sp>
            <p:nvSpPr>
              <p:cNvPr id="292" name="Rounded Rectangle 154">
                <a:extLst>
                  <a:ext uri="{FF2B5EF4-FFF2-40B4-BE49-F238E27FC236}">
                    <a16:creationId xmlns:a16="http://schemas.microsoft.com/office/drawing/2014/main" id="{F6D9FCDB-616B-4303-A9EE-015868DB52E3}"/>
                  </a:ext>
                </a:extLst>
              </p:cNvPr>
              <p:cNvSpPr/>
              <p:nvPr/>
            </p:nvSpPr>
            <p:spPr>
              <a:xfrm>
                <a:off x="1886225" y="2621799"/>
                <a:ext cx="1950065" cy="390144"/>
              </a:xfrm>
              <a:prstGeom prst="roundRect">
                <a:avLst>
                  <a:gd name="adj" fmla="val 50000"/>
                </a:avLst>
              </a:prstGeom>
              <a:solidFill>
                <a:schemeClr val="tx2"/>
              </a:solidFill>
              <a:ln w="25400" cap="flat" cmpd="sng" algn="ctr">
                <a:noFill/>
                <a:prstDash val="solid"/>
              </a:ln>
              <a:effectLst/>
            </p:spPr>
            <p:txBody>
              <a:bodyPr lIns="121917" tIns="60959" rIns="121917" bIns="60959" rtlCol="0" anchor="ctr"/>
              <a:lstStyle/>
              <a:p>
                <a:pPr defTabSz="609335" fontAlgn="base">
                  <a:spcBef>
                    <a:spcPct val="0"/>
                  </a:spcBef>
                  <a:spcAft>
                    <a:spcPct val="0"/>
                  </a:spcAft>
                  <a:defRPr/>
                </a:pPr>
                <a:r>
                  <a:rPr lang="en-US" sz="1200" kern="0" dirty="0">
                    <a:solidFill>
                      <a:srgbClr val="FFFFFF"/>
                    </a:solidFill>
                    <a:latin typeface="CiscoSansTT" panose="020B0503020201020303" pitchFamily="34" charset="0"/>
                    <a:ea typeface="Apple LiGothic Medium"/>
                    <a:cs typeface="CiscoSansTT" panose="020B0503020201020303" pitchFamily="34" charset="0"/>
                  </a:rPr>
                  <a:t>Web Redirect</a:t>
                </a:r>
              </a:p>
            </p:txBody>
          </p:sp>
          <p:sp>
            <p:nvSpPr>
              <p:cNvPr id="293" name="Rounded Rectangle 155">
                <a:extLst>
                  <a:ext uri="{FF2B5EF4-FFF2-40B4-BE49-F238E27FC236}">
                    <a16:creationId xmlns:a16="http://schemas.microsoft.com/office/drawing/2014/main" id="{A7287A3A-E760-418F-AE31-E0EA61311B62}"/>
                  </a:ext>
                </a:extLst>
              </p:cNvPr>
              <p:cNvSpPr/>
              <p:nvPr/>
            </p:nvSpPr>
            <p:spPr>
              <a:xfrm>
                <a:off x="1952922" y="4165261"/>
                <a:ext cx="1764725" cy="390144"/>
              </a:xfrm>
              <a:prstGeom prst="roundRect">
                <a:avLst>
                  <a:gd name="adj" fmla="val 50000"/>
                </a:avLst>
              </a:prstGeom>
              <a:solidFill>
                <a:schemeClr val="tx2"/>
              </a:solidFill>
              <a:ln w="25400" cap="flat" cmpd="sng" algn="ctr">
                <a:noFill/>
                <a:prstDash val="solid"/>
              </a:ln>
              <a:effectLst/>
            </p:spPr>
            <p:txBody>
              <a:bodyPr lIns="121917" tIns="60959" rIns="121917" bIns="60959" rtlCol="0" anchor="ctr"/>
              <a:lstStyle/>
              <a:p>
                <a:pPr defTabSz="609335" fontAlgn="base">
                  <a:spcBef>
                    <a:spcPct val="0"/>
                  </a:spcBef>
                  <a:spcAft>
                    <a:spcPct val="0"/>
                  </a:spcAft>
                  <a:defRPr/>
                </a:pPr>
                <a:r>
                  <a:rPr lang="en-US" sz="1200" kern="0" dirty="0">
                    <a:solidFill>
                      <a:srgbClr val="FFFFFF"/>
                    </a:solidFill>
                    <a:latin typeface="CiscoSansTT" panose="020B0503020201020303" pitchFamily="34" charset="0"/>
                    <a:ea typeface="Apple LiGothic Medium"/>
                    <a:cs typeface="CiscoSansTT" panose="020B0503020201020303" pitchFamily="34" charset="0"/>
                  </a:rPr>
                  <a:t>Web Link</a:t>
                </a:r>
              </a:p>
            </p:txBody>
          </p:sp>
          <p:sp>
            <p:nvSpPr>
              <p:cNvPr id="294" name="Rounded Rectangle 156">
                <a:extLst>
                  <a:ext uri="{FF2B5EF4-FFF2-40B4-BE49-F238E27FC236}">
                    <a16:creationId xmlns:a16="http://schemas.microsoft.com/office/drawing/2014/main" id="{6165F83D-296F-40C4-B958-49FDE425F499}"/>
                  </a:ext>
                </a:extLst>
              </p:cNvPr>
              <p:cNvSpPr/>
              <p:nvPr/>
            </p:nvSpPr>
            <p:spPr>
              <a:xfrm>
                <a:off x="1946036" y="4673708"/>
                <a:ext cx="6959013" cy="390144"/>
              </a:xfrm>
              <a:prstGeom prst="roundRect">
                <a:avLst>
                  <a:gd name="adj" fmla="val 50000"/>
                </a:avLst>
              </a:prstGeom>
              <a:solidFill>
                <a:schemeClr val="tx2"/>
              </a:solidFill>
              <a:ln w="25400" cap="flat" cmpd="sng" algn="ctr">
                <a:noFill/>
                <a:prstDash val="solid"/>
              </a:ln>
              <a:effectLst/>
            </p:spPr>
            <p:txBody>
              <a:bodyPr lIns="121917" tIns="60959" rIns="121917" bIns="60959" rtlCol="0" anchor="ctr"/>
              <a:lstStyle/>
              <a:p>
                <a:pPr defTabSz="609335" fontAlgn="base">
                  <a:spcBef>
                    <a:spcPct val="0"/>
                  </a:spcBef>
                  <a:spcAft>
                    <a:spcPct val="0"/>
                  </a:spcAft>
                  <a:defRPr/>
                </a:pPr>
                <a:r>
                  <a:rPr lang="en-US" sz="1400" kern="0" dirty="0">
                    <a:solidFill>
                      <a:srgbClr val="FFFFFF"/>
                    </a:solidFill>
                    <a:latin typeface="CiscoSansTT" panose="020B0503020201020303" pitchFamily="34" charset="0"/>
                    <a:ea typeface="Apple LiGothic Medium"/>
                    <a:cs typeface="CiscoSansTT" panose="020B0503020201020303" pitchFamily="34" charset="0"/>
                  </a:rPr>
                  <a:t>Email Attachment</a:t>
                </a:r>
              </a:p>
            </p:txBody>
          </p:sp>
          <p:sp>
            <p:nvSpPr>
              <p:cNvPr id="295" name="Pentagon 62">
                <a:extLst>
                  <a:ext uri="{FF2B5EF4-FFF2-40B4-BE49-F238E27FC236}">
                    <a16:creationId xmlns:a16="http://schemas.microsoft.com/office/drawing/2014/main" id="{5A886A6D-E225-4E48-8401-6344E9341364}"/>
                  </a:ext>
                </a:extLst>
              </p:cNvPr>
              <p:cNvSpPr/>
              <p:nvPr/>
            </p:nvSpPr>
            <p:spPr>
              <a:xfrm>
                <a:off x="8667402" y="4673708"/>
                <a:ext cx="984671" cy="390144"/>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fontAlgn="base">
                  <a:spcBef>
                    <a:spcPct val="0"/>
                  </a:spcBef>
                  <a:spcAft>
                    <a:spcPct val="0"/>
                  </a:spcAft>
                  <a:defRPr/>
                </a:pPr>
                <a:endParaRPr lang="en-US" sz="2400" kern="0" dirty="0">
                  <a:solidFill>
                    <a:sysClr val="windowText" lastClr="000000"/>
                  </a:solidFill>
                  <a:latin typeface="CiscoSansTT ExtraLight"/>
                </a:endParaRPr>
              </a:p>
            </p:txBody>
          </p:sp>
          <p:sp>
            <p:nvSpPr>
              <p:cNvPr id="296" name="Rounded Rectangle 159">
                <a:extLst>
                  <a:ext uri="{FF2B5EF4-FFF2-40B4-BE49-F238E27FC236}">
                    <a16:creationId xmlns:a16="http://schemas.microsoft.com/office/drawing/2014/main" id="{63B71269-45B6-4FF8-B0A2-837C318A41A3}"/>
                  </a:ext>
                </a:extLst>
              </p:cNvPr>
              <p:cNvSpPr/>
              <p:nvPr/>
            </p:nvSpPr>
            <p:spPr>
              <a:xfrm>
                <a:off x="5665229" y="3528681"/>
                <a:ext cx="867193" cy="390144"/>
              </a:xfrm>
              <a:prstGeom prst="roundRect">
                <a:avLst>
                  <a:gd name="adj" fmla="val 50000"/>
                </a:avLst>
              </a:prstGeom>
              <a:solidFill>
                <a:schemeClr val="tx2"/>
              </a:solidFill>
              <a:ln w="25400" cap="flat" cmpd="sng" algn="ctr">
                <a:noFill/>
                <a:prstDash val="solid"/>
              </a:ln>
              <a:effectLst/>
            </p:spPr>
            <p:txBody>
              <a:bodyPr lIns="121917" tIns="60959" rIns="121917" bIns="60959" rtlCol="0" anchor="ctr"/>
              <a:lstStyle/>
              <a:p>
                <a:pPr defTabSz="609335" fontAlgn="base">
                  <a:spcBef>
                    <a:spcPct val="0"/>
                  </a:spcBef>
                  <a:spcAft>
                    <a:spcPct val="0"/>
                  </a:spcAft>
                  <a:defRPr/>
                </a:pPr>
                <a:r>
                  <a:rPr lang="en-US" sz="1400" kern="0" dirty="0">
                    <a:solidFill>
                      <a:srgbClr val="FFFFFF"/>
                    </a:solidFill>
                    <a:latin typeface="CiscoSansTT" panose="020B0503020201020303" pitchFamily="34" charset="0"/>
                    <a:ea typeface="Apple LiGothic Medium"/>
                    <a:cs typeface="CiscoSansTT" panose="020B0503020201020303" pitchFamily="34" charset="0"/>
                  </a:rPr>
                  <a:t>C2</a:t>
                </a:r>
              </a:p>
            </p:txBody>
          </p:sp>
          <p:sp>
            <p:nvSpPr>
              <p:cNvPr id="297" name="Rounded Rectangle 161">
                <a:extLst>
                  <a:ext uri="{FF2B5EF4-FFF2-40B4-BE49-F238E27FC236}">
                    <a16:creationId xmlns:a16="http://schemas.microsoft.com/office/drawing/2014/main" id="{E5CC68D9-79C7-4597-97EF-44F87E5F1085}"/>
                  </a:ext>
                </a:extLst>
              </p:cNvPr>
              <p:cNvSpPr/>
              <p:nvPr/>
            </p:nvSpPr>
            <p:spPr>
              <a:xfrm>
                <a:off x="8336172" y="3528679"/>
                <a:ext cx="1445843" cy="393348"/>
              </a:xfrm>
              <a:prstGeom prst="roundRect">
                <a:avLst>
                  <a:gd name="adj" fmla="val 50000"/>
                </a:avLst>
              </a:prstGeom>
              <a:solidFill>
                <a:schemeClr val="tx2"/>
              </a:solidFill>
              <a:ln w="25400" cap="flat" cmpd="sng" algn="ctr">
                <a:noFill/>
                <a:prstDash val="solid"/>
              </a:ln>
              <a:effectLst/>
            </p:spPr>
            <p:txBody>
              <a:bodyPr lIns="121917" tIns="60959" rIns="121917" bIns="60959" rtlCol="0" anchor="ctr"/>
              <a:lstStyle/>
              <a:p>
                <a:pPr defTabSz="609335" fontAlgn="base">
                  <a:spcBef>
                    <a:spcPct val="0"/>
                  </a:spcBef>
                  <a:spcAft>
                    <a:spcPct val="0"/>
                  </a:spcAft>
                  <a:defRPr/>
                </a:pPr>
                <a:r>
                  <a:rPr lang="en-US" sz="1200" kern="0" dirty="0">
                    <a:solidFill>
                      <a:srgbClr val="FFFFFF"/>
                    </a:solidFill>
                    <a:latin typeface="CiscoSansTT" panose="020B0503020201020303" pitchFamily="34" charset="0"/>
                    <a:ea typeface="Apple LiGothic Medium"/>
                    <a:cs typeface="CiscoSansTT" panose="020B0503020201020303" pitchFamily="34" charset="0"/>
                  </a:rPr>
                  <a:t>File drop</a:t>
                </a:r>
              </a:p>
            </p:txBody>
          </p:sp>
          <p:sp>
            <p:nvSpPr>
              <p:cNvPr id="298" name="Rounded Rectangle 164">
                <a:extLst>
                  <a:ext uri="{FF2B5EF4-FFF2-40B4-BE49-F238E27FC236}">
                    <a16:creationId xmlns:a16="http://schemas.microsoft.com/office/drawing/2014/main" id="{8D454817-F6F8-4D0B-A888-E5AA80B21D10}"/>
                  </a:ext>
                </a:extLst>
              </p:cNvPr>
              <p:cNvSpPr/>
              <p:nvPr/>
            </p:nvSpPr>
            <p:spPr>
              <a:xfrm rot="16200000">
                <a:off x="10479803" y="2977329"/>
                <a:ext cx="565147" cy="390144"/>
              </a:xfrm>
              <a:prstGeom prst="roundRect">
                <a:avLst>
                  <a:gd name="adj" fmla="val 50000"/>
                </a:avLst>
              </a:prstGeom>
              <a:solidFill>
                <a:schemeClr val="tx2"/>
              </a:solidFill>
              <a:ln w="25400" cap="flat" cmpd="sng" algn="ctr">
                <a:noFill/>
                <a:prstDash val="solid"/>
              </a:ln>
              <a:effectLst/>
            </p:spPr>
            <p:txBody>
              <a:bodyPr lIns="121917" tIns="60959" rIns="121917" bIns="60959" rtlCol="0" anchor="ctr"/>
              <a:lstStyle/>
              <a:p>
                <a:pPr defTabSz="609335" fontAlgn="base">
                  <a:spcBef>
                    <a:spcPct val="0"/>
                  </a:spcBef>
                  <a:spcAft>
                    <a:spcPct val="0"/>
                  </a:spcAft>
                  <a:defRPr/>
                </a:pPr>
                <a:endParaRPr lang="en-US" sz="1867" kern="0" dirty="0">
                  <a:solidFill>
                    <a:srgbClr val="FFFFFF"/>
                  </a:solidFill>
                  <a:latin typeface="CiscoSansTT" panose="020B0503020201020303" pitchFamily="34" charset="0"/>
                  <a:ea typeface="Apple LiGothic Medium"/>
                  <a:cs typeface="CiscoSansTT" panose="020B0503020201020303" pitchFamily="34" charset="0"/>
                </a:endParaRPr>
              </a:p>
            </p:txBody>
          </p:sp>
          <p:sp>
            <p:nvSpPr>
              <p:cNvPr id="299" name="Pentagon 62">
                <a:extLst>
                  <a:ext uri="{FF2B5EF4-FFF2-40B4-BE49-F238E27FC236}">
                    <a16:creationId xmlns:a16="http://schemas.microsoft.com/office/drawing/2014/main" id="{48E22F13-829C-4133-B08D-46421E2AB0EF}"/>
                  </a:ext>
                </a:extLst>
              </p:cNvPr>
              <p:cNvSpPr/>
              <p:nvPr/>
            </p:nvSpPr>
            <p:spPr>
              <a:xfrm rot="16200000">
                <a:off x="10439774" y="2741328"/>
                <a:ext cx="641524" cy="390144"/>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defTabSz="1219140" fontAlgn="base">
                  <a:spcBef>
                    <a:spcPct val="0"/>
                  </a:spcBef>
                  <a:spcAft>
                    <a:spcPct val="0"/>
                  </a:spcAft>
                  <a:defRPr/>
                </a:pPr>
                <a:endParaRPr lang="en-US" sz="2400" kern="0" dirty="0">
                  <a:solidFill>
                    <a:sysClr val="windowText" lastClr="000000"/>
                  </a:solidFill>
                  <a:latin typeface="CiscoSansTT ExtraLight"/>
                </a:endParaRPr>
              </a:p>
            </p:txBody>
          </p:sp>
          <p:sp>
            <p:nvSpPr>
              <p:cNvPr id="300" name="TextBox 299">
                <a:extLst>
                  <a:ext uri="{FF2B5EF4-FFF2-40B4-BE49-F238E27FC236}">
                    <a16:creationId xmlns:a16="http://schemas.microsoft.com/office/drawing/2014/main" id="{474CBF71-BFB0-442C-B067-A78CA3DBE476}"/>
                  </a:ext>
                </a:extLst>
              </p:cNvPr>
              <p:cNvSpPr txBox="1"/>
              <p:nvPr/>
            </p:nvSpPr>
            <p:spPr>
              <a:xfrm>
                <a:off x="10485843" y="2970403"/>
                <a:ext cx="557834" cy="396356"/>
              </a:xfrm>
              <a:prstGeom prst="rect">
                <a:avLst/>
              </a:prstGeom>
              <a:noFill/>
            </p:spPr>
            <p:txBody>
              <a:bodyPr wrap="none" rtlCol="0">
                <a:spAutoFit/>
              </a:bodyPr>
              <a:lstStyle/>
              <a:p>
                <a:pPr defTabSz="609585" fontAlgn="base">
                  <a:spcBef>
                    <a:spcPct val="0"/>
                  </a:spcBef>
                  <a:spcAft>
                    <a:spcPct val="0"/>
                  </a:spcAft>
                </a:pPr>
                <a:r>
                  <a:rPr lang="en-US" sz="1200" dirty="0">
                    <a:solidFill>
                      <a:srgbClr val="FFFFFF"/>
                    </a:solidFill>
                    <a:latin typeface="CiscoSansTT" panose="020B0503020201020303" pitchFamily="34" charset="0"/>
                    <a:ea typeface="ＭＳ Ｐゴシック" charset="0"/>
                    <a:cs typeface="CiscoSansTT" panose="020B0503020201020303" pitchFamily="34" charset="0"/>
                  </a:rPr>
                  <a:t>C2</a:t>
                </a:r>
              </a:p>
            </p:txBody>
          </p:sp>
          <p:sp>
            <p:nvSpPr>
              <p:cNvPr id="301" name="Flowchart: Alternate Process 300">
                <a:extLst>
                  <a:ext uri="{FF2B5EF4-FFF2-40B4-BE49-F238E27FC236}">
                    <a16:creationId xmlns:a16="http://schemas.microsoft.com/office/drawing/2014/main" id="{84CB9054-7E18-4692-8922-C8513E90AE53}"/>
                  </a:ext>
                </a:extLst>
              </p:cNvPr>
              <p:cNvSpPr/>
              <p:nvPr/>
            </p:nvSpPr>
            <p:spPr>
              <a:xfrm>
                <a:off x="4091274" y="2631630"/>
                <a:ext cx="1440101" cy="1933607"/>
              </a:xfrm>
              <a:prstGeom prst="flowChartAlternateProcess">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400" dirty="0">
                    <a:solidFill>
                      <a:srgbClr val="FFFFFF"/>
                    </a:solidFill>
                    <a:latin typeface="CiscoSansTT" panose="020B0503020201020303" pitchFamily="34" charset="0"/>
                    <a:cs typeface="CiscoSansTT" panose="020B0503020201020303" pitchFamily="34" charset="0"/>
                  </a:rPr>
                  <a:t>Exploit Kit Domains</a:t>
                </a:r>
              </a:p>
            </p:txBody>
          </p:sp>
        </p:grpSp>
        <p:sp>
          <p:nvSpPr>
            <p:cNvPr id="304" name="TextBox 170">
              <a:extLst>
                <a:ext uri="{FF2B5EF4-FFF2-40B4-BE49-F238E27FC236}">
                  <a16:creationId xmlns:a16="http://schemas.microsoft.com/office/drawing/2014/main" id="{1DD09149-C1D6-45A2-9CF8-93FE90858319}"/>
                </a:ext>
              </a:extLst>
            </p:cNvPr>
            <p:cNvSpPr txBox="1"/>
            <p:nvPr/>
          </p:nvSpPr>
          <p:spPr>
            <a:xfrm>
              <a:off x="1599549" y="4127989"/>
              <a:ext cx="3510792" cy="46166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914400" fontAlgn="auto">
                <a:spcBef>
                  <a:spcPts val="0"/>
                </a:spcBef>
                <a:spcAft>
                  <a:spcPts val="0"/>
                </a:spcAft>
                <a:defRPr/>
              </a:pPr>
              <a:r>
                <a:rPr lang="en-US" sz="1200" kern="0" dirty="0">
                  <a:latin typeface="Arial"/>
                </a:rPr>
                <a:t>Blocked by Cisco® Cloud </a:t>
              </a:r>
              <a:br>
                <a:rPr lang="en-US" sz="1200" kern="0" dirty="0">
                  <a:latin typeface="Arial"/>
                </a:rPr>
              </a:br>
              <a:r>
                <a:rPr lang="en-US" sz="1200" kern="0" dirty="0">
                  <a:latin typeface="Arial"/>
                </a:rPr>
                <a:t>Mailbox Defense</a:t>
              </a:r>
            </a:p>
          </p:txBody>
        </p:sp>
        <p:sp>
          <p:nvSpPr>
            <p:cNvPr id="305" name="TextBox 214">
              <a:extLst>
                <a:ext uri="{FF2B5EF4-FFF2-40B4-BE49-F238E27FC236}">
                  <a16:creationId xmlns:a16="http://schemas.microsoft.com/office/drawing/2014/main" id="{09DC8FDC-9596-4D6F-88F1-F731A8F313C5}"/>
                </a:ext>
              </a:extLst>
            </p:cNvPr>
            <p:cNvSpPr txBox="1"/>
            <p:nvPr/>
          </p:nvSpPr>
          <p:spPr>
            <a:xfrm>
              <a:off x="4548957" y="4127989"/>
              <a:ext cx="2542557" cy="46166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914400" fontAlgn="auto">
                <a:spcBef>
                  <a:spcPts val="0"/>
                </a:spcBef>
                <a:spcAft>
                  <a:spcPts val="0"/>
                </a:spcAft>
                <a:defRPr/>
              </a:pPr>
              <a:r>
                <a:rPr lang="en-US" sz="1200" kern="0" dirty="0">
                  <a:latin typeface="Arial"/>
                </a:rPr>
                <a:t>Blocked by Cisco Umbrella® (Cloud Security)</a:t>
              </a:r>
            </a:p>
          </p:txBody>
        </p:sp>
        <p:sp>
          <p:nvSpPr>
            <p:cNvPr id="306" name="TextBox 226">
              <a:extLst>
                <a:ext uri="{FF2B5EF4-FFF2-40B4-BE49-F238E27FC236}">
                  <a16:creationId xmlns:a16="http://schemas.microsoft.com/office/drawing/2014/main" id="{51CEDC15-FC1C-4EA2-B65D-4F5D9B9B5FE6}"/>
                </a:ext>
              </a:extLst>
            </p:cNvPr>
            <p:cNvSpPr txBox="1"/>
            <p:nvPr/>
          </p:nvSpPr>
          <p:spPr>
            <a:xfrm>
              <a:off x="8018926" y="4127989"/>
              <a:ext cx="3262761" cy="461665"/>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914400" fontAlgn="auto">
                <a:spcBef>
                  <a:spcPts val="0"/>
                </a:spcBef>
                <a:spcAft>
                  <a:spcPts val="0"/>
                </a:spcAft>
                <a:defRPr/>
              </a:pPr>
              <a:r>
                <a:rPr lang="en-US" sz="1200" kern="0" dirty="0">
                  <a:latin typeface="Arial"/>
                </a:rPr>
                <a:t>Blocked </a:t>
              </a:r>
              <a:r>
                <a:rPr lang="en-US" sz="1200" kern="0">
                  <a:latin typeface="Arial"/>
                </a:rPr>
                <a:t>by Cisco AMP for Endpoints (</a:t>
              </a:r>
              <a:r>
                <a:rPr lang="en-US" sz="1200" kern="0" dirty="0">
                  <a:latin typeface="Arial"/>
                </a:rPr>
                <a:t>Host Anti-Malware)</a:t>
              </a:r>
            </a:p>
          </p:txBody>
        </p:sp>
        <p:grpSp>
          <p:nvGrpSpPr>
            <p:cNvPr id="307" name="Group 306">
              <a:extLst>
                <a:ext uri="{FF2B5EF4-FFF2-40B4-BE49-F238E27FC236}">
                  <a16:creationId xmlns:a16="http://schemas.microsoft.com/office/drawing/2014/main" id="{0B36B7EA-C4F0-47F4-9742-429556AA2E62}"/>
                </a:ext>
              </a:extLst>
            </p:cNvPr>
            <p:cNvGrpSpPr/>
            <p:nvPr/>
          </p:nvGrpSpPr>
          <p:grpSpPr>
            <a:xfrm>
              <a:off x="1032894" y="4134323"/>
              <a:ext cx="571967" cy="571967"/>
              <a:chOff x="4813300" y="2101056"/>
              <a:chExt cx="234950" cy="234950"/>
            </a:xfrm>
          </p:grpSpPr>
          <p:sp>
            <p:nvSpPr>
              <p:cNvPr id="308" name="Oval 307">
                <a:extLst>
                  <a:ext uri="{FF2B5EF4-FFF2-40B4-BE49-F238E27FC236}">
                    <a16:creationId xmlns:a16="http://schemas.microsoft.com/office/drawing/2014/main" id="{51B72D12-BF42-4567-A62B-7B1C2FF0E69A}"/>
                  </a:ext>
                </a:extLst>
              </p:cNvPr>
              <p:cNvSpPr>
                <a:spLocks noChangeArrowheads="1"/>
              </p:cNvSpPr>
              <p:nvPr/>
            </p:nvSpPr>
            <p:spPr bwMode="auto">
              <a:xfrm>
                <a:off x="4813300" y="2101056"/>
                <a:ext cx="234950" cy="234950"/>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kern="0" dirty="0">
                  <a:solidFill>
                    <a:sysClr val="windowText" lastClr="000000"/>
                  </a:solidFill>
                  <a:latin typeface="Arial"/>
                </a:endParaRPr>
              </a:p>
            </p:txBody>
          </p:sp>
          <p:sp>
            <p:nvSpPr>
              <p:cNvPr id="309" name="Freeform 191">
                <a:extLst>
                  <a:ext uri="{FF2B5EF4-FFF2-40B4-BE49-F238E27FC236}">
                    <a16:creationId xmlns:a16="http://schemas.microsoft.com/office/drawing/2014/main" id="{41BA956D-89ED-4462-AA2D-D2B24EFA681B}"/>
                  </a:ext>
                </a:extLst>
              </p:cNvPr>
              <p:cNvSpPr>
                <a:spLocks/>
              </p:cNvSpPr>
              <p:nvPr/>
            </p:nvSpPr>
            <p:spPr bwMode="auto">
              <a:xfrm>
                <a:off x="4846638" y="2175668"/>
                <a:ext cx="49213" cy="84137"/>
              </a:xfrm>
              <a:custGeom>
                <a:avLst/>
                <a:gdLst>
                  <a:gd name="T0" fmla="*/ 146 w 147"/>
                  <a:gd name="T1" fmla="*/ 104 h 251"/>
                  <a:gd name="T2" fmla="*/ 146 w 147"/>
                  <a:gd name="T3" fmla="*/ 96 h 251"/>
                  <a:gd name="T4" fmla="*/ 9 w 147"/>
                  <a:gd name="T5" fmla="*/ 0 h 251"/>
                  <a:gd name="T6" fmla="*/ 0 w 147"/>
                  <a:gd name="T7" fmla="*/ 27 h 251"/>
                  <a:gd name="T8" fmla="*/ 0 w 147"/>
                  <a:gd name="T9" fmla="*/ 226 h 251"/>
                  <a:gd name="T10" fmla="*/ 7 w 147"/>
                  <a:gd name="T11" fmla="*/ 251 h 251"/>
                  <a:gd name="T12" fmla="*/ 147 w 147"/>
                  <a:gd name="T13" fmla="*/ 125 h 251"/>
                  <a:gd name="T14" fmla="*/ 146 w 147"/>
                  <a:gd name="T15" fmla="*/ 104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251">
                    <a:moveTo>
                      <a:pt x="146" y="104"/>
                    </a:moveTo>
                    <a:cubicBezTo>
                      <a:pt x="146" y="96"/>
                      <a:pt x="146" y="96"/>
                      <a:pt x="146" y="96"/>
                    </a:cubicBezTo>
                    <a:cubicBezTo>
                      <a:pt x="9" y="0"/>
                      <a:pt x="9" y="0"/>
                      <a:pt x="9" y="0"/>
                    </a:cubicBezTo>
                    <a:cubicBezTo>
                      <a:pt x="3" y="7"/>
                      <a:pt x="0" y="16"/>
                      <a:pt x="0" y="27"/>
                    </a:cubicBezTo>
                    <a:cubicBezTo>
                      <a:pt x="0" y="226"/>
                      <a:pt x="0" y="226"/>
                      <a:pt x="0" y="226"/>
                    </a:cubicBezTo>
                    <a:cubicBezTo>
                      <a:pt x="0" y="236"/>
                      <a:pt x="3" y="244"/>
                      <a:pt x="7" y="251"/>
                    </a:cubicBezTo>
                    <a:cubicBezTo>
                      <a:pt x="147" y="125"/>
                      <a:pt x="147" y="125"/>
                      <a:pt x="147" y="125"/>
                    </a:cubicBezTo>
                    <a:cubicBezTo>
                      <a:pt x="146" y="118"/>
                      <a:pt x="146" y="111"/>
                      <a:pt x="146" y="1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kern="0" dirty="0">
                  <a:solidFill>
                    <a:sysClr val="windowText" lastClr="000000"/>
                  </a:solidFill>
                  <a:latin typeface="Arial"/>
                </a:endParaRPr>
              </a:p>
            </p:txBody>
          </p:sp>
          <p:sp>
            <p:nvSpPr>
              <p:cNvPr id="310" name="Freeform 192">
                <a:extLst>
                  <a:ext uri="{FF2B5EF4-FFF2-40B4-BE49-F238E27FC236}">
                    <a16:creationId xmlns:a16="http://schemas.microsoft.com/office/drawing/2014/main" id="{F5327B2F-D893-4D0B-98C4-4425A569348C}"/>
                  </a:ext>
                </a:extLst>
              </p:cNvPr>
              <p:cNvSpPr>
                <a:spLocks/>
              </p:cNvSpPr>
              <p:nvPr/>
            </p:nvSpPr>
            <p:spPr bwMode="auto">
              <a:xfrm>
                <a:off x="4856163" y="2167731"/>
                <a:ext cx="146050" cy="28575"/>
              </a:xfrm>
              <a:custGeom>
                <a:avLst/>
                <a:gdLst>
                  <a:gd name="T0" fmla="*/ 114 w 433"/>
                  <a:gd name="T1" fmla="*/ 51 h 85"/>
                  <a:gd name="T2" fmla="*/ 180 w 433"/>
                  <a:gd name="T3" fmla="*/ 37 h 85"/>
                  <a:gd name="T4" fmla="*/ 180 w 433"/>
                  <a:gd name="T5" fmla="*/ 36 h 85"/>
                  <a:gd name="T6" fmla="*/ 217 w 433"/>
                  <a:gd name="T7" fmla="*/ 27 h 85"/>
                  <a:gd name="T8" fmla="*/ 255 w 433"/>
                  <a:gd name="T9" fmla="*/ 36 h 85"/>
                  <a:gd name="T10" fmla="*/ 255 w 433"/>
                  <a:gd name="T11" fmla="*/ 37 h 85"/>
                  <a:gd name="T12" fmla="*/ 320 w 433"/>
                  <a:gd name="T13" fmla="*/ 51 h 85"/>
                  <a:gd name="T14" fmla="*/ 320 w 433"/>
                  <a:gd name="T15" fmla="*/ 85 h 85"/>
                  <a:gd name="T16" fmla="*/ 433 w 433"/>
                  <a:gd name="T17" fmla="*/ 5 h 85"/>
                  <a:gd name="T18" fmla="*/ 404 w 433"/>
                  <a:gd name="T19" fmla="*/ 0 h 85"/>
                  <a:gd name="T20" fmla="*/ 325 w 433"/>
                  <a:gd name="T21" fmla="*/ 0 h 85"/>
                  <a:gd name="T22" fmla="*/ 109 w 433"/>
                  <a:gd name="T23" fmla="*/ 0 h 85"/>
                  <a:gd name="T24" fmla="*/ 30 w 433"/>
                  <a:gd name="T25" fmla="*/ 0 h 85"/>
                  <a:gd name="T26" fmla="*/ 0 w 433"/>
                  <a:gd name="T27" fmla="*/ 5 h 85"/>
                  <a:gd name="T28" fmla="*/ 114 w 433"/>
                  <a:gd name="T29" fmla="*/ 85 h 85"/>
                  <a:gd name="T30" fmla="*/ 114 w 433"/>
                  <a:gd name="T31" fmla="*/ 5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3" h="85">
                    <a:moveTo>
                      <a:pt x="114" y="51"/>
                    </a:moveTo>
                    <a:cubicBezTo>
                      <a:pt x="180" y="37"/>
                      <a:pt x="180" y="37"/>
                      <a:pt x="180" y="37"/>
                    </a:cubicBezTo>
                    <a:cubicBezTo>
                      <a:pt x="180" y="36"/>
                      <a:pt x="180" y="36"/>
                      <a:pt x="180" y="36"/>
                    </a:cubicBezTo>
                    <a:cubicBezTo>
                      <a:pt x="217" y="27"/>
                      <a:pt x="217" y="27"/>
                      <a:pt x="217" y="27"/>
                    </a:cubicBezTo>
                    <a:cubicBezTo>
                      <a:pt x="255" y="36"/>
                      <a:pt x="255" y="36"/>
                      <a:pt x="255" y="36"/>
                    </a:cubicBezTo>
                    <a:cubicBezTo>
                      <a:pt x="255" y="37"/>
                      <a:pt x="255" y="37"/>
                      <a:pt x="255" y="37"/>
                    </a:cubicBezTo>
                    <a:cubicBezTo>
                      <a:pt x="320" y="51"/>
                      <a:pt x="320" y="51"/>
                      <a:pt x="320" y="51"/>
                    </a:cubicBezTo>
                    <a:cubicBezTo>
                      <a:pt x="320" y="85"/>
                      <a:pt x="320" y="85"/>
                      <a:pt x="320" y="85"/>
                    </a:cubicBezTo>
                    <a:cubicBezTo>
                      <a:pt x="433" y="5"/>
                      <a:pt x="433" y="5"/>
                      <a:pt x="433" y="5"/>
                    </a:cubicBezTo>
                    <a:cubicBezTo>
                      <a:pt x="425" y="2"/>
                      <a:pt x="416" y="0"/>
                      <a:pt x="404" y="0"/>
                    </a:cubicBezTo>
                    <a:cubicBezTo>
                      <a:pt x="325" y="0"/>
                      <a:pt x="325" y="0"/>
                      <a:pt x="325" y="0"/>
                    </a:cubicBezTo>
                    <a:cubicBezTo>
                      <a:pt x="109" y="0"/>
                      <a:pt x="109" y="0"/>
                      <a:pt x="109" y="0"/>
                    </a:cubicBezTo>
                    <a:cubicBezTo>
                      <a:pt x="30" y="0"/>
                      <a:pt x="30" y="0"/>
                      <a:pt x="30" y="0"/>
                    </a:cubicBezTo>
                    <a:cubicBezTo>
                      <a:pt x="19" y="0"/>
                      <a:pt x="9" y="2"/>
                      <a:pt x="0" y="5"/>
                    </a:cubicBezTo>
                    <a:cubicBezTo>
                      <a:pt x="114" y="85"/>
                      <a:pt x="114" y="85"/>
                      <a:pt x="114" y="85"/>
                    </a:cubicBezTo>
                    <a:lnTo>
                      <a:pt x="11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kern="0" dirty="0">
                  <a:solidFill>
                    <a:sysClr val="windowText" lastClr="000000"/>
                  </a:solidFill>
                  <a:latin typeface="Arial"/>
                </a:endParaRPr>
              </a:p>
            </p:txBody>
          </p:sp>
          <p:sp>
            <p:nvSpPr>
              <p:cNvPr id="311" name="Freeform 193">
                <a:extLst>
                  <a:ext uri="{FF2B5EF4-FFF2-40B4-BE49-F238E27FC236}">
                    <a16:creationId xmlns:a16="http://schemas.microsoft.com/office/drawing/2014/main" id="{9745DCBB-4A70-4674-9DB4-B3296AE0A44F}"/>
                  </a:ext>
                </a:extLst>
              </p:cNvPr>
              <p:cNvSpPr>
                <a:spLocks/>
              </p:cNvSpPr>
              <p:nvPr/>
            </p:nvSpPr>
            <p:spPr bwMode="auto">
              <a:xfrm>
                <a:off x="4964113" y="2175668"/>
                <a:ext cx="49213" cy="85725"/>
              </a:xfrm>
              <a:custGeom>
                <a:avLst/>
                <a:gdLst>
                  <a:gd name="T0" fmla="*/ 140 w 147"/>
                  <a:gd name="T1" fmla="*/ 251 h 252"/>
                  <a:gd name="T2" fmla="*/ 147 w 147"/>
                  <a:gd name="T3" fmla="*/ 226 h 252"/>
                  <a:gd name="T4" fmla="*/ 147 w 147"/>
                  <a:gd name="T5" fmla="*/ 27 h 252"/>
                  <a:gd name="T6" fmla="*/ 138 w 147"/>
                  <a:gd name="T7" fmla="*/ 0 h 252"/>
                  <a:gd name="T8" fmla="*/ 1 w 147"/>
                  <a:gd name="T9" fmla="*/ 96 h 252"/>
                  <a:gd name="T10" fmla="*/ 1 w 147"/>
                  <a:gd name="T11" fmla="*/ 104 h 252"/>
                  <a:gd name="T12" fmla="*/ 0 w 147"/>
                  <a:gd name="T13" fmla="*/ 127 h 252"/>
                  <a:gd name="T14" fmla="*/ 140 w 147"/>
                  <a:gd name="T15" fmla="*/ 252 h 252"/>
                  <a:gd name="T16" fmla="*/ 140 w 147"/>
                  <a:gd name="T17"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252">
                    <a:moveTo>
                      <a:pt x="140" y="251"/>
                    </a:moveTo>
                    <a:cubicBezTo>
                      <a:pt x="144" y="244"/>
                      <a:pt x="147" y="236"/>
                      <a:pt x="147" y="226"/>
                    </a:cubicBezTo>
                    <a:cubicBezTo>
                      <a:pt x="147" y="27"/>
                      <a:pt x="147" y="27"/>
                      <a:pt x="147" y="27"/>
                    </a:cubicBezTo>
                    <a:cubicBezTo>
                      <a:pt x="147" y="16"/>
                      <a:pt x="144" y="7"/>
                      <a:pt x="138" y="0"/>
                    </a:cubicBezTo>
                    <a:cubicBezTo>
                      <a:pt x="1" y="96"/>
                      <a:pt x="1" y="96"/>
                      <a:pt x="1" y="96"/>
                    </a:cubicBezTo>
                    <a:cubicBezTo>
                      <a:pt x="1" y="104"/>
                      <a:pt x="1" y="104"/>
                      <a:pt x="1" y="104"/>
                    </a:cubicBezTo>
                    <a:cubicBezTo>
                      <a:pt x="1" y="112"/>
                      <a:pt x="1" y="119"/>
                      <a:pt x="0" y="127"/>
                    </a:cubicBezTo>
                    <a:cubicBezTo>
                      <a:pt x="140" y="252"/>
                      <a:pt x="140" y="252"/>
                      <a:pt x="140" y="252"/>
                    </a:cubicBezTo>
                    <a:lnTo>
                      <a:pt x="140" y="2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kern="0" dirty="0">
                  <a:solidFill>
                    <a:sysClr val="windowText" lastClr="000000"/>
                  </a:solidFill>
                  <a:latin typeface="Arial"/>
                </a:endParaRPr>
              </a:p>
            </p:txBody>
          </p:sp>
          <p:sp>
            <p:nvSpPr>
              <p:cNvPr id="312" name="Freeform 194">
                <a:extLst>
                  <a:ext uri="{FF2B5EF4-FFF2-40B4-BE49-F238E27FC236}">
                    <a16:creationId xmlns:a16="http://schemas.microsoft.com/office/drawing/2014/main" id="{80AF3AFF-6566-4523-8FAC-A6A3972AED30}"/>
                  </a:ext>
                </a:extLst>
              </p:cNvPr>
              <p:cNvSpPr>
                <a:spLocks/>
              </p:cNvSpPr>
              <p:nvPr/>
            </p:nvSpPr>
            <p:spPr bwMode="auto">
              <a:xfrm>
                <a:off x="4856163" y="2228056"/>
                <a:ext cx="147638" cy="41275"/>
              </a:xfrm>
              <a:custGeom>
                <a:avLst/>
                <a:gdLst>
                  <a:gd name="T0" fmla="*/ 259 w 440"/>
                  <a:gd name="T1" fmla="*/ 73 h 122"/>
                  <a:gd name="T2" fmla="*/ 228 w 440"/>
                  <a:gd name="T3" fmla="*/ 90 h 122"/>
                  <a:gd name="T4" fmla="*/ 221 w 440"/>
                  <a:gd name="T5" fmla="*/ 93 h 122"/>
                  <a:gd name="T6" fmla="*/ 214 w 440"/>
                  <a:gd name="T7" fmla="*/ 90 h 122"/>
                  <a:gd name="T8" fmla="*/ 139 w 440"/>
                  <a:gd name="T9" fmla="*/ 26 h 122"/>
                  <a:gd name="T10" fmla="*/ 127 w 440"/>
                  <a:gd name="T11" fmla="*/ 1 h 122"/>
                  <a:gd name="T12" fmla="*/ 127 w 440"/>
                  <a:gd name="T13" fmla="*/ 0 h 122"/>
                  <a:gd name="T14" fmla="*/ 0 w 440"/>
                  <a:gd name="T15" fmla="*/ 113 h 122"/>
                  <a:gd name="T16" fmla="*/ 34 w 440"/>
                  <a:gd name="T17" fmla="*/ 122 h 122"/>
                  <a:gd name="T18" fmla="*/ 407 w 440"/>
                  <a:gd name="T19" fmla="*/ 122 h 122"/>
                  <a:gd name="T20" fmla="*/ 440 w 440"/>
                  <a:gd name="T21" fmla="*/ 113 h 122"/>
                  <a:gd name="T22" fmla="*/ 315 w 440"/>
                  <a:gd name="T23" fmla="*/ 1 h 122"/>
                  <a:gd name="T24" fmla="*/ 259 w 440"/>
                  <a:gd name="T25" fmla="*/ 7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0" h="122">
                    <a:moveTo>
                      <a:pt x="259" y="73"/>
                    </a:moveTo>
                    <a:cubicBezTo>
                      <a:pt x="250" y="80"/>
                      <a:pt x="239" y="86"/>
                      <a:pt x="228" y="90"/>
                    </a:cubicBezTo>
                    <a:cubicBezTo>
                      <a:pt x="221" y="93"/>
                      <a:pt x="221" y="93"/>
                      <a:pt x="221" y="93"/>
                    </a:cubicBezTo>
                    <a:cubicBezTo>
                      <a:pt x="214" y="90"/>
                      <a:pt x="214" y="90"/>
                      <a:pt x="214" y="90"/>
                    </a:cubicBezTo>
                    <a:cubicBezTo>
                      <a:pt x="182" y="77"/>
                      <a:pt x="156" y="54"/>
                      <a:pt x="139" y="26"/>
                    </a:cubicBezTo>
                    <a:cubicBezTo>
                      <a:pt x="135" y="18"/>
                      <a:pt x="130" y="10"/>
                      <a:pt x="127" y="1"/>
                    </a:cubicBezTo>
                    <a:cubicBezTo>
                      <a:pt x="127" y="0"/>
                      <a:pt x="127" y="0"/>
                      <a:pt x="127" y="0"/>
                    </a:cubicBezTo>
                    <a:cubicBezTo>
                      <a:pt x="0" y="113"/>
                      <a:pt x="0" y="113"/>
                      <a:pt x="0" y="113"/>
                    </a:cubicBezTo>
                    <a:cubicBezTo>
                      <a:pt x="10" y="118"/>
                      <a:pt x="21" y="122"/>
                      <a:pt x="34" y="122"/>
                    </a:cubicBezTo>
                    <a:cubicBezTo>
                      <a:pt x="407" y="122"/>
                      <a:pt x="407" y="122"/>
                      <a:pt x="407" y="122"/>
                    </a:cubicBezTo>
                    <a:cubicBezTo>
                      <a:pt x="419" y="122"/>
                      <a:pt x="430" y="118"/>
                      <a:pt x="440" y="113"/>
                    </a:cubicBezTo>
                    <a:cubicBezTo>
                      <a:pt x="315" y="1"/>
                      <a:pt x="315" y="1"/>
                      <a:pt x="315" y="1"/>
                    </a:cubicBezTo>
                    <a:cubicBezTo>
                      <a:pt x="304" y="30"/>
                      <a:pt x="285" y="55"/>
                      <a:pt x="259" y="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kern="0" dirty="0">
                  <a:solidFill>
                    <a:sysClr val="windowText" lastClr="000000"/>
                  </a:solidFill>
                  <a:latin typeface="Arial"/>
                </a:endParaRPr>
              </a:p>
            </p:txBody>
          </p:sp>
          <p:sp>
            <p:nvSpPr>
              <p:cNvPr id="313" name="Freeform 195">
                <a:extLst>
                  <a:ext uri="{FF2B5EF4-FFF2-40B4-BE49-F238E27FC236}">
                    <a16:creationId xmlns:a16="http://schemas.microsoft.com/office/drawing/2014/main" id="{3D4311FB-FDF9-4374-88F9-A08225D1C39F}"/>
                  </a:ext>
                </a:extLst>
              </p:cNvPr>
              <p:cNvSpPr>
                <a:spLocks noEditPoints="1"/>
              </p:cNvSpPr>
              <p:nvPr/>
            </p:nvSpPr>
            <p:spPr bwMode="auto">
              <a:xfrm>
                <a:off x="4902200" y="2183606"/>
                <a:ext cx="57150" cy="69850"/>
              </a:xfrm>
              <a:custGeom>
                <a:avLst/>
                <a:gdLst>
                  <a:gd name="T0" fmla="*/ 44 w 171"/>
                  <a:gd name="T1" fmla="*/ 144 h 206"/>
                  <a:gd name="T2" fmla="*/ 26 w 171"/>
                  <a:gd name="T3" fmla="*/ 103 h 206"/>
                  <a:gd name="T4" fmla="*/ 23 w 171"/>
                  <a:gd name="T5" fmla="*/ 80 h 206"/>
                  <a:gd name="T6" fmla="*/ 23 w 171"/>
                  <a:gd name="T7" fmla="*/ 50 h 206"/>
                  <a:gd name="T8" fmla="*/ 85 w 171"/>
                  <a:gd name="T9" fmla="*/ 36 h 206"/>
                  <a:gd name="T10" fmla="*/ 140 w 171"/>
                  <a:gd name="T11" fmla="*/ 48 h 206"/>
                  <a:gd name="T12" fmla="*/ 44 w 171"/>
                  <a:gd name="T13" fmla="*/ 144 h 206"/>
                  <a:gd name="T14" fmla="*/ 147 w 171"/>
                  <a:gd name="T15" fmla="*/ 80 h 206"/>
                  <a:gd name="T16" fmla="*/ 144 w 171"/>
                  <a:gd name="T17" fmla="*/ 103 h 206"/>
                  <a:gd name="T18" fmla="*/ 85 w 171"/>
                  <a:gd name="T19" fmla="*/ 180 h 206"/>
                  <a:gd name="T20" fmla="*/ 52 w 171"/>
                  <a:gd name="T21" fmla="*/ 155 h 206"/>
                  <a:gd name="T22" fmla="*/ 147 w 171"/>
                  <a:gd name="T23" fmla="*/ 61 h 206"/>
                  <a:gd name="T24" fmla="*/ 147 w 171"/>
                  <a:gd name="T25" fmla="*/ 80 h 206"/>
                  <a:gd name="T26" fmla="*/ 139 w 171"/>
                  <a:gd name="T27" fmla="*/ 23 h 206"/>
                  <a:gd name="T28" fmla="*/ 105 w 171"/>
                  <a:gd name="T29" fmla="*/ 16 h 206"/>
                  <a:gd name="T30" fmla="*/ 105 w 171"/>
                  <a:gd name="T31" fmla="*/ 4 h 206"/>
                  <a:gd name="T32" fmla="*/ 85 w 171"/>
                  <a:gd name="T33" fmla="*/ 0 h 206"/>
                  <a:gd name="T34" fmla="*/ 66 w 171"/>
                  <a:gd name="T35" fmla="*/ 4 h 206"/>
                  <a:gd name="T36" fmla="*/ 66 w 171"/>
                  <a:gd name="T37" fmla="*/ 16 h 206"/>
                  <a:gd name="T38" fmla="*/ 31 w 171"/>
                  <a:gd name="T39" fmla="*/ 23 h 206"/>
                  <a:gd name="T40" fmla="*/ 31 w 171"/>
                  <a:gd name="T41" fmla="*/ 12 h 206"/>
                  <a:gd name="T42" fmla="*/ 0 w 171"/>
                  <a:gd name="T43" fmla="*/ 19 h 206"/>
                  <a:gd name="T44" fmla="*/ 0 w 171"/>
                  <a:gd name="T45" fmla="*/ 80 h 206"/>
                  <a:gd name="T46" fmla="*/ 85 w 171"/>
                  <a:gd name="T47" fmla="*/ 206 h 206"/>
                  <a:gd name="T48" fmla="*/ 171 w 171"/>
                  <a:gd name="T49" fmla="*/ 80 h 206"/>
                  <a:gd name="T50" fmla="*/ 171 w 171"/>
                  <a:gd name="T51" fmla="*/ 19 h 206"/>
                  <a:gd name="T52" fmla="*/ 139 w 171"/>
                  <a:gd name="T53" fmla="*/ 12 h 206"/>
                  <a:gd name="T54" fmla="*/ 139 w 171"/>
                  <a:gd name="T55" fmla="*/ 2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1" h="206">
                    <a:moveTo>
                      <a:pt x="44" y="144"/>
                    </a:moveTo>
                    <a:cubicBezTo>
                      <a:pt x="35" y="132"/>
                      <a:pt x="29" y="118"/>
                      <a:pt x="26" y="103"/>
                    </a:cubicBezTo>
                    <a:cubicBezTo>
                      <a:pt x="24" y="96"/>
                      <a:pt x="23" y="89"/>
                      <a:pt x="23" y="80"/>
                    </a:cubicBezTo>
                    <a:cubicBezTo>
                      <a:pt x="23" y="50"/>
                      <a:pt x="23" y="50"/>
                      <a:pt x="23" y="50"/>
                    </a:cubicBezTo>
                    <a:cubicBezTo>
                      <a:pt x="85" y="36"/>
                      <a:pt x="85" y="36"/>
                      <a:pt x="85" y="36"/>
                    </a:cubicBezTo>
                    <a:cubicBezTo>
                      <a:pt x="118" y="43"/>
                      <a:pt x="133" y="47"/>
                      <a:pt x="140" y="48"/>
                    </a:cubicBezTo>
                    <a:lnTo>
                      <a:pt x="44" y="144"/>
                    </a:lnTo>
                    <a:close/>
                    <a:moveTo>
                      <a:pt x="147" y="80"/>
                    </a:moveTo>
                    <a:cubicBezTo>
                      <a:pt x="147" y="89"/>
                      <a:pt x="146" y="96"/>
                      <a:pt x="144" y="103"/>
                    </a:cubicBezTo>
                    <a:cubicBezTo>
                      <a:pt x="138" y="136"/>
                      <a:pt x="116" y="164"/>
                      <a:pt x="85" y="180"/>
                    </a:cubicBezTo>
                    <a:cubicBezTo>
                      <a:pt x="72" y="174"/>
                      <a:pt x="62" y="166"/>
                      <a:pt x="52" y="155"/>
                    </a:cubicBezTo>
                    <a:cubicBezTo>
                      <a:pt x="147" y="61"/>
                      <a:pt x="147" y="61"/>
                      <a:pt x="147" y="61"/>
                    </a:cubicBezTo>
                    <a:lnTo>
                      <a:pt x="147" y="80"/>
                    </a:lnTo>
                    <a:close/>
                    <a:moveTo>
                      <a:pt x="139" y="23"/>
                    </a:moveTo>
                    <a:cubicBezTo>
                      <a:pt x="105" y="16"/>
                      <a:pt x="105" y="16"/>
                      <a:pt x="105" y="16"/>
                    </a:cubicBezTo>
                    <a:cubicBezTo>
                      <a:pt x="105" y="4"/>
                      <a:pt x="105" y="4"/>
                      <a:pt x="105" y="4"/>
                    </a:cubicBezTo>
                    <a:cubicBezTo>
                      <a:pt x="85" y="0"/>
                      <a:pt x="85" y="0"/>
                      <a:pt x="85" y="0"/>
                    </a:cubicBezTo>
                    <a:cubicBezTo>
                      <a:pt x="66" y="4"/>
                      <a:pt x="66" y="4"/>
                      <a:pt x="66" y="4"/>
                    </a:cubicBezTo>
                    <a:cubicBezTo>
                      <a:pt x="66" y="16"/>
                      <a:pt x="66" y="16"/>
                      <a:pt x="66" y="16"/>
                    </a:cubicBezTo>
                    <a:cubicBezTo>
                      <a:pt x="31" y="23"/>
                      <a:pt x="31" y="23"/>
                      <a:pt x="31" y="23"/>
                    </a:cubicBezTo>
                    <a:cubicBezTo>
                      <a:pt x="31" y="12"/>
                      <a:pt x="31" y="12"/>
                      <a:pt x="31" y="12"/>
                    </a:cubicBezTo>
                    <a:cubicBezTo>
                      <a:pt x="0" y="19"/>
                      <a:pt x="0" y="19"/>
                      <a:pt x="0" y="19"/>
                    </a:cubicBezTo>
                    <a:cubicBezTo>
                      <a:pt x="0" y="80"/>
                      <a:pt x="0" y="80"/>
                      <a:pt x="0" y="80"/>
                    </a:cubicBezTo>
                    <a:cubicBezTo>
                      <a:pt x="0" y="137"/>
                      <a:pt x="35" y="186"/>
                      <a:pt x="85" y="206"/>
                    </a:cubicBezTo>
                    <a:cubicBezTo>
                      <a:pt x="135" y="186"/>
                      <a:pt x="171" y="137"/>
                      <a:pt x="171" y="80"/>
                    </a:cubicBezTo>
                    <a:cubicBezTo>
                      <a:pt x="171" y="19"/>
                      <a:pt x="171" y="19"/>
                      <a:pt x="171" y="19"/>
                    </a:cubicBezTo>
                    <a:cubicBezTo>
                      <a:pt x="139" y="12"/>
                      <a:pt x="139" y="12"/>
                      <a:pt x="139" y="12"/>
                    </a:cubicBezTo>
                    <a:lnTo>
                      <a:pt x="139"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kern="0" dirty="0">
                  <a:solidFill>
                    <a:sysClr val="windowText" lastClr="000000"/>
                  </a:solidFill>
                  <a:latin typeface="Arial"/>
                </a:endParaRPr>
              </a:p>
            </p:txBody>
          </p:sp>
        </p:grpSp>
        <p:grpSp>
          <p:nvGrpSpPr>
            <p:cNvPr id="314" name="Group 313">
              <a:extLst>
                <a:ext uri="{FF2B5EF4-FFF2-40B4-BE49-F238E27FC236}">
                  <a16:creationId xmlns:a16="http://schemas.microsoft.com/office/drawing/2014/main" id="{ECD0D97E-A51D-441C-BE7D-03BACCFB5A57}"/>
                </a:ext>
              </a:extLst>
            </p:cNvPr>
            <p:cNvGrpSpPr/>
            <p:nvPr/>
          </p:nvGrpSpPr>
          <p:grpSpPr>
            <a:xfrm>
              <a:off x="7490034" y="4135859"/>
              <a:ext cx="568055" cy="568056"/>
              <a:chOff x="3779838" y="1194593"/>
              <a:chExt cx="234950" cy="234950"/>
            </a:xfrm>
          </p:grpSpPr>
          <p:sp>
            <p:nvSpPr>
              <p:cNvPr id="315" name="Oval 314">
                <a:extLst>
                  <a:ext uri="{FF2B5EF4-FFF2-40B4-BE49-F238E27FC236}">
                    <a16:creationId xmlns:a16="http://schemas.microsoft.com/office/drawing/2014/main" id="{03280EA6-AA5B-4465-9817-60562578E6EB}"/>
                  </a:ext>
                </a:extLst>
              </p:cNvPr>
              <p:cNvSpPr>
                <a:spLocks noChangeArrowheads="1"/>
              </p:cNvSpPr>
              <p:nvPr/>
            </p:nvSpPr>
            <p:spPr bwMode="auto">
              <a:xfrm>
                <a:off x="3779838" y="1194593"/>
                <a:ext cx="234950" cy="234950"/>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sz="1350" kern="0" dirty="0">
                  <a:solidFill>
                    <a:sysClr val="windowText" lastClr="000000"/>
                  </a:solidFill>
                  <a:latin typeface="Arial"/>
                </a:endParaRPr>
              </a:p>
            </p:txBody>
          </p:sp>
          <p:sp>
            <p:nvSpPr>
              <p:cNvPr id="316" name="Freeform 92">
                <a:extLst>
                  <a:ext uri="{FF2B5EF4-FFF2-40B4-BE49-F238E27FC236}">
                    <a16:creationId xmlns:a16="http://schemas.microsoft.com/office/drawing/2014/main" id="{BDD9C2B5-7CCB-4AB7-8198-5518E748BCA2}"/>
                  </a:ext>
                </a:extLst>
              </p:cNvPr>
              <p:cNvSpPr>
                <a:spLocks/>
              </p:cNvSpPr>
              <p:nvPr/>
            </p:nvSpPr>
            <p:spPr bwMode="auto">
              <a:xfrm>
                <a:off x="3813176" y="1256506"/>
                <a:ext cx="80963" cy="65088"/>
              </a:xfrm>
              <a:custGeom>
                <a:avLst/>
                <a:gdLst>
                  <a:gd name="T0" fmla="*/ 233 w 239"/>
                  <a:gd name="T1" fmla="*/ 175 h 193"/>
                  <a:gd name="T2" fmla="*/ 38 w 239"/>
                  <a:gd name="T3" fmla="*/ 175 h 193"/>
                  <a:gd name="T4" fmla="*/ 21 w 239"/>
                  <a:gd name="T5" fmla="*/ 160 h 193"/>
                  <a:gd name="T6" fmla="*/ 21 w 239"/>
                  <a:gd name="T7" fmla="*/ 35 h 193"/>
                  <a:gd name="T8" fmla="*/ 38 w 239"/>
                  <a:gd name="T9" fmla="*/ 19 h 193"/>
                  <a:gd name="T10" fmla="*/ 223 w 239"/>
                  <a:gd name="T11" fmla="*/ 19 h 193"/>
                  <a:gd name="T12" fmla="*/ 223 w 239"/>
                  <a:gd name="T13" fmla="*/ 0 h 193"/>
                  <a:gd name="T14" fmla="*/ 22 w 239"/>
                  <a:gd name="T15" fmla="*/ 0 h 193"/>
                  <a:gd name="T16" fmla="*/ 0 w 239"/>
                  <a:gd name="T17" fmla="*/ 22 h 193"/>
                  <a:gd name="T18" fmla="*/ 0 w 239"/>
                  <a:gd name="T19" fmla="*/ 193 h 193"/>
                  <a:gd name="T20" fmla="*/ 239 w 239"/>
                  <a:gd name="T21" fmla="*/ 193 h 193"/>
                  <a:gd name="T22" fmla="*/ 233 w 239"/>
                  <a:gd name="T23" fmla="*/ 17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9" h="193">
                    <a:moveTo>
                      <a:pt x="233" y="175"/>
                    </a:moveTo>
                    <a:cubicBezTo>
                      <a:pt x="38" y="175"/>
                      <a:pt x="38" y="175"/>
                      <a:pt x="38" y="175"/>
                    </a:cubicBezTo>
                    <a:cubicBezTo>
                      <a:pt x="28" y="175"/>
                      <a:pt x="21" y="168"/>
                      <a:pt x="21" y="160"/>
                    </a:cubicBezTo>
                    <a:cubicBezTo>
                      <a:pt x="21" y="35"/>
                      <a:pt x="21" y="35"/>
                      <a:pt x="21" y="35"/>
                    </a:cubicBezTo>
                    <a:cubicBezTo>
                      <a:pt x="21" y="26"/>
                      <a:pt x="28" y="19"/>
                      <a:pt x="38" y="19"/>
                    </a:cubicBezTo>
                    <a:cubicBezTo>
                      <a:pt x="223" y="19"/>
                      <a:pt x="223" y="19"/>
                      <a:pt x="223" y="19"/>
                    </a:cubicBezTo>
                    <a:cubicBezTo>
                      <a:pt x="223" y="0"/>
                      <a:pt x="223" y="0"/>
                      <a:pt x="223" y="0"/>
                    </a:cubicBezTo>
                    <a:cubicBezTo>
                      <a:pt x="22" y="0"/>
                      <a:pt x="22" y="0"/>
                      <a:pt x="22" y="0"/>
                    </a:cubicBezTo>
                    <a:cubicBezTo>
                      <a:pt x="10" y="0"/>
                      <a:pt x="0" y="10"/>
                      <a:pt x="0" y="22"/>
                    </a:cubicBezTo>
                    <a:cubicBezTo>
                      <a:pt x="0" y="193"/>
                      <a:pt x="0" y="193"/>
                      <a:pt x="0" y="193"/>
                    </a:cubicBezTo>
                    <a:cubicBezTo>
                      <a:pt x="239" y="193"/>
                      <a:pt x="239" y="193"/>
                      <a:pt x="239" y="193"/>
                    </a:cubicBezTo>
                    <a:cubicBezTo>
                      <a:pt x="236" y="187"/>
                      <a:pt x="234" y="181"/>
                      <a:pt x="233" y="1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sz="1350" kern="0" dirty="0">
                  <a:solidFill>
                    <a:sysClr val="windowText" lastClr="000000"/>
                  </a:solidFill>
                  <a:latin typeface="Arial"/>
                </a:endParaRPr>
              </a:p>
            </p:txBody>
          </p:sp>
          <p:sp>
            <p:nvSpPr>
              <p:cNvPr id="317" name="Freeform 93">
                <a:extLst>
                  <a:ext uri="{FF2B5EF4-FFF2-40B4-BE49-F238E27FC236}">
                    <a16:creationId xmlns:a16="http://schemas.microsoft.com/office/drawing/2014/main" id="{9FE21A50-B121-4BFC-AD2C-348C956EFC9C}"/>
                  </a:ext>
                </a:extLst>
              </p:cNvPr>
              <p:cNvSpPr>
                <a:spLocks/>
              </p:cNvSpPr>
              <p:nvPr/>
            </p:nvSpPr>
            <p:spPr bwMode="auto">
              <a:xfrm>
                <a:off x="3797301" y="1326356"/>
                <a:ext cx="117475" cy="26988"/>
              </a:xfrm>
              <a:custGeom>
                <a:avLst/>
                <a:gdLst>
                  <a:gd name="T0" fmla="*/ 295 w 351"/>
                  <a:gd name="T1" fmla="*/ 0 h 78"/>
                  <a:gd name="T2" fmla="*/ 50 w 351"/>
                  <a:gd name="T3" fmla="*/ 0 h 78"/>
                  <a:gd name="T4" fmla="*/ 0 w 351"/>
                  <a:gd name="T5" fmla="*/ 78 h 78"/>
                  <a:gd name="T6" fmla="*/ 351 w 351"/>
                  <a:gd name="T7" fmla="*/ 78 h 78"/>
                  <a:gd name="T8" fmla="*/ 295 w 351"/>
                  <a:gd name="T9" fmla="*/ 0 h 78"/>
                </a:gdLst>
                <a:ahLst/>
                <a:cxnLst>
                  <a:cxn ang="0">
                    <a:pos x="T0" y="T1"/>
                  </a:cxn>
                  <a:cxn ang="0">
                    <a:pos x="T2" y="T3"/>
                  </a:cxn>
                  <a:cxn ang="0">
                    <a:pos x="T4" y="T5"/>
                  </a:cxn>
                  <a:cxn ang="0">
                    <a:pos x="T6" y="T7"/>
                  </a:cxn>
                  <a:cxn ang="0">
                    <a:pos x="T8" y="T9"/>
                  </a:cxn>
                </a:cxnLst>
                <a:rect l="0" t="0" r="r" b="b"/>
                <a:pathLst>
                  <a:path w="351" h="78">
                    <a:moveTo>
                      <a:pt x="295" y="0"/>
                    </a:moveTo>
                    <a:cubicBezTo>
                      <a:pt x="50" y="0"/>
                      <a:pt x="50" y="0"/>
                      <a:pt x="50" y="0"/>
                    </a:cubicBezTo>
                    <a:cubicBezTo>
                      <a:pt x="0" y="78"/>
                      <a:pt x="0" y="78"/>
                      <a:pt x="0" y="78"/>
                    </a:cubicBezTo>
                    <a:cubicBezTo>
                      <a:pt x="351" y="78"/>
                      <a:pt x="351" y="78"/>
                      <a:pt x="351" y="78"/>
                    </a:cubicBezTo>
                    <a:cubicBezTo>
                      <a:pt x="328" y="56"/>
                      <a:pt x="308" y="29"/>
                      <a:pt x="29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sz="1350" kern="0" dirty="0">
                  <a:solidFill>
                    <a:sysClr val="windowText" lastClr="000000"/>
                  </a:solidFill>
                  <a:latin typeface="Arial"/>
                </a:endParaRPr>
              </a:p>
            </p:txBody>
          </p:sp>
          <p:sp>
            <p:nvSpPr>
              <p:cNvPr id="318" name="Freeform 94">
                <a:extLst>
                  <a:ext uri="{FF2B5EF4-FFF2-40B4-BE49-F238E27FC236}">
                    <a16:creationId xmlns:a16="http://schemas.microsoft.com/office/drawing/2014/main" id="{2B6A92EE-522E-424A-AEE9-AFCB5502DCD4}"/>
                  </a:ext>
                </a:extLst>
              </p:cNvPr>
              <p:cNvSpPr>
                <a:spLocks noEditPoints="1"/>
              </p:cNvSpPr>
              <p:nvPr/>
            </p:nvSpPr>
            <p:spPr bwMode="auto">
              <a:xfrm>
                <a:off x="3894138" y="1246981"/>
                <a:ext cx="98425" cy="119063"/>
              </a:xfrm>
              <a:custGeom>
                <a:avLst/>
                <a:gdLst>
                  <a:gd name="T0" fmla="*/ 249 w 289"/>
                  <a:gd name="T1" fmla="*/ 137 h 350"/>
                  <a:gd name="T2" fmla="*/ 245 w 289"/>
                  <a:gd name="T3" fmla="*/ 175 h 350"/>
                  <a:gd name="T4" fmla="*/ 145 w 289"/>
                  <a:gd name="T5" fmla="*/ 306 h 350"/>
                  <a:gd name="T6" fmla="*/ 89 w 289"/>
                  <a:gd name="T7" fmla="*/ 264 h 350"/>
                  <a:gd name="T8" fmla="*/ 249 w 289"/>
                  <a:gd name="T9" fmla="*/ 105 h 350"/>
                  <a:gd name="T10" fmla="*/ 249 w 289"/>
                  <a:gd name="T11" fmla="*/ 137 h 350"/>
                  <a:gd name="T12" fmla="*/ 44 w 289"/>
                  <a:gd name="T13" fmla="*/ 175 h 350"/>
                  <a:gd name="T14" fmla="*/ 39 w 289"/>
                  <a:gd name="T15" fmla="*/ 137 h 350"/>
                  <a:gd name="T16" fmla="*/ 39 w 289"/>
                  <a:gd name="T17" fmla="*/ 85 h 350"/>
                  <a:gd name="T18" fmla="*/ 145 w 289"/>
                  <a:gd name="T19" fmla="*/ 60 h 350"/>
                  <a:gd name="T20" fmla="*/ 238 w 289"/>
                  <a:gd name="T21" fmla="*/ 82 h 350"/>
                  <a:gd name="T22" fmla="*/ 75 w 289"/>
                  <a:gd name="T23" fmla="*/ 246 h 350"/>
                  <a:gd name="T24" fmla="*/ 44 w 289"/>
                  <a:gd name="T25" fmla="*/ 175 h 350"/>
                  <a:gd name="T26" fmla="*/ 236 w 289"/>
                  <a:gd name="T27" fmla="*/ 21 h 350"/>
                  <a:gd name="T28" fmla="*/ 236 w 289"/>
                  <a:gd name="T29" fmla="*/ 40 h 350"/>
                  <a:gd name="T30" fmla="*/ 178 w 289"/>
                  <a:gd name="T31" fmla="*/ 27 h 350"/>
                  <a:gd name="T32" fmla="*/ 178 w 289"/>
                  <a:gd name="T33" fmla="*/ 8 h 350"/>
                  <a:gd name="T34" fmla="*/ 145 w 289"/>
                  <a:gd name="T35" fmla="*/ 0 h 350"/>
                  <a:gd name="T36" fmla="*/ 111 w 289"/>
                  <a:gd name="T37" fmla="*/ 8 h 350"/>
                  <a:gd name="T38" fmla="*/ 111 w 289"/>
                  <a:gd name="T39" fmla="*/ 27 h 350"/>
                  <a:gd name="T40" fmla="*/ 53 w 289"/>
                  <a:gd name="T41" fmla="*/ 40 h 350"/>
                  <a:gd name="T42" fmla="*/ 53 w 289"/>
                  <a:gd name="T43" fmla="*/ 21 h 350"/>
                  <a:gd name="T44" fmla="*/ 0 w 289"/>
                  <a:gd name="T45" fmla="*/ 33 h 350"/>
                  <a:gd name="T46" fmla="*/ 0 w 289"/>
                  <a:gd name="T47" fmla="*/ 137 h 350"/>
                  <a:gd name="T48" fmla="*/ 145 w 289"/>
                  <a:gd name="T49" fmla="*/ 350 h 350"/>
                  <a:gd name="T50" fmla="*/ 289 w 289"/>
                  <a:gd name="T51" fmla="*/ 137 h 350"/>
                  <a:gd name="T52" fmla="*/ 289 w 289"/>
                  <a:gd name="T53" fmla="*/ 33 h 350"/>
                  <a:gd name="T54" fmla="*/ 236 w 289"/>
                  <a:gd name="T55" fmla="*/ 21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9" h="350">
                    <a:moveTo>
                      <a:pt x="249" y="137"/>
                    </a:moveTo>
                    <a:cubicBezTo>
                      <a:pt x="249" y="150"/>
                      <a:pt x="248" y="163"/>
                      <a:pt x="245" y="175"/>
                    </a:cubicBezTo>
                    <a:cubicBezTo>
                      <a:pt x="234" y="231"/>
                      <a:pt x="196" y="280"/>
                      <a:pt x="145" y="306"/>
                    </a:cubicBezTo>
                    <a:cubicBezTo>
                      <a:pt x="124" y="295"/>
                      <a:pt x="105" y="281"/>
                      <a:pt x="89" y="264"/>
                    </a:cubicBezTo>
                    <a:cubicBezTo>
                      <a:pt x="249" y="105"/>
                      <a:pt x="249" y="105"/>
                      <a:pt x="249" y="105"/>
                    </a:cubicBezTo>
                    <a:lnTo>
                      <a:pt x="249" y="137"/>
                    </a:lnTo>
                    <a:close/>
                    <a:moveTo>
                      <a:pt x="44" y="175"/>
                    </a:moveTo>
                    <a:cubicBezTo>
                      <a:pt x="40" y="163"/>
                      <a:pt x="39" y="150"/>
                      <a:pt x="39" y="137"/>
                    </a:cubicBezTo>
                    <a:cubicBezTo>
                      <a:pt x="39" y="85"/>
                      <a:pt x="39" y="85"/>
                      <a:pt x="39" y="85"/>
                    </a:cubicBezTo>
                    <a:cubicBezTo>
                      <a:pt x="145" y="60"/>
                      <a:pt x="145" y="60"/>
                      <a:pt x="145" y="60"/>
                    </a:cubicBezTo>
                    <a:cubicBezTo>
                      <a:pt x="200" y="74"/>
                      <a:pt x="226" y="80"/>
                      <a:pt x="238" y="82"/>
                    </a:cubicBezTo>
                    <a:cubicBezTo>
                      <a:pt x="75" y="246"/>
                      <a:pt x="75" y="246"/>
                      <a:pt x="75" y="246"/>
                    </a:cubicBezTo>
                    <a:cubicBezTo>
                      <a:pt x="60" y="225"/>
                      <a:pt x="49" y="201"/>
                      <a:pt x="44" y="175"/>
                    </a:cubicBezTo>
                    <a:moveTo>
                      <a:pt x="236" y="21"/>
                    </a:moveTo>
                    <a:cubicBezTo>
                      <a:pt x="236" y="40"/>
                      <a:pt x="236" y="40"/>
                      <a:pt x="236" y="40"/>
                    </a:cubicBezTo>
                    <a:cubicBezTo>
                      <a:pt x="178" y="27"/>
                      <a:pt x="178" y="27"/>
                      <a:pt x="178" y="27"/>
                    </a:cubicBezTo>
                    <a:cubicBezTo>
                      <a:pt x="178" y="8"/>
                      <a:pt x="178" y="8"/>
                      <a:pt x="178" y="8"/>
                    </a:cubicBezTo>
                    <a:cubicBezTo>
                      <a:pt x="145" y="0"/>
                      <a:pt x="145" y="0"/>
                      <a:pt x="145" y="0"/>
                    </a:cubicBezTo>
                    <a:cubicBezTo>
                      <a:pt x="111" y="8"/>
                      <a:pt x="111" y="8"/>
                      <a:pt x="111" y="8"/>
                    </a:cubicBezTo>
                    <a:cubicBezTo>
                      <a:pt x="111" y="27"/>
                      <a:pt x="111" y="27"/>
                      <a:pt x="111" y="27"/>
                    </a:cubicBezTo>
                    <a:cubicBezTo>
                      <a:pt x="53" y="40"/>
                      <a:pt x="53" y="40"/>
                      <a:pt x="53" y="40"/>
                    </a:cubicBezTo>
                    <a:cubicBezTo>
                      <a:pt x="53" y="21"/>
                      <a:pt x="53" y="21"/>
                      <a:pt x="53" y="21"/>
                    </a:cubicBezTo>
                    <a:cubicBezTo>
                      <a:pt x="0" y="33"/>
                      <a:pt x="0" y="33"/>
                      <a:pt x="0" y="33"/>
                    </a:cubicBezTo>
                    <a:cubicBezTo>
                      <a:pt x="0" y="137"/>
                      <a:pt x="0" y="137"/>
                      <a:pt x="0" y="137"/>
                    </a:cubicBezTo>
                    <a:cubicBezTo>
                      <a:pt x="0" y="233"/>
                      <a:pt x="60" y="316"/>
                      <a:pt x="145" y="350"/>
                    </a:cubicBezTo>
                    <a:cubicBezTo>
                      <a:pt x="229" y="316"/>
                      <a:pt x="289" y="233"/>
                      <a:pt x="289" y="137"/>
                    </a:cubicBezTo>
                    <a:cubicBezTo>
                      <a:pt x="289" y="33"/>
                      <a:pt x="289" y="33"/>
                      <a:pt x="289" y="33"/>
                    </a:cubicBezTo>
                    <a:lnTo>
                      <a:pt x="236"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85800" fontAlgn="auto">
                  <a:spcBef>
                    <a:spcPts val="0"/>
                  </a:spcBef>
                  <a:spcAft>
                    <a:spcPts val="0"/>
                  </a:spcAft>
                  <a:defRPr/>
                </a:pPr>
                <a:endParaRPr lang="en-US" sz="1350" kern="0" dirty="0">
                  <a:solidFill>
                    <a:sysClr val="windowText" lastClr="000000"/>
                  </a:solidFill>
                  <a:latin typeface="Arial"/>
                </a:endParaRPr>
              </a:p>
            </p:txBody>
          </p:sp>
        </p:grpSp>
        <p:grpSp>
          <p:nvGrpSpPr>
            <p:cNvPr id="319" name="Group 318">
              <a:extLst>
                <a:ext uri="{FF2B5EF4-FFF2-40B4-BE49-F238E27FC236}">
                  <a16:creationId xmlns:a16="http://schemas.microsoft.com/office/drawing/2014/main" id="{2132B4CE-22E4-444E-BA88-B28693E9556E}"/>
                </a:ext>
              </a:extLst>
            </p:cNvPr>
            <p:cNvGrpSpPr/>
            <p:nvPr/>
          </p:nvGrpSpPr>
          <p:grpSpPr>
            <a:xfrm>
              <a:off x="3961430" y="4132887"/>
              <a:ext cx="574078" cy="575630"/>
              <a:chOff x="2027903" y="3373227"/>
              <a:chExt cx="587375" cy="588963"/>
            </a:xfrm>
          </p:grpSpPr>
          <p:sp>
            <p:nvSpPr>
              <p:cNvPr id="320" name="Oval 319">
                <a:extLst>
                  <a:ext uri="{FF2B5EF4-FFF2-40B4-BE49-F238E27FC236}">
                    <a16:creationId xmlns:a16="http://schemas.microsoft.com/office/drawing/2014/main" id="{ED229D30-7185-4335-B73C-34DD93AF2C1D}"/>
                  </a:ext>
                </a:extLst>
              </p:cNvPr>
              <p:cNvSpPr>
                <a:spLocks noChangeArrowheads="1"/>
              </p:cNvSpPr>
              <p:nvPr/>
            </p:nvSpPr>
            <p:spPr bwMode="auto">
              <a:xfrm>
                <a:off x="2027903" y="3373227"/>
                <a:ext cx="587375" cy="588963"/>
              </a:xfrm>
              <a:prstGeom prst="ellipse">
                <a:avLst/>
              </a:prstGeom>
              <a:solidFill>
                <a:srgbClr val="28A8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39393B"/>
                  </a:solidFill>
                  <a:effectLst/>
                  <a:uLnTx/>
                  <a:uFillTx/>
                  <a:latin typeface="Arial"/>
                </a:endParaRPr>
              </a:p>
            </p:txBody>
          </p:sp>
          <p:sp>
            <p:nvSpPr>
              <p:cNvPr id="321" name="Freeform 5">
                <a:extLst>
                  <a:ext uri="{FF2B5EF4-FFF2-40B4-BE49-F238E27FC236}">
                    <a16:creationId xmlns:a16="http://schemas.microsoft.com/office/drawing/2014/main" id="{06A6D0D8-BFFD-4AD4-9856-27A60D6B8FBC}"/>
                  </a:ext>
                </a:extLst>
              </p:cNvPr>
              <p:cNvSpPr>
                <a:spLocks noEditPoints="1"/>
              </p:cNvSpPr>
              <p:nvPr/>
            </p:nvSpPr>
            <p:spPr bwMode="auto">
              <a:xfrm>
                <a:off x="2079814" y="3425932"/>
                <a:ext cx="483553" cy="483553"/>
              </a:xfrm>
              <a:custGeom>
                <a:avLst/>
                <a:gdLst>
                  <a:gd name="T0" fmla="*/ 1569 w 4320"/>
                  <a:gd name="T1" fmla="*/ 82 h 4320"/>
                  <a:gd name="T2" fmla="*/ 953 w 4320"/>
                  <a:gd name="T3" fmla="*/ 368 h 4320"/>
                  <a:gd name="T4" fmla="*/ 460 w 4320"/>
                  <a:gd name="T5" fmla="*/ 827 h 4320"/>
                  <a:gd name="T6" fmla="*/ 131 w 4320"/>
                  <a:gd name="T7" fmla="*/ 1417 h 4320"/>
                  <a:gd name="T8" fmla="*/ 0 w 4320"/>
                  <a:gd name="T9" fmla="*/ 2103 h 4320"/>
                  <a:gd name="T10" fmla="*/ 82 w 4320"/>
                  <a:gd name="T11" fmla="*/ 2751 h 4320"/>
                  <a:gd name="T12" fmla="*/ 368 w 4320"/>
                  <a:gd name="T13" fmla="*/ 3367 h 4320"/>
                  <a:gd name="T14" fmla="*/ 827 w 4320"/>
                  <a:gd name="T15" fmla="*/ 3860 h 4320"/>
                  <a:gd name="T16" fmla="*/ 1417 w 4320"/>
                  <a:gd name="T17" fmla="*/ 4189 h 4320"/>
                  <a:gd name="T18" fmla="*/ 2103 w 4320"/>
                  <a:gd name="T19" fmla="*/ 4320 h 4320"/>
                  <a:gd name="T20" fmla="*/ 2751 w 4320"/>
                  <a:gd name="T21" fmla="*/ 4238 h 4320"/>
                  <a:gd name="T22" fmla="*/ 3367 w 4320"/>
                  <a:gd name="T23" fmla="*/ 3952 h 4320"/>
                  <a:gd name="T24" fmla="*/ 3860 w 4320"/>
                  <a:gd name="T25" fmla="*/ 3493 h 4320"/>
                  <a:gd name="T26" fmla="*/ 4189 w 4320"/>
                  <a:gd name="T27" fmla="*/ 2903 h 4320"/>
                  <a:gd name="T28" fmla="*/ 4320 w 4320"/>
                  <a:gd name="T29" fmla="*/ 2217 h 4320"/>
                  <a:gd name="T30" fmla="*/ 4238 w 4320"/>
                  <a:gd name="T31" fmla="*/ 1569 h 4320"/>
                  <a:gd name="T32" fmla="*/ 3952 w 4320"/>
                  <a:gd name="T33" fmla="*/ 953 h 4320"/>
                  <a:gd name="T34" fmla="*/ 3493 w 4320"/>
                  <a:gd name="T35" fmla="*/ 460 h 4320"/>
                  <a:gd name="T36" fmla="*/ 2903 w 4320"/>
                  <a:gd name="T37" fmla="*/ 131 h 4320"/>
                  <a:gd name="T38" fmla="*/ 2217 w 4320"/>
                  <a:gd name="T39" fmla="*/ 0 h 4320"/>
                  <a:gd name="T40" fmla="*/ 3043 w 4320"/>
                  <a:gd name="T41" fmla="*/ 1216 h 4320"/>
                  <a:gd name="T42" fmla="*/ 3710 w 4320"/>
                  <a:gd name="T43" fmla="*/ 1098 h 4320"/>
                  <a:gd name="T44" fmla="*/ 4037 w 4320"/>
                  <a:gd name="T45" fmla="*/ 2090 h 4320"/>
                  <a:gd name="T46" fmla="*/ 1696 w 4320"/>
                  <a:gd name="T47" fmla="*/ 3612 h 4320"/>
                  <a:gd name="T48" fmla="*/ 1942 w 4320"/>
                  <a:gd name="T49" fmla="*/ 3219 h 4320"/>
                  <a:gd name="T50" fmla="*/ 2468 w 4320"/>
                  <a:gd name="T51" fmla="*/ 509 h 4320"/>
                  <a:gd name="T52" fmla="*/ 2784 w 4320"/>
                  <a:gd name="T53" fmla="*/ 1160 h 4320"/>
                  <a:gd name="T54" fmla="*/ 2468 w 4320"/>
                  <a:gd name="T55" fmla="*/ 306 h 4320"/>
                  <a:gd name="T56" fmla="*/ 3308 w 4320"/>
                  <a:gd name="T57" fmla="*/ 673 h 4320"/>
                  <a:gd name="T58" fmla="*/ 2990 w 4320"/>
                  <a:gd name="T59" fmla="*/ 1088 h 4320"/>
                  <a:gd name="T60" fmla="*/ 2587 w 4320"/>
                  <a:gd name="T61" fmla="*/ 433 h 4320"/>
                  <a:gd name="T62" fmla="*/ 1612 w 4320"/>
                  <a:gd name="T63" fmla="*/ 1181 h 4320"/>
                  <a:gd name="T64" fmla="*/ 1809 w 4320"/>
                  <a:gd name="T65" fmla="*/ 559 h 4320"/>
                  <a:gd name="T66" fmla="*/ 1203 w 4320"/>
                  <a:gd name="T67" fmla="*/ 1031 h 4320"/>
                  <a:gd name="T68" fmla="*/ 1185 w 4320"/>
                  <a:gd name="T69" fmla="*/ 554 h 4320"/>
                  <a:gd name="T70" fmla="*/ 1772 w 4320"/>
                  <a:gd name="T71" fmla="*/ 390 h 4320"/>
                  <a:gd name="T72" fmla="*/ 1355 w 4320"/>
                  <a:gd name="T73" fmla="*/ 1033 h 4320"/>
                  <a:gd name="T74" fmla="*/ 2090 w 4320"/>
                  <a:gd name="T75" fmla="*/ 2090 h 4320"/>
                  <a:gd name="T76" fmla="*/ 2090 w 4320"/>
                  <a:gd name="T77" fmla="*/ 3068 h 4320"/>
                  <a:gd name="T78" fmla="*/ 1396 w 4320"/>
                  <a:gd name="T79" fmla="*/ 3012 h 4320"/>
                  <a:gd name="T80" fmla="*/ 1257 w 4320"/>
                  <a:gd name="T81" fmla="*/ 2230 h 4320"/>
                  <a:gd name="T82" fmla="*/ 1248 w 4320"/>
                  <a:gd name="T83" fmla="*/ 3803 h 4320"/>
                  <a:gd name="T84" fmla="*/ 1267 w 4320"/>
                  <a:gd name="T85" fmla="*/ 3402 h 4320"/>
                  <a:gd name="T86" fmla="*/ 2230 w 4320"/>
                  <a:gd name="T87" fmla="*/ 4037 h 4320"/>
                  <a:gd name="T88" fmla="*/ 2749 w 4320"/>
                  <a:gd name="T89" fmla="*/ 3410 h 4320"/>
                  <a:gd name="T90" fmla="*/ 2281 w 4320"/>
                  <a:gd name="T91" fmla="*/ 4000 h 4320"/>
                  <a:gd name="T92" fmla="*/ 3330 w 4320"/>
                  <a:gd name="T93" fmla="*/ 3554 h 4320"/>
                  <a:gd name="T94" fmla="*/ 2782 w 4320"/>
                  <a:gd name="T95" fmla="*/ 3934 h 4320"/>
                  <a:gd name="T96" fmla="*/ 2889 w 4320"/>
                  <a:gd name="T97" fmla="*/ 3445 h 4320"/>
                  <a:gd name="T98" fmla="*/ 2230 w 4320"/>
                  <a:gd name="T99" fmla="*/ 2230 h 4320"/>
                  <a:gd name="T100" fmla="*/ 2961 w 4320"/>
                  <a:gd name="T101" fmla="*/ 2899 h 4320"/>
                  <a:gd name="T102" fmla="*/ 2579 w 4320"/>
                  <a:gd name="T103" fmla="*/ 1353 h 4320"/>
                  <a:gd name="T104" fmla="*/ 3063 w 4320"/>
                  <a:gd name="T105" fmla="*/ 2090 h 4320"/>
                  <a:gd name="T106" fmla="*/ 1277 w 4320"/>
                  <a:gd name="T107" fmla="*/ 1216 h 4320"/>
                  <a:gd name="T108" fmla="*/ 308 w 4320"/>
                  <a:gd name="T109" fmla="*/ 1840 h 4320"/>
                  <a:gd name="T110" fmla="*/ 756 w 4320"/>
                  <a:gd name="T111" fmla="*/ 910 h 4320"/>
                  <a:gd name="T112" fmla="*/ 1193 w 4320"/>
                  <a:gd name="T113" fmla="*/ 2809 h 4320"/>
                  <a:gd name="T114" fmla="*/ 1010 w 4320"/>
                  <a:gd name="T115" fmla="*/ 3378 h 4320"/>
                  <a:gd name="T116" fmla="*/ 409 w 4320"/>
                  <a:gd name="T117" fmla="*/ 2842 h 4320"/>
                  <a:gd name="T118" fmla="*/ 3310 w 4320"/>
                  <a:gd name="T119" fmla="*/ 3378 h 4320"/>
                  <a:gd name="T120" fmla="*/ 3127 w 4320"/>
                  <a:gd name="T121" fmla="*/ 2809 h 4320"/>
                  <a:gd name="T122" fmla="*/ 4022 w 4320"/>
                  <a:gd name="T123" fmla="*/ 2411 h 4320"/>
                  <a:gd name="T124" fmla="*/ 3546 w 4320"/>
                  <a:gd name="T125" fmla="*/ 3431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0" h="4320">
                    <a:moveTo>
                      <a:pt x="2160" y="0"/>
                    </a:moveTo>
                    <a:lnTo>
                      <a:pt x="2160" y="0"/>
                    </a:lnTo>
                    <a:lnTo>
                      <a:pt x="2103" y="0"/>
                    </a:lnTo>
                    <a:lnTo>
                      <a:pt x="2049" y="4"/>
                    </a:lnTo>
                    <a:lnTo>
                      <a:pt x="1994" y="6"/>
                    </a:lnTo>
                    <a:lnTo>
                      <a:pt x="1940" y="12"/>
                    </a:lnTo>
                    <a:lnTo>
                      <a:pt x="1885" y="18"/>
                    </a:lnTo>
                    <a:lnTo>
                      <a:pt x="1831" y="25"/>
                    </a:lnTo>
                    <a:lnTo>
                      <a:pt x="1778" y="33"/>
                    </a:lnTo>
                    <a:lnTo>
                      <a:pt x="1725" y="45"/>
                    </a:lnTo>
                    <a:lnTo>
                      <a:pt x="1673" y="55"/>
                    </a:lnTo>
                    <a:lnTo>
                      <a:pt x="1620" y="68"/>
                    </a:lnTo>
                    <a:lnTo>
                      <a:pt x="1569" y="82"/>
                    </a:lnTo>
                    <a:lnTo>
                      <a:pt x="1519" y="97"/>
                    </a:lnTo>
                    <a:lnTo>
                      <a:pt x="1468" y="113"/>
                    </a:lnTo>
                    <a:lnTo>
                      <a:pt x="1417" y="131"/>
                    </a:lnTo>
                    <a:lnTo>
                      <a:pt x="1369" y="150"/>
                    </a:lnTo>
                    <a:lnTo>
                      <a:pt x="1320" y="170"/>
                    </a:lnTo>
                    <a:lnTo>
                      <a:pt x="1271" y="191"/>
                    </a:lnTo>
                    <a:lnTo>
                      <a:pt x="1224" y="212"/>
                    </a:lnTo>
                    <a:lnTo>
                      <a:pt x="1177" y="236"/>
                    </a:lnTo>
                    <a:lnTo>
                      <a:pt x="1131" y="261"/>
                    </a:lnTo>
                    <a:lnTo>
                      <a:pt x="1086" y="287"/>
                    </a:lnTo>
                    <a:lnTo>
                      <a:pt x="1039" y="312"/>
                    </a:lnTo>
                    <a:lnTo>
                      <a:pt x="996" y="341"/>
                    </a:lnTo>
                    <a:lnTo>
                      <a:pt x="953" y="368"/>
                    </a:lnTo>
                    <a:lnTo>
                      <a:pt x="910" y="398"/>
                    </a:lnTo>
                    <a:lnTo>
                      <a:pt x="868" y="429"/>
                    </a:lnTo>
                    <a:lnTo>
                      <a:pt x="827" y="460"/>
                    </a:lnTo>
                    <a:lnTo>
                      <a:pt x="786" y="493"/>
                    </a:lnTo>
                    <a:lnTo>
                      <a:pt x="747" y="526"/>
                    </a:lnTo>
                    <a:lnTo>
                      <a:pt x="708" y="561"/>
                    </a:lnTo>
                    <a:lnTo>
                      <a:pt x="671" y="597"/>
                    </a:lnTo>
                    <a:lnTo>
                      <a:pt x="634" y="634"/>
                    </a:lnTo>
                    <a:lnTo>
                      <a:pt x="597" y="671"/>
                    </a:lnTo>
                    <a:lnTo>
                      <a:pt x="561" y="708"/>
                    </a:lnTo>
                    <a:lnTo>
                      <a:pt x="526" y="747"/>
                    </a:lnTo>
                    <a:lnTo>
                      <a:pt x="493" y="786"/>
                    </a:lnTo>
                    <a:lnTo>
                      <a:pt x="460" y="827"/>
                    </a:lnTo>
                    <a:lnTo>
                      <a:pt x="429" y="868"/>
                    </a:lnTo>
                    <a:lnTo>
                      <a:pt x="398" y="910"/>
                    </a:lnTo>
                    <a:lnTo>
                      <a:pt x="368" y="953"/>
                    </a:lnTo>
                    <a:lnTo>
                      <a:pt x="341" y="996"/>
                    </a:lnTo>
                    <a:lnTo>
                      <a:pt x="312" y="1039"/>
                    </a:lnTo>
                    <a:lnTo>
                      <a:pt x="287" y="1086"/>
                    </a:lnTo>
                    <a:lnTo>
                      <a:pt x="261" y="1131"/>
                    </a:lnTo>
                    <a:lnTo>
                      <a:pt x="236" y="1177"/>
                    </a:lnTo>
                    <a:lnTo>
                      <a:pt x="212" y="1224"/>
                    </a:lnTo>
                    <a:lnTo>
                      <a:pt x="191" y="1271"/>
                    </a:lnTo>
                    <a:lnTo>
                      <a:pt x="170" y="1320"/>
                    </a:lnTo>
                    <a:lnTo>
                      <a:pt x="150" y="1369"/>
                    </a:lnTo>
                    <a:lnTo>
                      <a:pt x="131" y="1417"/>
                    </a:lnTo>
                    <a:lnTo>
                      <a:pt x="113" y="1468"/>
                    </a:lnTo>
                    <a:lnTo>
                      <a:pt x="97" y="1519"/>
                    </a:lnTo>
                    <a:lnTo>
                      <a:pt x="82" y="1569"/>
                    </a:lnTo>
                    <a:lnTo>
                      <a:pt x="68" y="1620"/>
                    </a:lnTo>
                    <a:lnTo>
                      <a:pt x="55" y="1673"/>
                    </a:lnTo>
                    <a:lnTo>
                      <a:pt x="45" y="1725"/>
                    </a:lnTo>
                    <a:lnTo>
                      <a:pt x="33" y="1778"/>
                    </a:lnTo>
                    <a:lnTo>
                      <a:pt x="25" y="1831"/>
                    </a:lnTo>
                    <a:lnTo>
                      <a:pt x="18" y="1885"/>
                    </a:lnTo>
                    <a:lnTo>
                      <a:pt x="12" y="1940"/>
                    </a:lnTo>
                    <a:lnTo>
                      <a:pt x="6" y="1994"/>
                    </a:lnTo>
                    <a:lnTo>
                      <a:pt x="4" y="2049"/>
                    </a:lnTo>
                    <a:lnTo>
                      <a:pt x="0" y="2103"/>
                    </a:lnTo>
                    <a:lnTo>
                      <a:pt x="0" y="2160"/>
                    </a:lnTo>
                    <a:lnTo>
                      <a:pt x="0" y="2160"/>
                    </a:lnTo>
                    <a:lnTo>
                      <a:pt x="0" y="2217"/>
                    </a:lnTo>
                    <a:lnTo>
                      <a:pt x="4" y="2271"/>
                    </a:lnTo>
                    <a:lnTo>
                      <a:pt x="6" y="2326"/>
                    </a:lnTo>
                    <a:lnTo>
                      <a:pt x="12" y="2380"/>
                    </a:lnTo>
                    <a:lnTo>
                      <a:pt x="18" y="2435"/>
                    </a:lnTo>
                    <a:lnTo>
                      <a:pt x="25" y="2489"/>
                    </a:lnTo>
                    <a:lnTo>
                      <a:pt x="33" y="2542"/>
                    </a:lnTo>
                    <a:lnTo>
                      <a:pt x="45" y="2595"/>
                    </a:lnTo>
                    <a:lnTo>
                      <a:pt x="55" y="2647"/>
                    </a:lnTo>
                    <a:lnTo>
                      <a:pt x="68" y="2700"/>
                    </a:lnTo>
                    <a:lnTo>
                      <a:pt x="82" y="2751"/>
                    </a:lnTo>
                    <a:lnTo>
                      <a:pt x="97" y="2801"/>
                    </a:lnTo>
                    <a:lnTo>
                      <a:pt x="113" y="2852"/>
                    </a:lnTo>
                    <a:lnTo>
                      <a:pt x="131" y="2903"/>
                    </a:lnTo>
                    <a:lnTo>
                      <a:pt x="150" y="2951"/>
                    </a:lnTo>
                    <a:lnTo>
                      <a:pt x="170" y="3000"/>
                    </a:lnTo>
                    <a:lnTo>
                      <a:pt x="191" y="3049"/>
                    </a:lnTo>
                    <a:lnTo>
                      <a:pt x="212" y="3096"/>
                    </a:lnTo>
                    <a:lnTo>
                      <a:pt x="236" y="3143"/>
                    </a:lnTo>
                    <a:lnTo>
                      <a:pt x="261" y="3189"/>
                    </a:lnTo>
                    <a:lnTo>
                      <a:pt x="287" y="3234"/>
                    </a:lnTo>
                    <a:lnTo>
                      <a:pt x="312" y="3281"/>
                    </a:lnTo>
                    <a:lnTo>
                      <a:pt x="341" y="3324"/>
                    </a:lnTo>
                    <a:lnTo>
                      <a:pt x="368" y="3367"/>
                    </a:lnTo>
                    <a:lnTo>
                      <a:pt x="398" y="3410"/>
                    </a:lnTo>
                    <a:lnTo>
                      <a:pt x="429" y="3452"/>
                    </a:lnTo>
                    <a:lnTo>
                      <a:pt x="460" y="3493"/>
                    </a:lnTo>
                    <a:lnTo>
                      <a:pt x="493" y="3534"/>
                    </a:lnTo>
                    <a:lnTo>
                      <a:pt x="526" y="3573"/>
                    </a:lnTo>
                    <a:lnTo>
                      <a:pt x="561" y="3612"/>
                    </a:lnTo>
                    <a:lnTo>
                      <a:pt x="597" y="3649"/>
                    </a:lnTo>
                    <a:lnTo>
                      <a:pt x="634" y="3686"/>
                    </a:lnTo>
                    <a:lnTo>
                      <a:pt x="671" y="3723"/>
                    </a:lnTo>
                    <a:lnTo>
                      <a:pt x="708" y="3759"/>
                    </a:lnTo>
                    <a:lnTo>
                      <a:pt x="747" y="3794"/>
                    </a:lnTo>
                    <a:lnTo>
                      <a:pt x="786" y="3827"/>
                    </a:lnTo>
                    <a:lnTo>
                      <a:pt x="827" y="3860"/>
                    </a:lnTo>
                    <a:lnTo>
                      <a:pt x="868" y="3891"/>
                    </a:lnTo>
                    <a:lnTo>
                      <a:pt x="910" y="3922"/>
                    </a:lnTo>
                    <a:lnTo>
                      <a:pt x="953" y="3952"/>
                    </a:lnTo>
                    <a:lnTo>
                      <a:pt x="996" y="3979"/>
                    </a:lnTo>
                    <a:lnTo>
                      <a:pt x="1039" y="4008"/>
                    </a:lnTo>
                    <a:lnTo>
                      <a:pt x="1086" y="4033"/>
                    </a:lnTo>
                    <a:lnTo>
                      <a:pt x="1131" y="4059"/>
                    </a:lnTo>
                    <a:lnTo>
                      <a:pt x="1177" y="4084"/>
                    </a:lnTo>
                    <a:lnTo>
                      <a:pt x="1224" y="4108"/>
                    </a:lnTo>
                    <a:lnTo>
                      <a:pt x="1271" y="4129"/>
                    </a:lnTo>
                    <a:lnTo>
                      <a:pt x="1320" y="4150"/>
                    </a:lnTo>
                    <a:lnTo>
                      <a:pt x="1369" y="4170"/>
                    </a:lnTo>
                    <a:lnTo>
                      <a:pt x="1417" y="4189"/>
                    </a:lnTo>
                    <a:lnTo>
                      <a:pt x="1468" y="4207"/>
                    </a:lnTo>
                    <a:lnTo>
                      <a:pt x="1519" y="4223"/>
                    </a:lnTo>
                    <a:lnTo>
                      <a:pt x="1569" y="4238"/>
                    </a:lnTo>
                    <a:lnTo>
                      <a:pt x="1620" y="4252"/>
                    </a:lnTo>
                    <a:lnTo>
                      <a:pt x="1673" y="4265"/>
                    </a:lnTo>
                    <a:lnTo>
                      <a:pt x="1725" y="4275"/>
                    </a:lnTo>
                    <a:lnTo>
                      <a:pt x="1778" y="4287"/>
                    </a:lnTo>
                    <a:lnTo>
                      <a:pt x="1831" y="4295"/>
                    </a:lnTo>
                    <a:lnTo>
                      <a:pt x="1885" y="4302"/>
                    </a:lnTo>
                    <a:lnTo>
                      <a:pt x="1940" y="4308"/>
                    </a:lnTo>
                    <a:lnTo>
                      <a:pt x="1994" y="4314"/>
                    </a:lnTo>
                    <a:lnTo>
                      <a:pt x="2049" y="4316"/>
                    </a:lnTo>
                    <a:lnTo>
                      <a:pt x="2103" y="4320"/>
                    </a:lnTo>
                    <a:lnTo>
                      <a:pt x="2160" y="4320"/>
                    </a:lnTo>
                    <a:lnTo>
                      <a:pt x="2160" y="4320"/>
                    </a:lnTo>
                    <a:lnTo>
                      <a:pt x="2217" y="4320"/>
                    </a:lnTo>
                    <a:lnTo>
                      <a:pt x="2271" y="4316"/>
                    </a:lnTo>
                    <a:lnTo>
                      <a:pt x="2326" y="4314"/>
                    </a:lnTo>
                    <a:lnTo>
                      <a:pt x="2380" y="4308"/>
                    </a:lnTo>
                    <a:lnTo>
                      <a:pt x="2435" y="4302"/>
                    </a:lnTo>
                    <a:lnTo>
                      <a:pt x="2489" y="4295"/>
                    </a:lnTo>
                    <a:lnTo>
                      <a:pt x="2542" y="4287"/>
                    </a:lnTo>
                    <a:lnTo>
                      <a:pt x="2595" y="4275"/>
                    </a:lnTo>
                    <a:lnTo>
                      <a:pt x="2647" y="4265"/>
                    </a:lnTo>
                    <a:lnTo>
                      <a:pt x="2700" y="4252"/>
                    </a:lnTo>
                    <a:lnTo>
                      <a:pt x="2751" y="4238"/>
                    </a:lnTo>
                    <a:lnTo>
                      <a:pt x="2801" y="4223"/>
                    </a:lnTo>
                    <a:lnTo>
                      <a:pt x="2852" y="4207"/>
                    </a:lnTo>
                    <a:lnTo>
                      <a:pt x="2903" y="4189"/>
                    </a:lnTo>
                    <a:lnTo>
                      <a:pt x="2951" y="4170"/>
                    </a:lnTo>
                    <a:lnTo>
                      <a:pt x="3000" y="4150"/>
                    </a:lnTo>
                    <a:lnTo>
                      <a:pt x="3049" y="4129"/>
                    </a:lnTo>
                    <a:lnTo>
                      <a:pt x="3096" y="4108"/>
                    </a:lnTo>
                    <a:lnTo>
                      <a:pt x="3143" y="4084"/>
                    </a:lnTo>
                    <a:lnTo>
                      <a:pt x="3189" y="4059"/>
                    </a:lnTo>
                    <a:lnTo>
                      <a:pt x="3234" y="4033"/>
                    </a:lnTo>
                    <a:lnTo>
                      <a:pt x="3281" y="4008"/>
                    </a:lnTo>
                    <a:lnTo>
                      <a:pt x="3324" y="3979"/>
                    </a:lnTo>
                    <a:lnTo>
                      <a:pt x="3367" y="3952"/>
                    </a:lnTo>
                    <a:lnTo>
                      <a:pt x="3410" y="3922"/>
                    </a:lnTo>
                    <a:lnTo>
                      <a:pt x="3452" y="3891"/>
                    </a:lnTo>
                    <a:lnTo>
                      <a:pt x="3493" y="3860"/>
                    </a:lnTo>
                    <a:lnTo>
                      <a:pt x="3534" y="3827"/>
                    </a:lnTo>
                    <a:lnTo>
                      <a:pt x="3573" y="3794"/>
                    </a:lnTo>
                    <a:lnTo>
                      <a:pt x="3612" y="3759"/>
                    </a:lnTo>
                    <a:lnTo>
                      <a:pt x="3649" y="3723"/>
                    </a:lnTo>
                    <a:lnTo>
                      <a:pt x="3686" y="3686"/>
                    </a:lnTo>
                    <a:lnTo>
                      <a:pt x="3723" y="3649"/>
                    </a:lnTo>
                    <a:lnTo>
                      <a:pt x="3759" y="3612"/>
                    </a:lnTo>
                    <a:lnTo>
                      <a:pt x="3794" y="3573"/>
                    </a:lnTo>
                    <a:lnTo>
                      <a:pt x="3827" y="3534"/>
                    </a:lnTo>
                    <a:lnTo>
                      <a:pt x="3860" y="3493"/>
                    </a:lnTo>
                    <a:lnTo>
                      <a:pt x="3891" y="3452"/>
                    </a:lnTo>
                    <a:lnTo>
                      <a:pt x="3922" y="3410"/>
                    </a:lnTo>
                    <a:lnTo>
                      <a:pt x="3952" y="3367"/>
                    </a:lnTo>
                    <a:lnTo>
                      <a:pt x="3979" y="3324"/>
                    </a:lnTo>
                    <a:lnTo>
                      <a:pt x="4008" y="3281"/>
                    </a:lnTo>
                    <a:lnTo>
                      <a:pt x="4033" y="3234"/>
                    </a:lnTo>
                    <a:lnTo>
                      <a:pt x="4059" y="3189"/>
                    </a:lnTo>
                    <a:lnTo>
                      <a:pt x="4084" y="3143"/>
                    </a:lnTo>
                    <a:lnTo>
                      <a:pt x="4108" y="3096"/>
                    </a:lnTo>
                    <a:lnTo>
                      <a:pt x="4129" y="3049"/>
                    </a:lnTo>
                    <a:lnTo>
                      <a:pt x="4150" y="3000"/>
                    </a:lnTo>
                    <a:lnTo>
                      <a:pt x="4170" y="2951"/>
                    </a:lnTo>
                    <a:lnTo>
                      <a:pt x="4189" y="2903"/>
                    </a:lnTo>
                    <a:lnTo>
                      <a:pt x="4207" y="2852"/>
                    </a:lnTo>
                    <a:lnTo>
                      <a:pt x="4223" y="2801"/>
                    </a:lnTo>
                    <a:lnTo>
                      <a:pt x="4238" y="2751"/>
                    </a:lnTo>
                    <a:lnTo>
                      <a:pt x="4252" y="2700"/>
                    </a:lnTo>
                    <a:lnTo>
                      <a:pt x="4265" y="2647"/>
                    </a:lnTo>
                    <a:lnTo>
                      <a:pt x="4275" y="2595"/>
                    </a:lnTo>
                    <a:lnTo>
                      <a:pt x="4287" y="2542"/>
                    </a:lnTo>
                    <a:lnTo>
                      <a:pt x="4295" y="2489"/>
                    </a:lnTo>
                    <a:lnTo>
                      <a:pt x="4302" y="2435"/>
                    </a:lnTo>
                    <a:lnTo>
                      <a:pt x="4308" y="2380"/>
                    </a:lnTo>
                    <a:lnTo>
                      <a:pt x="4314" y="2326"/>
                    </a:lnTo>
                    <a:lnTo>
                      <a:pt x="4316" y="2271"/>
                    </a:lnTo>
                    <a:lnTo>
                      <a:pt x="4320" y="2217"/>
                    </a:lnTo>
                    <a:lnTo>
                      <a:pt x="4320" y="2160"/>
                    </a:lnTo>
                    <a:lnTo>
                      <a:pt x="4320" y="2160"/>
                    </a:lnTo>
                    <a:lnTo>
                      <a:pt x="4320" y="2103"/>
                    </a:lnTo>
                    <a:lnTo>
                      <a:pt x="4316" y="2049"/>
                    </a:lnTo>
                    <a:lnTo>
                      <a:pt x="4314" y="1994"/>
                    </a:lnTo>
                    <a:lnTo>
                      <a:pt x="4308" y="1940"/>
                    </a:lnTo>
                    <a:lnTo>
                      <a:pt x="4302" y="1885"/>
                    </a:lnTo>
                    <a:lnTo>
                      <a:pt x="4295" y="1831"/>
                    </a:lnTo>
                    <a:lnTo>
                      <a:pt x="4287" y="1778"/>
                    </a:lnTo>
                    <a:lnTo>
                      <a:pt x="4275" y="1725"/>
                    </a:lnTo>
                    <a:lnTo>
                      <a:pt x="4265" y="1673"/>
                    </a:lnTo>
                    <a:lnTo>
                      <a:pt x="4252" y="1620"/>
                    </a:lnTo>
                    <a:lnTo>
                      <a:pt x="4238" y="1569"/>
                    </a:lnTo>
                    <a:lnTo>
                      <a:pt x="4223" y="1519"/>
                    </a:lnTo>
                    <a:lnTo>
                      <a:pt x="4207" y="1468"/>
                    </a:lnTo>
                    <a:lnTo>
                      <a:pt x="4189" y="1417"/>
                    </a:lnTo>
                    <a:lnTo>
                      <a:pt x="4170" y="1369"/>
                    </a:lnTo>
                    <a:lnTo>
                      <a:pt x="4150" y="1320"/>
                    </a:lnTo>
                    <a:lnTo>
                      <a:pt x="4129" y="1271"/>
                    </a:lnTo>
                    <a:lnTo>
                      <a:pt x="4108" y="1224"/>
                    </a:lnTo>
                    <a:lnTo>
                      <a:pt x="4084" y="1177"/>
                    </a:lnTo>
                    <a:lnTo>
                      <a:pt x="4059" y="1131"/>
                    </a:lnTo>
                    <a:lnTo>
                      <a:pt x="4033" y="1086"/>
                    </a:lnTo>
                    <a:lnTo>
                      <a:pt x="4008" y="1039"/>
                    </a:lnTo>
                    <a:lnTo>
                      <a:pt x="3979" y="996"/>
                    </a:lnTo>
                    <a:lnTo>
                      <a:pt x="3952" y="953"/>
                    </a:lnTo>
                    <a:lnTo>
                      <a:pt x="3922" y="910"/>
                    </a:lnTo>
                    <a:lnTo>
                      <a:pt x="3891" y="868"/>
                    </a:lnTo>
                    <a:lnTo>
                      <a:pt x="3860" y="827"/>
                    </a:lnTo>
                    <a:lnTo>
                      <a:pt x="3827" y="786"/>
                    </a:lnTo>
                    <a:lnTo>
                      <a:pt x="3794" y="747"/>
                    </a:lnTo>
                    <a:lnTo>
                      <a:pt x="3759" y="708"/>
                    </a:lnTo>
                    <a:lnTo>
                      <a:pt x="3723" y="671"/>
                    </a:lnTo>
                    <a:lnTo>
                      <a:pt x="3686" y="634"/>
                    </a:lnTo>
                    <a:lnTo>
                      <a:pt x="3649" y="597"/>
                    </a:lnTo>
                    <a:lnTo>
                      <a:pt x="3612" y="561"/>
                    </a:lnTo>
                    <a:lnTo>
                      <a:pt x="3573" y="526"/>
                    </a:lnTo>
                    <a:lnTo>
                      <a:pt x="3534" y="493"/>
                    </a:lnTo>
                    <a:lnTo>
                      <a:pt x="3493" y="460"/>
                    </a:lnTo>
                    <a:lnTo>
                      <a:pt x="3452" y="429"/>
                    </a:lnTo>
                    <a:lnTo>
                      <a:pt x="3410" y="398"/>
                    </a:lnTo>
                    <a:lnTo>
                      <a:pt x="3367" y="368"/>
                    </a:lnTo>
                    <a:lnTo>
                      <a:pt x="3324" y="341"/>
                    </a:lnTo>
                    <a:lnTo>
                      <a:pt x="3281" y="312"/>
                    </a:lnTo>
                    <a:lnTo>
                      <a:pt x="3234" y="287"/>
                    </a:lnTo>
                    <a:lnTo>
                      <a:pt x="3189" y="261"/>
                    </a:lnTo>
                    <a:lnTo>
                      <a:pt x="3143" y="236"/>
                    </a:lnTo>
                    <a:lnTo>
                      <a:pt x="3096" y="212"/>
                    </a:lnTo>
                    <a:lnTo>
                      <a:pt x="3049" y="191"/>
                    </a:lnTo>
                    <a:lnTo>
                      <a:pt x="3000" y="170"/>
                    </a:lnTo>
                    <a:lnTo>
                      <a:pt x="2951" y="150"/>
                    </a:lnTo>
                    <a:lnTo>
                      <a:pt x="2903" y="131"/>
                    </a:lnTo>
                    <a:lnTo>
                      <a:pt x="2852" y="113"/>
                    </a:lnTo>
                    <a:lnTo>
                      <a:pt x="2801" y="97"/>
                    </a:lnTo>
                    <a:lnTo>
                      <a:pt x="2751" y="82"/>
                    </a:lnTo>
                    <a:lnTo>
                      <a:pt x="2700" y="68"/>
                    </a:lnTo>
                    <a:lnTo>
                      <a:pt x="2647" y="55"/>
                    </a:lnTo>
                    <a:lnTo>
                      <a:pt x="2595" y="45"/>
                    </a:lnTo>
                    <a:lnTo>
                      <a:pt x="2542" y="33"/>
                    </a:lnTo>
                    <a:lnTo>
                      <a:pt x="2489" y="25"/>
                    </a:lnTo>
                    <a:lnTo>
                      <a:pt x="2435" y="18"/>
                    </a:lnTo>
                    <a:lnTo>
                      <a:pt x="2380" y="12"/>
                    </a:lnTo>
                    <a:lnTo>
                      <a:pt x="2326" y="6"/>
                    </a:lnTo>
                    <a:lnTo>
                      <a:pt x="2271" y="4"/>
                    </a:lnTo>
                    <a:lnTo>
                      <a:pt x="2217" y="0"/>
                    </a:lnTo>
                    <a:lnTo>
                      <a:pt x="2160" y="0"/>
                    </a:lnTo>
                    <a:lnTo>
                      <a:pt x="2160" y="0"/>
                    </a:lnTo>
                    <a:close/>
                    <a:moveTo>
                      <a:pt x="4037" y="2090"/>
                    </a:moveTo>
                    <a:lnTo>
                      <a:pt x="3203" y="2090"/>
                    </a:lnTo>
                    <a:lnTo>
                      <a:pt x="3203" y="2090"/>
                    </a:lnTo>
                    <a:lnTo>
                      <a:pt x="3197" y="1975"/>
                    </a:lnTo>
                    <a:lnTo>
                      <a:pt x="3187" y="1862"/>
                    </a:lnTo>
                    <a:lnTo>
                      <a:pt x="3174" y="1749"/>
                    </a:lnTo>
                    <a:lnTo>
                      <a:pt x="3156" y="1639"/>
                    </a:lnTo>
                    <a:lnTo>
                      <a:pt x="3133" y="1530"/>
                    </a:lnTo>
                    <a:lnTo>
                      <a:pt x="3107" y="1423"/>
                    </a:lnTo>
                    <a:lnTo>
                      <a:pt x="3076" y="1320"/>
                    </a:lnTo>
                    <a:lnTo>
                      <a:pt x="3043" y="1216"/>
                    </a:lnTo>
                    <a:lnTo>
                      <a:pt x="3043" y="1216"/>
                    </a:lnTo>
                    <a:lnTo>
                      <a:pt x="3111" y="1187"/>
                    </a:lnTo>
                    <a:lnTo>
                      <a:pt x="3182" y="1154"/>
                    </a:lnTo>
                    <a:lnTo>
                      <a:pt x="3248" y="1119"/>
                    </a:lnTo>
                    <a:lnTo>
                      <a:pt x="3314" y="1080"/>
                    </a:lnTo>
                    <a:lnTo>
                      <a:pt x="3378" y="1041"/>
                    </a:lnTo>
                    <a:lnTo>
                      <a:pt x="3441" y="1000"/>
                    </a:lnTo>
                    <a:lnTo>
                      <a:pt x="3503" y="955"/>
                    </a:lnTo>
                    <a:lnTo>
                      <a:pt x="3564" y="910"/>
                    </a:lnTo>
                    <a:lnTo>
                      <a:pt x="3564" y="910"/>
                    </a:lnTo>
                    <a:lnTo>
                      <a:pt x="3614" y="971"/>
                    </a:lnTo>
                    <a:lnTo>
                      <a:pt x="3663" y="1033"/>
                    </a:lnTo>
                    <a:lnTo>
                      <a:pt x="3710" y="1098"/>
                    </a:lnTo>
                    <a:lnTo>
                      <a:pt x="3753" y="1166"/>
                    </a:lnTo>
                    <a:lnTo>
                      <a:pt x="3794" y="1234"/>
                    </a:lnTo>
                    <a:lnTo>
                      <a:pt x="3833" y="1304"/>
                    </a:lnTo>
                    <a:lnTo>
                      <a:pt x="3868" y="1376"/>
                    </a:lnTo>
                    <a:lnTo>
                      <a:pt x="3899" y="1450"/>
                    </a:lnTo>
                    <a:lnTo>
                      <a:pt x="3928" y="1524"/>
                    </a:lnTo>
                    <a:lnTo>
                      <a:pt x="3954" y="1602"/>
                    </a:lnTo>
                    <a:lnTo>
                      <a:pt x="3977" y="1680"/>
                    </a:lnTo>
                    <a:lnTo>
                      <a:pt x="3996" y="1760"/>
                    </a:lnTo>
                    <a:lnTo>
                      <a:pt x="4012" y="1840"/>
                    </a:lnTo>
                    <a:lnTo>
                      <a:pt x="4024" y="1922"/>
                    </a:lnTo>
                    <a:lnTo>
                      <a:pt x="4033" y="2006"/>
                    </a:lnTo>
                    <a:lnTo>
                      <a:pt x="4037" y="2090"/>
                    </a:lnTo>
                    <a:lnTo>
                      <a:pt x="4037" y="2090"/>
                    </a:lnTo>
                    <a:close/>
                    <a:moveTo>
                      <a:pt x="2082" y="4037"/>
                    </a:moveTo>
                    <a:lnTo>
                      <a:pt x="2082" y="4037"/>
                    </a:lnTo>
                    <a:lnTo>
                      <a:pt x="2039" y="4000"/>
                    </a:lnTo>
                    <a:lnTo>
                      <a:pt x="1998" y="3963"/>
                    </a:lnTo>
                    <a:lnTo>
                      <a:pt x="1957" y="3922"/>
                    </a:lnTo>
                    <a:lnTo>
                      <a:pt x="1916" y="3881"/>
                    </a:lnTo>
                    <a:lnTo>
                      <a:pt x="1877" y="3840"/>
                    </a:lnTo>
                    <a:lnTo>
                      <a:pt x="1838" y="3798"/>
                    </a:lnTo>
                    <a:lnTo>
                      <a:pt x="1801" y="3753"/>
                    </a:lnTo>
                    <a:lnTo>
                      <a:pt x="1766" y="3708"/>
                    </a:lnTo>
                    <a:lnTo>
                      <a:pt x="1731" y="3661"/>
                    </a:lnTo>
                    <a:lnTo>
                      <a:pt x="1696" y="3612"/>
                    </a:lnTo>
                    <a:lnTo>
                      <a:pt x="1663" y="3564"/>
                    </a:lnTo>
                    <a:lnTo>
                      <a:pt x="1632" y="3513"/>
                    </a:lnTo>
                    <a:lnTo>
                      <a:pt x="1601" y="3462"/>
                    </a:lnTo>
                    <a:lnTo>
                      <a:pt x="1571" y="3410"/>
                    </a:lnTo>
                    <a:lnTo>
                      <a:pt x="1542" y="3357"/>
                    </a:lnTo>
                    <a:lnTo>
                      <a:pt x="1515" y="3302"/>
                    </a:lnTo>
                    <a:lnTo>
                      <a:pt x="1515" y="3302"/>
                    </a:lnTo>
                    <a:lnTo>
                      <a:pt x="1583" y="3283"/>
                    </a:lnTo>
                    <a:lnTo>
                      <a:pt x="1653" y="3265"/>
                    </a:lnTo>
                    <a:lnTo>
                      <a:pt x="1725" y="3250"/>
                    </a:lnTo>
                    <a:lnTo>
                      <a:pt x="1795" y="3236"/>
                    </a:lnTo>
                    <a:lnTo>
                      <a:pt x="1870" y="3226"/>
                    </a:lnTo>
                    <a:lnTo>
                      <a:pt x="1942" y="3219"/>
                    </a:lnTo>
                    <a:lnTo>
                      <a:pt x="2016" y="3213"/>
                    </a:lnTo>
                    <a:lnTo>
                      <a:pt x="2090" y="3209"/>
                    </a:lnTo>
                    <a:lnTo>
                      <a:pt x="2090" y="4037"/>
                    </a:lnTo>
                    <a:lnTo>
                      <a:pt x="2090" y="4037"/>
                    </a:lnTo>
                    <a:lnTo>
                      <a:pt x="2082" y="4037"/>
                    </a:lnTo>
                    <a:lnTo>
                      <a:pt x="2082" y="4037"/>
                    </a:lnTo>
                    <a:close/>
                    <a:moveTo>
                      <a:pt x="2236" y="283"/>
                    </a:moveTo>
                    <a:lnTo>
                      <a:pt x="2236" y="283"/>
                    </a:lnTo>
                    <a:lnTo>
                      <a:pt x="2285" y="326"/>
                    </a:lnTo>
                    <a:lnTo>
                      <a:pt x="2334" y="368"/>
                    </a:lnTo>
                    <a:lnTo>
                      <a:pt x="2380" y="413"/>
                    </a:lnTo>
                    <a:lnTo>
                      <a:pt x="2425" y="460"/>
                    </a:lnTo>
                    <a:lnTo>
                      <a:pt x="2468" y="509"/>
                    </a:lnTo>
                    <a:lnTo>
                      <a:pt x="2511" y="559"/>
                    </a:lnTo>
                    <a:lnTo>
                      <a:pt x="2552" y="610"/>
                    </a:lnTo>
                    <a:lnTo>
                      <a:pt x="2593" y="663"/>
                    </a:lnTo>
                    <a:lnTo>
                      <a:pt x="2630" y="717"/>
                    </a:lnTo>
                    <a:lnTo>
                      <a:pt x="2667" y="774"/>
                    </a:lnTo>
                    <a:lnTo>
                      <a:pt x="2704" y="830"/>
                    </a:lnTo>
                    <a:lnTo>
                      <a:pt x="2737" y="889"/>
                    </a:lnTo>
                    <a:lnTo>
                      <a:pt x="2770" y="949"/>
                    </a:lnTo>
                    <a:lnTo>
                      <a:pt x="2801" y="1010"/>
                    </a:lnTo>
                    <a:lnTo>
                      <a:pt x="2831" y="1072"/>
                    </a:lnTo>
                    <a:lnTo>
                      <a:pt x="2860" y="1137"/>
                    </a:lnTo>
                    <a:lnTo>
                      <a:pt x="2860" y="1137"/>
                    </a:lnTo>
                    <a:lnTo>
                      <a:pt x="2784" y="1160"/>
                    </a:lnTo>
                    <a:lnTo>
                      <a:pt x="2708" y="1181"/>
                    </a:lnTo>
                    <a:lnTo>
                      <a:pt x="2630" y="1201"/>
                    </a:lnTo>
                    <a:lnTo>
                      <a:pt x="2552" y="1216"/>
                    </a:lnTo>
                    <a:lnTo>
                      <a:pt x="2474" y="1230"/>
                    </a:lnTo>
                    <a:lnTo>
                      <a:pt x="2392" y="1240"/>
                    </a:lnTo>
                    <a:lnTo>
                      <a:pt x="2312" y="1246"/>
                    </a:lnTo>
                    <a:lnTo>
                      <a:pt x="2230" y="1252"/>
                    </a:lnTo>
                    <a:lnTo>
                      <a:pt x="2230" y="283"/>
                    </a:lnTo>
                    <a:lnTo>
                      <a:pt x="2230" y="283"/>
                    </a:lnTo>
                    <a:lnTo>
                      <a:pt x="2236" y="283"/>
                    </a:lnTo>
                    <a:lnTo>
                      <a:pt x="2236" y="283"/>
                    </a:lnTo>
                    <a:close/>
                    <a:moveTo>
                      <a:pt x="2468" y="306"/>
                    </a:moveTo>
                    <a:lnTo>
                      <a:pt x="2468" y="306"/>
                    </a:lnTo>
                    <a:lnTo>
                      <a:pt x="2540" y="320"/>
                    </a:lnTo>
                    <a:lnTo>
                      <a:pt x="2610" y="335"/>
                    </a:lnTo>
                    <a:lnTo>
                      <a:pt x="2681" y="355"/>
                    </a:lnTo>
                    <a:lnTo>
                      <a:pt x="2749" y="376"/>
                    </a:lnTo>
                    <a:lnTo>
                      <a:pt x="2817" y="400"/>
                    </a:lnTo>
                    <a:lnTo>
                      <a:pt x="2883" y="425"/>
                    </a:lnTo>
                    <a:lnTo>
                      <a:pt x="2948" y="454"/>
                    </a:lnTo>
                    <a:lnTo>
                      <a:pt x="3012" y="485"/>
                    </a:lnTo>
                    <a:lnTo>
                      <a:pt x="3074" y="519"/>
                    </a:lnTo>
                    <a:lnTo>
                      <a:pt x="3135" y="554"/>
                    </a:lnTo>
                    <a:lnTo>
                      <a:pt x="3193" y="591"/>
                    </a:lnTo>
                    <a:lnTo>
                      <a:pt x="3252" y="630"/>
                    </a:lnTo>
                    <a:lnTo>
                      <a:pt x="3308" y="673"/>
                    </a:lnTo>
                    <a:lnTo>
                      <a:pt x="3363" y="715"/>
                    </a:lnTo>
                    <a:lnTo>
                      <a:pt x="3415" y="762"/>
                    </a:lnTo>
                    <a:lnTo>
                      <a:pt x="3468" y="811"/>
                    </a:lnTo>
                    <a:lnTo>
                      <a:pt x="3468" y="811"/>
                    </a:lnTo>
                    <a:lnTo>
                      <a:pt x="3412" y="852"/>
                    </a:lnTo>
                    <a:lnTo>
                      <a:pt x="3355" y="891"/>
                    </a:lnTo>
                    <a:lnTo>
                      <a:pt x="3297" y="928"/>
                    </a:lnTo>
                    <a:lnTo>
                      <a:pt x="3238" y="965"/>
                    </a:lnTo>
                    <a:lnTo>
                      <a:pt x="3178" y="998"/>
                    </a:lnTo>
                    <a:lnTo>
                      <a:pt x="3117" y="1031"/>
                    </a:lnTo>
                    <a:lnTo>
                      <a:pt x="3053" y="1061"/>
                    </a:lnTo>
                    <a:lnTo>
                      <a:pt x="2990" y="1088"/>
                    </a:lnTo>
                    <a:lnTo>
                      <a:pt x="2990" y="1088"/>
                    </a:lnTo>
                    <a:lnTo>
                      <a:pt x="2965" y="1033"/>
                    </a:lnTo>
                    <a:lnTo>
                      <a:pt x="2940" y="977"/>
                    </a:lnTo>
                    <a:lnTo>
                      <a:pt x="2912" y="924"/>
                    </a:lnTo>
                    <a:lnTo>
                      <a:pt x="2885" y="869"/>
                    </a:lnTo>
                    <a:lnTo>
                      <a:pt x="2856" y="817"/>
                    </a:lnTo>
                    <a:lnTo>
                      <a:pt x="2827" y="766"/>
                    </a:lnTo>
                    <a:lnTo>
                      <a:pt x="2796" y="715"/>
                    </a:lnTo>
                    <a:lnTo>
                      <a:pt x="2762" y="665"/>
                    </a:lnTo>
                    <a:lnTo>
                      <a:pt x="2729" y="616"/>
                    </a:lnTo>
                    <a:lnTo>
                      <a:pt x="2694" y="569"/>
                    </a:lnTo>
                    <a:lnTo>
                      <a:pt x="2659" y="522"/>
                    </a:lnTo>
                    <a:lnTo>
                      <a:pt x="2624" y="478"/>
                    </a:lnTo>
                    <a:lnTo>
                      <a:pt x="2587" y="433"/>
                    </a:lnTo>
                    <a:lnTo>
                      <a:pt x="2548" y="390"/>
                    </a:lnTo>
                    <a:lnTo>
                      <a:pt x="2509" y="347"/>
                    </a:lnTo>
                    <a:lnTo>
                      <a:pt x="2468" y="306"/>
                    </a:lnTo>
                    <a:lnTo>
                      <a:pt x="2468" y="306"/>
                    </a:lnTo>
                    <a:close/>
                    <a:moveTo>
                      <a:pt x="2090" y="283"/>
                    </a:moveTo>
                    <a:lnTo>
                      <a:pt x="2090" y="1252"/>
                    </a:lnTo>
                    <a:lnTo>
                      <a:pt x="2090" y="1252"/>
                    </a:lnTo>
                    <a:lnTo>
                      <a:pt x="2008" y="1246"/>
                    </a:lnTo>
                    <a:lnTo>
                      <a:pt x="1928" y="1240"/>
                    </a:lnTo>
                    <a:lnTo>
                      <a:pt x="1846" y="1230"/>
                    </a:lnTo>
                    <a:lnTo>
                      <a:pt x="1768" y="1216"/>
                    </a:lnTo>
                    <a:lnTo>
                      <a:pt x="1690" y="1201"/>
                    </a:lnTo>
                    <a:lnTo>
                      <a:pt x="1612" y="1181"/>
                    </a:lnTo>
                    <a:lnTo>
                      <a:pt x="1536" y="1160"/>
                    </a:lnTo>
                    <a:lnTo>
                      <a:pt x="1460" y="1137"/>
                    </a:lnTo>
                    <a:lnTo>
                      <a:pt x="1460" y="1137"/>
                    </a:lnTo>
                    <a:lnTo>
                      <a:pt x="1489" y="1072"/>
                    </a:lnTo>
                    <a:lnTo>
                      <a:pt x="1519" y="1010"/>
                    </a:lnTo>
                    <a:lnTo>
                      <a:pt x="1550" y="949"/>
                    </a:lnTo>
                    <a:lnTo>
                      <a:pt x="1583" y="889"/>
                    </a:lnTo>
                    <a:lnTo>
                      <a:pt x="1616" y="830"/>
                    </a:lnTo>
                    <a:lnTo>
                      <a:pt x="1651" y="774"/>
                    </a:lnTo>
                    <a:lnTo>
                      <a:pt x="1690" y="717"/>
                    </a:lnTo>
                    <a:lnTo>
                      <a:pt x="1727" y="663"/>
                    </a:lnTo>
                    <a:lnTo>
                      <a:pt x="1768" y="610"/>
                    </a:lnTo>
                    <a:lnTo>
                      <a:pt x="1809" y="559"/>
                    </a:lnTo>
                    <a:lnTo>
                      <a:pt x="1852" y="509"/>
                    </a:lnTo>
                    <a:lnTo>
                      <a:pt x="1895" y="460"/>
                    </a:lnTo>
                    <a:lnTo>
                      <a:pt x="1940" y="413"/>
                    </a:lnTo>
                    <a:lnTo>
                      <a:pt x="1986" y="368"/>
                    </a:lnTo>
                    <a:lnTo>
                      <a:pt x="2035" y="326"/>
                    </a:lnTo>
                    <a:lnTo>
                      <a:pt x="2084" y="283"/>
                    </a:lnTo>
                    <a:lnTo>
                      <a:pt x="2084" y="283"/>
                    </a:lnTo>
                    <a:lnTo>
                      <a:pt x="2090" y="283"/>
                    </a:lnTo>
                    <a:lnTo>
                      <a:pt x="2090" y="283"/>
                    </a:lnTo>
                    <a:close/>
                    <a:moveTo>
                      <a:pt x="1330" y="1088"/>
                    </a:moveTo>
                    <a:lnTo>
                      <a:pt x="1330" y="1088"/>
                    </a:lnTo>
                    <a:lnTo>
                      <a:pt x="1267" y="1061"/>
                    </a:lnTo>
                    <a:lnTo>
                      <a:pt x="1203" y="1031"/>
                    </a:lnTo>
                    <a:lnTo>
                      <a:pt x="1142" y="998"/>
                    </a:lnTo>
                    <a:lnTo>
                      <a:pt x="1082" y="965"/>
                    </a:lnTo>
                    <a:lnTo>
                      <a:pt x="1023" y="928"/>
                    </a:lnTo>
                    <a:lnTo>
                      <a:pt x="965" y="891"/>
                    </a:lnTo>
                    <a:lnTo>
                      <a:pt x="908" y="852"/>
                    </a:lnTo>
                    <a:lnTo>
                      <a:pt x="852" y="811"/>
                    </a:lnTo>
                    <a:lnTo>
                      <a:pt x="852" y="811"/>
                    </a:lnTo>
                    <a:lnTo>
                      <a:pt x="905" y="762"/>
                    </a:lnTo>
                    <a:lnTo>
                      <a:pt x="957" y="717"/>
                    </a:lnTo>
                    <a:lnTo>
                      <a:pt x="1012" y="673"/>
                    </a:lnTo>
                    <a:lnTo>
                      <a:pt x="1068" y="632"/>
                    </a:lnTo>
                    <a:lnTo>
                      <a:pt x="1127" y="591"/>
                    </a:lnTo>
                    <a:lnTo>
                      <a:pt x="1185" y="554"/>
                    </a:lnTo>
                    <a:lnTo>
                      <a:pt x="1246" y="519"/>
                    </a:lnTo>
                    <a:lnTo>
                      <a:pt x="1308" y="485"/>
                    </a:lnTo>
                    <a:lnTo>
                      <a:pt x="1372" y="454"/>
                    </a:lnTo>
                    <a:lnTo>
                      <a:pt x="1437" y="425"/>
                    </a:lnTo>
                    <a:lnTo>
                      <a:pt x="1503" y="400"/>
                    </a:lnTo>
                    <a:lnTo>
                      <a:pt x="1571" y="376"/>
                    </a:lnTo>
                    <a:lnTo>
                      <a:pt x="1639" y="355"/>
                    </a:lnTo>
                    <a:lnTo>
                      <a:pt x="1710" y="335"/>
                    </a:lnTo>
                    <a:lnTo>
                      <a:pt x="1780" y="320"/>
                    </a:lnTo>
                    <a:lnTo>
                      <a:pt x="1852" y="306"/>
                    </a:lnTo>
                    <a:lnTo>
                      <a:pt x="1852" y="306"/>
                    </a:lnTo>
                    <a:lnTo>
                      <a:pt x="1811" y="347"/>
                    </a:lnTo>
                    <a:lnTo>
                      <a:pt x="1772" y="390"/>
                    </a:lnTo>
                    <a:lnTo>
                      <a:pt x="1733" y="433"/>
                    </a:lnTo>
                    <a:lnTo>
                      <a:pt x="1696" y="478"/>
                    </a:lnTo>
                    <a:lnTo>
                      <a:pt x="1661" y="522"/>
                    </a:lnTo>
                    <a:lnTo>
                      <a:pt x="1624" y="569"/>
                    </a:lnTo>
                    <a:lnTo>
                      <a:pt x="1591" y="618"/>
                    </a:lnTo>
                    <a:lnTo>
                      <a:pt x="1558" y="665"/>
                    </a:lnTo>
                    <a:lnTo>
                      <a:pt x="1524" y="715"/>
                    </a:lnTo>
                    <a:lnTo>
                      <a:pt x="1493" y="766"/>
                    </a:lnTo>
                    <a:lnTo>
                      <a:pt x="1464" y="817"/>
                    </a:lnTo>
                    <a:lnTo>
                      <a:pt x="1435" y="869"/>
                    </a:lnTo>
                    <a:lnTo>
                      <a:pt x="1408" y="924"/>
                    </a:lnTo>
                    <a:lnTo>
                      <a:pt x="1380" y="977"/>
                    </a:lnTo>
                    <a:lnTo>
                      <a:pt x="1355" y="1033"/>
                    </a:lnTo>
                    <a:lnTo>
                      <a:pt x="1330" y="1088"/>
                    </a:lnTo>
                    <a:lnTo>
                      <a:pt x="1330" y="1088"/>
                    </a:lnTo>
                    <a:close/>
                    <a:moveTo>
                      <a:pt x="1408" y="1265"/>
                    </a:moveTo>
                    <a:lnTo>
                      <a:pt x="1408" y="1265"/>
                    </a:lnTo>
                    <a:lnTo>
                      <a:pt x="1489" y="1291"/>
                    </a:lnTo>
                    <a:lnTo>
                      <a:pt x="1571" y="1314"/>
                    </a:lnTo>
                    <a:lnTo>
                      <a:pt x="1655" y="1335"/>
                    </a:lnTo>
                    <a:lnTo>
                      <a:pt x="1741" y="1353"/>
                    </a:lnTo>
                    <a:lnTo>
                      <a:pt x="1827" y="1367"/>
                    </a:lnTo>
                    <a:lnTo>
                      <a:pt x="1914" y="1378"/>
                    </a:lnTo>
                    <a:lnTo>
                      <a:pt x="2002" y="1386"/>
                    </a:lnTo>
                    <a:lnTo>
                      <a:pt x="2090" y="1390"/>
                    </a:lnTo>
                    <a:lnTo>
                      <a:pt x="2090" y="2090"/>
                    </a:lnTo>
                    <a:lnTo>
                      <a:pt x="1257" y="2090"/>
                    </a:lnTo>
                    <a:lnTo>
                      <a:pt x="1257" y="2090"/>
                    </a:lnTo>
                    <a:lnTo>
                      <a:pt x="1261" y="1981"/>
                    </a:lnTo>
                    <a:lnTo>
                      <a:pt x="1271" y="1873"/>
                    </a:lnTo>
                    <a:lnTo>
                      <a:pt x="1285" y="1768"/>
                    </a:lnTo>
                    <a:lnTo>
                      <a:pt x="1300" y="1663"/>
                    </a:lnTo>
                    <a:lnTo>
                      <a:pt x="1322" y="1562"/>
                    </a:lnTo>
                    <a:lnTo>
                      <a:pt x="1347" y="1460"/>
                    </a:lnTo>
                    <a:lnTo>
                      <a:pt x="1376" y="1361"/>
                    </a:lnTo>
                    <a:lnTo>
                      <a:pt x="1408" y="1265"/>
                    </a:lnTo>
                    <a:lnTo>
                      <a:pt x="1408" y="1265"/>
                    </a:lnTo>
                    <a:close/>
                    <a:moveTo>
                      <a:pt x="2090" y="2230"/>
                    </a:moveTo>
                    <a:lnTo>
                      <a:pt x="2090" y="3068"/>
                    </a:lnTo>
                    <a:lnTo>
                      <a:pt x="2090" y="3068"/>
                    </a:lnTo>
                    <a:lnTo>
                      <a:pt x="2008" y="3072"/>
                    </a:lnTo>
                    <a:lnTo>
                      <a:pt x="1926" y="3080"/>
                    </a:lnTo>
                    <a:lnTo>
                      <a:pt x="1846" y="3090"/>
                    </a:lnTo>
                    <a:lnTo>
                      <a:pt x="1766" y="3102"/>
                    </a:lnTo>
                    <a:lnTo>
                      <a:pt x="1688" y="3115"/>
                    </a:lnTo>
                    <a:lnTo>
                      <a:pt x="1610" y="3133"/>
                    </a:lnTo>
                    <a:lnTo>
                      <a:pt x="1534" y="3154"/>
                    </a:lnTo>
                    <a:lnTo>
                      <a:pt x="1458" y="3176"/>
                    </a:lnTo>
                    <a:lnTo>
                      <a:pt x="1458" y="3176"/>
                    </a:lnTo>
                    <a:lnTo>
                      <a:pt x="1437" y="3123"/>
                    </a:lnTo>
                    <a:lnTo>
                      <a:pt x="1415" y="3066"/>
                    </a:lnTo>
                    <a:lnTo>
                      <a:pt x="1396" y="3012"/>
                    </a:lnTo>
                    <a:lnTo>
                      <a:pt x="1376" y="2955"/>
                    </a:lnTo>
                    <a:lnTo>
                      <a:pt x="1359" y="2899"/>
                    </a:lnTo>
                    <a:lnTo>
                      <a:pt x="1343" y="2840"/>
                    </a:lnTo>
                    <a:lnTo>
                      <a:pt x="1330" y="2782"/>
                    </a:lnTo>
                    <a:lnTo>
                      <a:pt x="1316" y="2723"/>
                    </a:lnTo>
                    <a:lnTo>
                      <a:pt x="1304" y="2663"/>
                    </a:lnTo>
                    <a:lnTo>
                      <a:pt x="1292" y="2603"/>
                    </a:lnTo>
                    <a:lnTo>
                      <a:pt x="1283" y="2542"/>
                    </a:lnTo>
                    <a:lnTo>
                      <a:pt x="1275" y="2480"/>
                    </a:lnTo>
                    <a:lnTo>
                      <a:pt x="1269" y="2419"/>
                    </a:lnTo>
                    <a:lnTo>
                      <a:pt x="1263" y="2357"/>
                    </a:lnTo>
                    <a:lnTo>
                      <a:pt x="1259" y="2293"/>
                    </a:lnTo>
                    <a:lnTo>
                      <a:pt x="1257" y="2230"/>
                    </a:lnTo>
                    <a:lnTo>
                      <a:pt x="2090" y="2230"/>
                    </a:lnTo>
                    <a:close/>
                    <a:moveTo>
                      <a:pt x="1852" y="4014"/>
                    </a:moveTo>
                    <a:lnTo>
                      <a:pt x="1852" y="4014"/>
                    </a:lnTo>
                    <a:lnTo>
                      <a:pt x="1788" y="4002"/>
                    </a:lnTo>
                    <a:lnTo>
                      <a:pt x="1723" y="3989"/>
                    </a:lnTo>
                    <a:lnTo>
                      <a:pt x="1661" y="3971"/>
                    </a:lnTo>
                    <a:lnTo>
                      <a:pt x="1599" y="3954"/>
                    </a:lnTo>
                    <a:lnTo>
                      <a:pt x="1538" y="3934"/>
                    </a:lnTo>
                    <a:lnTo>
                      <a:pt x="1478" y="3911"/>
                    </a:lnTo>
                    <a:lnTo>
                      <a:pt x="1419" y="3887"/>
                    </a:lnTo>
                    <a:lnTo>
                      <a:pt x="1361" y="3862"/>
                    </a:lnTo>
                    <a:lnTo>
                      <a:pt x="1304" y="3833"/>
                    </a:lnTo>
                    <a:lnTo>
                      <a:pt x="1248" y="3803"/>
                    </a:lnTo>
                    <a:lnTo>
                      <a:pt x="1193" y="3772"/>
                    </a:lnTo>
                    <a:lnTo>
                      <a:pt x="1140" y="3739"/>
                    </a:lnTo>
                    <a:lnTo>
                      <a:pt x="1088" y="3704"/>
                    </a:lnTo>
                    <a:lnTo>
                      <a:pt x="1037" y="3667"/>
                    </a:lnTo>
                    <a:lnTo>
                      <a:pt x="988" y="3628"/>
                    </a:lnTo>
                    <a:lnTo>
                      <a:pt x="940" y="3589"/>
                    </a:lnTo>
                    <a:lnTo>
                      <a:pt x="940" y="3589"/>
                    </a:lnTo>
                    <a:lnTo>
                      <a:pt x="990" y="3554"/>
                    </a:lnTo>
                    <a:lnTo>
                      <a:pt x="1045" y="3519"/>
                    </a:lnTo>
                    <a:lnTo>
                      <a:pt x="1098" y="3488"/>
                    </a:lnTo>
                    <a:lnTo>
                      <a:pt x="1154" y="3456"/>
                    </a:lnTo>
                    <a:lnTo>
                      <a:pt x="1209" y="3429"/>
                    </a:lnTo>
                    <a:lnTo>
                      <a:pt x="1267" y="3402"/>
                    </a:lnTo>
                    <a:lnTo>
                      <a:pt x="1324" y="3375"/>
                    </a:lnTo>
                    <a:lnTo>
                      <a:pt x="1384" y="3351"/>
                    </a:lnTo>
                    <a:lnTo>
                      <a:pt x="1384" y="3351"/>
                    </a:lnTo>
                    <a:lnTo>
                      <a:pt x="1431" y="3445"/>
                    </a:lnTo>
                    <a:lnTo>
                      <a:pt x="1482" y="3534"/>
                    </a:lnTo>
                    <a:lnTo>
                      <a:pt x="1536" y="3622"/>
                    </a:lnTo>
                    <a:lnTo>
                      <a:pt x="1593" y="3708"/>
                    </a:lnTo>
                    <a:lnTo>
                      <a:pt x="1653" y="3788"/>
                    </a:lnTo>
                    <a:lnTo>
                      <a:pt x="1716" y="3868"/>
                    </a:lnTo>
                    <a:lnTo>
                      <a:pt x="1782" y="3942"/>
                    </a:lnTo>
                    <a:lnTo>
                      <a:pt x="1852" y="4014"/>
                    </a:lnTo>
                    <a:lnTo>
                      <a:pt x="1852" y="4014"/>
                    </a:lnTo>
                    <a:close/>
                    <a:moveTo>
                      <a:pt x="2230" y="4037"/>
                    </a:moveTo>
                    <a:lnTo>
                      <a:pt x="2230" y="3209"/>
                    </a:lnTo>
                    <a:lnTo>
                      <a:pt x="2230" y="3209"/>
                    </a:lnTo>
                    <a:lnTo>
                      <a:pt x="2304" y="3213"/>
                    </a:lnTo>
                    <a:lnTo>
                      <a:pt x="2378" y="3219"/>
                    </a:lnTo>
                    <a:lnTo>
                      <a:pt x="2450" y="3226"/>
                    </a:lnTo>
                    <a:lnTo>
                      <a:pt x="2525" y="3236"/>
                    </a:lnTo>
                    <a:lnTo>
                      <a:pt x="2595" y="3250"/>
                    </a:lnTo>
                    <a:lnTo>
                      <a:pt x="2667" y="3265"/>
                    </a:lnTo>
                    <a:lnTo>
                      <a:pt x="2737" y="3283"/>
                    </a:lnTo>
                    <a:lnTo>
                      <a:pt x="2805" y="3302"/>
                    </a:lnTo>
                    <a:lnTo>
                      <a:pt x="2805" y="3302"/>
                    </a:lnTo>
                    <a:lnTo>
                      <a:pt x="2778" y="3357"/>
                    </a:lnTo>
                    <a:lnTo>
                      <a:pt x="2749" y="3410"/>
                    </a:lnTo>
                    <a:lnTo>
                      <a:pt x="2719" y="3462"/>
                    </a:lnTo>
                    <a:lnTo>
                      <a:pt x="2688" y="3513"/>
                    </a:lnTo>
                    <a:lnTo>
                      <a:pt x="2657" y="3564"/>
                    </a:lnTo>
                    <a:lnTo>
                      <a:pt x="2624" y="3612"/>
                    </a:lnTo>
                    <a:lnTo>
                      <a:pt x="2589" y="3661"/>
                    </a:lnTo>
                    <a:lnTo>
                      <a:pt x="2554" y="3708"/>
                    </a:lnTo>
                    <a:lnTo>
                      <a:pt x="2519" y="3753"/>
                    </a:lnTo>
                    <a:lnTo>
                      <a:pt x="2482" y="3798"/>
                    </a:lnTo>
                    <a:lnTo>
                      <a:pt x="2443" y="3840"/>
                    </a:lnTo>
                    <a:lnTo>
                      <a:pt x="2404" y="3881"/>
                    </a:lnTo>
                    <a:lnTo>
                      <a:pt x="2363" y="3922"/>
                    </a:lnTo>
                    <a:lnTo>
                      <a:pt x="2322" y="3963"/>
                    </a:lnTo>
                    <a:lnTo>
                      <a:pt x="2281" y="4000"/>
                    </a:lnTo>
                    <a:lnTo>
                      <a:pt x="2238" y="4037"/>
                    </a:lnTo>
                    <a:lnTo>
                      <a:pt x="2238" y="4037"/>
                    </a:lnTo>
                    <a:lnTo>
                      <a:pt x="2230" y="4037"/>
                    </a:lnTo>
                    <a:lnTo>
                      <a:pt x="2230" y="4037"/>
                    </a:lnTo>
                    <a:close/>
                    <a:moveTo>
                      <a:pt x="2936" y="3351"/>
                    </a:moveTo>
                    <a:lnTo>
                      <a:pt x="2936" y="3351"/>
                    </a:lnTo>
                    <a:lnTo>
                      <a:pt x="2996" y="3375"/>
                    </a:lnTo>
                    <a:lnTo>
                      <a:pt x="3053" y="3402"/>
                    </a:lnTo>
                    <a:lnTo>
                      <a:pt x="3111" y="3429"/>
                    </a:lnTo>
                    <a:lnTo>
                      <a:pt x="3166" y="3456"/>
                    </a:lnTo>
                    <a:lnTo>
                      <a:pt x="3222" y="3488"/>
                    </a:lnTo>
                    <a:lnTo>
                      <a:pt x="3275" y="3521"/>
                    </a:lnTo>
                    <a:lnTo>
                      <a:pt x="3330" y="3554"/>
                    </a:lnTo>
                    <a:lnTo>
                      <a:pt x="3380" y="3589"/>
                    </a:lnTo>
                    <a:lnTo>
                      <a:pt x="3380" y="3589"/>
                    </a:lnTo>
                    <a:lnTo>
                      <a:pt x="3332" y="3628"/>
                    </a:lnTo>
                    <a:lnTo>
                      <a:pt x="3283" y="3667"/>
                    </a:lnTo>
                    <a:lnTo>
                      <a:pt x="3232" y="3704"/>
                    </a:lnTo>
                    <a:lnTo>
                      <a:pt x="3180" y="3739"/>
                    </a:lnTo>
                    <a:lnTo>
                      <a:pt x="3127" y="3772"/>
                    </a:lnTo>
                    <a:lnTo>
                      <a:pt x="3070" y="3803"/>
                    </a:lnTo>
                    <a:lnTo>
                      <a:pt x="3016" y="3833"/>
                    </a:lnTo>
                    <a:lnTo>
                      <a:pt x="2959" y="3862"/>
                    </a:lnTo>
                    <a:lnTo>
                      <a:pt x="2901" y="3887"/>
                    </a:lnTo>
                    <a:lnTo>
                      <a:pt x="2842" y="3911"/>
                    </a:lnTo>
                    <a:lnTo>
                      <a:pt x="2782" y="3934"/>
                    </a:lnTo>
                    <a:lnTo>
                      <a:pt x="2721" y="3954"/>
                    </a:lnTo>
                    <a:lnTo>
                      <a:pt x="2659" y="3971"/>
                    </a:lnTo>
                    <a:lnTo>
                      <a:pt x="2597" y="3989"/>
                    </a:lnTo>
                    <a:lnTo>
                      <a:pt x="2532" y="4002"/>
                    </a:lnTo>
                    <a:lnTo>
                      <a:pt x="2468" y="4014"/>
                    </a:lnTo>
                    <a:lnTo>
                      <a:pt x="2468" y="4014"/>
                    </a:lnTo>
                    <a:lnTo>
                      <a:pt x="2538" y="3942"/>
                    </a:lnTo>
                    <a:lnTo>
                      <a:pt x="2604" y="3868"/>
                    </a:lnTo>
                    <a:lnTo>
                      <a:pt x="2667" y="3788"/>
                    </a:lnTo>
                    <a:lnTo>
                      <a:pt x="2727" y="3708"/>
                    </a:lnTo>
                    <a:lnTo>
                      <a:pt x="2784" y="3622"/>
                    </a:lnTo>
                    <a:lnTo>
                      <a:pt x="2838" y="3534"/>
                    </a:lnTo>
                    <a:lnTo>
                      <a:pt x="2889" y="3445"/>
                    </a:lnTo>
                    <a:lnTo>
                      <a:pt x="2936" y="3351"/>
                    </a:lnTo>
                    <a:lnTo>
                      <a:pt x="2936" y="3351"/>
                    </a:lnTo>
                    <a:close/>
                    <a:moveTo>
                      <a:pt x="2862" y="3176"/>
                    </a:moveTo>
                    <a:lnTo>
                      <a:pt x="2862" y="3176"/>
                    </a:lnTo>
                    <a:lnTo>
                      <a:pt x="2786" y="3154"/>
                    </a:lnTo>
                    <a:lnTo>
                      <a:pt x="2710" y="3133"/>
                    </a:lnTo>
                    <a:lnTo>
                      <a:pt x="2632" y="3115"/>
                    </a:lnTo>
                    <a:lnTo>
                      <a:pt x="2554" y="3102"/>
                    </a:lnTo>
                    <a:lnTo>
                      <a:pt x="2474" y="3090"/>
                    </a:lnTo>
                    <a:lnTo>
                      <a:pt x="2394" y="3080"/>
                    </a:lnTo>
                    <a:lnTo>
                      <a:pt x="2312" y="3072"/>
                    </a:lnTo>
                    <a:lnTo>
                      <a:pt x="2230" y="3068"/>
                    </a:lnTo>
                    <a:lnTo>
                      <a:pt x="2230" y="2230"/>
                    </a:lnTo>
                    <a:lnTo>
                      <a:pt x="3063" y="2230"/>
                    </a:lnTo>
                    <a:lnTo>
                      <a:pt x="3063" y="2230"/>
                    </a:lnTo>
                    <a:lnTo>
                      <a:pt x="3061" y="2293"/>
                    </a:lnTo>
                    <a:lnTo>
                      <a:pt x="3057" y="2357"/>
                    </a:lnTo>
                    <a:lnTo>
                      <a:pt x="3051" y="2419"/>
                    </a:lnTo>
                    <a:lnTo>
                      <a:pt x="3045" y="2480"/>
                    </a:lnTo>
                    <a:lnTo>
                      <a:pt x="3037" y="2542"/>
                    </a:lnTo>
                    <a:lnTo>
                      <a:pt x="3028" y="2603"/>
                    </a:lnTo>
                    <a:lnTo>
                      <a:pt x="3016" y="2663"/>
                    </a:lnTo>
                    <a:lnTo>
                      <a:pt x="3004" y="2723"/>
                    </a:lnTo>
                    <a:lnTo>
                      <a:pt x="2990" y="2782"/>
                    </a:lnTo>
                    <a:lnTo>
                      <a:pt x="2977" y="2840"/>
                    </a:lnTo>
                    <a:lnTo>
                      <a:pt x="2961" y="2899"/>
                    </a:lnTo>
                    <a:lnTo>
                      <a:pt x="2944" y="2955"/>
                    </a:lnTo>
                    <a:lnTo>
                      <a:pt x="2924" y="3012"/>
                    </a:lnTo>
                    <a:lnTo>
                      <a:pt x="2905" y="3066"/>
                    </a:lnTo>
                    <a:lnTo>
                      <a:pt x="2883" y="3123"/>
                    </a:lnTo>
                    <a:lnTo>
                      <a:pt x="2862" y="3176"/>
                    </a:lnTo>
                    <a:lnTo>
                      <a:pt x="2862" y="3176"/>
                    </a:lnTo>
                    <a:close/>
                    <a:moveTo>
                      <a:pt x="2230" y="2090"/>
                    </a:moveTo>
                    <a:lnTo>
                      <a:pt x="2230" y="1390"/>
                    </a:lnTo>
                    <a:lnTo>
                      <a:pt x="2230" y="1390"/>
                    </a:lnTo>
                    <a:lnTo>
                      <a:pt x="2318" y="1386"/>
                    </a:lnTo>
                    <a:lnTo>
                      <a:pt x="2406" y="1378"/>
                    </a:lnTo>
                    <a:lnTo>
                      <a:pt x="2493" y="1367"/>
                    </a:lnTo>
                    <a:lnTo>
                      <a:pt x="2579" y="1353"/>
                    </a:lnTo>
                    <a:lnTo>
                      <a:pt x="2665" y="1335"/>
                    </a:lnTo>
                    <a:lnTo>
                      <a:pt x="2749" y="1316"/>
                    </a:lnTo>
                    <a:lnTo>
                      <a:pt x="2831" y="1291"/>
                    </a:lnTo>
                    <a:lnTo>
                      <a:pt x="2912" y="1265"/>
                    </a:lnTo>
                    <a:lnTo>
                      <a:pt x="2912" y="1265"/>
                    </a:lnTo>
                    <a:lnTo>
                      <a:pt x="2944" y="1361"/>
                    </a:lnTo>
                    <a:lnTo>
                      <a:pt x="2973" y="1460"/>
                    </a:lnTo>
                    <a:lnTo>
                      <a:pt x="2998" y="1562"/>
                    </a:lnTo>
                    <a:lnTo>
                      <a:pt x="3020" y="1665"/>
                    </a:lnTo>
                    <a:lnTo>
                      <a:pt x="3035" y="1768"/>
                    </a:lnTo>
                    <a:lnTo>
                      <a:pt x="3049" y="1873"/>
                    </a:lnTo>
                    <a:lnTo>
                      <a:pt x="3059" y="1983"/>
                    </a:lnTo>
                    <a:lnTo>
                      <a:pt x="3063" y="2090"/>
                    </a:lnTo>
                    <a:lnTo>
                      <a:pt x="2230" y="2090"/>
                    </a:lnTo>
                    <a:lnTo>
                      <a:pt x="2230" y="2090"/>
                    </a:lnTo>
                    <a:close/>
                    <a:moveTo>
                      <a:pt x="756" y="910"/>
                    </a:moveTo>
                    <a:lnTo>
                      <a:pt x="756" y="910"/>
                    </a:lnTo>
                    <a:lnTo>
                      <a:pt x="817" y="955"/>
                    </a:lnTo>
                    <a:lnTo>
                      <a:pt x="879" y="1000"/>
                    </a:lnTo>
                    <a:lnTo>
                      <a:pt x="942" y="1041"/>
                    </a:lnTo>
                    <a:lnTo>
                      <a:pt x="1006" y="1080"/>
                    </a:lnTo>
                    <a:lnTo>
                      <a:pt x="1072" y="1119"/>
                    </a:lnTo>
                    <a:lnTo>
                      <a:pt x="1140" y="1154"/>
                    </a:lnTo>
                    <a:lnTo>
                      <a:pt x="1209" y="1187"/>
                    </a:lnTo>
                    <a:lnTo>
                      <a:pt x="1277" y="1216"/>
                    </a:lnTo>
                    <a:lnTo>
                      <a:pt x="1277" y="1216"/>
                    </a:lnTo>
                    <a:lnTo>
                      <a:pt x="1244" y="1320"/>
                    </a:lnTo>
                    <a:lnTo>
                      <a:pt x="1213" y="1423"/>
                    </a:lnTo>
                    <a:lnTo>
                      <a:pt x="1187" y="1530"/>
                    </a:lnTo>
                    <a:lnTo>
                      <a:pt x="1164" y="1639"/>
                    </a:lnTo>
                    <a:lnTo>
                      <a:pt x="1146" y="1749"/>
                    </a:lnTo>
                    <a:lnTo>
                      <a:pt x="1133" y="1862"/>
                    </a:lnTo>
                    <a:lnTo>
                      <a:pt x="1123" y="1975"/>
                    </a:lnTo>
                    <a:lnTo>
                      <a:pt x="1117" y="2090"/>
                    </a:lnTo>
                    <a:lnTo>
                      <a:pt x="283" y="2090"/>
                    </a:lnTo>
                    <a:lnTo>
                      <a:pt x="283" y="2090"/>
                    </a:lnTo>
                    <a:lnTo>
                      <a:pt x="287" y="2006"/>
                    </a:lnTo>
                    <a:lnTo>
                      <a:pt x="296" y="1922"/>
                    </a:lnTo>
                    <a:lnTo>
                      <a:pt x="308" y="1840"/>
                    </a:lnTo>
                    <a:lnTo>
                      <a:pt x="324" y="1760"/>
                    </a:lnTo>
                    <a:lnTo>
                      <a:pt x="343" y="1680"/>
                    </a:lnTo>
                    <a:lnTo>
                      <a:pt x="366" y="1602"/>
                    </a:lnTo>
                    <a:lnTo>
                      <a:pt x="392" y="1524"/>
                    </a:lnTo>
                    <a:lnTo>
                      <a:pt x="421" y="1450"/>
                    </a:lnTo>
                    <a:lnTo>
                      <a:pt x="452" y="1376"/>
                    </a:lnTo>
                    <a:lnTo>
                      <a:pt x="487" y="1304"/>
                    </a:lnTo>
                    <a:lnTo>
                      <a:pt x="526" y="1234"/>
                    </a:lnTo>
                    <a:lnTo>
                      <a:pt x="567" y="1166"/>
                    </a:lnTo>
                    <a:lnTo>
                      <a:pt x="610" y="1098"/>
                    </a:lnTo>
                    <a:lnTo>
                      <a:pt x="657" y="1033"/>
                    </a:lnTo>
                    <a:lnTo>
                      <a:pt x="706" y="971"/>
                    </a:lnTo>
                    <a:lnTo>
                      <a:pt x="756" y="910"/>
                    </a:lnTo>
                    <a:lnTo>
                      <a:pt x="756" y="910"/>
                    </a:lnTo>
                    <a:close/>
                    <a:moveTo>
                      <a:pt x="283" y="2230"/>
                    </a:moveTo>
                    <a:lnTo>
                      <a:pt x="1117" y="2230"/>
                    </a:lnTo>
                    <a:lnTo>
                      <a:pt x="1117" y="2230"/>
                    </a:lnTo>
                    <a:lnTo>
                      <a:pt x="1121" y="2296"/>
                    </a:lnTo>
                    <a:lnTo>
                      <a:pt x="1125" y="2363"/>
                    </a:lnTo>
                    <a:lnTo>
                      <a:pt x="1129" y="2427"/>
                    </a:lnTo>
                    <a:lnTo>
                      <a:pt x="1137" y="2493"/>
                    </a:lnTo>
                    <a:lnTo>
                      <a:pt x="1144" y="2558"/>
                    </a:lnTo>
                    <a:lnTo>
                      <a:pt x="1154" y="2622"/>
                    </a:lnTo>
                    <a:lnTo>
                      <a:pt x="1166" y="2684"/>
                    </a:lnTo>
                    <a:lnTo>
                      <a:pt x="1177" y="2747"/>
                    </a:lnTo>
                    <a:lnTo>
                      <a:pt x="1193" y="2809"/>
                    </a:lnTo>
                    <a:lnTo>
                      <a:pt x="1209" y="2870"/>
                    </a:lnTo>
                    <a:lnTo>
                      <a:pt x="1224" y="2932"/>
                    </a:lnTo>
                    <a:lnTo>
                      <a:pt x="1242" y="2990"/>
                    </a:lnTo>
                    <a:lnTo>
                      <a:pt x="1261" y="3051"/>
                    </a:lnTo>
                    <a:lnTo>
                      <a:pt x="1283" y="3109"/>
                    </a:lnTo>
                    <a:lnTo>
                      <a:pt x="1304" y="3168"/>
                    </a:lnTo>
                    <a:lnTo>
                      <a:pt x="1328" y="3224"/>
                    </a:lnTo>
                    <a:lnTo>
                      <a:pt x="1328" y="3224"/>
                    </a:lnTo>
                    <a:lnTo>
                      <a:pt x="1261" y="3252"/>
                    </a:lnTo>
                    <a:lnTo>
                      <a:pt x="1197" y="3281"/>
                    </a:lnTo>
                    <a:lnTo>
                      <a:pt x="1135" y="3310"/>
                    </a:lnTo>
                    <a:lnTo>
                      <a:pt x="1072" y="3343"/>
                    </a:lnTo>
                    <a:lnTo>
                      <a:pt x="1010" y="3378"/>
                    </a:lnTo>
                    <a:lnTo>
                      <a:pt x="951" y="3415"/>
                    </a:lnTo>
                    <a:lnTo>
                      <a:pt x="891" y="3452"/>
                    </a:lnTo>
                    <a:lnTo>
                      <a:pt x="834" y="3493"/>
                    </a:lnTo>
                    <a:lnTo>
                      <a:pt x="834" y="3493"/>
                    </a:lnTo>
                    <a:lnTo>
                      <a:pt x="774" y="3431"/>
                    </a:lnTo>
                    <a:lnTo>
                      <a:pt x="717" y="3365"/>
                    </a:lnTo>
                    <a:lnTo>
                      <a:pt x="663" y="3298"/>
                    </a:lnTo>
                    <a:lnTo>
                      <a:pt x="612" y="3228"/>
                    </a:lnTo>
                    <a:lnTo>
                      <a:pt x="565" y="3154"/>
                    </a:lnTo>
                    <a:lnTo>
                      <a:pt x="521" y="3080"/>
                    </a:lnTo>
                    <a:lnTo>
                      <a:pt x="480" y="3004"/>
                    </a:lnTo>
                    <a:lnTo>
                      <a:pt x="443" y="2924"/>
                    </a:lnTo>
                    <a:lnTo>
                      <a:pt x="409" y="2842"/>
                    </a:lnTo>
                    <a:lnTo>
                      <a:pt x="378" y="2760"/>
                    </a:lnTo>
                    <a:lnTo>
                      <a:pt x="353" y="2675"/>
                    </a:lnTo>
                    <a:lnTo>
                      <a:pt x="329" y="2589"/>
                    </a:lnTo>
                    <a:lnTo>
                      <a:pt x="312" y="2501"/>
                    </a:lnTo>
                    <a:lnTo>
                      <a:pt x="298" y="2411"/>
                    </a:lnTo>
                    <a:lnTo>
                      <a:pt x="289" y="2322"/>
                    </a:lnTo>
                    <a:lnTo>
                      <a:pt x="283" y="2230"/>
                    </a:lnTo>
                    <a:lnTo>
                      <a:pt x="283" y="2230"/>
                    </a:lnTo>
                    <a:close/>
                    <a:moveTo>
                      <a:pt x="3486" y="3493"/>
                    </a:moveTo>
                    <a:lnTo>
                      <a:pt x="3486" y="3493"/>
                    </a:lnTo>
                    <a:lnTo>
                      <a:pt x="3429" y="3452"/>
                    </a:lnTo>
                    <a:lnTo>
                      <a:pt x="3369" y="3415"/>
                    </a:lnTo>
                    <a:lnTo>
                      <a:pt x="3310" y="3378"/>
                    </a:lnTo>
                    <a:lnTo>
                      <a:pt x="3248" y="3343"/>
                    </a:lnTo>
                    <a:lnTo>
                      <a:pt x="3185" y="3310"/>
                    </a:lnTo>
                    <a:lnTo>
                      <a:pt x="3123" y="3279"/>
                    </a:lnTo>
                    <a:lnTo>
                      <a:pt x="3059" y="3252"/>
                    </a:lnTo>
                    <a:lnTo>
                      <a:pt x="2992" y="3224"/>
                    </a:lnTo>
                    <a:lnTo>
                      <a:pt x="2992" y="3224"/>
                    </a:lnTo>
                    <a:lnTo>
                      <a:pt x="3016" y="3168"/>
                    </a:lnTo>
                    <a:lnTo>
                      <a:pt x="3037" y="3109"/>
                    </a:lnTo>
                    <a:lnTo>
                      <a:pt x="3059" y="3051"/>
                    </a:lnTo>
                    <a:lnTo>
                      <a:pt x="3078" y="2990"/>
                    </a:lnTo>
                    <a:lnTo>
                      <a:pt x="3096" y="2932"/>
                    </a:lnTo>
                    <a:lnTo>
                      <a:pt x="3111" y="2870"/>
                    </a:lnTo>
                    <a:lnTo>
                      <a:pt x="3127" y="2809"/>
                    </a:lnTo>
                    <a:lnTo>
                      <a:pt x="3141" y="2747"/>
                    </a:lnTo>
                    <a:lnTo>
                      <a:pt x="3154" y="2684"/>
                    </a:lnTo>
                    <a:lnTo>
                      <a:pt x="3166" y="2620"/>
                    </a:lnTo>
                    <a:lnTo>
                      <a:pt x="3176" y="2558"/>
                    </a:lnTo>
                    <a:lnTo>
                      <a:pt x="3183" y="2493"/>
                    </a:lnTo>
                    <a:lnTo>
                      <a:pt x="3191" y="2427"/>
                    </a:lnTo>
                    <a:lnTo>
                      <a:pt x="3195" y="2363"/>
                    </a:lnTo>
                    <a:lnTo>
                      <a:pt x="3199" y="2296"/>
                    </a:lnTo>
                    <a:lnTo>
                      <a:pt x="3203" y="2230"/>
                    </a:lnTo>
                    <a:lnTo>
                      <a:pt x="4037" y="2230"/>
                    </a:lnTo>
                    <a:lnTo>
                      <a:pt x="4037" y="2230"/>
                    </a:lnTo>
                    <a:lnTo>
                      <a:pt x="4031" y="2322"/>
                    </a:lnTo>
                    <a:lnTo>
                      <a:pt x="4022" y="2411"/>
                    </a:lnTo>
                    <a:lnTo>
                      <a:pt x="4008" y="2501"/>
                    </a:lnTo>
                    <a:lnTo>
                      <a:pt x="3991" y="2589"/>
                    </a:lnTo>
                    <a:lnTo>
                      <a:pt x="3967" y="2675"/>
                    </a:lnTo>
                    <a:lnTo>
                      <a:pt x="3942" y="2760"/>
                    </a:lnTo>
                    <a:lnTo>
                      <a:pt x="3911" y="2842"/>
                    </a:lnTo>
                    <a:lnTo>
                      <a:pt x="3877" y="2924"/>
                    </a:lnTo>
                    <a:lnTo>
                      <a:pt x="3840" y="3004"/>
                    </a:lnTo>
                    <a:lnTo>
                      <a:pt x="3799" y="3080"/>
                    </a:lnTo>
                    <a:lnTo>
                      <a:pt x="3755" y="3154"/>
                    </a:lnTo>
                    <a:lnTo>
                      <a:pt x="3708" y="3228"/>
                    </a:lnTo>
                    <a:lnTo>
                      <a:pt x="3657" y="3298"/>
                    </a:lnTo>
                    <a:lnTo>
                      <a:pt x="3603" y="3365"/>
                    </a:lnTo>
                    <a:lnTo>
                      <a:pt x="3546" y="3431"/>
                    </a:lnTo>
                    <a:lnTo>
                      <a:pt x="3486" y="3493"/>
                    </a:lnTo>
                    <a:lnTo>
                      <a:pt x="3486" y="3493"/>
                    </a:lnTo>
                    <a:close/>
                  </a:path>
                </a:pathLst>
              </a:custGeom>
              <a:solidFill>
                <a:srgbClr val="FFFFFF"/>
              </a:solidFill>
              <a:ln>
                <a:noFill/>
              </a:ln>
              <a:effectLst/>
            </p:spPr>
            <p:txBody>
              <a:bodyPr vert="horz" wrap="square" lIns="121920" tIns="60960" rIns="121920" bIns="6096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9393B"/>
                  </a:solidFill>
                  <a:effectLst/>
                  <a:uLnTx/>
                  <a:uFillTx/>
                  <a:latin typeface="Arial"/>
                </a:endParaRPr>
              </a:p>
            </p:txBody>
          </p:sp>
          <p:sp>
            <p:nvSpPr>
              <p:cNvPr id="322" name="Rounded Rectangle 200">
                <a:extLst>
                  <a:ext uri="{FF2B5EF4-FFF2-40B4-BE49-F238E27FC236}">
                    <a16:creationId xmlns:a16="http://schemas.microsoft.com/office/drawing/2014/main" id="{5922B7CE-975F-4AA1-A6CD-311C9FF5AD46}"/>
                  </a:ext>
                </a:extLst>
              </p:cNvPr>
              <p:cNvSpPr/>
              <p:nvPr/>
            </p:nvSpPr>
            <p:spPr>
              <a:xfrm>
                <a:off x="2211901" y="3612917"/>
                <a:ext cx="219379" cy="109582"/>
              </a:xfrm>
              <a:prstGeom prst="roundRect">
                <a:avLst/>
              </a:prstGeom>
              <a:solidFill>
                <a:srgbClr val="28A8E0"/>
              </a:solidFill>
              <a:ln w="12700" cap="flat" cmpd="sng" algn="ctr">
                <a:solidFill>
                  <a:srgbClr val="FFFFFF"/>
                </a:solidFill>
                <a:prstDash val="solid"/>
              </a:ln>
              <a:effectLst/>
            </p:spPr>
            <p:txBody>
              <a:bodyPr wrap="none" lIns="0" tIns="0" rIns="0" bIns="0" rtlCol="0"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FFFF"/>
                    </a:solidFill>
                    <a:effectLst/>
                    <a:uLnTx/>
                    <a:uFillTx/>
                    <a:latin typeface="Arial"/>
                  </a:rPr>
                  <a:t>DNS</a:t>
                </a:r>
              </a:p>
            </p:txBody>
          </p:sp>
          <p:grpSp>
            <p:nvGrpSpPr>
              <p:cNvPr id="323" name="Group 322">
                <a:extLst>
                  <a:ext uri="{FF2B5EF4-FFF2-40B4-BE49-F238E27FC236}">
                    <a16:creationId xmlns:a16="http://schemas.microsoft.com/office/drawing/2014/main" id="{496861CF-4E7C-43AB-BE35-3C3C2A8E0975}"/>
                  </a:ext>
                </a:extLst>
              </p:cNvPr>
              <p:cNvGrpSpPr/>
              <p:nvPr/>
            </p:nvGrpSpPr>
            <p:grpSpPr>
              <a:xfrm>
                <a:off x="2410876" y="3673265"/>
                <a:ext cx="168723" cy="211227"/>
                <a:chOff x="4185087" y="2566941"/>
                <a:chExt cx="798869" cy="1000172"/>
              </a:xfrm>
            </p:grpSpPr>
            <p:sp>
              <p:nvSpPr>
                <p:cNvPr id="324" name="Rectangle 323">
                  <a:extLst>
                    <a:ext uri="{FF2B5EF4-FFF2-40B4-BE49-F238E27FC236}">
                      <a16:creationId xmlns:a16="http://schemas.microsoft.com/office/drawing/2014/main" id="{3DDBB07F-C46D-43E7-9FCC-E2E1F02DBEE1}"/>
                    </a:ext>
                  </a:extLst>
                </p:cNvPr>
                <p:cNvSpPr/>
                <p:nvPr/>
              </p:nvSpPr>
              <p:spPr>
                <a:xfrm rot="20859158">
                  <a:off x="4212025" y="2566941"/>
                  <a:ext cx="336786" cy="78581"/>
                </a:xfrm>
                <a:prstGeom prst="rect">
                  <a:avLst/>
                </a:prstGeom>
                <a:solidFill>
                  <a:srgbClr val="28A8E0"/>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ndParaRPr>
                </a:p>
              </p:txBody>
            </p:sp>
            <p:sp>
              <p:nvSpPr>
                <p:cNvPr id="325" name="Rectangle 324">
                  <a:extLst>
                    <a:ext uri="{FF2B5EF4-FFF2-40B4-BE49-F238E27FC236}">
                      <a16:creationId xmlns:a16="http://schemas.microsoft.com/office/drawing/2014/main" id="{EDC61200-C001-487D-9232-11DB94428075}"/>
                    </a:ext>
                  </a:extLst>
                </p:cNvPr>
                <p:cNvSpPr/>
                <p:nvPr/>
              </p:nvSpPr>
              <p:spPr>
                <a:xfrm rot="740842" flipH="1">
                  <a:off x="4622709" y="2566943"/>
                  <a:ext cx="336786" cy="78581"/>
                </a:xfrm>
                <a:prstGeom prst="rect">
                  <a:avLst/>
                </a:prstGeom>
                <a:solidFill>
                  <a:srgbClr val="28A8E0"/>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ndParaRPr>
                </a:p>
              </p:txBody>
            </p:sp>
            <p:sp>
              <p:nvSpPr>
                <p:cNvPr id="326" name="Flowchart: Delay 325">
                  <a:extLst>
                    <a:ext uri="{FF2B5EF4-FFF2-40B4-BE49-F238E27FC236}">
                      <a16:creationId xmlns:a16="http://schemas.microsoft.com/office/drawing/2014/main" id="{67E70BD3-2CE7-49D6-A896-87684C39DE7A}"/>
                    </a:ext>
                  </a:extLst>
                </p:cNvPr>
                <p:cNvSpPr/>
                <p:nvPr/>
              </p:nvSpPr>
              <p:spPr>
                <a:xfrm rot="5400000">
                  <a:off x="4239754" y="2789577"/>
                  <a:ext cx="712723" cy="637567"/>
                </a:xfrm>
                <a:prstGeom prst="flowChartDelay">
                  <a:avLst/>
                </a:prstGeom>
                <a:solidFill>
                  <a:srgbClr val="28A8E0"/>
                </a:solidFill>
                <a:ln w="25400" cap="flat" cmpd="sng" algn="ctr">
                  <a:no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Arial"/>
                  </a:endParaRPr>
                </a:p>
              </p:txBody>
            </p:sp>
            <p:sp>
              <p:nvSpPr>
                <p:cNvPr id="327" name="Freeform 163">
                  <a:extLst>
                    <a:ext uri="{FF2B5EF4-FFF2-40B4-BE49-F238E27FC236}">
                      <a16:creationId xmlns:a16="http://schemas.microsoft.com/office/drawing/2014/main" id="{9CB6F122-5436-4C79-A144-4F368D23C31E}"/>
                    </a:ext>
                  </a:extLst>
                </p:cNvPr>
                <p:cNvSpPr>
                  <a:spLocks noEditPoints="1"/>
                </p:cNvSpPr>
                <p:nvPr/>
              </p:nvSpPr>
              <p:spPr bwMode="auto">
                <a:xfrm>
                  <a:off x="4185087" y="2595516"/>
                  <a:ext cx="798869" cy="971597"/>
                </a:xfrm>
                <a:custGeom>
                  <a:avLst/>
                  <a:gdLst>
                    <a:gd name="T0" fmla="*/ 345 w 345"/>
                    <a:gd name="T1" fmla="*/ 39 h 420"/>
                    <a:gd name="T2" fmla="*/ 281 w 345"/>
                    <a:gd name="T3" fmla="*/ 25 h 420"/>
                    <a:gd name="T4" fmla="*/ 281 w 345"/>
                    <a:gd name="T5" fmla="*/ 48 h 420"/>
                    <a:gd name="T6" fmla="*/ 212 w 345"/>
                    <a:gd name="T7" fmla="*/ 32 h 420"/>
                    <a:gd name="T8" fmla="*/ 212 w 345"/>
                    <a:gd name="T9" fmla="*/ 9 h 420"/>
                    <a:gd name="T10" fmla="*/ 172 w 345"/>
                    <a:gd name="T11" fmla="*/ 0 h 420"/>
                    <a:gd name="T12" fmla="*/ 133 w 345"/>
                    <a:gd name="T13" fmla="*/ 9 h 420"/>
                    <a:gd name="T14" fmla="*/ 133 w 345"/>
                    <a:gd name="T15" fmla="*/ 32 h 420"/>
                    <a:gd name="T16" fmla="*/ 63 w 345"/>
                    <a:gd name="T17" fmla="*/ 48 h 420"/>
                    <a:gd name="T18" fmla="*/ 63 w 345"/>
                    <a:gd name="T19" fmla="*/ 25 h 420"/>
                    <a:gd name="T20" fmla="*/ 0 w 345"/>
                    <a:gd name="T21" fmla="*/ 39 h 420"/>
                    <a:gd name="T22" fmla="*/ 0 w 345"/>
                    <a:gd name="T23" fmla="*/ 164 h 420"/>
                    <a:gd name="T24" fmla="*/ 172 w 345"/>
                    <a:gd name="T25" fmla="*/ 420 h 420"/>
                    <a:gd name="T26" fmla="*/ 345 w 345"/>
                    <a:gd name="T27" fmla="*/ 164 h 420"/>
                    <a:gd name="T28" fmla="*/ 345 w 345"/>
                    <a:gd name="T29" fmla="*/ 39 h 420"/>
                    <a:gd name="T30" fmla="*/ 52 w 345"/>
                    <a:gd name="T31" fmla="*/ 210 h 420"/>
                    <a:gd name="T32" fmla="*/ 47 w 345"/>
                    <a:gd name="T33" fmla="*/ 164 h 420"/>
                    <a:gd name="T34" fmla="*/ 47 w 345"/>
                    <a:gd name="T35" fmla="*/ 102 h 420"/>
                    <a:gd name="T36" fmla="*/ 172 w 345"/>
                    <a:gd name="T37" fmla="*/ 72 h 420"/>
                    <a:gd name="T38" fmla="*/ 284 w 345"/>
                    <a:gd name="T39" fmla="*/ 99 h 420"/>
                    <a:gd name="T40" fmla="*/ 89 w 345"/>
                    <a:gd name="T41" fmla="*/ 294 h 420"/>
                    <a:gd name="T42" fmla="*/ 52 w 345"/>
                    <a:gd name="T43" fmla="*/ 210 h 420"/>
                    <a:gd name="T44" fmla="*/ 297 w 345"/>
                    <a:gd name="T45" fmla="*/ 164 h 420"/>
                    <a:gd name="T46" fmla="*/ 292 w 345"/>
                    <a:gd name="T47" fmla="*/ 210 h 420"/>
                    <a:gd name="T48" fmla="*/ 172 w 345"/>
                    <a:gd name="T49" fmla="*/ 367 h 420"/>
                    <a:gd name="T50" fmla="*/ 107 w 345"/>
                    <a:gd name="T51" fmla="*/ 316 h 420"/>
                    <a:gd name="T52" fmla="*/ 297 w 345"/>
                    <a:gd name="T53" fmla="*/ 126 h 420"/>
                    <a:gd name="T54" fmla="*/ 297 w 345"/>
                    <a:gd name="T55" fmla="*/ 164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5" h="420">
                      <a:moveTo>
                        <a:pt x="345" y="39"/>
                      </a:moveTo>
                      <a:cubicBezTo>
                        <a:pt x="281" y="25"/>
                        <a:pt x="281" y="25"/>
                        <a:pt x="281" y="25"/>
                      </a:cubicBezTo>
                      <a:cubicBezTo>
                        <a:pt x="281" y="48"/>
                        <a:pt x="281" y="48"/>
                        <a:pt x="281" y="48"/>
                      </a:cubicBezTo>
                      <a:cubicBezTo>
                        <a:pt x="212" y="32"/>
                        <a:pt x="212" y="32"/>
                        <a:pt x="212" y="32"/>
                      </a:cubicBezTo>
                      <a:cubicBezTo>
                        <a:pt x="212" y="9"/>
                        <a:pt x="212" y="9"/>
                        <a:pt x="212" y="9"/>
                      </a:cubicBezTo>
                      <a:cubicBezTo>
                        <a:pt x="172" y="0"/>
                        <a:pt x="172" y="0"/>
                        <a:pt x="172" y="0"/>
                      </a:cubicBezTo>
                      <a:cubicBezTo>
                        <a:pt x="133" y="9"/>
                        <a:pt x="133" y="9"/>
                        <a:pt x="133" y="9"/>
                      </a:cubicBezTo>
                      <a:cubicBezTo>
                        <a:pt x="133" y="32"/>
                        <a:pt x="133" y="32"/>
                        <a:pt x="133" y="32"/>
                      </a:cubicBezTo>
                      <a:cubicBezTo>
                        <a:pt x="63" y="48"/>
                        <a:pt x="63" y="48"/>
                        <a:pt x="63" y="48"/>
                      </a:cubicBezTo>
                      <a:cubicBezTo>
                        <a:pt x="63" y="25"/>
                        <a:pt x="63" y="25"/>
                        <a:pt x="63" y="25"/>
                      </a:cubicBezTo>
                      <a:cubicBezTo>
                        <a:pt x="0" y="39"/>
                        <a:pt x="0" y="39"/>
                        <a:pt x="0" y="39"/>
                      </a:cubicBezTo>
                      <a:cubicBezTo>
                        <a:pt x="0" y="164"/>
                        <a:pt x="0" y="164"/>
                        <a:pt x="0" y="164"/>
                      </a:cubicBezTo>
                      <a:cubicBezTo>
                        <a:pt x="0" y="280"/>
                        <a:pt x="71" y="378"/>
                        <a:pt x="172" y="420"/>
                      </a:cubicBezTo>
                      <a:cubicBezTo>
                        <a:pt x="274" y="378"/>
                        <a:pt x="345" y="280"/>
                        <a:pt x="345" y="164"/>
                      </a:cubicBezTo>
                      <a:cubicBezTo>
                        <a:pt x="345" y="39"/>
                        <a:pt x="345" y="39"/>
                        <a:pt x="345" y="39"/>
                      </a:cubicBezTo>
                      <a:close/>
                      <a:moveTo>
                        <a:pt x="52" y="210"/>
                      </a:moveTo>
                      <a:cubicBezTo>
                        <a:pt x="48" y="195"/>
                        <a:pt x="47" y="180"/>
                        <a:pt x="47" y="164"/>
                      </a:cubicBezTo>
                      <a:cubicBezTo>
                        <a:pt x="47" y="102"/>
                        <a:pt x="47" y="102"/>
                        <a:pt x="47" y="102"/>
                      </a:cubicBezTo>
                      <a:cubicBezTo>
                        <a:pt x="47" y="102"/>
                        <a:pt x="47" y="102"/>
                        <a:pt x="172" y="72"/>
                      </a:cubicBezTo>
                      <a:cubicBezTo>
                        <a:pt x="239" y="88"/>
                        <a:pt x="270" y="95"/>
                        <a:pt x="284" y="99"/>
                      </a:cubicBezTo>
                      <a:cubicBezTo>
                        <a:pt x="89" y="294"/>
                        <a:pt x="89" y="294"/>
                        <a:pt x="89" y="294"/>
                      </a:cubicBezTo>
                      <a:cubicBezTo>
                        <a:pt x="71" y="269"/>
                        <a:pt x="58" y="240"/>
                        <a:pt x="52" y="210"/>
                      </a:cubicBezTo>
                      <a:close/>
                      <a:moveTo>
                        <a:pt x="297" y="164"/>
                      </a:moveTo>
                      <a:cubicBezTo>
                        <a:pt x="297" y="180"/>
                        <a:pt x="296" y="195"/>
                        <a:pt x="292" y="210"/>
                      </a:cubicBezTo>
                      <a:cubicBezTo>
                        <a:pt x="279" y="277"/>
                        <a:pt x="234" y="335"/>
                        <a:pt x="172" y="367"/>
                      </a:cubicBezTo>
                      <a:cubicBezTo>
                        <a:pt x="147" y="354"/>
                        <a:pt x="125" y="337"/>
                        <a:pt x="107" y="316"/>
                      </a:cubicBezTo>
                      <a:cubicBezTo>
                        <a:pt x="297" y="126"/>
                        <a:pt x="297" y="126"/>
                        <a:pt x="297" y="126"/>
                      </a:cubicBezTo>
                      <a:lnTo>
                        <a:pt x="297" y="164"/>
                      </a:lnTo>
                      <a:close/>
                    </a:path>
                  </a:pathLst>
                </a:custGeom>
                <a:solidFill>
                  <a:srgbClr val="FFFFFF"/>
                </a:solidFill>
                <a:ln>
                  <a:noFill/>
                </a:ln>
                <a:effectLst>
                  <a:outerShdw sx="116000" sy="116000" algn="ctr" rotWithShape="0">
                    <a:srgbClr val="28A8E0"/>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39393B"/>
                    </a:solidFill>
                    <a:effectLst/>
                    <a:uLnTx/>
                    <a:uFillTx/>
                    <a:latin typeface="Arial"/>
                  </a:endParaRPr>
                </a:p>
              </p:txBody>
            </p:sp>
          </p:grpSp>
        </p:grpSp>
      </p:grpSp>
      <p:sp>
        <p:nvSpPr>
          <p:cNvPr id="60" name="Rectangle 4">
            <a:extLst>
              <a:ext uri="{FF2B5EF4-FFF2-40B4-BE49-F238E27FC236}">
                <a16:creationId xmlns:a16="http://schemas.microsoft.com/office/drawing/2014/main" id="{64A64E17-1AC6-42AC-A875-0DFF0D5F5351}"/>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00659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481453-FB9B-4962-A4F5-D789FE41C30E}"/>
              </a:ext>
            </a:extLst>
          </p:cNvPr>
          <p:cNvSpPr>
            <a:spLocks noGrp="1"/>
          </p:cNvSpPr>
          <p:nvPr>
            <p:ph type="title"/>
          </p:nvPr>
        </p:nvSpPr>
        <p:spPr>
          <a:xfrm>
            <a:off x="1086851" y="2306128"/>
            <a:ext cx="3634843" cy="1794189"/>
          </a:xfrm>
        </p:spPr>
        <p:txBody>
          <a:bodyPr/>
          <a:lstStyle/>
          <a:p>
            <a:r>
              <a:rPr lang="en-US" sz="4000" b="1" dirty="0">
                <a:solidFill>
                  <a:schemeClr val="bg2"/>
                </a:solidFill>
              </a:rPr>
              <a:t>Security Is Essential</a:t>
            </a:r>
          </a:p>
        </p:txBody>
      </p:sp>
      <p:sp>
        <p:nvSpPr>
          <p:cNvPr id="4" name="Content Placeholder 3">
            <a:extLst>
              <a:ext uri="{FF2B5EF4-FFF2-40B4-BE49-F238E27FC236}">
                <a16:creationId xmlns:a16="http://schemas.microsoft.com/office/drawing/2014/main" id="{2ECBDD4F-E0D4-425A-99AC-2840D6F8101A}"/>
              </a:ext>
            </a:extLst>
          </p:cNvPr>
          <p:cNvSpPr>
            <a:spLocks noGrp="1"/>
          </p:cNvSpPr>
          <p:nvPr>
            <p:ph type="body" sz="quarter" idx="10"/>
          </p:nvPr>
        </p:nvSpPr>
        <p:spPr>
          <a:xfrm>
            <a:off x="6796618" y="926042"/>
            <a:ext cx="4734983" cy="4131791"/>
          </a:xfrm>
        </p:spPr>
        <p:txBody>
          <a:bodyPr/>
          <a:lstStyle/>
          <a:p>
            <a:pPr marL="0" indent="0">
              <a:buNone/>
            </a:pPr>
            <a:r>
              <a:rPr lang="en-US" sz="2400" dirty="0">
                <a:solidFill>
                  <a:schemeClr val="tx2"/>
                </a:solidFill>
              </a:rPr>
              <a:t>•	76% of small businesses worldwide have reported a cyberattack.</a:t>
            </a:r>
            <a:r>
              <a:rPr lang="en-US" sz="2400" baseline="30000" dirty="0">
                <a:solidFill>
                  <a:schemeClr val="tx2"/>
                </a:solidFill>
              </a:rPr>
              <a:t>1</a:t>
            </a:r>
            <a:r>
              <a:rPr lang="en-US" sz="2400" dirty="0">
                <a:solidFill>
                  <a:schemeClr val="tx2"/>
                </a:solidFill>
              </a:rPr>
              <a:t> </a:t>
            </a:r>
          </a:p>
          <a:p>
            <a:pPr marL="0" indent="0">
              <a:buNone/>
            </a:pPr>
            <a:r>
              <a:rPr lang="en-US" sz="2400" dirty="0">
                <a:solidFill>
                  <a:schemeClr val="tx2"/>
                </a:solidFill>
              </a:rPr>
              <a:t>•	43% of all cyberattacks target small businesses.</a:t>
            </a:r>
            <a:r>
              <a:rPr lang="en-US" sz="2400" baseline="30000" dirty="0">
                <a:solidFill>
                  <a:schemeClr val="tx2"/>
                </a:solidFill>
              </a:rPr>
              <a:t>2</a:t>
            </a:r>
            <a:r>
              <a:rPr lang="en-US" sz="2400" dirty="0">
                <a:solidFill>
                  <a:schemeClr val="tx2"/>
                </a:solidFill>
              </a:rPr>
              <a:t> </a:t>
            </a:r>
          </a:p>
          <a:p>
            <a:pPr marL="0" indent="0">
              <a:buNone/>
            </a:pPr>
            <a:r>
              <a:rPr lang="en-US" sz="2400" dirty="0">
                <a:solidFill>
                  <a:schemeClr val="tx2"/>
                </a:solidFill>
              </a:rPr>
              <a:t>•	87% of small business executives say security is a high priority.</a:t>
            </a:r>
            <a:r>
              <a:rPr lang="en-US" sz="2400" baseline="30000" dirty="0">
                <a:solidFill>
                  <a:schemeClr val="tx2"/>
                </a:solidFill>
              </a:rPr>
              <a:t>3</a:t>
            </a:r>
          </a:p>
        </p:txBody>
      </p:sp>
      <p:sp>
        <p:nvSpPr>
          <p:cNvPr id="5" name="TextBox 4">
            <a:extLst>
              <a:ext uri="{FF2B5EF4-FFF2-40B4-BE49-F238E27FC236}">
                <a16:creationId xmlns:a16="http://schemas.microsoft.com/office/drawing/2014/main" id="{4F0BC9AD-7A18-4721-A207-2184A04E3461}"/>
              </a:ext>
            </a:extLst>
          </p:cNvPr>
          <p:cNvSpPr txBox="1"/>
          <p:nvPr/>
        </p:nvSpPr>
        <p:spPr>
          <a:xfrm>
            <a:off x="6550731" y="6010455"/>
            <a:ext cx="5226756" cy="623504"/>
          </a:xfrm>
          <a:prstGeom prst="rect">
            <a:avLst/>
          </a:prstGeom>
          <a:noFill/>
        </p:spPr>
        <p:txBody>
          <a:bodyPr wrap="square" rtlCol="0">
            <a:spAutoFit/>
          </a:bodyPr>
          <a:lstStyle/>
          <a:p>
            <a:pPr>
              <a:lnSpc>
                <a:spcPct val="150000"/>
              </a:lnSpc>
            </a:pPr>
            <a:r>
              <a:rPr lang="en-US" sz="800" dirty="0">
                <a:solidFill>
                  <a:schemeClr val="accent1"/>
                </a:solidFill>
              </a:rPr>
              <a:t>1. </a:t>
            </a:r>
            <a:r>
              <a:rPr lang="en-US" sz="800" u="sng" dirty="0">
                <a:solidFill>
                  <a:schemeClr val="accent1"/>
                </a:solidFill>
                <a:hlinkClick r:id="rId2">
                  <a:extLst>
                    <a:ext uri="{A12FA001-AC4F-418D-AE19-62706E023703}">
                      <ahyp:hlinkClr xmlns:ahyp="http://schemas.microsoft.com/office/drawing/2018/hyperlinkcolor" val="tx"/>
                    </a:ext>
                  </a:extLst>
                </a:hlinkClick>
              </a:rPr>
              <a:t>https://www.zdnet.com/article/76-percent-of-us-businesses-have-experienced-a-cyberattack-in-the-past-year/</a:t>
            </a:r>
            <a:endParaRPr lang="en-US" sz="800" dirty="0">
              <a:solidFill>
                <a:schemeClr val="accent1"/>
              </a:solidFill>
            </a:endParaRPr>
          </a:p>
          <a:p>
            <a:pPr>
              <a:lnSpc>
                <a:spcPct val="150000"/>
              </a:lnSpc>
            </a:pPr>
            <a:r>
              <a:rPr lang="en-US" sz="800" dirty="0">
                <a:solidFill>
                  <a:schemeClr val="accent1"/>
                </a:solidFill>
              </a:rPr>
              <a:t>2.</a:t>
            </a:r>
            <a:r>
              <a:rPr lang="en-US" sz="800" u="sng" dirty="0">
                <a:solidFill>
                  <a:schemeClr val="accent1"/>
                </a:solidFill>
                <a:hlinkClick r:id="rId3">
                  <a:extLst>
                    <a:ext uri="{A12FA001-AC4F-418D-AE19-62706E023703}">
                      <ahyp:hlinkClr xmlns:ahyp="http://schemas.microsoft.com/office/drawing/2018/hyperlinkcolor" val="tx"/>
                    </a:ext>
                  </a:extLst>
                </a:hlinkClick>
              </a:rPr>
              <a:t>https://enterprise.verizon.com/resources/reports/</a:t>
            </a:r>
            <a:r>
              <a:rPr lang="en-US" sz="800" u="sng" dirty="0" err="1">
                <a:solidFill>
                  <a:schemeClr val="accent1"/>
                </a:solidFill>
                <a:hlinkClick r:id="rId3">
                  <a:extLst>
                    <a:ext uri="{A12FA001-AC4F-418D-AE19-62706E023703}">
                      <ahyp:hlinkClr xmlns:ahyp="http://schemas.microsoft.com/office/drawing/2018/hyperlinkcolor" val="tx"/>
                    </a:ext>
                  </a:extLst>
                </a:hlinkClick>
              </a:rPr>
              <a:t>dbir</a:t>
            </a:r>
            <a:r>
              <a:rPr lang="en-US" sz="800" u="sng" dirty="0">
                <a:solidFill>
                  <a:schemeClr val="accent1"/>
                </a:solidFill>
                <a:hlinkClick r:id="rId3">
                  <a:extLst>
                    <a:ext uri="{A12FA001-AC4F-418D-AE19-62706E023703}">
                      <ahyp:hlinkClr xmlns:ahyp="http://schemas.microsoft.com/office/drawing/2018/hyperlinkcolor" val="tx"/>
                    </a:ext>
                  </a:extLst>
                </a:hlinkClick>
              </a:rPr>
              <a:t>/</a:t>
            </a:r>
            <a:endParaRPr lang="en-US" sz="800" dirty="0">
              <a:solidFill>
                <a:schemeClr val="accent1"/>
              </a:solidFill>
            </a:endParaRPr>
          </a:p>
          <a:p>
            <a:pPr>
              <a:lnSpc>
                <a:spcPct val="150000"/>
              </a:lnSpc>
            </a:pPr>
            <a:r>
              <a:rPr lang="en-US" sz="800" dirty="0">
                <a:solidFill>
                  <a:schemeClr val="accent1"/>
                </a:solidFill>
              </a:rPr>
              <a:t>3. </a:t>
            </a:r>
            <a:r>
              <a:rPr lang="en-US" sz="800" u="sng" dirty="0">
                <a:solidFill>
                  <a:schemeClr val="accent1"/>
                </a:solidFill>
                <a:hlinkClick r:id="rId4">
                  <a:extLst>
                    <a:ext uri="{A12FA001-AC4F-418D-AE19-62706E023703}">
                      <ahyp:hlinkClr xmlns:ahyp="http://schemas.microsoft.com/office/drawing/2018/hyperlinkcolor" val="tx"/>
                    </a:ext>
                  </a:extLst>
                </a:hlinkClick>
              </a:rPr>
              <a:t>https://www.cisco.com/c/en/us/products/security/ciso-benchmark-report-2020.html</a:t>
            </a:r>
            <a:endParaRPr lang="en-US" sz="800" dirty="0">
              <a:solidFill>
                <a:schemeClr val="accent1"/>
              </a:solidFill>
            </a:endParaRPr>
          </a:p>
        </p:txBody>
      </p:sp>
      <p:sp>
        <p:nvSpPr>
          <p:cNvPr id="6" name="Rectangle 4">
            <a:extLst>
              <a:ext uri="{FF2B5EF4-FFF2-40B4-BE49-F238E27FC236}">
                <a16:creationId xmlns:a16="http://schemas.microsoft.com/office/drawing/2014/main" id="{0B30BCD1-DFB4-4B24-A66F-CE678B88A59F}"/>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54349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7F0A05-C5A3-4A38-A505-5A5961DF19A6}"/>
              </a:ext>
            </a:extLst>
          </p:cNvPr>
          <p:cNvSpPr txBox="1">
            <a:spLocks/>
          </p:cNvSpPr>
          <p:nvPr/>
        </p:nvSpPr>
        <p:spPr bwMode="auto">
          <a:xfrm>
            <a:off x="1207007" y="1"/>
            <a:ext cx="10984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noAutofit/>
          </a:bodyPr>
          <a:lstStyle>
            <a:lvl1pPr marL="0" indent="0" algn="l" defTabSz="912261" rtl="0" eaLnBrk="1" fontAlgn="base" hangingPunct="1">
              <a:lnSpc>
                <a:spcPct val="90000"/>
              </a:lnSpc>
              <a:spcBef>
                <a:spcPct val="0"/>
              </a:spcBef>
              <a:spcAft>
                <a:spcPct val="0"/>
              </a:spcAft>
              <a:buFont typeface="Arial" panose="020B0604020202020204" pitchFamily="34" charset="0"/>
              <a:buNone/>
              <a:defRPr lang="en-US" sz="6133" b="0" i="0" u="none" kern="1200" spc="0" baseline="0">
                <a:solidFill>
                  <a:schemeClr val="bg1"/>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6600" b="1">
                <a:solidFill>
                  <a:schemeClr val="bg2"/>
                </a:solidFill>
                <a:latin typeface="CiscoSansTT" panose="020B0503020201020303" pitchFamily="34" charset="0"/>
                <a:cs typeface="CiscoSansTT" panose="020B0503020201020303" pitchFamily="34" charset="0"/>
              </a:rPr>
              <a:t>Protect 4 key areas</a:t>
            </a:r>
            <a:endParaRPr lang="en-US" sz="6600" b="1" dirty="0">
              <a:solidFill>
                <a:schemeClr val="bg2"/>
              </a:solidFill>
              <a:latin typeface="CiscoSansTT" panose="020B0503020201020303" pitchFamily="34" charset="0"/>
              <a:cs typeface="CiscoSansTT" panose="020B0503020201020303" pitchFamily="34" charset="0"/>
            </a:endParaRPr>
          </a:p>
        </p:txBody>
      </p:sp>
    </p:spTree>
    <p:extLst>
      <p:ext uri="{BB962C8B-B14F-4D97-AF65-F5344CB8AC3E}">
        <p14:creationId xmlns:p14="http://schemas.microsoft.com/office/powerpoint/2010/main" val="256245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B98D-2869-475E-952C-3525BD2820EE}"/>
              </a:ext>
            </a:extLst>
          </p:cNvPr>
          <p:cNvSpPr>
            <a:spLocks noGrp="1"/>
          </p:cNvSpPr>
          <p:nvPr>
            <p:ph type="title"/>
          </p:nvPr>
        </p:nvSpPr>
        <p:spPr>
          <a:xfrm>
            <a:off x="636907" y="1491396"/>
            <a:ext cx="5005754" cy="3434871"/>
          </a:xfrm>
        </p:spPr>
        <p:txBody>
          <a:bodyPr/>
          <a:lstStyle/>
          <a:p>
            <a:r>
              <a:rPr lang="en-US" sz="4000" b="1" dirty="0">
                <a:solidFill>
                  <a:schemeClr val="bg2"/>
                </a:solidFill>
              </a:rPr>
              <a:t>Area #1: People</a:t>
            </a:r>
            <a:br>
              <a:rPr lang="en-US" sz="4000" b="1" dirty="0">
                <a:solidFill>
                  <a:schemeClr val="bg2"/>
                </a:solidFill>
              </a:rPr>
            </a:br>
            <a:br>
              <a:rPr lang="en-US" sz="4000" b="1" dirty="0">
                <a:solidFill>
                  <a:schemeClr val="bg2"/>
                </a:solidFill>
              </a:rPr>
            </a:br>
            <a:r>
              <a:rPr lang="en-US" sz="4000" b="1" dirty="0">
                <a:solidFill>
                  <a:schemeClr val="bg2"/>
                </a:solidFill>
              </a:rPr>
              <a:t>Make sure people are who they say they are</a:t>
            </a:r>
          </a:p>
        </p:txBody>
      </p:sp>
      <p:sp>
        <p:nvSpPr>
          <p:cNvPr id="4" name="Rectangle 3">
            <a:extLst>
              <a:ext uri="{FF2B5EF4-FFF2-40B4-BE49-F238E27FC236}">
                <a16:creationId xmlns:a16="http://schemas.microsoft.com/office/drawing/2014/main" id="{087E2B77-1C3D-44AF-98C8-F31F9FC83377}"/>
              </a:ext>
            </a:extLst>
          </p:cNvPr>
          <p:cNvSpPr/>
          <p:nvPr/>
        </p:nvSpPr>
        <p:spPr>
          <a:xfrm>
            <a:off x="6679371" y="1290166"/>
            <a:ext cx="4973252" cy="3837333"/>
          </a:xfrm>
          <a:prstGeom prst="rect">
            <a:avLst/>
          </a:prstGeom>
        </p:spPr>
        <p:txBody>
          <a:bodyPr wrap="square">
            <a:spAutoFit/>
          </a:bodyPr>
          <a:lstStyle/>
          <a:p>
            <a:pPr marL="0" indent="0">
              <a:lnSpc>
                <a:spcPct val="110000"/>
              </a:lnSpc>
              <a:buNone/>
            </a:pPr>
            <a:r>
              <a:rPr lang="en-US" sz="2800" b="1" dirty="0">
                <a:solidFill>
                  <a:schemeClr val="accent1"/>
                </a:solidFill>
                <a:latin typeface="+mj-lt"/>
              </a:rPr>
              <a:t>Cisco® Duo </a:t>
            </a:r>
            <a:r>
              <a:rPr lang="en-US" sz="2800" dirty="0">
                <a:solidFill>
                  <a:schemeClr val="tx2"/>
                </a:solidFill>
                <a:latin typeface="+mj-lt"/>
              </a:rPr>
              <a:t>helps ensure that only authorized people are accessing your network. It helps protect your sensitive data by verifying the identity of users, devices, and applications with secure two-factor authentication.</a:t>
            </a:r>
          </a:p>
        </p:txBody>
      </p:sp>
      <p:sp>
        <p:nvSpPr>
          <p:cNvPr id="5" name="Rectangle 4">
            <a:extLst>
              <a:ext uri="{FF2B5EF4-FFF2-40B4-BE49-F238E27FC236}">
                <a16:creationId xmlns:a16="http://schemas.microsoft.com/office/drawing/2014/main" id="{0BA0351E-0B0B-4D8B-97BB-1A2DE4B57410}"/>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4927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415"/>
          <p:cNvSpPr txBox="1">
            <a:spLocks noGrp="1"/>
          </p:cNvSpPr>
          <p:nvPr>
            <p:ph type="title"/>
          </p:nvPr>
        </p:nvSpPr>
        <p:spPr>
          <a:xfrm>
            <a:off x="593600" y="532523"/>
            <a:ext cx="5234503" cy="698868"/>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US" sz="3200" b="1" dirty="0"/>
              <a:t>Secure Authentication</a:t>
            </a:r>
          </a:p>
        </p:txBody>
      </p:sp>
      <p:sp>
        <p:nvSpPr>
          <p:cNvPr id="6" name="Freeform 5"/>
          <p:cNvSpPr/>
          <p:nvPr/>
        </p:nvSpPr>
        <p:spPr>
          <a:xfrm>
            <a:off x="13927" y="1653874"/>
            <a:ext cx="5821304" cy="1254038"/>
          </a:xfrm>
          <a:custGeom>
            <a:avLst/>
            <a:gdLst>
              <a:gd name="connsiteX0" fmla="*/ 15453 w 4577541"/>
              <a:gd name="connsiteY0" fmla="*/ 0 h 840726"/>
              <a:gd name="connsiteX1" fmla="*/ 4157178 w 4577541"/>
              <a:gd name="connsiteY1" fmla="*/ 0 h 840726"/>
              <a:gd name="connsiteX2" fmla="*/ 4577541 w 4577541"/>
              <a:gd name="connsiteY2" fmla="*/ 420363 h 840726"/>
              <a:gd name="connsiteX3" fmla="*/ 4577540 w 4577541"/>
              <a:gd name="connsiteY3" fmla="*/ 420363 h 840726"/>
              <a:gd name="connsiteX4" fmla="*/ 4157177 w 4577541"/>
              <a:gd name="connsiteY4" fmla="*/ 840726 h 840726"/>
              <a:gd name="connsiteX5" fmla="*/ 15453 w 4577541"/>
              <a:gd name="connsiteY5" fmla="*/ 840725 h 840726"/>
              <a:gd name="connsiteX6" fmla="*/ 0 w 4577541"/>
              <a:gd name="connsiteY6" fmla="*/ 839167 h 840726"/>
              <a:gd name="connsiteX7" fmla="*/ 0 w 4577541"/>
              <a:gd name="connsiteY7" fmla="*/ 1558 h 84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7541" h="840726">
                <a:moveTo>
                  <a:pt x="15453" y="0"/>
                </a:moveTo>
                <a:lnTo>
                  <a:pt x="4157178" y="0"/>
                </a:lnTo>
                <a:cubicBezTo>
                  <a:pt x="4389338" y="0"/>
                  <a:pt x="4577541" y="188203"/>
                  <a:pt x="4577541" y="420363"/>
                </a:cubicBezTo>
                <a:lnTo>
                  <a:pt x="4577540" y="420363"/>
                </a:lnTo>
                <a:cubicBezTo>
                  <a:pt x="4577540" y="652523"/>
                  <a:pt x="4389337" y="840726"/>
                  <a:pt x="4157177" y="840726"/>
                </a:cubicBezTo>
                <a:lnTo>
                  <a:pt x="15453" y="840725"/>
                </a:lnTo>
                <a:lnTo>
                  <a:pt x="0" y="839167"/>
                </a:lnTo>
                <a:lnTo>
                  <a:pt x="0" y="1558"/>
                </a:lnTo>
                <a:close/>
              </a:path>
            </a:pathLst>
          </a:custGeom>
          <a:solidFill>
            <a:schemeClr val="accent1"/>
          </a:solidFill>
          <a:ln w="19050" cap="flat" cmpd="sng">
            <a:noFill/>
            <a:prstDash val="solid"/>
            <a:round/>
            <a:headEnd type="none" w="sm" len="sm"/>
            <a:tailEnd type="none" w="sm" len="sm"/>
          </a:ln>
        </p:spPr>
        <p:txBody>
          <a:bodyPr spcFirstLastPara="1" wrap="square" lIns="121900" tIns="121920" rIns="487680" bIns="121900" anchor="ctr" anchorCtr="0">
            <a:noAutofit/>
          </a:bodyPr>
          <a:lstStyle/>
          <a:p>
            <a:pPr marL="461411" algn="r" defTabSz="609570">
              <a:buClr>
                <a:srgbClr val="282828"/>
              </a:buClr>
              <a:buSzPts val="1100"/>
              <a:defRPr/>
            </a:pPr>
            <a:r>
              <a:rPr lang="en" sz="2400" b="1" dirty="0">
                <a:solidFill>
                  <a:srgbClr val="FFFFFF"/>
                </a:solidFill>
                <a:latin typeface="CiscoSansTT ExtraLight"/>
                <a:ea typeface="Helvetica Neue"/>
                <a:cs typeface="Helvetica Neue"/>
                <a:sym typeface="Helvetica Neue"/>
              </a:rPr>
              <a:t>Instantly integrates with all apps</a:t>
            </a:r>
          </a:p>
        </p:txBody>
      </p:sp>
      <p:sp>
        <p:nvSpPr>
          <p:cNvPr id="7" name="Freeform 6"/>
          <p:cNvSpPr/>
          <p:nvPr/>
        </p:nvSpPr>
        <p:spPr>
          <a:xfrm>
            <a:off x="3565" y="3145538"/>
            <a:ext cx="5834901" cy="1254038"/>
          </a:xfrm>
          <a:custGeom>
            <a:avLst/>
            <a:gdLst>
              <a:gd name="connsiteX0" fmla="*/ 26145 w 4588233"/>
              <a:gd name="connsiteY0" fmla="*/ 0 h 840726"/>
              <a:gd name="connsiteX1" fmla="*/ 4167870 w 4588233"/>
              <a:gd name="connsiteY1" fmla="*/ 0 h 840726"/>
              <a:gd name="connsiteX2" fmla="*/ 4588233 w 4588233"/>
              <a:gd name="connsiteY2" fmla="*/ 420363 h 840726"/>
              <a:gd name="connsiteX3" fmla="*/ 4588232 w 4588233"/>
              <a:gd name="connsiteY3" fmla="*/ 420363 h 840726"/>
              <a:gd name="connsiteX4" fmla="*/ 4167869 w 4588233"/>
              <a:gd name="connsiteY4" fmla="*/ 840726 h 840726"/>
              <a:gd name="connsiteX5" fmla="*/ 26145 w 4588233"/>
              <a:gd name="connsiteY5" fmla="*/ 840725 h 840726"/>
              <a:gd name="connsiteX6" fmla="*/ 0 w 4588233"/>
              <a:gd name="connsiteY6" fmla="*/ 838089 h 840726"/>
              <a:gd name="connsiteX7" fmla="*/ 0 w 4588233"/>
              <a:gd name="connsiteY7" fmla="*/ 2636 h 84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8233" h="840726">
                <a:moveTo>
                  <a:pt x="26145" y="0"/>
                </a:moveTo>
                <a:lnTo>
                  <a:pt x="4167870" y="0"/>
                </a:lnTo>
                <a:cubicBezTo>
                  <a:pt x="4400030" y="0"/>
                  <a:pt x="4588233" y="188203"/>
                  <a:pt x="4588233" y="420363"/>
                </a:cubicBezTo>
                <a:lnTo>
                  <a:pt x="4588232" y="420363"/>
                </a:lnTo>
                <a:cubicBezTo>
                  <a:pt x="4588232" y="652523"/>
                  <a:pt x="4400029" y="840726"/>
                  <a:pt x="4167869" y="840726"/>
                </a:cubicBezTo>
                <a:lnTo>
                  <a:pt x="26145" y="840725"/>
                </a:lnTo>
                <a:lnTo>
                  <a:pt x="0" y="838089"/>
                </a:lnTo>
                <a:lnTo>
                  <a:pt x="0" y="2636"/>
                </a:lnTo>
                <a:close/>
              </a:path>
            </a:pathLst>
          </a:custGeom>
          <a:solidFill>
            <a:schemeClr val="accent1"/>
          </a:solidFill>
          <a:ln w="19050" cap="flat" cmpd="sng">
            <a:noFill/>
            <a:prstDash val="solid"/>
            <a:round/>
            <a:headEnd type="none" w="sm" len="sm"/>
            <a:tailEnd type="none" w="sm" len="sm"/>
          </a:ln>
        </p:spPr>
        <p:txBody>
          <a:bodyPr spcFirstLastPara="1" wrap="square" lIns="121900" tIns="121920" rIns="487680" bIns="121900" anchor="ctr" anchorCtr="0">
            <a:noAutofit/>
          </a:bodyPr>
          <a:lstStyle/>
          <a:p>
            <a:pPr marL="461411" algn="r" defTabSz="609570">
              <a:buClr>
                <a:srgbClr val="282828"/>
              </a:buClr>
              <a:buSzPts val="1100"/>
              <a:defRPr/>
            </a:pPr>
            <a:r>
              <a:rPr lang="en" sz="2400" b="1" dirty="0">
                <a:solidFill>
                  <a:srgbClr val="FFFFFF"/>
                </a:solidFill>
                <a:latin typeface="CiscoSansTT ExtraLight"/>
                <a:ea typeface="Helvetica Neue"/>
                <a:cs typeface="Helvetica Neue"/>
                <a:sym typeface="Helvetica Neue"/>
              </a:rPr>
              <a:t>Users self-enroll in minutes</a:t>
            </a:r>
          </a:p>
        </p:txBody>
      </p:sp>
      <p:sp>
        <p:nvSpPr>
          <p:cNvPr id="8" name="Freeform 7"/>
          <p:cNvSpPr/>
          <p:nvPr/>
        </p:nvSpPr>
        <p:spPr>
          <a:xfrm>
            <a:off x="0" y="4637202"/>
            <a:ext cx="5828103" cy="1254038"/>
          </a:xfrm>
          <a:custGeom>
            <a:avLst/>
            <a:gdLst>
              <a:gd name="connsiteX0" fmla="*/ 20799 w 4582887"/>
              <a:gd name="connsiteY0" fmla="*/ 0 h 840726"/>
              <a:gd name="connsiteX1" fmla="*/ 4162524 w 4582887"/>
              <a:gd name="connsiteY1" fmla="*/ 0 h 840726"/>
              <a:gd name="connsiteX2" fmla="*/ 4582887 w 4582887"/>
              <a:gd name="connsiteY2" fmla="*/ 420363 h 840726"/>
              <a:gd name="connsiteX3" fmla="*/ 4582886 w 4582887"/>
              <a:gd name="connsiteY3" fmla="*/ 420363 h 840726"/>
              <a:gd name="connsiteX4" fmla="*/ 4162523 w 4582887"/>
              <a:gd name="connsiteY4" fmla="*/ 840726 h 840726"/>
              <a:gd name="connsiteX5" fmla="*/ 20799 w 4582887"/>
              <a:gd name="connsiteY5" fmla="*/ 840725 h 840726"/>
              <a:gd name="connsiteX6" fmla="*/ 0 w 4582887"/>
              <a:gd name="connsiteY6" fmla="*/ 838629 h 840726"/>
              <a:gd name="connsiteX7" fmla="*/ 0 w 4582887"/>
              <a:gd name="connsiteY7" fmla="*/ 2097 h 84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2887" h="840726">
                <a:moveTo>
                  <a:pt x="20799" y="0"/>
                </a:moveTo>
                <a:lnTo>
                  <a:pt x="4162524" y="0"/>
                </a:lnTo>
                <a:cubicBezTo>
                  <a:pt x="4394684" y="0"/>
                  <a:pt x="4582887" y="188203"/>
                  <a:pt x="4582887" y="420363"/>
                </a:cubicBezTo>
                <a:lnTo>
                  <a:pt x="4582886" y="420363"/>
                </a:lnTo>
                <a:cubicBezTo>
                  <a:pt x="4582886" y="652523"/>
                  <a:pt x="4394683" y="840726"/>
                  <a:pt x="4162523" y="840726"/>
                </a:cubicBezTo>
                <a:lnTo>
                  <a:pt x="20799" y="840725"/>
                </a:lnTo>
                <a:lnTo>
                  <a:pt x="0" y="838629"/>
                </a:lnTo>
                <a:lnTo>
                  <a:pt x="0" y="2097"/>
                </a:lnTo>
                <a:close/>
              </a:path>
            </a:pathLst>
          </a:custGeom>
          <a:solidFill>
            <a:schemeClr val="accent1"/>
          </a:solidFill>
          <a:ln w="19050" cap="flat" cmpd="sng">
            <a:noFill/>
            <a:prstDash val="solid"/>
            <a:round/>
            <a:headEnd type="none" w="sm" len="sm"/>
            <a:tailEnd type="none" w="sm" len="sm"/>
          </a:ln>
        </p:spPr>
        <p:txBody>
          <a:bodyPr spcFirstLastPara="1" wrap="square" lIns="121900" tIns="121900" rIns="487680" bIns="121900" anchor="ctr" anchorCtr="0">
            <a:noAutofit/>
          </a:bodyPr>
          <a:lstStyle/>
          <a:p>
            <a:pPr marL="461411" algn="r" defTabSz="609570">
              <a:buClr>
                <a:srgbClr val="282828"/>
              </a:buClr>
              <a:buSzPts val="1100"/>
              <a:defRPr/>
            </a:pPr>
            <a:r>
              <a:rPr lang="en-US" sz="2400" b="1" dirty="0">
                <a:solidFill>
                  <a:srgbClr val="FFFFFF"/>
                </a:solidFill>
                <a:latin typeface="CiscoSansTT ExtraLight"/>
                <a:ea typeface="Helvetica Neue"/>
                <a:cs typeface="Helvetica Neue"/>
                <a:sym typeface="Helvetica Neue"/>
              </a:rPr>
              <a:t>Users authenticate </a:t>
            </a:r>
            <a:r>
              <a:rPr lang="en-US" sz="2400" b="1">
                <a:solidFill>
                  <a:srgbClr val="FFFFFF"/>
                </a:solidFill>
                <a:latin typeface="CiscoSansTT ExtraLight"/>
                <a:ea typeface="Helvetica Neue"/>
                <a:cs typeface="Helvetica Neue"/>
                <a:sym typeface="Helvetica Neue"/>
              </a:rPr>
              <a:t>in seconds with </a:t>
            </a:r>
            <a:r>
              <a:rPr lang="en-US" sz="2400" b="1" dirty="0">
                <a:solidFill>
                  <a:srgbClr val="FFFFFF"/>
                </a:solidFill>
                <a:latin typeface="CiscoSansTT ExtraLight"/>
                <a:ea typeface="Helvetica Neue"/>
                <a:cs typeface="Helvetica Neue"/>
                <a:sym typeface="Helvetica Neue"/>
              </a:rPr>
              <a:t>no codes to enter</a:t>
            </a:r>
          </a:p>
        </p:txBody>
      </p:sp>
      <p:sp>
        <p:nvSpPr>
          <p:cNvPr id="16" name="Google Shape;918;p180"/>
          <p:cNvSpPr/>
          <p:nvPr/>
        </p:nvSpPr>
        <p:spPr>
          <a:xfrm>
            <a:off x="6709287" y="-167"/>
            <a:ext cx="5503715" cy="6858000"/>
          </a:xfrm>
          <a:prstGeom prst="rect">
            <a:avLst/>
          </a:prstGeom>
          <a:solidFill>
            <a:srgbClr val="F4F4F4"/>
          </a:solidFill>
          <a:ln>
            <a:noFill/>
          </a:ln>
        </p:spPr>
        <p:txBody>
          <a:bodyPr spcFirstLastPara="1" wrap="square" lIns="121900" tIns="121900" rIns="121900" bIns="121900" anchor="ctr" anchorCtr="0">
            <a:noAutofit/>
          </a:bodyPr>
          <a:lstStyle/>
          <a:p>
            <a:pPr defTabSz="609570">
              <a:defRPr/>
            </a:pPr>
            <a:endParaRPr dirty="0">
              <a:solidFill>
                <a:srgbClr val="282828"/>
              </a:solidFill>
              <a:latin typeface="CiscoSansTT ExtraLight" panose="020B0303020201020303" pitchFamily="34" charset="0"/>
              <a:cs typeface="+mn-cs"/>
            </a:endParaRPr>
          </a:p>
        </p:txBody>
      </p:sp>
      <p:pic>
        <p:nvPicPr>
          <p:cNvPr id="17" name="Google Shape;2290;p415" descr="monia-iphone-hand.jpg"/>
          <p:cNvPicPr preferRelativeResize="0"/>
          <p:nvPr/>
        </p:nvPicPr>
        <p:blipFill rotWithShape="1">
          <a:blip r:embed="rId3" cstate="screen">
            <a:alphaModFix/>
            <a:extLst>
              <a:ext uri="{28A0092B-C50C-407E-A947-70E740481C1C}">
                <a14:useLocalDpi xmlns:a14="http://schemas.microsoft.com/office/drawing/2010/main" val="0"/>
              </a:ext>
            </a:extLst>
          </a:blip>
          <a:srcRect/>
          <a:stretch/>
        </p:blipFill>
        <p:spPr>
          <a:xfrm>
            <a:off x="6730291" y="1859016"/>
            <a:ext cx="5482712" cy="4998983"/>
          </a:xfrm>
          <a:prstGeom prst="rect">
            <a:avLst/>
          </a:prstGeom>
          <a:noFill/>
          <a:ln>
            <a:noFill/>
          </a:ln>
        </p:spPr>
      </p:pic>
      <p:sp>
        <p:nvSpPr>
          <p:cNvPr id="9" name="TextBox 8">
            <a:extLst>
              <a:ext uri="{FF2B5EF4-FFF2-40B4-BE49-F238E27FC236}">
                <a16:creationId xmlns:a16="http://schemas.microsoft.com/office/drawing/2014/main" id="{32F6FFD3-25F5-4309-9A67-8BBD0BD72A62}"/>
              </a:ext>
            </a:extLst>
          </p:cNvPr>
          <p:cNvSpPr txBox="1"/>
          <p:nvPr/>
        </p:nvSpPr>
        <p:spPr>
          <a:xfrm>
            <a:off x="8127013" y="484211"/>
            <a:ext cx="2668261" cy="523220"/>
          </a:xfrm>
          <a:prstGeom prst="rect">
            <a:avLst/>
          </a:prstGeom>
          <a:noFill/>
        </p:spPr>
        <p:txBody>
          <a:bodyPr wrap="square" rtlCol="0">
            <a:spAutoFit/>
          </a:bodyPr>
          <a:lstStyle/>
          <a:p>
            <a:pPr algn="ctr" defTabSz="609570">
              <a:defRPr/>
            </a:pPr>
            <a:r>
              <a:rPr lang="en-US" sz="2800" b="1" dirty="0">
                <a:solidFill>
                  <a:schemeClr val="tx2"/>
                </a:solidFill>
                <a:latin typeface="CiscoSansTT ExtraLight" panose="020B0303020201020303" pitchFamily="34" charset="0"/>
                <a:cs typeface="CiscoSansTT ExtraLight" panose="020B0303020201020303" pitchFamily="34" charset="0"/>
              </a:rPr>
              <a:t>Cisco Duo</a:t>
            </a:r>
          </a:p>
        </p:txBody>
      </p:sp>
      <p:pic>
        <p:nvPicPr>
          <p:cNvPr id="10" name="Picture 4" descr="Image result for DUO logo">
            <a:extLst>
              <a:ext uri="{FF2B5EF4-FFF2-40B4-BE49-F238E27FC236}">
                <a16:creationId xmlns:a16="http://schemas.microsoft.com/office/drawing/2014/main" id="{52695947-4E15-4723-A72E-7CC54A07DD8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93224" y="1120256"/>
            <a:ext cx="2356845" cy="763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9BFBD415-CD51-4AC9-9970-7F15A41CF2CC}"/>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250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3BB0477-3A5D-AB46-A8AA-9F00FCB3DA46}"/>
              </a:ext>
            </a:extLst>
          </p:cNvPr>
          <p:cNvGrpSpPr/>
          <p:nvPr/>
        </p:nvGrpSpPr>
        <p:grpSpPr>
          <a:xfrm>
            <a:off x="-6196" y="1499060"/>
            <a:ext cx="11773653" cy="4476026"/>
            <a:chOff x="4690" y="1584373"/>
            <a:chExt cx="7840281" cy="4519084"/>
          </a:xfrm>
        </p:grpSpPr>
        <p:sp>
          <p:nvSpPr>
            <p:cNvPr id="29" name="Rectangle 28">
              <a:extLst>
                <a:ext uri="{FF2B5EF4-FFF2-40B4-BE49-F238E27FC236}">
                  <a16:creationId xmlns:a16="http://schemas.microsoft.com/office/drawing/2014/main" id="{5A47B107-2EF4-4FD4-BBBE-70C7662C9857}"/>
                </a:ext>
              </a:extLst>
            </p:cNvPr>
            <p:cNvSpPr/>
            <p:nvPr/>
          </p:nvSpPr>
          <p:spPr>
            <a:xfrm>
              <a:off x="4690" y="1584374"/>
              <a:ext cx="6466114" cy="4519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rgbClr val="005073"/>
                </a:solidFill>
                <a:latin typeface="CiscoSansTT ExtraLight"/>
              </a:endParaRPr>
            </a:p>
          </p:txBody>
        </p:sp>
        <p:sp>
          <p:nvSpPr>
            <p:cNvPr id="6" name="Oval 5">
              <a:extLst>
                <a:ext uri="{FF2B5EF4-FFF2-40B4-BE49-F238E27FC236}">
                  <a16:creationId xmlns:a16="http://schemas.microsoft.com/office/drawing/2014/main" id="{F113171A-D281-F248-8E43-805869E685D2}"/>
                </a:ext>
              </a:extLst>
            </p:cNvPr>
            <p:cNvSpPr/>
            <p:nvPr/>
          </p:nvSpPr>
          <p:spPr>
            <a:xfrm>
              <a:off x="4928817" y="1584373"/>
              <a:ext cx="2916154" cy="4519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 Placeholder 2"/>
          <p:cNvSpPr>
            <a:spLocks noGrp="1"/>
          </p:cNvSpPr>
          <p:nvPr>
            <p:ph type="body" sz="quarter" idx="10"/>
          </p:nvPr>
        </p:nvSpPr>
        <p:spPr>
          <a:xfrm>
            <a:off x="616401" y="3030479"/>
            <a:ext cx="6642355" cy="3005608"/>
          </a:xfrm>
        </p:spPr>
        <p:txBody>
          <a:bodyPr anchor="t" anchorCtr="0"/>
          <a:lstStyle/>
          <a:p>
            <a:pPr>
              <a:lnSpc>
                <a:spcPct val="100000"/>
              </a:lnSpc>
              <a:spcBef>
                <a:spcPts val="1067"/>
              </a:spcBef>
              <a:buClr>
                <a:schemeClr val="bg2"/>
              </a:buClr>
              <a:buFont typeface="Arial" panose="020B0604020202020204" pitchFamily="34" charset="0"/>
              <a:buChar char="•"/>
            </a:pPr>
            <a:r>
              <a:rPr lang="en-US" sz="2400" dirty="0">
                <a:solidFill>
                  <a:schemeClr val="bg2"/>
                </a:solidFill>
              </a:rPr>
              <a:t>80% of security breaches involve compromised passwords.</a:t>
            </a:r>
            <a:r>
              <a:rPr lang="en-US" sz="2400" baseline="30000" dirty="0">
                <a:solidFill>
                  <a:schemeClr val="bg2"/>
                </a:solidFill>
              </a:rPr>
              <a:t>1</a:t>
            </a:r>
          </a:p>
          <a:p>
            <a:pPr>
              <a:lnSpc>
                <a:spcPct val="100000"/>
              </a:lnSpc>
              <a:spcBef>
                <a:spcPts val="1067"/>
              </a:spcBef>
              <a:buClr>
                <a:schemeClr val="bg2"/>
              </a:buClr>
              <a:buFont typeface="Arial" panose="020B0604020202020204" pitchFamily="34" charset="0"/>
              <a:buChar char="•"/>
            </a:pPr>
            <a:r>
              <a:rPr lang="en-US" sz="2400" dirty="0">
                <a:solidFill>
                  <a:schemeClr val="bg2"/>
                </a:solidFill>
              </a:rPr>
              <a:t>Verify user identities in seconds.</a:t>
            </a:r>
          </a:p>
          <a:p>
            <a:pPr>
              <a:lnSpc>
                <a:spcPct val="100000"/>
              </a:lnSpc>
              <a:spcBef>
                <a:spcPts val="1067"/>
              </a:spcBef>
              <a:buClr>
                <a:schemeClr val="bg2"/>
              </a:buClr>
              <a:buFont typeface="Arial" panose="020B0604020202020204" pitchFamily="34" charset="0"/>
              <a:buChar char="•"/>
            </a:pPr>
            <a:r>
              <a:rPr lang="en-US" sz="2400" dirty="0">
                <a:solidFill>
                  <a:schemeClr val="bg2"/>
                </a:solidFill>
              </a:rPr>
              <a:t>Protect any application on any device.</a:t>
            </a:r>
          </a:p>
          <a:p>
            <a:pPr>
              <a:lnSpc>
                <a:spcPct val="100000"/>
              </a:lnSpc>
              <a:spcBef>
                <a:spcPts val="1067"/>
              </a:spcBef>
              <a:buClr>
                <a:schemeClr val="bg2"/>
              </a:buClr>
              <a:buFont typeface="Arial" panose="020B0604020202020204" pitchFamily="34" charset="0"/>
              <a:buChar char="•"/>
            </a:pPr>
            <a:r>
              <a:rPr lang="en-US" sz="2400" dirty="0">
                <a:solidFill>
                  <a:schemeClr val="bg2"/>
                </a:solidFill>
              </a:rPr>
              <a:t>Enforce secure access to your applications and data.</a:t>
            </a:r>
          </a:p>
        </p:txBody>
      </p:sp>
      <p:sp>
        <p:nvSpPr>
          <p:cNvPr id="2" name="Title 1"/>
          <p:cNvSpPr>
            <a:spLocks noGrp="1"/>
          </p:cNvSpPr>
          <p:nvPr>
            <p:ph type="title"/>
          </p:nvPr>
        </p:nvSpPr>
        <p:spPr/>
        <p:txBody>
          <a:bodyPr/>
          <a:lstStyle/>
          <a:p>
            <a:pPr>
              <a:lnSpc>
                <a:spcPct val="100000"/>
              </a:lnSpc>
            </a:pPr>
            <a:r>
              <a:rPr lang="en-US" sz="3200" b="1" dirty="0"/>
              <a:t>Cisco Duo</a:t>
            </a:r>
          </a:p>
        </p:txBody>
      </p:sp>
      <p:sp>
        <p:nvSpPr>
          <p:cNvPr id="5" name="TextBox 4">
            <a:extLst>
              <a:ext uri="{FF2B5EF4-FFF2-40B4-BE49-F238E27FC236}">
                <a16:creationId xmlns:a16="http://schemas.microsoft.com/office/drawing/2014/main" id="{C19D6638-8321-9B4C-80C9-A7F0728BEB61}"/>
              </a:ext>
            </a:extLst>
          </p:cNvPr>
          <p:cNvSpPr txBox="1"/>
          <p:nvPr/>
        </p:nvSpPr>
        <p:spPr>
          <a:xfrm>
            <a:off x="636907" y="1785510"/>
            <a:ext cx="5720822" cy="954107"/>
          </a:xfrm>
          <a:prstGeom prst="rect">
            <a:avLst/>
          </a:prstGeom>
          <a:noFill/>
        </p:spPr>
        <p:txBody>
          <a:bodyPr wrap="square" rtlCol="0">
            <a:spAutoFit/>
          </a:bodyPr>
          <a:lstStyle/>
          <a:p>
            <a:r>
              <a:rPr lang="en-US" sz="2800" b="1" dirty="0">
                <a:solidFill>
                  <a:schemeClr val="bg2"/>
                </a:solidFill>
                <a:latin typeface="+mj-lt"/>
              </a:rPr>
              <a:t>Why do you need multi-factor authentication?</a:t>
            </a:r>
          </a:p>
        </p:txBody>
      </p:sp>
      <p:sp>
        <p:nvSpPr>
          <p:cNvPr id="26" name="Rectangle 25">
            <a:extLst>
              <a:ext uri="{FF2B5EF4-FFF2-40B4-BE49-F238E27FC236}">
                <a16:creationId xmlns:a16="http://schemas.microsoft.com/office/drawing/2014/main" id="{0B22C5D9-06BC-4ABF-9609-253A032D1AC2}"/>
              </a:ext>
            </a:extLst>
          </p:cNvPr>
          <p:cNvSpPr/>
          <p:nvPr/>
        </p:nvSpPr>
        <p:spPr>
          <a:xfrm>
            <a:off x="7098150" y="6307843"/>
            <a:ext cx="4456943" cy="246221"/>
          </a:xfrm>
          <a:prstGeom prst="rect">
            <a:avLst/>
          </a:prstGeom>
        </p:spPr>
        <p:txBody>
          <a:bodyPr wrap="square">
            <a:spAutoFit/>
          </a:bodyPr>
          <a:lstStyle/>
          <a:p>
            <a:pPr algn="r"/>
            <a:r>
              <a:rPr lang="en-US" sz="1000" baseline="30000" dirty="0">
                <a:latin typeface="CiscoSansTT ExtraLight" panose="020B0303020201020303" pitchFamily="34" charset="0"/>
                <a:cs typeface="CiscoSansTT ExtraLight" panose="020B0303020201020303" pitchFamily="34" charset="0"/>
              </a:rPr>
              <a:t>1. </a:t>
            </a:r>
            <a:r>
              <a:rPr lang="en-US" sz="1000" dirty="0">
                <a:latin typeface="CiscoSansTT ExtraLight" panose="020B0303020201020303" pitchFamily="34" charset="0"/>
                <a:cs typeface="CiscoSansTT ExtraLight" panose="020B0303020201020303" pitchFamily="34" charset="0"/>
              </a:rPr>
              <a:t>2019 Data Breach Investigations Report, Verizon - via DBIR Interactive</a:t>
            </a:r>
          </a:p>
        </p:txBody>
      </p:sp>
      <p:pic>
        <p:nvPicPr>
          <p:cNvPr id="27" name="Picture 26" descr="A person sitting in front of a computer&#10;&#10;Description automatically generated">
            <a:extLst>
              <a:ext uri="{FF2B5EF4-FFF2-40B4-BE49-F238E27FC236}">
                <a16:creationId xmlns:a16="http://schemas.microsoft.com/office/drawing/2014/main" id="{E5D85EC5-2633-4B2F-8564-D1B2609F2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737" y="1873210"/>
            <a:ext cx="3840951" cy="3727725"/>
          </a:xfrm>
          <a:prstGeom prst="roundRect">
            <a:avLst>
              <a:gd name="adj" fmla="val 50000"/>
            </a:avLst>
          </a:prstGeom>
          <a:ln w="38100">
            <a:noFill/>
          </a:ln>
        </p:spPr>
      </p:pic>
      <p:sp>
        <p:nvSpPr>
          <p:cNvPr id="10" name="Rectangle 4">
            <a:extLst>
              <a:ext uri="{FF2B5EF4-FFF2-40B4-BE49-F238E27FC236}">
                <a16:creationId xmlns:a16="http://schemas.microsoft.com/office/drawing/2014/main" id="{1839DE5B-CAC8-47DD-9819-8AC5E9492BC0}"/>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37439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B98D-2869-475E-952C-3525BD2820EE}"/>
              </a:ext>
            </a:extLst>
          </p:cNvPr>
          <p:cNvSpPr>
            <a:spLocks noGrp="1"/>
          </p:cNvSpPr>
          <p:nvPr>
            <p:ph type="title"/>
          </p:nvPr>
        </p:nvSpPr>
        <p:spPr>
          <a:xfrm>
            <a:off x="539377" y="958850"/>
            <a:ext cx="5103284" cy="5060950"/>
          </a:xfrm>
        </p:spPr>
        <p:txBody>
          <a:bodyPr/>
          <a:lstStyle/>
          <a:p>
            <a:r>
              <a:rPr lang="en-US" sz="4000" b="1" dirty="0">
                <a:solidFill>
                  <a:schemeClr val="bg2"/>
                </a:solidFill>
              </a:rPr>
              <a:t>Area #2: Devices</a:t>
            </a:r>
            <a:br>
              <a:rPr lang="en-US" sz="4000" b="1" dirty="0">
                <a:solidFill>
                  <a:schemeClr val="bg2"/>
                </a:solidFill>
              </a:rPr>
            </a:br>
            <a:br>
              <a:rPr lang="en-US" sz="4000" b="1" dirty="0">
                <a:solidFill>
                  <a:schemeClr val="bg2"/>
                </a:solidFill>
              </a:rPr>
            </a:br>
            <a:r>
              <a:rPr lang="en-US" sz="4000" dirty="0">
                <a:solidFill>
                  <a:schemeClr val="bg2"/>
                </a:solidFill>
              </a:rPr>
              <a:t>People get on your network in multiple ways from multiple locations: office, home laptop, mobile, device.</a:t>
            </a:r>
            <a:endParaRPr lang="en-US" sz="4000" b="1" dirty="0">
              <a:solidFill>
                <a:schemeClr val="bg2"/>
              </a:solidFill>
            </a:endParaRPr>
          </a:p>
        </p:txBody>
      </p:sp>
      <p:sp>
        <p:nvSpPr>
          <p:cNvPr id="4" name="Rectangle 3">
            <a:extLst>
              <a:ext uri="{FF2B5EF4-FFF2-40B4-BE49-F238E27FC236}">
                <a16:creationId xmlns:a16="http://schemas.microsoft.com/office/drawing/2014/main" id="{087E2B77-1C3D-44AF-98C8-F31F9FC83377}"/>
              </a:ext>
            </a:extLst>
          </p:cNvPr>
          <p:cNvSpPr/>
          <p:nvPr/>
        </p:nvSpPr>
        <p:spPr>
          <a:xfrm>
            <a:off x="6679371" y="804934"/>
            <a:ext cx="4973252" cy="5259260"/>
          </a:xfrm>
          <a:prstGeom prst="rect">
            <a:avLst/>
          </a:prstGeom>
        </p:spPr>
        <p:txBody>
          <a:bodyPr wrap="square">
            <a:spAutoFit/>
          </a:bodyPr>
          <a:lstStyle/>
          <a:p>
            <a:pPr marL="0" indent="0">
              <a:lnSpc>
                <a:spcPct val="110000"/>
              </a:lnSpc>
              <a:buNone/>
            </a:pPr>
            <a:r>
              <a:rPr lang="en-US" sz="2800" b="1" dirty="0">
                <a:solidFill>
                  <a:schemeClr val="accent1"/>
                </a:solidFill>
                <a:latin typeface="+mj-lt"/>
              </a:rPr>
              <a:t>Cisco® Advance Malware Protection (AMP) for Endpoints </a:t>
            </a:r>
            <a:r>
              <a:rPr lang="en-US" sz="2800" dirty="0">
                <a:solidFill>
                  <a:schemeClr val="tx2"/>
                </a:solidFill>
                <a:latin typeface="+mj-lt"/>
              </a:rPr>
              <a:t>detects and blocks malware and viruses across employee devices. If malware gets on any user’s device, it can then spread through your network. So you need advanced malware protection for all of your devices and critical servers.</a:t>
            </a:r>
          </a:p>
        </p:txBody>
      </p:sp>
      <p:sp>
        <p:nvSpPr>
          <p:cNvPr id="5" name="Rectangle 4">
            <a:extLst>
              <a:ext uri="{FF2B5EF4-FFF2-40B4-BE49-F238E27FC236}">
                <a16:creationId xmlns:a16="http://schemas.microsoft.com/office/drawing/2014/main" id="{71C64AAB-95FA-4176-ADA1-EF4E58039F32}"/>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7985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78E42D6-ECF2-47CA-A270-0C373B6A4240}"/>
              </a:ext>
            </a:extLst>
          </p:cNvPr>
          <p:cNvGrpSpPr/>
          <p:nvPr/>
        </p:nvGrpSpPr>
        <p:grpSpPr>
          <a:xfrm>
            <a:off x="0" y="3227712"/>
            <a:ext cx="12022283" cy="2881753"/>
            <a:chOff x="0" y="3474720"/>
            <a:chExt cx="12022283" cy="2498007"/>
          </a:xfrm>
          <a:solidFill>
            <a:schemeClr val="accent1"/>
          </a:solidFill>
        </p:grpSpPr>
        <p:sp>
          <p:nvSpPr>
            <p:cNvPr id="73" name="Rounded Rectangle 12">
              <a:extLst>
                <a:ext uri="{FF2B5EF4-FFF2-40B4-BE49-F238E27FC236}">
                  <a16:creationId xmlns:a16="http://schemas.microsoft.com/office/drawing/2014/main" id="{72E9DE41-D1B6-4301-A414-5ADCAE4ED628}"/>
                </a:ext>
              </a:extLst>
            </p:cNvPr>
            <p:cNvSpPr/>
            <p:nvPr/>
          </p:nvSpPr>
          <p:spPr>
            <a:xfrm rot="5400000">
              <a:off x="6213082" y="163527"/>
              <a:ext cx="2498007" cy="91203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accent1"/>
                </a:solidFill>
              </a:endParaRPr>
            </a:p>
          </p:txBody>
        </p:sp>
        <p:sp>
          <p:nvSpPr>
            <p:cNvPr id="74" name="Rectangle 73">
              <a:extLst>
                <a:ext uri="{FF2B5EF4-FFF2-40B4-BE49-F238E27FC236}">
                  <a16:creationId xmlns:a16="http://schemas.microsoft.com/office/drawing/2014/main" id="{4C85BB24-2AAA-4EA5-AF21-4231616C52BE}"/>
                </a:ext>
              </a:extLst>
            </p:cNvPr>
            <p:cNvSpPr/>
            <p:nvPr/>
          </p:nvSpPr>
          <p:spPr>
            <a:xfrm>
              <a:off x="0" y="3474720"/>
              <a:ext cx="9416392" cy="249800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grpSp>
      <p:grpSp>
        <p:nvGrpSpPr>
          <p:cNvPr id="16" name="Group 15">
            <a:extLst>
              <a:ext uri="{FF2B5EF4-FFF2-40B4-BE49-F238E27FC236}">
                <a16:creationId xmlns:a16="http://schemas.microsoft.com/office/drawing/2014/main" id="{8E79F0E9-66E8-4F81-A23D-794EDB0E596C}"/>
              </a:ext>
            </a:extLst>
          </p:cNvPr>
          <p:cNvGrpSpPr/>
          <p:nvPr/>
        </p:nvGrpSpPr>
        <p:grpSpPr>
          <a:xfrm>
            <a:off x="805877" y="3543095"/>
            <a:ext cx="9891351" cy="2146892"/>
            <a:chOff x="805877" y="3474719"/>
            <a:chExt cx="9726793" cy="2146892"/>
          </a:xfrm>
        </p:grpSpPr>
        <p:sp>
          <p:nvSpPr>
            <p:cNvPr id="89" name="TextBox 88">
              <a:extLst>
                <a:ext uri="{FF2B5EF4-FFF2-40B4-BE49-F238E27FC236}">
                  <a16:creationId xmlns:a16="http://schemas.microsoft.com/office/drawing/2014/main" id="{12B8A731-BF2C-9442-A354-61BD9D37DBE8}"/>
                </a:ext>
              </a:extLst>
            </p:cNvPr>
            <p:cNvSpPr txBox="1"/>
            <p:nvPr/>
          </p:nvSpPr>
          <p:spPr>
            <a:xfrm>
              <a:off x="1445335" y="5115319"/>
              <a:ext cx="9087335" cy="506292"/>
            </a:xfrm>
            <a:prstGeom prst="rect">
              <a:avLst/>
            </a:prstGeom>
            <a:noFill/>
          </p:spPr>
          <p:txBody>
            <a:bodyPr wrap="square" rtlCol="0">
              <a:spAutoFit/>
            </a:bodyPr>
            <a:lstStyle/>
            <a:p>
              <a:pPr>
                <a:lnSpc>
                  <a:spcPct val="150000"/>
                </a:lnSpc>
                <a:spcBef>
                  <a:spcPts val="600"/>
                </a:spcBef>
                <a:spcAft>
                  <a:spcPts val="0"/>
                </a:spcAft>
              </a:pPr>
              <a:r>
                <a:rPr lang="en-US" sz="2000" dirty="0">
                  <a:solidFill>
                    <a:srgbClr val="FFFFFF"/>
                  </a:solidFill>
                  <a:latin typeface="CiscoSansTT ExtraLight"/>
                </a:rPr>
                <a:t>Presenting Cisco Designed complete Cybercrime Protection solutions</a:t>
              </a:r>
              <a:endParaRPr lang="en-US" dirty="0">
                <a:solidFill>
                  <a:srgbClr val="FFFFFF"/>
                </a:solidFill>
                <a:latin typeface="CiscoSansTT ExtraLight"/>
              </a:endParaRPr>
            </a:p>
          </p:txBody>
        </p:sp>
        <p:grpSp>
          <p:nvGrpSpPr>
            <p:cNvPr id="12" name="Group 11">
              <a:extLst>
                <a:ext uri="{FF2B5EF4-FFF2-40B4-BE49-F238E27FC236}">
                  <a16:creationId xmlns:a16="http://schemas.microsoft.com/office/drawing/2014/main" id="{0A07603A-401C-48FA-AFA1-6DCF77787628}"/>
                </a:ext>
              </a:extLst>
            </p:cNvPr>
            <p:cNvGrpSpPr/>
            <p:nvPr/>
          </p:nvGrpSpPr>
          <p:grpSpPr>
            <a:xfrm>
              <a:off x="805877" y="3474719"/>
              <a:ext cx="8371076" cy="2088029"/>
              <a:chOff x="805877" y="3474719"/>
              <a:chExt cx="8371076" cy="2088029"/>
            </a:xfrm>
          </p:grpSpPr>
          <p:sp>
            <p:nvSpPr>
              <p:cNvPr id="5" name="TextBox 4">
                <a:extLst>
                  <a:ext uri="{FF2B5EF4-FFF2-40B4-BE49-F238E27FC236}">
                    <a16:creationId xmlns:a16="http://schemas.microsoft.com/office/drawing/2014/main" id="{5896F280-B31A-C343-A58E-B6A8C9CC9AB1}"/>
                  </a:ext>
                </a:extLst>
              </p:cNvPr>
              <p:cNvSpPr txBox="1"/>
              <p:nvPr/>
            </p:nvSpPr>
            <p:spPr>
              <a:xfrm>
                <a:off x="805877" y="3474719"/>
                <a:ext cx="6786283" cy="400110"/>
              </a:xfrm>
              <a:prstGeom prst="rect">
                <a:avLst/>
              </a:prstGeom>
              <a:noFill/>
            </p:spPr>
            <p:txBody>
              <a:bodyPr wrap="square" rtlCol="0" anchor="t">
                <a:spAutoFit/>
              </a:bodyPr>
              <a:lstStyle/>
              <a:p>
                <a:r>
                  <a:rPr lang="en-US" sz="2000" dirty="0">
                    <a:solidFill>
                      <a:schemeClr val="bg2"/>
                    </a:solidFill>
                    <a:latin typeface="+mn-lt"/>
                  </a:rPr>
                  <a:t>Use this presentation to learn about:</a:t>
                </a:r>
              </a:p>
            </p:txBody>
          </p:sp>
          <p:grpSp>
            <p:nvGrpSpPr>
              <p:cNvPr id="20" name="Group 19">
                <a:extLst>
                  <a:ext uri="{FF2B5EF4-FFF2-40B4-BE49-F238E27FC236}">
                    <a16:creationId xmlns:a16="http://schemas.microsoft.com/office/drawing/2014/main" id="{3C031B4C-260A-324B-BFDB-875887C5CFA4}"/>
                  </a:ext>
                </a:extLst>
              </p:cNvPr>
              <p:cNvGrpSpPr>
                <a:grpSpLocks noChangeAspect="1"/>
              </p:cNvGrpSpPr>
              <p:nvPr/>
            </p:nvGrpSpPr>
            <p:grpSpPr>
              <a:xfrm>
                <a:off x="858223" y="4150667"/>
                <a:ext cx="357596" cy="365760"/>
                <a:chOff x="4170535" y="2985391"/>
                <a:chExt cx="656981" cy="671980"/>
              </a:xfrm>
            </p:grpSpPr>
            <p:sp>
              <p:nvSpPr>
                <p:cNvPr id="21" name="Oval 245">
                  <a:extLst>
                    <a:ext uri="{FF2B5EF4-FFF2-40B4-BE49-F238E27FC236}">
                      <a16:creationId xmlns:a16="http://schemas.microsoft.com/office/drawing/2014/main" id="{0321EF3C-3135-0141-BA52-0574210BA35D}"/>
                    </a:ext>
                  </a:extLst>
                </p:cNvPr>
                <p:cNvSpPr>
                  <a:spLocks noChangeArrowheads="1"/>
                </p:cNvSpPr>
                <p:nvPr/>
              </p:nvSpPr>
              <p:spPr bwMode="auto">
                <a:xfrm>
                  <a:off x="4170535" y="3006391"/>
                  <a:ext cx="647980" cy="650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2" name="Freeform 246">
                  <a:extLst>
                    <a:ext uri="{FF2B5EF4-FFF2-40B4-BE49-F238E27FC236}">
                      <a16:creationId xmlns:a16="http://schemas.microsoft.com/office/drawing/2014/main" id="{0A812113-F64A-4746-A9C8-1F7FEECDD97D}"/>
                    </a:ext>
                  </a:extLst>
                </p:cNvPr>
                <p:cNvSpPr>
                  <a:spLocks/>
                </p:cNvSpPr>
                <p:nvPr/>
              </p:nvSpPr>
              <p:spPr bwMode="auto">
                <a:xfrm>
                  <a:off x="4640521" y="3165386"/>
                  <a:ext cx="179995" cy="455986"/>
                </a:xfrm>
                <a:custGeom>
                  <a:avLst/>
                  <a:gdLst>
                    <a:gd name="T0" fmla="*/ 56 w 76"/>
                    <a:gd name="T1" fmla="*/ 0 h 193"/>
                    <a:gd name="T2" fmla="*/ 56 w 76"/>
                    <a:gd name="T3" fmla="*/ 0 h 193"/>
                    <a:gd name="T4" fmla="*/ 75 w 76"/>
                    <a:gd name="T5" fmla="*/ 71 h 193"/>
                    <a:gd name="T6" fmla="*/ 0 w 76"/>
                    <a:gd name="T7" fmla="*/ 193 h 193"/>
                    <a:gd name="T8" fmla="*/ 76 w 76"/>
                    <a:gd name="T9" fmla="*/ 70 h 193"/>
                    <a:gd name="T10" fmla="*/ 56 w 76"/>
                    <a:gd name="T11" fmla="*/ 0 h 193"/>
                  </a:gdLst>
                  <a:ahLst/>
                  <a:cxnLst>
                    <a:cxn ang="0">
                      <a:pos x="T0" y="T1"/>
                    </a:cxn>
                    <a:cxn ang="0">
                      <a:pos x="T2" y="T3"/>
                    </a:cxn>
                    <a:cxn ang="0">
                      <a:pos x="T4" y="T5"/>
                    </a:cxn>
                    <a:cxn ang="0">
                      <a:pos x="T6" y="T7"/>
                    </a:cxn>
                    <a:cxn ang="0">
                      <a:pos x="T8" y="T9"/>
                    </a:cxn>
                    <a:cxn ang="0">
                      <a:pos x="T10" y="T11"/>
                    </a:cxn>
                  </a:cxnLst>
                  <a:rect l="0" t="0" r="r" b="b"/>
                  <a:pathLst>
                    <a:path w="76" h="193">
                      <a:moveTo>
                        <a:pt x="56" y="0"/>
                      </a:moveTo>
                      <a:cubicBezTo>
                        <a:pt x="56" y="0"/>
                        <a:pt x="56" y="0"/>
                        <a:pt x="56" y="0"/>
                      </a:cubicBezTo>
                      <a:cubicBezTo>
                        <a:pt x="68" y="21"/>
                        <a:pt x="75" y="45"/>
                        <a:pt x="75" y="71"/>
                      </a:cubicBezTo>
                      <a:cubicBezTo>
                        <a:pt x="75" y="124"/>
                        <a:pt x="45" y="170"/>
                        <a:pt x="0" y="193"/>
                      </a:cubicBezTo>
                      <a:cubicBezTo>
                        <a:pt x="45" y="170"/>
                        <a:pt x="76" y="124"/>
                        <a:pt x="76" y="70"/>
                      </a:cubicBezTo>
                      <a:cubicBezTo>
                        <a:pt x="76" y="44"/>
                        <a:pt x="69" y="20"/>
                        <a:pt x="56" y="0"/>
                      </a:cubicBezTo>
                    </a:path>
                  </a:pathLst>
                </a:custGeom>
                <a:solidFill>
                  <a:srgbClr val="A7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3" name="Freeform 247">
                  <a:extLst>
                    <a:ext uri="{FF2B5EF4-FFF2-40B4-BE49-F238E27FC236}">
                      <a16:creationId xmlns:a16="http://schemas.microsoft.com/office/drawing/2014/main" id="{ED839079-16EF-D245-92D4-64E861D9C66A}"/>
                    </a:ext>
                  </a:extLst>
                </p:cNvPr>
                <p:cNvSpPr>
                  <a:spLocks/>
                </p:cNvSpPr>
                <p:nvPr/>
              </p:nvSpPr>
              <p:spPr bwMode="auto">
                <a:xfrm>
                  <a:off x="4440527" y="3165386"/>
                  <a:ext cx="377988" cy="488985"/>
                </a:xfrm>
                <a:custGeom>
                  <a:avLst/>
                  <a:gdLst>
                    <a:gd name="T0" fmla="*/ 141 w 160"/>
                    <a:gd name="T1" fmla="*/ 0 h 207"/>
                    <a:gd name="T2" fmla="*/ 47 w 160"/>
                    <a:gd name="T3" fmla="*/ 141 h 207"/>
                    <a:gd name="T4" fmla="*/ 47 w 160"/>
                    <a:gd name="T5" fmla="*/ 141 h 207"/>
                    <a:gd name="T6" fmla="*/ 47 w 160"/>
                    <a:gd name="T7" fmla="*/ 141 h 207"/>
                    <a:gd name="T8" fmla="*/ 47 w 160"/>
                    <a:gd name="T9" fmla="*/ 141 h 207"/>
                    <a:gd name="T10" fmla="*/ 47 w 160"/>
                    <a:gd name="T11" fmla="*/ 141 h 207"/>
                    <a:gd name="T12" fmla="*/ 47 w 160"/>
                    <a:gd name="T13" fmla="*/ 141 h 207"/>
                    <a:gd name="T14" fmla="*/ 47 w 160"/>
                    <a:gd name="T15" fmla="*/ 142 h 207"/>
                    <a:gd name="T16" fmla="*/ 47 w 160"/>
                    <a:gd name="T17" fmla="*/ 142 h 207"/>
                    <a:gd name="T18" fmla="*/ 47 w 160"/>
                    <a:gd name="T19" fmla="*/ 142 h 207"/>
                    <a:gd name="T20" fmla="*/ 47 w 160"/>
                    <a:gd name="T21" fmla="*/ 142 h 207"/>
                    <a:gd name="T22" fmla="*/ 47 w 160"/>
                    <a:gd name="T23" fmla="*/ 142 h 207"/>
                    <a:gd name="T24" fmla="*/ 46 w 160"/>
                    <a:gd name="T25" fmla="*/ 142 h 207"/>
                    <a:gd name="T26" fmla="*/ 46 w 160"/>
                    <a:gd name="T27" fmla="*/ 142 h 207"/>
                    <a:gd name="T28" fmla="*/ 46 w 160"/>
                    <a:gd name="T29" fmla="*/ 142 h 207"/>
                    <a:gd name="T30" fmla="*/ 46 w 160"/>
                    <a:gd name="T31" fmla="*/ 142 h 207"/>
                    <a:gd name="T32" fmla="*/ 46 w 160"/>
                    <a:gd name="T33" fmla="*/ 142 h 207"/>
                    <a:gd name="T34" fmla="*/ 46 w 160"/>
                    <a:gd name="T35" fmla="*/ 143 h 207"/>
                    <a:gd name="T36" fmla="*/ 46 w 160"/>
                    <a:gd name="T37" fmla="*/ 143 h 207"/>
                    <a:gd name="T38" fmla="*/ 34 w 160"/>
                    <a:gd name="T39" fmla="*/ 152 h 207"/>
                    <a:gd name="T40" fmla="*/ 20 w 160"/>
                    <a:gd name="T41" fmla="*/ 156 h 207"/>
                    <a:gd name="T42" fmla="*/ 20 w 160"/>
                    <a:gd name="T43" fmla="*/ 156 h 207"/>
                    <a:gd name="T44" fmla="*/ 20 w 160"/>
                    <a:gd name="T45" fmla="*/ 156 h 207"/>
                    <a:gd name="T46" fmla="*/ 5 w 160"/>
                    <a:gd name="T47" fmla="*/ 152 h 207"/>
                    <a:gd name="T48" fmla="*/ 0 w 160"/>
                    <a:gd name="T49" fmla="*/ 149 h 207"/>
                    <a:gd name="T50" fmla="*/ 38 w 160"/>
                    <a:gd name="T51" fmla="*/ 207 h 207"/>
                    <a:gd name="T52" fmla="*/ 85 w 160"/>
                    <a:gd name="T53" fmla="*/ 193 h 207"/>
                    <a:gd name="T54" fmla="*/ 160 w 160"/>
                    <a:gd name="T55" fmla="*/ 71 h 207"/>
                    <a:gd name="T56" fmla="*/ 141 w 160"/>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207">
                      <a:moveTo>
                        <a:pt x="141" y="0"/>
                      </a:move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2"/>
                      </a:cubicBezTo>
                      <a:cubicBezTo>
                        <a:pt x="47" y="142"/>
                        <a:pt x="47" y="142"/>
                        <a:pt x="47" y="142"/>
                      </a:cubicBezTo>
                      <a:cubicBezTo>
                        <a:pt x="47" y="142"/>
                        <a:pt x="47" y="142"/>
                        <a:pt x="47" y="142"/>
                      </a:cubicBezTo>
                      <a:cubicBezTo>
                        <a:pt x="47" y="142"/>
                        <a:pt x="47" y="142"/>
                        <a:pt x="47" y="142"/>
                      </a:cubicBezTo>
                      <a:cubicBezTo>
                        <a:pt x="47" y="142"/>
                        <a:pt x="47" y="142"/>
                        <a:pt x="47" y="142"/>
                      </a:cubicBezTo>
                      <a:cubicBezTo>
                        <a:pt x="47" y="142"/>
                        <a:pt x="46" y="142"/>
                        <a:pt x="46" y="142"/>
                      </a:cubicBezTo>
                      <a:cubicBezTo>
                        <a:pt x="46" y="142"/>
                        <a:pt x="46" y="142"/>
                        <a:pt x="46" y="142"/>
                      </a:cubicBezTo>
                      <a:cubicBezTo>
                        <a:pt x="46" y="142"/>
                        <a:pt x="46" y="142"/>
                        <a:pt x="46" y="142"/>
                      </a:cubicBezTo>
                      <a:cubicBezTo>
                        <a:pt x="46" y="142"/>
                        <a:pt x="46" y="142"/>
                        <a:pt x="46" y="142"/>
                      </a:cubicBezTo>
                      <a:cubicBezTo>
                        <a:pt x="46" y="142"/>
                        <a:pt x="46" y="142"/>
                        <a:pt x="46" y="142"/>
                      </a:cubicBezTo>
                      <a:cubicBezTo>
                        <a:pt x="46" y="143"/>
                        <a:pt x="46" y="143"/>
                        <a:pt x="46" y="143"/>
                      </a:cubicBezTo>
                      <a:cubicBezTo>
                        <a:pt x="46" y="143"/>
                        <a:pt x="46" y="143"/>
                        <a:pt x="46" y="143"/>
                      </a:cubicBezTo>
                      <a:cubicBezTo>
                        <a:pt x="43" y="147"/>
                        <a:pt x="39" y="150"/>
                        <a:pt x="34" y="152"/>
                      </a:cubicBezTo>
                      <a:cubicBezTo>
                        <a:pt x="30" y="154"/>
                        <a:pt x="25" y="156"/>
                        <a:pt x="20" y="156"/>
                      </a:cubicBezTo>
                      <a:cubicBezTo>
                        <a:pt x="20" y="156"/>
                        <a:pt x="20" y="156"/>
                        <a:pt x="20" y="156"/>
                      </a:cubicBezTo>
                      <a:cubicBezTo>
                        <a:pt x="20" y="156"/>
                        <a:pt x="20" y="156"/>
                        <a:pt x="20" y="156"/>
                      </a:cubicBezTo>
                      <a:cubicBezTo>
                        <a:pt x="15" y="156"/>
                        <a:pt x="10" y="154"/>
                        <a:pt x="5" y="152"/>
                      </a:cubicBezTo>
                      <a:cubicBezTo>
                        <a:pt x="4" y="151"/>
                        <a:pt x="2" y="150"/>
                        <a:pt x="0" y="149"/>
                      </a:cubicBezTo>
                      <a:cubicBezTo>
                        <a:pt x="38" y="207"/>
                        <a:pt x="38" y="207"/>
                        <a:pt x="38" y="207"/>
                      </a:cubicBezTo>
                      <a:cubicBezTo>
                        <a:pt x="55" y="205"/>
                        <a:pt x="71" y="200"/>
                        <a:pt x="85" y="193"/>
                      </a:cubicBezTo>
                      <a:cubicBezTo>
                        <a:pt x="130" y="170"/>
                        <a:pt x="160" y="124"/>
                        <a:pt x="160" y="71"/>
                      </a:cubicBezTo>
                      <a:cubicBezTo>
                        <a:pt x="160" y="45"/>
                        <a:pt x="153" y="21"/>
                        <a:pt x="141" y="0"/>
                      </a:cubicBezTo>
                    </a:path>
                  </a:pathLst>
                </a:custGeom>
                <a:solidFill>
                  <a:srgbClr val="003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4" name="Freeform 248">
                  <a:extLst>
                    <a:ext uri="{FF2B5EF4-FFF2-40B4-BE49-F238E27FC236}">
                      <a16:creationId xmlns:a16="http://schemas.microsoft.com/office/drawing/2014/main" id="{6D2F4EA9-B197-B04D-8C67-5D6D4EAD6C8C}"/>
                    </a:ext>
                  </a:extLst>
                </p:cNvPr>
                <p:cNvSpPr>
                  <a:spLocks/>
                </p:cNvSpPr>
                <p:nvPr/>
              </p:nvSpPr>
              <p:spPr bwMode="auto">
                <a:xfrm>
                  <a:off x="4257533" y="2985391"/>
                  <a:ext cx="569983" cy="548983"/>
                </a:xfrm>
                <a:custGeom>
                  <a:avLst/>
                  <a:gdLst>
                    <a:gd name="T0" fmla="*/ 222 w 241"/>
                    <a:gd name="T1" fmla="*/ 11 h 232"/>
                    <a:gd name="T2" fmla="*/ 175 w 241"/>
                    <a:gd name="T3" fmla="*/ 20 h 232"/>
                    <a:gd name="T4" fmla="*/ 97 w 241"/>
                    <a:gd name="T5" fmla="*/ 138 h 232"/>
                    <a:gd name="T6" fmla="*/ 65 w 241"/>
                    <a:gd name="T7" fmla="*/ 91 h 232"/>
                    <a:gd name="T8" fmla="*/ 19 w 241"/>
                    <a:gd name="T9" fmla="*/ 82 h 232"/>
                    <a:gd name="T10" fmla="*/ 10 w 241"/>
                    <a:gd name="T11" fmla="*/ 128 h 232"/>
                    <a:gd name="T12" fmla="*/ 69 w 241"/>
                    <a:gd name="T13" fmla="*/ 217 h 232"/>
                    <a:gd name="T14" fmla="*/ 83 w 241"/>
                    <a:gd name="T15" fmla="*/ 228 h 232"/>
                    <a:gd name="T16" fmla="*/ 95 w 241"/>
                    <a:gd name="T17" fmla="*/ 231 h 232"/>
                    <a:gd name="T18" fmla="*/ 95 w 241"/>
                    <a:gd name="T19" fmla="*/ 231 h 232"/>
                    <a:gd name="T20" fmla="*/ 96 w 241"/>
                    <a:gd name="T21" fmla="*/ 232 h 232"/>
                    <a:gd name="T22" fmla="*/ 97 w 241"/>
                    <a:gd name="T23" fmla="*/ 232 h 232"/>
                    <a:gd name="T24" fmla="*/ 97 w 241"/>
                    <a:gd name="T25" fmla="*/ 232 h 232"/>
                    <a:gd name="T26" fmla="*/ 98 w 241"/>
                    <a:gd name="T27" fmla="*/ 231 h 232"/>
                    <a:gd name="T28" fmla="*/ 99 w 241"/>
                    <a:gd name="T29" fmla="*/ 231 h 232"/>
                    <a:gd name="T30" fmla="*/ 111 w 241"/>
                    <a:gd name="T31" fmla="*/ 228 h 232"/>
                    <a:gd name="T32" fmla="*/ 124 w 241"/>
                    <a:gd name="T33" fmla="*/ 217 h 232"/>
                    <a:gd name="T34" fmla="*/ 231 w 241"/>
                    <a:gd name="T35" fmla="*/ 57 h 232"/>
                    <a:gd name="T36" fmla="*/ 222 w 241"/>
                    <a:gd name="T37" fmla="*/ 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32">
                      <a:moveTo>
                        <a:pt x="222" y="11"/>
                      </a:moveTo>
                      <a:cubicBezTo>
                        <a:pt x="206" y="0"/>
                        <a:pt x="186" y="5"/>
                        <a:pt x="175" y="20"/>
                      </a:cubicBezTo>
                      <a:cubicBezTo>
                        <a:pt x="97" y="138"/>
                        <a:pt x="97" y="138"/>
                        <a:pt x="97" y="138"/>
                      </a:cubicBezTo>
                      <a:cubicBezTo>
                        <a:pt x="65" y="91"/>
                        <a:pt x="65" y="91"/>
                        <a:pt x="65" y="91"/>
                      </a:cubicBezTo>
                      <a:cubicBezTo>
                        <a:pt x="55" y="76"/>
                        <a:pt x="35" y="72"/>
                        <a:pt x="19" y="82"/>
                      </a:cubicBezTo>
                      <a:cubicBezTo>
                        <a:pt x="4" y="92"/>
                        <a:pt x="0" y="113"/>
                        <a:pt x="10" y="128"/>
                      </a:cubicBezTo>
                      <a:cubicBezTo>
                        <a:pt x="69" y="217"/>
                        <a:pt x="69" y="217"/>
                        <a:pt x="69" y="217"/>
                      </a:cubicBezTo>
                      <a:cubicBezTo>
                        <a:pt x="73" y="222"/>
                        <a:pt x="77" y="226"/>
                        <a:pt x="83" y="228"/>
                      </a:cubicBezTo>
                      <a:cubicBezTo>
                        <a:pt x="87" y="230"/>
                        <a:pt x="91" y="231"/>
                        <a:pt x="95" y="231"/>
                      </a:cubicBezTo>
                      <a:cubicBezTo>
                        <a:pt x="95" y="231"/>
                        <a:pt x="95" y="231"/>
                        <a:pt x="95" y="231"/>
                      </a:cubicBezTo>
                      <a:cubicBezTo>
                        <a:pt x="95" y="231"/>
                        <a:pt x="96" y="232"/>
                        <a:pt x="96" y="232"/>
                      </a:cubicBezTo>
                      <a:cubicBezTo>
                        <a:pt x="97" y="232"/>
                        <a:pt x="97" y="232"/>
                        <a:pt x="97" y="232"/>
                      </a:cubicBezTo>
                      <a:cubicBezTo>
                        <a:pt x="97" y="232"/>
                        <a:pt x="97" y="232"/>
                        <a:pt x="97" y="232"/>
                      </a:cubicBezTo>
                      <a:cubicBezTo>
                        <a:pt x="98" y="232"/>
                        <a:pt x="98" y="231"/>
                        <a:pt x="98" y="231"/>
                      </a:cubicBezTo>
                      <a:cubicBezTo>
                        <a:pt x="99" y="231"/>
                        <a:pt x="99" y="231"/>
                        <a:pt x="99" y="231"/>
                      </a:cubicBezTo>
                      <a:cubicBezTo>
                        <a:pt x="103" y="231"/>
                        <a:pt x="107" y="230"/>
                        <a:pt x="111" y="228"/>
                      </a:cubicBezTo>
                      <a:cubicBezTo>
                        <a:pt x="116" y="226"/>
                        <a:pt x="121" y="222"/>
                        <a:pt x="124" y="217"/>
                      </a:cubicBezTo>
                      <a:cubicBezTo>
                        <a:pt x="231" y="57"/>
                        <a:pt x="231" y="57"/>
                        <a:pt x="231" y="57"/>
                      </a:cubicBezTo>
                      <a:cubicBezTo>
                        <a:pt x="241" y="41"/>
                        <a:pt x="237" y="21"/>
                        <a:pt x="2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5" name="Freeform 249">
                  <a:extLst>
                    <a:ext uri="{FF2B5EF4-FFF2-40B4-BE49-F238E27FC236}">
                      <a16:creationId xmlns:a16="http://schemas.microsoft.com/office/drawing/2014/main" id="{C67BF0BC-373C-1F46-9B6B-80FA85EC4D28}"/>
                    </a:ext>
                  </a:extLst>
                </p:cNvPr>
                <p:cNvSpPr>
                  <a:spLocks noEditPoints="1"/>
                </p:cNvSpPr>
                <p:nvPr/>
              </p:nvSpPr>
              <p:spPr bwMode="auto">
                <a:xfrm>
                  <a:off x="4671520" y="2997391"/>
                  <a:ext cx="143996" cy="77998"/>
                </a:xfrm>
                <a:custGeom>
                  <a:avLst/>
                  <a:gdLst>
                    <a:gd name="T0" fmla="*/ 1 w 61"/>
                    <a:gd name="T1" fmla="*/ 14 h 33"/>
                    <a:gd name="T2" fmla="*/ 0 w 61"/>
                    <a:gd name="T3" fmla="*/ 15 h 33"/>
                    <a:gd name="T4" fmla="*/ 0 w 61"/>
                    <a:gd name="T5" fmla="*/ 15 h 33"/>
                    <a:gd name="T6" fmla="*/ 1 w 61"/>
                    <a:gd name="T7" fmla="*/ 14 h 33"/>
                    <a:gd name="T8" fmla="*/ 1 w 61"/>
                    <a:gd name="T9" fmla="*/ 14 h 33"/>
                    <a:gd name="T10" fmla="*/ 1 w 61"/>
                    <a:gd name="T11" fmla="*/ 14 h 33"/>
                    <a:gd name="T12" fmla="*/ 1 w 61"/>
                    <a:gd name="T13" fmla="*/ 14 h 33"/>
                    <a:gd name="T14" fmla="*/ 28 w 61"/>
                    <a:gd name="T15" fmla="*/ 0 h 33"/>
                    <a:gd name="T16" fmla="*/ 47 w 61"/>
                    <a:gd name="T17" fmla="*/ 6 h 33"/>
                    <a:gd name="T18" fmla="*/ 61 w 61"/>
                    <a:gd name="T19" fmla="*/ 33 h 33"/>
                    <a:gd name="T20" fmla="*/ 47 w 61"/>
                    <a:gd name="T21" fmla="*/ 6 h 33"/>
                    <a:gd name="T22" fmla="*/ 28 w 61"/>
                    <a:gd name="T23" fmla="*/ 0 h 33"/>
                    <a:gd name="T24" fmla="*/ 28 w 61"/>
                    <a:gd name="T25" fmla="*/ 0 h 33"/>
                    <a:gd name="T26" fmla="*/ 28 w 61"/>
                    <a:gd name="T27" fmla="*/ 0 h 33"/>
                    <a:gd name="T28" fmla="*/ 28 w 61"/>
                    <a:gd name="T29" fmla="*/ 0 h 33"/>
                    <a:gd name="T30" fmla="*/ 28 w 6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3">
                      <a:moveTo>
                        <a:pt x="1" y="14"/>
                      </a:moveTo>
                      <a:cubicBezTo>
                        <a:pt x="1" y="14"/>
                        <a:pt x="1" y="14"/>
                        <a:pt x="0" y="15"/>
                      </a:cubicBezTo>
                      <a:cubicBezTo>
                        <a:pt x="0" y="15"/>
                        <a:pt x="0" y="15"/>
                        <a:pt x="0" y="15"/>
                      </a:cubicBezTo>
                      <a:cubicBezTo>
                        <a:pt x="1" y="14"/>
                        <a:pt x="1" y="14"/>
                        <a:pt x="1" y="14"/>
                      </a:cubicBezTo>
                      <a:moveTo>
                        <a:pt x="1" y="14"/>
                      </a:moveTo>
                      <a:cubicBezTo>
                        <a:pt x="1" y="14"/>
                        <a:pt x="1" y="14"/>
                        <a:pt x="1" y="14"/>
                      </a:cubicBezTo>
                      <a:cubicBezTo>
                        <a:pt x="1" y="14"/>
                        <a:pt x="1" y="14"/>
                        <a:pt x="1" y="14"/>
                      </a:cubicBezTo>
                      <a:moveTo>
                        <a:pt x="28" y="0"/>
                      </a:moveTo>
                      <a:cubicBezTo>
                        <a:pt x="35" y="0"/>
                        <a:pt x="41" y="2"/>
                        <a:pt x="47" y="6"/>
                      </a:cubicBezTo>
                      <a:cubicBezTo>
                        <a:pt x="56" y="12"/>
                        <a:pt x="61" y="23"/>
                        <a:pt x="61" y="33"/>
                      </a:cubicBezTo>
                      <a:cubicBezTo>
                        <a:pt x="61" y="23"/>
                        <a:pt x="56" y="12"/>
                        <a:pt x="47" y="6"/>
                      </a:cubicBezTo>
                      <a:cubicBezTo>
                        <a:pt x="41" y="2"/>
                        <a:pt x="35" y="0"/>
                        <a:pt x="28" y="0"/>
                      </a:cubicBezTo>
                      <a:moveTo>
                        <a:pt x="28" y="0"/>
                      </a:moveTo>
                      <a:cubicBezTo>
                        <a:pt x="28" y="0"/>
                        <a:pt x="28" y="0"/>
                        <a:pt x="28" y="0"/>
                      </a:cubicBezTo>
                      <a:cubicBezTo>
                        <a:pt x="28" y="0"/>
                        <a:pt x="28" y="0"/>
                        <a:pt x="28" y="0"/>
                      </a:cubicBezTo>
                      <a:cubicBezTo>
                        <a:pt x="28" y="0"/>
                        <a:pt x="28" y="0"/>
                        <a:pt x="28"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6" name="Freeform 250">
                  <a:extLst>
                    <a:ext uri="{FF2B5EF4-FFF2-40B4-BE49-F238E27FC236}">
                      <a16:creationId xmlns:a16="http://schemas.microsoft.com/office/drawing/2014/main" id="{A6ED4958-6144-CA49-98C5-E7DFAD2FC064}"/>
                    </a:ext>
                  </a:extLst>
                </p:cNvPr>
                <p:cNvSpPr>
                  <a:spLocks noEditPoints="1"/>
                </p:cNvSpPr>
                <p:nvPr/>
              </p:nvSpPr>
              <p:spPr bwMode="auto">
                <a:xfrm>
                  <a:off x="4520525" y="3498376"/>
                  <a:ext cx="30999" cy="25999"/>
                </a:xfrm>
                <a:custGeom>
                  <a:avLst/>
                  <a:gdLst>
                    <a:gd name="T0" fmla="*/ 12 w 13"/>
                    <a:gd name="T1" fmla="*/ 2 h 11"/>
                    <a:gd name="T2" fmla="*/ 1 w 13"/>
                    <a:gd name="T3" fmla="*/ 11 h 11"/>
                    <a:gd name="T4" fmla="*/ 0 w 13"/>
                    <a:gd name="T5" fmla="*/ 11 h 11"/>
                    <a:gd name="T6" fmla="*/ 12 w 13"/>
                    <a:gd name="T7" fmla="*/ 2 h 11"/>
                    <a:gd name="T8" fmla="*/ 12 w 13"/>
                    <a:gd name="T9" fmla="*/ 1 h 11"/>
                    <a:gd name="T10" fmla="*/ 12 w 13"/>
                    <a:gd name="T11" fmla="*/ 2 h 11"/>
                    <a:gd name="T12" fmla="*/ 12 w 13"/>
                    <a:gd name="T13" fmla="*/ 1 h 11"/>
                    <a:gd name="T14" fmla="*/ 12 w 13"/>
                    <a:gd name="T15" fmla="*/ 1 h 11"/>
                    <a:gd name="T16" fmla="*/ 12 w 13"/>
                    <a:gd name="T17" fmla="*/ 1 h 11"/>
                    <a:gd name="T18" fmla="*/ 12 w 13"/>
                    <a:gd name="T19" fmla="*/ 1 h 11"/>
                    <a:gd name="T20" fmla="*/ 12 w 13"/>
                    <a:gd name="T21" fmla="*/ 1 h 11"/>
                    <a:gd name="T22" fmla="*/ 12 w 13"/>
                    <a:gd name="T23" fmla="*/ 1 h 11"/>
                    <a:gd name="T24" fmla="*/ 12 w 13"/>
                    <a:gd name="T25" fmla="*/ 1 h 11"/>
                    <a:gd name="T26" fmla="*/ 13 w 13"/>
                    <a:gd name="T27" fmla="*/ 1 h 11"/>
                    <a:gd name="T28" fmla="*/ 13 w 13"/>
                    <a:gd name="T29" fmla="*/ 1 h 11"/>
                    <a:gd name="T30" fmla="*/ 13 w 13"/>
                    <a:gd name="T31" fmla="*/ 1 h 11"/>
                    <a:gd name="T32" fmla="*/ 13 w 13"/>
                    <a:gd name="T33" fmla="*/ 1 h 11"/>
                    <a:gd name="T34" fmla="*/ 13 w 13"/>
                    <a:gd name="T35" fmla="*/ 1 h 11"/>
                    <a:gd name="T36" fmla="*/ 13 w 13"/>
                    <a:gd name="T37" fmla="*/ 1 h 11"/>
                    <a:gd name="T38" fmla="*/ 13 w 13"/>
                    <a:gd name="T39" fmla="*/ 0 h 11"/>
                    <a:gd name="T40" fmla="*/ 13 w 13"/>
                    <a:gd name="T41" fmla="*/ 1 h 11"/>
                    <a:gd name="T42" fmla="*/ 13 w 13"/>
                    <a:gd name="T43" fmla="*/ 0 h 11"/>
                    <a:gd name="T44" fmla="*/ 13 w 13"/>
                    <a:gd name="T45" fmla="*/ 0 h 11"/>
                    <a:gd name="T46" fmla="*/ 13 w 13"/>
                    <a:gd name="T47" fmla="*/ 0 h 11"/>
                    <a:gd name="T48" fmla="*/ 13 w 13"/>
                    <a:gd name="T49" fmla="*/ 0 h 11"/>
                    <a:gd name="T50" fmla="*/ 13 w 13"/>
                    <a:gd name="T51" fmla="*/ 0 h 11"/>
                    <a:gd name="T52" fmla="*/ 13 w 13"/>
                    <a:gd name="T53" fmla="*/ 0 h 11"/>
                    <a:gd name="T54" fmla="*/ 13 w 1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1">
                      <a:moveTo>
                        <a:pt x="12" y="2"/>
                      </a:moveTo>
                      <a:cubicBezTo>
                        <a:pt x="9" y="6"/>
                        <a:pt x="5" y="9"/>
                        <a:pt x="1" y="11"/>
                      </a:cubicBezTo>
                      <a:cubicBezTo>
                        <a:pt x="0" y="11"/>
                        <a:pt x="0" y="11"/>
                        <a:pt x="0" y="11"/>
                      </a:cubicBezTo>
                      <a:cubicBezTo>
                        <a:pt x="5" y="9"/>
                        <a:pt x="9" y="6"/>
                        <a:pt x="12" y="2"/>
                      </a:cubicBezTo>
                      <a:moveTo>
                        <a:pt x="12" y="1"/>
                      </a:moveTo>
                      <a:cubicBezTo>
                        <a:pt x="12" y="2"/>
                        <a:pt x="12" y="2"/>
                        <a:pt x="12" y="2"/>
                      </a:cubicBezTo>
                      <a:cubicBezTo>
                        <a:pt x="12" y="2"/>
                        <a:pt x="12" y="2"/>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0"/>
                        <a:pt x="13" y="0"/>
                        <a:pt x="13" y="1"/>
                      </a:cubicBezTo>
                      <a:cubicBezTo>
                        <a:pt x="13" y="0"/>
                        <a:pt x="13" y="0"/>
                        <a:pt x="13"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7" name="Freeform 251">
                  <a:extLst>
                    <a:ext uri="{FF2B5EF4-FFF2-40B4-BE49-F238E27FC236}">
                      <a16:creationId xmlns:a16="http://schemas.microsoft.com/office/drawing/2014/main" id="{3405F197-5CE2-7249-9776-5359E8E95DC9}"/>
                    </a:ext>
                  </a:extLst>
                </p:cNvPr>
                <p:cNvSpPr>
                  <a:spLocks/>
                </p:cNvSpPr>
                <p:nvPr/>
              </p:nvSpPr>
              <p:spPr bwMode="auto">
                <a:xfrm>
                  <a:off x="4487526" y="2997391"/>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8" name="Freeform 252">
                  <a:extLst>
                    <a:ext uri="{FF2B5EF4-FFF2-40B4-BE49-F238E27FC236}">
                      <a16:creationId xmlns:a16="http://schemas.microsoft.com/office/drawing/2014/main" id="{E6F115E4-7BFD-2041-9480-739C6AD33F21}"/>
                    </a:ext>
                  </a:extLst>
                </p:cNvPr>
                <p:cNvSpPr>
                  <a:spLocks/>
                </p:cNvSpPr>
                <p:nvPr/>
              </p:nvSpPr>
              <p:spPr bwMode="auto">
                <a:xfrm>
                  <a:off x="4451527" y="3524375"/>
                  <a:ext cx="35999" cy="10000"/>
                </a:xfrm>
                <a:custGeom>
                  <a:avLst/>
                  <a:gdLst>
                    <a:gd name="T0" fmla="*/ 0 w 15"/>
                    <a:gd name="T1" fmla="*/ 0 h 4"/>
                    <a:gd name="T2" fmla="*/ 15 w 15"/>
                    <a:gd name="T3" fmla="*/ 4 h 4"/>
                    <a:gd name="T4" fmla="*/ 15 w 15"/>
                    <a:gd name="T5" fmla="*/ 4 h 4"/>
                    <a:gd name="T6" fmla="*/ 13 w 15"/>
                    <a:gd name="T7" fmla="*/ 3 h 4"/>
                    <a:gd name="T8" fmla="*/ 13 w 15"/>
                    <a:gd name="T9" fmla="*/ 3 h 4"/>
                    <a:gd name="T10" fmla="*/ 13 w 15"/>
                    <a:gd name="T11" fmla="*/ 3 h 4"/>
                    <a:gd name="T12" fmla="*/ 12 w 15"/>
                    <a:gd name="T13" fmla="*/ 3 h 4"/>
                    <a:gd name="T14" fmla="*/ 1 w 15"/>
                    <a:gd name="T15" fmla="*/ 1 h 4"/>
                    <a:gd name="T16" fmla="*/ 0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0" y="0"/>
                      </a:moveTo>
                      <a:cubicBezTo>
                        <a:pt x="5" y="2"/>
                        <a:pt x="10" y="4"/>
                        <a:pt x="15" y="4"/>
                      </a:cubicBezTo>
                      <a:cubicBezTo>
                        <a:pt x="15" y="4"/>
                        <a:pt x="15" y="4"/>
                        <a:pt x="15" y="4"/>
                      </a:cubicBezTo>
                      <a:cubicBezTo>
                        <a:pt x="14" y="4"/>
                        <a:pt x="14" y="4"/>
                        <a:pt x="13" y="3"/>
                      </a:cubicBezTo>
                      <a:cubicBezTo>
                        <a:pt x="13" y="3"/>
                        <a:pt x="13" y="3"/>
                        <a:pt x="13" y="3"/>
                      </a:cubicBezTo>
                      <a:cubicBezTo>
                        <a:pt x="13" y="3"/>
                        <a:pt x="13" y="3"/>
                        <a:pt x="13" y="3"/>
                      </a:cubicBezTo>
                      <a:cubicBezTo>
                        <a:pt x="13" y="3"/>
                        <a:pt x="13" y="3"/>
                        <a:pt x="12" y="3"/>
                      </a:cubicBezTo>
                      <a:cubicBezTo>
                        <a:pt x="9" y="3"/>
                        <a:pt x="5" y="2"/>
                        <a:pt x="1" y="1"/>
                      </a:cubicBezTo>
                      <a:cubicBezTo>
                        <a:pt x="1" y="0"/>
                        <a:pt x="1" y="0"/>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29" name="Freeform 253">
                  <a:extLst>
                    <a:ext uri="{FF2B5EF4-FFF2-40B4-BE49-F238E27FC236}">
                      <a16:creationId xmlns:a16="http://schemas.microsoft.com/office/drawing/2014/main" id="{4EEF5BD1-C65F-1243-8252-B74EC0775279}"/>
                    </a:ext>
                  </a:extLst>
                </p:cNvPr>
                <p:cNvSpPr>
                  <a:spLocks noEditPoints="1"/>
                </p:cNvSpPr>
                <p:nvPr/>
              </p:nvSpPr>
              <p:spPr bwMode="auto">
                <a:xfrm>
                  <a:off x="4454527" y="3527375"/>
                  <a:ext cx="27999" cy="4000"/>
                </a:xfrm>
                <a:custGeom>
                  <a:avLst/>
                  <a:gdLst>
                    <a:gd name="T0" fmla="*/ 12 w 12"/>
                    <a:gd name="T1" fmla="*/ 2 h 2"/>
                    <a:gd name="T2" fmla="*/ 12 w 12"/>
                    <a:gd name="T3" fmla="*/ 2 h 2"/>
                    <a:gd name="T4" fmla="*/ 12 w 12"/>
                    <a:gd name="T5" fmla="*/ 2 h 2"/>
                    <a:gd name="T6" fmla="*/ 12 w 12"/>
                    <a:gd name="T7" fmla="*/ 2 h 2"/>
                    <a:gd name="T8" fmla="*/ 0 w 12"/>
                    <a:gd name="T9" fmla="*/ 0 h 2"/>
                    <a:gd name="T10" fmla="*/ 11 w 12"/>
                    <a:gd name="T11" fmla="*/ 2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cubicBezTo>
                        <a:pt x="12" y="2"/>
                        <a:pt x="12" y="2"/>
                        <a:pt x="12" y="2"/>
                      </a:cubicBezTo>
                      <a:cubicBezTo>
                        <a:pt x="12" y="2"/>
                        <a:pt x="12" y="2"/>
                        <a:pt x="12" y="2"/>
                      </a:cubicBezTo>
                      <a:cubicBezTo>
                        <a:pt x="12" y="2"/>
                        <a:pt x="12" y="2"/>
                        <a:pt x="12" y="2"/>
                      </a:cubicBezTo>
                      <a:moveTo>
                        <a:pt x="0" y="0"/>
                      </a:moveTo>
                      <a:cubicBezTo>
                        <a:pt x="4" y="1"/>
                        <a:pt x="8" y="2"/>
                        <a:pt x="11" y="2"/>
                      </a:cubicBezTo>
                      <a:cubicBezTo>
                        <a:pt x="7" y="2"/>
                        <a:pt x="4" y="1"/>
                        <a:pt x="0"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0" name="Freeform 254">
                  <a:extLst>
                    <a:ext uri="{FF2B5EF4-FFF2-40B4-BE49-F238E27FC236}">
                      <a16:creationId xmlns:a16="http://schemas.microsoft.com/office/drawing/2014/main" id="{85E31980-8D30-0B49-887B-24C6A419AF9E}"/>
                    </a:ext>
                  </a:extLst>
                </p:cNvPr>
                <p:cNvSpPr>
                  <a:spLocks noEditPoints="1"/>
                </p:cNvSpPr>
                <p:nvPr/>
              </p:nvSpPr>
              <p:spPr bwMode="auto">
                <a:xfrm>
                  <a:off x="4421528" y="3262383"/>
                  <a:ext cx="65998" cy="254992"/>
                </a:xfrm>
                <a:custGeom>
                  <a:avLst/>
                  <a:gdLst>
                    <a:gd name="T0" fmla="*/ 4 w 28"/>
                    <a:gd name="T1" fmla="*/ 104 h 108"/>
                    <a:gd name="T2" fmla="*/ 8 w 28"/>
                    <a:gd name="T3" fmla="*/ 108 h 108"/>
                    <a:gd name="T4" fmla="*/ 8 w 28"/>
                    <a:gd name="T5" fmla="*/ 108 h 108"/>
                    <a:gd name="T6" fmla="*/ 4 w 28"/>
                    <a:gd name="T7" fmla="*/ 104 h 108"/>
                    <a:gd name="T8" fmla="*/ 3 w 28"/>
                    <a:gd name="T9" fmla="*/ 104 h 108"/>
                    <a:gd name="T10" fmla="*/ 3 w 28"/>
                    <a:gd name="T11" fmla="*/ 104 h 108"/>
                    <a:gd name="T12" fmla="*/ 3 w 28"/>
                    <a:gd name="T13" fmla="*/ 104 h 108"/>
                    <a:gd name="T14" fmla="*/ 3 w 28"/>
                    <a:gd name="T15" fmla="*/ 104 h 108"/>
                    <a:gd name="T16" fmla="*/ 3 w 28"/>
                    <a:gd name="T17" fmla="*/ 104 h 108"/>
                    <a:gd name="T18" fmla="*/ 3 w 28"/>
                    <a:gd name="T19" fmla="*/ 104 h 108"/>
                    <a:gd name="T20" fmla="*/ 3 w 28"/>
                    <a:gd name="T21" fmla="*/ 104 h 108"/>
                    <a:gd name="T22" fmla="*/ 3 w 28"/>
                    <a:gd name="T23" fmla="*/ 104 h 108"/>
                    <a:gd name="T24" fmla="*/ 3 w 28"/>
                    <a:gd name="T25" fmla="*/ 104 h 108"/>
                    <a:gd name="T26" fmla="*/ 3 w 28"/>
                    <a:gd name="T27" fmla="*/ 103 h 108"/>
                    <a:gd name="T28" fmla="*/ 3 w 28"/>
                    <a:gd name="T29" fmla="*/ 103 h 108"/>
                    <a:gd name="T30" fmla="*/ 3 w 28"/>
                    <a:gd name="T31" fmla="*/ 103 h 108"/>
                    <a:gd name="T32" fmla="*/ 3 w 28"/>
                    <a:gd name="T33" fmla="*/ 103 h 108"/>
                    <a:gd name="T34" fmla="*/ 3 w 28"/>
                    <a:gd name="T35" fmla="*/ 103 h 108"/>
                    <a:gd name="T36" fmla="*/ 3 w 28"/>
                    <a:gd name="T37" fmla="*/ 103 h 108"/>
                    <a:gd name="T38" fmla="*/ 3 w 28"/>
                    <a:gd name="T39" fmla="*/ 103 h 108"/>
                    <a:gd name="T40" fmla="*/ 3 w 28"/>
                    <a:gd name="T41" fmla="*/ 103 h 108"/>
                    <a:gd name="T42" fmla="*/ 3 w 28"/>
                    <a:gd name="T43" fmla="*/ 103 h 108"/>
                    <a:gd name="T44" fmla="*/ 2 w 28"/>
                    <a:gd name="T45" fmla="*/ 103 h 108"/>
                    <a:gd name="T46" fmla="*/ 2 w 28"/>
                    <a:gd name="T47" fmla="*/ 103 h 108"/>
                    <a:gd name="T48" fmla="*/ 2 w 28"/>
                    <a:gd name="T49" fmla="*/ 103 h 108"/>
                    <a:gd name="T50" fmla="*/ 1 w 28"/>
                    <a:gd name="T51" fmla="*/ 100 h 108"/>
                    <a:gd name="T52" fmla="*/ 1 w 28"/>
                    <a:gd name="T53" fmla="*/ 100 h 108"/>
                    <a:gd name="T54" fmla="*/ 1 w 28"/>
                    <a:gd name="T55" fmla="*/ 100 h 108"/>
                    <a:gd name="T56" fmla="*/ 0 w 28"/>
                    <a:gd name="T57" fmla="*/ 100 h 108"/>
                    <a:gd name="T58" fmla="*/ 0 w 28"/>
                    <a:gd name="T59" fmla="*/ 100 h 108"/>
                    <a:gd name="T60" fmla="*/ 0 w 28"/>
                    <a:gd name="T61" fmla="*/ 100 h 108"/>
                    <a:gd name="T62" fmla="*/ 0 w 28"/>
                    <a:gd name="T63" fmla="*/ 100 h 108"/>
                    <a:gd name="T64" fmla="*/ 0 w 28"/>
                    <a:gd name="T65" fmla="*/ 100 h 108"/>
                    <a:gd name="T66" fmla="*/ 0 w 28"/>
                    <a:gd name="T67" fmla="*/ 100 h 108"/>
                    <a:gd name="T68" fmla="*/ 13 w 28"/>
                    <a:gd name="T69" fmla="*/ 0 h 108"/>
                    <a:gd name="T70" fmla="*/ 28 w 28"/>
                    <a:gd name="T71" fmla="*/ 21 h 108"/>
                    <a:gd name="T72" fmla="*/ 13 w 28"/>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08">
                      <a:moveTo>
                        <a:pt x="4" y="104"/>
                      </a:moveTo>
                      <a:cubicBezTo>
                        <a:pt x="5" y="106"/>
                        <a:pt x="7" y="107"/>
                        <a:pt x="8" y="108"/>
                      </a:cubicBezTo>
                      <a:cubicBezTo>
                        <a:pt x="8" y="108"/>
                        <a:pt x="8" y="108"/>
                        <a:pt x="8" y="108"/>
                      </a:cubicBezTo>
                      <a:cubicBezTo>
                        <a:pt x="7" y="107"/>
                        <a:pt x="5" y="106"/>
                        <a:pt x="4"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2" y="103"/>
                      </a:moveTo>
                      <a:cubicBezTo>
                        <a:pt x="2" y="103"/>
                        <a:pt x="2" y="103"/>
                        <a:pt x="2" y="103"/>
                      </a:cubicBezTo>
                      <a:cubicBezTo>
                        <a:pt x="2" y="103"/>
                        <a:pt x="2" y="103"/>
                        <a:pt x="2" y="103"/>
                      </a:cubicBezTo>
                      <a:moveTo>
                        <a:pt x="1" y="100"/>
                      </a:moveTo>
                      <a:cubicBezTo>
                        <a:pt x="1" y="100"/>
                        <a:pt x="1" y="100"/>
                        <a:pt x="1" y="100"/>
                      </a:cubicBezTo>
                      <a:cubicBezTo>
                        <a:pt x="1" y="100"/>
                        <a:pt x="1" y="100"/>
                        <a:pt x="1" y="100"/>
                      </a:cubicBezTo>
                      <a:moveTo>
                        <a:pt x="0" y="100"/>
                      </a:moveTo>
                      <a:cubicBezTo>
                        <a:pt x="0" y="100"/>
                        <a:pt x="0" y="100"/>
                        <a:pt x="0" y="100"/>
                      </a:cubicBezTo>
                      <a:cubicBezTo>
                        <a:pt x="0" y="100"/>
                        <a:pt x="0" y="100"/>
                        <a:pt x="0" y="100"/>
                      </a:cubicBezTo>
                      <a:moveTo>
                        <a:pt x="0" y="100"/>
                      </a:moveTo>
                      <a:cubicBezTo>
                        <a:pt x="0" y="100"/>
                        <a:pt x="0" y="100"/>
                        <a:pt x="0" y="100"/>
                      </a:cubicBezTo>
                      <a:cubicBezTo>
                        <a:pt x="0" y="100"/>
                        <a:pt x="0" y="100"/>
                        <a:pt x="0" y="100"/>
                      </a:cubicBezTo>
                      <a:moveTo>
                        <a:pt x="13" y="0"/>
                      </a:moveTo>
                      <a:cubicBezTo>
                        <a:pt x="28" y="21"/>
                        <a:pt x="28" y="21"/>
                        <a:pt x="28" y="21"/>
                      </a:cubicBezTo>
                      <a:cubicBezTo>
                        <a:pt x="13" y="0"/>
                        <a:pt x="13" y="0"/>
                        <a:pt x="13"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1" name="Freeform 255">
                  <a:extLst>
                    <a:ext uri="{FF2B5EF4-FFF2-40B4-BE49-F238E27FC236}">
                      <a16:creationId xmlns:a16="http://schemas.microsoft.com/office/drawing/2014/main" id="{DFAE63D9-CAAF-FC4A-A98A-8C135F64107C}"/>
                    </a:ext>
                  </a:extLst>
                </p:cNvPr>
                <p:cNvSpPr>
                  <a:spLocks/>
                </p:cNvSpPr>
                <p:nvPr/>
              </p:nvSpPr>
              <p:spPr bwMode="auto">
                <a:xfrm>
                  <a:off x="4440527" y="3517375"/>
                  <a:ext cx="11000" cy="7000"/>
                </a:xfrm>
                <a:custGeom>
                  <a:avLst/>
                  <a:gdLst>
                    <a:gd name="T0" fmla="*/ 0 w 5"/>
                    <a:gd name="T1" fmla="*/ 0 h 3"/>
                    <a:gd name="T2" fmla="*/ 0 w 5"/>
                    <a:gd name="T3" fmla="*/ 0 h 3"/>
                    <a:gd name="T4" fmla="*/ 5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2" y="1"/>
                        <a:pt x="4" y="2"/>
                        <a:pt x="5" y="3"/>
                      </a:cubicBezTo>
                      <a:cubicBezTo>
                        <a:pt x="5" y="3"/>
                        <a:pt x="5" y="3"/>
                        <a:pt x="5" y="3"/>
                      </a:cubicBezTo>
                      <a:cubicBezTo>
                        <a:pt x="3" y="2"/>
                        <a:pt x="2" y="1"/>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2" name="Freeform 256">
                  <a:extLst>
                    <a:ext uri="{FF2B5EF4-FFF2-40B4-BE49-F238E27FC236}">
                      <a16:creationId xmlns:a16="http://schemas.microsoft.com/office/drawing/2014/main" id="{B20A643A-5674-E647-A0C5-09D06C6B8720}"/>
                    </a:ext>
                  </a:extLst>
                </p:cNvPr>
                <p:cNvSpPr>
                  <a:spLocks/>
                </p:cNvSpPr>
                <p:nvPr/>
              </p:nvSpPr>
              <p:spPr bwMode="auto">
                <a:xfrm>
                  <a:off x="4269532" y="3165386"/>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3" name="Freeform 257">
                  <a:extLst>
                    <a:ext uri="{FF2B5EF4-FFF2-40B4-BE49-F238E27FC236}">
                      <a16:creationId xmlns:a16="http://schemas.microsoft.com/office/drawing/2014/main" id="{3A492A2A-7460-B34D-93FE-A905B156AEB8}"/>
                    </a:ext>
                  </a:extLst>
                </p:cNvPr>
                <p:cNvSpPr>
                  <a:spLocks/>
                </p:cNvSpPr>
                <p:nvPr/>
              </p:nvSpPr>
              <p:spPr bwMode="auto">
                <a:xfrm>
                  <a:off x="4487526" y="3524375"/>
                  <a:ext cx="32999" cy="10000"/>
                </a:xfrm>
                <a:custGeom>
                  <a:avLst/>
                  <a:gdLst>
                    <a:gd name="T0" fmla="*/ 14 w 14"/>
                    <a:gd name="T1" fmla="*/ 0 h 4"/>
                    <a:gd name="T2" fmla="*/ 14 w 14"/>
                    <a:gd name="T3" fmla="*/ 1 h 4"/>
                    <a:gd name="T4" fmla="*/ 2 w 14"/>
                    <a:gd name="T5" fmla="*/ 3 h 4"/>
                    <a:gd name="T6" fmla="*/ 2 w 14"/>
                    <a:gd name="T7" fmla="*/ 3 h 4"/>
                    <a:gd name="T8" fmla="*/ 1 w 14"/>
                    <a:gd name="T9" fmla="*/ 3 h 4"/>
                    <a:gd name="T10" fmla="*/ 1 w 14"/>
                    <a:gd name="T11" fmla="*/ 3 h 4"/>
                    <a:gd name="T12" fmla="*/ 0 w 14"/>
                    <a:gd name="T13" fmla="*/ 4 h 4"/>
                    <a:gd name="T14" fmla="*/ 0 w 14"/>
                    <a:gd name="T15" fmla="*/ 4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cubicBezTo>
                        <a:pt x="14" y="0"/>
                        <a:pt x="14" y="0"/>
                        <a:pt x="14" y="1"/>
                      </a:cubicBezTo>
                      <a:cubicBezTo>
                        <a:pt x="10" y="2"/>
                        <a:pt x="6" y="3"/>
                        <a:pt x="2" y="3"/>
                      </a:cubicBezTo>
                      <a:cubicBezTo>
                        <a:pt x="2" y="3"/>
                        <a:pt x="2" y="3"/>
                        <a:pt x="2" y="3"/>
                      </a:cubicBezTo>
                      <a:cubicBezTo>
                        <a:pt x="1" y="3"/>
                        <a:pt x="1" y="3"/>
                        <a:pt x="1" y="3"/>
                      </a:cubicBezTo>
                      <a:cubicBezTo>
                        <a:pt x="1" y="3"/>
                        <a:pt x="1" y="3"/>
                        <a:pt x="1" y="3"/>
                      </a:cubicBezTo>
                      <a:cubicBezTo>
                        <a:pt x="1" y="4"/>
                        <a:pt x="0" y="4"/>
                        <a:pt x="0" y="4"/>
                      </a:cubicBezTo>
                      <a:cubicBezTo>
                        <a:pt x="0" y="4"/>
                        <a:pt x="0" y="4"/>
                        <a:pt x="0" y="4"/>
                      </a:cubicBezTo>
                      <a:cubicBezTo>
                        <a:pt x="5" y="4"/>
                        <a:pt x="10" y="2"/>
                        <a:pt x="14"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4" name="Freeform 258">
                  <a:extLst>
                    <a:ext uri="{FF2B5EF4-FFF2-40B4-BE49-F238E27FC236}">
                      <a16:creationId xmlns:a16="http://schemas.microsoft.com/office/drawing/2014/main" id="{82F1B8EA-280A-0146-8E95-F71D599151FE}"/>
                    </a:ext>
                  </a:extLst>
                </p:cNvPr>
                <p:cNvSpPr>
                  <a:spLocks noEditPoints="1"/>
                </p:cNvSpPr>
                <p:nvPr/>
              </p:nvSpPr>
              <p:spPr bwMode="auto">
                <a:xfrm>
                  <a:off x="4489526" y="3527375"/>
                  <a:ext cx="30999" cy="4000"/>
                </a:xfrm>
                <a:custGeom>
                  <a:avLst/>
                  <a:gdLst>
                    <a:gd name="T0" fmla="*/ 1 w 13"/>
                    <a:gd name="T1" fmla="*/ 2 h 2"/>
                    <a:gd name="T2" fmla="*/ 0 w 13"/>
                    <a:gd name="T3" fmla="*/ 2 h 2"/>
                    <a:gd name="T4" fmla="*/ 0 w 13"/>
                    <a:gd name="T5" fmla="*/ 2 h 2"/>
                    <a:gd name="T6" fmla="*/ 1 w 13"/>
                    <a:gd name="T7" fmla="*/ 2 h 2"/>
                    <a:gd name="T8" fmla="*/ 13 w 13"/>
                    <a:gd name="T9" fmla="*/ 0 h 2"/>
                    <a:gd name="T10" fmla="*/ 1 w 13"/>
                    <a:gd name="T11" fmla="*/ 2 h 2"/>
                    <a:gd name="T12" fmla="*/ 13 w 1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3" h="2">
                      <a:moveTo>
                        <a:pt x="1" y="2"/>
                      </a:moveTo>
                      <a:cubicBezTo>
                        <a:pt x="0" y="2"/>
                        <a:pt x="0" y="2"/>
                        <a:pt x="0" y="2"/>
                      </a:cubicBezTo>
                      <a:cubicBezTo>
                        <a:pt x="0" y="2"/>
                        <a:pt x="0" y="2"/>
                        <a:pt x="0" y="2"/>
                      </a:cubicBezTo>
                      <a:cubicBezTo>
                        <a:pt x="1" y="2"/>
                        <a:pt x="1" y="2"/>
                        <a:pt x="1" y="2"/>
                      </a:cubicBezTo>
                      <a:moveTo>
                        <a:pt x="13" y="0"/>
                      </a:moveTo>
                      <a:cubicBezTo>
                        <a:pt x="9" y="1"/>
                        <a:pt x="5" y="2"/>
                        <a:pt x="1" y="2"/>
                      </a:cubicBezTo>
                      <a:cubicBezTo>
                        <a:pt x="5" y="2"/>
                        <a:pt x="9" y="1"/>
                        <a:pt x="1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5" name="Freeform 259">
                  <a:extLst>
                    <a:ext uri="{FF2B5EF4-FFF2-40B4-BE49-F238E27FC236}">
                      <a16:creationId xmlns:a16="http://schemas.microsoft.com/office/drawing/2014/main" id="{088E78D5-730A-D941-AA6C-C6FBAF68E9C1}"/>
                    </a:ext>
                  </a:extLst>
                </p:cNvPr>
                <p:cNvSpPr>
                  <a:spLocks noEditPoints="1"/>
                </p:cNvSpPr>
                <p:nvPr/>
              </p:nvSpPr>
              <p:spPr bwMode="auto">
                <a:xfrm>
                  <a:off x="4451527" y="3524375"/>
                  <a:ext cx="70998" cy="10000"/>
                </a:xfrm>
                <a:custGeom>
                  <a:avLst/>
                  <a:gdLst>
                    <a:gd name="T0" fmla="*/ 16 w 30"/>
                    <a:gd name="T1" fmla="*/ 3 h 4"/>
                    <a:gd name="T2" fmla="*/ 15 w 30"/>
                    <a:gd name="T3" fmla="*/ 4 h 4"/>
                    <a:gd name="T4" fmla="*/ 15 w 30"/>
                    <a:gd name="T5" fmla="*/ 4 h 4"/>
                    <a:gd name="T6" fmla="*/ 14 w 30"/>
                    <a:gd name="T7" fmla="*/ 4 h 4"/>
                    <a:gd name="T8" fmla="*/ 13 w 30"/>
                    <a:gd name="T9" fmla="*/ 3 h 4"/>
                    <a:gd name="T10" fmla="*/ 15 w 30"/>
                    <a:gd name="T11" fmla="*/ 4 h 4"/>
                    <a:gd name="T12" fmla="*/ 16 w 30"/>
                    <a:gd name="T13" fmla="*/ 3 h 4"/>
                    <a:gd name="T14" fmla="*/ 17 w 30"/>
                    <a:gd name="T15" fmla="*/ 3 h 4"/>
                    <a:gd name="T16" fmla="*/ 17 w 30"/>
                    <a:gd name="T17" fmla="*/ 3 h 4"/>
                    <a:gd name="T18" fmla="*/ 17 w 30"/>
                    <a:gd name="T19" fmla="*/ 3 h 4"/>
                    <a:gd name="T20" fmla="*/ 17 w 30"/>
                    <a:gd name="T21" fmla="*/ 3 h 4"/>
                    <a:gd name="T22" fmla="*/ 12 w 30"/>
                    <a:gd name="T23" fmla="*/ 3 h 4"/>
                    <a:gd name="T24" fmla="*/ 13 w 30"/>
                    <a:gd name="T25" fmla="*/ 3 h 4"/>
                    <a:gd name="T26" fmla="*/ 13 w 30"/>
                    <a:gd name="T27" fmla="*/ 3 h 4"/>
                    <a:gd name="T28" fmla="*/ 12 w 30"/>
                    <a:gd name="T29" fmla="*/ 3 h 4"/>
                    <a:gd name="T30" fmla="*/ 0 w 30"/>
                    <a:gd name="T31" fmla="*/ 0 h 4"/>
                    <a:gd name="T32" fmla="*/ 0 w 30"/>
                    <a:gd name="T33" fmla="*/ 0 h 4"/>
                    <a:gd name="T34" fmla="*/ 1 w 30"/>
                    <a:gd name="T35" fmla="*/ 1 h 4"/>
                    <a:gd name="T36" fmla="*/ 1 w 30"/>
                    <a:gd name="T37" fmla="*/ 0 h 4"/>
                    <a:gd name="T38" fmla="*/ 0 w 30"/>
                    <a:gd name="T39" fmla="*/ 0 h 4"/>
                    <a:gd name="T40" fmla="*/ 30 w 30"/>
                    <a:gd name="T41" fmla="*/ 0 h 4"/>
                    <a:gd name="T42" fmla="*/ 29 w 30"/>
                    <a:gd name="T43" fmla="*/ 0 h 4"/>
                    <a:gd name="T44" fmla="*/ 29 w 30"/>
                    <a:gd name="T45" fmla="*/ 1 h 4"/>
                    <a:gd name="T46" fmla="*/ 29 w 30"/>
                    <a:gd name="T47" fmla="*/ 0 h 4"/>
                    <a:gd name="T48" fmla="*/ 30 w 30"/>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
                      <a:moveTo>
                        <a:pt x="16" y="3"/>
                      </a:moveTo>
                      <a:cubicBezTo>
                        <a:pt x="16" y="3"/>
                        <a:pt x="16" y="4"/>
                        <a:pt x="15" y="4"/>
                      </a:cubicBezTo>
                      <a:cubicBezTo>
                        <a:pt x="15" y="4"/>
                        <a:pt x="15" y="4"/>
                        <a:pt x="15" y="4"/>
                      </a:cubicBezTo>
                      <a:cubicBezTo>
                        <a:pt x="14" y="4"/>
                        <a:pt x="14" y="4"/>
                        <a:pt x="14" y="4"/>
                      </a:cubicBezTo>
                      <a:cubicBezTo>
                        <a:pt x="14" y="4"/>
                        <a:pt x="13" y="3"/>
                        <a:pt x="13" y="3"/>
                      </a:cubicBezTo>
                      <a:cubicBezTo>
                        <a:pt x="14" y="4"/>
                        <a:pt x="14" y="4"/>
                        <a:pt x="15" y="4"/>
                      </a:cubicBezTo>
                      <a:cubicBezTo>
                        <a:pt x="15" y="4"/>
                        <a:pt x="16" y="4"/>
                        <a:pt x="16" y="3"/>
                      </a:cubicBezTo>
                      <a:moveTo>
                        <a:pt x="17" y="3"/>
                      </a:moveTo>
                      <a:cubicBezTo>
                        <a:pt x="17" y="3"/>
                        <a:pt x="17" y="3"/>
                        <a:pt x="17" y="3"/>
                      </a:cubicBezTo>
                      <a:cubicBezTo>
                        <a:pt x="17" y="3"/>
                        <a:pt x="17" y="3"/>
                        <a:pt x="17" y="3"/>
                      </a:cubicBezTo>
                      <a:cubicBezTo>
                        <a:pt x="17" y="3"/>
                        <a:pt x="17" y="3"/>
                        <a:pt x="17" y="3"/>
                      </a:cubicBezTo>
                      <a:moveTo>
                        <a:pt x="12" y="3"/>
                      </a:moveTo>
                      <a:cubicBezTo>
                        <a:pt x="13" y="3"/>
                        <a:pt x="13" y="3"/>
                        <a:pt x="13" y="3"/>
                      </a:cubicBezTo>
                      <a:cubicBezTo>
                        <a:pt x="13" y="3"/>
                        <a:pt x="13" y="3"/>
                        <a:pt x="13" y="3"/>
                      </a:cubicBezTo>
                      <a:cubicBezTo>
                        <a:pt x="13" y="3"/>
                        <a:pt x="13" y="3"/>
                        <a:pt x="12" y="3"/>
                      </a:cubicBezTo>
                      <a:moveTo>
                        <a:pt x="0" y="0"/>
                      </a:moveTo>
                      <a:cubicBezTo>
                        <a:pt x="0" y="0"/>
                        <a:pt x="0" y="0"/>
                        <a:pt x="0" y="0"/>
                      </a:cubicBezTo>
                      <a:cubicBezTo>
                        <a:pt x="1" y="0"/>
                        <a:pt x="1" y="0"/>
                        <a:pt x="1" y="1"/>
                      </a:cubicBezTo>
                      <a:cubicBezTo>
                        <a:pt x="1" y="0"/>
                        <a:pt x="1" y="0"/>
                        <a:pt x="1" y="0"/>
                      </a:cubicBezTo>
                      <a:cubicBezTo>
                        <a:pt x="0" y="0"/>
                        <a:pt x="0" y="0"/>
                        <a:pt x="0" y="0"/>
                      </a:cubicBezTo>
                      <a:moveTo>
                        <a:pt x="30" y="0"/>
                      </a:moveTo>
                      <a:cubicBezTo>
                        <a:pt x="29" y="0"/>
                        <a:pt x="29" y="0"/>
                        <a:pt x="29" y="0"/>
                      </a:cubicBezTo>
                      <a:cubicBezTo>
                        <a:pt x="29" y="0"/>
                        <a:pt x="29" y="0"/>
                        <a:pt x="29" y="1"/>
                      </a:cubicBezTo>
                      <a:cubicBezTo>
                        <a:pt x="29" y="0"/>
                        <a:pt x="29" y="0"/>
                        <a:pt x="29" y="0"/>
                      </a:cubicBezTo>
                      <a:cubicBezTo>
                        <a:pt x="29" y="0"/>
                        <a:pt x="29" y="0"/>
                        <a:pt x="30" y="0"/>
                      </a:cubicBezTo>
                    </a:path>
                  </a:pathLst>
                </a:custGeom>
                <a:solidFill>
                  <a:srgbClr val="001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6" name="Freeform 260">
                  <a:extLst>
                    <a:ext uri="{FF2B5EF4-FFF2-40B4-BE49-F238E27FC236}">
                      <a16:creationId xmlns:a16="http://schemas.microsoft.com/office/drawing/2014/main" id="{97FF9107-7869-A44A-B09D-C61B0FAFE1E2}"/>
                    </a:ext>
                  </a:extLst>
                </p:cNvPr>
                <p:cNvSpPr>
                  <a:spLocks/>
                </p:cNvSpPr>
                <p:nvPr/>
              </p:nvSpPr>
              <p:spPr bwMode="auto">
                <a:xfrm>
                  <a:off x="4397528" y="3311381"/>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grpSp>
          <p:grpSp>
            <p:nvGrpSpPr>
              <p:cNvPr id="37" name="Group 36">
                <a:extLst>
                  <a:ext uri="{FF2B5EF4-FFF2-40B4-BE49-F238E27FC236}">
                    <a16:creationId xmlns:a16="http://schemas.microsoft.com/office/drawing/2014/main" id="{E59B1C8E-7D02-894C-829D-7D6AB5E44F80}"/>
                  </a:ext>
                </a:extLst>
              </p:cNvPr>
              <p:cNvGrpSpPr>
                <a:grpSpLocks noChangeAspect="1"/>
              </p:cNvGrpSpPr>
              <p:nvPr/>
            </p:nvGrpSpPr>
            <p:grpSpPr>
              <a:xfrm>
                <a:off x="858223" y="4675455"/>
                <a:ext cx="357596" cy="365760"/>
                <a:chOff x="4170535" y="2985391"/>
                <a:chExt cx="656981" cy="671980"/>
              </a:xfrm>
            </p:grpSpPr>
            <p:sp>
              <p:nvSpPr>
                <p:cNvPr id="38" name="Oval 245">
                  <a:extLst>
                    <a:ext uri="{FF2B5EF4-FFF2-40B4-BE49-F238E27FC236}">
                      <a16:creationId xmlns:a16="http://schemas.microsoft.com/office/drawing/2014/main" id="{59D88126-DAE4-324C-8E50-68A773D2B7DC}"/>
                    </a:ext>
                  </a:extLst>
                </p:cNvPr>
                <p:cNvSpPr>
                  <a:spLocks noChangeArrowheads="1"/>
                </p:cNvSpPr>
                <p:nvPr/>
              </p:nvSpPr>
              <p:spPr bwMode="auto">
                <a:xfrm>
                  <a:off x="4170535" y="3006391"/>
                  <a:ext cx="647980" cy="650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39" name="Freeform 246">
                  <a:extLst>
                    <a:ext uri="{FF2B5EF4-FFF2-40B4-BE49-F238E27FC236}">
                      <a16:creationId xmlns:a16="http://schemas.microsoft.com/office/drawing/2014/main" id="{A0318DB9-AAD7-E34C-BFE7-CE51BE77DEA0}"/>
                    </a:ext>
                  </a:extLst>
                </p:cNvPr>
                <p:cNvSpPr>
                  <a:spLocks/>
                </p:cNvSpPr>
                <p:nvPr/>
              </p:nvSpPr>
              <p:spPr bwMode="auto">
                <a:xfrm>
                  <a:off x="4640521" y="3165386"/>
                  <a:ext cx="179995" cy="455986"/>
                </a:xfrm>
                <a:custGeom>
                  <a:avLst/>
                  <a:gdLst>
                    <a:gd name="T0" fmla="*/ 56 w 76"/>
                    <a:gd name="T1" fmla="*/ 0 h 193"/>
                    <a:gd name="T2" fmla="*/ 56 w 76"/>
                    <a:gd name="T3" fmla="*/ 0 h 193"/>
                    <a:gd name="T4" fmla="*/ 75 w 76"/>
                    <a:gd name="T5" fmla="*/ 71 h 193"/>
                    <a:gd name="T6" fmla="*/ 0 w 76"/>
                    <a:gd name="T7" fmla="*/ 193 h 193"/>
                    <a:gd name="T8" fmla="*/ 76 w 76"/>
                    <a:gd name="T9" fmla="*/ 70 h 193"/>
                    <a:gd name="T10" fmla="*/ 56 w 76"/>
                    <a:gd name="T11" fmla="*/ 0 h 193"/>
                  </a:gdLst>
                  <a:ahLst/>
                  <a:cxnLst>
                    <a:cxn ang="0">
                      <a:pos x="T0" y="T1"/>
                    </a:cxn>
                    <a:cxn ang="0">
                      <a:pos x="T2" y="T3"/>
                    </a:cxn>
                    <a:cxn ang="0">
                      <a:pos x="T4" y="T5"/>
                    </a:cxn>
                    <a:cxn ang="0">
                      <a:pos x="T6" y="T7"/>
                    </a:cxn>
                    <a:cxn ang="0">
                      <a:pos x="T8" y="T9"/>
                    </a:cxn>
                    <a:cxn ang="0">
                      <a:pos x="T10" y="T11"/>
                    </a:cxn>
                  </a:cxnLst>
                  <a:rect l="0" t="0" r="r" b="b"/>
                  <a:pathLst>
                    <a:path w="76" h="193">
                      <a:moveTo>
                        <a:pt x="56" y="0"/>
                      </a:moveTo>
                      <a:cubicBezTo>
                        <a:pt x="56" y="0"/>
                        <a:pt x="56" y="0"/>
                        <a:pt x="56" y="0"/>
                      </a:cubicBezTo>
                      <a:cubicBezTo>
                        <a:pt x="68" y="21"/>
                        <a:pt x="75" y="45"/>
                        <a:pt x="75" y="71"/>
                      </a:cubicBezTo>
                      <a:cubicBezTo>
                        <a:pt x="75" y="124"/>
                        <a:pt x="45" y="170"/>
                        <a:pt x="0" y="193"/>
                      </a:cubicBezTo>
                      <a:cubicBezTo>
                        <a:pt x="45" y="170"/>
                        <a:pt x="76" y="124"/>
                        <a:pt x="76" y="70"/>
                      </a:cubicBezTo>
                      <a:cubicBezTo>
                        <a:pt x="76" y="44"/>
                        <a:pt x="69" y="20"/>
                        <a:pt x="56" y="0"/>
                      </a:cubicBezTo>
                    </a:path>
                  </a:pathLst>
                </a:custGeom>
                <a:solidFill>
                  <a:srgbClr val="A7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0" name="Freeform 247">
                  <a:extLst>
                    <a:ext uri="{FF2B5EF4-FFF2-40B4-BE49-F238E27FC236}">
                      <a16:creationId xmlns:a16="http://schemas.microsoft.com/office/drawing/2014/main" id="{B34AD846-CE11-D74A-A789-745D567FEB3A}"/>
                    </a:ext>
                  </a:extLst>
                </p:cNvPr>
                <p:cNvSpPr>
                  <a:spLocks/>
                </p:cNvSpPr>
                <p:nvPr/>
              </p:nvSpPr>
              <p:spPr bwMode="auto">
                <a:xfrm>
                  <a:off x="4440527" y="3165386"/>
                  <a:ext cx="377988" cy="488985"/>
                </a:xfrm>
                <a:custGeom>
                  <a:avLst/>
                  <a:gdLst>
                    <a:gd name="T0" fmla="*/ 141 w 160"/>
                    <a:gd name="T1" fmla="*/ 0 h 207"/>
                    <a:gd name="T2" fmla="*/ 47 w 160"/>
                    <a:gd name="T3" fmla="*/ 141 h 207"/>
                    <a:gd name="T4" fmla="*/ 47 w 160"/>
                    <a:gd name="T5" fmla="*/ 141 h 207"/>
                    <a:gd name="T6" fmla="*/ 47 w 160"/>
                    <a:gd name="T7" fmla="*/ 141 h 207"/>
                    <a:gd name="T8" fmla="*/ 47 w 160"/>
                    <a:gd name="T9" fmla="*/ 141 h 207"/>
                    <a:gd name="T10" fmla="*/ 47 w 160"/>
                    <a:gd name="T11" fmla="*/ 141 h 207"/>
                    <a:gd name="T12" fmla="*/ 47 w 160"/>
                    <a:gd name="T13" fmla="*/ 141 h 207"/>
                    <a:gd name="T14" fmla="*/ 47 w 160"/>
                    <a:gd name="T15" fmla="*/ 142 h 207"/>
                    <a:gd name="T16" fmla="*/ 47 w 160"/>
                    <a:gd name="T17" fmla="*/ 142 h 207"/>
                    <a:gd name="T18" fmla="*/ 47 w 160"/>
                    <a:gd name="T19" fmla="*/ 142 h 207"/>
                    <a:gd name="T20" fmla="*/ 47 w 160"/>
                    <a:gd name="T21" fmla="*/ 142 h 207"/>
                    <a:gd name="T22" fmla="*/ 47 w 160"/>
                    <a:gd name="T23" fmla="*/ 142 h 207"/>
                    <a:gd name="T24" fmla="*/ 46 w 160"/>
                    <a:gd name="T25" fmla="*/ 142 h 207"/>
                    <a:gd name="T26" fmla="*/ 46 w 160"/>
                    <a:gd name="T27" fmla="*/ 142 h 207"/>
                    <a:gd name="T28" fmla="*/ 46 w 160"/>
                    <a:gd name="T29" fmla="*/ 142 h 207"/>
                    <a:gd name="T30" fmla="*/ 46 w 160"/>
                    <a:gd name="T31" fmla="*/ 142 h 207"/>
                    <a:gd name="T32" fmla="*/ 46 w 160"/>
                    <a:gd name="T33" fmla="*/ 142 h 207"/>
                    <a:gd name="T34" fmla="*/ 46 w 160"/>
                    <a:gd name="T35" fmla="*/ 143 h 207"/>
                    <a:gd name="T36" fmla="*/ 46 w 160"/>
                    <a:gd name="T37" fmla="*/ 143 h 207"/>
                    <a:gd name="T38" fmla="*/ 34 w 160"/>
                    <a:gd name="T39" fmla="*/ 152 h 207"/>
                    <a:gd name="T40" fmla="*/ 20 w 160"/>
                    <a:gd name="T41" fmla="*/ 156 h 207"/>
                    <a:gd name="T42" fmla="*/ 20 w 160"/>
                    <a:gd name="T43" fmla="*/ 156 h 207"/>
                    <a:gd name="T44" fmla="*/ 20 w 160"/>
                    <a:gd name="T45" fmla="*/ 156 h 207"/>
                    <a:gd name="T46" fmla="*/ 5 w 160"/>
                    <a:gd name="T47" fmla="*/ 152 h 207"/>
                    <a:gd name="T48" fmla="*/ 0 w 160"/>
                    <a:gd name="T49" fmla="*/ 149 h 207"/>
                    <a:gd name="T50" fmla="*/ 38 w 160"/>
                    <a:gd name="T51" fmla="*/ 207 h 207"/>
                    <a:gd name="T52" fmla="*/ 85 w 160"/>
                    <a:gd name="T53" fmla="*/ 193 h 207"/>
                    <a:gd name="T54" fmla="*/ 160 w 160"/>
                    <a:gd name="T55" fmla="*/ 71 h 207"/>
                    <a:gd name="T56" fmla="*/ 141 w 160"/>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207">
                      <a:moveTo>
                        <a:pt x="141" y="0"/>
                      </a:move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2"/>
                      </a:cubicBezTo>
                      <a:cubicBezTo>
                        <a:pt x="47" y="142"/>
                        <a:pt x="47" y="142"/>
                        <a:pt x="47" y="142"/>
                      </a:cubicBezTo>
                      <a:cubicBezTo>
                        <a:pt x="47" y="142"/>
                        <a:pt x="47" y="142"/>
                        <a:pt x="47" y="142"/>
                      </a:cubicBezTo>
                      <a:cubicBezTo>
                        <a:pt x="47" y="142"/>
                        <a:pt x="47" y="142"/>
                        <a:pt x="47" y="142"/>
                      </a:cubicBezTo>
                      <a:cubicBezTo>
                        <a:pt x="47" y="142"/>
                        <a:pt x="47" y="142"/>
                        <a:pt x="47" y="142"/>
                      </a:cubicBezTo>
                      <a:cubicBezTo>
                        <a:pt x="47" y="142"/>
                        <a:pt x="46" y="142"/>
                        <a:pt x="46" y="142"/>
                      </a:cubicBezTo>
                      <a:cubicBezTo>
                        <a:pt x="46" y="142"/>
                        <a:pt x="46" y="142"/>
                        <a:pt x="46" y="142"/>
                      </a:cubicBezTo>
                      <a:cubicBezTo>
                        <a:pt x="46" y="142"/>
                        <a:pt x="46" y="142"/>
                        <a:pt x="46" y="142"/>
                      </a:cubicBezTo>
                      <a:cubicBezTo>
                        <a:pt x="46" y="142"/>
                        <a:pt x="46" y="142"/>
                        <a:pt x="46" y="142"/>
                      </a:cubicBezTo>
                      <a:cubicBezTo>
                        <a:pt x="46" y="142"/>
                        <a:pt x="46" y="142"/>
                        <a:pt x="46" y="142"/>
                      </a:cubicBezTo>
                      <a:cubicBezTo>
                        <a:pt x="46" y="143"/>
                        <a:pt x="46" y="143"/>
                        <a:pt x="46" y="143"/>
                      </a:cubicBezTo>
                      <a:cubicBezTo>
                        <a:pt x="46" y="143"/>
                        <a:pt x="46" y="143"/>
                        <a:pt x="46" y="143"/>
                      </a:cubicBezTo>
                      <a:cubicBezTo>
                        <a:pt x="43" y="147"/>
                        <a:pt x="39" y="150"/>
                        <a:pt x="34" y="152"/>
                      </a:cubicBezTo>
                      <a:cubicBezTo>
                        <a:pt x="30" y="154"/>
                        <a:pt x="25" y="156"/>
                        <a:pt x="20" y="156"/>
                      </a:cubicBezTo>
                      <a:cubicBezTo>
                        <a:pt x="20" y="156"/>
                        <a:pt x="20" y="156"/>
                        <a:pt x="20" y="156"/>
                      </a:cubicBezTo>
                      <a:cubicBezTo>
                        <a:pt x="20" y="156"/>
                        <a:pt x="20" y="156"/>
                        <a:pt x="20" y="156"/>
                      </a:cubicBezTo>
                      <a:cubicBezTo>
                        <a:pt x="15" y="156"/>
                        <a:pt x="10" y="154"/>
                        <a:pt x="5" y="152"/>
                      </a:cubicBezTo>
                      <a:cubicBezTo>
                        <a:pt x="4" y="151"/>
                        <a:pt x="2" y="150"/>
                        <a:pt x="0" y="149"/>
                      </a:cubicBezTo>
                      <a:cubicBezTo>
                        <a:pt x="38" y="207"/>
                        <a:pt x="38" y="207"/>
                        <a:pt x="38" y="207"/>
                      </a:cubicBezTo>
                      <a:cubicBezTo>
                        <a:pt x="55" y="205"/>
                        <a:pt x="71" y="200"/>
                        <a:pt x="85" y="193"/>
                      </a:cubicBezTo>
                      <a:cubicBezTo>
                        <a:pt x="130" y="170"/>
                        <a:pt x="160" y="124"/>
                        <a:pt x="160" y="71"/>
                      </a:cubicBezTo>
                      <a:cubicBezTo>
                        <a:pt x="160" y="45"/>
                        <a:pt x="153" y="21"/>
                        <a:pt x="141" y="0"/>
                      </a:cubicBezTo>
                    </a:path>
                  </a:pathLst>
                </a:custGeom>
                <a:solidFill>
                  <a:srgbClr val="003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1" name="Freeform 248">
                  <a:extLst>
                    <a:ext uri="{FF2B5EF4-FFF2-40B4-BE49-F238E27FC236}">
                      <a16:creationId xmlns:a16="http://schemas.microsoft.com/office/drawing/2014/main" id="{1C442C5E-4A66-6A49-8895-A03E30BF871A}"/>
                    </a:ext>
                  </a:extLst>
                </p:cNvPr>
                <p:cNvSpPr>
                  <a:spLocks/>
                </p:cNvSpPr>
                <p:nvPr/>
              </p:nvSpPr>
              <p:spPr bwMode="auto">
                <a:xfrm>
                  <a:off x="4257533" y="2985391"/>
                  <a:ext cx="569983" cy="548983"/>
                </a:xfrm>
                <a:custGeom>
                  <a:avLst/>
                  <a:gdLst>
                    <a:gd name="T0" fmla="*/ 222 w 241"/>
                    <a:gd name="T1" fmla="*/ 11 h 232"/>
                    <a:gd name="T2" fmla="*/ 175 w 241"/>
                    <a:gd name="T3" fmla="*/ 20 h 232"/>
                    <a:gd name="T4" fmla="*/ 97 w 241"/>
                    <a:gd name="T5" fmla="*/ 138 h 232"/>
                    <a:gd name="T6" fmla="*/ 65 w 241"/>
                    <a:gd name="T7" fmla="*/ 91 h 232"/>
                    <a:gd name="T8" fmla="*/ 19 w 241"/>
                    <a:gd name="T9" fmla="*/ 82 h 232"/>
                    <a:gd name="T10" fmla="*/ 10 w 241"/>
                    <a:gd name="T11" fmla="*/ 128 h 232"/>
                    <a:gd name="T12" fmla="*/ 69 w 241"/>
                    <a:gd name="T13" fmla="*/ 217 h 232"/>
                    <a:gd name="T14" fmla="*/ 83 w 241"/>
                    <a:gd name="T15" fmla="*/ 228 h 232"/>
                    <a:gd name="T16" fmla="*/ 95 w 241"/>
                    <a:gd name="T17" fmla="*/ 231 h 232"/>
                    <a:gd name="T18" fmla="*/ 95 w 241"/>
                    <a:gd name="T19" fmla="*/ 231 h 232"/>
                    <a:gd name="T20" fmla="*/ 96 w 241"/>
                    <a:gd name="T21" fmla="*/ 232 h 232"/>
                    <a:gd name="T22" fmla="*/ 97 w 241"/>
                    <a:gd name="T23" fmla="*/ 232 h 232"/>
                    <a:gd name="T24" fmla="*/ 97 w 241"/>
                    <a:gd name="T25" fmla="*/ 232 h 232"/>
                    <a:gd name="T26" fmla="*/ 98 w 241"/>
                    <a:gd name="T27" fmla="*/ 231 h 232"/>
                    <a:gd name="T28" fmla="*/ 99 w 241"/>
                    <a:gd name="T29" fmla="*/ 231 h 232"/>
                    <a:gd name="T30" fmla="*/ 111 w 241"/>
                    <a:gd name="T31" fmla="*/ 228 h 232"/>
                    <a:gd name="T32" fmla="*/ 124 w 241"/>
                    <a:gd name="T33" fmla="*/ 217 h 232"/>
                    <a:gd name="T34" fmla="*/ 231 w 241"/>
                    <a:gd name="T35" fmla="*/ 57 h 232"/>
                    <a:gd name="T36" fmla="*/ 222 w 241"/>
                    <a:gd name="T37" fmla="*/ 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32">
                      <a:moveTo>
                        <a:pt x="222" y="11"/>
                      </a:moveTo>
                      <a:cubicBezTo>
                        <a:pt x="206" y="0"/>
                        <a:pt x="186" y="5"/>
                        <a:pt x="175" y="20"/>
                      </a:cubicBezTo>
                      <a:cubicBezTo>
                        <a:pt x="97" y="138"/>
                        <a:pt x="97" y="138"/>
                        <a:pt x="97" y="138"/>
                      </a:cubicBezTo>
                      <a:cubicBezTo>
                        <a:pt x="65" y="91"/>
                        <a:pt x="65" y="91"/>
                        <a:pt x="65" y="91"/>
                      </a:cubicBezTo>
                      <a:cubicBezTo>
                        <a:pt x="55" y="76"/>
                        <a:pt x="35" y="72"/>
                        <a:pt x="19" y="82"/>
                      </a:cubicBezTo>
                      <a:cubicBezTo>
                        <a:pt x="4" y="92"/>
                        <a:pt x="0" y="113"/>
                        <a:pt x="10" y="128"/>
                      </a:cubicBezTo>
                      <a:cubicBezTo>
                        <a:pt x="69" y="217"/>
                        <a:pt x="69" y="217"/>
                        <a:pt x="69" y="217"/>
                      </a:cubicBezTo>
                      <a:cubicBezTo>
                        <a:pt x="73" y="222"/>
                        <a:pt x="77" y="226"/>
                        <a:pt x="83" y="228"/>
                      </a:cubicBezTo>
                      <a:cubicBezTo>
                        <a:pt x="87" y="230"/>
                        <a:pt x="91" y="231"/>
                        <a:pt x="95" y="231"/>
                      </a:cubicBezTo>
                      <a:cubicBezTo>
                        <a:pt x="95" y="231"/>
                        <a:pt x="95" y="231"/>
                        <a:pt x="95" y="231"/>
                      </a:cubicBezTo>
                      <a:cubicBezTo>
                        <a:pt x="95" y="231"/>
                        <a:pt x="96" y="232"/>
                        <a:pt x="96" y="232"/>
                      </a:cubicBezTo>
                      <a:cubicBezTo>
                        <a:pt x="97" y="232"/>
                        <a:pt x="97" y="232"/>
                        <a:pt x="97" y="232"/>
                      </a:cubicBezTo>
                      <a:cubicBezTo>
                        <a:pt x="97" y="232"/>
                        <a:pt x="97" y="232"/>
                        <a:pt x="97" y="232"/>
                      </a:cubicBezTo>
                      <a:cubicBezTo>
                        <a:pt x="98" y="232"/>
                        <a:pt x="98" y="231"/>
                        <a:pt x="98" y="231"/>
                      </a:cubicBezTo>
                      <a:cubicBezTo>
                        <a:pt x="99" y="231"/>
                        <a:pt x="99" y="231"/>
                        <a:pt x="99" y="231"/>
                      </a:cubicBezTo>
                      <a:cubicBezTo>
                        <a:pt x="103" y="231"/>
                        <a:pt x="107" y="230"/>
                        <a:pt x="111" y="228"/>
                      </a:cubicBezTo>
                      <a:cubicBezTo>
                        <a:pt x="116" y="226"/>
                        <a:pt x="121" y="222"/>
                        <a:pt x="124" y="217"/>
                      </a:cubicBezTo>
                      <a:cubicBezTo>
                        <a:pt x="231" y="57"/>
                        <a:pt x="231" y="57"/>
                        <a:pt x="231" y="57"/>
                      </a:cubicBezTo>
                      <a:cubicBezTo>
                        <a:pt x="241" y="41"/>
                        <a:pt x="237" y="21"/>
                        <a:pt x="2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2" name="Freeform 249">
                  <a:extLst>
                    <a:ext uri="{FF2B5EF4-FFF2-40B4-BE49-F238E27FC236}">
                      <a16:creationId xmlns:a16="http://schemas.microsoft.com/office/drawing/2014/main" id="{A2F6FBA6-E575-664D-9896-70DEBF593484}"/>
                    </a:ext>
                  </a:extLst>
                </p:cNvPr>
                <p:cNvSpPr>
                  <a:spLocks noEditPoints="1"/>
                </p:cNvSpPr>
                <p:nvPr/>
              </p:nvSpPr>
              <p:spPr bwMode="auto">
                <a:xfrm>
                  <a:off x="4671520" y="2997391"/>
                  <a:ext cx="143996" cy="77998"/>
                </a:xfrm>
                <a:custGeom>
                  <a:avLst/>
                  <a:gdLst>
                    <a:gd name="T0" fmla="*/ 1 w 61"/>
                    <a:gd name="T1" fmla="*/ 14 h 33"/>
                    <a:gd name="T2" fmla="*/ 0 w 61"/>
                    <a:gd name="T3" fmla="*/ 15 h 33"/>
                    <a:gd name="T4" fmla="*/ 0 w 61"/>
                    <a:gd name="T5" fmla="*/ 15 h 33"/>
                    <a:gd name="T6" fmla="*/ 1 w 61"/>
                    <a:gd name="T7" fmla="*/ 14 h 33"/>
                    <a:gd name="T8" fmla="*/ 1 w 61"/>
                    <a:gd name="T9" fmla="*/ 14 h 33"/>
                    <a:gd name="T10" fmla="*/ 1 w 61"/>
                    <a:gd name="T11" fmla="*/ 14 h 33"/>
                    <a:gd name="T12" fmla="*/ 1 w 61"/>
                    <a:gd name="T13" fmla="*/ 14 h 33"/>
                    <a:gd name="T14" fmla="*/ 28 w 61"/>
                    <a:gd name="T15" fmla="*/ 0 h 33"/>
                    <a:gd name="T16" fmla="*/ 47 w 61"/>
                    <a:gd name="T17" fmla="*/ 6 h 33"/>
                    <a:gd name="T18" fmla="*/ 61 w 61"/>
                    <a:gd name="T19" fmla="*/ 33 h 33"/>
                    <a:gd name="T20" fmla="*/ 47 w 61"/>
                    <a:gd name="T21" fmla="*/ 6 h 33"/>
                    <a:gd name="T22" fmla="*/ 28 w 61"/>
                    <a:gd name="T23" fmla="*/ 0 h 33"/>
                    <a:gd name="T24" fmla="*/ 28 w 61"/>
                    <a:gd name="T25" fmla="*/ 0 h 33"/>
                    <a:gd name="T26" fmla="*/ 28 w 61"/>
                    <a:gd name="T27" fmla="*/ 0 h 33"/>
                    <a:gd name="T28" fmla="*/ 28 w 61"/>
                    <a:gd name="T29" fmla="*/ 0 h 33"/>
                    <a:gd name="T30" fmla="*/ 28 w 6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3">
                      <a:moveTo>
                        <a:pt x="1" y="14"/>
                      </a:moveTo>
                      <a:cubicBezTo>
                        <a:pt x="1" y="14"/>
                        <a:pt x="1" y="14"/>
                        <a:pt x="0" y="15"/>
                      </a:cubicBezTo>
                      <a:cubicBezTo>
                        <a:pt x="0" y="15"/>
                        <a:pt x="0" y="15"/>
                        <a:pt x="0" y="15"/>
                      </a:cubicBezTo>
                      <a:cubicBezTo>
                        <a:pt x="1" y="14"/>
                        <a:pt x="1" y="14"/>
                        <a:pt x="1" y="14"/>
                      </a:cubicBezTo>
                      <a:moveTo>
                        <a:pt x="1" y="14"/>
                      </a:moveTo>
                      <a:cubicBezTo>
                        <a:pt x="1" y="14"/>
                        <a:pt x="1" y="14"/>
                        <a:pt x="1" y="14"/>
                      </a:cubicBezTo>
                      <a:cubicBezTo>
                        <a:pt x="1" y="14"/>
                        <a:pt x="1" y="14"/>
                        <a:pt x="1" y="14"/>
                      </a:cubicBezTo>
                      <a:moveTo>
                        <a:pt x="28" y="0"/>
                      </a:moveTo>
                      <a:cubicBezTo>
                        <a:pt x="35" y="0"/>
                        <a:pt x="41" y="2"/>
                        <a:pt x="47" y="6"/>
                      </a:cubicBezTo>
                      <a:cubicBezTo>
                        <a:pt x="56" y="12"/>
                        <a:pt x="61" y="23"/>
                        <a:pt x="61" y="33"/>
                      </a:cubicBezTo>
                      <a:cubicBezTo>
                        <a:pt x="61" y="23"/>
                        <a:pt x="56" y="12"/>
                        <a:pt x="47" y="6"/>
                      </a:cubicBezTo>
                      <a:cubicBezTo>
                        <a:pt x="41" y="2"/>
                        <a:pt x="35" y="0"/>
                        <a:pt x="28" y="0"/>
                      </a:cubicBezTo>
                      <a:moveTo>
                        <a:pt x="28" y="0"/>
                      </a:moveTo>
                      <a:cubicBezTo>
                        <a:pt x="28" y="0"/>
                        <a:pt x="28" y="0"/>
                        <a:pt x="28" y="0"/>
                      </a:cubicBezTo>
                      <a:cubicBezTo>
                        <a:pt x="28" y="0"/>
                        <a:pt x="28" y="0"/>
                        <a:pt x="28" y="0"/>
                      </a:cubicBezTo>
                      <a:cubicBezTo>
                        <a:pt x="28" y="0"/>
                        <a:pt x="28" y="0"/>
                        <a:pt x="28"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3" name="Freeform 250">
                  <a:extLst>
                    <a:ext uri="{FF2B5EF4-FFF2-40B4-BE49-F238E27FC236}">
                      <a16:creationId xmlns:a16="http://schemas.microsoft.com/office/drawing/2014/main" id="{C6F60834-0D97-4D4F-9242-84FE4E645377}"/>
                    </a:ext>
                  </a:extLst>
                </p:cNvPr>
                <p:cNvSpPr>
                  <a:spLocks noEditPoints="1"/>
                </p:cNvSpPr>
                <p:nvPr/>
              </p:nvSpPr>
              <p:spPr bwMode="auto">
                <a:xfrm>
                  <a:off x="4520525" y="3498376"/>
                  <a:ext cx="30999" cy="25999"/>
                </a:xfrm>
                <a:custGeom>
                  <a:avLst/>
                  <a:gdLst>
                    <a:gd name="T0" fmla="*/ 12 w 13"/>
                    <a:gd name="T1" fmla="*/ 2 h 11"/>
                    <a:gd name="T2" fmla="*/ 1 w 13"/>
                    <a:gd name="T3" fmla="*/ 11 h 11"/>
                    <a:gd name="T4" fmla="*/ 0 w 13"/>
                    <a:gd name="T5" fmla="*/ 11 h 11"/>
                    <a:gd name="T6" fmla="*/ 12 w 13"/>
                    <a:gd name="T7" fmla="*/ 2 h 11"/>
                    <a:gd name="T8" fmla="*/ 12 w 13"/>
                    <a:gd name="T9" fmla="*/ 1 h 11"/>
                    <a:gd name="T10" fmla="*/ 12 w 13"/>
                    <a:gd name="T11" fmla="*/ 2 h 11"/>
                    <a:gd name="T12" fmla="*/ 12 w 13"/>
                    <a:gd name="T13" fmla="*/ 1 h 11"/>
                    <a:gd name="T14" fmla="*/ 12 w 13"/>
                    <a:gd name="T15" fmla="*/ 1 h 11"/>
                    <a:gd name="T16" fmla="*/ 12 w 13"/>
                    <a:gd name="T17" fmla="*/ 1 h 11"/>
                    <a:gd name="T18" fmla="*/ 12 w 13"/>
                    <a:gd name="T19" fmla="*/ 1 h 11"/>
                    <a:gd name="T20" fmla="*/ 12 w 13"/>
                    <a:gd name="T21" fmla="*/ 1 h 11"/>
                    <a:gd name="T22" fmla="*/ 12 w 13"/>
                    <a:gd name="T23" fmla="*/ 1 h 11"/>
                    <a:gd name="T24" fmla="*/ 12 w 13"/>
                    <a:gd name="T25" fmla="*/ 1 h 11"/>
                    <a:gd name="T26" fmla="*/ 13 w 13"/>
                    <a:gd name="T27" fmla="*/ 1 h 11"/>
                    <a:gd name="T28" fmla="*/ 13 w 13"/>
                    <a:gd name="T29" fmla="*/ 1 h 11"/>
                    <a:gd name="T30" fmla="*/ 13 w 13"/>
                    <a:gd name="T31" fmla="*/ 1 h 11"/>
                    <a:gd name="T32" fmla="*/ 13 w 13"/>
                    <a:gd name="T33" fmla="*/ 1 h 11"/>
                    <a:gd name="T34" fmla="*/ 13 w 13"/>
                    <a:gd name="T35" fmla="*/ 1 h 11"/>
                    <a:gd name="T36" fmla="*/ 13 w 13"/>
                    <a:gd name="T37" fmla="*/ 1 h 11"/>
                    <a:gd name="T38" fmla="*/ 13 w 13"/>
                    <a:gd name="T39" fmla="*/ 0 h 11"/>
                    <a:gd name="T40" fmla="*/ 13 w 13"/>
                    <a:gd name="T41" fmla="*/ 1 h 11"/>
                    <a:gd name="T42" fmla="*/ 13 w 13"/>
                    <a:gd name="T43" fmla="*/ 0 h 11"/>
                    <a:gd name="T44" fmla="*/ 13 w 13"/>
                    <a:gd name="T45" fmla="*/ 0 h 11"/>
                    <a:gd name="T46" fmla="*/ 13 w 13"/>
                    <a:gd name="T47" fmla="*/ 0 h 11"/>
                    <a:gd name="T48" fmla="*/ 13 w 13"/>
                    <a:gd name="T49" fmla="*/ 0 h 11"/>
                    <a:gd name="T50" fmla="*/ 13 w 13"/>
                    <a:gd name="T51" fmla="*/ 0 h 11"/>
                    <a:gd name="T52" fmla="*/ 13 w 13"/>
                    <a:gd name="T53" fmla="*/ 0 h 11"/>
                    <a:gd name="T54" fmla="*/ 13 w 1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1">
                      <a:moveTo>
                        <a:pt x="12" y="2"/>
                      </a:moveTo>
                      <a:cubicBezTo>
                        <a:pt x="9" y="6"/>
                        <a:pt x="5" y="9"/>
                        <a:pt x="1" y="11"/>
                      </a:cubicBezTo>
                      <a:cubicBezTo>
                        <a:pt x="0" y="11"/>
                        <a:pt x="0" y="11"/>
                        <a:pt x="0" y="11"/>
                      </a:cubicBezTo>
                      <a:cubicBezTo>
                        <a:pt x="5" y="9"/>
                        <a:pt x="9" y="6"/>
                        <a:pt x="12" y="2"/>
                      </a:cubicBezTo>
                      <a:moveTo>
                        <a:pt x="12" y="1"/>
                      </a:moveTo>
                      <a:cubicBezTo>
                        <a:pt x="12" y="2"/>
                        <a:pt x="12" y="2"/>
                        <a:pt x="12" y="2"/>
                      </a:cubicBezTo>
                      <a:cubicBezTo>
                        <a:pt x="12" y="2"/>
                        <a:pt x="12" y="2"/>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0"/>
                        <a:pt x="13" y="0"/>
                        <a:pt x="13" y="1"/>
                      </a:cubicBezTo>
                      <a:cubicBezTo>
                        <a:pt x="13" y="0"/>
                        <a:pt x="13" y="0"/>
                        <a:pt x="13"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4" name="Freeform 251">
                  <a:extLst>
                    <a:ext uri="{FF2B5EF4-FFF2-40B4-BE49-F238E27FC236}">
                      <a16:creationId xmlns:a16="http://schemas.microsoft.com/office/drawing/2014/main" id="{7552012F-069D-1E4A-A8DD-EFED570DEE7C}"/>
                    </a:ext>
                  </a:extLst>
                </p:cNvPr>
                <p:cNvSpPr>
                  <a:spLocks/>
                </p:cNvSpPr>
                <p:nvPr/>
              </p:nvSpPr>
              <p:spPr bwMode="auto">
                <a:xfrm>
                  <a:off x="4487526" y="2997391"/>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5" name="Freeform 252">
                  <a:extLst>
                    <a:ext uri="{FF2B5EF4-FFF2-40B4-BE49-F238E27FC236}">
                      <a16:creationId xmlns:a16="http://schemas.microsoft.com/office/drawing/2014/main" id="{162487A6-CCF6-BE46-A6B3-F64FAA6DDD2B}"/>
                    </a:ext>
                  </a:extLst>
                </p:cNvPr>
                <p:cNvSpPr>
                  <a:spLocks/>
                </p:cNvSpPr>
                <p:nvPr/>
              </p:nvSpPr>
              <p:spPr bwMode="auto">
                <a:xfrm>
                  <a:off x="4451527" y="3524375"/>
                  <a:ext cx="35999" cy="10000"/>
                </a:xfrm>
                <a:custGeom>
                  <a:avLst/>
                  <a:gdLst>
                    <a:gd name="T0" fmla="*/ 0 w 15"/>
                    <a:gd name="T1" fmla="*/ 0 h 4"/>
                    <a:gd name="T2" fmla="*/ 15 w 15"/>
                    <a:gd name="T3" fmla="*/ 4 h 4"/>
                    <a:gd name="T4" fmla="*/ 15 w 15"/>
                    <a:gd name="T5" fmla="*/ 4 h 4"/>
                    <a:gd name="T6" fmla="*/ 13 w 15"/>
                    <a:gd name="T7" fmla="*/ 3 h 4"/>
                    <a:gd name="T8" fmla="*/ 13 w 15"/>
                    <a:gd name="T9" fmla="*/ 3 h 4"/>
                    <a:gd name="T10" fmla="*/ 13 w 15"/>
                    <a:gd name="T11" fmla="*/ 3 h 4"/>
                    <a:gd name="T12" fmla="*/ 12 w 15"/>
                    <a:gd name="T13" fmla="*/ 3 h 4"/>
                    <a:gd name="T14" fmla="*/ 1 w 15"/>
                    <a:gd name="T15" fmla="*/ 1 h 4"/>
                    <a:gd name="T16" fmla="*/ 0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0" y="0"/>
                      </a:moveTo>
                      <a:cubicBezTo>
                        <a:pt x="5" y="2"/>
                        <a:pt x="10" y="4"/>
                        <a:pt x="15" y="4"/>
                      </a:cubicBezTo>
                      <a:cubicBezTo>
                        <a:pt x="15" y="4"/>
                        <a:pt x="15" y="4"/>
                        <a:pt x="15" y="4"/>
                      </a:cubicBezTo>
                      <a:cubicBezTo>
                        <a:pt x="14" y="4"/>
                        <a:pt x="14" y="4"/>
                        <a:pt x="13" y="3"/>
                      </a:cubicBezTo>
                      <a:cubicBezTo>
                        <a:pt x="13" y="3"/>
                        <a:pt x="13" y="3"/>
                        <a:pt x="13" y="3"/>
                      </a:cubicBezTo>
                      <a:cubicBezTo>
                        <a:pt x="13" y="3"/>
                        <a:pt x="13" y="3"/>
                        <a:pt x="13" y="3"/>
                      </a:cubicBezTo>
                      <a:cubicBezTo>
                        <a:pt x="13" y="3"/>
                        <a:pt x="13" y="3"/>
                        <a:pt x="12" y="3"/>
                      </a:cubicBezTo>
                      <a:cubicBezTo>
                        <a:pt x="9" y="3"/>
                        <a:pt x="5" y="2"/>
                        <a:pt x="1" y="1"/>
                      </a:cubicBezTo>
                      <a:cubicBezTo>
                        <a:pt x="1" y="0"/>
                        <a:pt x="1" y="0"/>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6" name="Freeform 253">
                  <a:extLst>
                    <a:ext uri="{FF2B5EF4-FFF2-40B4-BE49-F238E27FC236}">
                      <a16:creationId xmlns:a16="http://schemas.microsoft.com/office/drawing/2014/main" id="{6B5260C8-3664-D840-A08E-1B7CF672E57A}"/>
                    </a:ext>
                  </a:extLst>
                </p:cNvPr>
                <p:cNvSpPr>
                  <a:spLocks noEditPoints="1"/>
                </p:cNvSpPr>
                <p:nvPr/>
              </p:nvSpPr>
              <p:spPr bwMode="auto">
                <a:xfrm>
                  <a:off x="4454527" y="3527375"/>
                  <a:ext cx="27999" cy="4000"/>
                </a:xfrm>
                <a:custGeom>
                  <a:avLst/>
                  <a:gdLst>
                    <a:gd name="T0" fmla="*/ 12 w 12"/>
                    <a:gd name="T1" fmla="*/ 2 h 2"/>
                    <a:gd name="T2" fmla="*/ 12 w 12"/>
                    <a:gd name="T3" fmla="*/ 2 h 2"/>
                    <a:gd name="T4" fmla="*/ 12 w 12"/>
                    <a:gd name="T5" fmla="*/ 2 h 2"/>
                    <a:gd name="T6" fmla="*/ 12 w 12"/>
                    <a:gd name="T7" fmla="*/ 2 h 2"/>
                    <a:gd name="T8" fmla="*/ 0 w 12"/>
                    <a:gd name="T9" fmla="*/ 0 h 2"/>
                    <a:gd name="T10" fmla="*/ 11 w 12"/>
                    <a:gd name="T11" fmla="*/ 2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cubicBezTo>
                        <a:pt x="12" y="2"/>
                        <a:pt x="12" y="2"/>
                        <a:pt x="12" y="2"/>
                      </a:cubicBezTo>
                      <a:cubicBezTo>
                        <a:pt x="12" y="2"/>
                        <a:pt x="12" y="2"/>
                        <a:pt x="12" y="2"/>
                      </a:cubicBezTo>
                      <a:cubicBezTo>
                        <a:pt x="12" y="2"/>
                        <a:pt x="12" y="2"/>
                        <a:pt x="12" y="2"/>
                      </a:cubicBezTo>
                      <a:moveTo>
                        <a:pt x="0" y="0"/>
                      </a:moveTo>
                      <a:cubicBezTo>
                        <a:pt x="4" y="1"/>
                        <a:pt x="8" y="2"/>
                        <a:pt x="11" y="2"/>
                      </a:cubicBezTo>
                      <a:cubicBezTo>
                        <a:pt x="7" y="2"/>
                        <a:pt x="4" y="1"/>
                        <a:pt x="0"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7" name="Freeform 254">
                  <a:extLst>
                    <a:ext uri="{FF2B5EF4-FFF2-40B4-BE49-F238E27FC236}">
                      <a16:creationId xmlns:a16="http://schemas.microsoft.com/office/drawing/2014/main" id="{D7D40C78-3696-9042-8E63-82FDDAC5456D}"/>
                    </a:ext>
                  </a:extLst>
                </p:cNvPr>
                <p:cNvSpPr>
                  <a:spLocks noEditPoints="1"/>
                </p:cNvSpPr>
                <p:nvPr/>
              </p:nvSpPr>
              <p:spPr bwMode="auto">
                <a:xfrm>
                  <a:off x="4421528" y="3262383"/>
                  <a:ext cx="65998" cy="254992"/>
                </a:xfrm>
                <a:custGeom>
                  <a:avLst/>
                  <a:gdLst>
                    <a:gd name="T0" fmla="*/ 4 w 28"/>
                    <a:gd name="T1" fmla="*/ 104 h 108"/>
                    <a:gd name="T2" fmla="*/ 8 w 28"/>
                    <a:gd name="T3" fmla="*/ 108 h 108"/>
                    <a:gd name="T4" fmla="*/ 8 w 28"/>
                    <a:gd name="T5" fmla="*/ 108 h 108"/>
                    <a:gd name="T6" fmla="*/ 4 w 28"/>
                    <a:gd name="T7" fmla="*/ 104 h 108"/>
                    <a:gd name="T8" fmla="*/ 3 w 28"/>
                    <a:gd name="T9" fmla="*/ 104 h 108"/>
                    <a:gd name="T10" fmla="*/ 3 w 28"/>
                    <a:gd name="T11" fmla="*/ 104 h 108"/>
                    <a:gd name="T12" fmla="*/ 3 w 28"/>
                    <a:gd name="T13" fmla="*/ 104 h 108"/>
                    <a:gd name="T14" fmla="*/ 3 w 28"/>
                    <a:gd name="T15" fmla="*/ 104 h 108"/>
                    <a:gd name="T16" fmla="*/ 3 w 28"/>
                    <a:gd name="T17" fmla="*/ 104 h 108"/>
                    <a:gd name="T18" fmla="*/ 3 w 28"/>
                    <a:gd name="T19" fmla="*/ 104 h 108"/>
                    <a:gd name="T20" fmla="*/ 3 w 28"/>
                    <a:gd name="T21" fmla="*/ 104 h 108"/>
                    <a:gd name="T22" fmla="*/ 3 w 28"/>
                    <a:gd name="T23" fmla="*/ 104 h 108"/>
                    <a:gd name="T24" fmla="*/ 3 w 28"/>
                    <a:gd name="T25" fmla="*/ 104 h 108"/>
                    <a:gd name="T26" fmla="*/ 3 w 28"/>
                    <a:gd name="T27" fmla="*/ 103 h 108"/>
                    <a:gd name="T28" fmla="*/ 3 w 28"/>
                    <a:gd name="T29" fmla="*/ 103 h 108"/>
                    <a:gd name="T30" fmla="*/ 3 w 28"/>
                    <a:gd name="T31" fmla="*/ 103 h 108"/>
                    <a:gd name="T32" fmla="*/ 3 w 28"/>
                    <a:gd name="T33" fmla="*/ 103 h 108"/>
                    <a:gd name="T34" fmla="*/ 3 w 28"/>
                    <a:gd name="T35" fmla="*/ 103 h 108"/>
                    <a:gd name="T36" fmla="*/ 3 w 28"/>
                    <a:gd name="T37" fmla="*/ 103 h 108"/>
                    <a:gd name="T38" fmla="*/ 3 w 28"/>
                    <a:gd name="T39" fmla="*/ 103 h 108"/>
                    <a:gd name="T40" fmla="*/ 3 w 28"/>
                    <a:gd name="T41" fmla="*/ 103 h 108"/>
                    <a:gd name="T42" fmla="*/ 3 w 28"/>
                    <a:gd name="T43" fmla="*/ 103 h 108"/>
                    <a:gd name="T44" fmla="*/ 2 w 28"/>
                    <a:gd name="T45" fmla="*/ 103 h 108"/>
                    <a:gd name="T46" fmla="*/ 2 w 28"/>
                    <a:gd name="T47" fmla="*/ 103 h 108"/>
                    <a:gd name="T48" fmla="*/ 2 w 28"/>
                    <a:gd name="T49" fmla="*/ 103 h 108"/>
                    <a:gd name="T50" fmla="*/ 1 w 28"/>
                    <a:gd name="T51" fmla="*/ 100 h 108"/>
                    <a:gd name="T52" fmla="*/ 1 w 28"/>
                    <a:gd name="T53" fmla="*/ 100 h 108"/>
                    <a:gd name="T54" fmla="*/ 1 w 28"/>
                    <a:gd name="T55" fmla="*/ 100 h 108"/>
                    <a:gd name="T56" fmla="*/ 0 w 28"/>
                    <a:gd name="T57" fmla="*/ 100 h 108"/>
                    <a:gd name="T58" fmla="*/ 0 w 28"/>
                    <a:gd name="T59" fmla="*/ 100 h 108"/>
                    <a:gd name="T60" fmla="*/ 0 w 28"/>
                    <a:gd name="T61" fmla="*/ 100 h 108"/>
                    <a:gd name="T62" fmla="*/ 0 w 28"/>
                    <a:gd name="T63" fmla="*/ 100 h 108"/>
                    <a:gd name="T64" fmla="*/ 0 w 28"/>
                    <a:gd name="T65" fmla="*/ 100 h 108"/>
                    <a:gd name="T66" fmla="*/ 0 w 28"/>
                    <a:gd name="T67" fmla="*/ 100 h 108"/>
                    <a:gd name="T68" fmla="*/ 13 w 28"/>
                    <a:gd name="T69" fmla="*/ 0 h 108"/>
                    <a:gd name="T70" fmla="*/ 28 w 28"/>
                    <a:gd name="T71" fmla="*/ 21 h 108"/>
                    <a:gd name="T72" fmla="*/ 13 w 28"/>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08">
                      <a:moveTo>
                        <a:pt x="4" y="104"/>
                      </a:moveTo>
                      <a:cubicBezTo>
                        <a:pt x="5" y="106"/>
                        <a:pt x="7" y="107"/>
                        <a:pt x="8" y="108"/>
                      </a:cubicBezTo>
                      <a:cubicBezTo>
                        <a:pt x="8" y="108"/>
                        <a:pt x="8" y="108"/>
                        <a:pt x="8" y="108"/>
                      </a:cubicBezTo>
                      <a:cubicBezTo>
                        <a:pt x="7" y="107"/>
                        <a:pt x="5" y="106"/>
                        <a:pt x="4"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2" y="103"/>
                      </a:moveTo>
                      <a:cubicBezTo>
                        <a:pt x="2" y="103"/>
                        <a:pt x="2" y="103"/>
                        <a:pt x="2" y="103"/>
                      </a:cubicBezTo>
                      <a:cubicBezTo>
                        <a:pt x="2" y="103"/>
                        <a:pt x="2" y="103"/>
                        <a:pt x="2" y="103"/>
                      </a:cubicBezTo>
                      <a:moveTo>
                        <a:pt x="1" y="100"/>
                      </a:moveTo>
                      <a:cubicBezTo>
                        <a:pt x="1" y="100"/>
                        <a:pt x="1" y="100"/>
                        <a:pt x="1" y="100"/>
                      </a:cubicBezTo>
                      <a:cubicBezTo>
                        <a:pt x="1" y="100"/>
                        <a:pt x="1" y="100"/>
                        <a:pt x="1" y="100"/>
                      </a:cubicBezTo>
                      <a:moveTo>
                        <a:pt x="0" y="100"/>
                      </a:moveTo>
                      <a:cubicBezTo>
                        <a:pt x="0" y="100"/>
                        <a:pt x="0" y="100"/>
                        <a:pt x="0" y="100"/>
                      </a:cubicBezTo>
                      <a:cubicBezTo>
                        <a:pt x="0" y="100"/>
                        <a:pt x="0" y="100"/>
                        <a:pt x="0" y="100"/>
                      </a:cubicBezTo>
                      <a:moveTo>
                        <a:pt x="0" y="100"/>
                      </a:moveTo>
                      <a:cubicBezTo>
                        <a:pt x="0" y="100"/>
                        <a:pt x="0" y="100"/>
                        <a:pt x="0" y="100"/>
                      </a:cubicBezTo>
                      <a:cubicBezTo>
                        <a:pt x="0" y="100"/>
                        <a:pt x="0" y="100"/>
                        <a:pt x="0" y="100"/>
                      </a:cubicBezTo>
                      <a:moveTo>
                        <a:pt x="13" y="0"/>
                      </a:moveTo>
                      <a:cubicBezTo>
                        <a:pt x="28" y="21"/>
                        <a:pt x="28" y="21"/>
                        <a:pt x="28" y="21"/>
                      </a:cubicBezTo>
                      <a:cubicBezTo>
                        <a:pt x="13" y="0"/>
                        <a:pt x="13" y="0"/>
                        <a:pt x="13"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8" name="Freeform 255">
                  <a:extLst>
                    <a:ext uri="{FF2B5EF4-FFF2-40B4-BE49-F238E27FC236}">
                      <a16:creationId xmlns:a16="http://schemas.microsoft.com/office/drawing/2014/main" id="{04CB990D-222A-DA4F-900F-3830D7689795}"/>
                    </a:ext>
                  </a:extLst>
                </p:cNvPr>
                <p:cNvSpPr>
                  <a:spLocks/>
                </p:cNvSpPr>
                <p:nvPr/>
              </p:nvSpPr>
              <p:spPr bwMode="auto">
                <a:xfrm>
                  <a:off x="4440527" y="3517375"/>
                  <a:ext cx="11000" cy="7000"/>
                </a:xfrm>
                <a:custGeom>
                  <a:avLst/>
                  <a:gdLst>
                    <a:gd name="T0" fmla="*/ 0 w 5"/>
                    <a:gd name="T1" fmla="*/ 0 h 3"/>
                    <a:gd name="T2" fmla="*/ 0 w 5"/>
                    <a:gd name="T3" fmla="*/ 0 h 3"/>
                    <a:gd name="T4" fmla="*/ 5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2" y="1"/>
                        <a:pt x="4" y="2"/>
                        <a:pt x="5" y="3"/>
                      </a:cubicBezTo>
                      <a:cubicBezTo>
                        <a:pt x="5" y="3"/>
                        <a:pt x="5" y="3"/>
                        <a:pt x="5" y="3"/>
                      </a:cubicBezTo>
                      <a:cubicBezTo>
                        <a:pt x="3" y="2"/>
                        <a:pt x="2" y="1"/>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49" name="Freeform 256">
                  <a:extLst>
                    <a:ext uri="{FF2B5EF4-FFF2-40B4-BE49-F238E27FC236}">
                      <a16:creationId xmlns:a16="http://schemas.microsoft.com/office/drawing/2014/main" id="{C691F9D5-0A5C-FF46-81AC-71563F5B14E0}"/>
                    </a:ext>
                  </a:extLst>
                </p:cNvPr>
                <p:cNvSpPr>
                  <a:spLocks/>
                </p:cNvSpPr>
                <p:nvPr/>
              </p:nvSpPr>
              <p:spPr bwMode="auto">
                <a:xfrm>
                  <a:off x="4269532" y="3165386"/>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0" name="Freeform 257">
                  <a:extLst>
                    <a:ext uri="{FF2B5EF4-FFF2-40B4-BE49-F238E27FC236}">
                      <a16:creationId xmlns:a16="http://schemas.microsoft.com/office/drawing/2014/main" id="{59F4E971-D2FA-704D-8AD9-4A50A3B70D67}"/>
                    </a:ext>
                  </a:extLst>
                </p:cNvPr>
                <p:cNvSpPr>
                  <a:spLocks/>
                </p:cNvSpPr>
                <p:nvPr/>
              </p:nvSpPr>
              <p:spPr bwMode="auto">
                <a:xfrm>
                  <a:off x="4487526" y="3524375"/>
                  <a:ext cx="32999" cy="10000"/>
                </a:xfrm>
                <a:custGeom>
                  <a:avLst/>
                  <a:gdLst>
                    <a:gd name="T0" fmla="*/ 14 w 14"/>
                    <a:gd name="T1" fmla="*/ 0 h 4"/>
                    <a:gd name="T2" fmla="*/ 14 w 14"/>
                    <a:gd name="T3" fmla="*/ 1 h 4"/>
                    <a:gd name="T4" fmla="*/ 2 w 14"/>
                    <a:gd name="T5" fmla="*/ 3 h 4"/>
                    <a:gd name="T6" fmla="*/ 2 w 14"/>
                    <a:gd name="T7" fmla="*/ 3 h 4"/>
                    <a:gd name="T8" fmla="*/ 1 w 14"/>
                    <a:gd name="T9" fmla="*/ 3 h 4"/>
                    <a:gd name="T10" fmla="*/ 1 w 14"/>
                    <a:gd name="T11" fmla="*/ 3 h 4"/>
                    <a:gd name="T12" fmla="*/ 0 w 14"/>
                    <a:gd name="T13" fmla="*/ 4 h 4"/>
                    <a:gd name="T14" fmla="*/ 0 w 14"/>
                    <a:gd name="T15" fmla="*/ 4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cubicBezTo>
                        <a:pt x="14" y="0"/>
                        <a:pt x="14" y="0"/>
                        <a:pt x="14" y="1"/>
                      </a:cubicBezTo>
                      <a:cubicBezTo>
                        <a:pt x="10" y="2"/>
                        <a:pt x="6" y="3"/>
                        <a:pt x="2" y="3"/>
                      </a:cubicBezTo>
                      <a:cubicBezTo>
                        <a:pt x="2" y="3"/>
                        <a:pt x="2" y="3"/>
                        <a:pt x="2" y="3"/>
                      </a:cubicBezTo>
                      <a:cubicBezTo>
                        <a:pt x="1" y="3"/>
                        <a:pt x="1" y="3"/>
                        <a:pt x="1" y="3"/>
                      </a:cubicBezTo>
                      <a:cubicBezTo>
                        <a:pt x="1" y="3"/>
                        <a:pt x="1" y="3"/>
                        <a:pt x="1" y="3"/>
                      </a:cubicBezTo>
                      <a:cubicBezTo>
                        <a:pt x="1" y="4"/>
                        <a:pt x="0" y="4"/>
                        <a:pt x="0" y="4"/>
                      </a:cubicBezTo>
                      <a:cubicBezTo>
                        <a:pt x="0" y="4"/>
                        <a:pt x="0" y="4"/>
                        <a:pt x="0" y="4"/>
                      </a:cubicBezTo>
                      <a:cubicBezTo>
                        <a:pt x="5" y="4"/>
                        <a:pt x="10" y="2"/>
                        <a:pt x="14"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1" name="Freeform 258">
                  <a:extLst>
                    <a:ext uri="{FF2B5EF4-FFF2-40B4-BE49-F238E27FC236}">
                      <a16:creationId xmlns:a16="http://schemas.microsoft.com/office/drawing/2014/main" id="{E979641A-61F5-3248-98DF-3605F1EAFAF6}"/>
                    </a:ext>
                  </a:extLst>
                </p:cNvPr>
                <p:cNvSpPr>
                  <a:spLocks noEditPoints="1"/>
                </p:cNvSpPr>
                <p:nvPr/>
              </p:nvSpPr>
              <p:spPr bwMode="auto">
                <a:xfrm>
                  <a:off x="4489526" y="3527375"/>
                  <a:ext cx="30999" cy="4000"/>
                </a:xfrm>
                <a:custGeom>
                  <a:avLst/>
                  <a:gdLst>
                    <a:gd name="T0" fmla="*/ 1 w 13"/>
                    <a:gd name="T1" fmla="*/ 2 h 2"/>
                    <a:gd name="T2" fmla="*/ 0 w 13"/>
                    <a:gd name="T3" fmla="*/ 2 h 2"/>
                    <a:gd name="T4" fmla="*/ 0 w 13"/>
                    <a:gd name="T5" fmla="*/ 2 h 2"/>
                    <a:gd name="T6" fmla="*/ 1 w 13"/>
                    <a:gd name="T7" fmla="*/ 2 h 2"/>
                    <a:gd name="T8" fmla="*/ 13 w 13"/>
                    <a:gd name="T9" fmla="*/ 0 h 2"/>
                    <a:gd name="T10" fmla="*/ 1 w 13"/>
                    <a:gd name="T11" fmla="*/ 2 h 2"/>
                    <a:gd name="T12" fmla="*/ 13 w 1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3" h="2">
                      <a:moveTo>
                        <a:pt x="1" y="2"/>
                      </a:moveTo>
                      <a:cubicBezTo>
                        <a:pt x="0" y="2"/>
                        <a:pt x="0" y="2"/>
                        <a:pt x="0" y="2"/>
                      </a:cubicBezTo>
                      <a:cubicBezTo>
                        <a:pt x="0" y="2"/>
                        <a:pt x="0" y="2"/>
                        <a:pt x="0" y="2"/>
                      </a:cubicBezTo>
                      <a:cubicBezTo>
                        <a:pt x="1" y="2"/>
                        <a:pt x="1" y="2"/>
                        <a:pt x="1" y="2"/>
                      </a:cubicBezTo>
                      <a:moveTo>
                        <a:pt x="13" y="0"/>
                      </a:moveTo>
                      <a:cubicBezTo>
                        <a:pt x="9" y="1"/>
                        <a:pt x="5" y="2"/>
                        <a:pt x="1" y="2"/>
                      </a:cubicBezTo>
                      <a:cubicBezTo>
                        <a:pt x="5" y="2"/>
                        <a:pt x="9" y="1"/>
                        <a:pt x="1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2" name="Freeform 259">
                  <a:extLst>
                    <a:ext uri="{FF2B5EF4-FFF2-40B4-BE49-F238E27FC236}">
                      <a16:creationId xmlns:a16="http://schemas.microsoft.com/office/drawing/2014/main" id="{8DD4BDA2-7C22-6B4B-8D62-3E539B88680D}"/>
                    </a:ext>
                  </a:extLst>
                </p:cNvPr>
                <p:cNvSpPr>
                  <a:spLocks noEditPoints="1"/>
                </p:cNvSpPr>
                <p:nvPr/>
              </p:nvSpPr>
              <p:spPr bwMode="auto">
                <a:xfrm>
                  <a:off x="4451527" y="3524375"/>
                  <a:ext cx="70998" cy="10000"/>
                </a:xfrm>
                <a:custGeom>
                  <a:avLst/>
                  <a:gdLst>
                    <a:gd name="T0" fmla="*/ 16 w 30"/>
                    <a:gd name="T1" fmla="*/ 3 h 4"/>
                    <a:gd name="T2" fmla="*/ 15 w 30"/>
                    <a:gd name="T3" fmla="*/ 4 h 4"/>
                    <a:gd name="T4" fmla="*/ 15 w 30"/>
                    <a:gd name="T5" fmla="*/ 4 h 4"/>
                    <a:gd name="T6" fmla="*/ 14 w 30"/>
                    <a:gd name="T7" fmla="*/ 4 h 4"/>
                    <a:gd name="T8" fmla="*/ 13 w 30"/>
                    <a:gd name="T9" fmla="*/ 3 h 4"/>
                    <a:gd name="T10" fmla="*/ 15 w 30"/>
                    <a:gd name="T11" fmla="*/ 4 h 4"/>
                    <a:gd name="T12" fmla="*/ 16 w 30"/>
                    <a:gd name="T13" fmla="*/ 3 h 4"/>
                    <a:gd name="T14" fmla="*/ 17 w 30"/>
                    <a:gd name="T15" fmla="*/ 3 h 4"/>
                    <a:gd name="T16" fmla="*/ 17 w 30"/>
                    <a:gd name="T17" fmla="*/ 3 h 4"/>
                    <a:gd name="T18" fmla="*/ 17 w 30"/>
                    <a:gd name="T19" fmla="*/ 3 h 4"/>
                    <a:gd name="T20" fmla="*/ 17 w 30"/>
                    <a:gd name="T21" fmla="*/ 3 h 4"/>
                    <a:gd name="T22" fmla="*/ 12 w 30"/>
                    <a:gd name="T23" fmla="*/ 3 h 4"/>
                    <a:gd name="T24" fmla="*/ 13 w 30"/>
                    <a:gd name="T25" fmla="*/ 3 h 4"/>
                    <a:gd name="T26" fmla="*/ 13 w 30"/>
                    <a:gd name="T27" fmla="*/ 3 h 4"/>
                    <a:gd name="T28" fmla="*/ 12 w 30"/>
                    <a:gd name="T29" fmla="*/ 3 h 4"/>
                    <a:gd name="T30" fmla="*/ 0 w 30"/>
                    <a:gd name="T31" fmla="*/ 0 h 4"/>
                    <a:gd name="T32" fmla="*/ 0 w 30"/>
                    <a:gd name="T33" fmla="*/ 0 h 4"/>
                    <a:gd name="T34" fmla="*/ 1 w 30"/>
                    <a:gd name="T35" fmla="*/ 1 h 4"/>
                    <a:gd name="T36" fmla="*/ 1 w 30"/>
                    <a:gd name="T37" fmla="*/ 0 h 4"/>
                    <a:gd name="T38" fmla="*/ 0 w 30"/>
                    <a:gd name="T39" fmla="*/ 0 h 4"/>
                    <a:gd name="T40" fmla="*/ 30 w 30"/>
                    <a:gd name="T41" fmla="*/ 0 h 4"/>
                    <a:gd name="T42" fmla="*/ 29 w 30"/>
                    <a:gd name="T43" fmla="*/ 0 h 4"/>
                    <a:gd name="T44" fmla="*/ 29 w 30"/>
                    <a:gd name="T45" fmla="*/ 1 h 4"/>
                    <a:gd name="T46" fmla="*/ 29 w 30"/>
                    <a:gd name="T47" fmla="*/ 0 h 4"/>
                    <a:gd name="T48" fmla="*/ 30 w 30"/>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
                      <a:moveTo>
                        <a:pt x="16" y="3"/>
                      </a:moveTo>
                      <a:cubicBezTo>
                        <a:pt x="16" y="3"/>
                        <a:pt x="16" y="4"/>
                        <a:pt x="15" y="4"/>
                      </a:cubicBezTo>
                      <a:cubicBezTo>
                        <a:pt x="15" y="4"/>
                        <a:pt x="15" y="4"/>
                        <a:pt x="15" y="4"/>
                      </a:cubicBezTo>
                      <a:cubicBezTo>
                        <a:pt x="14" y="4"/>
                        <a:pt x="14" y="4"/>
                        <a:pt x="14" y="4"/>
                      </a:cubicBezTo>
                      <a:cubicBezTo>
                        <a:pt x="14" y="4"/>
                        <a:pt x="13" y="3"/>
                        <a:pt x="13" y="3"/>
                      </a:cubicBezTo>
                      <a:cubicBezTo>
                        <a:pt x="14" y="4"/>
                        <a:pt x="14" y="4"/>
                        <a:pt x="15" y="4"/>
                      </a:cubicBezTo>
                      <a:cubicBezTo>
                        <a:pt x="15" y="4"/>
                        <a:pt x="16" y="4"/>
                        <a:pt x="16" y="3"/>
                      </a:cubicBezTo>
                      <a:moveTo>
                        <a:pt x="17" y="3"/>
                      </a:moveTo>
                      <a:cubicBezTo>
                        <a:pt x="17" y="3"/>
                        <a:pt x="17" y="3"/>
                        <a:pt x="17" y="3"/>
                      </a:cubicBezTo>
                      <a:cubicBezTo>
                        <a:pt x="17" y="3"/>
                        <a:pt x="17" y="3"/>
                        <a:pt x="17" y="3"/>
                      </a:cubicBezTo>
                      <a:cubicBezTo>
                        <a:pt x="17" y="3"/>
                        <a:pt x="17" y="3"/>
                        <a:pt x="17" y="3"/>
                      </a:cubicBezTo>
                      <a:moveTo>
                        <a:pt x="12" y="3"/>
                      </a:moveTo>
                      <a:cubicBezTo>
                        <a:pt x="13" y="3"/>
                        <a:pt x="13" y="3"/>
                        <a:pt x="13" y="3"/>
                      </a:cubicBezTo>
                      <a:cubicBezTo>
                        <a:pt x="13" y="3"/>
                        <a:pt x="13" y="3"/>
                        <a:pt x="13" y="3"/>
                      </a:cubicBezTo>
                      <a:cubicBezTo>
                        <a:pt x="13" y="3"/>
                        <a:pt x="13" y="3"/>
                        <a:pt x="12" y="3"/>
                      </a:cubicBezTo>
                      <a:moveTo>
                        <a:pt x="0" y="0"/>
                      </a:moveTo>
                      <a:cubicBezTo>
                        <a:pt x="0" y="0"/>
                        <a:pt x="0" y="0"/>
                        <a:pt x="0" y="0"/>
                      </a:cubicBezTo>
                      <a:cubicBezTo>
                        <a:pt x="1" y="0"/>
                        <a:pt x="1" y="0"/>
                        <a:pt x="1" y="1"/>
                      </a:cubicBezTo>
                      <a:cubicBezTo>
                        <a:pt x="1" y="0"/>
                        <a:pt x="1" y="0"/>
                        <a:pt x="1" y="0"/>
                      </a:cubicBezTo>
                      <a:cubicBezTo>
                        <a:pt x="0" y="0"/>
                        <a:pt x="0" y="0"/>
                        <a:pt x="0" y="0"/>
                      </a:cubicBezTo>
                      <a:moveTo>
                        <a:pt x="30" y="0"/>
                      </a:moveTo>
                      <a:cubicBezTo>
                        <a:pt x="29" y="0"/>
                        <a:pt x="29" y="0"/>
                        <a:pt x="29" y="0"/>
                      </a:cubicBezTo>
                      <a:cubicBezTo>
                        <a:pt x="29" y="0"/>
                        <a:pt x="29" y="0"/>
                        <a:pt x="29" y="1"/>
                      </a:cubicBezTo>
                      <a:cubicBezTo>
                        <a:pt x="29" y="0"/>
                        <a:pt x="29" y="0"/>
                        <a:pt x="29" y="0"/>
                      </a:cubicBezTo>
                      <a:cubicBezTo>
                        <a:pt x="29" y="0"/>
                        <a:pt x="29" y="0"/>
                        <a:pt x="30" y="0"/>
                      </a:cubicBezTo>
                    </a:path>
                  </a:pathLst>
                </a:custGeom>
                <a:solidFill>
                  <a:srgbClr val="001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3" name="Freeform 260">
                  <a:extLst>
                    <a:ext uri="{FF2B5EF4-FFF2-40B4-BE49-F238E27FC236}">
                      <a16:creationId xmlns:a16="http://schemas.microsoft.com/office/drawing/2014/main" id="{674E78B8-9819-7340-A19F-5B5E5FF220D8}"/>
                    </a:ext>
                  </a:extLst>
                </p:cNvPr>
                <p:cNvSpPr>
                  <a:spLocks/>
                </p:cNvSpPr>
                <p:nvPr/>
              </p:nvSpPr>
              <p:spPr bwMode="auto">
                <a:xfrm>
                  <a:off x="4397528" y="3311381"/>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grpSp>
          <p:grpSp>
            <p:nvGrpSpPr>
              <p:cNvPr id="54" name="Group 53">
                <a:extLst>
                  <a:ext uri="{FF2B5EF4-FFF2-40B4-BE49-F238E27FC236}">
                    <a16:creationId xmlns:a16="http://schemas.microsoft.com/office/drawing/2014/main" id="{A6A68502-1EF1-4A48-B267-D553EB59885C}"/>
                  </a:ext>
                </a:extLst>
              </p:cNvPr>
              <p:cNvGrpSpPr>
                <a:grpSpLocks noChangeAspect="1"/>
              </p:cNvGrpSpPr>
              <p:nvPr/>
            </p:nvGrpSpPr>
            <p:grpSpPr>
              <a:xfrm>
                <a:off x="869925" y="5196988"/>
                <a:ext cx="357596" cy="365760"/>
                <a:chOff x="4170535" y="2985391"/>
                <a:chExt cx="656981" cy="671980"/>
              </a:xfrm>
            </p:grpSpPr>
            <p:sp>
              <p:nvSpPr>
                <p:cNvPr id="55" name="Oval 245">
                  <a:extLst>
                    <a:ext uri="{FF2B5EF4-FFF2-40B4-BE49-F238E27FC236}">
                      <a16:creationId xmlns:a16="http://schemas.microsoft.com/office/drawing/2014/main" id="{49083809-8C65-AE44-A8FF-CC07D54396A5}"/>
                    </a:ext>
                  </a:extLst>
                </p:cNvPr>
                <p:cNvSpPr>
                  <a:spLocks noChangeArrowheads="1"/>
                </p:cNvSpPr>
                <p:nvPr/>
              </p:nvSpPr>
              <p:spPr bwMode="auto">
                <a:xfrm>
                  <a:off x="4170535" y="3006391"/>
                  <a:ext cx="647980" cy="650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6" name="Freeform 246">
                  <a:extLst>
                    <a:ext uri="{FF2B5EF4-FFF2-40B4-BE49-F238E27FC236}">
                      <a16:creationId xmlns:a16="http://schemas.microsoft.com/office/drawing/2014/main" id="{AE465161-3C10-CB49-BE16-3F9C992B6D01}"/>
                    </a:ext>
                  </a:extLst>
                </p:cNvPr>
                <p:cNvSpPr>
                  <a:spLocks/>
                </p:cNvSpPr>
                <p:nvPr/>
              </p:nvSpPr>
              <p:spPr bwMode="auto">
                <a:xfrm>
                  <a:off x="4640521" y="3165386"/>
                  <a:ext cx="179995" cy="455986"/>
                </a:xfrm>
                <a:custGeom>
                  <a:avLst/>
                  <a:gdLst>
                    <a:gd name="T0" fmla="*/ 56 w 76"/>
                    <a:gd name="T1" fmla="*/ 0 h 193"/>
                    <a:gd name="T2" fmla="*/ 56 w 76"/>
                    <a:gd name="T3" fmla="*/ 0 h 193"/>
                    <a:gd name="T4" fmla="*/ 75 w 76"/>
                    <a:gd name="T5" fmla="*/ 71 h 193"/>
                    <a:gd name="T6" fmla="*/ 0 w 76"/>
                    <a:gd name="T7" fmla="*/ 193 h 193"/>
                    <a:gd name="T8" fmla="*/ 76 w 76"/>
                    <a:gd name="T9" fmla="*/ 70 h 193"/>
                    <a:gd name="T10" fmla="*/ 56 w 76"/>
                    <a:gd name="T11" fmla="*/ 0 h 193"/>
                  </a:gdLst>
                  <a:ahLst/>
                  <a:cxnLst>
                    <a:cxn ang="0">
                      <a:pos x="T0" y="T1"/>
                    </a:cxn>
                    <a:cxn ang="0">
                      <a:pos x="T2" y="T3"/>
                    </a:cxn>
                    <a:cxn ang="0">
                      <a:pos x="T4" y="T5"/>
                    </a:cxn>
                    <a:cxn ang="0">
                      <a:pos x="T6" y="T7"/>
                    </a:cxn>
                    <a:cxn ang="0">
                      <a:pos x="T8" y="T9"/>
                    </a:cxn>
                    <a:cxn ang="0">
                      <a:pos x="T10" y="T11"/>
                    </a:cxn>
                  </a:cxnLst>
                  <a:rect l="0" t="0" r="r" b="b"/>
                  <a:pathLst>
                    <a:path w="76" h="193">
                      <a:moveTo>
                        <a:pt x="56" y="0"/>
                      </a:moveTo>
                      <a:cubicBezTo>
                        <a:pt x="56" y="0"/>
                        <a:pt x="56" y="0"/>
                        <a:pt x="56" y="0"/>
                      </a:cubicBezTo>
                      <a:cubicBezTo>
                        <a:pt x="68" y="21"/>
                        <a:pt x="75" y="45"/>
                        <a:pt x="75" y="71"/>
                      </a:cubicBezTo>
                      <a:cubicBezTo>
                        <a:pt x="75" y="124"/>
                        <a:pt x="45" y="170"/>
                        <a:pt x="0" y="193"/>
                      </a:cubicBezTo>
                      <a:cubicBezTo>
                        <a:pt x="45" y="170"/>
                        <a:pt x="76" y="124"/>
                        <a:pt x="76" y="70"/>
                      </a:cubicBezTo>
                      <a:cubicBezTo>
                        <a:pt x="76" y="44"/>
                        <a:pt x="69" y="20"/>
                        <a:pt x="56" y="0"/>
                      </a:cubicBezTo>
                    </a:path>
                  </a:pathLst>
                </a:custGeom>
                <a:solidFill>
                  <a:srgbClr val="A7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7" name="Freeform 247">
                  <a:extLst>
                    <a:ext uri="{FF2B5EF4-FFF2-40B4-BE49-F238E27FC236}">
                      <a16:creationId xmlns:a16="http://schemas.microsoft.com/office/drawing/2014/main" id="{73E294EF-93A2-BA48-8392-56D147AAD45E}"/>
                    </a:ext>
                  </a:extLst>
                </p:cNvPr>
                <p:cNvSpPr>
                  <a:spLocks/>
                </p:cNvSpPr>
                <p:nvPr/>
              </p:nvSpPr>
              <p:spPr bwMode="auto">
                <a:xfrm>
                  <a:off x="4440527" y="3165386"/>
                  <a:ext cx="377988" cy="488985"/>
                </a:xfrm>
                <a:custGeom>
                  <a:avLst/>
                  <a:gdLst>
                    <a:gd name="T0" fmla="*/ 141 w 160"/>
                    <a:gd name="T1" fmla="*/ 0 h 207"/>
                    <a:gd name="T2" fmla="*/ 47 w 160"/>
                    <a:gd name="T3" fmla="*/ 141 h 207"/>
                    <a:gd name="T4" fmla="*/ 47 w 160"/>
                    <a:gd name="T5" fmla="*/ 141 h 207"/>
                    <a:gd name="T6" fmla="*/ 47 w 160"/>
                    <a:gd name="T7" fmla="*/ 141 h 207"/>
                    <a:gd name="T8" fmla="*/ 47 w 160"/>
                    <a:gd name="T9" fmla="*/ 141 h 207"/>
                    <a:gd name="T10" fmla="*/ 47 w 160"/>
                    <a:gd name="T11" fmla="*/ 141 h 207"/>
                    <a:gd name="T12" fmla="*/ 47 w 160"/>
                    <a:gd name="T13" fmla="*/ 141 h 207"/>
                    <a:gd name="T14" fmla="*/ 47 w 160"/>
                    <a:gd name="T15" fmla="*/ 142 h 207"/>
                    <a:gd name="T16" fmla="*/ 47 w 160"/>
                    <a:gd name="T17" fmla="*/ 142 h 207"/>
                    <a:gd name="T18" fmla="*/ 47 w 160"/>
                    <a:gd name="T19" fmla="*/ 142 h 207"/>
                    <a:gd name="T20" fmla="*/ 47 w 160"/>
                    <a:gd name="T21" fmla="*/ 142 h 207"/>
                    <a:gd name="T22" fmla="*/ 47 w 160"/>
                    <a:gd name="T23" fmla="*/ 142 h 207"/>
                    <a:gd name="T24" fmla="*/ 46 w 160"/>
                    <a:gd name="T25" fmla="*/ 142 h 207"/>
                    <a:gd name="T26" fmla="*/ 46 w 160"/>
                    <a:gd name="T27" fmla="*/ 142 h 207"/>
                    <a:gd name="T28" fmla="*/ 46 w 160"/>
                    <a:gd name="T29" fmla="*/ 142 h 207"/>
                    <a:gd name="T30" fmla="*/ 46 w 160"/>
                    <a:gd name="T31" fmla="*/ 142 h 207"/>
                    <a:gd name="T32" fmla="*/ 46 w 160"/>
                    <a:gd name="T33" fmla="*/ 142 h 207"/>
                    <a:gd name="T34" fmla="*/ 46 w 160"/>
                    <a:gd name="T35" fmla="*/ 143 h 207"/>
                    <a:gd name="T36" fmla="*/ 46 w 160"/>
                    <a:gd name="T37" fmla="*/ 143 h 207"/>
                    <a:gd name="T38" fmla="*/ 34 w 160"/>
                    <a:gd name="T39" fmla="*/ 152 h 207"/>
                    <a:gd name="T40" fmla="*/ 20 w 160"/>
                    <a:gd name="T41" fmla="*/ 156 h 207"/>
                    <a:gd name="T42" fmla="*/ 20 w 160"/>
                    <a:gd name="T43" fmla="*/ 156 h 207"/>
                    <a:gd name="T44" fmla="*/ 20 w 160"/>
                    <a:gd name="T45" fmla="*/ 156 h 207"/>
                    <a:gd name="T46" fmla="*/ 5 w 160"/>
                    <a:gd name="T47" fmla="*/ 152 h 207"/>
                    <a:gd name="T48" fmla="*/ 0 w 160"/>
                    <a:gd name="T49" fmla="*/ 149 h 207"/>
                    <a:gd name="T50" fmla="*/ 38 w 160"/>
                    <a:gd name="T51" fmla="*/ 207 h 207"/>
                    <a:gd name="T52" fmla="*/ 85 w 160"/>
                    <a:gd name="T53" fmla="*/ 193 h 207"/>
                    <a:gd name="T54" fmla="*/ 160 w 160"/>
                    <a:gd name="T55" fmla="*/ 71 h 207"/>
                    <a:gd name="T56" fmla="*/ 141 w 160"/>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207">
                      <a:moveTo>
                        <a:pt x="141" y="0"/>
                      </a:move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2"/>
                      </a:cubicBezTo>
                      <a:cubicBezTo>
                        <a:pt x="47" y="142"/>
                        <a:pt x="47" y="142"/>
                        <a:pt x="47" y="142"/>
                      </a:cubicBezTo>
                      <a:cubicBezTo>
                        <a:pt x="47" y="142"/>
                        <a:pt x="47" y="142"/>
                        <a:pt x="47" y="142"/>
                      </a:cubicBezTo>
                      <a:cubicBezTo>
                        <a:pt x="47" y="142"/>
                        <a:pt x="47" y="142"/>
                        <a:pt x="47" y="142"/>
                      </a:cubicBezTo>
                      <a:cubicBezTo>
                        <a:pt x="47" y="142"/>
                        <a:pt x="47" y="142"/>
                        <a:pt x="47" y="142"/>
                      </a:cubicBezTo>
                      <a:cubicBezTo>
                        <a:pt x="47" y="142"/>
                        <a:pt x="46" y="142"/>
                        <a:pt x="46" y="142"/>
                      </a:cubicBezTo>
                      <a:cubicBezTo>
                        <a:pt x="46" y="142"/>
                        <a:pt x="46" y="142"/>
                        <a:pt x="46" y="142"/>
                      </a:cubicBezTo>
                      <a:cubicBezTo>
                        <a:pt x="46" y="142"/>
                        <a:pt x="46" y="142"/>
                        <a:pt x="46" y="142"/>
                      </a:cubicBezTo>
                      <a:cubicBezTo>
                        <a:pt x="46" y="142"/>
                        <a:pt x="46" y="142"/>
                        <a:pt x="46" y="142"/>
                      </a:cubicBezTo>
                      <a:cubicBezTo>
                        <a:pt x="46" y="142"/>
                        <a:pt x="46" y="142"/>
                        <a:pt x="46" y="142"/>
                      </a:cubicBezTo>
                      <a:cubicBezTo>
                        <a:pt x="46" y="143"/>
                        <a:pt x="46" y="143"/>
                        <a:pt x="46" y="143"/>
                      </a:cubicBezTo>
                      <a:cubicBezTo>
                        <a:pt x="46" y="143"/>
                        <a:pt x="46" y="143"/>
                        <a:pt x="46" y="143"/>
                      </a:cubicBezTo>
                      <a:cubicBezTo>
                        <a:pt x="43" y="147"/>
                        <a:pt x="39" y="150"/>
                        <a:pt x="34" y="152"/>
                      </a:cubicBezTo>
                      <a:cubicBezTo>
                        <a:pt x="30" y="154"/>
                        <a:pt x="25" y="156"/>
                        <a:pt x="20" y="156"/>
                      </a:cubicBezTo>
                      <a:cubicBezTo>
                        <a:pt x="20" y="156"/>
                        <a:pt x="20" y="156"/>
                        <a:pt x="20" y="156"/>
                      </a:cubicBezTo>
                      <a:cubicBezTo>
                        <a:pt x="20" y="156"/>
                        <a:pt x="20" y="156"/>
                        <a:pt x="20" y="156"/>
                      </a:cubicBezTo>
                      <a:cubicBezTo>
                        <a:pt x="15" y="156"/>
                        <a:pt x="10" y="154"/>
                        <a:pt x="5" y="152"/>
                      </a:cubicBezTo>
                      <a:cubicBezTo>
                        <a:pt x="4" y="151"/>
                        <a:pt x="2" y="150"/>
                        <a:pt x="0" y="149"/>
                      </a:cubicBezTo>
                      <a:cubicBezTo>
                        <a:pt x="38" y="207"/>
                        <a:pt x="38" y="207"/>
                        <a:pt x="38" y="207"/>
                      </a:cubicBezTo>
                      <a:cubicBezTo>
                        <a:pt x="55" y="205"/>
                        <a:pt x="71" y="200"/>
                        <a:pt x="85" y="193"/>
                      </a:cubicBezTo>
                      <a:cubicBezTo>
                        <a:pt x="130" y="170"/>
                        <a:pt x="160" y="124"/>
                        <a:pt x="160" y="71"/>
                      </a:cubicBezTo>
                      <a:cubicBezTo>
                        <a:pt x="160" y="45"/>
                        <a:pt x="153" y="21"/>
                        <a:pt x="141" y="0"/>
                      </a:cubicBezTo>
                    </a:path>
                  </a:pathLst>
                </a:custGeom>
                <a:solidFill>
                  <a:srgbClr val="003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8" name="Freeform 248">
                  <a:extLst>
                    <a:ext uri="{FF2B5EF4-FFF2-40B4-BE49-F238E27FC236}">
                      <a16:creationId xmlns:a16="http://schemas.microsoft.com/office/drawing/2014/main" id="{CC20E4D0-6283-004E-B030-E4A9509532A4}"/>
                    </a:ext>
                  </a:extLst>
                </p:cNvPr>
                <p:cNvSpPr>
                  <a:spLocks/>
                </p:cNvSpPr>
                <p:nvPr/>
              </p:nvSpPr>
              <p:spPr bwMode="auto">
                <a:xfrm>
                  <a:off x="4257533" y="2985391"/>
                  <a:ext cx="569983" cy="548983"/>
                </a:xfrm>
                <a:custGeom>
                  <a:avLst/>
                  <a:gdLst>
                    <a:gd name="T0" fmla="*/ 222 w 241"/>
                    <a:gd name="T1" fmla="*/ 11 h 232"/>
                    <a:gd name="T2" fmla="*/ 175 w 241"/>
                    <a:gd name="T3" fmla="*/ 20 h 232"/>
                    <a:gd name="T4" fmla="*/ 97 w 241"/>
                    <a:gd name="T5" fmla="*/ 138 h 232"/>
                    <a:gd name="T6" fmla="*/ 65 w 241"/>
                    <a:gd name="T7" fmla="*/ 91 h 232"/>
                    <a:gd name="T8" fmla="*/ 19 w 241"/>
                    <a:gd name="T9" fmla="*/ 82 h 232"/>
                    <a:gd name="T10" fmla="*/ 10 w 241"/>
                    <a:gd name="T11" fmla="*/ 128 h 232"/>
                    <a:gd name="T12" fmla="*/ 69 w 241"/>
                    <a:gd name="T13" fmla="*/ 217 h 232"/>
                    <a:gd name="T14" fmla="*/ 83 w 241"/>
                    <a:gd name="T15" fmla="*/ 228 h 232"/>
                    <a:gd name="T16" fmla="*/ 95 w 241"/>
                    <a:gd name="T17" fmla="*/ 231 h 232"/>
                    <a:gd name="T18" fmla="*/ 95 w 241"/>
                    <a:gd name="T19" fmla="*/ 231 h 232"/>
                    <a:gd name="T20" fmla="*/ 96 w 241"/>
                    <a:gd name="T21" fmla="*/ 232 h 232"/>
                    <a:gd name="T22" fmla="*/ 97 w 241"/>
                    <a:gd name="T23" fmla="*/ 232 h 232"/>
                    <a:gd name="T24" fmla="*/ 97 w 241"/>
                    <a:gd name="T25" fmla="*/ 232 h 232"/>
                    <a:gd name="T26" fmla="*/ 98 w 241"/>
                    <a:gd name="T27" fmla="*/ 231 h 232"/>
                    <a:gd name="T28" fmla="*/ 99 w 241"/>
                    <a:gd name="T29" fmla="*/ 231 h 232"/>
                    <a:gd name="T30" fmla="*/ 111 w 241"/>
                    <a:gd name="T31" fmla="*/ 228 h 232"/>
                    <a:gd name="T32" fmla="*/ 124 w 241"/>
                    <a:gd name="T33" fmla="*/ 217 h 232"/>
                    <a:gd name="T34" fmla="*/ 231 w 241"/>
                    <a:gd name="T35" fmla="*/ 57 h 232"/>
                    <a:gd name="T36" fmla="*/ 222 w 241"/>
                    <a:gd name="T37" fmla="*/ 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32">
                      <a:moveTo>
                        <a:pt x="222" y="11"/>
                      </a:moveTo>
                      <a:cubicBezTo>
                        <a:pt x="206" y="0"/>
                        <a:pt x="186" y="5"/>
                        <a:pt x="175" y="20"/>
                      </a:cubicBezTo>
                      <a:cubicBezTo>
                        <a:pt x="97" y="138"/>
                        <a:pt x="97" y="138"/>
                        <a:pt x="97" y="138"/>
                      </a:cubicBezTo>
                      <a:cubicBezTo>
                        <a:pt x="65" y="91"/>
                        <a:pt x="65" y="91"/>
                        <a:pt x="65" y="91"/>
                      </a:cubicBezTo>
                      <a:cubicBezTo>
                        <a:pt x="55" y="76"/>
                        <a:pt x="35" y="72"/>
                        <a:pt x="19" y="82"/>
                      </a:cubicBezTo>
                      <a:cubicBezTo>
                        <a:pt x="4" y="92"/>
                        <a:pt x="0" y="113"/>
                        <a:pt x="10" y="128"/>
                      </a:cubicBezTo>
                      <a:cubicBezTo>
                        <a:pt x="69" y="217"/>
                        <a:pt x="69" y="217"/>
                        <a:pt x="69" y="217"/>
                      </a:cubicBezTo>
                      <a:cubicBezTo>
                        <a:pt x="73" y="222"/>
                        <a:pt x="77" y="226"/>
                        <a:pt x="83" y="228"/>
                      </a:cubicBezTo>
                      <a:cubicBezTo>
                        <a:pt x="87" y="230"/>
                        <a:pt x="91" y="231"/>
                        <a:pt x="95" y="231"/>
                      </a:cubicBezTo>
                      <a:cubicBezTo>
                        <a:pt x="95" y="231"/>
                        <a:pt x="95" y="231"/>
                        <a:pt x="95" y="231"/>
                      </a:cubicBezTo>
                      <a:cubicBezTo>
                        <a:pt x="95" y="231"/>
                        <a:pt x="96" y="232"/>
                        <a:pt x="96" y="232"/>
                      </a:cubicBezTo>
                      <a:cubicBezTo>
                        <a:pt x="97" y="232"/>
                        <a:pt x="97" y="232"/>
                        <a:pt x="97" y="232"/>
                      </a:cubicBezTo>
                      <a:cubicBezTo>
                        <a:pt x="97" y="232"/>
                        <a:pt x="97" y="232"/>
                        <a:pt x="97" y="232"/>
                      </a:cubicBezTo>
                      <a:cubicBezTo>
                        <a:pt x="98" y="232"/>
                        <a:pt x="98" y="231"/>
                        <a:pt x="98" y="231"/>
                      </a:cubicBezTo>
                      <a:cubicBezTo>
                        <a:pt x="99" y="231"/>
                        <a:pt x="99" y="231"/>
                        <a:pt x="99" y="231"/>
                      </a:cubicBezTo>
                      <a:cubicBezTo>
                        <a:pt x="103" y="231"/>
                        <a:pt x="107" y="230"/>
                        <a:pt x="111" y="228"/>
                      </a:cubicBezTo>
                      <a:cubicBezTo>
                        <a:pt x="116" y="226"/>
                        <a:pt x="121" y="222"/>
                        <a:pt x="124" y="217"/>
                      </a:cubicBezTo>
                      <a:cubicBezTo>
                        <a:pt x="231" y="57"/>
                        <a:pt x="231" y="57"/>
                        <a:pt x="231" y="57"/>
                      </a:cubicBezTo>
                      <a:cubicBezTo>
                        <a:pt x="241" y="41"/>
                        <a:pt x="237" y="21"/>
                        <a:pt x="2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59" name="Freeform 249">
                  <a:extLst>
                    <a:ext uri="{FF2B5EF4-FFF2-40B4-BE49-F238E27FC236}">
                      <a16:creationId xmlns:a16="http://schemas.microsoft.com/office/drawing/2014/main" id="{826D92BD-DBC3-B34D-812A-8BA4A834F533}"/>
                    </a:ext>
                  </a:extLst>
                </p:cNvPr>
                <p:cNvSpPr>
                  <a:spLocks noEditPoints="1"/>
                </p:cNvSpPr>
                <p:nvPr/>
              </p:nvSpPr>
              <p:spPr bwMode="auto">
                <a:xfrm>
                  <a:off x="4671520" y="2997391"/>
                  <a:ext cx="143996" cy="77998"/>
                </a:xfrm>
                <a:custGeom>
                  <a:avLst/>
                  <a:gdLst>
                    <a:gd name="T0" fmla="*/ 1 w 61"/>
                    <a:gd name="T1" fmla="*/ 14 h 33"/>
                    <a:gd name="T2" fmla="*/ 0 w 61"/>
                    <a:gd name="T3" fmla="*/ 15 h 33"/>
                    <a:gd name="T4" fmla="*/ 0 w 61"/>
                    <a:gd name="T5" fmla="*/ 15 h 33"/>
                    <a:gd name="T6" fmla="*/ 1 w 61"/>
                    <a:gd name="T7" fmla="*/ 14 h 33"/>
                    <a:gd name="T8" fmla="*/ 1 w 61"/>
                    <a:gd name="T9" fmla="*/ 14 h 33"/>
                    <a:gd name="T10" fmla="*/ 1 w 61"/>
                    <a:gd name="T11" fmla="*/ 14 h 33"/>
                    <a:gd name="T12" fmla="*/ 1 w 61"/>
                    <a:gd name="T13" fmla="*/ 14 h 33"/>
                    <a:gd name="T14" fmla="*/ 28 w 61"/>
                    <a:gd name="T15" fmla="*/ 0 h 33"/>
                    <a:gd name="T16" fmla="*/ 47 w 61"/>
                    <a:gd name="T17" fmla="*/ 6 h 33"/>
                    <a:gd name="T18" fmla="*/ 61 w 61"/>
                    <a:gd name="T19" fmla="*/ 33 h 33"/>
                    <a:gd name="T20" fmla="*/ 47 w 61"/>
                    <a:gd name="T21" fmla="*/ 6 h 33"/>
                    <a:gd name="T22" fmla="*/ 28 w 61"/>
                    <a:gd name="T23" fmla="*/ 0 h 33"/>
                    <a:gd name="T24" fmla="*/ 28 w 61"/>
                    <a:gd name="T25" fmla="*/ 0 h 33"/>
                    <a:gd name="T26" fmla="*/ 28 w 61"/>
                    <a:gd name="T27" fmla="*/ 0 h 33"/>
                    <a:gd name="T28" fmla="*/ 28 w 61"/>
                    <a:gd name="T29" fmla="*/ 0 h 33"/>
                    <a:gd name="T30" fmla="*/ 28 w 6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3">
                      <a:moveTo>
                        <a:pt x="1" y="14"/>
                      </a:moveTo>
                      <a:cubicBezTo>
                        <a:pt x="1" y="14"/>
                        <a:pt x="1" y="14"/>
                        <a:pt x="0" y="15"/>
                      </a:cubicBezTo>
                      <a:cubicBezTo>
                        <a:pt x="0" y="15"/>
                        <a:pt x="0" y="15"/>
                        <a:pt x="0" y="15"/>
                      </a:cubicBezTo>
                      <a:cubicBezTo>
                        <a:pt x="1" y="14"/>
                        <a:pt x="1" y="14"/>
                        <a:pt x="1" y="14"/>
                      </a:cubicBezTo>
                      <a:moveTo>
                        <a:pt x="1" y="14"/>
                      </a:moveTo>
                      <a:cubicBezTo>
                        <a:pt x="1" y="14"/>
                        <a:pt x="1" y="14"/>
                        <a:pt x="1" y="14"/>
                      </a:cubicBezTo>
                      <a:cubicBezTo>
                        <a:pt x="1" y="14"/>
                        <a:pt x="1" y="14"/>
                        <a:pt x="1" y="14"/>
                      </a:cubicBezTo>
                      <a:moveTo>
                        <a:pt x="28" y="0"/>
                      </a:moveTo>
                      <a:cubicBezTo>
                        <a:pt x="35" y="0"/>
                        <a:pt x="41" y="2"/>
                        <a:pt x="47" y="6"/>
                      </a:cubicBezTo>
                      <a:cubicBezTo>
                        <a:pt x="56" y="12"/>
                        <a:pt x="61" y="23"/>
                        <a:pt x="61" y="33"/>
                      </a:cubicBezTo>
                      <a:cubicBezTo>
                        <a:pt x="61" y="23"/>
                        <a:pt x="56" y="12"/>
                        <a:pt x="47" y="6"/>
                      </a:cubicBezTo>
                      <a:cubicBezTo>
                        <a:pt x="41" y="2"/>
                        <a:pt x="35" y="0"/>
                        <a:pt x="28" y="0"/>
                      </a:cubicBezTo>
                      <a:moveTo>
                        <a:pt x="28" y="0"/>
                      </a:moveTo>
                      <a:cubicBezTo>
                        <a:pt x="28" y="0"/>
                        <a:pt x="28" y="0"/>
                        <a:pt x="28" y="0"/>
                      </a:cubicBezTo>
                      <a:cubicBezTo>
                        <a:pt x="28" y="0"/>
                        <a:pt x="28" y="0"/>
                        <a:pt x="28" y="0"/>
                      </a:cubicBezTo>
                      <a:cubicBezTo>
                        <a:pt x="28" y="0"/>
                        <a:pt x="28" y="0"/>
                        <a:pt x="28"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0" name="Freeform 250">
                  <a:extLst>
                    <a:ext uri="{FF2B5EF4-FFF2-40B4-BE49-F238E27FC236}">
                      <a16:creationId xmlns:a16="http://schemas.microsoft.com/office/drawing/2014/main" id="{4709EDE6-F5BE-6C43-99D6-64A72CD360F1}"/>
                    </a:ext>
                  </a:extLst>
                </p:cNvPr>
                <p:cNvSpPr>
                  <a:spLocks noEditPoints="1"/>
                </p:cNvSpPr>
                <p:nvPr/>
              </p:nvSpPr>
              <p:spPr bwMode="auto">
                <a:xfrm>
                  <a:off x="4520525" y="3498376"/>
                  <a:ext cx="30999" cy="25999"/>
                </a:xfrm>
                <a:custGeom>
                  <a:avLst/>
                  <a:gdLst>
                    <a:gd name="T0" fmla="*/ 12 w 13"/>
                    <a:gd name="T1" fmla="*/ 2 h 11"/>
                    <a:gd name="T2" fmla="*/ 1 w 13"/>
                    <a:gd name="T3" fmla="*/ 11 h 11"/>
                    <a:gd name="T4" fmla="*/ 0 w 13"/>
                    <a:gd name="T5" fmla="*/ 11 h 11"/>
                    <a:gd name="T6" fmla="*/ 12 w 13"/>
                    <a:gd name="T7" fmla="*/ 2 h 11"/>
                    <a:gd name="T8" fmla="*/ 12 w 13"/>
                    <a:gd name="T9" fmla="*/ 1 h 11"/>
                    <a:gd name="T10" fmla="*/ 12 w 13"/>
                    <a:gd name="T11" fmla="*/ 2 h 11"/>
                    <a:gd name="T12" fmla="*/ 12 w 13"/>
                    <a:gd name="T13" fmla="*/ 1 h 11"/>
                    <a:gd name="T14" fmla="*/ 12 w 13"/>
                    <a:gd name="T15" fmla="*/ 1 h 11"/>
                    <a:gd name="T16" fmla="*/ 12 w 13"/>
                    <a:gd name="T17" fmla="*/ 1 h 11"/>
                    <a:gd name="T18" fmla="*/ 12 w 13"/>
                    <a:gd name="T19" fmla="*/ 1 h 11"/>
                    <a:gd name="T20" fmla="*/ 12 w 13"/>
                    <a:gd name="T21" fmla="*/ 1 h 11"/>
                    <a:gd name="T22" fmla="*/ 12 w 13"/>
                    <a:gd name="T23" fmla="*/ 1 h 11"/>
                    <a:gd name="T24" fmla="*/ 12 w 13"/>
                    <a:gd name="T25" fmla="*/ 1 h 11"/>
                    <a:gd name="T26" fmla="*/ 13 w 13"/>
                    <a:gd name="T27" fmla="*/ 1 h 11"/>
                    <a:gd name="T28" fmla="*/ 13 w 13"/>
                    <a:gd name="T29" fmla="*/ 1 h 11"/>
                    <a:gd name="T30" fmla="*/ 13 w 13"/>
                    <a:gd name="T31" fmla="*/ 1 h 11"/>
                    <a:gd name="T32" fmla="*/ 13 w 13"/>
                    <a:gd name="T33" fmla="*/ 1 h 11"/>
                    <a:gd name="T34" fmla="*/ 13 w 13"/>
                    <a:gd name="T35" fmla="*/ 1 h 11"/>
                    <a:gd name="T36" fmla="*/ 13 w 13"/>
                    <a:gd name="T37" fmla="*/ 1 h 11"/>
                    <a:gd name="T38" fmla="*/ 13 w 13"/>
                    <a:gd name="T39" fmla="*/ 0 h 11"/>
                    <a:gd name="T40" fmla="*/ 13 w 13"/>
                    <a:gd name="T41" fmla="*/ 1 h 11"/>
                    <a:gd name="T42" fmla="*/ 13 w 13"/>
                    <a:gd name="T43" fmla="*/ 0 h 11"/>
                    <a:gd name="T44" fmla="*/ 13 w 13"/>
                    <a:gd name="T45" fmla="*/ 0 h 11"/>
                    <a:gd name="T46" fmla="*/ 13 w 13"/>
                    <a:gd name="T47" fmla="*/ 0 h 11"/>
                    <a:gd name="T48" fmla="*/ 13 w 13"/>
                    <a:gd name="T49" fmla="*/ 0 h 11"/>
                    <a:gd name="T50" fmla="*/ 13 w 13"/>
                    <a:gd name="T51" fmla="*/ 0 h 11"/>
                    <a:gd name="T52" fmla="*/ 13 w 13"/>
                    <a:gd name="T53" fmla="*/ 0 h 11"/>
                    <a:gd name="T54" fmla="*/ 13 w 1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1">
                      <a:moveTo>
                        <a:pt x="12" y="2"/>
                      </a:moveTo>
                      <a:cubicBezTo>
                        <a:pt x="9" y="6"/>
                        <a:pt x="5" y="9"/>
                        <a:pt x="1" y="11"/>
                      </a:cubicBezTo>
                      <a:cubicBezTo>
                        <a:pt x="0" y="11"/>
                        <a:pt x="0" y="11"/>
                        <a:pt x="0" y="11"/>
                      </a:cubicBezTo>
                      <a:cubicBezTo>
                        <a:pt x="5" y="9"/>
                        <a:pt x="9" y="6"/>
                        <a:pt x="12" y="2"/>
                      </a:cubicBezTo>
                      <a:moveTo>
                        <a:pt x="12" y="1"/>
                      </a:moveTo>
                      <a:cubicBezTo>
                        <a:pt x="12" y="2"/>
                        <a:pt x="12" y="2"/>
                        <a:pt x="12" y="2"/>
                      </a:cubicBezTo>
                      <a:cubicBezTo>
                        <a:pt x="12" y="2"/>
                        <a:pt x="12" y="2"/>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0"/>
                        <a:pt x="13" y="0"/>
                        <a:pt x="13" y="1"/>
                      </a:cubicBezTo>
                      <a:cubicBezTo>
                        <a:pt x="13" y="0"/>
                        <a:pt x="13" y="0"/>
                        <a:pt x="13"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1" name="Freeform 251">
                  <a:extLst>
                    <a:ext uri="{FF2B5EF4-FFF2-40B4-BE49-F238E27FC236}">
                      <a16:creationId xmlns:a16="http://schemas.microsoft.com/office/drawing/2014/main" id="{97DF506F-C7C4-594A-94E7-D2227BDADB6C}"/>
                    </a:ext>
                  </a:extLst>
                </p:cNvPr>
                <p:cNvSpPr>
                  <a:spLocks/>
                </p:cNvSpPr>
                <p:nvPr/>
              </p:nvSpPr>
              <p:spPr bwMode="auto">
                <a:xfrm>
                  <a:off x="4487526" y="2997391"/>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2" name="Freeform 252">
                  <a:extLst>
                    <a:ext uri="{FF2B5EF4-FFF2-40B4-BE49-F238E27FC236}">
                      <a16:creationId xmlns:a16="http://schemas.microsoft.com/office/drawing/2014/main" id="{EF756B31-19A3-A84C-90DF-ACBF51C385DD}"/>
                    </a:ext>
                  </a:extLst>
                </p:cNvPr>
                <p:cNvSpPr>
                  <a:spLocks/>
                </p:cNvSpPr>
                <p:nvPr/>
              </p:nvSpPr>
              <p:spPr bwMode="auto">
                <a:xfrm>
                  <a:off x="4451527" y="3524375"/>
                  <a:ext cx="35999" cy="10000"/>
                </a:xfrm>
                <a:custGeom>
                  <a:avLst/>
                  <a:gdLst>
                    <a:gd name="T0" fmla="*/ 0 w 15"/>
                    <a:gd name="T1" fmla="*/ 0 h 4"/>
                    <a:gd name="T2" fmla="*/ 15 w 15"/>
                    <a:gd name="T3" fmla="*/ 4 h 4"/>
                    <a:gd name="T4" fmla="*/ 15 w 15"/>
                    <a:gd name="T5" fmla="*/ 4 h 4"/>
                    <a:gd name="T6" fmla="*/ 13 w 15"/>
                    <a:gd name="T7" fmla="*/ 3 h 4"/>
                    <a:gd name="T8" fmla="*/ 13 w 15"/>
                    <a:gd name="T9" fmla="*/ 3 h 4"/>
                    <a:gd name="T10" fmla="*/ 13 w 15"/>
                    <a:gd name="T11" fmla="*/ 3 h 4"/>
                    <a:gd name="T12" fmla="*/ 12 w 15"/>
                    <a:gd name="T13" fmla="*/ 3 h 4"/>
                    <a:gd name="T14" fmla="*/ 1 w 15"/>
                    <a:gd name="T15" fmla="*/ 1 h 4"/>
                    <a:gd name="T16" fmla="*/ 0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0" y="0"/>
                      </a:moveTo>
                      <a:cubicBezTo>
                        <a:pt x="5" y="2"/>
                        <a:pt x="10" y="4"/>
                        <a:pt x="15" y="4"/>
                      </a:cubicBezTo>
                      <a:cubicBezTo>
                        <a:pt x="15" y="4"/>
                        <a:pt x="15" y="4"/>
                        <a:pt x="15" y="4"/>
                      </a:cubicBezTo>
                      <a:cubicBezTo>
                        <a:pt x="14" y="4"/>
                        <a:pt x="14" y="4"/>
                        <a:pt x="13" y="3"/>
                      </a:cubicBezTo>
                      <a:cubicBezTo>
                        <a:pt x="13" y="3"/>
                        <a:pt x="13" y="3"/>
                        <a:pt x="13" y="3"/>
                      </a:cubicBezTo>
                      <a:cubicBezTo>
                        <a:pt x="13" y="3"/>
                        <a:pt x="13" y="3"/>
                        <a:pt x="13" y="3"/>
                      </a:cubicBezTo>
                      <a:cubicBezTo>
                        <a:pt x="13" y="3"/>
                        <a:pt x="13" y="3"/>
                        <a:pt x="12" y="3"/>
                      </a:cubicBezTo>
                      <a:cubicBezTo>
                        <a:pt x="9" y="3"/>
                        <a:pt x="5" y="2"/>
                        <a:pt x="1" y="1"/>
                      </a:cubicBezTo>
                      <a:cubicBezTo>
                        <a:pt x="1" y="0"/>
                        <a:pt x="1" y="0"/>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3" name="Freeform 253">
                  <a:extLst>
                    <a:ext uri="{FF2B5EF4-FFF2-40B4-BE49-F238E27FC236}">
                      <a16:creationId xmlns:a16="http://schemas.microsoft.com/office/drawing/2014/main" id="{DBD6C7F3-0DA5-DE45-A3A4-63C419F2FA59}"/>
                    </a:ext>
                  </a:extLst>
                </p:cNvPr>
                <p:cNvSpPr>
                  <a:spLocks noEditPoints="1"/>
                </p:cNvSpPr>
                <p:nvPr/>
              </p:nvSpPr>
              <p:spPr bwMode="auto">
                <a:xfrm>
                  <a:off x="4454527" y="3527375"/>
                  <a:ext cx="27999" cy="4000"/>
                </a:xfrm>
                <a:custGeom>
                  <a:avLst/>
                  <a:gdLst>
                    <a:gd name="T0" fmla="*/ 12 w 12"/>
                    <a:gd name="T1" fmla="*/ 2 h 2"/>
                    <a:gd name="T2" fmla="*/ 12 w 12"/>
                    <a:gd name="T3" fmla="*/ 2 h 2"/>
                    <a:gd name="T4" fmla="*/ 12 w 12"/>
                    <a:gd name="T5" fmla="*/ 2 h 2"/>
                    <a:gd name="T6" fmla="*/ 12 w 12"/>
                    <a:gd name="T7" fmla="*/ 2 h 2"/>
                    <a:gd name="T8" fmla="*/ 0 w 12"/>
                    <a:gd name="T9" fmla="*/ 0 h 2"/>
                    <a:gd name="T10" fmla="*/ 11 w 12"/>
                    <a:gd name="T11" fmla="*/ 2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cubicBezTo>
                        <a:pt x="12" y="2"/>
                        <a:pt x="12" y="2"/>
                        <a:pt x="12" y="2"/>
                      </a:cubicBezTo>
                      <a:cubicBezTo>
                        <a:pt x="12" y="2"/>
                        <a:pt x="12" y="2"/>
                        <a:pt x="12" y="2"/>
                      </a:cubicBezTo>
                      <a:cubicBezTo>
                        <a:pt x="12" y="2"/>
                        <a:pt x="12" y="2"/>
                        <a:pt x="12" y="2"/>
                      </a:cubicBezTo>
                      <a:moveTo>
                        <a:pt x="0" y="0"/>
                      </a:moveTo>
                      <a:cubicBezTo>
                        <a:pt x="4" y="1"/>
                        <a:pt x="8" y="2"/>
                        <a:pt x="11" y="2"/>
                      </a:cubicBezTo>
                      <a:cubicBezTo>
                        <a:pt x="7" y="2"/>
                        <a:pt x="4" y="1"/>
                        <a:pt x="0"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4" name="Freeform 254">
                  <a:extLst>
                    <a:ext uri="{FF2B5EF4-FFF2-40B4-BE49-F238E27FC236}">
                      <a16:creationId xmlns:a16="http://schemas.microsoft.com/office/drawing/2014/main" id="{48F2C4DD-A005-E541-B794-AC512403AFAF}"/>
                    </a:ext>
                  </a:extLst>
                </p:cNvPr>
                <p:cNvSpPr>
                  <a:spLocks noEditPoints="1"/>
                </p:cNvSpPr>
                <p:nvPr/>
              </p:nvSpPr>
              <p:spPr bwMode="auto">
                <a:xfrm>
                  <a:off x="4421528" y="3262383"/>
                  <a:ext cx="65998" cy="254992"/>
                </a:xfrm>
                <a:custGeom>
                  <a:avLst/>
                  <a:gdLst>
                    <a:gd name="T0" fmla="*/ 4 w 28"/>
                    <a:gd name="T1" fmla="*/ 104 h 108"/>
                    <a:gd name="T2" fmla="*/ 8 w 28"/>
                    <a:gd name="T3" fmla="*/ 108 h 108"/>
                    <a:gd name="T4" fmla="*/ 8 w 28"/>
                    <a:gd name="T5" fmla="*/ 108 h 108"/>
                    <a:gd name="T6" fmla="*/ 4 w 28"/>
                    <a:gd name="T7" fmla="*/ 104 h 108"/>
                    <a:gd name="T8" fmla="*/ 3 w 28"/>
                    <a:gd name="T9" fmla="*/ 104 h 108"/>
                    <a:gd name="T10" fmla="*/ 3 w 28"/>
                    <a:gd name="T11" fmla="*/ 104 h 108"/>
                    <a:gd name="T12" fmla="*/ 3 w 28"/>
                    <a:gd name="T13" fmla="*/ 104 h 108"/>
                    <a:gd name="T14" fmla="*/ 3 w 28"/>
                    <a:gd name="T15" fmla="*/ 104 h 108"/>
                    <a:gd name="T16" fmla="*/ 3 w 28"/>
                    <a:gd name="T17" fmla="*/ 104 h 108"/>
                    <a:gd name="T18" fmla="*/ 3 w 28"/>
                    <a:gd name="T19" fmla="*/ 104 h 108"/>
                    <a:gd name="T20" fmla="*/ 3 w 28"/>
                    <a:gd name="T21" fmla="*/ 104 h 108"/>
                    <a:gd name="T22" fmla="*/ 3 w 28"/>
                    <a:gd name="T23" fmla="*/ 104 h 108"/>
                    <a:gd name="T24" fmla="*/ 3 w 28"/>
                    <a:gd name="T25" fmla="*/ 104 h 108"/>
                    <a:gd name="T26" fmla="*/ 3 w 28"/>
                    <a:gd name="T27" fmla="*/ 103 h 108"/>
                    <a:gd name="T28" fmla="*/ 3 w 28"/>
                    <a:gd name="T29" fmla="*/ 103 h 108"/>
                    <a:gd name="T30" fmla="*/ 3 w 28"/>
                    <a:gd name="T31" fmla="*/ 103 h 108"/>
                    <a:gd name="T32" fmla="*/ 3 w 28"/>
                    <a:gd name="T33" fmla="*/ 103 h 108"/>
                    <a:gd name="T34" fmla="*/ 3 w 28"/>
                    <a:gd name="T35" fmla="*/ 103 h 108"/>
                    <a:gd name="T36" fmla="*/ 3 w 28"/>
                    <a:gd name="T37" fmla="*/ 103 h 108"/>
                    <a:gd name="T38" fmla="*/ 3 w 28"/>
                    <a:gd name="T39" fmla="*/ 103 h 108"/>
                    <a:gd name="T40" fmla="*/ 3 w 28"/>
                    <a:gd name="T41" fmla="*/ 103 h 108"/>
                    <a:gd name="T42" fmla="*/ 3 w 28"/>
                    <a:gd name="T43" fmla="*/ 103 h 108"/>
                    <a:gd name="T44" fmla="*/ 2 w 28"/>
                    <a:gd name="T45" fmla="*/ 103 h 108"/>
                    <a:gd name="T46" fmla="*/ 2 w 28"/>
                    <a:gd name="T47" fmla="*/ 103 h 108"/>
                    <a:gd name="T48" fmla="*/ 2 w 28"/>
                    <a:gd name="T49" fmla="*/ 103 h 108"/>
                    <a:gd name="T50" fmla="*/ 1 w 28"/>
                    <a:gd name="T51" fmla="*/ 100 h 108"/>
                    <a:gd name="T52" fmla="*/ 1 w 28"/>
                    <a:gd name="T53" fmla="*/ 100 h 108"/>
                    <a:gd name="T54" fmla="*/ 1 w 28"/>
                    <a:gd name="T55" fmla="*/ 100 h 108"/>
                    <a:gd name="T56" fmla="*/ 0 w 28"/>
                    <a:gd name="T57" fmla="*/ 100 h 108"/>
                    <a:gd name="T58" fmla="*/ 0 w 28"/>
                    <a:gd name="T59" fmla="*/ 100 h 108"/>
                    <a:gd name="T60" fmla="*/ 0 w 28"/>
                    <a:gd name="T61" fmla="*/ 100 h 108"/>
                    <a:gd name="T62" fmla="*/ 0 w 28"/>
                    <a:gd name="T63" fmla="*/ 100 h 108"/>
                    <a:gd name="T64" fmla="*/ 0 w 28"/>
                    <a:gd name="T65" fmla="*/ 100 h 108"/>
                    <a:gd name="T66" fmla="*/ 0 w 28"/>
                    <a:gd name="T67" fmla="*/ 100 h 108"/>
                    <a:gd name="T68" fmla="*/ 13 w 28"/>
                    <a:gd name="T69" fmla="*/ 0 h 108"/>
                    <a:gd name="T70" fmla="*/ 28 w 28"/>
                    <a:gd name="T71" fmla="*/ 21 h 108"/>
                    <a:gd name="T72" fmla="*/ 13 w 28"/>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08">
                      <a:moveTo>
                        <a:pt x="4" y="104"/>
                      </a:moveTo>
                      <a:cubicBezTo>
                        <a:pt x="5" y="106"/>
                        <a:pt x="7" y="107"/>
                        <a:pt x="8" y="108"/>
                      </a:cubicBezTo>
                      <a:cubicBezTo>
                        <a:pt x="8" y="108"/>
                        <a:pt x="8" y="108"/>
                        <a:pt x="8" y="108"/>
                      </a:cubicBezTo>
                      <a:cubicBezTo>
                        <a:pt x="7" y="107"/>
                        <a:pt x="5" y="106"/>
                        <a:pt x="4"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2" y="103"/>
                      </a:moveTo>
                      <a:cubicBezTo>
                        <a:pt x="2" y="103"/>
                        <a:pt x="2" y="103"/>
                        <a:pt x="2" y="103"/>
                      </a:cubicBezTo>
                      <a:cubicBezTo>
                        <a:pt x="2" y="103"/>
                        <a:pt x="2" y="103"/>
                        <a:pt x="2" y="103"/>
                      </a:cubicBezTo>
                      <a:moveTo>
                        <a:pt x="1" y="100"/>
                      </a:moveTo>
                      <a:cubicBezTo>
                        <a:pt x="1" y="100"/>
                        <a:pt x="1" y="100"/>
                        <a:pt x="1" y="100"/>
                      </a:cubicBezTo>
                      <a:cubicBezTo>
                        <a:pt x="1" y="100"/>
                        <a:pt x="1" y="100"/>
                        <a:pt x="1" y="100"/>
                      </a:cubicBezTo>
                      <a:moveTo>
                        <a:pt x="0" y="100"/>
                      </a:moveTo>
                      <a:cubicBezTo>
                        <a:pt x="0" y="100"/>
                        <a:pt x="0" y="100"/>
                        <a:pt x="0" y="100"/>
                      </a:cubicBezTo>
                      <a:cubicBezTo>
                        <a:pt x="0" y="100"/>
                        <a:pt x="0" y="100"/>
                        <a:pt x="0" y="100"/>
                      </a:cubicBezTo>
                      <a:moveTo>
                        <a:pt x="0" y="100"/>
                      </a:moveTo>
                      <a:cubicBezTo>
                        <a:pt x="0" y="100"/>
                        <a:pt x="0" y="100"/>
                        <a:pt x="0" y="100"/>
                      </a:cubicBezTo>
                      <a:cubicBezTo>
                        <a:pt x="0" y="100"/>
                        <a:pt x="0" y="100"/>
                        <a:pt x="0" y="100"/>
                      </a:cubicBezTo>
                      <a:moveTo>
                        <a:pt x="13" y="0"/>
                      </a:moveTo>
                      <a:cubicBezTo>
                        <a:pt x="28" y="21"/>
                        <a:pt x="28" y="21"/>
                        <a:pt x="28" y="21"/>
                      </a:cubicBezTo>
                      <a:cubicBezTo>
                        <a:pt x="13" y="0"/>
                        <a:pt x="13" y="0"/>
                        <a:pt x="13"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5" name="Freeform 255">
                  <a:extLst>
                    <a:ext uri="{FF2B5EF4-FFF2-40B4-BE49-F238E27FC236}">
                      <a16:creationId xmlns:a16="http://schemas.microsoft.com/office/drawing/2014/main" id="{6E092BB6-E335-4347-93A7-FB6B1AA4C0AC}"/>
                    </a:ext>
                  </a:extLst>
                </p:cNvPr>
                <p:cNvSpPr>
                  <a:spLocks/>
                </p:cNvSpPr>
                <p:nvPr/>
              </p:nvSpPr>
              <p:spPr bwMode="auto">
                <a:xfrm>
                  <a:off x="4440527" y="3517375"/>
                  <a:ext cx="11000" cy="7000"/>
                </a:xfrm>
                <a:custGeom>
                  <a:avLst/>
                  <a:gdLst>
                    <a:gd name="T0" fmla="*/ 0 w 5"/>
                    <a:gd name="T1" fmla="*/ 0 h 3"/>
                    <a:gd name="T2" fmla="*/ 0 w 5"/>
                    <a:gd name="T3" fmla="*/ 0 h 3"/>
                    <a:gd name="T4" fmla="*/ 5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2" y="1"/>
                        <a:pt x="4" y="2"/>
                        <a:pt x="5" y="3"/>
                      </a:cubicBezTo>
                      <a:cubicBezTo>
                        <a:pt x="5" y="3"/>
                        <a:pt x="5" y="3"/>
                        <a:pt x="5" y="3"/>
                      </a:cubicBezTo>
                      <a:cubicBezTo>
                        <a:pt x="3" y="2"/>
                        <a:pt x="2" y="1"/>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6" name="Freeform 256">
                  <a:extLst>
                    <a:ext uri="{FF2B5EF4-FFF2-40B4-BE49-F238E27FC236}">
                      <a16:creationId xmlns:a16="http://schemas.microsoft.com/office/drawing/2014/main" id="{DECE1A36-7AD3-0143-B2A6-91BB9767D0FE}"/>
                    </a:ext>
                  </a:extLst>
                </p:cNvPr>
                <p:cNvSpPr>
                  <a:spLocks/>
                </p:cNvSpPr>
                <p:nvPr/>
              </p:nvSpPr>
              <p:spPr bwMode="auto">
                <a:xfrm>
                  <a:off x="4269532" y="3165386"/>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7" name="Freeform 257">
                  <a:extLst>
                    <a:ext uri="{FF2B5EF4-FFF2-40B4-BE49-F238E27FC236}">
                      <a16:creationId xmlns:a16="http://schemas.microsoft.com/office/drawing/2014/main" id="{B01A804F-773C-9B42-948A-5FB4FA1F8AF1}"/>
                    </a:ext>
                  </a:extLst>
                </p:cNvPr>
                <p:cNvSpPr>
                  <a:spLocks/>
                </p:cNvSpPr>
                <p:nvPr/>
              </p:nvSpPr>
              <p:spPr bwMode="auto">
                <a:xfrm>
                  <a:off x="4487526" y="3524375"/>
                  <a:ext cx="32999" cy="10000"/>
                </a:xfrm>
                <a:custGeom>
                  <a:avLst/>
                  <a:gdLst>
                    <a:gd name="T0" fmla="*/ 14 w 14"/>
                    <a:gd name="T1" fmla="*/ 0 h 4"/>
                    <a:gd name="T2" fmla="*/ 14 w 14"/>
                    <a:gd name="T3" fmla="*/ 1 h 4"/>
                    <a:gd name="T4" fmla="*/ 2 w 14"/>
                    <a:gd name="T5" fmla="*/ 3 h 4"/>
                    <a:gd name="T6" fmla="*/ 2 w 14"/>
                    <a:gd name="T7" fmla="*/ 3 h 4"/>
                    <a:gd name="T8" fmla="*/ 1 w 14"/>
                    <a:gd name="T9" fmla="*/ 3 h 4"/>
                    <a:gd name="T10" fmla="*/ 1 w 14"/>
                    <a:gd name="T11" fmla="*/ 3 h 4"/>
                    <a:gd name="T12" fmla="*/ 0 w 14"/>
                    <a:gd name="T13" fmla="*/ 4 h 4"/>
                    <a:gd name="T14" fmla="*/ 0 w 14"/>
                    <a:gd name="T15" fmla="*/ 4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cubicBezTo>
                        <a:pt x="14" y="0"/>
                        <a:pt x="14" y="0"/>
                        <a:pt x="14" y="1"/>
                      </a:cubicBezTo>
                      <a:cubicBezTo>
                        <a:pt x="10" y="2"/>
                        <a:pt x="6" y="3"/>
                        <a:pt x="2" y="3"/>
                      </a:cubicBezTo>
                      <a:cubicBezTo>
                        <a:pt x="2" y="3"/>
                        <a:pt x="2" y="3"/>
                        <a:pt x="2" y="3"/>
                      </a:cubicBezTo>
                      <a:cubicBezTo>
                        <a:pt x="1" y="3"/>
                        <a:pt x="1" y="3"/>
                        <a:pt x="1" y="3"/>
                      </a:cubicBezTo>
                      <a:cubicBezTo>
                        <a:pt x="1" y="3"/>
                        <a:pt x="1" y="3"/>
                        <a:pt x="1" y="3"/>
                      </a:cubicBezTo>
                      <a:cubicBezTo>
                        <a:pt x="1" y="4"/>
                        <a:pt x="0" y="4"/>
                        <a:pt x="0" y="4"/>
                      </a:cubicBezTo>
                      <a:cubicBezTo>
                        <a:pt x="0" y="4"/>
                        <a:pt x="0" y="4"/>
                        <a:pt x="0" y="4"/>
                      </a:cubicBezTo>
                      <a:cubicBezTo>
                        <a:pt x="5" y="4"/>
                        <a:pt x="10" y="2"/>
                        <a:pt x="14"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8" name="Freeform 258">
                  <a:extLst>
                    <a:ext uri="{FF2B5EF4-FFF2-40B4-BE49-F238E27FC236}">
                      <a16:creationId xmlns:a16="http://schemas.microsoft.com/office/drawing/2014/main" id="{7892EF75-7CCF-1B41-9CAC-BC107A445471}"/>
                    </a:ext>
                  </a:extLst>
                </p:cNvPr>
                <p:cNvSpPr>
                  <a:spLocks noEditPoints="1"/>
                </p:cNvSpPr>
                <p:nvPr/>
              </p:nvSpPr>
              <p:spPr bwMode="auto">
                <a:xfrm>
                  <a:off x="4489526" y="3527375"/>
                  <a:ext cx="30999" cy="4000"/>
                </a:xfrm>
                <a:custGeom>
                  <a:avLst/>
                  <a:gdLst>
                    <a:gd name="T0" fmla="*/ 1 w 13"/>
                    <a:gd name="T1" fmla="*/ 2 h 2"/>
                    <a:gd name="T2" fmla="*/ 0 w 13"/>
                    <a:gd name="T3" fmla="*/ 2 h 2"/>
                    <a:gd name="T4" fmla="*/ 0 w 13"/>
                    <a:gd name="T5" fmla="*/ 2 h 2"/>
                    <a:gd name="T6" fmla="*/ 1 w 13"/>
                    <a:gd name="T7" fmla="*/ 2 h 2"/>
                    <a:gd name="T8" fmla="*/ 13 w 13"/>
                    <a:gd name="T9" fmla="*/ 0 h 2"/>
                    <a:gd name="T10" fmla="*/ 1 w 13"/>
                    <a:gd name="T11" fmla="*/ 2 h 2"/>
                    <a:gd name="T12" fmla="*/ 13 w 1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3" h="2">
                      <a:moveTo>
                        <a:pt x="1" y="2"/>
                      </a:moveTo>
                      <a:cubicBezTo>
                        <a:pt x="0" y="2"/>
                        <a:pt x="0" y="2"/>
                        <a:pt x="0" y="2"/>
                      </a:cubicBezTo>
                      <a:cubicBezTo>
                        <a:pt x="0" y="2"/>
                        <a:pt x="0" y="2"/>
                        <a:pt x="0" y="2"/>
                      </a:cubicBezTo>
                      <a:cubicBezTo>
                        <a:pt x="1" y="2"/>
                        <a:pt x="1" y="2"/>
                        <a:pt x="1" y="2"/>
                      </a:cubicBezTo>
                      <a:moveTo>
                        <a:pt x="13" y="0"/>
                      </a:moveTo>
                      <a:cubicBezTo>
                        <a:pt x="9" y="1"/>
                        <a:pt x="5" y="2"/>
                        <a:pt x="1" y="2"/>
                      </a:cubicBezTo>
                      <a:cubicBezTo>
                        <a:pt x="5" y="2"/>
                        <a:pt x="9" y="1"/>
                        <a:pt x="1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69" name="Freeform 259">
                  <a:extLst>
                    <a:ext uri="{FF2B5EF4-FFF2-40B4-BE49-F238E27FC236}">
                      <a16:creationId xmlns:a16="http://schemas.microsoft.com/office/drawing/2014/main" id="{F65ACF68-9FCA-0642-9CCD-ED1F121A6A57}"/>
                    </a:ext>
                  </a:extLst>
                </p:cNvPr>
                <p:cNvSpPr>
                  <a:spLocks noEditPoints="1"/>
                </p:cNvSpPr>
                <p:nvPr/>
              </p:nvSpPr>
              <p:spPr bwMode="auto">
                <a:xfrm>
                  <a:off x="4451527" y="3524375"/>
                  <a:ext cx="70998" cy="10000"/>
                </a:xfrm>
                <a:custGeom>
                  <a:avLst/>
                  <a:gdLst>
                    <a:gd name="T0" fmla="*/ 16 w 30"/>
                    <a:gd name="T1" fmla="*/ 3 h 4"/>
                    <a:gd name="T2" fmla="*/ 15 w 30"/>
                    <a:gd name="T3" fmla="*/ 4 h 4"/>
                    <a:gd name="T4" fmla="*/ 15 w 30"/>
                    <a:gd name="T5" fmla="*/ 4 h 4"/>
                    <a:gd name="T6" fmla="*/ 14 w 30"/>
                    <a:gd name="T7" fmla="*/ 4 h 4"/>
                    <a:gd name="T8" fmla="*/ 13 w 30"/>
                    <a:gd name="T9" fmla="*/ 3 h 4"/>
                    <a:gd name="T10" fmla="*/ 15 w 30"/>
                    <a:gd name="T11" fmla="*/ 4 h 4"/>
                    <a:gd name="T12" fmla="*/ 16 w 30"/>
                    <a:gd name="T13" fmla="*/ 3 h 4"/>
                    <a:gd name="T14" fmla="*/ 17 w 30"/>
                    <a:gd name="T15" fmla="*/ 3 h 4"/>
                    <a:gd name="T16" fmla="*/ 17 w 30"/>
                    <a:gd name="T17" fmla="*/ 3 h 4"/>
                    <a:gd name="T18" fmla="*/ 17 w 30"/>
                    <a:gd name="T19" fmla="*/ 3 h 4"/>
                    <a:gd name="T20" fmla="*/ 17 w 30"/>
                    <a:gd name="T21" fmla="*/ 3 h 4"/>
                    <a:gd name="T22" fmla="*/ 12 w 30"/>
                    <a:gd name="T23" fmla="*/ 3 h 4"/>
                    <a:gd name="T24" fmla="*/ 13 w 30"/>
                    <a:gd name="T25" fmla="*/ 3 h 4"/>
                    <a:gd name="T26" fmla="*/ 13 w 30"/>
                    <a:gd name="T27" fmla="*/ 3 h 4"/>
                    <a:gd name="T28" fmla="*/ 12 w 30"/>
                    <a:gd name="T29" fmla="*/ 3 h 4"/>
                    <a:gd name="T30" fmla="*/ 0 w 30"/>
                    <a:gd name="T31" fmla="*/ 0 h 4"/>
                    <a:gd name="T32" fmla="*/ 0 w 30"/>
                    <a:gd name="T33" fmla="*/ 0 h 4"/>
                    <a:gd name="T34" fmla="*/ 1 w 30"/>
                    <a:gd name="T35" fmla="*/ 1 h 4"/>
                    <a:gd name="T36" fmla="*/ 1 w 30"/>
                    <a:gd name="T37" fmla="*/ 0 h 4"/>
                    <a:gd name="T38" fmla="*/ 0 w 30"/>
                    <a:gd name="T39" fmla="*/ 0 h 4"/>
                    <a:gd name="T40" fmla="*/ 30 w 30"/>
                    <a:gd name="T41" fmla="*/ 0 h 4"/>
                    <a:gd name="T42" fmla="*/ 29 w 30"/>
                    <a:gd name="T43" fmla="*/ 0 h 4"/>
                    <a:gd name="T44" fmla="*/ 29 w 30"/>
                    <a:gd name="T45" fmla="*/ 1 h 4"/>
                    <a:gd name="T46" fmla="*/ 29 w 30"/>
                    <a:gd name="T47" fmla="*/ 0 h 4"/>
                    <a:gd name="T48" fmla="*/ 30 w 30"/>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
                      <a:moveTo>
                        <a:pt x="16" y="3"/>
                      </a:moveTo>
                      <a:cubicBezTo>
                        <a:pt x="16" y="3"/>
                        <a:pt x="16" y="4"/>
                        <a:pt x="15" y="4"/>
                      </a:cubicBezTo>
                      <a:cubicBezTo>
                        <a:pt x="15" y="4"/>
                        <a:pt x="15" y="4"/>
                        <a:pt x="15" y="4"/>
                      </a:cubicBezTo>
                      <a:cubicBezTo>
                        <a:pt x="14" y="4"/>
                        <a:pt x="14" y="4"/>
                        <a:pt x="14" y="4"/>
                      </a:cubicBezTo>
                      <a:cubicBezTo>
                        <a:pt x="14" y="4"/>
                        <a:pt x="13" y="3"/>
                        <a:pt x="13" y="3"/>
                      </a:cubicBezTo>
                      <a:cubicBezTo>
                        <a:pt x="14" y="4"/>
                        <a:pt x="14" y="4"/>
                        <a:pt x="15" y="4"/>
                      </a:cubicBezTo>
                      <a:cubicBezTo>
                        <a:pt x="15" y="4"/>
                        <a:pt x="16" y="4"/>
                        <a:pt x="16" y="3"/>
                      </a:cubicBezTo>
                      <a:moveTo>
                        <a:pt x="17" y="3"/>
                      </a:moveTo>
                      <a:cubicBezTo>
                        <a:pt x="17" y="3"/>
                        <a:pt x="17" y="3"/>
                        <a:pt x="17" y="3"/>
                      </a:cubicBezTo>
                      <a:cubicBezTo>
                        <a:pt x="17" y="3"/>
                        <a:pt x="17" y="3"/>
                        <a:pt x="17" y="3"/>
                      </a:cubicBezTo>
                      <a:cubicBezTo>
                        <a:pt x="17" y="3"/>
                        <a:pt x="17" y="3"/>
                        <a:pt x="17" y="3"/>
                      </a:cubicBezTo>
                      <a:moveTo>
                        <a:pt x="12" y="3"/>
                      </a:moveTo>
                      <a:cubicBezTo>
                        <a:pt x="13" y="3"/>
                        <a:pt x="13" y="3"/>
                        <a:pt x="13" y="3"/>
                      </a:cubicBezTo>
                      <a:cubicBezTo>
                        <a:pt x="13" y="3"/>
                        <a:pt x="13" y="3"/>
                        <a:pt x="13" y="3"/>
                      </a:cubicBezTo>
                      <a:cubicBezTo>
                        <a:pt x="13" y="3"/>
                        <a:pt x="13" y="3"/>
                        <a:pt x="12" y="3"/>
                      </a:cubicBezTo>
                      <a:moveTo>
                        <a:pt x="0" y="0"/>
                      </a:moveTo>
                      <a:cubicBezTo>
                        <a:pt x="0" y="0"/>
                        <a:pt x="0" y="0"/>
                        <a:pt x="0" y="0"/>
                      </a:cubicBezTo>
                      <a:cubicBezTo>
                        <a:pt x="1" y="0"/>
                        <a:pt x="1" y="0"/>
                        <a:pt x="1" y="1"/>
                      </a:cubicBezTo>
                      <a:cubicBezTo>
                        <a:pt x="1" y="0"/>
                        <a:pt x="1" y="0"/>
                        <a:pt x="1" y="0"/>
                      </a:cubicBezTo>
                      <a:cubicBezTo>
                        <a:pt x="0" y="0"/>
                        <a:pt x="0" y="0"/>
                        <a:pt x="0" y="0"/>
                      </a:cubicBezTo>
                      <a:moveTo>
                        <a:pt x="30" y="0"/>
                      </a:moveTo>
                      <a:cubicBezTo>
                        <a:pt x="29" y="0"/>
                        <a:pt x="29" y="0"/>
                        <a:pt x="29" y="0"/>
                      </a:cubicBezTo>
                      <a:cubicBezTo>
                        <a:pt x="29" y="0"/>
                        <a:pt x="29" y="0"/>
                        <a:pt x="29" y="1"/>
                      </a:cubicBezTo>
                      <a:cubicBezTo>
                        <a:pt x="29" y="0"/>
                        <a:pt x="29" y="0"/>
                        <a:pt x="29" y="0"/>
                      </a:cubicBezTo>
                      <a:cubicBezTo>
                        <a:pt x="29" y="0"/>
                        <a:pt x="29" y="0"/>
                        <a:pt x="30" y="0"/>
                      </a:cubicBezTo>
                    </a:path>
                  </a:pathLst>
                </a:custGeom>
                <a:solidFill>
                  <a:srgbClr val="001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sp>
              <p:nvSpPr>
                <p:cNvPr id="70" name="Freeform 260">
                  <a:extLst>
                    <a:ext uri="{FF2B5EF4-FFF2-40B4-BE49-F238E27FC236}">
                      <a16:creationId xmlns:a16="http://schemas.microsoft.com/office/drawing/2014/main" id="{66572114-75A1-3048-8E43-DEFEFE1D45A7}"/>
                    </a:ext>
                  </a:extLst>
                </p:cNvPr>
                <p:cNvSpPr>
                  <a:spLocks/>
                </p:cNvSpPr>
                <p:nvPr/>
              </p:nvSpPr>
              <p:spPr bwMode="auto">
                <a:xfrm>
                  <a:off x="4397528" y="3311381"/>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dirty="0"/>
                </a:p>
              </p:txBody>
            </p:sp>
          </p:grpSp>
          <p:sp>
            <p:nvSpPr>
              <p:cNvPr id="88" name="TextBox 87">
                <a:extLst>
                  <a:ext uri="{FF2B5EF4-FFF2-40B4-BE49-F238E27FC236}">
                    <a16:creationId xmlns:a16="http://schemas.microsoft.com/office/drawing/2014/main" id="{2269E15E-BA24-8D42-BF0C-A7919E357803}"/>
                  </a:ext>
                </a:extLst>
              </p:cNvPr>
              <p:cNvSpPr txBox="1"/>
              <p:nvPr/>
            </p:nvSpPr>
            <p:spPr>
              <a:xfrm>
                <a:off x="1445336" y="4671883"/>
                <a:ext cx="7731617" cy="400110"/>
              </a:xfrm>
              <a:prstGeom prst="rect">
                <a:avLst/>
              </a:prstGeom>
              <a:noFill/>
            </p:spPr>
            <p:txBody>
              <a:bodyPr wrap="square" rtlCol="0">
                <a:spAutoFit/>
              </a:bodyPr>
              <a:lstStyle/>
              <a:p>
                <a:r>
                  <a:rPr lang="en-US" sz="2000" dirty="0">
                    <a:solidFill>
                      <a:schemeClr val="bg2"/>
                    </a:solidFill>
                    <a:latin typeface="+mn-lt"/>
                  </a:rPr>
                  <a:t>Positioning Cisco Designed </a:t>
                </a:r>
                <a:r>
                  <a:rPr lang="en-US" sz="2000" dirty="0">
                    <a:solidFill>
                      <a:srgbClr val="FFFFFF"/>
                    </a:solidFill>
                    <a:latin typeface="CiscoSansTT ExtraLight"/>
                  </a:rPr>
                  <a:t>Cybercrime Protection </a:t>
                </a:r>
                <a:r>
                  <a:rPr lang="en-US" sz="2000" dirty="0">
                    <a:solidFill>
                      <a:schemeClr val="bg2"/>
                    </a:solidFill>
                    <a:latin typeface="+mn-lt"/>
                  </a:rPr>
                  <a:t>solutions</a:t>
                </a:r>
              </a:p>
            </p:txBody>
          </p:sp>
          <p:sp>
            <p:nvSpPr>
              <p:cNvPr id="90" name="TextBox 89">
                <a:extLst>
                  <a:ext uri="{FF2B5EF4-FFF2-40B4-BE49-F238E27FC236}">
                    <a16:creationId xmlns:a16="http://schemas.microsoft.com/office/drawing/2014/main" id="{30D761D0-65EE-2642-BBA5-3B9A4EECBE24}"/>
                  </a:ext>
                </a:extLst>
              </p:cNvPr>
              <p:cNvSpPr txBox="1"/>
              <p:nvPr/>
            </p:nvSpPr>
            <p:spPr>
              <a:xfrm>
                <a:off x="1445335" y="4031962"/>
                <a:ext cx="7627376" cy="506292"/>
              </a:xfrm>
              <a:prstGeom prst="rect">
                <a:avLst/>
              </a:prstGeom>
              <a:noFill/>
            </p:spPr>
            <p:txBody>
              <a:bodyPr wrap="square" rtlCol="0">
                <a:spAutoFit/>
              </a:bodyPr>
              <a:lstStyle/>
              <a:p>
                <a:pPr>
                  <a:lnSpc>
                    <a:spcPct val="150000"/>
                  </a:lnSpc>
                  <a:spcBef>
                    <a:spcPts val="600"/>
                  </a:spcBef>
                  <a:spcAft>
                    <a:spcPts val="0"/>
                  </a:spcAft>
                </a:pPr>
                <a:r>
                  <a:rPr lang="en-US" sz="2000" dirty="0">
                    <a:solidFill>
                      <a:srgbClr val="FFFFFF"/>
                    </a:solidFill>
                    <a:latin typeface="CiscoSansTT ExtraLight"/>
                  </a:rPr>
                  <a:t>The Cisco Designed Cybercrime Protection sales play</a:t>
                </a:r>
              </a:p>
            </p:txBody>
          </p:sp>
        </p:grpSp>
      </p:grpSp>
      <p:sp>
        <p:nvSpPr>
          <p:cNvPr id="71" name="Title 2">
            <a:extLst>
              <a:ext uri="{FF2B5EF4-FFF2-40B4-BE49-F238E27FC236}">
                <a16:creationId xmlns:a16="http://schemas.microsoft.com/office/drawing/2014/main" id="{577A1176-774F-4A5A-9760-723C0727C89E}"/>
              </a:ext>
            </a:extLst>
          </p:cNvPr>
          <p:cNvSpPr txBox="1">
            <a:spLocks/>
          </p:cNvSpPr>
          <p:nvPr/>
        </p:nvSpPr>
        <p:spPr>
          <a:xfrm>
            <a:off x="640080" y="694121"/>
            <a:ext cx="11127317" cy="975783"/>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t>Cybercrime Protection</a:t>
            </a:r>
          </a:p>
        </p:txBody>
      </p:sp>
      <p:sp>
        <p:nvSpPr>
          <p:cNvPr id="130" name="TextBox 129">
            <a:extLst>
              <a:ext uri="{FF2B5EF4-FFF2-40B4-BE49-F238E27FC236}">
                <a16:creationId xmlns:a16="http://schemas.microsoft.com/office/drawing/2014/main" id="{3D4282B3-A9E3-441F-A1D8-F3F7DE84BAF3}"/>
              </a:ext>
            </a:extLst>
          </p:cNvPr>
          <p:cNvSpPr txBox="1"/>
          <p:nvPr/>
        </p:nvSpPr>
        <p:spPr>
          <a:xfrm>
            <a:off x="640079" y="1253840"/>
            <a:ext cx="10911841" cy="1815882"/>
          </a:xfrm>
          <a:prstGeom prst="rect">
            <a:avLst/>
          </a:prstGeom>
          <a:noFill/>
        </p:spPr>
        <p:txBody>
          <a:bodyPr wrap="square" rtlCol="0">
            <a:spAutoFit/>
          </a:bodyPr>
          <a:lstStyle/>
          <a:p>
            <a:pPr lvl="0"/>
            <a:r>
              <a:rPr lang="en-US" sz="1600" dirty="0">
                <a:solidFill>
                  <a:schemeClr val="bg1"/>
                </a:solidFill>
                <a:latin typeface="CiscoSansTT ExtraLight"/>
              </a:rPr>
              <a:t>If a small business involves people, it is vulnerable to ransomware, phishing, and social engineering scams. Compromising email is big business. Small businesses need complete, layered security solutions because no one technology can prevent or eliminate cyberattacks by itself. </a:t>
            </a:r>
            <a:br>
              <a:rPr lang="en-US" sz="1600" dirty="0">
                <a:solidFill>
                  <a:schemeClr val="bg1"/>
                </a:solidFill>
                <a:latin typeface="CiscoSansTT ExtraLight"/>
              </a:rPr>
            </a:br>
            <a:endParaRPr lang="en-US" sz="1600" dirty="0">
              <a:solidFill>
                <a:schemeClr val="bg1"/>
              </a:solidFill>
              <a:latin typeface="CiscoSansTT ExtraLight"/>
            </a:endParaRPr>
          </a:p>
          <a:p>
            <a:pPr lvl="0"/>
            <a:r>
              <a:rPr lang="en-US" sz="1600" dirty="0">
                <a:solidFill>
                  <a:schemeClr val="bg1"/>
                </a:solidFill>
                <a:latin typeface="CiscoSansTT ExtraLight"/>
              </a:rPr>
              <a:t>Small businesses need up-to-date and secure connections among networks, employees, and customers. And yet, many do not have the expertise or internal staff to do it themselves. Cisco® Partners help with affordable small business solutions that are just right for protecting and growing businesses. </a:t>
            </a:r>
          </a:p>
        </p:txBody>
      </p:sp>
      <p:sp>
        <p:nvSpPr>
          <p:cNvPr id="76" name="Rectangle 4">
            <a:extLst>
              <a:ext uri="{FF2B5EF4-FFF2-40B4-BE49-F238E27FC236}">
                <a16:creationId xmlns:a16="http://schemas.microsoft.com/office/drawing/2014/main" id="{2BA4F003-F51E-49B1-982F-99721738DFA5}"/>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10085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AEB47E1-265F-4A3C-B9CE-50DADE95FBBC}"/>
              </a:ext>
            </a:extLst>
          </p:cNvPr>
          <p:cNvGrpSpPr/>
          <p:nvPr/>
        </p:nvGrpSpPr>
        <p:grpSpPr>
          <a:xfrm>
            <a:off x="750403" y="1447517"/>
            <a:ext cx="4629866" cy="4629866"/>
            <a:chOff x="461424" y="2155659"/>
            <a:chExt cx="3606101" cy="3606101"/>
          </a:xfrm>
        </p:grpSpPr>
        <p:sp>
          <p:nvSpPr>
            <p:cNvPr id="40" name="Rectangle: Rounded Corners 39">
              <a:extLst>
                <a:ext uri="{FF2B5EF4-FFF2-40B4-BE49-F238E27FC236}">
                  <a16:creationId xmlns:a16="http://schemas.microsoft.com/office/drawing/2014/main" id="{35F820F6-9C5D-4512-AD40-2474E23B45D2}"/>
                </a:ext>
              </a:extLst>
            </p:cNvPr>
            <p:cNvSpPr/>
            <p:nvPr/>
          </p:nvSpPr>
          <p:spPr>
            <a:xfrm>
              <a:off x="461424" y="2155659"/>
              <a:ext cx="3606101" cy="3606101"/>
            </a:xfrm>
            <a:prstGeom prst="roundRect">
              <a:avLst>
                <a:gd name="adj" fmla="val 50000"/>
              </a:avLst>
            </a:prstGeom>
            <a:solidFill>
              <a:schemeClr val="accent1"/>
            </a:solidFill>
            <a:ln w="25400" cap="flat" cmpd="sng" algn="ctr">
              <a:noFill/>
              <a:prstDash val="solid"/>
            </a:ln>
            <a:effectLst/>
          </p:spPr>
          <p:txBody>
            <a:bodyPr vert="vert270" anchor="ctr"/>
            <a:lstStyle/>
            <a:p>
              <a:pPr algn="ctr" defTabSz="1219140" fontAlgn="auto">
                <a:spcBef>
                  <a:spcPts val="0"/>
                </a:spcBef>
                <a:spcAft>
                  <a:spcPts val="0"/>
                </a:spcAft>
                <a:defRPr/>
              </a:pPr>
              <a:endParaRPr lang="en-US" sz="1867" kern="0" dirty="0">
                <a:solidFill>
                  <a:srgbClr val="FFFFFF"/>
                </a:solidFill>
                <a:latin typeface="CiscoSans ExtraLight" panose="020B0303020201020303" pitchFamily="34" charset="0"/>
                <a:ea typeface="ＭＳ Ｐゴシック" pitchFamily="34" charset="-128"/>
                <a:cs typeface="+mn-cs"/>
              </a:endParaRPr>
            </a:p>
          </p:txBody>
        </p:sp>
        <p:grpSp>
          <p:nvGrpSpPr>
            <p:cNvPr id="41" name="Group 40">
              <a:extLst>
                <a:ext uri="{FF2B5EF4-FFF2-40B4-BE49-F238E27FC236}">
                  <a16:creationId xmlns:a16="http://schemas.microsoft.com/office/drawing/2014/main" id="{52FCB735-D361-45C6-97DC-4FF0EE5640D8}"/>
                </a:ext>
              </a:extLst>
            </p:cNvPr>
            <p:cNvGrpSpPr/>
            <p:nvPr/>
          </p:nvGrpSpPr>
          <p:grpSpPr>
            <a:xfrm>
              <a:off x="1102105" y="2795331"/>
              <a:ext cx="2324733" cy="2326758"/>
              <a:chOff x="6206618" y="1848101"/>
              <a:chExt cx="1883118" cy="1884759"/>
            </a:xfrm>
            <a:solidFill>
              <a:srgbClr val="FFFFFF"/>
            </a:solidFill>
          </p:grpSpPr>
          <p:sp>
            <p:nvSpPr>
              <p:cNvPr id="42" name="Freeform 5">
                <a:extLst>
                  <a:ext uri="{FF2B5EF4-FFF2-40B4-BE49-F238E27FC236}">
                    <a16:creationId xmlns:a16="http://schemas.microsoft.com/office/drawing/2014/main" id="{A617F54F-F791-4869-AB1F-6BBC87E67E5B}"/>
                  </a:ext>
                </a:extLst>
              </p:cNvPr>
              <p:cNvSpPr>
                <a:spLocks noChangeAspect="1" noEditPoints="1"/>
              </p:cNvSpPr>
              <p:nvPr/>
            </p:nvSpPr>
            <p:spPr bwMode="auto">
              <a:xfrm rot="1719924">
                <a:off x="6206618" y="1848101"/>
                <a:ext cx="1883118" cy="1884759"/>
              </a:xfrm>
              <a:custGeom>
                <a:avLst/>
                <a:gdLst>
                  <a:gd name="T0" fmla="*/ 614 w 632"/>
                  <a:gd name="T1" fmla="*/ 299 h 633"/>
                  <a:gd name="T2" fmla="*/ 586 w 632"/>
                  <a:gd name="T3" fmla="*/ 299 h 633"/>
                  <a:gd name="T4" fmla="*/ 334 w 632"/>
                  <a:gd name="T5" fmla="*/ 48 h 633"/>
                  <a:gd name="T6" fmla="*/ 334 w 632"/>
                  <a:gd name="T7" fmla="*/ 18 h 633"/>
                  <a:gd name="T8" fmla="*/ 316 w 632"/>
                  <a:gd name="T9" fmla="*/ 0 h 633"/>
                  <a:gd name="T10" fmla="*/ 298 w 632"/>
                  <a:gd name="T11" fmla="*/ 18 h 633"/>
                  <a:gd name="T12" fmla="*/ 298 w 632"/>
                  <a:gd name="T13" fmla="*/ 48 h 633"/>
                  <a:gd name="T14" fmla="*/ 46 w 632"/>
                  <a:gd name="T15" fmla="*/ 299 h 633"/>
                  <a:gd name="T16" fmla="*/ 18 w 632"/>
                  <a:gd name="T17" fmla="*/ 299 h 633"/>
                  <a:gd name="T18" fmla="*/ 0 w 632"/>
                  <a:gd name="T19" fmla="*/ 317 h 633"/>
                  <a:gd name="T20" fmla="*/ 18 w 632"/>
                  <a:gd name="T21" fmla="*/ 335 h 633"/>
                  <a:gd name="T22" fmla="*/ 46 w 632"/>
                  <a:gd name="T23" fmla="*/ 335 h 633"/>
                  <a:gd name="T24" fmla="*/ 298 w 632"/>
                  <a:gd name="T25" fmla="*/ 587 h 633"/>
                  <a:gd name="T26" fmla="*/ 298 w 632"/>
                  <a:gd name="T27" fmla="*/ 615 h 633"/>
                  <a:gd name="T28" fmla="*/ 316 w 632"/>
                  <a:gd name="T29" fmla="*/ 633 h 633"/>
                  <a:gd name="T30" fmla="*/ 334 w 632"/>
                  <a:gd name="T31" fmla="*/ 615 h 633"/>
                  <a:gd name="T32" fmla="*/ 334 w 632"/>
                  <a:gd name="T33" fmla="*/ 587 h 633"/>
                  <a:gd name="T34" fmla="*/ 586 w 632"/>
                  <a:gd name="T35" fmla="*/ 335 h 633"/>
                  <a:gd name="T36" fmla="*/ 614 w 632"/>
                  <a:gd name="T37" fmla="*/ 335 h 633"/>
                  <a:gd name="T38" fmla="*/ 632 w 632"/>
                  <a:gd name="T39" fmla="*/ 317 h 633"/>
                  <a:gd name="T40" fmla="*/ 614 w 632"/>
                  <a:gd name="T41" fmla="*/ 299 h 633"/>
                  <a:gd name="T42" fmla="*/ 334 w 632"/>
                  <a:gd name="T43" fmla="*/ 559 h 633"/>
                  <a:gd name="T44" fmla="*/ 334 w 632"/>
                  <a:gd name="T45" fmla="*/ 531 h 633"/>
                  <a:gd name="T46" fmla="*/ 316 w 632"/>
                  <a:gd name="T47" fmla="*/ 513 h 633"/>
                  <a:gd name="T48" fmla="*/ 298 w 632"/>
                  <a:gd name="T49" fmla="*/ 531 h 633"/>
                  <a:gd name="T50" fmla="*/ 298 w 632"/>
                  <a:gd name="T51" fmla="*/ 559 h 633"/>
                  <a:gd name="T52" fmla="*/ 74 w 632"/>
                  <a:gd name="T53" fmla="*/ 335 h 633"/>
                  <a:gd name="T54" fmla="*/ 101 w 632"/>
                  <a:gd name="T55" fmla="*/ 335 h 633"/>
                  <a:gd name="T56" fmla="*/ 119 w 632"/>
                  <a:gd name="T57" fmla="*/ 317 h 633"/>
                  <a:gd name="T58" fmla="*/ 101 w 632"/>
                  <a:gd name="T59" fmla="*/ 299 h 633"/>
                  <a:gd name="T60" fmla="*/ 75 w 632"/>
                  <a:gd name="T61" fmla="*/ 299 h 633"/>
                  <a:gd name="T62" fmla="*/ 298 w 632"/>
                  <a:gd name="T63" fmla="*/ 76 h 633"/>
                  <a:gd name="T64" fmla="*/ 298 w 632"/>
                  <a:gd name="T65" fmla="*/ 102 h 633"/>
                  <a:gd name="T66" fmla="*/ 316 w 632"/>
                  <a:gd name="T67" fmla="*/ 120 h 633"/>
                  <a:gd name="T68" fmla="*/ 334 w 632"/>
                  <a:gd name="T69" fmla="*/ 102 h 633"/>
                  <a:gd name="T70" fmla="*/ 334 w 632"/>
                  <a:gd name="T71" fmla="*/ 76 h 633"/>
                  <a:gd name="T72" fmla="*/ 558 w 632"/>
                  <a:gd name="T73" fmla="*/ 299 h 633"/>
                  <a:gd name="T74" fmla="*/ 531 w 632"/>
                  <a:gd name="T75" fmla="*/ 299 h 633"/>
                  <a:gd name="T76" fmla="*/ 513 w 632"/>
                  <a:gd name="T77" fmla="*/ 317 h 633"/>
                  <a:gd name="T78" fmla="*/ 531 w 632"/>
                  <a:gd name="T79" fmla="*/ 335 h 633"/>
                  <a:gd name="T80" fmla="*/ 558 w 632"/>
                  <a:gd name="T81" fmla="*/ 335 h 633"/>
                  <a:gd name="T82" fmla="*/ 334 w 632"/>
                  <a:gd name="T83" fmla="*/ 559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2" h="633">
                    <a:moveTo>
                      <a:pt x="614" y="299"/>
                    </a:moveTo>
                    <a:cubicBezTo>
                      <a:pt x="586" y="299"/>
                      <a:pt x="586" y="299"/>
                      <a:pt x="586" y="299"/>
                    </a:cubicBezTo>
                    <a:cubicBezTo>
                      <a:pt x="576" y="164"/>
                      <a:pt x="469" y="57"/>
                      <a:pt x="334" y="48"/>
                    </a:cubicBezTo>
                    <a:cubicBezTo>
                      <a:pt x="334" y="18"/>
                      <a:pt x="334" y="18"/>
                      <a:pt x="334" y="18"/>
                    </a:cubicBezTo>
                    <a:cubicBezTo>
                      <a:pt x="334" y="9"/>
                      <a:pt x="326" y="0"/>
                      <a:pt x="316" y="0"/>
                    </a:cubicBezTo>
                    <a:cubicBezTo>
                      <a:pt x="306" y="0"/>
                      <a:pt x="298" y="9"/>
                      <a:pt x="298" y="18"/>
                    </a:cubicBezTo>
                    <a:cubicBezTo>
                      <a:pt x="298" y="48"/>
                      <a:pt x="298" y="48"/>
                      <a:pt x="298" y="48"/>
                    </a:cubicBezTo>
                    <a:cubicBezTo>
                      <a:pt x="164" y="57"/>
                      <a:pt x="56" y="164"/>
                      <a:pt x="46" y="299"/>
                    </a:cubicBezTo>
                    <a:cubicBezTo>
                      <a:pt x="18" y="299"/>
                      <a:pt x="18" y="299"/>
                      <a:pt x="18" y="299"/>
                    </a:cubicBezTo>
                    <a:cubicBezTo>
                      <a:pt x="8" y="299"/>
                      <a:pt x="0" y="307"/>
                      <a:pt x="0" y="317"/>
                    </a:cubicBezTo>
                    <a:cubicBezTo>
                      <a:pt x="0" y="327"/>
                      <a:pt x="8" y="335"/>
                      <a:pt x="18" y="335"/>
                    </a:cubicBezTo>
                    <a:cubicBezTo>
                      <a:pt x="46" y="335"/>
                      <a:pt x="46" y="335"/>
                      <a:pt x="46" y="335"/>
                    </a:cubicBezTo>
                    <a:cubicBezTo>
                      <a:pt x="55" y="470"/>
                      <a:pt x="163" y="578"/>
                      <a:pt x="298" y="587"/>
                    </a:cubicBezTo>
                    <a:cubicBezTo>
                      <a:pt x="298" y="615"/>
                      <a:pt x="298" y="615"/>
                      <a:pt x="298" y="615"/>
                    </a:cubicBezTo>
                    <a:cubicBezTo>
                      <a:pt x="298" y="625"/>
                      <a:pt x="306" y="633"/>
                      <a:pt x="316" y="633"/>
                    </a:cubicBezTo>
                    <a:cubicBezTo>
                      <a:pt x="326" y="633"/>
                      <a:pt x="334" y="625"/>
                      <a:pt x="334" y="615"/>
                    </a:cubicBezTo>
                    <a:cubicBezTo>
                      <a:pt x="334" y="587"/>
                      <a:pt x="334" y="587"/>
                      <a:pt x="334" y="587"/>
                    </a:cubicBezTo>
                    <a:cubicBezTo>
                      <a:pt x="469" y="578"/>
                      <a:pt x="577" y="470"/>
                      <a:pt x="586" y="335"/>
                    </a:cubicBezTo>
                    <a:cubicBezTo>
                      <a:pt x="614" y="335"/>
                      <a:pt x="614" y="335"/>
                      <a:pt x="614" y="335"/>
                    </a:cubicBezTo>
                    <a:cubicBezTo>
                      <a:pt x="624" y="335"/>
                      <a:pt x="632" y="327"/>
                      <a:pt x="632" y="317"/>
                    </a:cubicBezTo>
                    <a:cubicBezTo>
                      <a:pt x="632" y="307"/>
                      <a:pt x="624" y="299"/>
                      <a:pt x="614" y="299"/>
                    </a:cubicBezTo>
                    <a:close/>
                    <a:moveTo>
                      <a:pt x="334" y="559"/>
                    </a:moveTo>
                    <a:cubicBezTo>
                      <a:pt x="334" y="531"/>
                      <a:pt x="334" y="531"/>
                      <a:pt x="334" y="531"/>
                    </a:cubicBezTo>
                    <a:cubicBezTo>
                      <a:pt x="334" y="522"/>
                      <a:pt x="326" y="513"/>
                      <a:pt x="316" y="513"/>
                    </a:cubicBezTo>
                    <a:cubicBezTo>
                      <a:pt x="306" y="513"/>
                      <a:pt x="298" y="522"/>
                      <a:pt x="298" y="531"/>
                    </a:cubicBezTo>
                    <a:cubicBezTo>
                      <a:pt x="298" y="559"/>
                      <a:pt x="298" y="559"/>
                      <a:pt x="298" y="559"/>
                    </a:cubicBezTo>
                    <a:cubicBezTo>
                      <a:pt x="179" y="550"/>
                      <a:pt x="83" y="454"/>
                      <a:pt x="74" y="335"/>
                    </a:cubicBezTo>
                    <a:cubicBezTo>
                      <a:pt x="101" y="335"/>
                      <a:pt x="101" y="335"/>
                      <a:pt x="101" y="335"/>
                    </a:cubicBezTo>
                    <a:cubicBezTo>
                      <a:pt x="111" y="335"/>
                      <a:pt x="119" y="327"/>
                      <a:pt x="119" y="317"/>
                    </a:cubicBezTo>
                    <a:cubicBezTo>
                      <a:pt x="119" y="307"/>
                      <a:pt x="111" y="299"/>
                      <a:pt x="101" y="299"/>
                    </a:cubicBezTo>
                    <a:cubicBezTo>
                      <a:pt x="75" y="299"/>
                      <a:pt x="75" y="299"/>
                      <a:pt x="75" y="299"/>
                    </a:cubicBezTo>
                    <a:cubicBezTo>
                      <a:pt x="84" y="180"/>
                      <a:pt x="179" y="85"/>
                      <a:pt x="298" y="76"/>
                    </a:cubicBezTo>
                    <a:cubicBezTo>
                      <a:pt x="298" y="102"/>
                      <a:pt x="298" y="102"/>
                      <a:pt x="298" y="102"/>
                    </a:cubicBezTo>
                    <a:cubicBezTo>
                      <a:pt x="298" y="112"/>
                      <a:pt x="306" y="120"/>
                      <a:pt x="316" y="120"/>
                    </a:cubicBezTo>
                    <a:cubicBezTo>
                      <a:pt x="326" y="120"/>
                      <a:pt x="334" y="112"/>
                      <a:pt x="334" y="102"/>
                    </a:cubicBezTo>
                    <a:cubicBezTo>
                      <a:pt x="334" y="76"/>
                      <a:pt x="334" y="76"/>
                      <a:pt x="334" y="76"/>
                    </a:cubicBezTo>
                    <a:cubicBezTo>
                      <a:pt x="453" y="85"/>
                      <a:pt x="549" y="180"/>
                      <a:pt x="558" y="299"/>
                    </a:cubicBezTo>
                    <a:cubicBezTo>
                      <a:pt x="531" y="299"/>
                      <a:pt x="531" y="299"/>
                      <a:pt x="531" y="299"/>
                    </a:cubicBezTo>
                    <a:cubicBezTo>
                      <a:pt x="521" y="299"/>
                      <a:pt x="513" y="307"/>
                      <a:pt x="513" y="317"/>
                    </a:cubicBezTo>
                    <a:cubicBezTo>
                      <a:pt x="513" y="327"/>
                      <a:pt x="521" y="335"/>
                      <a:pt x="531" y="335"/>
                    </a:cubicBezTo>
                    <a:cubicBezTo>
                      <a:pt x="558" y="335"/>
                      <a:pt x="558" y="335"/>
                      <a:pt x="558" y="335"/>
                    </a:cubicBezTo>
                    <a:cubicBezTo>
                      <a:pt x="549" y="454"/>
                      <a:pt x="453" y="550"/>
                      <a:pt x="334" y="559"/>
                    </a:cubicBezTo>
                    <a:close/>
                  </a:path>
                </a:pathLst>
              </a:custGeom>
              <a:grpFill/>
              <a:ln>
                <a:noFill/>
              </a:ln>
            </p:spPr>
            <p:txBody>
              <a:bodyPr vert="horz" wrap="square" lIns="121920" tIns="60960" rIns="121920" bIns="60960" numCol="1" anchor="t" anchorCtr="0" compatLnSpc="1">
                <a:prstTxWarp prst="textNoShape">
                  <a:avLst/>
                </a:prstTxWarp>
              </a:bodyPr>
              <a:lstStyle/>
              <a:p>
                <a:pPr defTabSz="609523" fontAlgn="auto">
                  <a:spcBef>
                    <a:spcPts val="0"/>
                  </a:spcBef>
                  <a:spcAft>
                    <a:spcPts val="0"/>
                  </a:spcAft>
                  <a:defRPr/>
                </a:pPr>
                <a:endParaRPr lang="en-US" sz="2400" kern="0" dirty="0">
                  <a:solidFill>
                    <a:prstClr val="black"/>
                  </a:solidFill>
                  <a:latin typeface="CiscoSansTT ExtraLight" panose="020B0303020201020303" pitchFamily="34" charset="0"/>
                  <a:ea typeface="ＭＳ Ｐゴシック" pitchFamily="34" charset="-128"/>
                  <a:cs typeface="+mn-cs"/>
                </a:endParaRPr>
              </a:p>
            </p:txBody>
          </p:sp>
          <p:grpSp>
            <p:nvGrpSpPr>
              <p:cNvPr id="43" name="Group 42">
                <a:extLst>
                  <a:ext uri="{FF2B5EF4-FFF2-40B4-BE49-F238E27FC236}">
                    <a16:creationId xmlns:a16="http://schemas.microsoft.com/office/drawing/2014/main" id="{BE77262C-4169-420C-B0E2-33DCC180EB16}"/>
                  </a:ext>
                </a:extLst>
              </p:cNvPr>
              <p:cNvGrpSpPr/>
              <p:nvPr/>
            </p:nvGrpSpPr>
            <p:grpSpPr>
              <a:xfrm>
                <a:off x="6665118" y="2251145"/>
                <a:ext cx="952499" cy="987668"/>
                <a:chOff x="7145742" y="1808493"/>
                <a:chExt cx="672168" cy="696986"/>
              </a:xfrm>
              <a:grpFill/>
            </p:grpSpPr>
            <p:sp>
              <p:nvSpPr>
                <p:cNvPr id="44" name="Freeform 7">
                  <a:extLst>
                    <a:ext uri="{FF2B5EF4-FFF2-40B4-BE49-F238E27FC236}">
                      <a16:creationId xmlns:a16="http://schemas.microsoft.com/office/drawing/2014/main" id="{FAE46655-85FF-42C5-B7C0-2ED7D120C166}"/>
                    </a:ext>
                  </a:extLst>
                </p:cNvPr>
                <p:cNvSpPr>
                  <a:spLocks/>
                </p:cNvSpPr>
                <p:nvPr/>
              </p:nvSpPr>
              <p:spPr bwMode="auto">
                <a:xfrm>
                  <a:off x="7145742" y="1967745"/>
                  <a:ext cx="368141" cy="486029"/>
                </a:xfrm>
                <a:custGeom>
                  <a:avLst/>
                  <a:gdLst>
                    <a:gd name="T0" fmla="*/ 300 w 422"/>
                    <a:gd name="T1" fmla="*/ 50 h 559"/>
                    <a:gd name="T2" fmla="*/ 300 w 422"/>
                    <a:gd name="T3" fmla="*/ 50 h 559"/>
                    <a:gd name="T4" fmla="*/ 252 w 422"/>
                    <a:gd name="T5" fmla="*/ 85 h 559"/>
                    <a:gd name="T6" fmla="*/ 198 w 422"/>
                    <a:gd name="T7" fmla="*/ 14 h 559"/>
                    <a:gd name="T8" fmla="*/ 164 w 422"/>
                    <a:gd name="T9" fmla="*/ 9 h 559"/>
                    <a:gd name="T10" fmla="*/ 162 w 422"/>
                    <a:gd name="T11" fmla="*/ 44 h 559"/>
                    <a:gd name="T12" fmla="*/ 217 w 422"/>
                    <a:gd name="T13" fmla="*/ 118 h 559"/>
                    <a:gd name="T14" fmla="*/ 174 w 422"/>
                    <a:gd name="T15" fmla="*/ 176 h 559"/>
                    <a:gd name="T16" fmla="*/ 94 w 422"/>
                    <a:gd name="T17" fmla="*/ 131 h 559"/>
                    <a:gd name="T18" fmla="*/ 61 w 422"/>
                    <a:gd name="T19" fmla="*/ 139 h 559"/>
                    <a:gd name="T20" fmla="*/ 70 w 422"/>
                    <a:gd name="T21" fmla="*/ 173 h 559"/>
                    <a:gd name="T22" fmla="*/ 150 w 422"/>
                    <a:gd name="T23" fmla="*/ 218 h 559"/>
                    <a:gd name="T24" fmla="*/ 122 w 422"/>
                    <a:gd name="T25" fmla="*/ 285 h 559"/>
                    <a:gd name="T26" fmla="*/ 30 w 422"/>
                    <a:gd name="T27" fmla="*/ 275 h 559"/>
                    <a:gd name="T28" fmla="*/ 0 w 422"/>
                    <a:gd name="T29" fmla="*/ 296 h 559"/>
                    <a:gd name="T30" fmla="*/ 13 w 422"/>
                    <a:gd name="T31" fmla="*/ 321 h 559"/>
                    <a:gd name="T32" fmla="*/ 20 w 422"/>
                    <a:gd name="T33" fmla="*/ 323 h 559"/>
                    <a:gd name="T34" fmla="*/ 114 w 422"/>
                    <a:gd name="T35" fmla="*/ 334 h 559"/>
                    <a:gd name="T36" fmla="*/ 199 w 422"/>
                    <a:gd name="T37" fmla="*/ 559 h 559"/>
                    <a:gd name="T38" fmla="*/ 422 w 422"/>
                    <a:gd name="T39" fmla="*/ 170 h 559"/>
                    <a:gd name="T40" fmla="*/ 306 w 422"/>
                    <a:gd name="T41" fmla="*/ 63 h 559"/>
                    <a:gd name="T42" fmla="*/ 300 w 422"/>
                    <a:gd name="T43" fmla="*/ 5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2" h="559">
                      <a:moveTo>
                        <a:pt x="300" y="50"/>
                      </a:moveTo>
                      <a:lnTo>
                        <a:pt x="300" y="50"/>
                      </a:lnTo>
                      <a:cubicBezTo>
                        <a:pt x="282" y="59"/>
                        <a:pt x="268" y="71"/>
                        <a:pt x="252" y="85"/>
                      </a:cubicBezTo>
                      <a:lnTo>
                        <a:pt x="198" y="14"/>
                      </a:lnTo>
                      <a:cubicBezTo>
                        <a:pt x="190" y="4"/>
                        <a:pt x="174" y="0"/>
                        <a:pt x="164" y="9"/>
                      </a:cubicBezTo>
                      <a:cubicBezTo>
                        <a:pt x="155" y="17"/>
                        <a:pt x="153" y="33"/>
                        <a:pt x="162" y="44"/>
                      </a:cubicBezTo>
                      <a:lnTo>
                        <a:pt x="217" y="118"/>
                      </a:lnTo>
                      <a:cubicBezTo>
                        <a:pt x="202" y="137"/>
                        <a:pt x="186" y="155"/>
                        <a:pt x="174" y="176"/>
                      </a:cubicBezTo>
                      <a:lnTo>
                        <a:pt x="94" y="131"/>
                      </a:lnTo>
                      <a:cubicBezTo>
                        <a:pt x="81" y="123"/>
                        <a:pt x="69" y="126"/>
                        <a:pt x="61" y="139"/>
                      </a:cubicBezTo>
                      <a:cubicBezTo>
                        <a:pt x="56" y="149"/>
                        <a:pt x="57" y="165"/>
                        <a:pt x="70" y="173"/>
                      </a:cubicBezTo>
                      <a:lnTo>
                        <a:pt x="150" y="218"/>
                      </a:lnTo>
                      <a:cubicBezTo>
                        <a:pt x="137" y="241"/>
                        <a:pt x="129" y="264"/>
                        <a:pt x="122" y="285"/>
                      </a:cubicBezTo>
                      <a:lnTo>
                        <a:pt x="30" y="275"/>
                      </a:lnTo>
                      <a:cubicBezTo>
                        <a:pt x="13" y="273"/>
                        <a:pt x="1" y="284"/>
                        <a:pt x="0" y="296"/>
                      </a:cubicBezTo>
                      <a:cubicBezTo>
                        <a:pt x="0" y="304"/>
                        <a:pt x="6" y="317"/>
                        <a:pt x="13" y="321"/>
                      </a:cubicBezTo>
                      <a:cubicBezTo>
                        <a:pt x="15" y="322"/>
                        <a:pt x="18" y="322"/>
                        <a:pt x="20" y="323"/>
                      </a:cubicBezTo>
                      <a:lnTo>
                        <a:pt x="114" y="334"/>
                      </a:lnTo>
                      <a:cubicBezTo>
                        <a:pt x="105" y="417"/>
                        <a:pt x="141" y="490"/>
                        <a:pt x="199" y="559"/>
                      </a:cubicBezTo>
                      <a:lnTo>
                        <a:pt x="422" y="170"/>
                      </a:lnTo>
                      <a:cubicBezTo>
                        <a:pt x="370" y="140"/>
                        <a:pt x="333" y="101"/>
                        <a:pt x="306" y="63"/>
                      </a:cubicBezTo>
                      <a:cubicBezTo>
                        <a:pt x="306" y="58"/>
                        <a:pt x="303" y="54"/>
                        <a:pt x="300" y="50"/>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609395" fontAlgn="auto">
                    <a:spcBef>
                      <a:spcPts val="0"/>
                    </a:spcBef>
                    <a:spcAft>
                      <a:spcPts val="0"/>
                    </a:spcAft>
                    <a:defRPr/>
                  </a:pPr>
                  <a:endParaRPr lang="en-US" sz="2400" kern="0" dirty="0">
                    <a:solidFill>
                      <a:srgbClr val="676767"/>
                    </a:solidFill>
                    <a:latin typeface="CiscoSansTT ExtraLight" panose="020B0303020201020303" pitchFamily="34" charset="0"/>
                    <a:ea typeface="ＭＳ Ｐゴシック" pitchFamily="34" charset="-128"/>
                    <a:cs typeface="+mn-cs"/>
                  </a:endParaRPr>
                </a:p>
              </p:txBody>
            </p:sp>
            <p:sp>
              <p:nvSpPr>
                <p:cNvPr id="45" name="Freeform 8">
                  <a:extLst>
                    <a:ext uri="{FF2B5EF4-FFF2-40B4-BE49-F238E27FC236}">
                      <a16:creationId xmlns:a16="http://schemas.microsoft.com/office/drawing/2014/main" id="{50D7AF41-6063-464C-A156-0153449E9AF2}"/>
                    </a:ext>
                  </a:extLst>
                </p:cNvPr>
                <p:cNvSpPr>
                  <a:spLocks/>
                </p:cNvSpPr>
                <p:nvPr/>
              </p:nvSpPr>
              <p:spPr bwMode="auto">
                <a:xfrm>
                  <a:off x="7340153" y="2126997"/>
                  <a:ext cx="430187" cy="378482"/>
                </a:xfrm>
                <a:custGeom>
                  <a:avLst/>
                  <a:gdLst>
                    <a:gd name="T0" fmla="*/ 396 w 492"/>
                    <a:gd name="T1" fmla="*/ 304 h 435"/>
                    <a:gd name="T2" fmla="*/ 396 w 492"/>
                    <a:gd name="T3" fmla="*/ 304 h 435"/>
                    <a:gd name="T4" fmla="*/ 431 w 492"/>
                    <a:gd name="T5" fmla="*/ 297 h 435"/>
                    <a:gd name="T6" fmla="*/ 422 w 492"/>
                    <a:gd name="T7" fmla="*/ 263 h 435"/>
                    <a:gd name="T8" fmla="*/ 344 w 492"/>
                    <a:gd name="T9" fmla="*/ 219 h 435"/>
                    <a:gd name="T10" fmla="*/ 372 w 492"/>
                    <a:gd name="T11" fmla="*/ 152 h 435"/>
                    <a:gd name="T12" fmla="*/ 464 w 492"/>
                    <a:gd name="T13" fmla="*/ 162 h 435"/>
                    <a:gd name="T14" fmla="*/ 489 w 492"/>
                    <a:gd name="T15" fmla="*/ 141 h 435"/>
                    <a:gd name="T16" fmla="*/ 469 w 492"/>
                    <a:gd name="T17" fmla="*/ 114 h 435"/>
                    <a:gd name="T18" fmla="*/ 383 w 492"/>
                    <a:gd name="T19" fmla="*/ 100 h 435"/>
                    <a:gd name="T20" fmla="*/ 389 w 492"/>
                    <a:gd name="T21" fmla="*/ 45 h 435"/>
                    <a:gd name="T22" fmla="*/ 375 w 492"/>
                    <a:gd name="T23" fmla="*/ 47 h 435"/>
                    <a:gd name="T24" fmla="*/ 223 w 492"/>
                    <a:gd name="T25" fmla="*/ 0 h 435"/>
                    <a:gd name="T26" fmla="*/ 0 w 492"/>
                    <a:gd name="T27" fmla="*/ 389 h 435"/>
                    <a:gd name="T28" fmla="*/ 236 w 492"/>
                    <a:gd name="T29" fmla="*/ 351 h 435"/>
                    <a:gd name="T30" fmla="*/ 291 w 492"/>
                    <a:gd name="T31" fmla="*/ 423 h 435"/>
                    <a:gd name="T32" fmla="*/ 298 w 492"/>
                    <a:gd name="T33" fmla="*/ 429 h 435"/>
                    <a:gd name="T34" fmla="*/ 325 w 492"/>
                    <a:gd name="T35" fmla="*/ 427 h 435"/>
                    <a:gd name="T36" fmla="*/ 332 w 492"/>
                    <a:gd name="T37" fmla="*/ 393 h 435"/>
                    <a:gd name="T38" fmla="*/ 273 w 492"/>
                    <a:gd name="T39" fmla="*/ 319 h 435"/>
                    <a:gd name="T40" fmla="*/ 320 w 492"/>
                    <a:gd name="T41" fmla="*/ 260 h 435"/>
                    <a:gd name="T42" fmla="*/ 396 w 492"/>
                    <a:gd name="T43" fmla="*/ 304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2" h="435">
                      <a:moveTo>
                        <a:pt x="396" y="304"/>
                      </a:moveTo>
                      <a:lnTo>
                        <a:pt x="396" y="304"/>
                      </a:lnTo>
                      <a:cubicBezTo>
                        <a:pt x="409" y="312"/>
                        <a:pt x="424" y="305"/>
                        <a:pt x="431" y="297"/>
                      </a:cubicBezTo>
                      <a:cubicBezTo>
                        <a:pt x="439" y="283"/>
                        <a:pt x="433" y="270"/>
                        <a:pt x="422" y="263"/>
                      </a:cubicBezTo>
                      <a:lnTo>
                        <a:pt x="344" y="219"/>
                      </a:lnTo>
                      <a:cubicBezTo>
                        <a:pt x="357" y="196"/>
                        <a:pt x="365" y="173"/>
                        <a:pt x="372" y="152"/>
                      </a:cubicBezTo>
                      <a:lnTo>
                        <a:pt x="464" y="162"/>
                      </a:lnTo>
                      <a:cubicBezTo>
                        <a:pt x="476" y="164"/>
                        <a:pt x="488" y="153"/>
                        <a:pt x="489" y="141"/>
                      </a:cubicBezTo>
                      <a:cubicBezTo>
                        <a:pt x="492" y="127"/>
                        <a:pt x="480" y="116"/>
                        <a:pt x="469" y="114"/>
                      </a:cubicBezTo>
                      <a:lnTo>
                        <a:pt x="383" y="100"/>
                      </a:lnTo>
                      <a:cubicBezTo>
                        <a:pt x="387" y="85"/>
                        <a:pt x="390" y="66"/>
                        <a:pt x="389" y="45"/>
                      </a:cubicBezTo>
                      <a:cubicBezTo>
                        <a:pt x="384" y="45"/>
                        <a:pt x="379" y="45"/>
                        <a:pt x="375" y="47"/>
                      </a:cubicBezTo>
                      <a:cubicBezTo>
                        <a:pt x="328" y="43"/>
                        <a:pt x="275" y="31"/>
                        <a:pt x="223" y="0"/>
                      </a:cubicBezTo>
                      <a:lnTo>
                        <a:pt x="0" y="389"/>
                      </a:lnTo>
                      <a:cubicBezTo>
                        <a:pt x="85" y="408"/>
                        <a:pt x="168" y="398"/>
                        <a:pt x="236" y="351"/>
                      </a:cubicBezTo>
                      <a:lnTo>
                        <a:pt x="291" y="423"/>
                      </a:lnTo>
                      <a:cubicBezTo>
                        <a:pt x="293" y="424"/>
                        <a:pt x="296" y="428"/>
                        <a:pt x="298" y="429"/>
                      </a:cubicBezTo>
                      <a:cubicBezTo>
                        <a:pt x="308" y="435"/>
                        <a:pt x="320" y="432"/>
                        <a:pt x="325" y="427"/>
                      </a:cubicBezTo>
                      <a:cubicBezTo>
                        <a:pt x="334" y="420"/>
                        <a:pt x="338" y="405"/>
                        <a:pt x="332" y="393"/>
                      </a:cubicBezTo>
                      <a:lnTo>
                        <a:pt x="273" y="319"/>
                      </a:lnTo>
                      <a:cubicBezTo>
                        <a:pt x="291" y="302"/>
                        <a:pt x="307" y="283"/>
                        <a:pt x="320" y="260"/>
                      </a:cubicBezTo>
                      <a:lnTo>
                        <a:pt x="396" y="304"/>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609395" fontAlgn="auto">
                    <a:spcBef>
                      <a:spcPts val="0"/>
                    </a:spcBef>
                    <a:spcAft>
                      <a:spcPts val="0"/>
                    </a:spcAft>
                    <a:defRPr/>
                  </a:pPr>
                  <a:endParaRPr lang="en-US" sz="2400" kern="0" dirty="0">
                    <a:solidFill>
                      <a:srgbClr val="676767"/>
                    </a:solidFill>
                    <a:latin typeface="CiscoSansTT ExtraLight" panose="020B0303020201020303" pitchFamily="34" charset="0"/>
                    <a:ea typeface="ＭＳ Ｐゴシック" pitchFamily="34" charset="-128"/>
                    <a:cs typeface="+mn-cs"/>
                  </a:endParaRPr>
                </a:p>
              </p:txBody>
            </p:sp>
            <p:sp>
              <p:nvSpPr>
                <p:cNvPr id="46" name="Freeform 9">
                  <a:extLst>
                    <a:ext uri="{FF2B5EF4-FFF2-40B4-BE49-F238E27FC236}">
                      <a16:creationId xmlns:a16="http://schemas.microsoft.com/office/drawing/2014/main" id="{DBD86E4A-8864-4289-84E0-960EA5C9C83C}"/>
                    </a:ext>
                  </a:extLst>
                </p:cNvPr>
                <p:cNvSpPr>
                  <a:spLocks/>
                </p:cNvSpPr>
                <p:nvPr/>
              </p:nvSpPr>
              <p:spPr bwMode="auto">
                <a:xfrm>
                  <a:off x="7441496" y="1808493"/>
                  <a:ext cx="376414" cy="320572"/>
                </a:xfrm>
                <a:custGeom>
                  <a:avLst/>
                  <a:gdLst>
                    <a:gd name="T0" fmla="*/ 282 w 432"/>
                    <a:gd name="T1" fmla="*/ 367 h 367"/>
                    <a:gd name="T2" fmla="*/ 282 w 432"/>
                    <a:gd name="T3" fmla="*/ 367 h 367"/>
                    <a:gd name="T4" fmla="*/ 263 w 432"/>
                    <a:gd name="T5" fmla="*/ 297 h 367"/>
                    <a:gd name="T6" fmla="*/ 354 w 432"/>
                    <a:gd name="T7" fmla="*/ 268 h 367"/>
                    <a:gd name="T8" fmla="*/ 361 w 432"/>
                    <a:gd name="T9" fmla="*/ 272 h 367"/>
                    <a:gd name="T10" fmla="*/ 421 w 432"/>
                    <a:gd name="T11" fmla="*/ 257 h 367"/>
                    <a:gd name="T12" fmla="*/ 403 w 432"/>
                    <a:gd name="T13" fmla="*/ 200 h 367"/>
                    <a:gd name="T14" fmla="*/ 346 w 432"/>
                    <a:gd name="T15" fmla="*/ 214 h 367"/>
                    <a:gd name="T16" fmla="*/ 340 w 432"/>
                    <a:gd name="T17" fmla="*/ 233 h 367"/>
                    <a:gd name="T18" fmla="*/ 246 w 432"/>
                    <a:gd name="T19" fmla="*/ 263 h 367"/>
                    <a:gd name="T20" fmla="*/ 186 w 432"/>
                    <a:gd name="T21" fmla="*/ 206 h 367"/>
                    <a:gd name="T22" fmla="*/ 101 w 432"/>
                    <a:gd name="T23" fmla="*/ 182 h 367"/>
                    <a:gd name="T24" fmla="*/ 80 w 432"/>
                    <a:gd name="T25" fmla="*/ 84 h 367"/>
                    <a:gd name="T26" fmla="*/ 93 w 432"/>
                    <a:gd name="T27" fmla="*/ 69 h 367"/>
                    <a:gd name="T28" fmla="*/ 75 w 432"/>
                    <a:gd name="T29" fmla="*/ 12 h 367"/>
                    <a:gd name="T30" fmla="*/ 18 w 432"/>
                    <a:gd name="T31" fmla="*/ 26 h 367"/>
                    <a:gd name="T32" fmla="*/ 34 w 432"/>
                    <a:gd name="T33" fmla="*/ 84 h 367"/>
                    <a:gd name="T34" fmla="*/ 43 w 432"/>
                    <a:gd name="T35" fmla="*/ 90 h 367"/>
                    <a:gd name="T36" fmla="*/ 61 w 432"/>
                    <a:gd name="T37" fmla="*/ 184 h 367"/>
                    <a:gd name="T38" fmla="*/ 0 w 432"/>
                    <a:gd name="T39" fmla="*/ 205 h 367"/>
                    <a:gd name="T40" fmla="*/ 4 w 432"/>
                    <a:gd name="T41" fmla="*/ 215 h 367"/>
                    <a:gd name="T42" fmla="*/ 120 w 432"/>
                    <a:gd name="T43" fmla="*/ 321 h 367"/>
                    <a:gd name="T44" fmla="*/ 269 w 432"/>
                    <a:gd name="T45" fmla="*/ 367 h 367"/>
                    <a:gd name="T46" fmla="*/ 282 w 432"/>
                    <a:gd name="T47"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2" h="367">
                      <a:moveTo>
                        <a:pt x="282" y="367"/>
                      </a:moveTo>
                      <a:lnTo>
                        <a:pt x="282" y="367"/>
                      </a:lnTo>
                      <a:cubicBezTo>
                        <a:pt x="281" y="342"/>
                        <a:pt x="274" y="318"/>
                        <a:pt x="263" y="297"/>
                      </a:cubicBezTo>
                      <a:cubicBezTo>
                        <a:pt x="328" y="277"/>
                        <a:pt x="348" y="269"/>
                        <a:pt x="354" y="268"/>
                      </a:cubicBezTo>
                      <a:cubicBezTo>
                        <a:pt x="358" y="270"/>
                        <a:pt x="360" y="271"/>
                        <a:pt x="361" y="272"/>
                      </a:cubicBezTo>
                      <a:cubicBezTo>
                        <a:pt x="383" y="284"/>
                        <a:pt x="410" y="278"/>
                        <a:pt x="421" y="257"/>
                      </a:cubicBezTo>
                      <a:cubicBezTo>
                        <a:pt x="432" y="239"/>
                        <a:pt x="424" y="212"/>
                        <a:pt x="403" y="200"/>
                      </a:cubicBezTo>
                      <a:cubicBezTo>
                        <a:pt x="382" y="188"/>
                        <a:pt x="357" y="195"/>
                        <a:pt x="346" y="214"/>
                      </a:cubicBezTo>
                      <a:cubicBezTo>
                        <a:pt x="342" y="221"/>
                        <a:pt x="340" y="225"/>
                        <a:pt x="340" y="233"/>
                      </a:cubicBezTo>
                      <a:lnTo>
                        <a:pt x="246" y="263"/>
                      </a:lnTo>
                      <a:cubicBezTo>
                        <a:pt x="232" y="240"/>
                        <a:pt x="212" y="221"/>
                        <a:pt x="186" y="206"/>
                      </a:cubicBezTo>
                      <a:cubicBezTo>
                        <a:pt x="159" y="191"/>
                        <a:pt x="131" y="182"/>
                        <a:pt x="101" y="182"/>
                      </a:cubicBezTo>
                      <a:cubicBezTo>
                        <a:pt x="85" y="111"/>
                        <a:pt x="80" y="88"/>
                        <a:pt x="80" y="84"/>
                      </a:cubicBezTo>
                      <a:cubicBezTo>
                        <a:pt x="84" y="81"/>
                        <a:pt x="89" y="77"/>
                        <a:pt x="93" y="69"/>
                      </a:cubicBezTo>
                      <a:cubicBezTo>
                        <a:pt x="104" y="51"/>
                        <a:pt x="96" y="24"/>
                        <a:pt x="75" y="12"/>
                      </a:cubicBezTo>
                      <a:cubicBezTo>
                        <a:pt x="54" y="0"/>
                        <a:pt x="29" y="7"/>
                        <a:pt x="18" y="26"/>
                      </a:cubicBezTo>
                      <a:cubicBezTo>
                        <a:pt x="6" y="46"/>
                        <a:pt x="12" y="72"/>
                        <a:pt x="34" y="84"/>
                      </a:cubicBezTo>
                      <a:cubicBezTo>
                        <a:pt x="37" y="86"/>
                        <a:pt x="39" y="87"/>
                        <a:pt x="43" y="90"/>
                      </a:cubicBezTo>
                      <a:lnTo>
                        <a:pt x="61" y="184"/>
                      </a:lnTo>
                      <a:cubicBezTo>
                        <a:pt x="40" y="189"/>
                        <a:pt x="19" y="194"/>
                        <a:pt x="0" y="205"/>
                      </a:cubicBezTo>
                      <a:cubicBezTo>
                        <a:pt x="1" y="208"/>
                        <a:pt x="2" y="211"/>
                        <a:pt x="4" y="215"/>
                      </a:cubicBezTo>
                      <a:cubicBezTo>
                        <a:pt x="30" y="252"/>
                        <a:pt x="68" y="292"/>
                        <a:pt x="120" y="321"/>
                      </a:cubicBezTo>
                      <a:cubicBezTo>
                        <a:pt x="171" y="350"/>
                        <a:pt x="224" y="364"/>
                        <a:pt x="269" y="367"/>
                      </a:cubicBezTo>
                      <a:cubicBezTo>
                        <a:pt x="274" y="367"/>
                        <a:pt x="277" y="367"/>
                        <a:pt x="282" y="367"/>
                      </a:cubicBez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defTabSz="609395" fontAlgn="auto">
                    <a:spcBef>
                      <a:spcPts val="0"/>
                    </a:spcBef>
                    <a:spcAft>
                      <a:spcPts val="0"/>
                    </a:spcAft>
                    <a:defRPr/>
                  </a:pPr>
                  <a:endParaRPr lang="en-US" sz="2400" kern="0" dirty="0">
                    <a:solidFill>
                      <a:srgbClr val="676767"/>
                    </a:solidFill>
                    <a:latin typeface="CiscoSansTT ExtraLight" panose="020B0303020201020303" pitchFamily="34" charset="0"/>
                    <a:ea typeface="ＭＳ Ｐゴシック" pitchFamily="34" charset="-128"/>
                    <a:cs typeface="+mn-cs"/>
                  </a:endParaRPr>
                </a:p>
              </p:txBody>
            </p:sp>
          </p:grpSp>
        </p:grpSp>
      </p:grpSp>
      <p:sp>
        <p:nvSpPr>
          <p:cNvPr id="47" name="Rectangle: Rounded Corners 46">
            <a:extLst>
              <a:ext uri="{FF2B5EF4-FFF2-40B4-BE49-F238E27FC236}">
                <a16:creationId xmlns:a16="http://schemas.microsoft.com/office/drawing/2014/main" id="{8276E71D-3A26-4775-B6A4-0D29A29C8302}"/>
              </a:ext>
            </a:extLst>
          </p:cNvPr>
          <p:cNvSpPr/>
          <p:nvPr/>
        </p:nvSpPr>
        <p:spPr>
          <a:xfrm>
            <a:off x="7126004" y="1447517"/>
            <a:ext cx="4502807" cy="1063702"/>
          </a:xfrm>
          <a:prstGeom prst="roundRect">
            <a:avLst/>
          </a:prstGeom>
          <a:solidFill>
            <a:schemeClr val="accent1"/>
          </a:solidFill>
          <a:ln w="12700" cap="flat" cmpd="sng" algn="ctr">
            <a:noFill/>
            <a:prstDash val="solid"/>
          </a:ln>
          <a:effectLst/>
        </p:spPr>
        <p:txBody>
          <a:bodyPr lIns="121907" tIns="0" rIns="121907" bIns="60953" rtlCol="0" anchor="ctr" anchorCtr="0">
            <a:noAutofit/>
          </a:bodyPr>
          <a:lstStyle/>
          <a:p>
            <a:pPr defTabSz="609570" fontAlgn="auto">
              <a:spcBef>
                <a:spcPts val="0"/>
              </a:spcBef>
              <a:spcAft>
                <a:spcPts val="0"/>
              </a:spcAft>
              <a:defRPr/>
            </a:pPr>
            <a:r>
              <a:rPr lang="en-US" sz="2200" b="1" kern="0" dirty="0">
                <a:solidFill>
                  <a:schemeClr val="bg2"/>
                </a:solidFill>
                <a:latin typeface="CiscoSansTT ExtraLight" panose="020B0303020201020303" pitchFamily="34" charset="0"/>
                <a:ea typeface="+mn-ea"/>
                <a:cs typeface="+mn-cs"/>
              </a:rPr>
              <a:t>Next-gen endpoint firewall, Intrusion Prevention System (IPS), anti-virus and more</a:t>
            </a:r>
          </a:p>
        </p:txBody>
      </p:sp>
      <p:sp>
        <p:nvSpPr>
          <p:cNvPr id="49" name="Rectangle: Rounded Corners 48">
            <a:extLst>
              <a:ext uri="{FF2B5EF4-FFF2-40B4-BE49-F238E27FC236}">
                <a16:creationId xmlns:a16="http://schemas.microsoft.com/office/drawing/2014/main" id="{629A0334-0415-4E08-A507-75526BD88ED9}"/>
              </a:ext>
            </a:extLst>
          </p:cNvPr>
          <p:cNvSpPr/>
          <p:nvPr/>
        </p:nvSpPr>
        <p:spPr>
          <a:xfrm>
            <a:off x="7176399" y="2811087"/>
            <a:ext cx="4502807" cy="991385"/>
          </a:xfrm>
          <a:prstGeom prst="roundRect">
            <a:avLst/>
          </a:prstGeom>
          <a:solidFill>
            <a:schemeClr val="accent1"/>
          </a:solidFill>
          <a:ln w="12700" cap="flat" cmpd="sng" algn="ctr">
            <a:noFill/>
            <a:prstDash val="solid"/>
          </a:ln>
          <a:effectLst/>
        </p:spPr>
        <p:txBody>
          <a:bodyPr lIns="121907" tIns="0" rIns="121907" bIns="60953" rtlCol="0" anchor="ctr" anchorCtr="0">
            <a:noAutofit/>
          </a:bodyPr>
          <a:lstStyle/>
          <a:p>
            <a:pPr defTabSz="609570" fontAlgn="auto">
              <a:spcBef>
                <a:spcPts val="0"/>
              </a:spcBef>
              <a:spcAft>
                <a:spcPts val="0"/>
              </a:spcAft>
              <a:defRPr/>
            </a:pPr>
            <a:r>
              <a:rPr lang="en-US" sz="2200" b="1" kern="0" dirty="0">
                <a:solidFill>
                  <a:schemeClr val="bg2"/>
                </a:solidFill>
                <a:latin typeface="CiscoSansTT ExtraLight" panose="020B0303020201020303" pitchFamily="34" charset="0"/>
                <a:ea typeface="+mn-ea"/>
                <a:cs typeface="+mn-cs"/>
              </a:rPr>
              <a:t>Cloud managed</a:t>
            </a:r>
          </a:p>
        </p:txBody>
      </p:sp>
      <p:sp>
        <p:nvSpPr>
          <p:cNvPr id="51" name="Rectangle: Rounded Corners 50">
            <a:extLst>
              <a:ext uri="{FF2B5EF4-FFF2-40B4-BE49-F238E27FC236}">
                <a16:creationId xmlns:a16="http://schemas.microsoft.com/office/drawing/2014/main" id="{8DD34FF5-E2CD-433D-88FD-C8A5D061C857}"/>
              </a:ext>
            </a:extLst>
          </p:cNvPr>
          <p:cNvSpPr/>
          <p:nvPr/>
        </p:nvSpPr>
        <p:spPr>
          <a:xfrm>
            <a:off x="7146369" y="4102341"/>
            <a:ext cx="4452081" cy="991385"/>
          </a:xfrm>
          <a:prstGeom prst="roundRect">
            <a:avLst/>
          </a:prstGeom>
          <a:solidFill>
            <a:schemeClr val="accent1"/>
          </a:solidFill>
          <a:ln w="12700" cap="flat" cmpd="sng" algn="ctr">
            <a:noFill/>
            <a:prstDash val="solid"/>
          </a:ln>
          <a:effectLst/>
        </p:spPr>
        <p:txBody>
          <a:bodyPr lIns="121907" tIns="0" rIns="121907" bIns="60953" rtlCol="0" anchor="ctr" anchorCtr="0">
            <a:noAutofit/>
          </a:bodyPr>
          <a:lstStyle/>
          <a:p>
            <a:pPr defTabSz="609570" fontAlgn="auto">
              <a:spcBef>
                <a:spcPts val="0"/>
              </a:spcBef>
              <a:spcAft>
                <a:spcPts val="0"/>
              </a:spcAft>
              <a:defRPr/>
            </a:pPr>
            <a:r>
              <a:rPr lang="en-US" sz="2200" b="1" kern="0" dirty="0">
                <a:solidFill>
                  <a:schemeClr val="bg2"/>
                </a:solidFill>
                <a:latin typeface="CiscoSansTT ExtraLight" panose="020B0303020201020303" pitchFamily="34" charset="0"/>
                <a:ea typeface="+mn-ea"/>
                <a:cs typeface="+mn-cs"/>
              </a:rPr>
              <a:t>Continuously monitors, records, analyzes all file activity</a:t>
            </a:r>
          </a:p>
        </p:txBody>
      </p:sp>
      <p:sp>
        <p:nvSpPr>
          <p:cNvPr id="53" name="Rectangle: Rounded Corners 52">
            <a:extLst>
              <a:ext uri="{FF2B5EF4-FFF2-40B4-BE49-F238E27FC236}">
                <a16:creationId xmlns:a16="http://schemas.microsoft.com/office/drawing/2014/main" id="{00221C75-8D95-4492-BD7C-BA2B1D6CBABE}"/>
              </a:ext>
            </a:extLst>
          </p:cNvPr>
          <p:cNvSpPr/>
          <p:nvPr/>
        </p:nvSpPr>
        <p:spPr>
          <a:xfrm>
            <a:off x="7176399" y="5393594"/>
            <a:ext cx="4445153" cy="991385"/>
          </a:xfrm>
          <a:prstGeom prst="roundRect">
            <a:avLst/>
          </a:prstGeom>
          <a:solidFill>
            <a:schemeClr val="accent1"/>
          </a:solidFill>
          <a:ln w="12700" cap="flat" cmpd="sng" algn="ctr">
            <a:noFill/>
            <a:prstDash val="solid"/>
          </a:ln>
          <a:effectLst/>
        </p:spPr>
        <p:txBody>
          <a:bodyPr lIns="121907" tIns="0" rIns="121907" bIns="60953" rtlCol="0" anchor="ctr" anchorCtr="0">
            <a:noAutofit/>
          </a:bodyPr>
          <a:lstStyle/>
          <a:p>
            <a:pPr defTabSz="609570" fontAlgn="auto">
              <a:spcBef>
                <a:spcPts val="0"/>
              </a:spcBef>
              <a:spcAft>
                <a:spcPts val="0"/>
              </a:spcAft>
              <a:defRPr/>
            </a:pPr>
            <a:r>
              <a:rPr lang="en-US" sz="2200" b="1" kern="0" dirty="0">
                <a:solidFill>
                  <a:schemeClr val="bg2"/>
                </a:solidFill>
                <a:latin typeface="CiscoSansTT ExtraLight" panose="020B0303020201020303" pitchFamily="34" charset="0"/>
                <a:ea typeface="+mn-ea"/>
                <a:cs typeface="+mn-cs"/>
              </a:rPr>
              <a:t>Protects Windows, Mac, Linux, and Android</a:t>
            </a:r>
          </a:p>
        </p:txBody>
      </p:sp>
      <p:pic>
        <p:nvPicPr>
          <p:cNvPr id="31" name="Picture 30">
            <a:extLst>
              <a:ext uri="{FF2B5EF4-FFF2-40B4-BE49-F238E27FC236}">
                <a16:creationId xmlns:a16="http://schemas.microsoft.com/office/drawing/2014/main" id="{6593D358-3615-4845-9BF9-0223CB692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845" y="2740030"/>
            <a:ext cx="1128469" cy="1128469"/>
          </a:xfrm>
          <a:prstGeom prst="rect">
            <a:avLst/>
          </a:prstGeom>
        </p:spPr>
      </p:pic>
      <p:pic>
        <p:nvPicPr>
          <p:cNvPr id="32" name="Picture 31">
            <a:extLst>
              <a:ext uri="{FF2B5EF4-FFF2-40B4-BE49-F238E27FC236}">
                <a16:creationId xmlns:a16="http://schemas.microsoft.com/office/drawing/2014/main" id="{A4170821-DB8E-4C0F-901C-D0D34B52D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845" y="4032541"/>
            <a:ext cx="1128469" cy="1128469"/>
          </a:xfrm>
          <a:prstGeom prst="rect">
            <a:avLst/>
          </a:prstGeom>
        </p:spPr>
      </p:pic>
      <p:pic>
        <p:nvPicPr>
          <p:cNvPr id="34" name="Picture 33">
            <a:extLst>
              <a:ext uri="{FF2B5EF4-FFF2-40B4-BE49-F238E27FC236}">
                <a16:creationId xmlns:a16="http://schemas.microsoft.com/office/drawing/2014/main" id="{0A73B116-2300-4F35-B8EE-B74229B88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2845" y="5325051"/>
            <a:ext cx="1128469" cy="1128469"/>
          </a:xfrm>
          <a:prstGeom prst="rect">
            <a:avLst/>
          </a:prstGeom>
        </p:spPr>
      </p:pic>
      <p:pic>
        <p:nvPicPr>
          <p:cNvPr id="36" name="Picture 35">
            <a:extLst>
              <a:ext uri="{FF2B5EF4-FFF2-40B4-BE49-F238E27FC236}">
                <a16:creationId xmlns:a16="http://schemas.microsoft.com/office/drawing/2014/main" id="{7B90CD66-0A13-4CDE-AE6B-7C0693CB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2842" y="1447516"/>
            <a:ext cx="1128472" cy="1128472"/>
          </a:xfrm>
          <a:prstGeom prst="rect">
            <a:avLst/>
          </a:prstGeom>
        </p:spPr>
      </p:pic>
      <p:sp>
        <p:nvSpPr>
          <p:cNvPr id="48" name="Title 1">
            <a:extLst>
              <a:ext uri="{FF2B5EF4-FFF2-40B4-BE49-F238E27FC236}">
                <a16:creationId xmlns:a16="http://schemas.microsoft.com/office/drawing/2014/main" id="{A7767F2F-3716-43ED-86BC-FEA4723BAF29}"/>
              </a:ext>
            </a:extLst>
          </p:cNvPr>
          <p:cNvSpPr txBox="1">
            <a:spLocks/>
          </p:cNvSpPr>
          <p:nvPr/>
        </p:nvSpPr>
        <p:spPr bwMode="auto">
          <a:xfrm>
            <a:off x="1558401" y="521010"/>
            <a:ext cx="6557367" cy="70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nSpc>
                <a:spcPct val="100000"/>
              </a:lnSpc>
            </a:pPr>
            <a:r>
              <a:rPr lang="en-US" sz="3200" b="1" dirty="0"/>
              <a:t>What Is Cisco AMP for Endpoints?</a:t>
            </a:r>
          </a:p>
        </p:txBody>
      </p:sp>
      <p:pic>
        <p:nvPicPr>
          <p:cNvPr id="50" name="Picture 49">
            <a:extLst>
              <a:ext uri="{FF2B5EF4-FFF2-40B4-BE49-F238E27FC236}">
                <a16:creationId xmlns:a16="http://schemas.microsoft.com/office/drawing/2014/main" id="{FF02D01A-9613-45CD-A81B-8170EEB18E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6552" y="348656"/>
            <a:ext cx="1046815" cy="1046815"/>
          </a:xfrm>
          <a:prstGeom prst="rect">
            <a:avLst/>
          </a:prstGeom>
        </p:spPr>
      </p:pic>
      <p:sp>
        <p:nvSpPr>
          <p:cNvPr id="20" name="Rectangle 4">
            <a:extLst>
              <a:ext uri="{FF2B5EF4-FFF2-40B4-BE49-F238E27FC236}">
                <a16:creationId xmlns:a16="http://schemas.microsoft.com/office/drawing/2014/main" id="{07F8783B-D083-4967-8CB5-A0306A8AA7E4}"/>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74039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F5FAF64-41CD-40D5-B5E6-48AEF34CAAA5}"/>
              </a:ext>
            </a:extLst>
          </p:cNvPr>
          <p:cNvGrpSpPr/>
          <p:nvPr/>
        </p:nvGrpSpPr>
        <p:grpSpPr>
          <a:xfrm>
            <a:off x="-6196" y="1584373"/>
            <a:ext cx="11773653" cy="4534206"/>
            <a:chOff x="4690" y="1584373"/>
            <a:chExt cx="7840281" cy="4519084"/>
          </a:xfrm>
        </p:grpSpPr>
        <p:sp>
          <p:nvSpPr>
            <p:cNvPr id="15" name="Rectangle 14">
              <a:extLst>
                <a:ext uri="{FF2B5EF4-FFF2-40B4-BE49-F238E27FC236}">
                  <a16:creationId xmlns:a16="http://schemas.microsoft.com/office/drawing/2014/main" id="{BB4B8E14-0BD8-4F5D-93B8-7EC4AEECD322}"/>
                </a:ext>
              </a:extLst>
            </p:cNvPr>
            <p:cNvSpPr/>
            <p:nvPr/>
          </p:nvSpPr>
          <p:spPr>
            <a:xfrm>
              <a:off x="4690" y="1584374"/>
              <a:ext cx="6466114" cy="4519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rgbClr val="005073"/>
                </a:solidFill>
                <a:latin typeface="CiscoSansTT ExtraLight"/>
              </a:endParaRPr>
            </a:p>
          </p:txBody>
        </p:sp>
        <p:sp>
          <p:nvSpPr>
            <p:cNvPr id="16" name="Oval 15">
              <a:extLst>
                <a:ext uri="{FF2B5EF4-FFF2-40B4-BE49-F238E27FC236}">
                  <a16:creationId xmlns:a16="http://schemas.microsoft.com/office/drawing/2014/main" id="{BD63F7C7-868A-49A5-AB8A-F9D2142566AC}"/>
                </a:ext>
              </a:extLst>
            </p:cNvPr>
            <p:cNvSpPr/>
            <p:nvPr/>
          </p:nvSpPr>
          <p:spPr>
            <a:xfrm>
              <a:off x="4928817" y="1584373"/>
              <a:ext cx="2916154" cy="4519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 Placeholder 2">
            <a:extLst>
              <a:ext uri="{FF2B5EF4-FFF2-40B4-BE49-F238E27FC236}">
                <a16:creationId xmlns:a16="http://schemas.microsoft.com/office/drawing/2014/main" id="{5AB22971-E173-3648-881F-BD331C4CF22B}"/>
              </a:ext>
            </a:extLst>
          </p:cNvPr>
          <p:cNvSpPr txBox="1">
            <a:spLocks/>
          </p:cNvSpPr>
          <p:nvPr/>
        </p:nvSpPr>
        <p:spPr>
          <a:xfrm>
            <a:off x="4584313" y="2570187"/>
            <a:ext cx="5486740" cy="3376687"/>
          </a:xfrm>
          <a:prstGeom prst="rect">
            <a:avLst/>
          </a:prstGeom>
        </p:spPr>
        <p:txBody>
          <a:bodyPr anchor="ctr"/>
          <a:lst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600"/>
              </a:spcBef>
              <a:buClr>
                <a:schemeClr val="bg2"/>
              </a:buClr>
            </a:pPr>
            <a:endParaRPr lang="en-US" dirty="0">
              <a:solidFill>
                <a:schemeClr val="bg2"/>
              </a:solidFill>
            </a:endParaRPr>
          </a:p>
        </p:txBody>
      </p:sp>
      <p:sp>
        <p:nvSpPr>
          <p:cNvPr id="9" name="TextBox 8">
            <a:extLst>
              <a:ext uri="{FF2B5EF4-FFF2-40B4-BE49-F238E27FC236}">
                <a16:creationId xmlns:a16="http://schemas.microsoft.com/office/drawing/2014/main" id="{C8E0B891-5AD6-954B-85F8-3EA35A56C1E5}"/>
              </a:ext>
            </a:extLst>
          </p:cNvPr>
          <p:cNvSpPr txBox="1"/>
          <p:nvPr/>
        </p:nvSpPr>
        <p:spPr>
          <a:xfrm>
            <a:off x="519946" y="1828793"/>
            <a:ext cx="9183941" cy="523220"/>
          </a:xfrm>
          <a:prstGeom prst="rect">
            <a:avLst/>
          </a:prstGeom>
          <a:noFill/>
        </p:spPr>
        <p:txBody>
          <a:bodyPr wrap="square" rtlCol="0">
            <a:spAutoFit/>
          </a:bodyPr>
          <a:lstStyle/>
          <a:p>
            <a:r>
              <a:rPr lang="en-US" sz="2800" b="1" dirty="0">
                <a:solidFill>
                  <a:schemeClr val="bg2"/>
                </a:solidFill>
                <a:latin typeface="+mn-lt"/>
              </a:rPr>
              <a:t>Why do you need endpoint security?</a:t>
            </a:r>
          </a:p>
        </p:txBody>
      </p:sp>
      <p:sp>
        <p:nvSpPr>
          <p:cNvPr id="13" name="Title 1">
            <a:extLst>
              <a:ext uri="{FF2B5EF4-FFF2-40B4-BE49-F238E27FC236}">
                <a16:creationId xmlns:a16="http://schemas.microsoft.com/office/drawing/2014/main" id="{5BB0E9C5-5D22-47FF-9213-DFE94D0DDDFB}"/>
              </a:ext>
            </a:extLst>
          </p:cNvPr>
          <p:cNvSpPr txBox="1">
            <a:spLocks/>
          </p:cNvSpPr>
          <p:nvPr/>
        </p:nvSpPr>
        <p:spPr bwMode="auto">
          <a:xfrm>
            <a:off x="640081" y="455085"/>
            <a:ext cx="1085849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b="0" i="0" u="none" kern="1200" dirty="0">
                <a:solidFill>
                  <a:schemeClr val="bg1"/>
                </a:solidFill>
                <a:latin typeface="+mj-lt"/>
                <a:ea typeface="ＭＳ Ｐゴシック" charset="0"/>
                <a:cs typeface="Tipo de letra del sistema Fina"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solidFill>
                  <a:schemeClr val="tx2"/>
                </a:solidFill>
              </a:rPr>
              <a:t>Cisco AMP for Endpoints</a:t>
            </a:r>
          </a:p>
        </p:txBody>
      </p:sp>
      <p:sp>
        <p:nvSpPr>
          <p:cNvPr id="17" name="Text Placeholder 2">
            <a:extLst>
              <a:ext uri="{FF2B5EF4-FFF2-40B4-BE49-F238E27FC236}">
                <a16:creationId xmlns:a16="http://schemas.microsoft.com/office/drawing/2014/main" id="{660BB882-E698-4A87-8DC5-7ACCBD5D64B4}"/>
              </a:ext>
            </a:extLst>
          </p:cNvPr>
          <p:cNvSpPr txBox="1">
            <a:spLocks/>
          </p:cNvSpPr>
          <p:nvPr/>
        </p:nvSpPr>
        <p:spPr>
          <a:xfrm>
            <a:off x="519946" y="2613239"/>
            <a:ext cx="6061476" cy="3333635"/>
          </a:xfrm>
          <a:prstGeom prst="rect">
            <a:avLst/>
          </a:prstGeom>
        </p:spPr>
        <p:txBody>
          <a:bodyPr anchor="ctr"/>
          <a:lst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600"/>
              </a:spcBef>
              <a:buClr>
                <a:schemeClr val="bg2"/>
              </a:buClr>
            </a:pPr>
            <a:r>
              <a:rPr lang="en-US" dirty="0">
                <a:solidFill>
                  <a:schemeClr val="bg2"/>
                </a:solidFill>
                <a:cs typeface="Arial" panose="020B0604020202020204" pitchFamily="34" charset="0"/>
              </a:rPr>
              <a:t>Laptops and mobiles are the most vulnerable endpoints for small businesses. </a:t>
            </a:r>
          </a:p>
          <a:p>
            <a:pPr>
              <a:lnSpc>
                <a:spcPct val="100000"/>
              </a:lnSpc>
              <a:spcBef>
                <a:spcPts val="600"/>
              </a:spcBef>
              <a:buClr>
                <a:schemeClr val="bg2"/>
              </a:buClr>
            </a:pPr>
            <a:r>
              <a:rPr lang="en-US" dirty="0">
                <a:solidFill>
                  <a:schemeClr val="bg2"/>
                </a:solidFill>
                <a:cs typeface="Arial" panose="020B0604020202020204" pitchFamily="34" charset="0"/>
              </a:rPr>
              <a:t>As malware becomes more evasive, traditional antivirus falls short in protecting your endpoints.</a:t>
            </a:r>
          </a:p>
          <a:p>
            <a:pPr>
              <a:lnSpc>
                <a:spcPct val="100000"/>
              </a:lnSpc>
              <a:spcBef>
                <a:spcPts val="600"/>
              </a:spcBef>
              <a:buClr>
                <a:schemeClr val="bg2"/>
              </a:buClr>
            </a:pPr>
            <a:r>
              <a:rPr lang="en-US" dirty="0">
                <a:solidFill>
                  <a:schemeClr val="bg2"/>
                </a:solidFill>
                <a:cs typeface="Arial" panose="020B0604020202020204" pitchFamily="34" charset="0"/>
              </a:rPr>
              <a:t>Endpoint security helps you to find the threat fast and see what it has affected.</a:t>
            </a:r>
          </a:p>
          <a:p>
            <a:pPr>
              <a:lnSpc>
                <a:spcPct val="100000"/>
              </a:lnSpc>
              <a:spcBef>
                <a:spcPts val="600"/>
              </a:spcBef>
              <a:buClr>
                <a:schemeClr val="bg2"/>
              </a:buClr>
            </a:pPr>
            <a:r>
              <a:rPr lang="en-US" dirty="0">
                <a:solidFill>
                  <a:schemeClr val="bg2"/>
                </a:solidFill>
                <a:cs typeface="Arial" panose="020B0604020202020204" pitchFamily="34" charset="0"/>
              </a:rPr>
              <a:t>Quickly stop threats from spreading and fast-track remediation.</a:t>
            </a:r>
          </a:p>
          <a:p>
            <a:pPr>
              <a:lnSpc>
                <a:spcPct val="100000"/>
              </a:lnSpc>
              <a:spcBef>
                <a:spcPts val="600"/>
              </a:spcBef>
              <a:buClr>
                <a:schemeClr val="bg2"/>
              </a:buClr>
            </a:pPr>
            <a:endParaRPr lang="en-US" dirty="0">
              <a:solidFill>
                <a:schemeClr val="bg2"/>
              </a:solidFill>
            </a:endParaRPr>
          </a:p>
        </p:txBody>
      </p:sp>
      <p:pic>
        <p:nvPicPr>
          <p:cNvPr id="10" name="Picture 9" descr="A screenshot of a computer screen&#10;&#10;Description automatically generated">
            <a:extLst>
              <a:ext uri="{FF2B5EF4-FFF2-40B4-BE49-F238E27FC236}">
                <a16:creationId xmlns:a16="http://schemas.microsoft.com/office/drawing/2014/main" id="{5B7462FE-5F30-4AC5-AACF-43838CCFC8A7}"/>
              </a:ext>
            </a:extLst>
          </p:cNvPr>
          <p:cNvPicPr>
            <a:picLocks noChangeAspect="1"/>
          </p:cNvPicPr>
          <p:nvPr/>
        </p:nvPicPr>
        <p:blipFill rotWithShape="1">
          <a:blip r:embed="rId3">
            <a:extLst>
              <a:ext uri="{28A0092B-C50C-407E-A947-70E740481C1C}">
                <a14:useLocalDpi xmlns:a14="http://schemas.microsoft.com/office/drawing/2010/main" val="0"/>
              </a:ext>
            </a:extLst>
          </a:blip>
          <a:srcRect l="6963" t="1421" r="6963" b="-1421"/>
          <a:stretch/>
        </p:blipFill>
        <p:spPr>
          <a:xfrm>
            <a:off x="6776530" y="2284676"/>
            <a:ext cx="4921241" cy="3220774"/>
          </a:xfrm>
          <a:prstGeom prst="rect">
            <a:avLst/>
          </a:prstGeom>
        </p:spPr>
      </p:pic>
      <p:sp>
        <p:nvSpPr>
          <p:cNvPr id="11" name="Rectangle 4">
            <a:extLst>
              <a:ext uri="{FF2B5EF4-FFF2-40B4-BE49-F238E27FC236}">
                <a16:creationId xmlns:a16="http://schemas.microsoft.com/office/drawing/2014/main" id="{BD50B175-BCC4-4103-B0BF-63C44BE55AD4}"/>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21882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B98D-2869-475E-952C-3525BD2820EE}"/>
              </a:ext>
            </a:extLst>
          </p:cNvPr>
          <p:cNvSpPr>
            <a:spLocks noGrp="1"/>
          </p:cNvSpPr>
          <p:nvPr>
            <p:ph type="title"/>
          </p:nvPr>
        </p:nvSpPr>
        <p:spPr>
          <a:xfrm>
            <a:off x="539377" y="800805"/>
            <a:ext cx="5093780" cy="5060950"/>
          </a:xfrm>
        </p:spPr>
        <p:txBody>
          <a:bodyPr/>
          <a:lstStyle/>
          <a:p>
            <a:r>
              <a:rPr lang="en-US" sz="4000" b="1" dirty="0">
                <a:solidFill>
                  <a:schemeClr val="bg2"/>
                </a:solidFill>
              </a:rPr>
              <a:t>Area #3: Email</a:t>
            </a:r>
            <a:br>
              <a:rPr lang="en-US" sz="4000" b="1" dirty="0">
                <a:solidFill>
                  <a:schemeClr val="bg2"/>
                </a:solidFill>
              </a:rPr>
            </a:br>
            <a:br>
              <a:rPr lang="en-US" sz="4000" b="1" dirty="0">
                <a:solidFill>
                  <a:schemeClr val="bg2"/>
                </a:solidFill>
              </a:rPr>
            </a:br>
            <a:r>
              <a:rPr lang="en-US" sz="4000" b="1" dirty="0">
                <a:solidFill>
                  <a:schemeClr val="bg2"/>
                </a:solidFill>
              </a:rPr>
              <a:t>E</a:t>
            </a:r>
            <a:r>
              <a:rPr lang="en-US" sz="4000" dirty="0">
                <a:solidFill>
                  <a:schemeClr val="bg2"/>
                </a:solidFill>
              </a:rPr>
              <a:t>very day, people inadvertently click malicious links or open harmful email attachments that download ransomware.</a:t>
            </a:r>
            <a:endParaRPr lang="en-US" sz="4000" b="1" dirty="0">
              <a:solidFill>
                <a:schemeClr val="bg2"/>
              </a:solidFill>
            </a:endParaRPr>
          </a:p>
        </p:txBody>
      </p:sp>
      <p:sp>
        <p:nvSpPr>
          <p:cNvPr id="4" name="Rectangle 3">
            <a:extLst>
              <a:ext uri="{FF2B5EF4-FFF2-40B4-BE49-F238E27FC236}">
                <a16:creationId xmlns:a16="http://schemas.microsoft.com/office/drawing/2014/main" id="{087E2B77-1C3D-44AF-98C8-F31F9FC83377}"/>
              </a:ext>
            </a:extLst>
          </p:cNvPr>
          <p:cNvSpPr/>
          <p:nvPr/>
        </p:nvSpPr>
        <p:spPr>
          <a:xfrm>
            <a:off x="6782953" y="1273346"/>
            <a:ext cx="4973252" cy="4311308"/>
          </a:xfrm>
          <a:prstGeom prst="rect">
            <a:avLst/>
          </a:prstGeom>
        </p:spPr>
        <p:txBody>
          <a:bodyPr wrap="square">
            <a:spAutoFit/>
          </a:bodyPr>
          <a:lstStyle/>
          <a:p>
            <a:pPr marL="0" indent="0">
              <a:lnSpc>
                <a:spcPct val="110000"/>
              </a:lnSpc>
              <a:buNone/>
            </a:pPr>
            <a:r>
              <a:rPr lang="en-US" sz="2800" b="1" dirty="0">
                <a:solidFill>
                  <a:schemeClr val="accent1"/>
                </a:solidFill>
                <a:latin typeface="+mj-lt"/>
              </a:rPr>
              <a:t>Cisco Cloud Mailbox Defense </a:t>
            </a:r>
            <a:r>
              <a:rPr lang="en-US" sz="2800" dirty="0">
                <a:solidFill>
                  <a:schemeClr val="tx2"/>
                </a:solidFill>
                <a:latin typeface="+mj-lt"/>
              </a:rPr>
              <a:t>is a cloud-native email security platform for Office 365 that you can set up in five minutes. It doesn’t change email flow or delivery while it’s busy spotting spam, phishing, or known malicious attachments.  </a:t>
            </a:r>
          </a:p>
        </p:txBody>
      </p:sp>
      <p:sp>
        <p:nvSpPr>
          <p:cNvPr id="5" name="Rectangle 4">
            <a:extLst>
              <a:ext uri="{FF2B5EF4-FFF2-40B4-BE49-F238E27FC236}">
                <a16:creationId xmlns:a16="http://schemas.microsoft.com/office/drawing/2014/main" id="{4DF64DFE-3F85-4225-BE6E-E2EC167E79E3}"/>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9496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F5FAF64-41CD-40D5-B5E6-48AEF34CAAA5}"/>
              </a:ext>
            </a:extLst>
          </p:cNvPr>
          <p:cNvGrpSpPr/>
          <p:nvPr/>
        </p:nvGrpSpPr>
        <p:grpSpPr>
          <a:xfrm>
            <a:off x="-6196" y="1412213"/>
            <a:ext cx="11773653" cy="4752617"/>
            <a:chOff x="4690" y="1584373"/>
            <a:chExt cx="7840281" cy="4519084"/>
          </a:xfrm>
        </p:grpSpPr>
        <p:sp>
          <p:nvSpPr>
            <p:cNvPr id="15" name="Rectangle 14">
              <a:extLst>
                <a:ext uri="{FF2B5EF4-FFF2-40B4-BE49-F238E27FC236}">
                  <a16:creationId xmlns:a16="http://schemas.microsoft.com/office/drawing/2014/main" id="{BB4B8E14-0BD8-4F5D-93B8-7EC4AEECD322}"/>
                </a:ext>
              </a:extLst>
            </p:cNvPr>
            <p:cNvSpPr/>
            <p:nvPr/>
          </p:nvSpPr>
          <p:spPr>
            <a:xfrm>
              <a:off x="4690" y="1584374"/>
              <a:ext cx="6466114" cy="4519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rgbClr val="005073"/>
                </a:solidFill>
                <a:latin typeface="CiscoSansTT ExtraLight"/>
              </a:endParaRPr>
            </a:p>
          </p:txBody>
        </p:sp>
        <p:sp>
          <p:nvSpPr>
            <p:cNvPr id="16" name="Oval 15">
              <a:extLst>
                <a:ext uri="{FF2B5EF4-FFF2-40B4-BE49-F238E27FC236}">
                  <a16:creationId xmlns:a16="http://schemas.microsoft.com/office/drawing/2014/main" id="{BD63F7C7-868A-49A5-AB8A-F9D2142566AC}"/>
                </a:ext>
              </a:extLst>
            </p:cNvPr>
            <p:cNvSpPr/>
            <p:nvPr/>
          </p:nvSpPr>
          <p:spPr>
            <a:xfrm>
              <a:off x="4928817" y="1584373"/>
              <a:ext cx="2916154" cy="4519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 Placeholder 2">
            <a:extLst>
              <a:ext uri="{FF2B5EF4-FFF2-40B4-BE49-F238E27FC236}">
                <a16:creationId xmlns:a16="http://schemas.microsoft.com/office/drawing/2014/main" id="{5AB22971-E173-3648-881F-BD331C4CF22B}"/>
              </a:ext>
            </a:extLst>
          </p:cNvPr>
          <p:cNvSpPr txBox="1">
            <a:spLocks/>
          </p:cNvSpPr>
          <p:nvPr/>
        </p:nvSpPr>
        <p:spPr>
          <a:xfrm>
            <a:off x="4584313" y="2398028"/>
            <a:ext cx="5486740" cy="3376687"/>
          </a:xfrm>
          <a:prstGeom prst="rect">
            <a:avLst/>
          </a:prstGeom>
        </p:spPr>
        <p:txBody>
          <a:bodyPr anchor="ctr"/>
          <a:lst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600"/>
              </a:spcBef>
              <a:buClr>
                <a:schemeClr val="bg2"/>
              </a:buClr>
            </a:pPr>
            <a:endParaRPr lang="en-US" dirty="0">
              <a:solidFill>
                <a:schemeClr val="bg2"/>
              </a:solidFill>
            </a:endParaRPr>
          </a:p>
        </p:txBody>
      </p:sp>
      <p:sp>
        <p:nvSpPr>
          <p:cNvPr id="9" name="TextBox 8">
            <a:extLst>
              <a:ext uri="{FF2B5EF4-FFF2-40B4-BE49-F238E27FC236}">
                <a16:creationId xmlns:a16="http://schemas.microsoft.com/office/drawing/2014/main" id="{C8E0B891-5AD6-954B-85F8-3EA35A56C1E5}"/>
              </a:ext>
            </a:extLst>
          </p:cNvPr>
          <p:cNvSpPr txBox="1"/>
          <p:nvPr/>
        </p:nvSpPr>
        <p:spPr>
          <a:xfrm>
            <a:off x="703529" y="1837179"/>
            <a:ext cx="9183941" cy="523220"/>
          </a:xfrm>
          <a:prstGeom prst="rect">
            <a:avLst/>
          </a:prstGeom>
          <a:noFill/>
        </p:spPr>
        <p:txBody>
          <a:bodyPr wrap="square" rtlCol="0">
            <a:spAutoFit/>
          </a:bodyPr>
          <a:lstStyle/>
          <a:p>
            <a:r>
              <a:rPr lang="en-US" sz="2800" b="1" dirty="0">
                <a:solidFill>
                  <a:schemeClr val="bg2"/>
                </a:solidFill>
                <a:latin typeface="+mn-lt"/>
              </a:rPr>
              <a:t>Cloud-native email security platform that focuses on</a:t>
            </a:r>
          </a:p>
        </p:txBody>
      </p:sp>
      <p:sp>
        <p:nvSpPr>
          <p:cNvPr id="13" name="Title 1">
            <a:extLst>
              <a:ext uri="{FF2B5EF4-FFF2-40B4-BE49-F238E27FC236}">
                <a16:creationId xmlns:a16="http://schemas.microsoft.com/office/drawing/2014/main" id="{5BB0E9C5-5D22-47FF-9213-DFE94D0DDDFB}"/>
              </a:ext>
            </a:extLst>
          </p:cNvPr>
          <p:cNvSpPr txBox="1">
            <a:spLocks/>
          </p:cNvSpPr>
          <p:nvPr/>
        </p:nvSpPr>
        <p:spPr bwMode="auto">
          <a:xfrm>
            <a:off x="640081" y="455085"/>
            <a:ext cx="1085849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b="0" i="0" u="none" kern="1200" dirty="0">
                <a:solidFill>
                  <a:schemeClr val="bg1"/>
                </a:solidFill>
                <a:latin typeface="+mj-lt"/>
                <a:ea typeface="ＭＳ Ｐゴシック" charset="0"/>
                <a:cs typeface="Tipo de letra del sistema Fina"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solidFill>
                  <a:schemeClr val="tx2"/>
                </a:solidFill>
              </a:rPr>
              <a:t>Cisco Cloud Mailbox Defense</a:t>
            </a:r>
            <a:endParaRPr lang="en-US" sz="2000" b="1" dirty="0">
              <a:solidFill>
                <a:schemeClr val="tx2"/>
              </a:solidFill>
            </a:endParaRPr>
          </a:p>
        </p:txBody>
      </p:sp>
      <p:sp>
        <p:nvSpPr>
          <p:cNvPr id="11" name="Google Shape;890;p86">
            <a:extLst>
              <a:ext uri="{FF2B5EF4-FFF2-40B4-BE49-F238E27FC236}">
                <a16:creationId xmlns:a16="http://schemas.microsoft.com/office/drawing/2014/main" id="{1899D623-121E-4C55-AA04-1FB6D12E2782}"/>
              </a:ext>
            </a:extLst>
          </p:cNvPr>
          <p:cNvSpPr/>
          <p:nvPr/>
        </p:nvSpPr>
        <p:spPr>
          <a:xfrm>
            <a:off x="1459986" y="3473930"/>
            <a:ext cx="1861807" cy="1498535"/>
          </a:xfrm>
          <a:prstGeom prst="rect">
            <a:avLst/>
          </a:prstGeom>
          <a:noFill/>
          <a:ln>
            <a:noFill/>
          </a:ln>
        </p:spPr>
        <p:txBody>
          <a:bodyPr spcFirstLastPara="1" wrap="square" lIns="68575" tIns="34275" rIns="68575" bIns="34275" anchor="t"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85750" marR="0" lvl="0" indent="-285750" defTabSz="457200" rtl="0" eaLnBrk="1" fontAlgn="base" latinLnBrk="0" hangingPunct="1">
              <a:lnSpc>
                <a:spcPct val="100000"/>
              </a:lnSpc>
              <a:spcBef>
                <a:spcPts val="0"/>
              </a:spcBef>
              <a:spcAft>
                <a:spcPts val="0"/>
              </a:spcAft>
              <a:buClr>
                <a:srgbClr val="282828"/>
              </a:buClr>
              <a:buSzPts val="1400"/>
              <a:buFont typeface="Arial" panose="020B0604020202020204" pitchFamily="34" charset="0"/>
              <a:buChar char="•"/>
              <a:tabLst/>
              <a:defRPr/>
            </a:pPr>
            <a:r>
              <a:rPr kumimoji="0" lang="en-US" b="0" i="0" u="none" strike="noStrike" kern="1200" cap="none" spc="0" normalizeH="0" baseline="0" noProof="0" dirty="0">
                <a:ln>
                  <a:noFill/>
                </a:ln>
                <a:solidFill>
                  <a:schemeClr val="bg2"/>
                </a:solidFill>
                <a:effectLst/>
                <a:uLnTx/>
                <a:uFillTx/>
                <a:latin typeface="CiscoSansTT ExtraLight"/>
                <a:ea typeface="Arial"/>
                <a:cs typeface="Arial"/>
                <a:sym typeface="Arial"/>
              </a:rPr>
              <a:t>All messages</a:t>
            </a:r>
            <a:endParaRPr kumimoji="0" b="0" i="0" u="none" strike="noStrike" kern="1200" cap="none" spc="0" normalizeH="0" baseline="0" noProof="0" dirty="0">
              <a:ln>
                <a:noFill/>
              </a:ln>
              <a:solidFill>
                <a:schemeClr val="bg2"/>
              </a:solidFill>
              <a:effectLst/>
              <a:uLnTx/>
              <a:uFillTx/>
              <a:latin typeface="CiscoSansTT ExtraLight"/>
              <a:ea typeface="Arial"/>
              <a:cs typeface="Arial"/>
              <a:sym typeface="Arial"/>
            </a:endParaRPr>
          </a:p>
          <a:p>
            <a:pPr marL="285750" marR="0" lvl="0" indent="-285750" defTabSz="457200" rtl="0" eaLnBrk="1" fontAlgn="base" latinLnBrk="0" hangingPunct="1">
              <a:lnSpc>
                <a:spcPct val="100000"/>
              </a:lnSpc>
              <a:spcBef>
                <a:spcPts val="1400"/>
              </a:spcBef>
              <a:spcAft>
                <a:spcPts val="0"/>
              </a:spcAft>
              <a:buClr>
                <a:srgbClr val="282828"/>
              </a:buClr>
              <a:buSzPts val="1400"/>
              <a:buFont typeface="Arial" panose="020B0604020202020204" pitchFamily="34" charset="0"/>
              <a:buChar char="•"/>
              <a:tabLst/>
              <a:defRPr/>
            </a:pPr>
            <a:r>
              <a:rPr kumimoji="0" lang="en-US" b="0" i="0" u="none" strike="noStrike" kern="1200" cap="none" spc="0" normalizeH="0" baseline="0" noProof="0" dirty="0">
                <a:ln>
                  <a:noFill/>
                </a:ln>
                <a:solidFill>
                  <a:schemeClr val="bg2"/>
                </a:solidFill>
                <a:effectLst/>
                <a:uLnTx/>
                <a:uFillTx/>
                <a:latin typeface="CiscoSansTT ExtraLight"/>
                <a:ea typeface="Arial"/>
                <a:cs typeface="Arial"/>
                <a:sym typeface="Arial"/>
              </a:rPr>
              <a:t>Search / Triage</a:t>
            </a:r>
            <a:endParaRPr kumimoji="0" b="0" i="0" u="none" strike="noStrike" kern="1200" cap="none" spc="0" normalizeH="0" baseline="0" noProof="0" dirty="0">
              <a:ln>
                <a:noFill/>
              </a:ln>
              <a:solidFill>
                <a:schemeClr val="bg2"/>
              </a:solidFill>
              <a:effectLst/>
              <a:uLnTx/>
              <a:uFillTx/>
              <a:latin typeface="CiscoSansTT ExtraLight"/>
              <a:ea typeface="Arial"/>
              <a:cs typeface="Arial"/>
              <a:sym typeface="Arial"/>
            </a:endParaRPr>
          </a:p>
          <a:p>
            <a:pPr marL="285750" marR="0" lvl="0" indent="-285750" defTabSz="457200" rtl="0" eaLnBrk="1" fontAlgn="base" latinLnBrk="0" hangingPunct="1">
              <a:lnSpc>
                <a:spcPct val="100000"/>
              </a:lnSpc>
              <a:spcBef>
                <a:spcPts val="1400"/>
              </a:spcBef>
              <a:spcAft>
                <a:spcPts val="0"/>
              </a:spcAft>
              <a:buClr>
                <a:srgbClr val="282828"/>
              </a:buClr>
              <a:buSzPts val="1400"/>
              <a:buFont typeface="Arial" panose="020B0604020202020204" pitchFamily="34" charset="0"/>
              <a:buChar char="•"/>
              <a:tabLst/>
              <a:defRPr/>
            </a:pPr>
            <a:r>
              <a:rPr lang="en-US" dirty="0">
                <a:solidFill>
                  <a:schemeClr val="bg2"/>
                </a:solidFill>
                <a:latin typeface="CiscoSansTT ExtraLight"/>
                <a:ea typeface="Arial"/>
                <a:cs typeface="Arial"/>
                <a:sym typeface="Arial"/>
              </a:rPr>
              <a:t>Open APIs</a:t>
            </a:r>
            <a:endParaRPr kumimoji="0" lang="en-US" b="0" i="0" u="none" strike="noStrike" kern="1200" cap="none" spc="0" normalizeH="0" baseline="0" noProof="0" dirty="0">
              <a:ln>
                <a:noFill/>
              </a:ln>
              <a:solidFill>
                <a:schemeClr val="bg2"/>
              </a:solidFill>
              <a:effectLst/>
              <a:uLnTx/>
              <a:uFillTx/>
              <a:latin typeface="CiscoSansTT ExtraLight"/>
              <a:ea typeface="Arial"/>
              <a:cs typeface="Arial"/>
              <a:sym typeface="Arial"/>
            </a:endParaRPr>
          </a:p>
        </p:txBody>
      </p:sp>
      <p:sp>
        <p:nvSpPr>
          <p:cNvPr id="12" name="Google Shape;893;p86">
            <a:extLst>
              <a:ext uri="{FF2B5EF4-FFF2-40B4-BE49-F238E27FC236}">
                <a16:creationId xmlns:a16="http://schemas.microsoft.com/office/drawing/2014/main" id="{800055AC-432E-47AE-8D3C-BFB3CD8A7D75}"/>
              </a:ext>
            </a:extLst>
          </p:cNvPr>
          <p:cNvSpPr/>
          <p:nvPr/>
        </p:nvSpPr>
        <p:spPr>
          <a:xfrm>
            <a:off x="4466565" y="3482899"/>
            <a:ext cx="1937864" cy="1249860"/>
          </a:xfrm>
          <a:prstGeom prst="rect">
            <a:avLst/>
          </a:prstGeom>
          <a:noFill/>
          <a:ln>
            <a:noFill/>
          </a:ln>
        </p:spPr>
        <p:txBody>
          <a:bodyPr spcFirstLastPara="1" wrap="square" lIns="68575" tIns="34275" rIns="68575" bIns="34275" anchor="t"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85750" marR="0" lvl="0" indent="-285750" defTabSz="457200" rtl="0" eaLnBrk="1" fontAlgn="base" latinLnBrk="0" hangingPunct="1">
              <a:lnSpc>
                <a:spcPct val="100000"/>
              </a:lnSpc>
              <a:spcBef>
                <a:spcPts val="0"/>
              </a:spcBef>
              <a:spcAft>
                <a:spcPts val="0"/>
              </a:spcAft>
              <a:buClr>
                <a:srgbClr val="333333"/>
              </a:buClr>
              <a:buSzPts val="1400"/>
              <a:buFont typeface="Arial" panose="020B0604020202020204" pitchFamily="34" charset="0"/>
              <a:buChar char="•"/>
              <a:tabLst/>
              <a:defRPr/>
            </a:pPr>
            <a:r>
              <a:rPr kumimoji="0" lang="en-US" b="0" i="0" u="none" strike="noStrike" kern="1200" cap="none" spc="0" normalizeH="0" baseline="0" noProof="0" dirty="0">
                <a:ln>
                  <a:noFill/>
                </a:ln>
                <a:solidFill>
                  <a:schemeClr val="bg2"/>
                </a:solidFill>
                <a:effectLst/>
                <a:uLnTx/>
                <a:uFillTx/>
                <a:latin typeface="CiscoSansTT ExtraLight"/>
                <a:ea typeface="Arial"/>
                <a:cs typeface="Arial"/>
                <a:sym typeface="Arial"/>
              </a:rPr>
              <a:t>Deployment</a:t>
            </a:r>
          </a:p>
          <a:p>
            <a:pPr marL="285750" marR="0" lvl="0" indent="-285750" defTabSz="457200" rtl="0" eaLnBrk="1" fontAlgn="base" latinLnBrk="0" hangingPunct="1">
              <a:lnSpc>
                <a:spcPct val="100000"/>
              </a:lnSpc>
              <a:spcBef>
                <a:spcPts val="1400"/>
              </a:spcBef>
              <a:spcAft>
                <a:spcPts val="0"/>
              </a:spcAft>
              <a:buClr>
                <a:srgbClr val="333333"/>
              </a:buClr>
              <a:buSzPts val="1400"/>
              <a:buFont typeface="Arial" panose="020B0604020202020204" pitchFamily="34" charset="0"/>
              <a:buChar char="•"/>
              <a:tabLst/>
              <a:defRPr/>
            </a:pPr>
            <a:r>
              <a:rPr kumimoji="0" lang="en-US" b="0" i="0" u="none" strike="noStrike" kern="1200" cap="none" spc="0" normalizeH="0" baseline="0" noProof="0" dirty="0">
                <a:ln>
                  <a:noFill/>
                </a:ln>
                <a:solidFill>
                  <a:schemeClr val="bg2"/>
                </a:solidFill>
                <a:effectLst/>
                <a:uLnTx/>
                <a:uFillTx/>
                <a:latin typeface="CiscoSansTT ExtraLight"/>
                <a:ea typeface="Arial"/>
                <a:cs typeface="Arial"/>
                <a:sym typeface="Arial"/>
              </a:rPr>
              <a:t>Configuration</a:t>
            </a:r>
          </a:p>
          <a:p>
            <a:pPr marL="285750" marR="0" lvl="0" indent="-285750" defTabSz="457200" rtl="0" eaLnBrk="1" fontAlgn="base" latinLnBrk="0" hangingPunct="1">
              <a:lnSpc>
                <a:spcPct val="100000"/>
              </a:lnSpc>
              <a:spcBef>
                <a:spcPts val="1400"/>
              </a:spcBef>
              <a:spcAft>
                <a:spcPts val="0"/>
              </a:spcAft>
              <a:buClr>
                <a:srgbClr val="333333"/>
              </a:buClr>
              <a:buSzPts val="1400"/>
              <a:buFont typeface="Arial" panose="020B0604020202020204" pitchFamily="34" charset="0"/>
              <a:buChar char="•"/>
              <a:tabLst/>
              <a:defRPr/>
            </a:pPr>
            <a:r>
              <a:rPr lang="en-US" dirty="0">
                <a:solidFill>
                  <a:schemeClr val="bg2"/>
                </a:solidFill>
                <a:latin typeface="CiscoSansTT ExtraLight"/>
                <a:ea typeface="Arial"/>
                <a:cs typeface="Arial"/>
                <a:sym typeface="Arial"/>
              </a:rPr>
              <a:t>Management</a:t>
            </a:r>
            <a:endParaRPr kumimoji="0" b="0" i="0" u="none" strike="noStrike" kern="1200" cap="none" spc="0" normalizeH="0" baseline="0" noProof="0" dirty="0">
              <a:ln>
                <a:noFill/>
              </a:ln>
              <a:solidFill>
                <a:schemeClr val="bg2"/>
              </a:solidFill>
              <a:effectLst/>
              <a:uLnTx/>
              <a:uFillTx/>
              <a:latin typeface="CiscoSansTT ExtraLight"/>
              <a:ea typeface="Arial"/>
              <a:cs typeface="Arial"/>
              <a:sym typeface="Arial"/>
            </a:endParaRPr>
          </a:p>
        </p:txBody>
      </p:sp>
      <p:sp>
        <p:nvSpPr>
          <p:cNvPr id="19" name="Google Shape;898;p86">
            <a:extLst>
              <a:ext uri="{FF2B5EF4-FFF2-40B4-BE49-F238E27FC236}">
                <a16:creationId xmlns:a16="http://schemas.microsoft.com/office/drawing/2014/main" id="{EFE3AB0C-4B64-4418-B158-D04BE967061A}"/>
              </a:ext>
            </a:extLst>
          </p:cNvPr>
          <p:cNvSpPr/>
          <p:nvPr/>
        </p:nvSpPr>
        <p:spPr>
          <a:xfrm>
            <a:off x="703528" y="5305537"/>
            <a:ext cx="9183942" cy="648204"/>
          </a:xfrm>
          <a:prstGeom prst="roundRect">
            <a:avLst>
              <a:gd name="adj" fmla="val 0"/>
            </a:avLst>
          </a:prstGeom>
          <a:noFill/>
          <a:ln>
            <a:noFill/>
          </a:ln>
        </p:spPr>
        <p:txBody>
          <a:bodyPr spcFirstLastPara="1" wrap="square" lIns="91425" tIns="45725" rIns="91425" bIns="45725"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ts val="0"/>
              </a:spcBef>
              <a:spcAft>
                <a:spcPts val="0"/>
              </a:spcAft>
              <a:buClr>
                <a:srgbClr val="FFFFFF"/>
              </a:buClr>
              <a:buSzPts val="1800"/>
              <a:buFont typeface="Arial"/>
              <a:buNone/>
              <a:tabLst/>
              <a:defRPr/>
            </a:pPr>
            <a:r>
              <a:rPr kumimoji="0" lang="en-US"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rPr>
              <a:t>Powered by Cisco Talos threat intelligence</a:t>
            </a:r>
            <a:endParaRPr kumimoji="0"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endParaRPr>
          </a:p>
        </p:txBody>
      </p:sp>
      <p:sp>
        <p:nvSpPr>
          <p:cNvPr id="20" name="Google Shape;900;p86">
            <a:extLst>
              <a:ext uri="{FF2B5EF4-FFF2-40B4-BE49-F238E27FC236}">
                <a16:creationId xmlns:a16="http://schemas.microsoft.com/office/drawing/2014/main" id="{F963684B-7851-4BA6-8FCC-2B71FABE0F24}"/>
              </a:ext>
            </a:extLst>
          </p:cNvPr>
          <p:cNvSpPr/>
          <p:nvPr/>
        </p:nvSpPr>
        <p:spPr>
          <a:xfrm>
            <a:off x="7675541" y="2732516"/>
            <a:ext cx="1988498" cy="648204"/>
          </a:xfrm>
          <a:prstGeom prst="roundRect">
            <a:avLst>
              <a:gd name="adj" fmla="val 0"/>
            </a:avLst>
          </a:prstGeom>
          <a:noFill/>
          <a:ln>
            <a:noFill/>
          </a:ln>
        </p:spPr>
        <p:txBody>
          <a:bodyPr spcFirstLastPara="1" wrap="square" lIns="91425" tIns="45725" rIns="0" bIns="45725"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ts val="0"/>
              </a:spcBef>
              <a:spcAft>
                <a:spcPts val="0"/>
              </a:spcAft>
              <a:buClr>
                <a:srgbClr val="00BCEB"/>
              </a:buClr>
              <a:buSzPts val="1800"/>
              <a:buFont typeface="Arial"/>
              <a:buNone/>
              <a:tabLst/>
              <a:defRPr/>
            </a:pPr>
            <a:r>
              <a:rPr kumimoji="0" lang="en-US"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rPr>
              <a:t>Integration</a:t>
            </a:r>
            <a:endParaRPr kumimoji="0"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endParaRPr>
          </a:p>
        </p:txBody>
      </p:sp>
      <p:sp>
        <p:nvSpPr>
          <p:cNvPr id="21" name="Google Shape;910;p86">
            <a:extLst>
              <a:ext uri="{FF2B5EF4-FFF2-40B4-BE49-F238E27FC236}">
                <a16:creationId xmlns:a16="http://schemas.microsoft.com/office/drawing/2014/main" id="{B9F1EC89-99B8-4EAC-AF21-F7A64F269DC2}"/>
              </a:ext>
            </a:extLst>
          </p:cNvPr>
          <p:cNvSpPr/>
          <p:nvPr/>
        </p:nvSpPr>
        <p:spPr>
          <a:xfrm>
            <a:off x="4682020" y="2732516"/>
            <a:ext cx="1850425" cy="648204"/>
          </a:xfrm>
          <a:prstGeom prst="roundRect">
            <a:avLst>
              <a:gd name="adj" fmla="val 0"/>
            </a:avLst>
          </a:prstGeom>
          <a:noFill/>
          <a:ln>
            <a:noFill/>
          </a:ln>
        </p:spPr>
        <p:txBody>
          <a:bodyPr spcFirstLastPara="1" wrap="square" lIns="91425" tIns="45725" rIns="0" bIns="45725"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ts val="0"/>
              </a:spcBef>
              <a:spcAft>
                <a:spcPts val="0"/>
              </a:spcAft>
              <a:buClr>
                <a:srgbClr val="00BCEB"/>
              </a:buClr>
              <a:buSzPts val="1800"/>
              <a:buFont typeface="Arial"/>
              <a:buNone/>
              <a:tabLst/>
              <a:defRPr/>
            </a:pPr>
            <a:r>
              <a:rPr kumimoji="0" lang="en-US"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rPr>
              <a:t>Simplicity</a:t>
            </a:r>
            <a:endParaRPr kumimoji="0"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endParaRPr>
          </a:p>
        </p:txBody>
      </p:sp>
      <p:sp>
        <p:nvSpPr>
          <p:cNvPr id="22" name="Google Shape;915;p86">
            <a:extLst>
              <a:ext uri="{FF2B5EF4-FFF2-40B4-BE49-F238E27FC236}">
                <a16:creationId xmlns:a16="http://schemas.microsoft.com/office/drawing/2014/main" id="{B31BDFDE-4BB8-446A-9F58-5638211EF405}"/>
              </a:ext>
            </a:extLst>
          </p:cNvPr>
          <p:cNvSpPr/>
          <p:nvPr/>
        </p:nvSpPr>
        <p:spPr>
          <a:xfrm>
            <a:off x="1831664" y="2732516"/>
            <a:ext cx="1410720" cy="648204"/>
          </a:xfrm>
          <a:prstGeom prst="roundRect">
            <a:avLst>
              <a:gd name="adj" fmla="val 0"/>
            </a:avLst>
          </a:prstGeom>
          <a:noFill/>
          <a:ln>
            <a:noFill/>
          </a:ln>
        </p:spPr>
        <p:txBody>
          <a:bodyPr spcFirstLastPara="1" wrap="square" lIns="91425" tIns="45725" rIns="0" bIns="45725"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ts val="0"/>
              </a:spcBef>
              <a:spcAft>
                <a:spcPts val="0"/>
              </a:spcAft>
              <a:buClr>
                <a:srgbClr val="00BCEB"/>
              </a:buClr>
              <a:buSzPts val="1800"/>
              <a:buFont typeface="Arial"/>
              <a:buNone/>
              <a:tabLst/>
              <a:defRPr/>
            </a:pPr>
            <a:r>
              <a:rPr kumimoji="0" lang="en-US"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rPr>
              <a:t>Visibility</a:t>
            </a:r>
            <a:endParaRPr kumimoji="0" b="1" i="0" u="none" strike="noStrike" kern="1200" cap="none" spc="0" normalizeH="0" baseline="0" noProof="0" dirty="0">
              <a:ln>
                <a:noFill/>
              </a:ln>
              <a:solidFill>
                <a:schemeClr val="bg2"/>
              </a:solidFill>
              <a:effectLst/>
              <a:uLnTx/>
              <a:uFillTx/>
              <a:latin typeface="CiscoSansTT" panose="020B0503020201020303" pitchFamily="34" charset="0"/>
              <a:ea typeface="Arial"/>
              <a:cs typeface="CiscoSansTT" panose="020B0503020201020303" pitchFamily="34" charset="0"/>
              <a:sym typeface="Arial"/>
            </a:endParaRPr>
          </a:p>
        </p:txBody>
      </p:sp>
      <p:sp>
        <p:nvSpPr>
          <p:cNvPr id="23" name="Google Shape;893;p86">
            <a:extLst>
              <a:ext uri="{FF2B5EF4-FFF2-40B4-BE49-F238E27FC236}">
                <a16:creationId xmlns:a16="http://schemas.microsoft.com/office/drawing/2014/main" id="{B09F4B40-2995-AD46-9BFF-F63246EA4F6B}"/>
              </a:ext>
            </a:extLst>
          </p:cNvPr>
          <p:cNvSpPr/>
          <p:nvPr/>
        </p:nvSpPr>
        <p:spPr>
          <a:xfrm>
            <a:off x="7493917" y="3482899"/>
            <a:ext cx="3152884" cy="1911498"/>
          </a:xfrm>
          <a:prstGeom prst="rect">
            <a:avLst/>
          </a:prstGeom>
          <a:noFill/>
          <a:ln>
            <a:noFill/>
          </a:ln>
        </p:spPr>
        <p:txBody>
          <a:bodyPr spcFirstLastPara="1" wrap="square" lIns="68575" tIns="34275" rIns="68575" bIns="34275" anchor="t"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85750" marR="0" lvl="0" indent="-285750" defTabSz="457200" rtl="0" eaLnBrk="1" fontAlgn="base" latinLnBrk="0" hangingPunct="1">
              <a:lnSpc>
                <a:spcPct val="100000"/>
              </a:lnSpc>
              <a:spcBef>
                <a:spcPts val="0"/>
              </a:spcBef>
              <a:spcAft>
                <a:spcPts val="0"/>
              </a:spcAft>
              <a:buClr>
                <a:srgbClr val="333333"/>
              </a:buClr>
              <a:buSzPts val="1400"/>
              <a:buFont typeface="Arial" panose="020B0604020202020204" pitchFamily="34" charset="0"/>
              <a:buChar char="•"/>
              <a:tabLst/>
              <a:defRPr/>
            </a:pPr>
            <a:r>
              <a:rPr kumimoji="0" lang="en-US" b="0" i="0" u="none" strike="noStrike" kern="1200" cap="none" spc="0" normalizeH="0" baseline="0" noProof="0" dirty="0">
                <a:ln>
                  <a:noFill/>
                </a:ln>
                <a:solidFill>
                  <a:schemeClr val="bg2"/>
                </a:solidFill>
                <a:effectLst/>
                <a:uLnTx/>
                <a:uFillTx/>
                <a:latin typeface="CiscoSansTT ExtraLight"/>
                <a:ea typeface="Arial"/>
                <a:cs typeface="Arial"/>
                <a:sym typeface="Arial"/>
              </a:rPr>
              <a:t>Talos Intelligence</a:t>
            </a:r>
          </a:p>
          <a:p>
            <a:pPr marL="285750" marR="0" lvl="0" indent="-285750" defTabSz="457200" rtl="0" eaLnBrk="1" fontAlgn="base" latinLnBrk="0" hangingPunct="1">
              <a:lnSpc>
                <a:spcPct val="100000"/>
              </a:lnSpc>
              <a:spcBef>
                <a:spcPts val="1400"/>
              </a:spcBef>
              <a:spcAft>
                <a:spcPts val="0"/>
              </a:spcAft>
              <a:buClr>
                <a:srgbClr val="333333"/>
              </a:buClr>
              <a:buSzPts val="1400"/>
              <a:buFont typeface="Arial" panose="020B0604020202020204" pitchFamily="34" charset="0"/>
              <a:buChar char="•"/>
              <a:tabLst/>
              <a:defRPr/>
            </a:pPr>
            <a:r>
              <a:rPr kumimoji="0" lang="en-US" b="0" i="0" u="none" strike="noStrike" kern="1200" cap="none" spc="0" normalizeH="0" baseline="0" noProof="0" dirty="0">
                <a:ln>
                  <a:noFill/>
                </a:ln>
                <a:solidFill>
                  <a:schemeClr val="bg2"/>
                </a:solidFill>
                <a:effectLst/>
                <a:uLnTx/>
                <a:uFillTx/>
                <a:latin typeface="CiscoSansTT ExtraLight"/>
                <a:ea typeface="Arial"/>
                <a:cs typeface="Arial"/>
                <a:sym typeface="Arial"/>
              </a:rPr>
              <a:t>MS APIs</a:t>
            </a:r>
          </a:p>
          <a:p>
            <a:pPr marL="285750" marR="0" lvl="0" indent="-285750" defTabSz="457200" rtl="0" eaLnBrk="1" fontAlgn="base" latinLnBrk="0" hangingPunct="1">
              <a:lnSpc>
                <a:spcPct val="100000"/>
              </a:lnSpc>
              <a:spcBef>
                <a:spcPts val="1400"/>
              </a:spcBef>
              <a:spcAft>
                <a:spcPts val="0"/>
              </a:spcAft>
              <a:buClr>
                <a:srgbClr val="333333"/>
              </a:buClr>
              <a:buSzPts val="1400"/>
              <a:buFont typeface="Arial" panose="020B0604020202020204" pitchFamily="34" charset="0"/>
              <a:buChar char="•"/>
              <a:tabLst/>
              <a:defRPr/>
            </a:pPr>
            <a:r>
              <a:rPr lang="en-US" dirty="0">
                <a:solidFill>
                  <a:schemeClr val="bg2"/>
                </a:solidFill>
                <a:latin typeface="CiscoSansTT ExtraLight"/>
                <a:ea typeface="Arial"/>
                <a:cs typeface="Arial"/>
                <a:sym typeface="Arial"/>
              </a:rPr>
              <a:t>Cisco® Threat Response</a:t>
            </a:r>
            <a:endParaRPr kumimoji="0" b="0" i="0" u="none" strike="noStrike" kern="1200" cap="none" spc="0" normalizeH="0" baseline="0" noProof="0" dirty="0">
              <a:ln>
                <a:noFill/>
              </a:ln>
              <a:solidFill>
                <a:schemeClr val="bg2"/>
              </a:solidFill>
              <a:effectLst/>
              <a:uLnTx/>
              <a:uFillTx/>
              <a:latin typeface="CiscoSansTT ExtraLight"/>
              <a:ea typeface="Arial"/>
              <a:cs typeface="Arial"/>
              <a:sym typeface="Arial"/>
            </a:endParaRPr>
          </a:p>
        </p:txBody>
      </p:sp>
      <p:pic>
        <p:nvPicPr>
          <p:cNvPr id="33" name="Graphic 91">
            <a:extLst>
              <a:ext uri="{FF2B5EF4-FFF2-40B4-BE49-F238E27FC236}">
                <a16:creationId xmlns:a16="http://schemas.microsoft.com/office/drawing/2014/main" id="{AA746743-350C-2B41-A076-CF4E58EA3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094" y="2717574"/>
            <a:ext cx="737052" cy="678089"/>
          </a:xfrm>
          <a:prstGeom prst="rect">
            <a:avLst/>
          </a:prstGeom>
        </p:spPr>
      </p:pic>
      <p:pic>
        <p:nvPicPr>
          <p:cNvPr id="34" name="Graphic 92">
            <a:extLst>
              <a:ext uri="{FF2B5EF4-FFF2-40B4-BE49-F238E27FC236}">
                <a16:creationId xmlns:a16="http://schemas.microsoft.com/office/drawing/2014/main" id="{3BB7B15C-A504-8241-A5BF-E9C4768B49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9513" y="2766711"/>
            <a:ext cx="737052" cy="579814"/>
          </a:xfrm>
          <a:prstGeom prst="rect">
            <a:avLst/>
          </a:prstGeom>
        </p:spPr>
      </p:pic>
      <p:pic>
        <p:nvPicPr>
          <p:cNvPr id="35" name="Graphic 93">
            <a:extLst>
              <a:ext uri="{FF2B5EF4-FFF2-40B4-BE49-F238E27FC236}">
                <a16:creationId xmlns:a16="http://schemas.microsoft.com/office/drawing/2014/main" id="{B7006BD9-8DB3-714F-BE51-3B8CA3CBA7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6909" y="2732315"/>
            <a:ext cx="737052" cy="648606"/>
          </a:xfrm>
          <a:prstGeom prst="rect">
            <a:avLst/>
          </a:prstGeom>
        </p:spPr>
      </p:pic>
      <p:sp>
        <p:nvSpPr>
          <p:cNvPr id="18" name="Rectangle 4">
            <a:extLst>
              <a:ext uri="{FF2B5EF4-FFF2-40B4-BE49-F238E27FC236}">
                <a16:creationId xmlns:a16="http://schemas.microsoft.com/office/drawing/2014/main" id="{5A7D134B-576B-4B5D-A93B-21F2935CD943}"/>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20662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47E7-83F0-4DC6-AC01-A908A2D778FE}"/>
              </a:ext>
            </a:extLst>
          </p:cNvPr>
          <p:cNvSpPr>
            <a:spLocks noGrp="1"/>
          </p:cNvSpPr>
          <p:nvPr>
            <p:ph type="title"/>
          </p:nvPr>
        </p:nvSpPr>
        <p:spPr>
          <a:xfrm>
            <a:off x="583689" y="455085"/>
            <a:ext cx="4898208" cy="975783"/>
          </a:xfrm>
        </p:spPr>
        <p:txBody>
          <a:bodyPr/>
          <a:lstStyle/>
          <a:p>
            <a:r>
              <a:rPr lang="en-US" sz="3200" b="1" dirty="0"/>
              <a:t>Cloud Mailbox Defense</a:t>
            </a:r>
          </a:p>
        </p:txBody>
      </p:sp>
      <p:grpSp>
        <p:nvGrpSpPr>
          <p:cNvPr id="3" name="Group 2">
            <a:extLst>
              <a:ext uri="{FF2B5EF4-FFF2-40B4-BE49-F238E27FC236}">
                <a16:creationId xmlns:a16="http://schemas.microsoft.com/office/drawing/2014/main" id="{3CB3996E-7CFC-4903-9B19-915604209ED6}"/>
              </a:ext>
            </a:extLst>
          </p:cNvPr>
          <p:cNvGrpSpPr/>
          <p:nvPr/>
        </p:nvGrpSpPr>
        <p:grpSpPr>
          <a:xfrm>
            <a:off x="1514302" y="1139081"/>
            <a:ext cx="9122487" cy="4804808"/>
            <a:chOff x="1001541" y="1288969"/>
            <a:chExt cx="9542587" cy="5026073"/>
          </a:xfrm>
        </p:grpSpPr>
        <p:sp>
          <p:nvSpPr>
            <p:cNvPr id="20" name="Google Shape;826;p85">
              <a:extLst>
                <a:ext uri="{FF2B5EF4-FFF2-40B4-BE49-F238E27FC236}">
                  <a16:creationId xmlns:a16="http://schemas.microsoft.com/office/drawing/2014/main" id="{3E7D6A0D-A774-BD47-A467-0890FCDF8560}"/>
                </a:ext>
              </a:extLst>
            </p:cNvPr>
            <p:cNvSpPr/>
            <p:nvPr/>
          </p:nvSpPr>
          <p:spPr>
            <a:xfrm>
              <a:off x="1356439" y="5110978"/>
              <a:ext cx="9088768" cy="913858"/>
            </a:xfrm>
            <a:prstGeom prst="roundRect">
              <a:avLst>
                <a:gd name="adj" fmla="val 19021"/>
              </a:avLst>
            </a:prstGeom>
            <a:solidFill>
              <a:schemeClr val="bg2">
                <a:lumMod val="95000"/>
              </a:schemeClr>
            </a:solidFill>
            <a:ln w="12700" cap="rnd" cmpd="sng">
              <a:noFill/>
              <a:prstDash val="solid"/>
              <a:round/>
              <a:headEnd type="none" w="sm" len="sm"/>
              <a:tailEnd type="none" w="sm" len="sm"/>
            </a:ln>
          </p:spPr>
          <p:txBody>
            <a:bodyPr spcFirstLastPara="1" wrap="square" lIns="91300" tIns="45650" rIns="91300" bIns="45650"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4400" rtl="0" eaLnBrk="1" fontAlgn="auto" latinLnBrk="0" hangingPunct="1">
                <a:lnSpc>
                  <a:spcPct val="100000"/>
                </a:lnSpc>
                <a:spcBef>
                  <a:spcPts val="0"/>
                </a:spcBef>
                <a:spcAft>
                  <a:spcPts val="0"/>
                </a:spcAft>
                <a:buClr>
                  <a:srgbClr val="282828"/>
                </a:buClr>
                <a:buSzPts val="1349"/>
                <a:buFont typeface="Arial"/>
                <a:buNone/>
                <a:tabLst/>
                <a:defRPr/>
              </a:pPr>
              <a:endParaRPr kumimoji="0" sz="1349"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 name="Graphic 17">
              <a:extLst>
                <a:ext uri="{FF2B5EF4-FFF2-40B4-BE49-F238E27FC236}">
                  <a16:creationId xmlns:a16="http://schemas.microsoft.com/office/drawing/2014/main" id="{48E4136F-2CB5-EE4A-848B-36BBE0B9D8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2496" y="5253292"/>
              <a:ext cx="621172" cy="621172"/>
            </a:xfrm>
            <a:prstGeom prst="rect">
              <a:avLst/>
            </a:prstGeom>
          </p:spPr>
        </p:pic>
        <p:sp>
          <p:nvSpPr>
            <p:cNvPr id="24" name="TextBox 70">
              <a:extLst>
                <a:ext uri="{FF2B5EF4-FFF2-40B4-BE49-F238E27FC236}">
                  <a16:creationId xmlns:a16="http://schemas.microsoft.com/office/drawing/2014/main" id="{5C4B5F8C-E116-FB4F-AAE8-96E87B600173}"/>
                </a:ext>
              </a:extLst>
            </p:cNvPr>
            <p:cNvSpPr txBox="1"/>
            <p:nvPr/>
          </p:nvSpPr>
          <p:spPr>
            <a:xfrm>
              <a:off x="4931400" y="3277257"/>
              <a:ext cx="1716727" cy="1716727"/>
            </a:xfrm>
            <a:prstGeom prst="ellipse">
              <a:avLst/>
            </a:prstGeom>
            <a:solidFill>
              <a:schemeClr val="accent3"/>
            </a:solidFill>
          </p:spPr>
          <p:txBody>
            <a:bodyPr wrap="none" rtlCol="0"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4400" eaLnBrk="1" fontAlgn="base" latinLnBrk="0" hangingPunct="1">
                <a:lnSpc>
                  <a:spcPct val="90000"/>
                </a:lnSpc>
                <a:spcBef>
                  <a:spcPct val="0"/>
                </a:spcBef>
                <a:spcAft>
                  <a:spcPct val="0"/>
                </a:spcAft>
                <a:buClrTx/>
                <a:buSzTx/>
                <a:buFontTx/>
                <a:buNone/>
                <a:tabLst/>
                <a:defRPr/>
              </a:pPr>
              <a:endParaRPr kumimoji="0" lang="en-US" u="none" strike="noStrike" kern="1200" cap="none" spc="0" normalizeH="0" baseline="0" noProof="0" dirty="0">
                <a:ln>
                  <a:noFill/>
                </a:ln>
                <a:solidFill>
                  <a:schemeClr val="accent1"/>
                </a:solidFill>
                <a:effectLst/>
                <a:uLnTx/>
                <a:uFillTx/>
                <a:latin typeface="+mn-lt"/>
                <a:cs typeface="CiscoSansTT Light" panose="020B0503020201020303" pitchFamily="34" charset="0"/>
              </a:endParaRPr>
            </a:p>
          </p:txBody>
        </p:sp>
        <p:sp>
          <p:nvSpPr>
            <p:cNvPr id="25" name="Google Shape;1944;p310">
              <a:extLst>
                <a:ext uri="{FF2B5EF4-FFF2-40B4-BE49-F238E27FC236}">
                  <a16:creationId xmlns:a16="http://schemas.microsoft.com/office/drawing/2014/main" id="{E7027250-9313-478D-8ED6-6DD08ACE61B2}"/>
                </a:ext>
              </a:extLst>
            </p:cNvPr>
            <p:cNvSpPr/>
            <p:nvPr/>
          </p:nvSpPr>
          <p:spPr>
            <a:xfrm>
              <a:off x="4585868" y="1988298"/>
              <a:ext cx="2408474" cy="423014"/>
            </a:xfrm>
            <a:prstGeom prst="rect">
              <a:avLst/>
            </a:prstGeom>
            <a:noFill/>
            <a:ln>
              <a:noFill/>
            </a:ln>
          </p:spPr>
          <p:txBody>
            <a:bodyPr spcFirstLastPara="1" wrap="square" lIns="68575" tIns="34275" rIns="68575" bIns="34275"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a:ea typeface="Arial"/>
                  <a:cs typeface="Arial"/>
                  <a:sym typeface="Arial"/>
                </a:rPr>
                <a:t>URL reputation</a:t>
              </a:r>
              <a:endParaRPr kumimoji="0" sz="16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pic>
          <p:nvPicPr>
            <p:cNvPr id="28" name="Graphic 49">
              <a:extLst>
                <a:ext uri="{FF2B5EF4-FFF2-40B4-BE49-F238E27FC236}">
                  <a16:creationId xmlns:a16="http://schemas.microsoft.com/office/drawing/2014/main" id="{2FDE0EBB-D59B-FA4E-A9B7-B7921EC1B7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1896" y="1288969"/>
              <a:ext cx="616418" cy="616419"/>
            </a:xfrm>
            <a:prstGeom prst="rect">
              <a:avLst/>
            </a:prstGeom>
          </p:spPr>
        </p:pic>
        <p:cxnSp>
          <p:nvCxnSpPr>
            <p:cNvPr id="29" name="Google Shape;1922;p310">
              <a:extLst>
                <a:ext uri="{FF2B5EF4-FFF2-40B4-BE49-F238E27FC236}">
                  <a16:creationId xmlns:a16="http://schemas.microsoft.com/office/drawing/2014/main" id="{4D449530-950A-4AB6-8F52-718B0CC3240E}"/>
                </a:ext>
              </a:extLst>
            </p:cNvPr>
            <p:cNvCxnSpPr>
              <a:cxnSpLocks/>
            </p:cNvCxnSpPr>
            <p:nvPr/>
          </p:nvCxnSpPr>
          <p:spPr>
            <a:xfrm>
              <a:off x="3697933" y="2531447"/>
              <a:ext cx="1093183" cy="991946"/>
            </a:xfrm>
            <a:prstGeom prst="straightConnector1">
              <a:avLst/>
            </a:prstGeom>
            <a:noFill/>
            <a:ln w="19050" cap="rnd" cmpd="sng">
              <a:solidFill>
                <a:schemeClr val="bg2">
                  <a:lumMod val="75000"/>
                </a:schemeClr>
              </a:solidFill>
              <a:prstDash val="solid"/>
              <a:round/>
              <a:headEnd type="none" w="sm" len="sm"/>
              <a:tailEnd type="none" w="sm" len="sm"/>
            </a:ln>
          </p:spPr>
        </p:cxnSp>
        <p:cxnSp>
          <p:nvCxnSpPr>
            <p:cNvPr id="30" name="Google Shape;1925;p310">
              <a:extLst>
                <a:ext uri="{FF2B5EF4-FFF2-40B4-BE49-F238E27FC236}">
                  <a16:creationId xmlns:a16="http://schemas.microsoft.com/office/drawing/2014/main" id="{E6EC92C2-C5E8-46BF-8C6C-782459BB344F}"/>
                </a:ext>
              </a:extLst>
            </p:cNvPr>
            <p:cNvCxnSpPr>
              <a:cxnSpLocks/>
            </p:cNvCxnSpPr>
            <p:nvPr/>
          </p:nvCxnSpPr>
          <p:spPr>
            <a:xfrm>
              <a:off x="2450048" y="4100346"/>
              <a:ext cx="1668684" cy="109001"/>
            </a:xfrm>
            <a:prstGeom prst="straightConnector1">
              <a:avLst/>
            </a:prstGeom>
            <a:noFill/>
            <a:ln w="19050" cap="rnd" cmpd="sng">
              <a:solidFill>
                <a:schemeClr val="bg2">
                  <a:lumMod val="75000"/>
                </a:schemeClr>
              </a:solidFill>
              <a:prstDash val="solid"/>
              <a:round/>
              <a:headEnd type="none" w="sm" len="sm"/>
              <a:tailEnd type="none" w="sm" len="sm"/>
            </a:ln>
          </p:spPr>
        </p:cxnSp>
        <p:cxnSp>
          <p:nvCxnSpPr>
            <p:cNvPr id="31" name="Google Shape;1928;p310">
              <a:extLst>
                <a:ext uri="{FF2B5EF4-FFF2-40B4-BE49-F238E27FC236}">
                  <a16:creationId xmlns:a16="http://schemas.microsoft.com/office/drawing/2014/main" id="{99A1236B-75BA-4217-982D-FAE6BBBB2977}"/>
                </a:ext>
              </a:extLst>
            </p:cNvPr>
            <p:cNvCxnSpPr>
              <a:cxnSpLocks/>
            </p:cNvCxnSpPr>
            <p:nvPr/>
          </p:nvCxnSpPr>
          <p:spPr>
            <a:xfrm>
              <a:off x="5797254" y="2531447"/>
              <a:ext cx="0" cy="437827"/>
            </a:xfrm>
            <a:prstGeom prst="straightConnector1">
              <a:avLst/>
            </a:prstGeom>
            <a:noFill/>
            <a:ln w="19050" cap="rnd" cmpd="sng">
              <a:solidFill>
                <a:schemeClr val="bg2">
                  <a:lumMod val="75000"/>
                </a:schemeClr>
              </a:solidFill>
              <a:prstDash val="solid"/>
              <a:round/>
              <a:headEnd type="none" w="sm" len="sm"/>
              <a:tailEnd type="none" w="sm" len="sm"/>
            </a:ln>
          </p:spPr>
        </p:cxnSp>
        <p:cxnSp>
          <p:nvCxnSpPr>
            <p:cNvPr id="32" name="Google Shape;1931;p310">
              <a:extLst>
                <a:ext uri="{FF2B5EF4-FFF2-40B4-BE49-F238E27FC236}">
                  <a16:creationId xmlns:a16="http://schemas.microsoft.com/office/drawing/2014/main" id="{C9628664-1C93-4465-A58E-38481B3C6BBA}"/>
                </a:ext>
              </a:extLst>
            </p:cNvPr>
            <p:cNvCxnSpPr>
              <a:cxnSpLocks/>
            </p:cNvCxnSpPr>
            <p:nvPr/>
          </p:nvCxnSpPr>
          <p:spPr>
            <a:xfrm flipH="1">
              <a:off x="6968121" y="2566273"/>
              <a:ext cx="901408" cy="849683"/>
            </a:xfrm>
            <a:prstGeom prst="straightConnector1">
              <a:avLst/>
            </a:prstGeom>
            <a:noFill/>
            <a:ln w="19050" cap="rnd" cmpd="sng">
              <a:solidFill>
                <a:schemeClr val="bg2">
                  <a:lumMod val="75000"/>
                </a:schemeClr>
              </a:solidFill>
              <a:prstDash val="solid"/>
              <a:round/>
              <a:headEnd type="none" w="sm" len="sm"/>
              <a:tailEnd type="none" w="sm" len="sm"/>
            </a:ln>
          </p:spPr>
        </p:cxnSp>
        <p:cxnSp>
          <p:nvCxnSpPr>
            <p:cNvPr id="38" name="Google Shape;1934;p310">
              <a:extLst>
                <a:ext uri="{FF2B5EF4-FFF2-40B4-BE49-F238E27FC236}">
                  <a16:creationId xmlns:a16="http://schemas.microsoft.com/office/drawing/2014/main" id="{5A004CBF-EDD7-4AA3-9DDA-41512992BD69}"/>
                </a:ext>
              </a:extLst>
            </p:cNvPr>
            <p:cNvCxnSpPr>
              <a:cxnSpLocks/>
            </p:cNvCxnSpPr>
            <p:nvPr/>
          </p:nvCxnSpPr>
          <p:spPr>
            <a:xfrm flipH="1">
              <a:off x="7396407" y="4100347"/>
              <a:ext cx="1676948" cy="92960"/>
            </a:xfrm>
            <a:prstGeom prst="straightConnector1">
              <a:avLst/>
            </a:prstGeom>
            <a:noFill/>
            <a:ln w="19050" cap="rnd" cmpd="sng">
              <a:solidFill>
                <a:schemeClr val="bg2">
                  <a:lumMod val="75000"/>
                </a:schemeClr>
              </a:solidFill>
              <a:prstDash val="solid"/>
              <a:round/>
              <a:headEnd type="none" w="sm" len="sm"/>
              <a:tailEnd type="none" w="sm" len="sm"/>
            </a:ln>
          </p:spPr>
        </p:cxnSp>
        <p:sp>
          <p:nvSpPr>
            <p:cNvPr id="39" name="Google Shape;1942;p310">
              <a:extLst>
                <a:ext uri="{FF2B5EF4-FFF2-40B4-BE49-F238E27FC236}">
                  <a16:creationId xmlns:a16="http://schemas.microsoft.com/office/drawing/2014/main" id="{8A0E1125-2C2E-4567-971A-690D938945F8}"/>
                </a:ext>
              </a:extLst>
            </p:cNvPr>
            <p:cNvSpPr/>
            <p:nvPr/>
          </p:nvSpPr>
          <p:spPr>
            <a:xfrm>
              <a:off x="1001541" y="2923872"/>
              <a:ext cx="2119727" cy="753203"/>
            </a:xfrm>
            <a:prstGeom prst="rect">
              <a:avLst/>
            </a:prstGeom>
            <a:noFill/>
            <a:ln>
              <a:noFill/>
            </a:ln>
          </p:spPr>
          <p:txBody>
            <a:bodyPr spcFirstLastPara="1" wrap="square" lIns="68575" tIns="34275" rIns="68575" bIns="34275"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282828"/>
                  </a:solidFill>
                  <a:latin typeface="CiscoSansTT ExtraLight"/>
                </a:rPr>
                <a:t>File reputation</a:t>
              </a:r>
            </a:p>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rgbClr val="282828"/>
                  </a:solidFill>
                  <a:latin typeface="CiscoSansTT ExtraLight"/>
                </a:rPr>
                <a:t>a</a:t>
              </a:r>
              <a:r>
                <a:rPr kumimoji="0" lang="en-US" sz="1600" b="0" i="0" u="none" strike="noStrike" kern="1200" cap="none" spc="0" normalizeH="0" baseline="0" noProof="0" dirty="0">
                  <a:ln>
                    <a:noFill/>
                  </a:ln>
                  <a:solidFill>
                    <a:srgbClr val="282828"/>
                  </a:solidFill>
                  <a:effectLst/>
                  <a:uLnTx/>
                  <a:uFillTx/>
                  <a:latin typeface="CiscoSansTT ExtraLight"/>
                  <a:ea typeface="ＭＳ Ｐゴシック" charset="0"/>
                </a:rPr>
                <a:t>nd</a:t>
              </a:r>
              <a:r>
                <a:rPr lang="en-US" sz="1600" dirty="0">
                  <a:solidFill>
                    <a:srgbClr val="282828"/>
                  </a:solidFill>
                  <a:latin typeface="CiscoSansTT ExtraLight"/>
                </a:rPr>
                <a:t> analysis</a:t>
              </a:r>
              <a:endParaRPr kumimoji="0" sz="16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2" name="Google Shape;1943;p310">
              <a:extLst>
                <a:ext uri="{FF2B5EF4-FFF2-40B4-BE49-F238E27FC236}">
                  <a16:creationId xmlns:a16="http://schemas.microsoft.com/office/drawing/2014/main" id="{F2E9B848-AE56-49DD-B2C7-81D4ED203603}"/>
                </a:ext>
              </a:extLst>
            </p:cNvPr>
            <p:cNvSpPr/>
            <p:nvPr/>
          </p:nvSpPr>
          <p:spPr>
            <a:xfrm>
              <a:off x="1193971" y="1683766"/>
              <a:ext cx="1734869" cy="753203"/>
            </a:xfrm>
            <a:prstGeom prst="rect">
              <a:avLst/>
            </a:prstGeom>
            <a:noFill/>
            <a:ln>
              <a:noFill/>
            </a:ln>
          </p:spPr>
          <p:txBody>
            <a:bodyPr spcFirstLastPara="1" wrap="square" lIns="68575" tIns="34275" rIns="68575" bIns="34275"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a:ea typeface="Arial"/>
                  <a:cs typeface="Arial"/>
                  <a:sym typeface="Arial"/>
                </a:rPr>
                <a:t>Sender</a:t>
              </a:r>
              <a:r>
                <a:rPr kumimoji="0" lang="en-US" sz="1600" b="0" i="0" u="none" strike="noStrike" kern="1200" cap="none" spc="0" normalizeH="0" noProof="0" dirty="0">
                  <a:ln>
                    <a:noFill/>
                  </a:ln>
                  <a:solidFill>
                    <a:srgbClr val="282828"/>
                  </a:solidFill>
                  <a:effectLst/>
                  <a:uLnTx/>
                  <a:uFillTx/>
                  <a:latin typeface="CiscoSansTT ExtraLight"/>
                  <a:ea typeface="Arial"/>
                  <a:cs typeface="Arial"/>
                  <a:sym typeface="Arial"/>
                </a:rPr>
                <a:t> reputation</a:t>
              </a:r>
              <a:endParaRPr kumimoji="0" sz="16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3" name="Google Shape;1945;p310">
              <a:extLst>
                <a:ext uri="{FF2B5EF4-FFF2-40B4-BE49-F238E27FC236}">
                  <a16:creationId xmlns:a16="http://schemas.microsoft.com/office/drawing/2014/main" id="{76A1D897-1138-4CC3-9E31-F5709B8C083C}"/>
                </a:ext>
              </a:extLst>
            </p:cNvPr>
            <p:cNvSpPr/>
            <p:nvPr/>
          </p:nvSpPr>
          <p:spPr>
            <a:xfrm>
              <a:off x="8690710" y="1683766"/>
              <a:ext cx="1583103" cy="753203"/>
            </a:xfrm>
            <a:prstGeom prst="rect">
              <a:avLst/>
            </a:prstGeom>
            <a:noFill/>
            <a:ln>
              <a:noFill/>
            </a:ln>
          </p:spPr>
          <p:txBody>
            <a:bodyPr spcFirstLastPara="1" wrap="square" lIns="68575" tIns="34275" rIns="68575" bIns="34275"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a:ea typeface="Arial"/>
                  <a:cs typeface="Arial"/>
                  <a:sym typeface="Arial"/>
                </a:rPr>
                <a:t>Content scanning</a:t>
              </a:r>
              <a:endParaRPr kumimoji="0" sz="16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sp>
          <p:nvSpPr>
            <p:cNvPr id="44" name="Google Shape;1946;p310">
              <a:extLst>
                <a:ext uri="{FF2B5EF4-FFF2-40B4-BE49-F238E27FC236}">
                  <a16:creationId xmlns:a16="http://schemas.microsoft.com/office/drawing/2014/main" id="{91E4002A-D749-4882-86DC-2FE3FDD467C7}"/>
                </a:ext>
              </a:extLst>
            </p:cNvPr>
            <p:cNvSpPr/>
            <p:nvPr/>
          </p:nvSpPr>
          <p:spPr>
            <a:xfrm>
              <a:off x="8400442" y="2945791"/>
              <a:ext cx="2143686" cy="753203"/>
            </a:xfrm>
            <a:prstGeom prst="rect">
              <a:avLst/>
            </a:prstGeom>
            <a:noFill/>
            <a:ln>
              <a:noFill/>
            </a:ln>
          </p:spPr>
          <p:txBody>
            <a:bodyPr spcFirstLastPara="1" wrap="square" lIns="68575" tIns="34275" rIns="68575" bIns="34275"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82828"/>
                  </a:solidFill>
                  <a:effectLst/>
                  <a:uLnTx/>
                  <a:uFillTx/>
                  <a:latin typeface="CiscoSansTT ExtraLight"/>
                  <a:ea typeface="Arial"/>
                  <a:cs typeface="Arial"/>
                  <a:sym typeface="Arial"/>
                </a:rPr>
                <a:t>Spam protection</a:t>
              </a:r>
              <a:endParaRPr kumimoji="0" sz="1600" b="0" i="0" u="none" strike="noStrike" kern="1200" cap="none" spc="0" normalizeH="0" baseline="0" noProof="0" dirty="0">
                <a:ln>
                  <a:noFill/>
                </a:ln>
                <a:solidFill>
                  <a:srgbClr val="282828"/>
                </a:solidFill>
                <a:effectLst/>
                <a:uLnTx/>
                <a:uFillTx/>
                <a:latin typeface="CiscoSansTT ExtraLight"/>
                <a:ea typeface="ＭＳ Ｐゴシック" charset="0"/>
              </a:endParaRPr>
            </a:p>
          </p:txBody>
        </p:sp>
        <p:cxnSp>
          <p:nvCxnSpPr>
            <p:cNvPr id="45" name="Google Shape;876;p85">
              <a:extLst>
                <a:ext uri="{FF2B5EF4-FFF2-40B4-BE49-F238E27FC236}">
                  <a16:creationId xmlns:a16="http://schemas.microsoft.com/office/drawing/2014/main" id="{CA2DA338-EA31-3346-A6DC-5474EE8501C0}"/>
                </a:ext>
              </a:extLst>
            </p:cNvPr>
            <p:cNvCxnSpPr>
              <a:cxnSpLocks/>
            </p:cNvCxnSpPr>
            <p:nvPr/>
          </p:nvCxnSpPr>
          <p:spPr>
            <a:xfrm>
              <a:off x="3462294" y="5261347"/>
              <a:ext cx="0" cy="613117"/>
            </a:xfrm>
            <a:prstGeom prst="straightConnector1">
              <a:avLst/>
            </a:prstGeom>
            <a:noFill/>
            <a:ln w="19050" cap="flat" cmpd="sng">
              <a:solidFill>
                <a:srgbClr val="BFBFBF"/>
              </a:solidFill>
              <a:prstDash val="solid"/>
              <a:round/>
              <a:headEnd type="none" w="sm" len="sm"/>
              <a:tailEnd type="none" w="sm" len="sm"/>
            </a:ln>
          </p:spPr>
        </p:cxnSp>
        <p:sp>
          <p:nvSpPr>
            <p:cNvPr id="46" name="Google Shape;877;p85">
              <a:extLst>
                <a:ext uri="{FF2B5EF4-FFF2-40B4-BE49-F238E27FC236}">
                  <a16:creationId xmlns:a16="http://schemas.microsoft.com/office/drawing/2014/main" id="{B50A0313-E1DE-E648-8067-AA197E31D143}"/>
                </a:ext>
              </a:extLst>
            </p:cNvPr>
            <p:cNvSpPr txBox="1"/>
            <p:nvPr/>
          </p:nvSpPr>
          <p:spPr>
            <a:xfrm>
              <a:off x="1692794" y="6210500"/>
              <a:ext cx="1200707" cy="98451"/>
            </a:xfrm>
            <a:prstGeom prst="rect">
              <a:avLst/>
            </a:prstGeom>
            <a:noFill/>
            <a:ln>
              <a:noFill/>
            </a:ln>
          </p:spPr>
          <p:txBody>
            <a:bodyPr spcFirstLastPara="1" wrap="square" lIns="0" tIns="0" rIns="0" bIns="0"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lang="en-US" sz="1600" kern="0" spc="50" dirty="0">
                  <a:solidFill>
                    <a:srgbClr val="282828"/>
                  </a:solidFill>
                  <a:latin typeface="+mn-lt"/>
                  <a:ea typeface="Arial"/>
                  <a:cs typeface="CiscoSansTT" panose="020B0503020201020303" pitchFamily="34" charset="0"/>
                  <a:sym typeface="Arial"/>
                </a:rPr>
                <a:t>Malware</a:t>
              </a:r>
              <a:endParaRPr kumimoji="0" sz="1600" b="0" i="0" u="none" strike="noStrike" kern="0" cap="none" spc="50" normalizeH="0" baseline="0" noProof="0" dirty="0">
                <a:ln>
                  <a:noFill/>
                </a:ln>
                <a:solidFill>
                  <a:srgbClr val="282828"/>
                </a:solidFill>
                <a:effectLst/>
                <a:uLnTx/>
                <a:uFillTx/>
                <a:latin typeface="+mn-lt"/>
                <a:ea typeface="Arial"/>
                <a:cs typeface="CiscoSansTT" panose="020B0503020201020303" pitchFamily="34" charset="0"/>
                <a:sym typeface="Arial"/>
              </a:endParaRPr>
            </a:p>
          </p:txBody>
        </p:sp>
        <p:sp>
          <p:nvSpPr>
            <p:cNvPr id="47" name="Google Shape;878;p85">
              <a:extLst>
                <a:ext uri="{FF2B5EF4-FFF2-40B4-BE49-F238E27FC236}">
                  <a16:creationId xmlns:a16="http://schemas.microsoft.com/office/drawing/2014/main" id="{88C7C277-9489-3F4A-A110-84DB953E6D8C}"/>
                </a:ext>
              </a:extLst>
            </p:cNvPr>
            <p:cNvSpPr txBox="1"/>
            <p:nvPr/>
          </p:nvSpPr>
          <p:spPr>
            <a:xfrm>
              <a:off x="3796275" y="6213638"/>
              <a:ext cx="1669895" cy="92174"/>
            </a:xfrm>
            <a:prstGeom prst="rect">
              <a:avLst/>
            </a:prstGeom>
            <a:noFill/>
            <a:ln>
              <a:noFill/>
            </a:ln>
          </p:spPr>
          <p:txBody>
            <a:bodyPr spcFirstLastPara="1" wrap="square" lIns="0" tIns="0" rIns="0" bIns="0"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lang="en-US" sz="1600" kern="0" spc="50" dirty="0">
                  <a:solidFill>
                    <a:srgbClr val="282828"/>
                  </a:solidFill>
                  <a:latin typeface="+mn-lt"/>
                  <a:ea typeface="Arial"/>
                  <a:cs typeface="CiscoSansTT" panose="020B0503020201020303" pitchFamily="34" charset="0"/>
                  <a:sym typeface="Arial"/>
                </a:rPr>
                <a:t>Phishing / BEC</a:t>
              </a:r>
              <a:endParaRPr kumimoji="0" sz="1600" b="0" i="0" u="none" strike="noStrike" kern="0" cap="none" spc="50" normalizeH="0" baseline="0" noProof="0" dirty="0">
                <a:ln>
                  <a:noFill/>
                </a:ln>
                <a:solidFill>
                  <a:srgbClr val="282828"/>
                </a:solidFill>
                <a:effectLst/>
                <a:uLnTx/>
                <a:uFillTx/>
                <a:latin typeface="+mn-lt"/>
                <a:ea typeface="Arial"/>
                <a:cs typeface="CiscoSansTT" panose="020B0503020201020303" pitchFamily="34" charset="0"/>
                <a:sym typeface="Arial"/>
              </a:endParaRPr>
            </a:p>
          </p:txBody>
        </p:sp>
        <p:sp>
          <p:nvSpPr>
            <p:cNvPr id="48" name="Google Shape;878;p85">
              <a:extLst>
                <a:ext uri="{FF2B5EF4-FFF2-40B4-BE49-F238E27FC236}">
                  <a16:creationId xmlns:a16="http://schemas.microsoft.com/office/drawing/2014/main" id="{F6FAB399-E434-AA48-9159-6A897E74CBA0}"/>
                </a:ext>
              </a:extLst>
            </p:cNvPr>
            <p:cNvSpPr txBox="1"/>
            <p:nvPr/>
          </p:nvSpPr>
          <p:spPr>
            <a:xfrm>
              <a:off x="6078791" y="6204409"/>
              <a:ext cx="1778661" cy="110633"/>
            </a:xfrm>
            <a:prstGeom prst="rect">
              <a:avLst/>
            </a:prstGeom>
            <a:noFill/>
            <a:ln>
              <a:noFill/>
            </a:ln>
          </p:spPr>
          <p:txBody>
            <a:bodyPr spcFirstLastPara="1" wrap="square" lIns="0" tIns="0" rIns="0" bIns="0"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kumimoji="0" lang="en-US" sz="1600" b="0" i="0" u="none" strike="noStrike" kern="0" cap="none" spc="50" normalizeH="0" baseline="0" noProof="0" dirty="0">
                  <a:ln>
                    <a:noFill/>
                  </a:ln>
                  <a:solidFill>
                    <a:srgbClr val="282828"/>
                  </a:solidFill>
                  <a:effectLst/>
                  <a:uLnTx/>
                  <a:uFillTx/>
                  <a:latin typeface="+mn-lt"/>
                  <a:ea typeface="Arial"/>
                  <a:cs typeface="CiscoSansTT" panose="020B0503020201020303" pitchFamily="34" charset="0"/>
                  <a:sym typeface="Arial"/>
                </a:rPr>
                <a:t>Internal Threats</a:t>
              </a:r>
              <a:endParaRPr kumimoji="0" sz="1600" b="0" i="0" u="none" strike="noStrike" kern="0" cap="none" spc="50" normalizeH="0" baseline="0" noProof="0" dirty="0">
                <a:ln>
                  <a:noFill/>
                </a:ln>
                <a:solidFill>
                  <a:srgbClr val="282828"/>
                </a:solidFill>
                <a:effectLst/>
                <a:uLnTx/>
                <a:uFillTx/>
                <a:latin typeface="+mn-lt"/>
                <a:ea typeface="Arial"/>
                <a:cs typeface="CiscoSansTT" panose="020B0503020201020303" pitchFamily="34" charset="0"/>
                <a:sym typeface="Arial"/>
              </a:endParaRPr>
            </a:p>
          </p:txBody>
        </p:sp>
        <p:cxnSp>
          <p:nvCxnSpPr>
            <p:cNvPr id="49" name="Google Shape;876;p85">
              <a:extLst>
                <a:ext uri="{FF2B5EF4-FFF2-40B4-BE49-F238E27FC236}">
                  <a16:creationId xmlns:a16="http://schemas.microsoft.com/office/drawing/2014/main" id="{C2C791B7-DB5B-9842-9304-D6D55F882E75}"/>
                </a:ext>
              </a:extLst>
            </p:cNvPr>
            <p:cNvCxnSpPr>
              <a:cxnSpLocks/>
            </p:cNvCxnSpPr>
            <p:nvPr/>
          </p:nvCxnSpPr>
          <p:spPr>
            <a:xfrm>
              <a:off x="5800152" y="5261347"/>
              <a:ext cx="0" cy="613117"/>
            </a:xfrm>
            <a:prstGeom prst="straightConnector1">
              <a:avLst/>
            </a:prstGeom>
            <a:noFill/>
            <a:ln w="19050" cap="flat" cmpd="sng">
              <a:solidFill>
                <a:srgbClr val="BFBFBF"/>
              </a:solidFill>
              <a:prstDash val="solid"/>
              <a:round/>
              <a:headEnd type="none" w="sm" len="sm"/>
              <a:tailEnd type="none" w="sm" len="sm"/>
            </a:ln>
          </p:spPr>
        </p:cxnSp>
        <p:sp>
          <p:nvSpPr>
            <p:cNvPr id="50" name="Google Shape;878;p85">
              <a:extLst>
                <a:ext uri="{FF2B5EF4-FFF2-40B4-BE49-F238E27FC236}">
                  <a16:creationId xmlns:a16="http://schemas.microsoft.com/office/drawing/2014/main" id="{6B5E092A-E503-B04E-98A5-5941CB88D668}"/>
                </a:ext>
              </a:extLst>
            </p:cNvPr>
            <p:cNvSpPr txBox="1"/>
            <p:nvPr/>
          </p:nvSpPr>
          <p:spPr>
            <a:xfrm>
              <a:off x="8328200" y="6204409"/>
              <a:ext cx="2027602" cy="110633"/>
            </a:xfrm>
            <a:prstGeom prst="rect">
              <a:avLst/>
            </a:prstGeom>
            <a:noFill/>
            <a:ln>
              <a:noFill/>
            </a:ln>
          </p:spPr>
          <p:txBody>
            <a:bodyPr spcFirstLastPara="1" wrap="square" lIns="0" tIns="0" rIns="0" bIns="0"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kumimoji="0" lang="en-US" sz="1600" b="0" i="0" u="none" strike="noStrike" kern="0" cap="none" spc="50" normalizeH="0" baseline="0" noProof="0" dirty="0">
                  <a:ln>
                    <a:noFill/>
                  </a:ln>
                  <a:solidFill>
                    <a:srgbClr val="282828"/>
                  </a:solidFill>
                  <a:effectLst/>
                  <a:uLnTx/>
                  <a:uFillTx/>
                  <a:latin typeface="+mn-lt"/>
                  <a:ea typeface="Arial"/>
                  <a:cs typeface="CiscoSansTT" panose="020B0503020201020303" pitchFamily="34" charset="0"/>
                  <a:sym typeface="Arial"/>
                </a:rPr>
                <a:t>Account Takeover</a:t>
              </a:r>
              <a:endParaRPr kumimoji="0" sz="1600" b="0" i="0" u="none" strike="noStrike" kern="0" cap="none" spc="50" normalizeH="0" baseline="0" noProof="0" dirty="0">
                <a:ln>
                  <a:noFill/>
                </a:ln>
                <a:solidFill>
                  <a:srgbClr val="282828"/>
                </a:solidFill>
                <a:effectLst/>
                <a:uLnTx/>
                <a:uFillTx/>
                <a:latin typeface="+mn-lt"/>
                <a:ea typeface="Arial"/>
                <a:cs typeface="CiscoSansTT" panose="020B0503020201020303" pitchFamily="34" charset="0"/>
                <a:sym typeface="Arial"/>
              </a:endParaRPr>
            </a:p>
          </p:txBody>
        </p:sp>
        <p:cxnSp>
          <p:nvCxnSpPr>
            <p:cNvPr id="51" name="Google Shape;876;p85">
              <a:extLst>
                <a:ext uri="{FF2B5EF4-FFF2-40B4-BE49-F238E27FC236}">
                  <a16:creationId xmlns:a16="http://schemas.microsoft.com/office/drawing/2014/main" id="{46843818-8A7B-554B-A3C9-18870C7FB2E7}"/>
                </a:ext>
              </a:extLst>
            </p:cNvPr>
            <p:cNvCxnSpPr>
              <a:cxnSpLocks/>
            </p:cNvCxnSpPr>
            <p:nvPr/>
          </p:nvCxnSpPr>
          <p:spPr>
            <a:xfrm>
              <a:off x="8138010" y="5261347"/>
              <a:ext cx="0" cy="613117"/>
            </a:xfrm>
            <a:prstGeom prst="straightConnector1">
              <a:avLst/>
            </a:prstGeom>
            <a:noFill/>
            <a:ln w="19050" cap="flat" cmpd="sng">
              <a:solidFill>
                <a:srgbClr val="BFBFBF"/>
              </a:solidFill>
              <a:prstDash val="solid"/>
              <a:round/>
              <a:headEnd type="none" w="sm" len="sm"/>
              <a:tailEnd type="none" w="sm" len="sm"/>
            </a:ln>
          </p:spPr>
        </p:cxnSp>
        <p:pic>
          <p:nvPicPr>
            <p:cNvPr id="52" name="Graphic 48">
              <a:extLst>
                <a:ext uri="{FF2B5EF4-FFF2-40B4-BE49-F238E27FC236}">
                  <a16:creationId xmlns:a16="http://schemas.microsoft.com/office/drawing/2014/main" id="{52B1EB95-2578-124A-A459-E823F72226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2947" y="3832000"/>
              <a:ext cx="538631" cy="612082"/>
            </a:xfrm>
            <a:prstGeom prst="rect">
              <a:avLst/>
            </a:prstGeom>
          </p:spPr>
        </p:pic>
        <p:sp>
          <p:nvSpPr>
            <p:cNvPr id="53" name="TextBox 52">
              <a:extLst>
                <a:ext uri="{FF2B5EF4-FFF2-40B4-BE49-F238E27FC236}">
                  <a16:creationId xmlns:a16="http://schemas.microsoft.com/office/drawing/2014/main" id="{8F75C857-D359-714A-B572-6DED0FD5C769}"/>
                </a:ext>
              </a:extLst>
            </p:cNvPr>
            <p:cNvSpPr txBox="1"/>
            <p:nvPr/>
          </p:nvSpPr>
          <p:spPr>
            <a:xfrm>
              <a:off x="4929730" y="3278312"/>
              <a:ext cx="1716727" cy="1716727"/>
            </a:xfrm>
            <a:prstGeom prst="ellipse">
              <a:avLst/>
            </a:prstGeom>
            <a:solidFill>
              <a:schemeClr val="accent3">
                <a:alpha val="34000"/>
              </a:schemeClr>
            </a:solidFill>
          </p:spPr>
          <p:txBody>
            <a:bodyPr wrap="none" rtlCol="0" anchor="ctr" anchorCtr="0">
              <a:no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u="none" strike="noStrike" kern="1200" cap="none" spc="0" normalizeH="0" baseline="0" noProof="0" dirty="0">
                  <a:ln>
                    <a:noFill/>
                  </a:ln>
                  <a:solidFill>
                    <a:schemeClr val="bg2"/>
                  </a:solidFill>
                  <a:effectLst/>
                  <a:uLnTx/>
                  <a:uFillTx/>
                  <a:latin typeface="+mn-lt"/>
                  <a:cs typeface="CiscoSansTT Light" panose="020B0503020201020303" pitchFamily="34" charset="0"/>
                </a:rPr>
                <a:t>Cloud</a:t>
              </a:r>
              <a:br>
                <a:rPr kumimoji="0" lang="en-US" u="none" strike="noStrike" kern="1200" cap="none" spc="0" normalizeH="0" baseline="0" noProof="0" dirty="0">
                  <a:ln>
                    <a:noFill/>
                  </a:ln>
                  <a:solidFill>
                    <a:schemeClr val="bg2"/>
                  </a:solidFill>
                  <a:effectLst/>
                  <a:uLnTx/>
                  <a:uFillTx/>
                  <a:latin typeface="+mn-lt"/>
                  <a:cs typeface="CiscoSansTT Light" panose="020B0503020201020303" pitchFamily="34" charset="0"/>
                </a:rPr>
              </a:br>
              <a:r>
                <a:rPr kumimoji="0" lang="en-US" u="none" strike="noStrike" kern="1200" cap="none" spc="0" normalizeH="0" baseline="0" noProof="0" dirty="0">
                  <a:ln>
                    <a:noFill/>
                  </a:ln>
                  <a:solidFill>
                    <a:schemeClr val="bg2"/>
                  </a:solidFill>
                  <a:effectLst/>
                  <a:uLnTx/>
                  <a:uFillTx/>
                  <a:latin typeface="+mn-lt"/>
                  <a:cs typeface="CiscoSansTT Light" panose="020B0503020201020303" pitchFamily="34" charset="0"/>
                </a:rPr>
                <a:t>Mailbox</a:t>
              </a:r>
              <a:br>
                <a:rPr kumimoji="0" lang="en-US" u="none" strike="noStrike" kern="1200" cap="none" spc="0" normalizeH="0" baseline="0" noProof="0" dirty="0">
                  <a:ln>
                    <a:noFill/>
                  </a:ln>
                  <a:solidFill>
                    <a:schemeClr val="bg2"/>
                  </a:solidFill>
                  <a:effectLst/>
                  <a:uLnTx/>
                  <a:uFillTx/>
                  <a:latin typeface="+mn-lt"/>
                  <a:cs typeface="CiscoSansTT Light" panose="020B0503020201020303" pitchFamily="34" charset="0"/>
                </a:rPr>
              </a:br>
              <a:r>
                <a:rPr kumimoji="0" lang="en-US" u="none" strike="noStrike" kern="1200" cap="none" spc="0" normalizeH="0" baseline="0" noProof="0" dirty="0">
                  <a:ln>
                    <a:noFill/>
                  </a:ln>
                  <a:solidFill>
                    <a:schemeClr val="bg2"/>
                  </a:solidFill>
                  <a:effectLst/>
                  <a:uLnTx/>
                  <a:uFillTx/>
                  <a:latin typeface="+mn-lt"/>
                  <a:cs typeface="CiscoSansTT Light" panose="020B0503020201020303" pitchFamily="34" charset="0"/>
                </a:rPr>
                <a:t>Defense</a:t>
              </a:r>
            </a:p>
          </p:txBody>
        </p:sp>
        <p:grpSp>
          <p:nvGrpSpPr>
            <p:cNvPr id="54" name="Group 53">
              <a:extLst>
                <a:ext uri="{FF2B5EF4-FFF2-40B4-BE49-F238E27FC236}">
                  <a16:creationId xmlns:a16="http://schemas.microsoft.com/office/drawing/2014/main" id="{D641DF18-E88C-8647-BC2C-66EA84557D56}"/>
                </a:ext>
              </a:extLst>
            </p:cNvPr>
            <p:cNvGrpSpPr/>
            <p:nvPr/>
          </p:nvGrpSpPr>
          <p:grpSpPr>
            <a:xfrm>
              <a:off x="1730505" y="3751289"/>
              <a:ext cx="619224" cy="773504"/>
              <a:chOff x="1336049" y="2635710"/>
              <a:chExt cx="700486" cy="875012"/>
            </a:xfrm>
          </p:grpSpPr>
          <p:pic>
            <p:nvPicPr>
              <p:cNvPr id="62" name="Graphic 53">
                <a:extLst>
                  <a:ext uri="{FF2B5EF4-FFF2-40B4-BE49-F238E27FC236}">
                    <a16:creationId xmlns:a16="http://schemas.microsoft.com/office/drawing/2014/main" id="{D18744FC-1385-0942-978D-94E82B0F95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29556" y="2635710"/>
                <a:ext cx="506979" cy="691334"/>
              </a:xfrm>
              <a:prstGeom prst="rect">
                <a:avLst/>
              </a:prstGeom>
            </p:spPr>
          </p:pic>
          <p:pic>
            <p:nvPicPr>
              <p:cNvPr id="63" name="Graphic 57">
                <a:extLst>
                  <a:ext uri="{FF2B5EF4-FFF2-40B4-BE49-F238E27FC236}">
                    <a16:creationId xmlns:a16="http://schemas.microsoft.com/office/drawing/2014/main" id="{B0F4FA8C-C1A3-EA4F-909C-ED104AEBD2D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6731" t="45084" r="26955"/>
              <a:stretch/>
            </p:blipFill>
            <p:spPr>
              <a:xfrm>
                <a:off x="1336049" y="3124424"/>
                <a:ext cx="394103" cy="386298"/>
              </a:xfrm>
              <a:prstGeom prst="rect">
                <a:avLst/>
              </a:prstGeom>
            </p:spPr>
          </p:pic>
        </p:grpSp>
        <p:grpSp>
          <p:nvGrpSpPr>
            <p:cNvPr id="55" name="Group 54">
              <a:extLst>
                <a:ext uri="{FF2B5EF4-FFF2-40B4-BE49-F238E27FC236}">
                  <a16:creationId xmlns:a16="http://schemas.microsoft.com/office/drawing/2014/main" id="{8895CAB8-7CE3-8C4A-A32C-9A10CAB61151}"/>
                </a:ext>
              </a:extLst>
            </p:cNvPr>
            <p:cNvGrpSpPr/>
            <p:nvPr/>
          </p:nvGrpSpPr>
          <p:grpSpPr>
            <a:xfrm>
              <a:off x="7953118" y="2093818"/>
              <a:ext cx="767826" cy="613299"/>
              <a:chOff x="7413505" y="1503174"/>
              <a:chExt cx="938530" cy="749646"/>
            </a:xfrm>
          </p:grpSpPr>
          <p:pic>
            <p:nvPicPr>
              <p:cNvPr id="60" name="Graphic 60">
                <a:extLst>
                  <a:ext uri="{FF2B5EF4-FFF2-40B4-BE49-F238E27FC236}">
                    <a16:creationId xmlns:a16="http://schemas.microsoft.com/office/drawing/2014/main" id="{79628613-1D1B-C643-AF30-EC512A606E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13505" y="1503174"/>
                <a:ext cx="698500" cy="495300"/>
              </a:xfrm>
              <a:prstGeom prst="rect">
                <a:avLst/>
              </a:prstGeom>
            </p:spPr>
          </p:pic>
          <p:pic>
            <p:nvPicPr>
              <p:cNvPr id="61" name="Graphic 61">
                <a:extLst>
                  <a:ext uri="{FF2B5EF4-FFF2-40B4-BE49-F238E27FC236}">
                    <a16:creationId xmlns:a16="http://schemas.microsoft.com/office/drawing/2014/main" id="{4E8E762A-98AA-0844-B16A-B5DCFBE272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71975" y="1772760"/>
                <a:ext cx="480060" cy="480060"/>
              </a:xfrm>
              <a:prstGeom prst="rect">
                <a:avLst/>
              </a:prstGeom>
            </p:spPr>
          </p:pic>
        </p:grpSp>
        <p:pic>
          <p:nvPicPr>
            <p:cNvPr id="56" name="Graphic 62">
              <a:extLst>
                <a:ext uri="{FF2B5EF4-FFF2-40B4-BE49-F238E27FC236}">
                  <a16:creationId xmlns:a16="http://schemas.microsoft.com/office/drawing/2014/main" id="{F73B5FF2-AEEB-9140-89AA-2C593EA7CB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13910" y="1872692"/>
              <a:ext cx="613173" cy="613173"/>
            </a:xfrm>
            <a:prstGeom prst="rect">
              <a:avLst/>
            </a:prstGeom>
          </p:spPr>
        </p:pic>
        <p:pic>
          <p:nvPicPr>
            <p:cNvPr id="57" name="Graphic 8">
              <a:extLst>
                <a:ext uri="{FF2B5EF4-FFF2-40B4-BE49-F238E27FC236}">
                  <a16:creationId xmlns:a16="http://schemas.microsoft.com/office/drawing/2014/main" id="{18D68BD6-6063-1E41-A003-8B41D7E6FFB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04528" y="5385459"/>
              <a:ext cx="514594" cy="364894"/>
            </a:xfrm>
            <a:prstGeom prst="rect">
              <a:avLst/>
            </a:prstGeom>
          </p:spPr>
        </p:pic>
        <p:pic>
          <p:nvPicPr>
            <p:cNvPr id="58" name="Graphic 13">
              <a:extLst>
                <a:ext uri="{FF2B5EF4-FFF2-40B4-BE49-F238E27FC236}">
                  <a16:creationId xmlns:a16="http://schemas.microsoft.com/office/drawing/2014/main" id="{7E6367BD-EB9B-E240-AD8B-9F875A50C0D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81181" y="5285451"/>
              <a:ext cx="500085" cy="564910"/>
            </a:xfrm>
            <a:prstGeom prst="rect">
              <a:avLst/>
            </a:prstGeom>
          </p:spPr>
        </p:pic>
        <p:pic>
          <p:nvPicPr>
            <p:cNvPr id="59" name="Graphic 15">
              <a:extLst>
                <a:ext uri="{FF2B5EF4-FFF2-40B4-BE49-F238E27FC236}">
                  <a16:creationId xmlns:a16="http://schemas.microsoft.com/office/drawing/2014/main" id="{5446B7E7-9A6F-E44F-8862-A745226BDD9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010692" y="5285451"/>
              <a:ext cx="564910" cy="564910"/>
            </a:xfrm>
            <a:prstGeom prst="rect">
              <a:avLst/>
            </a:prstGeom>
          </p:spPr>
        </p:pic>
      </p:grpSp>
      <p:sp>
        <p:nvSpPr>
          <p:cNvPr id="40" name="Rectangle 4">
            <a:extLst>
              <a:ext uri="{FF2B5EF4-FFF2-40B4-BE49-F238E27FC236}">
                <a16:creationId xmlns:a16="http://schemas.microsoft.com/office/drawing/2014/main" id="{9837A6BF-CB0E-4855-B5E0-01F28D3705BC}"/>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16844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B98D-2869-475E-952C-3525BD2820EE}"/>
              </a:ext>
            </a:extLst>
          </p:cNvPr>
          <p:cNvSpPr>
            <a:spLocks noGrp="1"/>
          </p:cNvSpPr>
          <p:nvPr>
            <p:ph type="title"/>
          </p:nvPr>
        </p:nvSpPr>
        <p:spPr>
          <a:xfrm>
            <a:off x="636907" y="1275004"/>
            <a:ext cx="4680577" cy="4220281"/>
          </a:xfrm>
        </p:spPr>
        <p:txBody>
          <a:bodyPr/>
          <a:lstStyle/>
          <a:p>
            <a:r>
              <a:rPr lang="en-US" sz="4000" b="1" dirty="0">
                <a:solidFill>
                  <a:schemeClr val="bg2"/>
                </a:solidFill>
              </a:rPr>
              <a:t>Area #4: The Network</a:t>
            </a:r>
            <a:br>
              <a:rPr lang="en-US" sz="4000" b="1" dirty="0">
                <a:solidFill>
                  <a:schemeClr val="bg2"/>
                </a:solidFill>
              </a:rPr>
            </a:br>
            <a:br>
              <a:rPr lang="en-US" sz="4000" b="1" dirty="0">
                <a:solidFill>
                  <a:schemeClr val="bg2"/>
                </a:solidFill>
              </a:rPr>
            </a:br>
            <a:r>
              <a:rPr lang="en-US" sz="4000" b="1" dirty="0">
                <a:solidFill>
                  <a:schemeClr val="bg2"/>
                </a:solidFill>
              </a:rPr>
              <a:t>If malware gets in, it spreads across your network, and encrypts your files or takes down critical systems.</a:t>
            </a:r>
          </a:p>
        </p:txBody>
      </p:sp>
      <p:sp>
        <p:nvSpPr>
          <p:cNvPr id="4" name="Rectangle 3">
            <a:extLst>
              <a:ext uri="{FF2B5EF4-FFF2-40B4-BE49-F238E27FC236}">
                <a16:creationId xmlns:a16="http://schemas.microsoft.com/office/drawing/2014/main" id="{087E2B77-1C3D-44AF-98C8-F31F9FC83377}"/>
              </a:ext>
            </a:extLst>
          </p:cNvPr>
          <p:cNvSpPr/>
          <p:nvPr/>
        </p:nvSpPr>
        <p:spPr>
          <a:xfrm>
            <a:off x="6782953" y="518527"/>
            <a:ext cx="4973252" cy="5733236"/>
          </a:xfrm>
          <a:prstGeom prst="rect">
            <a:avLst/>
          </a:prstGeom>
        </p:spPr>
        <p:txBody>
          <a:bodyPr wrap="square">
            <a:spAutoFit/>
          </a:bodyPr>
          <a:lstStyle/>
          <a:p>
            <a:pPr marL="0" indent="0">
              <a:lnSpc>
                <a:spcPct val="110000"/>
              </a:lnSpc>
              <a:buNone/>
            </a:pPr>
            <a:r>
              <a:rPr lang="en-US" sz="2800" b="1" dirty="0">
                <a:solidFill>
                  <a:schemeClr val="accent1"/>
                </a:solidFill>
                <a:latin typeface="+mj-lt"/>
              </a:rPr>
              <a:t>Cisco Umbrella® </a:t>
            </a:r>
            <a:r>
              <a:rPr lang="en-US" sz="2800" dirty="0">
                <a:solidFill>
                  <a:schemeClr val="tx2"/>
                </a:solidFill>
                <a:latin typeface="+mj-lt"/>
              </a:rPr>
              <a:t>provides flexible, fast, and effective cloud-delivered security that blocks requests to sites hosting ransomware.</a:t>
            </a:r>
          </a:p>
          <a:p>
            <a:pPr marL="0" indent="0">
              <a:lnSpc>
                <a:spcPct val="110000"/>
              </a:lnSpc>
              <a:buNone/>
            </a:pPr>
            <a:endParaRPr lang="en-US" sz="2800" dirty="0">
              <a:solidFill>
                <a:schemeClr val="tx2"/>
              </a:solidFill>
              <a:latin typeface="+mj-lt"/>
            </a:endParaRPr>
          </a:p>
          <a:p>
            <a:pPr marL="0" indent="0">
              <a:lnSpc>
                <a:spcPct val="110000"/>
              </a:lnSpc>
              <a:buNone/>
            </a:pPr>
            <a:r>
              <a:rPr lang="en-US" sz="2800" b="1" dirty="0">
                <a:solidFill>
                  <a:schemeClr val="accent1"/>
                </a:solidFill>
                <a:latin typeface="+mj-lt"/>
              </a:rPr>
              <a:t>Cisco Meraki® MX </a:t>
            </a:r>
            <a:r>
              <a:rPr lang="en-US" sz="2800" dirty="0">
                <a:solidFill>
                  <a:schemeClr val="tx2"/>
                </a:solidFill>
                <a:latin typeface="+mj-lt"/>
              </a:rPr>
              <a:t>appliances offer simple cloud management with security features such as firewalling, content filtering, intrusion detection, and more.</a:t>
            </a:r>
          </a:p>
        </p:txBody>
      </p:sp>
      <p:sp>
        <p:nvSpPr>
          <p:cNvPr id="5" name="Rectangle 4">
            <a:extLst>
              <a:ext uri="{FF2B5EF4-FFF2-40B4-BE49-F238E27FC236}">
                <a16:creationId xmlns:a16="http://schemas.microsoft.com/office/drawing/2014/main" id="{CC2B8FF4-B6DB-428D-A3EF-7976E40AE704}"/>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00745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99" y="372312"/>
            <a:ext cx="3051213" cy="658036"/>
          </a:xfrm>
        </p:spPr>
        <p:txBody>
          <a:bodyPr/>
          <a:lstStyle/>
          <a:p>
            <a:r>
              <a:rPr lang="en-US" sz="3200" b="1" dirty="0"/>
              <a:t>Cisco Umbrella</a:t>
            </a:r>
          </a:p>
        </p:txBody>
      </p:sp>
      <p:sp>
        <p:nvSpPr>
          <p:cNvPr id="92" name="Rounded Rectangle 2">
            <a:extLst>
              <a:ext uri="{FF2B5EF4-FFF2-40B4-BE49-F238E27FC236}">
                <a16:creationId xmlns:a16="http://schemas.microsoft.com/office/drawing/2014/main" id="{C22DAA91-D335-46F2-83D9-219109A6E22A}"/>
              </a:ext>
            </a:extLst>
          </p:cNvPr>
          <p:cNvSpPr/>
          <p:nvPr/>
        </p:nvSpPr>
        <p:spPr>
          <a:xfrm>
            <a:off x="3303794" y="6355365"/>
            <a:ext cx="1230233" cy="357600"/>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cxnSp>
        <p:nvCxnSpPr>
          <p:cNvPr id="93" name="Google Shape;1918;p310">
            <a:extLst>
              <a:ext uri="{FF2B5EF4-FFF2-40B4-BE49-F238E27FC236}">
                <a16:creationId xmlns:a16="http://schemas.microsoft.com/office/drawing/2014/main" id="{65354170-FA84-408D-8CA8-F20603C2A90F}"/>
              </a:ext>
            </a:extLst>
          </p:cNvPr>
          <p:cNvCxnSpPr>
            <a:cxnSpLocks/>
          </p:cNvCxnSpPr>
          <p:nvPr/>
        </p:nvCxnSpPr>
        <p:spPr>
          <a:xfrm>
            <a:off x="6078518" y="5497421"/>
            <a:ext cx="0" cy="523412"/>
          </a:xfrm>
          <a:prstGeom prst="straightConnector1">
            <a:avLst/>
          </a:prstGeom>
          <a:noFill/>
          <a:ln w="12700" cap="flat" cmpd="sng">
            <a:solidFill>
              <a:schemeClr val="tx1"/>
            </a:solidFill>
            <a:prstDash val="solid"/>
            <a:round/>
            <a:headEnd type="arrow" w="med" len="sm"/>
            <a:tailEnd type="none" w="sm" len="sm"/>
          </a:ln>
        </p:spPr>
      </p:cxnSp>
      <p:grpSp>
        <p:nvGrpSpPr>
          <p:cNvPr id="4" name="Group 3">
            <a:extLst>
              <a:ext uri="{FF2B5EF4-FFF2-40B4-BE49-F238E27FC236}">
                <a16:creationId xmlns:a16="http://schemas.microsoft.com/office/drawing/2014/main" id="{28355F2F-9A9D-4FBE-AB37-46C464F4447A}"/>
              </a:ext>
            </a:extLst>
          </p:cNvPr>
          <p:cNvGrpSpPr/>
          <p:nvPr/>
        </p:nvGrpSpPr>
        <p:grpSpPr>
          <a:xfrm>
            <a:off x="1337580" y="657030"/>
            <a:ext cx="9962182" cy="4727171"/>
            <a:chOff x="1361820" y="543050"/>
            <a:chExt cx="9962182" cy="4727171"/>
          </a:xfrm>
        </p:grpSpPr>
        <p:grpSp>
          <p:nvGrpSpPr>
            <p:cNvPr id="94" name="Google Shape;1919;p310">
              <a:extLst>
                <a:ext uri="{FF2B5EF4-FFF2-40B4-BE49-F238E27FC236}">
                  <a16:creationId xmlns:a16="http://schemas.microsoft.com/office/drawing/2014/main" id="{062EE24B-781B-4921-BDAD-2B6AE80FCD06}"/>
                </a:ext>
              </a:extLst>
            </p:cNvPr>
            <p:cNvGrpSpPr/>
            <p:nvPr/>
          </p:nvGrpSpPr>
          <p:grpSpPr>
            <a:xfrm flipH="1">
              <a:off x="3929077" y="2360068"/>
              <a:ext cx="1793694" cy="2338615"/>
              <a:chOff x="4778875" y="1824557"/>
              <a:chExt cx="1306361" cy="1703231"/>
            </a:xfrm>
          </p:grpSpPr>
          <p:cxnSp>
            <p:nvCxnSpPr>
              <p:cNvPr id="95" name="Google Shape;1920;p310">
                <a:extLst>
                  <a:ext uri="{FF2B5EF4-FFF2-40B4-BE49-F238E27FC236}">
                    <a16:creationId xmlns:a16="http://schemas.microsoft.com/office/drawing/2014/main" id="{0A12D42A-1FD1-46D2-B95D-D2B34440A313}"/>
                  </a:ext>
                </a:extLst>
              </p:cNvPr>
              <p:cNvCxnSpPr>
                <a:cxnSpLocks/>
              </p:cNvCxnSpPr>
              <p:nvPr/>
            </p:nvCxnSpPr>
            <p:spPr>
              <a:xfrm flipH="1">
                <a:off x="4778875" y="1867288"/>
                <a:ext cx="1277100" cy="1660500"/>
              </a:xfrm>
              <a:prstGeom prst="straightConnector1">
                <a:avLst/>
              </a:prstGeom>
              <a:noFill/>
              <a:ln w="19050" cap="rnd" cmpd="sng">
                <a:solidFill>
                  <a:srgbClr val="00BCEB">
                    <a:alpha val="5000"/>
                  </a:srgbClr>
                </a:solidFill>
                <a:prstDash val="solid"/>
                <a:round/>
                <a:headEnd type="none" w="sm" len="sm"/>
                <a:tailEnd type="none" w="sm" len="sm"/>
              </a:ln>
            </p:spPr>
          </p:cxnSp>
          <p:cxnSp>
            <p:nvCxnSpPr>
              <p:cNvPr id="96" name="Google Shape;1922;p310">
                <a:extLst>
                  <a:ext uri="{FF2B5EF4-FFF2-40B4-BE49-F238E27FC236}">
                    <a16:creationId xmlns:a16="http://schemas.microsoft.com/office/drawing/2014/main" id="{1B7B2C57-50B5-4189-90A2-AEC23C3CE743}"/>
                  </a:ext>
                </a:extLst>
              </p:cNvPr>
              <p:cNvCxnSpPr>
                <a:cxnSpLocks/>
              </p:cNvCxnSpPr>
              <p:nvPr/>
            </p:nvCxnSpPr>
            <p:spPr>
              <a:xfrm flipH="1">
                <a:off x="5527825" y="1824557"/>
                <a:ext cx="557411" cy="728301"/>
              </a:xfrm>
              <a:prstGeom prst="straightConnector1">
                <a:avLst/>
              </a:prstGeom>
              <a:noFill/>
              <a:ln w="19050" cap="rnd" cmpd="sng">
                <a:solidFill>
                  <a:schemeClr val="accent1"/>
                </a:solidFill>
                <a:prstDash val="solid"/>
                <a:round/>
                <a:headEnd type="none" w="sm" len="sm"/>
                <a:tailEnd type="none" w="sm" len="sm"/>
              </a:ln>
            </p:spPr>
          </p:cxnSp>
        </p:grpSp>
        <p:grpSp>
          <p:nvGrpSpPr>
            <p:cNvPr id="97" name="Google Shape;1923;p310">
              <a:extLst>
                <a:ext uri="{FF2B5EF4-FFF2-40B4-BE49-F238E27FC236}">
                  <a16:creationId xmlns:a16="http://schemas.microsoft.com/office/drawing/2014/main" id="{DFAEAB28-DD58-43ED-8E29-E4573A24415C}"/>
                </a:ext>
              </a:extLst>
            </p:cNvPr>
            <p:cNvGrpSpPr/>
            <p:nvPr/>
          </p:nvGrpSpPr>
          <p:grpSpPr>
            <a:xfrm>
              <a:off x="2651387" y="3966428"/>
              <a:ext cx="2801021" cy="936058"/>
              <a:chOff x="2290925" y="2940653"/>
              <a:chExt cx="2040004" cy="681738"/>
            </a:xfrm>
          </p:grpSpPr>
          <p:cxnSp>
            <p:nvCxnSpPr>
              <p:cNvPr id="98" name="Google Shape;1924;p310">
                <a:extLst>
                  <a:ext uri="{FF2B5EF4-FFF2-40B4-BE49-F238E27FC236}">
                    <a16:creationId xmlns:a16="http://schemas.microsoft.com/office/drawing/2014/main" id="{0039CF20-B9F4-47A9-9AAC-3D909A55728D}"/>
                  </a:ext>
                </a:extLst>
              </p:cNvPr>
              <p:cNvCxnSpPr>
                <a:cxnSpLocks/>
              </p:cNvCxnSpPr>
              <p:nvPr/>
            </p:nvCxnSpPr>
            <p:spPr>
              <a:xfrm>
                <a:off x="2362206" y="2964604"/>
                <a:ext cx="1968723" cy="657787"/>
              </a:xfrm>
              <a:prstGeom prst="straightConnector1">
                <a:avLst/>
              </a:prstGeom>
              <a:noFill/>
              <a:ln w="19050" cap="rnd" cmpd="sng">
                <a:solidFill>
                  <a:srgbClr val="00BCEB">
                    <a:alpha val="5000"/>
                  </a:srgbClr>
                </a:solidFill>
                <a:prstDash val="solid"/>
                <a:round/>
                <a:headEnd type="none" w="sm" len="sm"/>
                <a:tailEnd type="none" w="sm" len="sm"/>
              </a:ln>
            </p:spPr>
          </p:cxnSp>
          <p:cxnSp>
            <p:nvCxnSpPr>
              <p:cNvPr id="99" name="Google Shape;1925;p310">
                <a:extLst>
                  <a:ext uri="{FF2B5EF4-FFF2-40B4-BE49-F238E27FC236}">
                    <a16:creationId xmlns:a16="http://schemas.microsoft.com/office/drawing/2014/main" id="{298A43DC-6D45-459A-A7F0-4AC5877B1196}"/>
                  </a:ext>
                </a:extLst>
              </p:cNvPr>
              <p:cNvCxnSpPr>
                <a:cxnSpLocks/>
              </p:cNvCxnSpPr>
              <p:nvPr/>
            </p:nvCxnSpPr>
            <p:spPr>
              <a:xfrm>
                <a:off x="2290925" y="2940653"/>
                <a:ext cx="1041438" cy="343234"/>
              </a:xfrm>
              <a:prstGeom prst="straightConnector1">
                <a:avLst/>
              </a:prstGeom>
              <a:noFill/>
              <a:ln w="19050" cap="rnd" cmpd="sng">
                <a:solidFill>
                  <a:schemeClr val="accent1"/>
                </a:solidFill>
                <a:prstDash val="solid"/>
                <a:round/>
                <a:headEnd type="none" w="sm" len="sm"/>
                <a:tailEnd type="none" w="sm" len="sm"/>
              </a:ln>
            </p:spPr>
          </p:cxnSp>
        </p:grpSp>
        <p:grpSp>
          <p:nvGrpSpPr>
            <p:cNvPr id="100" name="Google Shape;1926;p310">
              <a:extLst>
                <a:ext uri="{FF2B5EF4-FFF2-40B4-BE49-F238E27FC236}">
                  <a16:creationId xmlns:a16="http://schemas.microsoft.com/office/drawing/2014/main" id="{EB72B47D-73C9-4698-B91C-353B1E7F46D8}"/>
                </a:ext>
              </a:extLst>
            </p:cNvPr>
            <p:cNvGrpSpPr/>
            <p:nvPr/>
          </p:nvGrpSpPr>
          <p:grpSpPr>
            <a:xfrm>
              <a:off x="6078518" y="1939581"/>
              <a:ext cx="0" cy="3052744"/>
              <a:chOff x="4572000" y="1400489"/>
              <a:chExt cx="0" cy="2223336"/>
            </a:xfrm>
          </p:grpSpPr>
          <p:cxnSp>
            <p:nvCxnSpPr>
              <p:cNvPr id="101" name="Google Shape;1927;p310">
                <a:extLst>
                  <a:ext uri="{FF2B5EF4-FFF2-40B4-BE49-F238E27FC236}">
                    <a16:creationId xmlns:a16="http://schemas.microsoft.com/office/drawing/2014/main" id="{A164A4B1-2195-44C1-8E57-3922B4417F9E}"/>
                  </a:ext>
                </a:extLst>
              </p:cNvPr>
              <p:cNvCxnSpPr/>
              <p:nvPr/>
            </p:nvCxnSpPr>
            <p:spPr>
              <a:xfrm>
                <a:off x="4572000" y="1466825"/>
                <a:ext cx="0" cy="2157000"/>
              </a:xfrm>
              <a:prstGeom prst="straightConnector1">
                <a:avLst/>
              </a:prstGeom>
              <a:noFill/>
              <a:ln w="19050" cap="rnd" cmpd="sng">
                <a:solidFill>
                  <a:srgbClr val="00BCEB">
                    <a:alpha val="5000"/>
                  </a:srgbClr>
                </a:solidFill>
                <a:prstDash val="solid"/>
                <a:round/>
                <a:headEnd type="none" w="sm" len="sm"/>
                <a:tailEnd type="none" w="sm" len="sm"/>
              </a:ln>
            </p:spPr>
          </p:cxnSp>
          <p:cxnSp>
            <p:nvCxnSpPr>
              <p:cNvPr id="102" name="Google Shape;1928;p310">
                <a:extLst>
                  <a:ext uri="{FF2B5EF4-FFF2-40B4-BE49-F238E27FC236}">
                    <a16:creationId xmlns:a16="http://schemas.microsoft.com/office/drawing/2014/main" id="{4D9E6E57-720C-4CF8-A15B-C493EC7163C8}"/>
                  </a:ext>
                </a:extLst>
              </p:cNvPr>
              <p:cNvCxnSpPr>
                <a:cxnSpLocks/>
              </p:cNvCxnSpPr>
              <p:nvPr/>
            </p:nvCxnSpPr>
            <p:spPr>
              <a:xfrm>
                <a:off x="4572000" y="1400489"/>
                <a:ext cx="0" cy="632730"/>
              </a:xfrm>
              <a:prstGeom prst="straightConnector1">
                <a:avLst/>
              </a:prstGeom>
              <a:noFill/>
              <a:ln w="19050" cap="rnd" cmpd="sng">
                <a:solidFill>
                  <a:schemeClr val="accent1"/>
                </a:solidFill>
                <a:prstDash val="solid"/>
                <a:round/>
                <a:headEnd type="none" w="sm" len="sm"/>
                <a:tailEnd type="none" w="sm" len="sm"/>
              </a:ln>
            </p:spPr>
          </p:cxnSp>
        </p:grpSp>
        <p:grpSp>
          <p:nvGrpSpPr>
            <p:cNvPr id="103" name="Google Shape;1929;p310">
              <a:extLst>
                <a:ext uri="{FF2B5EF4-FFF2-40B4-BE49-F238E27FC236}">
                  <a16:creationId xmlns:a16="http://schemas.microsoft.com/office/drawing/2014/main" id="{03D28793-FC19-4C49-9FBF-6DB0B8CFC909}"/>
                </a:ext>
              </a:extLst>
            </p:cNvPr>
            <p:cNvGrpSpPr/>
            <p:nvPr/>
          </p:nvGrpSpPr>
          <p:grpSpPr>
            <a:xfrm>
              <a:off x="6434001" y="2391979"/>
              <a:ext cx="1775349" cy="2310013"/>
              <a:chOff x="4778686" y="1847799"/>
              <a:chExt cx="1293000" cy="1682400"/>
            </a:xfrm>
          </p:grpSpPr>
          <p:cxnSp>
            <p:nvCxnSpPr>
              <p:cNvPr id="104" name="Google Shape;1930;p310">
                <a:extLst>
                  <a:ext uri="{FF2B5EF4-FFF2-40B4-BE49-F238E27FC236}">
                    <a16:creationId xmlns:a16="http://schemas.microsoft.com/office/drawing/2014/main" id="{1ED55CBE-97AA-4A3E-A4C1-0BCCF094CAF9}"/>
                  </a:ext>
                </a:extLst>
              </p:cNvPr>
              <p:cNvCxnSpPr>
                <a:cxnSpLocks/>
              </p:cNvCxnSpPr>
              <p:nvPr/>
            </p:nvCxnSpPr>
            <p:spPr>
              <a:xfrm flipH="1">
                <a:off x="4778686" y="1847799"/>
                <a:ext cx="1293000" cy="1682400"/>
              </a:xfrm>
              <a:prstGeom prst="straightConnector1">
                <a:avLst/>
              </a:prstGeom>
              <a:noFill/>
              <a:ln w="19050" cap="rnd" cmpd="sng">
                <a:solidFill>
                  <a:srgbClr val="00BCEB">
                    <a:alpha val="5000"/>
                  </a:srgbClr>
                </a:solidFill>
                <a:prstDash val="solid"/>
                <a:round/>
                <a:headEnd type="none" w="sm" len="sm"/>
                <a:tailEnd type="none" w="sm" len="sm"/>
              </a:ln>
            </p:spPr>
          </p:cxnSp>
          <p:cxnSp>
            <p:nvCxnSpPr>
              <p:cNvPr id="105" name="Google Shape;1931;p310">
                <a:extLst>
                  <a:ext uri="{FF2B5EF4-FFF2-40B4-BE49-F238E27FC236}">
                    <a16:creationId xmlns:a16="http://schemas.microsoft.com/office/drawing/2014/main" id="{4EB3399A-F532-4B11-8A0E-605F401CF2B5}"/>
                  </a:ext>
                </a:extLst>
              </p:cNvPr>
              <p:cNvCxnSpPr>
                <a:cxnSpLocks/>
              </p:cNvCxnSpPr>
              <p:nvPr/>
            </p:nvCxnSpPr>
            <p:spPr>
              <a:xfrm flipH="1">
                <a:off x="5533337" y="1850775"/>
                <a:ext cx="533107" cy="690662"/>
              </a:xfrm>
              <a:prstGeom prst="straightConnector1">
                <a:avLst/>
              </a:prstGeom>
              <a:noFill/>
              <a:ln w="19050" cap="rnd" cmpd="sng">
                <a:solidFill>
                  <a:schemeClr val="accent1"/>
                </a:solidFill>
                <a:prstDash val="solid"/>
                <a:round/>
                <a:headEnd type="none" w="sm" len="sm"/>
                <a:tailEnd type="none" w="sm" len="sm"/>
              </a:ln>
            </p:spPr>
          </p:cxnSp>
        </p:grpSp>
        <p:grpSp>
          <p:nvGrpSpPr>
            <p:cNvPr id="106" name="Google Shape;1932;p310">
              <a:extLst>
                <a:ext uri="{FF2B5EF4-FFF2-40B4-BE49-F238E27FC236}">
                  <a16:creationId xmlns:a16="http://schemas.microsoft.com/office/drawing/2014/main" id="{3FA209DF-CCAE-4AB3-97A1-DAE3ED14BD36}"/>
                </a:ext>
              </a:extLst>
            </p:cNvPr>
            <p:cNvGrpSpPr/>
            <p:nvPr/>
          </p:nvGrpSpPr>
          <p:grpSpPr>
            <a:xfrm flipH="1">
              <a:off x="6854124" y="4000058"/>
              <a:ext cx="2558554" cy="840850"/>
              <a:chOff x="2358636" y="2965148"/>
              <a:chExt cx="1863414" cy="612397"/>
            </a:xfrm>
          </p:grpSpPr>
          <p:cxnSp>
            <p:nvCxnSpPr>
              <p:cNvPr id="107" name="Google Shape;1933;p310">
                <a:extLst>
                  <a:ext uri="{FF2B5EF4-FFF2-40B4-BE49-F238E27FC236}">
                    <a16:creationId xmlns:a16="http://schemas.microsoft.com/office/drawing/2014/main" id="{2387BA80-86FC-44C7-A209-6503DAA92BC4}"/>
                  </a:ext>
                </a:extLst>
              </p:cNvPr>
              <p:cNvCxnSpPr>
                <a:cxnSpLocks/>
              </p:cNvCxnSpPr>
              <p:nvPr/>
            </p:nvCxnSpPr>
            <p:spPr>
              <a:xfrm>
                <a:off x="2379029" y="2971919"/>
                <a:ext cx="1843021" cy="605626"/>
              </a:xfrm>
              <a:prstGeom prst="straightConnector1">
                <a:avLst/>
              </a:prstGeom>
              <a:noFill/>
              <a:ln w="19050" cap="rnd" cmpd="sng">
                <a:solidFill>
                  <a:srgbClr val="00BCEB">
                    <a:alpha val="5000"/>
                  </a:srgbClr>
                </a:solidFill>
                <a:prstDash val="solid"/>
                <a:round/>
                <a:headEnd type="none" w="sm" len="sm"/>
                <a:tailEnd type="none" w="sm" len="sm"/>
              </a:ln>
            </p:spPr>
          </p:cxnSp>
          <p:cxnSp>
            <p:nvCxnSpPr>
              <p:cNvPr id="108" name="Google Shape;1934;p310">
                <a:extLst>
                  <a:ext uri="{FF2B5EF4-FFF2-40B4-BE49-F238E27FC236}">
                    <a16:creationId xmlns:a16="http://schemas.microsoft.com/office/drawing/2014/main" id="{03C759D7-5501-46E5-929E-491B7D7D4927}"/>
                  </a:ext>
                </a:extLst>
              </p:cNvPr>
              <p:cNvCxnSpPr>
                <a:cxnSpLocks/>
              </p:cNvCxnSpPr>
              <p:nvPr/>
            </p:nvCxnSpPr>
            <p:spPr>
              <a:xfrm>
                <a:off x="2358636" y="2965148"/>
                <a:ext cx="977258" cy="319742"/>
              </a:xfrm>
              <a:prstGeom prst="straightConnector1">
                <a:avLst/>
              </a:prstGeom>
              <a:noFill/>
              <a:ln w="19050" cap="rnd" cmpd="sng">
                <a:solidFill>
                  <a:schemeClr val="accent1"/>
                </a:solidFill>
                <a:prstDash val="solid"/>
                <a:round/>
                <a:headEnd type="none" w="sm" len="sm"/>
                <a:tailEnd type="none" w="sm" len="sm"/>
              </a:ln>
            </p:spPr>
          </p:cxnSp>
        </p:grpSp>
        <p:grpSp>
          <p:nvGrpSpPr>
            <p:cNvPr id="109" name="Google Shape;1935;p310">
              <a:extLst>
                <a:ext uri="{FF2B5EF4-FFF2-40B4-BE49-F238E27FC236}">
                  <a16:creationId xmlns:a16="http://schemas.microsoft.com/office/drawing/2014/main" id="{EB364C55-4F17-43EB-86F4-4F3AFC7FF707}"/>
                </a:ext>
              </a:extLst>
            </p:cNvPr>
            <p:cNvGrpSpPr/>
            <p:nvPr/>
          </p:nvGrpSpPr>
          <p:grpSpPr>
            <a:xfrm>
              <a:off x="4092340" y="2520376"/>
              <a:ext cx="3971688" cy="2368184"/>
              <a:chOff x="2433849" y="780226"/>
              <a:chExt cx="4275154" cy="2549129"/>
            </a:xfrm>
          </p:grpSpPr>
          <p:grpSp>
            <p:nvGrpSpPr>
              <p:cNvPr id="110" name="Google Shape;1936;p310">
                <a:extLst>
                  <a:ext uri="{FF2B5EF4-FFF2-40B4-BE49-F238E27FC236}">
                    <a16:creationId xmlns:a16="http://schemas.microsoft.com/office/drawing/2014/main" id="{5D43AA05-1586-4DD8-AD4A-F96DB29085CA}"/>
                  </a:ext>
                </a:extLst>
              </p:cNvPr>
              <p:cNvGrpSpPr/>
              <p:nvPr/>
            </p:nvGrpSpPr>
            <p:grpSpPr>
              <a:xfrm>
                <a:off x="2434998" y="780226"/>
                <a:ext cx="4274004" cy="2548611"/>
                <a:chOff x="2434998" y="780226"/>
                <a:chExt cx="4274004" cy="2548611"/>
              </a:xfrm>
            </p:grpSpPr>
            <p:sp>
              <p:nvSpPr>
                <p:cNvPr id="112" name="Google Shape;1937;p310">
                  <a:extLst>
                    <a:ext uri="{FF2B5EF4-FFF2-40B4-BE49-F238E27FC236}">
                      <a16:creationId xmlns:a16="http://schemas.microsoft.com/office/drawing/2014/main" id="{2A6142D7-CEEC-4092-9B7F-208691870DB0}"/>
                    </a:ext>
                  </a:extLst>
                </p:cNvPr>
                <p:cNvSpPr/>
                <p:nvPr/>
              </p:nvSpPr>
              <p:spPr>
                <a:xfrm rot="3249294">
                  <a:off x="5114581" y="1496346"/>
                  <a:ext cx="1297268" cy="539403"/>
                </a:xfrm>
                <a:custGeom>
                  <a:avLst/>
                  <a:gdLst/>
                  <a:ahLst/>
                  <a:cxnLst/>
                  <a:rect l="l" t="t" r="r" b="b"/>
                  <a:pathLst>
                    <a:path w="748448" h="311204" extrusionOk="0">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76200" cap="rnd" cmpd="sng">
                  <a:solidFill>
                    <a:schemeClr val="bg2">
                      <a:lumMod val="75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13" name="Google Shape;1938;p310">
                  <a:extLst>
                    <a:ext uri="{FF2B5EF4-FFF2-40B4-BE49-F238E27FC236}">
                      <a16:creationId xmlns:a16="http://schemas.microsoft.com/office/drawing/2014/main" id="{A39D419A-A238-46E8-ADDD-69B2B9234E67}"/>
                    </a:ext>
                  </a:extLst>
                </p:cNvPr>
                <p:cNvSpPr/>
                <p:nvPr/>
              </p:nvSpPr>
              <p:spPr>
                <a:xfrm>
                  <a:off x="2434998" y="2239029"/>
                  <a:ext cx="545874" cy="1089806"/>
                </a:xfrm>
                <a:custGeom>
                  <a:avLst/>
                  <a:gdLst/>
                  <a:ahLst/>
                  <a:cxnLst/>
                  <a:rect l="l" t="t" r="r" b="b"/>
                  <a:pathLst>
                    <a:path w="304532" h="607981" extrusionOk="0">
                      <a:moveTo>
                        <a:pt x="304532" y="607981"/>
                      </a:moveTo>
                      <a:cubicBezTo>
                        <a:pt x="136344" y="607981"/>
                        <a:pt x="0" y="471638"/>
                        <a:pt x="0" y="303450"/>
                      </a:cubicBezTo>
                      <a:cubicBezTo>
                        <a:pt x="0" y="156286"/>
                        <a:pt x="104388" y="33502"/>
                        <a:pt x="243158" y="5106"/>
                      </a:cubicBezTo>
                      <a:lnTo>
                        <a:pt x="293809" y="0"/>
                      </a:lnTo>
                    </a:path>
                  </a:pathLst>
                </a:custGeom>
                <a:noFill/>
                <a:ln w="76200" cap="rnd" cmpd="sng">
                  <a:solidFill>
                    <a:schemeClr val="bg2">
                      <a:lumMod val="75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14" name="Google Shape;1939;p310">
                  <a:extLst>
                    <a:ext uri="{FF2B5EF4-FFF2-40B4-BE49-F238E27FC236}">
                      <a16:creationId xmlns:a16="http://schemas.microsoft.com/office/drawing/2014/main" id="{1599A8CE-6B0F-454F-8949-506C16679428}"/>
                    </a:ext>
                  </a:extLst>
                </p:cNvPr>
                <p:cNvSpPr/>
                <p:nvPr/>
              </p:nvSpPr>
              <p:spPr>
                <a:xfrm rot="787506" flipH="1">
                  <a:off x="3100867" y="985153"/>
                  <a:ext cx="1986433" cy="1577915"/>
                </a:xfrm>
                <a:custGeom>
                  <a:avLst/>
                  <a:gdLst/>
                  <a:ahLst/>
                  <a:cxnLst/>
                  <a:rect l="l" t="t" r="r" b="b"/>
                  <a:pathLst>
                    <a:path w="1270634" h="1009323" extrusionOk="0">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76200" cap="rnd" cmpd="sng">
                  <a:solidFill>
                    <a:schemeClr val="bg2">
                      <a:lumMod val="75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15" name="Google Shape;1940;p310">
                  <a:extLst>
                    <a:ext uri="{FF2B5EF4-FFF2-40B4-BE49-F238E27FC236}">
                      <a16:creationId xmlns:a16="http://schemas.microsoft.com/office/drawing/2014/main" id="{079A4EEE-EF81-404C-B949-6B53BFE61BBE}"/>
                    </a:ext>
                  </a:extLst>
                </p:cNvPr>
                <p:cNvSpPr/>
                <p:nvPr/>
              </p:nvSpPr>
              <p:spPr>
                <a:xfrm flipH="1">
                  <a:off x="6163129" y="2239031"/>
                  <a:ext cx="545874" cy="1089806"/>
                </a:xfrm>
                <a:custGeom>
                  <a:avLst/>
                  <a:gdLst/>
                  <a:ahLst/>
                  <a:cxnLst/>
                  <a:rect l="l" t="t" r="r" b="b"/>
                  <a:pathLst>
                    <a:path w="304532" h="607981" extrusionOk="0">
                      <a:moveTo>
                        <a:pt x="304532" y="607981"/>
                      </a:moveTo>
                      <a:cubicBezTo>
                        <a:pt x="136344" y="607981"/>
                        <a:pt x="0" y="471638"/>
                        <a:pt x="0" y="303450"/>
                      </a:cubicBezTo>
                      <a:cubicBezTo>
                        <a:pt x="0" y="156286"/>
                        <a:pt x="104388" y="33502"/>
                        <a:pt x="243158" y="5106"/>
                      </a:cubicBezTo>
                      <a:lnTo>
                        <a:pt x="293809" y="0"/>
                      </a:lnTo>
                    </a:path>
                  </a:pathLst>
                </a:custGeom>
                <a:noFill/>
                <a:ln w="76200" cap="rnd" cmpd="sng">
                  <a:solidFill>
                    <a:schemeClr val="bg2">
                      <a:lumMod val="750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sp>
            <p:nvSpPr>
              <p:cNvPr id="111" name="Google Shape;1941;p310">
                <a:extLst>
                  <a:ext uri="{FF2B5EF4-FFF2-40B4-BE49-F238E27FC236}">
                    <a16:creationId xmlns:a16="http://schemas.microsoft.com/office/drawing/2014/main" id="{22ACF6D8-8E5D-41A8-AFCD-06D81F88BF96}"/>
                  </a:ext>
                </a:extLst>
              </p:cNvPr>
              <p:cNvSpPr/>
              <p:nvPr/>
            </p:nvSpPr>
            <p:spPr>
              <a:xfrm flipH="1">
                <a:off x="2433849" y="2783150"/>
                <a:ext cx="4275154" cy="546205"/>
              </a:xfrm>
              <a:custGeom>
                <a:avLst/>
                <a:gdLst/>
                <a:ahLst/>
                <a:cxnLst/>
                <a:rect l="l" t="t" r="r" b="b"/>
                <a:pathLst>
                  <a:path w="2492801" h="318487" extrusionOk="0">
                    <a:moveTo>
                      <a:pt x="0" y="0"/>
                    </a:moveTo>
                    <a:cubicBezTo>
                      <a:pt x="0" y="175896"/>
                      <a:pt x="142592" y="318487"/>
                      <a:pt x="318488" y="318487"/>
                    </a:cubicBezTo>
                    <a:lnTo>
                      <a:pt x="2174313" y="318487"/>
                    </a:lnTo>
                    <a:cubicBezTo>
                      <a:pt x="2350209" y="318487"/>
                      <a:pt x="2492801" y="175896"/>
                      <a:pt x="2492801" y="0"/>
                    </a:cubicBezTo>
                  </a:path>
                </a:pathLst>
              </a:custGeom>
              <a:noFill/>
              <a:ln w="7620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sp>
          <p:nvSpPr>
            <p:cNvPr id="116" name="Google Shape;1942;p310">
              <a:extLst>
                <a:ext uri="{FF2B5EF4-FFF2-40B4-BE49-F238E27FC236}">
                  <a16:creationId xmlns:a16="http://schemas.microsoft.com/office/drawing/2014/main" id="{7563673E-8754-4E2E-B30A-42B2ABA4AAD8}"/>
                </a:ext>
              </a:extLst>
            </p:cNvPr>
            <p:cNvSpPr/>
            <p:nvPr/>
          </p:nvSpPr>
          <p:spPr>
            <a:xfrm>
              <a:off x="1361820" y="2872513"/>
              <a:ext cx="1864984" cy="487706"/>
            </a:xfrm>
            <a:prstGeom prst="rect">
              <a:avLst/>
            </a:prstGeom>
            <a:noFill/>
            <a:ln>
              <a:noFill/>
            </a:ln>
          </p:spPr>
          <p:txBody>
            <a:bodyPr spcFirstLastPara="1" wrap="square" lIns="68575" tIns="34275" rIns="68575" bIns="34275" anchor="b"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CiscoSansTT ExtraLight"/>
                  <a:ea typeface="ＭＳ Ｐゴシック" charset="0"/>
                </a:rPr>
                <a:t>DNS-layer security</a:t>
              </a:r>
              <a:endParaRPr kumimoji="0" sz="1600" b="0" i="0" u="none" strike="noStrike" kern="1200" cap="none" spc="0" normalizeH="0" baseline="0" noProof="0">
                <a:ln>
                  <a:noFill/>
                </a:ln>
                <a:effectLst/>
                <a:uLnTx/>
                <a:uFillTx/>
                <a:latin typeface="CiscoSansTT ExtraLight"/>
                <a:ea typeface="ＭＳ Ｐゴシック" charset="0"/>
              </a:endParaRPr>
            </a:p>
          </p:txBody>
        </p:sp>
        <p:sp>
          <p:nvSpPr>
            <p:cNvPr id="117" name="Google Shape;1943;p310">
              <a:extLst>
                <a:ext uri="{FF2B5EF4-FFF2-40B4-BE49-F238E27FC236}">
                  <a16:creationId xmlns:a16="http://schemas.microsoft.com/office/drawing/2014/main" id="{3B2FF157-EA34-48AE-B2F0-73C8EA38E68A}"/>
                </a:ext>
              </a:extLst>
            </p:cNvPr>
            <p:cNvSpPr/>
            <p:nvPr/>
          </p:nvSpPr>
          <p:spPr>
            <a:xfrm>
              <a:off x="2782955" y="1097626"/>
              <a:ext cx="1833429" cy="449810"/>
            </a:xfrm>
            <a:prstGeom prst="rect">
              <a:avLst/>
            </a:prstGeom>
            <a:noFill/>
            <a:ln>
              <a:noFill/>
            </a:ln>
          </p:spPr>
          <p:txBody>
            <a:bodyPr spcFirstLastPara="1" wrap="square" lIns="68575" tIns="34275" rIns="68575" bIns="34275" anchor="b"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iscoSansTT ExtraLight"/>
                  <a:ea typeface="Arial"/>
                  <a:cs typeface="Arial"/>
                  <a:sym typeface="Arial"/>
                </a:rPr>
                <a:t>Secure web </a:t>
              </a:r>
              <a:endParaRPr kumimoji="0" sz="1600" b="0" i="0" u="none" strike="noStrike" kern="1200" cap="none" spc="0" normalizeH="0" baseline="0" noProof="0" dirty="0">
                <a:ln>
                  <a:noFill/>
                </a:ln>
                <a:effectLst/>
                <a:uLnTx/>
                <a:uFillTx/>
                <a:latin typeface="CiscoSansTT ExtraLight"/>
                <a:ea typeface="ＭＳ Ｐゴシック"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iscoSansTT ExtraLight"/>
                  <a:ea typeface="ＭＳ Ｐゴシック" charset="0"/>
                </a:rPr>
                <a:t>Gateway (SWG)</a:t>
              </a:r>
              <a:endParaRPr kumimoji="0" sz="1600" b="0" i="0" u="none" strike="noStrike" kern="1200" cap="none" spc="0" normalizeH="0" baseline="0" noProof="0" dirty="0">
                <a:ln>
                  <a:noFill/>
                </a:ln>
                <a:effectLst/>
                <a:uLnTx/>
                <a:uFillTx/>
                <a:latin typeface="CiscoSansTT ExtraLight"/>
                <a:ea typeface="ＭＳ Ｐゴシック" charset="0"/>
              </a:endParaRPr>
            </a:p>
          </p:txBody>
        </p:sp>
        <p:sp>
          <p:nvSpPr>
            <p:cNvPr id="118" name="Google Shape;1944;p310">
              <a:extLst>
                <a:ext uri="{FF2B5EF4-FFF2-40B4-BE49-F238E27FC236}">
                  <a16:creationId xmlns:a16="http://schemas.microsoft.com/office/drawing/2014/main" id="{00C93D9F-C050-460E-AC92-68D30257FFAC}"/>
                </a:ext>
              </a:extLst>
            </p:cNvPr>
            <p:cNvSpPr/>
            <p:nvPr/>
          </p:nvSpPr>
          <p:spPr>
            <a:xfrm>
              <a:off x="4840000" y="543050"/>
              <a:ext cx="2477003" cy="442396"/>
            </a:xfrm>
            <a:prstGeom prst="rect">
              <a:avLst/>
            </a:prstGeom>
            <a:noFill/>
            <a:ln>
              <a:noFill/>
            </a:ln>
          </p:spPr>
          <p:txBody>
            <a:bodyPr spcFirstLastPara="1" wrap="square" lIns="68575" tIns="34275" rIns="68575" bIns="34275" anchor="b"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CiscoSansTT ExtraLight"/>
                  <a:ea typeface="Arial"/>
                  <a:cs typeface="Arial"/>
                  <a:sym typeface="Arial"/>
                </a:rPr>
                <a:t>Cloud-delivered firewall</a:t>
              </a:r>
              <a:endParaRPr kumimoji="0" sz="1600" b="0" i="0" u="none" strike="noStrike" kern="1200" cap="none" spc="0" normalizeH="0" baseline="0" noProof="0">
                <a:ln>
                  <a:noFill/>
                </a:ln>
                <a:effectLst/>
                <a:uLnTx/>
                <a:uFillTx/>
                <a:latin typeface="CiscoSansTT ExtraLight"/>
                <a:ea typeface="ＭＳ Ｐゴシック" charset="0"/>
              </a:endParaRPr>
            </a:p>
          </p:txBody>
        </p:sp>
        <p:sp>
          <p:nvSpPr>
            <p:cNvPr id="119" name="Google Shape;1945;p310">
              <a:extLst>
                <a:ext uri="{FF2B5EF4-FFF2-40B4-BE49-F238E27FC236}">
                  <a16:creationId xmlns:a16="http://schemas.microsoft.com/office/drawing/2014/main" id="{44F30EEF-A448-4D64-B0C9-0FBCC672AE85}"/>
                </a:ext>
              </a:extLst>
            </p:cNvPr>
            <p:cNvSpPr/>
            <p:nvPr/>
          </p:nvSpPr>
          <p:spPr>
            <a:xfrm>
              <a:off x="7027065" y="1097625"/>
              <a:ext cx="3035139" cy="430038"/>
            </a:xfrm>
            <a:prstGeom prst="rect">
              <a:avLst/>
            </a:prstGeom>
            <a:noFill/>
            <a:ln>
              <a:noFill/>
            </a:ln>
          </p:spPr>
          <p:txBody>
            <a:bodyPr spcFirstLastPara="1" wrap="square" lIns="68575" tIns="34275" rIns="68575" bIns="34275" anchor="b"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CiscoSansTT ExtraLight"/>
                  <a:ea typeface="Arial"/>
                  <a:cs typeface="Arial"/>
                  <a:sym typeface="Arial"/>
                </a:rPr>
                <a:t>Cloud access security broker (CASB)</a:t>
              </a:r>
              <a:endParaRPr kumimoji="0" sz="1600" b="0" i="0" u="none" strike="noStrike" kern="1200" cap="none" spc="0" normalizeH="0" baseline="0" noProof="0">
                <a:ln>
                  <a:noFill/>
                </a:ln>
                <a:effectLst/>
                <a:uLnTx/>
                <a:uFillTx/>
                <a:latin typeface="CiscoSansTT ExtraLight"/>
                <a:ea typeface="ＭＳ Ｐゴシック" charset="0"/>
              </a:endParaRPr>
            </a:p>
          </p:txBody>
        </p:sp>
        <p:sp>
          <p:nvSpPr>
            <p:cNvPr id="120" name="Google Shape;1946;p310">
              <a:extLst>
                <a:ext uri="{FF2B5EF4-FFF2-40B4-BE49-F238E27FC236}">
                  <a16:creationId xmlns:a16="http://schemas.microsoft.com/office/drawing/2014/main" id="{64DDF648-AA28-495F-AC0D-6741F638D038}"/>
                </a:ext>
              </a:extLst>
            </p:cNvPr>
            <p:cNvSpPr/>
            <p:nvPr/>
          </p:nvSpPr>
          <p:spPr>
            <a:xfrm>
              <a:off x="8486739" y="2623286"/>
              <a:ext cx="2837263" cy="736914"/>
            </a:xfrm>
            <a:prstGeom prst="rect">
              <a:avLst/>
            </a:prstGeom>
            <a:noFill/>
            <a:ln>
              <a:noFill/>
            </a:ln>
          </p:spPr>
          <p:txBody>
            <a:bodyPr spcFirstLastPara="1" wrap="square" lIns="68575" tIns="34275" rIns="68575" bIns="34275" anchor="b"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CiscoSansTT ExtraLight"/>
                  <a:ea typeface="Arial"/>
                  <a:cs typeface="Arial"/>
                  <a:sym typeface="Arial"/>
                </a:rPr>
                <a:t>Interactive </a:t>
              </a:r>
              <a:endParaRPr kumimoji="0" sz="1600" b="0" i="0" u="none" strike="noStrike" kern="1200" cap="none" spc="0" normalizeH="0" baseline="0" noProof="0">
                <a:ln>
                  <a:noFill/>
                </a:ln>
                <a:effectLst/>
                <a:uLnTx/>
                <a:uFillTx/>
                <a:latin typeface="CiscoSansTT ExtraLight"/>
                <a:ea typeface="ＭＳ Ｐゴシック"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CiscoSansTT ExtraLight"/>
                  <a:ea typeface="Arial"/>
                  <a:cs typeface="Arial"/>
                  <a:sym typeface="Arial"/>
                </a:rPr>
                <a:t>threat intel</a:t>
              </a:r>
              <a:endParaRPr kumimoji="0" sz="1600" b="0" i="0" u="none" strike="noStrike" kern="1200" cap="none" spc="0" normalizeH="0" baseline="0" noProof="0">
                <a:ln>
                  <a:noFill/>
                </a:ln>
                <a:effectLst/>
                <a:uLnTx/>
                <a:uFillTx/>
                <a:latin typeface="CiscoSansTT ExtraLight"/>
                <a:ea typeface="ＭＳ Ｐゴシック" charset="0"/>
              </a:endParaRPr>
            </a:p>
          </p:txBody>
        </p:sp>
        <p:grpSp>
          <p:nvGrpSpPr>
            <p:cNvPr id="121" name="Group 120">
              <a:extLst>
                <a:ext uri="{FF2B5EF4-FFF2-40B4-BE49-F238E27FC236}">
                  <a16:creationId xmlns:a16="http://schemas.microsoft.com/office/drawing/2014/main" id="{55356329-23C2-4728-A4FD-EB0ACA0840FC}"/>
                </a:ext>
              </a:extLst>
            </p:cNvPr>
            <p:cNvGrpSpPr/>
            <p:nvPr/>
          </p:nvGrpSpPr>
          <p:grpSpPr>
            <a:xfrm>
              <a:off x="1773299" y="3417046"/>
              <a:ext cx="1004410" cy="1004411"/>
              <a:chOff x="1436477" y="2491086"/>
              <a:chExt cx="731519" cy="731519"/>
            </a:xfrm>
            <a:noFill/>
          </p:grpSpPr>
          <p:sp>
            <p:nvSpPr>
              <p:cNvPr id="122" name="Google Shape;1947;p310">
                <a:extLst>
                  <a:ext uri="{FF2B5EF4-FFF2-40B4-BE49-F238E27FC236}">
                    <a16:creationId xmlns:a16="http://schemas.microsoft.com/office/drawing/2014/main" id="{6528AA6B-3A41-44FE-B35F-464A0CBA0DA0}"/>
                  </a:ext>
                </a:extLst>
              </p:cNvPr>
              <p:cNvSpPr/>
              <p:nvPr/>
            </p:nvSpPr>
            <p:spPr>
              <a:xfrm>
                <a:off x="1436477" y="2491086"/>
                <a:ext cx="731519" cy="731519"/>
              </a:xfrm>
              <a:custGeom>
                <a:avLst/>
                <a:gdLst/>
                <a:ahLst/>
                <a:cxnLst/>
                <a:rect l="l" t="t" r="r" b="b"/>
                <a:pathLst>
                  <a:path w="1891" h="1891" extrusionOk="0">
                    <a:moveTo>
                      <a:pt x="1890" y="945"/>
                    </a:moveTo>
                    <a:cubicBezTo>
                      <a:pt x="1890" y="1118"/>
                      <a:pt x="1851" y="1266"/>
                      <a:pt x="1764" y="1417"/>
                    </a:cubicBezTo>
                    <a:cubicBezTo>
                      <a:pt x="1677" y="1568"/>
                      <a:pt x="1568" y="1676"/>
                      <a:pt x="1418" y="1763"/>
                    </a:cubicBezTo>
                    <a:cubicBezTo>
                      <a:pt x="1267" y="1850"/>
                      <a:pt x="1119" y="1890"/>
                      <a:pt x="945" y="1890"/>
                    </a:cubicBezTo>
                    <a:cubicBezTo>
                      <a:pt x="771" y="1890"/>
                      <a:pt x="622" y="1850"/>
                      <a:pt x="472" y="1763"/>
                    </a:cubicBezTo>
                    <a:cubicBezTo>
                      <a:pt x="321" y="1676"/>
                      <a:pt x="213" y="1568"/>
                      <a:pt x="126" y="1417"/>
                    </a:cubicBezTo>
                    <a:cubicBezTo>
                      <a:pt x="39" y="1266"/>
                      <a:pt x="0" y="1118"/>
                      <a:pt x="0" y="945"/>
                    </a:cubicBezTo>
                    <a:cubicBezTo>
                      <a:pt x="0" y="771"/>
                      <a:pt x="39" y="622"/>
                      <a:pt x="126" y="472"/>
                    </a:cubicBezTo>
                    <a:cubicBezTo>
                      <a:pt x="213" y="321"/>
                      <a:pt x="321" y="213"/>
                      <a:pt x="472" y="126"/>
                    </a:cubicBezTo>
                    <a:cubicBezTo>
                      <a:pt x="622" y="39"/>
                      <a:pt x="771" y="0"/>
                      <a:pt x="945" y="0"/>
                    </a:cubicBezTo>
                    <a:cubicBezTo>
                      <a:pt x="1119" y="0"/>
                      <a:pt x="1267" y="39"/>
                      <a:pt x="1418" y="126"/>
                    </a:cubicBezTo>
                    <a:cubicBezTo>
                      <a:pt x="1568" y="213"/>
                      <a:pt x="1677" y="321"/>
                      <a:pt x="1764" y="472"/>
                    </a:cubicBezTo>
                    <a:cubicBezTo>
                      <a:pt x="1851" y="622"/>
                      <a:pt x="1890" y="771"/>
                      <a:pt x="1890" y="945"/>
                    </a:cubicBezTo>
                  </a:path>
                </a:pathLst>
              </a:custGeom>
              <a:solidFill>
                <a:schemeClr val="bg2"/>
              </a:solidFill>
              <a:ln w="19050">
                <a:solidFill>
                  <a:schemeClr val="accent1"/>
                </a:solidFill>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nvGrpSpPr>
              <p:cNvPr id="123" name="Google Shape;1948;p310">
                <a:extLst>
                  <a:ext uri="{FF2B5EF4-FFF2-40B4-BE49-F238E27FC236}">
                    <a16:creationId xmlns:a16="http://schemas.microsoft.com/office/drawing/2014/main" id="{4D274A7E-C6C2-4955-AFB4-484F9EF700FD}"/>
                  </a:ext>
                </a:extLst>
              </p:cNvPr>
              <p:cNvGrpSpPr/>
              <p:nvPr/>
            </p:nvGrpSpPr>
            <p:grpSpPr>
              <a:xfrm>
                <a:off x="1555349" y="2610364"/>
                <a:ext cx="493774" cy="492962"/>
                <a:chOff x="1555349" y="2487941"/>
                <a:chExt cx="493774" cy="492962"/>
              </a:xfrm>
              <a:grpFill/>
            </p:grpSpPr>
            <p:sp>
              <p:nvSpPr>
                <p:cNvPr id="124" name="Google Shape;1949;p310">
                  <a:extLst>
                    <a:ext uri="{FF2B5EF4-FFF2-40B4-BE49-F238E27FC236}">
                      <a16:creationId xmlns:a16="http://schemas.microsoft.com/office/drawing/2014/main" id="{965F1B36-E89E-4D3C-AE73-B2A0C95C001A}"/>
                    </a:ext>
                  </a:extLst>
                </p:cNvPr>
                <p:cNvSpPr/>
                <p:nvPr/>
              </p:nvSpPr>
              <p:spPr>
                <a:xfrm>
                  <a:off x="1555349" y="2487941"/>
                  <a:ext cx="493774" cy="492962"/>
                </a:xfrm>
                <a:custGeom>
                  <a:avLst/>
                  <a:gdLst/>
                  <a:ahLst/>
                  <a:cxnLst/>
                  <a:rect l="l" t="t" r="r" b="b"/>
                  <a:pathLst>
                    <a:path w="1912" h="1911" extrusionOk="0">
                      <a:moveTo>
                        <a:pt x="1911" y="955"/>
                      </a:moveTo>
                      <a:cubicBezTo>
                        <a:pt x="1911" y="1131"/>
                        <a:pt x="1871" y="1279"/>
                        <a:pt x="1783" y="1432"/>
                      </a:cubicBezTo>
                      <a:cubicBezTo>
                        <a:pt x="1695" y="1584"/>
                        <a:pt x="1585" y="1694"/>
                        <a:pt x="1433" y="1782"/>
                      </a:cubicBezTo>
                      <a:cubicBezTo>
                        <a:pt x="1281" y="1870"/>
                        <a:pt x="1131" y="1910"/>
                        <a:pt x="955" y="1910"/>
                      </a:cubicBezTo>
                      <a:cubicBezTo>
                        <a:pt x="779" y="1910"/>
                        <a:pt x="631" y="1870"/>
                        <a:pt x="478" y="1782"/>
                      </a:cubicBezTo>
                      <a:cubicBezTo>
                        <a:pt x="326" y="1694"/>
                        <a:pt x="216" y="1584"/>
                        <a:pt x="128" y="1432"/>
                      </a:cubicBezTo>
                      <a:cubicBezTo>
                        <a:pt x="40" y="1279"/>
                        <a:pt x="0" y="1131"/>
                        <a:pt x="0" y="955"/>
                      </a:cubicBezTo>
                      <a:cubicBezTo>
                        <a:pt x="0" y="779"/>
                        <a:pt x="40" y="629"/>
                        <a:pt x="128" y="477"/>
                      </a:cubicBezTo>
                      <a:cubicBezTo>
                        <a:pt x="216" y="325"/>
                        <a:pt x="326" y="215"/>
                        <a:pt x="478" y="128"/>
                      </a:cubicBezTo>
                      <a:cubicBezTo>
                        <a:pt x="631" y="40"/>
                        <a:pt x="779" y="0"/>
                        <a:pt x="955" y="0"/>
                      </a:cubicBezTo>
                      <a:cubicBezTo>
                        <a:pt x="1131" y="0"/>
                        <a:pt x="1281" y="40"/>
                        <a:pt x="1433" y="128"/>
                      </a:cubicBezTo>
                      <a:cubicBezTo>
                        <a:pt x="1585" y="215"/>
                        <a:pt x="1695" y="325"/>
                        <a:pt x="1783" y="477"/>
                      </a:cubicBezTo>
                      <a:cubicBezTo>
                        <a:pt x="1871" y="629"/>
                        <a:pt x="1911" y="779"/>
                        <a:pt x="1911" y="955"/>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25" name="Google Shape;1950;p310">
                  <a:extLst>
                    <a:ext uri="{FF2B5EF4-FFF2-40B4-BE49-F238E27FC236}">
                      <a16:creationId xmlns:a16="http://schemas.microsoft.com/office/drawing/2014/main" id="{10885F5B-E733-40DA-8055-04275E5C8E8D}"/>
                    </a:ext>
                  </a:extLst>
                </p:cNvPr>
                <p:cNvSpPr/>
                <p:nvPr/>
              </p:nvSpPr>
              <p:spPr>
                <a:xfrm>
                  <a:off x="1729200" y="2502382"/>
                  <a:ext cx="8989" cy="47195"/>
                </a:xfrm>
                <a:custGeom>
                  <a:avLst/>
                  <a:gdLst/>
                  <a:ahLst/>
                  <a:cxnLst/>
                  <a:rect l="l" t="t" r="r" b="b"/>
                  <a:pathLst>
                    <a:path w="35" h="184" extrusionOk="0">
                      <a:moveTo>
                        <a:pt x="34" y="183"/>
                      </a:moveTo>
                      <a:cubicBezTo>
                        <a:pt x="17" y="124"/>
                        <a:pt x="5" y="63"/>
                        <a:pt x="0" y="0"/>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26" name="Google Shape;1951;p310">
                  <a:extLst>
                    <a:ext uri="{FF2B5EF4-FFF2-40B4-BE49-F238E27FC236}">
                      <a16:creationId xmlns:a16="http://schemas.microsoft.com/office/drawing/2014/main" id="{10739E80-9A4D-4BD1-BC9C-44B1B17ADCF7}"/>
                    </a:ext>
                  </a:extLst>
                </p:cNvPr>
                <p:cNvSpPr/>
                <p:nvPr/>
              </p:nvSpPr>
              <p:spPr>
                <a:xfrm>
                  <a:off x="1775272" y="2624864"/>
                  <a:ext cx="148326" cy="97761"/>
                </a:xfrm>
                <a:custGeom>
                  <a:avLst/>
                  <a:gdLst/>
                  <a:ahLst/>
                  <a:cxnLst/>
                  <a:rect l="l" t="t" r="r" b="b"/>
                  <a:pathLst>
                    <a:path w="582" h="383" extrusionOk="0">
                      <a:moveTo>
                        <a:pt x="581" y="382"/>
                      </a:moveTo>
                      <a:cubicBezTo>
                        <a:pt x="344" y="334"/>
                        <a:pt x="137" y="189"/>
                        <a:pt x="0" y="0"/>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27" name="Google Shape;1952;p310">
                  <a:extLst>
                    <a:ext uri="{FF2B5EF4-FFF2-40B4-BE49-F238E27FC236}">
                      <a16:creationId xmlns:a16="http://schemas.microsoft.com/office/drawing/2014/main" id="{3668600B-FD7D-43FC-BA72-651096F9AA1D}"/>
                    </a:ext>
                  </a:extLst>
                </p:cNvPr>
                <p:cNvSpPr/>
                <p:nvPr/>
              </p:nvSpPr>
              <p:spPr>
                <a:xfrm>
                  <a:off x="2007874" y="2711389"/>
                  <a:ext cx="37082" cy="11237"/>
                </a:xfrm>
                <a:custGeom>
                  <a:avLst/>
                  <a:gdLst/>
                  <a:ahLst/>
                  <a:cxnLst/>
                  <a:rect l="l" t="t" r="r" b="b"/>
                  <a:pathLst>
                    <a:path w="145" h="44" extrusionOk="0">
                      <a:moveTo>
                        <a:pt x="144" y="0"/>
                      </a:moveTo>
                      <a:cubicBezTo>
                        <a:pt x="95" y="17"/>
                        <a:pt x="53" y="35"/>
                        <a:pt x="0" y="43"/>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28" name="Google Shape;1953;p310">
                  <a:extLst>
                    <a:ext uri="{FF2B5EF4-FFF2-40B4-BE49-F238E27FC236}">
                      <a16:creationId xmlns:a16="http://schemas.microsoft.com/office/drawing/2014/main" id="{7B6EDDA8-0AE6-493B-A1D6-55676C5611C3}"/>
                    </a:ext>
                  </a:extLst>
                </p:cNvPr>
                <p:cNvSpPr/>
                <p:nvPr/>
              </p:nvSpPr>
              <p:spPr>
                <a:xfrm>
                  <a:off x="1744932" y="2865334"/>
                  <a:ext cx="130347" cy="105627"/>
                </a:xfrm>
                <a:custGeom>
                  <a:avLst/>
                  <a:gdLst/>
                  <a:ahLst/>
                  <a:cxnLst/>
                  <a:rect l="l" t="t" r="r" b="b"/>
                  <a:pathLst>
                    <a:path w="511" h="416" extrusionOk="0">
                      <a:moveTo>
                        <a:pt x="510" y="0"/>
                      </a:moveTo>
                      <a:cubicBezTo>
                        <a:pt x="363" y="167"/>
                        <a:pt x="191" y="307"/>
                        <a:pt x="0" y="415"/>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29" name="Google Shape;1954;p310">
                  <a:extLst>
                    <a:ext uri="{FF2B5EF4-FFF2-40B4-BE49-F238E27FC236}">
                      <a16:creationId xmlns:a16="http://schemas.microsoft.com/office/drawing/2014/main" id="{DE233593-B4AA-4E0C-931F-0836EA776433}"/>
                    </a:ext>
                  </a:extLst>
                </p:cNvPr>
                <p:cNvSpPr/>
                <p:nvPr/>
              </p:nvSpPr>
              <p:spPr>
                <a:xfrm>
                  <a:off x="1914609" y="2760831"/>
                  <a:ext cx="31463" cy="55060"/>
                </a:xfrm>
                <a:custGeom>
                  <a:avLst/>
                  <a:gdLst/>
                  <a:ahLst/>
                  <a:cxnLst/>
                  <a:rect l="l" t="t" r="r" b="b"/>
                  <a:pathLst>
                    <a:path w="125" h="217" extrusionOk="0">
                      <a:moveTo>
                        <a:pt x="124" y="0"/>
                      </a:moveTo>
                      <a:cubicBezTo>
                        <a:pt x="86" y="73"/>
                        <a:pt x="45" y="149"/>
                        <a:pt x="0" y="216"/>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0" name="Google Shape;1955;p310">
                  <a:extLst>
                    <a:ext uri="{FF2B5EF4-FFF2-40B4-BE49-F238E27FC236}">
                      <a16:creationId xmlns:a16="http://schemas.microsoft.com/office/drawing/2014/main" id="{AD396B48-9F87-404B-AB59-51F4B95E8B29}"/>
                    </a:ext>
                  </a:extLst>
                </p:cNvPr>
                <p:cNvSpPr/>
                <p:nvPr/>
              </p:nvSpPr>
              <p:spPr>
                <a:xfrm>
                  <a:off x="1978658" y="2591153"/>
                  <a:ext cx="20226" cy="92143"/>
                </a:xfrm>
                <a:custGeom>
                  <a:avLst/>
                  <a:gdLst/>
                  <a:ahLst/>
                  <a:cxnLst/>
                  <a:rect l="l" t="t" r="r" b="b"/>
                  <a:pathLst>
                    <a:path w="78" h="360" extrusionOk="0">
                      <a:moveTo>
                        <a:pt x="77" y="0"/>
                      </a:moveTo>
                      <a:cubicBezTo>
                        <a:pt x="62" y="121"/>
                        <a:pt x="38" y="239"/>
                        <a:pt x="0" y="359"/>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1" name="Google Shape;1956;p310">
                  <a:extLst>
                    <a:ext uri="{FF2B5EF4-FFF2-40B4-BE49-F238E27FC236}">
                      <a16:creationId xmlns:a16="http://schemas.microsoft.com/office/drawing/2014/main" id="{958258D0-A1AA-4AC5-9414-016B51038AEA}"/>
                    </a:ext>
                  </a:extLst>
                </p:cNvPr>
                <p:cNvSpPr/>
                <p:nvPr/>
              </p:nvSpPr>
              <p:spPr>
                <a:xfrm>
                  <a:off x="1573008" y="2818139"/>
                  <a:ext cx="55060" cy="13484"/>
                </a:xfrm>
                <a:custGeom>
                  <a:avLst/>
                  <a:gdLst/>
                  <a:ahLst/>
                  <a:cxnLst/>
                  <a:rect l="l" t="t" r="r" b="b"/>
                  <a:pathLst>
                    <a:path w="217" h="54" extrusionOk="0">
                      <a:moveTo>
                        <a:pt x="216" y="53"/>
                      </a:moveTo>
                      <a:cubicBezTo>
                        <a:pt x="149" y="38"/>
                        <a:pt x="63" y="20"/>
                        <a:pt x="0" y="0"/>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2" name="Google Shape;1957;p310">
                  <a:extLst>
                    <a:ext uri="{FF2B5EF4-FFF2-40B4-BE49-F238E27FC236}">
                      <a16:creationId xmlns:a16="http://schemas.microsoft.com/office/drawing/2014/main" id="{8622F341-2BD2-4561-9B66-5D9A384B4D65}"/>
                    </a:ext>
                  </a:extLst>
                </p:cNvPr>
                <p:cNvSpPr/>
                <p:nvPr/>
              </p:nvSpPr>
              <p:spPr>
                <a:xfrm>
                  <a:off x="1668521" y="2840613"/>
                  <a:ext cx="101132" cy="8990"/>
                </a:xfrm>
                <a:custGeom>
                  <a:avLst/>
                  <a:gdLst/>
                  <a:ahLst/>
                  <a:cxnLst/>
                  <a:rect l="l" t="t" r="r" b="b"/>
                  <a:pathLst>
                    <a:path w="399" h="37" extrusionOk="0">
                      <a:moveTo>
                        <a:pt x="398" y="36"/>
                      </a:moveTo>
                      <a:cubicBezTo>
                        <a:pt x="259" y="31"/>
                        <a:pt x="127" y="22"/>
                        <a:pt x="0" y="0"/>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3" name="Google Shape;1958;p310">
                  <a:extLst>
                    <a:ext uri="{FF2B5EF4-FFF2-40B4-BE49-F238E27FC236}">
                      <a16:creationId xmlns:a16="http://schemas.microsoft.com/office/drawing/2014/main" id="{668FE48C-7156-4A3E-9542-04309A54C858}"/>
                    </a:ext>
                  </a:extLst>
                </p:cNvPr>
                <p:cNvSpPr/>
                <p:nvPr/>
              </p:nvSpPr>
              <p:spPr>
                <a:xfrm>
                  <a:off x="1833703" y="2848479"/>
                  <a:ext cx="31463" cy="1123"/>
                </a:xfrm>
                <a:custGeom>
                  <a:avLst/>
                  <a:gdLst/>
                  <a:ahLst/>
                  <a:cxnLst/>
                  <a:rect l="l" t="t" r="r" b="b"/>
                  <a:pathLst>
                    <a:path w="123" h="5" extrusionOk="0">
                      <a:moveTo>
                        <a:pt x="122" y="1"/>
                      </a:moveTo>
                      <a:cubicBezTo>
                        <a:pt x="79" y="4"/>
                        <a:pt x="42" y="0"/>
                        <a:pt x="0" y="1"/>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4" name="Google Shape;1959;p310">
                  <a:extLst>
                    <a:ext uri="{FF2B5EF4-FFF2-40B4-BE49-F238E27FC236}">
                      <a16:creationId xmlns:a16="http://schemas.microsoft.com/office/drawing/2014/main" id="{895BD7F2-C4DF-4887-AA60-02E218305463}"/>
                    </a:ext>
                  </a:extLst>
                </p:cNvPr>
                <p:cNvSpPr/>
                <p:nvPr/>
              </p:nvSpPr>
              <p:spPr>
                <a:xfrm>
                  <a:off x="1926969" y="2822634"/>
                  <a:ext cx="102256" cy="17979"/>
                </a:xfrm>
                <a:custGeom>
                  <a:avLst/>
                  <a:gdLst/>
                  <a:ahLst/>
                  <a:cxnLst/>
                  <a:rect l="l" t="t" r="r" b="b"/>
                  <a:pathLst>
                    <a:path w="400" h="72" extrusionOk="0">
                      <a:moveTo>
                        <a:pt x="399" y="0"/>
                      </a:moveTo>
                      <a:cubicBezTo>
                        <a:pt x="267" y="35"/>
                        <a:pt x="133" y="52"/>
                        <a:pt x="0" y="71"/>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5" name="Google Shape;1960;p310">
                  <a:extLst>
                    <a:ext uri="{FF2B5EF4-FFF2-40B4-BE49-F238E27FC236}">
                      <a16:creationId xmlns:a16="http://schemas.microsoft.com/office/drawing/2014/main" id="{A3A91280-E9A4-41C3-90C7-15806AD200BC}"/>
                    </a:ext>
                  </a:extLst>
                </p:cNvPr>
                <p:cNvSpPr/>
                <p:nvPr/>
              </p:nvSpPr>
              <p:spPr>
                <a:xfrm>
                  <a:off x="1643913" y="2555308"/>
                  <a:ext cx="70792" cy="30339"/>
                </a:xfrm>
                <a:custGeom>
                  <a:avLst/>
                  <a:gdLst/>
                  <a:ahLst/>
                  <a:cxnLst/>
                  <a:rect l="l" t="t" r="r" b="b"/>
                  <a:pathLst>
                    <a:path w="280" h="118" extrusionOk="0">
                      <a:moveTo>
                        <a:pt x="279" y="117"/>
                      </a:moveTo>
                      <a:cubicBezTo>
                        <a:pt x="181" y="93"/>
                        <a:pt x="87" y="54"/>
                        <a:pt x="0" y="0"/>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6" name="Google Shape;1961;p310">
                  <a:extLst>
                    <a:ext uri="{FF2B5EF4-FFF2-40B4-BE49-F238E27FC236}">
                      <a16:creationId xmlns:a16="http://schemas.microsoft.com/office/drawing/2014/main" id="{975AD32A-8E9F-4CBC-8741-8114B6E9D503}"/>
                    </a:ext>
                  </a:extLst>
                </p:cNvPr>
                <p:cNvSpPr/>
                <p:nvPr/>
              </p:nvSpPr>
              <p:spPr>
                <a:xfrm>
                  <a:off x="1795498" y="2527103"/>
                  <a:ext cx="135966" cy="61803"/>
                </a:xfrm>
                <a:custGeom>
                  <a:avLst/>
                  <a:gdLst/>
                  <a:ahLst/>
                  <a:cxnLst/>
                  <a:rect l="l" t="t" r="r" b="b"/>
                  <a:pathLst>
                    <a:path w="532" h="242" extrusionOk="0">
                      <a:moveTo>
                        <a:pt x="531" y="0"/>
                      </a:moveTo>
                      <a:cubicBezTo>
                        <a:pt x="385" y="128"/>
                        <a:pt x="196" y="218"/>
                        <a:pt x="0" y="241"/>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7" name="Google Shape;1962;p310">
                  <a:extLst>
                    <a:ext uri="{FF2B5EF4-FFF2-40B4-BE49-F238E27FC236}">
                      <a16:creationId xmlns:a16="http://schemas.microsoft.com/office/drawing/2014/main" id="{3295C591-2495-459C-B43F-5F3171A55068}"/>
                    </a:ext>
                  </a:extLst>
                </p:cNvPr>
                <p:cNvSpPr/>
                <p:nvPr/>
              </p:nvSpPr>
              <p:spPr>
                <a:xfrm>
                  <a:off x="1820219" y="2875447"/>
                  <a:ext cx="48318" cy="93266"/>
                </a:xfrm>
                <a:custGeom>
                  <a:avLst/>
                  <a:gdLst/>
                  <a:ahLst/>
                  <a:cxnLst/>
                  <a:rect l="l" t="t" r="r" b="b"/>
                  <a:pathLst>
                    <a:path w="190" h="364" extrusionOk="0">
                      <a:moveTo>
                        <a:pt x="0" y="0"/>
                      </a:moveTo>
                      <a:cubicBezTo>
                        <a:pt x="68" y="104"/>
                        <a:pt x="149" y="243"/>
                        <a:pt x="189" y="363"/>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8" name="Google Shape;1963;p310">
                  <a:extLst>
                    <a:ext uri="{FF2B5EF4-FFF2-40B4-BE49-F238E27FC236}">
                      <a16:creationId xmlns:a16="http://schemas.microsoft.com/office/drawing/2014/main" id="{E676FC89-5988-4C9B-A8F2-C7CB2EE62FDF}"/>
                    </a:ext>
                  </a:extLst>
                </p:cNvPr>
                <p:cNvSpPr/>
                <p:nvPr/>
              </p:nvSpPr>
              <p:spPr>
                <a:xfrm>
                  <a:off x="1707850" y="2763078"/>
                  <a:ext cx="74163" cy="61803"/>
                </a:xfrm>
                <a:custGeom>
                  <a:avLst/>
                  <a:gdLst/>
                  <a:ahLst/>
                  <a:cxnLst/>
                  <a:rect l="l" t="t" r="r" b="b"/>
                  <a:pathLst>
                    <a:path w="292" h="243" extrusionOk="0">
                      <a:moveTo>
                        <a:pt x="0" y="0"/>
                      </a:moveTo>
                      <a:cubicBezTo>
                        <a:pt x="96" y="60"/>
                        <a:pt x="211" y="162"/>
                        <a:pt x="291" y="242"/>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39" name="Google Shape;1964;p310">
                  <a:extLst>
                    <a:ext uri="{FF2B5EF4-FFF2-40B4-BE49-F238E27FC236}">
                      <a16:creationId xmlns:a16="http://schemas.microsoft.com/office/drawing/2014/main" id="{A0085067-BFCE-4710-9EAA-92275F9F2DB9}"/>
                    </a:ext>
                  </a:extLst>
                </p:cNvPr>
                <p:cNvSpPr/>
                <p:nvPr/>
              </p:nvSpPr>
              <p:spPr>
                <a:xfrm>
                  <a:off x="1559524" y="2709141"/>
                  <a:ext cx="70792" cy="17979"/>
                </a:xfrm>
                <a:custGeom>
                  <a:avLst/>
                  <a:gdLst/>
                  <a:ahLst/>
                  <a:cxnLst/>
                  <a:rect l="l" t="t" r="r" b="b"/>
                  <a:pathLst>
                    <a:path w="276" h="69" extrusionOk="0">
                      <a:moveTo>
                        <a:pt x="0" y="0"/>
                      </a:moveTo>
                      <a:cubicBezTo>
                        <a:pt x="97" y="14"/>
                        <a:pt x="185" y="37"/>
                        <a:pt x="275" y="68"/>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0" name="Google Shape;1965;p310">
                  <a:extLst>
                    <a:ext uri="{FF2B5EF4-FFF2-40B4-BE49-F238E27FC236}">
                      <a16:creationId xmlns:a16="http://schemas.microsoft.com/office/drawing/2014/main" id="{28B1EABB-9965-4F10-A56E-D007CB020602}"/>
                    </a:ext>
                  </a:extLst>
                </p:cNvPr>
                <p:cNvSpPr/>
                <p:nvPr/>
              </p:nvSpPr>
              <p:spPr>
                <a:xfrm>
                  <a:off x="1619079" y="2859716"/>
                  <a:ext cx="21350" cy="34834"/>
                </a:xfrm>
                <a:custGeom>
                  <a:avLst/>
                  <a:gdLst/>
                  <a:ahLst/>
                  <a:cxnLst/>
                  <a:rect l="l" t="t" r="r" b="b"/>
                  <a:pathLst>
                    <a:path w="84" h="137" extrusionOk="0">
                      <a:moveTo>
                        <a:pt x="83" y="0"/>
                      </a:moveTo>
                      <a:cubicBezTo>
                        <a:pt x="60" y="44"/>
                        <a:pt x="29" y="96"/>
                        <a:pt x="0" y="136"/>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1" name="Google Shape;1966;p310">
                  <a:extLst>
                    <a:ext uri="{FF2B5EF4-FFF2-40B4-BE49-F238E27FC236}">
                      <a16:creationId xmlns:a16="http://schemas.microsoft.com/office/drawing/2014/main" id="{349611B5-608E-4399-A322-DD36F9239FED}"/>
                    </a:ext>
                  </a:extLst>
                </p:cNvPr>
                <p:cNvSpPr/>
                <p:nvPr/>
              </p:nvSpPr>
              <p:spPr>
                <a:xfrm>
                  <a:off x="1656161" y="2785552"/>
                  <a:ext cx="7865" cy="34834"/>
                </a:xfrm>
                <a:custGeom>
                  <a:avLst/>
                  <a:gdLst/>
                  <a:ahLst/>
                  <a:cxnLst/>
                  <a:rect l="l" t="t" r="r" b="b"/>
                  <a:pathLst>
                    <a:path w="31" h="138" extrusionOk="0">
                      <a:moveTo>
                        <a:pt x="30" y="0"/>
                      </a:moveTo>
                      <a:cubicBezTo>
                        <a:pt x="23" y="44"/>
                        <a:pt x="12" y="95"/>
                        <a:pt x="0" y="137"/>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2" name="Google Shape;1967;p310">
                  <a:extLst>
                    <a:ext uri="{FF2B5EF4-FFF2-40B4-BE49-F238E27FC236}">
                      <a16:creationId xmlns:a16="http://schemas.microsoft.com/office/drawing/2014/main" id="{2884FD2E-52E3-4579-BF24-9E58A4C497CE}"/>
                    </a:ext>
                  </a:extLst>
                </p:cNvPr>
                <p:cNvSpPr/>
                <p:nvPr/>
              </p:nvSpPr>
              <p:spPr>
                <a:xfrm>
                  <a:off x="1612337" y="2581041"/>
                  <a:ext cx="52814" cy="120234"/>
                </a:xfrm>
                <a:custGeom>
                  <a:avLst/>
                  <a:gdLst/>
                  <a:ahLst/>
                  <a:cxnLst/>
                  <a:rect l="l" t="t" r="r" b="b"/>
                  <a:pathLst>
                    <a:path w="206" h="470" extrusionOk="0">
                      <a:moveTo>
                        <a:pt x="0" y="0"/>
                      </a:moveTo>
                      <a:cubicBezTo>
                        <a:pt x="105" y="134"/>
                        <a:pt x="177" y="294"/>
                        <a:pt x="205" y="469"/>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3" name="Google Shape;1968;p310">
                  <a:extLst>
                    <a:ext uri="{FF2B5EF4-FFF2-40B4-BE49-F238E27FC236}">
                      <a16:creationId xmlns:a16="http://schemas.microsoft.com/office/drawing/2014/main" id="{819A6DF0-51EF-4A94-9494-AB232A249139}"/>
                    </a:ext>
                  </a:extLst>
                </p:cNvPr>
                <p:cNvSpPr/>
                <p:nvPr/>
              </p:nvSpPr>
              <p:spPr>
                <a:xfrm>
                  <a:off x="1711221" y="2546206"/>
                  <a:ext cx="85400" cy="85400"/>
                </a:xfrm>
                <a:custGeom>
                  <a:avLst/>
                  <a:gdLst/>
                  <a:ahLst/>
                  <a:cxnLst/>
                  <a:rect l="l" t="t" r="r" b="b"/>
                  <a:pathLst>
                    <a:path w="333" h="333" extrusionOk="0">
                      <a:moveTo>
                        <a:pt x="332" y="166"/>
                      </a:moveTo>
                      <a:cubicBezTo>
                        <a:pt x="332" y="258"/>
                        <a:pt x="258" y="332"/>
                        <a:pt x="166" y="332"/>
                      </a:cubicBezTo>
                      <a:cubicBezTo>
                        <a:pt x="74" y="332"/>
                        <a:pt x="0" y="258"/>
                        <a:pt x="0" y="166"/>
                      </a:cubicBezTo>
                      <a:cubicBezTo>
                        <a:pt x="0" y="74"/>
                        <a:pt x="74" y="0"/>
                        <a:pt x="166" y="0"/>
                      </a:cubicBezTo>
                      <a:cubicBezTo>
                        <a:pt x="258" y="0"/>
                        <a:pt x="332" y="74"/>
                        <a:pt x="332" y="166"/>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4" name="Google Shape;1969;p310">
                  <a:extLst>
                    <a:ext uri="{FF2B5EF4-FFF2-40B4-BE49-F238E27FC236}">
                      <a16:creationId xmlns:a16="http://schemas.microsoft.com/office/drawing/2014/main" id="{AECCDDB2-1C71-47A7-925D-32491CC6BF14}"/>
                    </a:ext>
                  </a:extLst>
                </p:cNvPr>
                <p:cNvSpPr/>
                <p:nvPr/>
              </p:nvSpPr>
              <p:spPr>
                <a:xfrm>
                  <a:off x="1626945" y="2701275"/>
                  <a:ext cx="85400" cy="85400"/>
                </a:xfrm>
                <a:custGeom>
                  <a:avLst/>
                  <a:gdLst/>
                  <a:ahLst/>
                  <a:cxnLst/>
                  <a:rect l="l" t="t" r="r" b="b"/>
                  <a:pathLst>
                    <a:path w="334" h="333" extrusionOk="0">
                      <a:moveTo>
                        <a:pt x="333" y="166"/>
                      </a:moveTo>
                      <a:cubicBezTo>
                        <a:pt x="333" y="258"/>
                        <a:pt x="259" y="332"/>
                        <a:pt x="167" y="332"/>
                      </a:cubicBezTo>
                      <a:cubicBezTo>
                        <a:pt x="76" y="332"/>
                        <a:pt x="0" y="258"/>
                        <a:pt x="0" y="166"/>
                      </a:cubicBezTo>
                      <a:cubicBezTo>
                        <a:pt x="0" y="74"/>
                        <a:pt x="75" y="0"/>
                        <a:pt x="167" y="0"/>
                      </a:cubicBezTo>
                      <a:cubicBezTo>
                        <a:pt x="258" y="0"/>
                        <a:pt x="333" y="74"/>
                        <a:pt x="333" y="166"/>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5" name="Google Shape;1970;p310">
                  <a:extLst>
                    <a:ext uri="{FF2B5EF4-FFF2-40B4-BE49-F238E27FC236}">
                      <a16:creationId xmlns:a16="http://schemas.microsoft.com/office/drawing/2014/main" id="{F34A695F-88C9-4231-8303-E5C771F2C896}"/>
                    </a:ext>
                  </a:extLst>
                </p:cNvPr>
                <p:cNvSpPr/>
                <p:nvPr/>
              </p:nvSpPr>
              <p:spPr>
                <a:xfrm>
                  <a:off x="1626945" y="2819263"/>
                  <a:ext cx="42700" cy="42700"/>
                </a:xfrm>
                <a:custGeom>
                  <a:avLst/>
                  <a:gdLst/>
                  <a:ahLst/>
                  <a:cxnLst/>
                  <a:rect l="l" t="t" r="r" b="b"/>
                  <a:pathLst>
                    <a:path w="168" h="167" extrusionOk="0">
                      <a:moveTo>
                        <a:pt x="167" y="83"/>
                      </a:moveTo>
                      <a:cubicBezTo>
                        <a:pt x="167" y="129"/>
                        <a:pt x="129" y="166"/>
                        <a:pt x="83" y="166"/>
                      </a:cubicBezTo>
                      <a:cubicBezTo>
                        <a:pt x="38" y="166"/>
                        <a:pt x="0" y="129"/>
                        <a:pt x="0" y="83"/>
                      </a:cubicBezTo>
                      <a:cubicBezTo>
                        <a:pt x="0" y="37"/>
                        <a:pt x="38" y="0"/>
                        <a:pt x="83" y="0"/>
                      </a:cubicBezTo>
                      <a:cubicBezTo>
                        <a:pt x="129" y="0"/>
                        <a:pt x="167" y="37"/>
                        <a:pt x="167" y="83"/>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6" name="Google Shape;1971;p310">
                  <a:extLst>
                    <a:ext uri="{FF2B5EF4-FFF2-40B4-BE49-F238E27FC236}">
                      <a16:creationId xmlns:a16="http://schemas.microsoft.com/office/drawing/2014/main" id="{6236D8B7-1B83-4965-A936-CA8C0BA270F9}"/>
                    </a:ext>
                  </a:extLst>
                </p:cNvPr>
                <p:cNvSpPr/>
                <p:nvPr/>
              </p:nvSpPr>
              <p:spPr>
                <a:xfrm>
                  <a:off x="1770777" y="2818139"/>
                  <a:ext cx="64050" cy="64051"/>
                </a:xfrm>
                <a:custGeom>
                  <a:avLst/>
                  <a:gdLst/>
                  <a:ahLst/>
                  <a:cxnLst/>
                  <a:rect l="l" t="t" r="r" b="b"/>
                  <a:pathLst>
                    <a:path w="250" h="250" extrusionOk="0">
                      <a:moveTo>
                        <a:pt x="249" y="124"/>
                      </a:moveTo>
                      <a:cubicBezTo>
                        <a:pt x="249" y="193"/>
                        <a:pt x="193" y="249"/>
                        <a:pt x="124" y="249"/>
                      </a:cubicBezTo>
                      <a:cubicBezTo>
                        <a:pt x="55" y="249"/>
                        <a:pt x="0" y="192"/>
                        <a:pt x="0" y="124"/>
                      </a:cubicBezTo>
                      <a:cubicBezTo>
                        <a:pt x="0" y="55"/>
                        <a:pt x="55" y="0"/>
                        <a:pt x="124" y="0"/>
                      </a:cubicBezTo>
                      <a:cubicBezTo>
                        <a:pt x="193" y="0"/>
                        <a:pt x="249" y="55"/>
                        <a:pt x="249" y="124"/>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7" name="Google Shape;1972;p310">
                  <a:extLst>
                    <a:ext uri="{FF2B5EF4-FFF2-40B4-BE49-F238E27FC236}">
                      <a16:creationId xmlns:a16="http://schemas.microsoft.com/office/drawing/2014/main" id="{0A80367B-9844-4007-AB5E-14C06E9B7DFA}"/>
                    </a:ext>
                  </a:extLst>
                </p:cNvPr>
                <p:cNvSpPr/>
                <p:nvPr/>
              </p:nvSpPr>
              <p:spPr>
                <a:xfrm>
                  <a:off x="1864042" y="2809149"/>
                  <a:ext cx="64050" cy="64051"/>
                </a:xfrm>
                <a:custGeom>
                  <a:avLst/>
                  <a:gdLst/>
                  <a:ahLst/>
                  <a:cxnLst/>
                  <a:rect l="l" t="t" r="r" b="b"/>
                  <a:pathLst>
                    <a:path w="250" h="250" extrusionOk="0">
                      <a:moveTo>
                        <a:pt x="249" y="125"/>
                      </a:moveTo>
                      <a:cubicBezTo>
                        <a:pt x="249" y="194"/>
                        <a:pt x="193" y="249"/>
                        <a:pt x="124" y="249"/>
                      </a:cubicBezTo>
                      <a:cubicBezTo>
                        <a:pt x="55" y="249"/>
                        <a:pt x="0" y="194"/>
                        <a:pt x="0" y="125"/>
                      </a:cubicBezTo>
                      <a:cubicBezTo>
                        <a:pt x="0" y="56"/>
                        <a:pt x="55" y="0"/>
                        <a:pt x="124" y="0"/>
                      </a:cubicBezTo>
                      <a:cubicBezTo>
                        <a:pt x="193" y="0"/>
                        <a:pt x="249" y="56"/>
                        <a:pt x="249" y="125"/>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48" name="Google Shape;1973;p310">
                  <a:extLst>
                    <a:ext uri="{FF2B5EF4-FFF2-40B4-BE49-F238E27FC236}">
                      <a16:creationId xmlns:a16="http://schemas.microsoft.com/office/drawing/2014/main" id="{F42B516B-F019-4618-89CE-06803052F0BB}"/>
                    </a:ext>
                  </a:extLst>
                </p:cNvPr>
                <p:cNvSpPr/>
                <p:nvPr/>
              </p:nvSpPr>
              <p:spPr>
                <a:xfrm>
                  <a:off x="1922474" y="2679925"/>
                  <a:ext cx="85400" cy="85400"/>
                </a:xfrm>
                <a:custGeom>
                  <a:avLst/>
                  <a:gdLst/>
                  <a:ahLst/>
                  <a:cxnLst/>
                  <a:rect l="l" t="t" r="r" b="b"/>
                  <a:pathLst>
                    <a:path w="334" h="333" extrusionOk="0">
                      <a:moveTo>
                        <a:pt x="333" y="166"/>
                      </a:moveTo>
                      <a:cubicBezTo>
                        <a:pt x="333" y="258"/>
                        <a:pt x="258" y="332"/>
                        <a:pt x="166" y="332"/>
                      </a:cubicBezTo>
                      <a:cubicBezTo>
                        <a:pt x="75" y="332"/>
                        <a:pt x="0" y="258"/>
                        <a:pt x="0" y="166"/>
                      </a:cubicBezTo>
                      <a:cubicBezTo>
                        <a:pt x="0" y="74"/>
                        <a:pt x="75" y="0"/>
                        <a:pt x="166" y="0"/>
                      </a:cubicBezTo>
                      <a:cubicBezTo>
                        <a:pt x="258" y="0"/>
                        <a:pt x="333" y="74"/>
                        <a:pt x="333" y="166"/>
                      </a:cubicBezTo>
                    </a:path>
                  </a:pathLst>
                </a:custGeom>
                <a:grp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grpSp>
        <p:grpSp>
          <p:nvGrpSpPr>
            <p:cNvPr id="149" name="Group 148">
              <a:extLst>
                <a:ext uri="{FF2B5EF4-FFF2-40B4-BE49-F238E27FC236}">
                  <a16:creationId xmlns:a16="http://schemas.microsoft.com/office/drawing/2014/main" id="{D81B272D-2F69-421E-9D5B-6593111177B8}"/>
                </a:ext>
              </a:extLst>
            </p:cNvPr>
            <p:cNvGrpSpPr/>
            <p:nvPr/>
          </p:nvGrpSpPr>
          <p:grpSpPr>
            <a:xfrm>
              <a:off x="3205231" y="1614536"/>
              <a:ext cx="1004406" cy="1004406"/>
              <a:chOff x="2479364" y="1231186"/>
              <a:chExt cx="731516" cy="731516"/>
            </a:xfrm>
          </p:grpSpPr>
          <p:sp>
            <p:nvSpPr>
              <p:cNvPr id="150" name="Google Shape;1974;p310">
                <a:extLst>
                  <a:ext uri="{FF2B5EF4-FFF2-40B4-BE49-F238E27FC236}">
                    <a16:creationId xmlns:a16="http://schemas.microsoft.com/office/drawing/2014/main" id="{CD1CD480-B15B-4715-AFD7-99C51D53DE3A}"/>
                  </a:ext>
                </a:extLst>
              </p:cNvPr>
              <p:cNvSpPr/>
              <p:nvPr/>
            </p:nvSpPr>
            <p:spPr>
              <a:xfrm>
                <a:off x="2479364" y="1231186"/>
                <a:ext cx="731516" cy="731516"/>
              </a:xfrm>
              <a:custGeom>
                <a:avLst/>
                <a:gdLst/>
                <a:ahLst/>
                <a:cxnLst/>
                <a:rect l="l" t="t" r="r" b="b"/>
                <a:pathLst>
                  <a:path w="3814" h="3814" extrusionOk="0">
                    <a:moveTo>
                      <a:pt x="3813" y="1906"/>
                    </a:moveTo>
                    <a:cubicBezTo>
                      <a:pt x="3813" y="2257"/>
                      <a:pt x="3734" y="2557"/>
                      <a:pt x="3558" y="2860"/>
                    </a:cubicBezTo>
                    <a:cubicBezTo>
                      <a:pt x="3383" y="3164"/>
                      <a:pt x="3164" y="3382"/>
                      <a:pt x="2860" y="3557"/>
                    </a:cubicBezTo>
                    <a:cubicBezTo>
                      <a:pt x="2556" y="3733"/>
                      <a:pt x="2257" y="3813"/>
                      <a:pt x="1906" y="3813"/>
                    </a:cubicBezTo>
                    <a:cubicBezTo>
                      <a:pt x="1555" y="3813"/>
                      <a:pt x="1257" y="3733"/>
                      <a:pt x="953" y="3557"/>
                    </a:cubicBezTo>
                    <a:cubicBezTo>
                      <a:pt x="649" y="3382"/>
                      <a:pt x="431" y="3164"/>
                      <a:pt x="255" y="2860"/>
                    </a:cubicBezTo>
                    <a:cubicBezTo>
                      <a:pt x="80" y="2557"/>
                      <a:pt x="0" y="2257"/>
                      <a:pt x="0" y="1906"/>
                    </a:cubicBezTo>
                    <a:cubicBezTo>
                      <a:pt x="0" y="1555"/>
                      <a:pt x="80" y="1257"/>
                      <a:pt x="255" y="953"/>
                    </a:cubicBezTo>
                    <a:cubicBezTo>
                      <a:pt x="431" y="649"/>
                      <a:pt x="649" y="431"/>
                      <a:pt x="953" y="255"/>
                    </a:cubicBezTo>
                    <a:cubicBezTo>
                      <a:pt x="1257" y="80"/>
                      <a:pt x="1555" y="0"/>
                      <a:pt x="1906" y="0"/>
                    </a:cubicBezTo>
                    <a:cubicBezTo>
                      <a:pt x="2257" y="0"/>
                      <a:pt x="2556" y="80"/>
                      <a:pt x="2860" y="255"/>
                    </a:cubicBezTo>
                    <a:cubicBezTo>
                      <a:pt x="3164" y="431"/>
                      <a:pt x="3383" y="649"/>
                      <a:pt x="3558" y="953"/>
                    </a:cubicBezTo>
                    <a:cubicBezTo>
                      <a:pt x="3734" y="1257"/>
                      <a:pt x="3813" y="1555"/>
                      <a:pt x="3813" y="1906"/>
                    </a:cubicBezTo>
                  </a:path>
                </a:pathLst>
              </a:custGeom>
              <a:solidFill>
                <a:schemeClr val="bg2"/>
              </a:solidFill>
              <a:ln w="19050">
                <a:solidFill>
                  <a:schemeClr val="accent1"/>
                </a:solidFill>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grpSp>
            <p:nvGrpSpPr>
              <p:cNvPr id="151" name="Google Shape;1975;p310">
                <a:extLst>
                  <a:ext uri="{FF2B5EF4-FFF2-40B4-BE49-F238E27FC236}">
                    <a16:creationId xmlns:a16="http://schemas.microsoft.com/office/drawing/2014/main" id="{0107A6E1-8A5F-469C-BE08-D215C0BE5190}"/>
                  </a:ext>
                </a:extLst>
              </p:cNvPr>
              <p:cNvGrpSpPr/>
              <p:nvPr/>
            </p:nvGrpSpPr>
            <p:grpSpPr>
              <a:xfrm>
                <a:off x="2679001" y="1328644"/>
                <a:ext cx="332374" cy="536602"/>
                <a:chOff x="4226085" y="-338540"/>
                <a:chExt cx="361866" cy="584216"/>
              </a:xfrm>
            </p:grpSpPr>
            <p:sp>
              <p:nvSpPr>
                <p:cNvPr id="152" name="Google Shape;1976;p310">
                  <a:extLst>
                    <a:ext uri="{FF2B5EF4-FFF2-40B4-BE49-F238E27FC236}">
                      <a16:creationId xmlns:a16="http://schemas.microsoft.com/office/drawing/2014/main" id="{D9CB679C-BAD5-4D3D-88B3-CEF68234A335}"/>
                    </a:ext>
                  </a:extLst>
                </p:cNvPr>
                <p:cNvSpPr/>
                <p:nvPr/>
              </p:nvSpPr>
              <p:spPr>
                <a:xfrm>
                  <a:off x="4414373" y="177950"/>
                  <a:ext cx="103693" cy="67723"/>
                </a:xfrm>
                <a:custGeom>
                  <a:avLst/>
                  <a:gdLst/>
                  <a:ahLst/>
                  <a:cxnLst/>
                  <a:rect l="l" t="t" r="r" b="b"/>
                  <a:pathLst>
                    <a:path w="1844" h="1206" extrusionOk="0">
                      <a:moveTo>
                        <a:pt x="1843" y="0"/>
                      </a:moveTo>
                      <a:lnTo>
                        <a:pt x="1205" y="1205"/>
                      </a:lnTo>
                      <a:lnTo>
                        <a:pt x="0" y="570"/>
                      </a:lnTo>
                    </a:path>
                  </a:pathLst>
                </a:custGeom>
                <a:noFill/>
                <a:ln w="19050" cap="rnd" cmpd="sng">
                  <a:solidFill>
                    <a:schemeClr val="accen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53" name="Google Shape;1977;p310">
                  <a:extLst>
                    <a:ext uri="{FF2B5EF4-FFF2-40B4-BE49-F238E27FC236}">
                      <a16:creationId xmlns:a16="http://schemas.microsoft.com/office/drawing/2014/main" id="{2D7BE655-AA75-4BE0-A596-EB64AD30CD87}"/>
                    </a:ext>
                  </a:extLst>
                </p:cNvPr>
                <p:cNvSpPr/>
                <p:nvPr/>
              </p:nvSpPr>
              <p:spPr>
                <a:xfrm>
                  <a:off x="4226085" y="-208301"/>
                  <a:ext cx="323988" cy="323990"/>
                </a:xfrm>
                <a:custGeom>
                  <a:avLst/>
                  <a:gdLst/>
                  <a:ahLst/>
                  <a:cxnLst/>
                  <a:rect l="l" t="t" r="r" b="b"/>
                  <a:pathLst>
                    <a:path w="5758" h="5757" extrusionOk="0">
                      <a:moveTo>
                        <a:pt x="5757" y="2878"/>
                      </a:moveTo>
                      <a:cubicBezTo>
                        <a:pt x="5757" y="4469"/>
                        <a:pt x="4468" y="5756"/>
                        <a:pt x="2879" y="5756"/>
                      </a:cubicBezTo>
                      <a:cubicBezTo>
                        <a:pt x="1290" y="5756"/>
                        <a:pt x="0" y="4469"/>
                        <a:pt x="0" y="2878"/>
                      </a:cubicBezTo>
                      <a:cubicBezTo>
                        <a:pt x="0" y="1290"/>
                        <a:pt x="1290" y="0"/>
                        <a:pt x="2879" y="0"/>
                      </a:cubicBezTo>
                      <a:cubicBezTo>
                        <a:pt x="4471" y="0"/>
                        <a:pt x="5757" y="1290"/>
                        <a:pt x="5757" y="2878"/>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cxnSp>
              <p:nvCxnSpPr>
                <p:cNvPr id="154" name="Google Shape;1978;p310">
                  <a:extLst>
                    <a:ext uri="{FF2B5EF4-FFF2-40B4-BE49-F238E27FC236}">
                      <a16:creationId xmlns:a16="http://schemas.microsoft.com/office/drawing/2014/main" id="{26CD49CD-F0D5-4535-A7C1-67063A8905EA}"/>
                    </a:ext>
                  </a:extLst>
                </p:cNvPr>
                <p:cNvCxnSpPr/>
                <p:nvPr/>
              </p:nvCxnSpPr>
              <p:spPr>
                <a:xfrm>
                  <a:off x="4500951" y="70534"/>
                  <a:ext cx="87000" cy="87000"/>
                </a:xfrm>
                <a:prstGeom prst="straightConnector1">
                  <a:avLst/>
                </a:prstGeom>
                <a:noFill/>
                <a:ln w="19050" cap="rnd" cmpd="sng">
                  <a:solidFill>
                    <a:schemeClr val="accent1"/>
                  </a:solidFill>
                  <a:prstDash val="solid"/>
                  <a:round/>
                  <a:headEnd type="none" w="med" len="med"/>
                  <a:tailEnd type="none" w="med" len="med"/>
                </a:ln>
              </p:spPr>
            </p:cxnSp>
            <p:sp>
              <p:nvSpPr>
                <p:cNvPr id="155" name="Google Shape;1979;p310">
                  <a:extLst>
                    <a:ext uri="{FF2B5EF4-FFF2-40B4-BE49-F238E27FC236}">
                      <a16:creationId xmlns:a16="http://schemas.microsoft.com/office/drawing/2014/main" id="{0B720EDF-6B15-49F1-8E3C-63BF8D1D9EC7}"/>
                    </a:ext>
                  </a:extLst>
                </p:cNvPr>
                <p:cNvSpPr/>
                <p:nvPr/>
              </p:nvSpPr>
              <p:spPr>
                <a:xfrm>
                  <a:off x="4454561" y="-338540"/>
                  <a:ext cx="27784" cy="93523"/>
                </a:xfrm>
                <a:custGeom>
                  <a:avLst/>
                  <a:gdLst/>
                  <a:ahLst/>
                  <a:cxnLst/>
                  <a:rect l="l" t="t" r="r" b="b"/>
                  <a:pathLst>
                    <a:path w="492" h="1661" extrusionOk="0">
                      <a:moveTo>
                        <a:pt x="0" y="1660"/>
                      </a:moveTo>
                      <a:cubicBezTo>
                        <a:pt x="133" y="1095"/>
                        <a:pt x="300" y="539"/>
                        <a:pt x="491" y="0"/>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56" name="Google Shape;1980;p310">
                  <a:extLst>
                    <a:ext uri="{FF2B5EF4-FFF2-40B4-BE49-F238E27FC236}">
                      <a16:creationId xmlns:a16="http://schemas.microsoft.com/office/drawing/2014/main" id="{F5B1BCE0-FCE3-4872-A23F-CE77DA7C8B9D}"/>
                    </a:ext>
                  </a:extLst>
                </p:cNvPr>
                <p:cNvSpPr/>
                <p:nvPr/>
              </p:nvSpPr>
              <p:spPr>
                <a:xfrm>
                  <a:off x="4431490" y="-149508"/>
                  <a:ext cx="5954" cy="206144"/>
                </a:xfrm>
                <a:custGeom>
                  <a:avLst/>
                  <a:gdLst/>
                  <a:ahLst/>
                  <a:cxnLst/>
                  <a:rect l="l" t="t" r="r" b="b"/>
                  <a:pathLst>
                    <a:path w="108" h="3663" extrusionOk="0">
                      <a:moveTo>
                        <a:pt x="107" y="3662"/>
                      </a:moveTo>
                      <a:cubicBezTo>
                        <a:pt x="37" y="3061"/>
                        <a:pt x="0" y="2452"/>
                        <a:pt x="0" y="1831"/>
                      </a:cubicBezTo>
                      <a:cubicBezTo>
                        <a:pt x="0" y="1211"/>
                        <a:pt x="37" y="601"/>
                        <a:pt x="107" y="0"/>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57" name="Google Shape;1981;p310">
                  <a:extLst>
                    <a:ext uri="{FF2B5EF4-FFF2-40B4-BE49-F238E27FC236}">
                      <a16:creationId xmlns:a16="http://schemas.microsoft.com/office/drawing/2014/main" id="{3CE65A82-88E4-471C-883C-EAB1C6F5830C}"/>
                    </a:ext>
                  </a:extLst>
                </p:cNvPr>
                <p:cNvSpPr/>
                <p:nvPr/>
              </p:nvSpPr>
              <p:spPr>
                <a:xfrm>
                  <a:off x="4454809" y="153142"/>
                  <a:ext cx="27536" cy="92534"/>
                </a:xfrm>
                <a:custGeom>
                  <a:avLst/>
                  <a:gdLst/>
                  <a:ahLst/>
                  <a:cxnLst/>
                  <a:rect l="l" t="t" r="r" b="b"/>
                  <a:pathLst>
                    <a:path w="489" h="1646" extrusionOk="0">
                      <a:moveTo>
                        <a:pt x="488" y="1645"/>
                      </a:moveTo>
                      <a:cubicBezTo>
                        <a:pt x="297" y="1109"/>
                        <a:pt x="133" y="562"/>
                        <a:pt x="0" y="0"/>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58" name="Google Shape;1982;p310">
                  <a:extLst>
                    <a:ext uri="{FF2B5EF4-FFF2-40B4-BE49-F238E27FC236}">
                      <a16:creationId xmlns:a16="http://schemas.microsoft.com/office/drawing/2014/main" id="{382B9BCC-AF05-40D9-BC76-DA7BD88C7676}"/>
                    </a:ext>
                  </a:extLst>
                </p:cNvPr>
                <p:cNvSpPr/>
                <p:nvPr/>
              </p:nvSpPr>
              <p:spPr>
                <a:xfrm>
                  <a:off x="4258086" y="-338540"/>
                  <a:ext cx="103696" cy="67723"/>
                </a:xfrm>
                <a:custGeom>
                  <a:avLst/>
                  <a:gdLst/>
                  <a:ahLst/>
                  <a:cxnLst/>
                  <a:rect l="l" t="t" r="r" b="b"/>
                  <a:pathLst>
                    <a:path w="1843" h="1206" extrusionOk="0">
                      <a:moveTo>
                        <a:pt x="0" y="1205"/>
                      </a:moveTo>
                      <a:lnTo>
                        <a:pt x="637" y="0"/>
                      </a:lnTo>
                      <a:lnTo>
                        <a:pt x="1842" y="635"/>
                      </a:lnTo>
                    </a:path>
                  </a:pathLst>
                </a:custGeom>
                <a:noFill/>
                <a:ln w="19050" cap="rnd" cmpd="sng">
                  <a:solidFill>
                    <a:schemeClr val="accent1"/>
                  </a:solidFill>
                  <a:prstDash val="solid"/>
                  <a:round/>
                  <a:headEnd type="none" w="med" len="med"/>
                  <a:tailEnd type="none" w="med" len="med"/>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59" name="Google Shape;1983;p310">
                  <a:extLst>
                    <a:ext uri="{FF2B5EF4-FFF2-40B4-BE49-F238E27FC236}">
                      <a16:creationId xmlns:a16="http://schemas.microsoft.com/office/drawing/2014/main" id="{9E4D2EE1-B120-4877-BDFC-FE8F5E3EE6A7}"/>
                    </a:ext>
                  </a:extLst>
                </p:cNvPr>
                <p:cNvSpPr/>
                <p:nvPr/>
              </p:nvSpPr>
              <p:spPr>
                <a:xfrm>
                  <a:off x="4294057" y="152398"/>
                  <a:ext cx="27784" cy="93275"/>
                </a:xfrm>
                <a:custGeom>
                  <a:avLst/>
                  <a:gdLst/>
                  <a:ahLst/>
                  <a:cxnLst/>
                  <a:rect l="l" t="t" r="r" b="b"/>
                  <a:pathLst>
                    <a:path w="492" h="1660" extrusionOk="0">
                      <a:moveTo>
                        <a:pt x="491" y="0"/>
                      </a:moveTo>
                      <a:cubicBezTo>
                        <a:pt x="359" y="564"/>
                        <a:pt x="192" y="1120"/>
                        <a:pt x="0" y="1659"/>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60" name="Google Shape;1984;p310">
                  <a:extLst>
                    <a:ext uri="{FF2B5EF4-FFF2-40B4-BE49-F238E27FC236}">
                      <a16:creationId xmlns:a16="http://schemas.microsoft.com/office/drawing/2014/main" id="{0CF73DE2-39C6-473E-B7EA-7EB747D57593}"/>
                    </a:ext>
                  </a:extLst>
                </p:cNvPr>
                <p:cNvSpPr/>
                <p:nvPr/>
              </p:nvSpPr>
              <p:spPr>
                <a:xfrm>
                  <a:off x="4338710" y="-149508"/>
                  <a:ext cx="6202" cy="206144"/>
                </a:xfrm>
                <a:custGeom>
                  <a:avLst/>
                  <a:gdLst/>
                  <a:ahLst/>
                  <a:cxnLst/>
                  <a:rect l="l" t="t" r="r" b="b"/>
                  <a:pathLst>
                    <a:path w="109" h="3663" extrusionOk="0">
                      <a:moveTo>
                        <a:pt x="0" y="0"/>
                      </a:moveTo>
                      <a:cubicBezTo>
                        <a:pt x="71" y="601"/>
                        <a:pt x="108" y="1211"/>
                        <a:pt x="108" y="1831"/>
                      </a:cubicBezTo>
                      <a:cubicBezTo>
                        <a:pt x="108" y="2452"/>
                        <a:pt x="71" y="3061"/>
                        <a:pt x="0" y="3662"/>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61" name="Google Shape;1985;p310">
                  <a:extLst>
                    <a:ext uri="{FF2B5EF4-FFF2-40B4-BE49-F238E27FC236}">
                      <a16:creationId xmlns:a16="http://schemas.microsoft.com/office/drawing/2014/main" id="{8CA1F8A7-50D0-4C73-A985-EFA62F7F2101}"/>
                    </a:ext>
                  </a:extLst>
                </p:cNvPr>
                <p:cNvSpPr/>
                <p:nvPr/>
              </p:nvSpPr>
              <p:spPr>
                <a:xfrm>
                  <a:off x="4294057" y="-338540"/>
                  <a:ext cx="27536" cy="92533"/>
                </a:xfrm>
                <a:custGeom>
                  <a:avLst/>
                  <a:gdLst/>
                  <a:ahLst/>
                  <a:cxnLst/>
                  <a:rect l="l" t="t" r="r" b="b"/>
                  <a:pathLst>
                    <a:path w="490" h="1647" extrusionOk="0">
                      <a:moveTo>
                        <a:pt x="0" y="0"/>
                      </a:moveTo>
                      <a:cubicBezTo>
                        <a:pt x="192" y="536"/>
                        <a:pt x="356" y="1084"/>
                        <a:pt x="489" y="1646"/>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grpSp>
        </p:grpSp>
        <p:grpSp>
          <p:nvGrpSpPr>
            <p:cNvPr id="162" name="Group 161">
              <a:extLst>
                <a:ext uri="{FF2B5EF4-FFF2-40B4-BE49-F238E27FC236}">
                  <a16:creationId xmlns:a16="http://schemas.microsoft.com/office/drawing/2014/main" id="{F933D188-ECE7-44EF-9CCF-7943D7C842CF}"/>
                </a:ext>
              </a:extLst>
            </p:cNvPr>
            <p:cNvGrpSpPr/>
            <p:nvPr/>
          </p:nvGrpSpPr>
          <p:grpSpPr>
            <a:xfrm>
              <a:off x="9407928" y="3417052"/>
              <a:ext cx="1004406" cy="1004406"/>
              <a:chOff x="6996834" y="2543972"/>
              <a:chExt cx="731516" cy="731516"/>
            </a:xfrm>
          </p:grpSpPr>
          <p:sp>
            <p:nvSpPr>
              <p:cNvPr id="163" name="Google Shape;1986;p310">
                <a:extLst>
                  <a:ext uri="{FF2B5EF4-FFF2-40B4-BE49-F238E27FC236}">
                    <a16:creationId xmlns:a16="http://schemas.microsoft.com/office/drawing/2014/main" id="{C9CE37FE-BCB1-4B1B-A367-58C64828A405}"/>
                  </a:ext>
                </a:extLst>
              </p:cNvPr>
              <p:cNvSpPr/>
              <p:nvPr/>
            </p:nvSpPr>
            <p:spPr>
              <a:xfrm>
                <a:off x="6996834" y="2543972"/>
                <a:ext cx="731516" cy="731516"/>
              </a:xfrm>
              <a:custGeom>
                <a:avLst/>
                <a:gdLst/>
                <a:ahLst/>
                <a:cxnLst/>
                <a:rect l="l" t="t" r="r" b="b"/>
                <a:pathLst>
                  <a:path w="3814" h="3814" extrusionOk="0">
                    <a:moveTo>
                      <a:pt x="3813" y="1906"/>
                    </a:moveTo>
                    <a:cubicBezTo>
                      <a:pt x="3813" y="2257"/>
                      <a:pt x="3734" y="2557"/>
                      <a:pt x="3558" y="2860"/>
                    </a:cubicBezTo>
                    <a:cubicBezTo>
                      <a:pt x="3383" y="3164"/>
                      <a:pt x="3164" y="3382"/>
                      <a:pt x="2860" y="3557"/>
                    </a:cubicBezTo>
                    <a:cubicBezTo>
                      <a:pt x="2556" y="3733"/>
                      <a:pt x="2257" y="3813"/>
                      <a:pt x="1906" y="3813"/>
                    </a:cubicBezTo>
                    <a:cubicBezTo>
                      <a:pt x="1555" y="3813"/>
                      <a:pt x="1257" y="3733"/>
                      <a:pt x="953" y="3557"/>
                    </a:cubicBezTo>
                    <a:cubicBezTo>
                      <a:pt x="649" y="3382"/>
                      <a:pt x="431" y="3164"/>
                      <a:pt x="255" y="2860"/>
                    </a:cubicBezTo>
                    <a:cubicBezTo>
                      <a:pt x="80" y="2557"/>
                      <a:pt x="0" y="2257"/>
                      <a:pt x="0" y="1906"/>
                    </a:cubicBezTo>
                    <a:cubicBezTo>
                      <a:pt x="0" y="1555"/>
                      <a:pt x="80" y="1257"/>
                      <a:pt x="255" y="953"/>
                    </a:cubicBezTo>
                    <a:cubicBezTo>
                      <a:pt x="431" y="649"/>
                      <a:pt x="649" y="431"/>
                      <a:pt x="953" y="255"/>
                    </a:cubicBezTo>
                    <a:cubicBezTo>
                      <a:pt x="1257" y="80"/>
                      <a:pt x="1555" y="0"/>
                      <a:pt x="1906" y="0"/>
                    </a:cubicBezTo>
                    <a:cubicBezTo>
                      <a:pt x="2257" y="0"/>
                      <a:pt x="2556" y="80"/>
                      <a:pt x="2860" y="255"/>
                    </a:cubicBezTo>
                    <a:cubicBezTo>
                      <a:pt x="3164" y="431"/>
                      <a:pt x="3383" y="649"/>
                      <a:pt x="3558" y="953"/>
                    </a:cubicBezTo>
                    <a:cubicBezTo>
                      <a:pt x="3734" y="1257"/>
                      <a:pt x="3813" y="1555"/>
                      <a:pt x="3813" y="1906"/>
                    </a:cubicBezTo>
                  </a:path>
                </a:pathLst>
              </a:custGeom>
              <a:solidFill>
                <a:schemeClr val="bg2"/>
              </a:solidFill>
              <a:ln w="19050">
                <a:solidFill>
                  <a:schemeClr val="accent1"/>
                </a:solidFill>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grpSp>
            <p:nvGrpSpPr>
              <p:cNvPr id="164" name="Google Shape;1987;p310">
                <a:extLst>
                  <a:ext uri="{FF2B5EF4-FFF2-40B4-BE49-F238E27FC236}">
                    <a16:creationId xmlns:a16="http://schemas.microsoft.com/office/drawing/2014/main" id="{6747AE48-C97A-4EC3-8D29-AD4F2A56C57C}"/>
                  </a:ext>
                </a:extLst>
              </p:cNvPr>
              <p:cNvGrpSpPr/>
              <p:nvPr/>
            </p:nvGrpSpPr>
            <p:grpSpPr>
              <a:xfrm>
                <a:off x="7128910" y="2676051"/>
                <a:ext cx="467360" cy="467360"/>
                <a:chOff x="7381450" y="2394486"/>
                <a:chExt cx="467360" cy="467360"/>
              </a:xfrm>
            </p:grpSpPr>
            <p:sp>
              <p:nvSpPr>
                <p:cNvPr id="165" name="Google Shape;1988;p310">
                  <a:extLst>
                    <a:ext uri="{FF2B5EF4-FFF2-40B4-BE49-F238E27FC236}">
                      <a16:creationId xmlns:a16="http://schemas.microsoft.com/office/drawing/2014/main" id="{9320CD07-9088-4F6C-A6FF-85EB5872D64A}"/>
                    </a:ext>
                  </a:extLst>
                </p:cNvPr>
                <p:cNvSpPr/>
                <p:nvPr/>
              </p:nvSpPr>
              <p:spPr>
                <a:xfrm>
                  <a:off x="7381450" y="2758976"/>
                  <a:ext cx="101600" cy="102870"/>
                </a:xfrm>
                <a:custGeom>
                  <a:avLst/>
                  <a:gdLst/>
                  <a:ahLst/>
                  <a:cxnLst/>
                  <a:rect l="l" t="t" r="r" b="b"/>
                  <a:pathLst>
                    <a:path w="416" h="417" extrusionOk="0">
                      <a:moveTo>
                        <a:pt x="415" y="208"/>
                      </a:moveTo>
                      <a:cubicBezTo>
                        <a:pt x="415" y="323"/>
                        <a:pt x="322" y="416"/>
                        <a:pt x="208" y="416"/>
                      </a:cubicBezTo>
                      <a:cubicBezTo>
                        <a:pt x="93" y="416"/>
                        <a:pt x="0" y="323"/>
                        <a:pt x="0" y="208"/>
                      </a:cubicBezTo>
                      <a:cubicBezTo>
                        <a:pt x="0" y="93"/>
                        <a:pt x="93" y="0"/>
                        <a:pt x="208" y="0"/>
                      </a:cubicBezTo>
                      <a:cubicBezTo>
                        <a:pt x="322" y="0"/>
                        <a:pt x="415" y="93"/>
                        <a:pt x="415" y="208"/>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93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66" name="Google Shape;1989;p310">
                  <a:extLst>
                    <a:ext uri="{FF2B5EF4-FFF2-40B4-BE49-F238E27FC236}">
                      <a16:creationId xmlns:a16="http://schemas.microsoft.com/office/drawing/2014/main" id="{41EF852E-48B8-49BB-9C5E-B2689043E826}"/>
                    </a:ext>
                  </a:extLst>
                </p:cNvPr>
                <p:cNvSpPr/>
                <p:nvPr/>
              </p:nvSpPr>
              <p:spPr>
                <a:xfrm>
                  <a:off x="7513530" y="2526566"/>
                  <a:ext cx="101600" cy="102870"/>
                </a:xfrm>
                <a:custGeom>
                  <a:avLst/>
                  <a:gdLst/>
                  <a:ahLst/>
                  <a:cxnLst/>
                  <a:rect l="l" t="t" r="r" b="b"/>
                  <a:pathLst>
                    <a:path w="416" h="417" extrusionOk="0">
                      <a:moveTo>
                        <a:pt x="415" y="208"/>
                      </a:moveTo>
                      <a:cubicBezTo>
                        <a:pt x="415" y="323"/>
                        <a:pt x="322" y="416"/>
                        <a:pt x="208" y="416"/>
                      </a:cubicBezTo>
                      <a:cubicBezTo>
                        <a:pt x="93" y="416"/>
                        <a:pt x="0" y="323"/>
                        <a:pt x="0" y="208"/>
                      </a:cubicBezTo>
                      <a:cubicBezTo>
                        <a:pt x="0" y="93"/>
                        <a:pt x="93" y="0"/>
                        <a:pt x="208" y="0"/>
                      </a:cubicBezTo>
                      <a:cubicBezTo>
                        <a:pt x="322" y="0"/>
                        <a:pt x="415" y="93"/>
                        <a:pt x="415" y="208"/>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93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67" name="Google Shape;1990;p310">
                  <a:extLst>
                    <a:ext uri="{FF2B5EF4-FFF2-40B4-BE49-F238E27FC236}">
                      <a16:creationId xmlns:a16="http://schemas.microsoft.com/office/drawing/2014/main" id="{11A9E853-6CD3-4106-A1EB-20AB60E10EB6}"/>
                    </a:ext>
                  </a:extLst>
                </p:cNvPr>
                <p:cNvSpPr/>
                <p:nvPr/>
              </p:nvSpPr>
              <p:spPr>
                <a:xfrm>
                  <a:off x="7655770" y="2648486"/>
                  <a:ext cx="102870" cy="101600"/>
                </a:xfrm>
                <a:custGeom>
                  <a:avLst/>
                  <a:gdLst/>
                  <a:ahLst/>
                  <a:cxnLst/>
                  <a:rect l="l" t="t" r="r" b="b"/>
                  <a:pathLst>
                    <a:path w="417" h="416" extrusionOk="0">
                      <a:moveTo>
                        <a:pt x="416" y="207"/>
                      </a:moveTo>
                      <a:cubicBezTo>
                        <a:pt x="416" y="322"/>
                        <a:pt x="323" y="415"/>
                        <a:pt x="208" y="415"/>
                      </a:cubicBezTo>
                      <a:cubicBezTo>
                        <a:pt x="93" y="415"/>
                        <a:pt x="0" y="321"/>
                        <a:pt x="0" y="207"/>
                      </a:cubicBezTo>
                      <a:cubicBezTo>
                        <a:pt x="0" y="92"/>
                        <a:pt x="93" y="0"/>
                        <a:pt x="208" y="0"/>
                      </a:cubicBezTo>
                      <a:cubicBezTo>
                        <a:pt x="323" y="0"/>
                        <a:pt x="416" y="93"/>
                        <a:pt x="416" y="207"/>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93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68" name="Google Shape;1991;p310">
                  <a:extLst>
                    <a:ext uri="{FF2B5EF4-FFF2-40B4-BE49-F238E27FC236}">
                      <a16:creationId xmlns:a16="http://schemas.microsoft.com/office/drawing/2014/main" id="{AB5F10D0-8A4D-4EE0-B3A0-D4A8660CCE31}"/>
                    </a:ext>
                  </a:extLst>
                </p:cNvPr>
                <p:cNvSpPr/>
                <p:nvPr/>
              </p:nvSpPr>
              <p:spPr>
                <a:xfrm>
                  <a:off x="7747210" y="2394486"/>
                  <a:ext cx="101600" cy="102870"/>
                </a:xfrm>
                <a:custGeom>
                  <a:avLst/>
                  <a:gdLst/>
                  <a:ahLst/>
                  <a:cxnLst/>
                  <a:rect l="l" t="t" r="r" b="b"/>
                  <a:pathLst>
                    <a:path w="416" h="417" extrusionOk="0">
                      <a:moveTo>
                        <a:pt x="415" y="208"/>
                      </a:moveTo>
                      <a:cubicBezTo>
                        <a:pt x="415" y="323"/>
                        <a:pt x="323" y="416"/>
                        <a:pt x="208" y="416"/>
                      </a:cubicBezTo>
                      <a:cubicBezTo>
                        <a:pt x="93" y="416"/>
                        <a:pt x="0" y="323"/>
                        <a:pt x="0" y="208"/>
                      </a:cubicBezTo>
                      <a:cubicBezTo>
                        <a:pt x="0" y="93"/>
                        <a:pt x="93" y="0"/>
                        <a:pt x="208" y="0"/>
                      </a:cubicBezTo>
                      <a:cubicBezTo>
                        <a:pt x="323" y="0"/>
                        <a:pt x="415" y="93"/>
                        <a:pt x="415" y="208"/>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93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cxnSp>
              <p:nvCxnSpPr>
                <p:cNvPr id="169" name="Google Shape;1992;p310">
                  <a:extLst>
                    <a:ext uri="{FF2B5EF4-FFF2-40B4-BE49-F238E27FC236}">
                      <a16:creationId xmlns:a16="http://schemas.microsoft.com/office/drawing/2014/main" id="{D207F8EA-7D98-4E83-94DD-58981777AF0F}"/>
                    </a:ext>
                  </a:extLst>
                </p:cNvPr>
                <p:cNvCxnSpPr>
                  <a:cxnSpLocks/>
                </p:cNvCxnSpPr>
                <p:nvPr/>
              </p:nvCxnSpPr>
              <p:spPr>
                <a:xfrm flipV="1">
                  <a:off x="7459482" y="2625521"/>
                  <a:ext cx="76612" cy="135588"/>
                </a:xfrm>
                <a:prstGeom prst="straightConnector1">
                  <a:avLst/>
                </a:prstGeom>
                <a:noFill/>
                <a:ln w="19050" cap="rnd" cmpd="sng">
                  <a:solidFill>
                    <a:schemeClr val="accent1"/>
                  </a:solidFill>
                  <a:prstDash val="solid"/>
                  <a:round/>
                  <a:headEnd type="none" w="med" len="med"/>
                  <a:tailEnd type="none" w="med" len="med"/>
                </a:ln>
              </p:spPr>
            </p:cxnSp>
            <p:cxnSp>
              <p:nvCxnSpPr>
                <p:cNvPr id="170" name="Google Shape;1993;p310">
                  <a:extLst>
                    <a:ext uri="{FF2B5EF4-FFF2-40B4-BE49-F238E27FC236}">
                      <a16:creationId xmlns:a16="http://schemas.microsoft.com/office/drawing/2014/main" id="{23D96B42-84AC-4F25-8EA8-E038C39AC4B5}"/>
                    </a:ext>
                  </a:extLst>
                </p:cNvPr>
                <p:cNvCxnSpPr/>
                <p:nvPr/>
              </p:nvCxnSpPr>
              <p:spPr>
                <a:xfrm>
                  <a:off x="7602430" y="2610386"/>
                  <a:ext cx="60300" cy="51900"/>
                </a:xfrm>
                <a:prstGeom prst="straightConnector1">
                  <a:avLst/>
                </a:prstGeom>
                <a:noFill/>
                <a:ln w="19050" cap="rnd" cmpd="sng">
                  <a:solidFill>
                    <a:schemeClr val="accent1"/>
                  </a:solidFill>
                  <a:prstDash val="solid"/>
                  <a:round/>
                  <a:headEnd type="none" w="med" len="med"/>
                  <a:tailEnd type="none" w="med" len="med"/>
                </a:ln>
              </p:spPr>
            </p:cxnSp>
            <p:cxnSp>
              <p:nvCxnSpPr>
                <p:cNvPr id="171" name="Google Shape;1994;p310">
                  <a:extLst>
                    <a:ext uri="{FF2B5EF4-FFF2-40B4-BE49-F238E27FC236}">
                      <a16:creationId xmlns:a16="http://schemas.microsoft.com/office/drawing/2014/main" id="{8F920C1F-6851-49EA-967E-72DB43DB54B7}"/>
                    </a:ext>
                  </a:extLst>
                </p:cNvPr>
                <p:cNvCxnSpPr/>
                <p:nvPr/>
              </p:nvCxnSpPr>
              <p:spPr>
                <a:xfrm rot="10800000" flipH="1">
                  <a:off x="7725888" y="2493775"/>
                  <a:ext cx="58800" cy="150900"/>
                </a:xfrm>
                <a:prstGeom prst="straightConnector1">
                  <a:avLst/>
                </a:prstGeom>
                <a:noFill/>
                <a:ln w="19050" cap="rnd" cmpd="sng">
                  <a:solidFill>
                    <a:schemeClr val="accent1"/>
                  </a:solidFill>
                  <a:prstDash val="sysDot"/>
                  <a:round/>
                  <a:headEnd type="none" w="med" len="med"/>
                  <a:tailEnd type="none" w="med" len="med"/>
                </a:ln>
              </p:spPr>
            </p:cxnSp>
          </p:grpSp>
        </p:grpSp>
        <p:sp>
          <p:nvSpPr>
            <p:cNvPr id="172" name="Google Shape;1995;p310">
              <a:extLst>
                <a:ext uri="{FF2B5EF4-FFF2-40B4-BE49-F238E27FC236}">
                  <a16:creationId xmlns:a16="http://schemas.microsoft.com/office/drawing/2014/main" id="{F7FD0DB0-CEC1-41D8-8781-8BE532D74A83}"/>
                </a:ext>
              </a:extLst>
            </p:cNvPr>
            <p:cNvSpPr/>
            <p:nvPr/>
          </p:nvSpPr>
          <p:spPr>
            <a:xfrm>
              <a:off x="7947394" y="1614536"/>
              <a:ext cx="1004406" cy="1004406"/>
            </a:xfrm>
            <a:custGeom>
              <a:avLst/>
              <a:gdLst/>
              <a:ahLst/>
              <a:cxnLst/>
              <a:rect l="l" t="t" r="r" b="b"/>
              <a:pathLst>
                <a:path w="3814" h="3814" extrusionOk="0">
                  <a:moveTo>
                    <a:pt x="3813" y="1906"/>
                  </a:moveTo>
                  <a:cubicBezTo>
                    <a:pt x="3813" y="2257"/>
                    <a:pt x="3734" y="2557"/>
                    <a:pt x="3558" y="2860"/>
                  </a:cubicBezTo>
                  <a:cubicBezTo>
                    <a:pt x="3383" y="3164"/>
                    <a:pt x="3164" y="3382"/>
                    <a:pt x="2860" y="3557"/>
                  </a:cubicBezTo>
                  <a:cubicBezTo>
                    <a:pt x="2556" y="3733"/>
                    <a:pt x="2257" y="3813"/>
                    <a:pt x="1906" y="3813"/>
                  </a:cubicBezTo>
                  <a:cubicBezTo>
                    <a:pt x="1555" y="3813"/>
                    <a:pt x="1257" y="3733"/>
                    <a:pt x="953" y="3557"/>
                  </a:cubicBezTo>
                  <a:cubicBezTo>
                    <a:pt x="649" y="3382"/>
                    <a:pt x="431" y="3164"/>
                    <a:pt x="255" y="2860"/>
                  </a:cubicBezTo>
                  <a:cubicBezTo>
                    <a:pt x="80" y="2557"/>
                    <a:pt x="0" y="2257"/>
                    <a:pt x="0" y="1906"/>
                  </a:cubicBezTo>
                  <a:cubicBezTo>
                    <a:pt x="0" y="1555"/>
                    <a:pt x="80" y="1257"/>
                    <a:pt x="255" y="953"/>
                  </a:cubicBezTo>
                  <a:cubicBezTo>
                    <a:pt x="431" y="649"/>
                    <a:pt x="649" y="431"/>
                    <a:pt x="953" y="255"/>
                  </a:cubicBezTo>
                  <a:cubicBezTo>
                    <a:pt x="1257" y="80"/>
                    <a:pt x="1555" y="0"/>
                    <a:pt x="1906" y="0"/>
                  </a:cubicBezTo>
                  <a:cubicBezTo>
                    <a:pt x="2257" y="0"/>
                    <a:pt x="2556" y="80"/>
                    <a:pt x="2860" y="255"/>
                  </a:cubicBezTo>
                  <a:cubicBezTo>
                    <a:pt x="3164" y="431"/>
                    <a:pt x="3383" y="649"/>
                    <a:pt x="3558" y="953"/>
                  </a:cubicBezTo>
                  <a:cubicBezTo>
                    <a:pt x="3734" y="1257"/>
                    <a:pt x="3813" y="1555"/>
                    <a:pt x="3813" y="1906"/>
                  </a:cubicBezTo>
                </a:path>
              </a:pathLst>
            </a:custGeom>
            <a:solidFill>
              <a:schemeClr val="bg2"/>
            </a:solidFill>
            <a:ln w="19050">
              <a:solidFill>
                <a:schemeClr val="accent1"/>
              </a:solidFill>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grpSp>
          <p:nvGrpSpPr>
            <p:cNvPr id="173" name="Google Shape;1996;p310">
              <a:extLst>
                <a:ext uri="{FF2B5EF4-FFF2-40B4-BE49-F238E27FC236}">
                  <a16:creationId xmlns:a16="http://schemas.microsoft.com/office/drawing/2014/main" id="{5C1021D5-7C5A-47A9-9B1F-DA17ABA18500}"/>
                </a:ext>
              </a:extLst>
            </p:cNvPr>
            <p:cNvGrpSpPr/>
            <p:nvPr/>
          </p:nvGrpSpPr>
          <p:grpSpPr>
            <a:xfrm>
              <a:off x="8116989" y="1799648"/>
              <a:ext cx="665381" cy="644890"/>
              <a:chOff x="957529" y="3276285"/>
              <a:chExt cx="1032386" cy="1000593"/>
            </a:xfrm>
          </p:grpSpPr>
          <p:sp>
            <p:nvSpPr>
              <p:cNvPr id="174" name="Google Shape;1997;p310">
                <a:extLst>
                  <a:ext uri="{FF2B5EF4-FFF2-40B4-BE49-F238E27FC236}">
                    <a16:creationId xmlns:a16="http://schemas.microsoft.com/office/drawing/2014/main" id="{EBA16C6C-6FCF-4E29-8CE2-F84CBE34117A}"/>
                  </a:ext>
                </a:extLst>
              </p:cNvPr>
              <p:cNvSpPr/>
              <p:nvPr/>
            </p:nvSpPr>
            <p:spPr>
              <a:xfrm>
                <a:off x="957529" y="3276285"/>
                <a:ext cx="1032386" cy="630619"/>
              </a:xfrm>
              <a:custGeom>
                <a:avLst/>
                <a:gdLst/>
                <a:ahLst/>
                <a:cxnLst/>
                <a:rect l="l" t="t" r="r" b="b"/>
                <a:pathLst>
                  <a:path w="7241" h="4424" extrusionOk="0">
                    <a:moveTo>
                      <a:pt x="5824" y="4406"/>
                    </a:moveTo>
                    <a:cubicBezTo>
                      <a:pt x="5824" y="4406"/>
                      <a:pt x="7240" y="4221"/>
                      <a:pt x="7240" y="2833"/>
                    </a:cubicBezTo>
                    <a:cubicBezTo>
                      <a:pt x="7240" y="1952"/>
                      <a:pt x="6513" y="1228"/>
                      <a:pt x="5609" y="1262"/>
                    </a:cubicBezTo>
                    <a:cubicBezTo>
                      <a:pt x="5256" y="516"/>
                      <a:pt x="4499" y="0"/>
                      <a:pt x="3620" y="0"/>
                    </a:cubicBezTo>
                    <a:cubicBezTo>
                      <a:pt x="2446" y="0"/>
                      <a:pt x="1492" y="916"/>
                      <a:pt x="1422" y="2071"/>
                    </a:cubicBezTo>
                    <a:cubicBezTo>
                      <a:pt x="689" y="1917"/>
                      <a:pt x="0" y="2475"/>
                      <a:pt x="0" y="3225"/>
                    </a:cubicBezTo>
                    <a:cubicBezTo>
                      <a:pt x="0" y="4423"/>
                      <a:pt x="1260" y="4404"/>
                      <a:pt x="1260" y="4404"/>
                    </a:cubicBez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75" name="Google Shape;1998;p310">
                <a:extLst>
                  <a:ext uri="{FF2B5EF4-FFF2-40B4-BE49-F238E27FC236}">
                    <a16:creationId xmlns:a16="http://schemas.microsoft.com/office/drawing/2014/main" id="{CCAB9FF9-EFC2-4DDE-B196-F0F5FACD498F}"/>
                  </a:ext>
                </a:extLst>
              </p:cNvPr>
              <p:cNvSpPr/>
              <p:nvPr/>
            </p:nvSpPr>
            <p:spPr>
              <a:xfrm>
                <a:off x="1230288" y="3724807"/>
                <a:ext cx="183900" cy="183900"/>
              </a:xfrm>
              <a:prstGeom prst="roundRect">
                <a:avLst>
                  <a:gd name="adj" fmla="val 14555"/>
                </a:avLst>
              </a:prstGeom>
              <a:noFill/>
              <a:ln w="1905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76" name="Google Shape;1999;p310">
                <a:extLst>
                  <a:ext uri="{FF2B5EF4-FFF2-40B4-BE49-F238E27FC236}">
                    <a16:creationId xmlns:a16="http://schemas.microsoft.com/office/drawing/2014/main" id="{D6DC7591-DFBC-4EBA-B134-0F2D6C1966DB}"/>
                  </a:ext>
                </a:extLst>
              </p:cNvPr>
              <p:cNvSpPr/>
              <p:nvPr/>
            </p:nvSpPr>
            <p:spPr>
              <a:xfrm>
                <a:off x="1513316" y="3724807"/>
                <a:ext cx="183900" cy="183900"/>
              </a:xfrm>
              <a:prstGeom prst="roundRect">
                <a:avLst>
                  <a:gd name="adj" fmla="val 14555"/>
                </a:avLst>
              </a:prstGeom>
              <a:noFill/>
              <a:ln w="1905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77" name="Google Shape;2000;p310">
                <a:extLst>
                  <a:ext uri="{FF2B5EF4-FFF2-40B4-BE49-F238E27FC236}">
                    <a16:creationId xmlns:a16="http://schemas.microsoft.com/office/drawing/2014/main" id="{E2487F1D-960D-42A0-B99B-250E633FB1E3}"/>
                  </a:ext>
                </a:extLst>
              </p:cNvPr>
              <p:cNvSpPr/>
              <p:nvPr/>
            </p:nvSpPr>
            <p:spPr>
              <a:xfrm>
                <a:off x="1230288" y="4007837"/>
                <a:ext cx="183900" cy="183900"/>
              </a:xfrm>
              <a:prstGeom prst="roundRect">
                <a:avLst>
                  <a:gd name="adj" fmla="val 14555"/>
                </a:avLst>
              </a:prstGeom>
              <a:noFill/>
              <a:ln w="1905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78" name="Google Shape;2001;p310">
                <a:extLst>
                  <a:ext uri="{FF2B5EF4-FFF2-40B4-BE49-F238E27FC236}">
                    <a16:creationId xmlns:a16="http://schemas.microsoft.com/office/drawing/2014/main" id="{AF527A4B-08AC-405F-84EC-D7238C173D6B}"/>
                  </a:ext>
                </a:extLst>
              </p:cNvPr>
              <p:cNvSpPr/>
              <p:nvPr/>
            </p:nvSpPr>
            <p:spPr>
              <a:xfrm>
                <a:off x="1607041" y="4092978"/>
                <a:ext cx="183900" cy="183900"/>
              </a:xfrm>
              <a:prstGeom prst="roundRect">
                <a:avLst>
                  <a:gd name="adj" fmla="val 14555"/>
                </a:avLst>
              </a:prstGeom>
              <a:noFill/>
              <a:ln w="1905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sp>
            <p:nvSpPr>
              <p:cNvPr id="179" name="Google Shape;2002;p310">
                <a:extLst>
                  <a:ext uri="{FF2B5EF4-FFF2-40B4-BE49-F238E27FC236}">
                    <a16:creationId xmlns:a16="http://schemas.microsoft.com/office/drawing/2014/main" id="{9929AEE0-8FE7-45F6-8295-29DD226BED8C}"/>
                  </a:ext>
                </a:extLst>
              </p:cNvPr>
              <p:cNvSpPr/>
              <p:nvPr/>
            </p:nvSpPr>
            <p:spPr>
              <a:xfrm>
                <a:off x="1513316" y="4007839"/>
                <a:ext cx="183924" cy="183924"/>
              </a:xfrm>
              <a:custGeom>
                <a:avLst/>
                <a:gdLst/>
                <a:ahLst/>
                <a:cxnLst/>
                <a:rect l="l" t="t" r="r" b="b"/>
                <a:pathLst>
                  <a:path w="209005" h="209005" extrusionOk="0">
                    <a:moveTo>
                      <a:pt x="65314" y="209005"/>
                    </a:moveTo>
                    <a:lnTo>
                      <a:pt x="30421" y="209005"/>
                    </a:lnTo>
                    <a:cubicBezTo>
                      <a:pt x="13620" y="209005"/>
                      <a:pt x="0" y="195385"/>
                      <a:pt x="0" y="178584"/>
                    </a:cubicBezTo>
                    <a:lnTo>
                      <a:pt x="0" y="30421"/>
                    </a:lnTo>
                    <a:cubicBezTo>
                      <a:pt x="0" y="13620"/>
                      <a:pt x="13620" y="0"/>
                      <a:pt x="30421" y="0"/>
                    </a:cubicBezTo>
                    <a:lnTo>
                      <a:pt x="178584" y="0"/>
                    </a:lnTo>
                    <a:cubicBezTo>
                      <a:pt x="195385" y="0"/>
                      <a:pt x="209005" y="13620"/>
                      <a:pt x="209005" y="30421"/>
                    </a:cubicBezTo>
                    <a:lnTo>
                      <a:pt x="209005" y="78377"/>
                    </a:lnTo>
                  </a:path>
                </a:pathLst>
              </a:cu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grpSp>
        <p:sp>
          <p:nvSpPr>
            <p:cNvPr id="180" name="Google Shape;2003;p310">
              <a:extLst>
                <a:ext uri="{FF2B5EF4-FFF2-40B4-BE49-F238E27FC236}">
                  <a16:creationId xmlns:a16="http://schemas.microsoft.com/office/drawing/2014/main" id="{98FC4C45-ECD6-4D08-9B72-65A45A87C8A8}"/>
                </a:ext>
              </a:extLst>
            </p:cNvPr>
            <p:cNvSpPr/>
            <p:nvPr/>
          </p:nvSpPr>
          <p:spPr>
            <a:xfrm>
              <a:off x="4964924" y="3305854"/>
              <a:ext cx="2227219" cy="1159950"/>
            </a:xfrm>
            <a:prstGeom prst="rect">
              <a:avLst/>
            </a:prstGeom>
            <a:noFill/>
            <a:ln>
              <a:noFill/>
            </a:ln>
          </p:spPr>
          <p:txBody>
            <a:bodyPr spcFirstLastPara="1" wrap="square" lIns="68575" tIns="34275" rIns="68575" bIns="34275" anchor="t" anchorCtr="0">
              <a:noAutofit/>
            </a:bodyPr>
            <a:lstStyle/>
            <a:p>
              <a:pPr marL="0" marR="0" lvl="0" indent="0" algn="ctr" defTabSz="457200" rtl="0" eaLnBrk="1" fontAlgn="base"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iscoSansTT ExtraLight"/>
                  <a:ea typeface="Arial"/>
                  <a:cs typeface="Arial"/>
                  <a:sym typeface="Arial"/>
                </a:rPr>
                <a:t>Cisco®</a:t>
              </a:r>
              <a:endParaRPr kumimoji="0" sz="1100" b="0" i="0" u="none" strike="noStrike" kern="1200" cap="none" spc="0" normalizeH="0" baseline="0" noProof="0" dirty="0">
                <a:ln>
                  <a:noFill/>
                </a:ln>
                <a:effectLst/>
                <a:uLnTx/>
                <a:uFillTx/>
                <a:latin typeface="CiscoSansTT ExtraLight"/>
                <a:ea typeface="ＭＳ Ｐゴシック" charset="0"/>
              </a:endParaRPr>
            </a:p>
            <a:p>
              <a:pPr marL="0" marR="0" lvl="0" indent="0" algn="ctr" defTabSz="457200" rtl="0" eaLnBrk="1" fontAlgn="base"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iscoSansTT ExtraLight"/>
                  <a:ea typeface="Arial"/>
                  <a:cs typeface="Arial"/>
                  <a:sym typeface="Arial"/>
                </a:rPr>
                <a:t>Umbrella</a:t>
              </a:r>
              <a:endParaRPr kumimoji="0" sz="1100" b="0" i="0" u="none" strike="noStrike" kern="1200" cap="none" spc="0" normalizeH="0" baseline="0" noProof="0" dirty="0">
                <a:ln>
                  <a:noFill/>
                </a:ln>
                <a:effectLst/>
                <a:uLnTx/>
                <a:uFillTx/>
                <a:latin typeface="CiscoSansTT ExtraLight"/>
                <a:ea typeface="ＭＳ Ｐゴシック" charset="0"/>
              </a:endParaRPr>
            </a:p>
          </p:txBody>
        </p:sp>
        <p:sp>
          <p:nvSpPr>
            <p:cNvPr id="181" name="Google Shape;2004;p310">
              <a:extLst>
                <a:ext uri="{FF2B5EF4-FFF2-40B4-BE49-F238E27FC236}">
                  <a16:creationId xmlns:a16="http://schemas.microsoft.com/office/drawing/2014/main" id="{03C32E2A-3CC3-48F8-8ED3-74B500808E12}"/>
                </a:ext>
              </a:extLst>
            </p:cNvPr>
            <p:cNvSpPr/>
            <p:nvPr/>
          </p:nvSpPr>
          <p:spPr>
            <a:xfrm>
              <a:off x="5576312" y="1064216"/>
              <a:ext cx="1004408" cy="1004410"/>
            </a:xfrm>
            <a:custGeom>
              <a:avLst/>
              <a:gdLst/>
              <a:ahLst/>
              <a:cxnLst/>
              <a:rect l="l" t="t" r="r" b="b"/>
              <a:pathLst>
                <a:path w="1892" h="1891" extrusionOk="0">
                  <a:moveTo>
                    <a:pt x="1891" y="945"/>
                  </a:moveTo>
                  <a:cubicBezTo>
                    <a:pt x="1891" y="1119"/>
                    <a:pt x="1851" y="1267"/>
                    <a:pt x="1764" y="1417"/>
                  </a:cubicBezTo>
                  <a:cubicBezTo>
                    <a:pt x="1677" y="1568"/>
                    <a:pt x="1569" y="1676"/>
                    <a:pt x="1418" y="1763"/>
                  </a:cubicBezTo>
                  <a:cubicBezTo>
                    <a:pt x="1267" y="1850"/>
                    <a:pt x="1119" y="1890"/>
                    <a:pt x="945" y="1890"/>
                  </a:cubicBezTo>
                  <a:cubicBezTo>
                    <a:pt x="771" y="1890"/>
                    <a:pt x="623" y="1850"/>
                    <a:pt x="473" y="1763"/>
                  </a:cubicBezTo>
                  <a:cubicBezTo>
                    <a:pt x="322" y="1676"/>
                    <a:pt x="214" y="1568"/>
                    <a:pt x="127" y="1417"/>
                  </a:cubicBezTo>
                  <a:cubicBezTo>
                    <a:pt x="40" y="1267"/>
                    <a:pt x="0" y="1119"/>
                    <a:pt x="0" y="945"/>
                  </a:cubicBezTo>
                  <a:cubicBezTo>
                    <a:pt x="0" y="772"/>
                    <a:pt x="40" y="624"/>
                    <a:pt x="127" y="473"/>
                  </a:cubicBezTo>
                  <a:cubicBezTo>
                    <a:pt x="214" y="322"/>
                    <a:pt x="322" y="214"/>
                    <a:pt x="473" y="127"/>
                  </a:cubicBezTo>
                  <a:cubicBezTo>
                    <a:pt x="623" y="40"/>
                    <a:pt x="771" y="0"/>
                    <a:pt x="945" y="0"/>
                  </a:cubicBezTo>
                  <a:cubicBezTo>
                    <a:pt x="1119" y="0"/>
                    <a:pt x="1267" y="40"/>
                    <a:pt x="1418" y="127"/>
                  </a:cubicBezTo>
                  <a:cubicBezTo>
                    <a:pt x="1569" y="214"/>
                    <a:pt x="1677" y="322"/>
                    <a:pt x="1764" y="473"/>
                  </a:cubicBezTo>
                  <a:cubicBezTo>
                    <a:pt x="1851" y="624"/>
                    <a:pt x="1891" y="772"/>
                    <a:pt x="1891" y="945"/>
                  </a:cubicBezTo>
                </a:path>
              </a:pathLst>
            </a:custGeom>
            <a:solidFill>
              <a:schemeClr val="bg2"/>
            </a:solidFill>
            <a:ln w="19050">
              <a:solidFill>
                <a:schemeClr val="accent1"/>
              </a:solidFill>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grpSp>
          <p:nvGrpSpPr>
            <p:cNvPr id="182" name="Google Shape;2005;p310">
              <a:extLst>
                <a:ext uri="{FF2B5EF4-FFF2-40B4-BE49-F238E27FC236}">
                  <a16:creationId xmlns:a16="http://schemas.microsoft.com/office/drawing/2014/main" id="{58D088F8-7C5F-4B82-81F3-CF31C9152BF4}"/>
                </a:ext>
              </a:extLst>
            </p:cNvPr>
            <p:cNvGrpSpPr/>
            <p:nvPr/>
          </p:nvGrpSpPr>
          <p:grpSpPr>
            <a:xfrm>
              <a:off x="5759330" y="1343772"/>
              <a:ext cx="638526" cy="445353"/>
              <a:chOff x="3695587" y="2035631"/>
              <a:chExt cx="438018" cy="286405"/>
            </a:xfrm>
          </p:grpSpPr>
          <p:sp>
            <p:nvSpPr>
              <p:cNvPr id="183" name="Google Shape;2006;p310">
                <a:extLst>
                  <a:ext uri="{FF2B5EF4-FFF2-40B4-BE49-F238E27FC236}">
                    <a16:creationId xmlns:a16="http://schemas.microsoft.com/office/drawing/2014/main" id="{2AD7FB07-9494-42A8-8BEC-4D010BA2F80E}"/>
                  </a:ext>
                </a:extLst>
              </p:cNvPr>
              <p:cNvSpPr/>
              <p:nvPr/>
            </p:nvSpPr>
            <p:spPr>
              <a:xfrm>
                <a:off x="3695587" y="2035631"/>
                <a:ext cx="438018" cy="284552"/>
              </a:xfrm>
              <a:custGeom>
                <a:avLst/>
                <a:gdLst/>
                <a:ahLst/>
                <a:cxnLst/>
                <a:rect l="l" t="t" r="r" b="b"/>
                <a:pathLst>
                  <a:path w="1209" h="787" extrusionOk="0">
                    <a:moveTo>
                      <a:pt x="604" y="786"/>
                    </a:moveTo>
                    <a:lnTo>
                      <a:pt x="0" y="786"/>
                    </a:lnTo>
                    <a:lnTo>
                      <a:pt x="0" y="0"/>
                    </a:lnTo>
                    <a:lnTo>
                      <a:pt x="1208" y="0"/>
                    </a:lnTo>
                    <a:lnTo>
                      <a:pt x="1208" y="786"/>
                    </a:lnTo>
                    <a:lnTo>
                      <a:pt x="604" y="786"/>
                    </a:lnTo>
                  </a:path>
                </a:pathLst>
              </a:custGeom>
              <a:noFill/>
              <a:ln w="19050" cap="rnd" cmpd="sng">
                <a:solidFill>
                  <a:schemeClr val="accent1"/>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effectLst/>
                  <a:uLnTx/>
                  <a:uFillTx/>
                  <a:latin typeface="CiscoSansTT ExtraLight"/>
                  <a:ea typeface="Arial"/>
                  <a:cs typeface="Arial"/>
                  <a:sym typeface="Arial"/>
                </a:endParaRPr>
              </a:p>
            </p:txBody>
          </p:sp>
          <p:cxnSp>
            <p:nvCxnSpPr>
              <p:cNvPr id="184" name="Google Shape;2007;p310">
                <a:extLst>
                  <a:ext uri="{FF2B5EF4-FFF2-40B4-BE49-F238E27FC236}">
                    <a16:creationId xmlns:a16="http://schemas.microsoft.com/office/drawing/2014/main" id="{DD9ECC13-FA95-46C4-B5D4-50173227CC9D}"/>
                  </a:ext>
                </a:extLst>
              </p:cNvPr>
              <p:cNvCxnSpPr/>
              <p:nvPr/>
            </p:nvCxnSpPr>
            <p:spPr>
              <a:xfrm>
                <a:off x="3695587" y="2224266"/>
                <a:ext cx="436500" cy="0"/>
              </a:xfrm>
              <a:prstGeom prst="straightConnector1">
                <a:avLst/>
              </a:prstGeom>
              <a:noFill/>
              <a:ln w="19050" cap="flat" cmpd="sng">
                <a:solidFill>
                  <a:schemeClr val="accent1"/>
                </a:solidFill>
                <a:prstDash val="solid"/>
                <a:round/>
                <a:headEnd type="none" w="med" len="med"/>
                <a:tailEnd type="none" w="med" len="med"/>
              </a:ln>
            </p:spPr>
          </p:cxnSp>
          <p:cxnSp>
            <p:nvCxnSpPr>
              <p:cNvPr id="185" name="Google Shape;2008;p310">
                <a:extLst>
                  <a:ext uri="{FF2B5EF4-FFF2-40B4-BE49-F238E27FC236}">
                    <a16:creationId xmlns:a16="http://schemas.microsoft.com/office/drawing/2014/main" id="{8FAE148D-A4CE-4AF4-8A15-C23ACA80FD1F}"/>
                  </a:ext>
                </a:extLst>
              </p:cNvPr>
              <p:cNvCxnSpPr/>
              <p:nvPr/>
            </p:nvCxnSpPr>
            <p:spPr>
              <a:xfrm>
                <a:off x="3695587" y="2129949"/>
                <a:ext cx="436500" cy="0"/>
              </a:xfrm>
              <a:prstGeom prst="straightConnector1">
                <a:avLst/>
              </a:prstGeom>
              <a:noFill/>
              <a:ln w="19050" cap="rnd" cmpd="sng">
                <a:solidFill>
                  <a:schemeClr val="accent1"/>
                </a:solidFill>
                <a:prstDash val="solid"/>
                <a:round/>
                <a:headEnd type="none" w="med" len="med"/>
                <a:tailEnd type="none" w="med" len="med"/>
              </a:ln>
            </p:spPr>
          </p:cxnSp>
          <p:cxnSp>
            <p:nvCxnSpPr>
              <p:cNvPr id="186" name="Google Shape;2009;p310">
                <a:extLst>
                  <a:ext uri="{FF2B5EF4-FFF2-40B4-BE49-F238E27FC236}">
                    <a16:creationId xmlns:a16="http://schemas.microsoft.com/office/drawing/2014/main" id="{641666C9-B2B5-4799-9307-9479B7973013}"/>
                  </a:ext>
                </a:extLst>
              </p:cNvPr>
              <p:cNvCxnSpPr/>
              <p:nvPr/>
            </p:nvCxnSpPr>
            <p:spPr>
              <a:xfrm>
                <a:off x="3840699" y="2221536"/>
                <a:ext cx="0" cy="100500"/>
              </a:xfrm>
              <a:prstGeom prst="straightConnector1">
                <a:avLst/>
              </a:prstGeom>
              <a:noFill/>
              <a:ln w="19050" cap="flat" cmpd="sng">
                <a:solidFill>
                  <a:schemeClr val="accent1"/>
                </a:solidFill>
                <a:prstDash val="solid"/>
                <a:round/>
                <a:headEnd type="none" w="sm" len="sm"/>
                <a:tailEnd type="none" w="sm" len="sm"/>
              </a:ln>
            </p:spPr>
          </p:cxnSp>
          <p:cxnSp>
            <p:nvCxnSpPr>
              <p:cNvPr id="187" name="Google Shape;2010;p310">
                <a:extLst>
                  <a:ext uri="{FF2B5EF4-FFF2-40B4-BE49-F238E27FC236}">
                    <a16:creationId xmlns:a16="http://schemas.microsoft.com/office/drawing/2014/main" id="{920F5F04-04E5-423D-B69A-F68D7D946CF4}"/>
                  </a:ext>
                </a:extLst>
              </p:cNvPr>
              <p:cNvCxnSpPr/>
              <p:nvPr/>
            </p:nvCxnSpPr>
            <p:spPr>
              <a:xfrm>
                <a:off x="3914595" y="2126016"/>
                <a:ext cx="0" cy="100500"/>
              </a:xfrm>
              <a:prstGeom prst="straightConnector1">
                <a:avLst/>
              </a:prstGeom>
              <a:noFill/>
              <a:ln w="19050" cap="flat" cmpd="sng">
                <a:solidFill>
                  <a:schemeClr val="accent1"/>
                </a:solidFill>
                <a:prstDash val="solid"/>
                <a:round/>
                <a:headEnd type="none" w="sm" len="sm"/>
                <a:tailEnd type="none" w="sm" len="sm"/>
              </a:ln>
            </p:spPr>
          </p:cxnSp>
          <p:cxnSp>
            <p:nvCxnSpPr>
              <p:cNvPr id="188" name="Google Shape;2011;p310">
                <a:extLst>
                  <a:ext uri="{FF2B5EF4-FFF2-40B4-BE49-F238E27FC236}">
                    <a16:creationId xmlns:a16="http://schemas.microsoft.com/office/drawing/2014/main" id="{DAC93BEB-F55A-4AE0-BAE7-035C06512DB7}"/>
                  </a:ext>
                </a:extLst>
              </p:cNvPr>
              <p:cNvCxnSpPr/>
              <p:nvPr/>
            </p:nvCxnSpPr>
            <p:spPr>
              <a:xfrm>
                <a:off x="4002519" y="2221536"/>
                <a:ext cx="0" cy="100500"/>
              </a:xfrm>
              <a:prstGeom prst="straightConnector1">
                <a:avLst/>
              </a:prstGeom>
              <a:noFill/>
              <a:ln w="19050" cap="flat" cmpd="sng">
                <a:solidFill>
                  <a:schemeClr val="accent1"/>
                </a:solidFill>
                <a:prstDash val="solid"/>
                <a:round/>
                <a:headEnd type="none" w="sm" len="sm"/>
                <a:tailEnd type="none" w="sm" len="sm"/>
              </a:ln>
            </p:spPr>
          </p:cxnSp>
          <p:cxnSp>
            <p:nvCxnSpPr>
              <p:cNvPr id="189" name="Google Shape;2012;p310">
                <a:extLst>
                  <a:ext uri="{FF2B5EF4-FFF2-40B4-BE49-F238E27FC236}">
                    <a16:creationId xmlns:a16="http://schemas.microsoft.com/office/drawing/2014/main" id="{9A6D56C4-4B50-4070-9B67-5EB70F7F7BB9}"/>
                  </a:ext>
                </a:extLst>
              </p:cNvPr>
              <p:cNvCxnSpPr/>
              <p:nvPr/>
            </p:nvCxnSpPr>
            <p:spPr>
              <a:xfrm>
                <a:off x="4044823" y="2126016"/>
                <a:ext cx="0" cy="100500"/>
              </a:xfrm>
              <a:prstGeom prst="straightConnector1">
                <a:avLst/>
              </a:prstGeom>
              <a:noFill/>
              <a:ln w="19050" cap="flat" cmpd="sng">
                <a:solidFill>
                  <a:schemeClr val="accent1"/>
                </a:solidFill>
                <a:prstDash val="solid"/>
                <a:round/>
                <a:headEnd type="none" w="sm" len="sm"/>
                <a:tailEnd type="none" w="sm" len="sm"/>
              </a:ln>
            </p:spPr>
          </p:cxnSp>
          <p:cxnSp>
            <p:nvCxnSpPr>
              <p:cNvPr id="190" name="Google Shape;2013;p310">
                <a:extLst>
                  <a:ext uri="{FF2B5EF4-FFF2-40B4-BE49-F238E27FC236}">
                    <a16:creationId xmlns:a16="http://schemas.microsoft.com/office/drawing/2014/main" id="{2C0E810F-D82C-48C6-AF1C-6F8187CAD428}"/>
                  </a:ext>
                </a:extLst>
              </p:cNvPr>
              <p:cNvCxnSpPr/>
              <p:nvPr/>
            </p:nvCxnSpPr>
            <p:spPr>
              <a:xfrm>
                <a:off x="3787650" y="2126016"/>
                <a:ext cx="0" cy="100500"/>
              </a:xfrm>
              <a:prstGeom prst="straightConnector1">
                <a:avLst/>
              </a:prstGeom>
              <a:noFill/>
              <a:ln w="19050" cap="flat" cmpd="sng">
                <a:solidFill>
                  <a:schemeClr val="accent1"/>
                </a:solidFill>
                <a:prstDash val="solid"/>
                <a:round/>
                <a:headEnd type="none" w="sm" len="sm"/>
                <a:tailEnd type="none" w="sm" len="sm"/>
              </a:ln>
            </p:spPr>
          </p:cxnSp>
          <p:cxnSp>
            <p:nvCxnSpPr>
              <p:cNvPr id="191" name="Google Shape;2014;p310">
                <a:extLst>
                  <a:ext uri="{FF2B5EF4-FFF2-40B4-BE49-F238E27FC236}">
                    <a16:creationId xmlns:a16="http://schemas.microsoft.com/office/drawing/2014/main" id="{47EE4B0C-4E94-4EF3-9B5A-EE853A494C23}"/>
                  </a:ext>
                </a:extLst>
              </p:cNvPr>
              <p:cNvCxnSpPr/>
              <p:nvPr/>
            </p:nvCxnSpPr>
            <p:spPr>
              <a:xfrm>
                <a:off x="3840699" y="2038974"/>
                <a:ext cx="0" cy="87900"/>
              </a:xfrm>
              <a:prstGeom prst="straightConnector1">
                <a:avLst/>
              </a:prstGeom>
              <a:noFill/>
              <a:ln w="19050" cap="flat" cmpd="sng">
                <a:solidFill>
                  <a:schemeClr val="accent1"/>
                </a:solidFill>
                <a:prstDash val="solid"/>
                <a:round/>
                <a:headEnd type="none" w="sm" len="sm"/>
                <a:tailEnd type="none" w="sm" len="sm"/>
              </a:ln>
            </p:spPr>
          </p:cxnSp>
          <p:cxnSp>
            <p:nvCxnSpPr>
              <p:cNvPr id="192" name="Google Shape;2015;p310">
                <a:extLst>
                  <a:ext uri="{FF2B5EF4-FFF2-40B4-BE49-F238E27FC236}">
                    <a16:creationId xmlns:a16="http://schemas.microsoft.com/office/drawing/2014/main" id="{CB658BCB-3D05-4009-B07D-D991C14EFB14}"/>
                  </a:ext>
                </a:extLst>
              </p:cNvPr>
              <p:cNvCxnSpPr/>
              <p:nvPr/>
            </p:nvCxnSpPr>
            <p:spPr>
              <a:xfrm>
                <a:off x="4002519" y="2038974"/>
                <a:ext cx="0" cy="87900"/>
              </a:xfrm>
              <a:prstGeom prst="straightConnector1">
                <a:avLst/>
              </a:prstGeom>
              <a:noFill/>
              <a:ln w="19050" cap="flat" cmpd="sng">
                <a:solidFill>
                  <a:schemeClr val="accent1"/>
                </a:solidFill>
                <a:prstDash val="solid"/>
                <a:round/>
                <a:headEnd type="none" w="sm" len="sm"/>
                <a:tailEnd type="none" w="sm" len="sm"/>
              </a:ln>
            </p:spPr>
          </p:cxnSp>
        </p:grpSp>
        <p:grpSp>
          <p:nvGrpSpPr>
            <p:cNvPr id="193" name="Google Shape;2016;p310">
              <a:extLst>
                <a:ext uri="{FF2B5EF4-FFF2-40B4-BE49-F238E27FC236}">
                  <a16:creationId xmlns:a16="http://schemas.microsoft.com/office/drawing/2014/main" id="{483804A6-3E1C-4025-9926-1907B8C66399}"/>
                </a:ext>
              </a:extLst>
            </p:cNvPr>
            <p:cNvGrpSpPr/>
            <p:nvPr/>
          </p:nvGrpSpPr>
          <p:grpSpPr>
            <a:xfrm>
              <a:off x="5696010" y="4505301"/>
              <a:ext cx="764349" cy="764920"/>
              <a:chOff x="5711702" y="1291155"/>
              <a:chExt cx="514652" cy="515036"/>
            </a:xfrm>
          </p:grpSpPr>
          <p:sp>
            <p:nvSpPr>
              <p:cNvPr id="194" name="Google Shape;1921;p310">
                <a:extLst>
                  <a:ext uri="{FF2B5EF4-FFF2-40B4-BE49-F238E27FC236}">
                    <a16:creationId xmlns:a16="http://schemas.microsoft.com/office/drawing/2014/main" id="{EE45235A-4BFC-4192-B3E5-130544EDC628}"/>
                  </a:ext>
                </a:extLst>
              </p:cNvPr>
              <p:cNvSpPr/>
              <p:nvPr/>
            </p:nvSpPr>
            <p:spPr>
              <a:xfrm flipH="1">
                <a:off x="5711702" y="1291155"/>
                <a:ext cx="514652" cy="515036"/>
              </a:xfrm>
              <a:custGeom>
                <a:avLst/>
                <a:gdLst/>
                <a:ahLst/>
                <a:cxnLst/>
                <a:rect l="l" t="t" r="r" b="b"/>
                <a:pathLst>
                  <a:path w="11588" h="11596" extrusionOk="0">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nvGrpSpPr>
              <p:cNvPr id="195" name="Google Shape;2017;p310">
                <a:extLst>
                  <a:ext uri="{FF2B5EF4-FFF2-40B4-BE49-F238E27FC236}">
                    <a16:creationId xmlns:a16="http://schemas.microsoft.com/office/drawing/2014/main" id="{F91DC14B-BEAA-440B-A5B6-6E9858F479DB}"/>
                  </a:ext>
                </a:extLst>
              </p:cNvPr>
              <p:cNvGrpSpPr/>
              <p:nvPr/>
            </p:nvGrpSpPr>
            <p:grpSpPr>
              <a:xfrm>
                <a:off x="5892005" y="1417290"/>
                <a:ext cx="153808" cy="262660"/>
                <a:chOff x="4523835" y="897144"/>
                <a:chExt cx="1794725" cy="3064879"/>
              </a:xfrm>
            </p:grpSpPr>
            <p:sp>
              <p:nvSpPr>
                <p:cNvPr id="196" name="Google Shape;2018;p310">
                  <a:extLst>
                    <a:ext uri="{FF2B5EF4-FFF2-40B4-BE49-F238E27FC236}">
                      <a16:creationId xmlns:a16="http://schemas.microsoft.com/office/drawing/2014/main" id="{054118CD-F568-4ACB-9E83-C7FC786F961E}"/>
                    </a:ext>
                  </a:extLst>
                </p:cNvPr>
                <p:cNvSpPr/>
                <p:nvPr/>
              </p:nvSpPr>
              <p:spPr>
                <a:xfrm rot="-2034974">
                  <a:off x="4523835" y="1807900"/>
                  <a:ext cx="822072" cy="2069407"/>
                </a:xfrm>
                <a:prstGeom prst="roundRect">
                  <a:avLst>
                    <a:gd name="adj" fmla="val 50000"/>
                  </a:avLst>
                </a:prstGeom>
                <a:solidFill>
                  <a:srgbClr val="FFFFFF"/>
                </a:solidFill>
                <a:ln>
                  <a:noFill/>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97" name="Google Shape;2019;p310">
                  <a:extLst>
                    <a:ext uri="{FF2B5EF4-FFF2-40B4-BE49-F238E27FC236}">
                      <a16:creationId xmlns:a16="http://schemas.microsoft.com/office/drawing/2014/main" id="{D5FA1F73-7958-4842-AFE8-45DCB879EE28}"/>
                    </a:ext>
                  </a:extLst>
                </p:cNvPr>
                <p:cNvSpPr/>
                <p:nvPr/>
              </p:nvSpPr>
              <p:spPr>
                <a:xfrm rot="2034974" flipH="1">
                  <a:off x="5496488" y="897144"/>
                  <a:ext cx="822072" cy="3064879"/>
                </a:xfrm>
                <a:prstGeom prst="roundRect">
                  <a:avLst>
                    <a:gd name="adj" fmla="val 50000"/>
                  </a:avLst>
                </a:prstGeom>
                <a:solidFill>
                  <a:srgbClr val="FFFFFF"/>
                </a:solidFill>
                <a:ln>
                  <a:noFill/>
                </a:ln>
              </p:spPr>
              <p:txBody>
                <a:bodyPr spcFirstLastPara="1" wrap="square" lIns="68575" tIns="34275" rIns="68575" bIns="3427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198" name="Google Shape;2020;p310">
                  <a:extLst>
                    <a:ext uri="{FF2B5EF4-FFF2-40B4-BE49-F238E27FC236}">
                      <a16:creationId xmlns:a16="http://schemas.microsoft.com/office/drawing/2014/main" id="{76AEFA06-4263-4ED3-AE24-E4B761246559}"/>
                    </a:ext>
                  </a:extLst>
                </p:cNvPr>
                <p:cNvSpPr/>
                <p:nvPr/>
              </p:nvSpPr>
              <p:spPr>
                <a:xfrm>
                  <a:off x="4847799" y="2618442"/>
                  <a:ext cx="871768" cy="1154302"/>
                </a:xfrm>
                <a:custGeom>
                  <a:avLst/>
                  <a:gdLst/>
                  <a:ahLst/>
                  <a:cxnLst/>
                  <a:rect l="l" t="t" r="r" b="b"/>
                  <a:pathLst>
                    <a:path w="9689" h="12827" extrusionOk="0">
                      <a:moveTo>
                        <a:pt x="8661" y="5675"/>
                      </a:moveTo>
                      <a:lnTo>
                        <a:pt x="4846" y="0"/>
                      </a:lnTo>
                      <a:lnTo>
                        <a:pt x="1030" y="5675"/>
                      </a:lnTo>
                      <a:cubicBezTo>
                        <a:pt x="0" y="7204"/>
                        <a:pt x="21" y="9129"/>
                        <a:pt x="916" y="10610"/>
                      </a:cubicBezTo>
                      <a:cubicBezTo>
                        <a:pt x="916" y="10610"/>
                        <a:pt x="2105" y="12826"/>
                        <a:pt x="4846" y="12826"/>
                      </a:cubicBezTo>
                      <a:cubicBezTo>
                        <a:pt x="7586" y="12826"/>
                        <a:pt x="8775" y="10610"/>
                        <a:pt x="8775" y="10610"/>
                      </a:cubicBezTo>
                      <a:cubicBezTo>
                        <a:pt x="9670" y="9129"/>
                        <a:pt x="9688" y="7204"/>
                        <a:pt x="8661" y="5675"/>
                      </a:cubicBezTo>
                    </a:path>
                  </a:pathLst>
                </a:custGeom>
                <a:solidFill>
                  <a:srgbClr val="FFFFFF"/>
                </a:solidFill>
                <a:ln>
                  <a:noFill/>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grpSp>
      </p:grpSp>
      <p:grpSp>
        <p:nvGrpSpPr>
          <p:cNvPr id="199" name="Group 198">
            <a:extLst>
              <a:ext uri="{FF2B5EF4-FFF2-40B4-BE49-F238E27FC236}">
                <a16:creationId xmlns:a16="http://schemas.microsoft.com/office/drawing/2014/main" id="{4A5B7EF7-FB57-4E3C-ABD2-F2B9496C7468}"/>
              </a:ext>
            </a:extLst>
          </p:cNvPr>
          <p:cNvGrpSpPr/>
          <p:nvPr/>
        </p:nvGrpSpPr>
        <p:grpSpPr>
          <a:xfrm>
            <a:off x="6629397" y="5638269"/>
            <a:ext cx="4835864" cy="983188"/>
            <a:chOff x="808740" y="3985749"/>
            <a:chExt cx="2941787" cy="598100"/>
          </a:xfrm>
        </p:grpSpPr>
        <p:sp>
          <p:nvSpPr>
            <p:cNvPr id="200" name="Rounded Rectangle 350">
              <a:extLst>
                <a:ext uri="{FF2B5EF4-FFF2-40B4-BE49-F238E27FC236}">
                  <a16:creationId xmlns:a16="http://schemas.microsoft.com/office/drawing/2014/main" id="{B15A9A0C-84EA-4C65-96E6-1FF158CCFC9F}"/>
                </a:ext>
              </a:extLst>
            </p:cNvPr>
            <p:cNvSpPr/>
            <p:nvPr/>
          </p:nvSpPr>
          <p:spPr bwMode="auto">
            <a:xfrm>
              <a:off x="808740" y="3985749"/>
              <a:ext cx="2941787" cy="457200"/>
            </a:xfrm>
            <a:prstGeom prst="roundRect">
              <a:avLst>
                <a:gd name="adj" fmla="val 10076"/>
              </a:avLst>
            </a:prstGeom>
            <a:noFill/>
            <a:ln w="12700" cap="rnd" cmpd="sng" algn="ctr">
              <a:solidFill>
                <a:schemeClr val="tx1"/>
              </a:solidFill>
              <a:prstDash val="solid"/>
              <a:round/>
              <a:headEnd type="oval" w="med" len="med"/>
              <a:tailEnd type="none" w="med" len="med"/>
            </a:ln>
            <a:effectLst/>
          </p:spPr>
          <p:txBody>
            <a:bodyPr lIns="91318" tIns="45660" rIns="91318" bIns="45660" rtlCol="0" anchor="ctr"/>
            <a:lstStyle/>
            <a:p>
              <a:pPr marL="0" marR="0" lvl="0" indent="0" algn="ctr" defTabSz="913577"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err="1">
                <a:ln>
                  <a:noFill/>
                </a:ln>
                <a:effectLst/>
                <a:uLnTx/>
                <a:uFillTx/>
                <a:latin typeface="CiscoSansTT ExtraLight"/>
                <a:ea typeface="ＭＳ Ｐゴシック" pitchFamily="34" charset="-128"/>
                <a:cs typeface="+mn-cs"/>
              </a:endParaRPr>
            </a:p>
          </p:txBody>
        </p:sp>
        <p:grpSp>
          <p:nvGrpSpPr>
            <p:cNvPr id="201" name="Google Shape;2038;p310">
              <a:extLst>
                <a:ext uri="{FF2B5EF4-FFF2-40B4-BE49-F238E27FC236}">
                  <a16:creationId xmlns:a16="http://schemas.microsoft.com/office/drawing/2014/main" id="{98A99A3C-9EC7-4379-BE01-35023A4F8116}"/>
                </a:ext>
              </a:extLst>
            </p:cNvPr>
            <p:cNvGrpSpPr/>
            <p:nvPr/>
          </p:nvGrpSpPr>
          <p:grpSpPr>
            <a:xfrm>
              <a:off x="1069322" y="4070272"/>
              <a:ext cx="227962" cy="254351"/>
              <a:chOff x="6030532" y="2363230"/>
              <a:chExt cx="352305" cy="393087"/>
            </a:xfrm>
          </p:grpSpPr>
          <p:cxnSp>
            <p:nvCxnSpPr>
              <p:cNvPr id="240" name="Google Shape;2039;p310">
                <a:extLst>
                  <a:ext uri="{FF2B5EF4-FFF2-40B4-BE49-F238E27FC236}">
                    <a16:creationId xmlns:a16="http://schemas.microsoft.com/office/drawing/2014/main" id="{9553FD0F-8982-4FCF-92B1-AA3BAC12C9EC}"/>
                  </a:ext>
                </a:extLst>
              </p:cNvPr>
              <p:cNvCxnSpPr/>
              <p:nvPr/>
            </p:nvCxnSpPr>
            <p:spPr>
              <a:xfrm rot="10800000" flipH="1">
                <a:off x="6059776" y="2474693"/>
                <a:ext cx="290700" cy="172800"/>
              </a:xfrm>
              <a:prstGeom prst="straightConnector1">
                <a:avLst/>
              </a:prstGeom>
              <a:noFill/>
              <a:ln w="12700" cap="flat" cmpd="sng">
                <a:solidFill>
                  <a:schemeClr val="tx1"/>
                </a:solidFill>
                <a:prstDash val="solid"/>
                <a:round/>
                <a:headEnd type="none" w="med" len="med"/>
                <a:tailEnd type="none" w="med" len="med"/>
              </a:ln>
            </p:spPr>
          </p:cxnSp>
          <p:sp>
            <p:nvSpPr>
              <p:cNvPr id="241" name="Google Shape;2040;p310">
                <a:extLst>
                  <a:ext uri="{FF2B5EF4-FFF2-40B4-BE49-F238E27FC236}">
                    <a16:creationId xmlns:a16="http://schemas.microsoft.com/office/drawing/2014/main" id="{2E816C2F-F7D6-4890-95EB-D447E842387B}"/>
                  </a:ext>
                </a:extLst>
              </p:cNvPr>
              <p:cNvSpPr/>
              <p:nvPr/>
            </p:nvSpPr>
            <p:spPr>
              <a:xfrm rot="-5400000">
                <a:off x="6033197" y="2406746"/>
                <a:ext cx="347100" cy="299400"/>
              </a:xfrm>
              <a:prstGeom prst="hexagon">
                <a:avLst>
                  <a:gd name="adj" fmla="val 28663"/>
                  <a:gd name="vf" fmla="val 115470"/>
                </a:avLst>
              </a:prstGeom>
              <a:noFill/>
              <a:ln w="12700" cap="rnd" cmpd="sng">
                <a:solidFill>
                  <a:schemeClr val="tx1"/>
                </a:solidFill>
                <a:prstDash val="solid"/>
                <a:round/>
                <a:headEnd type="none" w="sm" len="sm"/>
                <a:tailEnd type="none" w="sm" len="sm"/>
              </a:ln>
            </p:spPr>
            <p:txBody>
              <a:bodyPr spcFirstLastPara="1" wrap="square" lIns="91425" tIns="45725" rIns="91425" bIns="45725"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242" name="Google Shape;2041;p310">
                <a:extLst>
                  <a:ext uri="{FF2B5EF4-FFF2-40B4-BE49-F238E27FC236}">
                    <a16:creationId xmlns:a16="http://schemas.microsoft.com/office/drawing/2014/main" id="{D096DA96-4CC6-493E-86F6-55788F1BB5E1}"/>
                  </a:ext>
                </a:extLst>
              </p:cNvPr>
              <p:cNvSpPr/>
              <p:nvPr/>
            </p:nvSpPr>
            <p:spPr>
              <a:xfrm>
                <a:off x="6179252" y="2701453"/>
                <a:ext cx="54864" cy="54864"/>
              </a:xfrm>
              <a:custGeom>
                <a:avLst/>
                <a:gdLst/>
                <a:ahLst/>
                <a:cxnLst/>
                <a:rect l="l" t="t" r="r" b="b"/>
                <a:pathLst>
                  <a:path w="337" h="336" extrusionOk="0">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rgbClr val="FFFFFF"/>
              </a:solidFill>
              <a:ln w="12700" cap="flat" cmpd="sng">
                <a:solidFill>
                  <a:schemeClr val="tx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243" name="Google Shape;2042;p310">
                <a:extLst>
                  <a:ext uri="{FF2B5EF4-FFF2-40B4-BE49-F238E27FC236}">
                    <a16:creationId xmlns:a16="http://schemas.microsoft.com/office/drawing/2014/main" id="{EB5211D6-6925-4F57-BB20-A07C2359DF02}"/>
                  </a:ext>
                </a:extLst>
              </p:cNvPr>
              <p:cNvSpPr/>
              <p:nvPr/>
            </p:nvSpPr>
            <p:spPr>
              <a:xfrm>
                <a:off x="6179252" y="2363230"/>
                <a:ext cx="54864" cy="54864"/>
              </a:xfrm>
              <a:custGeom>
                <a:avLst/>
                <a:gdLst/>
                <a:ahLst/>
                <a:cxnLst/>
                <a:rect l="l" t="t" r="r" b="b"/>
                <a:pathLst>
                  <a:path w="337" h="336" extrusionOk="0">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rgbClr val="FFFFFF"/>
              </a:solidFill>
              <a:ln w="12700" cap="flat" cmpd="sng">
                <a:solidFill>
                  <a:schemeClr val="tx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nvGrpSpPr>
              <p:cNvPr id="244" name="Google Shape;2043;p310">
                <a:extLst>
                  <a:ext uri="{FF2B5EF4-FFF2-40B4-BE49-F238E27FC236}">
                    <a16:creationId xmlns:a16="http://schemas.microsoft.com/office/drawing/2014/main" id="{E9689B68-1BCB-49E8-B15A-7B09D151F632}"/>
                  </a:ext>
                </a:extLst>
              </p:cNvPr>
              <p:cNvGrpSpPr/>
              <p:nvPr/>
            </p:nvGrpSpPr>
            <p:grpSpPr>
              <a:xfrm>
                <a:off x="6030532" y="2440738"/>
                <a:ext cx="352305" cy="231357"/>
                <a:chOff x="6030532" y="2440738"/>
                <a:chExt cx="352305" cy="231357"/>
              </a:xfrm>
            </p:grpSpPr>
            <p:grpSp>
              <p:nvGrpSpPr>
                <p:cNvPr id="247" name="Google Shape;2044;p310">
                  <a:extLst>
                    <a:ext uri="{FF2B5EF4-FFF2-40B4-BE49-F238E27FC236}">
                      <a16:creationId xmlns:a16="http://schemas.microsoft.com/office/drawing/2014/main" id="{A4E7B9A0-B5E5-446E-89E5-2B5C7E9474FD}"/>
                    </a:ext>
                  </a:extLst>
                </p:cNvPr>
                <p:cNvGrpSpPr/>
                <p:nvPr/>
              </p:nvGrpSpPr>
              <p:grpSpPr>
                <a:xfrm>
                  <a:off x="6327973" y="2440738"/>
                  <a:ext cx="54864" cy="231357"/>
                  <a:chOff x="6327973" y="2440780"/>
                  <a:chExt cx="54864" cy="231357"/>
                </a:xfrm>
              </p:grpSpPr>
              <p:sp>
                <p:nvSpPr>
                  <p:cNvPr id="252" name="Google Shape;2045;p310">
                    <a:extLst>
                      <a:ext uri="{FF2B5EF4-FFF2-40B4-BE49-F238E27FC236}">
                        <a16:creationId xmlns:a16="http://schemas.microsoft.com/office/drawing/2014/main" id="{B86A0A0E-B3E6-48F3-8652-52978AA00AB9}"/>
                      </a:ext>
                    </a:extLst>
                  </p:cNvPr>
                  <p:cNvSpPr/>
                  <p:nvPr/>
                </p:nvSpPr>
                <p:spPr>
                  <a:xfrm>
                    <a:off x="6327973" y="2440780"/>
                    <a:ext cx="54864" cy="54864"/>
                  </a:xfrm>
                  <a:custGeom>
                    <a:avLst/>
                    <a:gdLst/>
                    <a:ahLst/>
                    <a:cxnLst/>
                    <a:rect l="l" t="t" r="r" b="b"/>
                    <a:pathLst>
                      <a:path w="337" h="336" extrusionOk="0">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rgbClr val="FFFFFF"/>
                  </a:solidFill>
                  <a:ln w="12700" cap="flat" cmpd="sng">
                    <a:solidFill>
                      <a:schemeClr val="tx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255" name="Google Shape;2046;p310">
                    <a:extLst>
                      <a:ext uri="{FF2B5EF4-FFF2-40B4-BE49-F238E27FC236}">
                        <a16:creationId xmlns:a16="http://schemas.microsoft.com/office/drawing/2014/main" id="{7EAC97AC-E0FB-4007-B7DD-78C8C630225C}"/>
                      </a:ext>
                    </a:extLst>
                  </p:cNvPr>
                  <p:cNvSpPr/>
                  <p:nvPr/>
                </p:nvSpPr>
                <p:spPr>
                  <a:xfrm>
                    <a:off x="6327973" y="2617273"/>
                    <a:ext cx="54864" cy="54864"/>
                  </a:xfrm>
                  <a:custGeom>
                    <a:avLst/>
                    <a:gdLst/>
                    <a:ahLst/>
                    <a:cxnLst/>
                    <a:rect l="l" t="t" r="r" b="b"/>
                    <a:pathLst>
                      <a:path w="337" h="336" extrusionOk="0">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rgbClr val="FFFFFF"/>
                  </a:solidFill>
                  <a:ln w="12700" cap="flat" cmpd="sng">
                    <a:solidFill>
                      <a:schemeClr val="tx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grpSp>
              <p:nvGrpSpPr>
                <p:cNvPr id="248" name="Google Shape;2047;p310">
                  <a:extLst>
                    <a:ext uri="{FF2B5EF4-FFF2-40B4-BE49-F238E27FC236}">
                      <a16:creationId xmlns:a16="http://schemas.microsoft.com/office/drawing/2014/main" id="{7771B688-2EB6-4582-8290-0DCEE53710CE}"/>
                    </a:ext>
                  </a:extLst>
                </p:cNvPr>
                <p:cNvGrpSpPr/>
                <p:nvPr/>
              </p:nvGrpSpPr>
              <p:grpSpPr>
                <a:xfrm>
                  <a:off x="6030532" y="2440738"/>
                  <a:ext cx="54864" cy="231357"/>
                  <a:chOff x="6327973" y="2440780"/>
                  <a:chExt cx="54864" cy="231357"/>
                </a:xfrm>
              </p:grpSpPr>
              <p:sp>
                <p:nvSpPr>
                  <p:cNvPr id="249" name="Google Shape;2048;p310">
                    <a:extLst>
                      <a:ext uri="{FF2B5EF4-FFF2-40B4-BE49-F238E27FC236}">
                        <a16:creationId xmlns:a16="http://schemas.microsoft.com/office/drawing/2014/main" id="{9DABD0D3-1302-4807-BFB7-07182A6DC88A}"/>
                      </a:ext>
                    </a:extLst>
                  </p:cNvPr>
                  <p:cNvSpPr/>
                  <p:nvPr/>
                </p:nvSpPr>
                <p:spPr>
                  <a:xfrm>
                    <a:off x="6327973" y="2440780"/>
                    <a:ext cx="54864" cy="54864"/>
                  </a:xfrm>
                  <a:custGeom>
                    <a:avLst/>
                    <a:gdLst/>
                    <a:ahLst/>
                    <a:cxnLst/>
                    <a:rect l="l" t="t" r="r" b="b"/>
                    <a:pathLst>
                      <a:path w="337" h="336" extrusionOk="0">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rgbClr val="FFFFFF"/>
                  </a:solidFill>
                  <a:ln w="12700" cap="flat" cmpd="sng">
                    <a:solidFill>
                      <a:schemeClr val="tx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sp>
                <p:nvSpPr>
                  <p:cNvPr id="250" name="Google Shape;2049;p310">
                    <a:extLst>
                      <a:ext uri="{FF2B5EF4-FFF2-40B4-BE49-F238E27FC236}">
                        <a16:creationId xmlns:a16="http://schemas.microsoft.com/office/drawing/2014/main" id="{00F896E5-58BA-419A-809E-F48835F662A8}"/>
                      </a:ext>
                    </a:extLst>
                  </p:cNvPr>
                  <p:cNvSpPr/>
                  <p:nvPr/>
                </p:nvSpPr>
                <p:spPr>
                  <a:xfrm>
                    <a:off x="6327973" y="2617273"/>
                    <a:ext cx="54864" cy="54864"/>
                  </a:xfrm>
                  <a:custGeom>
                    <a:avLst/>
                    <a:gdLst/>
                    <a:ahLst/>
                    <a:cxnLst/>
                    <a:rect l="l" t="t" r="r" b="b"/>
                    <a:pathLst>
                      <a:path w="337" h="336" extrusionOk="0">
                        <a:moveTo>
                          <a:pt x="336" y="167"/>
                        </a:moveTo>
                        <a:cubicBezTo>
                          <a:pt x="336" y="198"/>
                          <a:pt x="329" y="224"/>
                          <a:pt x="313" y="251"/>
                        </a:cubicBezTo>
                        <a:cubicBezTo>
                          <a:pt x="298" y="278"/>
                          <a:pt x="279" y="297"/>
                          <a:pt x="252" y="313"/>
                        </a:cubicBezTo>
                        <a:cubicBezTo>
                          <a:pt x="225" y="328"/>
                          <a:pt x="199" y="335"/>
                          <a:pt x="168" y="335"/>
                        </a:cubicBezTo>
                        <a:cubicBezTo>
                          <a:pt x="137" y="335"/>
                          <a:pt x="111" y="328"/>
                          <a:pt x="84" y="313"/>
                        </a:cubicBezTo>
                        <a:cubicBezTo>
                          <a:pt x="58" y="297"/>
                          <a:pt x="38" y="278"/>
                          <a:pt x="23" y="251"/>
                        </a:cubicBezTo>
                        <a:cubicBezTo>
                          <a:pt x="8" y="224"/>
                          <a:pt x="0" y="198"/>
                          <a:pt x="0" y="167"/>
                        </a:cubicBezTo>
                        <a:cubicBezTo>
                          <a:pt x="0" y="136"/>
                          <a:pt x="8" y="109"/>
                          <a:pt x="23" y="83"/>
                        </a:cubicBezTo>
                        <a:cubicBezTo>
                          <a:pt x="38" y="56"/>
                          <a:pt x="58" y="37"/>
                          <a:pt x="84" y="22"/>
                        </a:cubicBezTo>
                        <a:cubicBezTo>
                          <a:pt x="111" y="6"/>
                          <a:pt x="137" y="0"/>
                          <a:pt x="168" y="0"/>
                        </a:cubicBezTo>
                        <a:cubicBezTo>
                          <a:pt x="199" y="0"/>
                          <a:pt x="225" y="6"/>
                          <a:pt x="252" y="22"/>
                        </a:cubicBezTo>
                        <a:cubicBezTo>
                          <a:pt x="279" y="37"/>
                          <a:pt x="298" y="56"/>
                          <a:pt x="313" y="83"/>
                        </a:cubicBezTo>
                        <a:cubicBezTo>
                          <a:pt x="329" y="109"/>
                          <a:pt x="336" y="136"/>
                          <a:pt x="336" y="167"/>
                        </a:cubicBezTo>
                      </a:path>
                    </a:pathLst>
                  </a:custGeom>
                  <a:solidFill>
                    <a:srgbClr val="FFFFFF"/>
                  </a:solidFill>
                  <a:ln w="12700" cap="flat" cmpd="sng">
                    <a:solidFill>
                      <a:schemeClr val="tx1"/>
                    </a:solidFill>
                    <a:prstDash val="solid"/>
                    <a:round/>
                    <a:headEnd type="none" w="sm" len="sm"/>
                    <a:tailEnd type="none" w="sm" len="sm"/>
                  </a:ln>
                </p:spPr>
                <p:txBody>
                  <a:bodyPr spcFirstLastPara="1" wrap="square" lIns="68575" tIns="34275" rIns="68575" bIns="34275"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iscoSansTT ExtraLight"/>
                      <a:ea typeface="Arial"/>
                      <a:cs typeface="Arial"/>
                      <a:sym typeface="Arial"/>
                    </a:endParaRPr>
                  </a:p>
                </p:txBody>
              </p:sp>
            </p:grpSp>
          </p:grpSp>
          <p:cxnSp>
            <p:nvCxnSpPr>
              <p:cNvPr id="245" name="Google Shape;2050;p310">
                <a:extLst>
                  <a:ext uri="{FF2B5EF4-FFF2-40B4-BE49-F238E27FC236}">
                    <a16:creationId xmlns:a16="http://schemas.microsoft.com/office/drawing/2014/main" id="{150B6FBF-25E6-475D-9000-14AE3BD39883}"/>
                  </a:ext>
                </a:extLst>
              </p:cNvPr>
              <p:cNvCxnSpPr>
                <a:cxnSpLocks/>
              </p:cNvCxnSpPr>
              <p:nvPr/>
            </p:nvCxnSpPr>
            <p:spPr>
              <a:xfrm flipH="1" flipV="1">
                <a:off x="6075967" y="2476014"/>
                <a:ext cx="250829" cy="149222"/>
              </a:xfrm>
              <a:prstGeom prst="straightConnector1">
                <a:avLst/>
              </a:prstGeom>
              <a:noFill/>
              <a:ln w="12700" cap="flat" cmpd="sng">
                <a:solidFill>
                  <a:schemeClr val="tx1"/>
                </a:solidFill>
                <a:prstDash val="solid"/>
                <a:round/>
                <a:headEnd type="none" w="med" len="med"/>
                <a:tailEnd type="none" w="med" len="med"/>
              </a:ln>
            </p:spPr>
          </p:cxnSp>
          <p:cxnSp>
            <p:nvCxnSpPr>
              <p:cNvPr id="246" name="Google Shape;2051;p310">
                <a:extLst>
                  <a:ext uri="{FF2B5EF4-FFF2-40B4-BE49-F238E27FC236}">
                    <a16:creationId xmlns:a16="http://schemas.microsoft.com/office/drawing/2014/main" id="{8050B5A3-551E-47D9-9C0C-F87CF3074243}"/>
                  </a:ext>
                </a:extLst>
              </p:cNvPr>
              <p:cNvCxnSpPr>
                <a:cxnSpLocks/>
              </p:cNvCxnSpPr>
              <p:nvPr/>
            </p:nvCxnSpPr>
            <p:spPr>
              <a:xfrm flipV="1">
                <a:off x="6206684" y="2423871"/>
                <a:ext cx="0" cy="277561"/>
              </a:xfrm>
              <a:prstGeom prst="straightConnector1">
                <a:avLst/>
              </a:prstGeom>
              <a:noFill/>
              <a:ln w="12700" cap="flat" cmpd="sng">
                <a:solidFill>
                  <a:schemeClr val="tx1"/>
                </a:solidFill>
                <a:prstDash val="solid"/>
                <a:round/>
                <a:headEnd type="none" w="med" len="med"/>
                <a:tailEnd type="none" w="med" len="med"/>
              </a:ln>
            </p:spPr>
          </p:cxnSp>
        </p:grpSp>
        <p:grpSp>
          <p:nvGrpSpPr>
            <p:cNvPr id="202" name="Group 201">
              <a:extLst>
                <a:ext uri="{FF2B5EF4-FFF2-40B4-BE49-F238E27FC236}">
                  <a16:creationId xmlns:a16="http://schemas.microsoft.com/office/drawing/2014/main" id="{5244BD2B-0962-4A5D-8CCE-B83824E86F3E}"/>
                </a:ext>
              </a:extLst>
            </p:cNvPr>
            <p:cNvGrpSpPr/>
            <p:nvPr/>
          </p:nvGrpSpPr>
          <p:grpSpPr>
            <a:xfrm>
              <a:off x="2675709" y="4077987"/>
              <a:ext cx="313417" cy="246676"/>
              <a:chOff x="3431102" y="4052869"/>
              <a:chExt cx="246888" cy="194313"/>
            </a:xfrm>
          </p:grpSpPr>
          <p:grpSp>
            <p:nvGrpSpPr>
              <p:cNvPr id="222" name="Group 221">
                <a:extLst>
                  <a:ext uri="{FF2B5EF4-FFF2-40B4-BE49-F238E27FC236}">
                    <a16:creationId xmlns:a16="http://schemas.microsoft.com/office/drawing/2014/main" id="{A06DAF57-88D5-4F74-8A56-82DB993607F7}"/>
                  </a:ext>
                </a:extLst>
              </p:cNvPr>
              <p:cNvGrpSpPr/>
              <p:nvPr/>
            </p:nvGrpSpPr>
            <p:grpSpPr>
              <a:xfrm>
                <a:off x="3431102" y="4117683"/>
                <a:ext cx="246888" cy="64663"/>
                <a:chOff x="7688219" y="2246503"/>
                <a:chExt cx="246888" cy="64663"/>
              </a:xfrm>
            </p:grpSpPr>
            <p:sp>
              <p:nvSpPr>
                <p:cNvPr id="235" name="Rounded Rectangle 400">
                  <a:extLst>
                    <a:ext uri="{FF2B5EF4-FFF2-40B4-BE49-F238E27FC236}">
                      <a16:creationId xmlns:a16="http://schemas.microsoft.com/office/drawing/2014/main" id="{DF9FDE79-2BB6-46BF-84D5-63211CC970AD}"/>
                    </a:ext>
                  </a:extLst>
                </p:cNvPr>
                <p:cNvSpPr/>
                <p:nvPr/>
              </p:nvSpPr>
              <p:spPr>
                <a:xfrm>
                  <a:off x="7688219" y="2246503"/>
                  <a:ext cx="246888" cy="64663"/>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sp>
              <p:nvSpPr>
                <p:cNvPr id="236" name="Oval 235">
                  <a:extLst>
                    <a:ext uri="{FF2B5EF4-FFF2-40B4-BE49-F238E27FC236}">
                      <a16:creationId xmlns:a16="http://schemas.microsoft.com/office/drawing/2014/main" id="{920E34AC-340D-4EE7-A9E0-733EC435A0FF}"/>
                    </a:ext>
                  </a:extLst>
                </p:cNvPr>
                <p:cNvSpPr>
                  <a:spLocks noChangeAspect="1"/>
                </p:cNvSpPr>
                <p:nvPr/>
              </p:nvSpPr>
              <p:spPr>
                <a:xfrm>
                  <a:off x="7713192" y="2265316"/>
                  <a:ext cx="26728" cy="27037"/>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sp>
              <p:nvSpPr>
                <p:cNvPr id="237" name="Freeform 402">
                  <a:extLst>
                    <a:ext uri="{FF2B5EF4-FFF2-40B4-BE49-F238E27FC236}">
                      <a16:creationId xmlns:a16="http://schemas.microsoft.com/office/drawing/2014/main" id="{629D3BA0-0D2B-4E06-A19C-33CE844086E4}"/>
                    </a:ext>
                  </a:extLst>
                </p:cNvPr>
                <p:cNvSpPr>
                  <a:spLocks noChangeArrowheads="1"/>
                </p:cNvSpPr>
                <p:nvPr/>
              </p:nvSpPr>
              <p:spPr bwMode="auto">
                <a:xfrm>
                  <a:off x="7859997" y="2271605"/>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38" name="Freeform 403">
                  <a:extLst>
                    <a:ext uri="{FF2B5EF4-FFF2-40B4-BE49-F238E27FC236}">
                      <a16:creationId xmlns:a16="http://schemas.microsoft.com/office/drawing/2014/main" id="{78D01D95-B03B-443A-A1E8-8963DFE6EBDD}"/>
                    </a:ext>
                  </a:extLst>
                </p:cNvPr>
                <p:cNvSpPr>
                  <a:spLocks noChangeArrowheads="1"/>
                </p:cNvSpPr>
                <p:nvPr/>
              </p:nvSpPr>
              <p:spPr bwMode="auto">
                <a:xfrm>
                  <a:off x="7896918" y="2271605"/>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39" name="Freeform 404">
                  <a:extLst>
                    <a:ext uri="{FF2B5EF4-FFF2-40B4-BE49-F238E27FC236}">
                      <a16:creationId xmlns:a16="http://schemas.microsoft.com/office/drawing/2014/main" id="{F322F3E3-26D9-415B-B3CF-42E3A58C3D9D}"/>
                    </a:ext>
                  </a:extLst>
                </p:cNvPr>
                <p:cNvSpPr>
                  <a:spLocks noChangeArrowheads="1"/>
                </p:cNvSpPr>
                <p:nvPr/>
              </p:nvSpPr>
              <p:spPr bwMode="auto">
                <a:xfrm>
                  <a:off x="7823076" y="2271605"/>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grpSp>
          <p:grpSp>
            <p:nvGrpSpPr>
              <p:cNvPr id="223" name="Group 222">
                <a:extLst>
                  <a:ext uri="{FF2B5EF4-FFF2-40B4-BE49-F238E27FC236}">
                    <a16:creationId xmlns:a16="http://schemas.microsoft.com/office/drawing/2014/main" id="{6EF1EA03-9270-49EF-8EF8-FAE1A670138B}"/>
                  </a:ext>
                </a:extLst>
              </p:cNvPr>
              <p:cNvGrpSpPr/>
              <p:nvPr/>
            </p:nvGrpSpPr>
            <p:grpSpPr>
              <a:xfrm>
                <a:off x="3431102" y="4182519"/>
                <a:ext cx="246888" cy="64663"/>
                <a:chOff x="7688219" y="2311339"/>
                <a:chExt cx="246888" cy="64663"/>
              </a:xfrm>
            </p:grpSpPr>
            <p:sp>
              <p:nvSpPr>
                <p:cNvPr id="230" name="Rounded Rectangle 395">
                  <a:extLst>
                    <a:ext uri="{FF2B5EF4-FFF2-40B4-BE49-F238E27FC236}">
                      <a16:creationId xmlns:a16="http://schemas.microsoft.com/office/drawing/2014/main" id="{1930C7B5-D15F-445F-AD6C-0B952103CF02}"/>
                    </a:ext>
                  </a:extLst>
                </p:cNvPr>
                <p:cNvSpPr/>
                <p:nvPr/>
              </p:nvSpPr>
              <p:spPr>
                <a:xfrm>
                  <a:off x="7688219" y="2311339"/>
                  <a:ext cx="246888" cy="64663"/>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sp>
              <p:nvSpPr>
                <p:cNvPr id="231" name="Freeform 396">
                  <a:extLst>
                    <a:ext uri="{FF2B5EF4-FFF2-40B4-BE49-F238E27FC236}">
                      <a16:creationId xmlns:a16="http://schemas.microsoft.com/office/drawing/2014/main" id="{EC41DE19-58F0-40E8-848A-9BCD6F4CA6DA}"/>
                    </a:ext>
                  </a:extLst>
                </p:cNvPr>
                <p:cNvSpPr>
                  <a:spLocks noChangeArrowheads="1"/>
                </p:cNvSpPr>
                <p:nvPr/>
              </p:nvSpPr>
              <p:spPr bwMode="auto">
                <a:xfrm>
                  <a:off x="7859997" y="2336441"/>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32" name="Freeform 397">
                  <a:extLst>
                    <a:ext uri="{FF2B5EF4-FFF2-40B4-BE49-F238E27FC236}">
                      <a16:creationId xmlns:a16="http://schemas.microsoft.com/office/drawing/2014/main" id="{8F8B9186-BF59-496F-A10E-74D2B477880A}"/>
                    </a:ext>
                  </a:extLst>
                </p:cNvPr>
                <p:cNvSpPr>
                  <a:spLocks noChangeArrowheads="1"/>
                </p:cNvSpPr>
                <p:nvPr/>
              </p:nvSpPr>
              <p:spPr bwMode="auto">
                <a:xfrm>
                  <a:off x="7896918" y="2336441"/>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33" name="Freeform 398">
                  <a:extLst>
                    <a:ext uri="{FF2B5EF4-FFF2-40B4-BE49-F238E27FC236}">
                      <a16:creationId xmlns:a16="http://schemas.microsoft.com/office/drawing/2014/main" id="{903B9304-70C5-4A89-B2FD-D32C621E39E4}"/>
                    </a:ext>
                  </a:extLst>
                </p:cNvPr>
                <p:cNvSpPr>
                  <a:spLocks noChangeArrowheads="1"/>
                </p:cNvSpPr>
                <p:nvPr/>
              </p:nvSpPr>
              <p:spPr bwMode="auto">
                <a:xfrm>
                  <a:off x="7823076" y="2336441"/>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34" name="Oval 233">
                  <a:extLst>
                    <a:ext uri="{FF2B5EF4-FFF2-40B4-BE49-F238E27FC236}">
                      <a16:creationId xmlns:a16="http://schemas.microsoft.com/office/drawing/2014/main" id="{0329BEA4-2E1B-4E2D-9688-753556B74265}"/>
                    </a:ext>
                  </a:extLst>
                </p:cNvPr>
                <p:cNvSpPr>
                  <a:spLocks noChangeAspect="1"/>
                </p:cNvSpPr>
                <p:nvPr/>
              </p:nvSpPr>
              <p:spPr>
                <a:xfrm>
                  <a:off x="7713192" y="2330152"/>
                  <a:ext cx="26728" cy="27037"/>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grpSp>
          <p:grpSp>
            <p:nvGrpSpPr>
              <p:cNvPr id="224" name="Group 223">
                <a:extLst>
                  <a:ext uri="{FF2B5EF4-FFF2-40B4-BE49-F238E27FC236}">
                    <a16:creationId xmlns:a16="http://schemas.microsoft.com/office/drawing/2014/main" id="{4C5D3DC3-FFCB-4534-ADEF-A45262519116}"/>
                  </a:ext>
                </a:extLst>
              </p:cNvPr>
              <p:cNvGrpSpPr/>
              <p:nvPr/>
            </p:nvGrpSpPr>
            <p:grpSpPr>
              <a:xfrm>
                <a:off x="3431102" y="4052869"/>
                <a:ext cx="246888" cy="64663"/>
                <a:chOff x="7688219" y="2181689"/>
                <a:chExt cx="246888" cy="64663"/>
              </a:xfrm>
            </p:grpSpPr>
            <p:sp>
              <p:nvSpPr>
                <p:cNvPr id="225" name="Rounded Rectangle 390">
                  <a:extLst>
                    <a:ext uri="{FF2B5EF4-FFF2-40B4-BE49-F238E27FC236}">
                      <a16:creationId xmlns:a16="http://schemas.microsoft.com/office/drawing/2014/main" id="{C14FA2A7-58C4-4CED-9FDA-89009D28DF50}"/>
                    </a:ext>
                  </a:extLst>
                </p:cNvPr>
                <p:cNvSpPr/>
                <p:nvPr/>
              </p:nvSpPr>
              <p:spPr>
                <a:xfrm>
                  <a:off x="7688219" y="2181689"/>
                  <a:ext cx="246888" cy="64663"/>
                </a:xfrm>
                <a:prstGeom prst="roundRect">
                  <a:avLst>
                    <a:gd name="adj" fmla="val 19917"/>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sp>
              <p:nvSpPr>
                <p:cNvPr id="226" name="Freeform 391">
                  <a:extLst>
                    <a:ext uri="{FF2B5EF4-FFF2-40B4-BE49-F238E27FC236}">
                      <a16:creationId xmlns:a16="http://schemas.microsoft.com/office/drawing/2014/main" id="{C95DD6AC-E13B-4825-9CE0-54451F560B0E}"/>
                    </a:ext>
                  </a:extLst>
                </p:cNvPr>
                <p:cNvSpPr>
                  <a:spLocks noChangeArrowheads="1"/>
                </p:cNvSpPr>
                <p:nvPr/>
              </p:nvSpPr>
              <p:spPr bwMode="auto">
                <a:xfrm>
                  <a:off x="7859997" y="2206791"/>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27" name="Freeform 392">
                  <a:extLst>
                    <a:ext uri="{FF2B5EF4-FFF2-40B4-BE49-F238E27FC236}">
                      <a16:creationId xmlns:a16="http://schemas.microsoft.com/office/drawing/2014/main" id="{8972E199-10BF-4FA8-B9A7-058D3A531D56}"/>
                    </a:ext>
                  </a:extLst>
                </p:cNvPr>
                <p:cNvSpPr>
                  <a:spLocks noChangeArrowheads="1"/>
                </p:cNvSpPr>
                <p:nvPr/>
              </p:nvSpPr>
              <p:spPr bwMode="auto">
                <a:xfrm>
                  <a:off x="7896918" y="2206791"/>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28" name="Freeform 393">
                  <a:extLst>
                    <a:ext uri="{FF2B5EF4-FFF2-40B4-BE49-F238E27FC236}">
                      <a16:creationId xmlns:a16="http://schemas.microsoft.com/office/drawing/2014/main" id="{F7F8D976-8444-41D6-B1CD-2D1C93C209E2}"/>
                    </a:ext>
                  </a:extLst>
                </p:cNvPr>
                <p:cNvSpPr>
                  <a:spLocks noChangeArrowheads="1"/>
                </p:cNvSpPr>
                <p:nvPr/>
              </p:nvSpPr>
              <p:spPr bwMode="auto">
                <a:xfrm>
                  <a:off x="7823076" y="2206791"/>
                  <a:ext cx="14438" cy="14459"/>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635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effectLst/>
                    <a:uLnTx/>
                    <a:uFillTx/>
                    <a:latin typeface="CiscoSansTT ExtraLight"/>
                    <a:ea typeface="ＭＳ Ｐゴシック" charset="0"/>
                  </a:endParaRPr>
                </a:p>
              </p:txBody>
            </p:sp>
            <p:sp>
              <p:nvSpPr>
                <p:cNvPr id="229" name="Oval 228">
                  <a:extLst>
                    <a:ext uri="{FF2B5EF4-FFF2-40B4-BE49-F238E27FC236}">
                      <a16:creationId xmlns:a16="http://schemas.microsoft.com/office/drawing/2014/main" id="{2983A366-5615-411C-902E-EEC5B13F0282}"/>
                    </a:ext>
                  </a:extLst>
                </p:cNvPr>
                <p:cNvSpPr>
                  <a:spLocks noChangeAspect="1"/>
                </p:cNvSpPr>
                <p:nvPr/>
              </p:nvSpPr>
              <p:spPr>
                <a:xfrm>
                  <a:off x="7713192" y="2200502"/>
                  <a:ext cx="26728" cy="27037"/>
                </a:xfrm>
                <a:prstGeom prst="ellipse">
                  <a:avLst/>
                </a:prstGeom>
                <a:noFill/>
                <a:ln w="12700"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grpSp>
        </p:grpSp>
        <p:grpSp>
          <p:nvGrpSpPr>
            <p:cNvPr id="203" name="Group 202">
              <a:extLst>
                <a:ext uri="{FF2B5EF4-FFF2-40B4-BE49-F238E27FC236}">
                  <a16:creationId xmlns:a16="http://schemas.microsoft.com/office/drawing/2014/main" id="{63B50DE5-99C1-4DD1-92C0-105A09680EE5}"/>
                </a:ext>
              </a:extLst>
            </p:cNvPr>
            <p:cNvGrpSpPr/>
            <p:nvPr/>
          </p:nvGrpSpPr>
          <p:grpSpPr>
            <a:xfrm>
              <a:off x="2338185" y="4077965"/>
              <a:ext cx="140479" cy="247988"/>
              <a:chOff x="2242425" y="3559696"/>
              <a:chExt cx="112383" cy="198390"/>
            </a:xfrm>
          </p:grpSpPr>
          <p:sp>
            <p:nvSpPr>
              <p:cNvPr id="217" name="Freeform 407">
                <a:extLst>
                  <a:ext uri="{FF2B5EF4-FFF2-40B4-BE49-F238E27FC236}">
                    <a16:creationId xmlns:a16="http://schemas.microsoft.com/office/drawing/2014/main" id="{E54B4D0A-3D16-48E6-83B7-B71EE30CD1BE}"/>
                  </a:ext>
                </a:extLst>
              </p:cNvPr>
              <p:cNvSpPr>
                <a:spLocks noChangeArrowheads="1"/>
              </p:cNvSpPr>
              <p:nvPr/>
            </p:nvSpPr>
            <p:spPr bwMode="auto">
              <a:xfrm>
                <a:off x="2242425" y="3559696"/>
                <a:ext cx="112383" cy="198390"/>
              </a:xfrm>
              <a:custGeom>
                <a:avLst/>
                <a:gdLst>
                  <a:gd name="T0" fmla="*/ 431 w 432"/>
                  <a:gd name="T1" fmla="*/ 696 h 763"/>
                  <a:gd name="T2" fmla="*/ 364 w 432"/>
                  <a:gd name="T3" fmla="*/ 762 h 763"/>
                  <a:gd name="T4" fmla="*/ 66 w 432"/>
                  <a:gd name="T5" fmla="*/ 762 h 763"/>
                  <a:gd name="T6" fmla="*/ 0 w 432"/>
                  <a:gd name="T7" fmla="*/ 696 h 763"/>
                  <a:gd name="T8" fmla="*/ 0 w 432"/>
                  <a:gd name="T9" fmla="*/ 66 h 763"/>
                  <a:gd name="T10" fmla="*/ 66 w 432"/>
                  <a:gd name="T11" fmla="*/ 0 h 763"/>
                  <a:gd name="T12" fmla="*/ 364 w 432"/>
                  <a:gd name="T13" fmla="*/ 0 h 763"/>
                  <a:gd name="T14" fmla="*/ 431 w 432"/>
                  <a:gd name="T15" fmla="*/ 66 h 763"/>
                  <a:gd name="T16" fmla="*/ 431 w 432"/>
                  <a:gd name="T17" fmla="*/ 696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763">
                    <a:moveTo>
                      <a:pt x="431" y="696"/>
                    </a:moveTo>
                    <a:cubicBezTo>
                      <a:pt x="431" y="733"/>
                      <a:pt x="401" y="762"/>
                      <a:pt x="364" y="762"/>
                    </a:cubicBezTo>
                    <a:lnTo>
                      <a:pt x="66" y="762"/>
                    </a:lnTo>
                    <a:cubicBezTo>
                      <a:pt x="29" y="762"/>
                      <a:pt x="0" y="733"/>
                      <a:pt x="0" y="696"/>
                    </a:cubicBezTo>
                    <a:lnTo>
                      <a:pt x="0" y="66"/>
                    </a:lnTo>
                    <a:cubicBezTo>
                      <a:pt x="0" y="29"/>
                      <a:pt x="29" y="0"/>
                      <a:pt x="66" y="0"/>
                    </a:cubicBezTo>
                    <a:lnTo>
                      <a:pt x="364" y="0"/>
                    </a:lnTo>
                    <a:cubicBezTo>
                      <a:pt x="401" y="0"/>
                      <a:pt x="431" y="29"/>
                      <a:pt x="431" y="66"/>
                    </a:cubicBezTo>
                    <a:lnTo>
                      <a:pt x="431" y="696"/>
                    </a:ln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8" name="Line 20">
                <a:extLst>
                  <a:ext uri="{FF2B5EF4-FFF2-40B4-BE49-F238E27FC236}">
                    <a16:creationId xmlns:a16="http://schemas.microsoft.com/office/drawing/2014/main" id="{5193675B-A20F-4A00-83B4-265BF1C04014}"/>
                  </a:ext>
                </a:extLst>
              </p:cNvPr>
              <p:cNvSpPr>
                <a:spLocks noChangeShapeType="1"/>
              </p:cNvSpPr>
              <p:nvPr/>
            </p:nvSpPr>
            <p:spPr bwMode="auto">
              <a:xfrm flipH="1">
                <a:off x="2243080" y="3721219"/>
                <a:ext cx="111073" cy="0"/>
              </a:xfrm>
              <a:prstGeom prst="line">
                <a:avLst/>
              </a:prstGeom>
              <a:noFill/>
              <a:ln w="127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9" name="Line 21">
                <a:extLst>
                  <a:ext uri="{FF2B5EF4-FFF2-40B4-BE49-F238E27FC236}">
                    <a16:creationId xmlns:a16="http://schemas.microsoft.com/office/drawing/2014/main" id="{2153A4FD-CE8A-490D-9656-C993885A5919}"/>
                  </a:ext>
                </a:extLst>
              </p:cNvPr>
              <p:cNvSpPr>
                <a:spLocks noChangeShapeType="1"/>
              </p:cNvSpPr>
              <p:nvPr/>
            </p:nvSpPr>
            <p:spPr bwMode="auto">
              <a:xfrm flipH="1">
                <a:off x="2243080" y="3598857"/>
                <a:ext cx="111073" cy="0"/>
              </a:xfrm>
              <a:prstGeom prst="line">
                <a:avLst/>
              </a:prstGeom>
              <a:noFill/>
              <a:ln w="1270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20" name="Line 22">
                <a:extLst>
                  <a:ext uri="{FF2B5EF4-FFF2-40B4-BE49-F238E27FC236}">
                    <a16:creationId xmlns:a16="http://schemas.microsoft.com/office/drawing/2014/main" id="{A6197F71-B08E-49CA-877F-3407FDC85F12}"/>
                  </a:ext>
                </a:extLst>
              </p:cNvPr>
              <p:cNvSpPr>
                <a:spLocks noChangeShapeType="1"/>
              </p:cNvSpPr>
              <p:nvPr/>
            </p:nvSpPr>
            <p:spPr bwMode="auto">
              <a:xfrm>
                <a:off x="2277975" y="3577907"/>
                <a:ext cx="41283" cy="0"/>
              </a:xfrm>
              <a:prstGeom prst="line">
                <a:avLst/>
              </a:prstGeom>
              <a:noFill/>
              <a:ln w="6350" cap="rnd">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21" name="Freeform 411">
                <a:extLst>
                  <a:ext uri="{FF2B5EF4-FFF2-40B4-BE49-F238E27FC236}">
                    <a16:creationId xmlns:a16="http://schemas.microsoft.com/office/drawing/2014/main" id="{F3754EF5-31A1-4F51-9BBE-2A11AD261F34}"/>
                  </a:ext>
                </a:extLst>
              </p:cNvPr>
              <p:cNvSpPr>
                <a:spLocks noChangeArrowheads="1"/>
              </p:cNvSpPr>
              <p:nvPr/>
            </p:nvSpPr>
            <p:spPr bwMode="auto">
              <a:xfrm>
                <a:off x="2288367" y="3732058"/>
                <a:ext cx="15826" cy="15826"/>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solidFill>
                <a:schemeClr val="tx1"/>
              </a:solidFill>
              <a:ln w="12700" cap="flat">
                <a:no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grpSp>
        <p:grpSp>
          <p:nvGrpSpPr>
            <p:cNvPr id="204" name="Group 203">
              <a:extLst>
                <a:ext uri="{FF2B5EF4-FFF2-40B4-BE49-F238E27FC236}">
                  <a16:creationId xmlns:a16="http://schemas.microsoft.com/office/drawing/2014/main" id="{0B50C6C8-D310-4BB2-8540-833E086DACD5}"/>
                </a:ext>
              </a:extLst>
            </p:cNvPr>
            <p:cNvGrpSpPr/>
            <p:nvPr/>
          </p:nvGrpSpPr>
          <p:grpSpPr>
            <a:xfrm>
              <a:off x="3100401" y="4080499"/>
              <a:ext cx="603026" cy="242907"/>
              <a:chOff x="3035571" y="1993850"/>
              <a:chExt cx="603026" cy="477405"/>
            </a:xfrm>
          </p:grpSpPr>
          <p:sp>
            <p:nvSpPr>
              <p:cNvPr id="211" name="Line 24">
                <a:extLst>
                  <a:ext uri="{FF2B5EF4-FFF2-40B4-BE49-F238E27FC236}">
                    <a16:creationId xmlns:a16="http://schemas.microsoft.com/office/drawing/2014/main" id="{2BC0559B-BFC1-4CC2-8CC8-3655D470270C}"/>
                  </a:ext>
                </a:extLst>
              </p:cNvPr>
              <p:cNvSpPr>
                <a:spLocks noChangeShapeType="1"/>
              </p:cNvSpPr>
              <p:nvPr/>
            </p:nvSpPr>
            <p:spPr bwMode="auto">
              <a:xfrm>
                <a:off x="3334344" y="2137871"/>
                <a:ext cx="0" cy="222023"/>
              </a:xfrm>
              <a:prstGeom prst="line">
                <a:avLst/>
              </a:prstGeom>
              <a:noFill/>
              <a:ln w="12700" cap="flat">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2" name="Freeform 414">
                <a:extLst>
                  <a:ext uri="{FF2B5EF4-FFF2-40B4-BE49-F238E27FC236}">
                    <a16:creationId xmlns:a16="http://schemas.microsoft.com/office/drawing/2014/main" id="{A0ABEE81-80BC-4E7B-8DA2-C2987ED8C3BB}"/>
                  </a:ext>
                </a:extLst>
              </p:cNvPr>
              <p:cNvSpPr>
                <a:spLocks noChangeArrowheads="1"/>
              </p:cNvSpPr>
              <p:nvPr/>
            </p:nvSpPr>
            <p:spPr bwMode="auto">
              <a:xfrm>
                <a:off x="3168984" y="1993850"/>
                <a:ext cx="325385" cy="144021"/>
              </a:xfrm>
              <a:custGeom>
                <a:avLst/>
                <a:gdLst>
                  <a:gd name="T0" fmla="*/ 268 w 538"/>
                  <a:gd name="T1" fmla="*/ 238 h 239"/>
                  <a:gd name="T2" fmla="*/ 0 w 538"/>
                  <a:gd name="T3" fmla="*/ 238 h 239"/>
                  <a:gd name="T4" fmla="*/ 0 w 538"/>
                  <a:gd name="T5" fmla="*/ 0 h 239"/>
                  <a:gd name="T6" fmla="*/ 537 w 538"/>
                  <a:gd name="T7" fmla="*/ 0 h 239"/>
                  <a:gd name="T8" fmla="*/ 537 w 538"/>
                  <a:gd name="T9" fmla="*/ 238 h 239"/>
                  <a:gd name="T10" fmla="*/ 268 w 538"/>
                  <a:gd name="T11" fmla="*/ 238 h 239"/>
                </a:gdLst>
                <a:ahLst/>
                <a:cxnLst>
                  <a:cxn ang="0">
                    <a:pos x="T0" y="T1"/>
                  </a:cxn>
                  <a:cxn ang="0">
                    <a:pos x="T2" y="T3"/>
                  </a:cxn>
                  <a:cxn ang="0">
                    <a:pos x="T4" y="T5"/>
                  </a:cxn>
                  <a:cxn ang="0">
                    <a:pos x="T6" y="T7"/>
                  </a:cxn>
                  <a:cxn ang="0">
                    <a:pos x="T8" y="T9"/>
                  </a:cxn>
                  <a:cxn ang="0">
                    <a:pos x="T10" y="T11"/>
                  </a:cxn>
                </a:cxnLst>
                <a:rect l="0" t="0" r="r" b="b"/>
                <a:pathLst>
                  <a:path w="538" h="239">
                    <a:moveTo>
                      <a:pt x="268" y="238"/>
                    </a:moveTo>
                    <a:lnTo>
                      <a:pt x="0" y="238"/>
                    </a:lnTo>
                    <a:lnTo>
                      <a:pt x="0" y="0"/>
                    </a:lnTo>
                    <a:lnTo>
                      <a:pt x="537" y="0"/>
                    </a:lnTo>
                    <a:lnTo>
                      <a:pt x="537" y="238"/>
                    </a:lnTo>
                    <a:lnTo>
                      <a:pt x="268" y="238"/>
                    </a:lnTo>
                  </a:path>
                </a:pathLst>
              </a:custGeom>
              <a:noFill/>
              <a:ln w="1270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3" name="Freeform 415">
                <a:extLst>
                  <a:ext uri="{FF2B5EF4-FFF2-40B4-BE49-F238E27FC236}">
                    <a16:creationId xmlns:a16="http://schemas.microsoft.com/office/drawing/2014/main" id="{0D3710CB-B1EC-4A51-A5A5-43127B1F5109}"/>
                  </a:ext>
                </a:extLst>
              </p:cNvPr>
              <p:cNvSpPr>
                <a:spLocks noChangeArrowheads="1"/>
              </p:cNvSpPr>
              <p:nvPr/>
            </p:nvSpPr>
            <p:spPr bwMode="auto">
              <a:xfrm>
                <a:off x="3275668" y="2361903"/>
                <a:ext cx="109349"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4" name="Freeform 416">
                <a:extLst>
                  <a:ext uri="{FF2B5EF4-FFF2-40B4-BE49-F238E27FC236}">
                    <a16:creationId xmlns:a16="http://schemas.microsoft.com/office/drawing/2014/main" id="{5462BF28-AB28-4103-9418-166D1B0EAD5C}"/>
                  </a:ext>
                </a:extLst>
              </p:cNvPr>
              <p:cNvSpPr>
                <a:spLocks noChangeArrowheads="1"/>
              </p:cNvSpPr>
              <p:nvPr/>
            </p:nvSpPr>
            <p:spPr bwMode="auto">
              <a:xfrm>
                <a:off x="3035571" y="2361903"/>
                <a:ext cx="109352"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5" name="Freeform 417">
                <a:extLst>
                  <a:ext uri="{FF2B5EF4-FFF2-40B4-BE49-F238E27FC236}">
                    <a16:creationId xmlns:a16="http://schemas.microsoft.com/office/drawing/2014/main" id="{E82E4453-A0C8-47D4-8F0B-4F6393F58081}"/>
                  </a:ext>
                </a:extLst>
              </p:cNvPr>
              <p:cNvSpPr>
                <a:spLocks noChangeArrowheads="1"/>
              </p:cNvSpPr>
              <p:nvPr/>
            </p:nvSpPr>
            <p:spPr bwMode="auto">
              <a:xfrm>
                <a:off x="3529248" y="2361903"/>
                <a:ext cx="109349" cy="109352"/>
              </a:xfrm>
              <a:custGeom>
                <a:avLst/>
                <a:gdLst>
                  <a:gd name="T0" fmla="*/ 90 w 181"/>
                  <a:gd name="T1" fmla="*/ 180 h 181"/>
                  <a:gd name="T2" fmla="*/ 0 w 181"/>
                  <a:gd name="T3" fmla="*/ 180 h 181"/>
                  <a:gd name="T4" fmla="*/ 0 w 181"/>
                  <a:gd name="T5" fmla="*/ 0 h 181"/>
                  <a:gd name="T6" fmla="*/ 180 w 181"/>
                  <a:gd name="T7" fmla="*/ 0 h 181"/>
                  <a:gd name="T8" fmla="*/ 180 w 181"/>
                  <a:gd name="T9" fmla="*/ 180 h 181"/>
                  <a:gd name="T10" fmla="*/ 90 w 181"/>
                  <a:gd name="T11" fmla="*/ 180 h 181"/>
                </a:gdLst>
                <a:ahLst/>
                <a:cxnLst>
                  <a:cxn ang="0">
                    <a:pos x="T0" y="T1"/>
                  </a:cxn>
                  <a:cxn ang="0">
                    <a:pos x="T2" y="T3"/>
                  </a:cxn>
                  <a:cxn ang="0">
                    <a:pos x="T4" y="T5"/>
                  </a:cxn>
                  <a:cxn ang="0">
                    <a:pos x="T6" y="T7"/>
                  </a:cxn>
                  <a:cxn ang="0">
                    <a:pos x="T8" y="T9"/>
                  </a:cxn>
                  <a:cxn ang="0">
                    <a:pos x="T10" y="T11"/>
                  </a:cxn>
                </a:cxnLst>
                <a:rect l="0" t="0" r="r" b="b"/>
                <a:pathLst>
                  <a:path w="181" h="181">
                    <a:moveTo>
                      <a:pt x="90" y="180"/>
                    </a:moveTo>
                    <a:lnTo>
                      <a:pt x="0" y="180"/>
                    </a:lnTo>
                    <a:lnTo>
                      <a:pt x="0" y="0"/>
                    </a:lnTo>
                    <a:lnTo>
                      <a:pt x="180" y="0"/>
                    </a:lnTo>
                    <a:lnTo>
                      <a:pt x="180" y="180"/>
                    </a:lnTo>
                    <a:lnTo>
                      <a:pt x="90" y="180"/>
                    </a:lnTo>
                  </a:path>
                </a:pathLst>
              </a:custGeom>
              <a:noFill/>
              <a:ln w="1270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6" name="Freeform 418">
                <a:extLst>
                  <a:ext uri="{FF2B5EF4-FFF2-40B4-BE49-F238E27FC236}">
                    <a16:creationId xmlns:a16="http://schemas.microsoft.com/office/drawing/2014/main" id="{B3AE9149-5312-45A2-9034-3A168F28F2BA}"/>
                  </a:ext>
                </a:extLst>
              </p:cNvPr>
              <p:cNvSpPr>
                <a:spLocks noChangeArrowheads="1"/>
              </p:cNvSpPr>
              <p:nvPr/>
            </p:nvSpPr>
            <p:spPr bwMode="auto">
              <a:xfrm>
                <a:off x="3089862" y="2249888"/>
                <a:ext cx="501649" cy="112017"/>
              </a:xfrm>
              <a:custGeom>
                <a:avLst/>
                <a:gdLst>
                  <a:gd name="T0" fmla="*/ 612 w 613"/>
                  <a:gd name="T1" fmla="*/ 186 h 187"/>
                  <a:gd name="T2" fmla="*/ 612 w 613"/>
                  <a:gd name="T3" fmla="*/ 0 h 187"/>
                  <a:gd name="T4" fmla="*/ 0 w 613"/>
                  <a:gd name="T5" fmla="*/ 0 h 187"/>
                  <a:gd name="T6" fmla="*/ 0 w 613"/>
                  <a:gd name="T7" fmla="*/ 186 h 187"/>
                </a:gdLst>
                <a:ahLst/>
                <a:cxnLst>
                  <a:cxn ang="0">
                    <a:pos x="T0" y="T1"/>
                  </a:cxn>
                  <a:cxn ang="0">
                    <a:pos x="T2" y="T3"/>
                  </a:cxn>
                  <a:cxn ang="0">
                    <a:pos x="T4" y="T5"/>
                  </a:cxn>
                  <a:cxn ang="0">
                    <a:pos x="T6" y="T7"/>
                  </a:cxn>
                </a:cxnLst>
                <a:rect l="0" t="0" r="r" b="b"/>
                <a:pathLst>
                  <a:path w="613" h="187">
                    <a:moveTo>
                      <a:pt x="612" y="186"/>
                    </a:moveTo>
                    <a:lnTo>
                      <a:pt x="612" y="0"/>
                    </a:lnTo>
                    <a:lnTo>
                      <a:pt x="0" y="0"/>
                    </a:lnTo>
                    <a:lnTo>
                      <a:pt x="0" y="186"/>
                    </a:lnTo>
                  </a:path>
                </a:pathLst>
              </a:custGeom>
              <a:noFill/>
              <a:ln w="12700" cap="flat">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grpSp>
        <p:grpSp>
          <p:nvGrpSpPr>
            <p:cNvPr id="205" name="Group 204">
              <a:extLst>
                <a:ext uri="{FF2B5EF4-FFF2-40B4-BE49-F238E27FC236}">
                  <a16:creationId xmlns:a16="http://schemas.microsoft.com/office/drawing/2014/main" id="{5069BEEC-FB40-4EC9-9388-86D68DDCFAC1}"/>
                </a:ext>
              </a:extLst>
            </p:cNvPr>
            <p:cNvGrpSpPr/>
            <p:nvPr/>
          </p:nvGrpSpPr>
          <p:grpSpPr>
            <a:xfrm>
              <a:off x="1820376" y="4077974"/>
              <a:ext cx="334442" cy="247989"/>
              <a:chOff x="3789363" y="2959100"/>
              <a:chExt cx="466725" cy="346075"/>
            </a:xfrm>
          </p:grpSpPr>
          <p:sp>
            <p:nvSpPr>
              <p:cNvPr id="209" name="Freeform 11">
                <a:extLst>
                  <a:ext uri="{FF2B5EF4-FFF2-40B4-BE49-F238E27FC236}">
                    <a16:creationId xmlns:a16="http://schemas.microsoft.com/office/drawing/2014/main" id="{DC6D2482-226B-49A2-9DEB-2A9E69CEFE33}"/>
                  </a:ext>
                </a:extLst>
              </p:cNvPr>
              <p:cNvSpPr>
                <a:spLocks noChangeArrowheads="1"/>
              </p:cNvSpPr>
              <p:nvPr/>
            </p:nvSpPr>
            <p:spPr bwMode="auto">
              <a:xfrm>
                <a:off x="3810000" y="2959100"/>
                <a:ext cx="427038" cy="284163"/>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sp>
            <p:nvSpPr>
              <p:cNvPr id="210" name="Freeform 12">
                <a:extLst>
                  <a:ext uri="{FF2B5EF4-FFF2-40B4-BE49-F238E27FC236}">
                    <a16:creationId xmlns:a16="http://schemas.microsoft.com/office/drawing/2014/main" id="{210295A1-7942-4B16-8D42-CD504A8BBD92}"/>
                  </a:ext>
                </a:extLst>
              </p:cNvPr>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12700" cap="rnd">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ＭＳ Ｐゴシック" pitchFamily="34" charset="-128"/>
                  <a:cs typeface="+mn-cs"/>
                </a:endParaRPr>
              </a:p>
            </p:txBody>
          </p:sp>
        </p:grpSp>
        <p:cxnSp>
          <p:nvCxnSpPr>
            <p:cNvPr id="206" name="Straight Connector 205">
              <a:extLst>
                <a:ext uri="{FF2B5EF4-FFF2-40B4-BE49-F238E27FC236}">
                  <a16:creationId xmlns:a16="http://schemas.microsoft.com/office/drawing/2014/main" id="{C0ACEB6C-02BB-46D3-8B34-4A54A4AB5F70}"/>
                </a:ext>
              </a:extLst>
            </p:cNvPr>
            <p:cNvCxnSpPr>
              <a:cxnSpLocks/>
            </p:cNvCxnSpPr>
            <p:nvPr/>
          </p:nvCxnSpPr>
          <p:spPr>
            <a:xfrm>
              <a:off x="1558636" y="4085823"/>
              <a:ext cx="0" cy="241992"/>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7" name="Google Shape;2052;p310">
              <a:extLst>
                <a:ext uri="{FF2B5EF4-FFF2-40B4-BE49-F238E27FC236}">
                  <a16:creationId xmlns:a16="http://schemas.microsoft.com/office/drawing/2014/main" id="{68C0E036-395E-40FF-BA25-56BD08FCC418}"/>
                </a:ext>
              </a:extLst>
            </p:cNvPr>
            <p:cNvSpPr txBox="1"/>
            <p:nvPr/>
          </p:nvSpPr>
          <p:spPr>
            <a:xfrm>
              <a:off x="908891" y="4353149"/>
              <a:ext cx="548776" cy="175972"/>
            </a:xfrm>
            <a:prstGeom prst="rect">
              <a:avLst/>
            </a:prstGeom>
            <a:solidFill>
              <a:schemeClr val="bg2"/>
            </a:solidFill>
            <a:ln>
              <a:noFill/>
            </a:ln>
          </p:spPr>
          <p:txBody>
            <a:bodyPr spcFirstLastPara="1" wrap="square" lIns="0" tIns="34275" rIns="0" bIns="34275"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50" normalizeH="0" baseline="0" noProof="0">
                  <a:ln>
                    <a:noFill/>
                  </a:ln>
                  <a:effectLst/>
                  <a:uLnTx/>
                  <a:uFillTx/>
                  <a:latin typeface="CiscoSansTT" panose="020B0503020201020303" pitchFamily="34" charset="0"/>
                  <a:ea typeface="Arial"/>
                  <a:cs typeface="CiscoSansTT" panose="020B0503020201020303" pitchFamily="34" charset="0"/>
                  <a:sym typeface="Arial"/>
                </a:rPr>
                <a:t>SD-WAN</a:t>
              </a:r>
              <a:endParaRPr kumimoji="0" lang="en-US" sz="800" b="0" i="0" u="none" strike="noStrike" kern="1200" cap="none" spc="50" normalizeH="0" baseline="0" noProof="0">
                <a:ln>
                  <a:noFill/>
                </a:ln>
                <a:effectLst/>
                <a:uLnTx/>
                <a:uFillTx/>
                <a:latin typeface="CiscoSansTT" panose="020B0503020201020303" pitchFamily="34" charset="0"/>
                <a:ea typeface="ＭＳ Ｐゴシック" charset="0"/>
                <a:cs typeface="CiscoSansTT" panose="020B0503020201020303" pitchFamily="34" charset="0"/>
              </a:endParaRPr>
            </a:p>
          </p:txBody>
        </p:sp>
        <p:sp>
          <p:nvSpPr>
            <p:cNvPr id="208" name="Google Shape;2053;p310">
              <a:extLst>
                <a:ext uri="{FF2B5EF4-FFF2-40B4-BE49-F238E27FC236}">
                  <a16:creationId xmlns:a16="http://schemas.microsoft.com/office/drawing/2014/main" id="{312A2326-7D1F-4BAB-9012-4996EA6CE70B}"/>
                </a:ext>
              </a:extLst>
            </p:cNvPr>
            <p:cNvSpPr txBox="1"/>
            <p:nvPr/>
          </p:nvSpPr>
          <p:spPr>
            <a:xfrm>
              <a:off x="1861899" y="4353149"/>
              <a:ext cx="1579454" cy="230700"/>
            </a:xfrm>
            <a:prstGeom prst="rect">
              <a:avLst/>
            </a:prstGeom>
            <a:solidFill>
              <a:schemeClr val="bg2"/>
            </a:solidFill>
            <a:ln>
              <a:noFill/>
            </a:ln>
          </p:spPr>
          <p:txBody>
            <a:bodyPr spcFirstLastPara="1" wrap="square" lIns="0" tIns="34275" rIns="0" bIns="34275"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50" normalizeH="0" baseline="0" noProof="0">
                  <a:ln>
                    <a:noFill/>
                  </a:ln>
                  <a:effectLst/>
                  <a:uLnTx/>
                  <a:uFillTx/>
                  <a:latin typeface="CiscoSansTT" panose="020B0503020201020303" pitchFamily="34" charset="0"/>
                  <a:ea typeface="Arial"/>
                  <a:cs typeface="CiscoSansTT" panose="020B0503020201020303" pitchFamily="34" charset="0"/>
                  <a:sym typeface="Arial"/>
                </a:rPr>
                <a:t>ON/OFF NETWORK DEVICES</a:t>
              </a:r>
              <a:endParaRPr kumimoji="0" lang="en-US" sz="800" b="0" i="0" u="none" strike="noStrike" kern="1200" cap="none" spc="50" normalizeH="0" baseline="0" noProof="0">
                <a:ln>
                  <a:noFill/>
                </a:ln>
                <a:effectLst/>
                <a:uLnTx/>
                <a:uFillTx/>
                <a:latin typeface="CiscoSansTT" panose="020B0503020201020303" pitchFamily="34" charset="0"/>
                <a:ea typeface="ＭＳ Ｐゴシック" charset="0"/>
                <a:cs typeface="CiscoSansTT" panose="020B0503020201020303" pitchFamily="34" charset="0"/>
              </a:endParaRPr>
            </a:p>
          </p:txBody>
        </p:sp>
      </p:grpSp>
      <p:sp>
        <p:nvSpPr>
          <p:cNvPr id="251" name="Rectangle 4">
            <a:extLst>
              <a:ext uri="{FF2B5EF4-FFF2-40B4-BE49-F238E27FC236}">
                <a16:creationId xmlns:a16="http://schemas.microsoft.com/office/drawing/2014/main" id="{B42E3752-B1CF-4DC1-A0E8-2636E909450C}"/>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cxnSp>
        <p:nvCxnSpPr>
          <p:cNvPr id="6" name="Straight Connector 5">
            <a:extLst>
              <a:ext uri="{FF2B5EF4-FFF2-40B4-BE49-F238E27FC236}">
                <a16:creationId xmlns:a16="http://schemas.microsoft.com/office/drawing/2014/main" id="{F50BBB9D-B352-4607-A7DE-011AD10393E4}"/>
              </a:ext>
            </a:extLst>
          </p:cNvPr>
          <p:cNvCxnSpPr>
            <a:cxnSpLocks/>
            <a:stCxn id="200" idx="1"/>
          </p:cNvCxnSpPr>
          <p:nvPr/>
        </p:nvCxnSpPr>
        <p:spPr>
          <a:xfrm flipH="1">
            <a:off x="6074052" y="6014054"/>
            <a:ext cx="55534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711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B12CF-46B2-433C-A2DD-46E11F273419}"/>
              </a:ext>
            </a:extLst>
          </p:cNvPr>
          <p:cNvSpPr>
            <a:spLocks noGrp="1"/>
          </p:cNvSpPr>
          <p:nvPr>
            <p:ph type="title"/>
          </p:nvPr>
        </p:nvSpPr>
        <p:spPr/>
        <p:txBody>
          <a:bodyPr/>
          <a:lstStyle/>
          <a:p>
            <a:r>
              <a:rPr lang="en-US" sz="3200" b="1" dirty="0"/>
              <a:t>Cisco Umbrella</a:t>
            </a:r>
          </a:p>
        </p:txBody>
      </p:sp>
      <p:grpSp>
        <p:nvGrpSpPr>
          <p:cNvPr id="38" name="Group 37">
            <a:extLst>
              <a:ext uri="{FF2B5EF4-FFF2-40B4-BE49-F238E27FC236}">
                <a16:creationId xmlns:a16="http://schemas.microsoft.com/office/drawing/2014/main" id="{4412EF72-ACF6-460E-B959-2BA07A404171}"/>
              </a:ext>
            </a:extLst>
          </p:cNvPr>
          <p:cNvGrpSpPr/>
          <p:nvPr/>
        </p:nvGrpSpPr>
        <p:grpSpPr>
          <a:xfrm>
            <a:off x="583684" y="1472760"/>
            <a:ext cx="11024624" cy="4458678"/>
            <a:chOff x="191658" y="1377678"/>
            <a:chExt cx="11667525" cy="4763478"/>
          </a:xfrm>
        </p:grpSpPr>
        <p:sp>
          <p:nvSpPr>
            <p:cNvPr id="3" name="Google Shape;884;p86">
              <a:extLst>
                <a:ext uri="{FF2B5EF4-FFF2-40B4-BE49-F238E27FC236}">
                  <a16:creationId xmlns:a16="http://schemas.microsoft.com/office/drawing/2014/main" id="{F4B44E24-579E-4E68-8616-CE42F4C0DF65}"/>
                </a:ext>
              </a:extLst>
            </p:cNvPr>
            <p:cNvSpPr/>
            <p:nvPr/>
          </p:nvSpPr>
          <p:spPr>
            <a:xfrm>
              <a:off x="1233188" y="2426965"/>
              <a:ext cx="528091" cy="492301"/>
            </a:xfrm>
            <a:custGeom>
              <a:avLst/>
              <a:gdLst/>
              <a:ahLst/>
              <a:cxnLst/>
              <a:rect l="l" t="t" r="r" b="b"/>
              <a:pathLst>
                <a:path w="9079" h="9080" extrusionOk="0">
                  <a:moveTo>
                    <a:pt x="9078" y="4539"/>
                  </a:moveTo>
                  <a:cubicBezTo>
                    <a:pt x="9078" y="5375"/>
                    <a:pt x="8888" y="6085"/>
                    <a:pt x="8470" y="6809"/>
                  </a:cubicBezTo>
                  <a:cubicBezTo>
                    <a:pt x="8052" y="7533"/>
                    <a:pt x="7533" y="8053"/>
                    <a:pt x="6809" y="8470"/>
                  </a:cubicBezTo>
                  <a:cubicBezTo>
                    <a:pt x="6085" y="8888"/>
                    <a:pt x="5374" y="9079"/>
                    <a:pt x="4539" y="9079"/>
                  </a:cubicBezTo>
                  <a:cubicBezTo>
                    <a:pt x="3703" y="9079"/>
                    <a:pt x="2993" y="8888"/>
                    <a:pt x="2270" y="8470"/>
                  </a:cubicBezTo>
                  <a:cubicBezTo>
                    <a:pt x="1546" y="8053"/>
                    <a:pt x="1026" y="7533"/>
                    <a:pt x="608" y="6809"/>
                  </a:cubicBezTo>
                  <a:cubicBezTo>
                    <a:pt x="190" y="6085"/>
                    <a:pt x="0" y="5375"/>
                    <a:pt x="0" y="4539"/>
                  </a:cubicBezTo>
                  <a:cubicBezTo>
                    <a:pt x="0" y="3704"/>
                    <a:pt x="190" y="2994"/>
                    <a:pt x="608" y="2270"/>
                  </a:cubicBezTo>
                  <a:cubicBezTo>
                    <a:pt x="1026" y="1547"/>
                    <a:pt x="1546" y="1026"/>
                    <a:pt x="2270" y="608"/>
                  </a:cubicBezTo>
                  <a:cubicBezTo>
                    <a:pt x="2993" y="190"/>
                    <a:pt x="3704" y="0"/>
                    <a:pt x="4539" y="0"/>
                  </a:cubicBezTo>
                  <a:cubicBezTo>
                    <a:pt x="5375" y="0"/>
                    <a:pt x="6085" y="190"/>
                    <a:pt x="6809" y="608"/>
                  </a:cubicBezTo>
                  <a:cubicBezTo>
                    <a:pt x="7533" y="1026"/>
                    <a:pt x="8052" y="1547"/>
                    <a:pt x="8470" y="2270"/>
                  </a:cubicBezTo>
                  <a:cubicBezTo>
                    <a:pt x="8888" y="2994"/>
                    <a:pt x="9078" y="3704"/>
                    <a:pt x="9078" y="4539"/>
                  </a:cubicBezTo>
                </a:path>
              </a:pathLst>
            </a:custGeom>
            <a:solidFill>
              <a:schemeClr val="accent1"/>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4" name="Google Shape;885;p86">
              <a:extLst>
                <a:ext uri="{FF2B5EF4-FFF2-40B4-BE49-F238E27FC236}">
                  <a16:creationId xmlns:a16="http://schemas.microsoft.com/office/drawing/2014/main" id="{CB8678E1-5E77-4A54-8C2C-39EC9E3DD990}"/>
                </a:ext>
              </a:extLst>
            </p:cNvPr>
            <p:cNvSpPr/>
            <p:nvPr/>
          </p:nvSpPr>
          <p:spPr>
            <a:xfrm>
              <a:off x="1283973" y="2549863"/>
              <a:ext cx="476540" cy="368449"/>
            </a:xfrm>
            <a:custGeom>
              <a:avLst/>
              <a:gdLst/>
              <a:ahLst/>
              <a:cxnLst/>
              <a:rect l="l" t="t" r="r" b="b"/>
              <a:pathLst>
                <a:path w="8195" h="6797" extrusionOk="0">
                  <a:moveTo>
                    <a:pt x="0" y="2784"/>
                  </a:moveTo>
                  <a:lnTo>
                    <a:pt x="4013" y="6796"/>
                  </a:lnTo>
                  <a:cubicBezTo>
                    <a:pt x="6256" y="6627"/>
                    <a:pt x="8043" y="4827"/>
                    <a:pt x="8194" y="2579"/>
                  </a:cubicBezTo>
                  <a:lnTo>
                    <a:pt x="7350" y="1735"/>
                  </a:lnTo>
                  <a:cubicBezTo>
                    <a:pt x="7350" y="1735"/>
                    <a:pt x="5029" y="0"/>
                    <a:pt x="3257" y="255"/>
                  </a:cubicBezTo>
                  <a:cubicBezTo>
                    <a:pt x="1640" y="487"/>
                    <a:pt x="0" y="2784"/>
                    <a:pt x="0" y="2784"/>
                  </a:cubicBezTo>
                </a:path>
              </a:pathLst>
            </a:custGeom>
            <a:solidFill>
              <a:srgbClr val="4AA3DA"/>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5" name="Google Shape;886;p86">
              <a:extLst>
                <a:ext uri="{FF2B5EF4-FFF2-40B4-BE49-F238E27FC236}">
                  <a16:creationId xmlns:a16="http://schemas.microsoft.com/office/drawing/2014/main" id="{C9AACE8D-F87E-4CCC-B96C-87155A713725}"/>
                </a:ext>
              </a:extLst>
            </p:cNvPr>
            <p:cNvSpPr/>
            <p:nvPr/>
          </p:nvSpPr>
          <p:spPr>
            <a:xfrm>
              <a:off x="1378524" y="2562451"/>
              <a:ext cx="237423" cy="221332"/>
            </a:xfrm>
            <a:prstGeom prst="ellipse">
              <a:avLst/>
            </a:prstGeom>
            <a:solidFill>
              <a:schemeClr val="accent1"/>
            </a:solidFill>
            <a:ln>
              <a:noFill/>
            </a:ln>
          </p:spPr>
          <p:txBody>
            <a:bodyPr spcFirstLastPara="1" wrap="square" lIns="91425" tIns="45700" rIns="91425" bIns="45700" anchor="ctr" anchorCtr="0">
              <a:noAutofit/>
            </a:bodyPr>
            <a:lstStyle/>
            <a:p>
              <a:pPr algn="ctr" defTabSz="457189">
                <a:spcBef>
                  <a:spcPts val="0"/>
                </a:spcBef>
                <a:spcAft>
                  <a:spcPts val="0"/>
                </a:spcAft>
                <a:defRPr/>
              </a:pPr>
              <a:endParaRPr>
                <a:solidFill>
                  <a:srgbClr val="005073"/>
                </a:solidFill>
                <a:latin typeface="CiscoSansTT ExtraLight"/>
                <a:ea typeface="Arial"/>
                <a:cs typeface="Arial"/>
                <a:sym typeface="Arial"/>
              </a:endParaRPr>
            </a:p>
          </p:txBody>
        </p:sp>
        <p:sp>
          <p:nvSpPr>
            <p:cNvPr id="6" name="Google Shape;887;p86">
              <a:extLst>
                <a:ext uri="{FF2B5EF4-FFF2-40B4-BE49-F238E27FC236}">
                  <a16:creationId xmlns:a16="http://schemas.microsoft.com/office/drawing/2014/main" id="{CA6D3811-421C-4586-9A40-406EE6E63798}"/>
                </a:ext>
              </a:extLst>
            </p:cNvPr>
            <p:cNvSpPr/>
            <p:nvPr/>
          </p:nvSpPr>
          <p:spPr>
            <a:xfrm rot="10800000" flipH="1">
              <a:off x="197162" y="5572895"/>
              <a:ext cx="11662017" cy="568255"/>
            </a:xfrm>
            <a:prstGeom prst="round2SameRect">
              <a:avLst>
                <a:gd name="adj1" fmla="val 21585"/>
                <a:gd name="adj2" fmla="val 0"/>
              </a:avLst>
            </a:prstGeom>
            <a:solidFill>
              <a:schemeClr val="accent1"/>
            </a:solidFill>
            <a:ln>
              <a:noFill/>
            </a:ln>
          </p:spPr>
          <p:txBody>
            <a:bodyPr spcFirstLastPara="1" wrap="square" lIns="68575" tIns="34275" rIns="68575" bIns="34275" anchor="ctr" anchorCtr="0">
              <a:noAutofit/>
            </a:bodyPr>
            <a:lstStyle/>
            <a:p>
              <a:pPr algn="ctr" defTabSz="457189">
                <a:spcBef>
                  <a:spcPts val="0"/>
                </a:spcBef>
                <a:spcAft>
                  <a:spcPts val="0"/>
                </a:spcAft>
                <a:buClr>
                  <a:srgbClr val="282828"/>
                </a:buClr>
                <a:buSzPts val="1800"/>
                <a:defRPr/>
              </a:pPr>
              <a:endParaRPr>
                <a:solidFill>
                  <a:srgbClr val="FFFFFF"/>
                </a:solidFill>
                <a:latin typeface="CiscoSansTT ExtraLight"/>
                <a:ea typeface="Arial"/>
                <a:cs typeface="Arial"/>
                <a:sym typeface="Arial"/>
              </a:endParaRPr>
            </a:p>
          </p:txBody>
        </p:sp>
        <p:sp>
          <p:nvSpPr>
            <p:cNvPr id="7" name="Google Shape;888;p86">
              <a:extLst>
                <a:ext uri="{FF2B5EF4-FFF2-40B4-BE49-F238E27FC236}">
                  <a16:creationId xmlns:a16="http://schemas.microsoft.com/office/drawing/2014/main" id="{0C981C0A-FBC9-435C-81BF-AF2C5548D4E0}"/>
                </a:ext>
              </a:extLst>
            </p:cNvPr>
            <p:cNvSpPr/>
            <p:nvPr/>
          </p:nvSpPr>
          <p:spPr>
            <a:xfrm>
              <a:off x="191664" y="1382242"/>
              <a:ext cx="11667519" cy="568255"/>
            </a:xfrm>
            <a:prstGeom prst="round2SameRect">
              <a:avLst>
                <a:gd name="adj1" fmla="val 24195"/>
                <a:gd name="adj2" fmla="val 0"/>
              </a:avLst>
            </a:prstGeom>
            <a:solidFill>
              <a:schemeClr val="accent1"/>
            </a:solidFill>
            <a:ln>
              <a:noFill/>
            </a:ln>
          </p:spPr>
          <p:txBody>
            <a:bodyPr spcFirstLastPara="1" wrap="square" lIns="68575" tIns="34275" rIns="68575" bIns="34275" anchor="ctr" anchorCtr="0">
              <a:noAutofit/>
            </a:bodyPr>
            <a:lstStyle/>
            <a:p>
              <a:pPr algn="ctr" defTabSz="457189">
                <a:spcBef>
                  <a:spcPts val="0"/>
                </a:spcBef>
                <a:spcAft>
                  <a:spcPts val="0"/>
                </a:spcAft>
                <a:buClr>
                  <a:srgbClr val="282828"/>
                </a:buClr>
                <a:buSzPts val="1800"/>
                <a:defRPr/>
              </a:pPr>
              <a:endParaRPr>
                <a:solidFill>
                  <a:srgbClr val="FFFFFF"/>
                </a:solidFill>
                <a:latin typeface="CiscoSansTT ExtraLight"/>
                <a:ea typeface="Arial"/>
                <a:cs typeface="Arial"/>
                <a:sym typeface="Arial"/>
              </a:endParaRPr>
            </a:p>
          </p:txBody>
        </p:sp>
        <p:sp>
          <p:nvSpPr>
            <p:cNvPr id="8" name="Google Shape;890;p86">
              <a:extLst>
                <a:ext uri="{FF2B5EF4-FFF2-40B4-BE49-F238E27FC236}">
                  <a16:creationId xmlns:a16="http://schemas.microsoft.com/office/drawing/2014/main" id="{26E1C90E-7488-461B-A682-04955B4F8B25}"/>
                </a:ext>
              </a:extLst>
            </p:cNvPr>
            <p:cNvSpPr/>
            <p:nvPr/>
          </p:nvSpPr>
          <p:spPr>
            <a:xfrm>
              <a:off x="435792" y="3107689"/>
              <a:ext cx="3630632" cy="2565805"/>
            </a:xfrm>
            <a:prstGeom prst="rect">
              <a:avLst/>
            </a:prstGeom>
            <a:noFill/>
            <a:ln>
              <a:noFill/>
            </a:ln>
          </p:spPr>
          <p:txBody>
            <a:bodyPr spcFirstLastPara="1" wrap="square" lIns="68575" tIns="34275" rIns="68575" bIns="34275" anchor="t" anchorCtr="0">
              <a:noAutofit/>
            </a:bodyPr>
            <a:lstStyle/>
            <a:p>
              <a:pPr algn="ctr" defTabSz="457189">
                <a:spcBef>
                  <a:spcPts val="0"/>
                </a:spcBef>
                <a:spcAft>
                  <a:spcPts val="0"/>
                </a:spcAft>
                <a:buClr>
                  <a:srgbClr val="282828"/>
                </a:buClr>
                <a:buSzPts val="1400"/>
                <a:defRPr/>
              </a:pPr>
              <a:r>
                <a:rPr lang="en-US" sz="1400">
                  <a:latin typeface="CiscoSansTT ExtraLight"/>
                  <a:ea typeface="Arial"/>
                  <a:cs typeface="Arial"/>
                  <a:sym typeface="Arial"/>
                </a:rPr>
                <a:t>On and off corporate network</a:t>
              </a:r>
              <a:endParaRPr sz="1100">
                <a:latin typeface="CiscoSansTT ExtraLight"/>
                <a:ea typeface="Arial"/>
                <a:cs typeface="Arial"/>
                <a:sym typeface="Arial"/>
              </a:endParaRPr>
            </a:p>
            <a:p>
              <a:pPr algn="ctr" defTabSz="457189">
                <a:spcBef>
                  <a:spcPts val="1400"/>
                </a:spcBef>
                <a:spcAft>
                  <a:spcPts val="0"/>
                </a:spcAft>
                <a:buClr>
                  <a:srgbClr val="282828"/>
                </a:buClr>
                <a:buSzPts val="1400"/>
                <a:defRPr/>
              </a:pPr>
              <a:r>
                <a:rPr lang="en-US" sz="1400">
                  <a:latin typeface="CiscoSansTT ExtraLight"/>
                  <a:ea typeface="Arial"/>
                  <a:cs typeface="Arial"/>
                  <a:sym typeface="Arial"/>
                </a:rPr>
                <a:t>All Internet and Web traffic</a:t>
              </a:r>
              <a:endParaRPr sz="1100">
                <a:latin typeface="CiscoSansTT ExtraLight"/>
                <a:ea typeface="Arial"/>
                <a:cs typeface="Arial"/>
                <a:sym typeface="Arial"/>
              </a:endParaRPr>
            </a:p>
            <a:p>
              <a:pPr algn="ctr" defTabSz="457189">
                <a:spcBef>
                  <a:spcPts val="1400"/>
                </a:spcBef>
                <a:spcAft>
                  <a:spcPts val="0"/>
                </a:spcAft>
                <a:buClr>
                  <a:srgbClr val="282828"/>
                </a:buClr>
                <a:buSzPts val="1400"/>
                <a:defRPr/>
              </a:pPr>
              <a:r>
                <a:rPr lang="en-US" sz="1400">
                  <a:latin typeface="CiscoSansTT ExtraLight"/>
                  <a:ea typeface="Arial"/>
                  <a:cs typeface="Arial"/>
                  <a:sym typeface="Arial"/>
                </a:rPr>
                <a:t>All apps</a:t>
              </a:r>
              <a:endParaRPr sz="1100">
                <a:latin typeface="CiscoSansTT ExtraLight"/>
                <a:ea typeface="Arial"/>
                <a:cs typeface="Arial"/>
                <a:sym typeface="Arial"/>
              </a:endParaRPr>
            </a:p>
            <a:p>
              <a:pPr algn="ctr" defTabSz="457189">
                <a:spcBef>
                  <a:spcPts val="1400"/>
                </a:spcBef>
                <a:spcAft>
                  <a:spcPts val="0"/>
                </a:spcAft>
                <a:buClr>
                  <a:srgbClr val="282828"/>
                </a:buClr>
                <a:buSzPts val="1400"/>
                <a:defRPr/>
              </a:pPr>
              <a:r>
                <a:rPr lang="en-US" sz="1400">
                  <a:latin typeface="CiscoSansTT ExtraLight"/>
                  <a:ea typeface="Arial"/>
                  <a:cs typeface="Arial"/>
                  <a:sym typeface="Arial"/>
                </a:rPr>
                <a:t>All devices </a:t>
              </a:r>
            </a:p>
            <a:p>
              <a:pPr algn="ctr" defTabSz="457189">
                <a:spcBef>
                  <a:spcPts val="1400"/>
                </a:spcBef>
                <a:spcAft>
                  <a:spcPts val="0"/>
                </a:spcAft>
                <a:buClr>
                  <a:srgbClr val="282828"/>
                </a:buClr>
                <a:buSzPts val="1400"/>
                <a:defRPr/>
              </a:pPr>
              <a:r>
                <a:rPr lang="en-US" sz="1400">
                  <a:latin typeface="CiscoSansTT ExtraLight"/>
                  <a:ea typeface="Arial"/>
                  <a:cs typeface="Arial"/>
                  <a:sym typeface="Arial"/>
                </a:rPr>
                <a:t>SSL decryption</a:t>
              </a:r>
              <a:endParaRPr sz="1100">
                <a:latin typeface="CiscoSansTT ExtraLight"/>
                <a:ea typeface="Arial"/>
                <a:cs typeface="Arial"/>
                <a:sym typeface="Arial"/>
              </a:endParaRPr>
            </a:p>
          </p:txBody>
        </p:sp>
        <p:sp>
          <p:nvSpPr>
            <p:cNvPr id="9" name="Google Shape;891;p86">
              <a:extLst>
                <a:ext uri="{FF2B5EF4-FFF2-40B4-BE49-F238E27FC236}">
                  <a16:creationId xmlns:a16="http://schemas.microsoft.com/office/drawing/2014/main" id="{6F21D74D-72EF-4DC0-9D7B-6C72C37F5B4D}"/>
                </a:ext>
              </a:extLst>
            </p:cNvPr>
            <p:cNvSpPr/>
            <p:nvPr/>
          </p:nvSpPr>
          <p:spPr>
            <a:xfrm>
              <a:off x="8100521" y="3107688"/>
              <a:ext cx="3630630" cy="2009146"/>
            </a:xfrm>
            <a:prstGeom prst="rect">
              <a:avLst/>
            </a:prstGeom>
            <a:noFill/>
            <a:ln>
              <a:noFill/>
            </a:ln>
          </p:spPr>
          <p:txBody>
            <a:bodyPr spcFirstLastPara="1" wrap="square" lIns="68575" tIns="34275" rIns="68575" bIns="34275" anchor="t" anchorCtr="0">
              <a:noAutofit/>
            </a:bodyPr>
            <a:lstStyle/>
            <a:p>
              <a:pPr algn="ctr" defTabSz="457189">
                <a:spcBef>
                  <a:spcPts val="0"/>
                </a:spcBef>
                <a:spcAft>
                  <a:spcPts val="0"/>
                </a:spcAft>
                <a:buClr>
                  <a:srgbClr val="333333"/>
                </a:buClr>
                <a:buSzPts val="1400"/>
                <a:defRPr/>
              </a:pPr>
              <a:r>
                <a:rPr lang="en-US" sz="1400">
                  <a:latin typeface="CiscoSansTT ExtraLight"/>
                  <a:ea typeface="Arial"/>
                  <a:cs typeface="Arial"/>
                  <a:sym typeface="Arial"/>
                </a:rPr>
                <a:t>URL block/allow lists </a:t>
              </a:r>
            </a:p>
            <a:p>
              <a:pPr algn="ctr" defTabSz="457189">
                <a:spcBef>
                  <a:spcPts val="0"/>
                </a:spcBef>
                <a:spcAft>
                  <a:spcPts val="0"/>
                </a:spcAft>
                <a:buClr>
                  <a:srgbClr val="333333"/>
                </a:buClr>
                <a:buSzPts val="1400"/>
                <a:defRPr/>
              </a:pPr>
              <a:endParaRPr lang="en-US" sz="1400">
                <a:latin typeface="CiscoSansTT ExtraLight"/>
                <a:ea typeface="Arial"/>
                <a:cs typeface="Arial"/>
                <a:sym typeface="Arial"/>
              </a:endParaRPr>
            </a:p>
            <a:p>
              <a:pPr algn="ctr" defTabSz="457189">
                <a:spcBef>
                  <a:spcPts val="0"/>
                </a:spcBef>
                <a:spcAft>
                  <a:spcPts val="0"/>
                </a:spcAft>
                <a:buClr>
                  <a:srgbClr val="333333"/>
                </a:buClr>
                <a:buSzPts val="1400"/>
                <a:defRPr/>
              </a:pPr>
              <a:r>
                <a:rPr lang="en-US" sz="1400">
                  <a:latin typeface="CiscoSansTT ExtraLight"/>
                  <a:ea typeface="Arial"/>
                  <a:cs typeface="Arial"/>
                  <a:sym typeface="Arial"/>
                </a:rPr>
                <a:t>Port &amp; protocol rules </a:t>
              </a:r>
              <a:endParaRPr sz="1100">
                <a:latin typeface="CiscoSansTT ExtraLight"/>
                <a:ea typeface="Arial"/>
                <a:cs typeface="Arial"/>
                <a:sym typeface="Arial"/>
              </a:endParaRPr>
            </a:p>
            <a:p>
              <a:pPr algn="ctr" defTabSz="457189">
                <a:spcBef>
                  <a:spcPts val="1400"/>
                </a:spcBef>
                <a:spcAft>
                  <a:spcPts val="0"/>
                </a:spcAft>
                <a:buClr>
                  <a:srgbClr val="333333"/>
                </a:buClr>
                <a:buSzPts val="1400"/>
                <a:defRPr/>
              </a:pPr>
              <a:r>
                <a:rPr lang="en-US" sz="1400">
                  <a:latin typeface="CiscoSansTT ExtraLight"/>
                  <a:ea typeface="Arial"/>
                  <a:cs typeface="Arial"/>
                  <a:sym typeface="Arial"/>
                </a:rPr>
                <a:t>Content filtering</a:t>
              </a:r>
              <a:endParaRPr sz="1100">
                <a:latin typeface="CiscoSansTT ExtraLight"/>
                <a:ea typeface="Arial"/>
                <a:cs typeface="Arial"/>
                <a:sym typeface="Arial"/>
              </a:endParaRPr>
            </a:p>
            <a:p>
              <a:pPr algn="ctr" defTabSz="457189">
                <a:spcBef>
                  <a:spcPts val="1400"/>
                </a:spcBef>
                <a:spcAft>
                  <a:spcPts val="0"/>
                </a:spcAft>
                <a:buClr>
                  <a:srgbClr val="333333"/>
                </a:buClr>
                <a:buSzPts val="1400"/>
                <a:defRPr/>
              </a:pPr>
              <a:r>
                <a:rPr lang="en-US" sz="1400">
                  <a:latin typeface="CiscoSansTT ExtraLight"/>
                  <a:ea typeface="Arial"/>
                  <a:cs typeface="Arial"/>
                  <a:sym typeface="Arial"/>
                </a:rPr>
                <a:t>App blocking</a:t>
              </a:r>
            </a:p>
            <a:p>
              <a:pPr algn="ctr" defTabSz="457189">
                <a:spcBef>
                  <a:spcPts val="1400"/>
                </a:spcBef>
                <a:spcAft>
                  <a:spcPts val="0"/>
                </a:spcAft>
                <a:buClr>
                  <a:srgbClr val="333333"/>
                </a:buClr>
                <a:buSzPts val="1400"/>
                <a:defRPr/>
              </a:pPr>
              <a:r>
                <a:rPr lang="en-US" sz="1400">
                  <a:latin typeface="CiscoSansTT ExtraLight"/>
                  <a:ea typeface="Arial"/>
                  <a:cs typeface="Arial"/>
                  <a:sym typeface="Arial"/>
                </a:rPr>
                <a:t>Granular app controls</a:t>
              </a:r>
            </a:p>
          </p:txBody>
        </p:sp>
        <p:sp>
          <p:nvSpPr>
            <p:cNvPr id="10" name="Google Shape;892;p86">
              <a:extLst>
                <a:ext uri="{FF2B5EF4-FFF2-40B4-BE49-F238E27FC236}">
                  <a16:creationId xmlns:a16="http://schemas.microsoft.com/office/drawing/2014/main" id="{996BB775-77FC-4927-BCBD-5CAFE614C34C}"/>
                </a:ext>
              </a:extLst>
            </p:cNvPr>
            <p:cNvSpPr/>
            <p:nvPr/>
          </p:nvSpPr>
          <p:spPr>
            <a:xfrm>
              <a:off x="191661" y="1377678"/>
              <a:ext cx="11667521" cy="4763474"/>
            </a:xfrm>
            <a:prstGeom prst="roundRect">
              <a:avLst>
                <a:gd name="adj" fmla="val 2723"/>
              </a:avLst>
            </a:prstGeom>
            <a:noFill/>
            <a:ln w="12700" cap="rnd" cmpd="sng">
              <a:solidFill>
                <a:schemeClr val="accent1"/>
              </a:solidFill>
              <a:prstDash val="solid"/>
              <a:round/>
              <a:headEnd type="none" w="sm" len="sm"/>
              <a:tailEnd type="none" w="sm" len="sm"/>
            </a:ln>
          </p:spPr>
          <p:txBody>
            <a:bodyPr spcFirstLastPara="1" wrap="square" lIns="91425" tIns="45725" rIns="91425" bIns="45725" anchor="ctr" anchorCtr="0">
              <a:noAutofit/>
            </a:bodyPr>
            <a:lstStyle/>
            <a:p>
              <a:pPr algn="ctr" defTabSz="457189">
                <a:spcBef>
                  <a:spcPts val="0"/>
                </a:spcBef>
                <a:spcAft>
                  <a:spcPts val="0"/>
                </a:spcAft>
                <a:buClr>
                  <a:srgbClr val="282828"/>
                </a:buClr>
                <a:buSzPts val="1800"/>
                <a:defRPr/>
              </a:pPr>
              <a:endParaRPr>
                <a:solidFill>
                  <a:srgbClr val="005073"/>
                </a:solidFill>
                <a:latin typeface="CiscoSansTT ExtraLight"/>
                <a:ea typeface="Arial"/>
                <a:cs typeface="Arial"/>
                <a:sym typeface="Arial"/>
              </a:endParaRPr>
            </a:p>
          </p:txBody>
        </p:sp>
        <p:sp>
          <p:nvSpPr>
            <p:cNvPr id="11" name="Google Shape;893;p86">
              <a:extLst>
                <a:ext uri="{FF2B5EF4-FFF2-40B4-BE49-F238E27FC236}">
                  <a16:creationId xmlns:a16="http://schemas.microsoft.com/office/drawing/2014/main" id="{5F9885F8-6AF8-4F7C-8173-2649A3A2DC39}"/>
                </a:ext>
              </a:extLst>
            </p:cNvPr>
            <p:cNvSpPr/>
            <p:nvPr/>
          </p:nvSpPr>
          <p:spPr>
            <a:xfrm>
              <a:off x="4132224" y="3107688"/>
              <a:ext cx="3812527" cy="2009146"/>
            </a:xfrm>
            <a:prstGeom prst="rect">
              <a:avLst/>
            </a:prstGeom>
            <a:noFill/>
            <a:ln>
              <a:noFill/>
            </a:ln>
          </p:spPr>
          <p:txBody>
            <a:bodyPr spcFirstLastPara="1" wrap="square" lIns="68575" tIns="34275" rIns="68575" bIns="34275" anchor="t" anchorCtr="0">
              <a:noAutofit/>
            </a:bodyPr>
            <a:lstStyle/>
            <a:p>
              <a:pPr algn="ctr" defTabSz="457189">
                <a:spcBef>
                  <a:spcPts val="0"/>
                </a:spcBef>
                <a:spcAft>
                  <a:spcPts val="0"/>
                </a:spcAft>
                <a:buClr>
                  <a:srgbClr val="333333"/>
                </a:buClr>
                <a:buSzPts val="1400"/>
                <a:defRPr/>
              </a:pPr>
              <a:r>
                <a:rPr lang="en-US" sz="1400" dirty="0">
                  <a:latin typeface="CiscoSansTT ExtraLight"/>
                  <a:ea typeface="Arial"/>
                  <a:cs typeface="Arial"/>
                  <a:sym typeface="Arial"/>
                </a:rPr>
                <a:t>DNS-layer security </a:t>
              </a:r>
            </a:p>
            <a:p>
              <a:pPr algn="ctr" defTabSz="457189">
                <a:spcBef>
                  <a:spcPts val="1400"/>
                </a:spcBef>
                <a:spcAft>
                  <a:spcPts val="0"/>
                </a:spcAft>
                <a:buClr>
                  <a:srgbClr val="333333"/>
                </a:buClr>
                <a:buSzPts val="1400"/>
                <a:defRPr/>
              </a:pPr>
              <a:r>
                <a:rPr lang="en-US" sz="1400" dirty="0">
                  <a:latin typeface="CiscoSansTT ExtraLight"/>
                  <a:ea typeface="Arial"/>
                  <a:cs typeface="Arial"/>
                  <a:sym typeface="Arial"/>
                </a:rPr>
                <a:t>Web inspection </a:t>
              </a:r>
              <a:endParaRPr sz="1100" dirty="0">
                <a:latin typeface="CiscoSansTT ExtraLight"/>
                <a:ea typeface="Arial"/>
                <a:cs typeface="Arial"/>
                <a:sym typeface="Arial"/>
              </a:endParaRPr>
            </a:p>
            <a:p>
              <a:pPr algn="ctr" defTabSz="457189">
                <a:spcBef>
                  <a:spcPts val="1400"/>
                </a:spcBef>
                <a:spcAft>
                  <a:spcPts val="0"/>
                </a:spcAft>
                <a:buClr>
                  <a:srgbClr val="333333"/>
                </a:buClr>
                <a:buSzPts val="1400"/>
                <a:defRPr/>
              </a:pPr>
              <a:r>
                <a:rPr lang="en-US" sz="1400" dirty="0">
                  <a:latin typeface="CiscoSansTT ExtraLight"/>
                  <a:ea typeface="Arial"/>
                  <a:cs typeface="Arial"/>
                  <a:sym typeface="Arial"/>
                </a:rPr>
                <a:t>File inspection</a:t>
              </a:r>
            </a:p>
            <a:p>
              <a:pPr algn="ctr" defTabSz="457189">
                <a:spcBef>
                  <a:spcPts val="1400"/>
                </a:spcBef>
                <a:spcAft>
                  <a:spcPts val="0"/>
                </a:spcAft>
                <a:buClr>
                  <a:srgbClr val="333333"/>
                </a:buClr>
                <a:buSzPts val="1400"/>
                <a:defRPr/>
              </a:pPr>
              <a:r>
                <a:rPr lang="en-US" sz="1400" dirty="0">
                  <a:latin typeface="CiscoSansTT ExtraLight"/>
                  <a:ea typeface="Arial"/>
                  <a:cs typeface="Arial"/>
                  <a:sym typeface="Arial"/>
                </a:rPr>
                <a:t>Sandboxing</a:t>
              </a:r>
            </a:p>
            <a:p>
              <a:pPr algn="ctr" defTabSz="457189">
                <a:spcBef>
                  <a:spcPts val="1400"/>
                </a:spcBef>
                <a:spcAft>
                  <a:spcPts val="0"/>
                </a:spcAft>
                <a:buClr>
                  <a:srgbClr val="333333"/>
                </a:buClr>
                <a:buSzPts val="1400"/>
                <a:defRPr/>
              </a:pPr>
              <a:r>
                <a:rPr lang="en-US" sz="1400" dirty="0">
                  <a:latin typeface="CiscoSansTT ExtraLight"/>
                  <a:ea typeface="Arial"/>
                  <a:cs typeface="Arial"/>
                  <a:sym typeface="Arial"/>
                </a:rPr>
                <a:t>Threat intel access</a:t>
              </a:r>
            </a:p>
            <a:p>
              <a:pPr algn="ctr" defTabSz="457189">
                <a:spcBef>
                  <a:spcPts val="1400"/>
                </a:spcBef>
                <a:spcAft>
                  <a:spcPts val="0"/>
                </a:spcAft>
                <a:buClr>
                  <a:srgbClr val="333333"/>
                </a:buClr>
                <a:buSzPts val="1400"/>
                <a:defRPr/>
              </a:pPr>
              <a:r>
                <a:rPr lang="en-US" sz="1400" dirty="0">
                  <a:latin typeface="CiscoSansTT ExtraLight"/>
                  <a:ea typeface="Arial"/>
                  <a:cs typeface="Arial"/>
                  <a:sym typeface="Arial"/>
                </a:rPr>
                <a:t> </a:t>
              </a:r>
              <a:endParaRPr sz="1100" dirty="0">
                <a:latin typeface="CiscoSansTT ExtraLight"/>
                <a:ea typeface="Arial"/>
                <a:cs typeface="Arial"/>
                <a:sym typeface="Arial"/>
              </a:endParaRPr>
            </a:p>
          </p:txBody>
        </p:sp>
        <p:sp>
          <p:nvSpPr>
            <p:cNvPr id="12" name="Google Shape;894;p86">
              <a:extLst>
                <a:ext uri="{FF2B5EF4-FFF2-40B4-BE49-F238E27FC236}">
                  <a16:creationId xmlns:a16="http://schemas.microsoft.com/office/drawing/2014/main" id="{FB9E945E-33EB-4DDF-8428-81EEF2566A2E}"/>
                </a:ext>
              </a:extLst>
            </p:cNvPr>
            <p:cNvSpPr/>
            <p:nvPr/>
          </p:nvSpPr>
          <p:spPr>
            <a:xfrm>
              <a:off x="2578289" y="1428778"/>
              <a:ext cx="6910765" cy="418205"/>
            </a:xfrm>
            <a:prstGeom prst="roundRect">
              <a:avLst>
                <a:gd name="adj" fmla="val 19101"/>
              </a:avLst>
            </a:prstGeom>
            <a:noFill/>
            <a:ln>
              <a:noFill/>
            </a:ln>
          </p:spPr>
          <p:txBody>
            <a:bodyPr spcFirstLastPara="1" wrap="square" lIns="91425" tIns="45725" rIns="91425" bIns="45725" anchor="t" anchorCtr="0">
              <a:noAutofit/>
            </a:bodyPr>
            <a:lstStyle/>
            <a:p>
              <a:pPr algn="ctr" defTabSz="457189">
                <a:spcBef>
                  <a:spcPts val="0"/>
                </a:spcBef>
                <a:spcAft>
                  <a:spcPts val="0"/>
                </a:spcAft>
                <a:buClr>
                  <a:srgbClr val="FFFFFF"/>
                </a:buClr>
                <a:buSzPts val="1800"/>
                <a:defRPr/>
              </a:pPr>
              <a:r>
                <a:rPr lang="en-US" dirty="0">
                  <a:solidFill>
                    <a:srgbClr val="FFFFFF"/>
                  </a:solidFill>
                  <a:latin typeface="CiscoSansTT ExtraLight"/>
                  <a:ea typeface="Arial"/>
                  <a:cs typeface="Arial"/>
                  <a:sym typeface="Arial"/>
                </a:rPr>
                <a:t>Secure onramp to the internet, everywhere</a:t>
              </a:r>
              <a:endParaRPr sz="1100" dirty="0">
                <a:solidFill>
                  <a:srgbClr val="FFFFFF"/>
                </a:solidFill>
                <a:latin typeface="CiscoSansTT ExtraLight"/>
                <a:ea typeface="Arial"/>
                <a:cs typeface="Arial"/>
                <a:sym typeface="Arial"/>
              </a:endParaRPr>
            </a:p>
          </p:txBody>
        </p:sp>
        <p:grpSp>
          <p:nvGrpSpPr>
            <p:cNvPr id="13" name="Google Shape;895;p86">
              <a:extLst>
                <a:ext uri="{FF2B5EF4-FFF2-40B4-BE49-F238E27FC236}">
                  <a16:creationId xmlns:a16="http://schemas.microsoft.com/office/drawing/2014/main" id="{5D4F99EA-2C6E-4F62-92AC-6002EFB1A4D9}"/>
                </a:ext>
              </a:extLst>
            </p:cNvPr>
            <p:cNvGrpSpPr/>
            <p:nvPr/>
          </p:nvGrpSpPr>
          <p:grpSpPr>
            <a:xfrm>
              <a:off x="4079821" y="2226578"/>
              <a:ext cx="3891201" cy="3070402"/>
              <a:chOff x="3223572" y="1786268"/>
              <a:chExt cx="2695074" cy="2281187"/>
            </a:xfrm>
          </p:grpSpPr>
          <p:cxnSp>
            <p:nvCxnSpPr>
              <p:cNvPr id="14" name="Google Shape;896;p86">
                <a:extLst>
                  <a:ext uri="{FF2B5EF4-FFF2-40B4-BE49-F238E27FC236}">
                    <a16:creationId xmlns:a16="http://schemas.microsoft.com/office/drawing/2014/main" id="{23E9BBD6-7C38-4AD1-B581-B57CB049F215}"/>
                  </a:ext>
                </a:extLst>
              </p:cNvPr>
              <p:cNvCxnSpPr/>
              <p:nvPr/>
            </p:nvCxnSpPr>
            <p:spPr>
              <a:xfrm>
                <a:off x="3223572" y="1786268"/>
                <a:ext cx="0" cy="2281187"/>
              </a:xfrm>
              <a:prstGeom prst="straightConnector1">
                <a:avLst/>
              </a:prstGeom>
              <a:noFill/>
              <a:ln w="12700" cap="flat" cmpd="sng">
                <a:solidFill>
                  <a:srgbClr val="BFBFBF"/>
                </a:solidFill>
                <a:prstDash val="solid"/>
                <a:round/>
                <a:headEnd type="none" w="sm" len="sm"/>
                <a:tailEnd type="none" w="sm" len="sm"/>
              </a:ln>
            </p:spPr>
          </p:cxnSp>
          <p:cxnSp>
            <p:nvCxnSpPr>
              <p:cNvPr id="15" name="Google Shape;897;p86">
                <a:extLst>
                  <a:ext uri="{FF2B5EF4-FFF2-40B4-BE49-F238E27FC236}">
                    <a16:creationId xmlns:a16="http://schemas.microsoft.com/office/drawing/2014/main" id="{53C21B4D-A018-456B-A4B1-C98241B35BAF}"/>
                  </a:ext>
                </a:extLst>
              </p:cNvPr>
              <p:cNvCxnSpPr/>
              <p:nvPr/>
            </p:nvCxnSpPr>
            <p:spPr>
              <a:xfrm>
                <a:off x="5918646" y="1786268"/>
                <a:ext cx="0" cy="2281187"/>
              </a:xfrm>
              <a:prstGeom prst="straightConnector1">
                <a:avLst/>
              </a:prstGeom>
              <a:noFill/>
              <a:ln w="12700" cap="flat" cmpd="sng">
                <a:solidFill>
                  <a:srgbClr val="BFBFBF"/>
                </a:solidFill>
                <a:prstDash val="solid"/>
                <a:round/>
                <a:headEnd type="none" w="sm" len="sm"/>
                <a:tailEnd type="none" w="sm" len="sm"/>
              </a:ln>
            </p:spPr>
          </p:cxnSp>
        </p:grpSp>
        <p:sp>
          <p:nvSpPr>
            <p:cNvPr id="16" name="Google Shape;898;p86">
              <a:extLst>
                <a:ext uri="{FF2B5EF4-FFF2-40B4-BE49-F238E27FC236}">
                  <a16:creationId xmlns:a16="http://schemas.microsoft.com/office/drawing/2014/main" id="{4EDAC2DB-918A-4467-A438-D6EBAE7CB959}"/>
                </a:ext>
              </a:extLst>
            </p:cNvPr>
            <p:cNvSpPr/>
            <p:nvPr/>
          </p:nvSpPr>
          <p:spPr>
            <a:xfrm>
              <a:off x="191658" y="5572901"/>
              <a:ext cx="11667521" cy="568255"/>
            </a:xfrm>
            <a:prstGeom prst="roundRect">
              <a:avLst>
                <a:gd name="adj" fmla="val 0"/>
              </a:avLst>
            </a:prstGeom>
            <a:noFill/>
            <a:ln>
              <a:noFill/>
            </a:ln>
          </p:spPr>
          <p:txBody>
            <a:bodyPr spcFirstLastPara="1" wrap="square" lIns="91425" tIns="45725" rIns="91425" bIns="45725" anchor="ctr" anchorCtr="0">
              <a:noAutofit/>
            </a:bodyPr>
            <a:lstStyle/>
            <a:p>
              <a:pPr algn="ctr" defTabSz="457189">
                <a:spcBef>
                  <a:spcPts val="0"/>
                </a:spcBef>
                <a:spcAft>
                  <a:spcPts val="0"/>
                </a:spcAft>
                <a:buClr>
                  <a:srgbClr val="FFFFFF"/>
                </a:buClr>
                <a:buSzPts val="1800"/>
                <a:defRPr/>
              </a:pPr>
              <a:r>
                <a:rPr lang="en-US" dirty="0">
                  <a:solidFill>
                    <a:srgbClr val="FFFFFF"/>
                  </a:solidFill>
                  <a:latin typeface="CiscoSansTT ExtraLight"/>
                  <a:ea typeface="Arial"/>
                  <a:cs typeface="Arial"/>
                  <a:sym typeface="Arial"/>
                </a:rPr>
                <a:t>Powered by Cisco® Talos threat intelligence</a:t>
              </a:r>
              <a:endParaRPr sz="1100" dirty="0">
                <a:solidFill>
                  <a:srgbClr val="FFFFFF"/>
                </a:solidFill>
                <a:latin typeface="CiscoSansTT ExtraLight"/>
                <a:ea typeface="Arial"/>
                <a:cs typeface="Arial"/>
                <a:sym typeface="Arial"/>
              </a:endParaRPr>
            </a:p>
          </p:txBody>
        </p:sp>
        <p:grpSp>
          <p:nvGrpSpPr>
            <p:cNvPr id="17" name="Google Shape;899;p86">
              <a:extLst>
                <a:ext uri="{FF2B5EF4-FFF2-40B4-BE49-F238E27FC236}">
                  <a16:creationId xmlns:a16="http://schemas.microsoft.com/office/drawing/2014/main" id="{9993E682-CFBB-413A-A9DD-0D099B837868}"/>
                </a:ext>
              </a:extLst>
            </p:cNvPr>
            <p:cNvGrpSpPr/>
            <p:nvPr/>
          </p:nvGrpSpPr>
          <p:grpSpPr>
            <a:xfrm>
              <a:off x="9029025" y="2401474"/>
              <a:ext cx="1769119" cy="568255"/>
              <a:chOff x="6710573" y="1732022"/>
              <a:chExt cx="1225305" cy="422191"/>
            </a:xfrm>
          </p:grpSpPr>
          <p:sp>
            <p:nvSpPr>
              <p:cNvPr id="18" name="Google Shape;900;p86">
                <a:extLst>
                  <a:ext uri="{FF2B5EF4-FFF2-40B4-BE49-F238E27FC236}">
                    <a16:creationId xmlns:a16="http://schemas.microsoft.com/office/drawing/2014/main" id="{3B9F6BC6-108E-458B-BF24-001F3B2C9400}"/>
                  </a:ext>
                </a:extLst>
              </p:cNvPr>
              <p:cNvSpPr/>
              <p:nvPr/>
            </p:nvSpPr>
            <p:spPr>
              <a:xfrm>
                <a:off x="7076512" y="1732022"/>
                <a:ext cx="859366" cy="422191"/>
              </a:xfrm>
              <a:prstGeom prst="roundRect">
                <a:avLst>
                  <a:gd name="adj" fmla="val 0"/>
                </a:avLst>
              </a:prstGeom>
              <a:noFill/>
              <a:ln>
                <a:noFill/>
              </a:ln>
            </p:spPr>
            <p:txBody>
              <a:bodyPr spcFirstLastPara="1" wrap="square" lIns="91425" tIns="45725" rIns="0" bIns="45725" anchor="ctr" anchorCtr="0">
                <a:noAutofit/>
              </a:bodyPr>
              <a:lstStyle/>
              <a:p>
                <a:pPr defTabSz="457189">
                  <a:spcBef>
                    <a:spcPts val="0"/>
                  </a:spcBef>
                  <a:spcAft>
                    <a:spcPts val="0"/>
                  </a:spcAft>
                  <a:buClr>
                    <a:srgbClr val="00BCEB"/>
                  </a:buClr>
                  <a:buSzPts val="1800"/>
                  <a:defRPr/>
                </a:pPr>
                <a:r>
                  <a:rPr lang="en-US">
                    <a:solidFill>
                      <a:srgbClr val="00BCEB"/>
                    </a:solidFill>
                    <a:latin typeface="CiscoSansTT ExtraLight"/>
                    <a:ea typeface="Arial"/>
                    <a:cs typeface="Arial"/>
                    <a:sym typeface="Arial"/>
                  </a:rPr>
                  <a:t>Control</a:t>
                </a:r>
                <a:endParaRPr sz="1100">
                  <a:solidFill>
                    <a:srgbClr val="282828"/>
                  </a:solidFill>
                  <a:latin typeface="CiscoSansTT ExtraLight"/>
                  <a:ea typeface="Arial"/>
                  <a:cs typeface="Arial"/>
                  <a:sym typeface="Arial"/>
                </a:endParaRPr>
              </a:p>
            </p:txBody>
          </p:sp>
          <p:grpSp>
            <p:nvGrpSpPr>
              <p:cNvPr id="19" name="Google Shape;901;p86">
                <a:extLst>
                  <a:ext uri="{FF2B5EF4-FFF2-40B4-BE49-F238E27FC236}">
                    <a16:creationId xmlns:a16="http://schemas.microsoft.com/office/drawing/2014/main" id="{4BDCB329-DD00-429F-84E0-475CFF367622}"/>
                  </a:ext>
                </a:extLst>
              </p:cNvPr>
              <p:cNvGrpSpPr/>
              <p:nvPr/>
            </p:nvGrpSpPr>
            <p:grpSpPr>
              <a:xfrm>
                <a:off x="6710573" y="1750739"/>
                <a:ext cx="365938" cy="365760"/>
                <a:chOff x="4891714" y="2761851"/>
                <a:chExt cx="2225034" cy="2223953"/>
              </a:xfrm>
            </p:grpSpPr>
            <p:sp>
              <p:nvSpPr>
                <p:cNvPr id="20" name="Google Shape;902;p86">
                  <a:extLst>
                    <a:ext uri="{FF2B5EF4-FFF2-40B4-BE49-F238E27FC236}">
                      <a16:creationId xmlns:a16="http://schemas.microsoft.com/office/drawing/2014/main" id="{0616426D-BA84-46FC-9C3C-4EEA0BBE658E}"/>
                    </a:ext>
                  </a:extLst>
                </p:cNvPr>
                <p:cNvSpPr/>
                <p:nvPr/>
              </p:nvSpPr>
              <p:spPr>
                <a:xfrm>
                  <a:off x="4891714" y="2761851"/>
                  <a:ext cx="2223953" cy="2223953"/>
                </a:xfrm>
                <a:custGeom>
                  <a:avLst/>
                  <a:gdLst/>
                  <a:ahLst/>
                  <a:cxnLst/>
                  <a:rect l="l" t="t" r="r" b="b"/>
                  <a:pathLst>
                    <a:path w="9080" h="9080" extrusionOk="0">
                      <a:moveTo>
                        <a:pt x="9079" y="4539"/>
                      </a:moveTo>
                      <a:cubicBezTo>
                        <a:pt x="9079" y="5375"/>
                        <a:pt x="8889" y="6085"/>
                        <a:pt x="8471" y="6809"/>
                      </a:cubicBezTo>
                      <a:cubicBezTo>
                        <a:pt x="8054" y="7533"/>
                        <a:pt x="7533" y="8053"/>
                        <a:pt x="6809" y="8470"/>
                      </a:cubicBezTo>
                      <a:cubicBezTo>
                        <a:pt x="6085" y="8888"/>
                        <a:pt x="5375" y="9079"/>
                        <a:pt x="4539" y="9079"/>
                      </a:cubicBezTo>
                      <a:cubicBezTo>
                        <a:pt x="3704" y="9079"/>
                        <a:pt x="2994" y="8888"/>
                        <a:pt x="2270" y="8470"/>
                      </a:cubicBezTo>
                      <a:cubicBezTo>
                        <a:pt x="1546" y="8053"/>
                        <a:pt x="1026" y="7533"/>
                        <a:pt x="608" y="6809"/>
                      </a:cubicBezTo>
                      <a:cubicBezTo>
                        <a:pt x="191" y="6085"/>
                        <a:pt x="0" y="5375"/>
                        <a:pt x="0" y="4539"/>
                      </a:cubicBezTo>
                      <a:cubicBezTo>
                        <a:pt x="0" y="3704"/>
                        <a:pt x="191" y="2994"/>
                        <a:pt x="608" y="2270"/>
                      </a:cubicBezTo>
                      <a:cubicBezTo>
                        <a:pt x="1026" y="1547"/>
                        <a:pt x="1546" y="1026"/>
                        <a:pt x="2270" y="608"/>
                      </a:cubicBezTo>
                      <a:cubicBezTo>
                        <a:pt x="2994" y="190"/>
                        <a:pt x="3704" y="0"/>
                        <a:pt x="4539" y="0"/>
                      </a:cubicBezTo>
                      <a:cubicBezTo>
                        <a:pt x="5375" y="0"/>
                        <a:pt x="6085" y="190"/>
                        <a:pt x="6809" y="608"/>
                      </a:cubicBezTo>
                      <a:cubicBezTo>
                        <a:pt x="7533" y="1026"/>
                        <a:pt x="8054" y="1547"/>
                        <a:pt x="8471" y="2270"/>
                      </a:cubicBezTo>
                      <a:cubicBezTo>
                        <a:pt x="8889" y="2994"/>
                        <a:pt x="9079" y="3704"/>
                        <a:pt x="9079" y="4539"/>
                      </a:cubicBezTo>
                    </a:path>
                  </a:pathLst>
                </a:custGeom>
                <a:solidFill>
                  <a:schemeClr val="accent1"/>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21" name="Google Shape;903;p86">
                  <a:extLst>
                    <a:ext uri="{FF2B5EF4-FFF2-40B4-BE49-F238E27FC236}">
                      <a16:creationId xmlns:a16="http://schemas.microsoft.com/office/drawing/2014/main" id="{1E389136-7412-4363-B358-AA514CF527D3}"/>
                    </a:ext>
                  </a:extLst>
                </p:cNvPr>
                <p:cNvSpPr/>
                <p:nvPr/>
              </p:nvSpPr>
              <p:spPr>
                <a:xfrm>
                  <a:off x="5260035" y="3311627"/>
                  <a:ext cx="1856713" cy="1674177"/>
                </a:xfrm>
                <a:custGeom>
                  <a:avLst/>
                  <a:gdLst/>
                  <a:ahLst/>
                  <a:cxnLst/>
                  <a:rect l="l" t="t" r="r" b="b"/>
                  <a:pathLst>
                    <a:path w="7579" h="6835" extrusionOk="0">
                      <a:moveTo>
                        <a:pt x="7578" y="2294"/>
                      </a:moveTo>
                      <a:cubicBezTo>
                        <a:pt x="7578" y="2057"/>
                        <a:pt x="7559" y="1825"/>
                        <a:pt x="7524" y="1597"/>
                      </a:cubicBezTo>
                      <a:lnTo>
                        <a:pt x="5927" y="0"/>
                      </a:lnTo>
                      <a:lnTo>
                        <a:pt x="0" y="511"/>
                      </a:lnTo>
                      <a:lnTo>
                        <a:pt x="1844" y="2356"/>
                      </a:lnTo>
                      <a:lnTo>
                        <a:pt x="0" y="2479"/>
                      </a:lnTo>
                      <a:lnTo>
                        <a:pt x="1879" y="4358"/>
                      </a:lnTo>
                      <a:lnTo>
                        <a:pt x="0" y="4478"/>
                      </a:lnTo>
                      <a:lnTo>
                        <a:pt x="2294" y="6772"/>
                      </a:lnTo>
                      <a:cubicBezTo>
                        <a:pt x="2536" y="6812"/>
                        <a:pt x="2785" y="6834"/>
                        <a:pt x="3038" y="6834"/>
                      </a:cubicBezTo>
                      <a:cubicBezTo>
                        <a:pt x="5545" y="6834"/>
                        <a:pt x="7578" y="4801"/>
                        <a:pt x="7578" y="2294"/>
                      </a:cubicBezTo>
                    </a:path>
                  </a:pathLst>
                </a:custGeom>
                <a:solidFill>
                  <a:srgbClr val="4AA3DA"/>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22" name="Google Shape;904;p86">
                  <a:extLst>
                    <a:ext uri="{FF2B5EF4-FFF2-40B4-BE49-F238E27FC236}">
                      <a16:creationId xmlns:a16="http://schemas.microsoft.com/office/drawing/2014/main" id="{D1302DB0-BEA4-4DAB-BC1B-6549782DB5F3}"/>
                    </a:ext>
                  </a:extLst>
                </p:cNvPr>
                <p:cNvSpPr/>
                <p:nvPr/>
              </p:nvSpPr>
              <p:spPr>
                <a:xfrm>
                  <a:off x="5240591" y="3309468"/>
                  <a:ext cx="1527280" cy="156617"/>
                </a:xfrm>
                <a:custGeom>
                  <a:avLst/>
                  <a:gdLst/>
                  <a:ahLst/>
                  <a:cxnLst/>
                  <a:rect l="l" t="t" r="r" b="b"/>
                  <a:pathLst>
                    <a:path w="6234" h="639" extrusionOk="0">
                      <a:moveTo>
                        <a:pt x="5914" y="638"/>
                      </a:moveTo>
                      <a:lnTo>
                        <a:pt x="319" y="638"/>
                      </a:lnTo>
                      <a:cubicBezTo>
                        <a:pt x="143" y="638"/>
                        <a:pt x="0" y="495"/>
                        <a:pt x="0" y="319"/>
                      </a:cubicBezTo>
                      <a:cubicBezTo>
                        <a:pt x="0" y="143"/>
                        <a:pt x="143" y="0"/>
                        <a:pt x="319" y="0"/>
                      </a:cubicBezTo>
                      <a:lnTo>
                        <a:pt x="5914" y="0"/>
                      </a:lnTo>
                      <a:cubicBezTo>
                        <a:pt x="6090" y="0"/>
                        <a:pt x="6233" y="143"/>
                        <a:pt x="6233" y="319"/>
                      </a:cubicBezTo>
                      <a:cubicBezTo>
                        <a:pt x="6233" y="495"/>
                        <a:pt x="6090" y="638"/>
                        <a:pt x="5914" y="638"/>
                      </a:cubicBezTo>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23" name="Google Shape;905;p86">
                  <a:extLst>
                    <a:ext uri="{FF2B5EF4-FFF2-40B4-BE49-F238E27FC236}">
                      <a16:creationId xmlns:a16="http://schemas.microsoft.com/office/drawing/2014/main" id="{186895BE-5221-496E-9E55-1F91318739F0}"/>
                    </a:ext>
                  </a:extLst>
                </p:cNvPr>
                <p:cNvSpPr/>
                <p:nvPr/>
              </p:nvSpPr>
              <p:spPr>
                <a:xfrm>
                  <a:off x="5240591" y="3796600"/>
                  <a:ext cx="1527280" cy="156616"/>
                </a:xfrm>
                <a:custGeom>
                  <a:avLst/>
                  <a:gdLst/>
                  <a:ahLst/>
                  <a:cxnLst/>
                  <a:rect l="l" t="t" r="r" b="b"/>
                  <a:pathLst>
                    <a:path w="6234" h="640" extrusionOk="0">
                      <a:moveTo>
                        <a:pt x="5914" y="639"/>
                      </a:moveTo>
                      <a:lnTo>
                        <a:pt x="319" y="639"/>
                      </a:lnTo>
                      <a:cubicBezTo>
                        <a:pt x="143" y="639"/>
                        <a:pt x="0" y="496"/>
                        <a:pt x="0" y="319"/>
                      </a:cubicBezTo>
                      <a:cubicBezTo>
                        <a:pt x="0" y="143"/>
                        <a:pt x="143" y="0"/>
                        <a:pt x="319" y="0"/>
                      </a:cubicBezTo>
                      <a:lnTo>
                        <a:pt x="5914" y="0"/>
                      </a:lnTo>
                      <a:cubicBezTo>
                        <a:pt x="6090" y="0"/>
                        <a:pt x="6233" y="143"/>
                        <a:pt x="6233" y="319"/>
                      </a:cubicBezTo>
                      <a:cubicBezTo>
                        <a:pt x="6233" y="496"/>
                        <a:pt x="6090" y="639"/>
                        <a:pt x="5914" y="639"/>
                      </a:cubicBezTo>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24" name="Google Shape;906;p86">
                  <a:extLst>
                    <a:ext uri="{FF2B5EF4-FFF2-40B4-BE49-F238E27FC236}">
                      <a16:creationId xmlns:a16="http://schemas.microsoft.com/office/drawing/2014/main" id="{9084F317-5045-415D-8A70-5CBD86C16C4B}"/>
                    </a:ext>
                  </a:extLst>
                </p:cNvPr>
                <p:cNvSpPr/>
                <p:nvPr/>
              </p:nvSpPr>
              <p:spPr>
                <a:xfrm>
                  <a:off x="5240591" y="4284811"/>
                  <a:ext cx="1527280" cy="156616"/>
                </a:xfrm>
                <a:custGeom>
                  <a:avLst/>
                  <a:gdLst/>
                  <a:ahLst/>
                  <a:cxnLst/>
                  <a:rect l="l" t="t" r="r" b="b"/>
                  <a:pathLst>
                    <a:path w="6234" h="639" extrusionOk="0">
                      <a:moveTo>
                        <a:pt x="5914" y="638"/>
                      </a:moveTo>
                      <a:lnTo>
                        <a:pt x="319" y="638"/>
                      </a:lnTo>
                      <a:cubicBezTo>
                        <a:pt x="143" y="638"/>
                        <a:pt x="0" y="495"/>
                        <a:pt x="0" y="319"/>
                      </a:cubicBezTo>
                      <a:cubicBezTo>
                        <a:pt x="0" y="143"/>
                        <a:pt x="143" y="0"/>
                        <a:pt x="319" y="0"/>
                      </a:cubicBezTo>
                      <a:lnTo>
                        <a:pt x="5914" y="0"/>
                      </a:lnTo>
                      <a:cubicBezTo>
                        <a:pt x="6090" y="0"/>
                        <a:pt x="6233" y="143"/>
                        <a:pt x="6233" y="319"/>
                      </a:cubicBezTo>
                      <a:cubicBezTo>
                        <a:pt x="6233" y="495"/>
                        <a:pt x="6090" y="638"/>
                        <a:pt x="5914" y="638"/>
                      </a:cubicBezTo>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25" name="Google Shape;907;p86">
                  <a:extLst>
                    <a:ext uri="{FF2B5EF4-FFF2-40B4-BE49-F238E27FC236}">
                      <a16:creationId xmlns:a16="http://schemas.microsoft.com/office/drawing/2014/main" id="{3D308516-C44E-4401-969F-F75D20311E15}"/>
                    </a:ext>
                  </a:extLst>
                </p:cNvPr>
                <p:cNvSpPr/>
                <p:nvPr/>
              </p:nvSpPr>
              <p:spPr>
                <a:xfrm>
                  <a:off x="5689918" y="4188680"/>
                  <a:ext cx="347797" cy="347797"/>
                </a:xfrm>
                <a:custGeom>
                  <a:avLst/>
                  <a:gdLst/>
                  <a:ahLst/>
                  <a:cxnLst/>
                  <a:rect l="l" t="t" r="r" b="b"/>
                  <a:pathLst>
                    <a:path w="1419" h="1419" extrusionOk="0">
                      <a:moveTo>
                        <a:pt x="1418" y="709"/>
                      </a:moveTo>
                      <a:cubicBezTo>
                        <a:pt x="1418" y="839"/>
                        <a:pt x="1388" y="950"/>
                        <a:pt x="1323" y="1063"/>
                      </a:cubicBezTo>
                      <a:cubicBezTo>
                        <a:pt x="1258" y="1177"/>
                        <a:pt x="1178" y="1258"/>
                        <a:pt x="1064" y="1323"/>
                      </a:cubicBezTo>
                      <a:cubicBezTo>
                        <a:pt x="951" y="1388"/>
                        <a:pt x="840" y="1418"/>
                        <a:pt x="709" y="1418"/>
                      </a:cubicBezTo>
                      <a:cubicBezTo>
                        <a:pt x="579" y="1418"/>
                        <a:pt x="467" y="1388"/>
                        <a:pt x="354" y="1323"/>
                      </a:cubicBezTo>
                      <a:cubicBezTo>
                        <a:pt x="241" y="1258"/>
                        <a:pt x="161" y="1177"/>
                        <a:pt x="95" y="1063"/>
                      </a:cubicBezTo>
                      <a:cubicBezTo>
                        <a:pt x="30" y="950"/>
                        <a:pt x="0" y="840"/>
                        <a:pt x="0" y="709"/>
                      </a:cubicBezTo>
                      <a:cubicBezTo>
                        <a:pt x="0" y="579"/>
                        <a:pt x="30" y="467"/>
                        <a:pt x="95" y="354"/>
                      </a:cubicBezTo>
                      <a:cubicBezTo>
                        <a:pt x="161" y="241"/>
                        <a:pt x="241" y="161"/>
                        <a:pt x="354" y="95"/>
                      </a:cubicBezTo>
                      <a:cubicBezTo>
                        <a:pt x="467" y="30"/>
                        <a:pt x="578" y="0"/>
                        <a:pt x="709" y="0"/>
                      </a:cubicBezTo>
                      <a:cubicBezTo>
                        <a:pt x="839" y="0"/>
                        <a:pt x="951" y="30"/>
                        <a:pt x="1064" y="95"/>
                      </a:cubicBezTo>
                      <a:cubicBezTo>
                        <a:pt x="1178" y="161"/>
                        <a:pt x="1258" y="241"/>
                        <a:pt x="1323" y="354"/>
                      </a:cubicBezTo>
                      <a:cubicBezTo>
                        <a:pt x="1388" y="467"/>
                        <a:pt x="1418" y="578"/>
                        <a:pt x="1418" y="709"/>
                      </a:cubicBezTo>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26" name="Google Shape;908;p86">
                  <a:extLst>
                    <a:ext uri="{FF2B5EF4-FFF2-40B4-BE49-F238E27FC236}">
                      <a16:creationId xmlns:a16="http://schemas.microsoft.com/office/drawing/2014/main" id="{C53C5B4D-6781-4B27-877A-8675C74831E1}"/>
                    </a:ext>
                  </a:extLst>
                </p:cNvPr>
                <p:cNvSpPr/>
                <p:nvPr/>
              </p:nvSpPr>
              <p:spPr>
                <a:xfrm>
                  <a:off x="5480376" y="3701549"/>
                  <a:ext cx="347797" cy="347797"/>
                </a:xfrm>
                <a:custGeom>
                  <a:avLst/>
                  <a:gdLst/>
                  <a:ahLst/>
                  <a:cxnLst/>
                  <a:rect l="l" t="t" r="r" b="b"/>
                  <a:pathLst>
                    <a:path w="1419" h="1420" extrusionOk="0">
                      <a:moveTo>
                        <a:pt x="1418" y="709"/>
                      </a:moveTo>
                      <a:cubicBezTo>
                        <a:pt x="1418" y="840"/>
                        <a:pt x="1389" y="951"/>
                        <a:pt x="1323" y="1064"/>
                      </a:cubicBezTo>
                      <a:cubicBezTo>
                        <a:pt x="1258" y="1177"/>
                        <a:pt x="1177" y="1259"/>
                        <a:pt x="1064" y="1324"/>
                      </a:cubicBezTo>
                      <a:cubicBezTo>
                        <a:pt x="951" y="1390"/>
                        <a:pt x="840" y="1419"/>
                        <a:pt x="709" y="1419"/>
                      </a:cubicBezTo>
                      <a:cubicBezTo>
                        <a:pt x="579" y="1419"/>
                        <a:pt x="469" y="1390"/>
                        <a:pt x="355" y="1324"/>
                      </a:cubicBezTo>
                      <a:cubicBezTo>
                        <a:pt x="242" y="1259"/>
                        <a:pt x="160" y="1177"/>
                        <a:pt x="95" y="1064"/>
                      </a:cubicBezTo>
                      <a:cubicBezTo>
                        <a:pt x="30" y="951"/>
                        <a:pt x="0" y="840"/>
                        <a:pt x="0" y="709"/>
                      </a:cubicBezTo>
                      <a:cubicBezTo>
                        <a:pt x="0" y="579"/>
                        <a:pt x="30" y="468"/>
                        <a:pt x="95" y="355"/>
                      </a:cubicBezTo>
                      <a:cubicBezTo>
                        <a:pt x="160" y="242"/>
                        <a:pt x="242" y="160"/>
                        <a:pt x="355" y="95"/>
                      </a:cubicBezTo>
                      <a:cubicBezTo>
                        <a:pt x="469" y="30"/>
                        <a:pt x="579" y="0"/>
                        <a:pt x="709" y="0"/>
                      </a:cubicBezTo>
                      <a:cubicBezTo>
                        <a:pt x="840" y="0"/>
                        <a:pt x="951" y="30"/>
                        <a:pt x="1064" y="95"/>
                      </a:cubicBezTo>
                      <a:cubicBezTo>
                        <a:pt x="1177" y="160"/>
                        <a:pt x="1258" y="242"/>
                        <a:pt x="1323" y="355"/>
                      </a:cubicBezTo>
                      <a:cubicBezTo>
                        <a:pt x="1389" y="468"/>
                        <a:pt x="1418" y="579"/>
                        <a:pt x="1418" y="709"/>
                      </a:cubicBezTo>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27" name="Google Shape;909;p86">
                  <a:extLst>
                    <a:ext uri="{FF2B5EF4-FFF2-40B4-BE49-F238E27FC236}">
                      <a16:creationId xmlns:a16="http://schemas.microsoft.com/office/drawing/2014/main" id="{66DD4828-81DD-46EC-8881-D2B5F39B3E22}"/>
                    </a:ext>
                  </a:extLst>
                </p:cNvPr>
                <p:cNvSpPr/>
                <p:nvPr/>
              </p:nvSpPr>
              <p:spPr>
                <a:xfrm>
                  <a:off x="5830333" y="3214418"/>
                  <a:ext cx="347797" cy="347797"/>
                </a:xfrm>
                <a:custGeom>
                  <a:avLst/>
                  <a:gdLst/>
                  <a:ahLst/>
                  <a:cxnLst/>
                  <a:rect l="l" t="t" r="r" b="b"/>
                  <a:pathLst>
                    <a:path w="1420" h="1419" extrusionOk="0">
                      <a:moveTo>
                        <a:pt x="1419" y="709"/>
                      </a:moveTo>
                      <a:cubicBezTo>
                        <a:pt x="1419" y="840"/>
                        <a:pt x="1390" y="951"/>
                        <a:pt x="1324" y="1064"/>
                      </a:cubicBezTo>
                      <a:cubicBezTo>
                        <a:pt x="1259" y="1177"/>
                        <a:pt x="1177" y="1258"/>
                        <a:pt x="1064" y="1323"/>
                      </a:cubicBezTo>
                      <a:cubicBezTo>
                        <a:pt x="951" y="1388"/>
                        <a:pt x="840" y="1418"/>
                        <a:pt x="709" y="1418"/>
                      </a:cubicBezTo>
                      <a:cubicBezTo>
                        <a:pt x="579" y="1418"/>
                        <a:pt x="468" y="1388"/>
                        <a:pt x="355" y="1323"/>
                      </a:cubicBezTo>
                      <a:cubicBezTo>
                        <a:pt x="242" y="1258"/>
                        <a:pt x="161" y="1177"/>
                        <a:pt x="95" y="1064"/>
                      </a:cubicBezTo>
                      <a:cubicBezTo>
                        <a:pt x="30" y="951"/>
                        <a:pt x="0" y="840"/>
                        <a:pt x="0" y="709"/>
                      </a:cubicBezTo>
                      <a:cubicBezTo>
                        <a:pt x="0" y="578"/>
                        <a:pt x="30" y="467"/>
                        <a:pt x="95" y="354"/>
                      </a:cubicBezTo>
                      <a:cubicBezTo>
                        <a:pt x="161" y="241"/>
                        <a:pt x="242" y="161"/>
                        <a:pt x="355" y="95"/>
                      </a:cubicBezTo>
                      <a:cubicBezTo>
                        <a:pt x="468" y="30"/>
                        <a:pt x="579" y="0"/>
                        <a:pt x="709" y="0"/>
                      </a:cubicBezTo>
                      <a:cubicBezTo>
                        <a:pt x="840" y="0"/>
                        <a:pt x="951" y="30"/>
                        <a:pt x="1064" y="95"/>
                      </a:cubicBezTo>
                      <a:cubicBezTo>
                        <a:pt x="1177" y="161"/>
                        <a:pt x="1259" y="241"/>
                        <a:pt x="1324" y="354"/>
                      </a:cubicBezTo>
                      <a:cubicBezTo>
                        <a:pt x="1390" y="467"/>
                        <a:pt x="1419" y="578"/>
                        <a:pt x="1419" y="709"/>
                      </a:cubicBezTo>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grpSp>
        </p:grpSp>
        <p:sp>
          <p:nvSpPr>
            <p:cNvPr id="28" name="Google Shape;910;p86">
              <a:extLst>
                <a:ext uri="{FF2B5EF4-FFF2-40B4-BE49-F238E27FC236}">
                  <a16:creationId xmlns:a16="http://schemas.microsoft.com/office/drawing/2014/main" id="{427FB8B2-0474-4E24-8B18-C171F1EA383E}"/>
                </a:ext>
              </a:extLst>
            </p:cNvPr>
            <p:cNvSpPr/>
            <p:nvPr/>
          </p:nvSpPr>
          <p:spPr>
            <a:xfrm>
              <a:off x="5418633" y="2401475"/>
              <a:ext cx="1740130" cy="568255"/>
            </a:xfrm>
            <a:prstGeom prst="roundRect">
              <a:avLst>
                <a:gd name="adj" fmla="val 0"/>
              </a:avLst>
            </a:prstGeom>
            <a:noFill/>
            <a:ln>
              <a:noFill/>
            </a:ln>
          </p:spPr>
          <p:txBody>
            <a:bodyPr spcFirstLastPara="1" wrap="square" lIns="91425" tIns="45725" rIns="0" bIns="45725" anchor="ctr" anchorCtr="0">
              <a:noAutofit/>
            </a:bodyPr>
            <a:lstStyle/>
            <a:p>
              <a:pPr defTabSz="457189">
                <a:spcBef>
                  <a:spcPts val="0"/>
                </a:spcBef>
                <a:spcAft>
                  <a:spcPts val="0"/>
                </a:spcAft>
                <a:buClr>
                  <a:srgbClr val="00BCEB"/>
                </a:buClr>
                <a:buSzPts val="1800"/>
                <a:defRPr/>
              </a:pPr>
              <a:r>
                <a:rPr lang="en-US" dirty="0">
                  <a:solidFill>
                    <a:srgbClr val="00BCEB"/>
                  </a:solidFill>
                  <a:latin typeface="CiscoSansTT ExtraLight"/>
                  <a:ea typeface="Arial"/>
                  <a:cs typeface="Arial"/>
                  <a:sym typeface="Arial"/>
                </a:rPr>
                <a:t>Protection</a:t>
              </a:r>
              <a:endParaRPr sz="1100" dirty="0">
                <a:solidFill>
                  <a:srgbClr val="282828"/>
                </a:solidFill>
                <a:latin typeface="CiscoSansTT ExtraLight"/>
                <a:ea typeface="Arial"/>
                <a:cs typeface="Arial"/>
                <a:sym typeface="Arial"/>
              </a:endParaRPr>
            </a:p>
          </p:txBody>
        </p:sp>
        <p:sp>
          <p:nvSpPr>
            <p:cNvPr id="29" name="Google Shape;911;p86">
              <a:extLst>
                <a:ext uri="{FF2B5EF4-FFF2-40B4-BE49-F238E27FC236}">
                  <a16:creationId xmlns:a16="http://schemas.microsoft.com/office/drawing/2014/main" id="{71AD4077-A388-45EB-9945-A311DB6D78C4}"/>
                </a:ext>
              </a:extLst>
            </p:cNvPr>
            <p:cNvSpPr/>
            <p:nvPr/>
          </p:nvSpPr>
          <p:spPr>
            <a:xfrm>
              <a:off x="4897582" y="2420290"/>
              <a:ext cx="528091" cy="492301"/>
            </a:xfrm>
            <a:custGeom>
              <a:avLst/>
              <a:gdLst/>
              <a:ahLst/>
              <a:cxnLst/>
              <a:rect l="l" t="t" r="r" b="b"/>
              <a:pathLst>
                <a:path w="9080" h="9079" extrusionOk="0">
                  <a:moveTo>
                    <a:pt x="9079" y="4539"/>
                  </a:moveTo>
                  <a:cubicBezTo>
                    <a:pt x="9079" y="5375"/>
                    <a:pt x="8888" y="6085"/>
                    <a:pt x="8470" y="6809"/>
                  </a:cubicBezTo>
                  <a:cubicBezTo>
                    <a:pt x="8053" y="7532"/>
                    <a:pt x="7533" y="8052"/>
                    <a:pt x="6809" y="8470"/>
                  </a:cubicBezTo>
                  <a:cubicBezTo>
                    <a:pt x="6085" y="8888"/>
                    <a:pt x="5375" y="9078"/>
                    <a:pt x="4539" y="9078"/>
                  </a:cubicBezTo>
                  <a:cubicBezTo>
                    <a:pt x="3704" y="9078"/>
                    <a:pt x="2994" y="8888"/>
                    <a:pt x="2270" y="8470"/>
                  </a:cubicBezTo>
                  <a:cubicBezTo>
                    <a:pt x="1546" y="8052"/>
                    <a:pt x="1026" y="7532"/>
                    <a:pt x="608" y="6809"/>
                  </a:cubicBezTo>
                  <a:cubicBezTo>
                    <a:pt x="191" y="6085"/>
                    <a:pt x="0" y="5375"/>
                    <a:pt x="0" y="4539"/>
                  </a:cubicBezTo>
                  <a:cubicBezTo>
                    <a:pt x="0" y="3703"/>
                    <a:pt x="191" y="2992"/>
                    <a:pt x="608" y="2269"/>
                  </a:cubicBezTo>
                  <a:cubicBezTo>
                    <a:pt x="1026" y="1545"/>
                    <a:pt x="1546" y="1026"/>
                    <a:pt x="2270" y="608"/>
                  </a:cubicBezTo>
                  <a:cubicBezTo>
                    <a:pt x="2994" y="190"/>
                    <a:pt x="3704" y="0"/>
                    <a:pt x="4539" y="0"/>
                  </a:cubicBezTo>
                  <a:cubicBezTo>
                    <a:pt x="5375" y="0"/>
                    <a:pt x="6085" y="190"/>
                    <a:pt x="6809" y="608"/>
                  </a:cubicBezTo>
                  <a:cubicBezTo>
                    <a:pt x="7533" y="1026"/>
                    <a:pt x="8053" y="1545"/>
                    <a:pt x="8470" y="2269"/>
                  </a:cubicBezTo>
                  <a:cubicBezTo>
                    <a:pt x="8888" y="2992"/>
                    <a:pt x="9079" y="3703"/>
                    <a:pt x="9079" y="4539"/>
                  </a:cubicBezTo>
                </a:path>
              </a:pathLst>
            </a:custGeom>
            <a:solidFill>
              <a:schemeClr val="accent1"/>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30" name="Google Shape;912;p86">
              <a:extLst>
                <a:ext uri="{FF2B5EF4-FFF2-40B4-BE49-F238E27FC236}">
                  <a16:creationId xmlns:a16="http://schemas.microsoft.com/office/drawing/2014/main" id="{9ECCE032-7BA1-4D6B-8D49-734C1F6282C3}"/>
                </a:ext>
              </a:extLst>
            </p:cNvPr>
            <p:cNvSpPr/>
            <p:nvPr/>
          </p:nvSpPr>
          <p:spPr>
            <a:xfrm>
              <a:off x="5081992" y="2527406"/>
              <a:ext cx="343939" cy="383990"/>
            </a:xfrm>
            <a:custGeom>
              <a:avLst/>
              <a:gdLst/>
              <a:ahLst/>
              <a:cxnLst/>
              <a:rect l="l" t="t" r="r" b="b"/>
              <a:pathLst>
                <a:path w="5913" h="7082" extrusionOk="0">
                  <a:moveTo>
                    <a:pt x="5912" y="2565"/>
                  </a:moveTo>
                  <a:cubicBezTo>
                    <a:pt x="5912" y="2321"/>
                    <a:pt x="5892" y="2081"/>
                    <a:pt x="5855" y="1847"/>
                  </a:cubicBezTo>
                  <a:lnTo>
                    <a:pt x="4022" y="0"/>
                  </a:lnTo>
                  <a:lnTo>
                    <a:pt x="0" y="5224"/>
                  </a:lnTo>
                  <a:lnTo>
                    <a:pt x="1837" y="7081"/>
                  </a:lnTo>
                  <a:cubicBezTo>
                    <a:pt x="4126" y="6848"/>
                    <a:pt x="5912" y="4915"/>
                    <a:pt x="5912" y="2565"/>
                  </a:cubicBezTo>
                </a:path>
              </a:pathLst>
            </a:custGeom>
            <a:solidFill>
              <a:srgbClr val="4AA3DA"/>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31" name="Google Shape;913;p86">
              <a:extLst>
                <a:ext uri="{FF2B5EF4-FFF2-40B4-BE49-F238E27FC236}">
                  <a16:creationId xmlns:a16="http://schemas.microsoft.com/office/drawing/2014/main" id="{FC4ACB3C-ABC0-4D1C-A46C-DADF8D72A8F9}"/>
                </a:ext>
              </a:extLst>
            </p:cNvPr>
            <p:cNvSpPr/>
            <p:nvPr/>
          </p:nvSpPr>
          <p:spPr>
            <a:xfrm>
              <a:off x="4993250" y="2500627"/>
              <a:ext cx="336758" cy="355777"/>
            </a:xfrm>
            <a:custGeom>
              <a:avLst/>
              <a:gdLst/>
              <a:ahLst/>
              <a:cxnLst/>
              <a:rect l="l" t="t" r="r" b="b"/>
              <a:pathLst>
                <a:path w="5790" h="6562" extrusionOk="0">
                  <a:moveTo>
                    <a:pt x="5620" y="648"/>
                  </a:moveTo>
                  <a:cubicBezTo>
                    <a:pt x="5573" y="438"/>
                    <a:pt x="5364" y="307"/>
                    <a:pt x="5155" y="355"/>
                  </a:cubicBezTo>
                  <a:cubicBezTo>
                    <a:pt x="4990" y="392"/>
                    <a:pt x="4874" y="530"/>
                    <a:pt x="4855" y="689"/>
                  </a:cubicBezTo>
                  <a:lnTo>
                    <a:pt x="3283" y="407"/>
                  </a:lnTo>
                  <a:lnTo>
                    <a:pt x="3283" y="389"/>
                  </a:lnTo>
                  <a:cubicBezTo>
                    <a:pt x="3283" y="174"/>
                    <a:pt x="3109" y="0"/>
                    <a:pt x="2894" y="0"/>
                  </a:cubicBezTo>
                  <a:cubicBezTo>
                    <a:pt x="2680" y="0"/>
                    <a:pt x="2505" y="174"/>
                    <a:pt x="2505" y="389"/>
                  </a:cubicBezTo>
                  <a:lnTo>
                    <a:pt x="2505" y="407"/>
                  </a:lnTo>
                  <a:lnTo>
                    <a:pt x="934" y="689"/>
                  </a:lnTo>
                  <a:cubicBezTo>
                    <a:pt x="915" y="530"/>
                    <a:pt x="799" y="392"/>
                    <a:pt x="634" y="355"/>
                  </a:cubicBezTo>
                  <a:cubicBezTo>
                    <a:pt x="424" y="307"/>
                    <a:pt x="216" y="438"/>
                    <a:pt x="168" y="648"/>
                  </a:cubicBezTo>
                  <a:cubicBezTo>
                    <a:pt x="23" y="1286"/>
                    <a:pt x="0" y="2474"/>
                    <a:pt x="293" y="3575"/>
                  </a:cubicBezTo>
                  <a:cubicBezTo>
                    <a:pt x="685" y="5049"/>
                    <a:pt x="1537" y="6073"/>
                    <a:pt x="2756" y="6536"/>
                  </a:cubicBezTo>
                  <a:cubicBezTo>
                    <a:pt x="2762" y="6538"/>
                    <a:pt x="2831" y="6561"/>
                    <a:pt x="2894" y="6561"/>
                  </a:cubicBezTo>
                  <a:cubicBezTo>
                    <a:pt x="2958" y="6561"/>
                    <a:pt x="3027" y="6538"/>
                    <a:pt x="3032" y="6536"/>
                  </a:cubicBezTo>
                  <a:cubicBezTo>
                    <a:pt x="4252" y="6073"/>
                    <a:pt x="5104" y="5049"/>
                    <a:pt x="5496" y="3575"/>
                  </a:cubicBezTo>
                  <a:cubicBezTo>
                    <a:pt x="5789" y="2474"/>
                    <a:pt x="5766" y="1286"/>
                    <a:pt x="5620" y="648"/>
                  </a:cubicBezTo>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32" name="Google Shape;914;p86">
              <a:extLst>
                <a:ext uri="{FF2B5EF4-FFF2-40B4-BE49-F238E27FC236}">
                  <a16:creationId xmlns:a16="http://schemas.microsoft.com/office/drawing/2014/main" id="{D6263607-3CB3-4E4F-8D9B-F9E8E293FCBA}"/>
                </a:ext>
              </a:extLst>
            </p:cNvPr>
            <p:cNvSpPr/>
            <p:nvPr/>
          </p:nvSpPr>
          <p:spPr>
            <a:xfrm>
              <a:off x="5082505" y="2605113"/>
              <a:ext cx="157479" cy="146805"/>
            </a:xfrm>
            <a:custGeom>
              <a:avLst/>
              <a:gdLst/>
              <a:ahLst/>
              <a:cxnLst/>
              <a:rect l="l" t="t" r="r" b="b"/>
              <a:pathLst>
                <a:path w="2707" h="2707" extrusionOk="0">
                  <a:moveTo>
                    <a:pt x="1985" y="1354"/>
                  </a:moveTo>
                  <a:lnTo>
                    <a:pt x="2531" y="807"/>
                  </a:lnTo>
                  <a:cubicBezTo>
                    <a:pt x="2706" y="633"/>
                    <a:pt x="2706" y="349"/>
                    <a:pt x="2531" y="175"/>
                  </a:cubicBezTo>
                  <a:cubicBezTo>
                    <a:pt x="2357" y="0"/>
                    <a:pt x="2074" y="1"/>
                    <a:pt x="1899" y="175"/>
                  </a:cubicBezTo>
                  <a:lnTo>
                    <a:pt x="1353" y="721"/>
                  </a:lnTo>
                  <a:lnTo>
                    <a:pt x="807" y="175"/>
                  </a:lnTo>
                  <a:cubicBezTo>
                    <a:pt x="632" y="1"/>
                    <a:pt x="350" y="0"/>
                    <a:pt x="175" y="175"/>
                  </a:cubicBezTo>
                  <a:cubicBezTo>
                    <a:pt x="1" y="349"/>
                    <a:pt x="0" y="633"/>
                    <a:pt x="175" y="807"/>
                  </a:cubicBezTo>
                  <a:lnTo>
                    <a:pt x="721" y="1354"/>
                  </a:lnTo>
                  <a:lnTo>
                    <a:pt x="175" y="1900"/>
                  </a:lnTo>
                  <a:cubicBezTo>
                    <a:pt x="0" y="2074"/>
                    <a:pt x="0" y="2357"/>
                    <a:pt x="175" y="2532"/>
                  </a:cubicBezTo>
                  <a:lnTo>
                    <a:pt x="175" y="2532"/>
                  </a:lnTo>
                  <a:cubicBezTo>
                    <a:pt x="349" y="2706"/>
                    <a:pt x="632" y="2706"/>
                    <a:pt x="807" y="2532"/>
                  </a:cubicBezTo>
                  <a:lnTo>
                    <a:pt x="1353" y="1986"/>
                  </a:lnTo>
                  <a:lnTo>
                    <a:pt x="1899" y="2532"/>
                  </a:lnTo>
                  <a:cubicBezTo>
                    <a:pt x="2074" y="2706"/>
                    <a:pt x="2357" y="2706"/>
                    <a:pt x="2531" y="2532"/>
                  </a:cubicBezTo>
                  <a:lnTo>
                    <a:pt x="2531" y="2532"/>
                  </a:lnTo>
                  <a:cubicBezTo>
                    <a:pt x="2706" y="2357"/>
                    <a:pt x="2706" y="2074"/>
                    <a:pt x="2531" y="1900"/>
                  </a:cubicBezTo>
                  <a:lnTo>
                    <a:pt x="1985" y="1354"/>
                  </a:lnTo>
                </a:path>
              </a:pathLst>
            </a:custGeom>
            <a:solidFill>
              <a:schemeClr val="accent1"/>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33" name="Google Shape;915;p86">
              <a:extLst>
                <a:ext uri="{FF2B5EF4-FFF2-40B4-BE49-F238E27FC236}">
                  <a16:creationId xmlns:a16="http://schemas.microsoft.com/office/drawing/2014/main" id="{8EB68B6D-36FA-48B6-BAD4-2795A00EB791}"/>
                </a:ext>
              </a:extLst>
            </p:cNvPr>
            <p:cNvSpPr/>
            <p:nvPr/>
          </p:nvSpPr>
          <p:spPr>
            <a:xfrm>
              <a:off x="1725705" y="2401475"/>
              <a:ext cx="1326633" cy="568255"/>
            </a:xfrm>
            <a:prstGeom prst="roundRect">
              <a:avLst>
                <a:gd name="adj" fmla="val 0"/>
              </a:avLst>
            </a:prstGeom>
            <a:noFill/>
            <a:ln>
              <a:noFill/>
            </a:ln>
          </p:spPr>
          <p:txBody>
            <a:bodyPr spcFirstLastPara="1" wrap="square" lIns="91425" tIns="45725" rIns="0" bIns="45725" anchor="ctr" anchorCtr="0">
              <a:noAutofit/>
            </a:bodyPr>
            <a:lstStyle/>
            <a:p>
              <a:pPr defTabSz="457189">
                <a:spcBef>
                  <a:spcPts val="0"/>
                </a:spcBef>
                <a:spcAft>
                  <a:spcPts val="0"/>
                </a:spcAft>
                <a:buClr>
                  <a:srgbClr val="00BCEB"/>
                </a:buClr>
                <a:buSzPts val="1800"/>
                <a:defRPr/>
              </a:pPr>
              <a:r>
                <a:rPr lang="en-US">
                  <a:solidFill>
                    <a:srgbClr val="00BCEB"/>
                  </a:solidFill>
                  <a:latin typeface="CiscoSansTT ExtraLight"/>
                  <a:ea typeface="Arial"/>
                  <a:cs typeface="Arial"/>
                  <a:sym typeface="Arial"/>
                </a:rPr>
                <a:t>Visibility</a:t>
              </a:r>
              <a:endParaRPr sz="1100">
                <a:solidFill>
                  <a:srgbClr val="282828"/>
                </a:solidFill>
                <a:latin typeface="CiscoSansTT ExtraLight"/>
                <a:ea typeface="Arial"/>
                <a:cs typeface="Arial"/>
                <a:sym typeface="Arial"/>
              </a:endParaRPr>
            </a:p>
          </p:txBody>
        </p:sp>
        <p:sp>
          <p:nvSpPr>
            <p:cNvPr id="34" name="Google Shape;916;p86">
              <a:extLst>
                <a:ext uri="{FF2B5EF4-FFF2-40B4-BE49-F238E27FC236}">
                  <a16:creationId xmlns:a16="http://schemas.microsoft.com/office/drawing/2014/main" id="{EC9000E6-69C8-48BB-8C7D-72526E4FC32D}"/>
                </a:ext>
              </a:extLst>
            </p:cNvPr>
            <p:cNvSpPr/>
            <p:nvPr/>
          </p:nvSpPr>
          <p:spPr>
            <a:xfrm>
              <a:off x="1251654" y="2554883"/>
              <a:ext cx="490902" cy="235988"/>
            </a:xfrm>
            <a:custGeom>
              <a:avLst/>
              <a:gdLst/>
              <a:ahLst/>
              <a:cxnLst/>
              <a:rect l="l" t="t" r="r" b="b"/>
              <a:pathLst>
                <a:path w="8441" h="4353" extrusionOk="0">
                  <a:moveTo>
                    <a:pt x="4220" y="0"/>
                  </a:moveTo>
                  <a:cubicBezTo>
                    <a:pt x="1890" y="0"/>
                    <a:pt x="0" y="2176"/>
                    <a:pt x="0" y="2176"/>
                  </a:cubicBezTo>
                  <a:cubicBezTo>
                    <a:pt x="0" y="2176"/>
                    <a:pt x="1890" y="4352"/>
                    <a:pt x="4220" y="4352"/>
                  </a:cubicBezTo>
                  <a:cubicBezTo>
                    <a:pt x="6551" y="4352"/>
                    <a:pt x="8440" y="2176"/>
                    <a:pt x="8440" y="2176"/>
                  </a:cubicBezTo>
                  <a:cubicBezTo>
                    <a:pt x="8440" y="2176"/>
                    <a:pt x="6551" y="0"/>
                    <a:pt x="4220" y="0"/>
                  </a:cubicBezTo>
                  <a:close/>
                  <a:moveTo>
                    <a:pt x="4220" y="4088"/>
                  </a:moveTo>
                  <a:cubicBezTo>
                    <a:pt x="3164" y="4088"/>
                    <a:pt x="2308" y="3232"/>
                    <a:pt x="2308" y="2176"/>
                  </a:cubicBezTo>
                  <a:cubicBezTo>
                    <a:pt x="2308" y="1120"/>
                    <a:pt x="3164" y="264"/>
                    <a:pt x="4220" y="264"/>
                  </a:cubicBezTo>
                  <a:cubicBezTo>
                    <a:pt x="5276" y="264"/>
                    <a:pt x="6132" y="1120"/>
                    <a:pt x="6132" y="2176"/>
                  </a:cubicBezTo>
                  <a:cubicBezTo>
                    <a:pt x="6132" y="3232"/>
                    <a:pt x="5276" y="4088"/>
                    <a:pt x="4220" y="4088"/>
                  </a:cubicBezTo>
                  <a:close/>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sp>
          <p:nvSpPr>
            <p:cNvPr id="35" name="Google Shape;917;p86">
              <a:extLst>
                <a:ext uri="{FF2B5EF4-FFF2-40B4-BE49-F238E27FC236}">
                  <a16:creationId xmlns:a16="http://schemas.microsoft.com/office/drawing/2014/main" id="{0E45A3D3-5316-4266-8F69-9985912BAC25}"/>
                </a:ext>
              </a:extLst>
            </p:cNvPr>
            <p:cNvSpPr/>
            <p:nvPr/>
          </p:nvSpPr>
          <p:spPr>
            <a:xfrm>
              <a:off x="1402208" y="2584531"/>
              <a:ext cx="189794" cy="176931"/>
            </a:xfrm>
            <a:custGeom>
              <a:avLst/>
              <a:gdLst/>
              <a:ahLst/>
              <a:cxnLst/>
              <a:rect l="l" t="t" r="r" b="b"/>
              <a:pathLst>
                <a:path w="3262" h="3262" extrusionOk="0">
                  <a:moveTo>
                    <a:pt x="1630" y="3261"/>
                  </a:moveTo>
                  <a:cubicBezTo>
                    <a:pt x="731" y="3261"/>
                    <a:pt x="0" y="2529"/>
                    <a:pt x="0" y="1630"/>
                  </a:cubicBezTo>
                  <a:cubicBezTo>
                    <a:pt x="0" y="731"/>
                    <a:pt x="731" y="0"/>
                    <a:pt x="1630" y="0"/>
                  </a:cubicBezTo>
                  <a:cubicBezTo>
                    <a:pt x="2529" y="0"/>
                    <a:pt x="3261" y="731"/>
                    <a:pt x="3261" y="1630"/>
                  </a:cubicBezTo>
                  <a:cubicBezTo>
                    <a:pt x="3261" y="2529"/>
                    <a:pt x="2529" y="3261"/>
                    <a:pt x="1630" y="3261"/>
                  </a:cubicBezTo>
                  <a:close/>
                  <a:moveTo>
                    <a:pt x="1630" y="395"/>
                  </a:moveTo>
                  <a:cubicBezTo>
                    <a:pt x="949" y="395"/>
                    <a:pt x="395" y="949"/>
                    <a:pt x="395" y="1630"/>
                  </a:cubicBezTo>
                  <a:cubicBezTo>
                    <a:pt x="395" y="2311"/>
                    <a:pt x="949" y="2865"/>
                    <a:pt x="1630" y="2865"/>
                  </a:cubicBezTo>
                  <a:cubicBezTo>
                    <a:pt x="2311" y="2865"/>
                    <a:pt x="2865" y="2311"/>
                    <a:pt x="2865" y="1630"/>
                  </a:cubicBezTo>
                  <a:cubicBezTo>
                    <a:pt x="2865" y="949"/>
                    <a:pt x="2311" y="395"/>
                    <a:pt x="1630" y="395"/>
                  </a:cubicBezTo>
                  <a:close/>
                </a:path>
              </a:pathLst>
            </a:custGeom>
            <a:solidFill>
              <a:schemeClr val="lt2"/>
            </a:solidFill>
            <a:ln>
              <a:noFill/>
            </a:ln>
          </p:spPr>
          <p:txBody>
            <a:bodyPr spcFirstLastPara="1" wrap="square" lIns="91425" tIns="45700" rIns="91425" bIns="45700" anchor="ctr" anchorCtr="0">
              <a:noAutofit/>
            </a:bodyPr>
            <a:lstStyle/>
            <a:p>
              <a:pPr defTabSz="457189">
                <a:spcBef>
                  <a:spcPts val="0"/>
                </a:spcBef>
                <a:spcAft>
                  <a:spcPts val="0"/>
                </a:spcAft>
                <a:defRPr/>
              </a:pPr>
              <a:endParaRPr>
                <a:solidFill>
                  <a:srgbClr val="282828"/>
                </a:solidFill>
                <a:latin typeface="CiscoSansTT ExtraLight"/>
                <a:ea typeface="Arial"/>
                <a:cs typeface="Arial"/>
                <a:sym typeface="Arial"/>
              </a:endParaRPr>
            </a:p>
          </p:txBody>
        </p:sp>
      </p:grpSp>
      <p:sp>
        <p:nvSpPr>
          <p:cNvPr id="37" name="Rectangle 4">
            <a:extLst>
              <a:ext uri="{FF2B5EF4-FFF2-40B4-BE49-F238E27FC236}">
                <a16:creationId xmlns:a16="http://schemas.microsoft.com/office/drawing/2014/main" id="{55A96E88-0BBF-4289-B51C-8AA9E4713203}"/>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94631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Group 263">
            <a:extLst>
              <a:ext uri="{FF2B5EF4-FFF2-40B4-BE49-F238E27FC236}">
                <a16:creationId xmlns:a16="http://schemas.microsoft.com/office/drawing/2014/main" id="{74007D39-07E4-4F7C-9760-844AC3ED097A}"/>
              </a:ext>
            </a:extLst>
          </p:cNvPr>
          <p:cNvGrpSpPr/>
          <p:nvPr/>
        </p:nvGrpSpPr>
        <p:grpSpPr>
          <a:xfrm>
            <a:off x="-6196" y="1584372"/>
            <a:ext cx="11773653" cy="4591897"/>
            <a:chOff x="4690" y="1584373"/>
            <a:chExt cx="7840281" cy="4519084"/>
          </a:xfrm>
        </p:grpSpPr>
        <p:sp>
          <p:nvSpPr>
            <p:cNvPr id="265" name="Rectangle 264">
              <a:extLst>
                <a:ext uri="{FF2B5EF4-FFF2-40B4-BE49-F238E27FC236}">
                  <a16:creationId xmlns:a16="http://schemas.microsoft.com/office/drawing/2014/main" id="{C812E8CE-AF7E-49B4-AA78-F61FBB0071F4}"/>
                </a:ext>
              </a:extLst>
            </p:cNvPr>
            <p:cNvSpPr/>
            <p:nvPr/>
          </p:nvSpPr>
          <p:spPr>
            <a:xfrm>
              <a:off x="4690" y="1584374"/>
              <a:ext cx="6466114" cy="4519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rgbClr val="005073"/>
                </a:solidFill>
                <a:latin typeface="CiscoSansTT ExtraLight"/>
              </a:endParaRPr>
            </a:p>
          </p:txBody>
        </p:sp>
        <p:sp>
          <p:nvSpPr>
            <p:cNvPr id="266" name="Oval 265">
              <a:extLst>
                <a:ext uri="{FF2B5EF4-FFF2-40B4-BE49-F238E27FC236}">
                  <a16:creationId xmlns:a16="http://schemas.microsoft.com/office/drawing/2014/main" id="{87B30E62-F924-47FF-A365-175F8AB479FA}"/>
                </a:ext>
              </a:extLst>
            </p:cNvPr>
            <p:cNvSpPr/>
            <p:nvPr/>
          </p:nvSpPr>
          <p:spPr>
            <a:xfrm>
              <a:off x="4928817" y="1584373"/>
              <a:ext cx="2916154" cy="4519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9C30ADBE-9944-8F44-8A95-31C83B89FB62}"/>
              </a:ext>
            </a:extLst>
          </p:cNvPr>
          <p:cNvGrpSpPr/>
          <p:nvPr/>
        </p:nvGrpSpPr>
        <p:grpSpPr>
          <a:xfrm>
            <a:off x="695359" y="319859"/>
            <a:ext cx="2574055" cy="930739"/>
            <a:chOff x="6887273" y="1301935"/>
            <a:chExt cx="2316699" cy="837682"/>
          </a:xfrm>
          <a:solidFill>
            <a:schemeClr val="accent1"/>
          </a:solidFill>
        </p:grpSpPr>
        <p:grpSp>
          <p:nvGrpSpPr>
            <p:cNvPr id="157" name="Group 156"/>
            <p:cNvGrpSpPr/>
            <p:nvPr/>
          </p:nvGrpSpPr>
          <p:grpSpPr>
            <a:xfrm>
              <a:off x="6983466" y="1621288"/>
              <a:ext cx="2220506" cy="518329"/>
              <a:chOff x="6879019" y="2299593"/>
              <a:chExt cx="2025626" cy="472839"/>
            </a:xfrm>
            <a:grpFill/>
          </p:grpSpPr>
          <p:sp>
            <p:nvSpPr>
              <p:cNvPr id="158" name="Freeform 59"/>
              <p:cNvSpPr>
                <a:spLocks/>
              </p:cNvSpPr>
              <p:nvPr/>
            </p:nvSpPr>
            <p:spPr bwMode="auto">
              <a:xfrm>
                <a:off x="8529457" y="2303448"/>
                <a:ext cx="375188" cy="467700"/>
              </a:xfrm>
              <a:custGeom>
                <a:avLst/>
                <a:gdLst>
                  <a:gd name="T0" fmla="*/ 1282 w 1291"/>
                  <a:gd name="T1" fmla="*/ 3 h 1605"/>
                  <a:gd name="T2" fmla="*/ 1156 w 1291"/>
                  <a:gd name="T3" fmla="*/ 171 h 1605"/>
                  <a:gd name="T4" fmla="*/ 504 w 1291"/>
                  <a:gd name="T5" fmla="*/ 171 h 1605"/>
                  <a:gd name="T6" fmla="*/ 351 w 1291"/>
                  <a:gd name="T7" fmla="*/ 302 h 1605"/>
                  <a:gd name="T8" fmla="*/ 331 w 1291"/>
                  <a:gd name="T9" fmla="*/ 589 h 1605"/>
                  <a:gd name="T10" fmla="*/ 431 w 1291"/>
                  <a:gd name="T11" fmla="*/ 689 h 1605"/>
                  <a:gd name="T12" fmla="*/ 1006 w 1291"/>
                  <a:gd name="T13" fmla="*/ 691 h 1605"/>
                  <a:gd name="T14" fmla="*/ 1289 w 1291"/>
                  <a:gd name="T15" fmla="*/ 966 h 1605"/>
                  <a:gd name="T16" fmla="*/ 1291 w 1291"/>
                  <a:gd name="T17" fmla="*/ 1312 h 1605"/>
                  <a:gd name="T18" fmla="*/ 992 w 1291"/>
                  <a:gd name="T19" fmla="*/ 1605 h 1605"/>
                  <a:gd name="T20" fmla="*/ 0 w 1291"/>
                  <a:gd name="T21" fmla="*/ 1605 h 1605"/>
                  <a:gd name="T22" fmla="*/ 203 w 1291"/>
                  <a:gd name="T23" fmla="*/ 1391 h 1605"/>
                  <a:gd name="T24" fmla="*/ 970 w 1291"/>
                  <a:gd name="T25" fmla="*/ 1390 h 1605"/>
                  <a:gd name="T26" fmla="*/ 1086 w 1291"/>
                  <a:gd name="T27" fmla="*/ 1262 h 1605"/>
                  <a:gd name="T28" fmla="*/ 1084 w 1291"/>
                  <a:gd name="T29" fmla="*/ 984 h 1605"/>
                  <a:gd name="T30" fmla="*/ 975 w 1291"/>
                  <a:gd name="T31" fmla="*/ 884 h 1605"/>
                  <a:gd name="T32" fmla="*/ 412 w 1291"/>
                  <a:gd name="T33" fmla="*/ 884 h 1605"/>
                  <a:gd name="T34" fmla="*/ 133 w 1291"/>
                  <a:gd name="T35" fmla="*/ 599 h 1605"/>
                  <a:gd name="T36" fmla="*/ 152 w 1291"/>
                  <a:gd name="T37" fmla="*/ 251 h 1605"/>
                  <a:gd name="T38" fmla="*/ 470 w 1291"/>
                  <a:gd name="T39" fmla="*/ 0 h 1605"/>
                  <a:gd name="T40" fmla="*/ 1282 w 1291"/>
                  <a:gd name="T41" fmla="*/ 3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1" h="1605">
                    <a:moveTo>
                      <a:pt x="1282" y="3"/>
                    </a:moveTo>
                    <a:cubicBezTo>
                      <a:pt x="1282" y="3"/>
                      <a:pt x="1282" y="112"/>
                      <a:pt x="1156" y="171"/>
                    </a:cubicBezTo>
                    <a:cubicBezTo>
                      <a:pt x="1156" y="171"/>
                      <a:pt x="638" y="171"/>
                      <a:pt x="504" y="171"/>
                    </a:cubicBezTo>
                    <a:cubicBezTo>
                      <a:pt x="352" y="171"/>
                      <a:pt x="351" y="302"/>
                      <a:pt x="351" y="302"/>
                    </a:cubicBezTo>
                    <a:cubicBezTo>
                      <a:pt x="331" y="589"/>
                      <a:pt x="331" y="589"/>
                      <a:pt x="331" y="589"/>
                    </a:cubicBezTo>
                    <a:cubicBezTo>
                      <a:pt x="331" y="589"/>
                      <a:pt x="336" y="689"/>
                      <a:pt x="431" y="689"/>
                    </a:cubicBezTo>
                    <a:cubicBezTo>
                      <a:pt x="431" y="689"/>
                      <a:pt x="930" y="691"/>
                      <a:pt x="1006" y="691"/>
                    </a:cubicBezTo>
                    <a:cubicBezTo>
                      <a:pt x="1083" y="691"/>
                      <a:pt x="1289" y="747"/>
                      <a:pt x="1289" y="966"/>
                    </a:cubicBezTo>
                    <a:cubicBezTo>
                      <a:pt x="1289" y="1185"/>
                      <a:pt x="1291" y="1312"/>
                      <a:pt x="1291" y="1312"/>
                    </a:cubicBezTo>
                    <a:cubicBezTo>
                      <a:pt x="1291" y="1420"/>
                      <a:pt x="1197" y="1602"/>
                      <a:pt x="992" y="1605"/>
                    </a:cubicBezTo>
                    <a:cubicBezTo>
                      <a:pt x="0" y="1605"/>
                      <a:pt x="0" y="1605"/>
                      <a:pt x="0" y="1605"/>
                    </a:cubicBezTo>
                    <a:cubicBezTo>
                      <a:pt x="0" y="1605"/>
                      <a:pt x="37" y="1472"/>
                      <a:pt x="203" y="1391"/>
                    </a:cubicBezTo>
                    <a:cubicBezTo>
                      <a:pt x="970" y="1390"/>
                      <a:pt x="970" y="1390"/>
                      <a:pt x="970" y="1390"/>
                    </a:cubicBezTo>
                    <a:cubicBezTo>
                      <a:pt x="970" y="1390"/>
                      <a:pt x="1078" y="1378"/>
                      <a:pt x="1086" y="1262"/>
                    </a:cubicBezTo>
                    <a:cubicBezTo>
                      <a:pt x="1087" y="1255"/>
                      <a:pt x="1084" y="984"/>
                      <a:pt x="1084" y="984"/>
                    </a:cubicBezTo>
                    <a:cubicBezTo>
                      <a:pt x="1084" y="984"/>
                      <a:pt x="1079" y="884"/>
                      <a:pt x="975" y="884"/>
                    </a:cubicBezTo>
                    <a:cubicBezTo>
                      <a:pt x="883" y="884"/>
                      <a:pt x="412" y="884"/>
                      <a:pt x="412" y="884"/>
                    </a:cubicBezTo>
                    <a:cubicBezTo>
                      <a:pt x="124" y="865"/>
                      <a:pt x="133" y="599"/>
                      <a:pt x="133" y="599"/>
                    </a:cubicBezTo>
                    <a:cubicBezTo>
                      <a:pt x="152" y="251"/>
                      <a:pt x="152" y="251"/>
                      <a:pt x="152" y="251"/>
                    </a:cubicBezTo>
                    <a:cubicBezTo>
                      <a:pt x="152" y="251"/>
                      <a:pt x="185" y="5"/>
                      <a:pt x="470" y="0"/>
                    </a:cubicBezTo>
                    <a:lnTo>
                      <a:pt x="1282"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sp>
            <p:nvSpPr>
              <p:cNvPr id="159" name="Freeform 60"/>
              <p:cNvSpPr>
                <a:spLocks/>
              </p:cNvSpPr>
              <p:nvPr/>
            </p:nvSpPr>
            <p:spPr bwMode="auto">
              <a:xfrm>
                <a:off x="8153627" y="2388251"/>
                <a:ext cx="374545" cy="382896"/>
              </a:xfrm>
              <a:custGeom>
                <a:avLst/>
                <a:gdLst>
                  <a:gd name="T0" fmla="*/ 858 w 1288"/>
                  <a:gd name="T1" fmla="*/ 1044 h 1315"/>
                  <a:gd name="T2" fmla="*/ 993 w 1288"/>
                  <a:gd name="T3" fmla="*/ 918 h 1315"/>
                  <a:gd name="T4" fmla="*/ 993 w 1288"/>
                  <a:gd name="T5" fmla="*/ 117 h 1315"/>
                  <a:gd name="T6" fmla="*/ 1102 w 1288"/>
                  <a:gd name="T7" fmla="*/ 0 h 1315"/>
                  <a:gd name="T8" fmla="*/ 1288 w 1288"/>
                  <a:gd name="T9" fmla="*/ 513 h 1315"/>
                  <a:gd name="T10" fmla="*/ 486 w 1288"/>
                  <a:gd name="T11" fmla="*/ 1315 h 1315"/>
                  <a:gd name="T12" fmla="*/ 0 w 1288"/>
                  <a:gd name="T13" fmla="*/ 1154 h 1315"/>
                  <a:gd name="T14" fmla="*/ 103 w 1288"/>
                  <a:gd name="T15" fmla="*/ 1043 h 1315"/>
                  <a:gd name="T16" fmla="*/ 858 w 1288"/>
                  <a:gd name="T17" fmla="*/ 1044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8" h="1315">
                    <a:moveTo>
                      <a:pt x="858" y="1044"/>
                    </a:moveTo>
                    <a:cubicBezTo>
                      <a:pt x="994" y="1039"/>
                      <a:pt x="993" y="918"/>
                      <a:pt x="993" y="918"/>
                    </a:cubicBezTo>
                    <a:cubicBezTo>
                      <a:pt x="993" y="117"/>
                      <a:pt x="993" y="117"/>
                      <a:pt x="993" y="117"/>
                    </a:cubicBezTo>
                    <a:cubicBezTo>
                      <a:pt x="1102" y="0"/>
                      <a:pt x="1102" y="0"/>
                      <a:pt x="1102" y="0"/>
                    </a:cubicBezTo>
                    <a:cubicBezTo>
                      <a:pt x="1102" y="0"/>
                      <a:pt x="1288" y="203"/>
                      <a:pt x="1288" y="513"/>
                    </a:cubicBezTo>
                    <a:cubicBezTo>
                      <a:pt x="1288" y="1046"/>
                      <a:pt x="843" y="1315"/>
                      <a:pt x="486" y="1315"/>
                    </a:cubicBezTo>
                    <a:cubicBezTo>
                      <a:pt x="186" y="1315"/>
                      <a:pt x="0" y="1154"/>
                      <a:pt x="0" y="1154"/>
                    </a:cubicBezTo>
                    <a:cubicBezTo>
                      <a:pt x="103" y="1043"/>
                      <a:pt x="103" y="1043"/>
                      <a:pt x="103" y="1043"/>
                    </a:cubicBezTo>
                    <a:lnTo>
                      <a:pt x="858" y="10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sp>
            <p:nvSpPr>
              <p:cNvPr id="161" name="Freeform 61"/>
              <p:cNvSpPr>
                <a:spLocks/>
              </p:cNvSpPr>
              <p:nvPr/>
            </p:nvSpPr>
            <p:spPr bwMode="auto">
              <a:xfrm>
                <a:off x="8423454" y="2361267"/>
                <a:ext cx="37262" cy="37262"/>
              </a:xfrm>
              <a:custGeom>
                <a:avLst/>
                <a:gdLst>
                  <a:gd name="T0" fmla="*/ 128 w 128"/>
                  <a:gd name="T1" fmla="*/ 46 h 129"/>
                  <a:gd name="T2" fmla="*/ 79 w 128"/>
                  <a:gd name="T3" fmla="*/ 0 h 129"/>
                  <a:gd name="T4" fmla="*/ 0 w 128"/>
                  <a:gd name="T5" fmla="*/ 82 h 129"/>
                  <a:gd name="T6" fmla="*/ 26 w 128"/>
                  <a:gd name="T7" fmla="*/ 101 h 129"/>
                  <a:gd name="T8" fmla="*/ 49 w 128"/>
                  <a:gd name="T9" fmla="*/ 129 h 129"/>
                  <a:gd name="T10" fmla="*/ 128 w 128"/>
                  <a:gd name="T11" fmla="*/ 46 h 129"/>
                </a:gdLst>
                <a:ahLst/>
                <a:cxnLst>
                  <a:cxn ang="0">
                    <a:pos x="T0" y="T1"/>
                  </a:cxn>
                  <a:cxn ang="0">
                    <a:pos x="T2" y="T3"/>
                  </a:cxn>
                  <a:cxn ang="0">
                    <a:pos x="T4" y="T5"/>
                  </a:cxn>
                  <a:cxn ang="0">
                    <a:pos x="T6" y="T7"/>
                  </a:cxn>
                  <a:cxn ang="0">
                    <a:pos x="T8" y="T9"/>
                  </a:cxn>
                  <a:cxn ang="0">
                    <a:pos x="T10" y="T11"/>
                  </a:cxn>
                </a:cxnLst>
                <a:rect l="0" t="0" r="r" b="b"/>
                <a:pathLst>
                  <a:path w="128" h="129">
                    <a:moveTo>
                      <a:pt x="128" y="46"/>
                    </a:moveTo>
                    <a:cubicBezTo>
                      <a:pt x="116" y="28"/>
                      <a:pt x="79" y="0"/>
                      <a:pt x="79" y="0"/>
                    </a:cubicBezTo>
                    <a:cubicBezTo>
                      <a:pt x="0" y="82"/>
                      <a:pt x="0" y="82"/>
                      <a:pt x="0" y="82"/>
                    </a:cubicBezTo>
                    <a:cubicBezTo>
                      <a:pt x="0" y="82"/>
                      <a:pt x="18" y="92"/>
                      <a:pt x="26" y="101"/>
                    </a:cubicBezTo>
                    <a:cubicBezTo>
                      <a:pt x="34" y="109"/>
                      <a:pt x="49" y="129"/>
                      <a:pt x="49" y="129"/>
                    </a:cubicBezTo>
                    <a:lnTo>
                      <a:pt x="128" y="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sp>
            <p:nvSpPr>
              <p:cNvPr id="163" name="Freeform 62"/>
              <p:cNvSpPr>
                <a:spLocks/>
              </p:cNvSpPr>
              <p:nvPr/>
            </p:nvSpPr>
            <p:spPr bwMode="auto">
              <a:xfrm>
                <a:off x="8062402" y="2303448"/>
                <a:ext cx="370048" cy="379042"/>
              </a:xfrm>
              <a:custGeom>
                <a:avLst/>
                <a:gdLst>
                  <a:gd name="T0" fmla="*/ 1166 w 1272"/>
                  <a:gd name="T1" fmla="*/ 265 h 1301"/>
                  <a:gd name="T2" fmla="*/ 1167 w 1272"/>
                  <a:gd name="T3" fmla="*/ 262 h 1301"/>
                  <a:gd name="T4" fmla="*/ 1272 w 1272"/>
                  <a:gd name="T5" fmla="*/ 154 h 1301"/>
                  <a:gd name="T6" fmla="*/ 800 w 1272"/>
                  <a:gd name="T7" fmla="*/ 0 h 1301"/>
                  <a:gd name="T8" fmla="*/ 0 w 1272"/>
                  <a:gd name="T9" fmla="*/ 806 h 1301"/>
                  <a:gd name="T10" fmla="*/ 175 w 1272"/>
                  <a:gd name="T11" fmla="*/ 1301 h 1301"/>
                  <a:gd name="T12" fmla="*/ 285 w 1272"/>
                  <a:gd name="T13" fmla="*/ 1183 h 1301"/>
                  <a:gd name="T14" fmla="*/ 284 w 1272"/>
                  <a:gd name="T15" fmla="*/ 392 h 1301"/>
                  <a:gd name="T16" fmla="*/ 411 w 1272"/>
                  <a:gd name="T17" fmla="*/ 265 h 1301"/>
                  <a:gd name="T18" fmla="*/ 1166 w 1272"/>
                  <a:gd name="T19" fmla="*/ 265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2" h="1301">
                    <a:moveTo>
                      <a:pt x="1166" y="265"/>
                    </a:moveTo>
                    <a:cubicBezTo>
                      <a:pt x="1167" y="262"/>
                      <a:pt x="1167" y="262"/>
                      <a:pt x="1167" y="262"/>
                    </a:cubicBezTo>
                    <a:cubicBezTo>
                      <a:pt x="1272" y="154"/>
                      <a:pt x="1272" y="154"/>
                      <a:pt x="1272" y="154"/>
                    </a:cubicBezTo>
                    <a:cubicBezTo>
                      <a:pt x="1272" y="154"/>
                      <a:pt x="1079" y="0"/>
                      <a:pt x="800" y="0"/>
                    </a:cubicBezTo>
                    <a:cubicBezTo>
                      <a:pt x="463" y="0"/>
                      <a:pt x="0" y="242"/>
                      <a:pt x="0" y="806"/>
                    </a:cubicBezTo>
                    <a:cubicBezTo>
                      <a:pt x="0" y="1105"/>
                      <a:pt x="175" y="1301"/>
                      <a:pt x="175" y="1301"/>
                    </a:cubicBezTo>
                    <a:cubicBezTo>
                      <a:pt x="285" y="1183"/>
                      <a:pt x="285" y="1183"/>
                      <a:pt x="285" y="1183"/>
                    </a:cubicBezTo>
                    <a:cubicBezTo>
                      <a:pt x="284" y="392"/>
                      <a:pt x="284" y="392"/>
                      <a:pt x="284" y="392"/>
                    </a:cubicBezTo>
                    <a:cubicBezTo>
                      <a:pt x="299" y="263"/>
                      <a:pt x="411" y="265"/>
                      <a:pt x="411" y="265"/>
                    </a:cubicBezTo>
                    <a:cubicBezTo>
                      <a:pt x="1166" y="265"/>
                      <a:pt x="1166" y="265"/>
                      <a:pt x="1166" y="2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sp>
            <p:nvSpPr>
              <p:cNvPr id="198" name="Freeform 63"/>
              <p:cNvSpPr>
                <a:spLocks/>
              </p:cNvSpPr>
              <p:nvPr/>
            </p:nvSpPr>
            <p:spPr bwMode="auto">
              <a:xfrm>
                <a:off x="8126003" y="2672853"/>
                <a:ext cx="35977" cy="37905"/>
              </a:xfrm>
              <a:custGeom>
                <a:avLst/>
                <a:gdLst>
                  <a:gd name="T0" fmla="*/ 80 w 125"/>
                  <a:gd name="T1" fmla="*/ 0 h 131"/>
                  <a:gd name="T2" fmla="*/ 125 w 125"/>
                  <a:gd name="T3" fmla="*/ 51 h 131"/>
                  <a:gd name="T4" fmla="*/ 48 w 125"/>
                  <a:gd name="T5" fmla="*/ 131 h 131"/>
                  <a:gd name="T6" fmla="*/ 0 w 125"/>
                  <a:gd name="T7" fmla="*/ 84 h 131"/>
                  <a:gd name="T8" fmla="*/ 80 w 125"/>
                  <a:gd name="T9" fmla="*/ 0 h 131"/>
                </a:gdLst>
                <a:ahLst/>
                <a:cxnLst>
                  <a:cxn ang="0">
                    <a:pos x="T0" y="T1"/>
                  </a:cxn>
                  <a:cxn ang="0">
                    <a:pos x="T2" y="T3"/>
                  </a:cxn>
                  <a:cxn ang="0">
                    <a:pos x="T4" y="T5"/>
                  </a:cxn>
                  <a:cxn ang="0">
                    <a:pos x="T6" y="T7"/>
                  </a:cxn>
                  <a:cxn ang="0">
                    <a:pos x="T8" y="T9"/>
                  </a:cxn>
                </a:cxnLst>
                <a:rect l="0" t="0" r="r" b="b"/>
                <a:pathLst>
                  <a:path w="125" h="131">
                    <a:moveTo>
                      <a:pt x="80" y="0"/>
                    </a:moveTo>
                    <a:cubicBezTo>
                      <a:pt x="80" y="0"/>
                      <a:pt x="84" y="23"/>
                      <a:pt x="125" y="51"/>
                    </a:cubicBezTo>
                    <a:cubicBezTo>
                      <a:pt x="48" y="131"/>
                      <a:pt x="48" y="131"/>
                      <a:pt x="48" y="131"/>
                    </a:cubicBezTo>
                    <a:cubicBezTo>
                      <a:pt x="48" y="131"/>
                      <a:pt x="5" y="93"/>
                      <a:pt x="0" y="84"/>
                    </a:cubicBezTo>
                    <a:lnTo>
                      <a:pt x="8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sp>
            <p:nvSpPr>
              <p:cNvPr id="199" name="Freeform 64"/>
              <p:cNvSpPr>
                <a:spLocks/>
              </p:cNvSpPr>
              <p:nvPr/>
            </p:nvSpPr>
            <p:spPr bwMode="auto">
              <a:xfrm>
                <a:off x="7750173" y="2305375"/>
                <a:ext cx="356556" cy="465130"/>
              </a:xfrm>
              <a:custGeom>
                <a:avLst/>
                <a:gdLst>
                  <a:gd name="T0" fmla="*/ 0 w 1229"/>
                  <a:gd name="T1" fmla="*/ 0 h 1598"/>
                  <a:gd name="T2" fmla="*/ 0 w 1229"/>
                  <a:gd name="T3" fmla="*/ 1374 h 1598"/>
                  <a:gd name="T4" fmla="*/ 198 w 1229"/>
                  <a:gd name="T5" fmla="*/ 1598 h 1598"/>
                  <a:gd name="T6" fmla="*/ 1229 w 1229"/>
                  <a:gd name="T7" fmla="*/ 1598 h 1598"/>
                  <a:gd name="T8" fmla="*/ 1022 w 1229"/>
                  <a:gd name="T9" fmla="*/ 1375 h 1598"/>
                  <a:gd name="T10" fmla="*/ 341 w 1229"/>
                  <a:gd name="T11" fmla="*/ 1374 h 1598"/>
                  <a:gd name="T12" fmla="*/ 233 w 1229"/>
                  <a:gd name="T13" fmla="*/ 1136 h 1598"/>
                  <a:gd name="T14" fmla="*/ 233 w 1229"/>
                  <a:gd name="T15" fmla="*/ 226 h 1598"/>
                  <a:gd name="T16" fmla="*/ 0 w 1229"/>
                  <a:gd name="T17" fmla="*/ 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9" h="1598">
                    <a:moveTo>
                      <a:pt x="0" y="0"/>
                    </a:moveTo>
                    <a:cubicBezTo>
                      <a:pt x="0" y="0"/>
                      <a:pt x="0" y="1149"/>
                      <a:pt x="0" y="1374"/>
                    </a:cubicBezTo>
                    <a:cubicBezTo>
                      <a:pt x="0" y="1598"/>
                      <a:pt x="198" y="1598"/>
                      <a:pt x="198" y="1598"/>
                    </a:cubicBezTo>
                    <a:cubicBezTo>
                      <a:pt x="198" y="1598"/>
                      <a:pt x="1229" y="1598"/>
                      <a:pt x="1229" y="1598"/>
                    </a:cubicBezTo>
                    <a:cubicBezTo>
                      <a:pt x="1229" y="1598"/>
                      <a:pt x="1215" y="1375"/>
                      <a:pt x="1022" y="1375"/>
                    </a:cubicBezTo>
                    <a:cubicBezTo>
                      <a:pt x="822" y="1375"/>
                      <a:pt x="341" y="1374"/>
                      <a:pt x="341" y="1374"/>
                    </a:cubicBezTo>
                    <a:cubicBezTo>
                      <a:pt x="222" y="1374"/>
                      <a:pt x="233" y="1238"/>
                      <a:pt x="233" y="1136"/>
                    </a:cubicBezTo>
                    <a:cubicBezTo>
                      <a:pt x="233" y="1036"/>
                      <a:pt x="233" y="409"/>
                      <a:pt x="233" y="226"/>
                    </a:cubicBezTo>
                    <a:cubicBezTo>
                      <a:pt x="233" y="16"/>
                      <a:pt x="0"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sp>
            <p:nvSpPr>
              <p:cNvPr id="200" name="Freeform 65"/>
              <p:cNvSpPr>
                <a:spLocks/>
              </p:cNvSpPr>
              <p:nvPr/>
            </p:nvSpPr>
            <p:spPr bwMode="auto">
              <a:xfrm>
                <a:off x="6879019" y="2302805"/>
                <a:ext cx="437504" cy="467700"/>
              </a:xfrm>
              <a:custGeom>
                <a:avLst/>
                <a:gdLst>
                  <a:gd name="T0" fmla="*/ 898 w 1506"/>
                  <a:gd name="T1" fmla="*/ 213 h 1607"/>
                  <a:gd name="T2" fmla="*/ 866 w 1506"/>
                  <a:gd name="T3" fmla="*/ 286 h 1607"/>
                  <a:gd name="T4" fmla="*/ 866 w 1506"/>
                  <a:gd name="T5" fmla="*/ 1607 h 1607"/>
                  <a:gd name="T6" fmla="*/ 635 w 1506"/>
                  <a:gd name="T7" fmla="*/ 1380 h 1607"/>
                  <a:gd name="T8" fmla="*/ 635 w 1506"/>
                  <a:gd name="T9" fmla="*/ 287 h 1607"/>
                  <a:gd name="T10" fmla="*/ 608 w 1506"/>
                  <a:gd name="T11" fmla="*/ 216 h 1607"/>
                  <a:gd name="T12" fmla="*/ 536 w 1506"/>
                  <a:gd name="T13" fmla="*/ 188 h 1607"/>
                  <a:gd name="T14" fmla="*/ 253 w 1506"/>
                  <a:gd name="T15" fmla="*/ 188 h 1607"/>
                  <a:gd name="T16" fmla="*/ 0 w 1506"/>
                  <a:gd name="T17" fmla="*/ 0 h 1607"/>
                  <a:gd name="T18" fmla="*/ 1506 w 1506"/>
                  <a:gd name="T19" fmla="*/ 0 h 1607"/>
                  <a:gd name="T20" fmla="*/ 1253 w 1506"/>
                  <a:gd name="T21" fmla="*/ 190 h 1607"/>
                  <a:gd name="T22" fmla="*/ 965 w 1506"/>
                  <a:gd name="T23" fmla="*/ 188 h 1607"/>
                  <a:gd name="T24" fmla="*/ 898 w 1506"/>
                  <a:gd name="T25" fmla="*/ 213 h 1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6" h="1607">
                    <a:moveTo>
                      <a:pt x="898" y="213"/>
                    </a:moveTo>
                    <a:cubicBezTo>
                      <a:pt x="868" y="241"/>
                      <a:pt x="866" y="286"/>
                      <a:pt x="866" y="286"/>
                    </a:cubicBezTo>
                    <a:cubicBezTo>
                      <a:pt x="866" y="1607"/>
                      <a:pt x="866" y="1607"/>
                      <a:pt x="866" y="1607"/>
                    </a:cubicBezTo>
                    <a:cubicBezTo>
                      <a:pt x="866" y="1607"/>
                      <a:pt x="635" y="1596"/>
                      <a:pt x="635" y="1380"/>
                    </a:cubicBezTo>
                    <a:cubicBezTo>
                      <a:pt x="635" y="1206"/>
                      <a:pt x="635" y="287"/>
                      <a:pt x="635" y="287"/>
                    </a:cubicBezTo>
                    <a:cubicBezTo>
                      <a:pt x="635" y="287"/>
                      <a:pt x="639" y="255"/>
                      <a:pt x="608" y="216"/>
                    </a:cubicBezTo>
                    <a:cubicBezTo>
                      <a:pt x="582" y="182"/>
                      <a:pt x="536" y="188"/>
                      <a:pt x="536" y="188"/>
                    </a:cubicBezTo>
                    <a:cubicBezTo>
                      <a:pt x="536" y="188"/>
                      <a:pt x="365" y="188"/>
                      <a:pt x="253" y="188"/>
                    </a:cubicBezTo>
                    <a:cubicBezTo>
                      <a:pt x="26" y="188"/>
                      <a:pt x="0" y="0"/>
                      <a:pt x="0" y="0"/>
                    </a:cubicBezTo>
                    <a:cubicBezTo>
                      <a:pt x="1506" y="0"/>
                      <a:pt x="1506" y="0"/>
                      <a:pt x="1506" y="0"/>
                    </a:cubicBezTo>
                    <a:cubicBezTo>
                      <a:pt x="1506" y="0"/>
                      <a:pt x="1472" y="190"/>
                      <a:pt x="1253" y="190"/>
                    </a:cubicBezTo>
                    <a:cubicBezTo>
                      <a:pt x="965" y="188"/>
                      <a:pt x="965" y="188"/>
                      <a:pt x="965" y="188"/>
                    </a:cubicBezTo>
                    <a:cubicBezTo>
                      <a:pt x="965" y="188"/>
                      <a:pt x="927" y="185"/>
                      <a:pt x="898" y="2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sp>
            <p:nvSpPr>
              <p:cNvPr id="201" name="Freeform 66"/>
              <p:cNvSpPr>
                <a:spLocks/>
              </p:cNvSpPr>
              <p:nvPr/>
            </p:nvSpPr>
            <p:spPr bwMode="auto">
              <a:xfrm>
                <a:off x="7299178" y="2299593"/>
                <a:ext cx="396388" cy="472839"/>
              </a:xfrm>
              <a:custGeom>
                <a:avLst/>
                <a:gdLst>
                  <a:gd name="T0" fmla="*/ 756 w 1364"/>
                  <a:gd name="T1" fmla="*/ 188 h 1624"/>
                  <a:gd name="T2" fmla="*/ 326 w 1364"/>
                  <a:gd name="T3" fmla="*/ 188 h 1624"/>
                  <a:gd name="T4" fmla="*/ 200 w 1364"/>
                  <a:gd name="T5" fmla="*/ 15 h 1624"/>
                  <a:gd name="T6" fmla="*/ 636 w 1364"/>
                  <a:gd name="T7" fmla="*/ 15 h 1624"/>
                  <a:gd name="T8" fmla="*/ 766 w 1364"/>
                  <a:gd name="T9" fmla="*/ 13 h 1624"/>
                  <a:gd name="T10" fmla="*/ 1362 w 1364"/>
                  <a:gd name="T11" fmla="*/ 450 h 1624"/>
                  <a:gd name="T12" fmla="*/ 1364 w 1364"/>
                  <a:gd name="T13" fmla="*/ 1619 h 1624"/>
                  <a:gd name="T14" fmla="*/ 1190 w 1364"/>
                  <a:gd name="T15" fmla="*/ 1527 h 1624"/>
                  <a:gd name="T16" fmla="*/ 978 w 1364"/>
                  <a:gd name="T17" fmla="*/ 1617 h 1624"/>
                  <a:gd name="T18" fmla="*/ 361 w 1364"/>
                  <a:gd name="T19" fmla="*/ 1617 h 1624"/>
                  <a:gd name="T20" fmla="*/ 35 w 1364"/>
                  <a:gd name="T21" fmla="*/ 1390 h 1624"/>
                  <a:gd name="T22" fmla="*/ 52 w 1364"/>
                  <a:gd name="T23" fmla="*/ 1035 h 1624"/>
                  <a:gd name="T24" fmla="*/ 505 w 1364"/>
                  <a:gd name="T25" fmla="*/ 670 h 1624"/>
                  <a:gd name="T26" fmla="*/ 1090 w 1364"/>
                  <a:gd name="T27" fmla="*/ 670 h 1624"/>
                  <a:gd name="T28" fmla="*/ 1090 w 1364"/>
                  <a:gd name="T29" fmla="*/ 865 h 1624"/>
                  <a:gd name="T30" fmla="*/ 567 w 1364"/>
                  <a:gd name="T31" fmla="*/ 865 h 1624"/>
                  <a:gd name="T32" fmla="*/ 450 w 1364"/>
                  <a:gd name="T33" fmla="*/ 1427 h 1624"/>
                  <a:gd name="T34" fmla="*/ 923 w 1364"/>
                  <a:gd name="T35" fmla="*/ 1427 h 1624"/>
                  <a:gd name="T36" fmla="*/ 1150 w 1364"/>
                  <a:gd name="T37" fmla="*/ 1213 h 1624"/>
                  <a:gd name="T38" fmla="*/ 1152 w 1364"/>
                  <a:gd name="T39" fmla="*/ 865 h 1624"/>
                  <a:gd name="T40" fmla="*/ 1152 w 1364"/>
                  <a:gd name="T41" fmla="*/ 670 h 1624"/>
                  <a:gd name="T42" fmla="*/ 1150 w 1364"/>
                  <a:gd name="T43" fmla="*/ 435 h 1624"/>
                  <a:gd name="T44" fmla="*/ 906 w 1364"/>
                  <a:gd name="T45" fmla="*/ 187 h 1624"/>
                  <a:gd name="T46" fmla="*/ 756 w 1364"/>
                  <a:gd name="T47" fmla="*/ 18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64" h="1624">
                    <a:moveTo>
                      <a:pt x="756" y="188"/>
                    </a:moveTo>
                    <a:cubicBezTo>
                      <a:pt x="557" y="188"/>
                      <a:pt x="326" y="188"/>
                      <a:pt x="326" y="188"/>
                    </a:cubicBezTo>
                    <a:cubicBezTo>
                      <a:pt x="326" y="188"/>
                      <a:pt x="221" y="146"/>
                      <a:pt x="200" y="15"/>
                    </a:cubicBezTo>
                    <a:cubicBezTo>
                      <a:pt x="200" y="15"/>
                      <a:pt x="420" y="15"/>
                      <a:pt x="636" y="15"/>
                    </a:cubicBezTo>
                    <a:cubicBezTo>
                      <a:pt x="766" y="13"/>
                      <a:pt x="766" y="13"/>
                      <a:pt x="766" y="13"/>
                    </a:cubicBezTo>
                    <a:cubicBezTo>
                      <a:pt x="1271" y="0"/>
                      <a:pt x="1361" y="226"/>
                      <a:pt x="1362" y="450"/>
                    </a:cubicBezTo>
                    <a:cubicBezTo>
                      <a:pt x="1364" y="1619"/>
                      <a:pt x="1364" y="1619"/>
                      <a:pt x="1364" y="1619"/>
                    </a:cubicBezTo>
                    <a:cubicBezTo>
                      <a:pt x="1364" y="1619"/>
                      <a:pt x="1251" y="1590"/>
                      <a:pt x="1190" y="1527"/>
                    </a:cubicBezTo>
                    <a:cubicBezTo>
                      <a:pt x="1190" y="1527"/>
                      <a:pt x="1140" y="1608"/>
                      <a:pt x="978" y="1617"/>
                    </a:cubicBezTo>
                    <a:cubicBezTo>
                      <a:pt x="837" y="1624"/>
                      <a:pt x="446" y="1617"/>
                      <a:pt x="361" y="1617"/>
                    </a:cubicBezTo>
                    <a:cubicBezTo>
                      <a:pt x="227" y="1617"/>
                      <a:pt x="77" y="1549"/>
                      <a:pt x="35" y="1390"/>
                    </a:cubicBezTo>
                    <a:cubicBezTo>
                      <a:pt x="0" y="1255"/>
                      <a:pt x="20" y="1111"/>
                      <a:pt x="52" y="1035"/>
                    </a:cubicBezTo>
                    <a:cubicBezTo>
                      <a:pt x="102" y="915"/>
                      <a:pt x="250" y="670"/>
                      <a:pt x="505" y="670"/>
                    </a:cubicBezTo>
                    <a:cubicBezTo>
                      <a:pt x="665" y="670"/>
                      <a:pt x="1090" y="670"/>
                      <a:pt x="1090" y="670"/>
                    </a:cubicBezTo>
                    <a:cubicBezTo>
                      <a:pt x="1090" y="865"/>
                      <a:pt x="1090" y="865"/>
                      <a:pt x="1090" y="865"/>
                    </a:cubicBezTo>
                    <a:cubicBezTo>
                      <a:pt x="567" y="865"/>
                      <a:pt x="567" y="865"/>
                      <a:pt x="567" y="865"/>
                    </a:cubicBezTo>
                    <a:cubicBezTo>
                      <a:pt x="178" y="841"/>
                      <a:pt x="86" y="1469"/>
                      <a:pt x="450" y="1427"/>
                    </a:cubicBezTo>
                    <a:cubicBezTo>
                      <a:pt x="923" y="1427"/>
                      <a:pt x="923" y="1427"/>
                      <a:pt x="923" y="1427"/>
                    </a:cubicBezTo>
                    <a:cubicBezTo>
                      <a:pt x="1142" y="1427"/>
                      <a:pt x="1150" y="1213"/>
                      <a:pt x="1150" y="1213"/>
                    </a:cubicBezTo>
                    <a:cubicBezTo>
                      <a:pt x="1152" y="865"/>
                      <a:pt x="1152" y="865"/>
                      <a:pt x="1152" y="865"/>
                    </a:cubicBezTo>
                    <a:cubicBezTo>
                      <a:pt x="1152" y="670"/>
                      <a:pt x="1152" y="670"/>
                      <a:pt x="1152" y="670"/>
                    </a:cubicBezTo>
                    <a:cubicBezTo>
                      <a:pt x="1150" y="435"/>
                      <a:pt x="1150" y="435"/>
                      <a:pt x="1150" y="435"/>
                    </a:cubicBezTo>
                    <a:cubicBezTo>
                      <a:pt x="1150" y="230"/>
                      <a:pt x="946" y="188"/>
                      <a:pt x="906" y="187"/>
                    </a:cubicBezTo>
                    <a:cubicBezTo>
                      <a:pt x="859" y="186"/>
                      <a:pt x="756" y="188"/>
                      <a:pt x="756" y="1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40">
                  <a:defRPr/>
                </a:pPr>
                <a:endParaRPr lang="en-US" sz="2667" kern="0" dirty="0">
                  <a:solidFill>
                    <a:sysClr val="windowText" lastClr="000000"/>
                  </a:solidFill>
                  <a:latin typeface="CiscoSansTT ExtraLight" panose="020B0303020201020303" pitchFamily="34" charset="0"/>
                  <a:cs typeface="CiscoSansTT Light"/>
                </a:endParaRPr>
              </a:p>
            </p:txBody>
          </p:sp>
        </p:grpSp>
        <p:sp>
          <p:nvSpPr>
            <p:cNvPr id="124" name="TextBox 123">
              <a:extLst>
                <a:ext uri="{FF2B5EF4-FFF2-40B4-BE49-F238E27FC236}">
                  <a16:creationId xmlns:a16="http://schemas.microsoft.com/office/drawing/2014/main" id="{E2A8CD60-55D2-244D-8CEB-4CFD600C7029}"/>
                </a:ext>
              </a:extLst>
            </p:cNvPr>
            <p:cNvSpPr txBox="1"/>
            <p:nvPr/>
          </p:nvSpPr>
          <p:spPr>
            <a:xfrm>
              <a:off x="6887273" y="1301935"/>
              <a:ext cx="661061" cy="277005"/>
            </a:xfrm>
            <a:prstGeom prst="rect">
              <a:avLst/>
            </a:prstGeom>
            <a:noFill/>
          </p:spPr>
          <p:txBody>
            <a:bodyPr wrap="none" rtlCol="0">
              <a:spAutoFit/>
            </a:bodyPr>
            <a:lstStyle/>
            <a:p>
              <a:pPr defTabSz="914377"/>
              <a:r>
                <a:rPr lang="en-GB" sz="1400" dirty="0">
                  <a:latin typeface="CiscoSansTT ExtraLight" panose="020B0303020201020303" pitchFamily="34" charset="0"/>
                </a:rPr>
                <a:t>CISCO</a:t>
              </a:r>
            </a:p>
          </p:txBody>
        </p:sp>
      </p:grpSp>
      <p:sp>
        <p:nvSpPr>
          <p:cNvPr id="133" name="Title 1">
            <a:extLst>
              <a:ext uri="{FF2B5EF4-FFF2-40B4-BE49-F238E27FC236}">
                <a16:creationId xmlns:a16="http://schemas.microsoft.com/office/drawing/2014/main" id="{C6A14658-70F4-49FA-BD23-FEB7FA92CD67}"/>
              </a:ext>
            </a:extLst>
          </p:cNvPr>
          <p:cNvSpPr txBox="1">
            <a:spLocks/>
          </p:cNvSpPr>
          <p:nvPr/>
        </p:nvSpPr>
        <p:spPr bwMode="auto">
          <a:xfrm>
            <a:off x="3698419" y="471226"/>
            <a:ext cx="778520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b="0" i="0" u="none" kern="1200" dirty="0">
                <a:solidFill>
                  <a:schemeClr val="bg1"/>
                </a:solidFill>
                <a:latin typeface="+mj-lt"/>
                <a:ea typeface="ＭＳ Ｐゴシック" charset="0"/>
                <a:cs typeface="Tipo de letra del sistema Fina"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solidFill>
                  <a:schemeClr val="tx2"/>
                </a:solidFill>
              </a:rPr>
              <a:t>Global Threat Research and Intelligence</a:t>
            </a:r>
          </a:p>
        </p:txBody>
      </p:sp>
      <p:sp>
        <p:nvSpPr>
          <p:cNvPr id="130" name="Rectangle 129"/>
          <p:cNvSpPr/>
          <p:nvPr/>
        </p:nvSpPr>
        <p:spPr>
          <a:xfrm>
            <a:off x="3293741" y="3151613"/>
            <a:ext cx="4824280" cy="2119420"/>
          </a:xfrm>
          <a:prstGeom prst="rect">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54">
              <a:buClr>
                <a:srgbClr val="652D89"/>
              </a:buClr>
              <a:defRPr/>
            </a:pPr>
            <a:endParaRPr lang="en-US" sz="1400" kern="0" dirty="0">
              <a:solidFill>
                <a:srgbClr val="676767"/>
              </a:solidFill>
              <a:latin typeface="CiscoSansTT ExtraLight" panose="020B0303020201020303" pitchFamily="34" charset="0"/>
            </a:endParaRPr>
          </a:p>
        </p:txBody>
      </p:sp>
      <p:sp>
        <p:nvSpPr>
          <p:cNvPr id="5" name="Arc 4"/>
          <p:cNvSpPr/>
          <p:nvPr/>
        </p:nvSpPr>
        <p:spPr>
          <a:xfrm>
            <a:off x="2200426" y="2648129"/>
            <a:ext cx="1346460" cy="2661720"/>
          </a:xfrm>
          <a:prstGeom prst="arc">
            <a:avLst>
              <a:gd name="adj1" fmla="val 16449940"/>
              <a:gd name="adj2" fmla="val 5027397"/>
            </a:avLst>
          </a:pr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defRPr/>
            </a:pPr>
            <a:endParaRPr lang="en-US" sz="1600" kern="0" dirty="0">
              <a:solidFill>
                <a:sysClr val="windowText" lastClr="000000"/>
              </a:solidFill>
              <a:latin typeface="CiscoSansTT ExtraLight" panose="020B0303020201020303" pitchFamily="34" charset="0"/>
            </a:endParaRPr>
          </a:p>
        </p:txBody>
      </p:sp>
      <p:sp>
        <p:nvSpPr>
          <p:cNvPr id="194" name="TextBox 193"/>
          <p:cNvSpPr txBox="1"/>
          <p:nvPr/>
        </p:nvSpPr>
        <p:spPr>
          <a:xfrm>
            <a:off x="25272" y="2279529"/>
            <a:ext cx="2737950" cy="615553"/>
          </a:xfrm>
          <a:prstGeom prst="rect">
            <a:avLst/>
          </a:prstGeom>
          <a:noFill/>
        </p:spPr>
        <p:txBody>
          <a:bodyPr wrap="square" rtlCol="0">
            <a:spAutoFit/>
          </a:bodyPr>
          <a:lstStyle/>
          <a:p>
            <a:pPr algn="r" defTabSz="1219140">
              <a:defRPr/>
            </a:pPr>
            <a:r>
              <a:rPr lang="en-US" b="1" kern="0" dirty="0">
                <a:solidFill>
                  <a:schemeClr val="bg2"/>
                </a:solidFill>
                <a:latin typeface="CiscoSansTT ExtraLight" panose="020B0303020201020303" pitchFamily="34" charset="0"/>
                <a:cs typeface="Exo 2"/>
              </a:rPr>
              <a:t>120 TB</a:t>
            </a:r>
          </a:p>
          <a:p>
            <a:pPr algn="r" defTabSz="1219140">
              <a:defRPr/>
            </a:pPr>
            <a:r>
              <a:rPr lang="en-US" sz="1600" kern="0" dirty="0">
                <a:solidFill>
                  <a:schemeClr val="bg2"/>
                </a:solidFill>
                <a:latin typeface="CiscoSansTT ExtraLight" panose="020B0303020201020303" pitchFamily="34" charset="0"/>
                <a:cs typeface="Exo 2"/>
              </a:rPr>
              <a:t>of Data Received Daily</a:t>
            </a:r>
          </a:p>
        </p:txBody>
      </p:sp>
      <p:sp>
        <p:nvSpPr>
          <p:cNvPr id="8" name="Oval 7"/>
          <p:cNvSpPr/>
          <p:nvPr/>
        </p:nvSpPr>
        <p:spPr>
          <a:xfrm>
            <a:off x="2809186" y="2323943"/>
            <a:ext cx="615891" cy="543131"/>
          </a:xfrm>
          <a:prstGeom prst="ellipse">
            <a:avLst/>
          </a:prstGeom>
          <a:solidFill>
            <a:srgbClr val="FDFCFB"/>
          </a:solidFill>
          <a:ln w="19050">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200" kern="0" dirty="0">
              <a:solidFill>
                <a:schemeClr val="bg2"/>
              </a:solidFill>
              <a:latin typeface="CiscoSansTT ExtraLight" panose="020B0303020201020303" pitchFamily="34" charset="0"/>
            </a:endParaRPr>
          </a:p>
        </p:txBody>
      </p:sp>
      <p:grpSp>
        <p:nvGrpSpPr>
          <p:cNvPr id="23" name="Group 22"/>
          <p:cNvGrpSpPr/>
          <p:nvPr/>
        </p:nvGrpSpPr>
        <p:grpSpPr>
          <a:xfrm>
            <a:off x="2979110" y="2412107"/>
            <a:ext cx="311953" cy="366799"/>
            <a:chOff x="4328947" y="5167665"/>
            <a:chExt cx="206128" cy="274838"/>
          </a:xfrm>
          <a:solidFill>
            <a:srgbClr val="36A4D7"/>
          </a:solidFill>
        </p:grpSpPr>
        <p:sp>
          <p:nvSpPr>
            <p:cNvPr id="202" name="Freeform 201"/>
            <p:cNvSpPr>
              <a:spLocks/>
            </p:cNvSpPr>
            <p:nvPr/>
          </p:nvSpPr>
          <p:spPr bwMode="auto">
            <a:xfrm>
              <a:off x="4328947" y="5167665"/>
              <a:ext cx="206128" cy="274838"/>
            </a:xfrm>
            <a:custGeom>
              <a:avLst/>
              <a:gdLst>
                <a:gd name="connsiteX0" fmla="*/ 1293813 w 2524125"/>
                <a:gd name="connsiteY0" fmla="*/ 2986088 h 3365500"/>
                <a:gd name="connsiteX1" fmla="*/ 1404938 w 2524125"/>
                <a:gd name="connsiteY1" fmla="*/ 3095626 h 3365500"/>
                <a:gd name="connsiteX2" fmla="*/ 1293813 w 2524125"/>
                <a:gd name="connsiteY2" fmla="*/ 3205164 h 3365500"/>
                <a:gd name="connsiteX3" fmla="*/ 1182688 w 2524125"/>
                <a:gd name="connsiteY3" fmla="*/ 3095626 h 3365500"/>
                <a:gd name="connsiteX4" fmla="*/ 1293813 w 2524125"/>
                <a:gd name="connsiteY4" fmla="*/ 2986088 h 3365500"/>
                <a:gd name="connsiteX5" fmla="*/ 368300 w 2524125"/>
                <a:gd name="connsiteY5" fmla="*/ 368300 h 3365500"/>
                <a:gd name="connsiteX6" fmla="*/ 368300 w 2524125"/>
                <a:gd name="connsiteY6" fmla="*/ 2833688 h 3365500"/>
                <a:gd name="connsiteX7" fmla="*/ 2155825 w 2524125"/>
                <a:gd name="connsiteY7" fmla="*/ 2833688 h 3365500"/>
                <a:gd name="connsiteX8" fmla="*/ 2155825 w 2524125"/>
                <a:gd name="connsiteY8" fmla="*/ 368300 h 3365500"/>
                <a:gd name="connsiteX9" fmla="*/ 306902 w 2524125"/>
                <a:gd name="connsiteY9" fmla="*/ 246063 h 3365500"/>
                <a:gd name="connsiteX10" fmla="*/ 2217225 w 2524125"/>
                <a:gd name="connsiteY10" fmla="*/ 246063 h 3365500"/>
                <a:gd name="connsiteX11" fmla="*/ 2278063 w 2524125"/>
                <a:gd name="connsiteY11" fmla="*/ 306855 h 3365500"/>
                <a:gd name="connsiteX12" fmla="*/ 2278063 w 2524125"/>
                <a:gd name="connsiteY12" fmla="*/ 2893546 h 3365500"/>
                <a:gd name="connsiteX13" fmla="*/ 2217225 w 2524125"/>
                <a:gd name="connsiteY13" fmla="*/ 2954338 h 3365500"/>
                <a:gd name="connsiteX14" fmla="*/ 306902 w 2524125"/>
                <a:gd name="connsiteY14" fmla="*/ 2954338 h 3365500"/>
                <a:gd name="connsiteX15" fmla="*/ 246063 w 2524125"/>
                <a:gd name="connsiteY15" fmla="*/ 2893546 h 3365500"/>
                <a:gd name="connsiteX16" fmla="*/ 246063 w 2524125"/>
                <a:gd name="connsiteY16" fmla="*/ 306855 h 3365500"/>
                <a:gd name="connsiteX17" fmla="*/ 306902 w 2524125"/>
                <a:gd name="connsiteY17" fmla="*/ 246063 h 3365500"/>
                <a:gd name="connsiteX18" fmla="*/ 195187 w 2524125"/>
                <a:gd name="connsiteY18" fmla="*/ 122238 h 3365500"/>
                <a:gd name="connsiteX19" fmla="*/ 122238 w 2524125"/>
                <a:gd name="connsiteY19" fmla="*/ 195173 h 3365500"/>
                <a:gd name="connsiteX20" fmla="*/ 122238 w 2524125"/>
                <a:gd name="connsiteY20" fmla="*/ 3170328 h 3365500"/>
                <a:gd name="connsiteX21" fmla="*/ 195187 w 2524125"/>
                <a:gd name="connsiteY21" fmla="*/ 3243263 h 3365500"/>
                <a:gd name="connsiteX22" fmla="*/ 2328939 w 2524125"/>
                <a:gd name="connsiteY22" fmla="*/ 3243263 h 3365500"/>
                <a:gd name="connsiteX23" fmla="*/ 2401888 w 2524125"/>
                <a:gd name="connsiteY23" fmla="*/ 3170328 h 3365500"/>
                <a:gd name="connsiteX24" fmla="*/ 2401888 w 2524125"/>
                <a:gd name="connsiteY24" fmla="*/ 195173 h 3365500"/>
                <a:gd name="connsiteX25" fmla="*/ 2328939 w 2524125"/>
                <a:gd name="connsiteY25" fmla="*/ 122238 h 3365500"/>
                <a:gd name="connsiteX26" fmla="*/ 194632 w 2524125"/>
                <a:gd name="connsiteY26" fmla="*/ 0 h 3365500"/>
                <a:gd name="connsiteX27" fmla="*/ 2329494 w 2524125"/>
                <a:gd name="connsiteY27" fmla="*/ 0 h 3365500"/>
                <a:gd name="connsiteX28" fmla="*/ 2524125 w 2524125"/>
                <a:gd name="connsiteY28" fmla="*/ 194573 h 3365500"/>
                <a:gd name="connsiteX29" fmla="*/ 2524125 w 2524125"/>
                <a:gd name="connsiteY29" fmla="*/ 3170927 h 3365500"/>
                <a:gd name="connsiteX30" fmla="*/ 2329494 w 2524125"/>
                <a:gd name="connsiteY30" fmla="*/ 3365500 h 3365500"/>
                <a:gd name="connsiteX31" fmla="*/ 194632 w 2524125"/>
                <a:gd name="connsiteY31" fmla="*/ 3365500 h 3365500"/>
                <a:gd name="connsiteX32" fmla="*/ 0 w 2524125"/>
                <a:gd name="connsiteY32" fmla="*/ 3170927 h 3365500"/>
                <a:gd name="connsiteX33" fmla="*/ 0 w 2524125"/>
                <a:gd name="connsiteY33" fmla="*/ 194573 h 3365500"/>
                <a:gd name="connsiteX34" fmla="*/ 194632 w 2524125"/>
                <a:gd name="connsiteY34" fmla="*/ 0 h 33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24125" h="3365500">
                  <a:moveTo>
                    <a:pt x="1293813" y="2986088"/>
                  </a:moveTo>
                  <a:cubicBezTo>
                    <a:pt x="1355186" y="2986088"/>
                    <a:pt x="1404938" y="3035130"/>
                    <a:pt x="1404938" y="3095626"/>
                  </a:cubicBezTo>
                  <a:cubicBezTo>
                    <a:pt x="1404938" y="3156122"/>
                    <a:pt x="1355186" y="3205164"/>
                    <a:pt x="1293813" y="3205164"/>
                  </a:cubicBezTo>
                  <a:cubicBezTo>
                    <a:pt x="1232440" y="3205164"/>
                    <a:pt x="1182688" y="3156122"/>
                    <a:pt x="1182688" y="3095626"/>
                  </a:cubicBezTo>
                  <a:cubicBezTo>
                    <a:pt x="1182688" y="3035130"/>
                    <a:pt x="1232440" y="2986088"/>
                    <a:pt x="1293813" y="2986088"/>
                  </a:cubicBezTo>
                  <a:close/>
                  <a:moveTo>
                    <a:pt x="368300" y="368300"/>
                  </a:moveTo>
                  <a:lnTo>
                    <a:pt x="368300" y="2833688"/>
                  </a:lnTo>
                  <a:lnTo>
                    <a:pt x="2155825" y="2833688"/>
                  </a:lnTo>
                  <a:lnTo>
                    <a:pt x="2155825" y="368300"/>
                  </a:lnTo>
                  <a:close/>
                  <a:moveTo>
                    <a:pt x="306902" y="246063"/>
                  </a:moveTo>
                  <a:cubicBezTo>
                    <a:pt x="2217225" y="246063"/>
                    <a:pt x="2217225" y="246063"/>
                    <a:pt x="2217225" y="246063"/>
                  </a:cubicBezTo>
                  <a:cubicBezTo>
                    <a:pt x="2250686" y="246063"/>
                    <a:pt x="2278063" y="273419"/>
                    <a:pt x="2278063" y="306855"/>
                  </a:cubicBezTo>
                  <a:cubicBezTo>
                    <a:pt x="2278063" y="2893546"/>
                    <a:pt x="2278063" y="2893546"/>
                    <a:pt x="2278063" y="2893546"/>
                  </a:cubicBezTo>
                  <a:cubicBezTo>
                    <a:pt x="2278063" y="2926982"/>
                    <a:pt x="2250686" y="2954338"/>
                    <a:pt x="2217225" y="2954338"/>
                  </a:cubicBezTo>
                  <a:cubicBezTo>
                    <a:pt x="306902" y="2954338"/>
                    <a:pt x="306902" y="2954338"/>
                    <a:pt x="306902" y="2954338"/>
                  </a:cubicBezTo>
                  <a:cubicBezTo>
                    <a:pt x="273440" y="2954338"/>
                    <a:pt x="246063" y="2926982"/>
                    <a:pt x="246063" y="2893546"/>
                  </a:cubicBezTo>
                  <a:cubicBezTo>
                    <a:pt x="246063" y="306855"/>
                    <a:pt x="246063" y="306855"/>
                    <a:pt x="246063" y="306855"/>
                  </a:cubicBezTo>
                  <a:cubicBezTo>
                    <a:pt x="246063" y="273419"/>
                    <a:pt x="273440" y="246063"/>
                    <a:pt x="306902" y="246063"/>
                  </a:cubicBezTo>
                  <a:close/>
                  <a:moveTo>
                    <a:pt x="195187" y="122238"/>
                  </a:moveTo>
                  <a:cubicBezTo>
                    <a:pt x="155673" y="122238"/>
                    <a:pt x="122238" y="155667"/>
                    <a:pt x="122238" y="195173"/>
                  </a:cubicBezTo>
                  <a:cubicBezTo>
                    <a:pt x="122238" y="3170328"/>
                    <a:pt x="122238" y="3170328"/>
                    <a:pt x="122238" y="3170328"/>
                  </a:cubicBezTo>
                  <a:cubicBezTo>
                    <a:pt x="122238" y="3209834"/>
                    <a:pt x="155673" y="3243263"/>
                    <a:pt x="195187" y="3243263"/>
                  </a:cubicBezTo>
                  <a:cubicBezTo>
                    <a:pt x="2328939" y="3243263"/>
                    <a:pt x="2328939" y="3243263"/>
                    <a:pt x="2328939" y="3243263"/>
                  </a:cubicBezTo>
                  <a:cubicBezTo>
                    <a:pt x="2371493" y="3243263"/>
                    <a:pt x="2401888" y="3209834"/>
                    <a:pt x="2401888" y="3170328"/>
                  </a:cubicBezTo>
                  <a:cubicBezTo>
                    <a:pt x="2401888" y="195173"/>
                    <a:pt x="2401888" y="195173"/>
                    <a:pt x="2401888" y="195173"/>
                  </a:cubicBezTo>
                  <a:cubicBezTo>
                    <a:pt x="2401888" y="155667"/>
                    <a:pt x="2371493" y="122238"/>
                    <a:pt x="2328939" y="122238"/>
                  </a:cubicBezTo>
                  <a:close/>
                  <a:moveTo>
                    <a:pt x="194632" y="0"/>
                  </a:moveTo>
                  <a:cubicBezTo>
                    <a:pt x="2329494" y="0"/>
                    <a:pt x="2329494" y="0"/>
                    <a:pt x="2329494" y="0"/>
                  </a:cubicBezTo>
                  <a:cubicBezTo>
                    <a:pt x="2438974" y="0"/>
                    <a:pt x="2524125" y="88166"/>
                    <a:pt x="2524125" y="194573"/>
                  </a:cubicBezTo>
                  <a:cubicBezTo>
                    <a:pt x="2524125" y="3170927"/>
                    <a:pt x="2524125" y="3170927"/>
                    <a:pt x="2524125" y="3170927"/>
                  </a:cubicBezTo>
                  <a:cubicBezTo>
                    <a:pt x="2524125" y="3277334"/>
                    <a:pt x="2438974" y="3365500"/>
                    <a:pt x="2329494" y="3365500"/>
                  </a:cubicBezTo>
                  <a:cubicBezTo>
                    <a:pt x="194632" y="3365500"/>
                    <a:pt x="194632" y="3365500"/>
                    <a:pt x="194632" y="3365500"/>
                  </a:cubicBezTo>
                  <a:cubicBezTo>
                    <a:pt x="88193" y="3365500"/>
                    <a:pt x="0" y="3277334"/>
                    <a:pt x="0" y="3170927"/>
                  </a:cubicBezTo>
                  <a:cubicBezTo>
                    <a:pt x="0" y="194573"/>
                    <a:pt x="0" y="194573"/>
                    <a:pt x="0" y="194573"/>
                  </a:cubicBezTo>
                  <a:cubicBezTo>
                    <a:pt x="0" y="88166"/>
                    <a:pt x="88193" y="0"/>
                    <a:pt x="194632" y="0"/>
                  </a:cubicBezTo>
                  <a:close/>
                </a:path>
              </a:pathLst>
            </a:custGeom>
            <a:grpFill/>
            <a:ln>
              <a:noFill/>
            </a:ln>
          </p:spPr>
          <p:txBody>
            <a:bodyPr vert="horz" wrap="square" lIns="91440" tIns="45720" rIns="91440" bIns="45720" numCol="1" anchor="t" anchorCtr="0" compatLnSpc="1">
              <a:prstTxWarp prst="textNoShape">
                <a:avLst/>
              </a:prstTxWarp>
              <a:noAutofit/>
            </a:bodyPr>
            <a:lstStyle/>
            <a:p>
              <a:pPr defTabSz="1219140">
                <a:defRPr/>
              </a:pPr>
              <a:endParaRPr lang="en-US" sz="1200" kern="0" dirty="0">
                <a:solidFill>
                  <a:schemeClr val="bg2"/>
                </a:solidFill>
                <a:latin typeface="CiscoSansTT ExtraLight" panose="020B0303020201020303" pitchFamily="34" charset="0"/>
              </a:endParaRPr>
            </a:p>
          </p:txBody>
        </p:sp>
        <p:cxnSp>
          <p:nvCxnSpPr>
            <p:cNvPr id="211" name="Straight Connector 210"/>
            <p:cNvCxnSpPr/>
            <p:nvPr/>
          </p:nvCxnSpPr>
          <p:spPr>
            <a:xfrm flipV="1">
              <a:off x="4432011" y="5226982"/>
              <a:ext cx="68948" cy="0"/>
            </a:xfrm>
            <a:prstGeom prst="line">
              <a:avLst/>
            </a:prstGeom>
            <a:grpFill/>
            <a:ln w="3175">
              <a:solidFill>
                <a:srgbClr val="36A4D7"/>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4432011" y="5241477"/>
              <a:ext cx="68948" cy="0"/>
            </a:xfrm>
            <a:prstGeom prst="line">
              <a:avLst/>
            </a:prstGeom>
            <a:grpFill/>
            <a:ln w="3175">
              <a:solidFill>
                <a:srgbClr val="36A4D7"/>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432011" y="5253363"/>
              <a:ext cx="68948" cy="0"/>
            </a:xfrm>
            <a:prstGeom prst="line">
              <a:avLst/>
            </a:prstGeom>
            <a:grpFill/>
            <a:ln w="3175">
              <a:solidFill>
                <a:srgbClr val="36A4D7"/>
              </a:solidFill>
            </a:ln>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4372676" y="5218966"/>
              <a:ext cx="45720" cy="45720"/>
            </a:xfrm>
            <a:prstGeom prst="rect">
              <a:avLst/>
            </a:prstGeom>
            <a:noFill/>
            <a:ln w="3175">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200" kern="0" dirty="0">
                <a:solidFill>
                  <a:schemeClr val="bg2"/>
                </a:solidFill>
                <a:latin typeface="CiscoSansTT ExtraLight" panose="020B0303020201020303" pitchFamily="34" charset="0"/>
              </a:endParaRPr>
            </a:p>
          </p:txBody>
        </p:sp>
        <p:sp>
          <p:nvSpPr>
            <p:cNvPr id="217" name="Rectangle 216"/>
            <p:cNvSpPr/>
            <p:nvPr/>
          </p:nvSpPr>
          <p:spPr>
            <a:xfrm>
              <a:off x="4372676" y="5311851"/>
              <a:ext cx="45720" cy="45720"/>
            </a:xfrm>
            <a:prstGeom prst="rect">
              <a:avLst/>
            </a:prstGeom>
            <a:noFill/>
            <a:ln w="3175">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200" kern="0" dirty="0">
                <a:solidFill>
                  <a:schemeClr val="bg2"/>
                </a:solidFill>
                <a:latin typeface="CiscoSansTT ExtraLight" panose="020B0303020201020303" pitchFamily="34" charset="0"/>
              </a:endParaRPr>
            </a:p>
          </p:txBody>
        </p:sp>
        <p:sp>
          <p:nvSpPr>
            <p:cNvPr id="218" name="Rectangle 217"/>
            <p:cNvSpPr/>
            <p:nvPr/>
          </p:nvSpPr>
          <p:spPr>
            <a:xfrm>
              <a:off x="4427036" y="5288897"/>
              <a:ext cx="45719" cy="68674"/>
            </a:xfrm>
            <a:prstGeom prst="rect">
              <a:avLst/>
            </a:prstGeom>
            <a:noFill/>
            <a:ln w="3175">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200" kern="0" dirty="0">
                <a:solidFill>
                  <a:schemeClr val="bg2"/>
                </a:solidFill>
                <a:latin typeface="CiscoSansTT ExtraLight" panose="020B0303020201020303" pitchFamily="34" charset="0"/>
              </a:endParaRPr>
            </a:p>
          </p:txBody>
        </p:sp>
      </p:grpSp>
      <p:sp>
        <p:nvSpPr>
          <p:cNvPr id="160" name="TextBox 159"/>
          <p:cNvSpPr txBox="1"/>
          <p:nvPr/>
        </p:nvSpPr>
        <p:spPr>
          <a:xfrm>
            <a:off x="-50303" y="3092772"/>
            <a:ext cx="3171657" cy="615553"/>
          </a:xfrm>
          <a:prstGeom prst="rect">
            <a:avLst/>
          </a:prstGeom>
          <a:noFill/>
        </p:spPr>
        <p:txBody>
          <a:bodyPr wrap="square" rtlCol="0">
            <a:spAutoFit/>
          </a:bodyPr>
          <a:lstStyle/>
          <a:p>
            <a:pPr algn="r" defTabSz="1219140">
              <a:defRPr/>
            </a:pPr>
            <a:r>
              <a:rPr lang="en-US" b="1" kern="0" dirty="0">
                <a:solidFill>
                  <a:schemeClr val="bg2"/>
                </a:solidFill>
                <a:latin typeface="CiscoSansTT ExtraLight" panose="020B0303020201020303" pitchFamily="34" charset="0"/>
                <a:cs typeface="Exo 2"/>
              </a:rPr>
              <a:t> MILLIONS</a:t>
            </a:r>
          </a:p>
          <a:p>
            <a:pPr algn="r" defTabSz="1219140">
              <a:defRPr/>
            </a:pPr>
            <a:r>
              <a:rPr lang="en-US" sz="1600" kern="0" dirty="0">
                <a:solidFill>
                  <a:schemeClr val="bg2"/>
                </a:solidFill>
                <a:latin typeface="CiscoSansTT ExtraLight" panose="020B0303020201020303" pitchFamily="34" charset="0"/>
                <a:cs typeface="Exo 2"/>
              </a:rPr>
              <a:t>of Telemetry Agents</a:t>
            </a:r>
          </a:p>
        </p:txBody>
      </p:sp>
      <p:sp>
        <p:nvSpPr>
          <p:cNvPr id="206" name="Rectangle 205"/>
          <p:cNvSpPr/>
          <p:nvPr/>
        </p:nvSpPr>
        <p:spPr>
          <a:xfrm>
            <a:off x="3899657" y="3233045"/>
            <a:ext cx="0" cy="110192"/>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400" kern="0" dirty="0">
              <a:solidFill>
                <a:sysClr val="windowText" lastClr="000000"/>
              </a:solidFill>
              <a:latin typeface="CiscoSansTT ExtraLight" panose="020B0303020201020303" pitchFamily="34" charset="0"/>
            </a:endParaRPr>
          </a:p>
        </p:txBody>
      </p:sp>
      <p:sp>
        <p:nvSpPr>
          <p:cNvPr id="162" name="TextBox 161"/>
          <p:cNvSpPr txBox="1"/>
          <p:nvPr/>
        </p:nvSpPr>
        <p:spPr>
          <a:xfrm>
            <a:off x="245446" y="3906015"/>
            <a:ext cx="2901616" cy="861774"/>
          </a:xfrm>
          <a:prstGeom prst="rect">
            <a:avLst/>
          </a:prstGeom>
          <a:noFill/>
        </p:spPr>
        <p:txBody>
          <a:bodyPr wrap="square" rtlCol="0">
            <a:spAutoFit/>
          </a:bodyPr>
          <a:lstStyle/>
          <a:p>
            <a:pPr algn="r" defTabSz="1219140">
              <a:defRPr/>
            </a:pPr>
            <a:r>
              <a:rPr lang="en-US" b="1" kern="0" dirty="0">
                <a:solidFill>
                  <a:schemeClr val="bg2"/>
                </a:solidFill>
                <a:latin typeface="CiscoSansTT ExtraLight" panose="020B0303020201020303" pitchFamily="34" charset="0"/>
                <a:cs typeface="Exo 2"/>
              </a:rPr>
              <a:t>BILLIONS</a:t>
            </a:r>
          </a:p>
          <a:p>
            <a:pPr algn="r" defTabSz="1219140">
              <a:defRPr/>
            </a:pPr>
            <a:r>
              <a:rPr lang="en-US" sz="1600" kern="0" dirty="0">
                <a:solidFill>
                  <a:schemeClr val="bg2"/>
                </a:solidFill>
                <a:latin typeface="CiscoSansTT ExtraLight" panose="020B0303020201020303" pitchFamily="34" charset="0"/>
                <a:cs typeface="Exo 2"/>
              </a:rPr>
              <a:t>of Malware, Email, DNS, Web, IPS, and Flow Metadata</a:t>
            </a:r>
          </a:p>
        </p:txBody>
      </p:sp>
      <p:sp>
        <p:nvSpPr>
          <p:cNvPr id="164" name="TextBox 163"/>
          <p:cNvSpPr txBox="1"/>
          <p:nvPr/>
        </p:nvSpPr>
        <p:spPr>
          <a:xfrm>
            <a:off x="61645" y="4965478"/>
            <a:ext cx="2737948" cy="615553"/>
          </a:xfrm>
          <a:prstGeom prst="rect">
            <a:avLst/>
          </a:prstGeom>
          <a:noFill/>
        </p:spPr>
        <p:txBody>
          <a:bodyPr wrap="square" rtlCol="0">
            <a:spAutoFit/>
          </a:bodyPr>
          <a:lstStyle/>
          <a:p>
            <a:pPr algn="r" defTabSz="1219140">
              <a:defRPr/>
            </a:pPr>
            <a:r>
              <a:rPr lang="en-US" b="1" kern="0" dirty="0">
                <a:solidFill>
                  <a:schemeClr val="bg2"/>
                </a:solidFill>
                <a:latin typeface="CiscoSansTT ExtraLight" panose="020B0303020201020303" pitchFamily="34" charset="0"/>
                <a:cs typeface="Exo 2"/>
              </a:rPr>
              <a:t>OVER 100</a:t>
            </a:r>
          </a:p>
          <a:p>
            <a:pPr algn="r" defTabSz="1219140">
              <a:defRPr/>
            </a:pPr>
            <a:r>
              <a:rPr lang="en-US" sz="1600" kern="0" dirty="0">
                <a:solidFill>
                  <a:schemeClr val="bg2"/>
                </a:solidFill>
                <a:latin typeface="CiscoSansTT ExtraLight" panose="020B0303020201020303" pitchFamily="34" charset="0"/>
                <a:cs typeface="Exo 2"/>
              </a:rPr>
              <a:t>Threat Intelligence Partners</a:t>
            </a:r>
          </a:p>
        </p:txBody>
      </p:sp>
      <p:sp>
        <p:nvSpPr>
          <p:cNvPr id="188" name="Oval 187"/>
          <p:cNvSpPr/>
          <p:nvPr/>
        </p:nvSpPr>
        <p:spPr>
          <a:xfrm>
            <a:off x="2880110" y="4927123"/>
            <a:ext cx="544967" cy="543131"/>
          </a:xfrm>
          <a:prstGeom prst="ellipse">
            <a:avLst/>
          </a:prstGeom>
          <a:solidFill>
            <a:srgbClr val="F7F2EB"/>
          </a:solidFill>
          <a:ln w="19050">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200" kern="0" dirty="0">
              <a:solidFill>
                <a:schemeClr val="bg2"/>
              </a:solidFill>
              <a:latin typeface="CiscoSansTT ExtraLight" panose="020B0303020201020303" pitchFamily="34" charset="0"/>
            </a:endParaRPr>
          </a:p>
        </p:txBody>
      </p:sp>
      <p:pic>
        <p:nvPicPr>
          <p:cNvPr id="126" name="Picture 125">
            <a:extLst>
              <a:ext uri="{FF2B5EF4-FFF2-40B4-BE49-F238E27FC236}">
                <a16:creationId xmlns:a16="http://schemas.microsoft.com/office/drawing/2014/main" id="{50AF8959-CE9C-C643-A351-85F7CAB31718}"/>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4253121" y="2519847"/>
            <a:ext cx="4639055" cy="2684093"/>
          </a:xfrm>
          <a:prstGeom prst="rect">
            <a:avLst/>
          </a:prstGeom>
        </p:spPr>
      </p:pic>
      <p:grpSp>
        <p:nvGrpSpPr>
          <p:cNvPr id="128" name="Group 4">
            <a:extLst>
              <a:ext uri="{FF2B5EF4-FFF2-40B4-BE49-F238E27FC236}">
                <a16:creationId xmlns:a16="http://schemas.microsoft.com/office/drawing/2014/main" id="{60C5D97F-977A-5C45-BB24-DDB1EE312711}"/>
              </a:ext>
            </a:extLst>
          </p:cNvPr>
          <p:cNvGrpSpPr>
            <a:grpSpLocks noChangeAspect="1"/>
          </p:cNvGrpSpPr>
          <p:nvPr/>
        </p:nvGrpSpPr>
        <p:grpSpPr bwMode="auto">
          <a:xfrm>
            <a:off x="10238268" y="3404109"/>
            <a:ext cx="400478" cy="858165"/>
            <a:chOff x="598" y="1936"/>
            <a:chExt cx="287" cy="615"/>
          </a:xfrm>
          <a:solidFill>
            <a:srgbClr val="00B0F0"/>
          </a:solidFill>
        </p:grpSpPr>
        <p:sp>
          <p:nvSpPr>
            <p:cNvPr id="149" name="Freeform 6">
              <a:extLst>
                <a:ext uri="{FF2B5EF4-FFF2-40B4-BE49-F238E27FC236}">
                  <a16:creationId xmlns:a16="http://schemas.microsoft.com/office/drawing/2014/main" id="{D55C2AD4-3A0A-3A4D-8FB4-F1A50D0E0C3B}"/>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2400" dirty="0">
                <a:solidFill>
                  <a:srgbClr val="FFFFFF"/>
                </a:solidFill>
                <a:latin typeface="CiscoSansTT ExtraLight" panose="020B0303020201020303" pitchFamily="34" charset="0"/>
              </a:endParaRPr>
            </a:p>
          </p:txBody>
        </p:sp>
        <p:sp>
          <p:nvSpPr>
            <p:cNvPr id="150" name="Freeform 7">
              <a:extLst>
                <a:ext uri="{FF2B5EF4-FFF2-40B4-BE49-F238E27FC236}">
                  <a16:creationId xmlns:a16="http://schemas.microsoft.com/office/drawing/2014/main" id="{5E15BC07-CCDA-B248-8DD8-087A1C36F133}"/>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a:endParaRPr lang="en-US" sz="2400" dirty="0">
                <a:solidFill>
                  <a:srgbClr val="FFFFFF"/>
                </a:solidFill>
                <a:latin typeface="CiscoSansTT ExtraLight" panose="020B0303020201020303" pitchFamily="34" charset="0"/>
              </a:endParaRPr>
            </a:p>
          </p:txBody>
        </p:sp>
      </p:grpSp>
      <p:sp>
        <p:nvSpPr>
          <p:cNvPr id="195" name="Shape 1408">
            <a:extLst>
              <a:ext uri="{FF2B5EF4-FFF2-40B4-BE49-F238E27FC236}">
                <a16:creationId xmlns:a16="http://schemas.microsoft.com/office/drawing/2014/main" id="{083C745F-B042-3740-9E98-F76D0EA20C93}"/>
              </a:ext>
            </a:extLst>
          </p:cNvPr>
          <p:cNvSpPr/>
          <p:nvPr/>
        </p:nvSpPr>
        <p:spPr>
          <a:xfrm>
            <a:off x="5487243" y="3595761"/>
            <a:ext cx="1567907" cy="489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37" tIns="22837" rIns="22837" bIns="22837" numCol="1" anchor="t">
            <a:spAutoFit/>
          </a:bodyPr>
          <a:lstStyle>
            <a:lvl1pPr defTabSz="685890">
              <a:lnSpc>
                <a:spcPct val="90000"/>
              </a:lnSpc>
              <a:defRPr sz="3200">
                <a:solidFill>
                  <a:srgbClr val="343434"/>
                </a:solidFill>
                <a:latin typeface="CiscoSansTT Light"/>
                <a:ea typeface="CiscoSansTT Light"/>
                <a:cs typeface="CiscoSansTT Light"/>
                <a:sym typeface="CiscoSansTT Light"/>
              </a:defRPr>
            </a:lvl1pPr>
          </a:lstStyle>
          <a:p>
            <a:pPr algn="ctr" defTabSz="685874">
              <a:defRPr/>
            </a:pPr>
            <a:r>
              <a:rPr lang="en-US" sz="1600" b="1" dirty="0">
                <a:solidFill>
                  <a:schemeClr val="bg2"/>
                </a:solidFill>
                <a:latin typeface="CiscoSansTT ExtraLight"/>
              </a:rPr>
              <a:t>Automated</a:t>
            </a:r>
            <a:br>
              <a:rPr lang="en-US" sz="1600" b="1" dirty="0">
                <a:solidFill>
                  <a:schemeClr val="bg2"/>
                </a:solidFill>
                <a:latin typeface="CiscoSansTT ExtraLight"/>
              </a:rPr>
            </a:br>
            <a:r>
              <a:rPr lang="en-US" sz="1600" b="1" dirty="0">
                <a:solidFill>
                  <a:schemeClr val="bg2"/>
                </a:solidFill>
                <a:latin typeface="CiscoSansTT ExtraLight"/>
              </a:rPr>
              <a:t>Analysis</a:t>
            </a:r>
            <a:endParaRPr sz="1600" b="1" dirty="0">
              <a:solidFill>
                <a:schemeClr val="bg2"/>
              </a:solidFill>
              <a:latin typeface="CiscoSansTT ExtraLight"/>
            </a:endParaRPr>
          </a:p>
        </p:txBody>
      </p:sp>
      <p:sp>
        <p:nvSpPr>
          <p:cNvPr id="197" name="Shape 1408">
            <a:extLst>
              <a:ext uri="{FF2B5EF4-FFF2-40B4-BE49-F238E27FC236}">
                <a16:creationId xmlns:a16="http://schemas.microsoft.com/office/drawing/2014/main" id="{747EE8D2-EA90-054F-AC03-AAA6116BAB9A}"/>
              </a:ext>
            </a:extLst>
          </p:cNvPr>
          <p:cNvSpPr/>
          <p:nvPr/>
        </p:nvSpPr>
        <p:spPr>
          <a:xfrm>
            <a:off x="7193865" y="3617234"/>
            <a:ext cx="1328025" cy="4893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2837" tIns="22837" rIns="22837" bIns="22837" numCol="1" anchor="t">
            <a:spAutoFit/>
          </a:bodyPr>
          <a:lstStyle>
            <a:lvl1pPr defTabSz="685890">
              <a:lnSpc>
                <a:spcPct val="90000"/>
              </a:lnSpc>
              <a:defRPr sz="3200">
                <a:solidFill>
                  <a:srgbClr val="343434"/>
                </a:solidFill>
                <a:latin typeface="CiscoSansTT Light"/>
                <a:ea typeface="CiscoSansTT Light"/>
                <a:cs typeface="CiscoSansTT Light"/>
                <a:sym typeface="CiscoSansTT Light"/>
              </a:defRPr>
            </a:lvl1pPr>
          </a:lstStyle>
          <a:p>
            <a:pPr algn="ctr" defTabSz="685874">
              <a:defRPr/>
            </a:pPr>
            <a:r>
              <a:rPr lang="en-US" sz="1600" b="1" dirty="0">
                <a:solidFill>
                  <a:schemeClr val="bg2"/>
                </a:solidFill>
                <a:latin typeface="CiscoSansTT ExtraLight"/>
              </a:rPr>
              <a:t>Specialized Tools</a:t>
            </a:r>
            <a:endParaRPr sz="1600" b="1" dirty="0">
              <a:solidFill>
                <a:schemeClr val="bg2"/>
              </a:solidFill>
              <a:latin typeface="CiscoSansTT ExtraLight"/>
            </a:endParaRPr>
          </a:p>
        </p:txBody>
      </p:sp>
      <p:grpSp>
        <p:nvGrpSpPr>
          <p:cNvPr id="6" name="Group 5">
            <a:extLst>
              <a:ext uri="{FF2B5EF4-FFF2-40B4-BE49-F238E27FC236}">
                <a16:creationId xmlns:a16="http://schemas.microsoft.com/office/drawing/2014/main" id="{405EBAEC-A58F-F340-88FA-0988A0EDBAD3}"/>
              </a:ext>
            </a:extLst>
          </p:cNvPr>
          <p:cNvGrpSpPr/>
          <p:nvPr/>
        </p:nvGrpSpPr>
        <p:grpSpPr>
          <a:xfrm>
            <a:off x="9090668" y="1357176"/>
            <a:ext cx="2693834" cy="1836034"/>
            <a:chOff x="10181100" y="1982827"/>
            <a:chExt cx="1540678" cy="1050078"/>
          </a:xfrm>
        </p:grpSpPr>
        <p:grpSp>
          <p:nvGrpSpPr>
            <p:cNvPr id="151" name="Group 150">
              <a:extLst>
                <a:ext uri="{FF2B5EF4-FFF2-40B4-BE49-F238E27FC236}">
                  <a16:creationId xmlns:a16="http://schemas.microsoft.com/office/drawing/2014/main" id="{801FE8D3-7B42-B44B-ADE1-55A96AA4AEC4}"/>
                </a:ext>
              </a:extLst>
            </p:cNvPr>
            <p:cNvGrpSpPr/>
            <p:nvPr/>
          </p:nvGrpSpPr>
          <p:grpSpPr>
            <a:xfrm>
              <a:off x="10358950" y="1982827"/>
              <a:ext cx="1152383" cy="1050078"/>
              <a:chOff x="7355371" y="4023578"/>
              <a:chExt cx="715687" cy="651280"/>
            </a:xfrm>
          </p:grpSpPr>
          <p:sp>
            <p:nvSpPr>
              <p:cNvPr id="152" name="Oval 151">
                <a:extLst>
                  <a:ext uri="{FF2B5EF4-FFF2-40B4-BE49-F238E27FC236}">
                    <a16:creationId xmlns:a16="http://schemas.microsoft.com/office/drawing/2014/main" id="{52AF8A9F-3F60-8B42-BF09-86264358E844}"/>
                  </a:ext>
                </a:extLst>
              </p:cNvPr>
              <p:cNvSpPr/>
              <p:nvPr/>
            </p:nvSpPr>
            <p:spPr>
              <a:xfrm>
                <a:off x="7387576" y="4023578"/>
                <a:ext cx="651280" cy="651280"/>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3200" dirty="0">
                  <a:solidFill>
                    <a:srgbClr val="005073"/>
                  </a:solidFill>
                  <a:latin typeface="CiscoSansTT ExtraLight" panose="020B0303020201020303" pitchFamily="34" charset="0"/>
                </a:endParaRPr>
              </a:p>
            </p:txBody>
          </p:sp>
          <p:sp>
            <p:nvSpPr>
              <p:cNvPr id="153" name="Title 3">
                <a:extLst>
                  <a:ext uri="{FF2B5EF4-FFF2-40B4-BE49-F238E27FC236}">
                    <a16:creationId xmlns:a16="http://schemas.microsoft.com/office/drawing/2014/main" id="{77AFFDF8-03A1-BB48-9A54-3CB511E60E05}"/>
                  </a:ext>
                </a:extLst>
              </p:cNvPr>
              <p:cNvSpPr txBox="1">
                <a:spLocks/>
              </p:cNvSpPr>
              <p:nvPr/>
            </p:nvSpPr>
            <p:spPr bwMode="auto">
              <a:xfrm>
                <a:off x="7355371" y="4047791"/>
                <a:ext cx="715687" cy="38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99" tIns="60949" rIns="121899" bIns="60949" numCol="1" anchor="ctr" anchorCtr="0" compatLnSpc="1">
                <a:prstTxWarp prst="textNoShape">
                  <a:avLst/>
                </a:prstTxWarp>
                <a:noAutofit/>
              </a:bodyPr>
              <a:lstStyle>
                <a:lvl1pPr marL="244794" indent="-533277" algn="l" defTabSz="912261" rtl="0" eaLnBrk="1" fontAlgn="base" hangingPunct="1">
                  <a:lnSpc>
                    <a:spcPct val="90000"/>
                  </a:lnSpc>
                  <a:spcBef>
                    <a:spcPct val="0"/>
                  </a:spcBef>
                  <a:spcAft>
                    <a:spcPct val="0"/>
                  </a:spcAft>
                  <a:defRPr lang="en-US" sz="5333" b="0" i="1" u="none" kern="1200" spc="0" baseline="0">
                    <a:solidFill>
                      <a:schemeClr val="bg1"/>
                    </a:solidFill>
                    <a:latin typeface="+mj-lt"/>
                    <a:ea typeface="CiscoSansTT Thin" charset="0"/>
                    <a:cs typeface="CiscoSans Thin"/>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244789" indent="-533264" algn="ctr" defTabSz="912239">
                  <a:lnSpc>
                    <a:spcPct val="100000"/>
                  </a:lnSpc>
                </a:pPr>
                <a:r>
                  <a:rPr lang="en-US" sz="4800" b="1" i="0" dirty="0">
                    <a:solidFill>
                      <a:srgbClr val="FFFFFF"/>
                    </a:solidFill>
                    <a:latin typeface="CiscoSans" panose="020B0503020201020303" pitchFamily="34" charset="0"/>
                  </a:rPr>
                  <a:t>1%</a:t>
                </a:r>
              </a:p>
            </p:txBody>
          </p:sp>
        </p:grpSp>
        <p:sp>
          <p:nvSpPr>
            <p:cNvPr id="203" name="Title 3">
              <a:extLst>
                <a:ext uri="{FF2B5EF4-FFF2-40B4-BE49-F238E27FC236}">
                  <a16:creationId xmlns:a16="http://schemas.microsoft.com/office/drawing/2014/main" id="{9B86C9DC-6A66-2F4E-95C6-362015C33CFF}"/>
                </a:ext>
              </a:extLst>
            </p:cNvPr>
            <p:cNvSpPr txBox="1">
              <a:spLocks/>
            </p:cNvSpPr>
            <p:nvPr/>
          </p:nvSpPr>
          <p:spPr bwMode="auto">
            <a:xfrm>
              <a:off x="10181100" y="2563393"/>
              <a:ext cx="1540678" cy="34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899" tIns="60949" rIns="121899" bIns="60949" numCol="1" anchor="ctr" anchorCtr="0" compatLnSpc="1">
              <a:prstTxWarp prst="textNoShape">
                <a:avLst/>
              </a:prstTxWarp>
              <a:noAutofit/>
            </a:bodyPr>
            <a:lstStyle>
              <a:lvl1pPr marL="244794" indent="-533277" algn="l" defTabSz="912261" rtl="0" eaLnBrk="1" fontAlgn="base" hangingPunct="1">
                <a:lnSpc>
                  <a:spcPct val="90000"/>
                </a:lnSpc>
                <a:spcBef>
                  <a:spcPct val="0"/>
                </a:spcBef>
                <a:spcAft>
                  <a:spcPct val="0"/>
                </a:spcAft>
                <a:defRPr lang="en-US" sz="5333" b="0" i="1" u="none" kern="1200" spc="0" baseline="0">
                  <a:solidFill>
                    <a:schemeClr val="bg1"/>
                  </a:solidFill>
                  <a:latin typeface="+mj-lt"/>
                  <a:ea typeface="CiscoSansTT Thin" charset="0"/>
                  <a:cs typeface="CiscoSans Thin"/>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244789" indent="-533264" algn="ctr" defTabSz="912239">
                <a:lnSpc>
                  <a:spcPct val="100000"/>
                </a:lnSpc>
              </a:pPr>
              <a:r>
                <a:rPr lang="en-US" sz="1400" b="1" i="0" dirty="0">
                  <a:solidFill>
                    <a:srgbClr val="FFFFFF"/>
                  </a:solidFill>
                  <a:latin typeface="CiscoSans" panose="020B0503020201020303" pitchFamily="34" charset="0"/>
                </a:rPr>
                <a:t>threats that </a:t>
              </a:r>
            </a:p>
            <a:p>
              <a:pPr marL="244789" indent="-533264" algn="ctr" defTabSz="912239">
                <a:lnSpc>
                  <a:spcPct val="100000"/>
                </a:lnSpc>
              </a:pPr>
              <a:r>
                <a:rPr lang="en-US" sz="1400" b="1" i="0" dirty="0">
                  <a:solidFill>
                    <a:srgbClr val="FFFFFF"/>
                  </a:solidFill>
                  <a:latin typeface="CiscoSans" panose="020B0503020201020303" pitchFamily="34" charset="0"/>
                </a:rPr>
                <a:t>matter</a:t>
              </a:r>
            </a:p>
          </p:txBody>
        </p:sp>
      </p:grpSp>
      <p:sp>
        <p:nvSpPr>
          <p:cNvPr id="207" name="TextBox 206">
            <a:extLst>
              <a:ext uri="{FF2B5EF4-FFF2-40B4-BE49-F238E27FC236}">
                <a16:creationId xmlns:a16="http://schemas.microsoft.com/office/drawing/2014/main" id="{A2379DBA-8D40-DE41-B61C-8E08EAA9B648}"/>
              </a:ext>
            </a:extLst>
          </p:cNvPr>
          <p:cNvSpPr txBox="1"/>
          <p:nvPr/>
        </p:nvSpPr>
        <p:spPr>
          <a:xfrm flipH="1">
            <a:off x="9409645" y="4380474"/>
            <a:ext cx="2009597" cy="954107"/>
          </a:xfrm>
          <a:prstGeom prst="rect">
            <a:avLst/>
          </a:prstGeom>
          <a:noFill/>
        </p:spPr>
        <p:txBody>
          <a:bodyPr wrap="square" rtlCol="0">
            <a:spAutoFit/>
          </a:bodyPr>
          <a:lstStyle/>
          <a:p>
            <a:pPr algn="ctr" defTabSz="1219140">
              <a:defRPr/>
            </a:pPr>
            <a:r>
              <a:rPr lang="en-US" sz="2400" b="1" kern="0" dirty="0">
                <a:solidFill>
                  <a:schemeClr val="bg2"/>
                </a:solidFill>
                <a:latin typeface="CiscoSansTT" panose="020B0503020201020303" pitchFamily="34" charset="0"/>
                <a:cs typeface="CiscoSansTT" panose="020B0503020201020303" pitchFamily="34" charset="0"/>
              </a:rPr>
              <a:t>250+</a:t>
            </a:r>
          </a:p>
          <a:p>
            <a:pPr algn="ctr" defTabSz="1219140">
              <a:defRPr/>
            </a:pPr>
            <a:r>
              <a:rPr lang="en-US" sz="1600" kern="0" dirty="0">
                <a:solidFill>
                  <a:schemeClr val="bg2"/>
                </a:solidFill>
                <a:latin typeface="CiscoSansTT ExtraLight" panose="020B0303020201020303" pitchFamily="34" charset="0"/>
                <a:cs typeface="Exo 2"/>
              </a:rPr>
              <a:t>Full Time Threat </a:t>
            </a:r>
          </a:p>
          <a:p>
            <a:pPr algn="ctr" defTabSz="1219140">
              <a:defRPr/>
            </a:pPr>
            <a:r>
              <a:rPr lang="en-US" sz="1600" kern="0" dirty="0">
                <a:solidFill>
                  <a:schemeClr val="bg2"/>
                </a:solidFill>
                <a:latin typeface="CiscoSansTT ExtraLight" panose="020B0303020201020303" pitchFamily="34" charset="0"/>
                <a:cs typeface="Exo 2"/>
              </a:rPr>
              <a:t>Intel Researchers</a:t>
            </a:r>
            <a:endParaRPr lang="en-US" sz="1600" kern="0" dirty="0">
              <a:solidFill>
                <a:schemeClr val="bg2"/>
              </a:solidFill>
              <a:latin typeface="CiscoSansTT ExtraLight" panose="020B0303020201020303" pitchFamily="34" charset="0"/>
            </a:endParaRPr>
          </a:p>
        </p:txBody>
      </p:sp>
      <p:grpSp>
        <p:nvGrpSpPr>
          <p:cNvPr id="208" name="Group 207">
            <a:extLst>
              <a:ext uri="{FF2B5EF4-FFF2-40B4-BE49-F238E27FC236}">
                <a16:creationId xmlns:a16="http://schemas.microsoft.com/office/drawing/2014/main" id="{047538DA-9E77-1B43-A71D-BB853B887763}"/>
              </a:ext>
            </a:extLst>
          </p:cNvPr>
          <p:cNvGrpSpPr/>
          <p:nvPr/>
        </p:nvGrpSpPr>
        <p:grpSpPr>
          <a:xfrm>
            <a:off x="2903627" y="5007286"/>
            <a:ext cx="461800" cy="401587"/>
            <a:chOff x="-4691320" y="3636566"/>
            <a:chExt cx="4262458" cy="4203288"/>
          </a:xfrm>
          <a:solidFill>
            <a:srgbClr val="36A4D7"/>
          </a:solidFill>
        </p:grpSpPr>
        <p:grpSp>
          <p:nvGrpSpPr>
            <p:cNvPr id="209" name="Group 208">
              <a:extLst>
                <a:ext uri="{FF2B5EF4-FFF2-40B4-BE49-F238E27FC236}">
                  <a16:creationId xmlns:a16="http://schemas.microsoft.com/office/drawing/2014/main" id="{DEE108C4-58C2-DC46-AFE5-19E233FC4BCF}"/>
                </a:ext>
              </a:extLst>
            </p:cNvPr>
            <p:cNvGrpSpPr/>
            <p:nvPr/>
          </p:nvGrpSpPr>
          <p:grpSpPr>
            <a:xfrm>
              <a:off x="-4691320" y="4783678"/>
              <a:ext cx="1724775" cy="2211800"/>
              <a:chOff x="-4605793" y="4973209"/>
              <a:chExt cx="1463674" cy="1876972"/>
            </a:xfrm>
            <a:grpFill/>
          </p:grpSpPr>
          <p:sp>
            <p:nvSpPr>
              <p:cNvPr id="228" name="Freeform 87">
                <a:extLst>
                  <a:ext uri="{FF2B5EF4-FFF2-40B4-BE49-F238E27FC236}">
                    <a16:creationId xmlns:a16="http://schemas.microsoft.com/office/drawing/2014/main" id="{D86B41E4-3284-0547-8611-B5EFB107FD1A}"/>
                  </a:ext>
                </a:extLst>
              </p:cNvPr>
              <p:cNvSpPr>
                <a:spLocks noEditPoints="1"/>
              </p:cNvSpPr>
              <p:nvPr/>
            </p:nvSpPr>
            <p:spPr bwMode="auto">
              <a:xfrm>
                <a:off x="-4605793" y="5271734"/>
                <a:ext cx="877887" cy="881063"/>
              </a:xfrm>
              <a:custGeom>
                <a:avLst/>
                <a:gdLst>
                  <a:gd name="T0" fmla="*/ 145 w 290"/>
                  <a:gd name="T1" fmla="*/ 0 h 290"/>
                  <a:gd name="T2" fmla="*/ 0 w 290"/>
                  <a:gd name="T3" fmla="*/ 145 h 290"/>
                  <a:gd name="T4" fmla="*/ 145 w 290"/>
                  <a:gd name="T5" fmla="*/ 290 h 290"/>
                  <a:gd name="T6" fmla="*/ 290 w 290"/>
                  <a:gd name="T7" fmla="*/ 145 h 290"/>
                  <a:gd name="T8" fmla="*/ 145 w 290"/>
                  <a:gd name="T9" fmla="*/ 0 h 290"/>
                  <a:gd name="T10" fmla="*/ 145 w 290"/>
                  <a:gd name="T11" fmla="*/ 254 h 290"/>
                  <a:gd name="T12" fmla="*/ 36 w 290"/>
                  <a:gd name="T13" fmla="*/ 145 h 290"/>
                  <a:gd name="T14" fmla="*/ 145 w 290"/>
                  <a:gd name="T15" fmla="*/ 36 h 290"/>
                  <a:gd name="T16" fmla="*/ 254 w 290"/>
                  <a:gd name="T17" fmla="*/ 145 h 290"/>
                  <a:gd name="T18" fmla="*/ 145 w 290"/>
                  <a:gd name="T19" fmla="*/ 25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90">
                    <a:moveTo>
                      <a:pt x="145" y="0"/>
                    </a:moveTo>
                    <a:cubicBezTo>
                      <a:pt x="65" y="0"/>
                      <a:pt x="0" y="65"/>
                      <a:pt x="0" y="145"/>
                    </a:cubicBezTo>
                    <a:cubicBezTo>
                      <a:pt x="0" y="225"/>
                      <a:pt x="65" y="290"/>
                      <a:pt x="145" y="290"/>
                    </a:cubicBezTo>
                    <a:cubicBezTo>
                      <a:pt x="225" y="290"/>
                      <a:pt x="290" y="225"/>
                      <a:pt x="290" y="145"/>
                    </a:cubicBezTo>
                    <a:cubicBezTo>
                      <a:pt x="290" y="65"/>
                      <a:pt x="225" y="0"/>
                      <a:pt x="145" y="0"/>
                    </a:cubicBezTo>
                    <a:close/>
                    <a:moveTo>
                      <a:pt x="145" y="254"/>
                    </a:moveTo>
                    <a:cubicBezTo>
                      <a:pt x="85" y="254"/>
                      <a:pt x="36" y="205"/>
                      <a:pt x="36" y="145"/>
                    </a:cubicBezTo>
                    <a:cubicBezTo>
                      <a:pt x="36" y="85"/>
                      <a:pt x="85" y="36"/>
                      <a:pt x="145" y="36"/>
                    </a:cubicBezTo>
                    <a:cubicBezTo>
                      <a:pt x="205" y="36"/>
                      <a:pt x="254" y="85"/>
                      <a:pt x="254" y="145"/>
                    </a:cubicBezTo>
                    <a:cubicBezTo>
                      <a:pt x="254" y="205"/>
                      <a:pt x="205" y="254"/>
                      <a:pt x="145" y="2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29" name="Freeform 88">
                <a:extLst>
                  <a:ext uri="{FF2B5EF4-FFF2-40B4-BE49-F238E27FC236}">
                    <a16:creationId xmlns:a16="http://schemas.microsoft.com/office/drawing/2014/main" id="{6007C41F-616E-3342-AF7B-BCA2C4EEBBA7}"/>
                  </a:ext>
                </a:extLst>
              </p:cNvPr>
              <p:cNvSpPr>
                <a:spLocks/>
              </p:cNvSpPr>
              <p:nvPr/>
            </p:nvSpPr>
            <p:spPr bwMode="auto">
              <a:xfrm>
                <a:off x="-3924756" y="4973209"/>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30" name="Freeform 88">
                <a:extLst>
                  <a:ext uri="{FF2B5EF4-FFF2-40B4-BE49-F238E27FC236}">
                    <a16:creationId xmlns:a16="http://schemas.microsoft.com/office/drawing/2014/main" id="{F077EFA5-20E4-3247-B030-285BBEC46F9B}"/>
                  </a:ext>
                </a:extLst>
              </p:cNvPr>
              <p:cNvSpPr>
                <a:spLocks/>
              </p:cNvSpPr>
              <p:nvPr/>
            </p:nvSpPr>
            <p:spPr bwMode="auto">
              <a:xfrm rot="16200000">
                <a:off x="-4285429" y="6211213"/>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grpSp>
        <p:grpSp>
          <p:nvGrpSpPr>
            <p:cNvPr id="210" name="Group 209">
              <a:extLst>
                <a:ext uri="{FF2B5EF4-FFF2-40B4-BE49-F238E27FC236}">
                  <a16:creationId xmlns:a16="http://schemas.microsoft.com/office/drawing/2014/main" id="{7551CC7C-7665-D04E-B018-7D6AE1BF2C0B}"/>
                </a:ext>
              </a:extLst>
            </p:cNvPr>
            <p:cNvGrpSpPr/>
            <p:nvPr/>
          </p:nvGrpSpPr>
          <p:grpSpPr>
            <a:xfrm>
              <a:off x="-3683790" y="3636566"/>
              <a:ext cx="2019527" cy="1724773"/>
              <a:chOff x="-3524459" y="3687204"/>
              <a:chExt cx="1713806" cy="1463673"/>
            </a:xfrm>
            <a:grpFill/>
          </p:grpSpPr>
          <p:sp>
            <p:nvSpPr>
              <p:cNvPr id="225" name="Freeform 87">
                <a:extLst>
                  <a:ext uri="{FF2B5EF4-FFF2-40B4-BE49-F238E27FC236}">
                    <a16:creationId xmlns:a16="http://schemas.microsoft.com/office/drawing/2014/main" id="{31B49D67-2514-6748-8B9E-CFFEDDCFE1CF}"/>
                  </a:ext>
                </a:extLst>
              </p:cNvPr>
              <p:cNvSpPr>
                <a:spLocks noEditPoints="1"/>
              </p:cNvSpPr>
              <p:nvPr/>
            </p:nvSpPr>
            <p:spPr bwMode="auto">
              <a:xfrm rot="5400000">
                <a:off x="-2998232" y="3685616"/>
                <a:ext cx="877887" cy="881063"/>
              </a:xfrm>
              <a:custGeom>
                <a:avLst/>
                <a:gdLst>
                  <a:gd name="T0" fmla="*/ 145 w 290"/>
                  <a:gd name="T1" fmla="*/ 0 h 290"/>
                  <a:gd name="T2" fmla="*/ 0 w 290"/>
                  <a:gd name="T3" fmla="*/ 145 h 290"/>
                  <a:gd name="T4" fmla="*/ 145 w 290"/>
                  <a:gd name="T5" fmla="*/ 290 h 290"/>
                  <a:gd name="T6" fmla="*/ 290 w 290"/>
                  <a:gd name="T7" fmla="*/ 145 h 290"/>
                  <a:gd name="T8" fmla="*/ 145 w 290"/>
                  <a:gd name="T9" fmla="*/ 0 h 290"/>
                  <a:gd name="T10" fmla="*/ 145 w 290"/>
                  <a:gd name="T11" fmla="*/ 254 h 290"/>
                  <a:gd name="T12" fmla="*/ 36 w 290"/>
                  <a:gd name="T13" fmla="*/ 145 h 290"/>
                  <a:gd name="T14" fmla="*/ 145 w 290"/>
                  <a:gd name="T15" fmla="*/ 36 h 290"/>
                  <a:gd name="T16" fmla="*/ 254 w 290"/>
                  <a:gd name="T17" fmla="*/ 145 h 290"/>
                  <a:gd name="T18" fmla="*/ 145 w 290"/>
                  <a:gd name="T19" fmla="*/ 25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90">
                    <a:moveTo>
                      <a:pt x="145" y="0"/>
                    </a:moveTo>
                    <a:cubicBezTo>
                      <a:pt x="65" y="0"/>
                      <a:pt x="0" y="65"/>
                      <a:pt x="0" y="145"/>
                    </a:cubicBezTo>
                    <a:cubicBezTo>
                      <a:pt x="0" y="225"/>
                      <a:pt x="65" y="290"/>
                      <a:pt x="145" y="290"/>
                    </a:cubicBezTo>
                    <a:cubicBezTo>
                      <a:pt x="225" y="290"/>
                      <a:pt x="290" y="225"/>
                      <a:pt x="290" y="145"/>
                    </a:cubicBezTo>
                    <a:cubicBezTo>
                      <a:pt x="290" y="65"/>
                      <a:pt x="225" y="0"/>
                      <a:pt x="145" y="0"/>
                    </a:cubicBezTo>
                    <a:close/>
                    <a:moveTo>
                      <a:pt x="145" y="254"/>
                    </a:moveTo>
                    <a:cubicBezTo>
                      <a:pt x="85" y="254"/>
                      <a:pt x="36" y="205"/>
                      <a:pt x="36" y="145"/>
                    </a:cubicBezTo>
                    <a:cubicBezTo>
                      <a:pt x="36" y="85"/>
                      <a:pt x="85" y="36"/>
                      <a:pt x="145" y="36"/>
                    </a:cubicBezTo>
                    <a:cubicBezTo>
                      <a:pt x="205" y="36"/>
                      <a:pt x="254" y="85"/>
                      <a:pt x="254" y="145"/>
                    </a:cubicBezTo>
                    <a:cubicBezTo>
                      <a:pt x="254" y="205"/>
                      <a:pt x="205" y="254"/>
                      <a:pt x="145" y="2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26" name="Freeform 88">
                <a:extLst>
                  <a:ext uri="{FF2B5EF4-FFF2-40B4-BE49-F238E27FC236}">
                    <a16:creationId xmlns:a16="http://schemas.microsoft.com/office/drawing/2014/main" id="{861430CD-1E4C-8846-B7FB-16D8EBF77638}"/>
                  </a:ext>
                </a:extLst>
              </p:cNvPr>
              <p:cNvSpPr>
                <a:spLocks/>
              </p:cNvSpPr>
              <p:nvPr/>
            </p:nvSpPr>
            <p:spPr bwMode="auto">
              <a:xfrm rot="5400000">
                <a:off x="-2449622" y="4511909"/>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27" name="Freeform 88">
                <a:extLst>
                  <a:ext uri="{FF2B5EF4-FFF2-40B4-BE49-F238E27FC236}">
                    <a16:creationId xmlns:a16="http://schemas.microsoft.com/office/drawing/2014/main" id="{AB534B8C-DACF-0943-A6FB-4DD8E6FED859}"/>
                  </a:ext>
                </a:extLst>
              </p:cNvPr>
              <p:cNvSpPr>
                <a:spLocks/>
              </p:cNvSpPr>
              <p:nvPr/>
            </p:nvSpPr>
            <p:spPr bwMode="auto">
              <a:xfrm rot="17943543" flipH="1">
                <a:off x="-3668128" y="4206049"/>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grpSp>
        <p:grpSp>
          <p:nvGrpSpPr>
            <p:cNvPr id="212" name="Group 211">
              <a:extLst>
                <a:ext uri="{FF2B5EF4-FFF2-40B4-BE49-F238E27FC236}">
                  <a16:creationId xmlns:a16="http://schemas.microsoft.com/office/drawing/2014/main" id="{5674E70D-0907-A040-A34B-8E364DEB6785}"/>
                </a:ext>
              </a:extLst>
            </p:cNvPr>
            <p:cNvGrpSpPr/>
            <p:nvPr/>
          </p:nvGrpSpPr>
          <p:grpSpPr>
            <a:xfrm rot="10800000">
              <a:off x="-3519983" y="6115081"/>
              <a:ext cx="2019527" cy="1724773"/>
              <a:chOff x="-3524459" y="3687204"/>
              <a:chExt cx="1713806" cy="1463673"/>
            </a:xfrm>
            <a:grpFill/>
          </p:grpSpPr>
          <p:sp>
            <p:nvSpPr>
              <p:cNvPr id="222" name="Freeform 87">
                <a:extLst>
                  <a:ext uri="{FF2B5EF4-FFF2-40B4-BE49-F238E27FC236}">
                    <a16:creationId xmlns:a16="http://schemas.microsoft.com/office/drawing/2014/main" id="{0ED28C28-67D0-2142-9D55-04C15BBCC787}"/>
                  </a:ext>
                </a:extLst>
              </p:cNvPr>
              <p:cNvSpPr>
                <a:spLocks noEditPoints="1"/>
              </p:cNvSpPr>
              <p:nvPr/>
            </p:nvSpPr>
            <p:spPr bwMode="auto">
              <a:xfrm rot="5400000">
                <a:off x="-2998232" y="3685616"/>
                <a:ext cx="877887" cy="881063"/>
              </a:xfrm>
              <a:custGeom>
                <a:avLst/>
                <a:gdLst>
                  <a:gd name="T0" fmla="*/ 145 w 290"/>
                  <a:gd name="T1" fmla="*/ 0 h 290"/>
                  <a:gd name="T2" fmla="*/ 0 w 290"/>
                  <a:gd name="T3" fmla="*/ 145 h 290"/>
                  <a:gd name="T4" fmla="*/ 145 w 290"/>
                  <a:gd name="T5" fmla="*/ 290 h 290"/>
                  <a:gd name="T6" fmla="*/ 290 w 290"/>
                  <a:gd name="T7" fmla="*/ 145 h 290"/>
                  <a:gd name="T8" fmla="*/ 145 w 290"/>
                  <a:gd name="T9" fmla="*/ 0 h 290"/>
                  <a:gd name="T10" fmla="*/ 145 w 290"/>
                  <a:gd name="T11" fmla="*/ 254 h 290"/>
                  <a:gd name="T12" fmla="*/ 36 w 290"/>
                  <a:gd name="T13" fmla="*/ 145 h 290"/>
                  <a:gd name="T14" fmla="*/ 145 w 290"/>
                  <a:gd name="T15" fmla="*/ 36 h 290"/>
                  <a:gd name="T16" fmla="*/ 254 w 290"/>
                  <a:gd name="T17" fmla="*/ 145 h 290"/>
                  <a:gd name="T18" fmla="*/ 145 w 290"/>
                  <a:gd name="T19" fmla="*/ 25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90">
                    <a:moveTo>
                      <a:pt x="145" y="0"/>
                    </a:moveTo>
                    <a:cubicBezTo>
                      <a:pt x="65" y="0"/>
                      <a:pt x="0" y="65"/>
                      <a:pt x="0" y="145"/>
                    </a:cubicBezTo>
                    <a:cubicBezTo>
                      <a:pt x="0" y="225"/>
                      <a:pt x="65" y="290"/>
                      <a:pt x="145" y="290"/>
                    </a:cubicBezTo>
                    <a:cubicBezTo>
                      <a:pt x="225" y="290"/>
                      <a:pt x="290" y="225"/>
                      <a:pt x="290" y="145"/>
                    </a:cubicBezTo>
                    <a:cubicBezTo>
                      <a:pt x="290" y="65"/>
                      <a:pt x="225" y="0"/>
                      <a:pt x="145" y="0"/>
                    </a:cubicBezTo>
                    <a:close/>
                    <a:moveTo>
                      <a:pt x="145" y="254"/>
                    </a:moveTo>
                    <a:cubicBezTo>
                      <a:pt x="85" y="254"/>
                      <a:pt x="36" y="205"/>
                      <a:pt x="36" y="145"/>
                    </a:cubicBezTo>
                    <a:cubicBezTo>
                      <a:pt x="36" y="85"/>
                      <a:pt x="85" y="36"/>
                      <a:pt x="145" y="36"/>
                    </a:cubicBezTo>
                    <a:cubicBezTo>
                      <a:pt x="205" y="36"/>
                      <a:pt x="254" y="85"/>
                      <a:pt x="254" y="145"/>
                    </a:cubicBezTo>
                    <a:cubicBezTo>
                      <a:pt x="254" y="205"/>
                      <a:pt x="205" y="254"/>
                      <a:pt x="145" y="2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23" name="Freeform 88">
                <a:extLst>
                  <a:ext uri="{FF2B5EF4-FFF2-40B4-BE49-F238E27FC236}">
                    <a16:creationId xmlns:a16="http://schemas.microsoft.com/office/drawing/2014/main" id="{7F7FC3F6-1DD0-B840-BC95-5BD7B0B5364A}"/>
                  </a:ext>
                </a:extLst>
              </p:cNvPr>
              <p:cNvSpPr>
                <a:spLocks/>
              </p:cNvSpPr>
              <p:nvPr/>
            </p:nvSpPr>
            <p:spPr bwMode="auto">
              <a:xfrm rot="5400000">
                <a:off x="-2449622" y="4511909"/>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24" name="Freeform 88">
                <a:extLst>
                  <a:ext uri="{FF2B5EF4-FFF2-40B4-BE49-F238E27FC236}">
                    <a16:creationId xmlns:a16="http://schemas.microsoft.com/office/drawing/2014/main" id="{C1B8C218-13CF-C94D-8A9E-3879AE93AF75}"/>
                  </a:ext>
                </a:extLst>
              </p:cNvPr>
              <p:cNvSpPr>
                <a:spLocks/>
              </p:cNvSpPr>
              <p:nvPr/>
            </p:nvSpPr>
            <p:spPr bwMode="auto">
              <a:xfrm rot="17943543" flipH="1">
                <a:off x="-3668128" y="4206049"/>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grpSp>
        <p:grpSp>
          <p:nvGrpSpPr>
            <p:cNvPr id="213" name="Group 212">
              <a:extLst>
                <a:ext uri="{FF2B5EF4-FFF2-40B4-BE49-F238E27FC236}">
                  <a16:creationId xmlns:a16="http://schemas.microsoft.com/office/drawing/2014/main" id="{F8536CBC-A54F-8C48-8AB4-AEE5DCB85A1A}"/>
                </a:ext>
              </a:extLst>
            </p:cNvPr>
            <p:cNvGrpSpPr/>
            <p:nvPr/>
          </p:nvGrpSpPr>
          <p:grpSpPr>
            <a:xfrm rot="5400000">
              <a:off x="-2301013" y="4779445"/>
              <a:ext cx="2019527" cy="1724774"/>
              <a:chOff x="-3524459" y="3687204"/>
              <a:chExt cx="1713806" cy="1463673"/>
            </a:xfrm>
            <a:grpFill/>
          </p:grpSpPr>
          <p:sp>
            <p:nvSpPr>
              <p:cNvPr id="219" name="Freeform 87">
                <a:extLst>
                  <a:ext uri="{FF2B5EF4-FFF2-40B4-BE49-F238E27FC236}">
                    <a16:creationId xmlns:a16="http://schemas.microsoft.com/office/drawing/2014/main" id="{C8FD8ACA-C665-594B-BBDE-510F7FE87FDE}"/>
                  </a:ext>
                </a:extLst>
              </p:cNvPr>
              <p:cNvSpPr>
                <a:spLocks noEditPoints="1"/>
              </p:cNvSpPr>
              <p:nvPr/>
            </p:nvSpPr>
            <p:spPr bwMode="auto">
              <a:xfrm rot="5400000">
                <a:off x="-2998232" y="3685616"/>
                <a:ext cx="877887" cy="881063"/>
              </a:xfrm>
              <a:custGeom>
                <a:avLst/>
                <a:gdLst>
                  <a:gd name="T0" fmla="*/ 145 w 290"/>
                  <a:gd name="T1" fmla="*/ 0 h 290"/>
                  <a:gd name="T2" fmla="*/ 0 w 290"/>
                  <a:gd name="T3" fmla="*/ 145 h 290"/>
                  <a:gd name="T4" fmla="*/ 145 w 290"/>
                  <a:gd name="T5" fmla="*/ 290 h 290"/>
                  <a:gd name="T6" fmla="*/ 290 w 290"/>
                  <a:gd name="T7" fmla="*/ 145 h 290"/>
                  <a:gd name="T8" fmla="*/ 145 w 290"/>
                  <a:gd name="T9" fmla="*/ 0 h 290"/>
                  <a:gd name="T10" fmla="*/ 145 w 290"/>
                  <a:gd name="T11" fmla="*/ 254 h 290"/>
                  <a:gd name="T12" fmla="*/ 36 w 290"/>
                  <a:gd name="T13" fmla="*/ 145 h 290"/>
                  <a:gd name="T14" fmla="*/ 145 w 290"/>
                  <a:gd name="T15" fmla="*/ 36 h 290"/>
                  <a:gd name="T16" fmla="*/ 254 w 290"/>
                  <a:gd name="T17" fmla="*/ 145 h 290"/>
                  <a:gd name="T18" fmla="*/ 145 w 290"/>
                  <a:gd name="T19" fmla="*/ 25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90">
                    <a:moveTo>
                      <a:pt x="145" y="0"/>
                    </a:moveTo>
                    <a:cubicBezTo>
                      <a:pt x="65" y="0"/>
                      <a:pt x="0" y="65"/>
                      <a:pt x="0" y="145"/>
                    </a:cubicBezTo>
                    <a:cubicBezTo>
                      <a:pt x="0" y="225"/>
                      <a:pt x="65" y="290"/>
                      <a:pt x="145" y="290"/>
                    </a:cubicBezTo>
                    <a:cubicBezTo>
                      <a:pt x="225" y="290"/>
                      <a:pt x="290" y="225"/>
                      <a:pt x="290" y="145"/>
                    </a:cubicBezTo>
                    <a:cubicBezTo>
                      <a:pt x="290" y="65"/>
                      <a:pt x="225" y="0"/>
                      <a:pt x="145" y="0"/>
                    </a:cubicBezTo>
                    <a:close/>
                    <a:moveTo>
                      <a:pt x="145" y="254"/>
                    </a:moveTo>
                    <a:cubicBezTo>
                      <a:pt x="85" y="254"/>
                      <a:pt x="36" y="205"/>
                      <a:pt x="36" y="145"/>
                    </a:cubicBezTo>
                    <a:cubicBezTo>
                      <a:pt x="36" y="85"/>
                      <a:pt x="85" y="36"/>
                      <a:pt x="145" y="36"/>
                    </a:cubicBezTo>
                    <a:cubicBezTo>
                      <a:pt x="205" y="36"/>
                      <a:pt x="254" y="85"/>
                      <a:pt x="254" y="145"/>
                    </a:cubicBezTo>
                    <a:cubicBezTo>
                      <a:pt x="254" y="205"/>
                      <a:pt x="205" y="254"/>
                      <a:pt x="145" y="2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20" name="Freeform 88">
                <a:extLst>
                  <a:ext uri="{FF2B5EF4-FFF2-40B4-BE49-F238E27FC236}">
                    <a16:creationId xmlns:a16="http://schemas.microsoft.com/office/drawing/2014/main" id="{8EBF5674-8BEF-034D-80B4-EBFA21EDA305}"/>
                  </a:ext>
                </a:extLst>
              </p:cNvPr>
              <p:cNvSpPr>
                <a:spLocks/>
              </p:cNvSpPr>
              <p:nvPr/>
            </p:nvSpPr>
            <p:spPr bwMode="auto">
              <a:xfrm rot="5400000">
                <a:off x="-2449622" y="4511909"/>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sp>
            <p:nvSpPr>
              <p:cNvPr id="221" name="Freeform 88">
                <a:extLst>
                  <a:ext uri="{FF2B5EF4-FFF2-40B4-BE49-F238E27FC236}">
                    <a16:creationId xmlns:a16="http://schemas.microsoft.com/office/drawing/2014/main" id="{55125922-D2FC-9B4B-94E6-943B34FEE674}"/>
                  </a:ext>
                </a:extLst>
              </p:cNvPr>
              <p:cNvSpPr>
                <a:spLocks/>
              </p:cNvSpPr>
              <p:nvPr/>
            </p:nvSpPr>
            <p:spPr bwMode="auto">
              <a:xfrm rot="17943543" flipH="1">
                <a:off x="-3668128" y="4206049"/>
                <a:ext cx="782637" cy="495300"/>
              </a:xfrm>
              <a:custGeom>
                <a:avLst/>
                <a:gdLst>
                  <a:gd name="T0" fmla="*/ 21 w 258"/>
                  <a:gd name="T1" fmla="*/ 163 h 163"/>
                  <a:gd name="T2" fmla="*/ 5 w 258"/>
                  <a:gd name="T3" fmla="*/ 154 h 163"/>
                  <a:gd name="T4" fmla="*/ 12 w 258"/>
                  <a:gd name="T5" fmla="*/ 129 h 163"/>
                  <a:gd name="T6" fmla="*/ 228 w 258"/>
                  <a:gd name="T7" fmla="*/ 5 h 163"/>
                  <a:gd name="T8" fmla="*/ 253 w 258"/>
                  <a:gd name="T9" fmla="*/ 12 h 163"/>
                  <a:gd name="T10" fmla="*/ 246 w 258"/>
                  <a:gd name="T11" fmla="*/ 37 h 163"/>
                  <a:gd name="T12" fmla="*/ 30 w 258"/>
                  <a:gd name="T13" fmla="*/ 161 h 163"/>
                  <a:gd name="T14" fmla="*/ 21 w 258"/>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3">
                    <a:moveTo>
                      <a:pt x="21" y="163"/>
                    </a:moveTo>
                    <a:cubicBezTo>
                      <a:pt x="15" y="163"/>
                      <a:pt x="9" y="160"/>
                      <a:pt x="5" y="154"/>
                    </a:cubicBezTo>
                    <a:cubicBezTo>
                      <a:pt x="0" y="145"/>
                      <a:pt x="3" y="134"/>
                      <a:pt x="12" y="129"/>
                    </a:cubicBezTo>
                    <a:cubicBezTo>
                      <a:pt x="228" y="5"/>
                      <a:pt x="228" y="5"/>
                      <a:pt x="228" y="5"/>
                    </a:cubicBezTo>
                    <a:cubicBezTo>
                      <a:pt x="237" y="0"/>
                      <a:pt x="248" y="3"/>
                      <a:pt x="253" y="12"/>
                    </a:cubicBezTo>
                    <a:cubicBezTo>
                      <a:pt x="258" y="21"/>
                      <a:pt x="255" y="32"/>
                      <a:pt x="246" y="37"/>
                    </a:cubicBezTo>
                    <a:cubicBezTo>
                      <a:pt x="30" y="161"/>
                      <a:pt x="30" y="161"/>
                      <a:pt x="30" y="161"/>
                    </a:cubicBezTo>
                    <a:cubicBezTo>
                      <a:pt x="27" y="162"/>
                      <a:pt x="24" y="163"/>
                      <a:pt x="21" y="1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200" kern="0" dirty="0">
                  <a:solidFill>
                    <a:schemeClr val="bg2"/>
                  </a:solidFill>
                  <a:latin typeface="CiscoSansTT ExtraLight" panose="020B0303020201020303" pitchFamily="34" charset="0"/>
                </a:endParaRPr>
              </a:p>
            </p:txBody>
          </p:sp>
        </p:grpSp>
      </p:grpSp>
      <p:grpSp>
        <p:nvGrpSpPr>
          <p:cNvPr id="9" name="Group 8">
            <a:extLst>
              <a:ext uri="{FF2B5EF4-FFF2-40B4-BE49-F238E27FC236}">
                <a16:creationId xmlns:a16="http://schemas.microsoft.com/office/drawing/2014/main" id="{07A26D2E-45D4-9F49-90D0-DA336619F630}"/>
              </a:ext>
            </a:extLst>
          </p:cNvPr>
          <p:cNvGrpSpPr/>
          <p:nvPr/>
        </p:nvGrpSpPr>
        <p:grpSpPr>
          <a:xfrm>
            <a:off x="3221405" y="4024440"/>
            <a:ext cx="543129" cy="543131"/>
            <a:chOff x="3137673" y="4000686"/>
            <a:chExt cx="604165" cy="604167"/>
          </a:xfrm>
        </p:grpSpPr>
        <p:sp>
          <p:nvSpPr>
            <p:cNvPr id="192" name="Oval 191"/>
            <p:cNvSpPr/>
            <p:nvPr/>
          </p:nvSpPr>
          <p:spPr>
            <a:xfrm>
              <a:off x="3137673" y="4000686"/>
              <a:ext cx="604165" cy="604167"/>
            </a:xfrm>
            <a:prstGeom prst="ellipse">
              <a:avLst/>
            </a:prstGeom>
            <a:solidFill>
              <a:srgbClr val="F6F3ED"/>
            </a:solidFill>
            <a:ln w="19050">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400" kern="0" dirty="0">
                <a:solidFill>
                  <a:sysClr val="windowText" lastClr="000000"/>
                </a:solidFill>
                <a:latin typeface="CiscoSansTT ExtraLight" panose="020B0303020201020303" pitchFamily="34" charset="0"/>
              </a:endParaRPr>
            </a:p>
          </p:txBody>
        </p:sp>
        <p:grpSp>
          <p:nvGrpSpPr>
            <p:cNvPr id="231" name="Group 230">
              <a:extLst>
                <a:ext uri="{FF2B5EF4-FFF2-40B4-BE49-F238E27FC236}">
                  <a16:creationId xmlns:a16="http://schemas.microsoft.com/office/drawing/2014/main" id="{6A856F2B-ADDA-F942-9935-5E28B2BA84C9}"/>
                </a:ext>
              </a:extLst>
            </p:cNvPr>
            <p:cNvGrpSpPr/>
            <p:nvPr/>
          </p:nvGrpSpPr>
          <p:grpSpPr>
            <a:xfrm>
              <a:off x="3193271" y="4089128"/>
              <a:ext cx="507260" cy="411049"/>
              <a:chOff x="7834313" y="4905375"/>
              <a:chExt cx="4117974" cy="3336925"/>
            </a:xfrm>
            <a:solidFill>
              <a:srgbClr val="36A4D7"/>
            </a:solidFill>
          </p:grpSpPr>
          <p:sp>
            <p:nvSpPr>
              <p:cNvPr id="232" name="Freeform 44">
                <a:extLst>
                  <a:ext uri="{FF2B5EF4-FFF2-40B4-BE49-F238E27FC236}">
                    <a16:creationId xmlns:a16="http://schemas.microsoft.com/office/drawing/2014/main" id="{AE445941-E53E-C945-A238-252F4C76547E}"/>
                  </a:ext>
                </a:extLst>
              </p:cNvPr>
              <p:cNvSpPr>
                <a:spLocks noEditPoints="1"/>
              </p:cNvSpPr>
              <p:nvPr/>
            </p:nvSpPr>
            <p:spPr bwMode="auto">
              <a:xfrm>
                <a:off x="9566275" y="6411913"/>
                <a:ext cx="914400" cy="919163"/>
              </a:xfrm>
              <a:custGeom>
                <a:avLst/>
                <a:gdLst>
                  <a:gd name="T0" fmla="*/ 151 w 302"/>
                  <a:gd name="T1" fmla="*/ 0 h 302"/>
                  <a:gd name="T2" fmla="*/ 0 w 302"/>
                  <a:gd name="T3" fmla="*/ 151 h 302"/>
                  <a:gd name="T4" fmla="*/ 151 w 302"/>
                  <a:gd name="T5" fmla="*/ 302 h 302"/>
                  <a:gd name="T6" fmla="*/ 302 w 302"/>
                  <a:gd name="T7" fmla="*/ 151 h 302"/>
                  <a:gd name="T8" fmla="*/ 151 w 302"/>
                  <a:gd name="T9" fmla="*/ 0 h 302"/>
                  <a:gd name="T10" fmla="*/ 151 w 302"/>
                  <a:gd name="T11" fmla="*/ 266 h 302"/>
                  <a:gd name="T12" fmla="*/ 36 w 302"/>
                  <a:gd name="T13" fmla="*/ 151 h 302"/>
                  <a:gd name="T14" fmla="*/ 151 w 302"/>
                  <a:gd name="T15" fmla="*/ 36 h 302"/>
                  <a:gd name="T16" fmla="*/ 266 w 302"/>
                  <a:gd name="T17" fmla="*/ 151 h 302"/>
                  <a:gd name="T18" fmla="*/ 151 w 302"/>
                  <a:gd name="T19" fmla="*/ 2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02">
                    <a:moveTo>
                      <a:pt x="151" y="0"/>
                    </a:moveTo>
                    <a:cubicBezTo>
                      <a:pt x="68" y="0"/>
                      <a:pt x="0" y="68"/>
                      <a:pt x="0" y="151"/>
                    </a:cubicBezTo>
                    <a:cubicBezTo>
                      <a:pt x="0" y="234"/>
                      <a:pt x="68" y="302"/>
                      <a:pt x="151" y="302"/>
                    </a:cubicBezTo>
                    <a:cubicBezTo>
                      <a:pt x="234" y="302"/>
                      <a:pt x="302" y="234"/>
                      <a:pt x="302" y="151"/>
                    </a:cubicBezTo>
                    <a:cubicBezTo>
                      <a:pt x="302" y="68"/>
                      <a:pt x="234" y="0"/>
                      <a:pt x="151" y="0"/>
                    </a:cubicBezTo>
                    <a:close/>
                    <a:moveTo>
                      <a:pt x="151" y="266"/>
                    </a:moveTo>
                    <a:cubicBezTo>
                      <a:pt x="88" y="266"/>
                      <a:pt x="36" y="214"/>
                      <a:pt x="36" y="151"/>
                    </a:cubicBezTo>
                    <a:cubicBezTo>
                      <a:pt x="36" y="88"/>
                      <a:pt x="88" y="36"/>
                      <a:pt x="151" y="36"/>
                    </a:cubicBezTo>
                    <a:cubicBezTo>
                      <a:pt x="214" y="36"/>
                      <a:pt x="266" y="88"/>
                      <a:pt x="266" y="151"/>
                    </a:cubicBezTo>
                    <a:cubicBezTo>
                      <a:pt x="266" y="214"/>
                      <a:pt x="214" y="266"/>
                      <a:pt x="151"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33" name="Freeform 45">
                <a:extLst>
                  <a:ext uri="{FF2B5EF4-FFF2-40B4-BE49-F238E27FC236}">
                    <a16:creationId xmlns:a16="http://schemas.microsoft.com/office/drawing/2014/main" id="{012C9A04-0A6E-3E44-81CA-AFDB32A76003}"/>
                  </a:ext>
                </a:extLst>
              </p:cNvPr>
              <p:cNvSpPr>
                <a:spLocks noEditPoints="1"/>
              </p:cNvSpPr>
              <p:nvPr/>
            </p:nvSpPr>
            <p:spPr bwMode="auto">
              <a:xfrm>
                <a:off x="7834313" y="7245350"/>
                <a:ext cx="544512" cy="546100"/>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44 h 180"/>
                  <a:gd name="T12" fmla="*/ 36 w 180"/>
                  <a:gd name="T13" fmla="*/ 90 h 180"/>
                  <a:gd name="T14" fmla="*/ 90 w 180"/>
                  <a:gd name="T15" fmla="*/ 36 h 180"/>
                  <a:gd name="T16" fmla="*/ 144 w 180"/>
                  <a:gd name="T17" fmla="*/ 90 h 180"/>
                  <a:gd name="T18" fmla="*/ 90 w 180"/>
                  <a:gd name="T19" fmla="*/ 14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0" y="0"/>
                      <a:pt x="0" y="40"/>
                      <a:pt x="0" y="90"/>
                    </a:cubicBezTo>
                    <a:cubicBezTo>
                      <a:pt x="0" y="140"/>
                      <a:pt x="40" y="180"/>
                      <a:pt x="90" y="180"/>
                    </a:cubicBezTo>
                    <a:cubicBezTo>
                      <a:pt x="140" y="180"/>
                      <a:pt x="180" y="140"/>
                      <a:pt x="180" y="90"/>
                    </a:cubicBezTo>
                    <a:cubicBezTo>
                      <a:pt x="180" y="40"/>
                      <a:pt x="140" y="0"/>
                      <a:pt x="90" y="0"/>
                    </a:cubicBezTo>
                    <a:close/>
                    <a:moveTo>
                      <a:pt x="90" y="144"/>
                    </a:moveTo>
                    <a:cubicBezTo>
                      <a:pt x="60" y="144"/>
                      <a:pt x="36" y="120"/>
                      <a:pt x="36" y="90"/>
                    </a:cubicBezTo>
                    <a:cubicBezTo>
                      <a:pt x="36" y="60"/>
                      <a:pt x="60" y="36"/>
                      <a:pt x="90" y="36"/>
                    </a:cubicBezTo>
                    <a:cubicBezTo>
                      <a:pt x="120" y="36"/>
                      <a:pt x="144" y="60"/>
                      <a:pt x="144" y="90"/>
                    </a:cubicBezTo>
                    <a:cubicBezTo>
                      <a:pt x="144" y="120"/>
                      <a:pt x="120" y="144"/>
                      <a:pt x="90"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34" name="Freeform 46">
                <a:extLst>
                  <a:ext uri="{FF2B5EF4-FFF2-40B4-BE49-F238E27FC236}">
                    <a16:creationId xmlns:a16="http://schemas.microsoft.com/office/drawing/2014/main" id="{6B65D497-9F45-5249-870D-3E4A65C1D01E}"/>
                  </a:ext>
                </a:extLst>
              </p:cNvPr>
              <p:cNvSpPr>
                <a:spLocks noEditPoints="1"/>
              </p:cNvSpPr>
              <p:nvPr/>
            </p:nvSpPr>
            <p:spPr bwMode="auto">
              <a:xfrm>
                <a:off x="8191500" y="5580063"/>
                <a:ext cx="436562" cy="438150"/>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08 h 144"/>
                  <a:gd name="T12" fmla="*/ 36 w 144"/>
                  <a:gd name="T13" fmla="*/ 72 h 144"/>
                  <a:gd name="T14" fmla="*/ 72 w 144"/>
                  <a:gd name="T15" fmla="*/ 36 h 144"/>
                  <a:gd name="T16" fmla="*/ 108 w 144"/>
                  <a:gd name="T17" fmla="*/ 72 h 144"/>
                  <a:gd name="T18" fmla="*/ 72 w 144"/>
                  <a:gd name="T19"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72" y="108"/>
                    </a:moveTo>
                    <a:cubicBezTo>
                      <a:pt x="52" y="108"/>
                      <a:pt x="36" y="92"/>
                      <a:pt x="36" y="72"/>
                    </a:cubicBezTo>
                    <a:cubicBezTo>
                      <a:pt x="36" y="52"/>
                      <a:pt x="52" y="36"/>
                      <a:pt x="72" y="36"/>
                    </a:cubicBezTo>
                    <a:cubicBezTo>
                      <a:pt x="92" y="36"/>
                      <a:pt x="108" y="52"/>
                      <a:pt x="108" y="72"/>
                    </a:cubicBezTo>
                    <a:cubicBezTo>
                      <a:pt x="108" y="92"/>
                      <a:pt x="92" y="108"/>
                      <a:pt x="72" y="10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35" name="Freeform 47">
                <a:extLst>
                  <a:ext uri="{FF2B5EF4-FFF2-40B4-BE49-F238E27FC236}">
                    <a16:creationId xmlns:a16="http://schemas.microsoft.com/office/drawing/2014/main" id="{AE5231BF-B402-AA47-9D4E-8AA31F7C7A63}"/>
                  </a:ext>
                </a:extLst>
              </p:cNvPr>
              <p:cNvSpPr>
                <a:spLocks noEditPoints="1"/>
              </p:cNvSpPr>
              <p:nvPr/>
            </p:nvSpPr>
            <p:spPr bwMode="auto">
              <a:xfrm>
                <a:off x="9686925" y="4905375"/>
                <a:ext cx="436562" cy="438150"/>
              </a:xfrm>
              <a:custGeom>
                <a:avLst/>
                <a:gdLst>
                  <a:gd name="T0" fmla="*/ 72 w 144"/>
                  <a:gd name="T1" fmla="*/ 0 h 144"/>
                  <a:gd name="T2" fmla="*/ 0 w 144"/>
                  <a:gd name="T3" fmla="*/ 72 h 144"/>
                  <a:gd name="T4" fmla="*/ 72 w 144"/>
                  <a:gd name="T5" fmla="*/ 144 h 144"/>
                  <a:gd name="T6" fmla="*/ 144 w 144"/>
                  <a:gd name="T7" fmla="*/ 72 h 144"/>
                  <a:gd name="T8" fmla="*/ 72 w 144"/>
                  <a:gd name="T9" fmla="*/ 0 h 144"/>
                  <a:gd name="T10" fmla="*/ 72 w 144"/>
                  <a:gd name="T11" fmla="*/ 108 h 144"/>
                  <a:gd name="T12" fmla="*/ 36 w 144"/>
                  <a:gd name="T13" fmla="*/ 72 h 144"/>
                  <a:gd name="T14" fmla="*/ 72 w 144"/>
                  <a:gd name="T15" fmla="*/ 36 h 144"/>
                  <a:gd name="T16" fmla="*/ 108 w 144"/>
                  <a:gd name="T17" fmla="*/ 72 h 144"/>
                  <a:gd name="T18" fmla="*/ 72 w 144"/>
                  <a:gd name="T19"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72" y="108"/>
                    </a:moveTo>
                    <a:cubicBezTo>
                      <a:pt x="52" y="108"/>
                      <a:pt x="36" y="92"/>
                      <a:pt x="36" y="72"/>
                    </a:cubicBezTo>
                    <a:cubicBezTo>
                      <a:pt x="36" y="52"/>
                      <a:pt x="52" y="36"/>
                      <a:pt x="72" y="36"/>
                    </a:cubicBezTo>
                    <a:cubicBezTo>
                      <a:pt x="92" y="36"/>
                      <a:pt x="108" y="52"/>
                      <a:pt x="108" y="72"/>
                    </a:cubicBezTo>
                    <a:cubicBezTo>
                      <a:pt x="108" y="92"/>
                      <a:pt x="92" y="108"/>
                      <a:pt x="72" y="10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36" name="Freeform 48">
                <a:extLst>
                  <a:ext uri="{FF2B5EF4-FFF2-40B4-BE49-F238E27FC236}">
                    <a16:creationId xmlns:a16="http://schemas.microsoft.com/office/drawing/2014/main" id="{7866F567-B9D4-E748-97B6-150B91A1F4F5}"/>
                  </a:ext>
                </a:extLst>
              </p:cNvPr>
              <p:cNvSpPr>
                <a:spLocks noEditPoints="1"/>
              </p:cNvSpPr>
              <p:nvPr/>
            </p:nvSpPr>
            <p:spPr bwMode="auto">
              <a:xfrm>
                <a:off x="11231563" y="5154613"/>
                <a:ext cx="582612" cy="582613"/>
              </a:xfrm>
              <a:custGeom>
                <a:avLst/>
                <a:gdLst>
                  <a:gd name="T0" fmla="*/ 96 w 192"/>
                  <a:gd name="T1" fmla="*/ 0 h 192"/>
                  <a:gd name="T2" fmla="*/ 0 w 192"/>
                  <a:gd name="T3" fmla="*/ 96 h 192"/>
                  <a:gd name="T4" fmla="*/ 96 w 192"/>
                  <a:gd name="T5" fmla="*/ 192 h 192"/>
                  <a:gd name="T6" fmla="*/ 192 w 192"/>
                  <a:gd name="T7" fmla="*/ 96 h 192"/>
                  <a:gd name="T8" fmla="*/ 96 w 192"/>
                  <a:gd name="T9" fmla="*/ 0 h 192"/>
                  <a:gd name="T10" fmla="*/ 96 w 192"/>
                  <a:gd name="T11" fmla="*/ 156 h 192"/>
                  <a:gd name="T12" fmla="*/ 36 w 192"/>
                  <a:gd name="T13" fmla="*/ 96 h 192"/>
                  <a:gd name="T14" fmla="*/ 96 w 192"/>
                  <a:gd name="T15" fmla="*/ 36 h 192"/>
                  <a:gd name="T16" fmla="*/ 156 w 192"/>
                  <a:gd name="T17" fmla="*/ 96 h 192"/>
                  <a:gd name="T18" fmla="*/ 96 w 192"/>
                  <a:gd name="T19" fmla="*/ 15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96" y="156"/>
                    </a:moveTo>
                    <a:cubicBezTo>
                      <a:pt x="63" y="156"/>
                      <a:pt x="36" y="129"/>
                      <a:pt x="36" y="96"/>
                    </a:cubicBezTo>
                    <a:cubicBezTo>
                      <a:pt x="36" y="63"/>
                      <a:pt x="63" y="36"/>
                      <a:pt x="96" y="36"/>
                    </a:cubicBezTo>
                    <a:cubicBezTo>
                      <a:pt x="129" y="36"/>
                      <a:pt x="156" y="63"/>
                      <a:pt x="156" y="96"/>
                    </a:cubicBezTo>
                    <a:cubicBezTo>
                      <a:pt x="156" y="129"/>
                      <a:pt x="129" y="156"/>
                      <a:pt x="96" y="1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37" name="Freeform 49">
                <a:extLst>
                  <a:ext uri="{FF2B5EF4-FFF2-40B4-BE49-F238E27FC236}">
                    <a16:creationId xmlns:a16="http://schemas.microsoft.com/office/drawing/2014/main" id="{7B3A63A5-0BD9-4645-A4DF-70EC58EC26AC}"/>
                  </a:ext>
                </a:extLst>
              </p:cNvPr>
              <p:cNvSpPr>
                <a:spLocks noEditPoints="1"/>
              </p:cNvSpPr>
              <p:nvPr/>
            </p:nvSpPr>
            <p:spPr bwMode="auto">
              <a:xfrm>
                <a:off x="10142538" y="5689600"/>
                <a:ext cx="460375" cy="461963"/>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76 w 152"/>
                  <a:gd name="T11" fmla="*/ 116 h 152"/>
                  <a:gd name="T12" fmla="*/ 36 w 152"/>
                  <a:gd name="T13" fmla="*/ 76 h 152"/>
                  <a:gd name="T14" fmla="*/ 76 w 152"/>
                  <a:gd name="T15" fmla="*/ 36 h 152"/>
                  <a:gd name="T16" fmla="*/ 116 w 152"/>
                  <a:gd name="T17" fmla="*/ 76 h 152"/>
                  <a:gd name="T18" fmla="*/ 76 w 152"/>
                  <a:gd name="T19" fmla="*/ 1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76" y="116"/>
                    </a:moveTo>
                    <a:cubicBezTo>
                      <a:pt x="54" y="116"/>
                      <a:pt x="36" y="98"/>
                      <a:pt x="36" y="76"/>
                    </a:cubicBezTo>
                    <a:cubicBezTo>
                      <a:pt x="36" y="54"/>
                      <a:pt x="54" y="36"/>
                      <a:pt x="76" y="36"/>
                    </a:cubicBezTo>
                    <a:cubicBezTo>
                      <a:pt x="98" y="36"/>
                      <a:pt x="116" y="54"/>
                      <a:pt x="116" y="76"/>
                    </a:cubicBezTo>
                    <a:cubicBezTo>
                      <a:pt x="116" y="98"/>
                      <a:pt x="98" y="116"/>
                      <a:pt x="76" y="1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38" name="Freeform 50">
                <a:extLst>
                  <a:ext uri="{FF2B5EF4-FFF2-40B4-BE49-F238E27FC236}">
                    <a16:creationId xmlns:a16="http://schemas.microsoft.com/office/drawing/2014/main" id="{BD0D3AA0-E2BB-5A40-899B-C78FD8F420DF}"/>
                  </a:ext>
                </a:extLst>
              </p:cNvPr>
              <p:cNvSpPr>
                <a:spLocks noEditPoints="1"/>
              </p:cNvSpPr>
              <p:nvPr/>
            </p:nvSpPr>
            <p:spPr bwMode="auto">
              <a:xfrm>
                <a:off x="8948738" y="7402513"/>
                <a:ext cx="460375" cy="461963"/>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76 w 152"/>
                  <a:gd name="T11" fmla="*/ 116 h 152"/>
                  <a:gd name="T12" fmla="*/ 36 w 152"/>
                  <a:gd name="T13" fmla="*/ 76 h 152"/>
                  <a:gd name="T14" fmla="*/ 76 w 152"/>
                  <a:gd name="T15" fmla="*/ 36 h 152"/>
                  <a:gd name="T16" fmla="*/ 116 w 152"/>
                  <a:gd name="T17" fmla="*/ 76 h 152"/>
                  <a:gd name="T18" fmla="*/ 76 w 152"/>
                  <a:gd name="T19" fmla="*/ 1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76" y="116"/>
                    </a:moveTo>
                    <a:cubicBezTo>
                      <a:pt x="54" y="116"/>
                      <a:pt x="36" y="98"/>
                      <a:pt x="36" y="76"/>
                    </a:cubicBezTo>
                    <a:cubicBezTo>
                      <a:pt x="36" y="54"/>
                      <a:pt x="54" y="36"/>
                      <a:pt x="76" y="36"/>
                    </a:cubicBezTo>
                    <a:cubicBezTo>
                      <a:pt x="98" y="36"/>
                      <a:pt x="116" y="54"/>
                      <a:pt x="116" y="76"/>
                    </a:cubicBezTo>
                    <a:cubicBezTo>
                      <a:pt x="116" y="98"/>
                      <a:pt x="98" y="116"/>
                      <a:pt x="76" y="1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40" name="Freeform 51">
                <a:extLst>
                  <a:ext uri="{FF2B5EF4-FFF2-40B4-BE49-F238E27FC236}">
                    <a16:creationId xmlns:a16="http://schemas.microsoft.com/office/drawing/2014/main" id="{5E67839D-23E6-0E4D-9FE8-58247E41A109}"/>
                  </a:ext>
                </a:extLst>
              </p:cNvPr>
              <p:cNvSpPr>
                <a:spLocks noEditPoints="1"/>
              </p:cNvSpPr>
              <p:nvPr/>
            </p:nvSpPr>
            <p:spPr bwMode="auto">
              <a:xfrm>
                <a:off x="10372725" y="7664450"/>
                <a:ext cx="574675" cy="577850"/>
              </a:xfrm>
              <a:custGeom>
                <a:avLst/>
                <a:gdLst>
                  <a:gd name="T0" fmla="*/ 95 w 190"/>
                  <a:gd name="T1" fmla="*/ 0 h 190"/>
                  <a:gd name="T2" fmla="*/ 0 w 190"/>
                  <a:gd name="T3" fmla="*/ 95 h 190"/>
                  <a:gd name="T4" fmla="*/ 95 w 190"/>
                  <a:gd name="T5" fmla="*/ 190 h 190"/>
                  <a:gd name="T6" fmla="*/ 190 w 190"/>
                  <a:gd name="T7" fmla="*/ 95 h 190"/>
                  <a:gd name="T8" fmla="*/ 95 w 190"/>
                  <a:gd name="T9" fmla="*/ 0 h 190"/>
                  <a:gd name="T10" fmla="*/ 95 w 190"/>
                  <a:gd name="T11" fmla="*/ 154 h 190"/>
                  <a:gd name="T12" fmla="*/ 36 w 190"/>
                  <a:gd name="T13" fmla="*/ 95 h 190"/>
                  <a:gd name="T14" fmla="*/ 95 w 190"/>
                  <a:gd name="T15" fmla="*/ 36 h 190"/>
                  <a:gd name="T16" fmla="*/ 154 w 190"/>
                  <a:gd name="T17" fmla="*/ 95 h 190"/>
                  <a:gd name="T18" fmla="*/ 95 w 190"/>
                  <a:gd name="T19" fmla="*/ 15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90">
                    <a:moveTo>
                      <a:pt x="95" y="0"/>
                    </a:moveTo>
                    <a:cubicBezTo>
                      <a:pt x="43" y="0"/>
                      <a:pt x="0" y="43"/>
                      <a:pt x="0" y="95"/>
                    </a:cubicBezTo>
                    <a:cubicBezTo>
                      <a:pt x="0" y="147"/>
                      <a:pt x="43" y="190"/>
                      <a:pt x="95" y="190"/>
                    </a:cubicBezTo>
                    <a:cubicBezTo>
                      <a:pt x="147" y="190"/>
                      <a:pt x="190" y="147"/>
                      <a:pt x="190" y="95"/>
                    </a:cubicBezTo>
                    <a:cubicBezTo>
                      <a:pt x="190" y="43"/>
                      <a:pt x="147" y="0"/>
                      <a:pt x="95" y="0"/>
                    </a:cubicBezTo>
                    <a:close/>
                    <a:moveTo>
                      <a:pt x="95" y="154"/>
                    </a:moveTo>
                    <a:cubicBezTo>
                      <a:pt x="62" y="154"/>
                      <a:pt x="36" y="128"/>
                      <a:pt x="36" y="95"/>
                    </a:cubicBezTo>
                    <a:cubicBezTo>
                      <a:pt x="36" y="62"/>
                      <a:pt x="62" y="36"/>
                      <a:pt x="95" y="36"/>
                    </a:cubicBezTo>
                    <a:cubicBezTo>
                      <a:pt x="128" y="36"/>
                      <a:pt x="154" y="62"/>
                      <a:pt x="154" y="95"/>
                    </a:cubicBezTo>
                    <a:cubicBezTo>
                      <a:pt x="154" y="128"/>
                      <a:pt x="128" y="154"/>
                      <a:pt x="95" y="15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42" name="Freeform 52">
                <a:extLst>
                  <a:ext uri="{FF2B5EF4-FFF2-40B4-BE49-F238E27FC236}">
                    <a16:creationId xmlns:a16="http://schemas.microsoft.com/office/drawing/2014/main" id="{A40772A4-71DD-6C4D-847D-B31284BE93C2}"/>
                  </a:ext>
                </a:extLst>
              </p:cNvPr>
              <p:cNvSpPr>
                <a:spLocks noEditPoints="1"/>
              </p:cNvSpPr>
              <p:nvPr/>
            </p:nvSpPr>
            <p:spPr bwMode="auto">
              <a:xfrm>
                <a:off x="11541125" y="6935788"/>
                <a:ext cx="411162" cy="412750"/>
              </a:xfrm>
              <a:custGeom>
                <a:avLst/>
                <a:gdLst>
                  <a:gd name="T0" fmla="*/ 68 w 136"/>
                  <a:gd name="T1" fmla="*/ 0 h 136"/>
                  <a:gd name="T2" fmla="*/ 0 w 136"/>
                  <a:gd name="T3" fmla="*/ 68 h 136"/>
                  <a:gd name="T4" fmla="*/ 68 w 136"/>
                  <a:gd name="T5" fmla="*/ 136 h 136"/>
                  <a:gd name="T6" fmla="*/ 136 w 136"/>
                  <a:gd name="T7" fmla="*/ 68 h 136"/>
                  <a:gd name="T8" fmla="*/ 68 w 136"/>
                  <a:gd name="T9" fmla="*/ 0 h 136"/>
                  <a:gd name="T10" fmla="*/ 68 w 136"/>
                  <a:gd name="T11" fmla="*/ 100 h 136"/>
                  <a:gd name="T12" fmla="*/ 36 w 136"/>
                  <a:gd name="T13" fmla="*/ 68 h 136"/>
                  <a:gd name="T14" fmla="*/ 68 w 136"/>
                  <a:gd name="T15" fmla="*/ 36 h 136"/>
                  <a:gd name="T16" fmla="*/ 100 w 136"/>
                  <a:gd name="T17" fmla="*/ 68 h 136"/>
                  <a:gd name="T18" fmla="*/ 68 w 136"/>
                  <a:gd name="T19" fmla="*/ 10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31" y="0"/>
                      <a:pt x="0" y="31"/>
                      <a:pt x="0" y="68"/>
                    </a:cubicBezTo>
                    <a:cubicBezTo>
                      <a:pt x="0" y="105"/>
                      <a:pt x="31" y="136"/>
                      <a:pt x="68" y="136"/>
                    </a:cubicBezTo>
                    <a:cubicBezTo>
                      <a:pt x="105" y="136"/>
                      <a:pt x="136" y="105"/>
                      <a:pt x="136" y="68"/>
                    </a:cubicBezTo>
                    <a:cubicBezTo>
                      <a:pt x="136" y="31"/>
                      <a:pt x="105" y="0"/>
                      <a:pt x="68" y="0"/>
                    </a:cubicBezTo>
                    <a:close/>
                    <a:moveTo>
                      <a:pt x="68" y="100"/>
                    </a:moveTo>
                    <a:cubicBezTo>
                      <a:pt x="50" y="100"/>
                      <a:pt x="36" y="86"/>
                      <a:pt x="36" y="68"/>
                    </a:cubicBezTo>
                    <a:cubicBezTo>
                      <a:pt x="36" y="50"/>
                      <a:pt x="50" y="36"/>
                      <a:pt x="68" y="36"/>
                    </a:cubicBezTo>
                    <a:cubicBezTo>
                      <a:pt x="86" y="36"/>
                      <a:pt x="100" y="50"/>
                      <a:pt x="100" y="68"/>
                    </a:cubicBezTo>
                    <a:cubicBezTo>
                      <a:pt x="100" y="86"/>
                      <a:pt x="86" y="100"/>
                      <a:pt x="68" y="10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44" name="Freeform 53">
                <a:extLst>
                  <a:ext uri="{FF2B5EF4-FFF2-40B4-BE49-F238E27FC236}">
                    <a16:creationId xmlns:a16="http://schemas.microsoft.com/office/drawing/2014/main" id="{EFB42A2D-0BC6-9443-AB23-B6FAA8645E03}"/>
                  </a:ext>
                </a:extLst>
              </p:cNvPr>
              <p:cNvSpPr>
                <a:spLocks/>
              </p:cNvSpPr>
              <p:nvPr/>
            </p:nvSpPr>
            <p:spPr bwMode="auto">
              <a:xfrm>
                <a:off x="8439150" y="5938838"/>
                <a:ext cx="673100" cy="1604963"/>
              </a:xfrm>
              <a:custGeom>
                <a:avLst/>
                <a:gdLst>
                  <a:gd name="T0" fmla="*/ 202 w 222"/>
                  <a:gd name="T1" fmla="*/ 528 h 528"/>
                  <a:gd name="T2" fmla="*/ 185 w 222"/>
                  <a:gd name="T3" fmla="*/ 516 h 528"/>
                  <a:gd name="T4" fmla="*/ 3 w 222"/>
                  <a:gd name="T5" fmla="*/ 26 h 528"/>
                  <a:gd name="T6" fmla="*/ 14 w 222"/>
                  <a:gd name="T7" fmla="*/ 3 h 528"/>
                  <a:gd name="T8" fmla="*/ 37 w 222"/>
                  <a:gd name="T9" fmla="*/ 14 h 528"/>
                  <a:gd name="T10" fmla="*/ 219 w 222"/>
                  <a:gd name="T11" fmla="*/ 504 h 528"/>
                  <a:gd name="T12" fmla="*/ 208 w 222"/>
                  <a:gd name="T13" fmla="*/ 527 h 528"/>
                  <a:gd name="T14" fmla="*/ 202 w 222"/>
                  <a:gd name="T15" fmla="*/ 528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528">
                    <a:moveTo>
                      <a:pt x="202" y="528"/>
                    </a:moveTo>
                    <a:cubicBezTo>
                      <a:pt x="195" y="528"/>
                      <a:pt x="188" y="524"/>
                      <a:pt x="185" y="516"/>
                    </a:cubicBezTo>
                    <a:cubicBezTo>
                      <a:pt x="3" y="26"/>
                      <a:pt x="3" y="26"/>
                      <a:pt x="3" y="26"/>
                    </a:cubicBezTo>
                    <a:cubicBezTo>
                      <a:pt x="0" y="17"/>
                      <a:pt x="4" y="7"/>
                      <a:pt x="14" y="3"/>
                    </a:cubicBezTo>
                    <a:cubicBezTo>
                      <a:pt x="23" y="0"/>
                      <a:pt x="33" y="4"/>
                      <a:pt x="37" y="14"/>
                    </a:cubicBezTo>
                    <a:cubicBezTo>
                      <a:pt x="219" y="504"/>
                      <a:pt x="219" y="504"/>
                      <a:pt x="219" y="504"/>
                    </a:cubicBezTo>
                    <a:cubicBezTo>
                      <a:pt x="222" y="513"/>
                      <a:pt x="218" y="523"/>
                      <a:pt x="208" y="527"/>
                    </a:cubicBezTo>
                    <a:cubicBezTo>
                      <a:pt x="206" y="528"/>
                      <a:pt x="204" y="528"/>
                      <a:pt x="202" y="5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46" name="Freeform 54">
                <a:extLst>
                  <a:ext uri="{FF2B5EF4-FFF2-40B4-BE49-F238E27FC236}">
                    <a16:creationId xmlns:a16="http://schemas.microsoft.com/office/drawing/2014/main" id="{88ECBEAF-0D5F-3142-8F9C-7D9EB65DE168}"/>
                  </a:ext>
                </a:extLst>
              </p:cNvPr>
              <p:cNvSpPr>
                <a:spLocks/>
              </p:cNvSpPr>
              <p:nvPr/>
            </p:nvSpPr>
            <p:spPr bwMode="auto">
              <a:xfrm>
                <a:off x="8191500" y="5227638"/>
                <a:ext cx="1677987" cy="2181225"/>
              </a:xfrm>
              <a:custGeom>
                <a:avLst/>
                <a:gdLst>
                  <a:gd name="T0" fmla="*/ 20 w 554"/>
                  <a:gd name="T1" fmla="*/ 718 h 718"/>
                  <a:gd name="T2" fmla="*/ 9 w 554"/>
                  <a:gd name="T3" fmla="*/ 714 h 718"/>
                  <a:gd name="T4" fmla="*/ 6 w 554"/>
                  <a:gd name="T5" fmla="*/ 689 h 718"/>
                  <a:gd name="T6" fmla="*/ 520 w 554"/>
                  <a:gd name="T7" fmla="*/ 9 h 718"/>
                  <a:gd name="T8" fmla="*/ 545 w 554"/>
                  <a:gd name="T9" fmla="*/ 6 h 718"/>
                  <a:gd name="T10" fmla="*/ 548 w 554"/>
                  <a:gd name="T11" fmla="*/ 31 h 718"/>
                  <a:gd name="T12" fmla="*/ 34 w 554"/>
                  <a:gd name="T13" fmla="*/ 711 h 718"/>
                  <a:gd name="T14" fmla="*/ 20 w 554"/>
                  <a:gd name="T15" fmla="*/ 718 h 7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718">
                    <a:moveTo>
                      <a:pt x="20" y="718"/>
                    </a:moveTo>
                    <a:cubicBezTo>
                      <a:pt x="16" y="718"/>
                      <a:pt x="12" y="717"/>
                      <a:pt x="9" y="714"/>
                    </a:cubicBezTo>
                    <a:cubicBezTo>
                      <a:pt x="1" y="708"/>
                      <a:pt x="0" y="697"/>
                      <a:pt x="6" y="689"/>
                    </a:cubicBezTo>
                    <a:cubicBezTo>
                      <a:pt x="520" y="9"/>
                      <a:pt x="520" y="9"/>
                      <a:pt x="520" y="9"/>
                    </a:cubicBezTo>
                    <a:cubicBezTo>
                      <a:pt x="526" y="1"/>
                      <a:pt x="537" y="0"/>
                      <a:pt x="545" y="6"/>
                    </a:cubicBezTo>
                    <a:cubicBezTo>
                      <a:pt x="553" y="12"/>
                      <a:pt x="554" y="23"/>
                      <a:pt x="548" y="31"/>
                    </a:cubicBezTo>
                    <a:cubicBezTo>
                      <a:pt x="34" y="711"/>
                      <a:pt x="34" y="711"/>
                      <a:pt x="34" y="711"/>
                    </a:cubicBezTo>
                    <a:cubicBezTo>
                      <a:pt x="31" y="716"/>
                      <a:pt x="25" y="718"/>
                      <a:pt x="20" y="7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47" name="Freeform 55">
                <a:extLst>
                  <a:ext uri="{FF2B5EF4-FFF2-40B4-BE49-F238E27FC236}">
                    <a16:creationId xmlns:a16="http://schemas.microsoft.com/office/drawing/2014/main" id="{1F2E22B0-93F9-4344-9445-4FA361B42DB3}"/>
                  </a:ext>
                </a:extLst>
              </p:cNvPr>
              <p:cNvSpPr>
                <a:spLocks/>
              </p:cNvSpPr>
              <p:nvPr/>
            </p:nvSpPr>
            <p:spPr bwMode="auto">
              <a:xfrm>
                <a:off x="8270875" y="6929438"/>
                <a:ext cx="1385887" cy="601663"/>
              </a:xfrm>
              <a:custGeom>
                <a:avLst/>
                <a:gdLst>
                  <a:gd name="T0" fmla="*/ 20 w 458"/>
                  <a:gd name="T1" fmla="*/ 198 h 198"/>
                  <a:gd name="T2" fmla="*/ 3 w 458"/>
                  <a:gd name="T3" fmla="*/ 186 h 198"/>
                  <a:gd name="T4" fmla="*/ 14 w 458"/>
                  <a:gd name="T5" fmla="*/ 163 h 198"/>
                  <a:gd name="T6" fmla="*/ 432 w 458"/>
                  <a:gd name="T7" fmla="*/ 3 h 198"/>
                  <a:gd name="T8" fmla="*/ 455 w 458"/>
                  <a:gd name="T9" fmla="*/ 14 h 198"/>
                  <a:gd name="T10" fmla="*/ 444 w 458"/>
                  <a:gd name="T11" fmla="*/ 37 h 198"/>
                  <a:gd name="T12" fmla="*/ 26 w 458"/>
                  <a:gd name="T13" fmla="*/ 197 h 198"/>
                  <a:gd name="T14" fmla="*/ 20 w 458"/>
                  <a:gd name="T15" fmla="*/ 198 h 1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198">
                    <a:moveTo>
                      <a:pt x="20" y="198"/>
                    </a:moveTo>
                    <a:cubicBezTo>
                      <a:pt x="13" y="198"/>
                      <a:pt x="6" y="194"/>
                      <a:pt x="3" y="186"/>
                    </a:cubicBezTo>
                    <a:cubicBezTo>
                      <a:pt x="0" y="177"/>
                      <a:pt x="4" y="167"/>
                      <a:pt x="14" y="163"/>
                    </a:cubicBezTo>
                    <a:cubicBezTo>
                      <a:pt x="432" y="3"/>
                      <a:pt x="432" y="3"/>
                      <a:pt x="432" y="3"/>
                    </a:cubicBezTo>
                    <a:cubicBezTo>
                      <a:pt x="441" y="0"/>
                      <a:pt x="451" y="4"/>
                      <a:pt x="455" y="14"/>
                    </a:cubicBezTo>
                    <a:cubicBezTo>
                      <a:pt x="458" y="23"/>
                      <a:pt x="454" y="33"/>
                      <a:pt x="444" y="37"/>
                    </a:cubicBezTo>
                    <a:cubicBezTo>
                      <a:pt x="26" y="197"/>
                      <a:pt x="26" y="197"/>
                      <a:pt x="26" y="197"/>
                    </a:cubicBezTo>
                    <a:cubicBezTo>
                      <a:pt x="24" y="198"/>
                      <a:pt x="22" y="198"/>
                      <a:pt x="20" y="19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48" name="Freeform 56">
                <a:extLst>
                  <a:ext uri="{FF2B5EF4-FFF2-40B4-BE49-F238E27FC236}">
                    <a16:creationId xmlns:a16="http://schemas.microsoft.com/office/drawing/2014/main" id="{021C3698-DDB2-2440-8F0C-7FD153CBB1B3}"/>
                  </a:ext>
                </a:extLst>
              </p:cNvPr>
              <p:cNvSpPr>
                <a:spLocks/>
              </p:cNvSpPr>
              <p:nvPr/>
            </p:nvSpPr>
            <p:spPr bwMode="auto">
              <a:xfrm>
                <a:off x="10166350" y="7185025"/>
                <a:ext cx="460375" cy="588963"/>
              </a:xfrm>
              <a:custGeom>
                <a:avLst/>
                <a:gdLst>
                  <a:gd name="T0" fmla="*/ 132 w 152"/>
                  <a:gd name="T1" fmla="*/ 194 h 194"/>
                  <a:gd name="T2" fmla="*/ 117 w 152"/>
                  <a:gd name="T3" fmla="*/ 186 h 194"/>
                  <a:gd name="T4" fmla="*/ 5 w 152"/>
                  <a:gd name="T5" fmla="*/ 30 h 194"/>
                  <a:gd name="T6" fmla="*/ 10 w 152"/>
                  <a:gd name="T7" fmla="*/ 5 h 194"/>
                  <a:gd name="T8" fmla="*/ 35 w 152"/>
                  <a:gd name="T9" fmla="*/ 10 h 194"/>
                  <a:gd name="T10" fmla="*/ 147 w 152"/>
                  <a:gd name="T11" fmla="*/ 166 h 194"/>
                  <a:gd name="T12" fmla="*/ 142 w 152"/>
                  <a:gd name="T13" fmla="*/ 191 h 194"/>
                  <a:gd name="T14" fmla="*/ 132 w 152"/>
                  <a:gd name="T15" fmla="*/ 194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4">
                    <a:moveTo>
                      <a:pt x="132" y="194"/>
                    </a:moveTo>
                    <a:cubicBezTo>
                      <a:pt x="126" y="194"/>
                      <a:pt x="121" y="191"/>
                      <a:pt x="117" y="186"/>
                    </a:cubicBezTo>
                    <a:cubicBezTo>
                      <a:pt x="5" y="30"/>
                      <a:pt x="5" y="30"/>
                      <a:pt x="5" y="30"/>
                    </a:cubicBezTo>
                    <a:cubicBezTo>
                      <a:pt x="0" y="22"/>
                      <a:pt x="1" y="11"/>
                      <a:pt x="10" y="5"/>
                    </a:cubicBezTo>
                    <a:cubicBezTo>
                      <a:pt x="18" y="0"/>
                      <a:pt x="29" y="1"/>
                      <a:pt x="35" y="10"/>
                    </a:cubicBezTo>
                    <a:cubicBezTo>
                      <a:pt x="147" y="166"/>
                      <a:pt x="147" y="166"/>
                      <a:pt x="147" y="166"/>
                    </a:cubicBezTo>
                    <a:cubicBezTo>
                      <a:pt x="152" y="174"/>
                      <a:pt x="151" y="185"/>
                      <a:pt x="142" y="191"/>
                    </a:cubicBezTo>
                    <a:cubicBezTo>
                      <a:pt x="139" y="193"/>
                      <a:pt x="136" y="194"/>
                      <a:pt x="132" y="19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49" name="Freeform 57">
                <a:extLst>
                  <a:ext uri="{FF2B5EF4-FFF2-40B4-BE49-F238E27FC236}">
                    <a16:creationId xmlns:a16="http://schemas.microsoft.com/office/drawing/2014/main" id="{568532E3-0A12-C74F-9C9B-1E3F6E439247}"/>
                  </a:ext>
                </a:extLst>
              </p:cNvPr>
              <p:cNvSpPr>
                <a:spLocks/>
              </p:cNvSpPr>
              <p:nvPr/>
            </p:nvSpPr>
            <p:spPr bwMode="auto">
              <a:xfrm>
                <a:off x="9263063" y="7062788"/>
                <a:ext cx="496887" cy="504825"/>
              </a:xfrm>
              <a:custGeom>
                <a:avLst/>
                <a:gdLst>
                  <a:gd name="T0" fmla="*/ 20 w 164"/>
                  <a:gd name="T1" fmla="*/ 166 h 166"/>
                  <a:gd name="T2" fmla="*/ 7 w 164"/>
                  <a:gd name="T3" fmla="*/ 161 h 166"/>
                  <a:gd name="T4" fmla="*/ 7 w 164"/>
                  <a:gd name="T5" fmla="*/ 135 h 166"/>
                  <a:gd name="T6" fmla="*/ 131 w 164"/>
                  <a:gd name="T7" fmla="*/ 7 h 166"/>
                  <a:gd name="T8" fmla="*/ 157 w 164"/>
                  <a:gd name="T9" fmla="*/ 7 h 166"/>
                  <a:gd name="T10" fmla="*/ 157 w 164"/>
                  <a:gd name="T11" fmla="*/ 33 h 166"/>
                  <a:gd name="T12" fmla="*/ 33 w 164"/>
                  <a:gd name="T13" fmla="*/ 161 h 166"/>
                  <a:gd name="T14" fmla="*/ 20 w 16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66">
                    <a:moveTo>
                      <a:pt x="20" y="166"/>
                    </a:moveTo>
                    <a:cubicBezTo>
                      <a:pt x="15" y="166"/>
                      <a:pt x="11" y="164"/>
                      <a:pt x="7" y="161"/>
                    </a:cubicBezTo>
                    <a:cubicBezTo>
                      <a:pt x="0" y="154"/>
                      <a:pt x="0" y="143"/>
                      <a:pt x="7" y="135"/>
                    </a:cubicBezTo>
                    <a:cubicBezTo>
                      <a:pt x="131" y="7"/>
                      <a:pt x="131" y="7"/>
                      <a:pt x="131" y="7"/>
                    </a:cubicBezTo>
                    <a:cubicBezTo>
                      <a:pt x="138" y="0"/>
                      <a:pt x="149" y="0"/>
                      <a:pt x="157" y="7"/>
                    </a:cubicBezTo>
                    <a:cubicBezTo>
                      <a:pt x="164" y="14"/>
                      <a:pt x="164" y="25"/>
                      <a:pt x="157" y="33"/>
                    </a:cubicBezTo>
                    <a:cubicBezTo>
                      <a:pt x="33" y="161"/>
                      <a:pt x="33" y="161"/>
                      <a:pt x="33" y="161"/>
                    </a:cubicBezTo>
                    <a:cubicBezTo>
                      <a:pt x="29" y="164"/>
                      <a:pt x="25" y="166"/>
                      <a:pt x="20" y="1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0" name="Freeform 58">
                <a:extLst>
                  <a:ext uri="{FF2B5EF4-FFF2-40B4-BE49-F238E27FC236}">
                    <a16:creationId xmlns:a16="http://schemas.microsoft.com/office/drawing/2014/main" id="{7B7FBCDA-DFDB-9E4C-B95D-1EA352BB297C}"/>
                  </a:ext>
                </a:extLst>
              </p:cNvPr>
              <p:cNvSpPr>
                <a:spLocks/>
              </p:cNvSpPr>
              <p:nvPr/>
            </p:nvSpPr>
            <p:spPr bwMode="auto">
              <a:xfrm>
                <a:off x="10244138" y="5537200"/>
                <a:ext cx="1150937" cy="1069975"/>
              </a:xfrm>
              <a:custGeom>
                <a:avLst/>
                <a:gdLst>
                  <a:gd name="T0" fmla="*/ 20 w 380"/>
                  <a:gd name="T1" fmla="*/ 352 h 352"/>
                  <a:gd name="T2" fmla="*/ 7 w 380"/>
                  <a:gd name="T3" fmla="*/ 346 h 352"/>
                  <a:gd name="T4" fmla="*/ 8 w 380"/>
                  <a:gd name="T5" fmla="*/ 321 h 352"/>
                  <a:gd name="T6" fmla="*/ 348 w 380"/>
                  <a:gd name="T7" fmla="*/ 7 h 352"/>
                  <a:gd name="T8" fmla="*/ 373 w 380"/>
                  <a:gd name="T9" fmla="*/ 8 h 352"/>
                  <a:gd name="T10" fmla="*/ 372 w 380"/>
                  <a:gd name="T11" fmla="*/ 33 h 352"/>
                  <a:gd name="T12" fmla="*/ 32 w 380"/>
                  <a:gd name="T13" fmla="*/ 347 h 352"/>
                  <a:gd name="T14" fmla="*/ 20 w 380"/>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352">
                    <a:moveTo>
                      <a:pt x="20" y="352"/>
                    </a:moveTo>
                    <a:cubicBezTo>
                      <a:pt x="15" y="352"/>
                      <a:pt x="10" y="350"/>
                      <a:pt x="7" y="346"/>
                    </a:cubicBezTo>
                    <a:cubicBezTo>
                      <a:pt x="0" y="339"/>
                      <a:pt x="0" y="328"/>
                      <a:pt x="8" y="321"/>
                    </a:cubicBezTo>
                    <a:cubicBezTo>
                      <a:pt x="348" y="7"/>
                      <a:pt x="348" y="7"/>
                      <a:pt x="348" y="7"/>
                    </a:cubicBezTo>
                    <a:cubicBezTo>
                      <a:pt x="355" y="0"/>
                      <a:pt x="366" y="0"/>
                      <a:pt x="373" y="8"/>
                    </a:cubicBezTo>
                    <a:cubicBezTo>
                      <a:pt x="380" y="15"/>
                      <a:pt x="380" y="26"/>
                      <a:pt x="372" y="33"/>
                    </a:cubicBezTo>
                    <a:cubicBezTo>
                      <a:pt x="32" y="347"/>
                      <a:pt x="32" y="347"/>
                      <a:pt x="32" y="347"/>
                    </a:cubicBezTo>
                    <a:cubicBezTo>
                      <a:pt x="29" y="350"/>
                      <a:pt x="24" y="352"/>
                      <a:pt x="20" y="3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1" name="Freeform 59">
                <a:extLst>
                  <a:ext uri="{FF2B5EF4-FFF2-40B4-BE49-F238E27FC236}">
                    <a16:creationId xmlns:a16="http://schemas.microsoft.com/office/drawing/2014/main" id="{1E029157-4789-A34E-B604-FA15DFF1CBA8}"/>
                  </a:ext>
                </a:extLst>
              </p:cNvPr>
              <p:cNvSpPr>
                <a:spLocks/>
              </p:cNvSpPr>
              <p:nvPr/>
            </p:nvSpPr>
            <p:spPr bwMode="auto">
              <a:xfrm>
                <a:off x="10668000" y="5634038"/>
                <a:ext cx="830262" cy="2152650"/>
              </a:xfrm>
              <a:custGeom>
                <a:avLst/>
                <a:gdLst>
                  <a:gd name="T0" fmla="*/ 20 w 274"/>
                  <a:gd name="T1" fmla="*/ 708 h 708"/>
                  <a:gd name="T2" fmla="*/ 14 w 274"/>
                  <a:gd name="T3" fmla="*/ 707 h 708"/>
                  <a:gd name="T4" fmla="*/ 3 w 274"/>
                  <a:gd name="T5" fmla="*/ 684 h 708"/>
                  <a:gd name="T6" fmla="*/ 237 w 274"/>
                  <a:gd name="T7" fmla="*/ 14 h 708"/>
                  <a:gd name="T8" fmla="*/ 260 w 274"/>
                  <a:gd name="T9" fmla="*/ 3 h 708"/>
                  <a:gd name="T10" fmla="*/ 271 w 274"/>
                  <a:gd name="T11" fmla="*/ 26 h 708"/>
                  <a:gd name="T12" fmla="*/ 37 w 274"/>
                  <a:gd name="T13" fmla="*/ 696 h 708"/>
                  <a:gd name="T14" fmla="*/ 20 w 274"/>
                  <a:gd name="T15" fmla="*/ 708 h 7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708">
                    <a:moveTo>
                      <a:pt x="20" y="708"/>
                    </a:moveTo>
                    <a:cubicBezTo>
                      <a:pt x="18" y="708"/>
                      <a:pt x="16" y="708"/>
                      <a:pt x="14" y="707"/>
                    </a:cubicBezTo>
                    <a:cubicBezTo>
                      <a:pt x="5" y="704"/>
                      <a:pt x="0" y="693"/>
                      <a:pt x="3" y="684"/>
                    </a:cubicBezTo>
                    <a:cubicBezTo>
                      <a:pt x="237" y="14"/>
                      <a:pt x="237" y="14"/>
                      <a:pt x="237" y="14"/>
                    </a:cubicBezTo>
                    <a:cubicBezTo>
                      <a:pt x="240" y="5"/>
                      <a:pt x="251" y="0"/>
                      <a:pt x="260" y="3"/>
                    </a:cubicBezTo>
                    <a:cubicBezTo>
                      <a:pt x="269" y="6"/>
                      <a:pt x="274" y="17"/>
                      <a:pt x="271" y="26"/>
                    </a:cubicBezTo>
                    <a:cubicBezTo>
                      <a:pt x="37" y="696"/>
                      <a:pt x="37" y="696"/>
                      <a:pt x="37" y="696"/>
                    </a:cubicBezTo>
                    <a:cubicBezTo>
                      <a:pt x="34" y="703"/>
                      <a:pt x="27" y="708"/>
                      <a:pt x="20" y="70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2" name="Freeform 60">
                <a:extLst>
                  <a:ext uri="{FF2B5EF4-FFF2-40B4-BE49-F238E27FC236}">
                    <a16:creationId xmlns:a16="http://schemas.microsoft.com/office/drawing/2014/main" id="{6D010AFC-7A67-7245-83A1-98A783987647}"/>
                  </a:ext>
                </a:extLst>
              </p:cNvPr>
              <p:cNvSpPr>
                <a:spLocks/>
              </p:cNvSpPr>
              <p:nvPr/>
            </p:nvSpPr>
            <p:spPr bwMode="auto">
              <a:xfrm>
                <a:off x="10790238" y="7172325"/>
                <a:ext cx="854075" cy="681038"/>
              </a:xfrm>
              <a:custGeom>
                <a:avLst/>
                <a:gdLst>
                  <a:gd name="T0" fmla="*/ 20 w 282"/>
                  <a:gd name="T1" fmla="*/ 224 h 224"/>
                  <a:gd name="T2" fmla="*/ 6 w 282"/>
                  <a:gd name="T3" fmla="*/ 217 h 224"/>
                  <a:gd name="T4" fmla="*/ 9 w 282"/>
                  <a:gd name="T5" fmla="*/ 192 h 224"/>
                  <a:gd name="T6" fmla="*/ 251 w 282"/>
                  <a:gd name="T7" fmla="*/ 6 h 224"/>
                  <a:gd name="T8" fmla="*/ 276 w 282"/>
                  <a:gd name="T9" fmla="*/ 9 h 224"/>
                  <a:gd name="T10" fmla="*/ 273 w 282"/>
                  <a:gd name="T11" fmla="*/ 34 h 224"/>
                  <a:gd name="T12" fmla="*/ 31 w 282"/>
                  <a:gd name="T13" fmla="*/ 220 h 224"/>
                  <a:gd name="T14" fmla="*/ 20 w 282"/>
                  <a:gd name="T15" fmla="*/ 2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224">
                    <a:moveTo>
                      <a:pt x="20" y="224"/>
                    </a:moveTo>
                    <a:cubicBezTo>
                      <a:pt x="15" y="224"/>
                      <a:pt x="9" y="222"/>
                      <a:pt x="6" y="217"/>
                    </a:cubicBezTo>
                    <a:cubicBezTo>
                      <a:pt x="0" y="209"/>
                      <a:pt x="1" y="198"/>
                      <a:pt x="9" y="192"/>
                    </a:cubicBezTo>
                    <a:cubicBezTo>
                      <a:pt x="251" y="6"/>
                      <a:pt x="251" y="6"/>
                      <a:pt x="251" y="6"/>
                    </a:cubicBezTo>
                    <a:cubicBezTo>
                      <a:pt x="259" y="0"/>
                      <a:pt x="270" y="1"/>
                      <a:pt x="276" y="9"/>
                    </a:cubicBezTo>
                    <a:cubicBezTo>
                      <a:pt x="282" y="17"/>
                      <a:pt x="281" y="28"/>
                      <a:pt x="273" y="34"/>
                    </a:cubicBezTo>
                    <a:cubicBezTo>
                      <a:pt x="31" y="220"/>
                      <a:pt x="31" y="220"/>
                      <a:pt x="31" y="220"/>
                    </a:cubicBezTo>
                    <a:cubicBezTo>
                      <a:pt x="28" y="223"/>
                      <a:pt x="24" y="224"/>
                      <a:pt x="20" y="2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3" name="Freeform 61">
                <a:extLst>
                  <a:ext uri="{FF2B5EF4-FFF2-40B4-BE49-F238E27FC236}">
                    <a16:creationId xmlns:a16="http://schemas.microsoft.com/office/drawing/2014/main" id="{90BD5EED-306C-0240-8229-8C4096A03071}"/>
                  </a:ext>
                </a:extLst>
              </p:cNvPr>
              <p:cNvSpPr>
                <a:spLocks/>
              </p:cNvSpPr>
              <p:nvPr/>
            </p:nvSpPr>
            <p:spPr bwMode="auto">
              <a:xfrm>
                <a:off x="10450513" y="6011863"/>
                <a:ext cx="1211262" cy="1081088"/>
              </a:xfrm>
              <a:custGeom>
                <a:avLst/>
                <a:gdLst>
                  <a:gd name="T0" fmla="*/ 380 w 400"/>
                  <a:gd name="T1" fmla="*/ 356 h 356"/>
                  <a:gd name="T2" fmla="*/ 368 w 400"/>
                  <a:gd name="T3" fmla="*/ 351 h 356"/>
                  <a:gd name="T4" fmla="*/ 8 w 400"/>
                  <a:gd name="T5" fmla="*/ 33 h 356"/>
                  <a:gd name="T6" fmla="*/ 7 w 400"/>
                  <a:gd name="T7" fmla="*/ 8 h 356"/>
                  <a:gd name="T8" fmla="*/ 32 w 400"/>
                  <a:gd name="T9" fmla="*/ 7 h 356"/>
                  <a:gd name="T10" fmla="*/ 392 w 400"/>
                  <a:gd name="T11" fmla="*/ 325 h 356"/>
                  <a:gd name="T12" fmla="*/ 393 w 400"/>
                  <a:gd name="T13" fmla="*/ 350 h 356"/>
                  <a:gd name="T14" fmla="*/ 380 w 400"/>
                  <a:gd name="T15" fmla="*/ 356 h 3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356">
                    <a:moveTo>
                      <a:pt x="380" y="356"/>
                    </a:moveTo>
                    <a:cubicBezTo>
                      <a:pt x="376" y="356"/>
                      <a:pt x="372" y="355"/>
                      <a:pt x="368" y="351"/>
                    </a:cubicBezTo>
                    <a:cubicBezTo>
                      <a:pt x="8" y="33"/>
                      <a:pt x="8" y="33"/>
                      <a:pt x="8" y="33"/>
                    </a:cubicBezTo>
                    <a:cubicBezTo>
                      <a:pt x="1" y="27"/>
                      <a:pt x="0" y="16"/>
                      <a:pt x="7" y="8"/>
                    </a:cubicBezTo>
                    <a:cubicBezTo>
                      <a:pt x="13" y="1"/>
                      <a:pt x="24" y="0"/>
                      <a:pt x="32" y="7"/>
                    </a:cubicBezTo>
                    <a:cubicBezTo>
                      <a:pt x="392" y="325"/>
                      <a:pt x="392" y="325"/>
                      <a:pt x="392" y="325"/>
                    </a:cubicBezTo>
                    <a:cubicBezTo>
                      <a:pt x="399" y="331"/>
                      <a:pt x="400" y="342"/>
                      <a:pt x="393" y="350"/>
                    </a:cubicBezTo>
                    <a:cubicBezTo>
                      <a:pt x="390" y="354"/>
                      <a:pt x="385" y="356"/>
                      <a:pt x="380" y="35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4" name="Freeform 62">
                <a:extLst>
                  <a:ext uri="{FF2B5EF4-FFF2-40B4-BE49-F238E27FC236}">
                    <a16:creationId xmlns:a16="http://schemas.microsoft.com/office/drawing/2014/main" id="{F525209B-36EB-604B-9228-1FC33DC504F8}"/>
                  </a:ext>
                </a:extLst>
              </p:cNvPr>
              <p:cNvSpPr>
                <a:spLocks/>
              </p:cNvSpPr>
              <p:nvPr/>
            </p:nvSpPr>
            <p:spPr bwMode="auto">
              <a:xfrm>
                <a:off x="10387013" y="6919913"/>
                <a:ext cx="1254125" cy="265113"/>
              </a:xfrm>
              <a:custGeom>
                <a:avLst/>
                <a:gdLst>
                  <a:gd name="T0" fmla="*/ 395 w 414"/>
                  <a:gd name="T1" fmla="*/ 87 h 87"/>
                  <a:gd name="T2" fmla="*/ 393 w 414"/>
                  <a:gd name="T3" fmla="*/ 87 h 87"/>
                  <a:gd name="T4" fmla="*/ 17 w 414"/>
                  <a:gd name="T5" fmla="*/ 37 h 87"/>
                  <a:gd name="T6" fmla="*/ 1 w 414"/>
                  <a:gd name="T7" fmla="*/ 17 h 87"/>
                  <a:gd name="T8" fmla="*/ 21 w 414"/>
                  <a:gd name="T9" fmla="*/ 1 h 87"/>
                  <a:gd name="T10" fmla="*/ 397 w 414"/>
                  <a:gd name="T11" fmla="*/ 51 h 87"/>
                  <a:gd name="T12" fmla="*/ 413 w 414"/>
                  <a:gd name="T13" fmla="*/ 71 h 87"/>
                  <a:gd name="T14" fmla="*/ 395 w 414"/>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87">
                    <a:moveTo>
                      <a:pt x="395" y="87"/>
                    </a:moveTo>
                    <a:cubicBezTo>
                      <a:pt x="394" y="87"/>
                      <a:pt x="393" y="87"/>
                      <a:pt x="393" y="87"/>
                    </a:cubicBezTo>
                    <a:cubicBezTo>
                      <a:pt x="17" y="37"/>
                      <a:pt x="17" y="37"/>
                      <a:pt x="17" y="37"/>
                    </a:cubicBezTo>
                    <a:cubicBezTo>
                      <a:pt x="7" y="36"/>
                      <a:pt x="0" y="26"/>
                      <a:pt x="1" y="17"/>
                    </a:cubicBezTo>
                    <a:cubicBezTo>
                      <a:pt x="2" y="7"/>
                      <a:pt x="12" y="0"/>
                      <a:pt x="21" y="1"/>
                    </a:cubicBezTo>
                    <a:cubicBezTo>
                      <a:pt x="397" y="51"/>
                      <a:pt x="397" y="51"/>
                      <a:pt x="397" y="51"/>
                    </a:cubicBezTo>
                    <a:cubicBezTo>
                      <a:pt x="407" y="52"/>
                      <a:pt x="414" y="62"/>
                      <a:pt x="413" y="71"/>
                    </a:cubicBezTo>
                    <a:cubicBezTo>
                      <a:pt x="412" y="80"/>
                      <a:pt x="404" y="87"/>
                      <a:pt x="395" y="8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5" name="Freeform 63">
                <a:extLst>
                  <a:ext uri="{FF2B5EF4-FFF2-40B4-BE49-F238E27FC236}">
                    <a16:creationId xmlns:a16="http://schemas.microsoft.com/office/drawing/2014/main" id="{6EA72261-F9A2-F44C-857C-14387C8BD700}"/>
                  </a:ext>
                </a:extLst>
              </p:cNvPr>
              <p:cNvSpPr>
                <a:spLocks/>
              </p:cNvSpPr>
              <p:nvPr/>
            </p:nvSpPr>
            <p:spPr bwMode="auto">
              <a:xfrm>
                <a:off x="8497888" y="5826125"/>
                <a:ext cx="1258887" cy="860425"/>
              </a:xfrm>
              <a:custGeom>
                <a:avLst/>
                <a:gdLst>
                  <a:gd name="T0" fmla="*/ 395 w 416"/>
                  <a:gd name="T1" fmla="*/ 283 h 283"/>
                  <a:gd name="T2" fmla="*/ 385 w 416"/>
                  <a:gd name="T3" fmla="*/ 280 h 283"/>
                  <a:gd name="T4" fmla="*/ 11 w 416"/>
                  <a:gd name="T5" fmla="*/ 36 h 283"/>
                  <a:gd name="T6" fmla="*/ 6 w 416"/>
                  <a:gd name="T7" fmla="*/ 11 h 283"/>
                  <a:gd name="T8" fmla="*/ 31 w 416"/>
                  <a:gd name="T9" fmla="*/ 6 h 283"/>
                  <a:gd name="T10" fmla="*/ 405 w 416"/>
                  <a:gd name="T11" fmla="*/ 250 h 283"/>
                  <a:gd name="T12" fmla="*/ 410 w 416"/>
                  <a:gd name="T13" fmla="*/ 275 h 283"/>
                  <a:gd name="T14" fmla="*/ 395 w 416"/>
                  <a:gd name="T15" fmla="*/ 283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6" h="283">
                    <a:moveTo>
                      <a:pt x="395" y="283"/>
                    </a:moveTo>
                    <a:cubicBezTo>
                      <a:pt x="392" y="283"/>
                      <a:pt x="388" y="282"/>
                      <a:pt x="385" y="280"/>
                    </a:cubicBezTo>
                    <a:cubicBezTo>
                      <a:pt x="11" y="36"/>
                      <a:pt x="11" y="36"/>
                      <a:pt x="11" y="36"/>
                    </a:cubicBezTo>
                    <a:cubicBezTo>
                      <a:pt x="3" y="31"/>
                      <a:pt x="0" y="19"/>
                      <a:pt x="6" y="11"/>
                    </a:cubicBezTo>
                    <a:cubicBezTo>
                      <a:pt x="11" y="3"/>
                      <a:pt x="23" y="0"/>
                      <a:pt x="31" y="6"/>
                    </a:cubicBezTo>
                    <a:cubicBezTo>
                      <a:pt x="405" y="250"/>
                      <a:pt x="405" y="250"/>
                      <a:pt x="405" y="250"/>
                    </a:cubicBezTo>
                    <a:cubicBezTo>
                      <a:pt x="413" y="255"/>
                      <a:pt x="416" y="267"/>
                      <a:pt x="410" y="275"/>
                    </a:cubicBezTo>
                    <a:cubicBezTo>
                      <a:pt x="407" y="280"/>
                      <a:pt x="401" y="283"/>
                      <a:pt x="395" y="2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6" name="Freeform 64">
                <a:extLst>
                  <a:ext uri="{FF2B5EF4-FFF2-40B4-BE49-F238E27FC236}">
                    <a16:creationId xmlns:a16="http://schemas.microsoft.com/office/drawing/2014/main" id="{E621D07D-3B35-C442-AE5B-C8F02A99E714}"/>
                  </a:ext>
                </a:extLst>
              </p:cNvPr>
              <p:cNvSpPr>
                <a:spLocks/>
              </p:cNvSpPr>
              <p:nvPr/>
            </p:nvSpPr>
            <p:spPr bwMode="auto">
              <a:xfrm>
                <a:off x="9853613" y="5260975"/>
                <a:ext cx="182562" cy="1260475"/>
              </a:xfrm>
              <a:custGeom>
                <a:avLst/>
                <a:gdLst>
                  <a:gd name="T0" fmla="*/ 41 w 60"/>
                  <a:gd name="T1" fmla="*/ 415 h 415"/>
                  <a:gd name="T2" fmla="*/ 23 w 60"/>
                  <a:gd name="T3" fmla="*/ 398 h 415"/>
                  <a:gd name="T4" fmla="*/ 1 w 60"/>
                  <a:gd name="T5" fmla="*/ 20 h 415"/>
                  <a:gd name="T6" fmla="*/ 18 w 60"/>
                  <a:gd name="T7" fmla="*/ 1 h 415"/>
                  <a:gd name="T8" fmla="*/ 37 w 60"/>
                  <a:gd name="T9" fmla="*/ 18 h 415"/>
                  <a:gd name="T10" fmla="*/ 59 w 60"/>
                  <a:gd name="T11" fmla="*/ 396 h 415"/>
                  <a:gd name="T12" fmla="*/ 42 w 60"/>
                  <a:gd name="T13" fmla="*/ 415 h 415"/>
                  <a:gd name="T14" fmla="*/ 41 w 60"/>
                  <a:gd name="T15" fmla="*/ 415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415">
                    <a:moveTo>
                      <a:pt x="41" y="415"/>
                    </a:moveTo>
                    <a:cubicBezTo>
                      <a:pt x="32" y="415"/>
                      <a:pt x="24" y="408"/>
                      <a:pt x="23" y="398"/>
                    </a:cubicBezTo>
                    <a:cubicBezTo>
                      <a:pt x="1" y="20"/>
                      <a:pt x="1" y="20"/>
                      <a:pt x="1" y="20"/>
                    </a:cubicBezTo>
                    <a:cubicBezTo>
                      <a:pt x="0" y="10"/>
                      <a:pt x="8" y="2"/>
                      <a:pt x="18" y="1"/>
                    </a:cubicBezTo>
                    <a:cubicBezTo>
                      <a:pt x="28" y="0"/>
                      <a:pt x="36" y="8"/>
                      <a:pt x="37" y="18"/>
                    </a:cubicBezTo>
                    <a:cubicBezTo>
                      <a:pt x="59" y="396"/>
                      <a:pt x="59" y="396"/>
                      <a:pt x="59" y="396"/>
                    </a:cubicBezTo>
                    <a:cubicBezTo>
                      <a:pt x="60" y="406"/>
                      <a:pt x="52" y="414"/>
                      <a:pt x="42" y="415"/>
                    </a:cubicBezTo>
                    <a:cubicBezTo>
                      <a:pt x="42" y="415"/>
                      <a:pt x="41" y="415"/>
                      <a:pt x="41" y="4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7" name="Freeform 65">
                <a:extLst>
                  <a:ext uri="{FF2B5EF4-FFF2-40B4-BE49-F238E27FC236}">
                    <a16:creationId xmlns:a16="http://schemas.microsoft.com/office/drawing/2014/main" id="{84E9ECD0-2C54-B74C-A659-65A66BEF4318}"/>
                  </a:ext>
                </a:extLst>
              </p:cNvPr>
              <p:cNvSpPr>
                <a:spLocks/>
              </p:cNvSpPr>
              <p:nvPr/>
            </p:nvSpPr>
            <p:spPr bwMode="auto">
              <a:xfrm>
                <a:off x="10166350" y="6096000"/>
                <a:ext cx="150812" cy="352425"/>
              </a:xfrm>
              <a:custGeom>
                <a:avLst/>
                <a:gdLst>
                  <a:gd name="T0" fmla="*/ 95 w 95"/>
                  <a:gd name="T1" fmla="*/ 0 h 222"/>
                  <a:gd name="T2" fmla="*/ 0 w 95"/>
                  <a:gd name="T3" fmla="*/ 222 h 222"/>
                  <a:gd name="T4" fmla="*/ 95 w 95"/>
                  <a:gd name="T5" fmla="*/ 0 h 222"/>
                </a:gdLst>
                <a:ahLst/>
                <a:cxnLst>
                  <a:cxn ang="0">
                    <a:pos x="T0" y="T1"/>
                  </a:cxn>
                  <a:cxn ang="0">
                    <a:pos x="T2" y="T3"/>
                  </a:cxn>
                  <a:cxn ang="0">
                    <a:pos x="T4" y="T5"/>
                  </a:cxn>
                </a:cxnLst>
                <a:rect l="0" t="0" r="r" b="b"/>
                <a:pathLst>
                  <a:path w="95" h="222">
                    <a:moveTo>
                      <a:pt x="95" y="0"/>
                    </a:moveTo>
                    <a:lnTo>
                      <a:pt x="0" y="222"/>
                    </a:lnTo>
                    <a:lnTo>
                      <a:pt x="95"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8" name="Line 66">
                <a:extLst>
                  <a:ext uri="{FF2B5EF4-FFF2-40B4-BE49-F238E27FC236}">
                    <a16:creationId xmlns:a16="http://schemas.microsoft.com/office/drawing/2014/main" id="{D593E274-F19E-9349-831B-49A9F135723C}"/>
                  </a:ext>
                </a:extLst>
              </p:cNvPr>
              <p:cNvSpPr>
                <a:spLocks noChangeShapeType="1"/>
              </p:cNvSpPr>
              <p:nvPr/>
            </p:nvSpPr>
            <p:spPr bwMode="auto">
              <a:xfrm flipH="1">
                <a:off x="10166350" y="6096000"/>
                <a:ext cx="150812" cy="352425"/>
              </a:xfrm>
              <a:prstGeom prst="lin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sp>
            <p:nvSpPr>
              <p:cNvPr id="259" name="Freeform 67">
                <a:extLst>
                  <a:ext uri="{FF2B5EF4-FFF2-40B4-BE49-F238E27FC236}">
                    <a16:creationId xmlns:a16="http://schemas.microsoft.com/office/drawing/2014/main" id="{4C6DDECF-2A20-2249-8342-7D774B7EB503}"/>
                  </a:ext>
                </a:extLst>
              </p:cNvPr>
              <p:cNvSpPr>
                <a:spLocks/>
              </p:cNvSpPr>
              <p:nvPr/>
            </p:nvSpPr>
            <p:spPr bwMode="auto">
              <a:xfrm>
                <a:off x="10113963" y="6075363"/>
                <a:ext cx="255587" cy="395288"/>
              </a:xfrm>
              <a:custGeom>
                <a:avLst/>
                <a:gdLst>
                  <a:gd name="T0" fmla="*/ 65 w 161"/>
                  <a:gd name="T1" fmla="*/ 249 h 249"/>
                  <a:gd name="T2" fmla="*/ 0 w 161"/>
                  <a:gd name="T3" fmla="*/ 222 h 249"/>
                  <a:gd name="T4" fmla="*/ 96 w 161"/>
                  <a:gd name="T5" fmla="*/ 0 h 249"/>
                  <a:gd name="T6" fmla="*/ 161 w 161"/>
                  <a:gd name="T7" fmla="*/ 27 h 249"/>
                  <a:gd name="T8" fmla="*/ 65 w 161"/>
                  <a:gd name="T9" fmla="*/ 249 h 249"/>
                </a:gdLst>
                <a:ahLst/>
                <a:cxnLst>
                  <a:cxn ang="0">
                    <a:pos x="T0" y="T1"/>
                  </a:cxn>
                  <a:cxn ang="0">
                    <a:pos x="T2" y="T3"/>
                  </a:cxn>
                  <a:cxn ang="0">
                    <a:pos x="T4" y="T5"/>
                  </a:cxn>
                  <a:cxn ang="0">
                    <a:pos x="T6" y="T7"/>
                  </a:cxn>
                  <a:cxn ang="0">
                    <a:pos x="T8" y="T9"/>
                  </a:cxn>
                </a:cxnLst>
                <a:rect l="0" t="0" r="r" b="b"/>
                <a:pathLst>
                  <a:path w="161" h="249">
                    <a:moveTo>
                      <a:pt x="65" y="249"/>
                    </a:moveTo>
                    <a:lnTo>
                      <a:pt x="0" y="222"/>
                    </a:lnTo>
                    <a:lnTo>
                      <a:pt x="96" y="0"/>
                    </a:lnTo>
                    <a:lnTo>
                      <a:pt x="161" y="27"/>
                    </a:lnTo>
                    <a:lnTo>
                      <a:pt x="65" y="2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9140">
                  <a:defRPr/>
                </a:pPr>
                <a:endParaRPr lang="en-US" sz="1067" kern="0" dirty="0">
                  <a:solidFill>
                    <a:sysClr val="windowText" lastClr="000000"/>
                  </a:solidFill>
                  <a:latin typeface="CiscoSansTT ExtraLight" panose="020B0303020201020303" pitchFamily="34" charset="0"/>
                </a:endParaRPr>
              </a:p>
            </p:txBody>
          </p:sp>
        </p:grpSp>
      </p:grpSp>
      <p:sp>
        <p:nvSpPr>
          <p:cNvPr id="260" name="Oval 259">
            <a:extLst>
              <a:ext uri="{FF2B5EF4-FFF2-40B4-BE49-F238E27FC236}">
                <a16:creationId xmlns:a16="http://schemas.microsoft.com/office/drawing/2014/main" id="{E6C57BE5-7AC6-1E46-9CDF-A7B2AE68C7A2}"/>
              </a:ext>
            </a:extLst>
          </p:cNvPr>
          <p:cNvSpPr/>
          <p:nvPr/>
        </p:nvSpPr>
        <p:spPr>
          <a:xfrm>
            <a:off x="3207963" y="3158506"/>
            <a:ext cx="543129" cy="543131"/>
          </a:xfrm>
          <a:prstGeom prst="ellipse">
            <a:avLst/>
          </a:prstGeom>
          <a:solidFill>
            <a:srgbClr val="F7F2EB"/>
          </a:solidFill>
          <a:ln w="19050">
            <a:solidFill>
              <a:srgbClr val="36A4D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333" kern="0" dirty="0">
              <a:solidFill>
                <a:sysClr val="windowText" lastClr="000000"/>
              </a:solidFill>
              <a:latin typeface="CiscoSansTT ExtraLight" panose="020B0303020201020303" pitchFamily="34" charset="0"/>
            </a:endParaRPr>
          </a:p>
        </p:txBody>
      </p:sp>
      <p:sp>
        <p:nvSpPr>
          <p:cNvPr id="261" name="Freeform 260">
            <a:extLst>
              <a:ext uri="{FF2B5EF4-FFF2-40B4-BE49-F238E27FC236}">
                <a16:creationId xmlns:a16="http://schemas.microsoft.com/office/drawing/2014/main" id="{A19C5E6C-4BA0-0244-9478-987B5B1B84E9}"/>
              </a:ext>
            </a:extLst>
          </p:cNvPr>
          <p:cNvSpPr>
            <a:spLocks noChangeArrowheads="1"/>
          </p:cNvSpPr>
          <p:nvPr/>
        </p:nvSpPr>
        <p:spPr bwMode="auto">
          <a:xfrm flipH="1">
            <a:off x="3302748" y="3253292"/>
            <a:ext cx="353556" cy="353556"/>
          </a:xfrm>
          <a:custGeom>
            <a:avLst/>
            <a:gdLst>
              <a:gd name="connsiteX0" fmla="*/ 2240514 w 3214688"/>
              <a:gd name="connsiteY0" fmla="*/ 2452692 h 3214688"/>
              <a:gd name="connsiteX1" fmla="*/ 2164154 w 3214688"/>
              <a:gd name="connsiteY1" fmla="*/ 2577661 h 3214688"/>
              <a:gd name="connsiteX2" fmla="*/ 2066550 w 3214688"/>
              <a:gd name="connsiteY2" fmla="*/ 2716118 h 3214688"/>
              <a:gd name="connsiteX3" fmla="*/ 1754615 w 3214688"/>
              <a:gd name="connsiteY3" fmla="*/ 3074168 h 3214688"/>
              <a:gd name="connsiteX4" fmla="*/ 1740871 w 3214688"/>
              <a:gd name="connsiteY4" fmla="*/ 3087292 h 3214688"/>
              <a:gd name="connsiteX5" fmla="*/ 1759187 w 3214688"/>
              <a:gd name="connsiteY5" fmla="*/ 3086367 h 3214688"/>
              <a:gd name="connsiteX6" fmla="*/ 2552008 w 3214688"/>
              <a:gd name="connsiteY6" fmla="*/ 2754731 h 3214688"/>
              <a:gd name="connsiteX7" fmla="*/ 2647815 w 3214688"/>
              <a:gd name="connsiteY7" fmla="*/ 2667609 h 3214688"/>
              <a:gd name="connsiteX8" fmla="*/ 2533366 w 3214688"/>
              <a:gd name="connsiteY8" fmla="*/ 2587696 h 3214688"/>
              <a:gd name="connsiteX9" fmla="*/ 2342448 w 3214688"/>
              <a:gd name="connsiteY9" fmla="*/ 2491033 h 3214688"/>
              <a:gd name="connsiteX10" fmla="*/ 974642 w 3214688"/>
              <a:gd name="connsiteY10" fmla="*/ 2452516 h 3214688"/>
              <a:gd name="connsiteX11" fmla="*/ 872242 w 3214688"/>
              <a:gd name="connsiteY11" fmla="*/ 2491033 h 3214688"/>
              <a:gd name="connsiteX12" fmla="*/ 681324 w 3214688"/>
              <a:gd name="connsiteY12" fmla="*/ 2587696 h 3214688"/>
              <a:gd name="connsiteX13" fmla="*/ 566873 w 3214688"/>
              <a:gd name="connsiteY13" fmla="*/ 2667611 h 3214688"/>
              <a:gd name="connsiteX14" fmla="*/ 662678 w 3214688"/>
              <a:gd name="connsiteY14" fmla="*/ 2754731 h 3214688"/>
              <a:gd name="connsiteX15" fmla="*/ 1455500 w 3214688"/>
              <a:gd name="connsiteY15" fmla="*/ 3086367 h 3214688"/>
              <a:gd name="connsiteX16" fmla="*/ 1473960 w 3214688"/>
              <a:gd name="connsiteY16" fmla="*/ 3087299 h 3214688"/>
              <a:gd name="connsiteX17" fmla="*/ 1460208 w 3214688"/>
              <a:gd name="connsiteY17" fmla="*/ 3074168 h 3214688"/>
              <a:gd name="connsiteX18" fmla="*/ 1148273 w 3214688"/>
              <a:gd name="connsiteY18" fmla="*/ 2716118 h 3214688"/>
              <a:gd name="connsiteX19" fmla="*/ 1050800 w 3214688"/>
              <a:gd name="connsiteY19" fmla="*/ 2577661 h 3214688"/>
              <a:gd name="connsiteX20" fmla="*/ 1668463 w 3214688"/>
              <a:gd name="connsiteY20" fmla="*/ 2349078 h 3214688"/>
              <a:gd name="connsiteX21" fmla="*/ 1668463 w 3214688"/>
              <a:gd name="connsiteY21" fmla="*/ 2987045 h 3214688"/>
              <a:gd name="connsiteX22" fmla="*/ 1686282 w 3214688"/>
              <a:gd name="connsiteY22" fmla="*/ 2969732 h 3214688"/>
              <a:gd name="connsiteX23" fmla="*/ 2047573 w 3214688"/>
              <a:gd name="connsiteY23" fmla="*/ 2532767 h 3214688"/>
              <a:gd name="connsiteX24" fmla="*/ 2118389 w 3214688"/>
              <a:gd name="connsiteY24" fmla="*/ 2414793 h 3214688"/>
              <a:gd name="connsiteX25" fmla="*/ 2062644 w 3214688"/>
              <a:gd name="connsiteY25" fmla="*/ 2398957 h 3214688"/>
              <a:gd name="connsiteX26" fmla="*/ 1838838 w 3214688"/>
              <a:gd name="connsiteY26" fmla="*/ 2359062 h 3214688"/>
              <a:gd name="connsiteX27" fmla="*/ 1546226 w 3214688"/>
              <a:gd name="connsiteY27" fmla="*/ 2349078 h 3214688"/>
              <a:gd name="connsiteX28" fmla="*/ 1375851 w 3214688"/>
              <a:gd name="connsiteY28" fmla="*/ 2359062 h 3214688"/>
              <a:gd name="connsiteX29" fmla="*/ 1152046 w 3214688"/>
              <a:gd name="connsiteY29" fmla="*/ 2398957 h 3214688"/>
              <a:gd name="connsiteX30" fmla="*/ 1097994 w 3214688"/>
              <a:gd name="connsiteY30" fmla="*/ 2414312 h 3214688"/>
              <a:gd name="connsiteX31" fmla="*/ 1168773 w 3214688"/>
              <a:gd name="connsiteY31" fmla="*/ 2532767 h 3214688"/>
              <a:gd name="connsiteX32" fmla="*/ 1528675 w 3214688"/>
              <a:gd name="connsiteY32" fmla="*/ 2969732 h 3214688"/>
              <a:gd name="connsiteX33" fmla="*/ 1546226 w 3214688"/>
              <a:gd name="connsiteY33" fmla="*/ 2986822 h 3214688"/>
              <a:gd name="connsiteX34" fmla="*/ 2486262 w 3214688"/>
              <a:gd name="connsiteY34" fmla="*/ 1668463 h 3214688"/>
              <a:gd name="connsiteX35" fmla="*/ 2482389 w 3214688"/>
              <a:gd name="connsiteY35" fmla="*/ 1744921 h 3214688"/>
              <a:gd name="connsiteX36" fmla="*/ 2321876 w 3214688"/>
              <a:gd name="connsiteY36" fmla="*/ 2298467 h 3214688"/>
              <a:gd name="connsiteX37" fmla="*/ 2297383 w 3214688"/>
              <a:gd name="connsiteY37" fmla="*/ 2345664 h 3214688"/>
              <a:gd name="connsiteX38" fmla="*/ 2392218 w 3214688"/>
              <a:gd name="connsiteY38" fmla="*/ 2381629 h 3214688"/>
              <a:gd name="connsiteX39" fmla="*/ 2596737 w 3214688"/>
              <a:gd name="connsiteY39" fmla="*/ 2485449 h 3214688"/>
              <a:gd name="connsiteX40" fmla="*/ 2730520 w 3214688"/>
              <a:gd name="connsiteY40" fmla="*/ 2578412 h 3214688"/>
              <a:gd name="connsiteX41" fmla="*/ 2753323 w 3214688"/>
              <a:gd name="connsiteY41" fmla="*/ 2553309 h 3214688"/>
              <a:gd name="connsiteX42" fmla="*/ 3084782 w 3214688"/>
              <a:gd name="connsiteY42" fmla="*/ 1760063 h 3214688"/>
              <a:gd name="connsiteX43" fmla="*/ 3089405 w 3214688"/>
              <a:gd name="connsiteY43" fmla="*/ 1668463 h 3214688"/>
              <a:gd name="connsiteX44" fmla="*/ 1668463 w 3214688"/>
              <a:gd name="connsiteY44" fmla="*/ 1668463 h 3214688"/>
              <a:gd name="connsiteX45" fmla="*/ 1668463 w 3214688"/>
              <a:gd name="connsiteY45" fmla="*/ 2227749 h 3214688"/>
              <a:gd name="connsiteX46" fmla="*/ 1854174 w 3214688"/>
              <a:gd name="connsiteY46" fmla="*/ 2238874 h 3214688"/>
              <a:gd name="connsiteX47" fmla="*/ 2093075 w 3214688"/>
              <a:gd name="connsiteY47" fmla="*/ 2282190 h 3214688"/>
              <a:gd name="connsiteX48" fmla="*/ 2180461 w 3214688"/>
              <a:gd name="connsiteY48" fmla="*/ 2307322 h 3214688"/>
              <a:gd name="connsiteX49" fmla="*/ 2223231 w 3214688"/>
              <a:gd name="connsiteY49" fmla="*/ 2220775 h 3214688"/>
              <a:gd name="connsiteX50" fmla="*/ 2360202 w 3214688"/>
              <a:gd name="connsiteY50" fmla="*/ 1739141 h 3214688"/>
              <a:gd name="connsiteX51" fmla="*/ 2363915 w 3214688"/>
              <a:gd name="connsiteY51" fmla="*/ 1668463 h 3214688"/>
              <a:gd name="connsiteX52" fmla="*/ 853934 w 3214688"/>
              <a:gd name="connsiteY52" fmla="*/ 1668463 h 3214688"/>
              <a:gd name="connsiteX53" fmla="*/ 857628 w 3214688"/>
              <a:gd name="connsiteY53" fmla="*/ 1739141 h 3214688"/>
              <a:gd name="connsiteX54" fmla="*/ 993929 w 3214688"/>
              <a:gd name="connsiteY54" fmla="*/ 2220775 h 3214688"/>
              <a:gd name="connsiteX55" fmla="*/ 1036215 w 3214688"/>
              <a:gd name="connsiteY55" fmla="*/ 2306750 h 3214688"/>
              <a:gd name="connsiteX56" fmla="*/ 1121614 w 3214688"/>
              <a:gd name="connsiteY56" fmla="*/ 2282190 h 3214688"/>
              <a:gd name="connsiteX57" fmla="*/ 1360516 w 3214688"/>
              <a:gd name="connsiteY57" fmla="*/ 2238874 h 3214688"/>
              <a:gd name="connsiteX58" fmla="*/ 1546226 w 3214688"/>
              <a:gd name="connsiteY58" fmla="*/ 2227749 h 3214688"/>
              <a:gd name="connsiteX59" fmla="*/ 1546226 w 3214688"/>
              <a:gd name="connsiteY59" fmla="*/ 1668463 h 3214688"/>
              <a:gd name="connsiteX60" fmla="*/ 125282 w 3214688"/>
              <a:gd name="connsiteY60" fmla="*/ 1668463 h 3214688"/>
              <a:gd name="connsiteX61" fmla="*/ 129905 w 3214688"/>
              <a:gd name="connsiteY61" fmla="*/ 1760063 h 3214688"/>
              <a:gd name="connsiteX62" fmla="*/ 461363 w 3214688"/>
              <a:gd name="connsiteY62" fmla="*/ 2553309 h 3214688"/>
              <a:gd name="connsiteX63" fmla="*/ 484168 w 3214688"/>
              <a:gd name="connsiteY63" fmla="*/ 2578414 h 3214688"/>
              <a:gd name="connsiteX64" fmla="*/ 617953 w 3214688"/>
              <a:gd name="connsiteY64" fmla="*/ 2485449 h 3214688"/>
              <a:gd name="connsiteX65" fmla="*/ 822472 w 3214688"/>
              <a:gd name="connsiteY65" fmla="*/ 2381629 h 3214688"/>
              <a:gd name="connsiteX66" fmla="*/ 918086 w 3214688"/>
              <a:gd name="connsiteY66" fmla="*/ 2345368 h 3214688"/>
              <a:gd name="connsiteX67" fmla="*/ 893910 w 3214688"/>
              <a:gd name="connsiteY67" fmla="*/ 2298467 h 3214688"/>
              <a:gd name="connsiteX68" fmla="*/ 735344 w 3214688"/>
              <a:gd name="connsiteY68" fmla="*/ 1744921 h 3214688"/>
              <a:gd name="connsiteX69" fmla="*/ 731546 w 3214688"/>
              <a:gd name="connsiteY69" fmla="*/ 1668463 h 3214688"/>
              <a:gd name="connsiteX70" fmla="*/ 1036436 w 3214688"/>
              <a:gd name="connsiteY70" fmla="*/ 911460 h 3214688"/>
              <a:gd name="connsiteX71" fmla="*/ 993929 w 3214688"/>
              <a:gd name="connsiteY71" fmla="*/ 998077 h 3214688"/>
              <a:gd name="connsiteX72" fmla="*/ 857628 w 3214688"/>
              <a:gd name="connsiteY72" fmla="*/ 1481228 h 3214688"/>
              <a:gd name="connsiteX73" fmla="*/ 854245 w 3214688"/>
              <a:gd name="connsiteY73" fmla="*/ 1546225 h 3214688"/>
              <a:gd name="connsiteX74" fmla="*/ 1546226 w 3214688"/>
              <a:gd name="connsiteY74" fmla="*/ 1546225 h 3214688"/>
              <a:gd name="connsiteX75" fmla="*/ 1546226 w 3214688"/>
              <a:gd name="connsiteY75" fmla="*/ 990118 h 3214688"/>
              <a:gd name="connsiteX76" fmla="*/ 1360255 w 3214688"/>
              <a:gd name="connsiteY76" fmla="*/ 978989 h 3214688"/>
              <a:gd name="connsiteX77" fmla="*/ 1120814 w 3214688"/>
              <a:gd name="connsiteY77" fmla="*/ 935673 h 3214688"/>
              <a:gd name="connsiteX78" fmla="*/ 2180241 w 3214688"/>
              <a:gd name="connsiteY78" fmla="*/ 910890 h 3214688"/>
              <a:gd name="connsiteX79" fmla="*/ 2093876 w 3214688"/>
              <a:gd name="connsiteY79" fmla="*/ 935673 h 3214688"/>
              <a:gd name="connsiteX80" fmla="*/ 1854434 w 3214688"/>
              <a:gd name="connsiteY80" fmla="*/ 978989 h 3214688"/>
              <a:gd name="connsiteX81" fmla="*/ 1668463 w 3214688"/>
              <a:gd name="connsiteY81" fmla="*/ 990118 h 3214688"/>
              <a:gd name="connsiteX82" fmla="*/ 1668463 w 3214688"/>
              <a:gd name="connsiteY82" fmla="*/ 1546225 h 3214688"/>
              <a:gd name="connsiteX83" fmla="*/ 2363603 w 3214688"/>
              <a:gd name="connsiteY83" fmla="*/ 1546225 h 3214688"/>
              <a:gd name="connsiteX84" fmla="*/ 2360202 w 3214688"/>
              <a:gd name="connsiteY84" fmla="*/ 1481228 h 3214688"/>
              <a:gd name="connsiteX85" fmla="*/ 2223231 w 3214688"/>
              <a:gd name="connsiteY85" fmla="*/ 998077 h 3214688"/>
              <a:gd name="connsiteX86" fmla="*/ 2731519 w 3214688"/>
              <a:gd name="connsiteY86" fmla="*/ 638964 h 3214688"/>
              <a:gd name="connsiteX87" fmla="*/ 2597865 w 3214688"/>
              <a:gd name="connsiteY87" fmla="*/ 732415 h 3214688"/>
              <a:gd name="connsiteX88" fmla="*/ 2393553 w 3214688"/>
              <a:gd name="connsiteY88" fmla="*/ 836234 h 3214688"/>
              <a:gd name="connsiteX89" fmla="*/ 2297528 w 3214688"/>
              <a:gd name="connsiteY89" fmla="*/ 872602 h 3214688"/>
              <a:gd name="connsiteX90" fmla="*/ 2321876 w 3214688"/>
              <a:gd name="connsiteY90" fmla="*/ 919557 h 3214688"/>
              <a:gd name="connsiteX91" fmla="*/ 2482389 w 3214688"/>
              <a:gd name="connsiteY91" fmla="*/ 1474977 h 3214688"/>
              <a:gd name="connsiteX92" fmla="*/ 2485971 w 3214688"/>
              <a:gd name="connsiteY92" fmla="*/ 1546225 h 3214688"/>
              <a:gd name="connsiteX93" fmla="*/ 3089325 w 3214688"/>
              <a:gd name="connsiteY93" fmla="*/ 1546225 h 3214688"/>
              <a:gd name="connsiteX94" fmla="*/ 3084782 w 3214688"/>
              <a:gd name="connsiteY94" fmla="*/ 1456213 h 3214688"/>
              <a:gd name="connsiteX95" fmla="*/ 2753323 w 3214688"/>
              <a:gd name="connsiteY95" fmla="*/ 662968 h 3214688"/>
              <a:gd name="connsiteX96" fmla="*/ 483169 w 3214688"/>
              <a:gd name="connsiteY96" fmla="*/ 638963 h 3214688"/>
              <a:gd name="connsiteX97" fmla="*/ 461363 w 3214688"/>
              <a:gd name="connsiteY97" fmla="*/ 662968 h 3214688"/>
              <a:gd name="connsiteX98" fmla="*/ 129905 w 3214688"/>
              <a:gd name="connsiteY98" fmla="*/ 1456213 h 3214688"/>
              <a:gd name="connsiteX99" fmla="*/ 125362 w 3214688"/>
              <a:gd name="connsiteY99" fmla="*/ 1546225 h 3214688"/>
              <a:gd name="connsiteX100" fmla="*/ 731831 w 3214688"/>
              <a:gd name="connsiteY100" fmla="*/ 1546225 h 3214688"/>
              <a:gd name="connsiteX101" fmla="*/ 735344 w 3214688"/>
              <a:gd name="connsiteY101" fmla="*/ 1474977 h 3214688"/>
              <a:gd name="connsiteX102" fmla="*/ 893910 w 3214688"/>
              <a:gd name="connsiteY102" fmla="*/ 919557 h 3214688"/>
              <a:gd name="connsiteX103" fmla="*/ 917942 w 3214688"/>
              <a:gd name="connsiteY103" fmla="*/ 872897 h 3214688"/>
              <a:gd name="connsiteX104" fmla="*/ 821137 w 3214688"/>
              <a:gd name="connsiteY104" fmla="*/ 836234 h 3214688"/>
              <a:gd name="connsiteX105" fmla="*/ 616825 w 3214688"/>
              <a:gd name="connsiteY105" fmla="*/ 732415 h 3214688"/>
              <a:gd name="connsiteX106" fmla="*/ 1546226 w 3214688"/>
              <a:gd name="connsiteY106" fmla="*/ 231046 h 3214688"/>
              <a:gd name="connsiteX107" fmla="*/ 1528675 w 3214688"/>
              <a:gd name="connsiteY107" fmla="*/ 248139 h 3214688"/>
              <a:gd name="connsiteX108" fmla="*/ 1168773 w 3214688"/>
              <a:gd name="connsiteY108" fmla="*/ 685478 h 3214688"/>
              <a:gd name="connsiteX109" fmla="*/ 1098769 w 3214688"/>
              <a:gd name="connsiteY109" fmla="*/ 802845 h 3214688"/>
              <a:gd name="connsiteX110" fmla="*/ 1152046 w 3214688"/>
              <a:gd name="connsiteY110" fmla="*/ 818106 h 3214688"/>
              <a:gd name="connsiteX111" fmla="*/ 1375851 w 3214688"/>
              <a:gd name="connsiteY111" fmla="*/ 858541 h 3214688"/>
              <a:gd name="connsiteX112" fmla="*/ 1546226 w 3214688"/>
              <a:gd name="connsiteY112" fmla="*/ 868716 h 3214688"/>
              <a:gd name="connsiteX113" fmla="*/ 1668463 w 3214688"/>
              <a:gd name="connsiteY113" fmla="*/ 230823 h 3214688"/>
              <a:gd name="connsiteX114" fmla="*/ 1668463 w 3214688"/>
              <a:gd name="connsiteY114" fmla="*/ 868716 h 3214688"/>
              <a:gd name="connsiteX115" fmla="*/ 1838838 w 3214688"/>
              <a:gd name="connsiteY115" fmla="*/ 858541 h 3214688"/>
              <a:gd name="connsiteX116" fmla="*/ 2062644 w 3214688"/>
              <a:gd name="connsiteY116" fmla="*/ 818106 h 3214688"/>
              <a:gd name="connsiteX117" fmla="*/ 2117610 w 3214688"/>
              <a:gd name="connsiteY117" fmla="*/ 802362 h 3214688"/>
              <a:gd name="connsiteX118" fmla="*/ 2047573 w 3214688"/>
              <a:gd name="connsiteY118" fmla="*/ 685478 h 3214688"/>
              <a:gd name="connsiteX119" fmla="*/ 1686282 w 3214688"/>
              <a:gd name="connsiteY119" fmla="*/ 248139 h 3214688"/>
              <a:gd name="connsiteX120" fmla="*/ 1739116 w 3214688"/>
              <a:gd name="connsiteY120" fmla="*/ 128896 h 3214688"/>
              <a:gd name="connsiteX121" fmla="*/ 1754615 w 3214688"/>
              <a:gd name="connsiteY121" fmla="*/ 143696 h 3214688"/>
              <a:gd name="connsiteX122" fmla="*/ 2066550 w 3214688"/>
              <a:gd name="connsiteY122" fmla="*/ 501745 h 3214688"/>
              <a:gd name="connsiteX123" fmla="*/ 2164154 w 3214688"/>
              <a:gd name="connsiteY123" fmla="*/ 640209 h 3214688"/>
              <a:gd name="connsiteX124" fmla="*/ 2239903 w 3214688"/>
              <a:gd name="connsiteY124" fmla="*/ 764214 h 3214688"/>
              <a:gd name="connsiteX125" fmla="*/ 2342448 w 3214688"/>
              <a:gd name="connsiteY125" fmla="*/ 725496 h 3214688"/>
              <a:gd name="connsiteX126" fmla="*/ 2533366 w 3214688"/>
              <a:gd name="connsiteY126" fmla="*/ 629040 h 3214688"/>
              <a:gd name="connsiteX127" fmla="*/ 2648575 w 3214688"/>
              <a:gd name="connsiteY127" fmla="*/ 549358 h 3214688"/>
              <a:gd name="connsiteX128" fmla="*/ 2552008 w 3214688"/>
              <a:gd name="connsiteY128" fmla="*/ 461545 h 3214688"/>
              <a:gd name="connsiteX129" fmla="*/ 1759187 w 3214688"/>
              <a:gd name="connsiteY129" fmla="*/ 129910 h 3214688"/>
              <a:gd name="connsiteX130" fmla="*/ 1475715 w 3214688"/>
              <a:gd name="connsiteY130" fmla="*/ 128888 h 3214688"/>
              <a:gd name="connsiteX131" fmla="*/ 1455500 w 3214688"/>
              <a:gd name="connsiteY131" fmla="*/ 129910 h 3214688"/>
              <a:gd name="connsiteX132" fmla="*/ 662678 w 3214688"/>
              <a:gd name="connsiteY132" fmla="*/ 461545 h 3214688"/>
              <a:gd name="connsiteX133" fmla="*/ 566113 w 3214688"/>
              <a:gd name="connsiteY133" fmla="*/ 549357 h 3214688"/>
              <a:gd name="connsiteX134" fmla="*/ 681324 w 3214688"/>
              <a:gd name="connsiteY134" fmla="*/ 629040 h 3214688"/>
              <a:gd name="connsiteX135" fmla="*/ 872242 w 3214688"/>
              <a:gd name="connsiteY135" fmla="*/ 725496 h 3214688"/>
              <a:gd name="connsiteX136" fmla="*/ 975251 w 3214688"/>
              <a:gd name="connsiteY136" fmla="*/ 764389 h 3214688"/>
              <a:gd name="connsiteX137" fmla="*/ 1050800 w 3214688"/>
              <a:gd name="connsiteY137" fmla="*/ 640209 h 3214688"/>
              <a:gd name="connsiteX138" fmla="*/ 1148273 w 3214688"/>
              <a:gd name="connsiteY138" fmla="*/ 501745 h 3214688"/>
              <a:gd name="connsiteX139" fmla="*/ 1460208 w 3214688"/>
              <a:gd name="connsiteY139" fmla="*/ 143696 h 3214688"/>
              <a:gd name="connsiteX140" fmla="*/ 1607344 w 3214688"/>
              <a:gd name="connsiteY140" fmla="*/ 0 h 3214688"/>
              <a:gd name="connsiteX141" fmla="*/ 3214688 w 3214688"/>
              <a:gd name="connsiteY141" fmla="*/ 1607344 h 3214688"/>
              <a:gd name="connsiteX142" fmla="*/ 1607344 w 3214688"/>
              <a:gd name="connsiteY142" fmla="*/ 3214688 h 3214688"/>
              <a:gd name="connsiteX143" fmla="*/ 0 w 3214688"/>
              <a:gd name="connsiteY143" fmla="*/ 1607344 h 3214688"/>
              <a:gd name="connsiteX144" fmla="*/ 1607344 w 3214688"/>
              <a:gd name="connsiteY144" fmla="*/ 0 h 32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214688" h="3214688">
                <a:moveTo>
                  <a:pt x="2240514" y="2452692"/>
                </a:moveTo>
                <a:lnTo>
                  <a:pt x="2164154" y="2577661"/>
                </a:lnTo>
                <a:cubicBezTo>
                  <a:pt x="2133682" y="2623995"/>
                  <a:pt x="2101138" y="2670175"/>
                  <a:pt x="2066550" y="2716118"/>
                </a:cubicBezTo>
                <a:cubicBezTo>
                  <a:pt x="1950245" y="2873312"/>
                  <a:pt x="1834903" y="2995905"/>
                  <a:pt x="1754615" y="3074168"/>
                </a:cubicBezTo>
                <a:lnTo>
                  <a:pt x="1740871" y="3087292"/>
                </a:lnTo>
                <a:lnTo>
                  <a:pt x="1759187" y="3086367"/>
                </a:lnTo>
                <a:cubicBezTo>
                  <a:pt x="2058736" y="3055930"/>
                  <a:pt x="2331968" y="2936422"/>
                  <a:pt x="2552008" y="2754731"/>
                </a:cubicBezTo>
                <a:lnTo>
                  <a:pt x="2647815" y="2667609"/>
                </a:lnTo>
                <a:lnTo>
                  <a:pt x="2533366" y="2587696"/>
                </a:lnTo>
                <a:cubicBezTo>
                  <a:pt x="2472930" y="2551687"/>
                  <a:pt x="2409077" y="2519400"/>
                  <a:pt x="2342448" y="2491033"/>
                </a:cubicBezTo>
                <a:close/>
                <a:moveTo>
                  <a:pt x="974642" y="2452516"/>
                </a:moveTo>
                <a:lnTo>
                  <a:pt x="872242" y="2491033"/>
                </a:lnTo>
                <a:cubicBezTo>
                  <a:pt x="805613" y="2519400"/>
                  <a:pt x="741760" y="2551687"/>
                  <a:pt x="681324" y="2587696"/>
                </a:cubicBezTo>
                <a:lnTo>
                  <a:pt x="566873" y="2667611"/>
                </a:lnTo>
                <a:lnTo>
                  <a:pt x="662678" y="2754731"/>
                </a:lnTo>
                <a:cubicBezTo>
                  <a:pt x="882719" y="2936422"/>
                  <a:pt x="1155951" y="3055930"/>
                  <a:pt x="1455500" y="3086367"/>
                </a:cubicBezTo>
                <a:lnTo>
                  <a:pt x="1473960" y="3087299"/>
                </a:lnTo>
                <a:lnTo>
                  <a:pt x="1460208" y="3074168"/>
                </a:lnTo>
                <a:cubicBezTo>
                  <a:pt x="1379921" y="2995905"/>
                  <a:pt x="1264578" y="2873312"/>
                  <a:pt x="1148273" y="2716118"/>
                </a:cubicBezTo>
                <a:cubicBezTo>
                  <a:pt x="1113686" y="2670175"/>
                  <a:pt x="1081189" y="2623995"/>
                  <a:pt x="1050800" y="2577661"/>
                </a:cubicBezTo>
                <a:close/>
                <a:moveTo>
                  <a:pt x="1668463" y="2349078"/>
                </a:moveTo>
                <a:lnTo>
                  <a:pt x="1668463" y="2987045"/>
                </a:lnTo>
                <a:lnTo>
                  <a:pt x="1686282" y="2969732"/>
                </a:lnTo>
                <a:cubicBezTo>
                  <a:pt x="1781612" y="2874931"/>
                  <a:pt x="1920253" y="2723080"/>
                  <a:pt x="2047573" y="2532767"/>
                </a:cubicBezTo>
                <a:lnTo>
                  <a:pt x="2118389" y="2414793"/>
                </a:lnTo>
                <a:lnTo>
                  <a:pt x="2062644" y="2398957"/>
                </a:lnTo>
                <a:cubicBezTo>
                  <a:pt x="1989750" y="2381404"/>
                  <a:pt x="1914935" y="2368039"/>
                  <a:pt x="1838838" y="2359062"/>
                </a:cubicBezTo>
                <a:close/>
                <a:moveTo>
                  <a:pt x="1546226" y="2349078"/>
                </a:moveTo>
                <a:lnTo>
                  <a:pt x="1375851" y="2359062"/>
                </a:lnTo>
                <a:cubicBezTo>
                  <a:pt x="1299755" y="2368039"/>
                  <a:pt x="1224940" y="2381404"/>
                  <a:pt x="1152046" y="2398957"/>
                </a:cubicBezTo>
                <a:lnTo>
                  <a:pt x="1097994" y="2414312"/>
                </a:lnTo>
                <a:lnTo>
                  <a:pt x="1168773" y="2532767"/>
                </a:lnTo>
                <a:cubicBezTo>
                  <a:pt x="1295523" y="2723080"/>
                  <a:pt x="1433595" y="2874931"/>
                  <a:pt x="1528675" y="2969732"/>
                </a:cubicBezTo>
                <a:lnTo>
                  <a:pt x="1546226" y="2986822"/>
                </a:lnTo>
                <a:close/>
                <a:moveTo>
                  <a:pt x="2486262" y="1668463"/>
                </a:moveTo>
                <a:lnTo>
                  <a:pt x="2482389" y="1744921"/>
                </a:lnTo>
                <a:cubicBezTo>
                  <a:pt x="2464263" y="1925703"/>
                  <a:pt x="2410126" y="2111990"/>
                  <a:pt x="2321876" y="2298467"/>
                </a:cubicBezTo>
                <a:lnTo>
                  <a:pt x="2297383" y="2345664"/>
                </a:lnTo>
                <a:lnTo>
                  <a:pt x="2392218" y="2381629"/>
                </a:lnTo>
                <a:cubicBezTo>
                  <a:pt x="2463528" y="2412174"/>
                  <a:pt x="2531927" y="2446867"/>
                  <a:pt x="2596737" y="2485449"/>
                </a:cubicBezTo>
                <a:lnTo>
                  <a:pt x="2730520" y="2578412"/>
                </a:lnTo>
                <a:lnTo>
                  <a:pt x="2753323" y="2553309"/>
                </a:lnTo>
                <a:cubicBezTo>
                  <a:pt x="2934917" y="2333150"/>
                  <a:pt x="3054361" y="2059772"/>
                  <a:pt x="3084782" y="1760063"/>
                </a:cubicBezTo>
                <a:lnTo>
                  <a:pt x="3089405" y="1668463"/>
                </a:lnTo>
                <a:close/>
                <a:moveTo>
                  <a:pt x="1668463" y="1668463"/>
                </a:moveTo>
                <a:lnTo>
                  <a:pt x="1668463" y="2227749"/>
                </a:lnTo>
                <a:lnTo>
                  <a:pt x="1854174" y="2238874"/>
                </a:lnTo>
                <a:cubicBezTo>
                  <a:pt x="1935356" y="2248644"/>
                  <a:pt x="2015217" y="2263170"/>
                  <a:pt x="2093075" y="2282190"/>
                </a:cubicBezTo>
                <a:lnTo>
                  <a:pt x="2180461" y="2307322"/>
                </a:lnTo>
                <a:lnTo>
                  <a:pt x="2223231" y="2220775"/>
                </a:lnTo>
                <a:cubicBezTo>
                  <a:pt x="2291457" y="2071357"/>
                  <a:pt x="2342510" y="1908976"/>
                  <a:pt x="2360202" y="1739141"/>
                </a:cubicBezTo>
                <a:lnTo>
                  <a:pt x="2363915" y="1668463"/>
                </a:lnTo>
                <a:close/>
                <a:moveTo>
                  <a:pt x="853934" y="1668463"/>
                </a:moveTo>
                <a:lnTo>
                  <a:pt x="857628" y="1739141"/>
                </a:lnTo>
                <a:cubicBezTo>
                  <a:pt x="875231" y="1908976"/>
                  <a:pt x="926029" y="2071357"/>
                  <a:pt x="993929" y="2220775"/>
                </a:cubicBezTo>
                <a:lnTo>
                  <a:pt x="1036215" y="2306750"/>
                </a:lnTo>
                <a:lnTo>
                  <a:pt x="1121614" y="2282190"/>
                </a:lnTo>
                <a:cubicBezTo>
                  <a:pt x="1199473" y="2263170"/>
                  <a:pt x="1279334" y="2248644"/>
                  <a:pt x="1360516" y="2238874"/>
                </a:cubicBezTo>
                <a:lnTo>
                  <a:pt x="1546226" y="2227749"/>
                </a:lnTo>
                <a:lnTo>
                  <a:pt x="1546226" y="1668463"/>
                </a:lnTo>
                <a:close/>
                <a:moveTo>
                  <a:pt x="125282" y="1668463"/>
                </a:moveTo>
                <a:lnTo>
                  <a:pt x="129905" y="1760063"/>
                </a:lnTo>
                <a:cubicBezTo>
                  <a:pt x="160326" y="2059772"/>
                  <a:pt x="279770" y="2333150"/>
                  <a:pt x="461363" y="2553309"/>
                </a:cubicBezTo>
                <a:lnTo>
                  <a:pt x="484168" y="2578414"/>
                </a:lnTo>
                <a:lnTo>
                  <a:pt x="617953" y="2485449"/>
                </a:lnTo>
                <a:cubicBezTo>
                  <a:pt x="682763" y="2446867"/>
                  <a:pt x="751163" y="2412174"/>
                  <a:pt x="822472" y="2381629"/>
                </a:cubicBezTo>
                <a:lnTo>
                  <a:pt x="918086" y="2345368"/>
                </a:lnTo>
                <a:lnTo>
                  <a:pt x="893910" y="2298467"/>
                </a:lnTo>
                <a:cubicBezTo>
                  <a:pt x="806372" y="2111990"/>
                  <a:pt x="753137" y="1925703"/>
                  <a:pt x="735344" y="1744921"/>
                </a:cubicBezTo>
                <a:lnTo>
                  <a:pt x="731546" y="1668463"/>
                </a:lnTo>
                <a:close/>
                <a:moveTo>
                  <a:pt x="1036436" y="911460"/>
                </a:moveTo>
                <a:lnTo>
                  <a:pt x="993929" y="998077"/>
                </a:lnTo>
                <a:cubicBezTo>
                  <a:pt x="926029" y="1147854"/>
                  <a:pt x="875231" y="1310725"/>
                  <a:pt x="857628" y="1481228"/>
                </a:cubicBezTo>
                <a:lnTo>
                  <a:pt x="854245" y="1546225"/>
                </a:lnTo>
                <a:lnTo>
                  <a:pt x="1546226" y="1546225"/>
                </a:lnTo>
                <a:lnTo>
                  <a:pt x="1546226" y="990118"/>
                </a:lnTo>
                <a:lnTo>
                  <a:pt x="1360255" y="978989"/>
                </a:lnTo>
                <a:cubicBezTo>
                  <a:pt x="1278920" y="969219"/>
                  <a:pt x="1198859" y="954694"/>
                  <a:pt x="1120814" y="935673"/>
                </a:cubicBezTo>
                <a:close/>
                <a:moveTo>
                  <a:pt x="2180241" y="910890"/>
                </a:moveTo>
                <a:lnTo>
                  <a:pt x="2093876" y="935673"/>
                </a:lnTo>
                <a:cubicBezTo>
                  <a:pt x="2015831" y="954694"/>
                  <a:pt x="1935770" y="969219"/>
                  <a:pt x="1854434" y="978989"/>
                </a:cubicBezTo>
                <a:lnTo>
                  <a:pt x="1668463" y="990118"/>
                </a:lnTo>
                <a:lnTo>
                  <a:pt x="1668463" y="1546225"/>
                </a:lnTo>
                <a:lnTo>
                  <a:pt x="2363603" y="1546225"/>
                </a:lnTo>
                <a:lnTo>
                  <a:pt x="2360202" y="1481228"/>
                </a:lnTo>
                <a:cubicBezTo>
                  <a:pt x="2342510" y="1310725"/>
                  <a:pt x="2291457" y="1147854"/>
                  <a:pt x="2223231" y="998077"/>
                </a:cubicBezTo>
                <a:close/>
                <a:moveTo>
                  <a:pt x="2731519" y="638964"/>
                </a:moveTo>
                <a:lnTo>
                  <a:pt x="2597865" y="732415"/>
                </a:lnTo>
                <a:cubicBezTo>
                  <a:pt x="2533258" y="770996"/>
                  <a:pt x="2464907" y="805689"/>
                  <a:pt x="2393553" y="836234"/>
                </a:cubicBezTo>
                <a:lnTo>
                  <a:pt x="2297528" y="872602"/>
                </a:lnTo>
                <a:lnTo>
                  <a:pt x="2321876" y="919557"/>
                </a:lnTo>
                <a:cubicBezTo>
                  <a:pt x="2410126" y="1106247"/>
                  <a:pt x="2464263" y="1293033"/>
                  <a:pt x="2482389" y="1474977"/>
                </a:cubicBezTo>
                <a:lnTo>
                  <a:pt x="2485971" y="1546225"/>
                </a:lnTo>
                <a:lnTo>
                  <a:pt x="3089325" y="1546225"/>
                </a:lnTo>
                <a:lnTo>
                  <a:pt x="3084782" y="1456213"/>
                </a:lnTo>
                <a:cubicBezTo>
                  <a:pt x="3054361" y="1156504"/>
                  <a:pt x="2934917" y="883126"/>
                  <a:pt x="2753323" y="662968"/>
                </a:cubicBezTo>
                <a:close/>
                <a:moveTo>
                  <a:pt x="483169" y="638963"/>
                </a:moveTo>
                <a:lnTo>
                  <a:pt x="461363" y="662968"/>
                </a:lnTo>
                <a:cubicBezTo>
                  <a:pt x="279770" y="883126"/>
                  <a:pt x="160326" y="1156504"/>
                  <a:pt x="129905" y="1456213"/>
                </a:cubicBezTo>
                <a:lnTo>
                  <a:pt x="125362" y="1546225"/>
                </a:lnTo>
                <a:lnTo>
                  <a:pt x="731831" y="1546225"/>
                </a:lnTo>
                <a:lnTo>
                  <a:pt x="735344" y="1474977"/>
                </a:lnTo>
                <a:cubicBezTo>
                  <a:pt x="753137" y="1293033"/>
                  <a:pt x="806372" y="1106247"/>
                  <a:pt x="893910" y="919557"/>
                </a:cubicBezTo>
                <a:lnTo>
                  <a:pt x="917942" y="872897"/>
                </a:lnTo>
                <a:lnTo>
                  <a:pt x="821137" y="836234"/>
                </a:lnTo>
                <a:cubicBezTo>
                  <a:pt x="749783" y="805689"/>
                  <a:pt x="681432" y="770996"/>
                  <a:pt x="616825" y="732415"/>
                </a:cubicBezTo>
                <a:close/>
                <a:moveTo>
                  <a:pt x="1546226" y="231046"/>
                </a:moveTo>
                <a:lnTo>
                  <a:pt x="1528675" y="248139"/>
                </a:lnTo>
                <a:cubicBezTo>
                  <a:pt x="1433595" y="342957"/>
                  <a:pt x="1295523" y="494880"/>
                  <a:pt x="1168773" y="685478"/>
                </a:cubicBezTo>
                <a:lnTo>
                  <a:pt x="1098769" y="802845"/>
                </a:lnTo>
                <a:lnTo>
                  <a:pt x="1152046" y="818106"/>
                </a:lnTo>
                <a:cubicBezTo>
                  <a:pt x="1224940" y="835846"/>
                  <a:pt x="1299755" y="849411"/>
                  <a:pt x="1375851" y="858541"/>
                </a:cubicBezTo>
                <a:lnTo>
                  <a:pt x="1546226" y="868716"/>
                </a:lnTo>
                <a:close/>
                <a:moveTo>
                  <a:pt x="1668463" y="230823"/>
                </a:moveTo>
                <a:lnTo>
                  <a:pt x="1668463" y="868716"/>
                </a:lnTo>
                <a:lnTo>
                  <a:pt x="1838838" y="858541"/>
                </a:lnTo>
                <a:cubicBezTo>
                  <a:pt x="1914935" y="849411"/>
                  <a:pt x="1989750" y="835846"/>
                  <a:pt x="2062644" y="818106"/>
                </a:cubicBezTo>
                <a:lnTo>
                  <a:pt x="2117610" y="802362"/>
                </a:lnTo>
                <a:lnTo>
                  <a:pt x="2047573" y="685478"/>
                </a:lnTo>
                <a:cubicBezTo>
                  <a:pt x="1920253" y="494880"/>
                  <a:pt x="1781612" y="342957"/>
                  <a:pt x="1686282" y="248139"/>
                </a:cubicBezTo>
                <a:close/>
                <a:moveTo>
                  <a:pt x="1739116" y="128896"/>
                </a:moveTo>
                <a:lnTo>
                  <a:pt x="1754615" y="143696"/>
                </a:lnTo>
                <a:cubicBezTo>
                  <a:pt x="1834903" y="221959"/>
                  <a:pt x="1950245" y="344552"/>
                  <a:pt x="2066550" y="501745"/>
                </a:cubicBezTo>
                <a:cubicBezTo>
                  <a:pt x="2101138" y="547688"/>
                  <a:pt x="2133682" y="593868"/>
                  <a:pt x="2164154" y="640209"/>
                </a:cubicBezTo>
                <a:lnTo>
                  <a:pt x="2239903" y="764214"/>
                </a:lnTo>
                <a:lnTo>
                  <a:pt x="2342448" y="725496"/>
                </a:lnTo>
                <a:cubicBezTo>
                  <a:pt x="2409077" y="697086"/>
                  <a:pt x="2472930" y="664847"/>
                  <a:pt x="2533366" y="629040"/>
                </a:cubicBezTo>
                <a:lnTo>
                  <a:pt x="2648575" y="549358"/>
                </a:lnTo>
                <a:lnTo>
                  <a:pt x="2552008" y="461545"/>
                </a:lnTo>
                <a:cubicBezTo>
                  <a:pt x="2331968" y="279855"/>
                  <a:pt x="2058736" y="160347"/>
                  <a:pt x="1759187" y="129910"/>
                </a:cubicBezTo>
                <a:close/>
                <a:moveTo>
                  <a:pt x="1475715" y="128888"/>
                </a:moveTo>
                <a:lnTo>
                  <a:pt x="1455500" y="129910"/>
                </a:lnTo>
                <a:cubicBezTo>
                  <a:pt x="1155951" y="160347"/>
                  <a:pt x="882719" y="279855"/>
                  <a:pt x="662678" y="461545"/>
                </a:cubicBezTo>
                <a:lnTo>
                  <a:pt x="566113" y="549357"/>
                </a:lnTo>
                <a:lnTo>
                  <a:pt x="681324" y="629040"/>
                </a:lnTo>
                <a:cubicBezTo>
                  <a:pt x="741760" y="664847"/>
                  <a:pt x="805613" y="697086"/>
                  <a:pt x="872242" y="725496"/>
                </a:cubicBezTo>
                <a:lnTo>
                  <a:pt x="975251" y="764389"/>
                </a:lnTo>
                <a:lnTo>
                  <a:pt x="1050800" y="640209"/>
                </a:lnTo>
                <a:cubicBezTo>
                  <a:pt x="1081189" y="593868"/>
                  <a:pt x="1113686" y="547688"/>
                  <a:pt x="1148273" y="501745"/>
                </a:cubicBezTo>
                <a:cubicBezTo>
                  <a:pt x="1264578" y="344552"/>
                  <a:pt x="1379921" y="221959"/>
                  <a:pt x="1460208" y="143696"/>
                </a:cubicBezTo>
                <a:close/>
                <a:moveTo>
                  <a:pt x="1607344" y="0"/>
                </a:moveTo>
                <a:cubicBezTo>
                  <a:pt x="2495056" y="0"/>
                  <a:pt x="3214688" y="719632"/>
                  <a:pt x="3214688" y="1607344"/>
                </a:cubicBezTo>
                <a:cubicBezTo>
                  <a:pt x="3214688" y="2495056"/>
                  <a:pt x="2495056" y="3214688"/>
                  <a:pt x="1607344" y="3214688"/>
                </a:cubicBezTo>
                <a:cubicBezTo>
                  <a:pt x="719632" y="3214688"/>
                  <a:pt x="0" y="2495056"/>
                  <a:pt x="0" y="1607344"/>
                </a:cubicBezTo>
                <a:cubicBezTo>
                  <a:pt x="0" y="719632"/>
                  <a:pt x="719632" y="0"/>
                  <a:pt x="1607344" y="0"/>
                </a:cubicBezTo>
                <a:close/>
              </a:path>
            </a:pathLst>
          </a:custGeom>
          <a:solidFill>
            <a:srgbClr val="36A4D7"/>
          </a:solidFill>
          <a:ln>
            <a:noFill/>
          </a:ln>
        </p:spPr>
        <p:txBody>
          <a:bodyPr vert="horz" wrap="square" lIns="91440" tIns="45720" rIns="91440" bIns="45720" numCol="1" anchor="t" anchorCtr="0" compatLnSpc="1">
            <a:prstTxWarp prst="textNoShape">
              <a:avLst/>
            </a:prstTxWarp>
            <a:noAutofit/>
          </a:bodyPr>
          <a:lstStyle/>
          <a:p>
            <a:pPr defTabSz="1219140">
              <a:defRPr/>
            </a:pPr>
            <a:endParaRPr lang="en-US" sz="1333" kern="0" dirty="0">
              <a:solidFill>
                <a:sysClr val="windowText" lastClr="000000"/>
              </a:solidFill>
              <a:latin typeface="CiscoSansTT ExtraLight" panose="020B0303020201020303" pitchFamily="34" charset="0"/>
            </a:endParaRPr>
          </a:p>
        </p:txBody>
      </p:sp>
      <p:grpSp>
        <p:nvGrpSpPr>
          <p:cNvPr id="170" name="Group 169">
            <a:extLst>
              <a:ext uri="{FF2B5EF4-FFF2-40B4-BE49-F238E27FC236}">
                <a16:creationId xmlns:a16="http://schemas.microsoft.com/office/drawing/2014/main" id="{54B18DF1-1B87-4962-9F0B-4872024E3149}"/>
              </a:ext>
            </a:extLst>
          </p:cNvPr>
          <p:cNvGrpSpPr>
            <a:grpSpLocks noChangeAspect="1"/>
          </p:cNvGrpSpPr>
          <p:nvPr/>
        </p:nvGrpSpPr>
        <p:grpSpPr>
          <a:xfrm>
            <a:off x="3863865" y="4188746"/>
            <a:ext cx="914332" cy="387765"/>
            <a:chOff x="7413625" y="908050"/>
            <a:chExt cx="1167897" cy="495300"/>
          </a:xfrm>
        </p:grpSpPr>
        <p:sp>
          <p:nvSpPr>
            <p:cNvPr id="171" name="Freeform 60">
              <a:extLst>
                <a:ext uri="{FF2B5EF4-FFF2-40B4-BE49-F238E27FC236}">
                  <a16:creationId xmlns:a16="http://schemas.microsoft.com/office/drawing/2014/main" id="{9B467015-B20C-499E-9902-FF7DDA1CF5FC}"/>
                </a:ext>
              </a:extLst>
            </p:cNvPr>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172" name="Freeform 61">
              <a:extLst>
                <a:ext uri="{FF2B5EF4-FFF2-40B4-BE49-F238E27FC236}">
                  <a16:creationId xmlns:a16="http://schemas.microsoft.com/office/drawing/2014/main" id="{8BDAB3F9-813E-47B3-A5AD-CB4D608B1A95}"/>
                </a:ext>
              </a:extLst>
            </p:cNvPr>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82" name="Freeform 62">
              <a:extLst>
                <a:ext uri="{FF2B5EF4-FFF2-40B4-BE49-F238E27FC236}">
                  <a16:creationId xmlns:a16="http://schemas.microsoft.com/office/drawing/2014/main" id="{EFD56BF5-2B74-4727-9B64-5ECD31464338}"/>
                </a:ext>
              </a:extLst>
            </p:cNvPr>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184" name="Freeform 63">
              <a:extLst>
                <a:ext uri="{FF2B5EF4-FFF2-40B4-BE49-F238E27FC236}">
                  <a16:creationId xmlns:a16="http://schemas.microsoft.com/office/drawing/2014/main" id="{EB876848-67C9-4CFD-90F6-9213C4DD32ED}"/>
                </a:ext>
              </a:extLst>
            </p:cNvPr>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185" name="Freeform 64">
              <a:extLst>
                <a:ext uri="{FF2B5EF4-FFF2-40B4-BE49-F238E27FC236}">
                  <a16:creationId xmlns:a16="http://schemas.microsoft.com/office/drawing/2014/main" id="{40188A98-5AB9-4DBB-B6E2-706CA3D90385}"/>
                </a:ext>
              </a:extLst>
            </p:cNvPr>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186" name="Freeform 65">
              <a:extLst>
                <a:ext uri="{FF2B5EF4-FFF2-40B4-BE49-F238E27FC236}">
                  <a16:creationId xmlns:a16="http://schemas.microsoft.com/office/drawing/2014/main" id="{D617A8F2-6267-428E-BCF5-F0B9612E222E}"/>
                </a:ext>
              </a:extLst>
            </p:cNvPr>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66">
              <a:extLst>
                <a:ext uri="{FF2B5EF4-FFF2-40B4-BE49-F238E27FC236}">
                  <a16:creationId xmlns:a16="http://schemas.microsoft.com/office/drawing/2014/main" id="{7E090B06-0F3A-4CEE-9F50-230DF116F451}"/>
                </a:ext>
              </a:extLst>
            </p:cNvPr>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a:p>
          </p:txBody>
        </p:sp>
      </p:grpSp>
      <p:grpSp>
        <p:nvGrpSpPr>
          <p:cNvPr id="267" name="Group 266">
            <a:extLst>
              <a:ext uri="{FF2B5EF4-FFF2-40B4-BE49-F238E27FC236}">
                <a16:creationId xmlns:a16="http://schemas.microsoft.com/office/drawing/2014/main" id="{B107517B-1501-44A2-9745-101AF94AE364}"/>
              </a:ext>
            </a:extLst>
          </p:cNvPr>
          <p:cNvGrpSpPr>
            <a:grpSpLocks noChangeAspect="1"/>
          </p:cNvGrpSpPr>
          <p:nvPr/>
        </p:nvGrpSpPr>
        <p:grpSpPr>
          <a:xfrm>
            <a:off x="4029077" y="3680094"/>
            <a:ext cx="914332" cy="387765"/>
            <a:chOff x="7413625" y="908050"/>
            <a:chExt cx="1167897" cy="495300"/>
          </a:xfrm>
        </p:grpSpPr>
        <p:sp>
          <p:nvSpPr>
            <p:cNvPr id="268" name="Freeform 60">
              <a:extLst>
                <a:ext uri="{FF2B5EF4-FFF2-40B4-BE49-F238E27FC236}">
                  <a16:creationId xmlns:a16="http://schemas.microsoft.com/office/drawing/2014/main" id="{E90B6F31-4394-4C5B-AC5E-9502F739C19E}"/>
                </a:ext>
              </a:extLst>
            </p:cNvPr>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69" name="Freeform 61">
              <a:extLst>
                <a:ext uri="{FF2B5EF4-FFF2-40B4-BE49-F238E27FC236}">
                  <a16:creationId xmlns:a16="http://schemas.microsoft.com/office/drawing/2014/main" id="{1D465253-15F4-46E2-818D-B86AAB939EC3}"/>
                </a:ext>
              </a:extLst>
            </p:cNvPr>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70" name="Freeform 62">
              <a:extLst>
                <a:ext uri="{FF2B5EF4-FFF2-40B4-BE49-F238E27FC236}">
                  <a16:creationId xmlns:a16="http://schemas.microsoft.com/office/drawing/2014/main" id="{D84D5CE1-B8D6-4749-B8D0-DA8720A0ADCD}"/>
                </a:ext>
              </a:extLst>
            </p:cNvPr>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271" name="Freeform 63">
              <a:extLst>
                <a:ext uri="{FF2B5EF4-FFF2-40B4-BE49-F238E27FC236}">
                  <a16:creationId xmlns:a16="http://schemas.microsoft.com/office/drawing/2014/main" id="{4EC61F06-55DC-4AE2-AC5F-35DA61173B2D}"/>
                </a:ext>
              </a:extLst>
            </p:cNvPr>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72" name="Freeform 64">
              <a:extLst>
                <a:ext uri="{FF2B5EF4-FFF2-40B4-BE49-F238E27FC236}">
                  <a16:creationId xmlns:a16="http://schemas.microsoft.com/office/drawing/2014/main" id="{D7FA99D9-76AE-4FF1-9391-FD9CB480760C}"/>
                </a:ext>
              </a:extLst>
            </p:cNvPr>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273" name="Freeform 65">
              <a:extLst>
                <a:ext uri="{FF2B5EF4-FFF2-40B4-BE49-F238E27FC236}">
                  <a16:creationId xmlns:a16="http://schemas.microsoft.com/office/drawing/2014/main" id="{DA591972-6732-40FD-A5BC-9DA871482019}"/>
                </a:ext>
              </a:extLst>
            </p:cNvPr>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66">
              <a:extLst>
                <a:ext uri="{FF2B5EF4-FFF2-40B4-BE49-F238E27FC236}">
                  <a16:creationId xmlns:a16="http://schemas.microsoft.com/office/drawing/2014/main" id="{26DB5924-1E2D-4FC4-B930-B556F5569F47}"/>
                </a:ext>
              </a:extLst>
            </p:cNvPr>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a:p>
          </p:txBody>
        </p:sp>
      </p:grpSp>
      <p:grpSp>
        <p:nvGrpSpPr>
          <p:cNvPr id="275" name="Group 274">
            <a:extLst>
              <a:ext uri="{FF2B5EF4-FFF2-40B4-BE49-F238E27FC236}">
                <a16:creationId xmlns:a16="http://schemas.microsoft.com/office/drawing/2014/main" id="{5F2A1751-126C-481F-872B-DB1F4B581260}"/>
              </a:ext>
            </a:extLst>
          </p:cNvPr>
          <p:cNvGrpSpPr>
            <a:grpSpLocks noChangeAspect="1"/>
          </p:cNvGrpSpPr>
          <p:nvPr/>
        </p:nvGrpSpPr>
        <p:grpSpPr>
          <a:xfrm>
            <a:off x="3895129" y="3171443"/>
            <a:ext cx="914332" cy="387765"/>
            <a:chOff x="7413625" y="908050"/>
            <a:chExt cx="1167897" cy="495300"/>
          </a:xfrm>
        </p:grpSpPr>
        <p:sp>
          <p:nvSpPr>
            <p:cNvPr id="276" name="Freeform 60">
              <a:extLst>
                <a:ext uri="{FF2B5EF4-FFF2-40B4-BE49-F238E27FC236}">
                  <a16:creationId xmlns:a16="http://schemas.microsoft.com/office/drawing/2014/main" id="{7A4228DB-51E7-470F-B919-95890990682A}"/>
                </a:ext>
              </a:extLst>
            </p:cNvPr>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77" name="Freeform 61">
              <a:extLst>
                <a:ext uri="{FF2B5EF4-FFF2-40B4-BE49-F238E27FC236}">
                  <a16:creationId xmlns:a16="http://schemas.microsoft.com/office/drawing/2014/main" id="{D9558AE8-980C-4A62-BE37-3B1FF2E1F927}"/>
                </a:ext>
              </a:extLst>
            </p:cNvPr>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78" name="Freeform 62">
              <a:extLst>
                <a:ext uri="{FF2B5EF4-FFF2-40B4-BE49-F238E27FC236}">
                  <a16:creationId xmlns:a16="http://schemas.microsoft.com/office/drawing/2014/main" id="{D2AB9068-8906-4266-BB6F-45FBED79C161}"/>
                </a:ext>
              </a:extLst>
            </p:cNvPr>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279" name="Freeform 63">
              <a:extLst>
                <a:ext uri="{FF2B5EF4-FFF2-40B4-BE49-F238E27FC236}">
                  <a16:creationId xmlns:a16="http://schemas.microsoft.com/office/drawing/2014/main" id="{74D2336B-5C1A-4D94-BBFB-92494CDC2333}"/>
                </a:ext>
              </a:extLst>
            </p:cNvPr>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80" name="Freeform 64">
              <a:extLst>
                <a:ext uri="{FF2B5EF4-FFF2-40B4-BE49-F238E27FC236}">
                  <a16:creationId xmlns:a16="http://schemas.microsoft.com/office/drawing/2014/main" id="{CF03B01D-A22F-425E-9F02-B11FCB033C4C}"/>
                </a:ext>
              </a:extLst>
            </p:cNvPr>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281" name="Freeform 65">
              <a:extLst>
                <a:ext uri="{FF2B5EF4-FFF2-40B4-BE49-F238E27FC236}">
                  <a16:creationId xmlns:a16="http://schemas.microsoft.com/office/drawing/2014/main" id="{F4B8D28F-6E3B-4ED2-9D0B-C2D24B4B5D2F}"/>
                </a:ext>
              </a:extLst>
            </p:cNvPr>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66">
              <a:extLst>
                <a:ext uri="{FF2B5EF4-FFF2-40B4-BE49-F238E27FC236}">
                  <a16:creationId xmlns:a16="http://schemas.microsoft.com/office/drawing/2014/main" id="{6F4CBDE4-DBC5-45CA-AFE3-F6F37CF7F717}"/>
                </a:ext>
              </a:extLst>
            </p:cNvPr>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a:p>
          </p:txBody>
        </p:sp>
      </p:grpSp>
      <p:grpSp>
        <p:nvGrpSpPr>
          <p:cNvPr id="283" name="Group 282">
            <a:extLst>
              <a:ext uri="{FF2B5EF4-FFF2-40B4-BE49-F238E27FC236}">
                <a16:creationId xmlns:a16="http://schemas.microsoft.com/office/drawing/2014/main" id="{2E9D360F-A010-4997-9CA7-E61A7265ACC5}"/>
              </a:ext>
            </a:extLst>
          </p:cNvPr>
          <p:cNvGrpSpPr>
            <a:grpSpLocks noChangeAspect="1"/>
          </p:cNvGrpSpPr>
          <p:nvPr/>
        </p:nvGrpSpPr>
        <p:grpSpPr>
          <a:xfrm>
            <a:off x="8991207" y="3649309"/>
            <a:ext cx="914332" cy="387765"/>
            <a:chOff x="7413625" y="908050"/>
            <a:chExt cx="1167897" cy="495300"/>
          </a:xfrm>
        </p:grpSpPr>
        <p:sp>
          <p:nvSpPr>
            <p:cNvPr id="284" name="Freeform 60">
              <a:extLst>
                <a:ext uri="{FF2B5EF4-FFF2-40B4-BE49-F238E27FC236}">
                  <a16:creationId xmlns:a16="http://schemas.microsoft.com/office/drawing/2014/main" id="{B424C10A-082F-4E0A-9C97-2A6D4BB75F87}"/>
                </a:ext>
              </a:extLst>
            </p:cNvPr>
            <p:cNvSpPr>
              <a:spLocks noEditPoints="1"/>
            </p:cNvSpPr>
            <p:nvPr/>
          </p:nvSpPr>
          <p:spPr bwMode="auto">
            <a:xfrm>
              <a:off x="7413625" y="1093787"/>
              <a:ext cx="1160463" cy="123825"/>
            </a:xfrm>
            <a:custGeom>
              <a:avLst/>
              <a:gdLst>
                <a:gd name="T0" fmla="*/ 654 w 664"/>
                <a:gd name="T1" fmla="*/ 61 h 71"/>
                <a:gd name="T2" fmla="*/ 653 w 664"/>
                <a:gd name="T3" fmla="*/ 61 h 71"/>
                <a:gd name="T4" fmla="*/ 653 w 664"/>
                <a:gd name="T5" fmla="*/ 61 h 71"/>
                <a:gd name="T6" fmla="*/ 654 w 664"/>
                <a:gd name="T7" fmla="*/ 61 h 71"/>
                <a:gd name="T8" fmla="*/ 654 w 664"/>
                <a:gd name="T9" fmla="*/ 60 h 71"/>
                <a:gd name="T10" fmla="*/ 654 w 664"/>
                <a:gd name="T11" fmla="*/ 61 h 71"/>
                <a:gd name="T12" fmla="*/ 654 w 664"/>
                <a:gd name="T13" fmla="*/ 60 h 71"/>
                <a:gd name="T14" fmla="*/ 654 w 664"/>
                <a:gd name="T15" fmla="*/ 60 h 71"/>
                <a:gd name="T16" fmla="*/ 654 w 664"/>
                <a:gd name="T17" fmla="*/ 60 h 71"/>
                <a:gd name="T18" fmla="*/ 654 w 664"/>
                <a:gd name="T19" fmla="*/ 60 h 71"/>
                <a:gd name="T20" fmla="*/ 654 w 664"/>
                <a:gd name="T21" fmla="*/ 60 h 71"/>
                <a:gd name="T22" fmla="*/ 654 w 664"/>
                <a:gd name="T23" fmla="*/ 60 h 71"/>
                <a:gd name="T24" fmla="*/ 654 w 664"/>
                <a:gd name="T25" fmla="*/ 60 h 71"/>
                <a:gd name="T26" fmla="*/ 654 w 664"/>
                <a:gd name="T27" fmla="*/ 60 h 71"/>
                <a:gd name="T28" fmla="*/ 654 w 664"/>
                <a:gd name="T29" fmla="*/ 60 h 71"/>
                <a:gd name="T30" fmla="*/ 654 w 664"/>
                <a:gd name="T31" fmla="*/ 60 h 71"/>
                <a:gd name="T32" fmla="*/ 654 w 664"/>
                <a:gd name="T33" fmla="*/ 60 h 71"/>
                <a:gd name="T34" fmla="*/ 654 w 664"/>
                <a:gd name="T35" fmla="*/ 60 h 71"/>
                <a:gd name="T36" fmla="*/ 654 w 664"/>
                <a:gd name="T37" fmla="*/ 60 h 71"/>
                <a:gd name="T38" fmla="*/ 661 w 664"/>
                <a:gd name="T39" fmla="*/ 50 h 71"/>
                <a:gd name="T40" fmla="*/ 660 w 664"/>
                <a:gd name="T41" fmla="*/ 51 h 71"/>
                <a:gd name="T42" fmla="*/ 661 w 664"/>
                <a:gd name="T43" fmla="*/ 50 h 71"/>
                <a:gd name="T44" fmla="*/ 661 w 664"/>
                <a:gd name="T45" fmla="*/ 21 h 71"/>
                <a:gd name="T46" fmla="*/ 664 w 664"/>
                <a:gd name="T47" fmla="*/ 36 h 71"/>
                <a:gd name="T48" fmla="*/ 661 w 664"/>
                <a:gd name="T49" fmla="*/ 50 h 71"/>
                <a:gd name="T50" fmla="*/ 664 w 664"/>
                <a:gd name="T51" fmla="*/ 36 h 71"/>
                <a:gd name="T52" fmla="*/ 661 w 664"/>
                <a:gd name="T53" fmla="*/ 21 h 71"/>
                <a:gd name="T54" fmla="*/ 661 w 664"/>
                <a:gd name="T55" fmla="*/ 21 h 71"/>
                <a:gd name="T56" fmla="*/ 661 w 664"/>
                <a:gd name="T57" fmla="*/ 21 h 71"/>
                <a:gd name="T58" fmla="*/ 661 w 664"/>
                <a:gd name="T59" fmla="*/ 21 h 71"/>
                <a:gd name="T60" fmla="*/ 543 w 664"/>
                <a:gd name="T61" fmla="*/ 0 h 71"/>
                <a:gd name="T62" fmla="*/ 35 w 664"/>
                <a:gd name="T63" fmla="*/ 0 h 71"/>
                <a:gd name="T64" fmla="*/ 0 w 664"/>
                <a:gd name="T65" fmla="*/ 36 h 71"/>
                <a:gd name="T66" fmla="*/ 35 w 664"/>
                <a:gd name="T67" fmla="*/ 71 h 71"/>
                <a:gd name="T68" fmla="*/ 543 w 664"/>
                <a:gd name="T69" fmla="*/ 71 h 71"/>
                <a:gd name="T70" fmla="*/ 578 w 664"/>
                <a:gd name="T71" fmla="*/ 36 h 71"/>
                <a:gd name="T72" fmla="*/ 543 w 664"/>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4" h="71">
                  <a:moveTo>
                    <a:pt x="654" y="61"/>
                  </a:moveTo>
                  <a:cubicBezTo>
                    <a:pt x="653" y="61"/>
                    <a:pt x="653" y="61"/>
                    <a:pt x="653" y="61"/>
                  </a:cubicBezTo>
                  <a:cubicBezTo>
                    <a:pt x="653" y="61"/>
                    <a:pt x="653" y="61"/>
                    <a:pt x="653" y="61"/>
                  </a:cubicBezTo>
                  <a:cubicBezTo>
                    <a:pt x="653" y="61"/>
                    <a:pt x="653" y="61"/>
                    <a:pt x="654" y="61"/>
                  </a:cubicBezTo>
                  <a:moveTo>
                    <a:pt x="654" y="60"/>
                  </a:moveTo>
                  <a:cubicBezTo>
                    <a:pt x="654" y="60"/>
                    <a:pt x="654" y="60"/>
                    <a:pt x="654" y="61"/>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61" y="50"/>
                  </a:moveTo>
                  <a:cubicBezTo>
                    <a:pt x="660" y="50"/>
                    <a:pt x="660" y="50"/>
                    <a:pt x="660" y="51"/>
                  </a:cubicBezTo>
                  <a:cubicBezTo>
                    <a:pt x="660" y="50"/>
                    <a:pt x="660" y="50"/>
                    <a:pt x="661" y="50"/>
                  </a:cubicBezTo>
                  <a:moveTo>
                    <a:pt x="661" y="21"/>
                  </a:moveTo>
                  <a:cubicBezTo>
                    <a:pt x="663" y="26"/>
                    <a:pt x="664" y="31"/>
                    <a:pt x="664" y="36"/>
                  </a:cubicBezTo>
                  <a:cubicBezTo>
                    <a:pt x="664" y="41"/>
                    <a:pt x="663" y="46"/>
                    <a:pt x="661" y="50"/>
                  </a:cubicBezTo>
                  <a:cubicBezTo>
                    <a:pt x="663" y="46"/>
                    <a:pt x="664" y="41"/>
                    <a:pt x="664" y="36"/>
                  </a:cubicBezTo>
                  <a:cubicBezTo>
                    <a:pt x="664" y="31"/>
                    <a:pt x="663" y="26"/>
                    <a:pt x="661" y="21"/>
                  </a:cubicBezTo>
                  <a:moveTo>
                    <a:pt x="661" y="21"/>
                  </a:moveTo>
                  <a:cubicBezTo>
                    <a:pt x="661" y="21"/>
                    <a:pt x="661" y="21"/>
                    <a:pt x="661" y="21"/>
                  </a:cubicBezTo>
                  <a:cubicBezTo>
                    <a:pt x="661" y="21"/>
                    <a:pt x="661" y="21"/>
                    <a:pt x="661" y="21"/>
                  </a:cubicBezTo>
                  <a:moveTo>
                    <a:pt x="543" y="0"/>
                  </a:moveTo>
                  <a:cubicBezTo>
                    <a:pt x="35" y="0"/>
                    <a:pt x="35" y="0"/>
                    <a:pt x="35" y="0"/>
                  </a:cubicBezTo>
                  <a:cubicBezTo>
                    <a:pt x="15" y="0"/>
                    <a:pt x="0" y="16"/>
                    <a:pt x="0" y="36"/>
                  </a:cubicBezTo>
                  <a:cubicBezTo>
                    <a:pt x="0" y="55"/>
                    <a:pt x="15" y="71"/>
                    <a:pt x="35" y="71"/>
                  </a:cubicBezTo>
                  <a:cubicBezTo>
                    <a:pt x="543" y="71"/>
                    <a:pt x="543" y="71"/>
                    <a:pt x="543" y="71"/>
                  </a:cubicBezTo>
                  <a:cubicBezTo>
                    <a:pt x="578" y="36"/>
                    <a:pt x="578" y="36"/>
                    <a:pt x="578" y="36"/>
                  </a:cubicBezTo>
                  <a:cubicBezTo>
                    <a:pt x="543" y="0"/>
                    <a:pt x="543" y="0"/>
                    <a:pt x="543"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85" name="Freeform 61">
              <a:extLst>
                <a:ext uri="{FF2B5EF4-FFF2-40B4-BE49-F238E27FC236}">
                  <a16:creationId xmlns:a16="http://schemas.microsoft.com/office/drawing/2014/main" id="{75E255A9-BB01-4D0D-B2BB-B37EE7C06474}"/>
                </a:ext>
              </a:extLst>
            </p:cNvPr>
            <p:cNvSpPr>
              <a:spLocks/>
            </p:cNvSpPr>
            <p:nvPr/>
          </p:nvSpPr>
          <p:spPr bwMode="auto">
            <a:xfrm>
              <a:off x="8259763" y="908050"/>
              <a:ext cx="295275" cy="204787"/>
            </a:xfrm>
            <a:custGeom>
              <a:avLst/>
              <a:gdLst>
                <a:gd name="T0" fmla="*/ 38 w 169"/>
                <a:gd name="T1" fmla="*/ 0 h 117"/>
                <a:gd name="T2" fmla="*/ 13 w 169"/>
                <a:gd name="T3" fmla="*/ 11 h 117"/>
                <a:gd name="T4" fmla="*/ 13 w 169"/>
                <a:gd name="T5" fmla="*/ 61 h 117"/>
                <a:gd name="T6" fmla="*/ 59 w 169"/>
                <a:gd name="T7" fmla="*/ 106 h 117"/>
                <a:gd name="T8" fmla="*/ 144 w 169"/>
                <a:gd name="T9" fmla="*/ 106 h 117"/>
                <a:gd name="T10" fmla="*/ 144 w 169"/>
                <a:gd name="T11" fmla="*/ 106 h 117"/>
                <a:gd name="T12" fmla="*/ 148 w 169"/>
                <a:gd name="T13" fmla="*/ 107 h 117"/>
                <a:gd name="T14" fmla="*/ 156 w 169"/>
                <a:gd name="T15" fmla="*/ 108 h 117"/>
                <a:gd name="T16" fmla="*/ 156 w 169"/>
                <a:gd name="T17" fmla="*/ 108 h 117"/>
                <a:gd name="T18" fmla="*/ 156 w 169"/>
                <a:gd name="T19" fmla="*/ 108 h 117"/>
                <a:gd name="T20" fmla="*/ 169 w 169"/>
                <a:gd name="T21" fmla="*/ 117 h 117"/>
                <a:gd name="T22" fmla="*/ 63 w 169"/>
                <a:gd name="T23" fmla="*/ 11 h 117"/>
                <a:gd name="T24" fmla="*/ 38 w 169"/>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17">
                  <a:moveTo>
                    <a:pt x="38" y="0"/>
                  </a:moveTo>
                  <a:cubicBezTo>
                    <a:pt x="29" y="0"/>
                    <a:pt x="20" y="4"/>
                    <a:pt x="13" y="11"/>
                  </a:cubicBezTo>
                  <a:cubicBezTo>
                    <a:pt x="0" y="25"/>
                    <a:pt x="0" y="47"/>
                    <a:pt x="13" y="61"/>
                  </a:cubicBezTo>
                  <a:cubicBezTo>
                    <a:pt x="59" y="106"/>
                    <a:pt x="59" y="106"/>
                    <a:pt x="59" y="106"/>
                  </a:cubicBezTo>
                  <a:cubicBezTo>
                    <a:pt x="144" y="106"/>
                    <a:pt x="144" y="106"/>
                    <a:pt x="144" y="106"/>
                  </a:cubicBezTo>
                  <a:cubicBezTo>
                    <a:pt x="144" y="106"/>
                    <a:pt x="144" y="106"/>
                    <a:pt x="144" y="106"/>
                  </a:cubicBezTo>
                  <a:cubicBezTo>
                    <a:pt x="146" y="106"/>
                    <a:pt x="147" y="106"/>
                    <a:pt x="148" y="107"/>
                  </a:cubicBezTo>
                  <a:cubicBezTo>
                    <a:pt x="151" y="107"/>
                    <a:pt x="154" y="107"/>
                    <a:pt x="156" y="108"/>
                  </a:cubicBezTo>
                  <a:cubicBezTo>
                    <a:pt x="156" y="108"/>
                    <a:pt x="156" y="108"/>
                    <a:pt x="156" y="108"/>
                  </a:cubicBezTo>
                  <a:cubicBezTo>
                    <a:pt x="156" y="108"/>
                    <a:pt x="156" y="108"/>
                    <a:pt x="156" y="108"/>
                  </a:cubicBezTo>
                  <a:cubicBezTo>
                    <a:pt x="161" y="110"/>
                    <a:pt x="166" y="113"/>
                    <a:pt x="169" y="117"/>
                  </a:cubicBezTo>
                  <a:cubicBezTo>
                    <a:pt x="63" y="11"/>
                    <a:pt x="63" y="11"/>
                    <a:pt x="63" y="11"/>
                  </a:cubicBezTo>
                  <a:cubicBezTo>
                    <a:pt x="57" y="4"/>
                    <a:pt x="48" y="0"/>
                    <a:pt x="38"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86" name="Freeform 62">
              <a:extLst>
                <a:ext uri="{FF2B5EF4-FFF2-40B4-BE49-F238E27FC236}">
                  <a16:creationId xmlns:a16="http://schemas.microsoft.com/office/drawing/2014/main" id="{5A6BCA7B-DF5D-4575-BC74-CCDF42EEBA8B}"/>
                </a:ext>
              </a:extLst>
            </p:cNvPr>
            <p:cNvSpPr>
              <a:spLocks noEditPoints="1"/>
            </p:cNvSpPr>
            <p:nvPr/>
          </p:nvSpPr>
          <p:spPr bwMode="auto">
            <a:xfrm>
              <a:off x="8362950" y="1093787"/>
              <a:ext cx="169863" cy="61912"/>
            </a:xfrm>
            <a:custGeom>
              <a:avLst/>
              <a:gdLst>
                <a:gd name="T0" fmla="*/ 97 w 97"/>
                <a:gd name="T1" fmla="*/ 2 h 36"/>
                <a:gd name="T2" fmla="*/ 97 w 97"/>
                <a:gd name="T3" fmla="*/ 2 h 36"/>
                <a:gd name="T4" fmla="*/ 97 w 97"/>
                <a:gd name="T5" fmla="*/ 2 h 36"/>
                <a:gd name="T6" fmla="*/ 89 w 97"/>
                <a:gd name="T7" fmla="*/ 1 h 36"/>
                <a:gd name="T8" fmla="*/ 97 w 97"/>
                <a:gd name="T9" fmla="*/ 2 h 36"/>
                <a:gd name="T10" fmla="*/ 89 w 97"/>
                <a:gd name="T11" fmla="*/ 1 h 36"/>
                <a:gd name="T12" fmla="*/ 85 w 97"/>
                <a:gd name="T13" fmla="*/ 0 h 36"/>
                <a:gd name="T14" fmla="*/ 0 w 97"/>
                <a:gd name="T15" fmla="*/ 0 h 36"/>
                <a:gd name="T16" fmla="*/ 35 w 97"/>
                <a:gd name="T17" fmla="*/ 36 h 36"/>
                <a:gd name="T18" fmla="*/ 60 w 97"/>
                <a:gd name="T19" fmla="*/ 11 h 36"/>
                <a:gd name="T20" fmla="*/ 85 w 9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36">
                  <a:moveTo>
                    <a:pt x="97" y="2"/>
                  </a:moveTo>
                  <a:cubicBezTo>
                    <a:pt x="97" y="2"/>
                    <a:pt x="97" y="2"/>
                    <a:pt x="97" y="2"/>
                  </a:cubicBezTo>
                  <a:cubicBezTo>
                    <a:pt x="97" y="2"/>
                    <a:pt x="97" y="2"/>
                    <a:pt x="97" y="2"/>
                  </a:cubicBezTo>
                  <a:moveTo>
                    <a:pt x="89" y="1"/>
                  </a:moveTo>
                  <a:cubicBezTo>
                    <a:pt x="92" y="1"/>
                    <a:pt x="94" y="1"/>
                    <a:pt x="97" y="2"/>
                  </a:cubicBezTo>
                  <a:cubicBezTo>
                    <a:pt x="95" y="1"/>
                    <a:pt x="92" y="1"/>
                    <a:pt x="89" y="1"/>
                  </a:cubicBezTo>
                  <a:moveTo>
                    <a:pt x="85" y="0"/>
                  </a:moveTo>
                  <a:cubicBezTo>
                    <a:pt x="0" y="0"/>
                    <a:pt x="0" y="0"/>
                    <a:pt x="0" y="0"/>
                  </a:cubicBezTo>
                  <a:cubicBezTo>
                    <a:pt x="35" y="36"/>
                    <a:pt x="35" y="36"/>
                    <a:pt x="35" y="36"/>
                  </a:cubicBezTo>
                  <a:cubicBezTo>
                    <a:pt x="60" y="11"/>
                    <a:pt x="60" y="11"/>
                    <a:pt x="60" y="11"/>
                  </a:cubicBezTo>
                  <a:cubicBezTo>
                    <a:pt x="67" y="4"/>
                    <a:pt x="76" y="0"/>
                    <a:pt x="8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287" name="Freeform 63">
              <a:extLst>
                <a:ext uri="{FF2B5EF4-FFF2-40B4-BE49-F238E27FC236}">
                  <a16:creationId xmlns:a16="http://schemas.microsoft.com/office/drawing/2014/main" id="{64FA3AB3-1A91-4CA3-89E2-CFF1A301B032}"/>
                </a:ext>
              </a:extLst>
            </p:cNvPr>
            <p:cNvSpPr>
              <a:spLocks/>
            </p:cNvSpPr>
            <p:nvPr/>
          </p:nvSpPr>
          <p:spPr bwMode="auto">
            <a:xfrm>
              <a:off x="8259763" y="1200150"/>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0 h 116"/>
                <a:gd name="T14" fmla="*/ 169 w 169"/>
                <a:gd name="T15" fmla="*/ 0 h 116"/>
                <a:gd name="T16" fmla="*/ 169 w 169"/>
                <a:gd name="T17" fmla="*/ 0 h 116"/>
                <a:gd name="T18" fmla="*/ 169 w 169"/>
                <a:gd name="T19" fmla="*/ 0 h 116"/>
                <a:gd name="T20" fmla="*/ 168 w 169"/>
                <a:gd name="T21" fmla="*/ 1 h 116"/>
                <a:gd name="T22" fmla="*/ 168 w 169"/>
                <a:gd name="T23" fmla="*/ 1 h 116"/>
                <a:gd name="T24" fmla="*/ 159 w 169"/>
                <a:gd name="T25" fmla="*/ 7 h 116"/>
                <a:gd name="T26" fmla="*/ 159 w 169"/>
                <a:gd name="T27" fmla="*/ 7 h 116"/>
                <a:gd name="T28" fmla="*/ 159 w 169"/>
                <a:gd name="T29" fmla="*/ 7 h 116"/>
                <a:gd name="T30" fmla="*/ 144 w 169"/>
                <a:gd name="T31" fmla="*/ 10 h 116"/>
                <a:gd name="T32" fmla="*/ 59 w 169"/>
                <a:gd name="T33" fmla="*/ 10 h 116"/>
                <a:gd name="T34" fmla="*/ 13 w 169"/>
                <a:gd name="T35" fmla="*/ 56 h 116"/>
                <a:gd name="T36" fmla="*/ 13 w 169"/>
                <a:gd name="T37" fmla="*/ 106 h 116"/>
                <a:gd name="T38" fmla="*/ 38 w 169"/>
                <a:gd name="T39" fmla="*/ 116 h 116"/>
                <a:gd name="T40" fmla="*/ 63 w 169"/>
                <a:gd name="T41" fmla="*/ 106 h 116"/>
                <a:gd name="T42" fmla="*/ 169 w 169"/>
                <a:gd name="T4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8" y="1"/>
                    <a:pt x="168" y="1"/>
                  </a:cubicBezTo>
                  <a:cubicBezTo>
                    <a:pt x="168" y="1"/>
                    <a:pt x="168" y="1"/>
                    <a:pt x="168" y="1"/>
                  </a:cubicBezTo>
                  <a:cubicBezTo>
                    <a:pt x="166" y="3"/>
                    <a:pt x="162" y="5"/>
                    <a:pt x="159" y="7"/>
                  </a:cubicBezTo>
                  <a:cubicBezTo>
                    <a:pt x="159" y="7"/>
                    <a:pt x="159" y="7"/>
                    <a:pt x="159" y="7"/>
                  </a:cubicBezTo>
                  <a:cubicBezTo>
                    <a:pt x="159" y="7"/>
                    <a:pt x="159" y="7"/>
                    <a:pt x="159" y="7"/>
                  </a:cubicBezTo>
                  <a:cubicBezTo>
                    <a:pt x="155" y="9"/>
                    <a:pt x="150" y="10"/>
                    <a:pt x="144" y="10"/>
                  </a:cubicBezTo>
                  <a:cubicBezTo>
                    <a:pt x="59" y="10"/>
                    <a:pt x="59" y="10"/>
                    <a:pt x="59" y="10"/>
                  </a:cubicBezTo>
                  <a:cubicBezTo>
                    <a:pt x="13" y="56"/>
                    <a:pt x="13" y="56"/>
                    <a:pt x="13" y="56"/>
                  </a:cubicBezTo>
                  <a:cubicBezTo>
                    <a:pt x="0" y="69"/>
                    <a:pt x="0" y="92"/>
                    <a:pt x="13" y="106"/>
                  </a:cubicBezTo>
                  <a:cubicBezTo>
                    <a:pt x="20" y="113"/>
                    <a:pt x="29" y="116"/>
                    <a:pt x="38" y="116"/>
                  </a:cubicBezTo>
                  <a:cubicBezTo>
                    <a:pt x="48" y="116"/>
                    <a:pt x="57" y="113"/>
                    <a:pt x="63" y="106"/>
                  </a:cubicBezTo>
                  <a:cubicBezTo>
                    <a:pt x="169" y="0"/>
                    <a:pt x="169" y="0"/>
                    <a:pt x="169" y="0"/>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288" name="Freeform 64">
              <a:extLst>
                <a:ext uri="{FF2B5EF4-FFF2-40B4-BE49-F238E27FC236}">
                  <a16:creationId xmlns:a16="http://schemas.microsoft.com/office/drawing/2014/main" id="{2B17E77E-CD16-4B9D-9B8D-692B89B3F3CE}"/>
                </a:ext>
              </a:extLst>
            </p:cNvPr>
            <p:cNvSpPr>
              <a:spLocks noEditPoints="1"/>
            </p:cNvSpPr>
            <p:nvPr/>
          </p:nvSpPr>
          <p:spPr bwMode="auto">
            <a:xfrm>
              <a:off x="8362950" y="1155700"/>
              <a:ext cx="192088" cy="61912"/>
            </a:xfrm>
            <a:custGeom>
              <a:avLst/>
              <a:gdLst>
                <a:gd name="T0" fmla="*/ 100 w 110"/>
                <a:gd name="T1" fmla="*/ 32 h 35"/>
                <a:gd name="T2" fmla="*/ 100 w 110"/>
                <a:gd name="T3" fmla="*/ 32 h 35"/>
                <a:gd name="T4" fmla="*/ 100 w 110"/>
                <a:gd name="T5" fmla="*/ 32 h 35"/>
                <a:gd name="T6" fmla="*/ 109 w 110"/>
                <a:gd name="T7" fmla="*/ 26 h 35"/>
                <a:gd name="T8" fmla="*/ 109 w 110"/>
                <a:gd name="T9" fmla="*/ 26 h 35"/>
                <a:gd name="T10" fmla="*/ 109 w 110"/>
                <a:gd name="T11" fmla="*/ 26 h 35"/>
                <a:gd name="T12" fmla="*/ 110 w 110"/>
                <a:gd name="T13" fmla="*/ 25 h 35"/>
                <a:gd name="T14" fmla="*/ 110 w 110"/>
                <a:gd name="T15" fmla="*/ 25 h 35"/>
                <a:gd name="T16" fmla="*/ 110 w 110"/>
                <a:gd name="T17" fmla="*/ 25 h 35"/>
                <a:gd name="T18" fmla="*/ 110 w 110"/>
                <a:gd name="T19" fmla="*/ 25 h 35"/>
                <a:gd name="T20" fmla="*/ 110 w 110"/>
                <a:gd name="T21" fmla="*/ 25 h 35"/>
                <a:gd name="T22" fmla="*/ 110 w 110"/>
                <a:gd name="T23" fmla="*/ 25 h 35"/>
                <a:gd name="T24" fmla="*/ 110 w 110"/>
                <a:gd name="T25" fmla="*/ 25 h 35"/>
                <a:gd name="T26" fmla="*/ 110 w 110"/>
                <a:gd name="T27" fmla="*/ 25 h 35"/>
                <a:gd name="T28" fmla="*/ 110 w 110"/>
                <a:gd name="T29" fmla="*/ 25 h 35"/>
                <a:gd name="T30" fmla="*/ 110 w 110"/>
                <a:gd name="T31" fmla="*/ 25 h 35"/>
                <a:gd name="T32" fmla="*/ 110 w 110"/>
                <a:gd name="T33" fmla="*/ 25 h 35"/>
                <a:gd name="T34" fmla="*/ 110 w 110"/>
                <a:gd name="T35" fmla="*/ 25 h 35"/>
                <a:gd name="T36" fmla="*/ 110 w 110"/>
                <a:gd name="T37" fmla="*/ 25 h 35"/>
                <a:gd name="T38" fmla="*/ 110 w 110"/>
                <a:gd name="T39" fmla="*/ 25 h 35"/>
                <a:gd name="T40" fmla="*/ 110 w 110"/>
                <a:gd name="T41" fmla="*/ 25 h 35"/>
                <a:gd name="T42" fmla="*/ 110 w 110"/>
                <a:gd name="T43" fmla="*/ 25 h 35"/>
                <a:gd name="T44" fmla="*/ 35 w 110"/>
                <a:gd name="T45" fmla="*/ 0 h 35"/>
                <a:gd name="T46" fmla="*/ 0 w 110"/>
                <a:gd name="T47" fmla="*/ 35 h 35"/>
                <a:gd name="T48" fmla="*/ 85 w 110"/>
                <a:gd name="T49" fmla="*/ 35 h 35"/>
                <a:gd name="T50" fmla="*/ 100 w 110"/>
                <a:gd name="T51" fmla="*/ 32 h 35"/>
                <a:gd name="T52" fmla="*/ 85 w 110"/>
                <a:gd name="T53" fmla="*/ 35 h 35"/>
                <a:gd name="T54" fmla="*/ 60 w 110"/>
                <a:gd name="T55" fmla="*/ 25 h 35"/>
                <a:gd name="T56" fmla="*/ 35 w 110"/>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35">
                  <a:moveTo>
                    <a:pt x="100" y="32"/>
                  </a:moveTo>
                  <a:cubicBezTo>
                    <a:pt x="100" y="32"/>
                    <a:pt x="100" y="32"/>
                    <a:pt x="100" y="32"/>
                  </a:cubicBezTo>
                  <a:cubicBezTo>
                    <a:pt x="100" y="32"/>
                    <a:pt x="100" y="32"/>
                    <a:pt x="100" y="32"/>
                  </a:cubicBezTo>
                  <a:moveTo>
                    <a:pt x="109" y="26"/>
                  </a:moveTo>
                  <a:cubicBezTo>
                    <a:pt x="109" y="26"/>
                    <a:pt x="109" y="26"/>
                    <a:pt x="109" y="26"/>
                  </a:cubicBezTo>
                  <a:cubicBezTo>
                    <a:pt x="109" y="26"/>
                    <a:pt x="109" y="26"/>
                    <a:pt x="109"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91" y="35"/>
                    <a:pt x="96" y="34"/>
                    <a:pt x="100" y="32"/>
                  </a:cubicBezTo>
                  <a:cubicBezTo>
                    <a:pt x="95" y="34"/>
                    <a:pt x="90" y="35"/>
                    <a:pt x="85" y="35"/>
                  </a:cubicBezTo>
                  <a:cubicBezTo>
                    <a:pt x="76" y="35"/>
                    <a:pt x="67" y="32"/>
                    <a:pt x="60" y="25"/>
                  </a:cubicBezTo>
                  <a:cubicBezTo>
                    <a:pt x="35" y="0"/>
                    <a:pt x="35" y="0"/>
                    <a:pt x="35" y="0"/>
                  </a:cubicBezTo>
                </a:path>
              </a:pathLst>
            </a:custGeom>
            <a:solidFill>
              <a:srgbClr val="F77303"/>
            </a:solidFill>
            <a:ln w="12700">
              <a:solidFill>
                <a:srgbClr val="F77303"/>
              </a:solidFill>
            </a:ln>
          </p:spPr>
          <p:txBody>
            <a:bodyPr vert="horz" wrap="square" lIns="91440" tIns="45720" rIns="91440" bIns="45720" numCol="1" anchor="t" anchorCtr="0" compatLnSpc="1">
              <a:prstTxWarp prst="textNoShape">
                <a:avLst/>
              </a:prstTxWarp>
            </a:bodyPr>
            <a:lstStyle/>
            <a:p>
              <a:endParaRPr lang="en-US"/>
            </a:p>
          </p:txBody>
        </p:sp>
        <p:sp>
          <p:nvSpPr>
            <p:cNvPr id="289" name="Freeform 65">
              <a:extLst>
                <a:ext uri="{FF2B5EF4-FFF2-40B4-BE49-F238E27FC236}">
                  <a16:creationId xmlns:a16="http://schemas.microsoft.com/office/drawing/2014/main" id="{6698599F-6277-4E24-8CBA-8E31A1A13DA3}"/>
                </a:ext>
              </a:extLst>
            </p:cNvPr>
            <p:cNvSpPr>
              <a:spLocks noEditPoints="1"/>
            </p:cNvSpPr>
            <p:nvPr/>
          </p:nvSpPr>
          <p:spPr bwMode="auto">
            <a:xfrm>
              <a:off x="8510588" y="1093787"/>
              <a:ext cx="58738" cy="119062"/>
            </a:xfrm>
            <a:custGeom>
              <a:avLst/>
              <a:gdLst>
                <a:gd name="T0" fmla="*/ 15 w 33"/>
                <a:gd name="T1" fmla="*/ 68 h 68"/>
                <a:gd name="T2" fmla="*/ 15 w 33"/>
                <a:gd name="T3" fmla="*/ 68 h 68"/>
                <a:gd name="T4" fmla="*/ 15 w 33"/>
                <a:gd name="T5" fmla="*/ 68 h 68"/>
                <a:gd name="T6" fmla="*/ 24 w 33"/>
                <a:gd name="T7" fmla="*/ 62 h 68"/>
                <a:gd name="T8" fmla="*/ 15 w 33"/>
                <a:gd name="T9" fmla="*/ 68 h 68"/>
                <a:gd name="T10" fmla="*/ 24 w 33"/>
                <a:gd name="T11" fmla="*/ 62 h 68"/>
                <a:gd name="T12" fmla="*/ 25 w 33"/>
                <a:gd name="T13" fmla="*/ 61 h 68"/>
                <a:gd name="T14" fmla="*/ 24 w 33"/>
                <a:gd name="T15" fmla="*/ 62 h 68"/>
                <a:gd name="T16" fmla="*/ 25 w 33"/>
                <a:gd name="T17" fmla="*/ 61 h 68"/>
                <a:gd name="T18" fmla="*/ 25 w 33"/>
                <a:gd name="T19" fmla="*/ 61 h 68"/>
                <a:gd name="T20" fmla="*/ 25 w 33"/>
                <a:gd name="T21" fmla="*/ 61 h 68"/>
                <a:gd name="T22" fmla="*/ 25 w 33"/>
                <a:gd name="T23" fmla="*/ 61 h 68"/>
                <a:gd name="T24" fmla="*/ 25 w 33"/>
                <a:gd name="T25" fmla="*/ 61 h 68"/>
                <a:gd name="T26" fmla="*/ 25 w 33"/>
                <a:gd name="T27" fmla="*/ 61 h 68"/>
                <a:gd name="T28" fmla="*/ 25 w 33"/>
                <a:gd name="T29" fmla="*/ 61 h 68"/>
                <a:gd name="T30" fmla="*/ 25 w 33"/>
                <a:gd name="T31" fmla="*/ 61 h 68"/>
                <a:gd name="T32" fmla="*/ 25 w 33"/>
                <a:gd name="T33" fmla="*/ 61 h 68"/>
                <a:gd name="T34" fmla="*/ 25 w 33"/>
                <a:gd name="T35" fmla="*/ 61 h 68"/>
                <a:gd name="T36" fmla="*/ 25 w 33"/>
                <a:gd name="T37" fmla="*/ 61 h 68"/>
                <a:gd name="T38" fmla="*/ 25 w 33"/>
                <a:gd name="T39" fmla="*/ 61 h 68"/>
                <a:gd name="T40" fmla="*/ 25 w 33"/>
                <a:gd name="T41" fmla="*/ 61 h 68"/>
                <a:gd name="T42" fmla="*/ 26 w 33"/>
                <a:gd name="T43" fmla="*/ 61 h 68"/>
                <a:gd name="T44" fmla="*/ 26 w 33"/>
                <a:gd name="T45" fmla="*/ 61 h 68"/>
                <a:gd name="T46" fmla="*/ 26 w 33"/>
                <a:gd name="T47" fmla="*/ 61 h 68"/>
                <a:gd name="T48" fmla="*/ 26 w 33"/>
                <a:gd name="T49" fmla="*/ 60 h 68"/>
                <a:gd name="T50" fmla="*/ 26 w 33"/>
                <a:gd name="T51" fmla="*/ 60 h 68"/>
                <a:gd name="T52" fmla="*/ 26 w 33"/>
                <a:gd name="T53" fmla="*/ 60 h 68"/>
                <a:gd name="T54" fmla="*/ 26 w 33"/>
                <a:gd name="T55" fmla="*/ 60 h 68"/>
                <a:gd name="T56" fmla="*/ 26 w 33"/>
                <a:gd name="T57" fmla="*/ 60 h 68"/>
                <a:gd name="T58" fmla="*/ 26 w 33"/>
                <a:gd name="T59" fmla="*/ 60 h 68"/>
                <a:gd name="T60" fmla="*/ 26 w 33"/>
                <a:gd name="T61" fmla="*/ 60 h 68"/>
                <a:gd name="T62" fmla="*/ 26 w 33"/>
                <a:gd name="T63" fmla="*/ 60 h 68"/>
                <a:gd name="T64" fmla="*/ 26 w 33"/>
                <a:gd name="T65" fmla="*/ 60 h 68"/>
                <a:gd name="T66" fmla="*/ 26 w 33"/>
                <a:gd name="T67" fmla="*/ 60 h 68"/>
                <a:gd name="T68" fmla="*/ 26 w 33"/>
                <a:gd name="T69" fmla="*/ 60 h 68"/>
                <a:gd name="T70" fmla="*/ 26 w 33"/>
                <a:gd name="T71" fmla="*/ 60 h 68"/>
                <a:gd name="T72" fmla="*/ 32 w 33"/>
                <a:gd name="T73" fmla="*/ 51 h 68"/>
                <a:gd name="T74" fmla="*/ 26 w 33"/>
                <a:gd name="T75" fmla="*/ 60 h 68"/>
                <a:gd name="T76" fmla="*/ 32 w 33"/>
                <a:gd name="T77" fmla="*/ 51 h 68"/>
                <a:gd name="T78" fmla="*/ 33 w 33"/>
                <a:gd name="T79" fmla="*/ 50 h 68"/>
                <a:gd name="T80" fmla="*/ 33 w 33"/>
                <a:gd name="T81" fmla="*/ 50 h 68"/>
                <a:gd name="T82" fmla="*/ 33 w 33"/>
                <a:gd name="T83" fmla="*/ 50 h 68"/>
                <a:gd name="T84" fmla="*/ 33 w 33"/>
                <a:gd name="T85" fmla="*/ 21 h 68"/>
                <a:gd name="T86" fmla="*/ 33 w 33"/>
                <a:gd name="T87" fmla="*/ 21 h 68"/>
                <a:gd name="T88" fmla="*/ 33 w 33"/>
                <a:gd name="T89" fmla="*/ 21 h 68"/>
                <a:gd name="T90" fmla="*/ 12 w 33"/>
                <a:gd name="T91" fmla="*/ 2 h 68"/>
                <a:gd name="T92" fmla="*/ 33 w 33"/>
                <a:gd name="T93" fmla="*/ 21 h 68"/>
                <a:gd name="T94" fmla="*/ 25 w 33"/>
                <a:gd name="T95" fmla="*/ 11 h 68"/>
                <a:gd name="T96" fmla="*/ 25 w 33"/>
                <a:gd name="T97" fmla="*/ 11 h 68"/>
                <a:gd name="T98" fmla="*/ 12 w 33"/>
                <a:gd name="T99" fmla="*/ 2 h 68"/>
                <a:gd name="T100" fmla="*/ 12 w 33"/>
                <a:gd name="T101" fmla="*/ 2 h 68"/>
                <a:gd name="T102" fmla="*/ 12 w 33"/>
                <a:gd name="T103" fmla="*/ 2 h 68"/>
                <a:gd name="T104" fmla="*/ 12 w 33"/>
                <a:gd name="T105" fmla="*/ 2 h 68"/>
                <a:gd name="T106" fmla="*/ 0 w 33"/>
                <a:gd name="T107" fmla="*/ 0 h 68"/>
                <a:gd name="T108" fmla="*/ 0 w 33"/>
                <a:gd name="T109" fmla="*/ 0 h 68"/>
                <a:gd name="T110" fmla="*/ 0 w 33"/>
                <a:gd name="T111" fmla="*/ 0 h 68"/>
                <a:gd name="T112" fmla="*/ 4 w 33"/>
                <a:gd name="T113" fmla="*/ 1 h 68"/>
                <a:gd name="T114" fmla="*/ 0 w 33"/>
                <a:gd name="T11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68">
                  <a:moveTo>
                    <a:pt x="15" y="68"/>
                  </a:moveTo>
                  <a:cubicBezTo>
                    <a:pt x="15" y="68"/>
                    <a:pt x="15" y="68"/>
                    <a:pt x="15" y="68"/>
                  </a:cubicBezTo>
                  <a:cubicBezTo>
                    <a:pt x="15" y="68"/>
                    <a:pt x="15" y="68"/>
                    <a:pt x="15" y="68"/>
                  </a:cubicBezTo>
                  <a:moveTo>
                    <a:pt x="24" y="62"/>
                  </a:moveTo>
                  <a:cubicBezTo>
                    <a:pt x="22" y="64"/>
                    <a:pt x="19" y="66"/>
                    <a:pt x="15" y="68"/>
                  </a:cubicBezTo>
                  <a:cubicBezTo>
                    <a:pt x="18" y="66"/>
                    <a:pt x="22" y="64"/>
                    <a:pt x="24" y="62"/>
                  </a:cubicBezTo>
                  <a:moveTo>
                    <a:pt x="25" y="61"/>
                  </a:moveTo>
                  <a:cubicBezTo>
                    <a:pt x="25" y="61"/>
                    <a:pt x="24" y="62"/>
                    <a:pt x="24" y="62"/>
                  </a:cubicBezTo>
                  <a:cubicBezTo>
                    <a:pt x="24" y="62"/>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5" y="61"/>
                  </a:moveTo>
                  <a:cubicBezTo>
                    <a:pt x="25" y="61"/>
                    <a:pt x="25" y="61"/>
                    <a:pt x="25" y="61"/>
                  </a:cubicBezTo>
                  <a:cubicBezTo>
                    <a:pt x="25" y="61"/>
                    <a:pt x="25" y="61"/>
                    <a:pt x="25" y="61"/>
                  </a:cubicBezTo>
                  <a:moveTo>
                    <a:pt x="26" y="61"/>
                  </a:moveTo>
                  <a:cubicBezTo>
                    <a:pt x="26" y="61"/>
                    <a:pt x="26" y="61"/>
                    <a:pt x="26" y="61"/>
                  </a:cubicBezTo>
                  <a:cubicBezTo>
                    <a:pt x="26" y="61"/>
                    <a:pt x="26" y="61"/>
                    <a:pt x="26" y="61"/>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32" y="51"/>
                  </a:moveTo>
                  <a:cubicBezTo>
                    <a:pt x="31" y="54"/>
                    <a:pt x="29" y="57"/>
                    <a:pt x="26" y="60"/>
                  </a:cubicBezTo>
                  <a:cubicBezTo>
                    <a:pt x="29" y="57"/>
                    <a:pt x="31" y="54"/>
                    <a:pt x="32" y="51"/>
                  </a:cubicBezTo>
                  <a:moveTo>
                    <a:pt x="33" y="50"/>
                  </a:moveTo>
                  <a:cubicBezTo>
                    <a:pt x="33" y="50"/>
                    <a:pt x="33" y="50"/>
                    <a:pt x="33" y="50"/>
                  </a:cubicBezTo>
                  <a:cubicBezTo>
                    <a:pt x="33" y="50"/>
                    <a:pt x="33" y="50"/>
                    <a:pt x="33" y="50"/>
                  </a:cubicBezTo>
                  <a:moveTo>
                    <a:pt x="33" y="21"/>
                  </a:moveTo>
                  <a:cubicBezTo>
                    <a:pt x="33" y="21"/>
                    <a:pt x="33" y="21"/>
                    <a:pt x="33" y="21"/>
                  </a:cubicBezTo>
                  <a:cubicBezTo>
                    <a:pt x="33" y="21"/>
                    <a:pt x="33" y="21"/>
                    <a:pt x="33" y="21"/>
                  </a:cubicBezTo>
                  <a:moveTo>
                    <a:pt x="12" y="2"/>
                  </a:moveTo>
                  <a:cubicBezTo>
                    <a:pt x="21" y="6"/>
                    <a:pt x="29" y="13"/>
                    <a:pt x="33" y="21"/>
                  </a:cubicBezTo>
                  <a:cubicBezTo>
                    <a:pt x="31" y="17"/>
                    <a:pt x="28" y="14"/>
                    <a:pt x="25" y="11"/>
                  </a:cubicBezTo>
                  <a:cubicBezTo>
                    <a:pt x="25" y="11"/>
                    <a:pt x="25" y="11"/>
                    <a:pt x="25" y="11"/>
                  </a:cubicBezTo>
                  <a:cubicBezTo>
                    <a:pt x="22" y="7"/>
                    <a:pt x="17" y="4"/>
                    <a:pt x="12" y="2"/>
                  </a:cubicBezTo>
                  <a:moveTo>
                    <a:pt x="12" y="2"/>
                  </a:moveTo>
                  <a:cubicBezTo>
                    <a:pt x="12" y="2"/>
                    <a:pt x="12" y="2"/>
                    <a:pt x="12" y="2"/>
                  </a:cubicBezTo>
                  <a:cubicBezTo>
                    <a:pt x="12" y="2"/>
                    <a:pt x="12" y="2"/>
                    <a:pt x="12" y="2"/>
                  </a:cubicBezTo>
                  <a:moveTo>
                    <a:pt x="0" y="0"/>
                  </a:moveTo>
                  <a:cubicBezTo>
                    <a:pt x="0" y="0"/>
                    <a:pt x="0" y="0"/>
                    <a:pt x="0" y="0"/>
                  </a:cubicBezTo>
                  <a:cubicBezTo>
                    <a:pt x="0" y="0"/>
                    <a:pt x="0" y="0"/>
                    <a:pt x="0" y="0"/>
                  </a:cubicBezTo>
                  <a:cubicBezTo>
                    <a:pt x="2" y="0"/>
                    <a:pt x="3" y="0"/>
                    <a:pt x="4" y="1"/>
                  </a:cubicBezTo>
                  <a:cubicBezTo>
                    <a:pt x="3" y="0"/>
                    <a:pt x="2" y="0"/>
                    <a:pt x="0" y="0"/>
                  </a:cubicBezTo>
                </a:path>
              </a:pathLst>
            </a:custGeom>
            <a:solidFill>
              <a:srgbClr val="F773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66">
              <a:extLst>
                <a:ext uri="{FF2B5EF4-FFF2-40B4-BE49-F238E27FC236}">
                  <a16:creationId xmlns:a16="http://schemas.microsoft.com/office/drawing/2014/main" id="{DC5CBB3D-D004-4FD6-A314-8045572E305E}"/>
                </a:ext>
              </a:extLst>
            </p:cNvPr>
            <p:cNvSpPr>
              <a:spLocks/>
            </p:cNvSpPr>
            <p:nvPr/>
          </p:nvSpPr>
          <p:spPr bwMode="auto">
            <a:xfrm>
              <a:off x="8430709" y="1093787"/>
              <a:ext cx="150813" cy="123825"/>
            </a:xfrm>
            <a:custGeom>
              <a:avLst/>
              <a:gdLst>
                <a:gd name="T0" fmla="*/ 50 w 86"/>
                <a:gd name="T1" fmla="*/ 0 h 71"/>
                <a:gd name="T2" fmla="*/ 50 w 86"/>
                <a:gd name="T3" fmla="*/ 0 h 71"/>
                <a:gd name="T4" fmla="*/ 25 w 86"/>
                <a:gd name="T5" fmla="*/ 11 h 71"/>
                <a:gd name="T6" fmla="*/ 0 w 86"/>
                <a:gd name="T7" fmla="*/ 36 h 71"/>
                <a:gd name="T8" fmla="*/ 25 w 86"/>
                <a:gd name="T9" fmla="*/ 61 h 71"/>
                <a:gd name="T10" fmla="*/ 50 w 86"/>
                <a:gd name="T11" fmla="*/ 71 h 71"/>
                <a:gd name="T12" fmla="*/ 65 w 86"/>
                <a:gd name="T13" fmla="*/ 68 h 71"/>
                <a:gd name="T14" fmla="*/ 65 w 86"/>
                <a:gd name="T15" fmla="*/ 68 h 71"/>
                <a:gd name="T16" fmla="*/ 65 w 86"/>
                <a:gd name="T17" fmla="*/ 68 h 71"/>
                <a:gd name="T18" fmla="*/ 74 w 86"/>
                <a:gd name="T19" fmla="*/ 62 h 71"/>
                <a:gd name="T20" fmla="*/ 74 w 86"/>
                <a:gd name="T21" fmla="*/ 62 h 71"/>
                <a:gd name="T22" fmla="*/ 75 w 86"/>
                <a:gd name="T23" fmla="*/ 61 h 71"/>
                <a:gd name="T24" fmla="*/ 75 w 86"/>
                <a:gd name="T25" fmla="*/ 61 h 71"/>
                <a:gd name="T26" fmla="*/ 75 w 86"/>
                <a:gd name="T27" fmla="*/ 61 h 71"/>
                <a:gd name="T28" fmla="*/ 75 w 86"/>
                <a:gd name="T29" fmla="*/ 61 h 71"/>
                <a:gd name="T30" fmla="*/ 75 w 86"/>
                <a:gd name="T31" fmla="*/ 61 h 71"/>
                <a:gd name="T32" fmla="*/ 75 w 86"/>
                <a:gd name="T33" fmla="*/ 61 h 71"/>
                <a:gd name="T34" fmla="*/ 75 w 86"/>
                <a:gd name="T35" fmla="*/ 61 h 71"/>
                <a:gd name="T36" fmla="*/ 75 w 86"/>
                <a:gd name="T37" fmla="*/ 61 h 71"/>
                <a:gd name="T38" fmla="*/ 75 w 86"/>
                <a:gd name="T39" fmla="*/ 61 h 71"/>
                <a:gd name="T40" fmla="*/ 75 w 86"/>
                <a:gd name="T41" fmla="*/ 61 h 71"/>
                <a:gd name="T42" fmla="*/ 75 w 86"/>
                <a:gd name="T43" fmla="*/ 61 h 71"/>
                <a:gd name="T44" fmla="*/ 76 w 86"/>
                <a:gd name="T45" fmla="*/ 61 h 71"/>
                <a:gd name="T46" fmla="*/ 76 w 86"/>
                <a:gd name="T47" fmla="*/ 61 h 71"/>
                <a:gd name="T48" fmla="*/ 76 w 86"/>
                <a:gd name="T49" fmla="*/ 60 h 71"/>
                <a:gd name="T50" fmla="*/ 76 w 86"/>
                <a:gd name="T51" fmla="*/ 60 h 71"/>
                <a:gd name="T52" fmla="*/ 76 w 86"/>
                <a:gd name="T53" fmla="*/ 60 h 71"/>
                <a:gd name="T54" fmla="*/ 76 w 86"/>
                <a:gd name="T55" fmla="*/ 60 h 71"/>
                <a:gd name="T56" fmla="*/ 76 w 86"/>
                <a:gd name="T57" fmla="*/ 60 h 71"/>
                <a:gd name="T58" fmla="*/ 76 w 86"/>
                <a:gd name="T59" fmla="*/ 60 h 71"/>
                <a:gd name="T60" fmla="*/ 76 w 86"/>
                <a:gd name="T61" fmla="*/ 60 h 71"/>
                <a:gd name="T62" fmla="*/ 76 w 86"/>
                <a:gd name="T63" fmla="*/ 60 h 71"/>
                <a:gd name="T64" fmla="*/ 76 w 86"/>
                <a:gd name="T65" fmla="*/ 60 h 71"/>
                <a:gd name="T66" fmla="*/ 82 w 86"/>
                <a:gd name="T67" fmla="*/ 51 h 71"/>
                <a:gd name="T68" fmla="*/ 83 w 86"/>
                <a:gd name="T69" fmla="*/ 50 h 71"/>
                <a:gd name="T70" fmla="*/ 83 w 86"/>
                <a:gd name="T71" fmla="*/ 50 h 71"/>
                <a:gd name="T72" fmla="*/ 86 w 86"/>
                <a:gd name="T73" fmla="*/ 36 h 71"/>
                <a:gd name="T74" fmla="*/ 83 w 86"/>
                <a:gd name="T75" fmla="*/ 21 h 71"/>
                <a:gd name="T76" fmla="*/ 83 w 86"/>
                <a:gd name="T77" fmla="*/ 21 h 71"/>
                <a:gd name="T78" fmla="*/ 83 w 86"/>
                <a:gd name="T79" fmla="*/ 21 h 71"/>
                <a:gd name="T80" fmla="*/ 62 w 86"/>
                <a:gd name="T81" fmla="*/ 2 h 71"/>
                <a:gd name="T82" fmla="*/ 62 w 86"/>
                <a:gd name="T83" fmla="*/ 2 h 71"/>
                <a:gd name="T84" fmla="*/ 62 w 86"/>
                <a:gd name="T85" fmla="*/ 2 h 71"/>
                <a:gd name="T86" fmla="*/ 54 w 86"/>
                <a:gd name="T87" fmla="*/ 1 h 71"/>
                <a:gd name="T88" fmla="*/ 50 w 86"/>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1">
                  <a:moveTo>
                    <a:pt x="50" y="0"/>
                  </a:moveTo>
                  <a:cubicBezTo>
                    <a:pt x="50" y="0"/>
                    <a:pt x="50" y="0"/>
                    <a:pt x="50" y="0"/>
                  </a:cubicBezTo>
                  <a:cubicBezTo>
                    <a:pt x="41" y="0"/>
                    <a:pt x="32" y="4"/>
                    <a:pt x="25" y="11"/>
                  </a:cubicBezTo>
                  <a:cubicBezTo>
                    <a:pt x="0" y="36"/>
                    <a:pt x="0" y="36"/>
                    <a:pt x="0" y="36"/>
                  </a:cubicBezTo>
                  <a:cubicBezTo>
                    <a:pt x="25" y="61"/>
                    <a:pt x="25" y="61"/>
                    <a:pt x="25" y="61"/>
                  </a:cubicBezTo>
                  <a:cubicBezTo>
                    <a:pt x="32" y="68"/>
                    <a:pt x="41" y="71"/>
                    <a:pt x="50" y="71"/>
                  </a:cubicBezTo>
                  <a:cubicBezTo>
                    <a:pt x="55" y="71"/>
                    <a:pt x="60" y="70"/>
                    <a:pt x="65" y="68"/>
                  </a:cubicBezTo>
                  <a:cubicBezTo>
                    <a:pt x="65" y="68"/>
                    <a:pt x="65" y="68"/>
                    <a:pt x="65" y="68"/>
                  </a:cubicBezTo>
                  <a:cubicBezTo>
                    <a:pt x="65" y="68"/>
                    <a:pt x="65" y="68"/>
                    <a:pt x="65" y="68"/>
                  </a:cubicBezTo>
                  <a:cubicBezTo>
                    <a:pt x="69" y="66"/>
                    <a:pt x="72" y="64"/>
                    <a:pt x="74" y="62"/>
                  </a:cubicBezTo>
                  <a:cubicBezTo>
                    <a:pt x="74" y="62"/>
                    <a:pt x="74" y="62"/>
                    <a:pt x="74" y="62"/>
                  </a:cubicBezTo>
                  <a:cubicBezTo>
                    <a:pt x="74" y="62"/>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5" y="61"/>
                  </a:cubicBezTo>
                  <a:cubicBezTo>
                    <a:pt x="75" y="61"/>
                    <a:pt x="75" y="61"/>
                    <a:pt x="76" y="61"/>
                  </a:cubicBezTo>
                  <a:cubicBezTo>
                    <a:pt x="76" y="61"/>
                    <a:pt x="76" y="61"/>
                    <a:pt x="76" y="61"/>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9" y="57"/>
                    <a:pt x="81" y="54"/>
                    <a:pt x="82" y="51"/>
                  </a:cubicBezTo>
                  <a:cubicBezTo>
                    <a:pt x="82" y="50"/>
                    <a:pt x="82" y="50"/>
                    <a:pt x="83" y="50"/>
                  </a:cubicBezTo>
                  <a:cubicBezTo>
                    <a:pt x="83" y="50"/>
                    <a:pt x="83" y="50"/>
                    <a:pt x="83" y="50"/>
                  </a:cubicBezTo>
                  <a:cubicBezTo>
                    <a:pt x="85" y="46"/>
                    <a:pt x="86" y="41"/>
                    <a:pt x="86" y="36"/>
                  </a:cubicBezTo>
                  <a:cubicBezTo>
                    <a:pt x="86" y="31"/>
                    <a:pt x="85" y="26"/>
                    <a:pt x="83" y="21"/>
                  </a:cubicBezTo>
                  <a:cubicBezTo>
                    <a:pt x="83" y="21"/>
                    <a:pt x="83" y="21"/>
                    <a:pt x="83" y="21"/>
                  </a:cubicBezTo>
                  <a:cubicBezTo>
                    <a:pt x="83" y="21"/>
                    <a:pt x="83" y="21"/>
                    <a:pt x="83" y="21"/>
                  </a:cubicBezTo>
                  <a:cubicBezTo>
                    <a:pt x="79" y="13"/>
                    <a:pt x="71" y="6"/>
                    <a:pt x="62" y="2"/>
                  </a:cubicBezTo>
                  <a:cubicBezTo>
                    <a:pt x="62" y="2"/>
                    <a:pt x="62" y="2"/>
                    <a:pt x="62" y="2"/>
                  </a:cubicBezTo>
                  <a:cubicBezTo>
                    <a:pt x="62" y="2"/>
                    <a:pt x="62" y="2"/>
                    <a:pt x="62" y="2"/>
                  </a:cubicBezTo>
                  <a:cubicBezTo>
                    <a:pt x="59" y="1"/>
                    <a:pt x="57" y="1"/>
                    <a:pt x="54" y="1"/>
                  </a:cubicBezTo>
                  <a:cubicBezTo>
                    <a:pt x="53" y="0"/>
                    <a:pt x="52" y="0"/>
                    <a:pt x="50" y="0"/>
                  </a:cubicBezTo>
                </a:path>
              </a:pathLst>
            </a:custGeom>
            <a:solidFill>
              <a:srgbClr val="F34D00"/>
            </a:solidFill>
            <a:ln w="12700">
              <a:solidFill>
                <a:srgbClr val="F34D00"/>
              </a:solidFill>
            </a:ln>
          </p:spPr>
          <p:txBody>
            <a:bodyPr vert="horz" wrap="square" lIns="91440" tIns="45720" rIns="91440" bIns="45720" numCol="1" anchor="t" anchorCtr="0" compatLnSpc="1">
              <a:prstTxWarp prst="textNoShape">
                <a:avLst/>
              </a:prstTxWarp>
            </a:bodyPr>
            <a:lstStyle/>
            <a:p>
              <a:endParaRPr lang="en-US"/>
            </a:p>
          </p:txBody>
        </p:sp>
      </p:grpSp>
      <p:sp>
        <p:nvSpPr>
          <p:cNvPr id="125" name="Rectangle 4">
            <a:extLst>
              <a:ext uri="{FF2B5EF4-FFF2-40B4-BE49-F238E27FC236}">
                <a16:creationId xmlns:a16="http://schemas.microsoft.com/office/drawing/2014/main" id="{19C86C64-69B8-4C0C-9E83-8E8B8A93FC64}"/>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8227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5D838-0983-489B-A5F1-B91D9E149B27}"/>
              </a:ext>
            </a:extLst>
          </p:cNvPr>
          <p:cNvSpPr>
            <a:spLocks noGrp="1"/>
          </p:cNvSpPr>
          <p:nvPr>
            <p:ph type="title"/>
          </p:nvPr>
        </p:nvSpPr>
        <p:spPr/>
        <p:txBody>
          <a:bodyPr/>
          <a:lstStyle/>
          <a:p>
            <a:r>
              <a:rPr lang="en-US" sz="3200" b="1" dirty="0"/>
              <a:t>Harness the Power of Talos Threat Intelligence </a:t>
            </a:r>
            <a:endParaRPr lang="en-US" sz="3200" dirty="0"/>
          </a:p>
        </p:txBody>
      </p:sp>
      <p:sp>
        <p:nvSpPr>
          <p:cNvPr id="4" name="Rectangle 3">
            <a:extLst>
              <a:ext uri="{FF2B5EF4-FFF2-40B4-BE49-F238E27FC236}">
                <a16:creationId xmlns:a16="http://schemas.microsoft.com/office/drawing/2014/main" id="{9E5BD5BF-839D-4B89-985D-996D804B2057}"/>
              </a:ext>
            </a:extLst>
          </p:cNvPr>
          <p:cNvSpPr/>
          <p:nvPr/>
        </p:nvSpPr>
        <p:spPr>
          <a:xfrm>
            <a:off x="583687" y="1332977"/>
            <a:ext cx="11105709" cy="757580"/>
          </a:xfrm>
          <a:prstGeom prst="rect">
            <a:avLst/>
          </a:prstGeom>
        </p:spPr>
        <p:txBody>
          <a:bodyPr wrap="square">
            <a:spAutoFit/>
          </a:bodyPr>
          <a:lstStyle/>
          <a:p>
            <a:pPr>
              <a:lnSpc>
                <a:spcPct val="114000"/>
              </a:lnSpc>
              <a:spcAft>
                <a:spcPts val="900"/>
              </a:spcAft>
            </a:pPr>
            <a:r>
              <a:rPr lang="en-US" sz="2000" dirty="0">
                <a:solidFill>
                  <a:schemeClr val="bg1"/>
                </a:solidFill>
                <a:latin typeface="+mn-lt"/>
                <a:cs typeface="Arial" panose="020B0604020202020204" pitchFamily="34" charset="0"/>
              </a:rPr>
              <a:t>Talos tracks threats across end points, networks, cloud environments, web, and email providing a comprehensive understanding of cyber threats and solid, actionable intelligence.</a:t>
            </a:r>
          </a:p>
        </p:txBody>
      </p:sp>
      <p:sp>
        <p:nvSpPr>
          <p:cNvPr id="17" name="Rectangle 16">
            <a:extLst>
              <a:ext uri="{FF2B5EF4-FFF2-40B4-BE49-F238E27FC236}">
                <a16:creationId xmlns:a16="http://schemas.microsoft.com/office/drawing/2014/main" id="{FB927FDE-45EB-489C-8418-0E5AF06356C3}"/>
              </a:ext>
            </a:extLst>
          </p:cNvPr>
          <p:cNvSpPr/>
          <p:nvPr/>
        </p:nvSpPr>
        <p:spPr>
          <a:xfrm>
            <a:off x="583687" y="3532895"/>
            <a:ext cx="4246729" cy="2285241"/>
          </a:xfrm>
          <a:prstGeom prst="rect">
            <a:avLst/>
          </a:prstGeom>
        </p:spPr>
        <p:txBody>
          <a:bodyPr wrap="square">
            <a:spAutoFit/>
          </a:bodyPr>
          <a:lstStyle/>
          <a:p>
            <a:pPr marL="342900" indent="-342900">
              <a:spcAft>
                <a:spcPts val="900"/>
              </a:spcAft>
              <a:buFont typeface="Arial" panose="020B0604020202020204" pitchFamily="34" charset="0"/>
              <a:buChar char="•"/>
            </a:pPr>
            <a:r>
              <a:rPr lang="en-US" sz="2000" dirty="0">
                <a:solidFill>
                  <a:schemeClr val="bg1"/>
                </a:solidFill>
                <a:latin typeface="+mn-lt"/>
                <a:cs typeface="Arial" panose="020B0604020202020204" pitchFamily="34" charset="0"/>
              </a:rPr>
              <a:t>Talos security intelligence is the industry’s most powerful cyber threat protection. </a:t>
            </a:r>
          </a:p>
          <a:p>
            <a:pPr marL="342900" indent="-342900">
              <a:spcAft>
                <a:spcPts val="900"/>
              </a:spcAft>
              <a:buFont typeface="Arial" panose="020B0604020202020204" pitchFamily="34" charset="0"/>
              <a:buChar char="•"/>
            </a:pPr>
            <a:r>
              <a:rPr lang="en-US" sz="2000" dirty="0">
                <a:solidFill>
                  <a:schemeClr val="bg1"/>
                </a:solidFill>
                <a:latin typeface="+mn-lt"/>
                <a:cs typeface="Arial" panose="020B0604020202020204" pitchFamily="34" charset="0"/>
              </a:rPr>
              <a:t>19.7B threats blocked per day</a:t>
            </a:r>
          </a:p>
          <a:p>
            <a:pPr marL="342900" indent="-342900">
              <a:spcAft>
                <a:spcPts val="900"/>
              </a:spcAft>
              <a:buFont typeface="Arial" panose="020B0604020202020204" pitchFamily="34" charset="0"/>
              <a:buChar char="•"/>
            </a:pPr>
            <a:r>
              <a:rPr lang="en-US" sz="2000" dirty="0">
                <a:solidFill>
                  <a:schemeClr val="bg1"/>
                </a:solidFill>
                <a:latin typeface="+mn-lt"/>
                <a:cs typeface="Arial" panose="020B0604020202020204" pitchFamily="34" charset="0"/>
              </a:rPr>
              <a:t>600B emails inspected per day</a:t>
            </a:r>
          </a:p>
          <a:p>
            <a:pPr marL="342900" indent="-342900">
              <a:spcAft>
                <a:spcPts val="900"/>
              </a:spcAft>
              <a:buFont typeface="Arial" panose="020B0604020202020204" pitchFamily="34" charset="0"/>
              <a:buChar char="•"/>
            </a:pPr>
            <a:r>
              <a:rPr lang="en-US" sz="2000" dirty="0">
                <a:solidFill>
                  <a:schemeClr val="bg1"/>
                </a:solidFill>
                <a:latin typeface="+mn-lt"/>
                <a:cs typeface="Arial" panose="020B0604020202020204" pitchFamily="34" charset="0"/>
              </a:rPr>
              <a:t>1.5M malware samples per day</a:t>
            </a:r>
          </a:p>
        </p:txBody>
      </p:sp>
      <p:pic>
        <p:nvPicPr>
          <p:cNvPr id="18" name="Graphic 17">
            <a:extLst>
              <a:ext uri="{FF2B5EF4-FFF2-40B4-BE49-F238E27FC236}">
                <a16:creationId xmlns:a16="http://schemas.microsoft.com/office/drawing/2014/main" id="{CB404779-A443-4DBA-A939-83F1E765E5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295" y="2514987"/>
            <a:ext cx="2984681" cy="633114"/>
          </a:xfrm>
          <a:prstGeom prst="rect">
            <a:avLst/>
          </a:prstGeom>
        </p:spPr>
      </p:pic>
      <p:sp>
        <p:nvSpPr>
          <p:cNvPr id="23" name="Rectangle: Rounded Corners 22">
            <a:extLst>
              <a:ext uri="{FF2B5EF4-FFF2-40B4-BE49-F238E27FC236}">
                <a16:creationId xmlns:a16="http://schemas.microsoft.com/office/drawing/2014/main" id="{4C8D5EB4-6CCA-48A6-B100-03B438259BAF}"/>
              </a:ext>
            </a:extLst>
          </p:cNvPr>
          <p:cNvSpPr/>
          <p:nvPr/>
        </p:nvSpPr>
        <p:spPr>
          <a:xfrm>
            <a:off x="5711858" y="2959769"/>
            <a:ext cx="5641278" cy="3003375"/>
          </a:xfrm>
          <a:prstGeom prst="roundRect">
            <a:avLst/>
          </a:prstGeom>
          <a:noFill/>
          <a:ln w="44450" cap="rnd">
            <a:solidFill>
              <a:srgbClr val="20BF6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4075A76D-E7BF-4D56-9BF9-253D8FD1E6D7}"/>
              </a:ext>
            </a:extLst>
          </p:cNvPr>
          <p:cNvGrpSpPr/>
          <p:nvPr/>
        </p:nvGrpSpPr>
        <p:grpSpPr>
          <a:xfrm>
            <a:off x="7947510" y="2367152"/>
            <a:ext cx="1256035" cy="1185234"/>
            <a:chOff x="7409119" y="3533812"/>
            <a:chExt cx="1256035" cy="1185234"/>
          </a:xfrm>
        </p:grpSpPr>
        <p:sp>
          <p:nvSpPr>
            <p:cNvPr id="24" name="Rectangle 23">
              <a:extLst>
                <a:ext uri="{FF2B5EF4-FFF2-40B4-BE49-F238E27FC236}">
                  <a16:creationId xmlns:a16="http://schemas.microsoft.com/office/drawing/2014/main" id="{D61F96E7-1A77-4C21-866E-852CC844790B}"/>
                </a:ext>
              </a:extLst>
            </p:cNvPr>
            <p:cNvSpPr/>
            <p:nvPr/>
          </p:nvSpPr>
          <p:spPr>
            <a:xfrm>
              <a:off x="7500494" y="4077458"/>
              <a:ext cx="1096131" cy="156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3E5E153-76C0-4C11-ACEF-700539B8A967}"/>
                </a:ext>
              </a:extLst>
            </p:cNvPr>
            <p:cNvGrpSpPr/>
            <p:nvPr/>
          </p:nvGrpSpPr>
          <p:grpSpPr>
            <a:xfrm>
              <a:off x="7409119" y="3533812"/>
              <a:ext cx="1256035" cy="1185234"/>
              <a:chOff x="3125188" y="3327558"/>
              <a:chExt cx="1199148" cy="1237127"/>
            </a:xfrm>
          </p:grpSpPr>
          <p:pic>
            <p:nvPicPr>
              <p:cNvPr id="31" name="Graphic 30">
                <a:extLst>
                  <a:ext uri="{FF2B5EF4-FFF2-40B4-BE49-F238E27FC236}">
                    <a16:creationId xmlns:a16="http://schemas.microsoft.com/office/drawing/2014/main" id="{5E321C90-C4A7-46CC-B54E-D1D59C3029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2094" y="3373620"/>
                <a:ext cx="592242" cy="1145001"/>
              </a:xfrm>
              <a:prstGeom prst="rect">
                <a:avLst/>
              </a:prstGeom>
            </p:spPr>
          </p:pic>
          <p:pic>
            <p:nvPicPr>
              <p:cNvPr id="32" name="Graphic 31">
                <a:extLst>
                  <a:ext uri="{FF2B5EF4-FFF2-40B4-BE49-F238E27FC236}">
                    <a16:creationId xmlns:a16="http://schemas.microsoft.com/office/drawing/2014/main" id="{040F45B3-3075-4697-8122-3AD1EA383C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5188" y="3327558"/>
                <a:ext cx="565920" cy="1237127"/>
              </a:xfrm>
              <a:prstGeom prst="rect">
                <a:avLst/>
              </a:prstGeom>
            </p:spPr>
          </p:pic>
        </p:grpSp>
      </p:grpSp>
      <p:pic>
        <p:nvPicPr>
          <p:cNvPr id="26" name="Graphic 25">
            <a:extLst>
              <a:ext uri="{FF2B5EF4-FFF2-40B4-BE49-F238E27FC236}">
                <a16:creationId xmlns:a16="http://schemas.microsoft.com/office/drawing/2014/main" id="{4EADA5F5-6E28-447B-9561-AF4B368C3D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88264" y="5421819"/>
            <a:ext cx="1194759" cy="968166"/>
          </a:xfrm>
          <a:prstGeom prst="rect">
            <a:avLst/>
          </a:prstGeom>
        </p:spPr>
      </p:pic>
      <p:pic>
        <p:nvPicPr>
          <p:cNvPr id="27" name="Graphic 26">
            <a:extLst>
              <a:ext uri="{FF2B5EF4-FFF2-40B4-BE49-F238E27FC236}">
                <a16:creationId xmlns:a16="http://schemas.microsoft.com/office/drawing/2014/main" id="{87BA7C17-A971-434A-A8D8-A3E6045496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92456" y="5342307"/>
            <a:ext cx="1309570" cy="868592"/>
          </a:xfrm>
          <a:prstGeom prst="rect">
            <a:avLst/>
          </a:prstGeom>
        </p:spPr>
      </p:pic>
      <p:pic>
        <p:nvPicPr>
          <p:cNvPr id="28" name="Graphic 27">
            <a:extLst>
              <a:ext uri="{FF2B5EF4-FFF2-40B4-BE49-F238E27FC236}">
                <a16:creationId xmlns:a16="http://schemas.microsoft.com/office/drawing/2014/main" id="{EB47F283-CA4A-45A5-823E-3B61466C85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1369" y="5342307"/>
            <a:ext cx="1082401" cy="1082401"/>
          </a:xfrm>
          <a:prstGeom prst="rect">
            <a:avLst/>
          </a:prstGeom>
        </p:spPr>
      </p:pic>
      <p:sp>
        <p:nvSpPr>
          <p:cNvPr id="29" name="Rectangle 28">
            <a:extLst>
              <a:ext uri="{FF2B5EF4-FFF2-40B4-BE49-F238E27FC236}">
                <a16:creationId xmlns:a16="http://schemas.microsoft.com/office/drawing/2014/main" id="{D8678CE3-7965-4D5E-A437-09C1C9347857}"/>
              </a:ext>
            </a:extLst>
          </p:cNvPr>
          <p:cNvSpPr/>
          <p:nvPr/>
        </p:nvSpPr>
        <p:spPr>
          <a:xfrm>
            <a:off x="9149149" y="5908167"/>
            <a:ext cx="879551" cy="1105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3E6EF692-DDBC-4688-9129-51C33B873BC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49757" y="5342307"/>
            <a:ext cx="1309570" cy="893589"/>
          </a:xfrm>
          <a:prstGeom prst="rect">
            <a:avLst/>
          </a:prstGeom>
        </p:spPr>
      </p:pic>
      <p:sp>
        <p:nvSpPr>
          <p:cNvPr id="33" name="Rectangle 32">
            <a:extLst>
              <a:ext uri="{FF2B5EF4-FFF2-40B4-BE49-F238E27FC236}">
                <a16:creationId xmlns:a16="http://schemas.microsoft.com/office/drawing/2014/main" id="{B31B02A6-2379-47B2-874D-746165E0DBA8}"/>
              </a:ext>
            </a:extLst>
          </p:cNvPr>
          <p:cNvSpPr/>
          <p:nvPr/>
        </p:nvSpPr>
        <p:spPr>
          <a:xfrm>
            <a:off x="6149180" y="3840695"/>
            <a:ext cx="4750905" cy="1186030"/>
          </a:xfrm>
          <a:prstGeom prst="rect">
            <a:avLst/>
          </a:prstGeom>
        </p:spPr>
        <p:txBody>
          <a:bodyPr wrap="square">
            <a:spAutoFit/>
          </a:bodyPr>
          <a:lstStyle/>
          <a:p>
            <a:pPr algn="ctr">
              <a:lnSpc>
                <a:spcPct val="114000"/>
              </a:lnSpc>
              <a:spcAft>
                <a:spcPts val="900"/>
              </a:spcAft>
            </a:pPr>
            <a:r>
              <a:rPr lang="en-US" sz="1600" dirty="0">
                <a:solidFill>
                  <a:srgbClr val="1E272E"/>
                </a:solidFill>
                <a:latin typeface="+mn-lt"/>
                <a:cs typeface="Arial" panose="020B0604020202020204" pitchFamily="34" charset="0"/>
              </a:rPr>
              <a:t>When you own a Cisco® security product, you’re automatically harnessing the power of Talos threat intelligence, which Cisco integrates into every solution. </a:t>
            </a:r>
          </a:p>
        </p:txBody>
      </p:sp>
      <p:sp>
        <p:nvSpPr>
          <p:cNvPr id="19" name="Rectangle 4">
            <a:extLst>
              <a:ext uri="{FF2B5EF4-FFF2-40B4-BE49-F238E27FC236}">
                <a16:creationId xmlns:a16="http://schemas.microsoft.com/office/drawing/2014/main" id="{F34C6D0F-FB55-451B-B38E-BC1767D504F2}"/>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59726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873AF5DA-1522-434A-896B-C35282519A8F}"/>
              </a:ext>
            </a:extLst>
          </p:cNvPr>
          <p:cNvGrpSpPr/>
          <p:nvPr/>
        </p:nvGrpSpPr>
        <p:grpSpPr>
          <a:xfrm>
            <a:off x="0" y="2645249"/>
            <a:ext cx="12022283" cy="3390878"/>
            <a:chOff x="0" y="3474720"/>
            <a:chExt cx="12022283" cy="2498007"/>
          </a:xfrm>
          <a:solidFill>
            <a:schemeClr val="bg2"/>
          </a:solidFill>
        </p:grpSpPr>
        <p:sp>
          <p:nvSpPr>
            <p:cNvPr id="96" name="Rounded Rectangle 12">
              <a:extLst>
                <a:ext uri="{FF2B5EF4-FFF2-40B4-BE49-F238E27FC236}">
                  <a16:creationId xmlns:a16="http://schemas.microsoft.com/office/drawing/2014/main" id="{C993885C-C26C-44BF-9D55-06728C2B11E0}"/>
                </a:ext>
              </a:extLst>
            </p:cNvPr>
            <p:cNvSpPr/>
            <p:nvPr/>
          </p:nvSpPr>
          <p:spPr>
            <a:xfrm rot="5400000">
              <a:off x="6213082" y="163527"/>
              <a:ext cx="2498007" cy="91203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marL="0" marR="0" lvl="0" indent="0" algn="ctr" defTabSz="609585" rtl="0" eaLnBrk="0" fontAlgn="base" latinLnBrk="0" hangingPunct="0">
                <a:lnSpc>
                  <a:spcPct val="85000"/>
                </a:lnSpc>
                <a:spcBef>
                  <a:spcPct val="50000"/>
                </a:spcBef>
                <a:spcAft>
                  <a:spcPct val="0"/>
                </a:spcAft>
                <a:buClrTx/>
                <a:buSzTx/>
                <a:buFontTx/>
                <a:buNone/>
                <a:tabLst/>
                <a:defRPr/>
              </a:pPr>
              <a:endParaRPr kumimoji="0" lang="en-US" sz="17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97" name="Rectangle 96">
              <a:extLst>
                <a:ext uri="{FF2B5EF4-FFF2-40B4-BE49-F238E27FC236}">
                  <a16:creationId xmlns:a16="http://schemas.microsoft.com/office/drawing/2014/main" id="{A73C487F-FF62-4209-AC35-336650EB9712}"/>
                </a:ext>
              </a:extLst>
            </p:cNvPr>
            <p:cNvSpPr/>
            <p:nvPr/>
          </p:nvSpPr>
          <p:spPr>
            <a:xfrm>
              <a:off x="0" y="3474720"/>
              <a:ext cx="9416392" cy="249800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grpSp>
      <p:sp>
        <p:nvSpPr>
          <p:cNvPr id="2" name="Title 1">
            <a:extLst>
              <a:ext uri="{FF2B5EF4-FFF2-40B4-BE49-F238E27FC236}">
                <a16:creationId xmlns:a16="http://schemas.microsoft.com/office/drawing/2014/main" id="{8C8BFBB1-DFCB-AD44-B4C1-28BC296D4AD7}"/>
              </a:ext>
            </a:extLst>
          </p:cNvPr>
          <p:cNvSpPr>
            <a:spLocks noGrp="1"/>
          </p:cNvSpPr>
          <p:nvPr>
            <p:ph type="title"/>
          </p:nvPr>
        </p:nvSpPr>
        <p:spPr>
          <a:xfrm>
            <a:off x="640080" y="455085"/>
            <a:ext cx="11127317" cy="975783"/>
          </a:xfrm>
        </p:spPr>
        <p:txBody>
          <a:bodyPr/>
          <a:lstStyle/>
          <a:p>
            <a:r>
              <a:rPr lang="en-US" sz="3200" b="1" dirty="0">
                <a:solidFill>
                  <a:schemeClr val="bg2"/>
                </a:solidFill>
              </a:rPr>
              <a:t>Positioning Cybercrime Protection Solutions</a:t>
            </a:r>
          </a:p>
        </p:txBody>
      </p:sp>
      <p:sp>
        <p:nvSpPr>
          <p:cNvPr id="7" name="TextBox 6">
            <a:extLst>
              <a:ext uri="{FF2B5EF4-FFF2-40B4-BE49-F238E27FC236}">
                <a16:creationId xmlns:a16="http://schemas.microsoft.com/office/drawing/2014/main" id="{F3294252-20BB-7947-9593-9FD71DE640EE}"/>
              </a:ext>
            </a:extLst>
          </p:cNvPr>
          <p:cNvSpPr txBox="1"/>
          <p:nvPr/>
        </p:nvSpPr>
        <p:spPr>
          <a:xfrm>
            <a:off x="640079" y="1240479"/>
            <a:ext cx="10911841" cy="1200329"/>
          </a:xfrm>
          <a:prstGeom prst="rect">
            <a:avLst/>
          </a:prstGeom>
          <a:noFill/>
        </p:spPr>
        <p:txBody>
          <a:bodyPr wrap="square" rtlCol="0">
            <a:spAutoFit/>
          </a:bodyPr>
          <a:lstStyle/>
          <a:p>
            <a:r>
              <a:rPr lang="en-US" sz="1200" dirty="0">
                <a:solidFill>
                  <a:schemeClr val="bg2"/>
                </a:solidFill>
                <a:latin typeface="+mn-lt"/>
                <a:cs typeface="Calibri" panose="020F0502020204030204" pitchFamily="34" charset="0"/>
              </a:rPr>
              <a:t>Cybersecurity is increasingly viewed as important as any other part of the organization by small business executives, but many still view cybersecurity as an expense, rather than an essential business cost. Obviously, every business needs good backup systems so they can restore their data if they’re attacked. But it’s better to stop a cyberattack before it damages anything in the first place. Protecting against cybercrime is a key IT challenge for small businesses.</a:t>
            </a:r>
          </a:p>
          <a:p>
            <a:r>
              <a:rPr lang="en-US" sz="1200" dirty="0">
                <a:solidFill>
                  <a:schemeClr val="bg2"/>
                </a:solidFill>
                <a:latin typeface="+mn-lt"/>
                <a:cs typeface="Calibri" panose="020F0502020204030204" pitchFamily="34" charset="0"/>
              </a:rPr>
              <a:t> </a:t>
            </a:r>
          </a:p>
          <a:p>
            <a:r>
              <a:rPr lang="en-US" sz="1200" dirty="0">
                <a:solidFill>
                  <a:schemeClr val="bg2"/>
                </a:solidFill>
                <a:latin typeface="+mn-lt"/>
                <a:cs typeface="Calibri" panose="020F0502020204030204" pitchFamily="34" charset="0"/>
              </a:rPr>
              <a:t>Cisco® cloud-based security solutions are easy to set up. They also work better together and are easier to manage than separately sourced products. </a:t>
            </a:r>
            <a:r>
              <a:rPr lang="en-US" sz="1200" dirty="0">
                <a:solidFill>
                  <a:srgbClr val="FFFFFF"/>
                </a:solidFill>
                <a:latin typeface="CiscoSansTT ExtraLight"/>
              </a:rPr>
              <a:t>Small businesses get the peace of mind they need at a cost they can afford with Cisco Designed cloud-based security solutions.</a:t>
            </a:r>
          </a:p>
        </p:txBody>
      </p:sp>
      <p:sp>
        <p:nvSpPr>
          <p:cNvPr id="8" name="TextBox 7">
            <a:extLst>
              <a:ext uri="{FF2B5EF4-FFF2-40B4-BE49-F238E27FC236}">
                <a16:creationId xmlns:a16="http://schemas.microsoft.com/office/drawing/2014/main" id="{2BD7DF5B-CA53-C844-A989-AD296AA5B430}"/>
              </a:ext>
            </a:extLst>
          </p:cNvPr>
          <p:cNvSpPr txBox="1"/>
          <p:nvPr/>
        </p:nvSpPr>
        <p:spPr>
          <a:xfrm>
            <a:off x="1936462" y="2773176"/>
            <a:ext cx="8826421" cy="646331"/>
          </a:xfrm>
          <a:prstGeom prst="rect">
            <a:avLst/>
          </a:prstGeom>
          <a:noFill/>
        </p:spPr>
        <p:txBody>
          <a:bodyPr wrap="square" rtlCol="0" anchor="ctr">
            <a:spAutoFit/>
          </a:bodyPr>
          <a:lstStyle/>
          <a:p>
            <a:pPr lvl="0"/>
            <a:r>
              <a:rPr lang="en-US" dirty="0">
                <a:solidFill>
                  <a:schemeClr val="tx2"/>
                </a:solidFill>
                <a:latin typeface="+mn-lt"/>
              </a:rPr>
              <a:t>Protect the business from cyberattacks by securing four key areas: people, devices, email, and the network.</a:t>
            </a:r>
          </a:p>
        </p:txBody>
      </p:sp>
      <p:sp>
        <p:nvSpPr>
          <p:cNvPr id="38" name="TextBox 37">
            <a:extLst>
              <a:ext uri="{FF2B5EF4-FFF2-40B4-BE49-F238E27FC236}">
                <a16:creationId xmlns:a16="http://schemas.microsoft.com/office/drawing/2014/main" id="{172EB011-5076-B847-8C1C-5D1545FD7D64}"/>
              </a:ext>
            </a:extLst>
          </p:cNvPr>
          <p:cNvSpPr txBox="1"/>
          <p:nvPr/>
        </p:nvSpPr>
        <p:spPr>
          <a:xfrm>
            <a:off x="1936462" y="3559426"/>
            <a:ext cx="9416392" cy="671915"/>
          </a:xfrm>
          <a:prstGeom prst="rect">
            <a:avLst/>
          </a:prstGeom>
          <a:noFill/>
        </p:spPr>
        <p:txBody>
          <a:bodyPr wrap="square" rtlCol="0" anchor="ctr">
            <a:spAutoFit/>
          </a:bodyPr>
          <a:lstStyle/>
          <a:p>
            <a:pPr marR="0" lvl="0">
              <a:lnSpc>
                <a:spcPct val="107000"/>
              </a:lnSpc>
              <a:spcBef>
                <a:spcPts val="0"/>
              </a:spcBef>
              <a:spcAft>
                <a:spcPts val="800"/>
              </a:spcAft>
            </a:pPr>
            <a:r>
              <a:rPr lang="en-US" dirty="0">
                <a:solidFill>
                  <a:schemeClr val="tx2"/>
                </a:solidFill>
                <a:latin typeface="+mn-lt"/>
              </a:rPr>
              <a:t>Secure and protect confidential customer, employee, and partner data, while minimizing the ever-present threat of ransomware attacks, phishing, spoofing, and spam.</a:t>
            </a:r>
          </a:p>
        </p:txBody>
      </p:sp>
      <p:sp>
        <p:nvSpPr>
          <p:cNvPr id="39" name="TextBox 38">
            <a:extLst>
              <a:ext uri="{FF2B5EF4-FFF2-40B4-BE49-F238E27FC236}">
                <a16:creationId xmlns:a16="http://schemas.microsoft.com/office/drawing/2014/main" id="{EA6FEC2D-931E-F148-8E2C-7EDF7B60F460}"/>
              </a:ext>
            </a:extLst>
          </p:cNvPr>
          <p:cNvSpPr txBox="1"/>
          <p:nvPr/>
        </p:nvSpPr>
        <p:spPr>
          <a:xfrm>
            <a:off x="1936462" y="4377231"/>
            <a:ext cx="9307271" cy="671915"/>
          </a:xfrm>
          <a:prstGeom prst="rect">
            <a:avLst/>
          </a:prstGeom>
          <a:noFill/>
        </p:spPr>
        <p:txBody>
          <a:bodyPr wrap="square" rtlCol="0" anchor="ctr">
            <a:spAutoFit/>
          </a:bodyPr>
          <a:lstStyle/>
          <a:p>
            <a:pPr marR="0" lvl="0">
              <a:lnSpc>
                <a:spcPct val="107000"/>
              </a:lnSpc>
              <a:spcBef>
                <a:spcPts val="0"/>
              </a:spcBef>
              <a:spcAft>
                <a:spcPts val="800"/>
              </a:spcAft>
            </a:pPr>
            <a:r>
              <a:rPr lang="en-US" dirty="0">
                <a:solidFill>
                  <a:schemeClr val="tx2"/>
                </a:solidFill>
                <a:latin typeface="+mn-lt"/>
              </a:rPr>
              <a:t>Protect users and devices with verified access, threat detection, and cloud-delivered security, so employees can work securely from any device, at any time, in any location</a:t>
            </a:r>
            <a:r>
              <a:rPr lang="en-US" sz="1600" dirty="0">
                <a:latin typeface="Calibri" panose="020F0502020204030204" pitchFamily="34" charset="0"/>
                <a:ea typeface="Calibri" panose="020F0502020204030204" pitchFamily="34" charset="0"/>
                <a:cs typeface="Calibri" panose="020F0502020204030204" pitchFamily="34"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AC48D4EA-7F18-424F-B93D-82452E0EC162}"/>
              </a:ext>
            </a:extLst>
          </p:cNvPr>
          <p:cNvGrpSpPr>
            <a:grpSpLocks noChangeAspect="1"/>
          </p:cNvGrpSpPr>
          <p:nvPr/>
        </p:nvGrpSpPr>
        <p:grpSpPr>
          <a:xfrm>
            <a:off x="1078992" y="2789414"/>
            <a:ext cx="536394" cy="548640"/>
            <a:chOff x="4170535" y="2985391"/>
            <a:chExt cx="656981" cy="671980"/>
          </a:xfrm>
        </p:grpSpPr>
        <p:sp>
          <p:nvSpPr>
            <p:cNvPr id="44" name="Oval 245">
              <a:extLst>
                <a:ext uri="{FF2B5EF4-FFF2-40B4-BE49-F238E27FC236}">
                  <a16:creationId xmlns:a16="http://schemas.microsoft.com/office/drawing/2014/main" id="{9A45E083-B4DB-DD4F-84CF-B35C5DF6E773}"/>
                </a:ext>
              </a:extLst>
            </p:cNvPr>
            <p:cNvSpPr>
              <a:spLocks noChangeArrowheads="1"/>
            </p:cNvSpPr>
            <p:nvPr/>
          </p:nvSpPr>
          <p:spPr bwMode="auto">
            <a:xfrm>
              <a:off x="4170535" y="3006391"/>
              <a:ext cx="647980" cy="650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5" name="Freeform 246">
              <a:extLst>
                <a:ext uri="{FF2B5EF4-FFF2-40B4-BE49-F238E27FC236}">
                  <a16:creationId xmlns:a16="http://schemas.microsoft.com/office/drawing/2014/main" id="{A6078974-3CF7-554D-839E-78DA6AEB1801}"/>
                </a:ext>
              </a:extLst>
            </p:cNvPr>
            <p:cNvSpPr>
              <a:spLocks/>
            </p:cNvSpPr>
            <p:nvPr/>
          </p:nvSpPr>
          <p:spPr bwMode="auto">
            <a:xfrm>
              <a:off x="4640521" y="3165386"/>
              <a:ext cx="179995" cy="455986"/>
            </a:xfrm>
            <a:custGeom>
              <a:avLst/>
              <a:gdLst>
                <a:gd name="T0" fmla="*/ 56 w 76"/>
                <a:gd name="T1" fmla="*/ 0 h 193"/>
                <a:gd name="T2" fmla="*/ 56 w 76"/>
                <a:gd name="T3" fmla="*/ 0 h 193"/>
                <a:gd name="T4" fmla="*/ 75 w 76"/>
                <a:gd name="T5" fmla="*/ 71 h 193"/>
                <a:gd name="T6" fmla="*/ 0 w 76"/>
                <a:gd name="T7" fmla="*/ 193 h 193"/>
                <a:gd name="T8" fmla="*/ 76 w 76"/>
                <a:gd name="T9" fmla="*/ 70 h 193"/>
                <a:gd name="T10" fmla="*/ 56 w 76"/>
                <a:gd name="T11" fmla="*/ 0 h 193"/>
              </a:gdLst>
              <a:ahLst/>
              <a:cxnLst>
                <a:cxn ang="0">
                  <a:pos x="T0" y="T1"/>
                </a:cxn>
                <a:cxn ang="0">
                  <a:pos x="T2" y="T3"/>
                </a:cxn>
                <a:cxn ang="0">
                  <a:pos x="T4" y="T5"/>
                </a:cxn>
                <a:cxn ang="0">
                  <a:pos x="T6" y="T7"/>
                </a:cxn>
                <a:cxn ang="0">
                  <a:pos x="T8" y="T9"/>
                </a:cxn>
                <a:cxn ang="0">
                  <a:pos x="T10" y="T11"/>
                </a:cxn>
              </a:cxnLst>
              <a:rect l="0" t="0" r="r" b="b"/>
              <a:pathLst>
                <a:path w="76" h="193">
                  <a:moveTo>
                    <a:pt x="56" y="0"/>
                  </a:moveTo>
                  <a:cubicBezTo>
                    <a:pt x="56" y="0"/>
                    <a:pt x="56" y="0"/>
                    <a:pt x="56" y="0"/>
                  </a:cubicBezTo>
                  <a:cubicBezTo>
                    <a:pt x="68" y="21"/>
                    <a:pt x="75" y="45"/>
                    <a:pt x="75" y="71"/>
                  </a:cubicBezTo>
                  <a:cubicBezTo>
                    <a:pt x="75" y="124"/>
                    <a:pt x="45" y="170"/>
                    <a:pt x="0" y="193"/>
                  </a:cubicBezTo>
                  <a:cubicBezTo>
                    <a:pt x="45" y="170"/>
                    <a:pt x="76" y="124"/>
                    <a:pt x="76" y="70"/>
                  </a:cubicBezTo>
                  <a:cubicBezTo>
                    <a:pt x="76" y="44"/>
                    <a:pt x="69" y="20"/>
                    <a:pt x="56" y="0"/>
                  </a:cubicBezTo>
                </a:path>
              </a:pathLst>
            </a:custGeom>
            <a:solidFill>
              <a:srgbClr val="A7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6" name="Freeform 247">
              <a:extLst>
                <a:ext uri="{FF2B5EF4-FFF2-40B4-BE49-F238E27FC236}">
                  <a16:creationId xmlns:a16="http://schemas.microsoft.com/office/drawing/2014/main" id="{812FBD2A-DD60-854A-9D3D-1C2CA1961315}"/>
                </a:ext>
              </a:extLst>
            </p:cNvPr>
            <p:cNvSpPr>
              <a:spLocks/>
            </p:cNvSpPr>
            <p:nvPr/>
          </p:nvSpPr>
          <p:spPr bwMode="auto">
            <a:xfrm>
              <a:off x="4440527" y="3165386"/>
              <a:ext cx="377988" cy="488985"/>
            </a:xfrm>
            <a:custGeom>
              <a:avLst/>
              <a:gdLst>
                <a:gd name="T0" fmla="*/ 141 w 160"/>
                <a:gd name="T1" fmla="*/ 0 h 207"/>
                <a:gd name="T2" fmla="*/ 47 w 160"/>
                <a:gd name="T3" fmla="*/ 141 h 207"/>
                <a:gd name="T4" fmla="*/ 47 w 160"/>
                <a:gd name="T5" fmla="*/ 141 h 207"/>
                <a:gd name="T6" fmla="*/ 47 w 160"/>
                <a:gd name="T7" fmla="*/ 141 h 207"/>
                <a:gd name="T8" fmla="*/ 47 w 160"/>
                <a:gd name="T9" fmla="*/ 141 h 207"/>
                <a:gd name="T10" fmla="*/ 47 w 160"/>
                <a:gd name="T11" fmla="*/ 141 h 207"/>
                <a:gd name="T12" fmla="*/ 47 w 160"/>
                <a:gd name="T13" fmla="*/ 141 h 207"/>
                <a:gd name="T14" fmla="*/ 47 w 160"/>
                <a:gd name="T15" fmla="*/ 142 h 207"/>
                <a:gd name="T16" fmla="*/ 47 w 160"/>
                <a:gd name="T17" fmla="*/ 142 h 207"/>
                <a:gd name="T18" fmla="*/ 47 w 160"/>
                <a:gd name="T19" fmla="*/ 142 h 207"/>
                <a:gd name="T20" fmla="*/ 47 w 160"/>
                <a:gd name="T21" fmla="*/ 142 h 207"/>
                <a:gd name="T22" fmla="*/ 47 w 160"/>
                <a:gd name="T23" fmla="*/ 142 h 207"/>
                <a:gd name="T24" fmla="*/ 46 w 160"/>
                <a:gd name="T25" fmla="*/ 142 h 207"/>
                <a:gd name="T26" fmla="*/ 46 w 160"/>
                <a:gd name="T27" fmla="*/ 142 h 207"/>
                <a:gd name="T28" fmla="*/ 46 w 160"/>
                <a:gd name="T29" fmla="*/ 142 h 207"/>
                <a:gd name="T30" fmla="*/ 46 w 160"/>
                <a:gd name="T31" fmla="*/ 142 h 207"/>
                <a:gd name="T32" fmla="*/ 46 w 160"/>
                <a:gd name="T33" fmla="*/ 142 h 207"/>
                <a:gd name="T34" fmla="*/ 46 w 160"/>
                <a:gd name="T35" fmla="*/ 143 h 207"/>
                <a:gd name="T36" fmla="*/ 46 w 160"/>
                <a:gd name="T37" fmla="*/ 143 h 207"/>
                <a:gd name="T38" fmla="*/ 34 w 160"/>
                <a:gd name="T39" fmla="*/ 152 h 207"/>
                <a:gd name="T40" fmla="*/ 20 w 160"/>
                <a:gd name="T41" fmla="*/ 156 h 207"/>
                <a:gd name="T42" fmla="*/ 20 w 160"/>
                <a:gd name="T43" fmla="*/ 156 h 207"/>
                <a:gd name="T44" fmla="*/ 20 w 160"/>
                <a:gd name="T45" fmla="*/ 156 h 207"/>
                <a:gd name="T46" fmla="*/ 5 w 160"/>
                <a:gd name="T47" fmla="*/ 152 h 207"/>
                <a:gd name="T48" fmla="*/ 0 w 160"/>
                <a:gd name="T49" fmla="*/ 149 h 207"/>
                <a:gd name="T50" fmla="*/ 38 w 160"/>
                <a:gd name="T51" fmla="*/ 207 h 207"/>
                <a:gd name="T52" fmla="*/ 85 w 160"/>
                <a:gd name="T53" fmla="*/ 193 h 207"/>
                <a:gd name="T54" fmla="*/ 160 w 160"/>
                <a:gd name="T55" fmla="*/ 71 h 207"/>
                <a:gd name="T56" fmla="*/ 141 w 160"/>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207">
                  <a:moveTo>
                    <a:pt x="141" y="0"/>
                  </a:move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2"/>
                  </a:cubicBezTo>
                  <a:cubicBezTo>
                    <a:pt x="47" y="142"/>
                    <a:pt x="47" y="142"/>
                    <a:pt x="47" y="142"/>
                  </a:cubicBezTo>
                  <a:cubicBezTo>
                    <a:pt x="47" y="142"/>
                    <a:pt x="47" y="142"/>
                    <a:pt x="47" y="142"/>
                  </a:cubicBezTo>
                  <a:cubicBezTo>
                    <a:pt x="47" y="142"/>
                    <a:pt x="47" y="142"/>
                    <a:pt x="47" y="142"/>
                  </a:cubicBezTo>
                  <a:cubicBezTo>
                    <a:pt x="47" y="142"/>
                    <a:pt x="47" y="142"/>
                    <a:pt x="47" y="142"/>
                  </a:cubicBezTo>
                  <a:cubicBezTo>
                    <a:pt x="47" y="142"/>
                    <a:pt x="46" y="142"/>
                    <a:pt x="46" y="142"/>
                  </a:cubicBezTo>
                  <a:cubicBezTo>
                    <a:pt x="46" y="142"/>
                    <a:pt x="46" y="142"/>
                    <a:pt x="46" y="142"/>
                  </a:cubicBezTo>
                  <a:cubicBezTo>
                    <a:pt x="46" y="142"/>
                    <a:pt x="46" y="142"/>
                    <a:pt x="46" y="142"/>
                  </a:cubicBezTo>
                  <a:cubicBezTo>
                    <a:pt x="46" y="142"/>
                    <a:pt x="46" y="142"/>
                    <a:pt x="46" y="142"/>
                  </a:cubicBezTo>
                  <a:cubicBezTo>
                    <a:pt x="46" y="142"/>
                    <a:pt x="46" y="142"/>
                    <a:pt x="46" y="142"/>
                  </a:cubicBezTo>
                  <a:cubicBezTo>
                    <a:pt x="46" y="143"/>
                    <a:pt x="46" y="143"/>
                    <a:pt x="46" y="143"/>
                  </a:cubicBezTo>
                  <a:cubicBezTo>
                    <a:pt x="46" y="143"/>
                    <a:pt x="46" y="143"/>
                    <a:pt x="46" y="143"/>
                  </a:cubicBezTo>
                  <a:cubicBezTo>
                    <a:pt x="43" y="147"/>
                    <a:pt x="39" y="150"/>
                    <a:pt x="34" y="152"/>
                  </a:cubicBezTo>
                  <a:cubicBezTo>
                    <a:pt x="30" y="154"/>
                    <a:pt x="25" y="156"/>
                    <a:pt x="20" y="156"/>
                  </a:cubicBezTo>
                  <a:cubicBezTo>
                    <a:pt x="20" y="156"/>
                    <a:pt x="20" y="156"/>
                    <a:pt x="20" y="156"/>
                  </a:cubicBezTo>
                  <a:cubicBezTo>
                    <a:pt x="20" y="156"/>
                    <a:pt x="20" y="156"/>
                    <a:pt x="20" y="156"/>
                  </a:cubicBezTo>
                  <a:cubicBezTo>
                    <a:pt x="15" y="156"/>
                    <a:pt x="10" y="154"/>
                    <a:pt x="5" y="152"/>
                  </a:cubicBezTo>
                  <a:cubicBezTo>
                    <a:pt x="4" y="151"/>
                    <a:pt x="2" y="150"/>
                    <a:pt x="0" y="149"/>
                  </a:cubicBezTo>
                  <a:cubicBezTo>
                    <a:pt x="38" y="207"/>
                    <a:pt x="38" y="207"/>
                    <a:pt x="38" y="207"/>
                  </a:cubicBezTo>
                  <a:cubicBezTo>
                    <a:pt x="55" y="205"/>
                    <a:pt x="71" y="200"/>
                    <a:pt x="85" y="193"/>
                  </a:cubicBezTo>
                  <a:cubicBezTo>
                    <a:pt x="130" y="170"/>
                    <a:pt x="160" y="124"/>
                    <a:pt x="160" y="71"/>
                  </a:cubicBezTo>
                  <a:cubicBezTo>
                    <a:pt x="160" y="45"/>
                    <a:pt x="153" y="21"/>
                    <a:pt x="141" y="0"/>
                  </a:cubicBezTo>
                </a:path>
              </a:pathLst>
            </a:custGeom>
            <a:solidFill>
              <a:srgbClr val="003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7" name="Freeform 248">
              <a:extLst>
                <a:ext uri="{FF2B5EF4-FFF2-40B4-BE49-F238E27FC236}">
                  <a16:creationId xmlns:a16="http://schemas.microsoft.com/office/drawing/2014/main" id="{CAF0A719-6FE1-6C4F-8561-F179BE9294ED}"/>
                </a:ext>
              </a:extLst>
            </p:cNvPr>
            <p:cNvSpPr>
              <a:spLocks/>
            </p:cNvSpPr>
            <p:nvPr/>
          </p:nvSpPr>
          <p:spPr bwMode="auto">
            <a:xfrm>
              <a:off x="4257533" y="2985391"/>
              <a:ext cx="569983" cy="548983"/>
            </a:xfrm>
            <a:custGeom>
              <a:avLst/>
              <a:gdLst>
                <a:gd name="T0" fmla="*/ 222 w 241"/>
                <a:gd name="T1" fmla="*/ 11 h 232"/>
                <a:gd name="T2" fmla="*/ 175 w 241"/>
                <a:gd name="T3" fmla="*/ 20 h 232"/>
                <a:gd name="T4" fmla="*/ 97 w 241"/>
                <a:gd name="T5" fmla="*/ 138 h 232"/>
                <a:gd name="T6" fmla="*/ 65 w 241"/>
                <a:gd name="T7" fmla="*/ 91 h 232"/>
                <a:gd name="T8" fmla="*/ 19 w 241"/>
                <a:gd name="T9" fmla="*/ 82 h 232"/>
                <a:gd name="T10" fmla="*/ 10 w 241"/>
                <a:gd name="T11" fmla="*/ 128 h 232"/>
                <a:gd name="T12" fmla="*/ 69 w 241"/>
                <a:gd name="T13" fmla="*/ 217 h 232"/>
                <a:gd name="T14" fmla="*/ 83 w 241"/>
                <a:gd name="T15" fmla="*/ 228 h 232"/>
                <a:gd name="T16" fmla="*/ 95 w 241"/>
                <a:gd name="T17" fmla="*/ 231 h 232"/>
                <a:gd name="T18" fmla="*/ 95 w 241"/>
                <a:gd name="T19" fmla="*/ 231 h 232"/>
                <a:gd name="T20" fmla="*/ 96 w 241"/>
                <a:gd name="T21" fmla="*/ 232 h 232"/>
                <a:gd name="T22" fmla="*/ 97 w 241"/>
                <a:gd name="T23" fmla="*/ 232 h 232"/>
                <a:gd name="T24" fmla="*/ 97 w 241"/>
                <a:gd name="T25" fmla="*/ 232 h 232"/>
                <a:gd name="T26" fmla="*/ 98 w 241"/>
                <a:gd name="T27" fmla="*/ 231 h 232"/>
                <a:gd name="T28" fmla="*/ 99 w 241"/>
                <a:gd name="T29" fmla="*/ 231 h 232"/>
                <a:gd name="T30" fmla="*/ 111 w 241"/>
                <a:gd name="T31" fmla="*/ 228 h 232"/>
                <a:gd name="T32" fmla="*/ 124 w 241"/>
                <a:gd name="T33" fmla="*/ 217 h 232"/>
                <a:gd name="T34" fmla="*/ 231 w 241"/>
                <a:gd name="T35" fmla="*/ 57 h 232"/>
                <a:gd name="T36" fmla="*/ 222 w 241"/>
                <a:gd name="T37" fmla="*/ 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32">
                  <a:moveTo>
                    <a:pt x="222" y="11"/>
                  </a:moveTo>
                  <a:cubicBezTo>
                    <a:pt x="206" y="0"/>
                    <a:pt x="186" y="5"/>
                    <a:pt x="175" y="20"/>
                  </a:cubicBezTo>
                  <a:cubicBezTo>
                    <a:pt x="97" y="138"/>
                    <a:pt x="97" y="138"/>
                    <a:pt x="97" y="138"/>
                  </a:cubicBezTo>
                  <a:cubicBezTo>
                    <a:pt x="65" y="91"/>
                    <a:pt x="65" y="91"/>
                    <a:pt x="65" y="91"/>
                  </a:cubicBezTo>
                  <a:cubicBezTo>
                    <a:pt x="55" y="76"/>
                    <a:pt x="35" y="72"/>
                    <a:pt x="19" y="82"/>
                  </a:cubicBezTo>
                  <a:cubicBezTo>
                    <a:pt x="4" y="92"/>
                    <a:pt x="0" y="113"/>
                    <a:pt x="10" y="128"/>
                  </a:cubicBezTo>
                  <a:cubicBezTo>
                    <a:pt x="69" y="217"/>
                    <a:pt x="69" y="217"/>
                    <a:pt x="69" y="217"/>
                  </a:cubicBezTo>
                  <a:cubicBezTo>
                    <a:pt x="73" y="222"/>
                    <a:pt x="77" y="226"/>
                    <a:pt x="83" y="228"/>
                  </a:cubicBezTo>
                  <a:cubicBezTo>
                    <a:pt x="87" y="230"/>
                    <a:pt x="91" y="231"/>
                    <a:pt x="95" y="231"/>
                  </a:cubicBezTo>
                  <a:cubicBezTo>
                    <a:pt x="95" y="231"/>
                    <a:pt x="95" y="231"/>
                    <a:pt x="95" y="231"/>
                  </a:cubicBezTo>
                  <a:cubicBezTo>
                    <a:pt x="95" y="231"/>
                    <a:pt x="96" y="232"/>
                    <a:pt x="96" y="232"/>
                  </a:cubicBezTo>
                  <a:cubicBezTo>
                    <a:pt x="97" y="232"/>
                    <a:pt x="97" y="232"/>
                    <a:pt x="97" y="232"/>
                  </a:cubicBezTo>
                  <a:cubicBezTo>
                    <a:pt x="97" y="232"/>
                    <a:pt x="97" y="232"/>
                    <a:pt x="97" y="232"/>
                  </a:cubicBezTo>
                  <a:cubicBezTo>
                    <a:pt x="98" y="232"/>
                    <a:pt x="98" y="231"/>
                    <a:pt x="98" y="231"/>
                  </a:cubicBezTo>
                  <a:cubicBezTo>
                    <a:pt x="99" y="231"/>
                    <a:pt x="99" y="231"/>
                    <a:pt x="99" y="231"/>
                  </a:cubicBezTo>
                  <a:cubicBezTo>
                    <a:pt x="103" y="231"/>
                    <a:pt x="107" y="230"/>
                    <a:pt x="111" y="228"/>
                  </a:cubicBezTo>
                  <a:cubicBezTo>
                    <a:pt x="116" y="226"/>
                    <a:pt x="121" y="222"/>
                    <a:pt x="124" y="217"/>
                  </a:cubicBezTo>
                  <a:cubicBezTo>
                    <a:pt x="231" y="57"/>
                    <a:pt x="231" y="57"/>
                    <a:pt x="231" y="57"/>
                  </a:cubicBezTo>
                  <a:cubicBezTo>
                    <a:pt x="241" y="41"/>
                    <a:pt x="237" y="21"/>
                    <a:pt x="2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8" name="Freeform 249">
              <a:extLst>
                <a:ext uri="{FF2B5EF4-FFF2-40B4-BE49-F238E27FC236}">
                  <a16:creationId xmlns:a16="http://schemas.microsoft.com/office/drawing/2014/main" id="{5AE1BBB5-F27B-BC46-B328-0FEE150AB144}"/>
                </a:ext>
              </a:extLst>
            </p:cNvPr>
            <p:cNvSpPr>
              <a:spLocks noEditPoints="1"/>
            </p:cNvSpPr>
            <p:nvPr/>
          </p:nvSpPr>
          <p:spPr bwMode="auto">
            <a:xfrm>
              <a:off x="4671520" y="2997391"/>
              <a:ext cx="143996" cy="77998"/>
            </a:xfrm>
            <a:custGeom>
              <a:avLst/>
              <a:gdLst>
                <a:gd name="T0" fmla="*/ 1 w 61"/>
                <a:gd name="T1" fmla="*/ 14 h 33"/>
                <a:gd name="T2" fmla="*/ 0 w 61"/>
                <a:gd name="T3" fmla="*/ 15 h 33"/>
                <a:gd name="T4" fmla="*/ 0 w 61"/>
                <a:gd name="T5" fmla="*/ 15 h 33"/>
                <a:gd name="T6" fmla="*/ 1 w 61"/>
                <a:gd name="T7" fmla="*/ 14 h 33"/>
                <a:gd name="T8" fmla="*/ 1 w 61"/>
                <a:gd name="T9" fmla="*/ 14 h 33"/>
                <a:gd name="T10" fmla="*/ 1 w 61"/>
                <a:gd name="T11" fmla="*/ 14 h 33"/>
                <a:gd name="T12" fmla="*/ 1 w 61"/>
                <a:gd name="T13" fmla="*/ 14 h 33"/>
                <a:gd name="T14" fmla="*/ 28 w 61"/>
                <a:gd name="T15" fmla="*/ 0 h 33"/>
                <a:gd name="T16" fmla="*/ 47 w 61"/>
                <a:gd name="T17" fmla="*/ 6 h 33"/>
                <a:gd name="T18" fmla="*/ 61 w 61"/>
                <a:gd name="T19" fmla="*/ 33 h 33"/>
                <a:gd name="T20" fmla="*/ 47 w 61"/>
                <a:gd name="T21" fmla="*/ 6 h 33"/>
                <a:gd name="T22" fmla="*/ 28 w 61"/>
                <a:gd name="T23" fmla="*/ 0 h 33"/>
                <a:gd name="T24" fmla="*/ 28 w 61"/>
                <a:gd name="T25" fmla="*/ 0 h 33"/>
                <a:gd name="T26" fmla="*/ 28 w 61"/>
                <a:gd name="T27" fmla="*/ 0 h 33"/>
                <a:gd name="T28" fmla="*/ 28 w 61"/>
                <a:gd name="T29" fmla="*/ 0 h 33"/>
                <a:gd name="T30" fmla="*/ 28 w 6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3">
                  <a:moveTo>
                    <a:pt x="1" y="14"/>
                  </a:moveTo>
                  <a:cubicBezTo>
                    <a:pt x="1" y="14"/>
                    <a:pt x="1" y="14"/>
                    <a:pt x="0" y="15"/>
                  </a:cubicBezTo>
                  <a:cubicBezTo>
                    <a:pt x="0" y="15"/>
                    <a:pt x="0" y="15"/>
                    <a:pt x="0" y="15"/>
                  </a:cubicBezTo>
                  <a:cubicBezTo>
                    <a:pt x="1" y="14"/>
                    <a:pt x="1" y="14"/>
                    <a:pt x="1" y="14"/>
                  </a:cubicBezTo>
                  <a:moveTo>
                    <a:pt x="1" y="14"/>
                  </a:moveTo>
                  <a:cubicBezTo>
                    <a:pt x="1" y="14"/>
                    <a:pt x="1" y="14"/>
                    <a:pt x="1" y="14"/>
                  </a:cubicBezTo>
                  <a:cubicBezTo>
                    <a:pt x="1" y="14"/>
                    <a:pt x="1" y="14"/>
                    <a:pt x="1" y="14"/>
                  </a:cubicBezTo>
                  <a:moveTo>
                    <a:pt x="28" y="0"/>
                  </a:moveTo>
                  <a:cubicBezTo>
                    <a:pt x="35" y="0"/>
                    <a:pt x="41" y="2"/>
                    <a:pt x="47" y="6"/>
                  </a:cubicBezTo>
                  <a:cubicBezTo>
                    <a:pt x="56" y="12"/>
                    <a:pt x="61" y="23"/>
                    <a:pt x="61" y="33"/>
                  </a:cubicBezTo>
                  <a:cubicBezTo>
                    <a:pt x="61" y="23"/>
                    <a:pt x="56" y="12"/>
                    <a:pt x="47" y="6"/>
                  </a:cubicBezTo>
                  <a:cubicBezTo>
                    <a:pt x="41" y="2"/>
                    <a:pt x="35" y="0"/>
                    <a:pt x="28" y="0"/>
                  </a:cubicBezTo>
                  <a:moveTo>
                    <a:pt x="28" y="0"/>
                  </a:moveTo>
                  <a:cubicBezTo>
                    <a:pt x="28" y="0"/>
                    <a:pt x="28" y="0"/>
                    <a:pt x="28" y="0"/>
                  </a:cubicBezTo>
                  <a:cubicBezTo>
                    <a:pt x="28" y="0"/>
                    <a:pt x="28" y="0"/>
                    <a:pt x="28" y="0"/>
                  </a:cubicBezTo>
                  <a:cubicBezTo>
                    <a:pt x="28" y="0"/>
                    <a:pt x="28" y="0"/>
                    <a:pt x="28"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49" name="Freeform 250">
              <a:extLst>
                <a:ext uri="{FF2B5EF4-FFF2-40B4-BE49-F238E27FC236}">
                  <a16:creationId xmlns:a16="http://schemas.microsoft.com/office/drawing/2014/main" id="{524A849D-BC85-1D43-896B-FF996ADFD866}"/>
                </a:ext>
              </a:extLst>
            </p:cNvPr>
            <p:cNvSpPr>
              <a:spLocks noEditPoints="1"/>
            </p:cNvSpPr>
            <p:nvPr/>
          </p:nvSpPr>
          <p:spPr bwMode="auto">
            <a:xfrm>
              <a:off x="4520525" y="3498376"/>
              <a:ext cx="30999" cy="25999"/>
            </a:xfrm>
            <a:custGeom>
              <a:avLst/>
              <a:gdLst>
                <a:gd name="T0" fmla="*/ 12 w 13"/>
                <a:gd name="T1" fmla="*/ 2 h 11"/>
                <a:gd name="T2" fmla="*/ 1 w 13"/>
                <a:gd name="T3" fmla="*/ 11 h 11"/>
                <a:gd name="T4" fmla="*/ 0 w 13"/>
                <a:gd name="T5" fmla="*/ 11 h 11"/>
                <a:gd name="T6" fmla="*/ 12 w 13"/>
                <a:gd name="T7" fmla="*/ 2 h 11"/>
                <a:gd name="T8" fmla="*/ 12 w 13"/>
                <a:gd name="T9" fmla="*/ 1 h 11"/>
                <a:gd name="T10" fmla="*/ 12 w 13"/>
                <a:gd name="T11" fmla="*/ 2 h 11"/>
                <a:gd name="T12" fmla="*/ 12 w 13"/>
                <a:gd name="T13" fmla="*/ 1 h 11"/>
                <a:gd name="T14" fmla="*/ 12 w 13"/>
                <a:gd name="T15" fmla="*/ 1 h 11"/>
                <a:gd name="T16" fmla="*/ 12 w 13"/>
                <a:gd name="T17" fmla="*/ 1 h 11"/>
                <a:gd name="T18" fmla="*/ 12 w 13"/>
                <a:gd name="T19" fmla="*/ 1 h 11"/>
                <a:gd name="T20" fmla="*/ 12 w 13"/>
                <a:gd name="T21" fmla="*/ 1 h 11"/>
                <a:gd name="T22" fmla="*/ 12 w 13"/>
                <a:gd name="T23" fmla="*/ 1 h 11"/>
                <a:gd name="T24" fmla="*/ 12 w 13"/>
                <a:gd name="T25" fmla="*/ 1 h 11"/>
                <a:gd name="T26" fmla="*/ 13 w 13"/>
                <a:gd name="T27" fmla="*/ 1 h 11"/>
                <a:gd name="T28" fmla="*/ 13 w 13"/>
                <a:gd name="T29" fmla="*/ 1 h 11"/>
                <a:gd name="T30" fmla="*/ 13 w 13"/>
                <a:gd name="T31" fmla="*/ 1 h 11"/>
                <a:gd name="T32" fmla="*/ 13 w 13"/>
                <a:gd name="T33" fmla="*/ 1 h 11"/>
                <a:gd name="T34" fmla="*/ 13 w 13"/>
                <a:gd name="T35" fmla="*/ 1 h 11"/>
                <a:gd name="T36" fmla="*/ 13 w 13"/>
                <a:gd name="T37" fmla="*/ 1 h 11"/>
                <a:gd name="T38" fmla="*/ 13 w 13"/>
                <a:gd name="T39" fmla="*/ 0 h 11"/>
                <a:gd name="T40" fmla="*/ 13 w 13"/>
                <a:gd name="T41" fmla="*/ 1 h 11"/>
                <a:gd name="T42" fmla="*/ 13 w 13"/>
                <a:gd name="T43" fmla="*/ 0 h 11"/>
                <a:gd name="T44" fmla="*/ 13 w 13"/>
                <a:gd name="T45" fmla="*/ 0 h 11"/>
                <a:gd name="T46" fmla="*/ 13 w 13"/>
                <a:gd name="T47" fmla="*/ 0 h 11"/>
                <a:gd name="T48" fmla="*/ 13 w 13"/>
                <a:gd name="T49" fmla="*/ 0 h 11"/>
                <a:gd name="T50" fmla="*/ 13 w 13"/>
                <a:gd name="T51" fmla="*/ 0 h 11"/>
                <a:gd name="T52" fmla="*/ 13 w 13"/>
                <a:gd name="T53" fmla="*/ 0 h 11"/>
                <a:gd name="T54" fmla="*/ 13 w 1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1">
                  <a:moveTo>
                    <a:pt x="12" y="2"/>
                  </a:moveTo>
                  <a:cubicBezTo>
                    <a:pt x="9" y="6"/>
                    <a:pt x="5" y="9"/>
                    <a:pt x="1" y="11"/>
                  </a:cubicBezTo>
                  <a:cubicBezTo>
                    <a:pt x="0" y="11"/>
                    <a:pt x="0" y="11"/>
                    <a:pt x="0" y="11"/>
                  </a:cubicBezTo>
                  <a:cubicBezTo>
                    <a:pt x="5" y="9"/>
                    <a:pt x="9" y="6"/>
                    <a:pt x="12" y="2"/>
                  </a:cubicBezTo>
                  <a:moveTo>
                    <a:pt x="12" y="1"/>
                  </a:moveTo>
                  <a:cubicBezTo>
                    <a:pt x="12" y="2"/>
                    <a:pt x="12" y="2"/>
                    <a:pt x="12" y="2"/>
                  </a:cubicBezTo>
                  <a:cubicBezTo>
                    <a:pt x="12" y="2"/>
                    <a:pt x="12" y="2"/>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0"/>
                    <a:pt x="13" y="0"/>
                    <a:pt x="13" y="1"/>
                  </a:cubicBezTo>
                  <a:cubicBezTo>
                    <a:pt x="13" y="0"/>
                    <a:pt x="13" y="0"/>
                    <a:pt x="13"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0" name="Freeform 251">
              <a:extLst>
                <a:ext uri="{FF2B5EF4-FFF2-40B4-BE49-F238E27FC236}">
                  <a16:creationId xmlns:a16="http://schemas.microsoft.com/office/drawing/2014/main" id="{1DA57F91-BD1B-0C42-BC87-69F2AB1F768C}"/>
                </a:ext>
              </a:extLst>
            </p:cNvPr>
            <p:cNvSpPr>
              <a:spLocks/>
            </p:cNvSpPr>
            <p:nvPr/>
          </p:nvSpPr>
          <p:spPr bwMode="auto">
            <a:xfrm>
              <a:off x="4487526" y="2997391"/>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1" name="Freeform 252">
              <a:extLst>
                <a:ext uri="{FF2B5EF4-FFF2-40B4-BE49-F238E27FC236}">
                  <a16:creationId xmlns:a16="http://schemas.microsoft.com/office/drawing/2014/main" id="{C57E7D31-4FD9-404B-9D3B-3A5D6F76A405}"/>
                </a:ext>
              </a:extLst>
            </p:cNvPr>
            <p:cNvSpPr>
              <a:spLocks/>
            </p:cNvSpPr>
            <p:nvPr/>
          </p:nvSpPr>
          <p:spPr bwMode="auto">
            <a:xfrm>
              <a:off x="4451527" y="3524375"/>
              <a:ext cx="35999" cy="10000"/>
            </a:xfrm>
            <a:custGeom>
              <a:avLst/>
              <a:gdLst>
                <a:gd name="T0" fmla="*/ 0 w 15"/>
                <a:gd name="T1" fmla="*/ 0 h 4"/>
                <a:gd name="T2" fmla="*/ 15 w 15"/>
                <a:gd name="T3" fmla="*/ 4 h 4"/>
                <a:gd name="T4" fmla="*/ 15 w 15"/>
                <a:gd name="T5" fmla="*/ 4 h 4"/>
                <a:gd name="T6" fmla="*/ 13 w 15"/>
                <a:gd name="T7" fmla="*/ 3 h 4"/>
                <a:gd name="T8" fmla="*/ 13 w 15"/>
                <a:gd name="T9" fmla="*/ 3 h 4"/>
                <a:gd name="T10" fmla="*/ 13 w 15"/>
                <a:gd name="T11" fmla="*/ 3 h 4"/>
                <a:gd name="T12" fmla="*/ 12 w 15"/>
                <a:gd name="T13" fmla="*/ 3 h 4"/>
                <a:gd name="T14" fmla="*/ 1 w 15"/>
                <a:gd name="T15" fmla="*/ 1 h 4"/>
                <a:gd name="T16" fmla="*/ 0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0" y="0"/>
                  </a:moveTo>
                  <a:cubicBezTo>
                    <a:pt x="5" y="2"/>
                    <a:pt x="10" y="4"/>
                    <a:pt x="15" y="4"/>
                  </a:cubicBezTo>
                  <a:cubicBezTo>
                    <a:pt x="15" y="4"/>
                    <a:pt x="15" y="4"/>
                    <a:pt x="15" y="4"/>
                  </a:cubicBezTo>
                  <a:cubicBezTo>
                    <a:pt x="14" y="4"/>
                    <a:pt x="14" y="4"/>
                    <a:pt x="13" y="3"/>
                  </a:cubicBezTo>
                  <a:cubicBezTo>
                    <a:pt x="13" y="3"/>
                    <a:pt x="13" y="3"/>
                    <a:pt x="13" y="3"/>
                  </a:cubicBezTo>
                  <a:cubicBezTo>
                    <a:pt x="13" y="3"/>
                    <a:pt x="13" y="3"/>
                    <a:pt x="13" y="3"/>
                  </a:cubicBezTo>
                  <a:cubicBezTo>
                    <a:pt x="13" y="3"/>
                    <a:pt x="13" y="3"/>
                    <a:pt x="12" y="3"/>
                  </a:cubicBezTo>
                  <a:cubicBezTo>
                    <a:pt x="9" y="3"/>
                    <a:pt x="5" y="2"/>
                    <a:pt x="1" y="1"/>
                  </a:cubicBezTo>
                  <a:cubicBezTo>
                    <a:pt x="1" y="0"/>
                    <a:pt x="1" y="0"/>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2" name="Freeform 253">
              <a:extLst>
                <a:ext uri="{FF2B5EF4-FFF2-40B4-BE49-F238E27FC236}">
                  <a16:creationId xmlns:a16="http://schemas.microsoft.com/office/drawing/2014/main" id="{AE81828E-EC48-6449-88AD-30BD4C1F5591}"/>
                </a:ext>
              </a:extLst>
            </p:cNvPr>
            <p:cNvSpPr>
              <a:spLocks noEditPoints="1"/>
            </p:cNvSpPr>
            <p:nvPr/>
          </p:nvSpPr>
          <p:spPr bwMode="auto">
            <a:xfrm>
              <a:off x="4454527" y="3527375"/>
              <a:ext cx="27999" cy="4000"/>
            </a:xfrm>
            <a:custGeom>
              <a:avLst/>
              <a:gdLst>
                <a:gd name="T0" fmla="*/ 12 w 12"/>
                <a:gd name="T1" fmla="*/ 2 h 2"/>
                <a:gd name="T2" fmla="*/ 12 w 12"/>
                <a:gd name="T3" fmla="*/ 2 h 2"/>
                <a:gd name="T4" fmla="*/ 12 w 12"/>
                <a:gd name="T5" fmla="*/ 2 h 2"/>
                <a:gd name="T6" fmla="*/ 12 w 12"/>
                <a:gd name="T7" fmla="*/ 2 h 2"/>
                <a:gd name="T8" fmla="*/ 0 w 12"/>
                <a:gd name="T9" fmla="*/ 0 h 2"/>
                <a:gd name="T10" fmla="*/ 11 w 12"/>
                <a:gd name="T11" fmla="*/ 2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cubicBezTo>
                    <a:pt x="12" y="2"/>
                    <a:pt x="12" y="2"/>
                    <a:pt x="12" y="2"/>
                  </a:cubicBezTo>
                  <a:cubicBezTo>
                    <a:pt x="12" y="2"/>
                    <a:pt x="12" y="2"/>
                    <a:pt x="12" y="2"/>
                  </a:cubicBezTo>
                  <a:cubicBezTo>
                    <a:pt x="12" y="2"/>
                    <a:pt x="12" y="2"/>
                    <a:pt x="12" y="2"/>
                  </a:cubicBezTo>
                  <a:moveTo>
                    <a:pt x="0" y="0"/>
                  </a:moveTo>
                  <a:cubicBezTo>
                    <a:pt x="4" y="1"/>
                    <a:pt x="8" y="2"/>
                    <a:pt x="11" y="2"/>
                  </a:cubicBezTo>
                  <a:cubicBezTo>
                    <a:pt x="7" y="2"/>
                    <a:pt x="4" y="1"/>
                    <a:pt x="0"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3" name="Freeform 254">
              <a:extLst>
                <a:ext uri="{FF2B5EF4-FFF2-40B4-BE49-F238E27FC236}">
                  <a16:creationId xmlns:a16="http://schemas.microsoft.com/office/drawing/2014/main" id="{D147222F-51EE-FA40-A2D3-FACAB65C2AD5}"/>
                </a:ext>
              </a:extLst>
            </p:cNvPr>
            <p:cNvSpPr>
              <a:spLocks noEditPoints="1"/>
            </p:cNvSpPr>
            <p:nvPr/>
          </p:nvSpPr>
          <p:spPr bwMode="auto">
            <a:xfrm>
              <a:off x="4421528" y="3262383"/>
              <a:ext cx="65998" cy="254992"/>
            </a:xfrm>
            <a:custGeom>
              <a:avLst/>
              <a:gdLst>
                <a:gd name="T0" fmla="*/ 4 w 28"/>
                <a:gd name="T1" fmla="*/ 104 h 108"/>
                <a:gd name="T2" fmla="*/ 8 w 28"/>
                <a:gd name="T3" fmla="*/ 108 h 108"/>
                <a:gd name="T4" fmla="*/ 8 w 28"/>
                <a:gd name="T5" fmla="*/ 108 h 108"/>
                <a:gd name="T6" fmla="*/ 4 w 28"/>
                <a:gd name="T7" fmla="*/ 104 h 108"/>
                <a:gd name="T8" fmla="*/ 3 w 28"/>
                <a:gd name="T9" fmla="*/ 104 h 108"/>
                <a:gd name="T10" fmla="*/ 3 w 28"/>
                <a:gd name="T11" fmla="*/ 104 h 108"/>
                <a:gd name="T12" fmla="*/ 3 w 28"/>
                <a:gd name="T13" fmla="*/ 104 h 108"/>
                <a:gd name="T14" fmla="*/ 3 w 28"/>
                <a:gd name="T15" fmla="*/ 104 h 108"/>
                <a:gd name="T16" fmla="*/ 3 w 28"/>
                <a:gd name="T17" fmla="*/ 104 h 108"/>
                <a:gd name="T18" fmla="*/ 3 w 28"/>
                <a:gd name="T19" fmla="*/ 104 h 108"/>
                <a:gd name="T20" fmla="*/ 3 w 28"/>
                <a:gd name="T21" fmla="*/ 104 h 108"/>
                <a:gd name="T22" fmla="*/ 3 w 28"/>
                <a:gd name="T23" fmla="*/ 104 h 108"/>
                <a:gd name="T24" fmla="*/ 3 w 28"/>
                <a:gd name="T25" fmla="*/ 104 h 108"/>
                <a:gd name="T26" fmla="*/ 3 w 28"/>
                <a:gd name="T27" fmla="*/ 103 h 108"/>
                <a:gd name="T28" fmla="*/ 3 w 28"/>
                <a:gd name="T29" fmla="*/ 103 h 108"/>
                <a:gd name="T30" fmla="*/ 3 w 28"/>
                <a:gd name="T31" fmla="*/ 103 h 108"/>
                <a:gd name="T32" fmla="*/ 3 w 28"/>
                <a:gd name="T33" fmla="*/ 103 h 108"/>
                <a:gd name="T34" fmla="*/ 3 w 28"/>
                <a:gd name="T35" fmla="*/ 103 h 108"/>
                <a:gd name="T36" fmla="*/ 3 w 28"/>
                <a:gd name="T37" fmla="*/ 103 h 108"/>
                <a:gd name="T38" fmla="*/ 3 w 28"/>
                <a:gd name="T39" fmla="*/ 103 h 108"/>
                <a:gd name="T40" fmla="*/ 3 w 28"/>
                <a:gd name="T41" fmla="*/ 103 h 108"/>
                <a:gd name="T42" fmla="*/ 3 w 28"/>
                <a:gd name="T43" fmla="*/ 103 h 108"/>
                <a:gd name="T44" fmla="*/ 2 w 28"/>
                <a:gd name="T45" fmla="*/ 103 h 108"/>
                <a:gd name="T46" fmla="*/ 2 w 28"/>
                <a:gd name="T47" fmla="*/ 103 h 108"/>
                <a:gd name="T48" fmla="*/ 2 w 28"/>
                <a:gd name="T49" fmla="*/ 103 h 108"/>
                <a:gd name="T50" fmla="*/ 1 w 28"/>
                <a:gd name="T51" fmla="*/ 100 h 108"/>
                <a:gd name="T52" fmla="*/ 1 w 28"/>
                <a:gd name="T53" fmla="*/ 100 h 108"/>
                <a:gd name="T54" fmla="*/ 1 w 28"/>
                <a:gd name="T55" fmla="*/ 100 h 108"/>
                <a:gd name="T56" fmla="*/ 0 w 28"/>
                <a:gd name="T57" fmla="*/ 100 h 108"/>
                <a:gd name="T58" fmla="*/ 0 w 28"/>
                <a:gd name="T59" fmla="*/ 100 h 108"/>
                <a:gd name="T60" fmla="*/ 0 w 28"/>
                <a:gd name="T61" fmla="*/ 100 h 108"/>
                <a:gd name="T62" fmla="*/ 0 w 28"/>
                <a:gd name="T63" fmla="*/ 100 h 108"/>
                <a:gd name="T64" fmla="*/ 0 w 28"/>
                <a:gd name="T65" fmla="*/ 100 h 108"/>
                <a:gd name="T66" fmla="*/ 0 w 28"/>
                <a:gd name="T67" fmla="*/ 100 h 108"/>
                <a:gd name="T68" fmla="*/ 13 w 28"/>
                <a:gd name="T69" fmla="*/ 0 h 108"/>
                <a:gd name="T70" fmla="*/ 28 w 28"/>
                <a:gd name="T71" fmla="*/ 21 h 108"/>
                <a:gd name="T72" fmla="*/ 13 w 28"/>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08">
                  <a:moveTo>
                    <a:pt x="4" y="104"/>
                  </a:moveTo>
                  <a:cubicBezTo>
                    <a:pt x="5" y="106"/>
                    <a:pt x="7" y="107"/>
                    <a:pt x="8" y="108"/>
                  </a:cubicBezTo>
                  <a:cubicBezTo>
                    <a:pt x="8" y="108"/>
                    <a:pt x="8" y="108"/>
                    <a:pt x="8" y="108"/>
                  </a:cubicBezTo>
                  <a:cubicBezTo>
                    <a:pt x="7" y="107"/>
                    <a:pt x="5" y="106"/>
                    <a:pt x="4"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2" y="103"/>
                  </a:moveTo>
                  <a:cubicBezTo>
                    <a:pt x="2" y="103"/>
                    <a:pt x="2" y="103"/>
                    <a:pt x="2" y="103"/>
                  </a:cubicBezTo>
                  <a:cubicBezTo>
                    <a:pt x="2" y="103"/>
                    <a:pt x="2" y="103"/>
                    <a:pt x="2" y="103"/>
                  </a:cubicBezTo>
                  <a:moveTo>
                    <a:pt x="1" y="100"/>
                  </a:moveTo>
                  <a:cubicBezTo>
                    <a:pt x="1" y="100"/>
                    <a:pt x="1" y="100"/>
                    <a:pt x="1" y="100"/>
                  </a:cubicBezTo>
                  <a:cubicBezTo>
                    <a:pt x="1" y="100"/>
                    <a:pt x="1" y="100"/>
                    <a:pt x="1" y="100"/>
                  </a:cubicBezTo>
                  <a:moveTo>
                    <a:pt x="0" y="100"/>
                  </a:moveTo>
                  <a:cubicBezTo>
                    <a:pt x="0" y="100"/>
                    <a:pt x="0" y="100"/>
                    <a:pt x="0" y="100"/>
                  </a:cubicBezTo>
                  <a:cubicBezTo>
                    <a:pt x="0" y="100"/>
                    <a:pt x="0" y="100"/>
                    <a:pt x="0" y="100"/>
                  </a:cubicBezTo>
                  <a:moveTo>
                    <a:pt x="0" y="100"/>
                  </a:moveTo>
                  <a:cubicBezTo>
                    <a:pt x="0" y="100"/>
                    <a:pt x="0" y="100"/>
                    <a:pt x="0" y="100"/>
                  </a:cubicBezTo>
                  <a:cubicBezTo>
                    <a:pt x="0" y="100"/>
                    <a:pt x="0" y="100"/>
                    <a:pt x="0" y="100"/>
                  </a:cubicBezTo>
                  <a:moveTo>
                    <a:pt x="13" y="0"/>
                  </a:moveTo>
                  <a:cubicBezTo>
                    <a:pt x="28" y="21"/>
                    <a:pt x="28" y="21"/>
                    <a:pt x="28" y="21"/>
                  </a:cubicBezTo>
                  <a:cubicBezTo>
                    <a:pt x="13" y="0"/>
                    <a:pt x="13" y="0"/>
                    <a:pt x="13"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4" name="Freeform 255">
              <a:extLst>
                <a:ext uri="{FF2B5EF4-FFF2-40B4-BE49-F238E27FC236}">
                  <a16:creationId xmlns:a16="http://schemas.microsoft.com/office/drawing/2014/main" id="{2EAF3BB9-224A-BF47-8453-00C251B0E3AA}"/>
                </a:ext>
              </a:extLst>
            </p:cNvPr>
            <p:cNvSpPr>
              <a:spLocks/>
            </p:cNvSpPr>
            <p:nvPr/>
          </p:nvSpPr>
          <p:spPr bwMode="auto">
            <a:xfrm>
              <a:off x="4440527" y="3517375"/>
              <a:ext cx="11000" cy="7000"/>
            </a:xfrm>
            <a:custGeom>
              <a:avLst/>
              <a:gdLst>
                <a:gd name="T0" fmla="*/ 0 w 5"/>
                <a:gd name="T1" fmla="*/ 0 h 3"/>
                <a:gd name="T2" fmla="*/ 0 w 5"/>
                <a:gd name="T3" fmla="*/ 0 h 3"/>
                <a:gd name="T4" fmla="*/ 5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2" y="1"/>
                    <a:pt x="4" y="2"/>
                    <a:pt x="5" y="3"/>
                  </a:cubicBezTo>
                  <a:cubicBezTo>
                    <a:pt x="5" y="3"/>
                    <a:pt x="5" y="3"/>
                    <a:pt x="5" y="3"/>
                  </a:cubicBezTo>
                  <a:cubicBezTo>
                    <a:pt x="3" y="2"/>
                    <a:pt x="2" y="1"/>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5" name="Freeform 256">
              <a:extLst>
                <a:ext uri="{FF2B5EF4-FFF2-40B4-BE49-F238E27FC236}">
                  <a16:creationId xmlns:a16="http://schemas.microsoft.com/office/drawing/2014/main" id="{7094B131-A856-664B-8AE3-949324AAFCD2}"/>
                </a:ext>
              </a:extLst>
            </p:cNvPr>
            <p:cNvSpPr>
              <a:spLocks/>
            </p:cNvSpPr>
            <p:nvPr/>
          </p:nvSpPr>
          <p:spPr bwMode="auto">
            <a:xfrm>
              <a:off x="4269532" y="3165386"/>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6" name="Freeform 257">
              <a:extLst>
                <a:ext uri="{FF2B5EF4-FFF2-40B4-BE49-F238E27FC236}">
                  <a16:creationId xmlns:a16="http://schemas.microsoft.com/office/drawing/2014/main" id="{61FB103D-0636-9C4E-BA15-A2EC27A5E521}"/>
                </a:ext>
              </a:extLst>
            </p:cNvPr>
            <p:cNvSpPr>
              <a:spLocks/>
            </p:cNvSpPr>
            <p:nvPr/>
          </p:nvSpPr>
          <p:spPr bwMode="auto">
            <a:xfrm>
              <a:off x="4487526" y="3524375"/>
              <a:ext cx="32999" cy="10000"/>
            </a:xfrm>
            <a:custGeom>
              <a:avLst/>
              <a:gdLst>
                <a:gd name="T0" fmla="*/ 14 w 14"/>
                <a:gd name="T1" fmla="*/ 0 h 4"/>
                <a:gd name="T2" fmla="*/ 14 w 14"/>
                <a:gd name="T3" fmla="*/ 1 h 4"/>
                <a:gd name="T4" fmla="*/ 2 w 14"/>
                <a:gd name="T5" fmla="*/ 3 h 4"/>
                <a:gd name="T6" fmla="*/ 2 w 14"/>
                <a:gd name="T7" fmla="*/ 3 h 4"/>
                <a:gd name="T8" fmla="*/ 1 w 14"/>
                <a:gd name="T9" fmla="*/ 3 h 4"/>
                <a:gd name="T10" fmla="*/ 1 w 14"/>
                <a:gd name="T11" fmla="*/ 3 h 4"/>
                <a:gd name="T12" fmla="*/ 0 w 14"/>
                <a:gd name="T13" fmla="*/ 4 h 4"/>
                <a:gd name="T14" fmla="*/ 0 w 14"/>
                <a:gd name="T15" fmla="*/ 4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cubicBezTo>
                    <a:pt x="14" y="0"/>
                    <a:pt x="14" y="0"/>
                    <a:pt x="14" y="1"/>
                  </a:cubicBezTo>
                  <a:cubicBezTo>
                    <a:pt x="10" y="2"/>
                    <a:pt x="6" y="3"/>
                    <a:pt x="2" y="3"/>
                  </a:cubicBezTo>
                  <a:cubicBezTo>
                    <a:pt x="2" y="3"/>
                    <a:pt x="2" y="3"/>
                    <a:pt x="2" y="3"/>
                  </a:cubicBezTo>
                  <a:cubicBezTo>
                    <a:pt x="1" y="3"/>
                    <a:pt x="1" y="3"/>
                    <a:pt x="1" y="3"/>
                  </a:cubicBezTo>
                  <a:cubicBezTo>
                    <a:pt x="1" y="3"/>
                    <a:pt x="1" y="3"/>
                    <a:pt x="1" y="3"/>
                  </a:cubicBezTo>
                  <a:cubicBezTo>
                    <a:pt x="1" y="4"/>
                    <a:pt x="0" y="4"/>
                    <a:pt x="0" y="4"/>
                  </a:cubicBezTo>
                  <a:cubicBezTo>
                    <a:pt x="0" y="4"/>
                    <a:pt x="0" y="4"/>
                    <a:pt x="0" y="4"/>
                  </a:cubicBezTo>
                  <a:cubicBezTo>
                    <a:pt x="5" y="4"/>
                    <a:pt x="10" y="2"/>
                    <a:pt x="14"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7" name="Freeform 258">
              <a:extLst>
                <a:ext uri="{FF2B5EF4-FFF2-40B4-BE49-F238E27FC236}">
                  <a16:creationId xmlns:a16="http://schemas.microsoft.com/office/drawing/2014/main" id="{5DA57AA5-30FF-134E-BB7E-5B55A904B169}"/>
                </a:ext>
              </a:extLst>
            </p:cNvPr>
            <p:cNvSpPr>
              <a:spLocks noEditPoints="1"/>
            </p:cNvSpPr>
            <p:nvPr/>
          </p:nvSpPr>
          <p:spPr bwMode="auto">
            <a:xfrm>
              <a:off x="4489526" y="3527375"/>
              <a:ext cx="30999" cy="4000"/>
            </a:xfrm>
            <a:custGeom>
              <a:avLst/>
              <a:gdLst>
                <a:gd name="T0" fmla="*/ 1 w 13"/>
                <a:gd name="T1" fmla="*/ 2 h 2"/>
                <a:gd name="T2" fmla="*/ 0 w 13"/>
                <a:gd name="T3" fmla="*/ 2 h 2"/>
                <a:gd name="T4" fmla="*/ 0 w 13"/>
                <a:gd name="T5" fmla="*/ 2 h 2"/>
                <a:gd name="T6" fmla="*/ 1 w 13"/>
                <a:gd name="T7" fmla="*/ 2 h 2"/>
                <a:gd name="T8" fmla="*/ 13 w 13"/>
                <a:gd name="T9" fmla="*/ 0 h 2"/>
                <a:gd name="T10" fmla="*/ 1 w 13"/>
                <a:gd name="T11" fmla="*/ 2 h 2"/>
                <a:gd name="T12" fmla="*/ 13 w 1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3" h="2">
                  <a:moveTo>
                    <a:pt x="1" y="2"/>
                  </a:moveTo>
                  <a:cubicBezTo>
                    <a:pt x="0" y="2"/>
                    <a:pt x="0" y="2"/>
                    <a:pt x="0" y="2"/>
                  </a:cubicBezTo>
                  <a:cubicBezTo>
                    <a:pt x="0" y="2"/>
                    <a:pt x="0" y="2"/>
                    <a:pt x="0" y="2"/>
                  </a:cubicBezTo>
                  <a:cubicBezTo>
                    <a:pt x="1" y="2"/>
                    <a:pt x="1" y="2"/>
                    <a:pt x="1" y="2"/>
                  </a:cubicBezTo>
                  <a:moveTo>
                    <a:pt x="13" y="0"/>
                  </a:moveTo>
                  <a:cubicBezTo>
                    <a:pt x="9" y="1"/>
                    <a:pt x="5" y="2"/>
                    <a:pt x="1" y="2"/>
                  </a:cubicBezTo>
                  <a:cubicBezTo>
                    <a:pt x="5" y="2"/>
                    <a:pt x="9" y="1"/>
                    <a:pt x="1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8" name="Freeform 259">
              <a:extLst>
                <a:ext uri="{FF2B5EF4-FFF2-40B4-BE49-F238E27FC236}">
                  <a16:creationId xmlns:a16="http://schemas.microsoft.com/office/drawing/2014/main" id="{646ECC9B-ADF1-FA49-B3D8-D31C5319C9BD}"/>
                </a:ext>
              </a:extLst>
            </p:cNvPr>
            <p:cNvSpPr>
              <a:spLocks noEditPoints="1"/>
            </p:cNvSpPr>
            <p:nvPr/>
          </p:nvSpPr>
          <p:spPr bwMode="auto">
            <a:xfrm>
              <a:off x="4451527" y="3524375"/>
              <a:ext cx="70998" cy="10000"/>
            </a:xfrm>
            <a:custGeom>
              <a:avLst/>
              <a:gdLst>
                <a:gd name="T0" fmla="*/ 16 w 30"/>
                <a:gd name="T1" fmla="*/ 3 h 4"/>
                <a:gd name="T2" fmla="*/ 15 w 30"/>
                <a:gd name="T3" fmla="*/ 4 h 4"/>
                <a:gd name="T4" fmla="*/ 15 w 30"/>
                <a:gd name="T5" fmla="*/ 4 h 4"/>
                <a:gd name="T6" fmla="*/ 14 w 30"/>
                <a:gd name="T7" fmla="*/ 4 h 4"/>
                <a:gd name="T8" fmla="*/ 13 w 30"/>
                <a:gd name="T9" fmla="*/ 3 h 4"/>
                <a:gd name="T10" fmla="*/ 15 w 30"/>
                <a:gd name="T11" fmla="*/ 4 h 4"/>
                <a:gd name="T12" fmla="*/ 16 w 30"/>
                <a:gd name="T13" fmla="*/ 3 h 4"/>
                <a:gd name="T14" fmla="*/ 17 w 30"/>
                <a:gd name="T15" fmla="*/ 3 h 4"/>
                <a:gd name="T16" fmla="*/ 17 w 30"/>
                <a:gd name="T17" fmla="*/ 3 h 4"/>
                <a:gd name="T18" fmla="*/ 17 w 30"/>
                <a:gd name="T19" fmla="*/ 3 h 4"/>
                <a:gd name="T20" fmla="*/ 17 w 30"/>
                <a:gd name="T21" fmla="*/ 3 h 4"/>
                <a:gd name="T22" fmla="*/ 12 w 30"/>
                <a:gd name="T23" fmla="*/ 3 h 4"/>
                <a:gd name="T24" fmla="*/ 13 w 30"/>
                <a:gd name="T25" fmla="*/ 3 h 4"/>
                <a:gd name="T26" fmla="*/ 13 w 30"/>
                <a:gd name="T27" fmla="*/ 3 h 4"/>
                <a:gd name="T28" fmla="*/ 12 w 30"/>
                <a:gd name="T29" fmla="*/ 3 h 4"/>
                <a:gd name="T30" fmla="*/ 0 w 30"/>
                <a:gd name="T31" fmla="*/ 0 h 4"/>
                <a:gd name="T32" fmla="*/ 0 w 30"/>
                <a:gd name="T33" fmla="*/ 0 h 4"/>
                <a:gd name="T34" fmla="*/ 1 w 30"/>
                <a:gd name="T35" fmla="*/ 1 h 4"/>
                <a:gd name="T36" fmla="*/ 1 w 30"/>
                <a:gd name="T37" fmla="*/ 0 h 4"/>
                <a:gd name="T38" fmla="*/ 0 w 30"/>
                <a:gd name="T39" fmla="*/ 0 h 4"/>
                <a:gd name="T40" fmla="*/ 30 w 30"/>
                <a:gd name="T41" fmla="*/ 0 h 4"/>
                <a:gd name="T42" fmla="*/ 29 w 30"/>
                <a:gd name="T43" fmla="*/ 0 h 4"/>
                <a:gd name="T44" fmla="*/ 29 w 30"/>
                <a:gd name="T45" fmla="*/ 1 h 4"/>
                <a:gd name="T46" fmla="*/ 29 w 30"/>
                <a:gd name="T47" fmla="*/ 0 h 4"/>
                <a:gd name="T48" fmla="*/ 30 w 30"/>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
                  <a:moveTo>
                    <a:pt x="16" y="3"/>
                  </a:moveTo>
                  <a:cubicBezTo>
                    <a:pt x="16" y="3"/>
                    <a:pt x="16" y="4"/>
                    <a:pt x="15" y="4"/>
                  </a:cubicBezTo>
                  <a:cubicBezTo>
                    <a:pt x="15" y="4"/>
                    <a:pt x="15" y="4"/>
                    <a:pt x="15" y="4"/>
                  </a:cubicBezTo>
                  <a:cubicBezTo>
                    <a:pt x="14" y="4"/>
                    <a:pt x="14" y="4"/>
                    <a:pt x="14" y="4"/>
                  </a:cubicBezTo>
                  <a:cubicBezTo>
                    <a:pt x="14" y="4"/>
                    <a:pt x="13" y="3"/>
                    <a:pt x="13" y="3"/>
                  </a:cubicBezTo>
                  <a:cubicBezTo>
                    <a:pt x="14" y="4"/>
                    <a:pt x="14" y="4"/>
                    <a:pt x="15" y="4"/>
                  </a:cubicBezTo>
                  <a:cubicBezTo>
                    <a:pt x="15" y="4"/>
                    <a:pt x="16" y="4"/>
                    <a:pt x="16" y="3"/>
                  </a:cubicBezTo>
                  <a:moveTo>
                    <a:pt x="17" y="3"/>
                  </a:moveTo>
                  <a:cubicBezTo>
                    <a:pt x="17" y="3"/>
                    <a:pt x="17" y="3"/>
                    <a:pt x="17" y="3"/>
                  </a:cubicBezTo>
                  <a:cubicBezTo>
                    <a:pt x="17" y="3"/>
                    <a:pt x="17" y="3"/>
                    <a:pt x="17" y="3"/>
                  </a:cubicBezTo>
                  <a:cubicBezTo>
                    <a:pt x="17" y="3"/>
                    <a:pt x="17" y="3"/>
                    <a:pt x="17" y="3"/>
                  </a:cubicBezTo>
                  <a:moveTo>
                    <a:pt x="12" y="3"/>
                  </a:moveTo>
                  <a:cubicBezTo>
                    <a:pt x="13" y="3"/>
                    <a:pt x="13" y="3"/>
                    <a:pt x="13" y="3"/>
                  </a:cubicBezTo>
                  <a:cubicBezTo>
                    <a:pt x="13" y="3"/>
                    <a:pt x="13" y="3"/>
                    <a:pt x="13" y="3"/>
                  </a:cubicBezTo>
                  <a:cubicBezTo>
                    <a:pt x="13" y="3"/>
                    <a:pt x="13" y="3"/>
                    <a:pt x="12" y="3"/>
                  </a:cubicBezTo>
                  <a:moveTo>
                    <a:pt x="0" y="0"/>
                  </a:moveTo>
                  <a:cubicBezTo>
                    <a:pt x="0" y="0"/>
                    <a:pt x="0" y="0"/>
                    <a:pt x="0" y="0"/>
                  </a:cubicBezTo>
                  <a:cubicBezTo>
                    <a:pt x="1" y="0"/>
                    <a:pt x="1" y="0"/>
                    <a:pt x="1" y="1"/>
                  </a:cubicBezTo>
                  <a:cubicBezTo>
                    <a:pt x="1" y="0"/>
                    <a:pt x="1" y="0"/>
                    <a:pt x="1" y="0"/>
                  </a:cubicBezTo>
                  <a:cubicBezTo>
                    <a:pt x="0" y="0"/>
                    <a:pt x="0" y="0"/>
                    <a:pt x="0" y="0"/>
                  </a:cubicBezTo>
                  <a:moveTo>
                    <a:pt x="30" y="0"/>
                  </a:moveTo>
                  <a:cubicBezTo>
                    <a:pt x="29" y="0"/>
                    <a:pt x="29" y="0"/>
                    <a:pt x="29" y="0"/>
                  </a:cubicBezTo>
                  <a:cubicBezTo>
                    <a:pt x="29" y="0"/>
                    <a:pt x="29" y="0"/>
                    <a:pt x="29" y="1"/>
                  </a:cubicBezTo>
                  <a:cubicBezTo>
                    <a:pt x="29" y="0"/>
                    <a:pt x="29" y="0"/>
                    <a:pt x="29" y="0"/>
                  </a:cubicBezTo>
                  <a:cubicBezTo>
                    <a:pt x="29" y="0"/>
                    <a:pt x="29" y="0"/>
                    <a:pt x="30" y="0"/>
                  </a:cubicBezTo>
                </a:path>
              </a:pathLst>
            </a:custGeom>
            <a:solidFill>
              <a:srgbClr val="001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59" name="Freeform 260">
              <a:extLst>
                <a:ext uri="{FF2B5EF4-FFF2-40B4-BE49-F238E27FC236}">
                  <a16:creationId xmlns:a16="http://schemas.microsoft.com/office/drawing/2014/main" id="{B51D23DF-23A0-0A43-AE82-E9E6132DF57E}"/>
                </a:ext>
              </a:extLst>
            </p:cNvPr>
            <p:cNvSpPr>
              <a:spLocks/>
            </p:cNvSpPr>
            <p:nvPr/>
          </p:nvSpPr>
          <p:spPr bwMode="auto">
            <a:xfrm>
              <a:off x="4397528" y="3311381"/>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40" name="Group 39">
            <a:extLst>
              <a:ext uri="{FF2B5EF4-FFF2-40B4-BE49-F238E27FC236}">
                <a16:creationId xmlns:a16="http://schemas.microsoft.com/office/drawing/2014/main" id="{3B9F2049-5E7A-374C-94FA-E2A5EBB71346}"/>
              </a:ext>
            </a:extLst>
          </p:cNvPr>
          <p:cNvGrpSpPr>
            <a:grpSpLocks noChangeAspect="1"/>
          </p:cNvGrpSpPr>
          <p:nvPr/>
        </p:nvGrpSpPr>
        <p:grpSpPr>
          <a:xfrm>
            <a:off x="1078992" y="3565139"/>
            <a:ext cx="536394" cy="548640"/>
            <a:chOff x="4170535" y="2985391"/>
            <a:chExt cx="656981" cy="671980"/>
          </a:xfrm>
        </p:grpSpPr>
        <p:sp>
          <p:nvSpPr>
            <p:cNvPr id="60" name="Oval 245">
              <a:extLst>
                <a:ext uri="{FF2B5EF4-FFF2-40B4-BE49-F238E27FC236}">
                  <a16:creationId xmlns:a16="http://schemas.microsoft.com/office/drawing/2014/main" id="{62EF49A2-4D8C-6D44-9184-38BC54F5561D}"/>
                </a:ext>
              </a:extLst>
            </p:cNvPr>
            <p:cNvSpPr>
              <a:spLocks noChangeArrowheads="1"/>
            </p:cNvSpPr>
            <p:nvPr/>
          </p:nvSpPr>
          <p:spPr bwMode="auto">
            <a:xfrm>
              <a:off x="4170535" y="3006391"/>
              <a:ext cx="647980" cy="650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1" name="Freeform 246">
              <a:extLst>
                <a:ext uri="{FF2B5EF4-FFF2-40B4-BE49-F238E27FC236}">
                  <a16:creationId xmlns:a16="http://schemas.microsoft.com/office/drawing/2014/main" id="{A091A0E0-A669-4D41-8A28-AC3EB3490342}"/>
                </a:ext>
              </a:extLst>
            </p:cNvPr>
            <p:cNvSpPr>
              <a:spLocks/>
            </p:cNvSpPr>
            <p:nvPr/>
          </p:nvSpPr>
          <p:spPr bwMode="auto">
            <a:xfrm>
              <a:off x="4640521" y="3165386"/>
              <a:ext cx="179995" cy="455986"/>
            </a:xfrm>
            <a:custGeom>
              <a:avLst/>
              <a:gdLst>
                <a:gd name="T0" fmla="*/ 56 w 76"/>
                <a:gd name="T1" fmla="*/ 0 h 193"/>
                <a:gd name="T2" fmla="*/ 56 w 76"/>
                <a:gd name="T3" fmla="*/ 0 h 193"/>
                <a:gd name="T4" fmla="*/ 75 w 76"/>
                <a:gd name="T5" fmla="*/ 71 h 193"/>
                <a:gd name="T6" fmla="*/ 0 w 76"/>
                <a:gd name="T7" fmla="*/ 193 h 193"/>
                <a:gd name="T8" fmla="*/ 76 w 76"/>
                <a:gd name="T9" fmla="*/ 70 h 193"/>
                <a:gd name="T10" fmla="*/ 56 w 76"/>
                <a:gd name="T11" fmla="*/ 0 h 193"/>
              </a:gdLst>
              <a:ahLst/>
              <a:cxnLst>
                <a:cxn ang="0">
                  <a:pos x="T0" y="T1"/>
                </a:cxn>
                <a:cxn ang="0">
                  <a:pos x="T2" y="T3"/>
                </a:cxn>
                <a:cxn ang="0">
                  <a:pos x="T4" y="T5"/>
                </a:cxn>
                <a:cxn ang="0">
                  <a:pos x="T6" y="T7"/>
                </a:cxn>
                <a:cxn ang="0">
                  <a:pos x="T8" y="T9"/>
                </a:cxn>
                <a:cxn ang="0">
                  <a:pos x="T10" y="T11"/>
                </a:cxn>
              </a:cxnLst>
              <a:rect l="0" t="0" r="r" b="b"/>
              <a:pathLst>
                <a:path w="76" h="193">
                  <a:moveTo>
                    <a:pt x="56" y="0"/>
                  </a:moveTo>
                  <a:cubicBezTo>
                    <a:pt x="56" y="0"/>
                    <a:pt x="56" y="0"/>
                    <a:pt x="56" y="0"/>
                  </a:cubicBezTo>
                  <a:cubicBezTo>
                    <a:pt x="68" y="21"/>
                    <a:pt x="75" y="45"/>
                    <a:pt x="75" y="71"/>
                  </a:cubicBezTo>
                  <a:cubicBezTo>
                    <a:pt x="75" y="124"/>
                    <a:pt x="45" y="170"/>
                    <a:pt x="0" y="193"/>
                  </a:cubicBezTo>
                  <a:cubicBezTo>
                    <a:pt x="45" y="170"/>
                    <a:pt x="76" y="124"/>
                    <a:pt x="76" y="70"/>
                  </a:cubicBezTo>
                  <a:cubicBezTo>
                    <a:pt x="76" y="44"/>
                    <a:pt x="69" y="20"/>
                    <a:pt x="56" y="0"/>
                  </a:cubicBezTo>
                </a:path>
              </a:pathLst>
            </a:custGeom>
            <a:solidFill>
              <a:srgbClr val="A7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2" name="Freeform 247">
              <a:extLst>
                <a:ext uri="{FF2B5EF4-FFF2-40B4-BE49-F238E27FC236}">
                  <a16:creationId xmlns:a16="http://schemas.microsoft.com/office/drawing/2014/main" id="{99B2BAAC-4448-3B48-A75C-874A0AC55B07}"/>
                </a:ext>
              </a:extLst>
            </p:cNvPr>
            <p:cNvSpPr>
              <a:spLocks/>
            </p:cNvSpPr>
            <p:nvPr/>
          </p:nvSpPr>
          <p:spPr bwMode="auto">
            <a:xfrm>
              <a:off x="4440527" y="3165386"/>
              <a:ext cx="377988" cy="488985"/>
            </a:xfrm>
            <a:custGeom>
              <a:avLst/>
              <a:gdLst>
                <a:gd name="T0" fmla="*/ 141 w 160"/>
                <a:gd name="T1" fmla="*/ 0 h 207"/>
                <a:gd name="T2" fmla="*/ 47 w 160"/>
                <a:gd name="T3" fmla="*/ 141 h 207"/>
                <a:gd name="T4" fmla="*/ 47 w 160"/>
                <a:gd name="T5" fmla="*/ 141 h 207"/>
                <a:gd name="T6" fmla="*/ 47 w 160"/>
                <a:gd name="T7" fmla="*/ 141 h 207"/>
                <a:gd name="T8" fmla="*/ 47 w 160"/>
                <a:gd name="T9" fmla="*/ 141 h 207"/>
                <a:gd name="T10" fmla="*/ 47 w 160"/>
                <a:gd name="T11" fmla="*/ 141 h 207"/>
                <a:gd name="T12" fmla="*/ 47 w 160"/>
                <a:gd name="T13" fmla="*/ 141 h 207"/>
                <a:gd name="T14" fmla="*/ 47 w 160"/>
                <a:gd name="T15" fmla="*/ 142 h 207"/>
                <a:gd name="T16" fmla="*/ 47 w 160"/>
                <a:gd name="T17" fmla="*/ 142 h 207"/>
                <a:gd name="T18" fmla="*/ 47 w 160"/>
                <a:gd name="T19" fmla="*/ 142 h 207"/>
                <a:gd name="T20" fmla="*/ 47 w 160"/>
                <a:gd name="T21" fmla="*/ 142 h 207"/>
                <a:gd name="T22" fmla="*/ 47 w 160"/>
                <a:gd name="T23" fmla="*/ 142 h 207"/>
                <a:gd name="T24" fmla="*/ 46 w 160"/>
                <a:gd name="T25" fmla="*/ 142 h 207"/>
                <a:gd name="T26" fmla="*/ 46 w 160"/>
                <a:gd name="T27" fmla="*/ 142 h 207"/>
                <a:gd name="T28" fmla="*/ 46 w 160"/>
                <a:gd name="T29" fmla="*/ 142 h 207"/>
                <a:gd name="T30" fmla="*/ 46 w 160"/>
                <a:gd name="T31" fmla="*/ 142 h 207"/>
                <a:gd name="T32" fmla="*/ 46 w 160"/>
                <a:gd name="T33" fmla="*/ 142 h 207"/>
                <a:gd name="T34" fmla="*/ 46 w 160"/>
                <a:gd name="T35" fmla="*/ 143 h 207"/>
                <a:gd name="T36" fmla="*/ 46 w 160"/>
                <a:gd name="T37" fmla="*/ 143 h 207"/>
                <a:gd name="T38" fmla="*/ 34 w 160"/>
                <a:gd name="T39" fmla="*/ 152 h 207"/>
                <a:gd name="T40" fmla="*/ 20 w 160"/>
                <a:gd name="T41" fmla="*/ 156 h 207"/>
                <a:gd name="T42" fmla="*/ 20 w 160"/>
                <a:gd name="T43" fmla="*/ 156 h 207"/>
                <a:gd name="T44" fmla="*/ 20 w 160"/>
                <a:gd name="T45" fmla="*/ 156 h 207"/>
                <a:gd name="T46" fmla="*/ 5 w 160"/>
                <a:gd name="T47" fmla="*/ 152 h 207"/>
                <a:gd name="T48" fmla="*/ 0 w 160"/>
                <a:gd name="T49" fmla="*/ 149 h 207"/>
                <a:gd name="T50" fmla="*/ 38 w 160"/>
                <a:gd name="T51" fmla="*/ 207 h 207"/>
                <a:gd name="T52" fmla="*/ 85 w 160"/>
                <a:gd name="T53" fmla="*/ 193 h 207"/>
                <a:gd name="T54" fmla="*/ 160 w 160"/>
                <a:gd name="T55" fmla="*/ 71 h 207"/>
                <a:gd name="T56" fmla="*/ 141 w 160"/>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207">
                  <a:moveTo>
                    <a:pt x="141" y="0"/>
                  </a:move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2"/>
                  </a:cubicBezTo>
                  <a:cubicBezTo>
                    <a:pt x="47" y="142"/>
                    <a:pt x="47" y="142"/>
                    <a:pt x="47" y="142"/>
                  </a:cubicBezTo>
                  <a:cubicBezTo>
                    <a:pt x="47" y="142"/>
                    <a:pt x="47" y="142"/>
                    <a:pt x="47" y="142"/>
                  </a:cubicBezTo>
                  <a:cubicBezTo>
                    <a:pt x="47" y="142"/>
                    <a:pt x="47" y="142"/>
                    <a:pt x="47" y="142"/>
                  </a:cubicBezTo>
                  <a:cubicBezTo>
                    <a:pt x="47" y="142"/>
                    <a:pt x="47" y="142"/>
                    <a:pt x="47" y="142"/>
                  </a:cubicBezTo>
                  <a:cubicBezTo>
                    <a:pt x="47" y="142"/>
                    <a:pt x="46" y="142"/>
                    <a:pt x="46" y="142"/>
                  </a:cubicBezTo>
                  <a:cubicBezTo>
                    <a:pt x="46" y="142"/>
                    <a:pt x="46" y="142"/>
                    <a:pt x="46" y="142"/>
                  </a:cubicBezTo>
                  <a:cubicBezTo>
                    <a:pt x="46" y="142"/>
                    <a:pt x="46" y="142"/>
                    <a:pt x="46" y="142"/>
                  </a:cubicBezTo>
                  <a:cubicBezTo>
                    <a:pt x="46" y="142"/>
                    <a:pt x="46" y="142"/>
                    <a:pt x="46" y="142"/>
                  </a:cubicBezTo>
                  <a:cubicBezTo>
                    <a:pt x="46" y="142"/>
                    <a:pt x="46" y="142"/>
                    <a:pt x="46" y="142"/>
                  </a:cubicBezTo>
                  <a:cubicBezTo>
                    <a:pt x="46" y="143"/>
                    <a:pt x="46" y="143"/>
                    <a:pt x="46" y="143"/>
                  </a:cubicBezTo>
                  <a:cubicBezTo>
                    <a:pt x="46" y="143"/>
                    <a:pt x="46" y="143"/>
                    <a:pt x="46" y="143"/>
                  </a:cubicBezTo>
                  <a:cubicBezTo>
                    <a:pt x="43" y="147"/>
                    <a:pt x="39" y="150"/>
                    <a:pt x="34" y="152"/>
                  </a:cubicBezTo>
                  <a:cubicBezTo>
                    <a:pt x="30" y="154"/>
                    <a:pt x="25" y="156"/>
                    <a:pt x="20" y="156"/>
                  </a:cubicBezTo>
                  <a:cubicBezTo>
                    <a:pt x="20" y="156"/>
                    <a:pt x="20" y="156"/>
                    <a:pt x="20" y="156"/>
                  </a:cubicBezTo>
                  <a:cubicBezTo>
                    <a:pt x="20" y="156"/>
                    <a:pt x="20" y="156"/>
                    <a:pt x="20" y="156"/>
                  </a:cubicBezTo>
                  <a:cubicBezTo>
                    <a:pt x="15" y="156"/>
                    <a:pt x="10" y="154"/>
                    <a:pt x="5" y="152"/>
                  </a:cubicBezTo>
                  <a:cubicBezTo>
                    <a:pt x="4" y="151"/>
                    <a:pt x="2" y="150"/>
                    <a:pt x="0" y="149"/>
                  </a:cubicBezTo>
                  <a:cubicBezTo>
                    <a:pt x="38" y="207"/>
                    <a:pt x="38" y="207"/>
                    <a:pt x="38" y="207"/>
                  </a:cubicBezTo>
                  <a:cubicBezTo>
                    <a:pt x="55" y="205"/>
                    <a:pt x="71" y="200"/>
                    <a:pt x="85" y="193"/>
                  </a:cubicBezTo>
                  <a:cubicBezTo>
                    <a:pt x="130" y="170"/>
                    <a:pt x="160" y="124"/>
                    <a:pt x="160" y="71"/>
                  </a:cubicBezTo>
                  <a:cubicBezTo>
                    <a:pt x="160" y="45"/>
                    <a:pt x="153" y="21"/>
                    <a:pt x="141" y="0"/>
                  </a:cubicBezTo>
                </a:path>
              </a:pathLst>
            </a:custGeom>
            <a:solidFill>
              <a:srgbClr val="003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3" name="Freeform 248">
              <a:extLst>
                <a:ext uri="{FF2B5EF4-FFF2-40B4-BE49-F238E27FC236}">
                  <a16:creationId xmlns:a16="http://schemas.microsoft.com/office/drawing/2014/main" id="{FF9CBAF7-A12B-5440-981B-1D99F9FF89B9}"/>
                </a:ext>
              </a:extLst>
            </p:cNvPr>
            <p:cNvSpPr>
              <a:spLocks/>
            </p:cNvSpPr>
            <p:nvPr/>
          </p:nvSpPr>
          <p:spPr bwMode="auto">
            <a:xfrm>
              <a:off x="4257533" y="2985391"/>
              <a:ext cx="569983" cy="548983"/>
            </a:xfrm>
            <a:custGeom>
              <a:avLst/>
              <a:gdLst>
                <a:gd name="T0" fmla="*/ 222 w 241"/>
                <a:gd name="T1" fmla="*/ 11 h 232"/>
                <a:gd name="T2" fmla="*/ 175 w 241"/>
                <a:gd name="T3" fmla="*/ 20 h 232"/>
                <a:gd name="T4" fmla="*/ 97 w 241"/>
                <a:gd name="T5" fmla="*/ 138 h 232"/>
                <a:gd name="T6" fmla="*/ 65 w 241"/>
                <a:gd name="T7" fmla="*/ 91 h 232"/>
                <a:gd name="T8" fmla="*/ 19 w 241"/>
                <a:gd name="T9" fmla="*/ 82 h 232"/>
                <a:gd name="T10" fmla="*/ 10 w 241"/>
                <a:gd name="T11" fmla="*/ 128 h 232"/>
                <a:gd name="T12" fmla="*/ 69 w 241"/>
                <a:gd name="T13" fmla="*/ 217 h 232"/>
                <a:gd name="T14" fmla="*/ 83 w 241"/>
                <a:gd name="T15" fmla="*/ 228 h 232"/>
                <a:gd name="T16" fmla="*/ 95 w 241"/>
                <a:gd name="T17" fmla="*/ 231 h 232"/>
                <a:gd name="T18" fmla="*/ 95 w 241"/>
                <a:gd name="T19" fmla="*/ 231 h 232"/>
                <a:gd name="T20" fmla="*/ 96 w 241"/>
                <a:gd name="T21" fmla="*/ 232 h 232"/>
                <a:gd name="T22" fmla="*/ 97 w 241"/>
                <a:gd name="T23" fmla="*/ 232 h 232"/>
                <a:gd name="T24" fmla="*/ 97 w 241"/>
                <a:gd name="T25" fmla="*/ 232 h 232"/>
                <a:gd name="T26" fmla="*/ 98 w 241"/>
                <a:gd name="T27" fmla="*/ 231 h 232"/>
                <a:gd name="T28" fmla="*/ 99 w 241"/>
                <a:gd name="T29" fmla="*/ 231 h 232"/>
                <a:gd name="T30" fmla="*/ 111 w 241"/>
                <a:gd name="T31" fmla="*/ 228 h 232"/>
                <a:gd name="T32" fmla="*/ 124 w 241"/>
                <a:gd name="T33" fmla="*/ 217 h 232"/>
                <a:gd name="T34" fmla="*/ 231 w 241"/>
                <a:gd name="T35" fmla="*/ 57 h 232"/>
                <a:gd name="T36" fmla="*/ 222 w 241"/>
                <a:gd name="T37" fmla="*/ 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32">
                  <a:moveTo>
                    <a:pt x="222" y="11"/>
                  </a:moveTo>
                  <a:cubicBezTo>
                    <a:pt x="206" y="0"/>
                    <a:pt x="186" y="5"/>
                    <a:pt x="175" y="20"/>
                  </a:cubicBezTo>
                  <a:cubicBezTo>
                    <a:pt x="97" y="138"/>
                    <a:pt x="97" y="138"/>
                    <a:pt x="97" y="138"/>
                  </a:cubicBezTo>
                  <a:cubicBezTo>
                    <a:pt x="65" y="91"/>
                    <a:pt x="65" y="91"/>
                    <a:pt x="65" y="91"/>
                  </a:cubicBezTo>
                  <a:cubicBezTo>
                    <a:pt x="55" y="76"/>
                    <a:pt x="35" y="72"/>
                    <a:pt x="19" y="82"/>
                  </a:cubicBezTo>
                  <a:cubicBezTo>
                    <a:pt x="4" y="92"/>
                    <a:pt x="0" y="113"/>
                    <a:pt x="10" y="128"/>
                  </a:cubicBezTo>
                  <a:cubicBezTo>
                    <a:pt x="69" y="217"/>
                    <a:pt x="69" y="217"/>
                    <a:pt x="69" y="217"/>
                  </a:cubicBezTo>
                  <a:cubicBezTo>
                    <a:pt x="73" y="222"/>
                    <a:pt x="77" y="226"/>
                    <a:pt x="83" y="228"/>
                  </a:cubicBezTo>
                  <a:cubicBezTo>
                    <a:pt x="87" y="230"/>
                    <a:pt x="91" y="231"/>
                    <a:pt x="95" y="231"/>
                  </a:cubicBezTo>
                  <a:cubicBezTo>
                    <a:pt x="95" y="231"/>
                    <a:pt x="95" y="231"/>
                    <a:pt x="95" y="231"/>
                  </a:cubicBezTo>
                  <a:cubicBezTo>
                    <a:pt x="95" y="231"/>
                    <a:pt x="96" y="232"/>
                    <a:pt x="96" y="232"/>
                  </a:cubicBezTo>
                  <a:cubicBezTo>
                    <a:pt x="97" y="232"/>
                    <a:pt x="97" y="232"/>
                    <a:pt x="97" y="232"/>
                  </a:cubicBezTo>
                  <a:cubicBezTo>
                    <a:pt x="97" y="232"/>
                    <a:pt x="97" y="232"/>
                    <a:pt x="97" y="232"/>
                  </a:cubicBezTo>
                  <a:cubicBezTo>
                    <a:pt x="98" y="232"/>
                    <a:pt x="98" y="231"/>
                    <a:pt x="98" y="231"/>
                  </a:cubicBezTo>
                  <a:cubicBezTo>
                    <a:pt x="99" y="231"/>
                    <a:pt x="99" y="231"/>
                    <a:pt x="99" y="231"/>
                  </a:cubicBezTo>
                  <a:cubicBezTo>
                    <a:pt x="103" y="231"/>
                    <a:pt x="107" y="230"/>
                    <a:pt x="111" y="228"/>
                  </a:cubicBezTo>
                  <a:cubicBezTo>
                    <a:pt x="116" y="226"/>
                    <a:pt x="121" y="222"/>
                    <a:pt x="124" y="217"/>
                  </a:cubicBezTo>
                  <a:cubicBezTo>
                    <a:pt x="231" y="57"/>
                    <a:pt x="231" y="57"/>
                    <a:pt x="231" y="57"/>
                  </a:cubicBezTo>
                  <a:cubicBezTo>
                    <a:pt x="241" y="41"/>
                    <a:pt x="237" y="21"/>
                    <a:pt x="2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4" name="Freeform 249">
              <a:extLst>
                <a:ext uri="{FF2B5EF4-FFF2-40B4-BE49-F238E27FC236}">
                  <a16:creationId xmlns:a16="http://schemas.microsoft.com/office/drawing/2014/main" id="{F7F4DCB3-9DAD-1A42-8CF2-284C38EB1EED}"/>
                </a:ext>
              </a:extLst>
            </p:cNvPr>
            <p:cNvSpPr>
              <a:spLocks noEditPoints="1"/>
            </p:cNvSpPr>
            <p:nvPr/>
          </p:nvSpPr>
          <p:spPr bwMode="auto">
            <a:xfrm>
              <a:off x="4671520" y="2997391"/>
              <a:ext cx="143996" cy="77998"/>
            </a:xfrm>
            <a:custGeom>
              <a:avLst/>
              <a:gdLst>
                <a:gd name="T0" fmla="*/ 1 w 61"/>
                <a:gd name="T1" fmla="*/ 14 h 33"/>
                <a:gd name="T2" fmla="*/ 0 w 61"/>
                <a:gd name="T3" fmla="*/ 15 h 33"/>
                <a:gd name="T4" fmla="*/ 0 w 61"/>
                <a:gd name="T5" fmla="*/ 15 h 33"/>
                <a:gd name="T6" fmla="*/ 1 w 61"/>
                <a:gd name="T7" fmla="*/ 14 h 33"/>
                <a:gd name="T8" fmla="*/ 1 w 61"/>
                <a:gd name="T9" fmla="*/ 14 h 33"/>
                <a:gd name="T10" fmla="*/ 1 w 61"/>
                <a:gd name="T11" fmla="*/ 14 h 33"/>
                <a:gd name="T12" fmla="*/ 1 w 61"/>
                <a:gd name="T13" fmla="*/ 14 h 33"/>
                <a:gd name="T14" fmla="*/ 28 w 61"/>
                <a:gd name="T15" fmla="*/ 0 h 33"/>
                <a:gd name="T16" fmla="*/ 47 w 61"/>
                <a:gd name="T17" fmla="*/ 6 h 33"/>
                <a:gd name="T18" fmla="*/ 61 w 61"/>
                <a:gd name="T19" fmla="*/ 33 h 33"/>
                <a:gd name="T20" fmla="*/ 47 w 61"/>
                <a:gd name="T21" fmla="*/ 6 h 33"/>
                <a:gd name="T22" fmla="*/ 28 w 61"/>
                <a:gd name="T23" fmla="*/ 0 h 33"/>
                <a:gd name="T24" fmla="*/ 28 w 61"/>
                <a:gd name="T25" fmla="*/ 0 h 33"/>
                <a:gd name="T26" fmla="*/ 28 w 61"/>
                <a:gd name="T27" fmla="*/ 0 h 33"/>
                <a:gd name="T28" fmla="*/ 28 w 61"/>
                <a:gd name="T29" fmla="*/ 0 h 33"/>
                <a:gd name="T30" fmla="*/ 28 w 6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3">
                  <a:moveTo>
                    <a:pt x="1" y="14"/>
                  </a:moveTo>
                  <a:cubicBezTo>
                    <a:pt x="1" y="14"/>
                    <a:pt x="1" y="14"/>
                    <a:pt x="0" y="15"/>
                  </a:cubicBezTo>
                  <a:cubicBezTo>
                    <a:pt x="0" y="15"/>
                    <a:pt x="0" y="15"/>
                    <a:pt x="0" y="15"/>
                  </a:cubicBezTo>
                  <a:cubicBezTo>
                    <a:pt x="1" y="14"/>
                    <a:pt x="1" y="14"/>
                    <a:pt x="1" y="14"/>
                  </a:cubicBezTo>
                  <a:moveTo>
                    <a:pt x="1" y="14"/>
                  </a:moveTo>
                  <a:cubicBezTo>
                    <a:pt x="1" y="14"/>
                    <a:pt x="1" y="14"/>
                    <a:pt x="1" y="14"/>
                  </a:cubicBezTo>
                  <a:cubicBezTo>
                    <a:pt x="1" y="14"/>
                    <a:pt x="1" y="14"/>
                    <a:pt x="1" y="14"/>
                  </a:cubicBezTo>
                  <a:moveTo>
                    <a:pt x="28" y="0"/>
                  </a:moveTo>
                  <a:cubicBezTo>
                    <a:pt x="35" y="0"/>
                    <a:pt x="41" y="2"/>
                    <a:pt x="47" y="6"/>
                  </a:cubicBezTo>
                  <a:cubicBezTo>
                    <a:pt x="56" y="12"/>
                    <a:pt x="61" y="23"/>
                    <a:pt x="61" y="33"/>
                  </a:cubicBezTo>
                  <a:cubicBezTo>
                    <a:pt x="61" y="23"/>
                    <a:pt x="56" y="12"/>
                    <a:pt x="47" y="6"/>
                  </a:cubicBezTo>
                  <a:cubicBezTo>
                    <a:pt x="41" y="2"/>
                    <a:pt x="35" y="0"/>
                    <a:pt x="28" y="0"/>
                  </a:cubicBezTo>
                  <a:moveTo>
                    <a:pt x="28" y="0"/>
                  </a:moveTo>
                  <a:cubicBezTo>
                    <a:pt x="28" y="0"/>
                    <a:pt x="28" y="0"/>
                    <a:pt x="28" y="0"/>
                  </a:cubicBezTo>
                  <a:cubicBezTo>
                    <a:pt x="28" y="0"/>
                    <a:pt x="28" y="0"/>
                    <a:pt x="28" y="0"/>
                  </a:cubicBezTo>
                  <a:cubicBezTo>
                    <a:pt x="28" y="0"/>
                    <a:pt x="28" y="0"/>
                    <a:pt x="28"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5" name="Freeform 250">
              <a:extLst>
                <a:ext uri="{FF2B5EF4-FFF2-40B4-BE49-F238E27FC236}">
                  <a16:creationId xmlns:a16="http://schemas.microsoft.com/office/drawing/2014/main" id="{4008ACE2-8086-414F-BB4B-9E5D988B98A4}"/>
                </a:ext>
              </a:extLst>
            </p:cNvPr>
            <p:cNvSpPr>
              <a:spLocks noEditPoints="1"/>
            </p:cNvSpPr>
            <p:nvPr/>
          </p:nvSpPr>
          <p:spPr bwMode="auto">
            <a:xfrm>
              <a:off x="4520525" y="3498376"/>
              <a:ext cx="30999" cy="25999"/>
            </a:xfrm>
            <a:custGeom>
              <a:avLst/>
              <a:gdLst>
                <a:gd name="T0" fmla="*/ 12 w 13"/>
                <a:gd name="T1" fmla="*/ 2 h 11"/>
                <a:gd name="T2" fmla="*/ 1 w 13"/>
                <a:gd name="T3" fmla="*/ 11 h 11"/>
                <a:gd name="T4" fmla="*/ 0 w 13"/>
                <a:gd name="T5" fmla="*/ 11 h 11"/>
                <a:gd name="T6" fmla="*/ 12 w 13"/>
                <a:gd name="T7" fmla="*/ 2 h 11"/>
                <a:gd name="T8" fmla="*/ 12 w 13"/>
                <a:gd name="T9" fmla="*/ 1 h 11"/>
                <a:gd name="T10" fmla="*/ 12 w 13"/>
                <a:gd name="T11" fmla="*/ 2 h 11"/>
                <a:gd name="T12" fmla="*/ 12 w 13"/>
                <a:gd name="T13" fmla="*/ 1 h 11"/>
                <a:gd name="T14" fmla="*/ 12 w 13"/>
                <a:gd name="T15" fmla="*/ 1 h 11"/>
                <a:gd name="T16" fmla="*/ 12 w 13"/>
                <a:gd name="T17" fmla="*/ 1 h 11"/>
                <a:gd name="T18" fmla="*/ 12 w 13"/>
                <a:gd name="T19" fmla="*/ 1 h 11"/>
                <a:gd name="T20" fmla="*/ 12 w 13"/>
                <a:gd name="T21" fmla="*/ 1 h 11"/>
                <a:gd name="T22" fmla="*/ 12 w 13"/>
                <a:gd name="T23" fmla="*/ 1 h 11"/>
                <a:gd name="T24" fmla="*/ 12 w 13"/>
                <a:gd name="T25" fmla="*/ 1 h 11"/>
                <a:gd name="T26" fmla="*/ 13 w 13"/>
                <a:gd name="T27" fmla="*/ 1 h 11"/>
                <a:gd name="T28" fmla="*/ 13 w 13"/>
                <a:gd name="T29" fmla="*/ 1 h 11"/>
                <a:gd name="T30" fmla="*/ 13 w 13"/>
                <a:gd name="T31" fmla="*/ 1 h 11"/>
                <a:gd name="T32" fmla="*/ 13 w 13"/>
                <a:gd name="T33" fmla="*/ 1 h 11"/>
                <a:gd name="T34" fmla="*/ 13 w 13"/>
                <a:gd name="T35" fmla="*/ 1 h 11"/>
                <a:gd name="T36" fmla="*/ 13 w 13"/>
                <a:gd name="T37" fmla="*/ 1 h 11"/>
                <a:gd name="T38" fmla="*/ 13 w 13"/>
                <a:gd name="T39" fmla="*/ 0 h 11"/>
                <a:gd name="T40" fmla="*/ 13 w 13"/>
                <a:gd name="T41" fmla="*/ 1 h 11"/>
                <a:gd name="T42" fmla="*/ 13 w 13"/>
                <a:gd name="T43" fmla="*/ 0 h 11"/>
                <a:gd name="T44" fmla="*/ 13 w 13"/>
                <a:gd name="T45" fmla="*/ 0 h 11"/>
                <a:gd name="T46" fmla="*/ 13 w 13"/>
                <a:gd name="T47" fmla="*/ 0 h 11"/>
                <a:gd name="T48" fmla="*/ 13 w 13"/>
                <a:gd name="T49" fmla="*/ 0 h 11"/>
                <a:gd name="T50" fmla="*/ 13 w 13"/>
                <a:gd name="T51" fmla="*/ 0 h 11"/>
                <a:gd name="T52" fmla="*/ 13 w 13"/>
                <a:gd name="T53" fmla="*/ 0 h 11"/>
                <a:gd name="T54" fmla="*/ 13 w 1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1">
                  <a:moveTo>
                    <a:pt x="12" y="2"/>
                  </a:moveTo>
                  <a:cubicBezTo>
                    <a:pt x="9" y="6"/>
                    <a:pt x="5" y="9"/>
                    <a:pt x="1" y="11"/>
                  </a:cubicBezTo>
                  <a:cubicBezTo>
                    <a:pt x="0" y="11"/>
                    <a:pt x="0" y="11"/>
                    <a:pt x="0" y="11"/>
                  </a:cubicBezTo>
                  <a:cubicBezTo>
                    <a:pt x="5" y="9"/>
                    <a:pt x="9" y="6"/>
                    <a:pt x="12" y="2"/>
                  </a:cubicBezTo>
                  <a:moveTo>
                    <a:pt x="12" y="1"/>
                  </a:moveTo>
                  <a:cubicBezTo>
                    <a:pt x="12" y="2"/>
                    <a:pt x="12" y="2"/>
                    <a:pt x="12" y="2"/>
                  </a:cubicBezTo>
                  <a:cubicBezTo>
                    <a:pt x="12" y="2"/>
                    <a:pt x="12" y="2"/>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0"/>
                    <a:pt x="13" y="0"/>
                    <a:pt x="13" y="1"/>
                  </a:cubicBezTo>
                  <a:cubicBezTo>
                    <a:pt x="13" y="0"/>
                    <a:pt x="13" y="0"/>
                    <a:pt x="13"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6" name="Freeform 251">
              <a:extLst>
                <a:ext uri="{FF2B5EF4-FFF2-40B4-BE49-F238E27FC236}">
                  <a16:creationId xmlns:a16="http://schemas.microsoft.com/office/drawing/2014/main" id="{A36CC16E-CA10-CE45-AA62-F9FE0F9908E0}"/>
                </a:ext>
              </a:extLst>
            </p:cNvPr>
            <p:cNvSpPr>
              <a:spLocks/>
            </p:cNvSpPr>
            <p:nvPr/>
          </p:nvSpPr>
          <p:spPr bwMode="auto">
            <a:xfrm>
              <a:off x="4487526" y="2997391"/>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7" name="Freeform 252">
              <a:extLst>
                <a:ext uri="{FF2B5EF4-FFF2-40B4-BE49-F238E27FC236}">
                  <a16:creationId xmlns:a16="http://schemas.microsoft.com/office/drawing/2014/main" id="{27738CB2-F0E0-F24E-8AC9-0618BF61354A}"/>
                </a:ext>
              </a:extLst>
            </p:cNvPr>
            <p:cNvSpPr>
              <a:spLocks/>
            </p:cNvSpPr>
            <p:nvPr/>
          </p:nvSpPr>
          <p:spPr bwMode="auto">
            <a:xfrm>
              <a:off x="4451527" y="3524375"/>
              <a:ext cx="35999" cy="10000"/>
            </a:xfrm>
            <a:custGeom>
              <a:avLst/>
              <a:gdLst>
                <a:gd name="T0" fmla="*/ 0 w 15"/>
                <a:gd name="T1" fmla="*/ 0 h 4"/>
                <a:gd name="T2" fmla="*/ 15 w 15"/>
                <a:gd name="T3" fmla="*/ 4 h 4"/>
                <a:gd name="T4" fmla="*/ 15 w 15"/>
                <a:gd name="T5" fmla="*/ 4 h 4"/>
                <a:gd name="T6" fmla="*/ 13 w 15"/>
                <a:gd name="T7" fmla="*/ 3 h 4"/>
                <a:gd name="T8" fmla="*/ 13 w 15"/>
                <a:gd name="T9" fmla="*/ 3 h 4"/>
                <a:gd name="T10" fmla="*/ 13 w 15"/>
                <a:gd name="T11" fmla="*/ 3 h 4"/>
                <a:gd name="T12" fmla="*/ 12 w 15"/>
                <a:gd name="T13" fmla="*/ 3 h 4"/>
                <a:gd name="T14" fmla="*/ 1 w 15"/>
                <a:gd name="T15" fmla="*/ 1 h 4"/>
                <a:gd name="T16" fmla="*/ 0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0" y="0"/>
                  </a:moveTo>
                  <a:cubicBezTo>
                    <a:pt x="5" y="2"/>
                    <a:pt x="10" y="4"/>
                    <a:pt x="15" y="4"/>
                  </a:cubicBezTo>
                  <a:cubicBezTo>
                    <a:pt x="15" y="4"/>
                    <a:pt x="15" y="4"/>
                    <a:pt x="15" y="4"/>
                  </a:cubicBezTo>
                  <a:cubicBezTo>
                    <a:pt x="14" y="4"/>
                    <a:pt x="14" y="4"/>
                    <a:pt x="13" y="3"/>
                  </a:cubicBezTo>
                  <a:cubicBezTo>
                    <a:pt x="13" y="3"/>
                    <a:pt x="13" y="3"/>
                    <a:pt x="13" y="3"/>
                  </a:cubicBezTo>
                  <a:cubicBezTo>
                    <a:pt x="13" y="3"/>
                    <a:pt x="13" y="3"/>
                    <a:pt x="13" y="3"/>
                  </a:cubicBezTo>
                  <a:cubicBezTo>
                    <a:pt x="13" y="3"/>
                    <a:pt x="13" y="3"/>
                    <a:pt x="12" y="3"/>
                  </a:cubicBezTo>
                  <a:cubicBezTo>
                    <a:pt x="9" y="3"/>
                    <a:pt x="5" y="2"/>
                    <a:pt x="1" y="1"/>
                  </a:cubicBezTo>
                  <a:cubicBezTo>
                    <a:pt x="1" y="0"/>
                    <a:pt x="1" y="0"/>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8" name="Freeform 253">
              <a:extLst>
                <a:ext uri="{FF2B5EF4-FFF2-40B4-BE49-F238E27FC236}">
                  <a16:creationId xmlns:a16="http://schemas.microsoft.com/office/drawing/2014/main" id="{9F1DD59C-BB7B-C84F-8493-9F747F13E97C}"/>
                </a:ext>
              </a:extLst>
            </p:cNvPr>
            <p:cNvSpPr>
              <a:spLocks noEditPoints="1"/>
            </p:cNvSpPr>
            <p:nvPr/>
          </p:nvSpPr>
          <p:spPr bwMode="auto">
            <a:xfrm>
              <a:off x="4454527" y="3527375"/>
              <a:ext cx="27999" cy="4000"/>
            </a:xfrm>
            <a:custGeom>
              <a:avLst/>
              <a:gdLst>
                <a:gd name="T0" fmla="*/ 12 w 12"/>
                <a:gd name="T1" fmla="*/ 2 h 2"/>
                <a:gd name="T2" fmla="*/ 12 w 12"/>
                <a:gd name="T3" fmla="*/ 2 h 2"/>
                <a:gd name="T4" fmla="*/ 12 w 12"/>
                <a:gd name="T5" fmla="*/ 2 h 2"/>
                <a:gd name="T6" fmla="*/ 12 w 12"/>
                <a:gd name="T7" fmla="*/ 2 h 2"/>
                <a:gd name="T8" fmla="*/ 0 w 12"/>
                <a:gd name="T9" fmla="*/ 0 h 2"/>
                <a:gd name="T10" fmla="*/ 11 w 12"/>
                <a:gd name="T11" fmla="*/ 2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cubicBezTo>
                    <a:pt x="12" y="2"/>
                    <a:pt x="12" y="2"/>
                    <a:pt x="12" y="2"/>
                  </a:cubicBezTo>
                  <a:cubicBezTo>
                    <a:pt x="12" y="2"/>
                    <a:pt x="12" y="2"/>
                    <a:pt x="12" y="2"/>
                  </a:cubicBezTo>
                  <a:cubicBezTo>
                    <a:pt x="12" y="2"/>
                    <a:pt x="12" y="2"/>
                    <a:pt x="12" y="2"/>
                  </a:cubicBezTo>
                  <a:moveTo>
                    <a:pt x="0" y="0"/>
                  </a:moveTo>
                  <a:cubicBezTo>
                    <a:pt x="4" y="1"/>
                    <a:pt x="8" y="2"/>
                    <a:pt x="11" y="2"/>
                  </a:cubicBezTo>
                  <a:cubicBezTo>
                    <a:pt x="7" y="2"/>
                    <a:pt x="4" y="1"/>
                    <a:pt x="0"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69" name="Freeform 254">
              <a:extLst>
                <a:ext uri="{FF2B5EF4-FFF2-40B4-BE49-F238E27FC236}">
                  <a16:creationId xmlns:a16="http://schemas.microsoft.com/office/drawing/2014/main" id="{F43B70B2-FB99-1146-8298-05A0A25B8315}"/>
                </a:ext>
              </a:extLst>
            </p:cNvPr>
            <p:cNvSpPr>
              <a:spLocks noEditPoints="1"/>
            </p:cNvSpPr>
            <p:nvPr/>
          </p:nvSpPr>
          <p:spPr bwMode="auto">
            <a:xfrm>
              <a:off x="4421528" y="3262383"/>
              <a:ext cx="65998" cy="254992"/>
            </a:xfrm>
            <a:custGeom>
              <a:avLst/>
              <a:gdLst>
                <a:gd name="T0" fmla="*/ 4 w 28"/>
                <a:gd name="T1" fmla="*/ 104 h 108"/>
                <a:gd name="T2" fmla="*/ 8 w 28"/>
                <a:gd name="T3" fmla="*/ 108 h 108"/>
                <a:gd name="T4" fmla="*/ 8 w 28"/>
                <a:gd name="T5" fmla="*/ 108 h 108"/>
                <a:gd name="T6" fmla="*/ 4 w 28"/>
                <a:gd name="T7" fmla="*/ 104 h 108"/>
                <a:gd name="T8" fmla="*/ 3 w 28"/>
                <a:gd name="T9" fmla="*/ 104 h 108"/>
                <a:gd name="T10" fmla="*/ 3 w 28"/>
                <a:gd name="T11" fmla="*/ 104 h 108"/>
                <a:gd name="T12" fmla="*/ 3 w 28"/>
                <a:gd name="T13" fmla="*/ 104 h 108"/>
                <a:gd name="T14" fmla="*/ 3 w 28"/>
                <a:gd name="T15" fmla="*/ 104 h 108"/>
                <a:gd name="T16" fmla="*/ 3 w 28"/>
                <a:gd name="T17" fmla="*/ 104 h 108"/>
                <a:gd name="T18" fmla="*/ 3 w 28"/>
                <a:gd name="T19" fmla="*/ 104 h 108"/>
                <a:gd name="T20" fmla="*/ 3 w 28"/>
                <a:gd name="T21" fmla="*/ 104 h 108"/>
                <a:gd name="T22" fmla="*/ 3 w 28"/>
                <a:gd name="T23" fmla="*/ 104 h 108"/>
                <a:gd name="T24" fmla="*/ 3 w 28"/>
                <a:gd name="T25" fmla="*/ 104 h 108"/>
                <a:gd name="T26" fmla="*/ 3 w 28"/>
                <a:gd name="T27" fmla="*/ 103 h 108"/>
                <a:gd name="T28" fmla="*/ 3 w 28"/>
                <a:gd name="T29" fmla="*/ 103 h 108"/>
                <a:gd name="T30" fmla="*/ 3 w 28"/>
                <a:gd name="T31" fmla="*/ 103 h 108"/>
                <a:gd name="T32" fmla="*/ 3 w 28"/>
                <a:gd name="T33" fmla="*/ 103 h 108"/>
                <a:gd name="T34" fmla="*/ 3 w 28"/>
                <a:gd name="T35" fmla="*/ 103 h 108"/>
                <a:gd name="T36" fmla="*/ 3 w 28"/>
                <a:gd name="T37" fmla="*/ 103 h 108"/>
                <a:gd name="T38" fmla="*/ 3 w 28"/>
                <a:gd name="T39" fmla="*/ 103 h 108"/>
                <a:gd name="T40" fmla="*/ 3 w 28"/>
                <a:gd name="T41" fmla="*/ 103 h 108"/>
                <a:gd name="T42" fmla="*/ 3 w 28"/>
                <a:gd name="T43" fmla="*/ 103 h 108"/>
                <a:gd name="T44" fmla="*/ 2 w 28"/>
                <a:gd name="T45" fmla="*/ 103 h 108"/>
                <a:gd name="T46" fmla="*/ 2 w 28"/>
                <a:gd name="T47" fmla="*/ 103 h 108"/>
                <a:gd name="T48" fmla="*/ 2 w 28"/>
                <a:gd name="T49" fmla="*/ 103 h 108"/>
                <a:gd name="T50" fmla="*/ 1 w 28"/>
                <a:gd name="T51" fmla="*/ 100 h 108"/>
                <a:gd name="T52" fmla="*/ 1 w 28"/>
                <a:gd name="T53" fmla="*/ 100 h 108"/>
                <a:gd name="T54" fmla="*/ 1 w 28"/>
                <a:gd name="T55" fmla="*/ 100 h 108"/>
                <a:gd name="T56" fmla="*/ 0 w 28"/>
                <a:gd name="T57" fmla="*/ 100 h 108"/>
                <a:gd name="T58" fmla="*/ 0 w 28"/>
                <a:gd name="T59" fmla="*/ 100 h 108"/>
                <a:gd name="T60" fmla="*/ 0 w 28"/>
                <a:gd name="T61" fmla="*/ 100 h 108"/>
                <a:gd name="T62" fmla="*/ 0 w 28"/>
                <a:gd name="T63" fmla="*/ 100 h 108"/>
                <a:gd name="T64" fmla="*/ 0 w 28"/>
                <a:gd name="T65" fmla="*/ 100 h 108"/>
                <a:gd name="T66" fmla="*/ 0 w 28"/>
                <a:gd name="T67" fmla="*/ 100 h 108"/>
                <a:gd name="T68" fmla="*/ 13 w 28"/>
                <a:gd name="T69" fmla="*/ 0 h 108"/>
                <a:gd name="T70" fmla="*/ 28 w 28"/>
                <a:gd name="T71" fmla="*/ 21 h 108"/>
                <a:gd name="T72" fmla="*/ 13 w 28"/>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08">
                  <a:moveTo>
                    <a:pt x="4" y="104"/>
                  </a:moveTo>
                  <a:cubicBezTo>
                    <a:pt x="5" y="106"/>
                    <a:pt x="7" y="107"/>
                    <a:pt x="8" y="108"/>
                  </a:cubicBezTo>
                  <a:cubicBezTo>
                    <a:pt x="8" y="108"/>
                    <a:pt x="8" y="108"/>
                    <a:pt x="8" y="108"/>
                  </a:cubicBezTo>
                  <a:cubicBezTo>
                    <a:pt x="7" y="107"/>
                    <a:pt x="5" y="106"/>
                    <a:pt x="4"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2" y="103"/>
                  </a:moveTo>
                  <a:cubicBezTo>
                    <a:pt x="2" y="103"/>
                    <a:pt x="2" y="103"/>
                    <a:pt x="2" y="103"/>
                  </a:cubicBezTo>
                  <a:cubicBezTo>
                    <a:pt x="2" y="103"/>
                    <a:pt x="2" y="103"/>
                    <a:pt x="2" y="103"/>
                  </a:cubicBezTo>
                  <a:moveTo>
                    <a:pt x="1" y="100"/>
                  </a:moveTo>
                  <a:cubicBezTo>
                    <a:pt x="1" y="100"/>
                    <a:pt x="1" y="100"/>
                    <a:pt x="1" y="100"/>
                  </a:cubicBezTo>
                  <a:cubicBezTo>
                    <a:pt x="1" y="100"/>
                    <a:pt x="1" y="100"/>
                    <a:pt x="1" y="100"/>
                  </a:cubicBezTo>
                  <a:moveTo>
                    <a:pt x="0" y="100"/>
                  </a:moveTo>
                  <a:cubicBezTo>
                    <a:pt x="0" y="100"/>
                    <a:pt x="0" y="100"/>
                    <a:pt x="0" y="100"/>
                  </a:cubicBezTo>
                  <a:cubicBezTo>
                    <a:pt x="0" y="100"/>
                    <a:pt x="0" y="100"/>
                    <a:pt x="0" y="100"/>
                  </a:cubicBezTo>
                  <a:moveTo>
                    <a:pt x="0" y="100"/>
                  </a:moveTo>
                  <a:cubicBezTo>
                    <a:pt x="0" y="100"/>
                    <a:pt x="0" y="100"/>
                    <a:pt x="0" y="100"/>
                  </a:cubicBezTo>
                  <a:cubicBezTo>
                    <a:pt x="0" y="100"/>
                    <a:pt x="0" y="100"/>
                    <a:pt x="0" y="100"/>
                  </a:cubicBezTo>
                  <a:moveTo>
                    <a:pt x="13" y="0"/>
                  </a:moveTo>
                  <a:cubicBezTo>
                    <a:pt x="28" y="21"/>
                    <a:pt x="28" y="21"/>
                    <a:pt x="28" y="21"/>
                  </a:cubicBezTo>
                  <a:cubicBezTo>
                    <a:pt x="13" y="0"/>
                    <a:pt x="13" y="0"/>
                    <a:pt x="13"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0" name="Freeform 255">
              <a:extLst>
                <a:ext uri="{FF2B5EF4-FFF2-40B4-BE49-F238E27FC236}">
                  <a16:creationId xmlns:a16="http://schemas.microsoft.com/office/drawing/2014/main" id="{1DEBEE69-6E1E-6B45-BBF7-A4BF3203B548}"/>
                </a:ext>
              </a:extLst>
            </p:cNvPr>
            <p:cNvSpPr>
              <a:spLocks/>
            </p:cNvSpPr>
            <p:nvPr/>
          </p:nvSpPr>
          <p:spPr bwMode="auto">
            <a:xfrm>
              <a:off x="4440527" y="3517375"/>
              <a:ext cx="11000" cy="7000"/>
            </a:xfrm>
            <a:custGeom>
              <a:avLst/>
              <a:gdLst>
                <a:gd name="T0" fmla="*/ 0 w 5"/>
                <a:gd name="T1" fmla="*/ 0 h 3"/>
                <a:gd name="T2" fmla="*/ 0 w 5"/>
                <a:gd name="T3" fmla="*/ 0 h 3"/>
                <a:gd name="T4" fmla="*/ 5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2" y="1"/>
                    <a:pt x="4" y="2"/>
                    <a:pt x="5" y="3"/>
                  </a:cubicBezTo>
                  <a:cubicBezTo>
                    <a:pt x="5" y="3"/>
                    <a:pt x="5" y="3"/>
                    <a:pt x="5" y="3"/>
                  </a:cubicBezTo>
                  <a:cubicBezTo>
                    <a:pt x="3" y="2"/>
                    <a:pt x="2" y="1"/>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1" name="Freeform 256">
              <a:extLst>
                <a:ext uri="{FF2B5EF4-FFF2-40B4-BE49-F238E27FC236}">
                  <a16:creationId xmlns:a16="http://schemas.microsoft.com/office/drawing/2014/main" id="{4D3AD31E-3C26-0A4D-930E-5EC2EE50D7BA}"/>
                </a:ext>
              </a:extLst>
            </p:cNvPr>
            <p:cNvSpPr>
              <a:spLocks/>
            </p:cNvSpPr>
            <p:nvPr/>
          </p:nvSpPr>
          <p:spPr bwMode="auto">
            <a:xfrm>
              <a:off x="4269532" y="3165386"/>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2" name="Freeform 257">
              <a:extLst>
                <a:ext uri="{FF2B5EF4-FFF2-40B4-BE49-F238E27FC236}">
                  <a16:creationId xmlns:a16="http://schemas.microsoft.com/office/drawing/2014/main" id="{4C7ED413-D8FA-A443-A8A9-52205C70CD27}"/>
                </a:ext>
              </a:extLst>
            </p:cNvPr>
            <p:cNvSpPr>
              <a:spLocks/>
            </p:cNvSpPr>
            <p:nvPr/>
          </p:nvSpPr>
          <p:spPr bwMode="auto">
            <a:xfrm>
              <a:off x="4487526" y="3524375"/>
              <a:ext cx="32999" cy="10000"/>
            </a:xfrm>
            <a:custGeom>
              <a:avLst/>
              <a:gdLst>
                <a:gd name="T0" fmla="*/ 14 w 14"/>
                <a:gd name="T1" fmla="*/ 0 h 4"/>
                <a:gd name="T2" fmla="*/ 14 w 14"/>
                <a:gd name="T3" fmla="*/ 1 h 4"/>
                <a:gd name="T4" fmla="*/ 2 w 14"/>
                <a:gd name="T5" fmla="*/ 3 h 4"/>
                <a:gd name="T6" fmla="*/ 2 w 14"/>
                <a:gd name="T7" fmla="*/ 3 h 4"/>
                <a:gd name="T8" fmla="*/ 1 w 14"/>
                <a:gd name="T9" fmla="*/ 3 h 4"/>
                <a:gd name="T10" fmla="*/ 1 w 14"/>
                <a:gd name="T11" fmla="*/ 3 h 4"/>
                <a:gd name="T12" fmla="*/ 0 w 14"/>
                <a:gd name="T13" fmla="*/ 4 h 4"/>
                <a:gd name="T14" fmla="*/ 0 w 14"/>
                <a:gd name="T15" fmla="*/ 4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cubicBezTo>
                    <a:pt x="14" y="0"/>
                    <a:pt x="14" y="0"/>
                    <a:pt x="14" y="1"/>
                  </a:cubicBezTo>
                  <a:cubicBezTo>
                    <a:pt x="10" y="2"/>
                    <a:pt x="6" y="3"/>
                    <a:pt x="2" y="3"/>
                  </a:cubicBezTo>
                  <a:cubicBezTo>
                    <a:pt x="2" y="3"/>
                    <a:pt x="2" y="3"/>
                    <a:pt x="2" y="3"/>
                  </a:cubicBezTo>
                  <a:cubicBezTo>
                    <a:pt x="1" y="3"/>
                    <a:pt x="1" y="3"/>
                    <a:pt x="1" y="3"/>
                  </a:cubicBezTo>
                  <a:cubicBezTo>
                    <a:pt x="1" y="3"/>
                    <a:pt x="1" y="3"/>
                    <a:pt x="1" y="3"/>
                  </a:cubicBezTo>
                  <a:cubicBezTo>
                    <a:pt x="1" y="4"/>
                    <a:pt x="0" y="4"/>
                    <a:pt x="0" y="4"/>
                  </a:cubicBezTo>
                  <a:cubicBezTo>
                    <a:pt x="0" y="4"/>
                    <a:pt x="0" y="4"/>
                    <a:pt x="0" y="4"/>
                  </a:cubicBezTo>
                  <a:cubicBezTo>
                    <a:pt x="5" y="4"/>
                    <a:pt x="10" y="2"/>
                    <a:pt x="14"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3" name="Freeform 258">
              <a:extLst>
                <a:ext uri="{FF2B5EF4-FFF2-40B4-BE49-F238E27FC236}">
                  <a16:creationId xmlns:a16="http://schemas.microsoft.com/office/drawing/2014/main" id="{865B32D8-0AF5-2F43-AAAD-6D58B6CFF9F7}"/>
                </a:ext>
              </a:extLst>
            </p:cNvPr>
            <p:cNvSpPr>
              <a:spLocks noEditPoints="1"/>
            </p:cNvSpPr>
            <p:nvPr/>
          </p:nvSpPr>
          <p:spPr bwMode="auto">
            <a:xfrm>
              <a:off x="4489526" y="3527375"/>
              <a:ext cx="30999" cy="4000"/>
            </a:xfrm>
            <a:custGeom>
              <a:avLst/>
              <a:gdLst>
                <a:gd name="T0" fmla="*/ 1 w 13"/>
                <a:gd name="T1" fmla="*/ 2 h 2"/>
                <a:gd name="T2" fmla="*/ 0 w 13"/>
                <a:gd name="T3" fmla="*/ 2 h 2"/>
                <a:gd name="T4" fmla="*/ 0 w 13"/>
                <a:gd name="T5" fmla="*/ 2 h 2"/>
                <a:gd name="T6" fmla="*/ 1 w 13"/>
                <a:gd name="T7" fmla="*/ 2 h 2"/>
                <a:gd name="T8" fmla="*/ 13 w 13"/>
                <a:gd name="T9" fmla="*/ 0 h 2"/>
                <a:gd name="T10" fmla="*/ 1 w 13"/>
                <a:gd name="T11" fmla="*/ 2 h 2"/>
                <a:gd name="T12" fmla="*/ 13 w 1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3" h="2">
                  <a:moveTo>
                    <a:pt x="1" y="2"/>
                  </a:moveTo>
                  <a:cubicBezTo>
                    <a:pt x="0" y="2"/>
                    <a:pt x="0" y="2"/>
                    <a:pt x="0" y="2"/>
                  </a:cubicBezTo>
                  <a:cubicBezTo>
                    <a:pt x="0" y="2"/>
                    <a:pt x="0" y="2"/>
                    <a:pt x="0" y="2"/>
                  </a:cubicBezTo>
                  <a:cubicBezTo>
                    <a:pt x="1" y="2"/>
                    <a:pt x="1" y="2"/>
                    <a:pt x="1" y="2"/>
                  </a:cubicBezTo>
                  <a:moveTo>
                    <a:pt x="13" y="0"/>
                  </a:moveTo>
                  <a:cubicBezTo>
                    <a:pt x="9" y="1"/>
                    <a:pt x="5" y="2"/>
                    <a:pt x="1" y="2"/>
                  </a:cubicBezTo>
                  <a:cubicBezTo>
                    <a:pt x="5" y="2"/>
                    <a:pt x="9" y="1"/>
                    <a:pt x="1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4" name="Freeform 259">
              <a:extLst>
                <a:ext uri="{FF2B5EF4-FFF2-40B4-BE49-F238E27FC236}">
                  <a16:creationId xmlns:a16="http://schemas.microsoft.com/office/drawing/2014/main" id="{1EAA8EAB-132C-D54E-B1B2-0575E1617ABC}"/>
                </a:ext>
              </a:extLst>
            </p:cNvPr>
            <p:cNvSpPr>
              <a:spLocks noEditPoints="1"/>
            </p:cNvSpPr>
            <p:nvPr/>
          </p:nvSpPr>
          <p:spPr bwMode="auto">
            <a:xfrm>
              <a:off x="4451527" y="3524375"/>
              <a:ext cx="70998" cy="10000"/>
            </a:xfrm>
            <a:custGeom>
              <a:avLst/>
              <a:gdLst>
                <a:gd name="T0" fmla="*/ 16 w 30"/>
                <a:gd name="T1" fmla="*/ 3 h 4"/>
                <a:gd name="T2" fmla="*/ 15 w 30"/>
                <a:gd name="T3" fmla="*/ 4 h 4"/>
                <a:gd name="T4" fmla="*/ 15 w 30"/>
                <a:gd name="T5" fmla="*/ 4 h 4"/>
                <a:gd name="T6" fmla="*/ 14 w 30"/>
                <a:gd name="T7" fmla="*/ 4 h 4"/>
                <a:gd name="T8" fmla="*/ 13 w 30"/>
                <a:gd name="T9" fmla="*/ 3 h 4"/>
                <a:gd name="T10" fmla="*/ 15 w 30"/>
                <a:gd name="T11" fmla="*/ 4 h 4"/>
                <a:gd name="T12" fmla="*/ 16 w 30"/>
                <a:gd name="T13" fmla="*/ 3 h 4"/>
                <a:gd name="T14" fmla="*/ 17 w 30"/>
                <a:gd name="T15" fmla="*/ 3 h 4"/>
                <a:gd name="T16" fmla="*/ 17 w 30"/>
                <a:gd name="T17" fmla="*/ 3 h 4"/>
                <a:gd name="T18" fmla="*/ 17 w 30"/>
                <a:gd name="T19" fmla="*/ 3 h 4"/>
                <a:gd name="T20" fmla="*/ 17 w 30"/>
                <a:gd name="T21" fmla="*/ 3 h 4"/>
                <a:gd name="T22" fmla="*/ 12 w 30"/>
                <a:gd name="T23" fmla="*/ 3 h 4"/>
                <a:gd name="T24" fmla="*/ 13 w 30"/>
                <a:gd name="T25" fmla="*/ 3 h 4"/>
                <a:gd name="T26" fmla="*/ 13 w 30"/>
                <a:gd name="T27" fmla="*/ 3 h 4"/>
                <a:gd name="T28" fmla="*/ 12 w 30"/>
                <a:gd name="T29" fmla="*/ 3 h 4"/>
                <a:gd name="T30" fmla="*/ 0 w 30"/>
                <a:gd name="T31" fmla="*/ 0 h 4"/>
                <a:gd name="T32" fmla="*/ 0 w 30"/>
                <a:gd name="T33" fmla="*/ 0 h 4"/>
                <a:gd name="T34" fmla="*/ 1 w 30"/>
                <a:gd name="T35" fmla="*/ 1 h 4"/>
                <a:gd name="T36" fmla="*/ 1 w 30"/>
                <a:gd name="T37" fmla="*/ 0 h 4"/>
                <a:gd name="T38" fmla="*/ 0 w 30"/>
                <a:gd name="T39" fmla="*/ 0 h 4"/>
                <a:gd name="T40" fmla="*/ 30 w 30"/>
                <a:gd name="T41" fmla="*/ 0 h 4"/>
                <a:gd name="T42" fmla="*/ 29 w 30"/>
                <a:gd name="T43" fmla="*/ 0 h 4"/>
                <a:gd name="T44" fmla="*/ 29 w 30"/>
                <a:gd name="T45" fmla="*/ 1 h 4"/>
                <a:gd name="T46" fmla="*/ 29 w 30"/>
                <a:gd name="T47" fmla="*/ 0 h 4"/>
                <a:gd name="T48" fmla="*/ 30 w 30"/>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
                  <a:moveTo>
                    <a:pt x="16" y="3"/>
                  </a:moveTo>
                  <a:cubicBezTo>
                    <a:pt x="16" y="3"/>
                    <a:pt x="16" y="4"/>
                    <a:pt x="15" y="4"/>
                  </a:cubicBezTo>
                  <a:cubicBezTo>
                    <a:pt x="15" y="4"/>
                    <a:pt x="15" y="4"/>
                    <a:pt x="15" y="4"/>
                  </a:cubicBezTo>
                  <a:cubicBezTo>
                    <a:pt x="14" y="4"/>
                    <a:pt x="14" y="4"/>
                    <a:pt x="14" y="4"/>
                  </a:cubicBezTo>
                  <a:cubicBezTo>
                    <a:pt x="14" y="4"/>
                    <a:pt x="13" y="3"/>
                    <a:pt x="13" y="3"/>
                  </a:cubicBezTo>
                  <a:cubicBezTo>
                    <a:pt x="14" y="4"/>
                    <a:pt x="14" y="4"/>
                    <a:pt x="15" y="4"/>
                  </a:cubicBezTo>
                  <a:cubicBezTo>
                    <a:pt x="15" y="4"/>
                    <a:pt x="16" y="4"/>
                    <a:pt x="16" y="3"/>
                  </a:cubicBezTo>
                  <a:moveTo>
                    <a:pt x="17" y="3"/>
                  </a:moveTo>
                  <a:cubicBezTo>
                    <a:pt x="17" y="3"/>
                    <a:pt x="17" y="3"/>
                    <a:pt x="17" y="3"/>
                  </a:cubicBezTo>
                  <a:cubicBezTo>
                    <a:pt x="17" y="3"/>
                    <a:pt x="17" y="3"/>
                    <a:pt x="17" y="3"/>
                  </a:cubicBezTo>
                  <a:cubicBezTo>
                    <a:pt x="17" y="3"/>
                    <a:pt x="17" y="3"/>
                    <a:pt x="17" y="3"/>
                  </a:cubicBezTo>
                  <a:moveTo>
                    <a:pt x="12" y="3"/>
                  </a:moveTo>
                  <a:cubicBezTo>
                    <a:pt x="13" y="3"/>
                    <a:pt x="13" y="3"/>
                    <a:pt x="13" y="3"/>
                  </a:cubicBezTo>
                  <a:cubicBezTo>
                    <a:pt x="13" y="3"/>
                    <a:pt x="13" y="3"/>
                    <a:pt x="13" y="3"/>
                  </a:cubicBezTo>
                  <a:cubicBezTo>
                    <a:pt x="13" y="3"/>
                    <a:pt x="13" y="3"/>
                    <a:pt x="12" y="3"/>
                  </a:cubicBezTo>
                  <a:moveTo>
                    <a:pt x="0" y="0"/>
                  </a:moveTo>
                  <a:cubicBezTo>
                    <a:pt x="0" y="0"/>
                    <a:pt x="0" y="0"/>
                    <a:pt x="0" y="0"/>
                  </a:cubicBezTo>
                  <a:cubicBezTo>
                    <a:pt x="1" y="0"/>
                    <a:pt x="1" y="0"/>
                    <a:pt x="1" y="1"/>
                  </a:cubicBezTo>
                  <a:cubicBezTo>
                    <a:pt x="1" y="0"/>
                    <a:pt x="1" y="0"/>
                    <a:pt x="1" y="0"/>
                  </a:cubicBezTo>
                  <a:cubicBezTo>
                    <a:pt x="0" y="0"/>
                    <a:pt x="0" y="0"/>
                    <a:pt x="0" y="0"/>
                  </a:cubicBezTo>
                  <a:moveTo>
                    <a:pt x="30" y="0"/>
                  </a:moveTo>
                  <a:cubicBezTo>
                    <a:pt x="29" y="0"/>
                    <a:pt x="29" y="0"/>
                    <a:pt x="29" y="0"/>
                  </a:cubicBezTo>
                  <a:cubicBezTo>
                    <a:pt x="29" y="0"/>
                    <a:pt x="29" y="0"/>
                    <a:pt x="29" y="1"/>
                  </a:cubicBezTo>
                  <a:cubicBezTo>
                    <a:pt x="29" y="0"/>
                    <a:pt x="29" y="0"/>
                    <a:pt x="29" y="0"/>
                  </a:cubicBezTo>
                  <a:cubicBezTo>
                    <a:pt x="29" y="0"/>
                    <a:pt x="29" y="0"/>
                    <a:pt x="30" y="0"/>
                  </a:cubicBezTo>
                </a:path>
              </a:pathLst>
            </a:custGeom>
            <a:solidFill>
              <a:srgbClr val="001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5" name="Freeform 260">
              <a:extLst>
                <a:ext uri="{FF2B5EF4-FFF2-40B4-BE49-F238E27FC236}">
                  <a16:creationId xmlns:a16="http://schemas.microsoft.com/office/drawing/2014/main" id="{C77534AB-683C-5F4D-A5EE-C3F9B7E9A45C}"/>
                </a:ext>
              </a:extLst>
            </p:cNvPr>
            <p:cNvSpPr>
              <a:spLocks/>
            </p:cNvSpPr>
            <p:nvPr/>
          </p:nvSpPr>
          <p:spPr bwMode="auto">
            <a:xfrm>
              <a:off x="4397528" y="3311381"/>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grpSp>
        <p:nvGrpSpPr>
          <p:cNvPr id="76" name="Group 75">
            <a:extLst>
              <a:ext uri="{FF2B5EF4-FFF2-40B4-BE49-F238E27FC236}">
                <a16:creationId xmlns:a16="http://schemas.microsoft.com/office/drawing/2014/main" id="{C093380D-8A83-554B-87B0-E30BB4E3A39F}"/>
              </a:ext>
            </a:extLst>
          </p:cNvPr>
          <p:cNvGrpSpPr>
            <a:grpSpLocks noChangeAspect="1"/>
          </p:cNvGrpSpPr>
          <p:nvPr/>
        </p:nvGrpSpPr>
        <p:grpSpPr>
          <a:xfrm>
            <a:off x="1078992" y="4386735"/>
            <a:ext cx="536394" cy="548640"/>
            <a:chOff x="4170535" y="2985391"/>
            <a:chExt cx="656981" cy="671980"/>
          </a:xfrm>
        </p:grpSpPr>
        <p:sp>
          <p:nvSpPr>
            <p:cNvPr id="77" name="Oval 245">
              <a:extLst>
                <a:ext uri="{FF2B5EF4-FFF2-40B4-BE49-F238E27FC236}">
                  <a16:creationId xmlns:a16="http://schemas.microsoft.com/office/drawing/2014/main" id="{039A8A83-BAA8-2344-B6A6-830D269BF0C9}"/>
                </a:ext>
              </a:extLst>
            </p:cNvPr>
            <p:cNvSpPr>
              <a:spLocks noChangeArrowheads="1"/>
            </p:cNvSpPr>
            <p:nvPr/>
          </p:nvSpPr>
          <p:spPr bwMode="auto">
            <a:xfrm>
              <a:off x="4170535" y="3006391"/>
              <a:ext cx="647980" cy="650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8" name="Freeform 246">
              <a:extLst>
                <a:ext uri="{FF2B5EF4-FFF2-40B4-BE49-F238E27FC236}">
                  <a16:creationId xmlns:a16="http://schemas.microsoft.com/office/drawing/2014/main" id="{800E0309-9112-2E48-8DA7-FA10DA97005D}"/>
                </a:ext>
              </a:extLst>
            </p:cNvPr>
            <p:cNvSpPr>
              <a:spLocks/>
            </p:cNvSpPr>
            <p:nvPr/>
          </p:nvSpPr>
          <p:spPr bwMode="auto">
            <a:xfrm>
              <a:off x="4640521" y="3165386"/>
              <a:ext cx="179995" cy="455986"/>
            </a:xfrm>
            <a:custGeom>
              <a:avLst/>
              <a:gdLst>
                <a:gd name="T0" fmla="*/ 56 w 76"/>
                <a:gd name="T1" fmla="*/ 0 h 193"/>
                <a:gd name="T2" fmla="*/ 56 w 76"/>
                <a:gd name="T3" fmla="*/ 0 h 193"/>
                <a:gd name="T4" fmla="*/ 75 w 76"/>
                <a:gd name="T5" fmla="*/ 71 h 193"/>
                <a:gd name="T6" fmla="*/ 0 w 76"/>
                <a:gd name="T7" fmla="*/ 193 h 193"/>
                <a:gd name="T8" fmla="*/ 76 w 76"/>
                <a:gd name="T9" fmla="*/ 70 h 193"/>
                <a:gd name="T10" fmla="*/ 56 w 76"/>
                <a:gd name="T11" fmla="*/ 0 h 193"/>
              </a:gdLst>
              <a:ahLst/>
              <a:cxnLst>
                <a:cxn ang="0">
                  <a:pos x="T0" y="T1"/>
                </a:cxn>
                <a:cxn ang="0">
                  <a:pos x="T2" y="T3"/>
                </a:cxn>
                <a:cxn ang="0">
                  <a:pos x="T4" y="T5"/>
                </a:cxn>
                <a:cxn ang="0">
                  <a:pos x="T6" y="T7"/>
                </a:cxn>
                <a:cxn ang="0">
                  <a:pos x="T8" y="T9"/>
                </a:cxn>
                <a:cxn ang="0">
                  <a:pos x="T10" y="T11"/>
                </a:cxn>
              </a:cxnLst>
              <a:rect l="0" t="0" r="r" b="b"/>
              <a:pathLst>
                <a:path w="76" h="193">
                  <a:moveTo>
                    <a:pt x="56" y="0"/>
                  </a:moveTo>
                  <a:cubicBezTo>
                    <a:pt x="56" y="0"/>
                    <a:pt x="56" y="0"/>
                    <a:pt x="56" y="0"/>
                  </a:cubicBezTo>
                  <a:cubicBezTo>
                    <a:pt x="68" y="21"/>
                    <a:pt x="75" y="45"/>
                    <a:pt x="75" y="71"/>
                  </a:cubicBezTo>
                  <a:cubicBezTo>
                    <a:pt x="75" y="124"/>
                    <a:pt x="45" y="170"/>
                    <a:pt x="0" y="193"/>
                  </a:cubicBezTo>
                  <a:cubicBezTo>
                    <a:pt x="45" y="170"/>
                    <a:pt x="76" y="124"/>
                    <a:pt x="76" y="70"/>
                  </a:cubicBezTo>
                  <a:cubicBezTo>
                    <a:pt x="76" y="44"/>
                    <a:pt x="69" y="20"/>
                    <a:pt x="56" y="0"/>
                  </a:cubicBezTo>
                </a:path>
              </a:pathLst>
            </a:custGeom>
            <a:solidFill>
              <a:srgbClr val="A7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79" name="Freeform 247">
              <a:extLst>
                <a:ext uri="{FF2B5EF4-FFF2-40B4-BE49-F238E27FC236}">
                  <a16:creationId xmlns:a16="http://schemas.microsoft.com/office/drawing/2014/main" id="{4263ADAB-3533-9D48-BA26-4B916E238CF3}"/>
                </a:ext>
              </a:extLst>
            </p:cNvPr>
            <p:cNvSpPr>
              <a:spLocks/>
            </p:cNvSpPr>
            <p:nvPr/>
          </p:nvSpPr>
          <p:spPr bwMode="auto">
            <a:xfrm>
              <a:off x="4440527" y="3165386"/>
              <a:ext cx="377988" cy="488985"/>
            </a:xfrm>
            <a:custGeom>
              <a:avLst/>
              <a:gdLst>
                <a:gd name="T0" fmla="*/ 141 w 160"/>
                <a:gd name="T1" fmla="*/ 0 h 207"/>
                <a:gd name="T2" fmla="*/ 47 w 160"/>
                <a:gd name="T3" fmla="*/ 141 h 207"/>
                <a:gd name="T4" fmla="*/ 47 w 160"/>
                <a:gd name="T5" fmla="*/ 141 h 207"/>
                <a:gd name="T6" fmla="*/ 47 w 160"/>
                <a:gd name="T7" fmla="*/ 141 h 207"/>
                <a:gd name="T8" fmla="*/ 47 w 160"/>
                <a:gd name="T9" fmla="*/ 141 h 207"/>
                <a:gd name="T10" fmla="*/ 47 w 160"/>
                <a:gd name="T11" fmla="*/ 141 h 207"/>
                <a:gd name="T12" fmla="*/ 47 w 160"/>
                <a:gd name="T13" fmla="*/ 141 h 207"/>
                <a:gd name="T14" fmla="*/ 47 w 160"/>
                <a:gd name="T15" fmla="*/ 142 h 207"/>
                <a:gd name="T16" fmla="*/ 47 w 160"/>
                <a:gd name="T17" fmla="*/ 142 h 207"/>
                <a:gd name="T18" fmla="*/ 47 w 160"/>
                <a:gd name="T19" fmla="*/ 142 h 207"/>
                <a:gd name="T20" fmla="*/ 47 w 160"/>
                <a:gd name="T21" fmla="*/ 142 h 207"/>
                <a:gd name="T22" fmla="*/ 47 w 160"/>
                <a:gd name="T23" fmla="*/ 142 h 207"/>
                <a:gd name="T24" fmla="*/ 46 w 160"/>
                <a:gd name="T25" fmla="*/ 142 h 207"/>
                <a:gd name="T26" fmla="*/ 46 w 160"/>
                <a:gd name="T27" fmla="*/ 142 h 207"/>
                <a:gd name="T28" fmla="*/ 46 w 160"/>
                <a:gd name="T29" fmla="*/ 142 h 207"/>
                <a:gd name="T30" fmla="*/ 46 w 160"/>
                <a:gd name="T31" fmla="*/ 142 h 207"/>
                <a:gd name="T32" fmla="*/ 46 w 160"/>
                <a:gd name="T33" fmla="*/ 142 h 207"/>
                <a:gd name="T34" fmla="*/ 46 w 160"/>
                <a:gd name="T35" fmla="*/ 143 h 207"/>
                <a:gd name="T36" fmla="*/ 46 w 160"/>
                <a:gd name="T37" fmla="*/ 143 h 207"/>
                <a:gd name="T38" fmla="*/ 34 w 160"/>
                <a:gd name="T39" fmla="*/ 152 h 207"/>
                <a:gd name="T40" fmla="*/ 20 w 160"/>
                <a:gd name="T41" fmla="*/ 156 h 207"/>
                <a:gd name="T42" fmla="*/ 20 w 160"/>
                <a:gd name="T43" fmla="*/ 156 h 207"/>
                <a:gd name="T44" fmla="*/ 20 w 160"/>
                <a:gd name="T45" fmla="*/ 156 h 207"/>
                <a:gd name="T46" fmla="*/ 5 w 160"/>
                <a:gd name="T47" fmla="*/ 152 h 207"/>
                <a:gd name="T48" fmla="*/ 0 w 160"/>
                <a:gd name="T49" fmla="*/ 149 h 207"/>
                <a:gd name="T50" fmla="*/ 38 w 160"/>
                <a:gd name="T51" fmla="*/ 207 h 207"/>
                <a:gd name="T52" fmla="*/ 85 w 160"/>
                <a:gd name="T53" fmla="*/ 193 h 207"/>
                <a:gd name="T54" fmla="*/ 160 w 160"/>
                <a:gd name="T55" fmla="*/ 71 h 207"/>
                <a:gd name="T56" fmla="*/ 141 w 160"/>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207">
                  <a:moveTo>
                    <a:pt x="141" y="0"/>
                  </a:move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2"/>
                  </a:cubicBezTo>
                  <a:cubicBezTo>
                    <a:pt x="47" y="142"/>
                    <a:pt x="47" y="142"/>
                    <a:pt x="47" y="142"/>
                  </a:cubicBezTo>
                  <a:cubicBezTo>
                    <a:pt x="47" y="142"/>
                    <a:pt x="47" y="142"/>
                    <a:pt x="47" y="142"/>
                  </a:cubicBezTo>
                  <a:cubicBezTo>
                    <a:pt x="47" y="142"/>
                    <a:pt x="47" y="142"/>
                    <a:pt x="47" y="142"/>
                  </a:cubicBezTo>
                  <a:cubicBezTo>
                    <a:pt x="47" y="142"/>
                    <a:pt x="47" y="142"/>
                    <a:pt x="47" y="142"/>
                  </a:cubicBezTo>
                  <a:cubicBezTo>
                    <a:pt x="47" y="142"/>
                    <a:pt x="46" y="142"/>
                    <a:pt x="46" y="142"/>
                  </a:cubicBezTo>
                  <a:cubicBezTo>
                    <a:pt x="46" y="142"/>
                    <a:pt x="46" y="142"/>
                    <a:pt x="46" y="142"/>
                  </a:cubicBezTo>
                  <a:cubicBezTo>
                    <a:pt x="46" y="142"/>
                    <a:pt x="46" y="142"/>
                    <a:pt x="46" y="142"/>
                  </a:cubicBezTo>
                  <a:cubicBezTo>
                    <a:pt x="46" y="142"/>
                    <a:pt x="46" y="142"/>
                    <a:pt x="46" y="142"/>
                  </a:cubicBezTo>
                  <a:cubicBezTo>
                    <a:pt x="46" y="142"/>
                    <a:pt x="46" y="142"/>
                    <a:pt x="46" y="142"/>
                  </a:cubicBezTo>
                  <a:cubicBezTo>
                    <a:pt x="46" y="143"/>
                    <a:pt x="46" y="143"/>
                    <a:pt x="46" y="143"/>
                  </a:cubicBezTo>
                  <a:cubicBezTo>
                    <a:pt x="46" y="143"/>
                    <a:pt x="46" y="143"/>
                    <a:pt x="46" y="143"/>
                  </a:cubicBezTo>
                  <a:cubicBezTo>
                    <a:pt x="43" y="147"/>
                    <a:pt x="39" y="150"/>
                    <a:pt x="34" y="152"/>
                  </a:cubicBezTo>
                  <a:cubicBezTo>
                    <a:pt x="30" y="154"/>
                    <a:pt x="25" y="156"/>
                    <a:pt x="20" y="156"/>
                  </a:cubicBezTo>
                  <a:cubicBezTo>
                    <a:pt x="20" y="156"/>
                    <a:pt x="20" y="156"/>
                    <a:pt x="20" y="156"/>
                  </a:cubicBezTo>
                  <a:cubicBezTo>
                    <a:pt x="20" y="156"/>
                    <a:pt x="20" y="156"/>
                    <a:pt x="20" y="156"/>
                  </a:cubicBezTo>
                  <a:cubicBezTo>
                    <a:pt x="15" y="156"/>
                    <a:pt x="10" y="154"/>
                    <a:pt x="5" y="152"/>
                  </a:cubicBezTo>
                  <a:cubicBezTo>
                    <a:pt x="4" y="151"/>
                    <a:pt x="2" y="150"/>
                    <a:pt x="0" y="149"/>
                  </a:cubicBezTo>
                  <a:cubicBezTo>
                    <a:pt x="38" y="207"/>
                    <a:pt x="38" y="207"/>
                    <a:pt x="38" y="207"/>
                  </a:cubicBezTo>
                  <a:cubicBezTo>
                    <a:pt x="55" y="205"/>
                    <a:pt x="71" y="200"/>
                    <a:pt x="85" y="193"/>
                  </a:cubicBezTo>
                  <a:cubicBezTo>
                    <a:pt x="130" y="170"/>
                    <a:pt x="160" y="124"/>
                    <a:pt x="160" y="71"/>
                  </a:cubicBezTo>
                  <a:cubicBezTo>
                    <a:pt x="160" y="45"/>
                    <a:pt x="153" y="21"/>
                    <a:pt x="141" y="0"/>
                  </a:cubicBezTo>
                </a:path>
              </a:pathLst>
            </a:custGeom>
            <a:solidFill>
              <a:srgbClr val="003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0" name="Freeform 248">
              <a:extLst>
                <a:ext uri="{FF2B5EF4-FFF2-40B4-BE49-F238E27FC236}">
                  <a16:creationId xmlns:a16="http://schemas.microsoft.com/office/drawing/2014/main" id="{789CA9B4-8FA1-4A46-B696-79EB7D9D6C88}"/>
                </a:ext>
              </a:extLst>
            </p:cNvPr>
            <p:cNvSpPr>
              <a:spLocks/>
            </p:cNvSpPr>
            <p:nvPr/>
          </p:nvSpPr>
          <p:spPr bwMode="auto">
            <a:xfrm>
              <a:off x="4257533" y="2985391"/>
              <a:ext cx="569983" cy="548983"/>
            </a:xfrm>
            <a:custGeom>
              <a:avLst/>
              <a:gdLst>
                <a:gd name="T0" fmla="*/ 222 w 241"/>
                <a:gd name="T1" fmla="*/ 11 h 232"/>
                <a:gd name="T2" fmla="*/ 175 w 241"/>
                <a:gd name="T3" fmla="*/ 20 h 232"/>
                <a:gd name="T4" fmla="*/ 97 w 241"/>
                <a:gd name="T5" fmla="*/ 138 h 232"/>
                <a:gd name="T6" fmla="*/ 65 w 241"/>
                <a:gd name="T7" fmla="*/ 91 h 232"/>
                <a:gd name="T8" fmla="*/ 19 w 241"/>
                <a:gd name="T9" fmla="*/ 82 h 232"/>
                <a:gd name="T10" fmla="*/ 10 w 241"/>
                <a:gd name="T11" fmla="*/ 128 h 232"/>
                <a:gd name="T12" fmla="*/ 69 w 241"/>
                <a:gd name="T13" fmla="*/ 217 h 232"/>
                <a:gd name="T14" fmla="*/ 83 w 241"/>
                <a:gd name="T15" fmla="*/ 228 h 232"/>
                <a:gd name="T16" fmla="*/ 95 w 241"/>
                <a:gd name="T17" fmla="*/ 231 h 232"/>
                <a:gd name="T18" fmla="*/ 95 w 241"/>
                <a:gd name="T19" fmla="*/ 231 h 232"/>
                <a:gd name="T20" fmla="*/ 96 w 241"/>
                <a:gd name="T21" fmla="*/ 232 h 232"/>
                <a:gd name="T22" fmla="*/ 97 w 241"/>
                <a:gd name="T23" fmla="*/ 232 h 232"/>
                <a:gd name="T24" fmla="*/ 97 w 241"/>
                <a:gd name="T25" fmla="*/ 232 h 232"/>
                <a:gd name="T26" fmla="*/ 98 w 241"/>
                <a:gd name="T27" fmla="*/ 231 h 232"/>
                <a:gd name="T28" fmla="*/ 99 w 241"/>
                <a:gd name="T29" fmla="*/ 231 h 232"/>
                <a:gd name="T30" fmla="*/ 111 w 241"/>
                <a:gd name="T31" fmla="*/ 228 h 232"/>
                <a:gd name="T32" fmla="*/ 124 w 241"/>
                <a:gd name="T33" fmla="*/ 217 h 232"/>
                <a:gd name="T34" fmla="*/ 231 w 241"/>
                <a:gd name="T35" fmla="*/ 57 h 232"/>
                <a:gd name="T36" fmla="*/ 222 w 241"/>
                <a:gd name="T37" fmla="*/ 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32">
                  <a:moveTo>
                    <a:pt x="222" y="11"/>
                  </a:moveTo>
                  <a:cubicBezTo>
                    <a:pt x="206" y="0"/>
                    <a:pt x="186" y="5"/>
                    <a:pt x="175" y="20"/>
                  </a:cubicBezTo>
                  <a:cubicBezTo>
                    <a:pt x="97" y="138"/>
                    <a:pt x="97" y="138"/>
                    <a:pt x="97" y="138"/>
                  </a:cubicBezTo>
                  <a:cubicBezTo>
                    <a:pt x="65" y="91"/>
                    <a:pt x="65" y="91"/>
                    <a:pt x="65" y="91"/>
                  </a:cubicBezTo>
                  <a:cubicBezTo>
                    <a:pt x="55" y="76"/>
                    <a:pt x="35" y="72"/>
                    <a:pt x="19" y="82"/>
                  </a:cubicBezTo>
                  <a:cubicBezTo>
                    <a:pt x="4" y="92"/>
                    <a:pt x="0" y="113"/>
                    <a:pt x="10" y="128"/>
                  </a:cubicBezTo>
                  <a:cubicBezTo>
                    <a:pt x="69" y="217"/>
                    <a:pt x="69" y="217"/>
                    <a:pt x="69" y="217"/>
                  </a:cubicBezTo>
                  <a:cubicBezTo>
                    <a:pt x="73" y="222"/>
                    <a:pt x="77" y="226"/>
                    <a:pt x="83" y="228"/>
                  </a:cubicBezTo>
                  <a:cubicBezTo>
                    <a:pt x="87" y="230"/>
                    <a:pt x="91" y="231"/>
                    <a:pt x="95" y="231"/>
                  </a:cubicBezTo>
                  <a:cubicBezTo>
                    <a:pt x="95" y="231"/>
                    <a:pt x="95" y="231"/>
                    <a:pt x="95" y="231"/>
                  </a:cubicBezTo>
                  <a:cubicBezTo>
                    <a:pt x="95" y="231"/>
                    <a:pt x="96" y="232"/>
                    <a:pt x="96" y="232"/>
                  </a:cubicBezTo>
                  <a:cubicBezTo>
                    <a:pt x="97" y="232"/>
                    <a:pt x="97" y="232"/>
                    <a:pt x="97" y="232"/>
                  </a:cubicBezTo>
                  <a:cubicBezTo>
                    <a:pt x="97" y="232"/>
                    <a:pt x="97" y="232"/>
                    <a:pt x="97" y="232"/>
                  </a:cubicBezTo>
                  <a:cubicBezTo>
                    <a:pt x="98" y="232"/>
                    <a:pt x="98" y="231"/>
                    <a:pt x="98" y="231"/>
                  </a:cubicBezTo>
                  <a:cubicBezTo>
                    <a:pt x="99" y="231"/>
                    <a:pt x="99" y="231"/>
                    <a:pt x="99" y="231"/>
                  </a:cubicBezTo>
                  <a:cubicBezTo>
                    <a:pt x="103" y="231"/>
                    <a:pt x="107" y="230"/>
                    <a:pt x="111" y="228"/>
                  </a:cubicBezTo>
                  <a:cubicBezTo>
                    <a:pt x="116" y="226"/>
                    <a:pt x="121" y="222"/>
                    <a:pt x="124" y="217"/>
                  </a:cubicBezTo>
                  <a:cubicBezTo>
                    <a:pt x="231" y="57"/>
                    <a:pt x="231" y="57"/>
                    <a:pt x="231" y="57"/>
                  </a:cubicBezTo>
                  <a:cubicBezTo>
                    <a:pt x="241" y="41"/>
                    <a:pt x="237" y="21"/>
                    <a:pt x="2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1" name="Freeform 249">
              <a:extLst>
                <a:ext uri="{FF2B5EF4-FFF2-40B4-BE49-F238E27FC236}">
                  <a16:creationId xmlns:a16="http://schemas.microsoft.com/office/drawing/2014/main" id="{CEF85DB8-2DB1-4C48-BB4B-A6EE0A6ADC85}"/>
                </a:ext>
              </a:extLst>
            </p:cNvPr>
            <p:cNvSpPr>
              <a:spLocks noEditPoints="1"/>
            </p:cNvSpPr>
            <p:nvPr/>
          </p:nvSpPr>
          <p:spPr bwMode="auto">
            <a:xfrm>
              <a:off x="4671520" y="2997391"/>
              <a:ext cx="143996" cy="77998"/>
            </a:xfrm>
            <a:custGeom>
              <a:avLst/>
              <a:gdLst>
                <a:gd name="T0" fmla="*/ 1 w 61"/>
                <a:gd name="T1" fmla="*/ 14 h 33"/>
                <a:gd name="T2" fmla="*/ 0 w 61"/>
                <a:gd name="T3" fmla="*/ 15 h 33"/>
                <a:gd name="T4" fmla="*/ 0 w 61"/>
                <a:gd name="T5" fmla="*/ 15 h 33"/>
                <a:gd name="T6" fmla="*/ 1 w 61"/>
                <a:gd name="T7" fmla="*/ 14 h 33"/>
                <a:gd name="T8" fmla="*/ 1 w 61"/>
                <a:gd name="T9" fmla="*/ 14 h 33"/>
                <a:gd name="T10" fmla="*/ 1 w 61"/>
                <a:gd name="T11" fmla="*/ 14 h 33"/>
                <a:gd name="T12" fmla="*/ 1 w 61"/>
                <a:gd name="T13" fmla="*/ 14 h 33"/>
                <a:gd name="T14" fmla="*/ 28 w 61"/>
                <a:gd name="T15" fmla="*/ 0 h 33"/>
                <a:gd name="T16" fmla="*/ 47 w 61"/>
                <a:gd name="T17" fmla="*/ 6 h 33"/>
                <a:gd name="T18" fmla="*/ 61 w 61"/>
                <a:gd name="T19" fmla="*/ 33 h 33"/>
                <a:gd name="T20" fmla="*/ 47 w 61"/>
                <a:gd name="T21" fmla="*/ 6 h 33"/>
                <a:gd name="T22" fmla="*/ 28 w 61"/>
                <a:gd name="T23" fmla="*/ 0 h 33"/>
                <a:gd name="T24" fmla="*/ 28 w 61"/>
                <a:gd name="T25" fmla="*/ 0 h 33"/>
                <a:gd name="T26" fmla="*/ 28 w 61"/>
                <a:gd name="T27" fmla="*/ 0 h 33"/>
                <a:gd name="T28" fmla="*/ 28 w 61"/>
                <a:gd name="T29" fmla="*/ 0 h 33"/>
                <a:gd name="T30" fmla="*/ 28 w 6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3">
                  <a:moveTo>
                    <a:pt x="1" y="14"/>
                  </a:moveTo>
                  <a:cubicBezTo>
                    <a:pt x="1" y="14"/>
                    <a:pt x="1" y="14"/>
                    <a:pt x="0" y="15"/>
                  </a:cubicBezTo>
                  <a:cubicBezTo>
                    <a:pt x="0" y="15"/>
                    <a:pt x="0" y="15"/>
                    <a:pt x="0" y="15"/>
                  </a:cubicBezTo>
                  <a:cubicBezTo>
                    <a:pt x="1" y="14"/>
                    <a:pt x="1" y="14"/>
                    <a:pt x="1" y="14"/>
                  </a:cubicBezTo>
                  <a:moveTo>
                    <a:pt x="1" y="14"/>
                  </a:moveTo>
                  <a:cubicBezTo>
                    <a:pt x="1" y="14"/>
                    <a:pt x="1" y="14"/>
                    <a:pt x="1" y="14"/>
                  </a:cubicBezTo>
                  <a:cubicBezTo>
                    <a:pt x="1" y="14"/>
                    <a:pt x="1" y="14"/>
                    <a:pt x="1" y="14"/>
                  </a:cubicBezTo>
                  <a:moveTo>
                    <a:pt x="28" y="0"/>
                  </a:moveTo>
                  <a:cubicBezTo>
                    <a:pt x="35" y="0"/>
                    <a:pt x="41" y="2"/>
                    <a:pt x="47" y="6"/>
                  </a:cubicBezTo>
                  <a:cubicBezTo>
                    <a:pt x="56" y="12"/>
                    <a:pt x="61" y="23"/>
                    <a:pt x="61" y="33"/>
                  </a:cubicBezTo>
                  <a:cubicBezTo>
                    <a:pt x="61" y="23"/>
                    <a:pt x="56" y="12"/>
                    <a:pt x="47" y="6"/>
                  </a:cubicBezTo>
                  <a:cubicBezTo>
                    <a:pt x="41" y="2"/>
                    <a:pt x="35" y="0"/>
                    <a:pt x="28" y="0"/>
                  </a:cubicBezTo>
                  <a:moveTo>
                    <a:pt x="28" y="0"/>
                  </a:moveTo>
                  <a:cubicBezTo>
                    <a:pt x="28" y="0"/>
                    <a:pt x="28" y="0"/>
                    <a:pt x="28" y="0"/>
                  </a:cubicBezTo>
                  <a:cubicBezTo>
                    <a:pt x="28" y="0"/>
                    <a:pt x="28" y="0"/>
                    <a:pt x="28" y="0"/>
                  </a:cubicBezTo>
                  <a:cubicBezTo>
                    <a:pt x="28" y="0"/>
                    <a:pt x="28" y="0"/>
                    <a:pt x="28"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2" name="Freeform 250">
              <a:extLst>
                <a:ext uri="{FF2B5EF4-FFF2-40B4-BE49-F238E27FC236}">
                  <a16:creationId xmlns:a16="http://schemas.microsoft.com/office/drawing/2014/main" id="{2C9FAF85-6217-6B49-92A6-0A3F4E280EB5}"/>
                </a:ext>
              </a:extLst>
            </p:cNvPr>
            <p:cNvSpPr>
              <a:spLocks noEditPoints="1"/>
            </p:cNvSpPr>
            <p:nvPr/>
          </p:nvSpPr>
          <p:spPr bwMode="auto">
            <a:xfrm>
              <a:off x="4520525" y="3498376"/>
              <a:ext cx="30999" cy="25999"/>
            </a:xfrm>
            <a:custGeom>
              <a:avLst/>
              <a:gdLst>
                <a:gd name="T0" fmla="*/ 12 w 13"/>
                <a:gd name="T1" fmla="*/ 2 h 11"/>
                <a:gd name="T2" fmla="*/ 1 w 13"/>
                <a:gd name="T3" fmla="*/ 11 h 11"/>
                <a:gd name="T4" fmla="*/ 0 w 13"/>
                <a:gd name="T5" fmla="*/ 11 h 11"/>
                <a:gd name="T6" fmla="*/ 12 w 13"/>
                <a:gd name="T7" fmla="*/ 2 h 11"/>
                <a:gd name="T8" fmla="*/ 12 w 13"/>
                <a:gd name="T9" fmla="*/ 1 h 11"/>
                <a:gd name="T10" fmla="*/ 12 w 13"/>
                <a:gd name="T11" fmla="*/ 2 h 11"/>
                <a:gd name="T12" fmla="*/ 12 w 13"/>
                <a:gd name="T13" fmla="*/ 1 h 11"/>
                <a:gd name="T14" fmla="*/ 12 w 13"/>
                <a:gd name="T15" fmla="*/ 1 h 11"/>
                <a:gd name="T16" fmla="*/ 12 w 13"/>
                <a:gd name="T17" fmla="*/ 1 h 11"/>
                <a:gd name="T18" fmla="*/ 12 w 13"/>
                <a:gd name="T19" fmla="*/ 1 h 11"/>
                <a:gd name="T20" fmla="*/ 12 w 13"/>
                <a:gd name="T21" fmla="*/ 1 h 11"/>
                <a:gd name="T22" fmla="*/ 12 w 13"/>
                <a:gd name="T23" fmla="*/ 1 h 11"/>
                <a:gd name="T24" fmla="*/ 12 w 13"/>
                <a:gd name="T25" fmla="*/ 1 h 11"/>
                <a:gd name="T26" fmla="*/ 13 w 13"/>
                <a:gd name="T27" fmla="*/ 1 h 11"/>
                <a:gd name="T28" fmla="*/ 13 w 13"/>
                <a:gd name="T29" fmla="*/ 1 h 11"/>
                <a:gd name="T30" fmla="*/ 13 w 13"/>
                <a:gd name="T31" fmla="*/ 1 h 11"/>
                <a:gd name="T32" fmla="*/ 13 w 13"/>
                <a:gd name="T33" fmla="*/ 1 h 11"/>
                <a:gd name="T34" fmla="*/ 13 w 13"/>
                <a:gd name="T35" fmla="*/ 1 h 11"/>
                <a:gd name="T36" fmla="*/ 13 w 13"/>
                <a:gd name="T37" fmla="*/ 1 h 11"/>
                <a:gd name="T38" fmla="*/ 13 w 13"/>
                <a:gd name="T39" fmla="*/ 0 h 11"/>
                <a:gd name="T40" fmla="*/ 13 w 13"/>
                <a:gd name="T41" fmla="*/ 1 h 11"/>
                <a:gd name="T42" fmla="*/ 13 w 13"/>
                <a:gd name="T43" fmla="*/ 0 h 11"/>
                <a:gd name="T44" fmla="*/ 13 w 13"/>
                <a:gd name="T45" fmla="*/ 0 h 11"/>
                <a:gd name="T46" fmla="*/ 13 w 13"/>
                <a:gd name="T47" fmla="*/ 0 h 11"/>
                <a:gd name="T48" fmla="*/ 13 w 13"/>
                <a:gd name="T49" fmla="*/ 0 h 11"/>
                <a:gd name="T50" fmla="*/ 13 w 13"/>
                <a:gd name="T51" fmla="*/ 0 h 11"/>
                <a:gd name="T52" fmla="*/ 13 w 13"/>
                <a:gd name="T53" fmla="*/ 0 h 11"/>
                <a:gd name="T54" fmla="*/ 13 w 1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1">
                  <a:moveTo>
                    <a:pt x="12" y="2"/>
                  </a:moveTo>
                  <a:cubicBezTo>
                    <a:pt x="9" y="6"/>
                    <a:pt x="5" y="9"/>
                    <a:pt x="1" y="11"/>
                  </a:cubicBezTo>
                  <a:cubicBezTo>
                    <a:pt x="0" y="11"/>
                    <a:pt x="0" y="11"/>
                    <a:pt x="0" y="11"/>
                  </a:cubicBezTo>
                  <a:cubicBezTo>
                    <a:pt x="5" y="9"/>
                    <a:pt x="9" y="6"/>
                    <a:pt x="12" y="2"/>
                  </a:cubicBezTo>
                  <a:moveTo>
                    <a:pt x="12" y="1"/>
                  </a:moveTo>
                  <a:cubicBezTo>
                    <a:pt x="12" y="2"/>
                    <a:pt x="12" y="2"/>
                    <a:pt x="12" y="2"/>
                  </a:cubicBezTo>
                  <a:cubicBezTo>
                    <a:pt x="12" y="2"/>
                    <a:pt x="12" y="2"/>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0"/>
                    <a:pt x="13" y="0"/>
                    <a:pt x="13" y="1"/>
                  </a:cubicBezTo>
                  <a:cubicBezTo>
                    <a:pt x="13" y="0"/>
                    <a:pt x="13" y="0"/>
                    <a:pt x="13"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3" name="Freeform 251">
              <a:extLst>
                <a:ext uri="{FF2B5EF4-FFF2-40B4-BE49-F238E27FC236}">
                  <a16:creationId xmlns:a16="http://schemas.microsoft.com/office/drawing/2014/main" id="{FE2C7F2B-E408-2840-BB6E-1CD852FFCE83}"/>
                </a:ext>
              </a:extLst>
            </p:cNvPr>
            <p:cNvSpPr>
              <a:spLocks/>
            </p:cNvSpPr>
            <p:nvPr/>
          </p:nvSpPr>
          <p:spPr bwMode="auto">
            <a:xfrm>
              <a:off x="4487526" y="2997391"/>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4" name="Freeform 252">
              <a:extLst>
                <a:ext uri="{FF2B5EF4-FFF2-40B4-BE49-F238E27FC236}">
                  <a16:creationId xmlns:a16="http://schemas.microsoft.com/office/drawing/2014/main" id="{BB0D6D41-A4D5-5E45-8218-4D1453423479}"/>
                </a:ext>
              </a:extLst>
            </p:cNvPr>
            <p:cNvSpPr>
              <a:spLocks/>
            </p:cNvSpPr>
            <p:nvPr/>
          </p:nvSpPr>
          <p:spPr bwMode="auto">
            <a:xfrm>
              <a:off x="4451527" y="3524375"/>
              <a:ext cx="35999" cy="10000"/>
            </a:xfrm>
            <a:custGeom>
              <a:avLst/>
              <a:gdLst>
                <a:gd name="T0" fmla="*/ 0 w 15"/>
                <a:gd name="T1" fmla="*/ 0 h 4"/>
                <a:gd name="T2" fmla="*/ 15 w 15"/>
                <a:gd name="T3" fmla="*/ 4 h 4"/>
                <a:gd name="T4" fmla="*/ 15 w 15"/>
                <a:gd name="T5" fmla="*/ 4 h 4"/>
                <a:gd name="T6" fmla="*/ 13 w 15"/>
                <a:gd name="T7" fmla="*/ 3 h 4"/>
                <a:gd name="T8" fmla="*/ 13 w 15"/>
                <a:gd name="T9" fmla="*/ 3 h 4"/>
                <a:gd name="T10" fmla="*/ 13 w 15"/>
                <a:gd name="T11" fmla="*/ 3 h 4"/>
                <a:gd name="T12" fmla="*/ 12 w 15"/>
                <a:gd name="T13" fmla="*/ 3 h 4"/>
                <a:gd name="T14" fmla="*/ 1 w 15"/>
                <a:gd name="T15" fmla="*/ 1 h 4"/>
                <a:gd name="T16" fmla="*/ 0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0" y="0"/>
                  </a:moveTo>
                  <a:cubicBezTo>
                    <a:pt x="5" y="2"/>
                    <a:pt x="10" y="4"/>
                    <a:pt x="15" y="4"/>
                  </a:cubicBezTo>
                  <a:cubicBezTo>
                    <a:pt x="15" y="4"/>
                    <a:pt x="15" y="4"/>
                    <a:pt x="15" y="4"/>
                  </a:cubicBezTo>
                  <a:cubicBezTo>
                    <a:pt x="14" y="4"/>
                    <a:pt x="14" y="4"/>
                    <a:pt x="13" y="3"/>
                  </a:cubicBezTo>
                  <a:cubicBezTo>
                    <a:pt x="13" y="3"/>
                    <a:pt x="13" y="3"/>
                    <a:pt x="13" y="3"/>
                  </a:cubicBezTo>
                  <a:cubicBezTo>
                    <a:pt x="13" y="3"/>
                    <a:pt x="13" y="3"/>
                    <a:pt x="13" y="3"/>
                  </a:cubicBezTo>
                  <a:cubicBezTo>
                    <a:pt x="13" y="3"/>
                    <a:pt x="13" y="3"/>
                    <a:pt x="12" y="3"/>
                  </a:cubicBezTo>
                  <a:cubicBezTo>
                    <a:pt x="9" y="3"/>
                    <a:pt x="5" y="2"/>
                    <a:pt x="1" y="1"/>
                  </a:cubicBezTo>
                  <a:cubicBezTo>
                    <a:pt x="1" y="0"/>
                    <a:pt x="1" y="0"/>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5" name="Freeform 253">
              <a:extLst>
                <a:ext uri="{FF2B5EF4-FFF2-40B4-BE49-F238E27FC236}">
                  <a16:creationId xmlns:a16="http://schemas.microsoft.com/office/drawing/2014/main" id="{E23FEB0A-D33D-4F49-ADFD-01E139028CE5}"/>
                </a:ext>
              </a:extLst>
            </p:cNvPr>
            <p:cNvSpPr>
              <a:spLocks noEditPoints="1"/>
            </p:cNvSpPr>
            <p:nvPr/>
          </p:nvSpPr>
          <p:spPr bwMode="auto">
            <a:xfrm>
              <a:off x="4454527" y="3527375"/>
              <a:ext cx="27999" cy="4000"/>
            </a:xfrm>
            <a:custGeom>
              <a:avLst/>
              <a:gdLst>
                <a:gd name="T0" fmla="*/ 12 w 12"/>
                <a:gd name="T1" fmla="*/ 2 h 2"/>
                <a:gd name="T2" fmla="*/ 12 w 12"/>
                <a:gd name="T3" fmla="*/ 2 h 2"/>
                <a:gd name="T4" fmla="*/ 12 w 12"/>
                <a:gd name="T5" fmla="*/ 2 h 2"/>
                <a:gd name="T6" fmla="*/ 12 w 12"/>
                <a:gd name="T7" fmla="*/ 2 h 2"/>
                <a:gd name="T8" fmla="*/ 0 w 12"/>
                <a:gd name="T9" fmla="*/ 0 h 2"/>
                <a:gd name="T10" fmla="*/ 11 w 12"/>
                <a:gd name="T11" fmla="*/ 2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cubicBezTo>
                    <a:pt x="12" y="2"/>
                    <a:pt x="12" y="2"/>
                    <a:pt x="12" y="2"/>
                  </a:cubicBezTo>
                  <a:cubicBezTo>
                    <a:pt x="12" y="2"/>
                    <a:pt x="12" y="2"/>
                    <a:pt x="12" y="2"/>
                  </a:cubicBezTo>
                  <a:cubicBezTo>
                    <a:pt x="12" y="2"/>
                    <a:pt x="12" y="2"/>
                    <a:pt x="12" y="2"/>
                  </a:cubicBezTo>
                  <a:moveTo>
                    <a:pt x="0" y="0"/>
                  </a:moveTo>
                  <a:cubicBezTo>
                    <a:pt x="4" y="1"/>
                    <a:pt x="8" y="2"/>
                    <a:pt x="11" y="2"/>
                  </a:cubicBezTo>
                  <a:cubicBezTo>
                    <a:pt x="7" y="2"/>
                    <a:pt x="4" y="1"/>
                    <a:pt x="0"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6" name="Freeform 254">
              <a:extLst>
                <a:ext uri="{FF2B5EF4-FFF2-40B4-BE49-F238E27FC236}">
                  <a16:creationId xmlns:a16="http://schemas.microsoft.com/office/drawing/2014/main" id="{52FBC7E5-6103-F541-89F0-89A2AEDA4267}"/>
                </a:ext>
              </a:extLst>
            </p:cNvPr>
            <p:cNvSpPr>
              <a:spLocks noEditPoints="1"/>
            </p:cNvSpPr>
            <p:nvPr/>
          </p:nvSpPr>
          <p:spPr bwMode="auto">
            <a:xfrm>
              <a:off x="4421528" y="3262383"/>
              <a:ext cx="65998" cy="254992"/>
            </a:xfrm>
            <a:custGeom>
              <a:avLst/>
              <a:gdLst>
                <a:gd name="T0" fmla="*/ 4 w 28"/>
                <a:gd name="T1" fmla="*/ 104 h 108"/>
                <a:gd name="T2" fmla="*/ 8 w 28"/>
                <a:gd name="T3" fmla="*/ 108 h 108"/>
                <a:gd name="T4" fmla="*/ 8 w 28"/>
                <a:gd name="T5" fmla="*/ 108 h 108"/>
                <a:gd name="T6" fmla="*/ 4 w 28"/>
                <a:gd name="T7" fmla="*/ 104 h 108"/>
                <a:gd name="T8" fmla="*/ 3 w 28"/>
                <a:gd name="T9" fmla="*/ 104 h 108"/>
                <a:gd name="T10" fmla="*/ 3 w 28"/>
                <a:gd name="T11" fmla="*/ 104 h 108"/>
                <a:gd name="T12" fmla="*/ 3 w 28"/>
                <a:gd name="T13" fmla="*/ 104 h 108"/>
                <a:gd name="T14" fmla="*/ 3 w 28"/>
                <a:gd name="T15" fmla="*/ 104 h 108"/>
                <a:gd name="T16" fmla="*/ 3 w 28"/>
                <a:gd name="T17" fmla="*/ 104 h 108"/>
                <a:gd name="T18" fmla="*/ 3 w 28"/>
                <a:gd name="T19" fmla="*/ 104 h 108"/>
                <a:gd name="T20" fmla="*/ 3 w 28"/>
                <a:gd name="T21" fmla="*/ 104 h 108"/>
                <a:gd name="T22" fmla="*/ 3 w 28"/>
                <a:gd name="T23" fmla="*/ 104 h 108"/>
                <a:gd name="T24" fmla="*/ 3 w 28"/>
                <a:gd name="T25" fmla="*/ 104 h 108"/>
                <a:gd name="T26" fmla="*/ 3 w 28"/>
                <a:gd name="T27" fmla="*/ 103 h 108"/>
                <a:gd name="T28" fmla="*/ 3 w 28"/>
                <a:gd name="T29" fmla="*/ 103 h 108"/>
                <a:gd name="T30" fmla="*/ 3 w 28"/>
                <a:gd name="T31" fmla="*/ 103 h 108"/>
                <a:gd name="T32" fmla="*/ 3 w 28"/>
                <a:gd name="T33" fmla="*/ 103 h 108"/>
                <a:gd name="T34" fmla="*/ 3 w 28"/>
                <a:gd name="T35" fmla="*/ 103 h 108"/>
                <a:gd name="T36" fmla="*/ 3 w 28"/>
                <a:gd name="T37" fmla="*/ 103 h 108"/>
                <a:gd name="T38" fmla="*/ 3 w 28"/>
                <a:gd name="T39" fmla="*/ 103 h 108"/>
                <a:gd name="T40" fmla="*/ 3 w 28"/>
                <a:gd name="T41" fmla="*/ 103 h 108"/>
                <a:gd name="T42" fmla="*/ 3 w 28"/>
                <a:gd name="T43" fmla="*/ 103 h 108"/>
                <a:gd name="T44" fmla="*/ 2 w 28"/>
                <a:gd name="T45" fmla="*/ 103 h 108"/>
                <a:gd name="T46" fmla="*/ 2 w 28"/>
                <a:gd name="T47" fmla="*/ 103 h 108"/>
                <a:gd name="T48" fmla="*/ 2 w 28"/>
                <a:gd name="T49" fmla="*/ 103 h 108"/>
                <a:gd name="T50" fmla="*/ 1 w 28"/>
                <a:gd name="T51" fmla="*/ 100 h 108"/>
                <a:gd name="T52" fmla="*/ 1 w 28"/>
                <a:gd name="T53" fmla="*/ 100 h 108"/>
                <a:gd name="T54" fmla="*/ 1 w 28"/>
                <a:gd name="T55" fmla="*/ 100 h 108"/>
                <a:gd name="T56" fmla="*/ 0 w 28"/>
                <a:gd name="T57" fmla="*/ 100 h 108"/>
                <a:gd name="T58" fmla="*/ 0 w 28"/>
                <a:gd name="T59" fmla="*/ 100 h 108"/>
                <a:gd name="T60" fmla="*/ 0 w 28"/>
                <a:gd name="T61" fmla="*/ 100 h 108"/>
                <a:gd name="T62" fmla="*/ 0 w 28"/>
                <a:gd name="T63" fmla="*/ 100 h 108"/>
                <a:gd name="T64" fmla="*/ 0 w 28"/>
                <a:gd name="T65" fmla="*/ 100 h 108"/>
                <a:gd name="T66" fmla="*/ 0 w 28"/>
                <a:gd name="T67" fmla="*/ 100 h 108"/>
                <a:gd name="T68" fmla="*/ 13 w 28"/>
                <a:gd name="T69" fmla="*/ 0 h 108"/>
                <a:gd name="T70" fmla="*/ 28 w 28"/>
                <a:gd name="T71" fmla="*/ 21 h 108"/>
                <a:gd name="T72" fmla="*/ 13 w 28"/>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08">
                  <a:moveTo>
                    <a:pt x="4" y="104"/>
                  </a:moveTo>
                  <a:cubicBezTo>
                    <a:pt x="5" y="106"/>
                    <a:pt x="7" y="107"/>
                    <a:pt x="8" y="108"/>
                  </a:cubicBezTo>
                  <a:cubicBezTo>
                    <a:pt x="8" y="108"/>
                    <a:pt x="8" y="108"/>
                    <a:pt x="8" y="108"/>
                  </a:cubicBezTo>
                  <a:cubicBezTo>
                    <a:pt x="7" y="107"/>
                    <a:pt x="5" y="106"/>
                    <a:pt x="4"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2" y="103"/>
                  </a:moveTo>
                  <a:cubicBezTo>
                    <a:pt x="2" y="103"/>
                    <a:pt x="2" y="103"/>
                    <a:pt x="2" y="103"/>
                  </a:cubicBezTo>
                  <a:cubicBezTo>
                    <a:pt x="2" y="103"/>
                    <a:pt x="2" y="103"/>
                    <a:pt x="2" y="103"/>
                  </a:cubicBezTo>
                  <a:moveTo>
                    <a:pt x="1" y="100"/>
                  </a:moveTo>
                  <a:cubicBezTo>
                    <a:pt x="1" y="100"/>
                    <a:pt x="1" y="100"/>
                    <a:pt x="1" y="100"/>
                  </a:cubicBezTo>
                  <a:cubicBezTo>
                    <a:pt x="1" y="100"/>
                    <a:pt x="1" y="100"/>
                    <a:pt x="1" y="100"/>
                  </a:cubicBezTo>
                  <a:moveTo>
                    <a:pt x="0" y="100"/>
                  </a:moveTo>
                  <a:cubicBezTo>
                    <a:pt x="0" y="100"/>
                    <a:pt x="0" y="100"/>
                    <a:pt x="0" y="100"/>
                  </a:cubicBezTo>
                  <a:cubicBezTo>
                    <a:pt x="0" y="100"/>
                    <a:pt x="0" y="100"/>
                    <a:pt x="0" y="100"/>
                  </a:cubicBezTo>
                  <a:moveTo>
                    <a:pt x="0" y="100"/>
                  </a:moveTo>
                  <a:cubicBezTo>
                    <a:pt x="0" y="100"/>
                    <a:pt x="0" y="100"/>
                    <a:pt x="0" y="100"/>
                  </a:cubicBezTo>
                  <a:cubicBezTo>
                    <a:pt x="0" y="100"/>
                    <a:pt x="0" y="100"/>
                    <a:pt x="0" y="100"/>
                  </a:cubicBezTo>
                  <a:moveTo>
                    <a:pt x="13" y="0"/>
                  </a:moveTo>
                  <a:cubicBezTo>
                    <a:pt x="28" y="21"/>
                    <a:pt x="28" y="21"/>
                    <a:pt x="28" y="21"/>
                  </a:cubicBezTo>
                  <a:cubicBezTo>
                    <a:pt x="13" y="0"/>
                    <a:pt x="13" y="0"/>
                    <a:pt x="13"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7" name="Freeform 255">
              <a:extLst>
                <a:ext uri="{FF2B5EF4-FFF2-40B4-BE49-F238E27FC236}">
                  <a16:creationId xmlns:a16="http://schemas.microsoft.com/office/drawing/2014/main" id="{F18100C3-EB12-C147-B391-1EB124B6390A}"/>
                </a:ext>
              </a:extLst>
            </p:cNvPr>
            <p:cNvSpPr>
              <a:spLocks/>
            </p:cNvSpPr>
            <p:nvPr/>
          </p:nvSpPr>
          <p:spPr bwMode="auto">
            <a:xfrm>
              <a:off x="4440527" y="3517375"/>
              <a:ext cx="11000" cy="7000"/>
            </a:xfrm>
            <a:custGeom>
              <a:avLst/>
              <a:gdLst>
                <a:gd name="T0" fmla="*/ 0 w 5"/>
                <a:gd name="T1" fmla="*/ 0 h 3"/>
                <a:gd name="T2" fmla="*/ 0 w 5"/>
                <a:gd name="T3" fmla="*/ 0 h 3"/>
                <a:gd name="T4" fmla="*/ 5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2" y="1"/>
                    <a:pt x="4" y="2"/>
                    <a:pt x="5" y="3"/>
                  </a:cubicBezTo>
                  <a:cubicBezTo>
                    <a:pt x="5" y="3"/>
                    <a:pt x="5" y="3"/>
                    <a:pt x="5" y="3"/>
                  </a:cubicBezTo>
                  <a:cubicBezTo>
                    <a:pt x="3" y="2"/>
                    <a:pt x="2" y="1"/>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8" name="Freeform 256">
              <a:extLst>
                <a:ext uri="{FF2B5EF4-FFF2-40B4-BE49-F238E27FC236}">
                  <a16:creationId xmlns:a16="http://schemas.microsoft.com/office/drawing/2014/main" id="{D20137B4-DC14-0441-B4F4-8396DB78901C}"/>
                </a:ext>
              </a:extLst>
            </p:cNvPr>
            <p:cNvSpPr>
              <a:spLocks/>
            </p:cNvSpPr>
            <p:nvPr/>
          </p:nvSpPr>
          <p:spPr bwMode="auto">
            <a:xfrm>
              <a:off x="4269532" y="3165386"/>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89" name="Freeform 257">
              <a:extLst>
                <a:ext uri="{FF2B5EF4-FFF2-40B4-BE49-F238E27FC236}">
                  <a16:creationId xmlns:a16="http://schemas.microsoft.com/office/drawing/2014/main" id="{EEF09508-CDAF-C641-B484-D03FD76FF328}"/>
                </a:ext>
              </a:extLst>
            </p:cNvPr>
            <p:cNvSpPr>
              <a:spLocks/>
            </p:cNvSpPr>
            <p:nvPr/>
          </p:nvSpPr>
          <p:spPr bwMode="auto">
            <a:xfrm>
              <a:off x="4487526" y="3524375"/>
              <a:ext cx="32999" cy="10000"/>
            </a:xfrm>
            <a:custGeom>
              <a:avLst/>
              <a:gdLst>
                <a:gd name="T0" fmla="*/ 14 w 14"/>
                <a:gd name="T1" fmla="*/ 0 h 4"/>
                <a:gd name="T2" fmla="*/ 14 w 14"/>
                <a:gd name="T3" fmla="*/ 1 h 4"/>
                <a:gd name="T4" fmla="*/ 2 w 14"/>
                <a:gd name="T5" fmla="*/ 3 h 4"/>
                <a:gd name="T6" fmla="*/ 2 w 14"/>
                <a:gd name="T7" fmla="*/ 3 h 4"/>
                <a:gd name="T8" fmla="*/ 1 w 14"/>
                <a:gd name="T9" fmla="*/ 3 h 4"/>
                <a:gd name="T10" fmla="*/ 1 w 14"/>
                <a:gd name="T11" fmla="*/ 3 h 4"/>
                <a:gd name="T12" fmla="*/ 0 w 14"/>
                <a:gd name="T13" fmla="*/ 4 h 4"/>
                <a:gd name="T14" fmla="*/ 0 w 14"/>
                <a:gd name="T15" fmla="*/ 4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cubicBezTo>
                    <a:pt x="14" y="0"/>
                    <a:pt x="14" y="0"/>
                    <a:pt x="14" y="1"/>
                  </a:cubicBezTo>
                  <a:cubicBezTo>
                    <a:pt x="10" y="2"/>
                    <a:pt x="6" y="3"/>
                    <a:pt x="2" y="3"/>
                  </a:cubicBezTo>
                  <a:cubicBezTo>
                    <a:pt x="2" y="3"/>
                    <a:pt x="2" y="3"/>
                    <a:pt x="2" y="3"/>
                  </a:cubicBezTo>
                  <a:cubicBezTo>
                    <a:pt x="1" y="3"/>
                    <a:pt x="1" y="3"/>
                    <a:pt x="1" y="3"/>
                  </a:cubicBezTo>
                  <a:cubicBezTo>
                    <a:pt x="1" y="3"/>
                    <a:pt x="1" y="3"/>
                    <a:pt x="1" y="3"/>
                  </a:cubicBezTo>
                  <a:cubicBezTo>
                    <a:pt x="1" y="4"/>
                    <a:pt x="0" y="4"/>
                    <a:pt x="0" y="4"/>
                  </a:cubicBezTo>
                  <a:cubicBezTo>
                    <a:pt x="0" y="4"/>
                    <a:pt x="0" y="4"/>
                    <a:pt x="0" y="4"/>
                  </a:cubicBezTo>
                  <a:cubicBezTo>
                    <a:pt x="5" y="4"/>
                    <a:pt x="10" y="2"/>
                    <a:pt x="14"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0" name="Freeform 258">
              <a:extLst>
                <a:ext uri="{FF2B5EF4-FFF2-40B4-BE49-F238E27FC236}">
                  <a16:creationId xmlns:a16="http://schemas.microsoft.com/office/drawing/2014/main" id="{F112DE0C-A0EE-DE46-BABB-BA201AFB0BE4}"/>
                </a:ext>
              </a:extLst>
            </p:cNvPr>
            <p:cNvSpPr>
              <a:spLocks noEditPoints="1"/>
            </p:cNvSpPr>
            <p:nvPr/>
          </p:nvSpPr>
          <p:spPr bwMode="auto">
            <a:xfrm>
              <a:off x="4489526" y="3527375"/>
              <a:ext cx="30999" cy="4000"/>
            </a:xfrm>
            <a:custGeom>
              <a:avLst/>
              <a:gdLst>
                <a:gd name="T0" fmla="*/ 1 w 13"/>
                <a:gd name="T1" fmla="*/ 2 h 2"/>
                <a:gd name="T2" fmla="*/ 0 w 13"/>
                <a:gd name="T3" fmla="*/ 2 h 2"/>
                <a:gd name="T4" fmla="*/ 0 w 13"/>
                <a:gd name="T5" fmla="*/ 2 h 2"/>
                <a:gd name="T6" fmla="*/ 1 w 13"/>
                <a:gd name="T7" fmla="*/ 2 h 2"/>
                <a:gd name="T8" fmla="*/ 13 w 13"/>
                <a:gd name="T9" fmla="*/ 0 h 2"/>
                <a:gd name="T10" fmla="*/ 1 w 13"/>
                <a:gd name="T11" fmla="*/ 2 h 2"/>
                <a:gd name="T12" fmla="*/ 13 w 1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3" h="2">
                  <a:moveTo>
                    <a:pt x="1" y="2"/>
                  </a:moveTo>
                  <a:cubicBezTo>
                    <a:pt x="0" y="2"/>
                    <a:pt x="0" y="2"/>
                    <a:pt x="0" y="2"/>
                  </a:cubicBezTo>
                  <a:cubicBezTo>
                    <a:pt x="0" y="2"/>
                    <a:pt x="0" y="2"/>
                    <a:pt x="0" y="2"/>
                  </a:cubicBezTo>
                  <a:cubicBezTo>
                    <a:pt x="1" y="2"/>
                    <a:pt x="1" y="2"/>
                    <a:pt x="1" y="2"/>
                  </a:cubicBezTo>
                  <a:moveTo>
                    <a:pt x="13" y="0"/>
                  </a:moveTo>
                  <a:cubicBezTo>
                    <a:pt x="9" y="1"/>
                    <a:pt x="5" y="2"/>
                    <a:pt x="1" y="2"/>
                  </a:cubicBezTo>
                  <a:cubicBezTo>
                    <a:pt x="5" y="2"/>
                    <a:pt x="9" y="1"/>
                    <a:pt x="1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1" name="Freeform 259">
              <a:extLst>
                <a:ext uri="{FF2B5EF4-FFF2-40B4-BE49-F238E27FC236}">
                  <a16:creationId xmlns:a16="http://schemas.microsoft.com/office/drawing/2014/main" id="{23826015-EE3E-544A-B0C2-5CD74A4D2552}"/>
                </a:ext>
              </a:extLst>
            </p:cNvPr>
            <p:cNvSpPr>
              <a:spLocks noEditPoints="1"/>
            </p:cNvSpPr>
            <p:nvPr/>
          </p:nvSpPr>
          <p:spPr bwMode="auto">
            <a:xfrm>
              <a:off x="4451527" y="3524375"/>
              <a:ext cx="70998" cy="10000"/>
            </a:xfrm>
            <a:custGeom>
              <a:avLst/>
              <a:gdLst>
                <a:gd name="T0" fmla="*/ 16 w 30"/>
                <a:gd name="T1" fmla="*/ 3 h 4"/>
                <a:gd name="T2" fmla="*/ 15 w 30"/>
                <a:gd name="T3" fmla="*/ 4 h 4"/>
                <a:gd name="T4" fmla="*/ 15 w 30"/>
                <a:gd name="T5" fmla="*/ 4 h 4"/>
                <a:gd name="T6" fmla="*/ 14 w 30"/>
                <a:gd name="T7" fmla="*/ 4 h 4"/>
                <a:gd name="T8" fmla="*/ 13 w 30"/>
                <a:gd name="T9" fmla="*/ 3 h 4"/>
                <a:gd name="T10" fmla="*/ 15 w 30"/>
                <a:gd name="T11" fmla="*/ 4 h 4"/>
                <a:gd name="T12" fmla="*/ 16 w 30"/>
                <a:gd name="T13" fmla="*/ 3 h 4"/>
                <a:gd name="T14" fmla="*/ 17 w 30"/>
                <a:gd name="T15" fmla="*/ 3 h 4"/>
                <a:gd name="T16" fmla="*/ 17 w 30"/>
                <a:gd name="T17" fmla="*/ 3 h 4"/>
                <a:gd name="T18" fmla="*/ 17 w 30"/>
                <a:gd name="T19" fmla="*/ 3 h 4"/>
                <a:gd name="T20" fmla="*/ 17 w 30"/>
                <a:gd name="T21" fmla="*/ 3 h 4"/>
                <a:gd name="T22" fmla="*/ 12 w 30"/>
                <a:gd name="T23" fmla="*/ 3 h 4"/>
                <a:gd name="T24" fmla="*/ 13 w 30"/>
                <a:gd name="T25" fmla="*/ 3 h 4"/>
                <a:gd name="T26" fmla="*/ 13 w 30"/>
                <a:gd name="T27" fmla="*/ 3 h 4"/>
                <a:gd name="T28" fmla="*/ 12 w 30"/>
                <a:gd name="T29" fmla="*/ 3 h 4"/>
                <a:gd name="T30" fmla="*/ 0 w 30"/>
                <a:gd name="T31" fmla="*/ 0 h 4"/>
                <a:gd name="T32" fmla="*/ 0 w 30"/>
                <a:gd name="T33" fmla="*/ 0 h 4"/>
                <a:gd name="T34" fmla="*/ 1 w 30"/>
                <a:gd name="T35" fmla="*/ 1 h 4"/>
                <a:gd name="T36" fmla="*/ 1 w 30"/>
                <a:gd name="T37" fmla="*/ 0 h 4"/>
                <a:gd name="T38" fmla="*/ 0 w 30"/>
                <a:gd name="T39" fmla="*/ 0 h 4"/>
                <a:gd name="T40" fmla="*/ 30 w 30"/>
                <a:gd name="T41" fmla="*/ 0 h 4"/>
                <a:gd name="T42" fmla="*/ 29 w 30"/>
                <a:gd name="T43" fmla="*/ 0 h 4"/>
                <a:gd name="T44" fmla="*/ 29 w 30"/>
                <a:gd name="T45" fmla="*/ 1 h 4"/>
                <a:gd name="T46" fmla="*/ 29 w 30"/>
                <a:gd name="T47" fmla="*/ 0 h 4"/>
                <a:gd name="T48" fmla="*/ 30 w 30"/>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
                  <a:moveTo>
                    <a:pt x="16" y="3"/>
                  </a:moveTo>
                  <a:cubicBezTo>
                    <a:pt x="16" y="3"/>
                    <a:pt x="16" y="4"/>
                    <a:pt x="15" y="4"/>
                  </a:cubicBezTo>
                  <a:cubicBezTo>
                    <a:pt x="15" y="4"/>
                    <a:pt x="15" y="4"/>
                    <a:pt x="15" y="4"/>
                  </a:cubicBezTo>
                  <a:cubicBezTo>
                    <a:pt x="14" y="4"/>
                    <a:pt x="14" y="4"/>
                    <a:pt x="14" y="4"/>
                  </a:cubicBezTo>
                  <a:cubicBezTo>
                    <a:pt x="14" y="4"/>
                    <a:pt x="13" y="3"/>
                    <a:pt x="13" y="3"/>
                  </a:cubicBezTo>
                  <a:cubicBezTo>
                    <a:pt x="14" y="4"/>
                    <a:pt x="14" y="4"/>
                    <a:pt x="15" y="4"/>
                  </a:cubicBezTo>
                  <a:cubicBezTo>
                    <a:pt x="15" y="4"/>
                    <a:pt x="16" y="4"/>
                    <a:pt x="16" y="3"/>
                  </a:cubicBezTo>
                  <a:moveTo>
                    <a:pt x="17" y="3"/>
                  </a:moveTo>
                  <a:cubicBezTo>
                    <a:pt x="17" y="3"/>
                    <a:pt x="17" y="3"/>
                    <a:pt x="17" y="3"/>
                  </a:cubicBezTo>
                  <a:cubicBezTo>
                    <a:pt x="17" y="3"/>
                    <a:pt x="17" y="3"/>
                    <a:pt x="17" y="3"/>
                  </a:cubicBezTo>
                  <a:cubicBezTo>
                    <a:pt x="17" y="3"/>
                    <a:pt x="17" y="3"/>
                    <a:pt x="17" y="3"/>
                  </a:cubicBezTo>
                  <a:moveTo>
                    <a:pt x="12" y="3"/>
                  </a:moveTo>
                  <a:cubicBezTo>
                    <a:pt x="13" y="3"/>
                    <a:pt x="13" y="3"/>
                    <a:pt x="13" y="3"/>
                  </a:cubicBezTo>
                  <a:cubicBezTo>
                    <a:pt x="13" y="3"/>
                    <a:pt x="13" y="3"/>
                    <a:pt x="13" y="3"/>
                  </a:cubicBezTo>
                  <a:cubicBezTo>
                    <a:pt x="13" y="3"/>
                    <a:pt x="13" y="3"/>
                    <a:pt x="12" y="3"/>
                  </a:cubicBezTo>
                  <a:moveTo>
                    <a:pt x="0" y="0"/>
                  </a:moveTo>
                  <a:cubicBezTo>
                    <a:pt x="0" y="0"/>
                    <a:pt x="0" y="0"/>
                    <a:pt x="0" y="0"/>
                  </a:cubicBezTo>
                  <a:cubicBezTo>
                    <a:pt x="1" y="0"/>
                    <a:pt x="1" y="0"/>
                    <a:pt x="1" y="1"/>
                  </a:cubicBezTo>
                  <a:cubicBezTo>
                    <a:pt x="1" y="0"/>
                    <a:pt x="1" y="0"/>
                    <a:pt x="1" y="0"/>
                  </a:cubicBezTo>
                  <a:cubicBezTo>
                    <a:pt x="0" y="0"/>
                    <a:pt x="0" y="0"/>
                    <a:pt x="0" y="0"/>
                  </a:cubicBezTo>
                  <a:moveTo>
                    <a:pt x="30" y="0"/>
                  </a:moveTo>
                  <a:cubicBezTo>
                    <a:pt x="29" y="0"/>
                    <a:pt x="29" y="0"/>
                    <a:pt x="29" y="0"/>
                  </a:cubicBezTo>
                  <a:cubicBezTo>
                    <a:pt x="29" y="0"/>
                    <a:pt x="29" y="0"/>
                    <a:pt x="29" y="1"/>
                  </a:cubicBezTo>
                  <a:cubicBezTo>
                    <a:pt x="29" y="0"/>
                    <a:pt x="29" y="0"/>
                    <a:pt x="29" y="0"/>
                  </a:cubicBezTo>
                  <a:cubicBezTo>
                    <a:pt x="29" y="0"/>
                    <a:pt x="29" y="0"/>
                    <a:pt x="30" y="0"/>
                  </a:cubicBezTo>
                </a:path>
              </a:pathLst>
            </a:custGeom>
            <a:solidFill>
              <a:srgbClr val="001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92" name="Freeform 260">
              <a:extLst>
                <a:ext uri="{FF2B5EF4-FFF2-40B4-BE49-F238E27FC236}">
                  <a16:creationId xmlns:a16="http://schemas.microsoft.com/office/drawing/2014/main" id="{778F5C50-91C8-6D4B-92A1-A04C1C2DAB89}"/>
                </a:ext>
              </a:extLst>
            </p:cNvPr>
            <p:cNvSpPr>
              <a:spLocks/>
            </p:cNvSpPr>
            <p:nvPr/>
          </p:nvSpPr>
          <p:spPr bwMode="auto">
            <a:xfrm>
              <a:off x="4397528" y="3311381"/>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94" name="TextBox 93">
            <a:extLst>
              <a:ext uri="{FF2B5EF4-FFF2-40B4-BE49-F238E27FC236}">
                <a16:creationId xmlns:a16="http://schemas.microsoft.com/office/drawing/2014/main" id="{756235FB-B5F9-9F46-A811-1AC75A93B75A}"/>
              </a:ext>
            </a:extLst>
          </p:cNvPr>
          <p:cNvSpPr txBox="1"/>
          <p:nvPr/>
        </p:nvSpPr>
        <p:spPr>
          <a:xfrm>
            <a:off x="1936462" y="5217471"/>
            <a:ext cx="8034257" cy="671915"/>
          </a:xfrm>
          <a:prstGeom prst="rect">
            <a:avLst/>
          </a:prstGeom>
          <a:noFill/>
        </p:spPr>
        <p:txBody>
          <a:bodyPr wrap="square" rtlCol="0" anchor="ctr">
            <a:spAutoFit/>
          </a:bodyPr>
          <a:lstStyle/>
          <a:p>
            <a:pPr marR="0" lvl="0">
              <a:lnSpc>
                <a:spcPct val="107000"/>
              </a:lnSpc>
              <a:spcBef>
                <a:spcPts val="0"/>
              </a:spcBef>
              <a:spcAft>
                <a:spcPts val="800"/>
              </a:spcAft>
            </a:pPr>
            <a:r>
              <a:rPr lang="en-US" dirty="0">
                <a:solidFill>
                  <a:schemeClr val="tx2"/>
                </a:solidFill>
                <a:latin typeface="+mn-lt"/>
              </a:rPr>
              <a:t>Prevent, detect, and contain cybercrime with artificial intelligence and machine learning. </a:t>
            </a:r>
          </a:p>
        </p:txBody>
      </p:sp>
      <p:grpSp>
        <p:nvGrpSpPr>
          <p:cNvPr id="98" name="Group 97">
            <a:extLst>
              <a:ext uri="{FF2B5EF4-FFF2-40B4-BE49-F238E27FC236}">
                <a16:creationId xmlns:a16="http://schemas.microsoft.com/office/drawing/2014/main" id="{045DE4AE-DD92-9747-91F0-CC9516E2E5D6}"/>
              </a:ext>
            </a:extLst>
          </p:cNvPr>
          <p:cNvGrpSpPr>
            <a:grpSpLocks noChangeAspect="1"/>
          </p:cNvGrpSpPr>
          <p:nvPr/>
        </p:nvGrpSpPr>
        <p:grpSpPr>
          <a:xfrm>
            <a:off x="1065142" y="5287274"/>
            <a:ext cx="536394" cy="548640"/>
            <a:chOff x="4170535" y="2985391"/>
            <a:chExt cx="656981" cy="671980"/>
          </a:xfrm>
        </p:grpSpPr>
        <p:sp>
          <p:nvSpPr>
            <p:cNvPr id="99" name="Oval 245">
              <a:extLst>
                <a:ext uri="{FF2B5EF4-FFF2-40B4-BE49-F238E27FC236}">
                  <a16:creationId xmlns:a16="http://schemas.microsoft.com/office/drawing/2014/main" id="{B9A0B925-692E-4F45-A1BC-EB94144F5A35}"/>
                </a:ext>
              </a:extLst>
            </p:cNvPr>
            <p:cNvSpPr>
              <a:spLocks noChangeArrowheads="1"/>
            </p:cNvSpPr>
            <p:nvPr/>
          </p:nvSpPr>
          <p:spPr bwMode="auto">
            <a:xfrm>
              <a:off x="4170535" y="3006391"/>
              <a:ext cx="647980" cy="650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0" name="Freeform 246">
              <a:extLst>
                <a:ext uri="{FF2B5EF4-FFF2-40B4-BE49-F238E27FC236}">
                  <a16:creationId xmlns:a16="http://schemas.microsoft.com/office/drawing/2014/main" id="{4683A1C4-913B-AB40-B41E-B142F158426C}"/>
                </a:ext>
              </a:extLst>
            </p:cNvPr>
            <p:cNvSpPr>
              <a:spLocks/>
            </p:cNvSpPr>
            <p:nvPr/>
          </p:nvSpPr>
          <p:spPr bwMode="auto">
            <a:xfrm>
              <a:off x="4640521" y="3165386"/>
              <a:ext cx="179995" cy="455986"/>
            </a:xfrm>
            <a:custGeom>
              <a:avLst/>
              <a:gdLst>
                <a:gd name="T0" fmla="*/ 56 w 76"/>
                <a:gd name="T1" fmla="*/ 0 h 193"/>
                <a:gd name="T2" fmla="*/ 56 w 76"/>
                <a:gd name="T3" fmla="*/ 0 h 193"/>
                <a:gd name="T4" fmla="*/ 75 w 76"/>
                <a:gd name="T5" fmla="*/ 71 h 193"/>
                <a:gd name="T6" fmla="*/ 0 w 76"/>
                <a:gd name="T7" fmla="*/ 193 h 193"/>
                <a:gd name="T8" fmla="*/ 76 w 76"/>
                <a:gd name="T9" fmla="*/ 70 h 193"/>
                <a:gd name="T10" fmla="*/ 56 w 76"/>
                <a:gd name="T11" fmla="*/ 0 h 193"/>
              </a:gdLst>
              <a:ahLst/>
              <a:cxnLst>
                <a:cxn ang="0">
                  <a:pos x="T0" y="T1"/>
                </a:cxn>
                <a:cxn ang="0">
                  <a:pos x="T2" y="T3"/>
                </a:cxn>
                <a:cxn ang="0">
                  <a:pos x="T4" y="T5"/>
                </a:cxn>
                <a:cxn ang="0">
                  <a:pos x="T6" y="T7"/>
                </a:cxn>
                <a:cxn ang="0">
                  <a:pos x="T8" y="T9"/>
                </a:cxn>
                <a:cxn ang="0">
                  <a:pos x="T10" y="T11"/>
                </a:cxn>
              </a:cxnLst>
              <a:rect l="0" t="0" r="r" b="b"/>
              <a:pathLst>
                <a:path w="76" h="193">
                  <a:moveTo>
                    <a:pt x="56" y="0"/>
                  </a:moveTo>
                  <a:cubicBezTo>
                    <a:pt x="56" y="0"/>
                    <a:pt x="56" y="0"/>
                    <a:pt x="56" y="0"/>
                  </a:cubicBezTo>
                  <a:cubicBezTo>
                    <a:pt x="68" y="21"/>
                    <a:pt x="75" y="45"/>
                    <a:pt x="75" y="71"/>
                  </a:cubicBezTo>
                  <a:cubicBezTo>
                    <a:pt x="75" y="124"/>
                    <a:pt x="45" y="170"/>
                    <a:pt x="0" y="193"/>
                  </a:cubicBezTo>
                  <a:cubicBezTo>
                    <a:pt x="45" y="170"/>
                    <a:pt x="76" y="124"/>
                    <a:pt x="76" y="70"/>
                  </a:cubicBezTo>
                  <a:cubicBezTo>
                    <a:pt x="76" y="44"/>
                    <a:pt x="69" y="20"/>
                    <a:pt x="56" y="0"/>
                  </a:cubicBezTo>
                </a:path>
              </a:pathLst>
            </a:custGeom>
            <a:solidFill>
              <a:srgbClr val="A7A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1" name="Freeform 247">
              <a:extLst>
                <a:ext uri="{FF2B5EF4-FFF2-40B4-BE49-F238E27FC236}">
                  <a16:creationId xmlns:a16="http://schemas.microsoft.com/office/drawing/2014/main" id="{368E5297-E8FD-EE4D-A460-741E19FC22D0}"/>
                </a:ext>
              </a:extLst>
            </p:cNvPr>
            <p:cNvSpPr>
              <a:spLocks/>
            </p:cNvSpPr>
            <p:nvPr/>
          </p:nvSpPr>
          <p:spPr bwMode="auto">
            <a:xfrm>
              <a:off x="4440527" y="3165386"/>
              <a:ext cx="377988" cy="488985"/>
            </a:xfrm>
            <a:custGeom>
              <a:avLst/>
              <a:gdLst>
                <a:gd name="T0" fmla="*/ 141 w 160"/>
                <a:gd name="T1" fmla="*/ 0 h 207"/>
                <a:gd name="T2" fmla="*/ 47 w 160"/>
                <a:gd name="T3" fmla="*/ 141 h 207"/>
                <a:gd name="T4" fmla="*/ 47 w 160"/>
                <a:gd name="T5" fmla="*/ 141 h 207"/>
                <a:gd name="T6" fmla="*/ 47 w 160"/>
                <a:gd name="T7" fmla="*/ 141 h 207"/>
                <a:gd name="T8" fmla="*/ 47 w 160"/>
                <a:gd name="T9" fmla="*/ 141 h 207"/>
                <a:gd name="T10" fmla="*/ 47 w 160"/>
                <a:gd name="T11" fmla="*/ 141 h 207"/>
                <a:gd name="T12" fmla="*/ 47 w 160"/>
                <a:gd name="T13" fmla="*/ 141 h 207"/>
                <a:gd name="T14" fmla="*/ 47 w 160"/>
                <a:gd name="T15" fmla="*/ 142 h 207"/>
                <a:gd name="T16" fmla="*/ 47 w 160"/>
                <a:gd name="T17" fmla="*/ 142 h 207"/>
                <a:gd name="T18" fmla="*/ 47 w 160"/>
                <a:gd name="T19" fmla="*/ 142 h 207"/>
                <a:gd name="T20" fmla="*/ 47 w 160"/>
                <a:gd name="T21" fmla="*/ 142 h 207"/>
                <a:gd name="T22" fmla="*/ 47 w 160"/>
                <a:gd name="T23" fmla="*/ 142 h 207"/>
                <a:gd name="T24" fmla="*/ 46 w 160"/>
                <a:gd name="T25" fmla="*/ 142 h 207"/>
                <a:gd name="T26" fmla="*/ 46 w 160"/>
                <a:gd name="T27" fmla="*/ 142 h 207"/>
                <a:gd name="T28" fmla="*/ 46 w 160"/>
                <a:gd name="T29" fmla="*/ 142 h 207"/>
                <a:gd name="T30" fmla="*/ 46 w 160"/>
                <a:gd name="T31" fmla="*/ 142 h 207"/>
                <a:gd name="T32" fmla="*/ 46 w 160"/>
                <a:gd name="T33" fmla="*/ 142 h 207"/>
                <a:gd name="T34" fmla="*/ 46 w 160"/>
                <a:gd name="T35" fmla="*/ 143 h 207"/>
                <a:gd name="T36" fmla="*/ 46 w 160"/>
                <a:gd name="T37" fmla="*/ 143 h 207"/>
                <a:gd name="T38" fmla="*/ 34 w 160"/>
                <a:gd name="T39" fmla="*/ 152 h 207"/>
                <a:gd name="T40" fmla="*/ 20 w 160"/>
                <a:gd name="T41" fmla="*/ 156 h 207"/>
                <a:gd name="T42" fmla="*/ 20 w 160"/>
                <a:gd name="T43" fmla="*/ 156 h 207"/>
                <a:gd name="T44" fmla="*/ 20 w 160"/>
                <a:gd name="T45" fmla="*/ 156 h 207"/>
                <a:gd name="T46" fmla="*/ 5 w 160"/>
                <a:gd name="T47" fmla="*/ 152 h 207"/>
                <a:gd name="T48" fmla="*/ 0 w 160"/>
                <a:gd name="T49" fmla="*/ 149 h 207"/>
                <a:gd name="T50" fmla="*/ 38 w 160"/>
                <a:gd name="T51" fmla="*/ 207 h 207"/>
                <a:gd name="T52" fmla="*/ 85 w 160"/>
                <a:gd name="T53" fmla="*/ 193 h 207"/>
                <a:gd name="T54" fmla="*/ 160 w 160"/>
                <a:gd name="T55" fmla="*/ 71 h 207"/>
                <a:gd name="T56" fmla="*/ 141 w 160"/>
                <a:gd name="T5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207">
                  <a:moveTo>
                    <a:pt x="141" y="0"/>
                  </a:move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1"/>
                  </a:cubicBezTo>
                  <a:cubicBezTo>
                    <a:pt x="47" y="141"/>
                    <a:pt x="47" y="141"/>
                    <a:pt x="47" y="142"/>
                  </a:cubicBezTo>
                  <a:cubicBezTo>
                    <a:pt x="47" y="142"/>
                    <a:pt x="47" y="142"/>
                    <a:pt x="47" y="142"/>
                  </a:cubicBezTo>
                  <a:cubicBezTo>
                    <a:pt x="47" y="142"/>
                    <a:pt x="47" y="142"/>
                    <a:pt x="47" y="142"/>
                  </a:cubicBezTo>
                  <a:cubicBezTo>
                    <a:pt x="47" y="142"/>
                    <a:pt x="47" y="142"/>
                    <a:pt x="47" y="142"/>
                  </a:cubicBezTo>
                  <a:cubicBezTo>
                    <a:pt x="47" y="142"/>
                    <a:pt x="47" y="142"/>
                    <a:pt x="47" y="142"/>
                  </a:cubicBezTo>
                  <a:cubicBezTo>
                    <a:pt x="47" y="142"/>
                    <a:pt x="46" y="142"/>
                    <a:pt x="46" y="142"/>
                  </a:cubicBezTo>
                  <a:cubicBezTo>
                    <a:pt x="46" y="142"/>
                    <a:pt x="46" y="142"/>
                    <a:pt x="46" y="142"/>
                  </a:cubicBezTo>
                  <a:cubicBezTo>
                    <a:pt x="46" y="142"/>
                    <a:pt x="46" y="142"/>
                    <a:pt x="46" y="142"/>
                  </a:cubicBezTo>
                  <a:cubicBezTo>
                    <a:pt x="46" y="142"/>
                    <a:pt x="46" y="142"/>
                    <a:pt x="46" y="142"/>
                  </a:cubicBezTo>
                  <a:cubicBezTo>
                    <a:pt x="46" y="142"/>
                    <a:pt x="46" y="142"/>
                    <a:pt x="46" y="142"/>
                  </a:cubicBezTo>
                  <a:cubicBezTo>
                    <a:pt x="46" y="143"/>
                    <a:pt x="46" y="143"/>
                    <a:pt x="46" y="143"/>
                  </a:cubicBezTo>
                  <a:cubicBezTo>
                    <a:pt x="46" y="143"/>
                    <a:pt x="46" y="143"/>
                    <a:pt x="46" y="143"/>
                  </a:cubicBezTo>
                  <a:cubicBezTo>
                    <a:pt x="43" y="147"/>
                    <a:pt x="39" y="150"/>
                    <a:pt x="34" y="152"/>
                  </a:cubicBezTo>
                  <a:cubicBezTo>
                    <a:pt x="30" y="154"/>
                    <a:pt x="25" y="156"/>
                    <a:pt x="20" y="156"/>
                  </a:cubicBezTo>
                  <a:cubicBezTo>
                    <a:pt x="20" y="156"/>
                    <a:pt x="20" y="156"/>
                    <a:pt x="20" y="156"/>
                  </a:cubicBezTo>
                  <a:cubicBezTo>
                    <a:pt x="20" y="156"/>
                    <a:pt x="20" y="156"/>
                    <a:pt x="20" y="156"/>
                  </a:cubicBezTo>
                  <a:cubicBezTo>
                    <a:pt x="15" y="156"/>
                    <a:pt x="10" y="154"/>
                    <a:pt x="5" y="152"/>
                  </a:cubicBezTo>
                  <a:cubicBezTo>
                    <a:pt x="4" y="151"/>
                    <a:pt x="2" y="150"/>
                    <a:pt x="0" y="149"/>
                  </a:cubicBezTo>
                  <a:cubicBezTo>
                    <a:pt x="38" y="207"/>
                    <a:pt x="38" y="207"/>
                    <a:pt x="38" y="207"/>
                  </a:cubicBezTo>
                  <a:cubicBezTo>
                    <a:pt x="55" y="205"/>
                    <a:pt x="71" y="200"/>
                    <a:pt x="85" y="193"/>
                  </a:cubicBezTo>
                  <a:cubicBezTo>
                    <a:pt x="130" y="170"/>
                    <a:pt x="160" y="124"/>
                    <a:pt x="160" y="71"/>
                  </a:cubicBezTo>
                  <a:cubicBezTo>
                    <a:pt x="160" y="45"/>
                    <a:pt x="153" y="21"/>
                    <a:pt x="141" y="0"/>
                  </a:cubicBezTo>
                </a:path>
              </a:pathLst>
            </a:custGeom>
            <a:solidFill>
              <a:srgbClr val="003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2" name="Freeform 248">
              <a:extLst>
                <a:ext uri="{FF2B5EF4-FFF2-40B4-BE49-F238E27FC236}">
                  <a16:creationId xmlns:a16="http://schemas.microsoft.com/office/drawing/2014/main" id="{01ACCB3A-4E04-AF4F-B26D-1E523730AA28}"/>
                </a:ext>
              </a:extLst>
            </p:cNvPr>
            <p:cNvSpPr>
              <a:spLocks/>
            </p:cNvSpPr>
            <p:nvPr/>
          </p:nvSpPr>
          <p:spPr bwMode="auto">
            <a:xfrm>
              <a:off x="4257533" y="2985391"/>
              <a:ext cx="569983" cy="548983"/>
            </a:xfrm>
            <a:custGeom>
              <a:avLst/>
              <a:gdLst>
                <a:gd name="T0" fmla="*/ 222 w 241"/>
                <a:gd name="T1" fmla="*/ 11 h 232"/>
                <a:gd name="T2" fmla="*/ 175 w 241"/>
                <a:gd name="T3" fmla="*/ 20 h 232"/>
                <a:gd name="T4" fmla="*/ 97 w 241"/>
                <a:gd name="T5" fmla="*/ 138 h 232"/>
                <a:gd name="T6" fmla="*/ 65 w 241"/>
                <a:gd name="T7" fmla="*/ 91 h 232"/>
                <a:gd name="T8" fmla="*/ 19 w 241"/>
                <a:gd name="T9" fmla="*/ 82 h 232"/>
                <a:gd name="T10" fmla="*/ 10 w 241"/>
                <a:gd name="T11" fmla="*/ 128 h 232"/>
                <a:gd name="T12" fmla="*/ 69 w 241"/>
                <a:gd name="T13" fmla="*/ 217 h 232"/>
                <a:gd name="T14" fmla="*/ 83 w 241"/>
                <a:gd name="T15" fmla="*/ 228 h 232"/>
                <a:gd name="T16" fmla="*/ 95 w 241"/>
                <a:gd name="T17" fmla="*/ 231 h 232"/>
                <a:gd name="T18" fmla="*/ 95 w 241"/>
                <a:gd name="T19" fmla="*/ 231 h 232"/>
                <a:gd name="T20" fmla="*/ 96 w 241"/>
                <a:gd name="T21" fmla="*/ 232 h 232"/>
                <a:gd name="T22" fmla="*/ 97 w 241"/>
                <a:gd name="T23" fmla="*/ 232 h 232"/>
                <a:gd name="T24" fmla="*/ 97 w 241"/>
                <a:gd name="T25" fmla="*/ 232 h 232"/>
                <a:gd name="T26" fmla="*/ 98 w 241"/>
                <a:gd name="T27" fmla="*/ 231 h 232"/>
                <a:gd name="T28" fmla="*/ 99 w 241"/>
                <a:gd name="T29" fmla="*/ 231 h 232"/>
                <a:gd name="T30" fmla="*/ 111 w 241"/>
                <a:gd name="T31" fmla="*/ 228 h 232"/>
                <a:gd name="T32" fmla="*/ 124 w 241"/>
                <a:gd name="T33" fmla="*/ 217 h 232"/>
                <a:gd name="T34" fmla="*/ 231 w 241"/>
                <a:gd name="T35" fmla="*/ 57 h 232"/>
                <a:gd name="T36" fmla="*/ 222 w 241"/>
                <a:gd name="T37" fmla="*/ 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232">
                  <a:moveTo>
                    <a:pt x="222" y="11"/>
                  </a:moveTo>
                  <a:cubicBezTo>
                    <a:pt x="206" y="0"/>
                    <a:pt x="186" y="5"/>
                    <a:pt x="175" y="20"/>
                  </a:cubicBezTo>
                  <a:cubicBezTo>
                    <a:pt x="97" y="138"/>
                    <a:pt x="97" y="138"/>
                    <a:pt x="97" y="138"/>
                  </a:cubicBezTo>
                  <a:cubicBezTo>
                    <a:pt x="65" y="91"/>
                    <a:pt x="65" y="91"/>
                    <a:pt x="65" y="91"/>
                  </a:cubicBezTo>
                  <a:cubicBezTo>
                    <a:pt x="55" y="76"/>
                    <a:pt x="35" y="72"/>
                    <a:pt x="19" y="82"/>
                  </a:cubicBezTo>
                  <a:cubicBezTo>
                    <a:pt x="4" y="92"/>
                    <a:pt x="0" y="113"/>
                    <a:pt x="10" y="128"/>
                  </a:cubicBezTo>
                  <a:cubicBezTo>
                    <a:pt x="69" y="217"/>
                    <a:pt x="69" y="217"/>
                    <a:pt x="69" y="217"/>
                  </a:cubicBezTo>
                  <a:cubicBezTo>
                    <a:pt x="73" y="222"/>
                    <a:pt x="77" y="226"/>
                    <a:pt x="83" y="228"/>
                  </a:cubicBezTo>
                  <a:cubicBezTo>
                    <a:pt x="87" y="230"/>
                    <a:pt x="91" y="231"/>
                    <a:pt x="95" y="231"/>
                  </a:cubicBezTo>
                  <a:cubicBezTo>
                    <a:pt x="95" y="231"/>
                    <a:pt x="95" y="231"/>
                    <a:pt x="95" y="231"/>
                  </a:cubicBezTo>
                  <a:cubicBezTo>
                    <a:pt x="95" y="231"/>
                    <a:pt x="96" y="232"/>
                    <a:pt x="96" y="232"/>
                  </a:cubicBezTo>
                  <a:cubicBezTo>
                    <a:pt x="97" y="232"/>
                    <a:pt x="97" y="232"/>
                    <a:pt x="97" y="232"/>
                  </a:cubicBezTo>
                  <a:cubicBezTo>
                    <a:pt x="97" y="232"/>
                    <a:pt x="97" y="232"/>
                    <a:pt x="97" y="232"/>
                  </a:cubicBezTo>
                  <a:cubicBezTo>
                    <a:pt x="98" y="232"/>
                    <a:pt x="98" y="231"/>
                    <a:pt x="98" y="231"/>
                  </a:cubicBezTo>
                  <a:cubicBezTo>
                    <a:pt x="99" y="231"/>
                    <a:pt x="99" y="231"/>
                    <a:pt x="99" y="231"/>
                  </a:cubicBezTo>
                  <a:cubicBezTo>
                    <a:pt x="103" y="231"/>
                    <a:pt x="107" y="230"/>
                    <a:pt x="111" y="228"/>
                  </a:cubicBezTo>
                  <a:cubicBezTo>
                    <a:pt x="116" y="226"/>
                    <a:pt x="121" y="222"/>
                    <a:pt x="124" y="217"/>
                  </a:cubicBezTo>
                  <a:cubicBezTo>
                    <a:pt x="231" y="57"/>
                    <a:pt x="231" y="57"/>
                    <a:pt x="231" y="57"/>
                  </a:cubicBezTo>
                  <a:cubicBezTo>
                    <a:pt x="241" y="41"/>
                    <a:pt x="237" y="21"/>
                    <a:pt x="2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3" name="Freeform 249">
              <a:extLst>
                <a:ext uri="{FF2B5EF4-FFF2-40B4-BE49-F238E27FC236}">
                  <a16:creationId xmlns:a16="http://schemas.microsoft.com/office/drawing/2014/main" id="{CD20E838-961F-314B-B96C-8A194F28F8DD}"/>
                </a:ext>
              </a:extLst>
            </p:cNvPr>
            <p:cNvSpPr>
              <a:spLocks noEditPoints="1"/>
            </p:cNvSpPr>
            <p:nvPr/>
          </p:nvSpPr>
          <p:spPr bwMode="auto">
            <a:xfrm>
              <a:off x="4671520" y="2997391"/>
              <a:ext cx="143996" cy="77998"/>
            </a:xfrm>
            <a:custGeom>
              <a:avLst/>
              <a:gdLst>
                <a:gd name="T0" fmla="*/ 1 w 61"/>
                <a:gd name="T1" fmla="*/ 14 h 33"/>
                <a:gd name="T2" fmla="*/ 0 w 61"/>
                <a:gd name="T3" fmla="*/ 15 h 33"/>
                <a:gd name="T4" fmla="*/ 0 w 61"/>
                <a:gd name="T5" fmla="*/ 15 h 33"/>
                <a:gd name="T6" fmla="*/ 1 w 61"/>
                <a:gd name="T7" fmla="*/ 14 h 33"/>
                <a:gd name="T8" fmla="*/ 1 w 61"/>
                <a:gd name="T9" fmla="*/ 14 h 33"/>
                <a:gd name="T10" fmla="*/ 1 w 61"/>
                <a:gd name="T11" fmla="*/ 14 h 33"/>
                <a:gd name="T12" fmla="*/ 1 w 61"/>
                <a:gd name="T13" fmla="*/ 14 h 33"/>
                <a:gd name="T14" fmla="*/ 28 w 61"/>
                <a:gd name="T15" fmla="*/ 0 h 33"/>
                <a:gd name="T16" fmla="*/ 47 w 61"/>
                <a:gd name="T17" fmla="*/ 6 h 33"/>
                <a:gd name="T18" fmla="*/ 61 w 61"/>
                <a:gd name="T19" fmla="*/ 33 h 33"/>
                <a:gd name="T20" fmla="*/ 47 w 61"/>
                <a:gd name="T21" fmla="*/ 6 h 33"/>
                <a:gd name="T22" fmla="*/ 28 w 61"/>
                <a:gd name="T23" fmla="*/ 0 h 33"/>
                <a:gd name="T24" fmla="*/ 28 w 61"/>
                <a:gd name="T25" fmla="*/ 0 h 33"/>
                <a:gd name="T26" fmla="*/ 28 w 61"/>
                <a:gd name="T27" fmla="*/ 0 h 33"/>
                <a:gd name="T28" fmla="*/ 28 w 61"/>
                <a:gd name="T29" fmla="*/ 0 h 33"/>
                <a:gd name="T30" fmla="*/ 28 w 61"/>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3">
                  <a:moveTo>
                    <a:pt x="1" y="14"/>
                  </a:moveTo>
                  <a:cubicBezTo>
                    <a:pt x="1" y="14"/>
                    <a:pt x="1" y="14"/>
                    <a:pt x="0" y="15"/>
                  </a:cubicBezTo>
                  <a:cubicBezTo>
                    <a:pt x="0" y="15"/>
                    <a:pt x="0" y="15"/>
                    <a:pt x="0" y="15"/>
                  </a:cubicBezTo>
                  <a:cubicBezTo>
                    <a:pt x="1" y="14"/>
                    <a:pt x="1" y="14"/>
                    <a:pt x="1" y="14"/>
                  </a:cubicBezTo>
                  <a:moveTo>
                    <a:pt x="1" y="14"/>
                  </a:moveTo>
                  <a:cubicBezTo>
                    <a:pt x="1" y="14"/>
                    <a:pt x="1" y="14"/>
                    <a:pt x="1" y="14"/>
                  </a:cubicBezTo>
                  <a:cubicBezTo>
                    <a:pt x="1" y="14"/>
                    <a:pt x="1" y="14"/>
                    <a:pt x="1" y="14"/>
                  </a:cubicBezTo>
                  <a:moveTo>
                    <a:pt x="28" y="0"/>
                  </a:moveTo>
                  <a:cubicBezTo>
                    <a:pt x="35" y="0"/>
                    <a:pt x="41" y="2"/>
                    <a:pt x="47" y="6"/>
                  </a:cubicBezTo>
                  <a:cubicBezTo>
                    <a:pt x="56" y="12"/>
                    <a:pt x="61" y="23"/>
                    <a:pt x="61" y="33"/>
                  </a:cubicBezTo>
                  <a:cubicBezTo>
                    <a:pt x="61" y="23"/>
                    <a:pt x="56" y="12"/>
                    <a:pt x="47" y="6"/>
                  </a:cubicBezTo>
                  <a:cubicBezTo>
                    <a:pt x="41" y="2"/>
                    <a:pt x="35" y="0"/>
                    <a:pt x="28" y="0"/>
                  </a:cubicBezTo>
                  <a:moveTo>
                    <a:pt x="28" y="0"/>
                  </a:moveTo>
                  <a:cubicBezTo>
                    <a:pt x="28" y="0"/>
                    <a:pt x="28" y="0"/>
                    <a:pt x="28" y="0"/>
                  </a:cubicBezTo>
                  <a:cubicBezTo>
                    <a:pt x="28" y="0"/>
                    <a:pt x="28" y="0"/>
                    <a:pt x="28" y="0"/>
                  </a:cubicBezTo>
                  <a:cubicBezTo>
                    <a:pt x="28" y="0"/>
                    <a:pt x="28" y="0"/>
                    <a:pt x="28"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4" name="Freeform 250">
              <a:extLst>
                <a:ext uri="{FF2B5EF4-FFF2-40B4-BE49-F238E27FC236}">
                  <a16:creationId xmlns:a16="http://schemas.microsoft.com/office/drawing/2014/main" id="{5793A7B3-E209-F640-BB90-551FCB3E4553}"/>
                </a:ext>
              </a:extLst>
            </p:cNvPr>
            <p:cNvSpPr>
              <a:spLocks noEditPoints="1"/>
            </p:cNvSpPr>
            <p:nvPr/>
          </p:nvSpPr>
          <p:spPr bwMode="auto">
            <a:xfrm>
              <a:off x="4520525" y="3498376"/>
              <a:ext cx="30999" cy="25999"/>
            </a:xfrm>
            <a:custGeom>
              <a:avLst/>
              <a:gdLst>
                <a:gd name="T0" fmla="*/ 12 w 13"/>
                <a:gd name="T1" fmla="*/ 2 h 11"/>
                <a:gd name="T2" fmla="*/ 1 w 13"/>
                <a:gd name="T3" fmla="*/ 11 h 11"/>
                <a:gd name="T4" fmla="*/ 0 w 13"/>
                <a:gd name="T5" fmla="*/ 11 h 11"/>
                <a:gd name="T6" fmla="*/ 12 w 13"/>
                <a:gd name="T7" fmla="*/ 2 h 11"/>
                <a:gd name="T8" fmla="*/ 12 w 13"/>
                <a:gd name="T9" fmla="*/ 1 h 11"/>
                <a:gd name="T10" fmla="*/ 12 w 13"/>
                <a:gd name="T11" fmla="*/ 2 h 11"/>
                <a:gd name="T12" fmla="*/ 12 w 13"/>
                <a:gd name="T13" fmla="*/ 1 h 11"/>
                <a:gd name="T14" fmla="*/ 12 w 13"/>
                <a:gd name="T15" fmla="*/ 1 h 11"/>
                <a:gd name="T16" fmla="*/ 12 w 13"/>
                <a:gd name="T17" fmla="*/ 1 h 11"/>
                <a:gd name="T18" fmla="*/ 12 w 13"/>
                <a:gd name="T19" fmla="*/ 1 h 11"/>
                <a:gd name="T20" fmla="*/ 12 w 13"/>
                <a:gd name="T21" fmla="*/ 1 h 11"/>
                <a:gd name="T22" fmla="*/ 12 w 13"/>
                <a:gd name="T23" fmla="*/ 1 h 11"/>
                <a:gd name="T24" fmla="*/ 12 w 13"/>
                <a:gd name="T25" fmla="*/ 1 h 11"/>
                <a:gd name="T26" fmla="*/ 13 w 13"/>
                <a:gd name="T27" fmla="*/ 1 h 11"/>
                <a:gd name="T28" fmla="*/ 13 w 13"/>
                <a:gd name="T29" fmla="*/ 1 h 11"/>
                <a:gd name="T30" fmla="*/ 13 w 13"/>
                <a:gd name="T31" fmla="*/ 1 h 11"/>
                <a:gd name="T32" fmla="*/ 13 w 13"/>
                <a:gd name="T33" fmla="*/ 1 h 11"/>
                <a:gd name="T34" fmla="*/ 13 w 13"/>
                <a:gd name="T35" fmla="*/ 1 h 11"/>
                <a:gd name="T36" fmla="*/ 13 w 13"/>
                <a:gd name="T37" fmla="*/ 1 h 11"/>
                <a:gd name="T38" fmla="*/ 13 w 13"/>
                <a:gd name="T39" fmla="*/ 0 h 11"/>
                <a:gd name="T40" fmla="*/ 13 w 13"/>
                <a:gd name="T41" fmla="*/ 1 h 11"/>
                <a:gd name="T42" fmla="*/ 13 w 13"/>
                <a:gd name="T43" fmla="*/ 0 h 11"/>
                <a:gd name="T44" fmla="*/ 13 w 13"/>
                <a:gd name="T45" fmla="*/ 0 h 11"/>
                <a:gd name="T46" fmla="*/ 13 w 13"/>
                <a:gd name="T47" fmla="*/ 0 h 11"/>
                <a:gd name="T48" fmla="*/ 13 w 13"/>
                <a:gd name="T49" fmla="*/ 0 h 11"/>
                <a:gd name="T50" fmla="*/ 13 w 13"/>
                <a:gd name="T51" fmla="*/ 0 h 11"/>
                <a:gd name="T52" fmla="*/ 13 w 13"/>
                <a:gd name="T53" fmla="*/ 0 h 11"/>
                <a:gd name="T54" fmla="*/ 13 w 13"/>
                <a:gd name="T5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1">
                  <a:moveTo>
                    <a:pt x="12" y="2"/>
                  </a:moveTo>
                  <a:cubicBezTo>
                    <a:pt x="9" y="6"/>
                    <a:pt x="5" y="9"/>
                    <a:pt x="1" y="11"/>
                  </a:cubicBezTo>
                  <a:cubicBezTo>
                    <a:pt x="0" y="11"/>
                    <a:pt x="0" y="11"/>
                    <a:pt x="0" y="11"/>
                  </a:cubicBezTo>
                  <a:cubicBezTo>
                    <a:pt x="5" y="9"/>
                    <a:pt x="9" y="6"/>
                    <a:pt x="12" y="2"/>
                  </a:cubicBezTo>
                  <a:moveTo>
                    <a:pt x="12" y="1"/>
                  </a:moveTo>
                  <a:cubicBezTo>
                    <a:pt x="12" y="2"/>
                    <a:pt x="12" y="2"/>
                    <a:pt x="12" y="2"/>
                  </a:cubicBezTo>
                  <a:cubicBezTo>
                    <a:pt x="12" y="2"/>
                    <a:pt x="12" y="2"/>
                    <a:pt x="12" y="1"/>
                  </a:cubicBezTo>
                  <a:moveTo>
                    <a:pt x="12" y="1"/>
                  </a:moveTo>
                  <a:cubicBezTo>
                    <a:pt x="12" y="1"/>
                    <a:pt x="12" y="1"/>
                    <a:pt x="12" y="1"/>
                  </a:cubicBezTo>
                  <a:cubicBezTo>
                    <a:pt x="12" y="1"/>
                    <a:pt x="12" y="1"/>
                    <a:pt x="12" y="1"/>
                  </a:cubicBezTo>
                  <a:moveTo>
                    <a:pt x="12" y="1"/>
                  </a:moveTo>
                  <a:cubicBezTo>
                    <a:pt x="12" y="1"/>
                    <a:pt x="12" y="1"/>
                    <a:pt x="12" y="1"/>
                  </a:cubicBezTo>
                  <a:cubicBezTo>
                    <a:pt x="12" y="1"/>
                    <a:pt x="12" y="1"/>
                    <a:pt x="12" y="1"/>
                  </a:cubicBezTo>
                  <a:moveTo>
                    <a:pt x="13" y="1"/>
                  </a:moveTo>
                  <a:cubicBezTo>
                    <a:pt x="13" y="1"/>
                    <a:pt x="13" y="1"/>
                    <a:pt x="13" y="1"/>
                  </a:cubicBezTo>
                  <a:cubicBezTo>
                    <a:pt x="13" y="1"/>
                    <a:pt x="13" y="1"/>
                    <a:pt x="13" y="1"/>
                  </a:cubicBezTo>
                  <a:moveTo>
                    <a:pt x="13" y="1"/>
                  </a:moveTo>
                  <a:cubicBezTo>
                    <a:pt x="13" y="1"/>
                    <a:pt x="13" y="1"/>
                    <a:pt x="13" y="1"/>
                  </a:cubicBezTo>
                  <a:cubicBezTo>
                    <a:pt x="13" y="1"/>
                    <a:pt x="13" y="1"/>
                    <a:pt x="13" y="1"/>
                  </a:cubicBezTo>
                  <a:moveTo>
                    <a:pt x="13" y="0"/>
                  </a:moveTo>
                  <a:cubicBezTo>
                    <a:pt x="13" y="0"/>
                    <a:pt x="13" y="0"/>
                    <a:pt x="13" y="1"/>
                  </a:cubicBezTo>
                  <a:cubicBezTo>
                    <a:pt x="13" y="0"/>
                    <a:pt x="13" y="0"/>
                    <a:pt x="13" y="0"/>
                  </a:cubicBezTo>
                  <a:moveTo>
                    <a:pt x="13" y="0"/>
                  </a:moveTo>
                  <a:cubicBezTo>
                    <a:pt x="13" y="0"/>
                    <a:pt x="13" y="0"/>
                    <a:pt x="13" y="0"/>
                  </a:cubicBezTo>
                  <a:cubicBezTo>
                    <a:pt x="13" y="0"/>
                    <a:pt x="13" y="0"/>
                    <a:pt x="13" y="0"/>
                  </a:cubicBezTo>
                  <a:moveTo>
                    <a:pt x="13" y="0"/>
                  </a:moveTo>
                  <a:cubicBezTo>
                    <a:pt x="13" y="0"/>
                    <a:pt x="13" y="0"/>
                    <a:pt x="13" y="0"/>
                  </a:cubicBezTo>
                  <a:cubicBezTo>
                    <a:pt x="13" y="0"/>
                    <a:pt x="13" y="0"/>
                    <a:pt x="13"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5" name="Freeform 251">
              <a:extLst>
                <a:ext uri="{FF2B5EF4-FFF2-40B4-BE49-F238E27FC236}">
                  <a16:creationId xmlns:a16="http://schemas.microsoft.com/office/drawing/2014/main" id="{0F065F54-3A5D-3E43-97EF-8AE059E51D9B}"/>
                </a:ext>
              </a:extLst>
            </p:cNvPr>
            <p:cNvSpPr>
              <a:spLocks/>
            </p:cNvSpPr>
            <p:nvPr/>
          </p:nvSpPr>
          <p:spPr bwMode="auto">
            <a:xfrm>
              <a:off x="4487526" y="2997391"/>
              <a:ext cx="327990" cy="526984"/>
            </a:xfrm>
            <a:custGeom>
              <a:avLst/>
              <a:gdLst>
                <a:gd name="T0" fmla="*/ 106 w 139"/>
                <a:gd name="T1" fmla="*/ 0 h 223"/>
                <a:gd name="T2" fmla="*/ 106 w 139"/>
                <a:gd name="T3" fmla="*/ 0 h 223"/>
                <a:gd name="T4" fmla="*/ 79 w 139"/>
                <a:gd name="T5" fmla="*/ 14 h 223"/>
                <a:gd name="T6" fmla="*/ 79 w 139"/>
                <a:gd name="T7" fmla="*/ 14 h 223"/>
                <a:gd name="T8" fmla="*/ 79 w 139"/>
                <a:gd name="T9" fmla="*/ 14 h 223"/>
                <a:gd name="T10" fmla="*/ 78 w 139"/>
                <a:gd name="T11" fmla="*/ 15 h 223"/>
                <a:gd name="T12" fmla="*/ 78 w 139"/>
                <a:gd name="T13" fmla="*/ 15 h 223"/>
                <a:gd name="T14" fmla="*/ 0 w 139"/>
                <a:gd name="T15" fmla="*/ 133 h 223"/>
                <a:gd name="T16" fmla="*/ 27 w 139"/>
                <a:gd name="T17" fmla="*/ 175 h 223"/>
                <a:gd name="T18" fmla="*/ 18 w 139"/>
                <a:gd name="T19" fmla="*/ 221 h 223"/>
                <a:gd name="T20" fmla="*/ 15 w 139"/>
                <a:gd name="T21" fmla="*/ 223 h 223"/>
                <a:gd name="T22" fmla="*/ 26 w 139"/>
                <a:gd name="T23" fmla="*/ 214 h 223"/>
                <a:gd name="T24" fmla="*/ 26 w 139"/>
                <a:gd name="T25" fmla="*/ 214 h 223"/>
                <a:gd name="T26" fmla="*/ 26 w 139"/>
                <a:gd name="T27" fmla="*/ 213 h 223"/>
                <a:gd name="T28" fmla="*/ 26 w 139"/>
                <a:gd name="T29" fmla="*/ 213 h 223"/>
                <a:gd name="T30" fmla="*/ 26 w 139"/>
                <a:gd name="T31" fmla="*/ 213 h 223"/>
                <a:gd name="T32" fmla="*/ 26 w 139"/>
                <a:gd name="T33" fmla="*/ 213 h 223"/>
                <a:gd name="T34" fmla="*/ 26 w 139"/>
                <a:gd name="T35" fmla="*/ 213 h 223"/>
                <a:gd name="T36" fmla="*/ 27 w 139"/>
                <a:gd name="T37" fmla="*/ 213 h 223"/>
                <a:gd name="T38" fmla="*/ 27 w 139"/>
                <a:gd name="T39" fmla="*/ 213 h 223"/>
                <a:gd name="T40" fmla="*/ 27 w 139"/>
                <a:gd name="T41" fmla="*/ 213 h 223"/>
                <a:gd name="T42" fmla="*/ 27 w 139"/>
                <a:gd name="T43" fmla="*/ 213 h 223"/>
                <a:gd name="T44" fmla="*/ 27 w 139"/>
                <a:gd name="T45" fmla="*/ 213 h 223"/>
                <a:gd name="T46" fmla="*/ 27 w 139"/>
                <a:gd name="T47" fmla="*/ 212 h 223"/>
                <a:gd name="T48" fmla="*/ 27 w 139"/>
                <a:gd name="T49" fmla="*/ 212 h 223"/>
                <a:gd name="T50" fmla="*/ 27 w 139"/>
                <a:gd name="T51" fmla="*/ 212 h 223"/>
                <a:gd name="T52" fmla="*/ 27 w 139"/>
                <a:gd name="T53" fmla="*/ 212 h 223"/>
                <a:gd name="T54" fmla="*/ 27 w 139"/>
                <a:gd name="T55" fmla="*/ 212 h 223"/>
                <a:gd name="T56" fmla="*/ 27 w 139"/>
                <a:gd name="T57" fmla="*/ 212 h 223"/>
                <a:gd name="T58" fmla="*/ 134 w 139"/>
                <a:gd name="T59" fmla="*/ 52 h 223"/>
                <a:gd name="T60" fmla="*/ 139 w 139"/>
                <a:gd name="T61" fmla="*/ 33 h 223"/>
                <a:gd name="T62" fmla="*/ 125 w 139"/>
                <a:gd name="T63" fmla="*/ 6 h 223"/>
                <a:gd name="T64" fmla="*/ 106 w 139"/>
                <a:gd name="T65" fmla="*/ 0 h 223"/>
                <a:gd name="T66" fmla="*/ 106 w 139"/>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223">
                  <a:moveTo>
                    <a:pt x="106" y="0"/>
                  </a:moveTo>
                  <a:cubicBezTo>
                    <a:pt x="106" y="0"/>
                    <a:pt x="106" y="0"/>
                    <a:pt x="106" y="0"/>
                  </a:cubicBezTo>
                  <a:cubicBezTo>
                    <a:pt x="96" y="0"/>
                    <a:pt x="86" y="5"/>
                    <a:pt x="79" y="14"/>
                  </a:cubicBezTo>
                  <a:cubicBezTo>
                    <a:pt x="79" y="14"/>
                    <a:pt x="79" y="14"/>
                    <a:pt x="79" y="14"/>
                  </a:cubicBezTo>
                  <a:cubicBezTo>
                    <a:pt x="79" y="14"/>
                    <a:pt x="79" y="14"/>
                    <a:pt x="79" y="14"/>
                  </a:cubicBezTo>
                  <a:cubicBezTo>
                    <a:pt x="79" y="14"/>
                    <a:pt x="79" y="14"/>
                    <a:pt x="78" y="15"/>
                  </a:cubicBezTo>
                  <a:cubicBezTo>
                    <a:pt x="78" y="15"/>
                    <a:pt x="78" y="15"/>
                    <a:pt x="78" y="15"/>
                  </a:cubicBezTo>
                  <a:cubicBezTo>
                    <a:pt x="0" y="133"/>
                    <a:pt x="0" y="133"/>
                    <a:pt x="0" y="133"/>
                  </a:cubicBezTo>
                  <a:cubicBezTo>
                    <a:pt x="27" y="175"/>
                    <a:pt x="27" y="175"/>
                    <a:pt x="27" y="175"/>
                  </a:cubicBezTo>
                  <a:cubicBezTo>
                    <a:pt x="37" y="190"/>
                    <a:pt x="33" y="211"/>
                    <a:pt x="18" y="221"/>
                  </a:cubicBezTo>
                  <a:cubicBezTo>
                    <a:pt x="17" y="222"/>
                    <a:pt x="16" y="222"/>
                    <a:pt x="15" y="223"/>
                  </a:cubicBezTo>
                  <a:cubicBezTo>
                    <a:pt x="19" y="221"/>
                    <a:pt x="23" y="218"/>
                    <a:pt x="26" y="214"/>
                  </a:cubicBezTo>
                  <a:cubicBezTo>
                    <a:pt x="26" y="214"/>
                    <a:pt x="26" y="214"/>
                    <a:pt x="26" y="214"/>
                  </a:cubicBezTo>
                  <a:cubicBezTo>
                    <a:pt x="26" y="214"/>
                    <a:pt x="26" y="214"/>
                    <a:pt x="26" y="213"/>
                  </a:cubicBezTo>
                  <a:cubicBezTo>
                    <a:pt x="26" y="213"/>
                    <a:pt x="26" y="213"/>
                    <a:pt x="26" y="213"/>
                  </a:cubicBezTo>
                  <a:cubicBezTo>
                    <a:pt x="26" y="213"/>
                    <a:pt x="26" y="213"/>
                    <a:pt x="26" y="213"/>
                  </a:cubicBezTo>
                  <a:cubicBezTo>
                    <a:pt x="26" y="213"/>
                    <a:pt x="26" y="213"/>
                    <a:pt x="26" y="213"/>
                  </a:cubicBezTo>
                  <a:cubicBezTo>
                    <a:pt x="26" y="213"/>
                    <a:pt x="26" y="213"/>
                    <a:pt x="26" y="213"/>
                  </a:cubicBezTo>
                  <a:cubicBezTo>
                    <a:pt x="26" y="213"/>
                    <a:pt x="27" y="213"/>
                    <a:pt x="27" y="213"/>
                  </a:cubicBezTo>
                  <a:cubicBezTo>
                    <a:pt x="27" y="213"/>
                    <a:pt x="27" y="213"/>
                    <a:pt x="27" y="213"/>
                  </a:cubicBezTo>
                  <a:cubicBezTo>
                    <a:pt x="27" y="213"/>
                    <a:pt x="27" y="213"/>
                    <a:pt x="27" y="213"/>
                  </a:cubicBezTo>
                  <a:cubicBezTo>
                    <a:pt x="27" y="213"/>
                    <a:pt x="27" y="213"/>
                    <a:pt x="27" y="213"/>
                  </a:cubicBezTo>
                  <a:cubicBezTo>
                    <a:pt x="27" y="213"/>
                    <a:pt x="27" y="213"/>
                    <a:pt x="27" y="213"/>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27" y="212"/>
                    <a:pt x="27" y="212"/>
                    <a:pt x="27" y="212"/>
                  </a:cubicBezTo>
                  <a:cubicBezTo>
                    <a:pt x="134" y="52"/>
                    <a:pt x="134" y="52"/>
                    <a:pt x="134" y="52"/>
                  </a:cubicBezTo>
                  <a:cubicBezTo>
                    <a:pt x="137" y="46"/>
                    <a:pt x="139" y="40"/>
                    <a:pt x="139" y="33"/>
                  </a:cubicBezTo>
                  <a:cubicBezTo>
                    <a:pt x="139" y="23"/>
                    <a:pt x="134" y="12"/>
                    <a:pt x="125" y="6"/>
                  </a:cubicBezTo>
                  <a:cubicBezTo>
                    <a:pt x="119" y="2"/>
                    <a:pt x="113" y="0"/>
                    <a:pt x="106" y="0"/>
                  </a:cubicBezTo>
                  <a:cubicBezTo>
                    <a:pt x="106" y="0"/>
                    <a:pt x="106" y="0"/>
                    <a:pt x="106"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6" name="Freeform 252">
              <a:extLst>
                <a:ext uri="{FF2B5EF4-FFF2-40B4-BE49-F238E27FC236}">
                  <a16:creationId xmlns:a16="http://schemas.microsoft.com/office/drawing/2014/main" id="{A2AE571B-F170-CD46-B2F0-87FD6AF914E8}"/>
                </a:ext>
              </a:extLst>
            </p:cNvPr>
            <p:cNvSpPr>
              <a:spLocks/>
            </p:cNvSpPr>
            <p:nvPr/>
          </p:nvSpPr>
          <p:spPr bwMode="auto">
            <a:xfrm>
              <a:off x="4451527" y="3524375"/>
              <a:ext cx="35999" cy="10000"/>
            </a:xfrm>
            <a:custGeom>
              <a:avLst/>
              <a:gdLst>
                <a:gd name="T0" fmla="*/ 0 w 15"/>
                <a:gd name="T1" fmla="*/ 0 h 4"/>
                <a:gd name="T2" fmla="*/ 15 w 15"/>
                <a:gd name="T3" fmla="*/ 4 h 4"/>
                <a:gd name="T4" fmla="*/ 15 w 15"/>
                <a:gd name="T5" fmla="*/ 4 h 4"/>
                <a:gd name="T6" fmla="*/ 13 w 15"/>
                <a:gd name="T7" fmla="*/ 3 h 4"/>
                <a:gd name="T8" fmla="*/ 13 w 15"/>
                <a:gd name="T9" fmla="*/ 3 h 4"/>
                <a:gd name="T10" fmla="*/ 13 w 15"/>
                <a:gd name="T11" fmla="*/ 3 h 4"/>
                <a:gd name="T12" fmla="*/ 12 w 15"/>
                <a:gd name="T13" fmla="*/ 3 h 4"/>
                <a:gd name="T14" fmla="*/ 1 w 15"/>
                <a:gd name="T15" fmla="*/ 1 h 4"/>
                <a:gd name="T16" fmla="*/ 0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0" y="0"/>
                  </a:moveTo>
                  <a:cubicBezTo>
                    <a:pt x="5" y="2"/>
                    <a:pt x="10" y="4"/>
                    <a:pt x="15" y="4"/>
                  </a:cubicBezTo>
                  <a:cubicBezTo>
                    <a:pt x="15" y="4"/>
                    <a:pt x="15" y="4"/>
                    <a:pt x="15" y="4"/>
                  </a:cubicBezTo>
                  <a:cubicBezTo>
                    <a:pt x="14" y="4"/>
                    <a:pt x="14" y="4"/>
                    <a:pt x="13" y="3"/>
                  </a:cubicBezTo>
                  <a:cubicBezTo>
                    <a:pt x="13" y="3"/>
                    <a:pt x="13" y="3"/>
                    <a:pt x="13" y="3"/>
                  </a:cubicBezTo>
                  <a:cubicBezTo>
                    <a:pt x="13" y="3"/>
                    <a:pt x="13" y="3"/>
                    <a:pt x="13" y="3"/>
                  </a:cubicBezTo>
                  <a:cubicBezTo>
                    <a:pt x="13" y="3"/>
                    <a:pt x="13" y="3"/>
                    <a:pt x="12" y="3"/>
                  </a:cubicBezTo>
                  <a:cubicBezTo>
                    <a:pt x="9" y="3"/>
                    <a:pt x="5" y="2"/>
                    <a:pt x="1" y="1"/>
                  </a:cubicBezTo>
                  <a:cubicBezTo>
                    <a:pt x="1" y="0"/>
                    <a:pt x="1" y="0"/>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7" name="Freeform 253">
              <a:extLst>
                <a:ext uri="{FF2B5EF4-FFF2-40B4-BE49-F238E27FC236}">
                  <a16:creationId xmlns:a16="http://schemas.microsoft.com/office/drawing/2014/main" id="{15E054D1-E4E4-3B4E-B6A1-8F722DBE1E0A}"/>
                </a:ext>
              </a:extLst>
            </p:cNvPr>
            <p:cNvSpPr>
              <a:spLocks noEditPoints="1"/>
            </p:cNvSpPr>
            <p:nvPr/>
          </p:nvSpPr>
          <p:spPr bwMode="auto">
            <a:xfrm>
              <a:off x="4454527" y="3527375"/>
              <a:ext cx="27999" cy="4000"/>
            </a:xfrm>
            <a:custGeom>
              <a:avLst/>
              <a:gdLst>
                <a:gd name="T0" fmla="*/ 12 w 12"/>
                <a:gd name="T1" fmla="*/ 2 h 2"/>
                <a:gd name="T2" fmla="*/ 12 w 12"/>
                <a:gd name="T3" fmla="*/ 2 h 2"/>
                <a:gd name="T4" fmla="*/ 12 w 12"/>
                <a:gd name="T5" fmla="*/ 2 h 2"/>
                <a:gd name="T6" fmla="*/ 12 w 12"/>
                <a:gd name="T7" fmla="*/ 2 h 2"/>
                <a:gd name="T8" fmla="*/ 0 w 12"/>
                <a:gd name="T9" fmla="*/ 0 h 2"/>
                <a:gd name="T10" fmla="*/ 11 w 12"/>
                <a:gd name="T11" fmla="*/ 2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2"/>
                  </a:moveTo>
                  <a:cubicBezTo>
                    <a:pt x="12" y="2"/>
                    <a:pt x="12" y="2"/>
                    <a:pt x="12" y="2"/>
                  </a:cubicBezTo>
                  <a:cubicBezTo>
                    <a:pt x="12" y="2"/>
                    <a:pt x="12" y="2"/>
                    <a:pt x="12" y="2"/>
                  </a:cubicBezTo>
                  <a:cubicBezTo>
                    <a:pt x="12" y="2"/>
                    <a:pt x="12" y="2"/>
                    <a:pt x="12" y="2"/>
                  </a:cubicBezTo>
                  <a:moveTo>
                    <a:pt x="0" y="0"/>
                  </a:moveTo>
                  <a:cubicBezTo>
                    <a:pt x="4" y="1"/>
                    <a:pt x="8" y="2"/>
                    <a:pt x="11" y="2"/>
                  </a:cubicBezTo>
                  <a:cubicBezTo>
                    <a:pt x="7" y="2"/>
                    <a:pt x="4" y="1"/>
                    <a:pt x="0"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8" name="Freeform 254">
              <a:extLst>
                <a:ext uri="{FF2B5EF4-FFF2-40B4-BE49-F238E27FC236}">
                  <a16:creationId xmlns:a16="http://schemas.microsoft.com/office/drawing/2014/main" id="{C811F99B-78CC-224C-9045-38BE80790289}"/>
                </a:ext>
              </a:extLst>
            </p:cNvPr>
            <p:cNvSpPr>
              <a:spLocks noEditPoints="1"/>
            </p:cNvSpPr>
            <p:nvPr/>
          </p:nvSpPr>
          <p:spPr bwMode="auto">
            <a:xfrm>
              <a:off x="4421528" y="3262383"/>
              <a:ext cx="65998" cy="254992"/>
            </a:xfrm>
            <a:custGeom>
              <a:avLst/>
              <a:gdLst>
                <a:gd name="T0" fmla="*/ 4 w 28"/>
                <a:gd name="T1" fmla="*/ 104 h 108"/>
                <a:gd name="T2" fmla="*/ 8 w 28"/>
                <a:gd name="T3" fmla="*/ 108 h 108"/>
                <a:gd name="T4" fmla="*/ 8 w 28"/>
                <a:gd name="T5" fmla="*/ 108 h 108"/>
                <a:gd name="T6" fmla="*/ 4 w 28"/>
                <a:gd name="T7" fmla="*/ 104 h 108"/>
                <a:gd name="T8" fmla="*/ 3 w 28"/>
                <a:gd name="T9" fmla="*/ 104 h 108"/>
                <a:gd name="T10" fmla="*/ 3 w 28"/>
                <a:gd name="T11" fmla="*/ 104 h 108"/>
                <a:gd name="T12" fmla="*/ 3 w 28"/>
                <a:gd name="T13" fmla="*/ 104 h 108"/>
                <a:gd name="T14" fmla="*/ 3 w 28"/>
                <a:gd name="T15" fmla="*/ 104 h 108"/>
                <a:gd name="T16" fmla="*/ 3 w 28"/>
                <a:gd name="T17" fmla="*/ 104 h 108"/>
                <a:gd name="T18" fmla="*/ 3 w 28"/>
                <a:gd name="T19" fmla="*/ 104 h 108"/>
                <a:gd name="T20" fmla="*/ 3 w 28"/>
                <a:gd name="T21" fmla="*/ 104 h 108"/>
                <a:gd name="T22" fmla="*/ 3 w 28"/>
                <a:gd name="T23" fmla="*/ 104 h 108"/>
                <a:gd name="T24" fmla="*/ 3 w 28"/>
                <a:gd name="T25" fmla="*/ 104 h 108"/>
                <a:gd name="T26" fmla="*/ 3 w 28"/>
                <a:gd name="T27" fmla="*/ 103 h 108"/>
                <a:gd name="T28" fmla="*/ 3 w 28"/>
                <a:gd name="T29" fmla="*/ 103 h 108"/>
                <a:gd name="T30" fmla="*/ 3 w 28"/>
                <a:gd name="T31" fmla="*/ 103 h 108"/>
                <a:gd name="T32" fmla="*/ 3 w 28"/>
                <a:gd name="T33" fmla="*/ 103 h 108"/>
                <a:gd name="T34" fmla="*/ 3 w 28"/>
                <a:gd name="T35" fmla="*/ 103 h 108"/>
                <a:gd name="T36" fmla="*/ 3 w 28"/>
                <a:gd name="T37" fmla="*/ 103 h 108"/>
                <a:gd name="T38" fmla="*/ 3 w 28"/>
                <a:gd name="T39" fmla="*/ 103 h 108"/>
                <a:gd name="T40" fmla="*/ 3 w 28"/>
                <a:gd name="T41" fmla="*/ 103 h 108"/>
                <a:gd name="T42" fmla="*/ 3 w 28"/>
                <a:gd name="T43" fmla="*/ 103 h 108"/>
                <a:gd name="T44" fmla="*/ 2 w 28"/>
                <a:gd name="T45" fmla="*/ 103 h 108"/>
                <a:gd name="T46" fmla="*/ 2 w 28"/>
                <a:gd name="T47" fmla="*/ 103 h 108"/>
                <a:gd name="T48" fmla="*/ 2 w 28"/>
                <a:gd name="T49" fmla="*/ 103 h 108"/>
                <a:gd name="T50" fmla="*/ 1 w 28"/>
                <a:gd name="T51" fmla="*/ 100 h 108"/>
                <a:gd name="T52" fmla="*/ 1 w 28"/>
                <a:gd name="T53" fmla="*/ 100 h 108"/>
                <a:gd name="T54" fmla="*/ 1 w 28"/>
                <a:gd name="T55" fmla="*/ 100 h 108"/>
                <a:gd name="T56" fmla="*/ 0 w 28"/>
                <a:gd name="T57" fmla="*/ 100 h 108"/>
                <a:gd name="T58" fmla="*/ 0 w 28"/>
                <a:gd name="T59" fmla="*/ 100 h 108"/>
                <a:gd name="T60" fmla="*/ 0 w 28"/>
                <a:gd name="T61" fmla="*/ 100 h 108"/>
                <a:gd name="T62" fmla="*/ 0 w 28"/>
                <a:gd name="T63" fmla="*/ 100 h 108"/>
                <a:gd name="T64" fmla="*/ 0 w 28"/>
                <a:gd name="T65" fmla="*/ 100 h 108"/>
                <a:gd name="T66" fmla="*/ 0 w 28"/>
                <a:gd name="T67" fmla="*/ 100 h 108"/>
                <a:gd name="T68" fmla="*/ 13 w 28"/>
                <a:gd name="T69" fmla="*/ 0 h 108"/>
                <a:gd name="T70" fmla="*/ 28 w 28"/>
                <a:gd name="T71" fmla="*/ 21 h 108"/>
                <a:gd name="T72" fmla="*/ 13 w 28"/>
                <a:gd name="T7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108">
                  <a:moveTo>
                    <a:pt x="4" y="104"/>
                  </a:moveTo>
                  <a:cubicBezTo>
                    <a:pt x="5" y="106"/>
                    <a:pt x="7" y="107"/>
                    <a:pt x="8" y="108"/>
                  </a:cubicBezTo>
                  <a:cubicBezTo>
                    <a:pt x="8" y="108"/>
                    <a:pt x="8" y="108"/>
                    <a:pt x="8" y="108"/>
                  </a:cubicBezTo>
                  <a:cubicBezTo>
                    <a:pt x="7" y="107"/>
                    <a:pt x="5" y="106"/>
                    <a:pt x="4"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4"/>
                  </a:moveTo>
                  <a:cubicBezTo>
                    <a:pt x="3" y="104"/>
                    <a:pt x="3" y="104"/>
                    <a:pt x="3" y="104"/>
                  </a:cubicBezTo>
                  <a:cubicBezTo>
                    <a:pt x="3" y="104"/>
                    <a:pt x="3" y="104"/>
                    <a:pt x="3" y="104"/>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3" y="103"/>
                  </a:moveTo>
                  <a:cubicBezTo>
                    <a:pt x="3" y="103"/>
                    <a:pt x="3" y="103"/>
                    <a:pt x="3" y="103"/>
                  </a:cubicBezTo>
                  <a:cubicBezTo>
                    <a:pt x="3" y="103"/>
                    <a:pt x="3" y="103"/>
                    <a:pt x="3" y="103"/>
                  </a:cubicBezTo>
                  <a:moveTo>
                    <a:pt x="2" y="103"/>
                  </a:moveTo>
                  <a:cubicBezTo>
                    <a:pt x="2" y="103"/>
                    <a:pt x="2" y="103"/>
                    <a:pt x="2" y="103"/>
                  </a:cubicBezTo>
                  <a:cubicBezTo>
                    <a:pt x="2" y="103"/>
                    <a:pt x="2" y="103"/>
                    <a:pt x="2" y="103"/>
                  </a:cubicBezTo>
                  <a:moveTo>
                    <a:pt x="1" y="100"/>
                  </a:moveTo>
                  <a:cubicBezTo>
                    <a:pt x="1" y="100"/>
                    <a:pt x="1" y="100"/>
                    <a:pt x="1" y="100"/>
                  </a:cubicBezTo>
                  <a:cubicBezTo>
                    <a:pt x="1" y="100"/>
                    <a:pt x="1" y="100"/>
                    <a:pt x="1" y="100"/>
                  </a:cubicBezTo>
                  <a:moveTo>
                    <a:pt x="0" y="100"/>
                  </a:moveTo>
                  <a:cubicBezTo>
                    <a:pt x="0" y="100"/>
                    <a:pt x="0" y="100"/>
                    <a:pt x="0" y="100"/>
                  </a:cubicBezTo>
                  <a:cubicBezTo>
                    <a:pt x="0" y="100"/>
                    <a:pt x="0" y="100"/>
                    <a:pt x="0" y="100"/>
                  </a:cubicBezTo>
                  <a:moveTo>
                    <a:pt x="0" y="100"/>
                  </a:moveTo>
                  <a:cubicBezTo>
                    <a:pt x="0" y="100"/>
                    <a:pt x="0" y="100"/>
                    <a:pt x="0" y="100"/>
                  </a:cubicBezTo>
                  <a:cubicBezTo>
                    <a:pt x="0" y="100"/>
                    <a:pt x="0" y="100"/>
                    <a:pt x="0" y="100"/>
                  </a:cubicBezTo>
                  <a:moveTo>
                    <a:pt x="13" y="0"/>
                  </a:moveTo>
                  <a:cubicBezTo>
                    <a:pt x="28" y="21"/>
                    <a:pt x="28" y="21"/>
                    <a:pt x="28" y="21"/>
                  </a:cubicBezTo>
                  <a:cubicBezTo>
                    <a:pt x="13" y="0"/>
                    <a:pt x="13" y="0"/>
                    <a:pt x="13"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09" name="Freeform 255">
              <a:extLst>
                <a:ext uri="{FF2B5EF4-FFF2-40B4-BE49-F238E27FC236}">
                  <a16:creationId xmlns:a16="http://schemas.microsoft.com/office/drawing/2014/main" id="{1F6B0308-45EF-884D-A75A-BC90D17E0CB1}"/>
                </a:ext>
              </a:extLst>
            </p:cNvPr>
            <p:cNvSpPr>
              <a:spLocks/>
            </p:cNvSpPr>
            <p:nvPr/>
          </p:nvSpPr>
          <p:spPr bwMode="auto">
            <a:xfrm>
              <a:off x="4440527" y="3517375"/>
              <a:ext cx="11000" cy="7000"/>
            </a:xfrm>
            <a:custGeom>
              <a:avLst/>
              <a:gdLst>
                <a:gd name="T0" fmla="*/ 0 w 5"/>
                <a:gd name="T1" fmla="*/ 0 h 3"/>
                <a:gd name="T2" fmla="*/ 0 w 5"/>
                <a:gd name="T3" fmla="*/ 0 h 3"/>
                <a:gd name="T4" fmla="*/ 5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2" y="1"/>
                    <a:pt x="4" y="2"/>
                    <a:pt x="5" y="3"/>
                  </a:cubicBezTo>
                  <a:cubicBezTo>
                    <a:pt x="5" y="3"/>
                    <a:pt x="5" y="3"/>
                    <a:pt x="5" y="3"/>
                  </a:cubicBezTo>
                  <a:cubicBezTo>
                    <a:pt x="3" y="2"/>
                    <a:pt x="2" y="1"/>
                    <a:pt x="0"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0" name="Freeform 256">
              <a:extLst>
                <a:ext uri="{FF2B5EF4-FFF2-40B4-BE49-F238E27FC236}">
                  <a16:creationId xmlns:a16="http://schemas.microsoft.com/office/drawing/2014/main" id="{696FB91E-28EF-1D4B-8E9B-B9613102AB90}"/>
                </a:ext>
              </a:extLst>
            </p:cNvPr>
            <p:cNvSpPr>
              <a:spLocks/>
            </p:cNvSpPr>
            <p:nvPr/>
          </p:nvSpPr>
          <p:spPr bwMode="auto">
            <a:xfrm>
              <a:off x="4269532" y="3165386"/>
              <a:ext cx="217993" cy="358989"/>
            </a:xfrm>
            <a:custGeom>
              <a:avLst/>
              <a:gdLst>
                <a:gd name="T0" fmla="*/ 33 w 92"/>
                <a:gd name="T1" fmla="*/ 0 h 152"/>
                <a:gd name="T2" fmla="*/ 14 w 92"/>
                <a:gd name="T3" fmla="*/ 6 h 152"/>
                <a:gd name="T4" fmla="*/ 14 w 92"/>
                <a:gd name="T5" fmla="*/ 6 h 152"/>
                <a:gd name="T6" fmla="*/ 0 w 92"/>
                <a:gd name="T7" fmla="*/ 33 h 152"/>
                <a:gd name="T8" fmla="*/ 5 w 92"/>
                <a:gd name="T9" fmla="*/ 52 h 152"/>
                <a:gd name="T10" fmla="*/ 64 w 92"/>
                <a:gd name="T11" fmla="*/ 141 h 152"/>
                <a:gd name="T12" fmla="*/ 64 w 92"/>
                <a:gd name="T13" fmla="*/ 141 h 152"/>
                <a:gd name="T14" fmla="*/ 64 w 92"/>
                <a:gd name="T15" fmla="*/ 141 h 152"/>
                <a:gd name="T16" fmla="*/ 64 w 92"/>
                <a:gd name="T17" fmla="*/ 141 h 152"/>
                <a:gd name="T18" fmla="*/ 64 w 92"/>
                <a:gd name="T19" fmla="*/ 141 h 152"/>
                <a:gd name="T20" fmla="*/ 65 w 92"/>
                <a:gd name="T21" fmla="*/ 141 h 152"/>
                <a:gd name="T22" fmla="*/ 65 w 92"/>
                <a:gd name="T23" fmla="*/ 141 h 152"/>
                <a:gd name="T24" fmla="*/ 66 w 92"/>
                <a:gd name="T25" fmla="*/ 144 h 152"/>
                <a:gd name="T26" fmla="*/ 66 w 92"/>
                <a:gd name="T27" fmla="*/ 144 h 152"/>
                <a:gd name="T28" fmla="*/ 67 w 92"/>
                <a:gd name="T29" fmla="*/ 144 h 152"/>
                <a:gd name="T30" fmla="*/ 67 w 92"/>
                <a:gd name="T31" fmla="*/ 144 h 152"/>
                <a:gd name="T32" fmla="*/ 67 w 92"/>
                <a:gd name="T33" fmla="*/ 144 h 152"/>
                <a:gd name="T34" fmla="*/ 67 w 92"/>
                <a:gd name="T35" fmla="*/ 144 h 152"/>
                <a:gd name="T36" fmla="*/ 67 w 92"/>
                <a:gd name="T37" fmla="*/ 144 h 152"/>
                <a:gd name="T38" fmla="*/ 67 w 92"/>
                <a:gd name="T39" fmla="*/ 144 h 152"/>
                <a:gd name="T40" fmla="*/ 67 w 92"/>
                <a:gd name="T41" fmla="*/ 145 h 152"/>
                <a:gd name="T42" fmla="*/ 67 w 92"/>
                <a:gd name="T43" fmla="*/ 145 h 152"/>
                <a:gd name="T44" fmla="*/ 67 w 92"/>
                <a:gd name="T45" fmla="*/ 145 h 152"/>
                <a:gd name="T46" fmla="*/ 67 w 92"/>
                <a:gd name="T47" fmla="*/ 145 h 152"/>
                <a:gd name="T48" fmla="*/ 67 w 92"/>
                <a:gd name="T49" fmla="*/ 145 h 152"/>
                <a:gd name="T50" fmla="*/ 67 w 92"/>
                <a:gd name="T51" fmla="*/ 145 h 152"/>
                <a:gd name="T52" fmla="*/ 68 w 92"/>
                <a:gd name="T53" fmla="*/ 145 h 152"/>
                <a:gd name="T54" fmla="*/ 72 w 92"/>
                <a:gd name="T55" fmla="*/ 149 h 152"/>
                <a:gd name="T56" fmla="*/ 77 w 92"/>
                <a:gd name="T57" fmla="*/ 152 h 152"/>
                <a:gd name="T58" fmla="*/ 73 w 92"/>
                <a:gd name="T59" fmla="*/ 150 h 152"/>
                <a:gd name="T60" fmla="*/ 64 w 92"/>
                <a:gd name="T61" fmla="*/ 104 h 152"/>
                <a:gd name="T62" fmla="*/ 92 w 92"/>
                <a:gd name="T63" fmla="*/ 62 h 152"/>
                <a:gd name="T64" fmla="*/ 92 w 92"/>
                <a:gd name="T65" fmla="*/ 62 h 152"/>
                <a:gd name="T66" fmla="*/ 92 w 92"/>
                <a:gd name="T67" fmla="*/ 62 h 152"/>
                <a:gd name="T68" fmla="*/ 77 w 92"/>
                <a:gd name="T69" fmla="*/ 41 h 152"/>
                <a:gd name="T70" fmla="*/ 60 w 92"/>
                <a:gd name="T71" fmla="*/ 15 h 152"/>
                <a:gd name="T72" fmla="*/ 33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33" y="0"/>
                  </a:moveTo>
                  <a:cubicBezTo>
                    <a:pt x="26" y="0"/>
                    <a:pt x="20" y="2"/>
                    <a:pt x="14" y="6"/>
                  </a:cubicBezTo>
                  <a:cubicBezTo>
                    <a:pt x="14" y="6"/>
                    <a:pt x="14" y="6"/>
                    <a:pt x="14" y="6"/>
                  </a:cubicBezTo>
                  <a:cubicBezTo>
                    <a:pt x="5" y="12"/>
                    <a:pt x="0" y="23"/>
                    <a:pt x="0" y="33"/>
                  </a:cubicBezTo>
                  <a:cubicBezTo>
                    <a:pt x="0" y="40"/>
                    <a:pt x="2" y="46"/>
                    <a:pt x="5" y="52"/>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4" y="141"/>
                    <a:pt x="64" y="141"/>
                  </a:cubicBezTo>
                  <a:cubicBezTo>
                    <a:pt x="64" y="141"/>
                    <a:pt x="65" y="141"/>
                    <a:pt x="65" y="141"/>
                  </a:cubicBezTo>
                  <a:cubicBezTo>
                    <a:pt x="65" y="141"/>
                    <a:pt x="65" y="141"/>
                    <a:pt x="65" y="141"/>
                  </a:cubicBezTo>
                  <a:cubicBezTo>
                    <a:pt x="65" y="142"/>
                    <a:pt x="66" y="143"/>
                    <a:pt x="66" y="144"/>
                  </a:cubicBezTo>
                  <a:cubicBezTo>
                    <a:pt x="66" y="144"/>
                    <a:pt x="66" y="144"/>
                    <a:pt x="66" y="144"/>
                  </a:cubicBezTo>
                  <a:cubicBezTo>
                    <a:pt x="66" y="144"/>
                    <a:pt x="66"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4"/>
                    <a:pt x="67" y="144"/>
                  </a:cubicBezTo>
                  <a:cubicBezTo>
                    <a:pt x="67" y="144"/>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7" y="145"/>
                    <a:pt x="67" y="145"/>
                    <a:pt x="67" y="145"/>
                  </a:cubicBezTo>
                  <a:cubicBezTo>
                    <a:pt x="68" y="145"/>
                    <a:pt x="68" y="145"/>
                    <a:pt x="68" y="145"/>
                  </a:cubicBezTo>
                  <a:cubicBezTo>
                    <a:pt x="69" y="147"/>
                    <a:pt x="71" y="148"/>
                    <a:pt x="72" y="149"/>
                  </a:cubicBezTo>
                  <a:cubicBezTo>
                    <a:pt x="74" y="150"/>
                    <a:pt x="75" y="151"/>
                    <a:pt x="77" y="152"/>
                  </a:cubicBezTo>
                  <a:cubicBezTo>
                    <a:pt x="76" y="151"/>
                    <a:pt x="75" y="151"/>
                    <a:pt x="73" y="150"/>
                  </a:cubicBezTo>
                  <a:cubicBezTo>
                    <a:pt x="58" y="140"/>
                    <a:pt x="54" y="119"/>
                    <a:pt x="64" y="104"/>
                  </a:cubicBezTo>
                  <a:cubicBezTo>
                    <a:pt x="92" y="62"/>
                    <a:pt x="92" y="62"/>
                    <a:pt x="92" y="62"/>
                  </a:cubicBezTo>
                  <a:cubicBezTo>
                    <a:pt x="92" y="62"/>
                    <a:pt x="92" y="62"/>
                    <a:pt x="92" y="62"/>
                  </a:cubicBezTo>
                  <a:cubicBezTo>
                    <a:pt x="92" y="62"/>
                    <a:pt x="92" y="62"/>
                    <a:pt x="92" y="62"/>
                  </a:cubicBezTo>
                  <a:cubicBezTo>
                    <a:pt x="77" y="41"/>
                    <a:pt x="77" y="41"/>
                    <a:pt x="77" y="41"/>
                  </a:cubicBezTo>
                  <a:cubicBezTo>
                    <a:pt x="60" y="15"/>
                    <a:pt x="60" y="15"/>
                    <a:pt x="60" y="15"/>
                  </a:cubicBezTo>
                  <a:cubicBezTo>
                    <a:pt x="54" y="5"/>
                    <a:pt x="44" y="0"/>
                    <a:pt x="3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1" name="Freeform 257">
              <a:extLst>
                <a:ext uri="{FF2B5EF4-FFF2-40B4-BE49-F238E27FC236}">
                  <a16:creationId xmlns:a16="http://schemas.microsoft.com/office/drawing/2014/main" id="{93A1F1E3-A1C0-7F41-BC50-4D86D5D43DC9}"/>
                </a:ext>
              </a:extLst>
            </p:cNvPr>
            <p:cNvSpPr>
              <a:spLocks/>
            </p:cNvSpPr>
            <p:nvPr/>
          </p:nvSpPr>
          <p:spPr bwMode="auto">
            <a:xfrm>
              <a:off x="4487526" y="3524375"/>
              <a:ext cx="32999" cy="10000"/>
            </a:xfrm>
            <a:custGeom>
              <a:avLst/>
              <a:gdLst>
                <a:gd name="T0" fmla="*/ 14 w 14"/>
                <a:gd name="T1" fmla="*/ 0 h 4"/>
                <a:gd name="T2" fmla="*/ 14 w 14"/>
                <a:gd name="T3" fmla="*/ 1 h 4"/>
                <a:gd name="T4" fmla="*/ 2 w 14"/>
                <a:gd name="T5" fmla="*/ 3 h 4"/>
                <a:gd name="T6" fmla="*/ 2 w 14"/>
                <a:gd name="T7" fmla="*/ 3 h 4"/>
                <a:gd name="T8" fmla="*/ 1 w 14"/>
                <a:gd name="T9" fmla="*/ 3 h 4"/>
                <a:gd name="T10" fmla="*/ 1 w 14"/>
                <a:gd name="T11" fmla="*/ 3 h 4"/>
                <a:gd name="T12" fmla="*/ 0 w 14"/>
                <a:gd name="T13" fmla="*/ 4 h 4"/>
                <a:gd name="T14" fmla="*/ 0 w 14"/>
                <a:gd name="T15" fmla="*/ 4 h 4"/>
                <a:gd name="T16" fmla="*/ 14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0"/>
                  </a:moveTo>
                  <a:cubicBezTo>
                    <a:pt x="14" y="0"/>
                    <a:pt x="14" y="0"/>
                    <a:pt x="14" y="1"/>
                  </a:cubicBezTo>
                  <a:cubicBezTo>
                    <a:pt x="10" y="2"/>
                    <a:pt x="6" y="3"/>
                    <a:pt x="2" y="3"/>
                  </a:cubicBezTo>
                  <a:cubicBezTo>
                    <a:pt x="2" y="3"/>
                    <a:pt x="2" y="3"/>
                    <a:pt x="2" y="3"/>
                  </a:cubicBezTo>
                  <a:cubicBezTo>
                    <a:pt x="1" y="3"/>
                    <a:pt x="1" y="3"/>
                    <a:pt x="1" y="3"/>
                  </a:cubicBezTo>
                  <a:cubicBezTo>
                    <a:pt x="1" y="3"/>
                    <a:pt x="1" y="3"/>
                    <a:pt x="1" y="3"/>
                  </a:cubicBezTo>
                  <a:cubicBezTo>
                    <a:pt x="1" y="4"/>
                    <a:pt x="0" y="4"/>
                    <a:pt x="0" y="4"/>
                  </a:cubicBezTo>
                  <a:cubicBezTo>
                    <a:pt x="0" y="4"/>
                    <a:pt x="0" y="4"/>
                    <a:pt x="0" y="4"/>
                  </a:cubicBezTo>
                  <a:cubicBezTo>
                    <a:pt x="5" y="4"/>
                    <a:pt x="10" y="2"/>
                    <a:pt x="14" y="0"/>
                  </a:cubicBezTo>
                </a:path>
              </a:pathLst>
            </a:custGeom>
            <a:solidFill>
              <a:srgbClr val="0023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2" name="Freeform 258">
              <a:extLst>
                <a:ext uri="{FF2B5EF4-FFF2-40B4-BE49-F238E27FC236}">
                  <a16:creationId xmlns:a16="http://schemas.microsoft.com/office/drawing/2014/main" id="{FA124902-EC67-4245-9C1A-63C1EE5EBAEC}"/>
                </a:ext>
              </a:extLst>
            </p:cNvPr>
            <p:cNvSpPr>
              <a:spLocks noEditPoints="1"/>
            </p:cNvSpPr>
            <p:nvPr/>
          </p:nvSpPr>
          <p:spPr bwMode="auto">
            <a:xfrm>
              <a:off x="4489526" y="3527375"/>
              <a:ext cx="30999" cy="4000"/>
            </a:xfrm>
            <a:custGeom>
              <a:avLst/>
              <a:gdLst>
                <a:gd name="T0" fmla="*/ 1 w 13"/>
                <a:gd name="T1" fmla="*/ 2 h 2"/>
                <a:gd name="T2" fmla="*/ 0 w 13"/>
                <a:gd name="T3" fmla="*/ 2 h 2"/>
                <a:gd name="T4" fmla="*/ 0 w 13"/>
                <a:gd name="T5" fmla="*/ 2 h 2"/>
                <a:gd name="T6" fmla="*/ 1 w 13"/>
                <a:gd name="T7" fmla="*/ 2 h 2"/>
                <a:gd name="T8" fmla="*/ 13 w 13"/>
                <a:gd name="T9" fmla="*/ 0 h 2"/>
                <a:gd name="T10" fmla="*/ 1 w 13"/>
                <a:gd name="T11" fmla="*/ 2 h 2"/>
                <a:gd name="T12" fmla="*/ 13 w 1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3" h="2">
                  <a:moveTo>
                    <a:pt x="1" y="2"/>
                  </a:moveTo>
                  <a:cubicBezTo>
                    <a:pt x="0" y="2"/>
                    <a:pt x="0" y="2"/>
                    <a:pt x="0" y="2"/>
                  </a:cubicBezTo>
                  <a:cubicBezTo>
                    <a:pt x="0" y="2"/>
                    <a:pt x="0" y="2"/>
                    <a:pt x="0" y="2"/>
                  </a:cubicBezTo>
                  <a:cubicBezTo>
                    <a:pt x="1" y="2"/>
                    <a:pt x="1" y="2"/>
                    <a:pt x="1" y="2"/>
                  </a:cubicBezTo>
                  <a:moveTo>
                    <a:pt x="13" y="0"/>
                  </a:moveTo>
                  <a:cubicBezTo>
                    <a:pt x="9" y="1"/>
                    <a:pt x="5" y="2"/>
                    <a:pt x="1" y="2"/>
                  </a:cubicBezTo>
                  <a:cubicBezTo>
                    <a:pt x="5" y="2"/>
                    <a:pt x="9" y="1"/>
                    <a:pt x="13"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3" name="Freeform 259">
              <a:extLst>
                <a:ext uri="{FF2B5EF4-FFF2-40B4-BE49-F238E27FC236}">
                  <a16:creationId xmlns:a16="http://schemas.microsoft.com/office/drawing/2014/main" id="{4AD55B39-ACD0-F54B-9DCF-9854E8FF0C31}"/>
                </a:ext>
              </a:extLst>
            </p:cNvPr>
            <p:cNvSpPr>
              <a:spLocks noEditPoints="1"/>
            </p:cNvSpPr>
            <p:nvPr/>
          </p:nvSpPr>
          <p:spPr bwMode="auto">
            <a:xfrm>
              <a:off x="4451527" y="3524375"/>
              <a:ext cx="70998" cy="10000"/>
            </a:xfrm>
            <a:custGeom>
              <a:avLst/>
              <a:gdLst>
                <a:gd name="T0" fmla="*/ 16 w 30"/>
                <a:gd name="T1" fmla="*/ 3 h 4"/>
                <a:gd name="T2" fmla="*/ 15 w 30"/>
                <a:gd name="T3" fmla="*/ 4 h 4"/>
                <a:gd name="T4" fmla="*/ 15 w 30"/>
                <a:gd name="T5" fmla="*/ 4 h 4"/>
                <a:gd name="T6" fmla="*/ 14 w 30"/>
                <a:gd name="T7" fmla="*/ 4 h 4"/>
                <a:gd name="T8" fmla="*/ 13 w 30"/>
                <a:gd name="T9" fmla="*/ 3 h 4"/>
                <a:gd name="T10" fmla="*/ 15 w 30"/>
                <a:gd name="T11" fmla="*/ 4 h 4"/>
                <a:gd name="T12" fmla="*/ 16 w 30"/>
                <a:gd name="T13" fmla="*/ 3 h 4"/>
                <a:gd name="T14" fmla="*/ 17 w 30"/>
                <a:gd name="T15" fmla="*/ 3 h 4"/>
                <a:gd name="T16" fmla="*/ 17 w 30"/>
                <a:gd name="T17" fmla="*/ 3 h 4"/>
                <a:gd name="T18" fmla="*/ 17 w 30"/>
                <a:gd name="T19" fmla="*/ 3 h 4"/>
                <a:gd name="T20" fmla="*/ 17 w 30"/>
                <a:gd name="T21" fmla="*/ 3 h 4"/>
                <a:gd name="T22" fmla="*/ 12 w 30"/>
                <a:gd name="T23" fmla="*/ 3 h 4"/>
                <a:gd name="T24" fmla="*/ 13 w 30"/>
                <a:gd name="T25" fmla="*/ 3 h 4"/>
                <a:gd name="T26" fmla="*/ 13 w 30"/>
                <a:gd name="T27" fmla="*/ 3 h 4"/>
                <a:gd name="T28" fmla="*/ 12 w 30"/>
                <a:gd name="T29" fmla="*/ 3 h 4"/>
                <a:gd name="T30" fmla="*/ 0 w 30"/>
                <a:gd name="T31" fmla="*/ 0 h 4"/>
                <a:gd name="T32" fmla="*/ 0 w 30"/>
                <a:gd name="T33" fmla="*/ 0 h 4"/>
                <a:gd name="T34" fmla="*/ 1 w 30"/>
                <a:gd name="T35" fmla="*/ 1 h 4"/>
                <a:gd name="T36" fmla="*/ 1 w 30"/>
                <a:gd name="T37" fmla="*/ 0 h 4"/>
                <a:gd name="T38" fmla="*/ 0 w 30"/>
                <a:gd name="T39" fmla="*/ 0 h 4"/>
                <a:gd name="T40" fmla="*/ 30 w 30"/>
                <a:gd name="T41" fmla="*/ 0 h 4"/>
                <a:gd name="T42" fmla="*/ 29 w 30"/>
                <a:gd name="T43" fmla="*/ 0 h 4"/>
                <a:gd name="T44" fmla="*/ 29 w 30"/>
                <a:gd name="T45" fmla="*/ 1 h 4"/>
                <a:gd name="T46" fmla="*/ 29 w 30"/>
                <a:gd name="T47" fmla="*/ 0 h 4"/>
                <a:gd name="T48" fmla="*/ 30 w 30"/>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
                  <a:moveTo>
                    <a:pt x="16" y="3"/>
                  </a:moveTo>
                  <a:cubicBezTo>
                    <a:pt x="16" y="3"/>
                    <a:pt x="16" y="4"/>
                    <a:pt x="15" y="4"/>
                  </a:cubicBezTo>
                  <a:cubicBezTo>
                    <a:pt x="15" y="4"/>
                    <a:pt x="15" y="4"/>
                    <a:pt x="15" y="4"/>
                  </a:cubicBezTo>
                  <a:cubicBezTo>
                    <a:pt x="14" y="4"/>
                    <a:pt x="14" y="4"/>
                    <a:pt x="14" y="4"/>
                  </a:cubicBezTo>
                  <a:cubicBezTo>
                    <a:pt x="14" y="4"/>
                    <a:pt x="13" y="3"/>
                    <a:pt x="13" y="3"/>
                  </a:cubicBezTo>
                  <a:cubicBezTo>
                    <a:pt x="14" y="4"/>
                    <a:pt x="14" y="4"/>
                    <a:pt x="15" y="4"/>
                  </a:cubicBezTo>
                  <a:cubicBezTo>
                    <a:pt x="15" y="4"/>
                    <a:pt x="16" y="4"/>
                    <a:pt x="16" y="3"/>
                  </a:cubicBezTo>
                  <a:moveTo>
                    <a:pt x="17" y="3"/>
                  </a:moveTo>
                  <a:cubicBezTo>
                    <a:pt x="17" y="3"/>
                    <a:pt x="17" y="3"/>
                    <a:pt x="17" y="3"/>
                  </a:cubicBezTo>
                  <a:cubicBezTo>
                    <a:pt x="17" y="3"/>
                    <a:pt x="17" y="3"/>
                    <a:pt x="17" y="3"/>
                  </a:cubicBezTo>
                  <a:cubicBezTo>
                    <a:pt x="17" y="3"/>
                    <a:pt x="17" y="3"/>
                    <a:pt x="17" y="3"/>
                  </a:cubicBezTo>
                  <a:moveTo>
                    <a:pt x="12" y="3"/>
                  </a:moveTo>
                  <a:cubicBezTo>
                    <a:pt x="13" y="3"/>
                    <a:pt x="13" y="3"/>
                    <a:pt x="13" y="3"/>
                  </a:cubicBezTo>
                  <a:cubicBezTo>
                    <a:pt x="13" y="3"/>
                    <a:pt x="13" y="3"/>
                    <a:pt x="13" y="3"/>
                  </a:cubicBezTo>
                  <a:cubicBezTo>
                    <a:pt x="13" y="3"/>
                    <a:pt x="13" y="3"/>
                    <a:pt x="12" y="3"/>
                  </a:cubicBezTo>
                  <a:moveTo>
                    <a:pt x="0" y="0"/>
                  </a:moveTo>
                  <a:cubicBezTo>
                    <a:pt x="0" y="0"/>
                    <a:pt x="0" y="0"/>
                    <a:pt x="0" y="0"/>
                  </a:cubicBezTo>
                  <a:cubicBezTo>
                    <a:pt x="1" y="0"/>
                    <a:pt x="1" y="0"/>
                    <a:pt x="1" y="1"/>
                  </a:cubicBezTo>
                  <a:cubicBezTo>
                    <a:pt x="1" y="0"/>
                    <a:pt x="1" y="0"/>
                    <a:pt x="1" y="0"/>
                  </a:cubicBezTo>
                  <a:cubicBezTo>
                    <a:pt x="0" y="0"/>
                    <a:pt x="0" y="0"/>
                    <a:pt x="0" y="0"/>
                  </a:cubicBezTo>
                  <a:moveTo>
                    <a:pt x="30" y="0"/>
                  </a:moveTo>
                  <a:cubicBezTo>
                    <a:pt x="29" y="0"/>
                    <a:pt x="29" y="0"/>
                    <a:pt x="29" y="0"/>
                  </a:cubicBezTo>
                  <a:cubicBezTo>
                    <a:pt x="29" y="0"/>
                    <a:pt x="29" y="0"/>
                    <a:pt x="29" y="1"/>
                  </a:cubicBezTo>
                  <a:cubicBezTo>
                    <a:pt x="29" y="0"/>
                    <a:pt x="29" y="0"/>
                    <a:pt x="29" y="0"/>
                  </a:cubicBezTo>
                  <a:cubicBezTo>
                    <a:pt x="29" y="0"/>
                    <a:pt x="29" y="0"/>
                    <a:pt x="30" y="0"/>
                  </a:cubicBezTo>
                </a:path>
              </a:pathLst>
            </a:custGeom>
            <a:solidFill>
              <a:srgbClr val="0017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sp>
          <p:nvSpPr>
            <p:cNvPr id="114" name="Freeform 260">
              <a:extLst>
                <a:ext uri="{FF2B5EF4-FFF2-40B4-BE49-F238E27FC236}">
                  <a16:creationId xmlns:a16="http://schemas.microsoft.com/office/drawing/2014/main" id="{DCF24A41-7183-794C-B3AC-0E00E9745F05}"/>
                </a:ext>
              </a:extLst>
            </p:cNvPr>
            <p:cNvSpPr>
              <a:spLocks/>
            </p:cNvSpPr>
            <p:nvPr/>
          </p:nvSpPr>
          <p:spPr bwMode="auto">
            <a:xfrm>
              <a:off x="4397528" y="3311381"/>
              <a:ext cx="176995" cy="222993"/>
            </a:xfrm>
            <a:custGeom>
              <a:avLst/>
              <a:gdLst>
                <a:gd name="T0" fmla="*/ 38 w 75"/>
                <a:gd name="T1" fmla="*/ 0 h 94"/>
                <a:gd name="T2" fmla="*/ 10 w 75"/>
                <a:gd name="T3" fmla="*/ 42 h 94"/>
                <a:gd name="T4" fmla="*/ 19 w 75"/>
                <a:gd name="T5" fmla="*/ 88 h 94"/>
                <a:gd name="T6" fmla="*/ 23 w 75"/>
                <a:gd name="T7" fmla="*/ 90 h 94"/>
                <a:gd name="T8" fmla="*/ 24 w 75"/>
                <a:gd name="T9" fmla="*/ 90 h 94"/>
                <a:gd name="T10" fmla="*/ 24 w 75"/>
                <a:gd name="T11" fmla="*/ 91 h 94"/>
                <a:gd name="T12" fmla="*/ 35 w 75"/>
                <a:gd name="T13" fmla="*/ 93 h 94"/>
                <a:gd name="T14" fmla="*/ 36 w 75"/>
                <a:gd name="T15" fmla="*/ 93 h 94"/>
                <a:gd name="T16" fmla="*/ 36 w 75"/>
                <a:gd name="T17" fmla="*/ 93 h 94"/>
                <a:gd name="T18" fmla="*/ 36 w 75"/>
                <a:gd name="T19" fmla="*/ 93 h 94"/>
                <a:gd name="T20" fmla="*/ 37 w 75"/>
                <a:gd name="T21" fmla="*/ 94 h 94"/>
                <a:gd name="T22" fmla="*/ 38 w 75"/>
                <a:gd name="T23" fmla="*/ 94 h 94"/>
                <a:gd name="T24" fmla="*/ 38 w 75"/>
                <a:gd name="T25" fmla="*/ 94 h 94"/>
                <a:gd name="T26" fmla="*/ 39 w 75"/>
                <a:gd name="T27" fmla="*/ 93 h 94"/>
                <a:gd name="T28" fmla="*/ 40 w 75"/>
                <a:gd name="T29" fmla="*/ 93 h 94"/>
                <a:gd name="T30" fmla="*/ 40 w 75"/>
                <a:gd name="T31" fmla="*/ 93 h 94"/>
                <a:gd name="T32" fmla="*/ 40 w 75"/>
                <a:gd name="T33" fmla="*/ 93 h 94"/>
                <a:gd name="T34" fmla="*/ 52 w 75"/>
                <a:gd name="T35" fmla="*/ 91 h 94"/>
                <a:gd name="T36" fmla="*/ 52 w 75"/>
                <a:gd name="T37" fmla="*/ 90 h 94"/>
                <a:gd name="T38" fmla="*/ 53 w 75"/>
                <a:gd name="T39" fmla="*/ 90 h 94"/>
                <a:gd name="T40" fmla="*/ 56 w 75"/>
                <a:gd name="T41" fmla="*/ 88 h 94"/>
                <a:gd name="T42" fmla="*/ 65 w 75"/>
                <a:gd name="T43" fmla="*/ 42 h 94"/>
                <a:gd name="T44" fmla="*/ 38 w 75"/>
                <a:gd name="T4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4">
                  <a:moveTo>
                    <a:pt x="38" y="0"/>
                  </a:moveTo>
                  <a:cubicBezTo>
                    <a:pt x="10" y="42"/>
                    <a:pt x="10" y="42"/>
                    <a:pt x="10" y="42"/>
                  </a:cubicBezTo>
                  <a:cubicBezTo>
                    <a:pt x="0" y="57"/>
                    <a:pt x="4" y="78"/>
                    <a:pt x="19" y="88"/>
                  </a:cubicBezTo>
                  <a:cubicBezTo>
                    <a:pt x="21" y="89"/>
                    <a:pt x="22" y="89"/>
                    <a:pt x="23" y="90"/>
                  </a:cubicBezTo>
                  <a:cubicBezTo>
                    <a:pt x="23" y="90"/>
                    <a:pt x="23" y="90"/>
                    <a:pt x="24" y="90"/>
                  </a:cubicBezTo>
                  <a:cubicBezTo>
                    <a:pt x="24" y="90"/>
                    <a:pt x="24" y="90"/>
                    <a:pt x="24" y="91"/>
                  </a:cubicBezTo>
                  <a:cubicBezTo>
                    <a:pt x="28" y="92"/>
                    <a:pt x="31" y="93"/>
                    <a:pt x="35" y="93"/>
                  </a:cubicBezTo>
                  <a:cubicBezTo>
                    <a:pt x="36" y="93"/>
                    <a:pt x="36" y="93"/>
                    <a:pt x="36" y="93"/>
                  </a:cubicBezTo>
                  <a:cubicBezTo>
                    <a:pt x="36" y="93"/>
                    <a:pt x="36" y="93"/>
                    <a:pt x="36" y="93"/>
                  </a:cubicBezTo>
                  <a:cubicBezTo>
                    <a:pt x="36" y="93"/>
                    <a:pt x="36" y="93"/>
                    <a:pt x="36" y="93"/>
                  </a:cubicBezTo>
                  <a:cubicBezTo>
                    <a:pt x="36" y="93"/>
                    <a:pt x="37" y="94"/>
                    <a:pt x="37" y="94"/>
                  </a:cubicBezTo>
                  <a:cubicBezTo>
                    <a:pt x="38" y="94"/>
                    <a:pt x="38" y="94"/>
                    <a:pt x="38" y="94"/>
                  </a:cubicBezTo>
                  <a:cubicBezTo>
                    <a:pt x="38" y="94"/>
                    <a:pt x="38" y="94"/>
                    <a:pt x="38" y="94"/>
                  </a:cubicBezTo>
                  <a:cubicBezTo>
                    <a:pt x="39" y="94"/>
                    <a:pt x="39" y="93"/>
                    <a:pt x="39" y="93"/>
                  </a:cubicBezTo>
                  <a:cubicBezTo>
                    <a:pt x="39" y="93"/>
                    <a:pt x="39" y="93"/>
                    <a:pt x="40" y="93"/>
                  </a:cubicBezTo>
                  <a:cubicBezTo>
                    <a:pt x="40" y="93"/>
                    <a:pt x="40" y="93"/>
                    <a:pt x="40" y="93"/>
                  </a:cubicBezTo>
                  <a:cubicBezTo>
                    <a:pt x="40" y="93"/>
                    <a:pt x="40" y="93"/>
                    <a:pt x="40" y="93"/>
                  </a:cubicBezTo>
                  <a:cubicBezTo>
                    <a:pt x="44" y="93"/>
                    <a:pt x="48" y="92"/>
                    <a:pt x="52" y="91"/>
                  </a:cubicBezTo>
                  <a:cubicBezTo>
                    <a:pt x="52" y="90"/>
                    <a:pt x="52" y="90"/>
                    <a:pt x="52" y="90"/>
                  </a:cubicBezTo>
                  <a:cubicBezTo>
                    <a:pt x="52" y="90"/>
                    <a:pt x="52" y="90"/>
                    <a:pt x="53" y="90"/>
                  </a:cubicBezTo>
                  <a:cubicBezTo>
                    <a:pt x="54" y="89"/>
                    <a:pt x="55" y="89"/>
                    <a:pt x="56" y="88"/>
                  </a:cubicBezTo>
                  <a:cubicBezTo>
                    <a:pt x="71" y="78"/>
                    <a:pt x="75" y="57"/>
                    <a:pt x="65" y="42"/>
                  </a:cubicBezTo>
                  <a:cubicBezTo>
                    <a:pt x="38" y="0"/>
                    <a:pt x="38" y="0"/>
                    <a:pt x="38"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82828"/>
                </a:solidFill>
                <a:effectLst/>
                <a:uLnTx/>
                <a:uFillTx/>
                <a:latin typeface="Arial" charset="0"/>
                <a:ea typeface="ＭＳ Ｐゴシック" charset="0"/>
              </a:endParaRPr>
            </a:p>
          </p:txBody>
        </p:sp>
      </p:grpSp>
      <p:sp>
        <p:nvSpPr>
          <p:cNvPr id="116" name="Rectangle 4">
            <a:extLst>
              <a:ext uri="{FF2B5EF4-FFF2-40B4-BE49-F238E27FC236}">
                <a16:creationId xmlns:a16="http://schemas.microsoft.com/office/drawing/2014/main" id="{BC654DD0-0428-4583-A149-793232181B0A}"/>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85710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isco-meraki-logo.jpg">
            <a:extLst>
              <a:ext uri="{FF2B5EF4-FFF2-40B4-BE49-F238E27FC236}">
                <a16:creationId xmlns:a16="http://schemas.microsoft.com/office/drawing/2014/main" id="{B8D78C55-3DA0-4316-9509-2A25A0DA19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4657704" y="298987"/>
            <a:ext cx="2876589" cy="559927"/>
          </a:xfrm>
          <a:prstGeom prst="rect">
            <a:avLst/>
          </a:prstGeom>
          <a:ln w="12700">
            <a:miter lim="400000"/>
          </a:ln>
        </p:spPr>
      </p:pic>
      <p:grpSp>
        <p:nvGrpSpPr>
          <p:cNvPr id="4" name="Group 3">
            <a:extLst>
              <a:ext uri="{FF2B5EF4-FFF2-40B4-BE49-F238E27FC236}">
                <a16:creationId xmlns:a16="http://schemas.microsoft.com/office/drawing/2014/main" id="{44C6DD90-C114-43C3-914F-54C21BA6A3DE}"/>
              </a:ext>
            </a:extLst>
          </p:cNvPr>
          <p:cNvGrpSpPr/>
          <p:nvPr/>
        </p:nvGrpSpPr>
        <p:grpSpPr>
          <a:xfrm>
            <a:off x="2751942" y="1198630"/>
            <a:ext cx="6688112" cy="2985149"/>
            <a:chOff x="1552264" y="1337507"/>
            <a:chExt cx="9078643" cy="3941064"/>
          </a:xfrm>
        </p:grpSpPr>
        <p:pic>
          <p:nvPicPr>
            <p:cNvPr id="5" name="Picture 4" descr="perspective_background.png">
              <a:extLst>
                <a:ext uri="{FF2B5EF4-FFF2-40B4-BE49-F238E27FC236}">
                  <a16:creationId xmlns:a16="http://schemas.microsoft.com/office/drawing/2014/main" id="{E8D47610-BF49-46B3-89AE-D32BE5F0D1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2264" y="1337507"/>
              <a:ext cx="9078643" cy="3941064"/>
            </a:xfrm>
            <a:prstGeom prst="rect">
              <a:avLst/>
            </a:prstGeom>
          </p:spPr>
        </p:pic>
        <p:pic>
          <p:nvPicPr>
            <p:cNvPr id="6" name="Picture 5" descr="org_overview.png">
              <a:extLst>
                <a:ext uri="{FF2B5EF4-FFF2-40B4-BE49-F238E27FC236}">
                  <a16:creationId xmlns:a16="http://schemas.microsoft.com/office/drawing/2014/main" id="{B8CF36D2-360B-4490-B0F9-91A5A45C2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1696" y="1339776"/>
              <a:ext cx="6157739" cy="3938795"/>
            </a:xfrm>
            <a:prstGeom prst="rect">
              <a:avLst/>
            </a:prstGeom>
            <a:effectLst>
              <a:reflection blurRad="6350" stA="41000" endA="300" endPos="18000" dir="5400000" sy="-100000" algn="bl" rotWithShape="0"/>
            </a:effectLst>
          </p:spPr>
        </p:pic>
      </p:grpSp>
      <p:pic>
        <p:nvPicPr>
          <p:cNvPr id="7" name="Picture 6">
            <a:extLst>
              <a:ext uri="{FF2B5EF4-FFF2-40B4-BE49-F238E27FC236}">
                <a16:creationId xmlns:a16="http://schemas.microsoft.com/office/drawing/2014/main" id="{F952DE10-1439-41D4-9EC2-16BDB6D522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410" y="5126031"/>
            <a:ext cx="1237097" cy="733287"/>
          </a:xfrm>
          <a:prstGeom prst="rect">
            <a:avLst/>
          </a:prstGeom>
        </p:spPr>
      </p:pic>
      <p:sp>
        <p:nvSpPr>
          <p:cNvPr id="8" name="TextBox 7">
            <a:extLst>
              <a:ext uri="{FF2B5EF4-FFF2-40B4-BE49-F238E27FC236}">
                <a16:creationId xmlns:a16="http://schemas.microsoft.com/office/drawing/2014/main" id="{4AC3981F-44C8-4B2B-8449-883E8A2EA82B}"/>
              </a:ext>
            </a:extLst>
          </p:cNvPr>
          <p:cNvSpPr txBox="1"/>
          <p:nvPr/>
        </p:nvSpPr>
        <p:spPr>
          <a:xfrm>
            <a:off x="299025" y="6120139"/>
            <a:ext cx="2064254" cy="349932"/>
          </a:xfrm>
          <a:prstGeom prst="rect">
            <a:avLst/>
          </a:prstGeom>
          <a:noFill/>
        </p:spPr>
        <p:txBody>
          <a:bodyPr wrap="square" lIns="91435" tIns="45717" rIns="91435" bIns="45717" rtlCol="0">
            <a:spAutoFit/>
          </a:bodyPr>
          <a:lstStyle/>
          <a:p>
            <a:pPr algn="ctr" defTabSz="909412" fontAlgn="auto">
              <a:spcBef>
                <a:spcPts val="0"/>
              </a:spcBef>
              <a:spcAft>
                <a:spcPts val="0"/>
              </a:spcAft>
              <a:defRPr/>
            </a:pPr>
            <a:r>
              <a:rPr lang="en-US" sz="1600" dirty="0">
                <a:solidFill>
                  <a:schemeClr val="bg1"/>
                </a:solidFill>
                <a:latin typeface="CiscoSansTT ExtraLight" panose="020B0303020201020303" pitchFamily="34" charset="0"/>
                <a:ea typeface="CiscoSans" charset="0"/>
                <a:cs typeface="CiscoSansTT ExtraLight" panose="020B0303020201020303" pitchFamily="34" charset="0"/>
              </a:rPr>
              <a:t>MR Wireless LAN</a:t>
            </a:r>
          </a:p>
        </p:txBody>
      </p:sp>
      <p:sp>
        <p:nvSpPr>
          <p:cNvPr id="9" name="TextBox 8">
            <a:extLst>
              <a:ext uri="{FF2B5EF4-FFF2-40B4-BE49-F238E27FC236}">
                <a16:creationId xmlns:a16="http://schemas.microsoft.com/office/drawing/2014/main" id="{0ACADB03-5D9D-490B-BAD1-63B5BF2FF990}"/>
              </a:ext>
            </a:extLst>
          </p:cNvPr>
          <p:cNvSpPr txBox="1"/>
          <p:nvPr/>
        </p:nvSpPr>
        <p:spPr>
          <a:xfrm>
            <a:off x="2332311" y="5992889"/>
            <a:ext cx="2129882" cy="604433"/>
          </a:xfrm>
          <a:prstGeom prst="rect">
            <a:avLst/>
          </a:prstGeom>
          <a:noFill/>
        </p:spPr>
        <p:txBody>
          <a:bodyPr wrap="square" lIns="91435" tIns="45717" rIns="91435" bIns="45717" rtlCol="0">
            <a:spAutoFit/>
          </a:bodyPr>
          <a:lstStyle/>
          <a:p>
            <a:pPr algn="ctr" defTabSz="909412" fontAlgn="auto">
              <a:spcBef>
                <a:spcPts val="0"/>
              </a:spcBef>
              <a:spcAft>
                <a:spcPts val="0"/>
              </a:spcAft>
              <a:defRPr/>
            </a:pPr>
            <a:r>
              <a:rPr lang="en-US" sz="1600" dirty="0">
                <a:solidFill>
                  <a:schemeClr val="bg1"/>
                </a:solidFill>
                <a:latin typeface="CiscoSansTT ExtraLight" panose="020B0303020201020303" pitchFamily="34" charset="0"/>
                <a:ea typeface="CiscoSans" charset="0"/>
                <a:cs typeface="CiscoSansTT ExtraLight" panose="020B0303020201020303" pitchFamily="34" charset="0"/>
              </a:rPr>
              <a:t>MS Ethernet Switches</a:t>
            </a:r>
          </a:p>
        </p:txBody>
      </p:sp>
      <p:pic>
        <p:nvPicPr>
          <p:cNvPr id="10" name="Picture 9" descr="ms-front-top.jpg">
            <a:extLst>
              <a:ext uri="{FF2B5EF4-FFF2-40B4-BE49-F238E27FC236}">
                <a16:creationId xmlns:a16="http://schemas.microsoft.com/office/drawing/2014/main" id="{AB6469B1-88FC-451B-B39B-A6A57CE6074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49781" y="5110777"/>
            <a:ext cx="1494943" cy="722674"/>
          </a:xfrm>
          <a:prstGeom prst="rect">
            <a:avLst/>
          </a:prstGeom>
        </p:spPr>
      </p:pic>
      <p:pic>
        <p:nvPicPr>
          <p:cNvPr id="11" name="Picture 10">
            <a:extLst>
              <a:ext uri="{FF2B5EF4-FFF2-40B4-BE49-F238E27FC236}">
                <a16:creationId xmlns:a16="http://schemas.microsoft.com/office/drawing/2014/main" id="{7C44A74A-459F-48B2-B0F9-3DCEE80B3C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67761" y="5080535"/>
            <a:ext cx="1290566" cy="890418"/>
          </a:xfrm>
          <a:prstGeom prst="rect">
            <a:avLst/>
          </a:prstGeom>
        </p:spPr>
      </p:pic>
      <p:sp>
        <p:nvSpPr>
          <p:cNvPr id="12" name="TextBox 11">
            <a:extLst>
              <a:ext uri="{FF2B5EF4-FFF2-40B4-BE49-F238E27FC236}">
                <a16:creationId xmlns:a16="http://schemas.microsoft.com/office/drawing/2014/main" id="{8A86003A-D6DA-4707-8511-44BD3E84E696}"/>
              </a:ext>
            </a:extLst>
          </p:cNvPr>
          <p:cNvSpPr txBox="1"/>
          <p:nvPr/>
        </p:nvSpPr>
        <p:spPr>
          <a:xfrm>
            <a:off x="4162609" y="5992889"/>
            <a:ext cx="2300869" cy="604433"/>
          </a:xfrm>
          <a:prstGeom prst="rect">
            <a:avLst/>
          </a:prstGeom>
          <a:noFill/>
        </p:spPr>
        <p:txBody>
          <a:bodyPr wrap="square" lIns="91435" tIns="45717" rIns="91435" bIns="45717" rtlCol="0">
            <a:spAutoFit/>
          </a:bodyPr>
          <a:lstStyle/>
          <a:p>
            <a:pPr algn="ctr" defTabSz="909412" fontAlgn="auto">
              <a:spcBef>
                <a:spcPts val="0"/>
              </a:spcBef>
              <a:spcAft>
                <a:spcPts val="0"/>
              </a:spcAft>
              <a:defRPr/>
            </a:pPr>
            <a:r>
              <a:rPr lang="en-US" sz="1600" dirty="0">
                <a:solidFill>
                  <a:schemeClr val="bg1"/>
                </a:solidFill>
                <a:latin typeface="CiscoSansTT ExtraLight" panose="020B0303020201020303" pitchFamily="34" charset="0"/>
                <a:ea typeface="CiscoSans" charset="0"/>
                <a:cs typeface="CiscoSansTT ExtraLight" panose="020B0303020201020303" pitchFamily="34" charset="0"/>
              </a:rPr>
              <a:t>MX Security Appliances</a:t>
            </a:r>
          </a:p>
        </p:txBody>
      </p:sp>
      <p:sp>
        <p:nvSpPr>
          <p:cNvPr id="13" name="TextBox 12">
            <a:extLst>
              <a:ext uri="{FF2B5EF4-FFF2-40B4-BE49-F238E27FC236}">
                <a16:creationId xmlns:a16="http://schemas.microsoft.com/office/drawing/2014/main" id="{59C158A6-B899-47A9-BCE1-982A35895973}"/>
              </a:ext>
            </a:extLst>
          </p:cNvPr>
          <p:cNvSpPr txBox="1"/>
          <p:nvPr/>
        </p:nvSpPr>
        <p:spPr>
          <a:xfrm>
            <a:off x="6301049" y="6120139"/>
            <a:ext cx="1855569" cy="349932"/>
          </a:xfrm>
          <a:prstGeom prst="rect">
            <a:avLst/>
          </a:prstGeom>
          <a:noFill/>
        </p:spPr>
        <p:txBody>
          <a:bodyPr wrap="square" lIns="91435" tIns="45717" rIns="91435" bIns="45717" rtlCol="0">
            <a:spAutoFit/>
          </a:bodyPr>
          <a:lstStyle/>
          <a:p>
            <a:pPr algn="ctr" defTabSz="909412" fontAlgn="auto">
              <a:spcBef>
                <a:spcPts val="0"/>
              </a:spcBef>
              <a:spcAft>
                <a:spcPts val="0"/>
              </a:spcAft>
              <a:defRPr/>
            </a:pPr>
            <a:r>
              <a:rPr lang="en-US" sz="1600" dirty="0">
                <a:solidFill>
                  <a:schemeClr val="bg1"/>
                </a:solidFill>
                <a:latin typeface="CiscoSansTT ExtraLight" panose="020B0303020201020303" pitchFamily="34" charset="0"/>
                <a:ea typeface="CiscoSans" charset="0"/>
                <a:cs typeface="CiscoSansTT ExtraLight" panose="020B0303020201020303" pitchFamily="34" charset="0"/>
              </a:rPr>
              <a:t>SM EMM</a:t>
            </a:r>
          </a:p>
        </p:txBody>
      </p:sp>
      <p:pic>
        <p:nvPicPr>
          <p:cNvPr id="14" name="Picture 13">
            <a:extLst>
              <a:ext uri="{FF2B5EF4-FFF2-40B4-BE49-F238E27FC236}">
                <a16:creationId xmlns:a16="http://schemas.microsoft.com/office/drawing/2014/main" id="{A8F85B24-CC46-4E28-9154-BF25A9E4A0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56506" y="4955725"/>
            <a:ext cx="944657" cy="945148"/>
          </a:xfrm>
          <a:prstGeom prst="rect">
            <a:avLst/>
          </a:prstGeom>
        </p:spPr>
      </p:pic>
      <p:cxnSp>
        <p:nvCxnSpPr>
          <p:cNvPr id="15" name="Straight Arrow Connector 14">
            <a:extLst>
              <a:ext uri="{FF2B5EF4-FFF2-40B4-BE49-F238E27FC236}">
                <a16:creationId xmlns:a16="http://schemas.microsoft.com/office/drawing/2014/main" id="{4A3F7E05-1692-4BB4-9E26-3ABAE25B88C9}"/>
              </a:ext>
            </a:extLst>
          </p:cNvPr>
          <p:cNvCxnSpPr>
            <a:cxnSpLocks/>
            <a:endCxn id="24" idx="2"/>
          </p:cNvCxnSpPr>
          <p:nvPr/>
        </p:nvCxnSpPr>
        <p:spPr bwMode="auto">
          <a:xfrm>
            <a:off x="1414582" y="4702299"/>
            <a:ext cx="9540286" cy="45563"/>
          </a:xfrm>
          <a:prstGeom prst="straightConnector1">
            <a:avLst/>
          </a:prstGeom>
          <a:noFill/>
          <a:ln w="76200" cap="flat" cmpd="sng" algn="ctr">
            <a:solidFill>
              <a:srgbClr val="00B0F0"/>
            </a:solidFill>
            <a:prstDash val="solid"/>
            <a:miter lim="800000"/>
            <a:headEnd type="none" w="med" len="med"/>
            <a:tailEnd type="none" w="sm" len="sm"/>
          </a:ln>
          <a:effectLst/>
        </p:spPr>
      </p:cxnSp>
      <p:sp>
        <p:nvSpPr>
          <p:cNvPr id="16" name="Oval 15">
            <a:extLst>
              <a:ext uri="{FF2B5EF4-FFF2-40B4-BE49-F238E27FC236}">
                <a16:creationId xmlns:a16="http://schemas.microsoft.com/office/drawing/2014/main" id="{EF4F27D5-AE9E-439C-B839-9DCCBF5DD8E1}"/>
              </a:ext>
            </a:extLst>
          </p:cNvPr>
          <p:cNvSpPr/>
          <p:nvPr/>
        </p:nvSpPr>
        <p:spPr>
          <a:xfrm>
            <a:off x="1375916" y="4596753"/>
            <a:ext cx="211092" cy="211092"/>
          </a:xfrm>
          <a:prstGeom prst="ellipse">
            <a:avLst/>
          </a:prstGeom>
          <a:solidFill>
            <a:srgbClr val="FFFFFF"/>
          </a:solidFill>
          <a:ln w="57150" cap="flat" cmpd="sng" algn="ctr">
            <a:solidFill>
              <a:srgbClr val="A6A6A6"/>
            </a:solidFill>
            <a:prstDash val="solid"/>
            <a:miter lim="800000"/>
          </a:ln>
          <a:effectLst/>
        </p:spPr>
        <p:txBody>
          <a:bodyPr rtlCol="0" anchor="ctr"/>
          <a:lstStyle/>
          <a:p>
            <a:pPr algn="ctr" defTabSz="909412" fontAlgn="auto">
              <a:spcBef>
                <a:spcPts val="0"/>
              </a:spcBef>
              <a:spcAft>
                <a:spcPts val="0"/>
              </a:spcAft>
              <a:defRPr/>
            </a:pPr>
            <a:endParaRPr lang="en-US" sz="1900" kern="0" dirty="0">
              <a:solidFill>
                <a:srgbClr val="FFFFFF"/>
              </a:solidFill>
              <a:latin typeface="CiscoSansTT ExtraLight" panose="020B0303020201020303" pitchFamily="34" charset="0"/>
              <a:ea typeface="+mn-ea"/>
              <a:cs typeface="+mn-cs"/>
            </a:endParaRPr>
          </a:p>
        </p:txBody>
      </p:sp>
      <p:sp>
        <p:nvSpPr>
          <p:cNvPr id="17" name="Oval 16">
            <a:extLst>
              <a:ext uri="{FF2B5EF4-FFF2-40B4-BE49-F238E27FC236}">
                <a16:creationId xmlns:a16="http://schemas.microsoft.com/office/drawing/2014/main" id="{C065E13B-4420-47B3-A899-71B7B3B6A916}"/>
              </a:ext>
            </a:extLst>
          </p:cNvPr>
          <p:cNvSpPr/>
          <p:nvPr/>
        </p:nvSpPr>
        <p:spPr>
          <a:xfrm>
            <a:off x="9039080" y="4600665"/>
            <a:ext cx="211092" cy="211092"/>
          </a:xfrm>
          <a:prstGeom prst="ellipse">
            <a:avLst/>
          </a:prstGeom>
          <a:solidFill>
            <a:srgbClr val="FFFFFF"/>
          </a:solidFill>
          <a:ln w="57150" cap="flat" cmpd="sng" algn="ctr">
            <a:solidFill>
              <a:srgbClr val="A6A6A6"/>
            </a:solidFill>
            <a:prstDash val="solid"/>
            <a:miter lim="800000"/>
          </a:ln>
          <a:effectLst/>
        </p:spPr>
        <p:txBody>
          <a:bodyPr rtlCol="0" anchor="ctr"/>
          <a:lstStyle/>
          <a:p>
            <a:pPr algn="ctr" defTabSz="909412" fontAlgn="auto">
              <a:spcBef>
                <a:spcPts val="0"/>
              </a:spcBef>
              <a:spcAft>
                <a:spcPts val="0"/>
              </a:spcAft>
              <a:defRPr/>
            </a:pPr>
            <a:endParaRPr lang="en-US" sz="1900" kern="0" dirty="0">
              <a:solidFill>
                <a:srgbClr val="FFFFFF"/>
              </a:solidFill>
              <a:latin typeface="CiscoSansTT ExtraLight" panose="020B0303020201020303" pitchFamily="34" charset="0"/>
              <a:ea typeface="+mn-ea"/>
              <a:cs typeface="+mn-cs"/>
            </a:endParaRPr>
          </a:p>
        </p:txBody>
      </p:sp>
      <p:sp>
        <p:nvSpPr>
          <p:cNvPr id="18" name="Oval 17">
            <a:extLst>
              <a:ext uri="{FF2B5EF4-FFF2-40B4-BE49-F238E27FC236}">
                <a16:creationId xmlns:a16="http://schemas.microsoft.com/office/drawing/2014/main" id="{CCC03AB3-6249-4FCE-BB9E-76C1E3BAC5BB}"/>
              </a:ext>
            </a:extLst>
          </p:cNvPr>
          <p:cNvSpPr/>
          <p:nvPr/>
        </p:nvSpPr>
        <p:spPr>
          <a:xfrm>
            <a:off x="5207498" y="4596753"/>
            <a:ext cx="211092" cy="211092"/>
          </a:xfrm>
          <a:prstGeom prst="ellipse">
            <a:avLst/>
          </a:prstGeom>
          <a:solidFill>
            <a:srgbClr val="FFFFFF"/>
          </a:solidFill>
          <a:ln w="57150" cap="flat" cmpd="sng" algn="ctr">
            <a:solidFill>
              <a:srgbClr val="A6A6A6"/>
            </a:solidFill>
            <a:prstDash val="solid"/>
            <a:miter lim="800000"/>
          </a:ln>
          <a:effectLst/>
        </p:spPr>
        <p:txBody>
          <a:bodyPr rtlCol="0" anchor="ctr"/>
          <a:lstStyle/>
          <a:p>
            <a:pPr algn="ctr" defTabSz="909412" fontAlgn="auto">
              <a:spcBef>
                <a:spcPts val="0"/>
              </a:spcBef>
              <a:spcAft>
                <a:spcPts val="0"/>
              </a:spcAft>
              <a:defRPr/>
            </a:pPr>
            <a:endParaRPr lang="en-US" sz="1900" kern="0" dirty="0">
              <a:solidFill>
                <a:srgbClr val="FFFFFF"/>
              </a:solidFill>
              <a:latin typeface="CiscoSansTT ExtraLight" panose="020B0303020201020303" pitchFamily="34" charset="0"/>
              <a:ea typeface="+mn-ea"/>
              <a:cs typeface="+mn-cs"/>
            </a:endParaRPr>
          </a:p>
        </p:txBody>
      </p:sp>
      <p:sp>
        <p:nvSpPr>
          <p:cNvPr id="19" name="TextBox 18">
            <a:extLst>
              <a:ext uri="{FF2B5EF4-FFF2-40B4-BE49-F238E27FC236}">
                <a16:creationId xmlns:a16="http://schemas.microsoft.com/office/drawing/2014/main" id="{C3B59999-DBDD-4FD9-A973-5DAE75F8F9B1}"/>
              </a:ext>
            </a:extLst>
          </p:cNvPr>
          <p:cNvSpPr txBox="1"/>
          <p:nvPr/>
        </p:nvSpPr>
        <p:spPr>
          <a:xfrm>
            <a:off x="8074327" y="6120139"/>
            <a:ext cx="2132111" cy="584769"/>
          </a:xfrm>
          <a:prstGeom prst="rect">
            <a:avLst/>
          </a:prstGeom>
          <a:noFill/>
        </p:spPr>
        <p:txBody>
          <a:bodyPr wrap="square" lIns="91435" tIns="45717" rIns="91435" bIns="45717" rtlCol="0">
            <a:spAutoFit/>
          </a:bodyPr>
          <a:lstStyle/>
          <a:p>
            <a:pPr algn="ctr" defTabSz="909412" fontAlgn="auto">
              <a:spcBef>
                <a:spcPts val="0"/>
              </a:spcBef>
              <a:spcAft>
                <a:spcPts val="0"/>
              </a:spcAft>
              <a:defRPr/>
            </a:pPr>
            <a:r>
              <a:rPr lang="en-US" sz="1600" dirty="0">
                <a:solidFill>
                  <a:schemeClr val="bg1"/>
                </a:solidFill>
                <a:latin typeface="CiscoSansTT ExtraLight" panose="020B0303020201020303" pitchFamily="34" charset="0"/>
                <a:ea typeface="CiscoSans" charset="0"/>
                <a:cs typeface="CiscoSansTT ExtraLight" panose="020B0303020201020303" pitchFamily="34" charset="0"/>
              </a:rPr>
              <a:t>Cisco® Meraki Insight</a:t>
            </a:r>
          </a:p>
        </p:txBody>
      </p:sp>
      <p:sp>
        <p:nvSpPr>
          <p:cNvPr id="20" name="TextBox 19">
            <a:extLst>
              <a:ext uri="{FF2B5EF4-FFF2-40B4-BE49-F238E27FC236}">
                <a16:creationId xmlns:a16="http://schemas.microsoft.com/office/drawing/2014/main" id="{809C56FA-6C8F-4936-8EA2-7341135B1EFF}"/>
              </a:ext>
            </a:extLst>
          </p:cNvPr>
          <p:cNvSpPr txBox="1"/>
          <p:nvPr/>
        </p:nvSpPr>
        <p:spPr>
          <a:xfrm>
            <a:off x="10132630" y="5992889"/>
            <a:ext cx="1855569" cy="604433"/>
          </a:xfrm>
          <a:prstGeom prst="rect">
            <a:avLst/>
          </a:prstGeom>
          <a:solidFill>
            <a:srgbClr val="FFFFFF"/>
          </a:solidFill>
        </p:spPr>
        <p:txBody>
          <a:bodyPr wrap="square" lIns="91435" tIns="45717" rIns="91435" bIns="45717" rtlCol="0">
            <a:spAutoFit/>
          </a:bodyPr>
          <a:lstStyle/>
          <a:p>
            <a:pPr algn="ctr" defTabSz="909412" fontAlgn="auto">
              <a:spcBef>
                <a:spcPts val="0"/>
              </a:spcBef>
              <a:spcAft>
                <a:spcPts val="0"/>
              </a:spcAft>
              <a:defRPr/>
            </a:pPr>
            <a:r>
              <a:rPr lang="en-US" sz="1600" kern="0" dirty="0">
                <a:solidFill>
                  <a:schemeClr val="bg1"/>
                </a:solidFill>
                <a:latin typeface="CiscoSansTT ExtraLight" panose="020B0303020201020303" pitchFamily="34" charset="0"/>
                <a:ea typeface="CiscoSans" charset="0"/>
                <a:cs typeface="CiscoSansTT ExtraLight" panose="020B0303020201020303" pitchFamily="34" charset="0"/>
              </a:rPr>
              <a:t>MV Video</a:t>
            </a:r>
          </a:p>
          <a:p>
            <a:pPr algn="ctr" defTabSz="909412" fontAlgn="auto">
              <a:spcBef>
                <a:spcPts val="0"/>
              </a:spcBef>
              <a:spcAft>
                <a:spcPts val="0"/>
              </a:spcAft>
              <a:defRPr/>
            </a:pPr>
            <a:r>
              <a:rPr lang="en-US" sz="1600" kern="0" dirty="0">
                <a:solidFill>
                  <a:schemeClr val="bg1"/>
                </a:solidFill>
                <a:latin typeface="CiscoSansTT ExtraLight" panose="020B0303020201020303" pitchFamily="34" charset="0"/>
                <a:ea typeface="CiscoSans" charset="0"/>
                <a:cs typeface="CiscoSansTT ExtraLight" panose="020B0303020201020303" pitchFamily="34" charset="0"/>
              </a:rPr>
              <a:t>Surveillance</a:t>
            </a:r>
          </a:p>
        </p:txBody>
      </p:sp>
      <p:pic>
        <p:nvPicPr>
          <p:cNvPr id="21" name="Picture 20">
            <a:extLst>
              <a:ext uri="{FF2B5EF4-FFF2-40B4-BE49-F238E27FC236}">
                <a16:creationId xmlns:a16="http://schemas.microsoft.com/office/drawing/2014/main" id="{1C39F0DE-B966-495B-A421-790403CCEE9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32308" y="5088224"/>
            <a:ext cx="1256214" cy="745227"/>
          </a:xfrm>
          <a:prstGeom prst="rect">
            <a:avLst/>
          </a:prstGeom>
        </p:spPr>
      </p:pic>
      <p:sp>
        <p:nvSpPr>
          <p:cNvPr id="22" name="Oval 21">
            <a:extLst>
              <a:ext uri="{FF2B5EF4-FFF2-40B4-BE49-F238E27FC236}">
                <a16:creationId xmlns:a16="http://schemas.microsoft.com/office/drawing/2014/main" id="{943467F1-6FC2-499F-A933-6F574F095732}"/>
              </a:ext>
            </a:extLst>
          </p:cNvPr>
          <p:cNvSpPr/>
          <p:nvPr/>
        </p:nvSpPr>
        <p:spPr>
          <a:xfrm>
            <a:off x="3291707" y="4596753"/>
            <a:ext cx="211092" cy="211092"/>
          </a:xfrm>
          <a:prstGeom prst="ellipse">
            <a:avLst/>
          </a:prstGeom>
          <a:solidFill>
            <a:srgbClr val="FFFFFF"/>
          </a:solidFill>
          <a:ln w="57150" cap="flat" cmpd="sng" algn="ctr">
            <a:solidFill>
              <a:srgbClr val="A6A6A6"/>
            </a:solidFill>
            <a:prstDash val="solid"/>
            <a:miter lim="800000"/>
          </a:ln>
          <a:effectLst/>
        </p:spPr>
        <p:txBody>
          <a:bodyPr rtlCol="0" anchor="ctr"/>
          <a:lstStyle/>
          <a:p>
            <a:pPr algn="ctr" defTabSz="909412" fontAlgn="auto">
              <a:spcBef>
                <a:spcPts val="0"/>
              </a:spcBef>
              <a:spcAft>
                <a:spcPts val="0"/>
              </a:spcAft>
              <a:defRPr/>
            </a:pPr>
            <a:endParaRPr lang="en-US" sz="1900" kern="0" dirty="0">
              <a:solidFill>
                <a:srgbClr val="FFFFFF"/>
              </a:solidFill>
              <a:latin typeface="CiscoSansTT ExtraLight" panose="020B0303020201020303" pitchFamily="34" charset="0"/>
              <a:ea typeface="+mn-ea"/>
              <a:cs typeface="+mn-cs"/>
            </a:endParaRPr>
          </a:p>
        </p:txBody>
      </p:sp>
      <p:sp>
        <p:nvSpPr>
          <p:cNvPr id="23" name="Oval 22">
            <a:extLst>
              <a:ext uri="{FF2B5EF4-FFF2-40B4-BE49-F238E27FC236}">
                <a16:creationId xmlns:a16="http://schemas.microsoft.com/office/drawing/2014/main" id="{79072515-8352-4D83-9A10-8F9EF9933910}"/>
              </a:ext>
            </a:extLst>
          </p:cNvPr>
          <p:cNvSpPr/>
          <p:nvPr/>
        </p:nvSpPr>
        <p:spPr>
          <a:xfrm>
            <a:off x="7123289" y="4610579"/>
            <a:ext cx="211092" cy="211092"/>
          </a:xfrm>
          <a:prstGeom prst="ellipse">
            <a:avLst/>
          </a:prstGeom>
          <a:solidFill>
            <a:srgbClr val="FFFFFF"/>
          </a:solidFill>
          <a:ln w="57150" cap="flat" cmpd="sng" algn="ctr">
            <a:solidFill>
              <a:srgbClr val="A6A6A6"/>
            </a:solidFill>
            <a:prstDash val="solid"/>
            <a:miter lim="800000"/>
          </a:ln>
          <a:effectLst/>
        </p:spPr>
        <p:txBody>
          <a:bodyPr rtlCol="0" anchor="ctr"/>
          <a:lstStyle/>
          <a:p>
            <a:pPr algn="ctr" defTabSz="909412" fontAlgn="auto">
              <a:spcBef>
                <a:spcPts val="0"/>
              </a:spcBef>
              <a:spcAft>
                <a:spcPts val="0"/>
              </a:spcAft>
              <a:defRPr/>
            </a:pPr>
            <a:endParaRPr lang="en-US" sz="1900" kern="0" dirty="0">
              <a:solidFill>
                <a:srgbClr val="FFFFFF"/>
              </a:solidFill>
              <a:latin typeface="CiscoSansTT ExtraLight" panose="020B0303020201020303" pitchFamily="34" charset="0"/>
              <a:ea typeface="+mn-ea"/>
              <a:cs typeface="+mn-cs"/>
            </a:endParaRPr>
          </a:p>
        </p:txBody>
      </p:sp>
      <p:sp>
        <p:nvSpPr>
          <p:cNvPr id="24" name="Oval 23">
            <a:extLst>
              <a:ext uri="{FF2B5EF4-FFF2-40B4-BE49-F238E27FC236}">
                <a16:creationId xmlns:a16="http://schemas.microsoft.com/office/drawing/2014/main" id="{8DDE9986-5D23-47E4-A43A-299B57F58DFE}"/>
              </a:ext>
            </a:extLst>
          </p:cNvPr>
          <p:cNvSpPr/>
          <p:nvPr/>
        </p:nvSpPr>
        <p:spPr>
          <a:xfrm>
            <a:off x="10954869" y="4642316"/>
            <a:ext cx="211092" cy="211092"/>
          </a:xfrm>
          <a:prstGeom prst="ellipse">
            <a:avLst/>
          </a:prstGeom>
          <a:solidFill>
            <a:srgbClr val="FFFFFF"/>
          </a:solidFill>
          <a:ln w="57150" cap="flat" cmpd="sng" algn="ctr">
            <a:solidFill>
              <a:srgbClr val="A6A6A6"/>
            </a:solidFill>
            <a:prstDash val="solid"/>
            <a:miter lim="800000"/>
          </a:ln>
          <a:effectLst/>
        </p:spPr>
        <p:txBody>
          <a:bodyPr rtlCol="0" anchor="ctr"/>
          <a:lstStyle/>
          <a:p>
            <a:pPr algn="ctr" defTabSz="909412" fontAlgn="auto">
              <a:spcBef>
                <a:spcPts val="0"/>
              </a:spcBef>
              <a:spcAft>
                <a:spcPts val="0"/>
              </a:spcAft>
              <a:defRPr/>
            </a:pPr>
            <a:endParaRPr lang="en-US" sz="1900" kern="0" dirty="0">
              <a:solidFill>
                <a:srgbClr val="FFFFFF"/>
              </a:solidFill>
              <a:latin typeface="CiscoSansTT ExtraLight" panose="020B0303020201020303" pitchFamily="34" charset="0"/>
              <a:ea typeface="+mn-ea"/>
              <a:cs typeface="+mn-cs"/>
            </a:endParaRPr>
          </a:p>
        </p:txBody>
      </p:sp>
      <p:grpSp>
        <p:nvGrpSpPr>
          <p:cNvPr id="25" name="Google Shape;200;p28">
            <a:extLst>
              <a:ext uri="{FF2B5EF4-FFF2-40B4-BE49-F238E27FC236}">
                <a16:creationId xmlns:a16="http://schemas.microsoft.com/office/drawing/2014/main" id="{EEB30EE1-03AA-4F02-8CB2-8D2DC2172C50}"/>
              </a:ext>
            </a:extLst>
          </p:cNvPr>
          <p:cNvGrpSpPr/>
          <p:nvPr/>
        </p:nvGrpSpPr>
        <p:grpSpPr>
          <a:xfrm>
            <a:off x="8692978" y="5024942"/>
            <a:ext cx="903295" cy="869105"/>
            <a:chOff x="12642573" y="6486858"/>
            <a:chExt cx="1645800" cy="1645800"/>
          </a:xfrm>
        </p:grpSpPr>
        <p:sp>
          <p:nvSpPr>
            <p:cNvPr id="26" name="Google Shape;201;p28">
              <a:extLst>
                <a:ext uri="{FF2B5EF4-FFF2-40B4-BE49-F238E27FC236}">
                  <a16:creationId xmlns:a16="http://schemas.microsoft.com/office/drawing/2014/main" id="{43FC4727-D73F-42A0-A38C-FB8DDAEE5041}"/>
                </a:ext>
              </a:extLst>
            </p:cNvPr>
            <p:cNvSpPr/>
            <p:nvPr/>
          </p:nvSpPr>
          <p:spPr>
            <a:xfrm>
              <a:off x="12712544" y="6556830"/>
              <a:ext cx="1490400" cy="1490400"/>
            </a:xfrm>
            <a:prstGeom prst="ellipse">
              <a:avLst/>
            </a:prstGeom>
            <a:solidFill>
              <a:srgbClr val="5CB43A"/>
            </a:solidFill>
            <a:ln w="12700" cap="flat" cmpd="sng">
              <a:solidFill>
                <a:srgbClr val="498131"/>
              </a:solidFill>
              <a:prstDash val="solid"/>
              <a:miter lim="800000"/>
              <a:headEnd type="none" w="sm" len="sm"/>
              <a:tailEnd type="none" w="sm" len="sm"/>
            </a:ln>
          </p:spPr>
          <p:txBody>
            <a:bodyPr spcFirstLastPara="1" wrap="square" lIns="17137" tIns="8575" rIns="17137" bIns="8575" anchor="ctr" anchorCtr="0">
              <a:noAutofit/>
            </a:bodyPr>
            <a:lstStyle/>
            <a:p>
              <a:pPr algn="ctr" defTabSz="914377" fontAlgn="auto">
                <a:spcBef>
                  <a:spcPts val="0"/>
                </a:spcBef>
                <a:spcAft>
                  <a:spcPts val="0"/>
                </a:spcAft>
              </a:pPr>
              <a:endParaRPr sz="700" dirty="0">
                <a:solidFill>
                  <a:srgbClr val="FFFFFF"/>
                </a:solidFill>
                <a:latin typeface="Proxima Nova"/>
                <a:ea typeface="Proxima Nova"/>
                <a:cs typeface="Proxima Nova"/>
                <a:sym typeface="Proxima Nova"/>
              </a:endParaRPr>
            </a:p>
          </p:txBody>
        </p:sp>
        <p:sp>
          <p:nvSpPr>
            <p:cNvPr id="27" name="Google Shape;202;p28">
              <a:extLst>
                <a:ext uri="{FF2B5EF4-FFF2-40B4-BE49-F238E27FC236}">
                  <a16:creationId xmlns:a16="http://schemas.microsoft.com/office/drawing/2014/main" id="{DDAAE6B1-B74E-4E54-BCA3-387C14575946}"/>
                </a:ext>
              </a:extLst>
            </p:cNvPr>
            <p:cNvSpPr/>
            <p:nvPr/>
          </p:nvSpPr>
          <p:spPr>
            <a:xfrm>
              <a:off x="12642573" y="6486858"/>
              <a:ext cx="1645800" cy="1645800"/>
            </a:xfrm>
            <a:prstGeom prst="ellipse">
              <a:avLst/>
            </a:prstGeom>
            <a:solidFill>
              <a:srgbClr val="000000"/>
            </a:solidFill>
            <a:ln w="38100" cap="flat" cmpd="sng">
              <a:solidFill>
                <a:srgbClr val="000000"/>
              </a:solidFill>
              <a:prstDash val="solid"/>
              <a:miter lim="800000"/>
              <a:headEnd type="none" w="sm" len="sm"/>
              <a:tailEnd type="none" w="sm" len="sm"/>
            </a:ln>
          </p:spPr>
          <p:txBody>
            <a:bodyPr spcFirstLastPara="1" wrap="square" lIns="17137" tIns="8575" rIns="17137" bIns="8575" anchor="ctr" anchorCtr="0">
              <a:noAutofit/>
            </a:bodyPr>
            <a:lstStyle/>
            <a:p>
              <a:pPr algn="ctr" defTabSz="914377" fontAlgn="auto">
                <a:spcBef>
                  <a:spcPts val="0"/>
                </a:spcBef>
                <a:spcAft>
                  <a:spcPts val="0"/>
                </a:spcAft>
              </a:pPr>
              <a:endParaRPr sz="700" dirty="0">
                <a:solidFill>
                  <a:srgbClr val="FFFFFF"/>
                </a:solidFill>
                <a:latin typeface="Proxima Nova"/>
                <a:ea typeface="Proxima Nova"/>
                <a:cs typeface="Proxima Nova"/>
                <a:sym typeface="Proxima Nova"/>
              </a:endParaRPr>
            </a:p>
          </p:txBody>
        </p:sp>
        <p:pic>
          <p:nvPicPr>
            <p:cNvPr id="28" name="Google Shape;203;p28">
              <a:extLst>
                <a:ext uri="{FF2B5EF4-FFF2-40B4-BE49-F238E27FC236}">
                  <a16:creationId xmlns:a16="http://schemas.microsoft.com/office/drawing/2014/main" id="{568B1FC2-C5E7-4E3D-A8C2-CBD51B1C8E53}"/>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2955978" y="6713715"/>
              <a:ext cx="1019106" cy="1176700"/>
            </a:xfrm>
            <a:prstGeom prst="rect">
              <a:avLst/>
            </a:prstGeom>
            <a:noFill/>
            <a:ln>
              <a:noFill/>
            </a:ln>
          </p:spPr>
        </p:pic>
      </p:grpSp>
    </p:spTree>
    <p:extLst>
      <p:ext uri="{BB962C8B-B14F-4D97-AF65-F5344CB8AC3E}">
        <p14:creationId xmlns:p14="http://schemas.microsoft.com/office/powerpoint/2010/main" val="27303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2E89D4-5888-4D95-B4E3-D8142C0D6B69}"/>
              </a:ext>
            </a:extLst>
          </p:cNvPr>
          <p:cNvGrpSpPr/>
          <p:nvPr/>
        </p:nvGrpSpPr>
        <p:grpSpPr>
          <a:xfrm>
            <a:off x="-6196" y="1436274"/>
            <a:ext cx="11773653" cy="4752617"/>
            <a:chOff x="4690" y="1584373"/>
            <a:chExt cx="7840281" cy="4519084"/>
          </a:xfrm>
        </p:grpSpPr>
        <p:sp>
          <p:nvSpPr>
            <p:cNvPr id="4" name="Rectangle 3">
              <a:extLst>
                <a:ext uri="{FF2B5EF4-FFF2-40B4-BE49-F238E27FC236}">
                  <a16:creationId xmlns:a16="http://schemas.microsoft.com/office/drawing/2014/main" id="{FF35E957-C566-4D35-85FF-845375C7B69B}"/>
                </a:ext>
              </a:extLst>
            </p:cNvPr>
            <p:cNvSpPr/>
            <p:nvPr/>
          </p:nvSpPr>
          <p:spPr>
            <a:xfrm>
              <a:off x="4690" y="1584374"/>
              <a:ext cx="6466114" cy="45190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rgbClr val="005073"/>
                </a:solidFill>
                <a:latin typeface="CiscoSansTT ExtraLight"/>
              </a:endParaRPr>
            </a:p>
          </p:txBody>
        </p:sp>
        <p:sp>
          <p:nvSpPr>
            <p:cNvPr id="5" name="Oval 4">
              <a:extLst>
                <a:ext uri="{FF2B5EF4-FFF2-40B4-BE49-F238E27FC236}">
                  <a16:creationId xmlns:a16="http://schemas.microsoft.com/office/drawing/2014/main" id="{03E35682-BC99-4576-B724-13CC4BA6FAC9}"/>
                </a:ext>
              </a:extLst>
            </p:cNvPr>
            <p:cNvSpPr/>
            <p:nvPr/>
          </p:nvSpPr>
          <p:spPr>
            <a:xfrm>
              <a:off x="4928817" y="1584373"/>
              <a:ext cx="2916154" cy="451908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isco-meraki-logo.jpg">
            <a:extLst>
              <a:ext uri="{FF2B5EF4-FFF2-40B4-BE49-F238E27FC236}">
                <a16:creationId xmlns:a16="http://schemas.microsoft.com/office/drawing/2014/main" id="{33678FA7-8C97-486E-B8CE-9AE1A033DEE6}"/>
              </a:ext>
            </a:extLst>
          </p:cNvPr>
          <p:cNvPicPr/>
          <p:nvPr/>
        </p:nvPicPr>
        <p:blipFill>
          <a:blip r:embed="rId2" cstate="screen">
            <a:extLst>
              <a:ext uri="{28A0092B-C50C-407E-A947-70E740481C1C}">
                <a14:useLocalDpi xmlns:a14="http://schemas.microsoft.com/office/drawing/2010/main"/>
              </a:ext>
            </a:extLst>
          </a:blip>
          <a:stretch>
            <a:fillRect/>
          </a:stretch>
        </p:blipFill>
        <p:spPr>
          <a:xfrm>
            <a:off x="444305" y="535159"/>
            <a:ext cx="2783007" cy="541711"/>
          </a:xfrm>
          <a:prstGeom prst="rect">
            <a:avLst/>
          </a:prstGeom>
          <a:ln w="12700">
            <a:miter lim="400000"/>
          </a:ln>
        </p:spPr>
      </p:pic>
      <p:pic>
        <p:nvPicPr>
          <p:cNvPr id="7" name="Picture 6">
            <a:extLst>
              <a:ext uri="{FF2B5EF4-FFF2-40B4-BE49-F238E27FC236}">
                <a16:creationId xmlns:a16="http://schemas.microsoft.com/office/drawing/2014/main" id="{6B4BD32B-B4CC-43BE-BC58-037D6A763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6956" y="1602460"/>
            <a:ext cx="5969236" cy="22101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329F251-327B-4617-B5A1-F064E1C1C7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5516367" y="4127566"/>
            <a:ext cx="5970674" cy="2202032"/>
          </a:xfrm>
          <a:prstGeom prst="rect">
            <a:avLst/>
          </a:prstGeom>
          <a:ln>
            <a:noFill/>
          </a:ln>
          <a:effectLst>
            <a:outerShdw blurRad="292100" dist="139700" dir="2700000" algn="tl" rotWithShape="0">
              <a:srgbClr val="333333">
                <a:alpha val="65000"/>
              </a:srgbClr>
            </a:outerShdw>
          </a:effectLst>
        </p:spPr>
      </p:pic>
      <p:sp>
        <p:nvSpPr>
          <p:cNvPr id="9" name="Content Placeholder 4">
            <a:extLst>
              <a:ext uri="{FF2B5EF4-FFF2-40B4-BE49-F238E27FC236}">
                <a16:creationId xmlns:a16="http://schemas.microsoft.com/office/drawing/2014/main" id="{1AB1FCCD-631A-4D8F-ADB0-5D905A466EF9}"/>
              </a:ext>
            </a:extLst>
          </p:cNvPr>
          <p:cNvSpPr txBox="1">
            <a:spLocks/>
          </p:cNvSpPr>
          <p:nvPr/>
        </p:nvSpPr>
        <p:spPr>
          <a:xfrm>
            <a:off x="460458" y="1687081"/>
            <a:ext cx="4343238" cy="4476939"/>
          </a:xfrm>
          <a:prstGeom prst="rect">
            <a:avLst/>
          </a:prstGeom>
        </p:spPr>
        <p:txBody>
          <a:bodyPr/>
          <a:lstStyle>
            <a:lvl1pPr marL="0" indent="0" algn="l" defTabSz="685800" rtl="0" eaLnBrk="1" latinLnBrk="0" hangingPunct="1">
              <a:lnSpc>
                <a:spcPct val="90000"/>
              </a:lnSpc>
              <a:spcBef>
                <a:spcPts val="750"/>
              </a:spcBef>
              <a:buFontTx/>
              <a:buNone/>
              <a:defRPr sz="1350" kern="1200">
                <a:solidFill>
                  <a:schemeClr val="tx1"/>
                </a:solidFill>
                <a:latin typeface="Proxima Nova Rg" panose="0200050603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defTabSz="914366" fontAlgn="auto">
              <a:lnSpc>
                <a:spcPct val="100000"/>
              </a:lnSpc>
              <a:spcAft>
                <a:spcPts val="0"/>
              </a:spcAft>
              <a:buFont typeface="Arial" panose="020B0604020202020204" pitchFamily="34" charset="0"/>
              <a:buChar char="•"/>
              <a:defRPr/>
            </a:pPr>
            <a:r>
              <a:rPr lang="en-US" sz="2300" dirty="0">
                <a:solidFill>
                  <a:schemeClr val="bg2"/>
                </a:solidFill>
                <a:latin typeface="+mn-lt"/>
                <a:ea typeface="Proxima Nova Semibold" charset="0"/>
                <a:cs typeface="CiscoSansTT" panose="020B0503020201020303" pitchFamily="34" charset="0"/>
              </a:rPr>
              <a:t>A complete cloud-managed IT solution</a:t>
            </a:r>
          </a:p>
          <a:p>
            <a:pPr marL="380990" indent="-380990" defTabSz="914366" fontAlgn="auto">
              <a:lnSpc>
                <a:spcPct val="100000"/>
              </a:lnSpc>
              <a:spcAft>
                <a:spcPts val="0"/>
              </a:spcAft>
              <a:buFont typeface="Arial" panose="020B0604020202020204" pitchFamily="34" charset="0"/>
              <a:buChar char="•"/>
              <a:defRPr/>
            </a:pPr>
            <a:r>
              <a:rPr lang="en-US" sz="2300" dirty="0">
                <a:solidFill>
                  <a:schemeClr val="bg2"/>
                </a:solidFill>
                <a:latin typeface="+mn-lt"/>
                <a:ea typeface="Proxima Nova Semibold" charset="0"/>
                <a:cs typeface="CiscoSansTT" panose="020B0503020201020303" pitchFamily="34" charset="0"/>
              </a:rPr>
              <a:t>Easy to deploy, manage, and support using the cloud</a:t>
            </a:r>
          </a:p>
          <a:p>
            <a:pPr marL="380990" indent="-380990" defTabSz="914366" fontAlgn="auto">
              <a:lnSpc>
                <a:spcPct val="100000"/>
              </a:lnSpc>
              <a:spcAft>
                <a:spcPts val="0"/>
              </a:spcAft>
              <a:buFont typeface="Arial" panose="020B0604020202020204" pitchFamily="34" charset="0"/>
              <a:buChar char="•"/>
              <a:defRPr/>
            </a:pPr>
            <a:r>
              <a:rPr lang="en-US" sz="2300" dirty="0">
                <a:solidFill>
                  <a:schemeClr val="bg2"/>
                </a:solidFill>
                <a:latin typeface="+mn-lt"/>
                <a:ea typeface="Proxima Nova Semibold" charset="0"/>
                <a:cs typeface="CiscoSansTT" panose="020B0503020201020303" pitchFamily="34" charset="0"/>
              </a:rPr>
              <a:t>See all your employees, devices, and locations from one dashboard</a:t>
            </a:r>
          </a:p>
          <a:p>
            <a:pPr marL="380990" indent="-380990" defTabSz="914366" fontAlgn="auto">
              <a:lnSpc>
                <a:spcPct val="100000"/>
              </a:lnSpc>
              <a:spcAft>
                <a:spcPts val="0"/>
              </a:spcAft>
              <a:buFont typeface="Arial" panose="020B0604020202020204" pitchFamily="34" charset="0"/>
              <a:buChar char="•"/>
              <a:defRPr/>
            </a:pPr>
            <a:r>
              <a:rPr lang="en-US" sz="2300" dirty="0">
                <a:solidFill>
                  <a:schemeClr val="bg2"/>
                </a:solidFill>
                <a:latin typeface="+mn-lt"/>
                <a:ea typeface="Proxima Nova Semibold" charset="0"/>
                <a:cs typeface="CiscoSansTT" panose="020B0503020201020303" pitchFamily="34" charset="0"/>
              </a:rPr>
              <a:t>Strong security with built-in unified threat management (UTM), device, network, and user security</a:t>
            </a:r>
          </a:p>
        </p:txBody>
      </p:sp>
      <p:sp>
        <p:nvSpPr>
          <p:cNvPr id="10" name="Title 1">
            <a:extLst>
              <a:ext uri="{FF2B5EF4-FFF2-40B4-BE49-F238E27FC236}">
                <a16:creationId xmlns:a16="http://schemas.microsoft.com/office/drawing/2014/main" id="{947D94BC-44C8-4D7C-9D24-928866313167}"/>
              </a:ext>
            </a:extLst>
          </p:cNvPr>
          <p:cNvSpPr>
            <a:spLocks noGrp="1"/>
          </p:cNvSpPr>
          <p:nvPr>
            <p:ph type="title"/>
          </p:nvPr>
        </p:nvSpPr>
        <p:spPr>
          <a:xfrm>
            <a:off x="3572255" y="468304"/>
            <a:ext cx="8465147" cy="975360"/>
          </a:xfrm>
        </p:spPr>
        <p:txBody>
          <a:bodyPr/>
          <a:lstStyle/>
          <a:p>
            <a:r>
              <a:rPr lang="en-US" sz="3200" b="1" dirty="0"/>
              <a:t>Simplifying IT with Cloud Management</a:t>
            </a:r>
          </a:p>
        </p:txBody>
      </p:sp>
      <p:sp>
        <p:nvSpPr>
          <p:cNvPr id="11" name="Rectangle 4">
            <a:extLst>
              <a:ext uri="{FF2B5EF4-FFF2-40B4-BE49-F238E27FC236}">
                <a16:creationId xmlns:a16="http://schemas.microsoft.com/office/drawing/2014/main" id="{D3E975E7-5833-430C-A543-0949892B0EFA}"/>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3038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CF95-CBE3-4042-AE2E-E54EC1DA34E7}"/>
              </a:ext>
            </a:extLst>
          </p:cNvPr>
          <p:cNvSpPr>
            <a:spLocks noGrp="1"/>
          </p:cNvSpPr>
          <p:nvPr>
            <p:ph type="title"/>
          </p:nvPr>
        </p:nvSpPr>
        <p:spPr/>
        <p:txBody>
          <a:bodyPr/>
          <a:lstStyle/>
          <a:p>
            <a:r>
              <a:rPr lang="en-US" sz="3200" b="1" dirty="0"/>
              <a:t>Cybercrime Protection</a:t>
            </a:r>
          </a:p>
        </p:txBody>
      </p:sp>
      <p:grpSp>
        <p:nvGrpSpPr>
          <p:cNvPr id="3" name="Group 2">
            <a:extLst>
              <a:ext uri="{FF2B5EF4-FFF2-40B4-BE49-F238E27FC236}">
                <a16:creationId xmlns:a16="http://schemas.microsoft.com/office/drawing/2014/main" id="{E0C1ACAB-ECEE-4304-8A03-8F2A1AC29E1E}"/>
              </a:ext>
            </a:extLst>
          </p:cNvPr>
          <p:cNvGrpSpPr/>
          <p:nvPr/>
        </p:nvGrpSpPr>
        <p:grpSpPr>
          <a:xfrm>
            <a:off x="462474" y="1583782"/>
            <a:ext cx="11267052" cy="4290893"/>
            <a:chOff x="501443" y="1583782"/>
            <a:chExt cx="11267052" cy="4290893"/>
          </a:xfrm>
        </p:grpSpPr>
        <p:sp>
          <p:nvSpPr>
            <p:cNvPr id="30" name="Rounded Rectangle 3">
              <a:extLst>
                <a:ext uri="{FF2B5EF4-FFF2-40B4-BE49-F238E27FC236}">
                  <a16:creationId xmlns:a16="http://schemas.microsoft.com/office/drawing/2014/main" id="{1730E897-1225-4BB5-BDD9-64976A08959F}"/>
                </a:ext>
              </a:extLst>
            </p:cNvPr>
            <p:cNvSpPr/>
            <p:nvPr/>
          </p:nvSpPr>
          <p:spPr>
            <a:xfrm>
              <a:off x="501443" y="2724728"/>
              <a:ext cx="11040407" cy="874994"/>
            </a:xfrm>
            <a:prstGeom prst="roundRect">
              <a:avLst>
                <a:gd name="adj" fmla="val 50000"/>
              </a:avLst>
            </a:prstGeom>
            <a:solidFill>
              <a:schemeClr val="bg2"/>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2">
              <a:extLst>
                <a:ext uri="{FF2B5EF4-FFF2-40B4-BE49-F238E27FC236}">
                  <a16:creationId xmlns:a16="http://schemas.microsoft.com/office/drawing/2014/main" id="{98381228-9699-4B48-B0C8-6F5D561DE274}"/>
                </a:ext>
              </a:extLst>
            </p:cNvPr>
            <p:cNvSpPr/>
            <p:nvPr/>
          </p:nvSpPr>
          <p:spPr>
            <a:xfrm>
              <a:off x="7602873" y="2724728"/>
              <a:ext cx="3938977" cy="874994"/>
            </a:xfrm>
            <a:prstGeom prst="roundRect">
              <a:avLst>
                <a:gd name="adj" fmla="val 5000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19">
              <a:extLst>
                <a:ext uri="{FF2B5EF4-FFF2-40B4-BE49-F238E27FC236}">
                  <a16:creationId xmlns:a16="http://schemas.microsoft.com/office/drawing/2014/main" id="{DEE5AFAB-22BC-4ED2-9D58-8A61083C5257}"/>
                </a:ext>
              </a:extLst>
            </p:cNvPr>
            <p:cNvSpPr/>
            <p:nvPr/>
          </p:nvSpPr>
          <p:spPr>
            <a:xfrm>
              <a:off x="7774224" y="2928397"/>
              <a:ext cx="3380757" cy="462523"/>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b="1">
                  <a:solidFill>
                    <a:schemeClr val="bg2"/>
                  </a:solidFill>
                  <a:latin typeface="+mj-lt"/>
                  <a:sym typeface="Gill Sans" charset="0"/>
                </a:rPr>
                <a:t>Cloud Mailbox Defense</a:t>
              </a:r>
              <a:endParaRPr lang="en-US" b="1" dirty="0">
                <a:solidFill>
                  <a:schemeClr val="bg2"/>
                </a:solidFill>
                <a:latin typeface="+mj-lt"/>
                <a:sym typeface="Gill Sans" charset="0"/>
              </a:endParaRPr>
            </a:p>
          </p:txBody>
        </p:sp>
        <p:sp>
          <p:nvSpPr>
            <p:cNvPr id="33" name="Rounded Rectangle 16">
              <a:extLst>
                <a:ext uri="{FF2B5EF4-FFF2-40B4-BE49-F238E27FC236}">
                  <a16:creationId xmlns:a16="http://schemas.microsoft.com/office/drawing/2014/main" id="{BD088715-E88A-49B1-B99F-E1BFD6D53F2E}"/>
                </a:ext>
              </a:extLst>
            </p:cNvPr>
            <p:cNvSpPr/>
            <p:nvPr/>
          </p:nvSpPr>
          <p:spPr>
            <a:xfrm>
              <a:off x="652814" y="2598083"/>
              <a:ext cx="6388737" cy="1123155"/>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dirty="0">
                  <a:latin typeface="+mj-lt"/>
                  <a:sym typeface="Gill Sans" charset="0"/>
                </a:rPr>
                <a:t>“How can I stop malware when most of it comes through email?”</a:t>
              </a:r>
            </a:p>
          </p:txBody>
        </p:sp>
        <p:sp>
          <p:nvSpPr>
            <p:cNvPr id="34" name="Rounded Rectangle 33">
              <a:extLst>
                <a:ext uri="{FF2B5EF4-FFF2-40B4-BE49-F238E27FC236}">
                  <a16:creationId xmlns:a16="http://schemas.microsoft.com/office/drawing/2014/main" id="{9BDBA908-8FAC-4518-852F-ABEE5734A2A7}"/>
                </a:ext>
              </a:extLst>
            </p:cNvPr>
            <p:cNvSpPr/>
            <p:nvPr/>
          </p:nvSpPr>
          <p:spPr>
            <a:xfrm>
              <a:off x="501443" y="1583782"/>
              <a:ext cx="11040407" cy="874994"/>
            </a:xfrm>
            <a:prstGeom prst="roundRect">
              <a:avLst>
                <a:gd name="adj" fmla="val 50000"/>
              </a:avLst>
            </a:prstGeom>
            <a:solidFill>
              <a:schemeClr val="bg2"/>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C52D19FE-7300-4A0D-A598-1311A74C09D1}"/>
                </a:ext>
              </a:extLst>
            </p:cNvPr>
            <p:cNvSpPr/>
            <p:nvPr/>
          </p:nvSpPr>
          <p:spPr>
            <a:xfrm>
              <a:off x="7602873" y="1583782"/>
              <a:ext cx="3938977" cy="874994"/>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B3F2D92A-5433-457A-8D42-F3B3AC7A17C8}"/>
                </a:ext>
              </a:extLst>
            </p:cNvPr>
            <p:cNvSpPr/>
            <p:nvPr/>
          </p:nvSpPr>
          <p:spPr>
            <a:xfrm>
              <a:off x="501443" y="3863869"/>
              <a:ext cx="11040407" cy="874994"/>
            </a:xfrm>
            <a:prstGeom prst="roundRect">
              <a:avLst>
                <a:gd name="adj" fmla="val 50000"/>
              </a:avLst>
            </a:prstGeom>
            <a:solidFill>
              <a:schemeClr val="bg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9BF1BE86-1E23-423B-8790-8F70E6620389}"/>
                </a:ext>
              </a:extLst>
            </p:cNvPr>
            <p:cNvSpPr/>
            <p:nvPr/>
          </p:nvSpPr>
          <p:spPr>
            <a:xfrm>
              <a:off x="7602873" y="3863869"/>
              <a:ext cx="3938977" cy="87499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
              <a:extLst>
                <a:ext uri="{FF2B5EF4-FFF2-40B4-BE49-F238E27FC236}">
                  <a16:creationId xmlns:a16="http://schemas.microsoft.com/office/drawing/2014/main" id="{986BCDF8-2124-4135-A088-A9C06F8D44BE}"/>
                </a:ext>
              </a:extLst>
            </p:cNvPr>
            <p:cNvSpPr txBox="1">
              <a:spLocks/>
            </p:cNvSpPr>
            <p:nvPr/>
          </p:nvSpPr>
          <p:spPr>
            <a:xfrm>
              <a:off x="6750431" y="1953216"/>
              <a:ext cx="5018064" cy="119071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600"/>
                </a:spcBef>
                <a:buNone/>
              </a:pPr>
              <a:endParaRPr lang="en-US" sz="1400"/>
            </a:p>
          </p:txBody>
        </p:sp>
        <p:sp>
          <p:nvSpPr>
            <p:cNvPr id="39" name="Rounded Rectangle 10">
              <a:extLst>
                <a:ext uri="{FF2B5EF4-FFF2-40B4-BE49-F238E27FC236}">
                  <a16:creationId xmlns:a16="http://schemas.microsoft.com/office/drawing/2014/main" id="{3BD214F7-964A-4B85-833D-C3D347972F89}"/>
                </a:ext>
              </a:extLst>
            </p:cNvPr>
            <p:cNvSpPr/>
            <p:nvPr/>
          </p:nvSpPr>
          <p:spPr>
            <a:xfrm>
              <a:off x="7774224" y="4067160"/>
              <a:ext cx="3380757" cy="462523"/>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b="1" dirty="0">
                  <a:solidFill>
                    <a:schemeClr val="bg2"/>
                  </a:solidFill>
                  <a:latin typeface="+mj-lt"/>
                  <a:sym typeface="Gill Sans" charset="0"/>
                </a:rPr>
                <a:t>Cisco Umbrella®</a:t>
              </a:r>
            </a:p>
          </p:txBody>
        </p:sp>
        <p:sp>
          <p:nvSpPr>
            <p:cNvPr id="40" name="Rectangle 39">
              <a:extLst>
                <a:ext uri="{FF2B5EF4-FFF2-40B4-BE49-F238E27FC236}">
                  <a16:creationId xmlns:a16="http://schemas.microsoft.com/office/drawing/2014/main" id="{0D3163F1-76CC-4028-8AF0-19D28941C0AC}"/>
                </a:ext>
              </a:extLst>
            </p:cNvPr>
            <p:cNvSpPr/>
            <p:nvPr/>
          </p:nvSpPr>
          <p:spPr>
            <a:xfrm>
              <a:off x="6719985" y="1855770"/>
              <a:ext cx="4821865" cy="391511"/>
            </a:xfrm>
            <a:prstGeom prst="rect">
              <a:avLst/>
            </a:prstGeom>
          </p:spPr>
          <p:txBody>
            <a:bodyPr wrap="square">
              <a:spAutoFit/>
            </a:bodyPr>
            <a:lstStyle/>
            <a:p>
              <a:pPr defTabSz="684213">
                <a:lnSpc>
                  <a:spcPct val="95000"/>
                </a:lnSpc>
                <a:spcBef>
                  <a:spcPts val="600"/>
                </a:spcBef>
                <a:buClr>
                  <a:schemeClr val="tx2"/>
                </a:buClr>
                <a:buSzPct val="90000"/>
              </a:pPr>
              <a:endParaRPr lang="en-US" sz="1400">
                <a:latin typeface="+mn-lt"/>
                <a:cs typeface="CiscoSans"/>
              </a:endParaRPr>
            </a:p>
          </p:txBody>
        </p:sp>
        <p:sp>
          <p:nvSpPr>
            <p:cNvPr id="42" name="Rounded Rectangle 25">
              <a:extLst>
                <a:ext uri="{FF2B5EF4-FFF2-40B4-BE49-F238E27FC236}">
                  <a16:creationId xmlns:a16="http://schemas.microsoft.com/office/drawing/2014/main" id="{A8EF5073-2FEE-49F5-997F-6E06DD28C80F}"/>
                </a:ext>
              </a:extLst>
            </p:cNvPr>
            <p:cNvSpPr/>
            <p:nvPr/>
          </p:nvSpPr>
          <p:spPr>
            <a:xfrm>
              <a:off x="652814" y="1751638"/>
              <a:ext cx="6335423" cy="609699"/>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dirty="0">
                  <a:latin typeface="+mj-lt"/>
                  <a:sym typeface="Gill Sans" charset="0"/>
                </a:rPr>
                <a:t>“How do I protect my users from malware?”</a:t>
              </a:r>
            </a:p>
          </p:txBody>
        </p:sp>
        <p:sp>
          <p:nvSpPr>
            <p:cNvPr id="43" name="Rounded Rectangle 26">
              <a:extLst>
                <a:ext uri="{FF2B5EF4-FFF2-40B4-BE49-F238E27FC236}">
                  <a16:creationId xmlns:a16="http://schemas.microsoft.com/office/drawing/2014/main" id="{2700DC72-74D8-450D-A141-48D29B736E6E}"/>
                </a:ext>
              </a:extLst>
            </p:cNvPr>
            <p:cNvSpPr/>
            <p:nvPr/>
          </p:nvSpPr>
          <p:spPr>
            <a:xfrm>
              <a:off x="615034" y="3796837"/>
              <a:ext cx="6761194" cy="1009054"/>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sz="1600" dirty="0">
                  <a:latin typeface="+mj-lt"/>
                  <a:sym typeface="Gill Sans" charset="0"/>
                </a:rPr>
                <a:t>“How can I stop my users from downloading malicious content wherever they are?”</a:t>
              </a:r>
            </a:p>
          </p:txBody>
        </p:sp>
        <p:sp>
          <p:nvSpPr>
            <p:cNvPr id="44" name="Rounded Rectangle 23">
              <a:extLst>
                <a:ext uri="{FF2B5EF4-FFF2-40B4-BE49-F238E27FC236}">
                  <a16:creationId xmlns:a16="http://schemas.microsoft.com/office/drawing/2014/main" id="{BD06B1C2-1F9C-460D-A686-8CCAF7E47337}"/>
                </a:ext>
              </a:extLst>
            </p:cNvPr>
            <p:cNvSpPr/>
            <p:nvPr/>
          </p:nvSpPr>
          <p:spPr>
            <a:xfrm>
              <a:off x="7774224" y="1711803"/>
              <a:ext cx="3380757" cy="609699"/>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b="1" dirty="0">
                  <a:solidFill>
                    <a:schemeClr val="bg2"/>
                  </a:solidFill>
                  <a:latin typeface="+mj-lt"/>
                  <a:sym typeface="Gill Sans" charset="0"/>
                </a:rPr>
                <a:t>AMP For Endpoints</a:t>
              </a:r>
            </a:p>
          </p:txBody>
        </p:sp>
        <p:pic>
          <p:nvPicPr>
            <p:cNvPr id="45" name="Picture 44">
              <a:extLst>
                <a:ext uri="{FF2B5EF4-FFF2-40B4-BE49-F238E27FC236}">
                  <a16:creationId xmlns:a16="http://schemas.microsoft.com/office/drawing/2014/main" id="{9A848438-DE2B-46D3-A0BA-3375860BC7C2}"/>
                </a:ext>
              </a:extLst>
            </p:cNvPr>
            <p:cNvPicPr>
              <a:picLocks noChangeAspect="1"/>
            </p:cNvPicPr>
            <p:nvPr/>
          </p:nvPicPr>
          <p:blipFill>
            <a:blip r:embed="rId3"/>
            <a:stretch>
              <a:fillRect/>
            </a:stretch>
          </p:blipFill>
          <p:spPr>
            <a:xfrm>
              <a:off x="6988238" y="4129604"/>
              <a:ext cx="509703" cy="343522"/>
            </a:xfrm>
            <a:prstGeom prst="rect">
              <a:avLst/>
            </a:prstGeom>
          </p:spPr>
        </p:pic>
        <p:pic>
          <p:nvPicPr>
            <p:cNvPr id="46" name="Picture 45">
              <a:extLst>
                <a:ext uri="{FF2B5EF4-FFF2-40B4-BE49-F238E27FC236}">
                  <a16:creationId xmlns:a16="http://schemas.microsoft.com/office/drawing/2014/main" id="{2BEE377B-14D7-4C17-84B5-09EB629F6400}"/>
                </a:ext>
              </a:extLst>
            </p:cNvPr>
            <p:cNvPicPr>
              <a:picLocks noChangeAspect="1"/>
            </p:cNvPicPr>
            <p:nvPr/>
          </p:nvPicPr>
          <p:blipFill>
            <a:blip r:embed="rId3"/>
            <a:stretch>
              <a:fillRect/>
            </a:stretch>
          </p:blipFill>
          <p:spPr>
            <a:xfrm>
              <a:off x="6988235" y="1844890"/>
              <a:ext cx="509703" cy="343522"/>
            </a:xfrm>
            <a:prstGeom prst="rect">
              <a:avLst/>
            </a:prstGeom>
          </p:spPr>
        </p:pic>
        <p:pic>
          <p:nvPicPr>
            <p:cNvPr id="47" name="Picture 46">
              <a:extLst>
                <a:ext uri="{FF2B5EF4-FFF2-40B4-BE49-F238E27FC236}">
                  <a16:creationId xmlns:a16="http://schemas.microsoft.com/office/drawing/2014/main" id="{EC04FBA2-AC70-42D8-8BC5-44E025CE4333}"/>
                </a:ext>
              </a:extLst>
            </p:cNvPr>
            <p:cNvPicPr>
              <a:picLocks noChangeAspect="1"/>
            </p:cNvPicPr>
            <p:nvPr/>
          </p:nvPicPr>
          <p:blipFill>
            <a:blip r:embed="rId3"/>
            <a:stretch>
              <a:fillRect/>
            </a:stretch>
          </p:blipFill>
          <p:spPr>
            <a:xfrm>
              <a:off x="6988236" y="2987898"/>
              <a:ext cx="509703" cy="343522"/>
            </a:xfrm>
            <a:prstGeom prst="rect">
              <a:avLst/>
            </a:prstGeom>
          </p:spPr>
        </p:pic>
        <p:pic>
          <p:nvPicPr>
            <p:cNvPr id="48" name="Picture 47">
              <a:extLst>
                <a:ext uri="{FF2B5EF4-FFF2-40B4-BE49-F238E27FC236}">
                  <a16:creationId xmlns:a16="http://schemas.microsoft.com/office/drawing/2014/main" id="{9584E97A-47D8-4821-8DBC-78570D9A64CC}"/>
                </a:ext>
              </a:extLst>
            </p:cNvPr>
            <p:cNvPicPr>
              <a:picLocks noChangeAspect="1"/>
            </p:cNvPicPr>
            <p:nvPr/>
          </p:nvPicPr>
          <p:blipFill>
            <a:blip r:embed="rId4"/>
            <a:stretch>
              <a:fillRect/>
            </a:stretch>
          </p:blipFill>
          <p:spPr>
            <a:xfrm>
              <a:off x="10690605" y="2773211"/>
              <a:ext cx="788670" cy="786138"/>
            </a:xfrm>
            <a:prstGeom prst="rect">
              <a:avLst/>
            </a:prstGeom>
          </p:spPr>
        </p:pic>
        <p:pic>
          <p:nvPicPr>
            <p:cNvPr id="49" name="Picture 48">
              <a:extLst>
                <a:ext uri="{FF2B5EF4-FFF2-40B4-BE49-F238E27FC236}">
                  <a16:creationId xmlns:a16="http://schemas.microsoft.com/office/drawing/2014/main" id="{F802AA47-B4C2-44B7-8F79-734EB0D45922}"/>
                </a:ext>
              </a:extLst>
            </p:cNvPr>
            <p:cNvPicPr>
              <a:picLocks noChangeAspect="1"/>
            </p:cNvPicPr>
            <p:nvPr/>
          </p:nvPicPr>
          <p:blipFill>
            <a:blip r:embed="rId5"/>
            <a:stretch>
              <a:fillRect/>
            </a:stretch>
          </p:blipFill>
          <p:spPr>
            <a:xfrm>
              <a:off x="10690605" y="1616597"/>
              <a:ext cx="776829" cy="774335"/>
            </a:xfrm>
            <a:prstGeom prst="rect">
              <a:avLst/>
            </a:prstGeom>
          </p:spPr>
        </p:pic>
        <p:pic>
          <p:nvPicPr>
            <p:cNvPr id="50" name="Picture 49">
              <a:extLst>
                <a:ext uri="{FF2B5EF4-FFF2-40B4-BE49-F238E27FC236}">
                  <a16:creationId xmlns:a16="http://schemas.microsoft.com/office/drawing/2014/main" id="{4A81912C-389B-4924-9186-1A8132F7A4E2}"/>
                </a:ext>
              </a:extLst>
            </p:cNvPr>
            <p:cNvPicPr>
              <a:picLocks noChangeAspect="1"/>
            </p:cNvPicPr>
            <p:nvPr/>
          </p:nvPicPr>
          <p:blipFill>
            <a:blip r:embed="rId6"/>
            <a:stretch>
              <a:fillRect/>
            </a:stretch>
          </p:blipFill>
          <p:spPr>
            <a:xfrm>
              <a:off x="10739969" y="3906203"/>
              <a:ext cx="764100" cy="759406"/>
            </a:xfrm>
            <a:prstGeom prst="rect">
              <a:avLst/>
            </a:prstGeom>
          </p:spPr>
        </p:pic>
        <p:sp>
          <p:nvSpPr>
            <p:cNvPr id="51" name="Rounded Rectangle 70">
              <a:extLst>
                <a:ext uri="{FF2B5EF4-FFF2-40B4-BE49-F238E27FC236}">
                  <a16:creationId xmlns:a16="http://schemas.microsoft.com/office/drawing/2014/main" id="{3933F98A-CE44-4CB7-9BC9-6CAA83B0B655}"/>
                </a:ext>
              </a:extLst>
            </p:cNvPr>
            <p:cNvSpPr/>
            <p:nvPr/>
          </p:nvSpPr>
          <p:spPr>
            <a:xfrm>
              <a:off x="539224" y="4999681"/>
              <a:ext cx="11040407" cy="874994"/>
            </a:xfrm>
            <a:prstGeom prst="roundRect">
              <a:avLst>
                <a:gd name="adj" fmla="val 50000"/>
              </a:avLst>
            </a:prstGeom>
            <a:solidFill>
              <a:schemeClr val="bg2"/>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71">
              <a:extLst>
                <a:ext uri="{FF2B5EF4-FFF2-40B4-BE49-F238E27FC236}">
                  <a16:creationId xmlns:a16="http://schemas.microsoft.com/office/drawing/2014/main" id="{B4DA8D7F-E9E1-4D25-8776-1F767214A1F7}"/>
                </a:ext>
              </a:extLst>
            </p:cNvPr>
            <p:cNvSpPr/>
            <p:nvPr/>
          </p:nvSpPr>
          <p:spPr>
            <a:xfrm>
              <a:off x="7640654" y="4999681"/>
              <a:ext cx="3938977" cy="87499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72">
              <a:extLst>
                <a:ext uri="{FF2B5EF4-FFF2-40B4-BE49-F238E27FC236}">
                  <a16:creationId xmlns:a16="http://schemas.microsoft.com/office/drawing/2014/main" id="{07FA6DA1-8D87-4D98-8536-FD9D364439C8}"/>
                </a:ext>
              </a:extLst>
            </p:cNvPr>
            <p:cNvSpPr/>
            <p:nvPr/>
          </p:nvSpPr>
          <p:spPr>
            <a:xfrm>
              <a:off x="7812005" y="5129384"/>
              <a:ext cx="3380757" cy="609699"/>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b="1" dirty="0">
                  <a:solidFill>
                    <a:schemeClr val="bg2"/>
                  </a:solidFill>
                  <a:latin typeface="+mj-lt"/>
                  <a:sym typeface="Gill Sans" charset="0"/>
                </a:rPr>
                <a:t>DUO Security</a:t>
              </a:r>
            </a:p>
          </p:txBody>
        </p:sp>
        <p:sp>
          <p:nvSpPr>
            <p:cNvPr id="54" name="Rounded Rectangle 73">
              <a:extLst>
                <a:ext uri="{FF2B5EF4-FFF2-40B4-BE49-F238E27FC236}">
                  <a16:creationId xmlns:a16="http://schemas.microsoft.com/office/drawing/2014/main" id="{34D957A1-A764-4F89-8746-BD6C8371440E}"/>
                </a:ext>
              </a:extLst>
            </p:cNvPr>
            <p:cNvSpPr/>
            <p:nvPr/>
          </p:nvSpPr>
          <p:spPr>
            <a:xfrm>
              <a:off x="652815" y="5160852"/>
              <a:ext cx="6761194" cy="552647"/>
            </a:xfrm>
            <a:prstGeom prst="roundRect">
              <a:avLst>
                <a:gd name="adj" fmla="val 50000"/>
              </a:avLst>
            </a:prstGeom>
            <a:noFill/>
          </p:spPr>
          <p:txBody>
            <a:bodyPr wrap="square" lIns="51419" tIns="25709" rIns="51419" bIns="25709" anchor="ctr">
              <a:spAutoFit/>
            </a:bodyPr>
            <a:lstStyle/>
            <a:p>
              <a:pPr defTabSz="385645">
                <a:spcBef>
                  <a:spcPct val="20000"/>
                </a:spcBef>
                <a:buClr>
                  <a:srgbClr val="C0504D"/>
                </a:buClr>
                <a:defRPr/>
              </a:pPr>
              <a:r>
                <a:rPr lang="en-US" sz="1600" dirty="0">
                  <a:latin typeface="+mj-lt"/>
                  <a:sym typeface="Gill Sans" charset="0"/>
                </a:rPr>
                <a:t>“How can I protect against stolen credentials?”</a:t>
              </a:r>
            </a:p>
          </p:txBody>
        </p:sp>
        <p:pic>
          <p:nvPicPr>
            <p:cNvPr id="55" name="Picture 54">
              <a:extLst>
                <a:ext uri="{FF2B5EF4-FFF2-40B4-BE49-F238E27FC236}">
                  <a16:creationId xmlns:a16="http://schemas.microsoft.com/office/drawing/2014/main" id="{5A98F6B7-2E93-47AA-96ED-7D8D417F10E2}"/>
                </a:ext>
              </a:extLst>
            </p:cNvPr>
            <p:cNvPicPr>
              <a:picLocks noChangeAspect="1"/>
            </p:cNvPicPr>
            <p:nvPr/>
          </p:nvPicPr>
          <p:blipFill>
            <a:blip r:embed="rId3"/>
            <a:stretch>
              <a:fillRect/>
            </a:stretch>
          </p:blipFill>
          <p:spPr>
            <a:xfrm>
              <a:off x="6988235" y="5262471"/>
              <a:ext cx="509703" cy="343522"/>
            </a:xfrm>
            <a:prstGeom prst="rect">
              <a:avLst/>
            </a:prstGeom>
          </p:spPr>
        </p:pic>
        <p:pic>
          <p:nvPicPr>
            <p:cNvPr id="56" name="Picture 55">
              <a:extLst>
                <a:ext uri="{FF2B5EF4-FFF2-40B4-BE49-F238E27FC236}">
                  <a16:creationId xmlns:a16="http://schemas.microsoft.com/office/drawing/2014/main" id="{0B9D56F5-7096-4F49-84B7-EE4BB4299C1A}"/>
                </a:ext>
              </a:extLst>
            </p:cNvPr>
            <p:cNvPicPr>
              <a:picLocks noChangeAspect="1"/>
            </p:cNvPicPr>
            <p:nvPr/>
          </p:nvPicPr>
          <p:blipFill>
            <a:blip r:embed="rId6"/>
            <a:stretch>
              <a:fillRect/>
            </a:stretch>
          </p:blipFill>
          <p:spPr>
            <a:xfrm>
              <a:off x="10777750" y="5042015"/>
              <a:ext cx="764100" cy="759406"/>
            </a:xfrm>
            <a:prstGeom prst="rect">
              <a:avLst/>
            </a:prstGeom>
          </p:spPr>
        </p:pic>
      </p:grpSp>
      <p:sp>
        <p:nvSpPr>
          <p:cNvPr id="29" name="Rectangle 4">
            <a:extLst>
              <a:ext uri="{FF2B5EF4-FFF2-40B4-BE49-F238E27FC236}">
                <a16:creationId xmlns:a16="http://schemas.microsoft.com/office/drawing/2014/main" id="{18507E72-737C-47FA-A0A2-61B823E6F273}"/>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14926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07D2-6BE6-5749-BDEC-8BC0D5E946EF}"/>
              </a:ext>
            </a:extLst>
          </p:cNvPr>
          <p:cNvSpPr>
            <a:spLocks noGrp="1"/>
          </p:cNvSpPr>
          <p:nvPr>
            <p:ph type="ctrTitle"/>
          </p:nvPr>
        </p:nvSpPr>
        <p:spPr>
          <a:xfrm>
            <a:off x="1207007" y="1"/>
            <a:ext cx="10984993" cy="6858000"/>
          </a:xfrm>
        </p:spPr>
        <p:txBody>
          <a:bodyPr anchor="ctr"/>
          <a:lstStyle/>
          <a:p>
            <a:r>
              <a:rPr lang="en-US" sz="6600" b="1" dirty="0">
                <a:solidFill>
                  <a:schemeClr val="bg2"/>
                </a:solidFill>
                <a:latin typeface="CiscoSansTT" panose="020B0503020201020303" pitchFamily="34" charset="0"/>
                <a:cs typeface="CiscoSansTT" panose="020B0503020201020303" pitchFamily="34" charset="0"/>
              </a:rPr>
              <a:t>Customer Offers</a:t>
            </a:r>
          </a:p>
        </p:txBody>
      </p:sp>
    </p:spTree>
    <p:extLst>
      <p:ext uri="{BB962C8B-B14F-4D97-AF65-F5344CB8AC3E}">
        <p14:creationId xmlns:p14="http://schemas.microsoft.com/office/powerpoint/2010/main" val="397126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51D35CE-7401-4B80-8F82-CC3602060320}"/>
              </a:ext>
            </a:extLst>
          </p:cNvPr>
          <p:cNvSpPr>
            <a:spLocks noGrp="1"/>
          </p:cNvSpPr>
          <p:nvPr>
            <p:ph type="title"/>
          </p:nvPr>
        </p:nvSpPr>
        <p:spPr>
          <a:xfrm>
            <a:off x="636907" y="2352721"/>
            <a:ext cx="4080277" cy="2068781"/>
          </a:xfrm>
        </p:spPr>
        <p:txBody>
          <a:bodyPr/>
          <a:lstStyle/>
          <a:p>
            <a:r>
              <a:rPr lang="en-US" sz="4000" b="1" dirty="0">
                <a:solidFill>
                  <a:schemeClr val="bg2"/>
                </a:solidFill>
              </a:rPr>
              <a:t>Cybercrime Protection Customer Offers</a:t>
            </a:r>
          </a:p>
        </p:txBody>
      </p:sp>
      <p:grpSp>
        <p:nvGrpSpPr>
          <p:cNvPr id="27" name="Group 26">
            <a:extLst>
              <a:ext uri="{FF2B5EF4-FFF2-40B4-BE49-F238E27FC236}">
                <a16:creationId xmlns:a16="http://schemas.microsoft.com/office/drawing/2014/main" id="{B9A975E1-3E66-F740-9672-838EA44E6A80}"/>
              </a:ext>
            </a:extLst>
          </p:cNvPr>
          <p:cNvGrpSpPr/>
          <p:nvPr/>
        </p:nvGrpSpPr>
        <p:grpSpPr>
          <a:xfrm>
            <a:off x="6390843" y="803740"/>
            <a:ext cx="5493709" cy="5250519"/>
            <a:chOff x="6227362" y="833923"/>
            <a:chExt cx="5826932" cy="5568991"/>
          </a:xfrm>
        </p:grpSpPr>
        <p:pic>
          <p:nvPicPr>
            <p:cNvPr id="28" name="Picture 27">
              <a:extLst>
                <a:ext uri="{FF2B5EF4-FFF2-40B4-BE49-F238E27FC236}">
                  <a16:creationId xmlns:a16="http://schemas.microsoft.com/office/drawing/2014/main" id="{03CCAF7D-EB0F-D54C-8C7E-FA9308BCA3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1840" y="4576202"/>
              <a:ext cx="1826712" cy="1826712"/>
            </a:xfrm>
            <a:prstGeom prst="rect">
              <a:avLst/>
            </a:prstGeom>
          </p:spPr>
        </p:pic>
        <p:pic>
          <p:nvPicPr>
            <p:cNvPr id="29" name="Picture 28">
              <a:extLst>
                <a:ext uri="{FF2B5EF4-FFF2-40B4-BE49-F238E27FC236}">
                  <a16:creationId xmlns:a16="http://schemas.microsoft.com/office/drawing/2014/main" id="{07A6E6F8-B4DC-9648-86A3-7D1772D7A6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96400" y="4576202"/>
              <a:ext cx="1826712" cy="1826712"/>
            </a:xfrm>
            <a:prstGeom prst="rect">
              <a:avLst/>
            </a:prstGeom>
          </p:spPr>
        </p:pic>
        <p:pic>
          <p:nvPicPr>
            <p:cNvPr id="30" name="Picture 29">
              <a:extLst>
                <a:ext uri="{FF2B5EF4-FFF2-40B4-BE49-F238E27FC236}">
                  <a16:creationId xmlns:a16="http://schemas.microsoft.com/office/drawing/2014/main" id="{D3581CD5-8B8F-004B-AAF7-22412CD861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7154188" y="833923"/>
              <a:ext cx="1826712" cy="1826712"/>
            </a:xfrm>
            <a:prstGeom prst="rect">
              <a:avLst/>
            </a:prstGeom>
          </p:spPr>
        </p:pic>
        <p:pic>
          <p:nvPicPr>
            <p:cNvPr id="31" name="Picture 30">
              <a:extLst>
                <a:ext uri="{FF2B5EF4-FFF2-40B4-BE49-F238E27FC236}">
                  <a16:creationId xmlns:a16="http://schemas.microsoft.com/office/drawing/2014/main" id="{340F4B06-0D67-6447-BE89-62EC14D0F68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14226" y="833923"/>
              <a:ext cx="1826712" cy="1826712"/>
            </a:xfrm>
            <a:prstGeom prst="rect">
              <a:avLst/>
            </a:prstGeom>
          </p:spPr>
        </p:pic>
        <p:pic>
          <p:nvPicPr>
            <p:cNvPr id="32" name="Picture 31">
              <a:extLst>
                <a:ext uri="{FF2B5EF4-FFF2-40B4-BE49-F238E27FC236}">
                  <a16:creationId xmlns:a16="http://schemas.microsoft.com/office/drawing/2014/main" id="{B8E6DA54-DB72-8C41-902F-DF8CAFBDD52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27472" y="2660635"/>
              <a:ext cx="1826712" cy="1826712"/>
            </a:xfrm>
            <a:prstGeom prst="rect">
              <a:avLst/>
            </a:prstGeom>
          </p:spPr>
        </p:pic>
        <p:pic>
          <p:nvPicPr>
            <p:cNvPr id="33" name="Picture 32">
              <a:extLst>
                <a:ext uri="{FF2B5EF4-FFF2-40B4-BE49-F238E27FC236}">
                  <a16:creationId xmlns:a16="http://schemas.microsoft.com/office/drawing/2014/main" id="{0478A2F3-98C4-ED48-AD9B-809B4AB45AD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27362" y="2660635"/>
              <a:ext cx="1826712" cy="1826712"/>
            </a:xfrm>
            <a:prstGeom prst="rect">
              <a:avLst/>
            </a:prstGeom>
          </p:spPr>
        </p:pic>
        <p:pic>
          <p:nvPicPr>
            <p:cNvPr id="34" name="Picture 33">
              <a:extLst>
                <a:ext uri="{FF2B5EF4-FFF2-40B4-BE49-F238E27FC236}">
                  <a16:creationId xmlns:a16="http://schemas.microsoft.com/office/drawing/2014/main" id="{CC71B43E-2804-B34E-89C6-CB43A5028BF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227582" y="2660635"/>
              <a:ext cx="1826712" cy="1826712"/>
            </a:xfrm>
            <a:prstGeom prst="rect">
              <a:avLst/>
            </a:prstGeom>
          </p:spPr>
        </p:pic>
      </p:grpSp>
      <p:sp>
        <p:nvSpPr>
          <p:cNvPr id="11" name="Rectangle 4">
            <a:extLst>
              <a:ext uri="{FF2B5EF4-FFF2-40B4-BE49-F238E27FC236}">
                <a16:creationId xmlns:a16="http://schemas.microsoft.com/office/drawing/2014/main" id="{D73EDA32-A811-4E63-92C9-41CE919255CA}"/>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83708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11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5999E8A-D760-445F-BF26-A2B0B5F9FAD3}"/>
              </a:ext>
            </a:extLst>
          </p:cNvPr>
          <p:cNvSpPr>
            <a:spLocks noGrp="1"/>
          </p:cNvSpPr>
          <p:nvPr>
            <p:ph type="title" idx="4294967295"/>
          </p:nvPr>
        </p:nvSpPr>
        <p:spPr>
          <a:xfrm>
            <a:off x="6741452" y="529061"/>
            <a:ext cx="4881562" cy="1000125"/>
          </a:xfrm>
        </p:spPr>
        <p:txBody>
          <a:bodyPr/>
          <a:lstStyle/>
          <a:p>
            <a:r>
              <a:rPr lang="en-US" sz="3200" b="1" dirty="0">
                <a:solidFill>
                  <a:schemeClr val="tx2"/>
                </a:solidFill>
              </a:rPr>
              <a:t>Cybercrime Protection</a:t>
            </a:r>
          </a:p>
        </p:txBody>
      </p:sp>
      <p:sp>
        <p:nvSpPr>
          <p:cNvPr id="6" name="Text Placeholder 13">
            <a:extLst>
              <a:ext uri="{FF2B5EF4-FFF2-40B4-BE49-F238E27FC236}">
                <a16:creationId xmlns:a16="http://schemas.microsoft.com/office/drawing/2014/main" id="{E4D1C7AD-3B15-9B49-BDB7-0A745818AB2F}"/>
              </a:ext>
            </a:extLst>
          </p:cNvPr>
          <p:cNvSpPr txBox="1">
            <a:spLocks/>
          </p:cNvSpPr>
          <p:nvPr/>
        </p:nvSpPr>
        <p:spPr>
          <a:xfrm>
            <a:off x="6741452" y="2561389"/>
            <a:ext cx="4882699" cy="3020856"/>
          </a:xfrm>
          <a:prstGeom prst="rect">
            <a:avLst/>
          </a:prstGeom>
        </p:spPr>
        <p:txBody>
          <a:bodyPr lIns="91420" tIns="45711" rIns="91420" bIns="45711">
            <a:noAutofit/>
          </a:bodyPr>
          <a:lstStyle>
            <a:lvl1pPr marL="232828" indent="-156629" algn="l" defTabSz="912261" rtl="0" eaLnBrk="1" fontAlgn="base" hangingPunct="1">
              <a:lnSpc>
                <a:spcPct val="95000"/>
              </a:lnSpc>
              <a:spcBef>
                <a:spcPts val="1480"/>
              </a:spcBef>
              <a:spcAft>
                <a:spcPct val="0"/>
              </a:spcAft>
              <a:buClr>
                <a:schemeClr val="tx2"/>
              </a:buClr>
              <a:buSzPct val="60000"/>
              <a:buFont typeface="Arial"/>
              <a:buChar char="•"/>
              <a:defRPr lang="en-US" sz="2667" b="0" i="0" kern="1200">
                <a:solidFill>
                  <a:schemeClr val="bg1"/>
                </a:solidFill>
                <a:latin typeface="+mn-lt"/>
                <a:ea typeface="CiscoSansTT Thin" charset="0"/>
                <a:cs typeface="CiscoSansTT Thin" charset="0"/>
              </a:defRPr>
            </a:lvl1pPr>
            <a:lvl2pPr marL="385224" indent="-152396" algn="l" defTabSz="912261" rtl="0" eaLnBrk="1" fontAlgn="base" hangingPunct="1">
              <a:lnSpc>
                <a:spcPct val="95000"/>
              </a:lnSpc>
              <a:spcBef>
                <a:spcPts val="600"/>
              </a:spcBef>
              <a:spcAft>
                <a:spcPct val="0"/>
              </a:spcAft>
              <a:buClr>
                <a:schemeClr val="tx2"/>
              </a:buClr>
              <a:buSzPct val="60000"/>
              <a:buFont typeface="Arial"/>
              <a:buChar char="•"/>
              <a:defRPr lang="en-US" sz="2400" b="0" i="0" kern="1200">
                <a:solidFill>
                  <a:schemeClr val="bg1"/>
                </a:solidFill>
                <a:latin typeface="+mn-lt"/>
                <a:ea typeface="CiscoSansTT Thin" charset="0"/>
                <a:cs typeface="CiscoSansTT Thin" charset="0"/>
              </a:defRPr>
            </a:lvl2pPr>
            <a:lvl3pPr marL="537620" indent="-152396" algn="l" defTabSz="912261" rtl="0" eaLnBrk="1" fontAlgn="base" hangingPunct="1">
              <a:lnSpc>
                <a:spcPct val="95000"/>
              </a:lnSpc>
              <a:spcBef>
                <a:spcPts val="833"/>
              </a:spcBef>
              <a:spcAft>
                <a:spcPct val="0"/>
              </a:spcAft>
              <a:buClr>
                <a:schemeClr val="tx2"/>
              </a:buClr>
              <a:buSzPct val="60000"/>
              <a:buFont typeface="Arial"/>
              <a:buChar char="•"/>
              <a:defRPr lang="en-US" sz="2133" b="0" i="0" kern="1200">
                <a:solidFill>
                  <a:schemeClr val="bg1"/>
                </a:solidFill>
                <a:latin typeface="+mn-lt"/>
                <a:ea typeface="CiscoSansTT Thin" charset="0"/>
                <a:cs typeface="CiscoSansTT Thin" charset="0"/>
              </a:defRPr>
            </a:lvl3pPr>
            <a:lvl4pPr marL="690016" indent="-152396" algn="l" defTabSz="912261" rtl="0" eaLnBrk="1" fontAlgn="base" hangingPunct="1">
              <a:lnSpc>
                <a:spcPct val="95000"/>
              </a:lnSpc>
              <a:spcBef>
                <a:spcPts val="833"/>
              </a:spcBef>
              <a:spcAft>
                <a:spcPct val="0"/>
              </a:spcAft>
              <a:buClr>
                <a:schemeClr val="tx2"/>
              </a:buClr>
              <a:buSzPct val="60000"/>
              <a:buFont typeface="Arial"/>
              <a:buChar char="•"/>
              <a:defRPr lang="en-US" sz="1867" b="0" i="0" kern="1200">
                <a:solidFill>
                  <a:schemeClr val="bg1"/>
                </a:solidFill>
                <a:latin typeface="+mn-lt"/>
                <a:ea typeface="CiscoSansTT Thin" charset="0"/>
                <a:cs typeface="CiscoSansTT Thin" charset="0"/>
              </a:defRPr>
            </a:lvl4pPr>
            <a:lvl5pPr marL="842412" indent="-152396" algn="l" defTabSz="912261" rtl="0" eaLnBrk="1" fontAlgn="base" hangingPunct="1">
              <a:lnSpc>
                <a:spcPct val="95000"/>
              </a:lnSpc>
              <a:spcBef>
                <a:spcPts val="833"/>
              </a:spcBef>
              <a:spcAft>
                <a:spcPct val="0"/>
              </a:spcAft>
              <a:buClr>
                <a:schemeClr val="tx2"/>
              </a:buClr>
              <a:buSzPct val="60000"/>
              <a:buFont typeface="Arial"/>
              <a:buChar char="•"/>
              <a:defRPr lang="en-US" sz="1600" b="0" i="0" kern="1200">
                <a:solidFill>
                  <a:schemeClr val="bg1"/>
                </a:solidFill>
                <a:latin typeface="+mn-lt"/>
                <a:ea typeface="CiscoSansTT Thin" charset="0"/>
                <a:cs typeface="CiscoSansTT Thin" charset="0"/>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buClr>
                <a:srgbClr val="00B0F0"/>
              </a:buClr>
            </a:pPr>
            <a:r>
              <a:rPr lang="en-US" sz="2400" b="1" dirty="0">
                <a:solidFill>
                  <a:srgbClr val="00B0F0"/>
                </a:solidFill>
              </a:rPr>
              <a:t>For:</a:t>
            </a:r>
            <a:r>
              <a:rPr lang="en-US" sz="2400" b="1" dirty="0">
                <a:solidFill>
                  <a:schemeClr val="tx2"/>
                </a:solidFill>
              </a:rPr>
              <a:t> </a:t>
            </a:r>
            <a:r>
              <a:rPr lang="en-US" sz="2000" dirty="0">
                <a:solidFill>
                  <a:schemeClr val="tx2"/>
                </a:solidFill>
              </a:rPr>
              <a:t>All vertical markets, particularly small and medium-sized managed service providers</a:t>
            </a:r>
            <a:br>
              <a:rPr lang="en-US" sz="2000" dirty="0">
                <a:solidFill>
                  <a:schemeClr val="tx1">
                    <a:lumMod val="95000"/>
                  </a:schemeClr>
                </a:solidFill>
              </a:rPr>
            </a:br>
            <a:endParaRPr lang="en-US" sz="2000" dirty="0">
              <a:solidFill>
                <a:schemeClr val="tx1">
                  <a:lumMod val="95000"/>
                </a:schemeClr>
              </a:solidFill>
            </a:endParaRPr>
          </a:p>
          <a:p>
            <a:pPr>
              <a:lnSpc>
                <a:spcPct val="110000"/>
              </a:lnSpc>
              <a:buClr>
                <a:srgbClr val="00B0F0"/>
              </a:buClr>
            </a:pPr>
            <a:r>
              <a:rPr lang="en-US" sz="2400" b="1" dirty="0">
                <a:solidFill>
                  <a:srgbClr val="00B0F0"/>
                </a:solidFill>
              </a:rPr>
              <a:t>Cisco products: </a:t>
            </a:r>
            <a:r>
              <a:rPr lang="en-US" sz="2000" dirty="0">
                <a:solidFill>
                  <a:schemeClr val="tx2"/>
                </a:solidFill>
              </a:rPr>
              <a:t>Duo, AMP, Umbrella, Cloud Mailbox Defense, Meraki MX appliance</a:t>
            </a:r>
          </a:p>
        </p:txBody>
      </p:sp>
      <p:sp>
        <p:nvSpPr>
          <p:cNvPr id="2" name="TextBox 1">
            <a:extLst>
              <a:ext uri="{FF2B5EF4-FFF2-40B4-BE49-F238E27FC236}">
                <a16:creationId xmlns:a16="http://schemas.microsoft.com/office/drawing/2014/main" id="{B1003952-A368-C54E-A6EC-6E46CE25AD95}"/>
              </a:ext>
            </a:extLst>
          </p:cNvPr>
          <p:cNvSpPr txBox="1"/>
          <p:nvPr/>
        </p:nvSpPr>
        <p:spPr>
          <a:xfrm>
            <a:off x="6741453" y="1561263"/>
            <a:ext cx="4882699" cy="707886"/>
          </a:xfrm>
          <a:prstGeom prst="rect">
            <a:avLst/>
          </a:prstGeom>
          <a:noFill/>
        </p:spPr>
        <p:txBody>
          <a:bodyPr wrap="square" rtlCol="0">
            <a:spAutoFit/>
          </a:bodyPr>
          <a:lstStyle/>
          <a:p>
            <a:pPr marL="57150" indent="0">
              <a:buNone/>
            </a:pPr>
            <a:r>
              <a:rPr lang="en-US" sz="2000" dirty="0">
                <a:solidFill>
                  <a:schemeClr val="tx2"/>
                </a:solidFill>
                <a:latin typeface="+mn-lt"/>
              </a:rPr>
              <a:t>Protection from hackers that steal data and disrupt business</a:t>
            </a:r>
          </a:p>
        </p:txBody>
      </p:sp>
      <p:pic>
        <p:nvPicPr>
          <p:cNvPr id="4" name="Picture 3" descr="A picture containing person, indoor, holding, table&#10;&#10;Description automatically generated">
            <a:extLst>
              <a:ext uri="{FF2B5EF4-FFF2-40B4-BE49-F238E27FC236}">
                <a16:creationId xmlns:a16="http://schemas.microsoft.com/office/drawing/2014/main" id="{5811C21D-4D3E-9641-A0BE-02C51B254924}"/>
              </a:ext>
            </a:extLst>
          </p:cNvPr>
          <p:cNvPicPr>
            <a:picLocks noChangeAspect="1"/>
          </p:cNvPicPr>
          <p:nvPr/>
        </p:nvPicPr>
        <p:blipFill rotWithShape="1">
          <a:blip r:embed="rId3"/>
          <a:srcRect l="22854" t="-611" r="20080" b="1591"/>
          <a:stretch/>
        </p:blipFill>
        <p:spPr>
          <a:xfrm>
            <a:off x="0" y="-68580"/>
            <a:ext cx="5987845" cy="6926580"/>
          </a:xfrm>
          <a:prstGeom prst="rect">
            <a:avLst/>
          </a:prstGeom>
        </p:spPr>
      </p:pic>
      <p:sp>
        <p:nvSpPr>
          <p:cNvPr id="8" name="Rectangle 4">
            <a:extLst>
              <a:ext uri="{FF2B5EF4-FFF2-40B4-BE49-F238E27FC236}">
                <a16:creationId xmlns:a16="http://schemas.microsoft.com/office/drawing/2014/main" id="{1BDC16B5-038A-48E2-81D0-FD9C6538943D}"/>
              </a:ext>
            </a:extLst>
          </p:cNvPr>
          <p:cNvSpPr>
            <a:spLocks noChangeArrowheads="1"/>
          </p:cNvSpPr>
          <p:nvPr/>
        </p:nvSpPr>
        <p:spPr bwMode="ltGray">
          <a:xfrm>
            <a:off x="765726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34223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74A87CE-3DC8-1349-8309-6A68EC53CD6C}"/>
              </a:ext>
            </a:extLst>
          </p:cNvPr>
          <p:cNvSpPr txBox="1">
            <a:spLocks/>
          </p:cNvSpPr>
          <p:nvPr/>
        </p:nvSpPr>
        <p:spPr bwMode="auto">
          <a:xfrm>
            <a:off x="640080"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noAutofit/>
          </a:bodyPr>
          <a:lstStyle>
            <a:lvl1pPr marL="244794" indent="-533277" algn="l" defTabSz="912261" rtl="0" eaLnBrk="1" fontAlgn="base" hangingPunct="1">
              <a:lnSpc>
                <a:spcPct val="90000"/>
              </a:lnSpc>
              <a:spcBef>
                <a:spcPct val="0"/>
              </a:spcBef>
              <a:spcAft>
                <a:spcPct val="0"/>
              </a:spcAft>
              <a:defRPr lang="en-US" sz="5333" b="0" i="1" u="none" kern="1200" spc="0" baseline="0">
                <a:solidFill>
                  <a:schemeClr val="bg1"/>
                </a:solidFill>
                <a:latin typeface="+mj-lt"/>
                <a:ea typeface="CiscoSansTT Thin" charset="0"/>
                <a:cs typeface="CiscoSans Thin"/>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marL="244794" marR="0" lvl="0" indent="-533277" algn="l" defTabSz="912261" rtl="0" eaLnBrk="1" fontAlgn="base" latinLnBrk="0" hangingPunct="1">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iscoSansTT ExtraLight"/>
              </a:rPr>
              <a:t>Help Secure </a:t>
            </a:r>
            <a:r>
              <a:rPr lang="en-US" sz="3200" b="1" i="0" dirty="0">
                <a:solidFill>
                  <a:srgbClr val="FFFFFF"/>
                </a:solidFill>
                <a:latin typeface="CiscoSansTT ExtraLight"/>
              </a:rPr>
              <a:t>S</a:t>
            </a:r>
            <a:r>
              <a:rPr kumimoji="0" lang="en-US" sz="3200" b="1" i="0" u="none" strike="noStrike" kern="1200" cap="none" spc="0" normalizeH="0" baseline="0" noProof="0" dirty="0">
                <a:ln>
                  <a:noFill/>
                </a:ln>
                <a:solidFill>
                  <a:srgbClr val="FFFFFF"/>
                </a:solidFill>
                <a:effectLst/>
                <a:uLnTx/>
                <a:uFillTx/>
                <a:latin typeface="CiscoSansTT ExtraLight"/>
              </a:rPr>
              <a:t>mall Businesses</a:t>
            </a:r>
          </a:p>
        </p:txBody>
      </p:sp>
      <p:sp>
        <p:nvSpPr>
          <p:cNvPr id="22" name="TextBox 21">
            <a:extLst>
              <a:ext uri="{FF2B5EF4-FFF2-40B4-BE49-F238E27FC236}">
                <a16:creationId xmlns:a16="http://schemas.microsoft.com/office/drawing/2014/main" id="{710461AF-E7A4-5142-8693-F3AB3983F66C}"/>
              </a:ext>
            </a:extLst>
          </p:cNvPr>
          <p:cNvSpPr txBox="1"/>
          <p:nvPr/>
        </p:nvSpPr>
        <p:spPr>
          <a:xfrm>
            <a:off x="640080" y="1350053"/>
            <a:ext cx="10911840" cy="1938992"/>
          </a:xfrm>
          <a:prstGeom prst="rect">
            <a:avLst/>
          </a:prstGeom>
          <a:noFill/>
        </p:spPr>
        <p:txBody>
          <a:bodyPr wrap="square" rtlCol="0">
            <a:spAutoFit/>
          </a:bodyPr>
          <a:lstStyle/>
          <a:p>
            <a:pPr lvl="0"/>
            <a:r>
              <a:rPr lang="en-US" dirty="0">
                <a:solidFill>
                  <a:srgbClr val="FFFFFF"/>
                </a:solidFill>
                <a:latin typeface="CiscoSansTT ExtraLight"/>
              </a:rPr>
              <a:t>Small business owners know that security needs to be a priority because cybercrime can severely affect and disrupt the operations of any organization, of any size, in any industry, anywhere in the world. The tools they use to connect and secure their businesses workers must be affordable, reliable, and simple to use. </a:t>
            </a:r>
          </a:p>
          <a:p>
            <a:pPr lvl="0"/>
            <a:endParaRPr lang="en-US" sz="1200" dirty="0">
              <a:solidFill>
                <a:srgbClr val="FFFFFF"/>
              </a:solidFill>
              <a:latin typeface="CiscoSansTT ExtraLight"/>
            </a:endParaRPr>
          </a:p>
          <a:p>
            <a:pPr lvl="0"/>
            <a:r>
              <a:rPr lang="en-US" dirty="0">
                <a:solidFill>
                  <a:srgbClr val="FFFFFF"/>
                </a:solidFill>
                <a:latin typeface="CiscoSansTT ExtraLight"/>
              </a:rPr>
              <a:t>With Cisco® Designed cloud-based security solutions, you can help small business leaders secure four vulnerable areas: </a:t>
            </a:r>
          </a:p>
        </p:txBody>
      </p:sp>
      <p:grpSp>
        <p:nvGrpSpPr>
          <p:cNvPr id="4" name="Group 3">
            <a:extLst>
              <a:ext uri="{FF2B5EF4-FFF2-40B4-BE49-F238E27FC236}">
                <a16:creationId xmlns:a16="http://schemas.microsoft.com/office/drawing/2014/main" id="{7DE6726B-0F8D-4051-8BCE-B61055063FFA}"/>
              </a:ext>
            </a:extLst>
          </p:cNvPr>
          <p:cNvGrpSpPr/>
          <p:nvPr/>
        </p:nvGrpSpPr>
        <p:grpSpPr>
          <a:xfrm>
            <a:off x="877060" y="3513280"/>
            <a:ext cx="10180147" cy="2360456"/>
            <a:chOff x="877060" y="3534629"/>
            <a:chExt cx="10180147" cy="2360456"/>
          </a:xfrm>
        </p:grpSpPr>
        <p:sp>
          <p:nvSpPr>
            <p:cNvPr id="10" name="TextBox 9">
              <a:extLst>
                <a:ext uri="{FF2B5EF4-FFF2-40B4-BE49-F238E27FC236}">
                  <a16:creationId xmlns:a16="http://schemas.microsoft.com/office/drawing/2014/main" id="{98460959-CFC7-D942-9563-F17325B60525}"/>
                </a:ext>
              </a:extLst>
            </p:cNvPr>
            <p:cNvSpPr txBox="1"/>
            <p:nvPr/>
          </p:nvSpPr>
          <p:spPr>
            <a:xfrm>
              <a:off x="877060" y="5494975"/>
              <a:ext cx="2120657" cy="400110"/>
            </a:xfrm>
            <a:prstGeom prst="rect">
              <a:avLst/>
            </a:prstGeom>
            <a:noFill/>
          </p:spPr>
          <p:txBody>
            <a:bodyPr wrap="square" rtlCol="0">
              <a:spAutoFit/>
            </a:bodyPr>
            <a:lstStyle/>
            <a:p>
              <a:pPr lvl="0" algn="ctr"/>
              <a:r>
                <a:rPr lang="en-US" sz="2000" b="1" dirty="0">
                  <a:solidFill>
                    <a:srgbClr val="FFFFFF"/>
                  </a:solidFill>
                  <a:latin typeface="CiscoSansTT ExtraLight"/>
                </a:rPr>
                <a:t>People</a:t>
              </a:r>
            </a:p>
          </p:txBody>
        </p:sp>
        <p:sp>
          <p:nvSpPr>
            <p:cNvPr id="13" name="TextBox 12">
              <a:extLst>
                <a:ext uri="{FF2B5EF4-FFF2-40B4-BE49-F238E27FC236}">
                  <a16:creationId xmlns:a16="http://schemas.microsoft.com/office/drawing/2014/main" id="{0539DB0E-599C-D246-BF8A-7CC3055756A8}"/>
                </a:ext>
              </a:extLst>
            </p:cNvPr>
            <p:cNvSpPr txBox="1"/>
            <p:nvPr/>
          </p:nvSpPr>
          <p:spPr>
            <a:xfrm>
              <a:off x="9169571" y="5494975"/>
              <a:ext cx="1887636" cy="400110"/>
            </a:xfrm>
            <a:prstGeom prst="rect">
              <a:avLst/>
            </a:prstGeom>
            <a:noFill/>
          </p:spPr>
          <p:txBody>
            <a:bodyPr wrap="square" rtlCol="0">
              <a:spAutoFit/>
            </a:bodyPr>
            <a:lstStyle/>
            <a:p>
              <a:pPr lvl="0" algn="ctr"/>
              <a:r>
                <a:rPr lang="en-US" sz="2000" b="1" dirty="0">
                  <a:solidFill>
                    <a:srgbClr val="FFFFFF"/>
                  </a:solidFill>
                  <a:latin typeface="CiscoSansTT ExtraLight"/>
                </a:rPr>
                <a:t>Network </a:t>
              </a:r>
            </a:p>
          </p:txBody>
        </p:sp>
        <p:sp>
          <p:nvSpPr>
            <p:cNvPr id="30" name="TextBox 29">
              <a:extLst>
                <a:ext uri="{FF2B5EF4-FFF2-40B4-BE49-F238E27FC236}">
                  <a16:creationId xmlns:a16="http://schemas.microsoft.com/office/drawing/2014/main" id="{40BD9655-8ED0-4342-97FC-00A579B79B37}"/>
                </a:ext>
              </a:extLst>
            </p:cNvPr>
            <p:cNvSpPr txBox="1"/>
            <p:nvPr/>
          </p:nvSpPr>
          <p:spPr>
            <a:xfrm>
              <a:off x="3641230" y="5494975"/>
              <a:ext cx="2120657" cy="400110"/>
            </a:xfrm>
            <a:prstGeom prst="rect">
              <a:avLst/>
            </a:prstGeom>
            <a:noFill/>
          </p:spPr>
          <p:txBody>
            <a:bodyPr wrap="square" rtlCol="0">
              <a:spAutoFit/>
            </a:bodyPr>
            <a:lstStyle/>
            <a:p>
              <a:pPr lvl="0" algn="ctr"/>
              <a:r>
                <a:rPr lang="en-US" sz="2000" b="1" dirty="0">
                  <a:solidFill>
                    <a:srgbClr val="FFFFFF"/>
                  </a:solidFill>
                  <a:latin typeface="CiscoSansTT ExtraLight"/>
                </a:rPr>
                <a:t>Devices</a:t>
              </a:r>
            </a:p>
          </p:txBody>
        </p:sp>
        <p:pic>
          <p:nvPicPr>
            <p:cNvPr id="25" name="Picture 24">
              <a:extLst>
                <a:ext uri="{FF2B5EF4-FFF2-40B4-BE49-F238E27FC236}">
                  <a16:creationId xmlns:a16="http://schemas.microsoft.com/office/drawing/2014/main" id="{A4A2206D-B193-7646-AAC4-C91E1BE56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882" y="3534629"/>
              <a:ext cx="1832376" cy="1828800"/>
            </a:xfrm>
            <a:prstGeom prst="rect">
              <a:avLst/>
            </a:prstGeom>
          </p:spPr>
        </p:pic>
        <p:pic>
          <p:nvPicPr>
            <p:cNvPr id="33" name="Picture 32">
              <a:extLst>
                <a:ext uri="{FF2B5EF4-FFF2-40B4-BE49-F238E27FC236}">
                  <a16:creationId xmlns:a16="http://schemas.microsoft.com/office/drawing/2014/main" id="{FCA2A3DC-FFF1-46B9-BD96-34ED9B9973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28407" y="3534629"/>
              <a:ext cx="1828800" cy="1828800"/>
            </a:xfrm>
            <a:prstGeom prst="rect">
              <a:avLst/>
            </a:prstGeom>
          </p:spPr>
        </p:pic>
        <p:pic>
          <p:nvPicPr>
            <p:cNvPr id="21" name="Picture 20">
              <a:extLst>
                <a:ext uri="{FF2B5EF4-FFF2-40B4-BE49-F238E27FC236}">
                  <a16:creationId xmlns:a16="http://schemas.microsoft.com/office/drawing/2014/main" id="{6489808D-CFCE-1546-B99A-9B134FD6EF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59774" y="3534629"/>
              <a:ext cx="1828800" cy="1828800"/>
            </a:xfrm>
            <a:prstGeom prst="rect">
              <a:avLst/>
            </a:prstGeom>
          </p:spPr>
        </p:pic>
        <p:pic>
          <p:nvPicPr>
            <p:cNvPr id="28" name="Picture 27">
              <a:extLst>
                <a:ext uri="{FF2B5EF4-FFF2-40B4-BE49-F238E27FC236}">
                  <a16:creationId xmlns:a16="http://schemas.microsoft.com/office/drawing/2014/main" id="{C7E7BF2B-9E61-9445-9D1C-81AD94E7EC7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94090" y="3534629"/>
              <a:ext cx="1828800" cy="1828800"/>
            </a:xfrm>
            <a:prstGeom prst="rect">
              <a:avLst/>
            </a:prstGeom>
          </p:spPr>
        </p:pic>
        <p:sp>
          <p:nvSpPr>
            <p:cNvPr id="34" name="TextBox 33">
              <a:extLst>
                <a:ext uri="{FF2B5EF4-FFF2-40B4-BE49-F238E27FC236}">
                  <a16:creationId xmlns:a16="http://schemas.microsoft.com/office/drawing/2014/main" id="{DAE71C57-66AB-0F40-A812-BD922DDC12D4}"/>
                </a:ext>
              </a:extLst>
            </p:cNvPr>
            <p:cNvSpPr txBox="1"/>
            <p:nvPr/>
          </p:nvSpPr>
          <p:spPr>
            <a:xfrm>
              <a:off x="6405400" y="5494975"/>
              <a:ext cx="2120657" cy="400110"/>
            </a:xfrm>
            <a:prstGeom prst="rect">
              <a:avLst/>
            </a:prstGeom>
            <a:noFill/>
          </p:spPr>
          <p:txBody>
            <a:bodyPr wrap="square" rtlCol="0">
              <a:spAutoFit/>
            </a:bodyPr>
            <a:lstStyle/>
            <a:p>
              <a:pPr lvl="0" algn="ctr"/>
              <a:r>
                <a:rPr lang="en-US" sz="2000" b="1" dirty="0">
                  <a:solidFill>
                    <a:srgbClr val="FFFFFF"/>
                  </a:solidFill>
                  <a:latin typeface="CiscoSansTT ExtraLight"/>
                </a:rPr>
                <a:t>Email</a:t>
              </a:r>
            </a:p>
          </p:txBody>
        </p:sp>
      </p:grpSp>
      <p:sp>
        <p:nvSpPr>
          <p:cNvPr id="19" name="Rectangle 4">
            <a:extLst>
              <a:ext uri="{FF2B5EF4-FFF2-40B4-BE49-F238E27FC236}">
                <a16:creationId xmlns:a16="http://schemas.microsoft.com/office/drawing/2014/main" id="{B65B79C2-EFE7-44E3-9B59-FEDFF3B86249}"/>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bg2"/>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2282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7CD4D1-745C-4FBB-B02E-DB5414E63E30}"/>
              </a:ext>
            </a:extLst>
          </p:cNvPr>
          <p:cNvGrpSpPr/>
          <p:nvPr/>
        </p:nvGrpSpPr>
        <p:grpSpPr>
          <a:xfrm>
            <a:off x="0" y="2951132"/>
            <a:ext cx="12022283" cy="2881753"/>
            <a:chOff x="0" y="3474720"/>
            <a:chExt cx="12022283" cy="2498007"/>
          </a:xfrm>
          <a:solidFill>
            <a:schemeClr val="accent1"/>
          </a:solidFill>
        </p:grpSpPr>
        <p:sp>
          <p:nvSpPr>
            <p:cNvPr id="25" name="Rounded Rectangle 12">
              <a:extLst>
                <a:ext uri="{FF2B5EF4-FFF2-40B4-BE49-F238E27FC236}">
                  <a16:creationId xmlns:a16="http://schemas.microsoft.com/office/drawing/2014/main" id="{6B483636-62ED-4A8D-B010-49FEC136D22C}"/>
                </a:ext>
              </a:extLst>
            </p:cNvPr>
            <p:cNvSpPr/>
            <p:nvPr/>
          </p:nvSpPr>
          <p:spPr>
            <a:xfrm rot="5400000">
              <a:off x="6213082" y="163527"/>
              <a:ext cx="2498007" cy="912039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eaLnBrk="0" hangingPunct="0">
                <a:lnSpc>
                  <a:spcPct val="85000"/>
                </a:lnSpc>
                <a:spcBef>
                  <a:spcPct val="50000"/>
                </a:spcBef>
              </a:pPr>
              <a:endParaRPr lang="en-US" sz="1700" dirty="0">
                <a:solidFill>
                  <a:schemeClr val="accent1"/>
                </a:solidFill>
              </a:endParaRPr>
            </a:p>
          </p:txBody>
        </p:sp>
        <p:sp>
          <p:nvSpPr>
            <p:cNvPr id="26" name="Rectangle 25">
              <a:extLst>
                <a:ext uri="{FF2B5EF4-FFF2-40B4-BE49-F238E27FC236}">
                  <a16:creationId xmlns:a16="http://schemas.microsoft.com/office/drawing/2014/main" id="{1B272270-940E-40C2-B010-DF5FBF7A1160}"/>
                </a:ext>
              </a:extLst>
            </p:cNvPr>
            <p:cNvSpPr/>
            <p:nvPr/>
          </p:nvSpPr>
          <p:spPr>
            <a:xfrm>
              <a:off x="0" y="3474720"/>
              <a:ext cx="9416392" cy="249800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grpSp>
      <p:sp>
        <p:nvSpPr>
          <p:cNvPr id="3" name="Title 2">
            <a:extLst>
              <a:ext uri="{FF2B5EF4-FFF2-40B4-BE49-F238E27FC236}">
                <a16:creationId xmlns:a16="http://schemas.microsoft.com/office/drawing/2014/main" id="{FF787E2C-3BB6-2C42-8978-EBA8A3652CFC}"/>
              </a:ext>
            </a:extLst>
          </p:cNvPr>
          <p:cNvSpPr>
            <a:spLocks noGrp="1"/>
          </p:cNvSpPr>
          <p:nvPr>
            <p:ph type="title"/>
          </p:nvPr>
        </p:nvSpPr>
        <p:spPr>
          <a:xfrm>
            <a:off x="640080" y="455085"/>
            <a:ext cx="11127317" cy="975783"/>
          </a:xfrm>
        </p:spPr>
        <p:txBody>
          <a:bodyPr/>
          <a:lstStyle/>
          <a:p>
            <a:r>
              <a:rPr lang="en-US" sz="3200" b="1" dirty="0"/>
              <a:t>Security Is Vital to Small Business Survival</a:t>
            </a:r>
          </a:p>
        </p:txBody>
      </p:sp>
      <p:sp>
        <p:nvSpPr>
          <p:cNvPr id="4" name="TextBox 3">
            <a:extLst>
              <a:ext uri="{FF2B5EF4-FFF2-40B4-BE49-F238E27FC236}">
                <a16:creationId xmlns:a16="http://schemas.microsoft.com/office/drawing/2014/main" id="{FFA45CA9-5EDD-AF45-8CD5-C21FEA7428F1}"/>
              </a:ext>
            </a:extLst>
          </p:cNvPr>
          <p:cNvSpPr txBox="1"/>
          <p:nvPr/>
        </p:nvSpPr>
        <p:spPr>
          <a:xfrm>
            <a:off x="640080" y="1317601"/>
            <a:ext cx="10914420" cy="1200329"/>
          </a:xfrm>
          <a:prstGeom prst="rect">
            <a:avLst/>
          </a:prstGeom>
          <a:noFill/>
        </p:spPr>
        <p:txBody>
          <a:bodyPr wrap="square" rtlCol="0">
            <a:spAutoFit/>
          </a:bodyPr>
          <a:lstStyle/>
          <a:p>
            <a:r>
              <a:rPr lang="en-US" dirty="0">
                <a:solidFill>
                  <a:schemeClr val="tx2"/>
                </a:solidFill>
                <a:latin typeface="+mn-lt"/>
              </a:rPr>
              <a:t>Small businesses, regardless of size, should never compromise on security. Employees often need to share sensitive information, and when small businesses support remote employees, they have multiple sites and devices that are subject to attack. Small businesses face threats to their very existence if they fall victim to a cybersecurity breach. </a:t>
            </a:r>
          </a:p>
        </p:txBody>
      </p:sp>
      <p:sp>
        <p:nvSpPr>
          <p:cNvPr id="14" name="Rectangle: Rounded Corners 13">
            <a:extLst>
              <a:ext uri="{FF2B5EF4-FFF2-40B4-BE49-F238E27FC236}">
                <a16:creationId xmlns:a16="http://schemas.microsoft.com/office/drawing/2014/main" id="{AC7CA657-BC9E-114C-ABA8-EDAF682A5332}"/>
              </a:ext>
            </a:extLst>
          </p:cNvPr>
          <p:cNvSpPr/>
          <p:nvPr/>
        </p:nvSpPr>
        <p:spPr>
          <a:xfrm flipH="1">
            <a:off x="5950235" y="2419888"/>
            <a:ext cx="2743200" cy="3657600"/>
          </a:xfrm>
          <a:prstGeom prst="roundRect">
            <a:avLst>
              <a:gd name="adj" fmla="val 7500"/>
            </a:avLst>
          </a:prstGeom>
          <a:solidFill>
            <a:schemeClr val="accent2"/>
          </a:solidFill>
          <a:ln>
            <a:noFill/>
          </a:ln>
          <a:effectLst>
            <a:outerShdw sx="0" sy="0" rotWithShape="0">
              <a:scrgbClr r="0" g="0" b="0"/>
            </a:outerShdw>
          </a:effectLst>
          <a:extLst>
            <a:ext uri="{E45631CC-5BF2-4c18-A39C-3461C7D3F71A}">
              <a14:hiddenSp3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dirty="0">
              <a:solidFill>
                <a:schemeClr val="tx1">
                  <a:lumMod val="50000"/>
                </a:schemeClr>
              </a:solidFill>
              <a:latin typeface="CiscoSansTT" panose="020B0503020201020303" pitchFamily="34" charset="0"/>
              <a:cs typeface="CiscoSansTT" panose="020B0503020201020303" pitchFamily="34" charset="0"/>
            </a:endParaRPr>
          </a:p>
        </p:txBody>
      </p:sp>
      <p:sp>
        <p:nvSpPr>
          <p:cNvPr id="15" name="TextBox 14">
            <a:extLst>
              <a:ext uri="{FF2B5EF4-FFF2-40B4-BE49-F238E27FC236}">
                <a16:creationId xmlns:a16="http://schemas.microsoft.com/office/drawing/2014/main" id="{4DCEB52A-93C8-304B-825C-43FFBA57ADE0}"/>
              </a:ext>
            </a:extLst>
          </p:cNvPr>
          <p:cNvSpPr txBox="1"/>
          <p:nvPr/>
        </p:nvSpPr>
        <p:spPr>
          <a:xfrm>
            <a:off x="6124945" y="2451642"/>
            <a:ext cx="2355093" cy="1555455"/>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91440" tIns="45720" rIns="91440" bIns="45720" rtlCol="0">
            <a:noAutofit/>
          </a:bodyPr>
          <a:lstStyle/>
          <a:p>
            <a:pPr algn="ctr"/>
            <a:r>
              <a:rPr lang="en-US" sz="6600" b="1">
                <a:solidFill>
                  <a:schemeClr val="bg2"/>
                </a:solidFill>
                <a:latin typeface="CiscoSansTT" panose="020B0503020201020303" pitchFamily="34" charset="0"/>
                <a:cs typeface="CiscoSansTT" panose="020B0503020201020303" pitchFamily="34" charset="0"/>
              </a:rPr>
              <a:t>76</a:t>
            </a:r>
            <a:r>
              <a:rPr lang="en-US" sz="6600" b="1" dirty="0">
                <a:solidFill>
                  <a:schemeClr val="bg2"/>
                </a:solidFill>
                <a:latin typeface="CiscoSansTT" panose="020B0503020201020303" pitchFamily="34" charset="0"/>
                <a:cs typeface="CiscoSansTT" panose="020B0503020201020303" pitchFamily="34" charset="0"/>
              </a:rPr>
              <a:t>% </a:t>
            </a:r>
            <a:br>
              <a:rPr lang="en-US" sz="6600" b="1" dirty="0">
                <a:solidFill>
                  <a:schemeClr val="bg2"/>
                </a:solidFill>
                <a:latin typeface="CiscoSansTT" panose="020B0503020201020303" pitchFamily="34" charset="0"/>
                <a:cs typeface="CiscoSansTT" panose="020B0503020201020303" pitchFamily="34" charset="0"/>
              </a:rPr>
            </a:br>
            <a:r>
              <a:rPr lang="en-US" sz="1400" dirty="0">
                <a:solidFill>
                  <a:schemeClr val="bg2"/>
                </a:solidFill>
                <a:latin typeface="CiscoSansTT ExtraLight" panose="020B0303020201020303" pitchFamily="34" charset="0"/>
                <a:cs typeface="CiscoSansTT ExtraLight" panose="020B0303020201020303" pitchFamily="34" charset="0"/>
              </a:rPr>
              <a:t>of small businesses worldwide have reported </a:t>
            </a:r>
            <a:br>
              <a:rPr lang="en-US" sz="1400" dirty="0">
                <a:solidFill>
                  <a:schemeClr val="bg2"/>
                </a:solidFill>
                <a:latin typeface="CiscoSansTT ExtraLight" panose="020B0303020201020303" pitchFamily="34" charset="0"/>
                <a:cs typeface="CiscoSansTT ExtraLight" panose="020B0303020201020303" pitchFamily="34" charset="0"/>
              </a:rPr>
            </a:br>
            <a:r>
              <a:rPr lang="en-US" sz="1400" dirty="0">
                <a:solidFill>
                  <a:schemeClr val="bg2"/>
                </a:solidFill>
                <a:latin typeface="CiscoSansTT ExtraLight" panose="020B0303020201020303" pitchFamily="34" charset="0"/>
                <a:cs typeface="CiscoSansTT ExtraLight" panose="020B0303020201020303" pitchFamily="34" charset="0"/>
              </a:rPr>
              <a:t>a cyberattack</a:t>
            </a:r>
            <a:r>
              <a:rPr lang="en-US" sz="1400" baseline="30000" dirty="0">
                <a:solidFill>
                  <a:schemeClr val="bg2"/>
                </a:solidFill>
                <a:latin typeface="CiscoSansTT ExtraLight" panose="020B0303020201020303" pitchFamily="34" charset="0"/>
                <a:cs typeface="CiscoSansTT ExtraLight" panose="020B0303020201020303" pitchFamily="34" charset="0"/>
              </a:rPr>
              <a:t>1</a:t>
            </a:r>
            <a:endParaRPr lang="en-US" sz="1200" baseline="30000" dirty="0">
              <a:solidFill>
                <a:schemeClr val="bg2"/>
              </a:solidFill>
              <a:latin typeface="CiscoSansTT ExtraLight" panose="020B0303020201020303" pitchFamily="34" charset="0"/>
              <a:cs typeface="CiscoSansTT ExtraLight" panose="020B0303020201020303" pitchFamily="34" charset="0"/>
            </a:endParaRPr>
          </a:p>
        </p:txBody>
      </p:sp>
      <p:sp>
        <p:nvSpPr>
          <p:cNvPr id="16" name="TextBox 15">
            <a:extLst>
              <a:ext uri="{FF2B5EF4-FFF2-40B4-BE49-F238E27FC236}">
                <a16:creationId xmlns:a16="http://schemas.microsoft.com/office/drawing/2014/main" id="{CE749961-8ACB-3C44-BEDD-CF06A9A2FD52}"/>
              </a:ext>
            </a:extLst>
          </p:cNvPr>
          <p:cNvSpPr txBox="1"/>
          <p:nvPr/>
        </p:nvSpPr>
        <p:spPr>
          <a:xfrm>
            <a:off x="6124945" y="4250031"/>
            <a:ext cx="2355092" cy="1809235"/>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91440" tIns="45720" rIns="91440" bIns="45720" rtlCol="0">
            <a:noAutofit/>
          </a:bodyPr>
          <a:lstStyle/>
          <a:p>
            <a:pPr algn="ctr"/>
            <a:r>
              <a:rPr lang="en-US" sz="6600" b="1" dirty="0">
                <a:solidFill>
                  <a:schemeClr val="bg2"/>
                </a:solidFill>
                <a:latin typeface="CiscoSansTT" panose="020B0503020201020303" pitchFamily="34" charset="0"/>
                <a:cs typeface="CiscoSansTT" panose="020B0503020201020303" pitchFamily="34" charset="0"/>
              </a:rPr>
              <a:t>43% </a:t>
            </a:r>
            <a:br>
              <a:rPr lang="en-US" sz="6600" b="1" dirty="0">
                <a:solidFill>
                  <a:schemeClr val="bg2"/>
                </a:solidFill>
                <a:latin typeface="CiscoSansTT" panose="020B0503020201020303" pitchFamily="34" charset="0"/>
                <a:cs typeface="CiscoSansTT" panose="020B0503020201020303" pitchFamily="34" charset="0"/>
              </a:rPr>
            </a:br>
            <a:r>
              <a:rPr lang="en-US" sz="1400" dirty="0">
                <a:solidFill>
                  <a:schemeClr val="bg2"/>
                </a:solidFill>
                <a:latin typeface="CiscoSansTT ExtraLight" panose="020B0303020201020303" pitchFamily="34" charset="0"/>
                <a:cs typeface="CiscoSansTT ExtraLight" panose="020B0303020201020303" pitchFamily="34" charset="0"/>
              </a:rPr>
              <a:t>of all cyberattacks target small businesses</a:t>
            </a:r>
            <a:r>
              <a:rPr lang="en-US" sz="1400" baseline="30000" dirty="0">
                <a:solidFill>
                  <a:schemeClr val="bg2"/>
                </a:solidFill>
                <a:latin typeface="CiscoSansTT ExtraLight" panose="020B0303020201020303" pitchFamily="34" charset="0"/>
                <a:cs typeface="CiscoSansTT ExtraLight" panose="020B0303020201020303" pitchFamily="34" charset="0"/>
              </a:rPr>
              <a:t>2</a:t>
            </a:r>
            <a:endParaRPr lang="en-US" sz="1200" baseline="30000" dirty="0">
              <a:solidFill>
                <a:schemeClr val="bg2"/>
              </a:solidFill>
              <a:latin typeface="CiscoSansTT ExtraLight" panose="020B0303020201020303" pitchFamily="34" charset="0"/>
              <a:cs typeface="CiscoSansTT ExtraLight" panose="020B0303020201020303" pitchFamily="34" charset="0"/>
            </a:endParaRPr>
          </a:p>
        </p:txBody>
      </p:sp>
      <p:cxnSp>
        <p:nvCxnSpPr>
          <p:cNvPr id="17" name="Straight Connector 16">
            <a:extLst>
              <a:ext uri="{FF2B5EF4-FFF2-40B4-BE49-F238E27FC236}">
                <a16:creationId xmlns:a16="http://schemas.microsoft.com/office/drawing/2014/main" id="{7F13A884-F8DF-2246-B848-123BD721A89D}"/>
              </a:ext>
            </a:extLst>
          </p:cNvPr>
          <p:cNvCxnSpPr>
            <a:cxnSpLocks/>
          </p:cNvCxnSpPr>
          <p:nvPr/>
        </p:nvCxnSpPr>
        <p:spPr>
          <a:xfrm>
            <a:off x="6332028" y="4364331"/>
            <a:ext cx="197739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8F461462-412F-8E4E-BF64-5DEF37FEEB32}"/>
              </a:ext>
            </a:extLst>
          </p:cNvPr>
          <p:cNvSpPr/>
          <p:nvPr/>
        </p:nvSpPr>
        <p:spPr>
          <a:xfrm flipH="1">
            <a:off x="8838579" y="2440633"/>
            <a:ext cx="2743199" cy="3657600"/>
          </a:xfrm>
          <a:prstGeom prst="roundRect">
            <a:avLst>
              <a:gd name="adj" fmla="val 6667"/>
            </a:avLst>
          </a:prstGeom>
          <a:solidFill>
            <a:schemeClr val="accent5"/>
          </a:solidFill>
          <a:ln>
            <a:noFill/>
          </a:ln>
          <a:effectLst>
            <a:outerShdw sx="0" sy="0" rotWithShape="0">
              <a:scrgbClr r="0" g="0" b="0"/>
            </a:outerShdw>
          </a:effectLst>
          <a:extLst>
            <a:ext uri="{E45631CC-5BF2-4c18-A39C-3461C7D3F71A}">
              <a14:hiddenSp3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endParaRPr lang="en-US" dirty="0">
              <a:solidFill>
                <a:schemeClr val="tx1">
                  <a:lumMod val="50000"/>
                </a:schemeClr>
              </a:solidFill>
              <a:latin typeface="CiscoSansTT" panose="020B0503020201020303" pitchFamily="34" charset="0"/>
              <a:cs typeface="CiscoSansTT" panose="020B0503020201020303" pitchFamily="34" charset="0"/>
            </a:endParaRPr>
          </a:p>
        </p:txBody>
      </p:sp>
      <p:sp>
        <p:nvSpPr>
          <p:cNvPr id="18" name="TextBox 17">
            <a:extLst>
              <a:ext uri="{FF2B5EF4-FFF2-40B4-BE49-F238E27FC236}">
                <a16:creationId xmlns:a16="http://schemas.microsoft.com/office/drawing/2014/main" id="{FEBDB663-A61C-0C44-B736-3DF6FFA18355}"/>
              </a:ext>
            </a:extLst>
          </p:cNvPr>
          <p:cNvSpPr txBox="1"/>
          <p:nvPr/>
        </p:nvSpPr>
        <p:spPr>
          <a:xfrm flipH="1">
            <a:off x="9327038" y="2448537"/>
            <a:ext cx="1873273" cy="943655"/>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91440" tIns="45720" rIns="91440" bIns="45720" rtlCol="0">
            <a:noAutofit/>
          </a:bodyPr>
          <a:lstStyle/>
          <a:p>
            <a:pPr algn="ctr"/>
            <a:r>
              <a:rPr lang="en-US" sz="6600" b="1" spc="-200" dirty="0">
                <a:solidFill>
                  <a:schemeClr val="bg2"/>
                </a:solidFill>
                <a:latin typeface="CiscoSansTT" panose="020B0503020201020303" pitchFamily="34" charset="0"/>
                <a:ea typeface="CiscoSansTT ExtraLight" pitchFamily="34" charset="0"/>
                <a:cs typeface="CiscoSansTT" panose="020B0503020201020303" pitchFamily="34" charset="0"/>
              </a:rPr>
              <a:t>87%</a:t>
            </a:r>
          </a:p>
        </p:txBody>
      </p:sp>
      <p:sp>
        <p:nvSpPr>
          <p:cNvPr id="12" name="TextBox 11">
            <a:extLst>
              <a:ext uri="{FF2B5EF4-FFF2-40B4-BE49-F238E27FC236}">
                <a16:creationId xmlns:a16="http://schemas.microsoft.com/office/drawing/2014/main" id="{94EFDAA6-8559-E44D-8228-FCA1DD3A3F6D}"/>
              </a:ext>
            </a:extLst>
          </p:cNvPr>
          <p:cNvSpPr txBox="1"/>
          <p:nvPr/>
        </p:nvSpPr>
        <p:spPr>
          <a:xfrm flipH="1">
            <a:off x="9115868" y="3462227"/>
            <a:ext cx="2188619" cy="468250"/>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91440" tIns="45720" rIns="91440" bIns="45720" rtlCol="0">
            <a:noAutofit/>
          </a:bodyPr>
          <a:lstStyle/>
          <a:p>
            <a:pPr algn="ctr"/>
            <a:r>
              <a:rPr lang="en-US" sz="1400" dirty="0">
                <a:solidFill>
                  <a:schemeClr val="bg2"/>
                </a:solidFill>
                <a:latin typeface="CiscoSansTT ExtraLight" panose="020B0303020201020303" pitchFamily="34" charset="0"/>
                <a:cs typeface="CiscoSansTT ExtraLight" panose="020B0303020201020303" pitchFamily="34" charset="0"/>
              </a:rPr>
              <a:t>of small business executives say security </a:t>
            </a:r>
            <a:br>
              <a:rPr lang="en-US" sz="1400" dirty="0">
                <a:solidFill>
                  <a:schemeClr val="bg2"/>
                </a:solidFill>
                <a:latin typeface="CiscoSansTT ExtraLight" panose="020B0303020201020303" pitchFamily="34" charset="0"/>
                <a:cs typeface="CiscoSansTT ExtraLight" panose="020B0303020201020303" pitchFamily="34" charset="0"/>
              </a:rPr>
            </a:br>
            <a:r>
              <a:rPr lang="en-US" sz="1400" dirty="0">
                <a:solidFill>
                  <a:schemeClr val="bg2"/>
                </a:solidFill>
                <a:latin typeface="CiscoSansTT ExtraLight" panose="020B0303020201020303" pitchFamily="34" charset="0"/>
                <a:cs typeface="CiscoSansTT ExtraLight" panose="020B0303020201020303" pitchFamily="34" charset="0"/>
              </a:rPr>
              <a:t>is a high priority</a:t>
            </a:r>
            <a:r>
              <a:rPr lang="en-US" sz="1400" baseline="30000" dirty="0">
                <a:solidFill>
                  <a:schemeClr val="bg2"/>
                </a:solidFill>
                <a:latin typeface="CiscoSansTT ExtraLight" panose="020B0303020201020303" pitchFamily="34" charset="0"/>
                <a:cs typeface="CiscoSansTT ExtraLight" panose="020B0303020201020303" pitchFamily="34" charset="0"/>
              </a:rPr>
              <a:t>3</a:t>
            </a:r>
          </a:p>
        </p:txBody>
      </p:sp>
      <p:sp>
        <p:nvSpPr>
          <p:cNvPr id="32" name="TextBox 31">
            <a:extLst>
              <a:ext uri="{FF2B5EF4-FFF2-40B4-BE49-F238E27FC236}">
                <a16:creationId xmlns:a16="http://schemas.microsoft.com/office/drawing/2014/main" id="{286BDE76-0A57-134C-993D-B9DB551355B1}"/>
              </a:ext>
            </a:extLst>
          </p:cNvPr>
          <p:cNvSpPr txBox="1"/>
          <p:nvPr/>
        </p:nvSpPr>
        <p:spPr>
          <a:xfrm>
            <a:off x="484256" y="3133971"/>
            <a:ext cx="5188688" cy="2516073"/>
          </a:xfrm>
          <a:prstGeom prst="rect">
            <a:avLst/>
          </a:prstGeom>
          <a:noFill/>
        </p:spPr>
        <p:txBody>
          <a:bodyPr wrap="square" rtlCol="0">
            <a:spAutoFit/>
          </a:bodyPr>
          <a:lstStyle/>
          <a:p>
            <a:r>
              <a:rPr lang="en-US" sz="1750" dirty="0">
                <a:solidFill>
                  <a:schemeClr val="bg2"/>
                </a:solidFill>
                <a:latin typeface="+mn-lt"/>
              </a:rPr>
              <a:t>Cyberattacks get more sophisticated all the time. But keeping ahead of the bad guys is exhausting, and finding the right solutions to protect people, devices, emails, and the network can get complicated. </a:t>
            </a:r>
          </a:p>
          <a:p>
            <a:endParaRPr lang="en-US" sz="1200" dirty="0">
              <a:solidFill>
                <a:schemeClr val="bg2"/>
              </a:solidFill>
              <a:latin typeface="+mn-lt"/>
            </a:endParaRPr>
          </a:p>
          <a:p>
            <a:r>
              <a:rPr lang="en-US" sz="1750" dirty="0">
                <a:solidFill>
                  <a:schemeClr val="bg2"/>
                </a:solidFill>
                <a:latin typeface="+mn-lt"/>
              </a:rPr>
              <a:t>Many businesses resort to disjointed tools from multiple vendors, leaving them with a complicated mess that’s still riddled with security holes. </a:t>
            </a:r>
          </a:p>
        </p:txBody>
      </p:sp>
      <p:sp>
        <p:nvSpPr>
          <p:cNvPr id="5" name="TextBox 4">
            <a:extLst>
              <a:ext uri="{FF2B5EF4-FFF2-40B4-BE49-F238E27FC236}">
                <a16:creationId xmlns:a16="http://schemas.microsoft.com/office/drawing/2014/main" id="{F5E79724-D521-F448-BF96-2AB33E7F8E30}"/>
              </a:ext>
            </a:extLst>
          </p:cNvPr>
          <p:cNvSpPr txBox="1"/>
          <p:nvPr/>
        </p:nvSpPr>
        <p:spPr>
          <a:xfrm>
            <a:off x="5922957" y="6147523"/>
            <a:ext cx="5631543" cy="620683"/>
          </a:xfrm>
          <a:prstGeom prst="rect">
            <a:avLst/>
          </a:prstGeom>
          <a:noFill/>
        </p:spPr>
        <p:txBody>
          <a:bodyPr wrap="square" rtlCol="0">
            <a:spAutoFit/>
          </a:bodyPr>
          <a:lstStyle/>
          <a:p>
            <a:pPr>
              <a:lnSpc>
                <a:spcPct val="150000"/>
              </a:lnSpc>
            </a:pPr>
            <a:r>
              <a:rPr lang="en-US" sz="800" dirty="0">
                <a:solidFill>
                  <a:schemeClr val="accent1"/>
                </a:solidFill>
                <a:latin typeface="+mn-lt"/>
              </a:rPr>
              <a:t>1.</a:t>
            </a:r>
            <a:r>
              <a:rPr lang="en-US" sz="800" u="sng" dirty="0">
                <a:hlinkClick r:id="rId3"/>
              </a:rPr>
              <a:t>https://www.zdnet.com/article/76-percent-of-us-businesses-have-experienced-a-cyberattack-in-the-past-year/</a:t>
            </a:r>
            <a:br>
              <a:rPr lang="en-US" sz="800" u="sng" dirty="0"/>
            </a:br>
            <a:r>
              <a:rPr lang="en-US" sz="800" dirty="0">
                <a:solidFill>
                  <a:schemeClr val="accent1"/>
                </a:solidFill>
                <a:latin typeface="+mn-lt"/>
              </a:rPr>
              <a:t>2.</a:t>
            </a:r>
            <a:r>
              <a:rPr lang="en-US" sz="800" u="sng" dirty="0">
                <a:latin typeface="+mn-lt"/>
                <a:hlinkClick r:id="rId4"/>
              </a:rPr>
              <a:t>https://enterprise.verizon.com/resources/reports/dbir/</a:t>
            </a:r>
            <a:endParaRPr lang="en-US" sz="800" dirty="0">
              <a:latin typeface="+mn-lt"/>
            </a:endParaRPr>
          </a:p>
          <a:p>
            <a:pPr>
              <a:lnSpc>
                <a:spcPct val="150000"/>
              </a:lnSpc>
            </a:pPr>
            <a:r>
              <a:rPr lang="en-US" sz="800" dirty="0">
                <a:solidFill>
                  <a:schemeClr val="accent1"/>
                </a:solidFill>
                <a:latin typeface="+mn-lt"/>
              </a:rPr>
              <a:t>3.</a:t>
            </a:r>
            <a:r>
              <a:rPr lang="en-US" sz="800" u="sng" dirty="0">
                <a:latin typeface="+mn-lt"/>
                <a:hlinkClick r:id="rId5"/>
              </a:rPr>
              <a:t>https://www.cisco.com/c/en/us/products/security/ciso-benchmark-report-2020.html</a:t>
            </a:r>
            <a:endParaRPr lang="en-US" sz="800" dirty="0">
              <a:latin typeface="+mn-lt"/>
            </a:endParaRPr>
          </a:p>
        </p:txBody>
      </p:sp>
      <p:pic>
        <p:nvPicPr>
          <p:cNvPr id="21" name="Picture 20">
            <a:extLst>
              <a:ext uri="{FF2B5EF4-FFF2-40B4-BE49-F238E27FC236}">
                <a16:creationId xmlns:a16="http://schemas.microsoft.com/office/drawing/2014/main" id="{29762A60-A542-194D-8A81-02D1200F968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31401" y="4335874"/>
            <a:ext cx="1285875" cy="1285875"/>
          </a:xfrm>
          <a:prstGeom prst="rect">
            <a:avLst/>
          </a:prstGeom>
        </p:spPr>
      </p:pic>
      <p:sp>
        <p:nvSpPr>
          <p:cNvPr id="22" name="Rectangle 4">
            <a:extLst>
              <a:ext uri="{FF2B5EF4-FFF2-40B4-BE49-F238E27FC236}">
                <a16:creationId xmlns:a16="http://schemas.microsoft.com/office/drawing/2014/main" id="{A8C26A34-3080-4C19-A998-2D59DE66C752}"/>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dirty="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05021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FE019-C9D4-4F65-82EB-1E48BFE1B9DE}"/>
              </a:ext>
            </a:extLst>
          </p:cNvPr>
          <p:cNvSpPr>
            <a:spLocks noGrp="1"/>
          </p:cNvSpPr>
          <p:nvPr>
            <p:ph type="title"/>
          </p:nvPr>
        </p:nvSpPr>
        <p:spPr>
          <a:xfrm>
            <a:off x="640080" y="455085"/>
            <a:ext cx="11127317" cy="975783"/>
          </a:xfrm>
        </p:spPr>
        <p:txBody>
          <a:bodyPr/>
          <a:lstStyle/>
          <a:p>
            <a:r>
              <a:rPr lang="en-US" sz="3200" b="1" dirty="0"/>
              <a:t>Common Customer Pain Points </a:t>
            </a:r>
          </a:p>
        </p:txBody>
      </p:sp>
      <p:grpSp>
        <p:nvGrpSpPr>
          <p:cNvPr id="2" name="Group 1">
            <a:extLst>
              <a:ext uri="{FF2B5EF4-FFF2-40B4-BE49-F238E27FC236}">
                <a16:creationId xmlns:a16="http://schemas.microsoft.com/office/drawing/2014/main" id="{D0B0717A-C5D2-4AF7-906B-9F57CA770D1B}"/>
              </a:ext>
            </a:extLst>
          </p:cNvPr>
          <p:cNvGrpSpPr/>
          <p:nvPr/>
        </p:nvGrpSpPr>
        <p:grpSpPr>
          <a:xfrm>
            <a:off x="396156" y="1591415"/>
            <a:ext cx="11399687" cy="4149305"/>
            <a:chOff x="326590" y="1657135"/>
            <a:chExt cx="11399687" cy="4149305"/>
          </a:xfrm>
        </p:grpSpPr>
        <p:sp>
          <p:nvSpPr>
            <p:cNvPr id="21" name="AutoShape 60">
              <a:extLst>
                <a:ext uri="{FF2B5EF4-FFF2-40B4-BE49-F238E27FC236}">
                  <a16:creationId xmlns:a16="http://schemas.microsoft.com/office/drawing/2014/main" id="{BB17D116-6BEA-454D-A4DA-6367341BC49A}"/>
                </a:ext>
              </a:extLst>
            </p:cNvPr>
            <p:cNvSpPr>
              <a:spLocks noChangeArrowheads="1"/>
            </p:cNvSpPr>
            <p:nvPr/>
          </p:nvSpPr>
          <p:spPr bwMode="auto">
            <a:xfrm>
              <a:off x="583871" y="2057400"/>
              <a:ext cx="2651760" cy="3749040"/>
            </a:xfrm>
            <a:prstGeom prst="roundRect">
              <a:avLst/>
            </a:prstGeom>
            <a:solidFill>
              <a:schemeClr val="tx2"/>
            </a:solidFill>
            <a:ln w="3175" algn="ctr">
              <a:noFill/>
              <a:miter lim="800000"/>
              <a:headEnd/>
              <a:tailEnd/>
            </a:ln>
            <a:effectLst/>
          </p:spPr>
          <p:txBody>
            <a:bodyPr wrap="none" lIns="0" tIns="0" rIns="0" bIns="0" anchor="ctr"/>
            <a:lstStyle/>
            <a:p>
              <a:pPr marL="0" marR="0" lvl="0" indent="0" algn="l" defTabSz="609585" rtl="0" eaLnBrk="1" fontAlgn="base" latinLnBrk="0" hangingPunct="1">
                <a:lnSpc>
                  <a:spcPct val="100000"/>
                </a:lnSpc>
                <a:spcBef>
                  <a:spcPct val="0"/>
                </a:spcBef>
                <a:spcAft>
                  <a:spcPts val="600"/>
                </a:spcAft>
                <a:buClrTx/>
                <a:buSzPct val="80000"/>
                <a:buFontTx/>
                <a:buNone/>
                <a:tabLst/>
                <a:defRPr/>
              </a:pPr>
              <a:endParaRPr kumimoji="0" lang="en-US" sz="10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22" name="AutoShape 60">
              <a:extLst>
                <a:ext uri="{FF2B5EF4-FFF2-40B4-BE49-F238E27FC236}">
                  <a16:creationId xmlns:a16="http://schemas.microsoft.com/office/drawing/2014/main" id="{75C418FC-3816-FE42-B5E7-FB48BCB2F7C7}"/>
                </a:ext>
              </a:extLst>
            </p:cNvPr>
            <p:cNvSpPr>
              <a:spLocks noChangeArrowheads="1"/>
            </p:cNvSpPr>
            <p:nvPr/>
          </p:nvSpPr>
          <p:spPr bwMode="auto">
            <a:xfrm>
              <a:off x="3414086" y="2057400"/>
              <a:ext cx="2651760" cy="3749040"/>
            </a:xfrm>
            <a:prstGeom prst="roundRect">
              <a:avLst/>
            </a:prstGeom>
            <a:solidFill>
              <a:schemeClr val="accent5"/>
            </a:solidFill>
            <a:ln w="3175" algn="ctr">
              <a:noFill/>
              <a:miter lim="800000"/>
              <a:headEnd/>
              <a:tailEnd/>
            </a:ln>
            <a:effectLst/>
          </p:spPr>
          <p:txBody>
            <a:bodyPr wrap="none" lIns="0" tIns="0" rIns="0" bIns="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Arial" charset="0"/>
              </a:endParaRPr>
            </a:p>
          </p:txBody>
        </p:sp>
        <p:sp>
          <p:nvSpPr>
            <p:cNvPr id="23" name="AutoShape 60">
              <a:extLst>
                <a:ext uri="{FF2B5EF4-FFF2-40B4-BE49-F238E27FC236}">
                  <a16:creationId xmlns:a16="http://schemas.microsoft.com/office/drawing/2014/main" id="{18D644EF-2660-0F45-93C1-13C73E1CFB70}"/>
                </a:ext>
              </a:extLst>
            </p:cNvPr>
            <p:cNvSpPr>
              <a:spLocks noChangeArrowheads="1"/>
            </p:cNvSpPr>
            <p:nvPr/>
          </p:nvSpPr>
          <p:spPr bwMode="auto">
            <a:xfrm>
              <a:off x="6244301" y="2034126"/>
              <a:ext cx="2651760" cy="3749040"/>
            </a:xfrm>
            <a:prstGeom prst="roundRect">
              <a:avLst/>
            </a:prstGeom>
            <a:solidFill>
              <a:schemeClr val="accent1"/>
            </a:solidFill>
            <a:ln w="3175" algn="ctr">
              <a:noFill/>
              <a:miter lim="800000"/>
              <a:headEnd/>
              <a:tailEnd/>
            </a:ln>
            <a:effectLst/>
          </p:spPr>
          <p:txBody>
            <a:bodyPr wrap="none" lIns="0" tIns="0" rIns="0" bIns="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Arial" charset="0"/>
              </a:endParaRPr>
            </a:p>
          </p:txBody>
        </p:sp>
        <p:sp>
          <p:nvSpPr>
            <p:cNvPr id="24" name="AutoShape 60">
              <a:extLst>
                <a:ext uri="{FF2B5EF4-FFF2-40B4-BE49-F238E27FC236}">
                  <a16:creationId xmlns:a16="http://schemas.microsoft.com/office/drawing/2014/main" id="{E649A1F7-D291-7F43-B11D-F07845A990F4}"/>
                </a:ext>
              </a:extLst>
            </p:cNvPr>
            <p:cNvSpPr>
              <a:spLocks noChangeArrowheads="1"/>
            </p:cNvSpPr>
            <p:nvPr/>
          </p:nvSpPr>
          <p:spPr bwMode="auto">
            <a:xfrm>
              <a:off x="9074517" y="2034126"/>
              <a:ext cx="2651760" cy="3749040"/>
            </a:xfrm>
            <a:prstGeom prst="roundRect">
              <a:avLst/>
            </a:prstGeom>
            <a:solidFill>
              <a:schemeClr val="accent2"/>
            </a:solidFill>
            <a:ln w="3175" algn="ctr">
              <a:noFill/>
              <a:miter lim="800000"/>
              <a:headEnd/>
              <a:tailEnd/>
            </a:ln>
            <a:effectLst/>
          </p:spPr>
          <p:txBody>
            <a:bodyPr wrap="none" lIns="0" tIns="0" rIns="0" bIns="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Arial" charset="0"/>
              </a:endParaRPr>
            </a:p>
          </p:txBody>
        </p:sp>
        <p:pic>
          <p:nvPicPr>
            <p:cNvPr id="26" name="Picture 25">
              <a:extLst>
                <a:ext uri="{FF2B5EF4-FFF2-40B4-BE49-F238E27FC236}">
                  <a16:creationId xmlns:a16="http://schemas.microsoft.com/office/drawing/2014/main" id="{01A5B741-0FE4-874D-981D-724030C91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90" y="1657135"/>
              <a:ext cx="916186" cy="914400"/>
            </a:xfrm>
            <a:prstGeom prst="rect">
              <a:avLst/>
            </a:prstGeom>
          </p:spPr>
        </p:pic>
        <p:pic>
          <p:nvPicPr>
            <p:cNvPr id="30" name="Picture 29">
              <a:extLst>
                <a:ext uri="{FF2B5EF4-FFF2-40B4-BE49-F238E27FC236}">
                  <a16:creationId xmlns:a16="http://schemas.microsoft.com/office/drawing/2014/main" id="{902702D4-ACAC-7C41-A7FF-521EC9006C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63013" y="1657135"/>
              <a:ext cx="914400" cy="914400"/>
            </a:xfrm>
            <a:prstGeom prst="rect">
              <a:avLst/>
            </a:prstGeom>
          </p:spPr>
        </p:pic>
        <p:pic>
          <p:nvPicPr>
            <p:cNvPr id="32" name="Picture 31">
              <a:extLst>
                <a:ext uri="{FF2B5EF4-FFF2-40B4-BE49-F238E27FC236}">
                  <a16:creationId xmlns:a16="http://schemas.microsoft.com/office/drawing/2014/main" id="{6B136B4A-074F-1843-94AE-29F7FE077E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68161" y="1657135"/>
              <a:ext cx="914400" cy="914400"/>
            </a:xfrm>
            <a:prstGeom prst="rect">
              <a:avLst/>
            </a:prstGeom>
          </p:spPr>
        </p:pic>
        <p:pic>
          <p:nvPicPr>
            <p:cNvPr id="35" name="Picture 34">
              <a:extLst>
                <a:ext uri="{FF2B5EF4-FFF2-40B4-BE49-F238E27FC236}">
                  <a16:creationId xmlns:a16="http://schemas.microsoft.com/office/drawing/2014/main" id="{BA0F50F1-E232-D840-81BA-D90AFAD7C6F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07395" y="1657135"/>
              <a:ext cx="914400" cy="914400"/>
            </a:xfrm>
            <a:prstGeom prst="rect">
              <a:avLst/>
            </a:prstGeom>
          </p:spPr>
        </p:pic>
        <p:sp>
          <p:nvSpPr>
            <p:cNvPr id="10" name="TextBox 9">
              <a:extLst>
                <a:ext uri="{FF2B5EF4-FFF2-40B4-BE49-F238E27FC236}">
                  <a16:creationId xmlns:a16="http://schemas.microsoft.com/office/drawing/2014/main" id="{307AF331-AD62-2D4E-8CA0-F8DD93A27EDA}"/>
                </a:ext>
              </a:extLst>
            </p:cNvPr>
            <p:cNvSpPr txBox="1"/>
            <p:nvPr/>
          </p:nvSpPr>
          <p:spPr>
            <a:xfrm>
              <a:off x="681396" y="2703358"/>
              <a:ext cx="2551715" cy="2831544"/>
            </a:xfrm>
            <a:prstGeom prst="rect">
              <a:avLst/>
            </a:prstGeom>
            <a:noFill/>
          </p:spPr>
          <p:txBody>
            <a:bodyPr wrap="square" rtlCol="0">
              <a:spAutoFit/>
            </a:bodyPr>
            <a:lstStyle/>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remote and </a:t>
              </a:r>
              <a:b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b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traveling employees securely access the network while they are away from the office? </a:t>
              </a:r>
            </a:p>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user identities </a:t>
              </a:r>
              <a:b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b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easily be verified with two-factor authentication?</a:t>
              </a:r>
            </a:p>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Are business applications </a:t>
              </a:r>
              <a:b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b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and user data protected </a:t>
              </a:r>
              <a:b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b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with strong access controls?</a:t>
              </a:r>
            </a:p>
          </p:txBody>
        </p:sp>
        <p:sp>
          <p:nvSpPr>
            <p:cNvPr id="37" name="TextBox 36">
              <a:extLst>
                <a:ext uri="{FF2B5EF4-FFF2-40B4-BE49-F238E27FC236}">
                  <a16:creationId xmlns:a16="http://schemas.microsoft.com/office/drawing/2014/main" id="{34319C1E-FADB-3A4E-9ABA-AEA42778068D}"/>
                </a:ext>
              </a:extLst>
            </p:cNvPr>
            <p:cNvSpPr txBox="1"/>
            <p:nvPr/>
          </p:nvSpPr>
          <p:spPr>
            <a:xfrm>
              <a:off x="9222237" y="2703358"/>
              <a:ext cx="2468990" cy="2662267"/>
            </a:xfrm>
            <a:prstGeom prst="rect">
              <a:avLst/>
            </a:prstGeom>
            <a:noFill/>
          </p:spPr>
          <p:txBody>
            <a:bodyPr wrap="square" rtlCol="0">
              <a:spAutoFit/>
            </a:bodyPr>
            <a:lstStyle/>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network updates be automated to ensure 24 x 7 optimum security? </a:t>
              </a:r>
            </a:p>
            <a:p>
              <a:pPr marL="156629" marR="0" lvl="0" indent="-156629"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the network easily scale to accommodate growth and expansion?</a:t>
              </a:r>
            </a:p>
            <a:p>
              <a:pPr marL="156629" marR="0" lvl="0" indent="-156629"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the entire network be managed on or off-site through an intuitive dashboard?</a:t>
              </a:r>
            </a:p>
            <a:p>
              <a:pPr marL="0" marR="0" lvl="0" indent="0" algn="l" defTabSz="609585" rtl="0" eaLnBrk="1" fontAlgn="base" latinLnBrk="0" hangingPunct="1">
                <a:lnSpc>
                  <a:spcPct val="100000"/>
                </a:lnSpc>
                <a:spcBef>
                  <a:spcPct val="0"/>
                </a:spcBef>
                <a:spcAft>
                  <a:spcPts val="600"/>
                </a:spcAft>
                <a:buClrTx/>
                <a:buSzPct val="80000"/>
                <a:buFontTx/>
                <a:buNone/>
                <a:tabLst/>
                <a:defRPr/>
              </a:pPr>
              <a:endParaRPr kumimoji="0" lang="en-US" sz="12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endParaRPr>
            </a:p>
          </p:txBody>
        </p:sp>
        <p:sp>
          <p:nvSpPr>
            <p:cNvPr id="38" name="TextBox 37">
              <a:extLst>
                <a:ext uri="{FF2B5EF4-FFF2-40B4-BE49-F238E27FC236}">
                  <a16:creationId xmlns:a16="http://schemas.microsoft.com/office/drawing/2014/main" id="{A5B92C05-66A5-A04F-AD37-ABD7A2CB4473}"/>
                </a:ext>
              </a:extLst>
            </p:cNvPr>
            <p:cNvSpPr txBox="1"/>
            <p:nvPr/>
          </p:nvSpPr>
          <p:spPr>
            <a:xfrm>
              <a:off x="6427072" y="2703358"/>
              <a:ext cx="2468990" cy="2831544"/>
            </a:xfrm>
            <a:prstGeom prst="rect">
              <a:avLst/>
            </a:prstGeom>
            <a:noFill/>
          </p:spPr>
          <p:txBody>
            <a:bodyPr wrap="square" rtlCol="0">
              <a:spAutoFit/>
            </a:bodyPr>
            <a:lstStyle/>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viruses and malware from external emails be stopped before infecting the network? </a:t>
              </a:r>
            </a:p>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Is the business protected from insider threats, account takeover and compromised email?</a:t>
              </a:r>
            </a:p>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email flow policies be easily managed without disruption to email users?</a:t>
              </a:r>
            </a:p>
          </p:txBody>
        </p:sp>
        <p:sp>
          <p:nvSpPr>
            <p:cNvPr id="39" name="TextBox 38">
              <a:extLst>
                <a:ext uri="{FF2B5EF4-FFF2-40B4-BE49-F238E27FC236}">
                  <a16:creationId xmlns:a16="http://schemas.microsoft.com/office/drawing/2014/main" id="{1937BE8A-CC02-9640-888F-77462D4A1D98}"/>
                </a:ext>
              </a:extLst>
            </p:cNvPr>
            <p:cNvSpPr txBox="1"/>
            <p:nvPr/>
          </p:nvSpPr>
          <p:spPr>
            <a:xfrm>
              <a:off x="3767850" y="2703358"/>
              <a:ext cx="2157625" cy="2877711"/>
            </a:xfrm>
            <a:prstGeom prst="rect">
              <a:avLst/>
            </a:prstGeom>
            <a:noFill/>
          </p:spPr>
          <p:txBody>
            <a:bodyPr wrap="square" rtlCol="0">
              <a:spAutoFit/>
            </a:bodyPr>
            <a:lstStyle/>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Can all devices be monitored to detect stealthy malware ? </a:t>
              </a:r>
            </a:p>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Can risky endpoints be blocked from gaining access to business applications?</a:t>
              </a:r>
            </a:p>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Can attacks be contained by quickly isolating infected endpoints? </a:t>
              </a:r>
            </a:p>
            <a:p>
              <a:pPr marL="171450" marR="0" lvl="0" indent="-171450" algn="l" defTabSz="609585" rtl="0" eaLnBrk="1" fontAlgn="base" latinLnBrk="0" hangingPunct="1">
                <a:lnSpc>
                  <a:spcPct val="100000"/>
                </a:lnSpc>
                <a:spcBef>
                  <a:spcPct val="0"/>
                </a:spcBef>
                <a:spcAft>
                  <a:spcPts val="600"/>
                </a:spcAft>
                <a:buClrTx/>
                <a:buSzPct val="80000"/>
                <a:buFont typeface="Arial" panose="020B0604020202020204" pitchFamily="34" charset="0"/>
                <a:buChar char="•"/>
                <a:tabLst/>
                <a:defRPr/>
              </a:pPr>
              <a:endPar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endParaRPr>
            </a:p>
          </p:txBody>
        </p:sp>
        <p:sp>
          <p:nvSpPr>
            <p:cNvPr id="11" name="TextBox 10">
              <a:extLst>
                <a:ext uri="{FF2B5EF4-FFF2-40B4-BE49-F238E27FC236}">
                  <a16:creationId xmlns:a16="http://schemas.microsoft.com/office/drawing/2014/main" id="{875C3130-42BC-514B-8302-0B42AB7FC20C}"/>
                </a:ext>
              </a:extLst>
            </p:cNvPr>
            <p:cNvSpPr txBox="1"/>
            <p:nvPr/>
          </p:nvSpPr>
          <p:spPr>
            <a:xfrm>
              <a:off x="1270055" y="2140568"/>
              <a:ext cx="1230990" cy="400110"/>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People</a:t>
              </a:r>
              <a:endParaRPr kumimoji="0" lang="en-US" sz="1800" b="1"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40" name="TextBox 39">
              <a:extLst>
                <a:ext uri="{FF2B5EF4-FFF2-40B4-BE49-F238E27FC236}">
                  <a16:creationId xmlns:a16="http://schemas.microsoft.com/office/drawing/2014/main" id="{019067E9-269F-2542-8E5D-95A2B082D55D}"/>
                </a:ext>
              </a:extLst>
            </p:cNvPr>
            <p:cNvSpPr txBox="1"/>
            <p:nvPr/>
          </p:nvSpPr>
          <p:spPr>
            <a:xfrm>
              <a:off x="4231167" y="2140568"/>
              <a:ext cx="1230990" cy="400110"/>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Devices</a:t>
              </a:r>
              <a:endParaRPr kumimoji="0" lang="en-US" sz="1800" b="1"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41" name="TextBox 40">
              <a:extLst>
                <a:ext uri="{FF2B5EF4-FFF2-40B4-BE49-F238E27FC236}">
                  <a16:creationId xmlns:a16="http://schemas.microsoft.com/office/drawing/2014/main" id="{096BFD06-A954-4145-B4A0-93E6020A39E3}"/>
                </a:ext>
              </a:extLst>
            </p:cNvPr>
            <p:cNvSpPr txBox="1"/>
            <p:nvPr/>
          </p:nvSpPr>
          <p:spPr>
            <a:xfrm>
              <a:off x="7046072" y="2140568"/>
              <a:ext cx="1230990" cy="400110"/>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Email</a:t>
              </a:r>
              <a:endParaRPr kumimoji="0" lang="en-US" sz="1800" b="1"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42" name="TextBox 41">
              <a:extLst>
                <a:ext uri="{FF2B5EF4-FFF2-40B4-BE49-F238E27FC236}">
                  <a16:creationId xmlns:a16="http://schemas.microsoft.com/office/drawing/2014/main" id="{92670486-4C84-5E42-BA7A-B6211EA72338}"/>
                </a:ext>
              </a:extLst>
            </p:cNvPr>
            <p:cNvSpPr txBox="1"/>
            <p:nvPr/>
          </p:nvSpPr>
          <p:spPr>
            <a:xfrm>
              <a:off x="9841237" y="2140568"/>
              <a:ext cx="1230990" cy="400110"/>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iscoSansTT ExtraLight"/>
                  <a:ea typeface="ＭＳ Ｐゴシック" charset="0"/>
                </a:rPr>
                <a:t>Network</a:t>
              </a:r>
              <a:endParaRPr kumimoji="0" lang="en-US" sz="1800" b="1" i="0" u="none" strike="noStrike" kern="1200" cap="none" spc="0" normalizeH="0" baseline="0" noProof="0" dirty="0">
                <a:ln>
                  <a:noFill/>
                </a:ln>
                <a:solidFill>
                  <a:srgbClr val="FFFFFF"/>
                </a:solidFill>
                <a:effectLst/>
                <a:uLnTx/>
                <a:uFillTx/>
                <a:latin typeface="CiscoSansTT ExtraLight"/>
                <a:ea typeface="ＭＳ Ｐゴシック" charset="0"/>
              </a:endParaRPr>
            </a:p>
          </p:txBody>
        </p:sp>
      </p:grpSp>
      <p:sp>
        <p:nvSpPr>
          <p:cNvPr id="25" name="Rectangle 4">
            <a:extLst>
              <a:ext uri="{FF2B5EF4-FFF2-40B4-BE49-F238E27FC236}">
                <a16:creationId xmlns:a16="http://schemas.microsoft.com/office/drawing/2014/main" id="{1FCBC683-71D6-4E46-820C-720100E57514}"/>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0922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1A0C0CF-816C-44A4-BBD3-586A0C33B259}"/>
              </a:ext>
            </a:extLst>
          </p:cNvPr>
          <p:cNvGrpSpPr/>
          <p:nvPr/>
        </p:nvGrpSpPr>
        <p:grpSpPr>
          <a:xfrm>
            <a:off x="462280" y="1440723"/>
            <a:ext cx="11267439" cy="4732382"/>
            <a:chOff x="499958" y="1430868"/>
            <a:chExt cx="11267439" cy="4732382"/>
          </a:xfrm>
        </p:grpSpPr>
        <p:sp>
          <p:nvSpPr>
            <p:cNvPr id="84" name="Rectangle 83"/>
            <p:cNvSpPr>
              <a:spLocks noChangeArrowheads="1"/>
            </p:cNvSpPr>
            <p:nvPr/>
          </p:nvSpPr>
          <p:spPr bwMode="auto">
            <a:xfrm>
              <a:off x="499958" y="3826180"/>
              <a:ext cx="5323159" cy="2036064"/>
            </a:xfrm>
            <a:prstGeom prst="rect">
              <a:avLst/>
            </a:prstGeom>
            <a:solidFill>
              <a:schemeClr val="bg2">
                <a:lumMod val="85000"/>
              </a:schemeClr>
            </a:solidFill>
            <a:ln w="28575" algn="ctr">
              <a:noFill/>
              <a:miter lim="800000"/>
              <a:headEnd/>
              <a:tailEnd/>
            </a:ln>
            <a:effectLst/>
          </p:spPr>
          <p:txBody>
            <a:bodyPr lIns="182880" tIns="304788" rIns="304788" bIns="304788" anchor="b"/>
            <a:lstStyle/>
            <a:p>
              <a:pPr lvl="0"/>
              <a:endParaRPr lang="en-US" sz="1400" b="1" dirty="0">
                <a:solidFill>
                  <a:srgbClr val="282828"/>
                </a:solidFill>
                <a:latin typeface="CiscoSansTT ExtraLight"/>
                <a:cs typeface="Arial" charset="0"/>
              </a:endParaRPr>
            </a:p>
          </p:txBody>
        </p:sp>
        <p:sp>
          <p:nvSpPr>
            <p:cNvPr id="85" name="Rectangle 84"/>
            <p:cNvSpPr>
              <a:spLocks noChangeArrowheads="1"/>
            </p:cNvSpPr>
            <p:nvPr/>
          </p:nvSpPr>
          <p:spPr bwMode="auto">
            <a:xfrm>
              <a:off x="499958" y="1731873"/>
              <a:ext cx="5323159" cy="2036064"/>
            </a:xfrm>
            <a:prstGeom prst="rect">
              <a:avLst/>
            </a:prstGeom>
            <a:solidFill>
              <a:schemeClr val="bg2">
                <a:lumMod val="85000"/>
              </a:schemeClr>
            </a:solidFill>
            <a:ln w="28575" algn="ctr">
              <a:noFill/>
              <a:miter lim="800000"/>
              <a:headEnd/>
              <a:tailEnd/>
            </a:ln>
            <a:effectLst/>
          </p:spPr>
          <p:txBody>
            <a:bodyPr lIns="182880" tIns="304788" rIns="304788" bIns="60957"/>
            <a:lstStyle/>
            <a:p>
              <a:pPr algn="l" eaLnBrk="1" hangingPunct="1">
                <a:spcBef>
                  <a:spcPts val="600"/>
                </a:spcBef>
              </a:pPr>
              <a:endParaRPr lang="en-US" sz="1200" dirty="0">
                <a:latin typeface="+mn-lt"/>
                <a:cs typeface="Arial" charset="0"/>
              </a:endParaRPr>
            </a:p>
          </p:txBody>
        </p:sp>
        <p:sp>
          <p:nvSpPr>
            <p:cNvPr id="86" name="Rectangle 85"/>
            <p:cNvSpPr>
              <a:spLocks noChangeArrowheads="1"/>
            </p:cNvSpPr>
            <p:nvPr/>
          </p:nvSpPr>
          <p:spPr bwMode="auto">
            <a:xfrm>
              <a:off x="5893799" y="3826180"/>
              <a:ext cx="5873598" cy="2036064"/>
            </a:xfrm>
            <a:prstGeom prst="rect">
              <a:avLst/>
            </a:prstGeom>
            <a:solidFill>
              <a:schemeClr val="bg2">
                <a:lumMod val="85000"/>
              </a:schemeClr>
            </a:solidFill>
            <a:ln w="28575" algn="ctr">
              <a:noFill/>
              <a:miter lim="800000"/>
              <a:headEnd/>
              <a:tailEnd/>
            </a:ln>
            <a:effectLst/>
          </p:spPr>
          <p:txBody>
            <a:bodyPr lIns="60957" tIns="304788" rIns="182880" bIns="304788" anchor="b"/>
            <a:lstStyle/>
            <a:p>
              <a:pPr lvl="0" algn="r"/>
              <a:endParaRPr lang="en-US" sz="1400" dirty="0">
                <a:solidFill>
                  <a:srgbClr val="282828"/>
                </a:solidFill>
                <a:latin typeface="CiscoSansTT ExtraLight"/>
                <a:cs typeface="Arial" charset="0"/>
              </a:endParaRPr>
            </a:p>
          </p:txBody>
        </p:sp>
        <p:sp>
          <p:nvSpPr>
            <p:cNvPr id="87" name="Rectangle 86"/>
            <p:cNvSpPr>
              <a:spLocks noChangeArrowheads="1"/>
            </p:cNvSpPr>
            <p:nvPr/>
          </p:nvSpPr>
          <p:spPr bwMode="auto">
            <a:xfrm>
              <a:off x="5893799" y="1731873"/>
              <a:ext cx="5873598" cy="2036064"/>
            </a:xfrm>
            <a:prstGeom prst="rect">
              <a:avLst/>
            </a:prstGeom>
            <a:solidFill>
              <a:schemeClr val="bg2">
                <a:lumMod val="85000"/>
              </a:schemeClr>
            </a:solidFill>
            <a:ln w="28575" algn="ctr">
              <a:noFill/>
              <a:miter lim="800000"/>
              <a:headEnd/>
              <a:tailEnd/>
            </a:ln>
            <a:effectLst/>
          </p:spPr>
          <p:txBody>
            <a:bodyPr lIns="64008" tIns="304788" rIns="182880" bIns="60957"/>
            <a:lstStyle/>
            <a:p>
              <a:pPr marL="285750" lvl="0" indent="-285750" algn="r">
                <a:buFont typeface="Arial" panose="020B0604020202020204" pitchFamily="34" charset="0"/>
                <a:buChar char="•"/>
              </a:pPr>
              <a:endParaRPr lang="en-US" sz="1400" b="1" dirty="0">
                <a:solidFill>
                  <a:srgbClr val="282828"/>
                </a:solidFill>
                <a:latin typeface="CiscoSansTT ExtraLight"/>
                <a:cs typeface="Arial" charset="0"/>
              </a:endParaRPr>
            </a:p>
          </p:txBody>
        </p:sp>
        <p:sp>
          <p:nvSpPr>
            <p:cNvPr id="88" name="Arc 5"/>
            <p:cNvSpPr>
              <a:spLocks/>
            </p:cNvSpPr>
            <p:nvPr/>
          </p:nvSpPr>
          <p:spPr bwMode="auto">
            <a:xfrm>
              <a:off x="5893800" y="1430868"/>
              <a:ext cx="2337071" cy="2337071"/>
            </a:xfrm>
            <a:custGeom>
              <a:avLst/>
              <a:gdLst>
                <a:gd name="T0" fmla="*/ 0 w 21600"/>
                <a:gd name="T1" fmla="*/ 0 h 21600"/>
                <a:gd name="T2" fmla="*/ 2100263 w 21600"/>
                <a:gd name="T3" fmla="*/ 2100263 h 21600"/>
                <a:gd name="T4" fmla="*/ 0 w 21600"/>
                <a:gd name="T5" fmla="*/ 210026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5"/>
            </a:solidFill>
            <a:ln w="28575">
              <a:noFill/>
              <a:round/>
              <a:headEnd/>
              <a:tailEnd/>
            </a:ln>
            <a:effectLst/>
          </p:spPr>
          <p:txBody>
            <a:bodyPr wrap="none" lIns="0" tIns="0" rIns="0" bIns="0" anchor="ctr"/>
            <a:lstStyle/>
            <a:p>
              <a:pPr algn="ctr" eaLnBrk="1" hangingPunct="1">
                <a:lnSpc>
                  <a:spcPct val="100000"/>
                </a:lnSpc>
              </a:pPr>
              <a:endParaRPr lang="en-US" sz="2800" dirty="0">
                <a:solidFill>
                  <a:schemeClr val="bg1"/>
                </a:solidFill>
                <a:latin typeface="+mn-lt"/>
                <a:cs typeface="Arial" charset="0"/>
              </a:endParaRPr>
            </a:p>
            <a:p>
              <a:pPr algn="ctr" eaLnBrk="1" hangingPunct="1">
                <a:lnSpc>
                  <a:spcPct val="100000"/>
                </a:lnSpc>
              </a:pPr>
              <a:r>
                <a:rPr lang="en-US" sz="2800" dirty="0">
                  <a:solidFill>
                    <a:schemeClr val="bg1"/>
                  </a:solidFill>
                  <a:latin typeface="+mn-lt"/>
                  <a:cs typeface="Arial" charset="0"/>
                </a:rPr>
                <a:t>Email</a:t>
              </a:r>
            </a:p>
          </p:txBody>
        </p:sp>
        <p:sp>
          <p:nvSpPr>
            <p:cNvPr id="89" name="Arc 6"/>
            <p:cNvSpPr>
              <a:spLocks/>
            </p:cNvSpPr>
            <p:nvPr/>
          </p:nvSpPr>
          <p:spPr bwMode="auto">
            <a:xfrm flipH="1">
              <a:off x="3486047" y="1430868"/>
              <a:ext cx="2337069" cy="2337071"/>
            </a:xfrm>
            <a:custGeom>
              <a:avLst/>
              <a:gdLst>
                <a:gd name="T0" fmla="*/ 0 w 21600"/>
                <a:gd name="T1" fmla="*/ 0 h 21600"/>
                <a:gd name="T2" fmla="*/ 2100262 w 21600"/>
                <a:gd name="T3" fmla="*/ 2100263 h 21600"/>
                <a:gd name="T4" fmla="*/ 0 w 21600"/>
                <a:gd name="T5" fmla="*/ 210026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solidFill>
            <a:ln w="28575">
              <a:noFill/>
              <a:round/>
              <a:headEnd/>
              <a:tailEnd/>
            </a:ln>
            <a:effectLst/>
          </p:spPr>
          <p:txBody>
            <a:bodyPr wrap="none" lIns="0" tIns="0" rIns="0" bIns="0" anchor="ctr"/>
            <a:lstStyle/>
            <a:p>
              <a:pPr algn="ctr" eaLnBrk="1" hangingPunct="1">
                <a:lnSpc>
                  <a:spcPct val="100000"/>
                </a:lnSpc>
              </a:pPr>
              <a:endParaRPr lang="en-US" sz="2800" dirty="0">
                <a:solidFill>
                  <a:schemeClr val="bg2"/>
                </a:solidFill>
                <a:latin typeface="+mn-lt"/>
                <a:cs typeface="Arial" charset="0"/>
              </a:endParaRPr>
            </a:p>
            <a:p>
              <a:pPr algn="ctr" eaLnBrk="1" hangingPunct="1">
                <a:lnSpc>
                  <a:spcPct val="100000"/>
                </a:lnSpc>
              </a:pPr>
              <a:r>
                <a:rPr lang="en-US" sz="2800" dirty="0">
                  <a:solidFill>
                    <a:schemeClr val="bg2"/>
                  </a:solidFill>
                  <a:latin typeface="+mn-lt"/>
                  <a:cs typeface="Arial" charset="0"/>
                </a:rPr>
                <a:t>People</a:t>
              </a:r>
            </a:p>
          </p:txBody>
        </p:sp>
        <p:sp>
          <p:nvSpPr>
            <p:cNvPr id="90" name="Arc 7"/>
            <p:cNvSpPr>
              <a:spLocks/>
            </p:cNvSpPr>
            <p:nvPr/>
          </p:nvSpPr>
          <p:spPr bwMode="auto">
            <a:xfrm flipV="1">
              <a:off x="5893800" y="3826181"/>
              <a:ext cx="2337071" cy="2337069"/>
            </a:xfrm>
            <a:custGeom>
              <a:avLst/>
              <a:gdLst>
                <a:gd name="T0" fmla="*/ 0 w 21600"/>
                <a:gd name="T1" fmla="*/ 0 h 21600"/>
                <a:gd name="T2" fmla="*/ 2100263 w 21600"/>
                <a:gd name="T3" fmla="*/ 2100262 h 21600"/>
                <a:gd name="T4" fmla="*/ 0 w 21600"/>
                <a:gd name="T5" fmla="*/ 21002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2"/>
            </a:solidFill>
            <a:ln w="28575">
              <a:noFill/>
              <a:round/>
              <a:headEnd/>
              <a:tailEnd/>
            </a:ln>
            <a:effectLst/>
          </p:spPr>
          <p:txBody>
            <a:bodyPr rot="10800000" wrap="none" lIns="0" tIns="0" rIns="0" bIns="0" anchor="ctr"/>
            <a:lstStyle/>
            <a:p>
              <a:pPr algn="ctr" eaLnBrk="1" hangingPunct="1">
                <a:lnSpc>
                  <a:spcPct val="100000"/>
                </a:lnSpc>
              </a:pPr>
              <a:r>
                <a:rPr lang="en-US" sz="2800" dirty="0">
                  <a:solidFill>
                    <a:schemeClr val="bg1"/>
                  </a:solidFill>
                  <a:latin typeface="+mn-lt"/>
                  <a:cs typeface="Arial" charset="0"/>
                </a:rPr>
                <a:t>Network</a:t>
              </a:r>
            </a:p>
            <a:p>
              <a:pPr algn="ctr" eaLnBrk="1" hangingPunct="1">
                <a:lnSpc>
                  <a:spcPct val="100000"/>
                </a:lnSpc>
              </a:pPr>
              <a:endParaRPr lang="en-US" sz="2800" dirty="0">
                <a:solidFill>
                  <a:schemeClr val="bg1"/>
                </a:solidFill>
                <a:latin typeface="+mn-lt"/>
                <a:cs typeface="Arial" charset="0"/>
              </a:endParaRPr>
            </a:p>
          </p:txBody>
        </p:sp>
        <p:sp>
          <p:nvSpPr>
            <p:cNvPr id="91" name="Arc 8"/>
            <p:cNvSpPr>
              <a:spLocks/>
            </p:cNvSpPr>
            <p:nvPr/>
          </p:nvSpPr>
          <p:spPr bwMode="auto">
            <a:xfrm flipH="1" flipV="1">
              <a:off x="3486047" y="3826181"/>
              <a:ext cx="2337069" cy="2337069"/>
            </a:xfrm>
            <a:custGeom>
              <a:avLst/>
              <a:gdLst>
                <a:gd name="T0" fmla="*/ 0 w 21600"/>
                <a:gd name="T1" fmla="*/ 0 h 21600"/>
                <a:gd name="T2" fmla="*/ 2100262 w 21600"/>
                <a:gd name="T3" fmla="*/ 2100262 h 21600"/>
                <a:gd name="T4" fmla="*/ 0 w 21600"/>
                <a:gd name="T5" fmla="*/ 210026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28575">
              <a:noFill/>
              <a:round/>
              <a:headEnd/>
              <a:tailEnd/>
            </a:ln>
            <a:effectLst/>
          </p:spPr>
          <p:txBody>
            <a:bodyPr rot="10800000" wrap="none" lIns="0" tIns="0" rIns="0" bIns="0" anchor="ctr"/>
            <a:lstStyle/>
            <a:p>
              <a:pPr algn="ctr" eaLnBrk="1" hangingPunct="1">
                <a:lnSpc>
                  <a:spcPct val="100000"/>
                </a:lnSpc>
              </a:pPr>
              <a:r>
                <a:rPr lang="en-US" sz="2800" dirty="0">
                  <a:solidFill>
                    <a:schemeClr val="bg1"/>
                  </a:solidFill>
                  <a:latin typeface="+mn-lt"/>
                  <a:cs typeface="Arial" charset="0"/>
                </a:rPr>
                <a:t>Devices</a:t>
              </a:r>
            </a:p>
            <a:p>
              <a:pPr algn="ctr" eaLnBrk="1" hangingPunct="1">
                <a:lnSpc>
                  <a:spcPct val="100000"/>
                </a:lnSpc>
              </a:pPr>
              <a:endParaRPr lang="en-US" sz="2800" dirty="0">
                <a:solidFill>
                  <a:schemeClr val="bg1"/>
                </a:solidFill>
                <a:latin typeface="+mn-lt"/>
                <a:cs typeface="Arial" charset="0"/>
              </a:endParaRPr>
            </a:p>
          </p:txBody>
        </p:sp>
        <p:sp>
          <p:nvSpPr>
            <p:cNvPr id="2" name="TextBox 1">
              <a:extLst>
                <a:ext uri="{FF2B5EF4-FFF2-40B4-BE49-F238E27FC236}">
                  <a16:creationId xmlns:a16="http://schemas.microsoft.com/office/drawing/2014/main" id="{560C49D9-82E9-E441-AF0E-E90F49E553C3}"/>
                </a:ext>
              </a:extLst>
            </p:cNvPr>
            <p:cNvSpPr txBox="1"/>
            <p:nvPr/>
          </p:nvSpPr>
          <p:spPr>
            <a:xfrm>
              <a:off x="8288395" y="4361548"/>
              <a:ext cx="3233757" cy="1461939"/>
            </a:xfrm>
            <a:prstGeom prst="rect">
              <a:avLst/>
            </a:prstGeom>
            <a:noFill/>
          </p:spPr>
          <p:txBody>
            <a:bodyPr wrap="square" rtlCol="0">
              <a:spAutoFit/>
            </a:bodyPr>
            <a:lstStyle/>
            <a:p>
              <a:pPr lvl="0" algn="r"/>
              <a:endParaRPr lang="en-US" sz="1200" b="1" dirty="0">
                <a:solidFill>
                  <a:srgbClr val="282828"/>
                </a:solidFill>
                <a:cs typeface="Arial" charset="0"/>
              </a:endParaRPr>
            </a:p>
            <a:p>
              <a:pPr marL="171450" lvl="0" indent="-171450">
                <a:buFont typeface="Arial" panose="020B0604020202020204" pitchFamily="34" charset="0"/>
                <a:buChar char="•"/>
              </a:pPr>
              <a:r>
                <a:rPr lang="en-US" sz="1100" dirty="0">
                  <a:latin typeface="+mn-lt"/>
                </a:rPr>
                <a:t>Cisco Umbrella® provides flexible, fast, and effective cloud-delivered security that blocks requests to sites hosting ransomware. </a:t>
              </a:r>
            </a:p>
            <a:p>
              <a:pPr marL="171450" indent="-171450">
                <a:buFont typeface="Arial" panose="020B0604020202020204" pitchFamily="34" charset="0"/>
                <a:buChar char="•"/>
              </a:pPr>
              <a:r>
                <a:rPr lang="en-US" sz="1100" dirty="0">
                  <a:latin typeface="+mn-lt"/>
                </a:rPr>
                <a:t>Meraki® MX appliances offer simple cloud management with security features such as firewalling, content filtering, intrusion detection and more.</a:t>
              </a:r>
              <a:endParaRPr lang="en-US" sz="1600" dirty="0">
                <a:latin typeface="+mn-lt"/>
              </a:endParaRPr>
            </a:p>
          </p:txBody>
        </p:sp>
        <p:sp>
          <p:nvSpPr>
            <p:cNvPr id="3" name="TextBox 2">
              <a:extLst>
                <a:ext uri="{FF2B5EF4-FFF2-40B4-BE49-F238E27FC236}">
                  <a16:creationId xmlns:a16="http://schemas.microsoft.com/office/drawing/2014/main" id="{103B17F9-E7B4-2C4A-A456-21E3CCDEF778}"/>
                </a:ext>
              </a:extLst>
            </p:cNvPr>
            <p:cNvSpPr txBox="1"/>
            <p:nvPr/>
          </p:nvSpPr>
          <p:spPr>
            <a:xfrm>
              <a:off x="8197417" y="3840471"/>
              <a:ext cx="3452414" cy="738664"/>
            </a:xfrm>
            <a:prstGeom prst="rect">
              <a:avLst/>
            </a:prstGeom>
            <a:noFill/>
          </p:spPr>
          <p:txBody>
            <a:bodyPr wrap="square" rtlCol="0">
              <a:spAutoFit/>
            </a:bodyPr>
            <a:lstStyle/>
            <a:p>
              <a:r>
                <a:rPr lang="en-US" sz="1400" b="1" dirty="0">
                  <a:solidFill>
                    <a:srgbClr val="282828"/>
                  </a:solidFill>
                  <a:latin typeface="+mn-lt"/>
                  <a:cs typeface="Arial" charset="0"/>
                </a:rPr>
                <a:t>Once malware finds a way in, it spreads across the network and encrypts files or takes down critical systems.</a:t>
              </a:r>
              <a:endParaRPr lang="en-US" sz="1400" dirty="0">
                <a:latin typeface="+mn-lt"/>
              </a:endParaRPr>
            </a:p>
          </p:txBody>
        </p:sp>
        <p:sp>
          <p:nvSpPr>
            <p:cNvPr id="4" name="TextBox 3">
              <a:extLst>
                <a:ext uri="{FF2B5EF4-FFF2-40B4-BE49-F238E27FC236}">
                  <a16:creationId xmlns:a16="http://schemas.microsoft.com/office/drawing/2014/main" id="{2FF6E782-084A-7B41-9A04-3AC5B618AF6F}"/>
                </a:ext>
              </a:extLst>
            </p:cNvPr>
            <p:cNvSpPr txBox="1"/>
            <p:nvPr/>
          </p:nvSpPr>
          <p:spPr>
            <a:xfrm>
              <a:off x="532056" y="3840471"/>
              <a:ext cx="3280905" cy="1231106"/>
            </a:xfrm>
            <a:prstGeom prst="rect">
              <a:avLst/>
            </a:prstGeom>
            <a:noFill/>
          </p:spPr>
          <p:txBody>
            <a:bodyPr wrap="square" rtlCol="0">
              <a:spAutoFit/>
            </a:bodyPr>
            <a:lstStyle/>
            <a:p>
              <a:r>
                <a:rPr lang="en-US" sz="1400" b="1" dirty="0">
                  <a:solidFill>
                    <a:srgbClr val="282828"/>
                  </a:solidFill>
                  <a:latin typeface="CiscoSansTT ExtraLight"/>
                  <a:cs typeface="Arial" charset="0"/>
                </a:rPr>
                <a:t>People connect in multiple ways. </a:t>
              </a:r>
              <a:br>
                <a:rPr lang="en-US" sz="1400" b="1" dirty="0">
                  <a:solidFill>
                    <a:srgbClr val="282828"/>
                  </a:solidFill>
                  <a:latin typeface="CiscoSansTT ExtraLight"/>
                  <a:cs typeface="Arial" charset="0"/>
                </a:rPr>
              </a:br>
              <a:r>
                <a:rPr lang="en-US" sz="1400" b="1" dirty="0">
                  <a:solidFill>
                    <a:srgbClr val="282828"/>
                  </a:solidFill>
                  <a:latin typeface="CiscoSansTT ExtraLight"/>
                  <a:cs typeface="Arial" charset="0"/>
                </a:rPr>
                <a:t>Mobile or remote workers may be connecting from an office, a home </a:t>
              </a:r>
              <a:br>
                <a:rPr lang="en-US" sz="1400" b="1" dirty="0">
                  <a:solidFill>
                    <a:srgbClr val="282828"/>
                  </a:solidFill>
                  <a:latin typeface="CiscoSansTT ExtraLight"/>
                  <a:cs typeface="Arial" charset="0"/>
                </a:rPr>
              </a:br>
              <a:r>
                <a:rPr lang="en-US" sz="1400" b="1" dirty="0">
                  <a:solidFill>
                    <a:srgbClr val="282828"/>
                  </a:solidFill>
                  <a:latin typeface="CiscoSansTT ExtraLight"/>
                  <a:cs typeface="Arial" charset="0"/>
                </a:rPr>
                <a:t>laptop, or mobile device.</a:t>
              </a:r>
            </a:p>
            <a:p>
              <a:endParaRPr lang="en-US" dirty="0">
                <a:latin typeface="+mn-lt"/>
              </a:endParaRPr>
            </a:p>
          </p:txBody>
        </p:sp>
        <p:sp>
          <p:nvSpPr>
            <p:cNvPr id="5" name="TextBox 4">
              <a:extLst>
                <a:ext uri="{FF2B5EF4-FFF2-40B4-BE49-F238E27FC236}">
                  <a16:creationId xmlns:a16="http://schemas.microsoft.com/office/drawing/2014/main" id="{DD6D1FB7-F56A-5C44-BB39-0031F3AE9DEF}"/>
                </a:ext>
              </a:extLst>
            </p:cNvPr>
            <p:cNvSpPr txBox="1"/>
            <p:nvPr/>
          </p:nvSpPr>
          <p:spPr>
            <a:xfrm>
              <a:off x="635044" y="4844212"/>
              <a:ext cx="2575676" cy="1046440"/>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mn-lt"/>
                </a:rPr>
                <a:t>Cisco Advanced Malware Protection (AMP) for Endpoints detects and blocks malware and viruses across employee devices. </a:t>
              </a:r>
              <a:endParaRPr lang="en-US" sz="1100" b="1" dirty="0">
                <a:solidFill>
                  <a:srgbClr val="282828"/>
                </a:solidFill>
                <a:latin typeface="+mn-lt"/>
                <a:cs typeface="Arial" charset="0"/>
              </a:endParaRPr>
            </a:p>
            <a:p>
              <a:endParaRPr lang="en-US" dirty="0">
                <a:latin typeface="+mn-lt"/>
              </a:endParaRPr>
            </a:p>
          </p:txBody>
        </p:sp>
        <p:sp>
          <p:nvSpPr>
            <p:cNvPr id="16" name="TextBox 15">
              <a:extLst>
                <a:ext uri="{FF2B5EF4-FFF2-40B4-BE49-F238E27FC236}">
                  <a16:creationId xmlns:a16="http://schemas.microsoft.com/office/drawing/2014/main" id="{7E3C4559-9144-1A4F-BD65-CBC915B8BC18}"/>
                </a:ext>
              </a:extLst>
            </p:cNvPr>
            <p:cNvSpPr txBox="1"/>
            <p:nvPr/>
          </p:nvSpPr>
          <p:spPr>
            <a:xfrm>
              <a:off x="635044" y="2363146"/>
              <a:ext cx="3233757" cy="1200329"/>
            </a:xfrm>
            <a:prstGeom prst="rect">
              <a:avLst/>
            </a:prstGeom>
            <a:noFill/>
          </p:spPr>
          <p:txBody>
            <a:bodyPr wrap="square" rtlCol="0">
              <a:spAutoFit/>
            </a:bodyPr>
            <a:lstStyle/>
            <a:p>
              <a:pPr lvl="0" algn="r"/>
              <a:endParaRPr lang="en-US" sz="1200" b="1" dirty="0">
                <a:solidFill>
                  <a:srgbClr val="282828"/>
                </a:solidFill>
                <a:cs typeface="Arial" charset="0"/>
              </a:endParaRPr>
            </a:p>
            <a:p>
              <a:pPr marL="171450" indent="-171450">
                <a:spcBef>
                  <a:spcPts val="600"/>
                </a:spcBef>
                <a:buFont typeface="Arial" panose="020B0604020202020204" pitchFamily="34" charset="0"/>
                <a:buChar char="•"/>
              </a:pPr>
              <a:r>
                <a:rPr lang="en-US" sz="1100" dirty="0">
                  <a:latin typeface="+mn-lt"/>
                  <a:cs typeface="Arial" charset="0"/>
                </a:rPr>
                <a:t>Cisco® Duo helps protect sensitive</a:t>
              </a:r>
              <a:br>
                <a:rPr lang="en-US" sz="1100" dirty="0">
                  <a:latin typeface="+mn-lt"/>
                  <a:cs typeface="Arial" charset="0"/>
                </a:rPr>
              </a:br>
              <a:r>
                <a:rPr lang="en-US" sz="1100" dirty="0">
                  <a:latin typeface="+mn-lt"/>
                  <a:cs typeface="Arial" charset="0"/>
                </a:rPr>
                <a:t>data by verifying the identify</a:t>
              </a:r>
              <a:br>
                <a:rPr lang="en-US" sz="1100" dirty="0">
                  <a:latin typeface="+mn-lt"/>
                  <a:cs typeface="Arial" charset="0"/>
                </a:rPr>
              </a:br>
              <a:r>
                <a:rPr lang="en-US" sz="1100" dirty="0">
                  <a:latin typeface="+mn-lt"/>
                  <a:cs typeface="Arial" charset="0"/>
                </a:rPr>
                <a:t>of users, devices, and </a:t>
              </a:r>
              <a:br>
                <a:rPr lang="en-US" sz="1100" dirty="0">
                  <a:latin typeface="+mn-lt"/>
                  <a:cs typeface="Arial" charset="0"/>
                </a:rPr>
              </a:br>
              <a:r>
                <a:rPr lang="en-US" sz="1100" dirty="0">
                  <a:latin typeface="+mn-lt"/>
                  <a:cs typeface="Arial" charset="0"/>
                </a:rPr>
                <a:t>applications with secure </a:t>
              </a:r>
              <a:br>
                <a:rPr lang="en-US" sz="1100" dirty="0">
                  <a:latin typeface="+mn-lt"/>
                  <a:cs typeface="Arial" charset="0"/>
                </a:rPr>
              </a:br>
              <a:r>
                <a:rPr lang="en-US" sz="1100" dirty="0">
                  <a:latin typeface="+mn-lt"/>
                  <a:cs typeface="Arial" charset="0"/>
                </a:rPr>
                <a:t>two-factor authentication.</a:t>
              </a:r>
            </a:p>
          </p:txBody>
        </p:sp>
        <p:sp>
          <p:nvSpPr>
            <p:cNvPr id="17" name="TextBox 16">
              <a:extLst>
                <a:ext uri="{FF2B5EF4-FFF2-40B4-BE49-F238E27FC236}">
                  <a16:creationId xmlns:a16="http://schemas.microsoft.com/office/drawing/2014/main" id="{AE052E3F-554D-7947-B875-D05DABDBAE10}"/>
                </a:ext>
              </a:extLst>
            </p:cNvPr>
            <p:cNvSpPr txBox="1"/>
            <p:nvPr/>
          </p:nvSpPr>
          <p:spPr>
            <a:xfrm>
              <a:off x="623031" y="1866534"/>
              <a:ext cx="3245771" cy="738664"/>
            </a:xfrm>
            <a:prstGeom prst="rect">
              <a:avLst/>
            </a:prstGeom>
            <a:noFill/>
          </p:spPr>
          <p:txBody>
            <a:bodyPr wrap="square" rtlCol="0">
              <a:spAutoFit/>
            </a:bodyPr>
            <a:lstStyle/>
            <a:p>
              <a:r>
                <a:rPr lang="en-US" sz="1400" b="1" dirty="0">
                  <a:latin typeface="+mj-lt"/>
                  <a:cs typeface="Arial" charset="0"/>
                </a:rPr>
                <a:t>Make sure that the people who access systems are who they say they are.</a:t>
              </a:r>
            </a:p>
          </p:txBody>
        </p:sp>
        <p:sp>
          <p:nvSpPr>
            <p:cNvPr id="20" name="TextBox 19">
              <a:extLst>
                <a:ext uri="{FF2B5EF4-FFF2-40B4-BE49-F238E27FC236}">
                  <a16:creationId xmlns:a16="http://schemas.microsoft.com/office/drawing/2014/main" id="{4F781093-527E-4649-ACD7-4C5D31F29A55}"/>
                </a:ext>
              </a:extLst>
            </p:cNvPr>
            <p:cNvSpPr txBox="1"/>
            <p:nvPr/>
          </p:nvSpPr>
          <p:spPr>
            <a:xfrm>
              <a:off x="8288395" y="2357332"/>
              <a:ext cx="3211366" cy="784830"/>
            </a:xfrm>
            <a:prstGeom prst="rect">
              <a:avLst/>
            </a:prstGeom>
            <a:noFill/>
          </p:spPr>
          <p:txBody>
            <a:bodyPr wrap="square" rtlCol="0">
              <a:spAutoFit/>
            </a:bodyPr>
            <a:lstStyle/>
            <a:p>
              <a:pPr lvl="0" algn="r"/>
              <a:endParaRPr lang="en-US" sz="1200" b="1" dirty="0">
                <a:solidFill>
                  <a:srgbClr val="282828"/>
                </a:solidFill>
                <a:cs typeface="Arial" charset="0"/>
              </a:endParaRPr>
            </a:p>
            <a:p>
              <a:pPr marL="171450" lvl="0" indent="-171450">
                <a:buFont typeface="Arial" panose="020B0604020202020204" pitchFamily="34" charset="0"/>
                <a:buChar char="•"/>
              </a:pPr>
              <a:r>
                <a:rPr lang="en-US" sz="1100" dirty="0">
                  <a:latin typeface="+mn-lt"/>
                </a:rPr>
                <a:t>Cisco Cloud Mailbox Defense is </a:t>
              </a:r>
              <a:br>
                <a:rPr lang="en-US" sz="1100" dirty="0">
                  <a:latin typeface="+mn-lt"/>
                </a:rPr>
              </a:br>
              <a:r>
                <a:rPr lang="en-US" sz="1100" dirty="0">
                  <a:latin typeface="+mn-lt"/>
                </a:rPr>
                <a:t>a cloud-native email security platform for </a:t>
              </a:r>
              <a:br>
                <a:rPr lang="en-US" sz="1100" dirty="0">
                  <a:latin typeface="+mn-lt"/>
                </a:rPr>
              </a:br>
              <a:r>
                <a:rPr lang="en-US" sz="1100" dirty="0">
                  <a:latin typeface="+mn-lt"/>
                </a:rPr>
                <a:t>Office 365.</a:t>
              </a:r>
              <a:endParaRPr lang="en-US" sz="1100" dirty="0">
                <a:solidFill>
                  <a:srgbClr val="282828"/>
                </a:solidFill>
                <a:latin typeface="+mn-lt"/>
                <a:cs typeface="Arial" charset="0"/>
              </a:endParaRPr>
            </a:p>
          </p:txBody>
        </p:sp>
        <p:sp>
          <p:nvSpPr>
            <p:cNvPr id="21" name="TextBox 20">
              <a:extLst>
                <a:ext uri="{FF2B5EF4-FFF2-40B4-BE49-F238E27FC236}">
                  <a16:creationId xmlns:a16="http://schemas.microsoft.com/office/drawing/2014/main" id="{C6E94D30-44D9-7540-AB91-EF0C88145F42}"/>
                </a:ext>
              </a:extLst>
            </p:cNvPr>
            <p:cNvSpPr txBox="1"/>
            <p:nvPr/>
          </p:nvSpPr>
          <p:spPr>
            <a:xfrm>
              <a:off x="8129881" y="1860739"/>
              <a:ext cx="3223297" cy="738664"/>
            </a:xfrm>
            <a:prstGeom prst="rect">
              <a:avLst/>
            </a:prstGeom>
            <a:noFill/>
          </p:spPr>
          <p:txBody>
            <a:bodyPr wrap="square" rtlCol="0">
              <a:spAutoFit/>
            </a:bodyPr>
            <a:lstStyle/>
            <a:p>
              <a:pPr lvl="0"/>
              <a:r>
                <a:rPr lang="en-US" sz="1400" b="1" dirty="0">
                  <a:solidFill>
                    <a:srgbClr val="282828"/>
                  </a:solidFill>
                  <a:latin typeface="CiscoSansTT ExtraLight"/>
                  <a:cs typeface="Arial" charset="0"/>
                </a:rPr>
                <a:t>Every business uses email. And </a:t>
              </a:r>
              <a:br>
                <a:rPr lang="en-US" sz="1400" b="1" dirty="0">
                  <a:solidFill>
                    <a:srgbClr val="282828"/>
                  </a:solidFill>
                  <a:latin typeface="CiscoSansTT ExtraLight"/>
                  <a:cs typeface="Arial" charset="0"/>
                </a:rPr>
              </a:br>
              <a:r>
                <a:rPr lang="en-US" sz="1400" b="1" dirty="0">
                  <a:solidFill>
                    <a:srgbClr val="282828"/>
                  </a:solidFill>
                  <a:latin typeface="CiscoSansTT ExtraLight"/>
                  <a:cs typeface="Arial" charset="0"/>
                </a:rPr>
                <a:t>everyday people click malicious links </a:t>
              </a:r>
              <a:br>
                <a:rPr lang="en-US" sz="1400" b="1" dirty="0">
                  <a:solidFill>
                    <a:srgbClr val="282828"/>
                  </a:solidFill>
                  <a:latin typeface="CiscoSansTT ExtraLight"/>
                  <a:cs typeface="Arial" charset="0"/>
                </a:rPr>
              </a:br>
              <a:r>
                <a:rPr lang="en-US" sz="1400" b="1" dirty="0">
                  <a:solidFill>
                    <a:srgbClr val="282828"/>
                  </a:solidFill>
                  <a:latin typeface="CiscoSansTT ExtraLight"/>
                  <a:cs typeface="Arial" charset="0"/>
                </a:rPr>
                <a:t>or open harmful attachments</a:t>
              </a:r>
            </a:p>
          </p:txBody>
        </p:sp>
        <p:pic>
          <p:nvPicPr>
            <p:cNvPr id="23" name="Picture 22">
              <a:extLst>
                <a:ext uri="{FF2B5EF4-FFF2-40B4-BE49-F238E27FC236}">
                  <a16:creationId xmlns:a16="http://schemas.microsoft.com/office/drawing/2014/main" id="{864DB5D1-C409-6B42-8FC1-350947FE27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9238" y="3112791"/>
              <a:ext cx="1371600" cy="1371600"/>
            </a:xfrm>
            <a:prstGeom prst="rect">
              <a:avLst/>
            </a:prstGeom>
          </p:spPr>
        </p:pic>
      </p:grpSp>
      <p:sp>
        <p:nvSpPr>
          <p:cNvPr id="22" name="Rectangle 4">
            <a:extLst>
              <a:ext uri="{FF2B5EF4-FFF2-40B4-BE49-F238E27FC236}">
                <a16:creationId xmlns:a16="http://schemas.microsoft.com/office/drawing/2014/main" id="{E97A36F0-6607-47B5-B9AD-A0CBBBA86CEA}"/>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
        <p:nvSpPr>
          <p:cNvPr id="25" name="Title 3">
            <a:extLst>
              <a:ext uri="{FF2B5EF4-FFF2-40B4-BE49-F238E27FC236}">
                <a16:creationId xmlns:a16="http://schemas.microsoft.com/office/drawing/2014/main" id="{7A0DB232-26EF-4EEA-830B-13A4EF138C35}"/>
              </a:ext>
            </a:extLst>
          </p:cNvPr>
          <p:cNvSpPr txBox="1">
            <a:spLocks/>
          </p:cNvSpPr>
          <p:nvPr/>
        </p:nvSpPr>
        <p:spPr bwMode="auto">
          <a:xfrm>
            <a:off x="640080"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t>Cisco Cloud-Based Cybersecurity Solutions</a:t>
            </a:r>
          </a:p>
        </p:txBody>
      </p:sp>
    </p:spTree>
    <p:extLst>
      <p:ext uri="{BB962C8B-B14F-4D97-AF65-F5344CB8AC3E}">
        <p14:creationId xmlns:p14="http://schemas.microsoft.com/office/powerpoint/2010/main" val="3992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11B5E5-9178-2346-9AC7-A7F6BAC626A3}"/>
              </a:ext>
            </a:extLst>
          </p:cNvPr>
          <p:cNvSpPr/>
          <p:nvPr/>
        </p:nvSpPr>
        <p:spPr>
          <a:xfrm>
            <a:off x="641205" y="1299630"/>
            <a:ext cx="10884030" cy="1200329"/>
          </a:xfrm>
          <a:prstGeom prst="rect">
            <a:avLst/>
          </a:prstGeom>
        </p:spPr>
        <p:txBody>
          <a:bodyPr wrap="square">
            <a:spAutoFit/>
          </a:bodyPr>
          <a:lstStyle/>
          <a:p>
            <a:pPr>
              <a:defRPr/>
            </a:pPr>
            <a:r>
              <a:rPr lang="en-US" dirty="0">
                <a:solidFill>
                  <a:schemeClr val="tx2"/>
                </a:solidFill>
                <a:latin typeface="+mn-lt"/>
                <a:cs typeface="CiscoSansTT Light" panose="020B0503020201020303" pitchFamily="34" charset="0"/>
              </a:rPr>
              <a:t>Small businesses are resilient and innovative and touch every part of the global economy. Small business leaders need experts to help them create added value from their technology. Show your customers you have the technical and business skills to create solutions that can help their businesses grow and thrive. Build your business, profitably, with Cisco® Designed solutions.</a:t>
            </a:r>
          </a:p>
        </p:txBody>
      </p:sp>
      <p:grpSp>
        <p:nvGrpSpPr>
          <p:cNvPr id="3" name="Group 2">
            <a:extLst>
              <a:ext uri="{FF2B5EF4-FFF2-40B4-BE49-F238E27FC236}">
                <a16:creationId xmlns:a16="http://schemas.microsoft.com/office/drawing/2014/main" id="{CF6F8DB5-41A3-407F-AFFB-D669ECEF8B35}"/>
              </a:ext>
            </a:extLst>
          </p:cNvPr>
          <p:cNvGrpSpPr/>
          <p:nvPr/>
        </p:nvGrpSpPr>
        <p:grpSpPr>
          <a:xfrm>
            <a:off x="657882" y="2776957"/>
            <a:ext cx="11327954" cy="3539074"/>
            <a:chOff x="790458" y="2760651"/>
            <a:chExt cx="10733328" cy="3353301"/>
          </a:xfrm>
        </p:grpSpPr>
        <p:sp>
          <p:nvSpPr>
            <p:cNvPr id="6" name="Rectangle 5">
              <a:extLst>
                <a:ext uri="{FF2B5EF4-FFF2-40B4-BE49-F238E27FC236}">
                  <a16:creationId xmlns:a16="http://schemas.microsoft.com/office/drawing/2014/main" id="{C1843FE4-541C-444F-98E4-D1D241679764}"/>
                </a:ext>
              </a:extLst>
            </p:cNvPr>
            <p:cNvSpPr/>
            <p:nvPr/>
          </p:nvSpPr>
          <p:spPr>
            <a:xfrm>
              <a:off x="7678297" y="3779616"/>
              <a:ext cx="3383280" cy="1984644"/>
            </a:xfrm>
            <a:prstGeom prst="rect">
              <a:avLst/>
            </a:prstGeom>
            <a:solidFill>
              <a:schemeClr val="accent5"/>
            </a:solidFill>
            <a:ln>
              <a:noFill/>
            </a:ln>
            <a:effectLst>
              <a:outerShdw sx="0" sy="0" rotWithShape="0">
                <a:scrgbClr r="0" g="0" b="0"/>
              </a:outerShdw>
            </a:effectLst>
            <a:extLst>
              <a:ext uri="{E45631CC-5BF2-4c18-A39C-3461C7D3F71A}">
                <a14:hiddenSp3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defRPr/>
              </a:pPr>
              <a:endParaRPr lang="en-US" sz="2400" dirty="0">
                <a:solidFill>
                  <a:srgbClr val="005073"/>
                </a:solidFill>
                <a:latin typeface="CiscoSansTT Light" panose="020B0503020201020303" pitchFamily="34" charset="0"/>
                <a:cs typeface="CiscoSansTT Light" panose="020B0503020201020303" pitchFamily="34" charset="0"/>
              </a:endParaRPr>
            </a:p>
          </p:txBody>
        </p:sp>
        <p:sp>
          <p:nvSpPr>
            <p:cNvPr id="7" name="Rectangle 6">
              <a:extLst>
                <a:ext uri="{FF2B5EF4-FFF2-40B4-BE49-F238E27FC236}">
                  <a16:creationId xmlns:a16="http://schemas.microsoft.com/office/drawing/2014/main" id="{8F960701-F9C9-3F4F-BFCF-35967AB28E91}"/>
                </a:ext>
              </a:extLst>
            </p:cNvPr>
            <p:cNvSpPr/>
            <p:nvPr/>
          </p:nvSpPr>
          <p:spPr>
            <a:xfrm>
              <a:off x="4238586" y="3779616"/>
              <a:ext cx="3383280" cy="1984644"/>
            </a:xfrm>
            <a:prstGeom prst="rect">
              <a:avLst/>
            </a:prstGeom>
            <a:solidFill>
              <a:schemeClr val="accent2"/>
            </a:solidFill>
            <a:ln>
              <a:noFill/>
            </a:ln>
            <a:effectLst>
              <a:outerShdw sx="0" sy="0" rotWithShape="0">
                <a:scrgbClr r="0" g="0" b="0"/>
              </a:outerShdw>
            </a:effectLst>
            <a:extLst>
              <a:ext uri="{E45631CC-5BF2-4c18-A39C-3461C7D3F71A}">
                <a14:hiddenSp3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defRPr/>
              </a:pPr>
              <a:endParaRPr lang="en-US" sz="2400" dirty="0">
                <a:solidFill>
                  <a:srgbClr val="005073"/>
                </a:solidFill>
                <a:latin typeface="CiscoSansTT Light" panose="020B0503020201020303" pitchFamily="34" charset="0"/>
                <a:cs typeface="CiscoSansTT Light" panose="020B0503020201020303" pitchFamily="34" charset="0"/>
              </a:endParaRPr>
            </a:p>
          </p:txBody>
        </p:sp>
        <p:sp>
          <p:nvSpPr>
            <p:cNvPr id="27" name="TextBox 26">
              <a:extLst>
                <a:ext uri="{FF2B5EF4-FFF2-40B4-BE49-F238E27FC236}">
                  <a16:creationId xmlns:a16="http://schemas.microsoft.com/office/drawing/2014/main" id="{1EB12F99-BD32-9C4F-9CA5-DF319F4B83E2}"/>
                </a:ext>
              </a:extLst>
            </p:cNvPr>
            <p:cNvSpPr txBox="1"/>
            <p:nvPr/>
          </p:nvSpPr>
          <p:spPr>
            <a:xfrm>
              <a:off x="4364823" y="5196502"/>
              <a:ext cx="3234479" cy="420756"/>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91440" tIns="45720" rIns="91440" bIns="45720" rtlCol="0" anchor="ctr">
              <a:noAutofit/>
            </a:bodyPr>
            <a:lstStyle/>
            <a:p>
              <a:pPr algn="ctr">
                <a:defRPr/>
              </a:pPr>
              <a:r>
                <a:rPr lang="en-US" sz="1600" b="1" dirty="0">
                  <a:solidFill>
                    <a:schemeClr val="bg2"/>
                  </a:solidFill>
                  <a:latin typeface="CiscoSansTT Light" panose="020B0503020201020303" pitchFamily="34" charset="0"/>
                  <a:cs typeface="CiscoSansTT Light" panose="020B0503020201020303" pitchFamily="34" charset="0"/>
                </a:rPr>
                <a:t>of all businesses worldwide</a:t>
              </a:r>
            </a:p>
          </p:txBody>
        </p:sp>
        <p:sp>
          <p:nvSpPr>
            <p:cNvPr id="47" name="Rectangle 46">
              <a:extLst>
                <a:ext uri="{FF2B5EF4-FFF2-40B4-BE49-F238E27FC236}">
                  <a16:creationId xmlns:a16="http://schemas.microsoft.com/office/drawing/2014/main" id="{E3B00072-6B41-E24F-BF38-60ED9EC27A53}"/>
                </a:ext>
              </a:extLst>
            </p:cNvPr>
            <p:cNvSpPr/>
            <p:nvPr/>
          </p:nvSpPr>
          <p:spPr>
            <a:xfrm>
              <a:off x="807292" y="3779616"/>
              <a:ext cx="3383280" cy="1984644"/>
            </a:xfrm>
            <a:prstGeom prst="rect">
              <a:avLst/>
            </a:prstGeom>
            <a:solidFill>
              <a:schemeClr val="accent1"/>
            </a:solidFill>
            <a:ln>
              <a:noFill/>
            </a:ln>
            <a:effectLst>
              <a:outerShdw sx="0" sy="0" rotWithShape="0">
                <a:scrgbClr r="0" g="0" b="0"/>
              </a:outerShdw>
            </a:effectLst>
            <a:extLst>
              <a:ext uri="{E45631CC-5BF2-4c18-A39C-3461C7D3F71A}">
                <a14:hiddenSp3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defRPr/>
              </a:pPr>
              <a:endParaRPr lang="en-US" sz="2400" dirty="0">
                <a:solidFill>
                  <a:srgbClr val="005073"/>
                </a:solidFill>
                <a:latin typeface="CiscoSansTT Light" panose="020B0503020201020303" pitchFamily="34" charset="0"/>
                <a:cs typeface="CiscoSansTT Light" panose="020B0503020201020303" pitchFamily="34" charset="0"/>
              </a:endParaRPr>
            </a:p>
          </p:txBody>
        </p:sp>
        <p:sp>
          <p:nvSpPr>
            <p:cNvPr id="48" name="TextBox 47">
              <a:extLst>
                <a:ext uri="{FF2B5EF4-FFF2-40B4-BE49-F238E27FC236}">
                  <a16:creationId xmlns:a16="http://schemas.microsoft.com/office/drawing/2014/main" id="{051717A1-C99F-C741-BCEB-3225AA385DCC}"/>
                </a:ext>
              </a:extLst>
            </p:cNvPr>
            <p:cNvSpPr txBox="1"/>
            <p:nvPr/>
          </p:nvSpPr>
          <p:spPr>
            <a:xfrm>
              <a:off x="897741" y="5196502"/>
              <a:ext cx="3231622" cy="420756"/>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91440" tIns="45720" rIns="91440" bIns="45720" rtlCol="0" anchor="ctr">
              <a:noAutofit/>
            </a:bodyPr>
            <a:lstStyle/>
            <a:p>
              <a:pPr algn="ctr">
                <a:defRPr/>
              </a:pPr>
              <a:r>
                <a:rPr lang="en-US" sz="1600" b="1" dirty="0">
                  <a:solidFill>
                    <a:schemeClr val="bg2"/>
                  </a:solidFill>
                  <a:latin typeface="CiscoSansTT Light" panose="020B0503020201020303" pitchFamily="34" charset="0"/>
                  <a:cs typeface="CiscoSansTT Light" panose="020B0503020201020303" pitchFamily="34" charset="0"/>
                </a:rPr>
                <a:t>Employ 2/3 of the global workforce </a:t>
              </a:r>
            </a:p>
          </p:txBody>
        </p:sp>
        <p:grpSp>
          <p:nvGrpSpPr>
            <p:cNvPr id="11" name="Group 10">
              <a:extLst>
                <a:ext uri="{FF2B5EF4-FFF2-40B4-BE49-F238E27FC236}">
                  <a16:creationId xmlns:a16="http://schemas.microsoft.com/office/drawing/2014/main" id="{1EAFFD8E-D864-5843-8212-9794C84005F8}"/>
                </a:ext>
              </a:extLst>
            </p:cNvPr>
            <p:cNvGrpSpPr/>
            <p:nvPr/>
          </p:nvGrpSpPr>
          <p:grpSpPr>
            <a:xfrm>
              <a:off x="790458" y="2760651"/>
              <a:ext cx="10262701" cy="941038"/>
              <a:chOff x="956232" y="3023400"/>
              <a:chExt cx="10262701" cy="941038"/>
            </a:xfrm>
          </p:grpSpPr>
          <p:sp>
            <p:nvSpPr>
              <p:cNvPr id="9" name="Rectangle 8">
                <a:extLst>
                  <a:ext uri="{FF2B5EF4-FFF2-40B4-BE49-F238E27FC236}">
                    <a16:creationId xmlns:a16="http://schemas.microsoft.com/office/drawing/2014/main" id="{B5D1A36E-E8C7-B944-9BEC-F6D3EF2A285C}"/>
                  </a:ext>
                </a:extLst>
              </p:cNvPr>
              <p:cNvSpPr/>
              <p:nvPr/>
            </p:nvSpPr>
            <p:spPr>
              <a:xfrm>
                <a:off x="964649" y="3023400"/>
                <a:ext cx="10245868" cy="941038"/>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201B326-A053-CA4F-8CC5-A260F8578D30}"/>
                  </a:ext>
                </a:extLst>
              </p:cNvPr>
              <p:cNvSpPr/>
              <p:nvPr/>
            </p:nvSpPr>
            <p:spPr>
              <a:xfrm flipH="1">
                <a:off x="956232" y="3136802"/>
                <a:ext cx="10262701" cy="723105"/>
              </a:xfrm>
              <a:prstGeom prst="rect">
                <a:avLst/>
              </a:prstGeom>
              <a:noFill/>
              <a:ln>
                <a:noFill/>
              </a:ln>
              <a:effectLst>
                <a:outerShdw sx="0" sy="0" rotWithShape="0">
                  <a:scrgbClr r="0" g="0" b="0"/>
                </a:outerShdw>
              </a:effectLst>
              <a:extLst>
                <a:ext uri="{E45631CC-5BF2-4c18-A39C-3461C7D3F71A}">
                  <a14:hiddenSp3d xmlns:a14="http://schemas.microsoft.com/office/drawing/2010/main" xmlns=""/>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defRPr/>
                </a:pPr>
                <a:r>
                  <a:rPr lang="en-US" sz="2000" dirty="0">
                    <a:solidFill>
                      <a:schemeClr val="bg2"/>
                    </a:solidFill>
                    <a:ea typeface="+mj-lt"/>
                    <a:cs typeface="+mj-lt"/>
                  </a:rPr>
                  <a:t>Small business should never be underestimated. S</a:t>
                </a:r>
                <a:r>
                  <a:rPr lang="en-US" sz="2000" dirty="0">
                    <a:solidFill>
                      <a:schemeClr val="bg2"/>
                    </a:solidFill>
                    <a:cs typeface="CiscoSansTT Light" panose="020B0503020201020303" pitchFamily="34" charset="0"/>
                  </a:rPr>
                  <a:t>mall business accounted for </a:t>
                </a:r>
              </a:p>
              <a:p>
                <a:pPr algn="ctr">
                  <a:defRPr/>
                </a:pPr>
                <a:r>
                  <a:rPr lang="en-US" sz="2000" b="1" dirty="0">
                    <a:solidFill>
                      <a:schemeClr val="accent1"/>
                    </a:solidFill>
                    <a:cs typeface="CiscoSansTT Light" panose="020B0503020201020303" pitchFamily="34" charset="0"/>
                  </a:rPr>
                  <a:t>44% of all IT spending </a:t>
                </a:r>
                <a:r>
                  <a:rPr lang="en-US" sz="2000" dirty="0">
                    <a:solidFill>
                      <a:schemeClr val="bg2"/>
                    </a:solidFill>
                    <a:cs typeface="CiscoSansTT Light" panose="020B0503020201020303" pitchFamily="34" charset="0"/>
                  </a:rPr>
                  <a:t>before the Covid-19 pandemic.</a:t>
                </a:r>
              </a:p>
            </p:txBody>
          </p:sp>
        </p:grpSp>
        <p:grpSp>
          <p:nvGrpSpPr>
            <p:cNvPr id="19" name="Group 18">
              <a:extLst>
                <a:ext uri="{FF2B5EF4-FFF2-40B4-BE49-F238E27FC236}">
                  <a16:creationId xmlns:a16="http://schemas.microsoft.com/office/drawing/2014/main" id="{8660876B-87AB-954E-9E65-88E24676BEAA}"/>
                </a:ext>
              </a:extLst>
            </p:cNvPr>
            <p:cNvGrpSpPr>
              <a:grpSpLocks noChangeAspect="1"/>
            </p:cNvGrpSpPr>
            <p:nvPr/>
          </p:nvGrpSpPr>
          <p:grpSpPr>
            <a:xfrm>
              <a:off x="1943461" y="3938946"/>
              <a:ext cx="1110942" cy="1108915"/>
              <a:chOff x="709593" y="2855895"/>
              <a:chExt cx="1747788" cy="1744596"/>
            </a:xfrm>
          </p:grpSpPr>
          <p:sp>
            <p:nvSpPr>
              <p:cNvPr id="20" name="TextBox 19">
                <a:extLst>
                  <a:ext uri="{FF2B5EF4-FFF2-40B4-BE49-F238E27FC236}">
                    <a16:creationId xmlns:a16="http://schemas.microsoft.com/office/drawing/2014/main" id="{F336C0CB-3DAB-6149-853E-0B3B127B8D5E}"/>
                  </a:ext>
                </a:extLst>
              </p:cNvPr>
              <p:cNvSpPr txBox="1"/>
              <p:nvPr/>
            </p:nvSpPr>
            <p:spPr>
              <a:xfrm>
                <a:off x="806346" y="3273908"/>
                <a:ext cx="1533672" cy="871702"/>
              </a:xfrm>
              <a:prstGeom prst="rect">
                <a:avLst/>
              </a:prstGeom>
              <a:noFill/>
            </p:spPr>
            <p:txBody>
              <a:bodyPr wrap="square" lIns="0" rIns="0"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iscoSansTT ExtraLight" panose="020B0303020201020303" pitchFamily="34" charset="0"/>
                    <a:ea typeface="+mn-ea"/>
                    <a:cs typeface="CiscoSansTT ExtraLight" panose="020B0303020201020303" pitchFamily="34" charset="0"/>
                  </a:rPr>
                  <a:t>2/3</a:t>
                </a:r>
              </a:p>
            </p:txBody>
          </p:sp>
          <p:grpSp>
            <p:nvGrpSpPr>
              <p:cNvPr id="21" name="Group 20">
                <a:extLst>
                  <a:ext uri="{FF2B5EF4-FFF2-40B4-BE49-F238E27FC236}">
                    <a16:creationId xmlns:a16="http://schemas.microsoft.com/office/drawing/2014/main" id="{9E433F90-0386-3445-942D-45ACBA7E652F}"/>
                  </a:ext>
                </a:extLst>
              </p:cNvPr>
              <p:cNvGrpSpPr/>
              <p:nvPr/>
            </p:nvGrpSpPr>
            <p:grpSpPr>
              <a:xfrm>
                <a:off x="709593" y="2855895"/>
                <a:ext cx="1747788" cy="1744596"/>
                <a:chOff x="709593" y="2855895"/>
                <a:chExt cx="1747788" cy="1744596"/>
              </a:xfrm>
            </p:grpSpPr>
            <p:sp>
              <p:nvSpPr>
                <p:cNvPr id="22" name="Oval 155">
                  <a:extLst>
                    <a:ext uri="{FF2B5EF4-FFF2-40B4-BE49-F238E27FC236}">
                      <a16:creationId xmlns:a16="http://schemas.microsoft.com/office/drawing/2014/main" id="{E5316CF7-1964-E648-A94E-E8E34821E5DD}"/>
                    </a:ext>
                  </a:extLst>
                </p:cNvPr>
                <p:cNvSpPr>
                  <a:spLocks noChangeArrowheads="1"/>
                </p:cNvSpPr>
                <p:nvPr/>
              </p:nvSpPr>
              <p:spPr bwMode="auto">
                <a:xfrm>
                  <a:off x="720956" y="2855895"/>
                  <a:ext cx="1736425" cy="1726175"/>
                </a:xfrm>
                <a:prstGeom prst="ellipse">
                  <a:avLst/>
                </a:prstGeom>
                <a:noFill/>
                <a:ln w="127000">
                  <a:solidFill>
                    <a:schemeClr val="tx2">
                      <a:alpha val="2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156">
                  <a:extLst>
                    <a:ext uri="{FF2B5EF4-FFF2-40B4-BE49-F238E27FC236}">
                      <a16:creationId xmlns:a16="http://schemas.microsoft.com/office/drawing/2014/main" id="{29735719-A7AF-9643-BF92-1C18AF685E11}"/>
                    </a:ext>
                  </a:extLst>
                </p:cNvPr>
                <p:cNvSpPr>
                  <a:spLocks/>
                </p:cNvSpPr>
                <p:nvPr/>
              </p:nvSpPr>
              <p:spPr bwMode="auto">
                <a:xfrm>
                  <a:off x="709593" y="2881869"/>
                  <a:ext cx="1736425" cy="1718622"/>
                </a:xfrm>
                <a:prstGeom prst="arc">
                  <a:avLst>
                    <a:gd name="adj1" fmla="val 16200000"/>
                    <a:gd name="adj2" fmla="val 9049927"/>
                  </a:avLst>
                </a:prstGeom>
                <a:noFill/>
                <a:ln w="136525" cap="rnd">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A75E5F63-CB3D-6542-978D-166B024905BA}"/>
                </a:ext>
              </a:extLst>
            </p:cNvPr>
            <p:cNvGrpSpPr>
              <a:grpSpLocks noChangeAspect="1"/>
            </p:cNvGrpSpPr>
            <p:nvPr/>
          </p:nvGrpSpPr>
          <p:grpSpPr>
            <a:xfrm>
              <a:off x="5374137" y="3934414"/>
              <a:ext cx="1112178" cy="1108226"/>
              <a:chOff x="3476234" y="2849482"/>
              <a:chExt cx="1750279" cy="1744060"/>
            </a:xfrm>
          </p:grpSpPr>
          <p:sp>
            <p:nvSpPr>
              <p:cNvPr id="26" name="TextBox 25">
                <a:extLst>
                  <a:ext uri="{FF2B5EF4-FFF2-40B4-BE49-F238E27FC236}">
                    <a16:creationId xmlns:a16="http://schemas.microsoft.com/office/drawing/2014/main" id="{43BA4712-E8B2-4D4A-BF8F-5A14ADAF67A1}"/>
                  </a:ext>
                </a:extLst>
              </p:cNvPr>
              <p:cNvSpPr txBox="1"/>
              <p:nvPr/>
            </p:nvSpPr>
            <p:spPr>
              <a:xfrm>
                <a:off x="3586002" y="3274760"/>
                <a:ext cx="1533671" cy="871976"/>
              </a:xfrm>
              <a:prstGeom prst="rect">
                <a:avLst/>
              </a:prstGeom>
              <a:noFill/>
            </p:spPr>
            <p:txBody>
              <a:bodyPr wrap="square" lIns="0" rIns="0"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iscoSansTT ExtraLight" panose="020B0303020201020303" pitchFamily="34" charset="0"/>
                    <a:ea typeface="+mn-ea"/>
                    <a:cs typeface="CiscoSansTT ExtraLight" panose="020B0303020201020303" pitchFamily="34" charset="0"/>
                  </a:rPr>
                  <a:t>90%</a:t>
                </a:r>
              </a:p>
            </p:txBody>
          </p:sp>
          <p:grpSp>
            <p:nvGrpSpPr>
              <p:cNvPr id="29" name="Group 28">
                <a:extLst>
                  <a:ext uri="{FF2B5EF4-FFF2-40B4-BE49-F238E27FC236}">
                    <a16:creationId xmlns:a16="http://schemas.microsoft.com/office/drawing/2014/main" id="{D53D37BA-422E-4B4D-B434-D79814C20C8D}"/>
                  </a:ext>
                </a:extLst>
              </p:cNvPr>
              <p:cNvGrpSpPr/>
              <p:nvPr/>
            </p:nvGrpSpPr>
            <p:grpSpPr>
              <a:xfrm>
                <a:off x="3476234" y="2849482"/>
                <a:ext cx="1750279" cy="1744060"/>
                <a:chOff x="7842250" y="7963694"/>
                <a:chExt cx="732876" cy="733005"/>
              </a:xfrm>
            </p:grpSpPr>
            <p:sp>
              <p:nvSpPr>
                <p:cNvPr id="30" name="Oval 155">
                  <a:extLst>
                    <a:ext uri="{FF2B5EF4-FFF2-40B4-BE49-F238E27FC236}">
                      <a16:creationId xmlns:a16="http://schemas.microsoft.com/office/drawing/2014/main" id="{BB98636A-915B-114C-8A92-69C140761DEE}"/>
                    </a:ext>
                  </a:extLst>
                </p:cNvPr>
                <p:cNvSpPr>
                  <a:spLocks noChangeArrowheads="1"/>
                </p:cNvSpPr>
                <p:nvPr/>
              </p:nvSpPr>
              <p:spPr bwMode="auto">
                <a:xfrm>
                  <a:off x="7842250" y="7963694"/>
                  <a:ext cx="727075" cy="725488"/>
                </a:xfrm>
                <a:prstGeom prst="ellipse">
                  <a:avLst/>
                </a:prstGeom>
                <a:noFill/>
                <a:ln w="127000">
                  <a:solidFill>
                    <a:schemeClr val="tx2">
                      <a:alpha val="2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156">
                  <a:extLst>
                    <a:ext uri="{FF2B5EF4-FFF2-40B4-BE49-F238E27FC236}">
                      <a16:creationId xmlns:a16="http://schemas.microsoft.com/office/drawing/2014/main" id="{668C6A36-12D3-A546-8DDC-4C4FC3EF86D2}"/>
                    </a:ext>
                  </a:extLst>
                </p:cNvPr>
                <p:cNvSpPr>
                  <a:spLocks/>
                </p:cNvSpPr>
                <p:nvPr/>
              </p:nvSpPr>
              <p:spPr bwMode="auto">
                <a:xfrm>
                  <a:off x="7848051" y="7974386"/>
                  <a:ext cx="727075" cy="722313"/>
                </a:xfrm>
                <a:custGeom>
                  <a:avLst/>
                  <a:gdLst>
                    <a:gd name="T0" fmla="*/ 132 w 265"/>
                    <a:gd name="T1" fmla="*/ 0 h 265"/>
                    <a:gd name="T2" fmla="*/ 265 w 265"/>
                    <a:gd name="T3" fmla="*/ 133 h 265"/>
                    <a:gd name="T4" fmla="*/ 132 w 265"/>
                    <a:gd name="T5" fmla="*/ 265 h 265"/>
                    <a:gd name="T6" fmla="*/ 0 w 265"/>
                    <a:gd name="T7" fmla="*/ 133 h 265"/>
                    <a:gd name="T8" fmla="*/ 55 w 265"/>
                    <a:gd name="T9" fmla="*/ 25 h 265"/>
                  </a:gdLst>
                  <a:ahLst/>
                  <a:cxnLst>
                    <a:cxn ang="0">
                      <a:pos x="T0" y="T1"/>
                    </a:cxn>
                    <a:cxn ang="0">
                      <a:pos x="T2" y="T3"/>
                    </a:cxn>
                    <a:cxn ang="0">
                      <a:pos x="T4" y="T5"/>
                    </a:cxn>
                    <a:cxn ang="0">
                      <a:pos x="T6" y="T7"/>
                    </a:cxn>
                    <a:cxn ang="0">
                      <a:pos x="T8" y="T9"/>
                    </a:cxn>
                  </a:cxnLst>
                  <a:rect l="0" t="0" r="r" b="b"/>
                  <a:pathLst>
                    <a:path w="265" h="265">
                      <a:moveTo>
                        <a:pt x="132" y="0"/>
                      </a:moveTo>
                      <a:cubicBezTo>
                        <a:pt x="206" y="0"/>
                        <a:pt x="265" y="59"/>
                        <a:pt x="265" y="133"/>
                      </a:cubicBezTo>
                      <a:cubicBezTo>
                        <a:pt x="265" y="206"/>
                        <a:pt x="206" y="265"/>
                        <a:pt x="132" y="265"/>
                      </a:cubicBezTo>
                      <a:cubicBezTo>
                        <a:pt x="59" y="265"/>
                        <a:pt x="0" y="206"/>
                        <a:pt x="0" y="133"/>
                      </a:cubicBezTo>
                      <a:cubicBezTo>
                        <a:pt x="0" y="89"/>
                        <a:pt x="19" y="51"/>
                        <a:pt x="55" y="25"/>
                      </a:cubicBezTo>
                    </a:path>
                  </a:pathLst>
                </a:custGeom>
                <a:noFill/>
                <a:ln w="136525" cap="rnd">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7C5735E1-2434-774A-B843-5D6CCB5EE70E}"/>
                </a:ext>
              </a:extLst>
            </p:cNvPr>
            <p:cNvGrpSpPr/>
            <p:nvPr/>
          </p:nvGrpSpPr>
          <p:grpSpPr>
            <a:xfrm>
              <a:off x="8818013" y="3955456"/>
              <a:ext cx="1103848" cy="1113863"/>
              <a:chOff x="8937600" y="4549901"/>
              <a:chExt cx="1103848" cy="1113863"/>
            </a:xfrm>
          </p:grpSpPr>
          <p:sp>
            <p:nvSpPr>
              <p:cNvPr id="34" name="Oval 155">
                <a:extLst>
                  <a:ext uri="{FF2B5EF4-FFF2-40B4-BE49-F238E27FC236}">
                    <a16:creationId xmlns:a16="http://schemas.microsoft.com/office/drawing/2014/main" id="{92D2D50B-9F2F-B349-9CD4-424512E3B136}"/>
                  </a:ext>
                </a:extLst>
              </p:cNvPr>
              <p:cNvSpPr>
                <a:spLocks noChangeAspect="1" noChangeArrowheads="1"/>
              </p:cNvSpPr>
              <p:nvPr/>
            </p:nvSpPr>
            <p:spPr bwMode="auto">
              <a:xfrm>
                <a:off x="8938445" y="4549901"/>
                <a:ext cx="1102494" cy="1097280"/>
              </a:xfrm>
              <a:prstGeom prst="ellipse">
                <a:avLst/>
              </a:prstGeom>
              <a:noFill/>
              <a:ln w="127000">
                <a:solidFill>
                  <a:schemeClr val="tx2">
                    <a:alpha val="2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156">
                <a:extLst>
                  <a:ext uri="{FF2B5EF4-FFF2-40B4-BE49-F238E27FC236}">
                    <a16:creationId xmlns:a16="http://schemas.microsoft.com/office/drawing/2014/main" id="{B54D693B-1243-2040-A7D0-2B268FD42E02}"/>
                  </a:ext>
                </a:extLst>
              </p:cNvPr>
              <p:cNvSpPr>
                <a:spLocks noChangeAspect="1"/>
              </p:cNvSpPr>
              <p:nvPr/>
            </p:nvSpPr>
            <p:spPr bwMode="auto">
              <a:xfrm>
                <a:off x="8937600" y="4566484"/>
                <a:ext cx="1103848" cy="1097280"/>
              </a:xfrm>
              <a:prstGeom prst="arc">
                <a:avLst>
                  <a:gd name="adj1" fmla="val 16200000"/>
                  <a:gd name="adj2" fmla="val 5401580"/>
                </a:avLst>
              </a:prstGeom>
              <a:noFill/>
              <a:ln w="136525" cap="rnd">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9491F98F-4BEB-B047-86B3-2E8B54A4A5F5}"/>
                </a:ext>
              </a:extLst>
            </p:cNvPr>
            <p:cNvSpPr txBox="1"/>
            <p:nvPr/>
          </p:nvSpPr>
          <p:spPr>
            <a:xfrm>
              <a:off x="8757417" y="4204648"/>
              <a:ext cx="1218556" cy="554079"/>
            </a:xfrm>
            <a:prstGeom prst="rect">
              <a:avLst/>
            </a:prstGeom>
            <a:noFill/>
          </p:spPr>
          <p:txBody>
            <a:bodyPr wrap="square" lIns="0" rIns="0"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iscoSansTT ExtraLight" panose="020B0303020201020303" pitchFamily="34" charset="0"/>
                  <a:ea typeface="+mn-ea"/>
                  <a:cs typeface="CiscoSansTT ExtraLight" panose="020B0303020201020303" pitchFamily="34" charset="0"/>
                </a:rPr>
                <a:t>1/2</a:t>
              </a:r>
            </a:p>
          </p:txBody>
        </p:sp>
        <p:sp>
          <p:nvSpPr>
            <p:cNvPr id="36" name="TextBox 35">
              <a:extLst>
                <a:ext uri="{FF2B5EF4-FFF2-40B4-BE49-F238E27FC236}">
                  <a16:creationId xmlns:a16="http://schemas.microsoft.com/office/drawing/2014/main" id="{412F06CA-6585-E24A-BD3D-23736E3D62ED}"/>
                </a:ext>
              </a:extLst>
            </p:cNvPr>
            <p:cNvSpPr txBox="1"/>
            <p:nvPr/>
          </p:nvSpPr>
          <p:spPr>
            <a:xfrm>
              <a:off x="7834763" y="5196502"/>
              <a:ext cx="3054065" cy="420756"/>
            </a:xfrm>
            <a:prstGeom prst="rect">
              <a:avLst/>
            </a:prstGeom>
            <a:noFill/>
            <a:effectLst>
              <a:outerShdw sx="0" sy="0" rotWithShape="0">
                <a:scrgbClr r="0" g="0" b="0"/>
              </a:outerShdw>
            </a:effectLst>
            <a:extLst>
              <a:ext uri="{E45631CC-5BF2-4c18-A39C-3461C7D3F71A}">
                <a14:hiddenSp3d xmlns:a14="http://schemas.microsoft.com/office/drawing/2010/main" xmlns=""/>
              </a:ext>
            </a:extLst>
          </p:spPr>
          <p:txBody>
            <a:bodyPr wrap="square" lIns="91440" tIns="45720" rIns="91440" bIns="45720" rtlCol="0" anchor="ctr">
              <a:noAutofit/>
            </a:bodyPr>
            <a:lstStyle/>
            <a:p>
              <a:pPr algn="ctr">
                <a:defRPr/>
              </a:pPr>
              <a:r>
                <a:rPr lang="en-US" sz="1600" b="1" dirty="0">
                  <a:solidFill>
                    <a:schemeClr val="bg2"/>
                  </a:solidFill>
                  <a:latin typeface="CiscoSansTT Light" panose="020B0503020201020303" pitchFamily="34" charset="0"/>
                  <a:cs typeface="CiscoSansTT Light" panose="020B0503020201020303" pitchFamily="34" charset="0"/>
                </a:rPr>
                <a:t>Create ½ of the world’s GDP</a:t>
              </a:r>
            </a:p>
          </p:txBody>
        </p:sp>
        <p:sp>
          <p:nvSpPr>
            <p:cNvPr id="28" name="Rectangle 27">
              <a:extLst>
                <a:ext uri="{FF2B5EF4-FFF2-40B4-BE49-F238E27FC236}">
                  <a16:creationId xmlns:a16="http://schemas.microsoft.com/office/drawing/2014/main" id="{91AC531B-1AF5-6B48-898E-D4047699DAAE}"/>
                </a:ext>
              </a:extLst>
            </p:cNvPr>
            <p:cNvSpPr/>
            <p:nvPr/>
          </p:nvSpPr>
          <p:spPr>
            <a:xfrm>
              <a:off x="8960695" y="5852342"/>
              <a:ext cx="2563091" cy="261610"/>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2BBEA"/>
                  </a:solidFill>
                  <a:effectLst/>
                  <a:uLnTx/>
                  <a:uFillTx/>
                  <a:latin typeface="CiscoSansTT ExtraLight" panose="020B0303020201020303" pitchFamily="34" charset="0"/>
                  <a:ea typeface="+mn-ea"/>
                  <a:cs typeface="CiscoSansTT ExtraLight" panose="020B0303020201020303" pitchFamily="34" charset="0"/>
                  <a:hlinkClick r:id="rId3">
                    <a:extLst>
                      <a:ext uri="{A12FA001-AC4F-418D-AE19-62706E023703}">
                        <ahyp:hlinkClr xmlns:ahyp="http://schemas.microsoft.com/office/drawing/2018/hyperlinkcolor" val="tx"/>
                      </a:ext>
                    </a:extLst>
                  </a:hlinkClick>
                </a:rPr>
                <a:t>Source: World Trade Organization</a:t>
              </a:r>
              <a:endParaRPr kumimoji="0" lang="en-US" sz="1100" b="0" i="0" u="none" strike="noStrike" kern="1200" cap="none" spc="0" normalizeH="0" baseline="0" noProof="0" dirty="0">
                <a:ln>
                  <a:noFill/>
                </a:ln>
                <a:solidFill>
                  <a:srgbClr val="02BBEA"/>
                </a:solidFill>
                <a:effectLst/>
                <a:uLnTx/>
                <a:uFillTx/>
                <a:latin typeface="CiscoSansTT ExtraLight" panose="020B0303020201020303" pitchFamily="34" charset="0"/>
                <a:ea typeface="+mn-ea"/>
                <a:cs typeface="CiscoSansTT ExtraLight" panose="020B0303020201020303" pitchFamily="34" charset="0"/>
              </a:endParaRPr>
            </a:p>
          </p:txBody>
        </p:sp>
      </p:grpSp>
      <p:sp>
        <p:nvSpPr>
          <p:cNvPr id="37" name="Title 2">
            <a:extLst>
              <a:ext uri="{FF2B5EF4-FFF2-40B4-BE49-F238E27FC236}">
                <a16:creationId xmlns:a16="http://schemas.microsoft.com/office/drawing/2014/main" id="{CA684415-B458-420C-91E8-299EFB1BD2AB}"/>
              </a:ext>
            </a:extLst>
          </p:cNvPr>
          <p:cNvSpPr txBox="1">
            <a:spLocks/>
          </p:cNvSpPr>
          <p:nvPr/>
        </p:nvSpPr>
        <p:spPr>
          <a:xfrm>
            <a:off x="640080" y="455085"/>
            <a:ext cx="11127317" cy="975783"/>
          </a:xfrm>
          <a:prstGeom prst="rect">
            <a:avLst/>
          </a:prstGeom>
        </p:spPr>
        <p:txBody>
          <a:bodyPr anchor="ct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sz="3200" b="1" dirty="0"/>
              <a:t>Build a Practice</a:t>
            </a:r>
          </a:p>
        </p:txBody>
      </p:sp>
      <p:sp>
        <p:nvSpPr>
          <p:cNvPr id="38" name="Rectangle 4">
            <a:extLst>
              <a:ext uri="{FF2B5EF4-FFF2-40B4-BE49-F238E27FC236}">
                <a16:creationId xmlns:a16="http://schemas.microsoft.com/office/drawing/2014/main" id="{45F8C2A0-52BD-47A7-A4BE-17FF50CB37A7}"/>
              </a:ext>
            </a:extLst>
          </p:cNvPr>
          <p:cNvSpPr>
            <a:spLocks noChangeArrowheads="1"/>
          </p:cNvSpPr>
          <p:nvPr/>
        </p:nvSpPr>
        <p:spPr bwMode="ltGray">
          <a:xfrm>
            <a:off x="636907" y="6322207"/>
            <a:ext cx="4534733" cy="206025"/>
          </a:xfrm>
          <a:prstGeom prst="rect">
            <a:avLst/>
          </a:prstGeom>
          <a:noFill/>
          <a:ln w="9525">
            <a:noFill/>
            <a:miter lim="800000"/>
            <a:headEnd/>
            <a:tailEnd/>
          </a:ln>
          <a:effectLst/>
        </p:spPr>
        <p:txBody>
          <a:bodyPr wrap="square" lIns="82115" tIns="41056" rIns="82115" bIns="41056" anchor="b">
            <a:spAutoFit/>
          </a:bodyPr>
          <a:lstStyle/>
          <a:p>
            <a:pPr defTabSz="814285" fontAlgn="auto">
              <a:spcBef>
                <a:spcPts val="0"/>
              </a:spcBef>
              <a:spcAft>
                <a:spcPts val="0"/>
              </a:spcAft>
              <a:defRPr/>
            </a:pPr>
            <a:r>
              <a:rPr lang="en-US" sz="800" spc="27" baseline="0">
                <a:solidFill>
                  <a:schemeClr val="tx1">
                    <a:lumMod val="6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21504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isco Presentation Toolkit&amp;quot;&quot;/&gt;&lt;property id=&quot;20307&quot; value=&quot;305&quot;/&gt;&lt;/object&gt;&lt;object type=&quot;3&quot; unique_id=&quot;10004&quot;&gt;&lt;property id=&quot;20148&quot; value=&quot;5&quot;/&gt;&lt;property id=&quot;20300&quot; value=&quot;Slide 3 - &amp;quot;Editable Illustrations&amp;quot;&quot;/&gt;&lt;property id=&quot;20307&quot; value=&quot;306&quot;/&gt;&lt;/object&gt;&lt;object type=&quot;3&quot; unique_id=&quot;10005&quot;&gt;&lt;property id=&quot;20148&quot; value=&quot;5&quot;/&gt;&lt;property id=&quot;20300&quot; value=&quot;Slide 4 - &amp;quot;Editable Illustrations&amp;quot;&quot;/&gt;&lt;property id=&quot;20307&quot; value=&quot;307&quot;/&gt;&lt;/object&gt;&lt;object type=&quot;3&quot; unique_id=&quot;10006&quot;&gt;&lt;property id=&quot;20148&quot; value=&quot;5&quot;/&gt;&lt;property id=&quot;20300&quot; value=&quot;Slide 5 - &amp;quot;Cisco Blue arrows&amp;quot;&quot;/&gt;&lt;property id=&quot;20307&quot; value=&quot;308&quot;/&gt;&lt;/object&gt;&lt;object type=&quot;3&quot; unique_id=&quot;10007&quot;&gt;&lt;property id=&quot;20148&quot; value=&quot;5&quot;/&gt;&lt;property id=&quot;20300&quot; value=&quot;Slide 6 - &amp;quot;Green arrows&amp;quot;&quot;/&gt;&lt;property id=&quot;20307&quot; value=&quot;309&quot;/&gt;&lt;/object&gt;&lt;object type=&quot;3&quot; unique_id=&quot;10008&quot;&gt;&lt;property id=&quot;20148&quot; value=&quot;5&quot;/&gt;&lt;property id=&quot;20300&quot; value=&quot;Slide 7 - &amp;quot;Indigo arrows&amp;quot;&quot;/&gt;&lt;property id=&quot;20307&quot; value=&quot;310&quot;/&gt;&lt;/object&gt;&lt;object type=&quot;3&quot; unique_id=&quot;10009&quot;&gt;&lt;property id=&quot;20148&quot; value=&quot;5&quot;/&gt;&lt;property id=&quot;20300&quot; value=&quot;Slide 8 - &amp;quot;Orange arrows&amp;quot;&quot;/&gt;&lt;property id=&quot;20307&quot; value=&quot;311&quot;/&gt;&lt;/object&gt;&lt;object type=&quot;3&quot; unique_id=&quot;10010&quot;&gt;&lt;property id=&quot;20148&quot; value=&quot;5&quot;/&gt;&lt;property id=&quot;20300&quot; value=&quot;Slide 9 - &amp;quot;Red arrows&amp;quot;&quot;/&gt;&lt;property id=&quot;20307&quot; value=&quot;312&quot;/&gt;&lt;/object&gt;&lt;object type=&quot;3&quot; unique_id=&quot;10011&quot;&gt;&lt;property id=&quot;20148&quot; value=&quot;5&quot;/&gt;&lt;property id=&quot;20300&quot; value=&quot;Slide 10 - &amp;quot;Tines&amp;quot;&quot;/&gt;&lt;property id=&quot;20307&quot; value=&quot;313&quot;/&gt;&lt;/object&gt;&lt;object type=&quot;3&quot; unique_id=&quot;10012&quot;&gt;&lt;property id=&quot;20148&quot; value=&quot;5&quot;/&gt;&lt;property id=&quot;20300&quot; value=&quot;Slide 11 - &amp;quot;Tines&amp;quot;&quot;/&gt;&lt;property id=&quot;20307&quot; value=&quot;314&quot;/&gt;&lt;/object&gt;&lt;object type=&quot;3&quot; unique_id=&quot;10013&quot;&gt;&lt;property id=&quot;20148&quot; value=&quot;5&quot;/&gt;&lt;property id=&quot;20300&quot; value=&quot;Slide 12 - &amp;quot;Puzzle pieces&amp;quot;&quot;/&gt;&lt;property id=&quot;20307&quot; value=&quot;315&quot;/&gt;&lt;/object&gt;&lt;object type=&quot;3&quot; unique_id=&quot;10014&quot;&gt;&lt;property id=&quot;20148&quot; value=&quot;5&quot;/&gt;&lt;property id=&quot;20300&quot; value=&quot;Slide 13 - &amp;quot;Full-color icons&amp;quot;&quot;/&gt;&lt;property id=&quot;20307&quot; value=&quot;316&quot;/&gt;&lt;/object&gt;&lt;object type=&quot;3&quot; unique_id=&quot;10015&quot;&gt;&lt;property id=&quot;20148&quot; value=&quot;5&quot;/&gt;&lt;property id=&quot;20300&quot; value=&quot;Slide 14 - &amp;quot;Full-color icons&amp;quot;&quot;/&gt;&lt;property id=&quot;20307&quot; value=&quot;317&quot;/&gt;&lt;/object&gt;&lt;object type=&quot;3&quot; unique_id=&quot;10016&quot;&gt;&lt;property id=&quot;20148&quot; value=&quot;5&quot;/&gt;&lt;property id=&quot;20300&quot; value=&quot;Slide 15 - &amp;quot;Full-color icons&amp;quot;&quot;/&gt;&lt;property id=&quot;20307&quot; value=&quot;318&quot;/&gt;&lt;/object&gt;&lt;object type=&quot;3&quot; unique_id=&quot;10017&quot;&gt;&lt;property id=&quot;20148&quot; value=&quot;5&quot;/&gt;&lt;property id=&quot;20300&quot; value=&quot;Slide 16 - &amp;quot;Cisco Blue icons&amp;quot;&quot;/&gt;&lt;property id=&quot;20307&quot; value=&quot;319&quot;/&gt;&lt;/object&gt;&lt;object type=&quot;3&quot; unique_id=&quot;10018&quot;&gt;&lt;property id=&quot;20148&quot; value=&quot;5&quot;/&gt;&lt;property id=&quot;20300&quot; value=&quot;Slide 17 - &amp;quot;Cisco Blue icons&amp;quot;&quot;/&gt;&lt;property id=&quot;20307&quot; value=&quot;320&quot;/&gt;&lt;/object&gt;&lt;object type=&quot;3&quot; unique_id=&quot;10019&quot;&gt;&lt;property id=&quot;20148&quot; value=&quot;5&quot;/&gt;&lt;property id=&quot;20300&quot; value=&quot;Slide 18 - &amp;quot;Cisco Blue icons&amp;quot;&quot;/&gt;&lt;property id=&quot;20307&quot; value=&quot;321&quot;/&gt;&lt;/object&gt;&lt;object type=&quot;3&quot; unique_id=&quot;10020&quot;&gt;&lt;property id=&quot;20148&quot; value=&quot;5&quot;/&gt;&lt;property id=&quot;20300&quot; value=&quot;Slide 22 - &amp;quot;Full-color cloud icons&amp;quot;&quot;/&gt;&lt;property id=&quot;20307&quot; value=&quot;322&quot;/&gt;&lt;/object&gt;&lt;object type=&quot;3&quot; unique_id=&quot;10021&quot;&gt;&lt;property id=&quot;20148&quot; value=&quot;5&quot;/&gt;&lt;property id=&quot;20300&quot; value=&quot;Slide 23 - &amp;quot;Full-color cloud icons&amp;quot;&quot;/&gt;&lt;property id=&quot;20307&quot; value=&quot;323&quot;/&gt;&lt;/object&gt;&lt;object type=&quot;3&quot; unique_id=&quot;10022&quot;&gt;&lt;property id=&quot;20148&quot; value=&quot;5&quot;/&gt;&lt;property id=&quot;20300&quot; value=&quot;Slide 24 - &amp;quot;Cisco Blue cloud icons&amp;quot;&quot;/&gt;&lt;property id=&quot;20307&quot; value=&quot;324&quot;/&gt;&lt;/object&gt;&lt;object type=&quot;3&quot; unique_id=&quot;10023&quot;&gt;&lt;property id=&quot;20148&quot; value=&quot;5&quot;/&gt;&lt;property id=&quot;20300&quot; value=&quot;Slide 25 - &amp;quot;Cisco Blue cloud icons&amp;quot;&quot;/&gt;&lt;property id=&quot;20307&quot; value=&quot;325&quot;/&gt;&lt;/object&gt;&lt;object type=&quot;3&quot; unique_id=&quot;10024&quot;&gt;&lt;property id=&quot;20148&quot; value=&quot;5&quot;/&gt;&lt;property id=&quot;20300&quot; value=&quot;Slide 28 - &amp;quot;Full-color services icons&amp;quot;&quot;/&gt;&lt;property id=&quot;20307&quot; value=&quot;326&quot;/&gt;&lt;/object&gt;&lt;object type=&quot;3&quot; unique_id=&quot;10025&quot;&gt;&lt;property id=&quot;20148&quot; value=&quot;5&quot;/&gt;&lt;property id=&quot;20300&quot; value=&quot;Slide 29 - &amp;quot;Full-color services icons&amp;quot;&quot;/&gt;&lt;property id=&quot;20307&quot; value=&quot;327&quot;/&gt;&lt;/object&gt;&lt;object type=&quot;3&quot; unique_id=&quot;10026&quot;&gt;&lt;property id=&quot;20148&quot; value=&quot;5&quot;/&gt;&lt;property id=&quot;20300&quot; value=&quot;Slide 30 - &amp;quot;Cisco Blue services icons&amp;quot;&quot;/&gt;&lt;property id=&quot;20307&quot; value=&quot;328&quot;/&gt;&lt;/object&gt;&lt;object type=&quot;3&quot; unique_id=&quot;10027&quot;&gt;&lt;property id=&quot;20148&quot; value=&quot;5&quot;/&gt;&lt;property id=&quot;20300&quot; value=&quot;Slide 31 - &amp;quot;Cisco Blue services icons&amp;quot;&quot;/&gt;&lt;property id=&quot;20307&quot; value=&quot;329&quot;/&gt;&lt;/object&gt;&lt;object type=&quot;3&quot; unique_id=&quot;10028&quot;&gt;&lt;property id=&quot;20148&quot; value=&quot;5&quot;/&gt;&lt;property id=&quot;20300&quot; value=&quot;Slide 34 - &amp;quot;Calendar/timeline components&amp;quot;&quot;/&gt;&lt;property id=&quot;20307&quot; value=&quot;330&quot;/&gt;&lt;/object&gt;&lt;object type=&quot;3&quot; unique_id=&quot;10029&quot;&gt;&lt;property id=&quot;20148&quot; value=&quot;5&quot;/&gt;&lt;property id=&quot;20300&quot; value=&quot;Slide 35 - &amp;quot;Timeline&amp;quot;&quot;/&gt;&lt;property id=&quot;20307&quot; value=&quot;331&quot;/&gt;&lt;/object&gt;&lt;object type=&quot;3&quot; unique_id=&quot;10030&quot;&gt;&lt;property id=&quot;20148&quot; value=&quot;5&quot;/&gt;&lt;property id=&quot;20300&quot; value=&quot;Slide 36 - &amp;quot;Animated timeline&amp;quot;&quot;/&gt;&lt;property id=&quot;20307&quot; value=&quot;332&quot;/&gt;&lt;/object&gt;&lt;object type=&quot;3&quot; unique_id=&quot;10031&quot;&gt;&lt;property id=&quot;20148&quot; value=&quot;5&quot;/&gt;&lt;property id=&quot;20300&quot; value=&quot;Slide 37 - &amp;quot;Animated timeline&amp;quot;&quot;/&gt;&lt;property id=&quot;20307&quot; value=&quot;333&quot;/&gt;&lt;/object&gt;&lt;object type=&quot;3&quot; unique_id=&quot;10032&quot;&gt;&lt;property id=&quot;20148&quot; value=&quot;5&quot;/&gt;&lt;property id=&quot;20300&quot; value=&quot;Slide 38 - &amp;quot;Animated timeline: 7 phases&amp;quot;&quot;/&gt;&lt;property id=&quot;20307&quot; value=&quot;334&quot;/&gt;&lt;/object&gt;&lt;object type=&quot;3&quot; unique_id=&quot;10033&quot;&gt;&lt;property id=&quot;20148&quot; value=&quot;5&quot;/&gt;&lt;property id=&quot;20300&quot; value=&quot;Slide 39 - &amp;quot;Timeline chronological&amp;quot;&quot;/&gt;&lt;property id=&quot;20307&quot; value=&quot;335&quot;/&gt;&lt;/object&gt;&lt;object type=&quot;3&quot; unique_id=&quot;10034&quot;&gt;&lt;property id=&quot;20148&quot; value=&quot;5&quot;/&gt;&lt;property id=&quot;20300&quot; value=&quot;Slide 40 - &amp;quot;Timeline chronological phases&amp;quot;&quot;/&gt;&lt;property id=&quot;20307&quot; value=&quot;336&quot;/&gt;&lt;/object&gt;&lt;object type=&quot;3&quot; unique_id=&quot;10035&quot;&gt;&lt;property id=&quot;20148&quot; value=&quot;5&quot;/&gt;&lt;property id=&quot;20300&quot; value=&quot;Slide 41 - &amp;quot;Chronological phases&amp;quot;&quot;/&gt;&lt;property id=&quot;20307&quot; value=&quot;337&quot;/&gt;&lt;/object&gt;&lt;object type=&quot;3&quot; unique_id=&quot;10036&quot;&gt;&lt;property id=&quot;20148&quot; value=&quot;5&quot;/&gt;&lt;property id=&quot;20300&quot; value=&quot;Slide 42 - &amp;quot;Timeline chronological grid&amp;quot;&quot;/&gt;&lt;property id=&quot;20307&quot; value=&quot;338&quot;/&gt;&lt;/object&gt;&lt;object type=&quot;3&quot; unique_id=&quot;10037&quot;&gt;&lt;property id=&quot;20148&quot; value=&quot;5&quot;/&gt;&lt;property id=&quot;20300&quot; value=&quot;Slide 43 - &amp;quot;Chronological phases&amp;quot;&quot;/&gt;&lt;property id=&quot;20307&quot; value=&quot;339&quot;/&gt;&lt;/object&gt;&lt;object type=&quot;3&quot; unique_id=&quot;10038&quot;&gt;&lt;property id=&quot;20148&quot; value=&quot;5&quot;/&gt;&lt;property id=&quot;20300&quot; value=&quot;Slide 44 - &amp;quot;Chronological runner&amp;quot;&quot;/&gt;&lt;property id=&quot;20307&quot; value=&quot;340&quot;/&gt;&lt;/object&gt;&lt;object type=&quot;3&quot; unique_id=&quot;10039&quot;&gt;&lt;property id=&quot;20148&quot; value=&quot;5&quot;/&gt;&lt;property id=&quot;20300&quot; value=&quot;Slide 45 - &amp;quot;Calendar month&amp;quot;&quot;/&gt;&lt;property id=&quot;20307&quot; value=&quot;341&quot;/&gt;&lt;/object&gt;&lt;object type=&quot;3&quot; unique_id=&quot;10040&quot;&gt;&lt;property id=&quot;20148&quot; value=&quot;5&quot;/&gt;&lt;property id=&quot;20300&quot; value=&quot;Slide 46 - &amp;quot;Calendar quarter&amp;quot;&quot;/&gt;&lt;property id=&quot;20307&quot; value=&quot;342&quot;/&gt;&lt;/object&gt;&lt;object type=&quot;3&quot; unique_id=&quot;10041&quot;&gt;&lt;property id=&quot;20148&quot; value=&quot;5&quot;/&gt;&lt;property id=&quot;20300&quot; value=&quot;Slide 47 - &amp;quot;Calendar month linear animated&amp;quot;&quot;/&gt;&lt;property id=&quot;20307&quot; value=&quot;343&quot;/&gt;&lt;/object&gt;&lt;object type=&quot;3&quot; unique_id=&quot;10042&quot;&gt;&lt;property id=&quot;20148&quot; value=&quot;5&quot;/&gt;&lt;property id=&quot;20300&quot; value=&quot;Slide 48 - &amp;quot;Calendar fiscal year animated&amp;quot;&quot;/&gt;&lt;property id=&quot;20307&quot; value=&quot;344&quot;/&gt;&lt;/object&gt;&lt;object type=&quot;3&quot; unique_id=&quot;10043&quot;&gt;&lt;property id=&quot;20148&quot; value=&quot;5&quot;/&gt;&lt;property id=&quot;20300&quot; value=&quot;Slide 49 - &amp;quot;Key dates&amp;quot;&quot;/&gt;&lt;property id=&quot;20307&quot; value=&quot;345&quot;/&gt;&lt;/object&gt;&lt;object type=&quot;3&quot; unique_id=&quot;10044&quot;&gt;&lt;property id=&quot;20148&quot; value=&quot;5&quot;/&gt;&lt;property id=&quot;20300&quot; value=&quot;Slide 50 - &amp;quot;About this template&amp;quot;&quot;/&gt;&lt;property id=&quot;20307&quot; value=&quot;346&quot;/&gt;&lt;/object&gt;&lt;object type=&quot;3&quot; unique_id=&quot;10045&quot;&gt;&lt;property id=&quot;20148&quot; value=&quot;5&quot;/&gt;&lt;property id=&quot;20300&quot; value=&quot;Slide 51 - &amp;quot;Legend&amp;quot;&quot;/&gt;&lt;property id=&quot;20307&quot; value=&quot;347&quot;/&gt;&lt;/object&gt;&lt;object type=&quot;3&quot; unique_id=&quot;10046&quot;&gt;&lt;property id=&quot;20148&quot; value=&quot;5&quot;/&gt;&lt;property id=&quot;20300&quot; value=&quot;Slide 52 - &amp;quot;Add fiscal year here&amp;quot;&quot;/&gt;&lt;property id=&quot;20307&quot; value=&quot;348&quot;/&gt;&lt;/object&gt;&lt;object type=&quot;3&quot; unique_id=&quot;10047&quot;&gt;&lt;property id=&quot;20148&quot; value=&quot;5&quot;/&gt;&lt;property id=&quot;20300&quot; value=&quot;Slide 53 - &amp;quot;August&amp;quot;&quot;/&gt;&lt;property id=&quot;20307&quot; value=&quot;349&quot;/&gt;&lt;/object&gt;&lt;object type=&quot;3&quot; unique_id=&quot;10048&quot;&gt;&lt;property id=&quot;20148&quot; value=&quot;5&quot;/&gt;&lt;property id=&quot;20300&quot; value=&quot;Slide 54 - &amp;quot;September&amp;quot;&quot;/&gt;&lt;property id=&quot;20307&quot; value=&quot;350&quot;/&gt;&lt;/object&gt;&lt;object type=&quot;3&quot; unique_id=&quot;10049&quot;&gt;&lt;property id=&quot;20148&quot; value=&quot;5&quot;/&gt;&lt;property id=&quot;20300&quot; value=&quot;Slide 55 - &amp;quot;October&amp;quot;&quot;/&gt;&lt;property id=&quot;20307&quot; value=&quot;351&quot;/&gt;&lt;/object&gt;&lt;object type=&quot;3&quot; unique_id=&quot;10050&quot;&gt;&lt;property id=&quot;20148&quot; value=&quot;5&quot;/&gt;&lt;property id=&quot;20300&quot; value=&quot;Slide 56 - &amp;quot;November&amp;quot;&quot;/&gt;&lt;property id=&quot;20307&quot; value=&quot;352&quot;/&gt;&lt;/object&gt;&lt;object type=&quot;3&quot; unique_id=&quot;10051&quot;&gt;&lt;property id=&quot;20148&quot; value=&quot;5&quot;/&gt;&lt;property id=&quot;20300&quot; value=&quot;Slide 57 - &amp;quot;December&amp;quot;&quot;/&gt;&lt;property id=&quot;20307&quot; value=&quot;353&quot;/&gt;&lt;/object&gt;&lt;object type=&quot;3&quot; unique_id=&quot;10052&quot;&gt;&lt;property id=&quot;20148&quot; value=&quot;5&quot;/&gt;&lt;property id=&quot;20300&quot; value=&quot;Slide 58 - &amp;quot;January&amp;quot;&quot;/&gt;&lt;property id=&quot;20307&quot; value=&quot;354&quot;/&gt;&lt;/object&gt;&lt;object type=&quot;3&quot; unique_id=&quot;10053&quot;&gt;&lt;property id=&quot;20148&quot; value=&quot;5&quot;/&gt;&lt;property id=&quot;20300&quot; value=&quot;Slide 59 - &amp;quot;February&amp;quot;&quot;/&gt;&lt;property id=&quot;20307&quot; value=&quot;355&quot;/&gt;&lt;/object&gt;&lt;object type=&quot;3&quot; unique_id=&quot;10054&quot;&gt;&lt;property id=&quot;20148&quot; value=&quot;5&quot;/&gt;&lt;property id=&quot;20300&quot; value=&quot;Slide 60 - &amp;quot;March&amp;quot;&quot;/&gt;&lt;property id=&quot;20307&quot; value=&quot;356&quot;/&gt;&lt;/object&gt;&lt;object type=&quot;3&quot; unique_id=&quot;10055&quot;&gt;&lt;property id=&quot;20148&quot; value=&quot;5&quot;/&gt;&lt;property id=&quot;20300&quot; value=&quot;Slide 61 - &amp;quot;April&amp;quot;&quot;/&gt;&lt;property id=&quot;20307&quot; value=&quot;357&quot;/&gt;&lt;/object&gt;&lt;object type=&quot;3&quot; unique_id=&quot;10056&quot;&gt;&lt;property id=&quot;20148&quot; value=&quot;5&quot;/&gt;&lt;property id=&quot;20300&quot; value=&quot;Slide 62 - &amp;quot;May&amp;quot;&quot;/&gt;&lt;property id=&quot;20307&quot; value=&quot;358&quot;/&gt;&lt;/object&gt;&lt;object type=&quot;3&quot; unique_id=&quot;10057&quot;&gt;&lt;property id=&quot;20148&quot; value=&quot;5&quot;/&gt;&lt;property id=&quot;20300&quot; value=&quot;Slide 63 - &amp;quot;June&amp;quot;&quot;/&gt;&lt;property id=&quot;20307&quot; value=&quot;359&quot;/&gt;&lt;/object&gt;&lt;object type=&quot;3&quot; unique_id=&quot;10058&quot;&gt;&lt;property id=&quot;20148&quot; value=&quot;5&quot;/&gt;&lt;property id=&quot;20300&quot; value=&quot;Slide 64 - &amp;quot;July&amp;quot;&quot;/&gt;&lt;property id=&quot;20307&quot; value=&quot;360&quot;/&gt;&lt;/object&gt;&lt;object type=&quot;3&quot; unique_id=&quot;10059&quot;&gt;&lt;property id=&quot;20148&quot; value=&quot;5&quot;/&gt;&lt;property id=&quot;20300&quot; value=&quot;Slide 65 - &amp;quot;Graphic elements&amp;quot;&quot;/&gt;&lt;property id=&quot;20307&quot; value=&quot;361&quot;/&gt;&lt;/object&gt;&lt;object type=&quot;3&quot; unique_id=&quot;10060&quot;&gt;&lt;property id=&quot;20148&quot; value=&quot;5&quot;/&gt;&lt;property id=&quot;20300&quot; value=&quot;Slide 66 - &amp;quot;Graphic elements&amp;quot;&quot;/&gt;&lt;property id=&quot;20307&quot; value=&quot;362&quot;/&gt;&lt;/object&gt;&lt;object type=&quot;3&quot; unique_id=&quot;10061&quot;&gt;&lt;property id=&quot;20148&quot; value=&quot;5&quot;/&gt;&lt;property id=&quot;20300&quot; value=&quot;Slide 67 - &amp;quot;Infographic template&amp;quot;&quot;/&gt;&lt;property id=&quot;20307&quot; value=&quot;364&quot;/&gt;&lt;/object&gt;&lt;object type=&quot;3&quot; unique_id=&quot;10062&quot;&gt;&lt;property id=&quot;20148&quot; value=&quot;5&quot;/&gt;&lt;property id=&quot;20300&quot; value=&quot;Slide 68 - &amp;quot;Roadmap&amp;quot;&quot;/&gt;&lt;property id=&quot;20307&quot; value=&quot;365&quot;/&gt;&lt;/object&gt;&lt;object type=&quot;3&quot; unique_id=&quot;10063&quot;&gt;&lt;property id=&quot;20148&quot; value=&quot;5&quot;/&gt;&lt;property id=&quot;20300&quot; value=&quot;Slide 69 - &amp;quot;Pyramid&amp;quot;&quot;/&gt;&lt;property id=&quot;20307&quot; value=&quot;366&quot;/&gt;&lt;/object&gt;&lt;object type=&quot;3&quot; unique_id=&quot;10064&quot;&gt;&lt;property id=&quot;20148&quot; value=&quot;5&quot;/&gt;&lt;property id=&quot;20300&quot; value=&quot;Slide 70 - &amp;quot;Pyramid inverted extended animated&amp;quot;&quot;/&gt;&lt;property id=&quot;20307&quot; value=&quot;367&quot;/&gt;&lt;/object&gt;&lt;object type=&quot;3&quot; unique_id=&quot;10065&quot;&gt;&lt;property id=&quot;20148&quot; value=&quot;5&quot;/&gt;&lt;property id=&quot;20300&quot; value=&quot;Slide 71 - &amp;quot;Pyramid&amp;quot;&quot;/&gt;&lt;property id=&quot;20307&quot; value=&quot;368&quot;/&gt;&lt;/object&gt;&lt;object type=&quot;3&quot; unique_id=&quot;10066&quot;&gt;&lt;property id=&quot;20148&quot; value=&quot;5&quot;/&gt;&lt;property id=&quot;20300&quot; value=&quot;Slide 72 - &amp;quot;Add a title here&amp;quot;&quot;/&gt;&lt;property id=&quot;20307&quot; value=&quot;369&quot;/&gt;&lt;/object&gt;&lt;object type=&quot;3&quot; unique_id=&quot;10067&quot;&gt;&lt;property id=&quot;20148&quot; value=&quot;5&quot;/&gt;&lt;property id=&quot;20300&quot; value=&quot;Slide 73 - &amp;quot;Title goes here&amp;quot;&quot;/&gt;&lt;property id=&quot;20307&quot; value=&quot;370&quot;/&gt;&lt;/object&gt;&lt;object type=&quot;3&quot; unique_id=&quot;10068&quot;&gt;&lt;property id=&quot;20148&quot; value=&quot;5&quot;/&gt;&lt;property id=&quot;20300&quot; value=&quot;Slide 74&quot;/&gt;&lt;property id=&quot;20307&quot; value=&quot;371&quot;/&gt;&lt;/object&gt;&lt;object type=&quot;3&quot; unique_id=&quot;10069&quot;&gt;&lt;property id=&quot;20148&quot; value=&quot;5&quot;/&gt;&lt;property id=&quot;20300&quot; value=&quot;Slide 75 - &amp;quot;Chasm animated&amp;quot;&quot;/&gt;&lt;property id=&quot;20307&quot; value=&quot;372&quot;/&gt;&lt;/object&gt;&lt;object type=&quot;3&quot; unique_id=&quot;10070&quot;&gt;&lt;property id=&quot;20148&quot; value=&quot;5&quot;/&gt;&lt;property id=&quot;20300&quot; value=&quot;Slide 76 - &amp;quot;Chasm two-tone animated&amp;quot;&quot;/&gt;&lt;property id=&quot;20307&quot; value=&quot;373&quot;/&gt;&lt;/object&gt;&lt;object type=&quot;3&quot; unique_id=&quot;10071&quot;&gt;&lt;property id=&quot;20148&quot; value=&quot;5&quot;/&gt;&lt;property id=&quot;20300&quot; value=&quot;Slide 77 - &amp;quot;Circle quartered A&amp;quot;&quot;/&gt;&lt;property id=&quot;20307&quot; value=&quot;374&quot;/&gt;&lt;/object&gt;&lt;object type=&quot;3&quot; unique_id=&quot;10072&quot;&gt;&lt;property id=&quot;20148&quot; value=&quot;5&quot;/&gt;&lt;property id=&quot;20300&quot; value=&quot;Slide 78 - &amp;quot;Squares&amp;quot;&quot;/&gt;&lt;property id=&quot;20307&quot; value=&quot;375&quot;/&gt;&lt;/object&gt;&lt;object type=&quot;3&quot; unique_id=&quot;10073&quot;&gt;&lt;property id=&quot;20148&quot; value=&quot;5&quot;/&gt;&lt;property id=&quot;20300&quot; value=&quot;Slide 79 - &amp;quot;Diagrams matrix rectangles grid animated&amp;quot;&quot;/&gt;&lt;property id=&quot;20307&quot; value=&quot;376&quot;/&gt;&lt;/object&gt;&lt;object type=&quot;3&quot; unique_id=&quot;10074&quot;&gt;&lt;property id=&quot;20148&quot; value=&quot;5&quot;/&gt;&lt;property id=&quot;20300&quot; value=&quot;Slide 80 - &amp;quot;Diagrams matrix squares&amp;quot;&quot;/&gt;&lt;property id=&quot;20307&quot; value=&quot;377&quot;/&gt;&lt;/object&gt;&lt;object type=&quot;3&quot; unique_id=&quot;10075&quot;&gt;&lt;property id=&quot;20148&quot; value=&quot;5&quot;/&gt;&lt;property id=&quot;20300&quot; value=&quot;Slide 81 - &amp;quot;Diagrams matrix table&amp;quot;&quot;/&gt;&lt;property id=&quot;20307&quot; value=&quot;378&quot;/&gt;&lt;/object&gt;&lt;object type=&quot;3&quot; unique_id=&quot;10076&quot;&gt;&lt;property id=&quot;20148&quot; value=&quot;5&quot;/&gt;&lt;property id=&quot;20300&quot; value=&quot;Slide 82 - &amp;quot;Diagrams process circle arrows&amp;quot;&quot;/&gt;&lt;property id=&quot;20307&quot; value=&quot;379&quot;/&gt;&lt;/object&gt;&lt;object type=&quot;3&quot; unique_id=&quot;10077&quot;&gt;&lt;property id=&quot;20148&quot; value=&quot;5&quot;/&gt;&lt;property id=&quot;20300&quot; value=&quot;Slide 83 - &amp;quot;Diagrams relationships circles rectangles animated&amp;quot;&quot;/&gt;&lt;property id=&quot;20307&quot; value=&quot;380&quot;/&gt;&lt;/object&gt;&lt;object type=&quot;3&quot; unique_id=&quot;10078&quot;&gt;&lt;property id=&quot;20148&quot; value=&quot;5&quot;/&gt;&lt;property id=&quot;20300&quot; value=&quot;Slide 84 - &amp;quot;Diagrams relationships tines drill-down animated&amp;quot;&quot;/&gt;&lt;property id=&quot;20307&quot; value=&quot;381&quot;/&gt;&lt;/object&gt;&lt;object type=&quot;3&quot; unique_id=&quot;10079&quot;&gt;&lt;property id=&quot;20148&quot; value=&quot;5&quot;/&gt;&lt;property id=&quot;20300&quot; value=&quot;Slide 85 - &amp;quot;Project name&amp;quot;&quot;/&gt;&lt;property id=&quot;20307&quot; value=&quot;382&quot;/&gt;&lt;/object&gt;&lt;object type=&quot;3&quot; unique_id=&quot;10080&quot;&gt;&lt;property id=&quot;20148&quot; value=&quot;5&quot;/&gt;&lt;property id=&quot;20300&quot; value=&quot;Slide 86 - &amp;quot;Agenda list&amp;quot;&quot;/&gt;&lt;property id=&quot;20307&quot; value=&quot;383&quot;/&gt;&lt;/object&gt;&lt;object type=&quot;3&quot; unique_id=&quot;10081&quot;&gt;&lt;property id=&quot;20148&quot; value=&quot;5&quot;/&gt;&lt;property id=&quot;20300&quot; value=&quot;Slide 87 - &amp;quot;Agenda list&amp;quot;&quot;/&gt;&lt;property id=&quot;20307&quot; value=&quot;384&quot;/&gt;&lt;/object&gt;&lt;object type=&quot;3&quot; unique_id=&quot;10082&quot;&gt;&lt;property id=&quot;20148&quot; value=&quot;5&quot;/&gt;&lt;property id=&quot;20300&quot; value=&quot;Slide 88 - &amp;quot;Agenda table&amp;quot;&quot;/&gt;&lt;property id=&quot;20307&quot; value=&quot;385&quot;/&gt;&lt;/object&gt;&lt;object type=&quot;3&quot; unique_id=&quot;10083&quot;&gt;&lt;property id=&quot;20148&quot; value=&quot;5&quot;/&gt;&lt;property id=&quot;20300&quot; value=&quot;Slide 89 - &amp;quot;Product life cycle&amp;quot;&quot;/&gt;&lt;property id=&quot;20307&quot; value=&quot;386&quot;/&gt;&lt;/object&gt;&lt;object type=&quot;3&quot; unique_id=&quot;10084&quot;&gt;&lt;property id=&quot;20148&quot; value=&quot;5&quot;/&gt;&lt;property id=&quot;20300&quot; value=&quot;Slide 90 - &amp;quot;Questions?&amp;quot;&quot;/&gt;&lt;property id=&quot;20307&quot; value=&quot;387&quot;/&gt;&lt;/object&gt;&lt;object type=&quot;3&quot; unique_id=&quot;10085&quot;&gt;&lt;property id=&quot;20148&quot; value=&quot;5&quot;/&gt;&lt;property id=&quot;20300&quot; value=&quot;Slide 91 - &amp;quot;Questions?&amp;quot;&quot;/&gt;&lt;property id=&quot;20307&quot; value=&quot;388&quot;/&gt;&lt;/object&gt;&lt;object type=&quot;3&quot; unique_id=&quot;10086&quot;&gt;&lt;property id=&quot;20148&quot; value=&quot;5&quot;/&gt;&lt;property id=&quot;20300&quot; value=&quot;Slide 92 - &amp;quot;RACI model definitions&amp;quot;&quot;/&gt;&lt;property id=&quot;20307&quot; value=&quot;389&quot;/&gt;&lt;/object&gt;&lt;object type=&quot;3&quot; unique_id=&quot;10087&quot;&gt;&lt;property id=&quot;20148&quot; value=&quot;5&quot;/&gt;&lt;property id=&quot;20300&quot; value=&quot;Slide 93 - &amp;quot;Seating chart&amp;quot;&quot;/&gt;&lt;property id=&quot;20307&quot; value=&quot;390&quot;/&gt;&lt;/object&gt;&lt;object type=&quot;3&quot; unique_id=&quot;10088&quot;&gt;&lt;property id=&quot;20148&quot; value=&quot;5&quot;/&gt;&lt;property id=&quot;20300&quot; value=&quot;Slide 94 - &amp;quot;Seating chart&amp;quot;&quot;/&gt;&lt;property id=&quot;20307&quot; value=&quot;391&quot;/&gt;&lt;/object&gt;&lt;object type=&quot;3&quot; unique_id=&quot;10089&quot;&gt;&lt;property id=&quot;20148&quot; value=&quot;5&quot;/&gt;&lt;property id=&quot;20300&quot; value=&quot;Slide 95 - &amp;quot;Award  title here&amp;quot;&quot;/&gt;&lt;property id=&quot;20307&quot; value=&quot;392&quot;/&gt;&lt;/object&gt;&lt;object type=&quot;3&quot; unique_id=&quot;10090&quot;&gt;&lt;property id=&quot;20148&quot; value=&quot;5&quot;/&gt;&lt;property id=&quot;20300&quot; value=&quot;Slide 96 - &amp;quot;Vision statement goes here&amp;quot;&quot;/&gt;&lt;property id=&quot;20307&quot; value=&quot;393&quot;/&gt;&lt;/object&gt;&lt;object type=&quot;3&quot; unique_id=&quot;10091&quot;&gt;&lt;property id=&quot;20148&quot; value=&quot;5&quot;/&gt;&lt;property id=&quot;20300&quot; value=&quot;Slide 97 - &amp;quot;Vision statement goes here&amp;quot;&quot;/&gt;&lt;property id=&quot;20307&quot; value=&quot;394&quot;/&gt;&lt;/object&gt;&lt;object type=&quot;3&quot; unique_id=&quot;10092&quot;&gt;&lt;property id=&quot;20148&quot; value=&quot;5&quot;/&gt;&lt;property id=&quot;20300&quot; value=&quot;Slide 98 - &amp;quot;Vision This is placeholder text. Enter your text here.&amp;quot;&quot;/&gt;&lt;property id=&quot;20307&quot; value=&quot;395&quot;/&gt;&lt;/object&gt;&lt;object type=&quot;3&quot; unique_id=&quot;10093&quot;&gt;&lt;property id=&quot;20148&quot; value=&quot;5&quot;/&gt;&lt;property id=&quot;20300&quot; value=&quot;Slide 99&quot;/&gt;&lt;property id=&quot;20307&quot; value=&quot;396&quot;/&gt;&lt;/object&gt;&lt;object type=&quot;3&quot; unique_id=&quot;10094&quot;&gt;&lt;property id=&quot;20148&quot; value=&quot;5&quot;/&gt;&lt;property id=&quot;20300&quot; value=&quot;Slide 100 - &amp;quot;Grid drill-down&amp;quot;&quot;/&gt;&lt;property id=&quot;20307&quot; value=&quot;397&quot;/&gt;&lt;/object&gt;&lt;object type=&quot;3&quot; unique_id=&quot;10095&quot;&gt;&lt;property id=&quot;20148&quot; value=&quot;5&quot;/&gt;&lt;property id=&quot;20300&quot; value=&quot;Slide 101 - &amp;quot;Horizontal checkmark animated&amp;quot;&quot;/&gt;&lt;property id=&quot;20307&quot; value=&quot;398&quot;/&gt;&lt;/object&gt;&lt;object type=&quot;3&quot; unique_id=&quot;10096&quot;&gt;&lt;property id=&quot;20148&quot; value=&quot;5&quot;/&gt;&lt;property id=&quot;20300&quot; value=&quot;Slide 102 - &amp;quot;Horizontal drill-down animated&amp;quot;&quot;/&gt;&lt;property id=&quot;20307&quot; value=&quot;399&quot;/&gt;&lt;/object&gt;&lt;object type=&quot;3&quot; unique_id=&quot;10097&quot;&gt;&lt;property id=&quot;20148&quot; value=&quot;5&quot;/&gt;&lt;property id=&quot;20300&quot; value=&quot;Slide 103 - &amp;quot;Horizontal three-column arrows animated&amp;quot;&quot;/&gt;&lt;property id=&quot;20307&quot; value=&quot;400&quot;/&gt;&lt;/object&gt;&lt;object type=&quot;3&quot; unique_id=&quot;10098&quot;&gt;&lt;property id=&quot;20148&quot; value=&quot;5&quot;/&gt;&lt;property id=&quot;20300&quot; value=&quot;Slide 104 - &amp;quot;Vertical three-column drill-down animated&amp;quot;&quot;/&gt;&lt;property id=&quot;20307&quot; value=&quot;401&quot;/&gt;&lt;/object&gt;&lt;object type=&quot;3&quot; unique_id=&quot;10099&quot;&gt;&lt;property id=&quot;20148&quot; value=&quot;5&quot;/&gt;&lt;property id=&quot;20300&quot; value=&quot;Slide 105 - &amp;quot;Diagrams cost comparison area chart&amp;quot;&quot;/&gt;&lt;property id=&quot;20307&quot; value=&quot;402&quot;/&gt;&lt;/object&gt;&lt;object type=&quot;3&quot; unique_id=&quot;10100&quot;&gt;&lt;property id=&quot;20148&quot; value=&quot;5&quot;/&gt;&lt;property id=&quot;20300&quot; value=&quot;Slide 106&quot;/&gt;&lt;property id=&quot;20307&quot; value=&quot;403&quot;/&gt;&lt;/object&gt;&lt;object type=&quot;3&quot; unique_id=&quot;10101&quot;&gt;&lt;property id=&quot;20148&quot; value=&quot;5&quot;/&gt;&lt;property id=&quot;20300&quot; value=&quot;Slide 107&quot;/&gt;&lt;property id=&quot;20307&quot; value=&quot;404&quot;/&gt;&lt;/object&gt;&lt;object type=&quot;3&quot; unique_id=&quot;10102&quot;&gt;&lt;property id=&quot;20148&quot; value=&quot;5&quot;/&gt;&lt;property id=&quot;20300&quot; value=&quot;Slide 108 - &amp;quot;Pie chart&amp;quot;&quot;/&gt;&lt;property id=&quot;20307&quot; value=&quot;405&quot;/&gt;&lt;/object&gt;&lt;object type=&quot;3&quot; unique_id=&quot;10103&quot;&gt;&lt;property id=&quot;20148&quot; value=&quot;5&quot;/&gt;&lt;property id=&quot;20300&quot; value=&quot;Slide 109 - &amp;quot;Place a headline here&amp;quot;&quot;/&gt;&lt;property id=&quot;20307&quot; value=&quot;406&quot;/&gt;&lt;/object&gt;&lt;object type=&quot;3&quot; unique_id=&quot;10104&quot;&gt;&lt;property id=&quot;20148&quot; value=&quot;5&quot;/&gt;&lt;property id=&quot;20300&quot; value=&quot;Slide 110&quot;/&gt;&lt;property id=&quot;20307&quot; value=&quot;407&quot;/&gt;&lt;/object&gt;&lt;object type=&quot;3&quot; unique_id=&quot;10105&quot;&gt;&lt;property id=&quot;20148&quot; value=&quot;5&quot;/&gt;&lt;property id=&quot;20300&quot; value=&quot;Slide 111 - &amp;quot;Area chart&amp;quot;&quot;/&gt;&lt;property id=&quot;20307&quot; value=&quot;408&quot;/&gt;&lt;/object&gt;&lt;object type=&quot;3&quot; unique_id=&quot;10106&quot;&gt;&lt;property id=&quot;20148&quot; value=&quot;5&quot;/&gt;&lt;property id=&quot;20300&quot; value=&quot;Slide 112 - &amp;quot;Bar chart – many &amp;quot;&quot;/&gt;&lt;property id=&quot;20307&quot; value=&quot;409&quot;/&gt;&lt;/object&gt;&lt;object type=&quot;3&quot; unique_id=&quot;10107&quot;&gt;&lt;property id=&quot;20148&quot; value=&quot;5&quot;/&gt;&lt;property id=&quot;20300&quot; value=&quot;Slide 113 - &amp;quot;Bar chart – few &amp;quot;&quot;/&gt;&lt;property id=&quot;20307&quot; value=&quot;410&quot;/&gt;&lt;/object&gt;&lt;object type=&quot;3&quot; unique_id=&quot;10108&quot;&gt;&lt;property id=&quot;20148&quot; value=&quot;5&quot;/&gt;&lt;property id=&quot;20300&quot; value=&quot;Slide 114 - &amp;quot;Bar chart column - many&amp;quot;&quot;/&gt;&lt;property id=&quot;20307&quot; value=&quot;413&quot;/&gt;&lt;/object&gt;&lt;object type=&quot;3&quot; unique_id=&quot;10109&quot;&gt;&lt;property id=&quot;20148&quot; value=&quot;5&quot;/&gt;&lt;property id=&quot;20300&quot; value=&quot;Slide 115 - &amp;quot;Bar chart column – few&amp;quot;&quot;/&gt;&lt;property id=&quot;20307&quot; value=&quot;411&quot;/&gt;&lt;/object&gt;&lt;object type=&quot;3&quot; unique_id=&quot;10110&quot;&gt;&lt;property id=&quot;20148&quot; value=&quot;5&quot;/&gt;&lt;property id=&quot;20300&quot; value=&quot;Slide 116 - &amp;quot;Bar chart comparison – few&amp;quot;&quot;/&gt;&lt;property id=&quot;20307&quot; value=&quot;412&quot;/&gt;&lt;/object&gt;&lt;object type=&quot;3&quot; unique_id=&quot;10111&quot;&gt;&lt;property id=&quot;20148&quot; value=&quot;5&quot;/&gt;&lt;property id=&quot;20300&quot; value=&quot;Slide 117 - &amp;quot;Doughnut chart&amp;quot;&quot;/&gt;&lt;property id=&quot;20307&quot; value=&quot;414&quot;/&gt;&lt;/object&gt;&lt;object type=&quot;3&quot; unique_id=&quot;10112&quot;&gt;&lt;property id=&quot;20148&quot; value=&quot;5&quot;/&gt;&lt;property id=&quot;20300&quot; value=&quot;Slide 118 - &amp;quot;Table simple color crisp column&amp;quot;&quot;/&gt;&lt;property id=&quot;20307&quot; value=&quot;415&quot;/&gt;&lt;/object&gt;&lt;object type=&quot;3&quot; unique_id=&quot;10113&quot;&gt;&lt;property id=&quot;20148&quot; value=&quot;5&quot;/&gt;&lt;property id=&quot;20300&quot; value=&quot;Slide 119 - &amp;quot;Table simple bold – many &amp;quot;&quot;/&gt;&lt;property id=&quot;20307&quot; value=&quot;416&quot;/&gt;&lt;/object&gt;&lt;object type=&quot;3&quot; unique_id=&quot;10114&quot;&gt;&lt;property id=&quot;20148&quot; value=&quot;5&quot;/&gt;&lt;property id=&quot;20300&quot; value=&quot;Slide 120 - &amp;quot;Table simple bold – few&amp;quot;&quot;/&gt;&lt;property id=&quot;20307&quot; value=&quot;417&quot;/&gt;&lt;/object&gt;&lt;object type=&quot;3&quot; unique_id=&quot;10115&quot;&gt;&lt;property id=&quot;20148&quot; value=&quot;5&quot;/&gt;&lt;property id=&quot;20300&quot; value=&quot;Slide 121 - &amp;quot;Table simple crisp rows – many&amp;quot;&quot;/&gt;&lt;property id=&quot;20307&quot; value=&quot;418&quot;/&gt;&lt;/object&gt;&lt;object type=&quot;3&quot; unique_id=&quot;10116&quot;&gt;&lt;property id=&quot;20148&quot; value=&quot;5&quot;/&gt;&lt;property id=&quot;20300&quot; value=&quot;Slide 122 - &amp;quot;Table crisp rows – few&amp;quot;&quot;/&gt;&lt;property id=&quot;20307&quot; value=&quot;419&quot;/&gt;&lt;/object&gt;&lt;object type=&quot;3&quot; unique_id=&quot;10117&quot;&gt;&lt;property id=&quot;20148&quot; value=&quot;5&quot;/&gt;&lt;property id=&quot;20300&quot; value=&quot;Slide 123 - &amp;quot;Comparative&amp;quot;&quot;/&gt;&lt;property id=&quot;20307&quot; value=&quot;420&quot;/&gt;&lt;/object&gt;&lt;object type=&quot;3&quot; unique_id=&quot;10118&quot;&gt;&lt;property id=&quot;20148&quot; value=&quot;5&quot;/&gt;&lt;property id=&quot;20300&quot; value=&quot;Slide 124 - &amp;quot;Comparative grid&amp;quot;&quot;/&gt;&lt;property id=&quot;20307&quot; value=&quot;421&quot;/&gt;&lt;/object&gt;&lt;object type=&quot;3&quot; unique_id=&quot;10119&quot;&gt;&lt;property id=&quot;20148&quot; value=&quot;5&quot;/&gt;&lt;property id=&quot;20300&quot; value=&quot;Slide 125 - &amp;quot;Milestone tracker vertical&amp;quot;&quot;/&gt;&lt;property id=&quot;20307&quot; value=&quot;422&quot;/&gt;&lt;/object&gt;&lt;object type=&quot;3&quot; unique_id=&quot;10120&quot;&gt;&lt;property id=&quot;20148&quot; value=&quot;5&quot;/&gt;&lt;property id=&quot;20300&quot; value=&quot;Slide 126 - &amp;quot;Photo A grid&amp;quot;&quot;/&gt;&lt;property id=&quot;20307&quot; value=&quot;423&quot;/&gt;&lt;/object&gt;&lt;object type=&quot;3&quot; unique_id=&quot;10121&quot;&gt;&lt;property id=&quot;20148&quot; value=&quot;5&quot;/&gt;&lt;property id=&quot;20300&quot; value=&quot;Slide 127 - &amp;quot;Photo primary 5 grid&amp;quot;&quot;/&gt;&lt;property id=&quot;20307&quot; value=&quot;424&quot;/&gt;&lt;/object&gt;&lt;object type=&quot;3&quot; unique_id=&quot;10122&quot;&gt;&lt;property id=&quot;20148&quot; value=&quot;5&quot;/&gt;&lt;property id=&quot;20300&quot; value=&quot;Slide 128 - &amp;quot;Photo B&amp;quot;&quot;/&gt;&lt;property id=&quot;20307&quot; value=&quot;425&quot;/&gt;&lt;/object&gt;&lt;object type=&quot;3&quot; unique_id=&quot;10123&quot;&gt;&lt;property id=&quot;20148&quot; value=&quot;5&quot;/&gt;&lt;property id=&quot;20300&quot; value=&quot;Slide 129 - &amp;quot;Photo B – drill-down&amp;quot;&quot;/&gt;&lt;property id=&quot;20307&quot; value=&quot;426&quot;/&gt;&lt;/object&gt;&lt;object type=&quot;3&quot; unique_id=&quot;10124&quot;&gt;&lt;property id=&quot;20148&quot; value=&quot;5&quot;/&gt;&lt;property id=&quot;20300&quot; value=&quot;Slide 130 - &amp;quot;Photo C – drill-down&amp;quot;&quot;/&gt;&lt;property id=&quot;20307&quot; value=&quot;427&quot;/&gt;&lt;/object&gt;&lt;object type=&quot;3&quot; unique_id=&quot;10125&quot;&gt;&lt;property id=&quot;20148&quot; value=&quot;5&quot;/&gt;&lt;property id=&quot;20300&quot; value=&quot;Slide 131 - &amp;quot;Editable map&amp;quot;&quot;/&gt;&lt;property id=&quot;20307&quot; value=&quot;428&quot;/&gt;&lt;/object&gt;&lt;object type=&quot;3&quot; unique_id=&quot;10126&quot;&gt;&lt;property id=&quot;20148&quot; value=&quot;5&quot;/&gt;&lt;property id=&quot;20300&quot; value=&quot;Slide 132 - &amp;quot;Africa and  Middle East&amp;quot;&quot;/&gt;&lt;property id=&quot;20307&quot; value=&quot;429&quot;/&gt;&lt;/object&gt;&lt;object type=&quot;3&quot; unique_id=&quot;10127&quot;&gt;&lt;property id=&quot;20148&quot; value=&quot;5&quot;/&gt;&lt;property id=&quot;20300&quot; value=&quot;Slide 133 - &amp;quot;Asia&amp;quot;&quot;/&gt;&lt;property id=&quot;20307&quot; value=&quot;430&quot;/&gt;&lt;/object&gt;&lt;object type=&quot;3&quot; unique_id=&quot;10128&quot;&gt;&lt;property id=&quot;20148&quot; value=&quot;5&quot;/&gt;&lt;property id=&quot;20300&quot; value=&quot;Slide 134 - &amp;quot;Europe&amp;quot;&quot;/&gt;&lt;property id=&quot;20307&quot; value=&quot;431&quot;/&gt;&lt;/object&gt;&lt;object type=&quot;3&quot; unique_id=&quot;10129&quot;&gt;&lt;property id=&quot;20148&quot; value=&quot;5&quot;/&gt;&lt;property id=&quot;20300&quot; value=&quot;Slide 135 - &amp;quot;Mexico and Latin America&amp;quot;&quot;/&gt;&lt;property id=&quot;20307&quot; value=&quot;432&quot;/&gt;&lt;/object&gt;&lt;object type=&quot;3&quot; unique_id=&quot;10130&quot;&gt;&lt;property id=&quot;20148&quot; value=&quot;5&quot;/&gt;&lt;property id=&quot;20300&quot; value=&quot;Slide 136 - &amp;quot;North America&amp;quot;&quot;/&gt;&lt;property id=&quot;20307&quot; value=&quot;433&quot;/&gt;&lt;/object&gt;&lt;object type=&quot;3&quot; unique_id=&quot;10131&quot;&gt;&lt;property id=&quot;20148&quot; value=&quot;5&quot;/&gt;&lt;property id=&quot;20300&quot; value=&quot;Slide 137 - &amp;quot;Russia&amp;quot;&quot;/&gt;&lt;property id=&quot;20307&quot; value=&quot;434&quot;/&gt;&lt;/object&gt;&lt;object type=&quot;3&quot; unique_id=&quot;10132&quot;&gt;&lt;property id=&quot;20148&quot; value=&quot;5&quot;/&gt;&lt;property id=&quot;20300&quot; value=&quot;Slide 138 - &amp;quot;South America&amp;quot;&quot;/&gt;&lt;property id=&quot;20307&quot; value=&quot;435&quot;/&gt;&lt;/object&gt;&lt;object type=&quot;3&quot; unique_id=&quot;10133&quot;&gt;&lt;property id=&quot;20148&quot; value=&quot;5&quot;/&gt;&lt;property id=&quot;20300&quot; value=&quot;Slide 139 - &amp;quot;Australia and  South Pacific&amp;quot;&quot;/&gt;&lt;property id=&quot;20307&quot; value=&quot;436&quot;/&gt;&lt;/object&gt;&lt;object type=&quot;3&quot; unique_id=&quot;10134&quot;&gt;&lt;property id=&quot;20148&quot; value=&quot;5&quot;/&gt;&lt;property id=&quot;20300&quot; value=&quot;Slide 140 - &amp;quot;USA&amp;quot;&quot;/&gt;&lt;property id=&quot;20307&quot; value=&quot;437&quot;/&gt;&lt;/object&gt;&lt;object type=&quot;3&quot; unique_id=&quot;10537&quot;&gt;&lt;property id=&quot;20148&quot; value=&quot;5&quot;/&gt;&lt;property id=&quot;20300&quot; value=&quot;Slide 26 - &amp;quot;Cisco Grey (Glyph) cloud icons&amp;quot;&quot;/&gt;&lt;property id=&quot;20307&quot; value=&quot;440&quot;/&gt;&lt;/object&gt;&lt;object type=&quot;3&quot; unique_id=&quot;10538&quot;&gt;&lt;property id=&quot;20148&quot; value=&quot;5&quot;/&gt;&lt;property id=&quot;20300&quot; value=&quot;Slide 27 - &amp;quot;Cisco Grey (Glyph) cloud icons&amp;quot;&quot;/&gt;&lt;property id=&quot;20307&quot; value=&quot;441&quot;/&gt;&lt;/object&gt;&lt;object type=&quot;3&quot; unique_id=&quot;10539&quot;&gt;&lt;property id=&quot;20148&quot; value=&quot;5&quot;/&gt;&lt;property id=&quot;20300&quot; value=&quot;Slide 32 - &amp;quot;Cisco Grey (Glyph) services icons&amp;quot;&quot;/&gt;&lt;property id=&quot;20307&quot; value=&quot;438&quot;/&gt;&lt;/object&gt;&lt;object type=&quot;3&quot; unique_id=&quot;10540&quot;&gt;&lt;property id=&quot;20148&quot; value=&quot;5&quot;/&gt;&lt;property id=&quot;20300&quot; value=&quot;Slide 33 - &amp;quot;Cisco Grey (Glyph) services icons&amp;quot;&quot;/&gt;&lt;property id=&quot;20307&quot; value=&quot;439&quot;/&gt;&lt;/object&gt;&lt;object type=&quot;3&quot; unique_id=&quot;11507&quot;&gt;&lt;property id=&quot;20148&quot; value=&quot;5&quot;/&gt;&lt;property id=&quot;20300&quot; value=&quot;Slide 19 - &amp;quot;Cisco Grey (Glyph) icons&amp;quot;&quot;/&gt;&lt;property id=&quot;20307&quot; value=&quot;442&quot;/&gt;&lt;/object&gt;&lt;object type=&quot;3&quot; unique_id=&quot;11508&quot;&gt;&lt;property id=&quot;20148&quot; value=&quot;5&quot;/&gt;&lt;property id=&quot;20300&quot; value=&quot;Slide 20 - &amp;quot;Cisco Grey (Glyph) icons&amp;quot;&quot;/&gt;&lt;property id=&quot;20307&quot; value=&quot;443&quot;/&gt;&lt;/object&gt;&lt;object type=&quot;3&quot; unique_id=&quot;11509&quot;&gt;&lt;property id=&quot;20148&quot; value=&quot;5&quot;/&gt;&lt;property id=&quot;20300&quot; value=&quot;Slide 21 - &amp;quot;Cisco Grey (Glyph) icons&amp;quot;&quot;/&gt;&lt;property id=&quot;20307&quot; value=&quot;444&quot;/&gt;&lt;/object&gt;&lt;object type=&quot;3&quot; unique_id=&quot;11934&quot;&gt;&lt;property id=&quot;20148&quot; value=&quot;5&quot;/&gt;&lt;property id=&quot;20300&quot; value=&quot;Slide 2 - &amp;quot;Please read&amp;quot;&quot;/&gt;&lt;property id=&quot;20307&quot; value=&quot;445&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Presentation Toolkit" id="{49F550AA-4279-6743-9B2A-25BA240EE1FB}" vid="{0C01CEA6-4542-E142-9F47-5F3C30A0FFD0}"/>
    </a:ext>
  </a:extLst>
</a:theme>
</file>

<file path=ppt/theme/theme2.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Presentation Toolkit" id="{49F550AA-4279-6743-9B2A-25BA240EE1FB}" vid="{0C01CEA6-4542-E142-9F47-5F3C30A0FFD0}"/>
    </a:ext>
  </a:extLst>
</a:theme>
</file>

<file path=ppt/theme/theme3.xml><?xml version="1.0" encoding="utf-8"?>
<a:theme xmlns:a="http://schemas.openxmlformats.org/drawingml/2006/main" name="2_Blue theme 2015 16x9">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10443</TotalTime>
  <Words>3937</Words>
  <Application>Microsoft Office PowerPoint</Application>
  <PresentationFormat>Widescreen</PresentationFormat>
  <Paragraphs>410</Paragraphs>
  <Slides>35</Slides>
  <Notes>29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35</vt:i4>
      </vt:variant>
    </vt:vector>
  </HeadingPairs>
  <TitlesOfParts>
    <vt:vector size="52" baseType="lpstr">
      <vt:lpstr>Arial</vt:lpstr>
      <vt:lpstr>Calibri</vt:lpstr>
      <vt:lpstr>Ciscolight</vt:lpstr>
      <vt:lpstr>CiscoSans</vt:lpstr>
      <vt:lpstr>CiscoSans ExtraLight</vt:lpstr>
      <vt:lpstr>CiscoSansTT</vt:lpstr>
      <vt:lpstr>CiscoSansTT ExtraLight</vt:lpstr>
      <vt:lpstr>CiscoSansTT Heavy</vt:lpstr>
      <vt:lpstr>CiscoSansTT Light</vt:lpstr>
      <vt:lpstr>CiscoSansTT Medium</vt:lpstr>
      <vt:lpstr>Proxima Nova</vt:lpstr>
      <vt:lpstr>System Font Regular</vt:lpstr>
      <vt:lpstr>Times New Roman</vt:lpstr>
      <vt:lpstr>Wingdings</vt:lpstr>
      <vt:lpstr>Blue theme 2015 16x9</vt:lpstr>
      <vt:lpstr>1_Blue theme 2015 16x9</vt:lpstr>
      <vt:lpstr>2_Blue theme 2015 16x9</vt:lpstr>
      <vt:lpstr>PowerPoint Presentation</vt:lpstr>
      <vt:lpstr>PowerPoint Presentation</vt:lpstr>
      <vt:lpstr>Positioning Cybercrime Protection Solutions</vt:lpstr>
      <vt:lpstr>Cybercrime Protection</vt:lpstr>
      <vt:lpstr>PowerPoint Presentation</vt:lpstr>
      <vt:lpstr>Security Is Vital to Small Business Survival</vt:lpstr>
      <vt:lpstr>Common Customer Pain Points </vt:lpstr>
      <vt:lpstr>PowerPoint Presentation</vt:lpstr>
      <vt:lpstr>PowerPoint Presentation</vt:lpstr>
      <vt:lpstr>PowerPoint Presentation</vt:lpstr>
      <vt:lpstr>PowerPoint Presentation</vt:lpstr>
      <vt:lpstr>PowerPoint Presentation</vt:lpstr>
      <vt:lpstr>PowerPoint Presentation</vt:lpstr>
      <vt:lpstr>Security Is Essential</vt:lpstr>
      <vt:lpstr>PowerPoint Presentation</vt:lpstr>
      <vt:lpstr>Area #1: People  Make sure people are who they say they are</vt:lpstr>
      <vt:lpstr>Secure Authentication</vt:lpstr>
      <vt:lpstr>Cisco Duo</vt:lpstr>
      <vt:lpstr>Area #2: Devices  People get on your network in multiple ways from multiple locations: office, home laptop, mobile, device.</vt:lpstr>
      <vt:lpstr>PowerPoint Presentation</vt:lpstr>
      <vt:lpstr>PowerPoint Presentation</vt:lpstr>
      <vt:lpstr>Area #3: Email  Every day, people inadvertently click malicious links or open harmful email attachments that download ransomware.</vt:lpstr>
      <vt:lpstr>PowerPoint Presentation</vt:lpstr>
      <vt:lpstr>Cloud Mailbox Defense</vt:lpstr>
      <vt:lpstr>Area #4: The Network  If malware gets in, it spreads across your network, and encrypts your files or takes down critical systems.</vt:lpstr>
      <vt:lpstr>Cisco Umbrella</vt:lpstr>
      <vt:lpstr>Cisco Umbrella</vt:lpstr>
      <vt:lpstr>PowerPoint Presentation</vt:lpstr>
      <vt:lpstr>Harness the Power of Talos Threat Intelligence </vt:lpstr>
      <vt:lpstr>PowerPoint Presentation</vt:lpstr>
      <vt:lpstr>Simplifying IT with Cloud Management</vt:lpstr>
      <vt:lpstr>Cybercrime Protection</vt:lpstr>
      <vt:lpstr>Customer Offers</vt:lpstr>
      <vt:lpstr>Cybercrime Protection Customer Offers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Mathis</dc:creator>
  <cp:lastModifiedBy>David Perez Design</cp:lastModifiedBy>
  <cp:revision>403</cp:revision>
  <dcterms:created xsi:type="dcterms:W3CDTF">2020-05-11T13:19:57Z</dcterms:created>
  <dcterms:modified xsi:type="dcterms:W3CDTF">2020-07-28T18:26:38Z</dcterms:modified>
</cp:coreProperties>
</file>