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5.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9" r:id="rId2"/>
    <p:sldMasterId id="2147483787" r:id="rId3"/>
    <p:sldMasterId id="2147483826" r:id="rId4"/>
    <p:sldMasterId id="2147483853" r:id="rId5"/>
    <p:sldMasterId id="2147483880" r:id="rId6"/>
  </p:sldMasterIdLst>
  <p:notesMasterIdLst>
    <p:notesMasterId r:id="rId39"/>
  </p:notesMasterIdLst>
  <p:sldIdLst>
    <p:sldId id="2132735773" r:id="rId7"/>
    <p:sldId id="2132735579" r:id="rId8"/>
    <p:sldId id="2132735753" r:id="rId9"/>
    <p:sldId id="2132735612" r:id="rId10"/>
    <p:sldId id="2132735622" r:id="rId11"/>
    <p:sldId id="2132735752" r:id="rId12"/>
    <p:sldId id="2132735763" r:id="rId13"/>
    <p:sldId id="2132735771" r:id="rId14"/>
    <p:sldId id="380" r:id="rId15"/>
    <p:sldId id="2132735755" r:id="rId16"/>
    <p:sldId id="2132735764" r:id="rId17"/>
    <p:sldId id="2132735774" r:id="rId18"/>
    <p:sldId id="2132735769" r:id="rId19"/>
    <p:sldId id="2132735775" r:id="rId20"/>
    <p:sldId id="2132735776" r:id="rId21"/>
    <p:sldId id="2132735777" r:id="rId22"/>
    <p:sldId id="270" r:id="rId23"/>
    <p:sldId id="535" r:id="rId24"/>
    <p:sldId id="2132735749" r:id="rId25"/>
    <p:sldId id="2132735778" r:id="rId26"/>
    <p:sldId id="267" r:id="rId27"/>
    <p:sldId id="2132735631" r:id="rId28"/>
    <p:sldId id="2132735779" r:id="rId29"/>
    <p:sldId id="2132735780" r:id="rId30"/>
    <p:sldId id="2132735781" r:id="rId31"/>
    <p:sldId id="2132735782" r:id="rId32"/>
    <p:sldId id="5561" r:id="rId33"/>
    <p:sldId id="2076137375" r:id="rId34"/>
    <p:sldId id="999" r:id="rId35"/>
    <p:sldId id="2132735633" r:id="rId36"/>
    <p:sldId id="2132735784" r:id="rId37"/>
    <p:sldId id="21327357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3989B0-9599-C04F-B3ED-F3578B0C0F40}">
          <p14:sldIdLst>
            <p14:sldId id="2132735773"/>
            <p14:sldId id="2132735579"/>
            <p14:sldId id="2132735753"/>
            <p14:sldId id="2132735612"/>
            <p14:sldId id="2132735622"/>
            <p14:sldId id="2132735752"/>
            <p14:sldId id="2132735763"/>
            <p14:sldId id="2132735771"/>
            <p14:sldId id="380"/>
            <p14:sldId id="2132735755"/>
            <p14:sldId id="2132735764"/>
            <p14:sldId id="2132735774"/>
          </p14:sldIdLst>
        </p14:section>
        <p14:section name="Customer Presentation" id="{86559484-6076-B24E-A83E-4BD84870BE3B}">
          <p14:sldIdLst>
            <p14:sldId id="2132735769"/>
            <p14:sldId id="2132735775"/>
          </p14:sldIdLst>
        </p14:section>
        <p14:section name="Duo" id="{469D51AD-B6B6-514D-BFD9-BF2319F67341}">
          <p14:sldIdLst>
            <p14:sldId id="2132735776"/>
            <p14:sldId id="2132735777"/>
            <p14:sldId id="270"/>
          </p14:sldIdLst>
        </p14:section>
        <p14:section name="Meraki" id="{89CB4546-BDD9-854E-ABD6-DA951CB1BE54}">
          <p14:sldIdLst>
            <p14:sldId id="535"/>
            <p14:sldId id="2132735749"/>
            <p14:sldId id="2132735778"/>
            <p14:sldId id="267"/>
            <p14:sldId id="2132735631"/>
          </p14:sldIdLst>
        </p14:section>
        <p14:section name="Cloud Mailbox Defense" id="{B48F4F1B-E7A1-C946-AC14-5748B098D72F}">
          <p14:sldIdLst>
            <p14:sldId id="2132735779"/>
            <p14:sldId id="2132735780"/>
          </p14:sldIdLst>
        </p14:section>
        <p14:section name="Umbrella" id="{2D281020-95CC-524A-A7A7-33655B3170B9}">
          <p14:sldIdLst>
            <p14:sldId id="2132735781"/>
            <p14:sldId id="2132735782"/>
          </p14:sldIdLst>
        </p14:section>
        <p14:section name="Cisco Webex" id="{C6CE6123-898C-4148-9E2A-0E60DA6AF5DF}">
          <p14:sldIdLst>
            <p14:sldId id="5561"/>
            <p14:sldId id="2076137375"/>
            <p14:sldId id="999"/>
            <p14:sldId id="2132735633"/>
            <p14:sldId id="2132735784"/>
            <p14:sldId id="21327357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mang Barman" initials="" lastIdx="1" clrIdx="0"/>
  <p:cmAuthor id="2" name="Hafsah Mijinyawa" initials="" lastIdx="1" clrIdx="1"/>
  <p:cmAuthor id="3" name="Kristina Youso Connoy -X (kyousoco - EDITCETERA at Cisco)" initials="KYC-(-EaC" lastIdx="4" clrIdx="2">
    <p:extLst>
      <p:ext uri="{19B8F6BF-5375-455C-9EA6-DF929625EA0E}">
        <p15:presenceInfo xmlns:p15="http://schemas.microsoft.com/office/powerpoint/2012/main" userId="S::kyousoco@cisco.com::fc0bdac7-2d5a-40b1-9e81-94fb28b18f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73"/>
    <a:srgbClr val="2A6D8A"/>
    <a:srgbClr val="FBAB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5" autoAdjust="0"/>
    <p:restoredTop sz="92686" autoAdjust="0"/>
  </p:normalViewPr>
  <p:slideViewPr>
    <p:cSldViewPr snapToGrid="0" snapToObjects="1">
      <p:cViewPr>
        <p:scale>
          <a:sx n="50" d="100"/>
          <a:sy n="50" d="100"/>
        </p:scale>
        <p:origin x="350" y="6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7-23T15:18:10.474" idx="3">
    <p:pos x="5816" y="2677"/>
    <p:text>Defined acronyms, OK?</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6193-F0BE-B745-B21D-D777ECD10528}" type="datetimeFigureOut">
              <a:rPr lang="en-US" smtClean="0"/>
              <a:t>7/28/2020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38698-0427-A74F-8A6A-7A03583D978F}" type="slidenum">
              <a:rPr lang="en-US" smtClean="0"/>
              <a:t>‹#›</a:t>
            </a:fld>
            <a:endParaRPr lang="en-US" dirty="0"/>
          </a:p>
        </p:txBody>
      </p:sp>
    </p:spTree>
    <p:extLst>
      <p:ext uri="{BB962C8B-B14F-4D97-AF65-F5344CB8AC3E}">
        <p14:creationId xmlns:p14="http://schemas.microsoft.com/office/powerpoint/2010/main" val="277255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mo.duo.com/pus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92755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83470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12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62244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iscoSans Light" panose="020B0503020201020303" pitchFamily="34" charset="0"/>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iscoSans Light" panose="020B0503020201020303" pitchFamily="34" charset="0"/>
              <a:ea typeface="+mn-ea"/>
              <a:cs typeface="Arial"/>
              <a:sym typeface="Arial"/>
            </a:endParaRPr>
          </a:p>
        </p:txBody>
      </p:sp>
    </p:spTree>
    <p:extLst>
      <p:ext uri="{BB962C8B-B14F-4D97-AF65-F5344CB8AC3E}">
        <p14:creationId xmlns:p14="http://schemas.microsoft.com/office/powerpoint/2010/main" val="12975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3f2d0c490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3f2d0c490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chemeClr val="dk1"/>
                </a:solidFill>
              </a:rPr>
              <a:t>Slide Objective (why to use the slide): </a:t>
            </a:r>
            <a:endParaRPr u="sng"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Duo has best-in-class MFA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b="1" u="sng" dirty="0">
                <a:solidFill>
                  <a:schemeClr val="dk1"/>
                </a:solidFill>
              </a:rPr>
              <a:t>Key Points: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Pioneers of Push technology for stronger security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Consistent workflow for all end-users is convenient and easy to use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Security focus -  Out-of-band, context during authentication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Easy enrollment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dk1"/>
                </a:solidFill>
              </a:rPr>
              <a:t>Talking Points (how to use the slide):</a:t>
            </a:r>
            <a:endParaRPr u="sng"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Validating the user trust through an MFA solution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Duo Push is easy to use. Works on any smartphone. End-users simply tap a button to get access into applications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Duo provides a consistent workflow which is user friendly for authentication and easy to setup</a:t>
            </a:r>
            <a:endParaRPr dirty="0">
              <a:solidFill>
                <a:schemeClr val="dk1"/>
              </a:solidFill>
            </a:endParaRPr>
          </a:p>
          <a:p>
            <a:pPr marL="457200" marR="0" lvl="0" indent="-317500" algn="l" rtl="0">
              <a:lnSpc>
                <a:spcPct val="100000"/>
              </a:lnSpc>
              <a:spcBef>
                <a:spcPts val="0"/>
              </a:spcBef>
              <a:spcAft>
                <a:spcPts val="0"/>
              </a:spcAft>
              <a:buClr>
                <a:schemeClr val="dk1"/>
              </a:buClr>
              <a:buSzPts val="1400"/>
              <a:buFont typeface="Arial"/>
              <a:buChar char="-"/>
            </a:pPr>
            <a:r>
              <a:rPr lang="en" dirty="0">
                <a:solidFill>
                  <a:schemeClr val="dk1"/>
                </a:solidFill>
              </a:rPr>
              <a:t>End-users have a choice of authentication options when logging in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Show a simple login workflow with Duo Push - </a:t>
            </a:r>
            <a:r>
              <a:rPr lang="en" u="sng" dirty="0">
                <a:solidFill>
                  <a:srgbClr val="1155CC"/>
                </a:solidFill>
                <a:hlinkClick r:id="rId3"/>
              </a:rPr>
              <a:t>https://demo.duo.com/push</a:t>
            </a:r>
            <a:endParaRPr dirty="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 dirty="0">
                <a:solidFill>
                  <a:schemeClr val="dk1"/>
                </a:solidFill>
              </a:rPr>
              <a:t>User can self-enroll their endpoints into Duo through different workflows to reduce the burden on IT admins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Most end-users enroll themselves in less than 5 minutes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dk1"/>
                </a:solidFill>
              </a:rPr>
              <a:t>Customer stories:</a:t>
            </a:r>
            <a:endParaRPr u="sng"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An IT admin called us from </a:t>
            </a:r>
            <a:r>
              <a:rPr lang="en" b="1" dirty="0">
                <a:solidFill>
                  <a:schemeClr val="dk1"/>
                </a:solidFill>
              </a:rPr>
              <a:t>Stanford Health</a:t>
            </a:r>
            <a:r>
              <a:rPr lang="en" dirty="0">
                <a:solidFill>
                  <a:schemeClr val="dk1"/>
                </a:solidFill>
              </a:rPr>
              <a:t> to share that he received a voicemail from a doctor, telling him that he liked using Duo (Duo Push for e-prescriptions) - this was the first time that a doctor ever thanked the IT admin for adding a new security solution.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Our customer</a:t>
            </a:r>
            <a:r>
              <a:rPr lang="en" b="1" dirty="0">
                <a:solidFill>
                  <a:schemeClr val="dk1"/>
                </a:solidFill>
              </a:rPr>
              <a:t> Boston University </a:t>
            </a:r>
            <a:r>
              <a:rPr lang="en" dirty="0">
                <a:solidFill>
                  <a:schemeClr val="dk1"/>
                </a:solidFill>
              </a:rPr>
              <a:t>was able to enroll 24000 students in less than 2 months</a:t>
            </a:r>
            <a:endParaRPr dirty="0">
              <a:solidFill>
                <a:schemeClr val="dk1"/>
              </a:solidFill>
            </a:endParaRPr>
          </a:p>
          <a:p>
            <a:pPr marL="0" lvl="0" indent="0" algn="l" rtl="0">
              <a:spcBef>
                <a:spcPts val="0"/>
              </a:spcBef>
              <a:spcAft>
                <a:spcPts val="0"/>
              </a:spcAft>
              <a:buNone/>
            </a:pPr>
            <a:endParaRPr u="sng"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p>
        </p:txBody>
      </p:sp>
    </p:spTree>
    <p:extLst>
      <p:ext uri="{BB962C8B-B14F-4D97-AF65-F5344CB8AC3E}">
        <p14:creationId xmlns:p14="http://schemas.microsoft.com/office/powerpoint/2010/main" val="222614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200"/>
              </a:spcBef>
              <a:spcAft>
                <a:spcPts val="20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CiscoSansTT ExtraLight" panose="020B0303020201020303" pitchFamily="34" charset="0"/>
                <a:sym typeface="Arial"/>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CiscoSansTT ExtraLight" panose="020B0303020201020303" pitchFamily="34" charset="0"/>
              <a:sym typeface="Arial"/>
            </a:endParaRPr>
          </a:p>
        </p:txBody>
      </p:sp>
    </p:spTree>
    <p:extLst>
      <p:ext uri="{BB962C8B-B14F-4D97-AF65-F5344CB8AC3E}">
        <p14:creationId xmlns:p14="http://schemas.microsoft.com/office/powerpoint/2010/main" val="278983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62d7e9303c_1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62d7e9303c_1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8792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latin typeface="Arial" panose="020B0604020202020204" pitchFamily="34" charset="0"/>
                <a:cs typeface="Arial" panose="020B0604020202020204" pitchFamily="34" charset="0"/>
              </a:rPr>
              <a:t>Meraki was started in 2006, by a team of MIT research engineers. They were deploying free Wi-Fi for MIT and the surrounding town. However, they found that management, troubleshooting, and configuration was taking up a significant portion of their time, hindering from doing what they loved: the research. They devised a way to manage the network remotely from the cloud. They moved out to Silicon Valley and got funded by Google and Sequoia venture capital in 2007. The company started picking up steam, as organizations with lean IT teams found immense value in the simplicity of cloud management. Meraki caught the attention of Cisco in 2012, and was acquired, which allowed Meraki to have the best of both worlds: powerful Cisco technology integrated across a networking stack. Since the acquisition Meraki has expanded the cloud managed model to an entire networking stack beyond wireless – switching, SD-WAN, security/routing, endpoint management, and cameras. </a:t>
            </a:r>
          </a:p>
          <a:p>
            <a:pPr marL="0" lvl="0" indent="0" rtl="0">
              <a:spcBef>
                <a:spcPts val="0"/>
              </a:spcBef>
              <a:spcAft>
                <a:spcPts val="0"/>
              </a:spcAft>
              <a:buNone/>
            </a:pPr>
            <a:endParaRPr lang="en-US" dirty="0">
              <a:latin typeface="Arial" panose="020B0604020202020204" pitchFamily="34" charset="0"/>
              <a:cs typeface="Arial" panose="020B0604020202020204" pitchFamily="34" charset="0"/>
            </a:endParaRPr>
          </a:p>
        </p:txBody>
      </p:sp>
      <p:sp>
        <p:nvSpPr>
          <p:cNvPr id="326" name="Shape 32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7954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19</a:t>
            </a:fld>
            <a:endParaRPr lang="en-US" dirty="0"/>
          </a:p>
        </p:txBody>
      </p:sp>
    </p:spTree>
    <p:extLst>
      <p:ext uri="{BB962C8B-B14F-4D97-AF65-F5344CB8AC3E}">
        <p14:creationId xmlns:p14="http://schemas.microsoft.com/office/powerpoint/2010/main" val="1251648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ce28d401d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n-US" sz="1100" b="0" dirty="0">
                <a:solidFill>
                  <a:srgbClr val="525252"/>
                </a:solidFill>
                <a:latin typeface="Proxima Nova"/>
                <a:ea typeface="Proxima Nova"/>
                <a:cs typeface="Proxima Nova"/>
                <a:sym typeface="Proxima Nova"/>
              </a:rPr>
              <a:t>Operating expenditures (OPEX) take up a vast majority of the overall cost of most network infrastructure. Having a solution that has a seamless user experience and management simplicity helps provide a large ROI over the course of time.</a:t>
            </a:r>
          </a:p>
          <a:p>
            <a:pPr marL="0" lvl="0" indent="0" algn="l" rtl="0">
              <a:spcBef>
                <a:spcPts val="0"/>
              </a:spcBef>
              <a:spcAft>
                <a:spcPts val="0"/>
              </a:spcAft>
              <a:buClr>
                <a:srgbClr val="000000"/>
              </a:buClr>
              <a:buFont typeface="Arial"/>
              <a:buNone/>
            </a:pPr>
            <a:endParaRPr lang="en-US" sz="1100" b="1" dirty="0">
              <a:solidFill>
                <a:srgbClr val="52525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r>
              <a:rPr lang="en-US" sz="1100" b="1" dirty="0">
                <a:solidFill>
                  <a:srgbClr val="525252"/>
                </a:solidFill>
                <a:latin typeface="Proxima Nova"/>
                <a:ea typeface="Proxima Nova"/>
                <a:cs typeface="Proxima Nova"/>
                <a:sym typeface="Proxima Nova"/>
              </a:rPr>
              <a:t>Direct cost savings</a:t>
            </a:r>
            <a:endParaRPr sz="1100" b="1"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No purchase of WLAN controllers or centralized AP management</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Included Enterprise Support</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Included visibility &amp; troubleshooting tools</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Access to all existing and future cloud-based wireless features</a:t>
            </a:r>
            <a:endParaRPr sz="1100" dirty="0">
              <a:solidFill>
                <a:srgbClr val="525252"/>
              </a:solidFill>
              <a:latin typeface="Proxima Nova"/>
              <a:ea typeface="Proxima Nova"/>
              <a:cs typeface="Proxima Nova"/>
              <a:sym typeface="Proxima Nova"/>
            </a:endParaRPr>
          </a:p>
          <a:p>
            <a:pPr marL="457200" lvl="0" indent="-304800" algn="l" rtl="0">
              <a:spcBef>
                <a:spcPts val="0"/>
              </a:spcBef>
              <a:spcAft>
                <a:spcPts val="0"/>
              </a:spcAft>
              <a:buClr>
                <a:srgbClr val="000000"/>
              </a:buClr>
              <a:buSzPts val="2400"/>
              <a:buFont typeface="Arial"/>
              <a:buNone/>
            </a:pPr>
            <a:endParaRPr sz="1100" dirty="0">
              <a:solidFill>
                <a:srgbClr val="52525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r>
              <a:rPr lang="en-US" sz="1100" b="1" dirty="0">
                <a:solidFill>
                  <a:srgbClr val="525252"/>
                </a:solidFill>
                <a:latin typeface="Proxima Nova"/>
                <a:ea typeface="Proxima Nova"/>
                <a:cs typeface="Proxima Nova"/>
                <a:sym typeface="Proxima Nova"/>
              </a:rPr>
              <a:t>Time savings</a:t>
            </a:r>
            <a:endParaRPr sz="1100" b="1"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Intuitive, centralized, single-pane-of-glass dashboard</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Plug-and-play deployment</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Network configuration templates</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Automated firmware and feature updates - </a:t>
            </a:r>
            <a:r>
              <a:rPr lang="en-US" sz="1100" b="1" dirty="0">
                <a:solidFill>
                  <a:srgbClr val="525252"/>
                </a:solidFill>
                <a:latin typeface="Proxima Nova"/>
                <a:ea typeface="Proxima Nova"/>
                <a:cs typeface="Proxima Nova"/>
                <a:sym typeface="Proxima Nova"/>
              </a:rPr>
              <a:t>HUGE</a:t>
            </a:r>
            <a:r>
              <a:rPr lang="en-US" sz="1100" dirty="0">
                <a:solidFill>
                  <a:srgbClr val="525252"/>
                </a:solidFill>
                <a:latin typeface="Proxima Nova"/>
                <a:ea typeface="Proxima Nova"/>
                <a:cs typeface="Proxima Nova"/>
                <a:sym typeface="Proxima Nova"/>
              </a:rPr>
              <a:t> time savings</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Integrated analytics and reporting</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Integrated packet capture and event logs - </a:t>
            </a:r>
            <a:r>
              <a:rPr lang="en-US" sz="1100" b="1" dirty="0">
                <a:solidFill>
                  <a:srgbClr val="525252"/>
                </a:solidFill>
                <a:latin typeface="Proxima Nova"/>
                <a:ea typeface="Proxima Nova"/>
                <a:cs typeface="Proxima Nova"/>
                <a:sym typeface="Proxima Nova"/>
              </a:rPr>
              <a:t>HUGE</a:t>
            </a:r>
            <a:r>
              <a:rPr lang="en-US" sz="1100" dirty="0">
                <a:solidFill>
                  <a:srgbClr val="525252"/>
                </a:solidFill>
                <a:latin typeface="Proxima Nova"/>
                <a:ea typeface="Proxima Nova"/>
                <a:cs typeface="Proxima Nova"/>
                <a:sym typeface="Proxima Nova"/>
              </a:rPr>
              <a:t> savings on troubleshooting</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Real-time network access by Meraki Technical Support</a:t>
            </a:r>
            <a:endParaRPr sz="1100" dirty="0">
              <a:solidFill>
                <a:srgbClr val="525252"/>
              </a:solidFill>
              <a:latin typeface="Proxima Nova"/>
              <a:ea typeface="Proxima Nova"/>
              <a:cs typeface="Proxima Nova"/>
              <a:sym typeface="Proxima Nova"/>
            </a:endParaRPr>
          </a:p>
          <a:p>
            <a:pPr marL="457200" lvl="0" indent="-374650" algn="l" rtl="0">
              <a:spcBef>
                <a:spcPts val="0"/>
              </a:spcBef>
              <a:spcAft>
                <a:spcPts val="0"/>
              </a:spcAft>
              <a:buClr>
                <a:srgbClr val="525252"/>
              </a:buClr>
              <a:buSzPts val="1100"/>
              <a:buFont typeface="Proxima Nova"/>
              <a:buChar char="•"/>
            </a:pPr>
            <a:r>
              <a:rPr lang="en-US" sz="1100" dirty="0">
                <a:solidFill>
                  <a:srgbClr val="525252"/>
                </a:solidFill>
                <a:latin typeface="Proxima Nova"/>
                <a:ea typeface="Proxima Nova"/>
                <a:cs typeface="Proxima Nova"/>
                <a:sym typeface="Proxima Nova"/>
              </a:rPr>
              <a:t>No CLI (Meraki has a GUI-based web dashboard)</a:t>
            </a:r>
            <a:endParaRPr sz="1100" dirty="0">
              <a:solidFill>
                <a:srgbClr val="A5A5A5"/>
              </a:solidFill>
              <a:latin typeface="Calibri"/>
              <a:ea typeface="Calibri"/>
              <a:cs typeface="Calibri"/>
              <a:sym typeface="Calibri"/>
            </a:endParaRPr>
          </a:p>
          <a:p>
            <a:pPr marL="0" lvl="0" indent="0" algn="l" rtl="0">
              <a:spcBef>
                <a:spcPts val="0"/>
              </a:spcBef>
              <a:spcAft>
                <a:spcPts val="0"/>
              </a:spcAft>
              <a:buNone/>
            </a:pPr>
            <a:endParaRPr dirty="0"/>
          </a:p>
        </p:txBody>
      </p:sp>
      <p:sp>
        <p:nvSpPr>
          <p:cNvPr id="530" name="Google Shape;530;g5ce28d401d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60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solidFill>
                  <a:schemeClr val="tx2"/>
                </a:solidFill>
                <a:latin typeface="CiscoSansTT Light" panose="020B0503020201020303" pitchFamily="34" charset="0"/>
                <a:ea typeface="ＭＳ Ｐゴシック" charset="0"/>
                <a:cs typeface="ＭＳ Ｐゴシック" charset="0"/>
              </a:rPr>
              <a:t>Small business owners wear a lot of hats and field a lot of demands. Their employees are increasingly </a:t>
            </a:r>
            <a:r>
              <a:rPr lang="en-US" sz="1600" dirty="0">
                <a:latin typeface="CiscoSansTT Light" panose="020B0503020201020303" pitchFamily="34" charset="0"/>
                <a:ea typeface="ＭＳ Ｐゴシック" charset="0"/>
                <a:cs typeface="ＭＳ Ｐゴシック" charset="0"/>
              </a:rPr>
              <a:t>mobile and need a reliable network. Their customers expect a flawless digital experience. They are working to build the future and battling to keep it secure. </a:t>
            </a: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546657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Backed by a wealth of networking data and insights, Meraki helps you get things done, so you can do more.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iscoSansTT Light" panose="020B0503020201020303" pitchFamily="34"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22</a:t>
            </a:fld>
            <a:endParaRPr lang="en-US" dirty="0"/>
          </a:p>
        </p:txBody>
      </p:sp>
    </p:spTree>
    <p:extLst>
      <p:ext uri="{BB962C8B-B14F-4D97-AF65-F5344CB8AC3E}">
        <p14:creationId xmlns:p14="http://schemas.microsoft.com/office/powerpoint/2010/main" val="3844400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3085296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next big thing is context.  What we mean by that is having all your teams work available on hand in the meeting</a:t>
            </a:r>
            <a:r>
              <a:rPr lang="en-US" sz="1200" baseline="0" dirty="0"/>
              <a:t> and having the ability to ‘meet’ before the meeting.</a:t>
            </a:r>
          </a:p>
          <a:p>
            <a:r>
              <a:rPr lang="en-US" sz="1200" baseline="0" dirty="0"/>
              <a:t>Before the meeting work can start - Webex Teams provides the space for the team to discuss things, share content - start working.</a:t>
            </a:r>
          </a:p>
          <a:p>
            <a:r>
              <a:rPr lang="en-US" sz="1200" baseline="0" dirty="0"/>
              <a:t>And when you get the the time of the meeting things have already started and all that discussion and work is available right there in the meeting.</a:t>
            </a:r>
          </a:p>
          <a:p>
            <a:r>
              <a:rPr lang="en-US" sz="1200" baseline="0" dirty="0"/>
              <a:t>You can simply share content from any device in the meeting - directly from the space, another, or from your desktop or mobile device - it really is that simple, wireless and fast! </a:t>
            </a:r>
            <a:r>
              <a:rPr lang="en-US" sz="1200" b="1"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(unlike: having to go find content, find a lead to connect to the video system if in a room, or</a:t>
            </a:r>
            <a:r>
              <a:rPr lang="en-US" sz="1200" b="1"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even email to all participants</a:t>
            </a:r>
            <a:r>
              <a:rPr lang="en-US" sz="1200" b="1"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a:t>
            </a:r>
            <a:endParaRPr lang="en-US" sz="1200" baseline="0" dirty="0"/>
          </a:p>
          <a:p>
            <a:r>
              <a:rPr lang="en-US" sz="1200" baseline="0" dirty="0"/>
              <a:t>And it doesn’t stop there. The moment the meeting finishes, the work doesn’t - the team is still connected and can carry on, keep productive, check in on items discussed, provide updates and status reports - and all this is all available in the next meeting</a:t>
            </a:r>
            <a:r>
              <a:rPr lang="mr-IN" sz="1200" baseline="0" dirty="0"/>
              <a:t>…</a:t>
            </a:r>
            <a:endParaRPr lang="en-GB" sz="1200" baseline="0" dirty="0"/>
          </a:p>
          <a:p>
            <a:endParaRPr lang="en-US" sz="1200" dirty="0"/>
          </a:p>
          <a:p>
            <a:r>
              <a:rPr lang="en-US" sz="1200" dirty="0"/>
              <a:t>An added benefit</a:t>
            </a:r>
            <a:r>
              <a:rPr lang="en-US" sz="1200" baseline="0" dirty="0"/>
              <a:t> of joining a meeting through Webex Teams is that during the meeting everyone is an equal participant and so can mange the meeting - mute noisy participants, record</a:t>
            </a:r>
            <a:r>
              <a:rPr lang="mr-IN" sz="1200" baseline="0" dirty="0"/>
              <a:t>…</a:t>
            </a:r>
            <a:r>
              <a:rPr lang="en-GB" sz="1200" baseline="0" dirty="0"/>
              <a:t>  </a:t>
            </a:r>
            <a:r>
              <a:rPr lang="en-GB" sz="1200" b="1" baseline="0" dirty="0"/>
              <a:t>without having to disrupt the flow of the meeting so keeping the productivity going </a:t>
            </a:r>
            <a:endParaRPr lang="en-US" sz="1200" dirty="0"/>
          </a:p>
          <a:p>
            <a:endParaRPr lang="en-US" sz="1200" dirty="0"/>
          </a:p>
          <a:p>
            <a:pPr marL="0" marR="0" lvl="0" indent="0" algn="l" defTabSz="457200" rtl="0" eaLnBrk="0" fontAlgn="base" latinLnBrk="0" hangingPunct="0">
              <a:lnSpc>
                <a:spcPct val="100000"/>
              </a:lnSpc>
              <a:spcBef>
                <a:spcPct val="30000"/>
              </a:spcBef>
              <a:spcAft>
                <a:spcPct val="0"/>
              </a:spcAft>
              <a:buClrTx/>
              <a:buSzTx/>
              <a:buFont typeface="Arial" charset="0"/>
              <a:buNone/>
              <a:tabLst/>
              <a:defRPr/>
            </a:pPr>
            <a:r>
              <a:rPr lang="en-US" sz="1200" b="1" i="0" u="sng" baseline="0" dirty="0"/>
              <a:t>Slide Transition</a:t>
            </a:r>
          </a:p>
          <a:p>
            <a:pPr marL="0" marR="0" lvl="0" indent="0" algn="l" defTabSz="457200" rtl="0" eaLnBrk="0" fontAlgn="base" latinLnBrk="0" hangingPunct="0">
              <a:lnSpc>
                <a:spcPct val="100000"/>
              </a:lnSpc>
              <a:spcBef>
                <a:spcPct val="30000"/>
              </a:spcBef>
              <a:spcAft>
                <a:spcPct val="0"/>
              </a:spcAft>
              <a:buClrTx/>
              <a:buSzTx/>
              <a:buFont typeface="Arial" charset="0"/>
              <a:buNone/>
              <a:tabLst/>
              <a:defRPr/>
            </a:pPr>
            <a:r>
              <a:rPr lang="en-US" sz="1200" i="0" baseline="0" dirty="0"/>
              <a:t>Now let’s let’s look at the meeting experience through the lens of creativity</a:t>
            </a:r>
            <a:r>
              <a:rPr lang="mr-IN" sz="1200" i="0" baseline="0" dirty="0"/>
              <a:t>…</a:t>
            </a:r>
            <a:endParaRPr lang="en-US" dirty="0"/>
          </a:p>
          <a:p>
            <a:endParaRPr lang="en-US" dirty="0"/>
          </a:p>
          <a:p>
            <a:endParaRPr lang="en-US" dirty="0"/>
          </a:p>
          <a:p>
            <a:endParaRPr lang="en-US" dirty="0"/>
          </a:p>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196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charset="0"/>
              <a:buNone/>
            </a:pPr>
            <a:r>
              <a:rPr lang="en-US" sz="1600" b="0" i="0" u="none" strike="noStrike" kern="1200">
                <a:solidFill>
                  <a:schemeClr val="tx1"/>
                </a:solidFill>
                <a:effectLst/>
                <a:latin typeface="+mn-lt"/>
                <a:ea typeface="ＭＳ Ｐゴシック" charset="0"/>
                <a:cs typeface="ＭＳ Ｐゴシック" charset="0"/>
              </a:rPr>
              <a:t>Umbrella integrates multiple security services — DNS-layer security, firewall, secure web gateway, cloud access security broker, and more — to centrally manage protection for all of your remote and branch locations </a:t>
            </a:r>
          </a:p>
          <a:p>
            <a:pPr marL="0" marR="0" lvl="0" indent="0" algn="l" rtl="0">
              <a:lnSpc>
                <a:spcPct val="100000"/>
              </a:lnSpc>
              <a:spcBef>
                <a:spcPts val="0"/>
              </a:spcBef>
              <a:spcAft>
                <a:spcPts val="0"/>
              </a:spcAft>
              <a:buClr>
                <a:schemeClr val="dk1"/>
              </a:buClr>
              <a:buSzPts val="1200"/>
              <a:buFont typeface="Calibri"/>
              <a:buNone/>
            </a:pPr>
            <a:endParaRPr lang="en-US" sz="1600" b="0" i="0" u="none" strike="noStrike" cap="none">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600" b="0" i="0" u="none" strike="noStrike" kern="1200">
                <a:solidFill>
                  <a:schemeClr val="tx1"/>
                </a:solidFill>
                <a:effectLst/>
                <a:latin typeface="+mn-lt"/>
                <a:ea typeface="ＭＳ Ｐゴシック" charset="0"/>
                <a:cs typeface="ＭＳ Ｐゴシック" charset="0"/>
              </a:rPr>
              <a:t>Having this functionality in a single platform</a:t>
            </a:r>
            <a:r>
              <a:rPr lang="en-US" sz="1600" b="0" i="0" u="none" strike="noStrike" kern="1200" baseline="0">
                <a:solidFill>
                  <a:schemeClr val="tx1"/>
                </a:solidFill>
                <a:effectLst/>
                <a:latin typeface="+mn-lt"/>
                <a:ea typeface="ＭＳ Ｐゴシック" charset="0"/>
                <a:cs typeface="ＭＳ Ｐゴシック" charset="0"/>
              </a:rPr>
              <a:t> is important because it helps to reduce the time, money, and resources previously required for deployment, configuration and integration tasks. </a:t>
            </a:r>
          </a:p>
          <a:p>
            <a:pPr marL="0" marR="0" lvl="0" indent="0" algn="l" rtl="0">
              <a:lnSpc>
                <a:spcPct val="100000"/>
              </a:lnSpc>
              <a:spcBef>
                <a:spcPts val="0"/>
              </a:spcBef>
              <a:spcAft>
                <a:spcPts val="0"/>
              </a:spcAft>
              <a:buClr>
                <a:schemeClr val="dk1"/>
              </a:buClr>
              <a:buSzPts val="1200"/>
              <a:buFont typeface="Calibri"/>
              <a:buNone/>
            </a:pPr>
            <a:endParaRPr lang="en-US" sz="1600" b="0" i="0" u="none" strike="noStrike" kern="1200" baseline="0">
              <a:solidFill>
                <a:schemeClr val="tx1"/>
              </a:solidFill>
              <a:effectLst/>
              <a:latin typeface="+mn-lt"/>
              <a:ea typeface="ＭＳ Ｐゴシック" charset="0"/>
              <a:cs typeface="ＭＳ Ｐゴシック" charset="0"/>
            </a:endParaRPr>
          </a:p>
          <a:p>
            <a:pPr marL="0" marR="0" lvl="0" indent="0" algn="l" rtl="0">
              <a:lnSpc>
                <a:spcPct val="100000"/>
              </a:lnSpc>
              <a:spcBef>
                <a:spcPts val="0"/>
              </a:spcBef>
              <a:spcAft>
                <a:spcPts val="0"/>
              </a:spcAft>
              <a:buClr>
                <a:schemeClr val="dk1"/>
              </a:buClr>
              <a:buSzPts val="1200"/>
              <a:buFont typeface="Calibri"/>
              <a:buNone/>
            </a:pPr>
            <a:r>
              <a:rPr lang="en-US" sz="1600" b="0" i="0" u="none" strike="noStrike" kern="1200" baseline="0">
                <a:solidFill>
                  <a:schemeClr val="tx1"/>
                </a:solidFill>
                <a:effectLst/>
                <a:latin typeface="+mn-lt"/>
                <a:ea typeface="ＭＳ Ｐゴシック" charset="0"/>
                <a:cs typeface="ＭＳ Ｐゴシック" charset="0"/>
              </a:rPr>
              <a:t>Equally important, is the flexibility </a:t>
            </a:r>
            <a:r>
              <a:rPr lang="en-US" sz="1600" b="0" i="0" u="none" strike="noStrike" kern="1200">
                <a:solidFill>
                  <a:schemeClr val="tx1"/>
                </a:solidFill>
                <a:effectLst/>
                <a:latin typeface="+mn-lt"/>
                <a:ea typeface="ＭＳ Ｐゴシック" charset="0"/>
                <a:cs typeface="ＭＳ Ｐゴシック" charset="0"/>
              </a:rPr>
              <a:t>to deploy what is needed by </a:t>
            </a:r>
            <a:r>
              <a:rPr lang="en-US" sz="1600" b="0" i="0" u="none" strike="noStrike" kern="1200" baseline="0">
                <a:solidFill>
                  <a:schemeClr val="tx1"/>
                </a:solidFill>
                <a:effectLst/>
                <a:latin typeface="+mn-lt"/>
                <a:ea typeface="ＭＳ Ｐゴシック" charset="0"/>
                <a:cs typeface="ＭＳ Ｐゴシック" charset="0"/>
              </a:rPr>
              <a:t>locations and users: </a:t>
            </a:r>
            <a:endParaRPr lang="en-US" sz="1600" b="0" i="0" u="none" strike="noStrike" kern="1200">
              <a:solidFill>
                <a:schemeClr val="tx1"/>
              </a:solidFill>
              <a:effectLst/>
              <a:latin typeface="+mn-lt"/>
              <a:ea typeface="ＭＳ Ｐゴシック" charset="0"/>
              <a:cs typeface="ＭＳ Ｐゴシック" charset="0"/>
            </a:endParaRPr>
          </a:p>
          <a:p>
            <a:pPr marL="171450" marR="0" lvl="0" indent="-171450" algn="l" rtl="0">
              <a:lnSpc>
                <a:spcPct val="100000"/>
              </a:lnSpc>
              <a:spcBef>
                <a:spcPts val="0"/>
              </a:spcBef>
              <a:spcAft>
                <a:spcPts val="0"/>
              </a:spcAft>
              <a:buClr>
                <a:schemeClr val="dk1"/>
              </a:buClr>
              <a:buSzPts val="1200"/>
              <a:buFont typeface="Arial" charset="0"/>
              <a:buChar char="•"/>
            </a:pPr>
            <a:r>
              <a:rPr lang="en-US" sz="1600" b="0" i="0" u="none" strike="noStrike" kern="1200">
                <a:solidFill>
                  <a:schemeClr val="tx1"/>
                </a:solidFill>
                <a:effectLst/>
                <a:latin typeface="+mn-lt"/>
                <a:ea typeface="ＭＳ Ｐゴシック" charset="0"/>
                <a:cs typeface="ＭＳ Ｐゴシック" charset="0"/>
              </a:rPr>
              <a:t>For</a:t>
            </a:r>
            <a:r>
              <a:rPr lang="en-US" sz="1600" b="0" i="0" u="none" strike="noStrike" kern="1200" baseline="0">
                <a:solidFill>
                  <a:schemeClr val="tx1"/>
                </a:solidFill>
                <a:effectLst/>
                <a:latin typeface="+mn-lt"/>
                <a:ea typeface="ＭＳ Ｐゴシック" charset="0"/>
                <a:cs typeface="ＭＳ Ｐゴシック" charset="0"/>
              </a:rPr>
              <a:t> some, that means </a:t>
            </a:r>
            <a:r>
              <a:rPr lang="en-US" sz="1600" b="0" i="0" u="none" strike="noStrike" kern="1200">
                <a:solidFill>
                  <a:schemeClr val="tx1"/>
                </a:solidFill>
                <a:effectLst/>
                <a:latin typeface="+mn-lt"/>
                <a:ea typeface="ＭＳ Ｐゴシック" charset="0"/>
                <a:cs typeface="ＭＳ Ｐゴシック" charset="0"/>
              </a:rPr>
              <a:t>DNS-layer security is the perfect fit</a:t>
            </a:r>
          </a:p>
          <a:p>
            <a:pPr marL="171450" marR="0" lvl="0" indent="-171450" algn="l" rtl="0">
              <a:lnSpc>
                <a:spcPct val="100000"/>
              </a:lnSpc>
              <a:spcBef>
                <a:spcPts val="0"/>
              </a:spcBef>
              <a:spcAft>
                <a:spcPts val="0"/>
              </a:spcAft>
              <a:buClr>
                <a:schemeClr val="dk1"/>
              </a:buClr>
              <a:buSzPts val="1200"/>
              <a:buFont typeface="Arial" charset="0"/>
              <a:buChar char="•"/>
            </a:pPr>
            <a:r>
              <a:rPr lang="en-US" sz="1600" b="0" i="0" u="none" strike="noStrike" kern="1200">
                <a:solidFill>
                  <a:schemeClr val="tx1"/>
                </a:solidFill>
                <a:effectLst/>
                <a:latin typeface="+mn-lt"/>
                <a:ea typeface="ＭＳ Ｐゴシック" charset="0"/>
                <a:cs typeface="ＭＳ Ｐゴシック" charset="0"/>
              </a:rPr>
              <a:t>While for others, deeper inspection with the web gateway or cloud-delivered firewall is needed</a:t>
            </a:r>
          </a:p>
          <a:p>
            <a:pPr marL="171450" marR="0" lvl="0" indent="-171450" algn="l" rtl="0">
              <a:lnSpc>
                <a:spcPct val="100000"/>
              </a:lnSpc>
              <a:spcBef>
                <a:spcPts val="0"/>
              </a:spcBef>
              <a:spcAft>
                <a:spcPts val="0"/>
              </a:spcAft>
              <a:buClr>
                <a:schemeClr val="dk1"/>
              </a:buClr>
              <a:buSzPts val="1200"/>
              <a:buFont typeface="Arial" charset="0"/>
              <a:buChar char="•"/>
            </a:pPr>
            <a:endParaRPr lang="en-US" sz="1600" b="0" i="0" u="none" strike="noStrike" kern="1200">
              <a:solidFill>
                <a:schemeClr val="tx1"/>
              </a:solidFill>
              <a:effectLst/>
              <a:latin typeface="+mn-lt"/>
              <a:ea typeface="ＭＳ Ｐゴシック" charset="0"/>
              <a:cs typeface="ＭＳ Ｐゴシック" charset="0"/>
            </a:endParaRPr>
          </a:p>
          <a:p>
            <a:pPr marL="0" marR="0" lvl="0" indent="0" algn="l" rtl="0">
              <a:lnSpc>
                <a:spcPct val="100000"/>
              </a:lnSpc>
              <a:spcBef>
                <a:spcPts val="0"/>
              </a:spcBef>
              <a:spcAft>
                <a:spcPts val="0"/>
              </a:spcAft>
              <a:buClr>
                <a:schemeClr val="dk1"/>
              </a:buClr>
              <a:buSzPts val="1200"/>
              <a:buFont typeface="Calibri"/>
              <a:buNone/>
            </a:pPr>
            <a:r>
              <a:rPr lang="en-US" sz="1600" b="0" i="0" u="none" strike="noStrike" kern="1200">
                <a:solidFill>
                  <a:schemeClr val="tx1"/>
                </a:solidFill>
                <a:effectLst/>
                <a:latin typeface="+mn-lt"/>
                <a:ea typeface="ＭＳ Ｐゴシック" charset="0"/>
                <a:cs typeface="ＭＳ Ｐゴシック" charset="0"/>
              </a:rPr>
              <a:t>Let’s first look </a:t>
            </a:r>
            <a:r>
              <a:rPr lang="en-US" sz="1600" b="0" i="0" u="none" strike="noStrike" kern="1200" baseline="0">
                <a:solidFill>
                  <a:schemeClr val="tx1"/>
                </a:solidFill>
                <a:effectLst/>
                <a:latin typeface="+mn-lt"/>
                <a:ea typeface="ＭＳ Ｐゴシック" charset="0"/>
                <a:cs typeface="ＭＳ Ｐゴシック" charset="0"/>
              </a:rPr>
              <a:t>at the broad set of visibility, protection and control that Umbrella can provide and then we will look at some of the key capabilities within each of the security services (or components) more closely. </a:t>
            </a:r>
            <a:endParaRPr lang="en-US" sz="1600" b="0" i="0" u="none" strike="noStrike" kern="1200">
              <a:solidFill>
                <a:schemeClr val="tx1"/>
              </a:solidFill>
              <a:effectLst/>
              <a:latin typeface="+mn-lt"/>
              <a:ea typeface="ＭＳ Ｐゴシック" charset="0"/>
              <a:cs typeface="ＭＳ Ｐゴシック" charset="0"/>
            </a:endParaRPr>
          </a:p>
          <a:p>
            <a:pPr marL="0" indent="0" rtl="0" fontAlgn="t">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78B8799-42A2-4D43-AF76-D3220836283D}" type="slidenum">
              <a:rPr kumimoji="0" lang="en-US" sz="1200" b="0" i="0" u="none" strike="noStrike" kern="1200" cap="none" spc="0" normalizeH="0" baseline="0" noProof="0" smtClean="0">
                <a:ln>
                  <a:noFill/>
                </a:ln>
                <a:solidFill>
                  <a:prstClr val="black"/>
                </a:solidFill>
                <a:effectLst/>
                <a:uLnTx/>
                <a:uFillTx/>
                <a:latin typeface="CiscoSansTT ExtraLight" panose="020B0303020201020303"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iscoSansTT ExtraLight" panose="020B0303020201020303" pitchFamily="34" charset="0"/>
              <a:ea typeface="ＭＳ Ｐゴシック" pitchFamily="34" charset="-128"/>
              <a:cs typeface="+mn-cs"/>
            </a:endParaRPr>
          </a:p>
        </p:txBody>
      </p:sp>
    </p:spTree>
    <p:extLst>
      <p:ext uri="{BB962C8B-B14F-4D97-AF65-F5344CB8AC3E}">
        <p14:creationId xmlns:p14="http://schemas.microsoft.com/office/powerpoint/2010/main" val="386534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One core experience providing continuity across all collaboration modes</a:t>
            </a:r>
            <a:r>
              <a:rPr lang="en-US" sz="1200" baseline="0" dirty="0"/>
              <a:t> </a:t>
            </a:r>
            <a:r>
              <a:rPr lang="mr-IN" sz="1200" dirty="0"/>
              <a:t>–</a:t>
            </a:r>
            <a:r>
              <a:rPr lang="en-US" sz="1200" dirty="0"/>
              <a:t> </a:t>
            </a:r>
            <a:r>
              <a:rPr lang="en-US" sz="1200" b="0" kern="1200" baseline="0" dirty="0">
                <a:solidFill>
                  <a:schemeClr val="tx1"/>
                </a:solidFill>
                <a:effectLst/>
              </a:rPr>
              <a:t>hardware devices, software applications, meetings, team collaboration…and even calling.</a:t>
            </a:r>
            <a:endParaRPr lang="en-US" sz="1200" dirty="0"/>
          </a:p>
          <a:p>
            <a:pPr marL="171450" indent="-171450">
              <a:buFont typeface="Arial" charset="0"/>
              <a:buChar char="•"/>
            </a:pPr>
            <a:r>
              <a:rPr lang="en-US" sz="1200" dirty="0"/>
              <a:t>This enables us to humanize how people and teams connect with one core experience,</a:t>
            </a:r>
            <a:r>
              <a:rPr lang="en-US" sz="1200" baseline="0" dirty="0"/>
              <a:t> that intelligently adapts to users workstyle to provide more intuitive interactions.</a:t>
            </a:r>
            <a:endParaRPr lang="en-US" sz="1200" dirty="0"/>
          </a:p>
          <a:p>
            <a:pPr marL="171450" indent="-171450">
              <a:buFont typeface="Arial" charset="0"/>
              <a:buChar char="•"/>
            </a:pPr>
            <a:r>
              <a:rPr lang="en-US" sz="1200" dirty="0"/>
              <a:t>And this drives value for all users especially</a:t>
            </a:r>
            <a:r>
              <a:rPr lang="en-US" sz="1200" baseline="0" dirty="0"/>
              <a:t> as work gets done in more places and across distributed teams inside and outside your organization.</a:t>
            </a:r>
            <a:endParaRPr lang="en-US" sz="1200" dirty="0"/>
          </a:p>
          <a:p>
            <a:pPr marL="171450" indent="-171450">
              <a:buFont typeface="Arial" charset="0"/>
              <a:buChar char="•"/>
            </a:pPr>
            <a:r>
              <a:rPr lang="en-US" sz="1200" dirty="0"/>
              <a:t>In April 2018 </a:t>
            </a:r>
            <a:r>
              <a:rPr lang="en-US" sz="1200" b="0" kern="1200" baseline="0" dirty="0">
                <a:solidFill>
                  <a:schemeClr val="tx1"/>
                </a:solidFill>
                <a:effectLst/>
              </a:rPr>
              <a:t>w</a:t>
            </a:r>
            <a:r>
              <a:rPr lang="en-US" sz="1200" b="0" kern="1200" dirty="0">
                <a:solidFill>
                  <a:schemeClr val="tx1"/>
                </a:solidFill>
                <a:effectLst/>
              </a:rPr>
              <a:t>e extended</a:t>
            </a:r>
            <a:r>
              <a:rPr lang="en-US" sz="1200" b="0" kern="1200" baseline="0" dirty="0">
                <a:solidFill>
                  <a:schemeClr val="tx1"/>
                </a:solidFill>
                <a:effectLst/>
              </a:rPr>
              <a:t> </a:t>
            </a:r>
            <a:r>
              <a:rPr lang="en-US" sz="1200" b="0" kern="1200" dirty="0">
                <a:solidFill>
                  <a:schemeClr val="tx1"/>
                </a:solidFill>
                <a:effectLst/>
              </a:rPr>
              <a:t>core experience</a:t>
            </a:r>
            <a:r>
              <a:rPr lang="en-US" sz="1200" b="0" kern="1200" baseline="0" dirty="0">
                <a:solidFill>
                  <a:schemeClr val="tx1"/>
                </a:solidFill>
                <a:effectLst/>
              </a:rPr>
              <a:t> across all </a:t>
            </a:r>
            <a:r>
              <a:rPr lang="en-US" sz="1200" b="0" kern="1200" dirty="0">
                <a:solidFill>
                  <a:schemeClr val="tx1"/>
                </a:solidFill>
                <a:effectLst/>
              </a:rPr>
              <a:t>cloud meeting apps </a:t>
            </a:r>
            <a:r>
              <a:rPr lang="en-US" sz="1200" dirty="0"/>
              <a:t>(We</a:t>
            </a:r>
            <a:r>
              <a:rPr lang="en-US" sz="1200" b="0" kern="1200" dirty="0">
                <a:solidFill>
                  <a:schemeClr val="tx1"/>
                </a:solidFill>
                <a:effectLst/>
              </a:rPr>
              <a:t>bex Meetings and Teams) and devices – delivering a share meeting that adapts to the way you work – with simple one- button to push, multistream video,</a:t>
            </a:r>
            <a:r>
              <a:rPr lang="en-US" sz="1200" b="0" kern="1200" baseline="0" dirty="0">
                <a:solidFill>
                  <a:schemeClr val="tx1"/>
                </a:solidFill>
                <a:effectLst/>
              </a:rPr>
              <a:t> shared participant lists and unified controls – however you work.</a:t>
            </a:r>
            <a:endParaRPr lang="en-US" sz="1200" dirty="0"/>
          </a:p>
          <a:p>
            <a:pPr marL="171450" indent="-171450">
              <a:buFont typeface="Arial" charset="0"/>
              <a:buChar char="•"/>
            </a:pPr>
            <a:r>
              <a:rPr lang="en-US" sz="1200" dirty="0"/>
              <a:t>S</a:t>
            </a:r>
            <a:r>
              <a:rPr lang="en-US" sz="1200" b="0" kern="1200" baseline="0" dirty="0">
                <a:solidFill>
                  <a:schemeClr val="tx1"/>
                </a:solidFill>
                <a:effectLst/>
              </a:rPr>
              <a:t>ervices that are app and device optimized allows users to </a:t>
            </a:r>
            <a:r>
              <a:rPr lang="en-US" sz="1200" b="0" kern="1200" dirty="0">
                <a:solidFill>
                  <a:schemeClr val="tx1"/>
                </a:solidFill>
                <a:effectLst/>
              </a:rPr>
              <a:t>connect, pair and share from the video device of their choice to deliver the</a:t>
            </a:r>
            <a:r>
              <a:rPr lang="en-US" sz="1200" b="0" kern="1200" baseline="0" dirty="0">
                <a:solidFill>
                  <a:schemeClr val="tx1"/>
                </a:solidFill>
                <a:effectLst/>
              </a:rPr>
              <a:t> most engaging experience </a:t>
            </a:r>
            <a:r>
              <a:rPr lang="en-US" sz="1200" b="0" kern="1200" dirty="0">
                <a:solidFill>
                  <a:schemeClr val="tx1"/>
                </a:solidFill>
                <a:effectLst/>
              </a:rPr>
              <a:t>whether they join from Webex Meetings or WebEx teams so everyone can focus on the</a:t>
            </a:r>
            <a:r>
              <a:rPr lang="en-US" sz="1200" b="0" kern="1200" baseline="0" dirty="0">
                <a:solidFill>
                  <a:schemeClr val="tx1"/>
                </a:solidFill>
                <a:effectLst/>
              </a:rPr>
              <a:t> meeting and the work, not the technology to produce their best work with no compromises.</a:t>
            </a:r>
            <a:r>
              <a:rPr lang="en-US" sz="1200" b="0" kern="1200" dirty="0">
                <a:solidFill>
                  <a:schemeClr val="tx1"/>
                </a:solidFill>
                <a:effectLst/>
              </a:rPr>
              <a:t> </a:t>
            </a:r>
          </a:p>
          <a:p>
            <a:pPr marL="0" indent="0" algn="ctr">
              <a:lnSpc>
                <a:spcPct val="100000"/>
              </a:lnSpc>
              <a:spcBef>
                <a:spcPts val="0"/>
              </a:spcBef>
              <a:buFont typeface="Arial" panose="020B0604020202020204" pitchFamily="34" charset="0"/>
              <a:buNone/>
            </a:pPr>
            <a:endParaRPr lang="en-US" sz="1200" dirty="0"/>
          </a:p>
          <a:p>
            <a:pPr marL="171450" indent="-171450">
              <a:buFont typeface="Arial" charset="0"/>
              <a:buChar char="•"/>
            </a:pPr>
            <a:endParaRPr lang="en-US" sz="1200" i="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232094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828" t="20820" r="4980" b="15671"/>
          <a:stretch/>
        </p:blipFill>
        <p:spPr>
          <a:xfrm>
            <a:off x="382718" y="840828"/>
            <a:ext cx="5823183" cy="3293022"/>
          </a:xfrm>
          <a:prstGeom prst="rect">
            <a:avLst/>
          </a:prstGeom>
          <a:ln>
            <a:solidFill>
              <a:schemeClr val="tx1"/>
            </a:solidFill>
          </a:ln>
        </p:spPr>
      </p:pic>
      <p:sp>
        <p:nvSpPr>
          <p:cNvPr id="3" name="Symbol zastępczy notatek 2"/>
          <p:cNvSpPr>
            <a:spLocks noGrp="1"/>
          </p:cNvSpPr>
          <p:nvPr>
            <p:ph type="body" idx="3"/>
          </p:nvPr>
        </p:nvSpPr>
        <p:spPr>
          <a:xfrm>
            <a:off x="381000" y="4236027"/>
            <a:ext cx="6125803" cy="4340414"/>
          </a:xfrm>
        </p:spPr>
        <p:txBody>
          <a:bodyPr/>
          <a:lstStyle/>
          <a:p>
            <a:pPr marL="171450" indent="-171450">
              <a:spcBef>
                <a:spcPts val="300"/>
              </a:spcBef>
              <a:buFont typeface="Arial" charset="0"/>
              <a:buChar char="•"/>
            </a:pPr>
            <a:r>
              <a:rPr lang="en-US" sz="1000" dirty="0">
                <a:latin typeface="Arial" charset="0"/>
                <a:ea typeface="Arial" charset="0"/>
                <a:cs typeface="Arial" charset="0"/>
              </a:rPr>
              <a:t>We bring this together on one modern platform </a:t>
            </a:r>
            <a:r>
              <a:rPr lang="mr-IN" sz="1000" dirty="0">
                <a:latin typeface="Arial" charset="0"/>
                <a:ea typeface="Arial" charset="0"/>
                <a:cs typeface="Arial" charset="0"/>
              </a:rPr>
              <a:t>–</a:t>
            </a:r>
            <a:r>
              <a:rPr lang="en-US" sz="1000" dirty="0">
                <a:latin typeface="Arial" charset="0"/>
                <a:ea typeface="Arial" charset="0"/>
                <a:cs typeface="Arial" charset="0"/>
              </a:rPr>
              <a:t> Cisco Webex</a:t>
            </a:r>
          </a:p>
          <a:p>
            <a:pPr marL="171450" indent="-171450">
              <a:spcBef>
                <a:spcPts val="300"/>
              </a:spcBef>
              <a:buFont typeface="Arial" charset="0"/>
              <a:buChar char="•"/>
            </a:pPr>
            <a:r>
              <a:rPr lang="en-US" sz="1000" dirty="0">
                <a:latin typeface="Arial" charset="0"/>
                <a:ea typeface="Arial" charset="0"/>
                <a:cs typeface="Arial" charset="0"/>
              </a:rPr>
              <a:t>Alignment of Webex Meetings and Webex Teams along with our Webex Devices</a:t>
            </a:r>
          </a:p>
          <a:p>
            <a:pPr marL="171450" indent="-171450">
              <a:spcBef>
                <a:spcPts val="300"/>
              </a:spcBef>
              <a:buFont typeface="Arial" charset="0"/>
              <a:buChar char="•"/>
            </a:pPr>
            <a:r>
              <a:rPr lang="en-US" sz="1000" dirty="0">
                <a:latin typeface="Arial" charset="0"/>
                <a:ea typeface="Arial" charset="0"/>
                <a:cs typeface="Arial" charset="0"/>
              </a:rPr>
              <a:t>This provides a lot of efficiencies b/c we have a converged backbone which Jonathan will touch on more later</a:t>
            </a:r>
          </a:p>
          <a:p>
            <a:pPr marL="171450" indent="-171450">
              <a:spcBef>
                <a:spcPts val="300"/>
              </a:spcBef>
              <a:buFont typeface="Arial" charset="0"/>
              <a:buChar char="•"/>
            </a:pPr>
            <a:r>
              <a:rPr lang="en-US" sz="1000" dirty="0">
                <a:latin typeface="Arial" charset="0"/>
                <a:ea typeface="Arial" charset="0"/>
                <a:cs typeface="Arial" charset="0"/>
              </a:rPr>
              <a:t>Also gives us a lot of common capabilities across all of these experiences</a:t>
            </a:r>
          </a:p>
          <a:p>
            <a:pPr marL="628650" lvl="1" indent="-171450">
              <a:spcBef>
                <a:spcPts val="300"/>
              </a:spcBef>
              <a:buFont typeface="Arial" charset="0"/>
              <a:buChar char="•"/>
            </a:pPr>
            <a:r>
              <a:rPr lang="en-US" sz="1000" dirty="0">
                <a:latin typeface="Arial" charset="0"/>
                <a:ea typeface="Arial" charset="0"/>
                <a:cs typeface="Arial" charset="0"/>
              </a:rPr>
              <a:t>User experience</a:t>
            </a:r>
          </a:p>
          <a:p>
            <a:pPr marL="628650" lvl="1" indent="-171450">
              <a:spcBef>
                <a:spcPts val="300"/>
              </a:spcBef>
              <a:buFont typeface="Arial" charset="0"/>
              <a:buChar char="•"/>
            </a:pPr>
            <a:r>
              <a:rPr lang="en-US" sz="1000" dirty="0">
                <a:latin typeface="Arial" charset="0"/>
                <a:ea typeface="Arial" charset="0"/>
                <a:cs typeface="Arial" charset="0"/>
              </a:rPr>
              <a:t>PSTN audio</a:t>
            </a:r>
          </a:p>
          <a:p>
            <a:pPr marL="628650" lvl="1" indent="-171450">
              <a:spcBef>
                <a:spcPts val="300"/>
              </a:spcBef>
              <a:buFont typeface="Arial" charset="0"/>
              <a:buChar char="•"/>
            </a:pPr>
            <a:r>
              <a:rPr lang="en-US" sz="1000" dirty="0">
                <a:latin typeface="Arial" charset="0"/>
                <a:ea typeface="Arial" charset="0"/>
                <a:cs typeface="Arial" charset="0"/>
              </a:rPr>
              <a:t>Common roster lists </a:t>
            </a:r>
          </a:p>
          <a:p>
            <a:pPr marL="628650" lvl="1" indent="-171450">
              <a:spcBef>
                <a:spcPts val="300"/>
              </a:spcBef>
              <a:buFont typeface="Arial" charset="0"/>
              <a:buChar char="•"/>
            </a:pPr>
            <a:r>
              <a:rPr lang="en-US" sz="1000" dirty="0">
                <a:latin typeface="Arial" charset="0"/>
                <a:ea typeface="Arial" charset="0"/>
                <a:cs typeface="Arial" charset="0"/>
              </a:rPr>
              <a:t>Meeting controls</a:t>
            </a:r>
          </a:p>
          <a:p>
            <a:pPr marL="171450" indent="-171450">
              <a:spcBef>
                <a:spcPts val="300"/>
              </a:spcBef>
              <a:buFont typeface="Arial" charset="0"/>
              <a:buChar char="•"/>
            </a:pPr>
            <a:r>
              <a:rPr lang="en-US" sz="1000" dirty="0">
                <a:latin typeface="Arial" charset="0"/>
                <a:ea typeface="Arial" charset="0"/>
                <a:cs typeface="Arial" charset="0"/>
              </a:rPr>
              <a:t>We don’t want users to skip a beat as they move throughout their day</a:t>
            </a:r>
            <a:endParaRPr lang="en-GB" sz="1000" dirty="0">
              <a:latin typeface="Arial" charset="0"/>
              <a:ea typeface="Arial" charset="0"/>
              <a:cs typeface="Arial" charset="0"/>
            </a:endParaRPr>
          </a:p>
          <a:p>
            <a:pPr marL="171450" indent="-171450">
              <a:buFont typeface="Arial" charset="0"/>
              <a:buChar char="•"/>
            </a:pPr>
            <a:endParaRPr lang="en-GB" sz="1000" dirty="0">
              <a:latin typeface="Arial" charset="0"/>
              <a:ea typeface="Arial" charset="0"/>
              <a:cs typeface="Arial" charset="0"/>
            </a:endParaRPr>
          </a:p>
        </p:txBody>
      </p:sp>
    </p:spTree>
    <p:extLst>
      <p:ext uri="{BB962C8B-B14F-4D97-AF65-F5344CB8AC3E}">
        <p14:creationId xmlns:p14="http://schemas.microsoft.com/office/powerpoint/2010/main" val="299400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Webex provides a powerful feature set you need to keep your teams engaged and productive</a:t>
            </a:r>
          </a:p>
          <a:p>
            <a:r>
              <a:rPr lang="en-US" dirty="0"/>
              <a:t>This is why it is the market leading meetings solution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43981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57009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39484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17053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1E969-1674-4E61-A1C1-105955AF9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6333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iscoSans Light" panose="020B0503020201020303" pitchFamily="34" charset="0"/>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iscoSans Light" panose="020B0503020201020303" pitchFamily="34" charset="0"/>
              <a:ea typeface="+mn-ea"/>
              <a:cs typeface="Arial"/>
              <a:sym typeface="Arial"/>
            </a:endParaRPr>
          </a:p>
        </p:txBody>
      </p:sp>
    </p:spTree>
    <p:extLst>
      <p:ext uri="{BB962C8B-B14F-4D97-AF65-F5344CB8AC3E}">
        <p14:creationId xmlns:p14="http://schemas.microsoft.com/office/powerpoint/2010/main" val="247660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33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87531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94391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7" y="5158359"/>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19" indent="0" algn="ctr">
              <a:buNone/>
              <a:defRPr>
                <a:solidFill>
                  <a:schemeClr val="tx1">
                    <a:tint val="75000"/>
                  </a:schemeClr>
                </a:solidFill>
              </a:defRPr>
            </a:lvl2pPr>
            <a:lvl3pPr marL="914248" indent="0" algn="ctr">
              <a:buNone/>
              <a:defRPr>
                <a:solidFill>
                  <a:schemeClr val="tx1">
                    <a:tint val="75000"/>
                  </a:schemeClr>
                </a:solidFill>
              </a:defRPr>
            </a:lvl3pPr>
            <a:lvl4pPr marL="1371370" indent="0" algn="ctr">
              <a:buNone/>
              <a:defRPr>
                <a:solidFill>
                  <a:schemeClr val="tx1">
                    <a:tint val="75000"/>
                  </a:schemeClr>
                </a:solidFill>
              </a:defRPr>
            </a:lvl4pPr>
            <a:lvl5pPr marL="1828497" indent="0" algn="ctr">
              <a:buNone/>
              <a:defRPr>
                <a:solidFill>
                  <a:schemeClr val="tx1">
                    <a:tint val="75000"/>
                  </a:schemeClr>
                </a:solidFill>
              </a:defRPr>
            </a:lvl5pPr>
            <a:lvl6pPr marL="2285615" indent="0" algn="ctr">
              <a:buNone/>
              <a:defRPr>
                <a:solidFill>
                  <a:schemeClr val="tx1">
                    <a:tint val="75000"/>
                  </a:schemeClr>
                </a:solidFill>
              </a:defRPr>
            </a:lvl6pPr>
            <a:lvl7pPr marL="2742745" indent="0" algn="ctr">
              <a:buNone/>
              <a:defRPr>
                <a:solidFill>
                  <a:schemeClr val="tx1">
                    <a:tint val="75000"/>
                  </a:schemeClr>
                </a:solidFill>
              </a:defRPr>
            </a:lvl7pPr>
            <a:lvl8pPr marL="3199867" indent="0" algn="ctr">
              <a:buNone/>
              <a:defRPr>
                <a:solidFill>
                  <a:schemeClr val="tx1">
                    <a:tint val="75000"/>
                  </a:schemeClr>
                </a:solidFill>
              </a:defRPr>
            </a:lvl8pPr>
            <a:lvl9pPr marL="3656994"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7" y="5478355"/>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7" y="5798351"/>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5"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55" indent="0">
              <a:buNone/>
              <a:defRPr/>
            </a:lvl2pPr>
            <a:lvl3pPr marL="569840" indent="0">
              <a:buNone/>
              <a:defRPr/>
            </a:lvl3pPr>
            <a:lvl4pPr marL="688891" indent="0">
              <a:buNone/>
              <a:defRPr/>
            </a:lvl4pPr>
            <a:lvl5pPr marL="801588" indent="0">
              <a:buNone/>
              <a:defRPr/>
            </a:lvl5pPr>
          </a:lstStyle>
          <a:p>
            <a:pPr lvl="0"/>
            <a:r>
              <a:rPr lang="en-GB" dirty="0"/>
              <a:t>Subtitle Goes Here</a:t>
            </a:r>
          </a:p>
        </p:txBody>
      </p:sp>
      <p:sp>
        <p:nvSpPr>
          <p:cNvPr id="20" name="Title 1"/>
          <p:cNvSpPr>
            <a:spLocks noGrp="1"/>
          </p:cNvSpPr>
          <p:nvPr>
            <p:ph type="ctrTitle" hasCustomPrompt="1"/>
          </p:nvPr>
        </p:nvSpPr>
        <p:spPr>
          <a:xfrm>
            <a:off x="567688"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00" dirty="0">
              <a:solidFill>
                <a:schemeClr val="bg1"/>
              </a:solidFill>
            </a:endParaRPr>
          </a:p>
        </p:txBody>
      </p:sp>
    </p:spTree>
    <p:extLst>
      <p:ext uri="{BB962C8B-B14F-4D97-AF65-F5344CB8AC3E}">
        <p14:creationId xmlns:p14="http://schemas.microsoft.com/office/powerpoint/2010/main" val="50094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mn-lt"/>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mn-lt"/>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3567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8377280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3968681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4281703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2684720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40681313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8436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4838680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7283390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9885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lumMod val="75000"/>
                  </a:schemeClr>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lumMod val="75000"/>
                  </a:schemeClr>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lumMod val="75000"/>
                  </a:schemeClr>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lumMod val="75000"/>
                  </a:schemeClr>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lumMod val="75000"/>
                  </a:schemeClr>
                </a:solidFill>
              </a:defRPr>
            </a:lvl1pPr>
          </a:lstStyle>
          <a:p>
            <a:pPr lvl="0"/>
            <a:r>
              <a:rPr lang="en-GB" dirty="0"/>
              <a:t>Click to edit Master title style</a:t>
            </a:r>
          </a:p>
        </p:txBody>
      </p:sp>
      <p:sp>
        <p:nvSpPr>
          <p:cNvPr id="8" name="Rectangle 4"/>
          <p:cNvSpPr>
            <a:spLocks noChangeArrowheads="1"/>
          </p:cNvSpPr>
          <p:nvPr userDrawn="1"/>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51252982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01352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52336893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lumMod val="75000"/>
                  </a:schemeClr>
                </a:solidFill>
                <a:latin typeface="+mn-lt"/>
                <a:ea typeface="ＭＳ Ｐゴシック" charset="0"/>
                <a:cs typeface="CiscoSans"/>
              </a:defRPr>
            </a:lvl1pPr>
            <a:lvl2pPr marL="304792" indent="-152396">
              <a:buClr>
                <a:schemeClr val="tx2"/>
              </a:buClr>
              <a:buSzPct val="60000"/>
              <a:defRPr sz="2667">
                <a:solidFill>
                  <a:schemeClr val="bg1">
                    <a:lumMod val="75000"/>
                  </a:schemeClr>
                </a:solidFill>
              </a:defRPr>
            </a:lvl2pPr>
            <a:lvl3pPr marL="457189" indent="-152396">
              <a:buClr>
                <a:schemeClr val="tx2"/>
              </a:buClr>
              <a:buSzPct val="60000"/>
              <a:defRPr sz="2400">
                <a:solidFill>
                  <a:schemeClr val="bg1">
                    <a:lumMod val="75000"/>
                  </a:schemeClr>
                </a:solidFill>
              </a:defRPr>
            </a:lvl3pPr>
            <a:lvl4pPr marL="609585" indent="-165096">
              <a:buClr>
                <a:schemeClr val="tx2"/>
              </a:buClr>
              <a:buSzPct val="60000"/>
              <a:defRPr sz="2133">
                <a:solidFill>
                  <a:schemeClr val="bg1">
                    <a:lumMod val="75000"/>
                  </a:schemeClr>
                </a:solidFill>
              </a:defRPr>
            </a:lvl4pPr>
            <a:lvl5pPr marL="766214" indent="-156629">
              <a:buClr>
                <a:schemeClr val="tx2"/>
              </a:buClr>
              <a:buSzPct val="60000"/>
              <a:defRPr sz="2133">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52671770"/>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dirty="0"/>
              <a:t>Click to edit Master text styles</a:t>
            </a:r>
          </a:p>
        </p:txBody>
      </p:sp>
      <p:sp>
        <p:nvSpPr>
          <p:cNvPr id="10" name="Rectangle 4"/>
          <p:cNvSpPr>
            <a:spLocks noChangeArrowheads="1"/>
          </p:cNvSpPr>
          <p:nvPr userDrawn="1"/>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67752699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855703006"/>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723221605"/>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285073099"/>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430463290"/>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05" y="6322205"/>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256468919"/>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Tree>
    <p:extLst>
      <p:ext uri="{BB962C8B-B14F-4D97-AF65-F5344CB8AC3E}">
        <p14:creationId xmlns:p14="http://schemas.microsoft.com/office/powerpoint/2010/main" val="2930867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42315"/>
            <a:ext cx="11061895" cy="384175"/>
          </a:xfrm>
          <a:prstGeom prst="rect">
            <a:avLst/>
          </a:prstGeom>
        </p:spPr>
        <p:txBody>
          <a:bodyPr lIns="91420" tIns="45710" rIns="91420" bIns="45710" anchor="b" anchorCtr="0">
            <a:noAutofit/>
          </a:bodyPr>
          <a:lstStyle>
            <a:lvl1pPr marL="0" indent="0" algn="l">
              <a:buNone/>
              <a:defRPr sz="2400" b="0" i="0">
                <a:solidFill>
                  <a:schemeClr val="bg1">
                    <a:lumMod val="75000"/>
                  </a:schemeClr>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5" y="5430226"/>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3" y="4058205"/>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lumMod val="75000"/>
                  </a:schemeClr>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lumMod val="75000"/>
                </a:schemeClr>
              </a:solidFill>
            </a:endParaRPr>
          </a:p>
        </p:txBody>
      </p:sp>
    </p:spTree>
    <p:extLst>
      <p:ext uri="{BB962C8B-B14F-4D97-AF65-F5344CB8AC3E}">
        <p14:creationId xmlns:p14="http://schemas.microsoft.com/office/powerpoint/2010/main" val="90770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11222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38069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4302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8024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7197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1" y="5231193"/>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5496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1750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82087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userDrawn="1"/>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67776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256242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67285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35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41199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18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20206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55995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58355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lumMod val="75000"/>
                  </a:schemeClr>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lumMod val="75000"/>
                  </a:schemeClr>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lumMod val="75000"/>
                  </a:schemeClr>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lumMod val="75000"/>
                  </a:schemeClr>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lumMod val="75000"/>
                  </a:schemeClr>
                </a:solidFill>
              </a:defRPr>
            </a:lvl1pPr>
          </a:lstStyle>
          <a:p>
            <a:pPr lvl="0"/>
            <a:r>
              <a:rPr lang="en-GB"/>
              <a:t>Click to edit Master title style</a:t>
            </a:r>
          </a:p>
        </p:txBody>
      </p:sp>
    </p:spTree>
    <p:extLst>
      <p:ext uri="{BB962C8B-B14F-4D97-AF65-F5344CB8AC3E}">
        <p14:creationId xmlns:p14="http://schemas.microsoft.com/office/powerpoint/2010/main" val="231638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9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lumMod val="75000"/>
                  </a:schemeClr>
                </a:solidFill>
                <a:latin typeface="+mn-lt"/>
                <a:ea typeface="ＭＳ Ｐゴシック" charset="0"/>
                <a:cs typeface="CiscoSans"/>
              </a:defRPr>
            </a:lvl1pPr>
            <a:lvl2pPr marL="304792" indent="-152396">
              <a:buClr>
                <a:schemeClr val="tx2"/>
              </a:buClr>
              <a:buSzPct val="60000"/>
              <a:defRPr sz="2667">
                <a:solidFill>
                  <a:schemeClr val="bg1">
                    <a:lumMod val="75000"/>
                  </a:schemeClr>
                </a:solidFill>
              </a:defRPr>
            </a:lvl2pPr>
            <a:lvl3pPr marL="457189" indent="-152396">
              <a:buClr>
                <a:schemeClr val="tx2"/>
              </a:buClr>
              <a:buSzPct val="60000"/>
              <a:defRPr sz="2400">
                <a:solidFill>
                  <a:schemeClr val="bg1">
                    <a:lumMod val="75000"/>
                  </a:schemeClr>
                </a:solidFill>
              </a:defRPr>
            </a:lvl3pPr>
            <a:lvl4pPr marL="609585" indent="-165096">
              <a:buClr>
                <a:schemeClr val="tx2"/>
              </a:buClr>
              <a:buSzPct val="60000"/>
              <a:defRPr sz="2133">
                <a:solidFill>
                  <a:schemeClr val="bg1">
                    <a:lumMod val="75000"/>
                  </a:schemeClr>
                </a:solidFill>
              </a:defRPr>
            </a:lvl4pPr>
            <a:lvl5pPr marL="766214" indent="-156629">
              <a:buClr>
                <a:schemeClr val="tx2"/>
              </a:buClr>
              <a:buSzPct val="60000"/>
              <a:defRPr sz="2133">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461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675">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Click to edit Master text styles</a:t>
            </a:r>
          </a:p>
        </p:txBody>
      </p:sp>
    </p:spTree>
    <p:extLst>
      <p:ext uri="{BB962C8B-B14F-4D97-AF65-F5344CB8AC3E}">
        <p14:creationId xmlns:p14="http://schemas.microsoft.com/office/powerpoint/2010/main" val="20597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23190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2"/>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05702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Tree>
    <p:extLst>
      <p:ext uri="{BB962C8B-B14F-4D97-AF65-F5344CB8AC3E}">
        <p14:creationId xmlns:p14="http://schemas.microsoft.com/office/powerpoint/2010/main" val="94356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84169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39054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237709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Tree>
    <p:extLst>
      <p:ext uri="{BB962C8B-B14F-4D97-AF65-F5344CB8AC3E}">
        <p14:creationId xmlns:p14="http://schemas.microsoft.com/office/powerpoint/2010/main" val="29323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41310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
        <p:nvSpPr>
          <p:cNvPr id="4" name="Freeform 6">
            <a:extLst>
              <a:ext uri="{FF2B5EF4-FFF2-40B4-BE49-F238E27FC236}">
                <a16:creationId xmlns:a16="http://schemas.microsoft.com/office/drawing/2014/main" id="{48FB0AAD-195E-7C4C-8704-A0ECB766D2FD}"/>
              </a:ext>
            </a:extLst>
          </p:cNvPr>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139441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34784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81290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2177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9"/>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64607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1" y="5231193"/>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9129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76947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23006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2126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73492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3511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6553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73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76322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9472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2"/>
            <a:ext cx="11040076" cy="4098595"/>
          </a:xfrm>
          <a:prstGeom prst="rect">
            <a:avLst/>
          </a:prstGeom>
        </p:spPr>
        <p:txBody>
          <a:bodyPr lIns="91420" tIns="45710" rIns="91420" bIns="45710">
            <a:noAutofit/>
          </a:bodyPr>
          <a:lstStyle>
            <a:lvl1pPr marL="380901" marR="0" indent="-380901" algn="ctr" defTabSz="609443"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60209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12292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8375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
          <p15:clr>
            <a:srgbClr val="FBAE40"/>
          </p15:clr>
        </p15:guide>
        <p15:guide id="3" pos="346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480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8">
          <p15:clr>
            <a:srgbClr val="FBAE40"/>
          </p15:clr>
        </p15:guide>
        <p15:guide id="4" pos="3567">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638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US" dirty="0"/>
              <a:t>Click icon to add picture</a:t>
            </a:r>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Click to edit Master text styles</a:t>
            </a:r>
          </a:p>
        </p:txBody>
      </p:sp>
    </p:spTree>
    <p:extLst>
      <p:ext uri="{BB962C8B-B14F-4D97-AF65-F5344CB8AC3E}">
        <p14:creationId xmlns:p14="http://schemas.microsoft.com/office/powerpoint/2010/main" val="13790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161401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42184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9587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US" dirty="0"/>
              <a:t>Click icon to add chart</a:t>
            </a:r>
          </a:p>
        </p:txBody>
      </p:sp>
    </p:spTree>
    <p:extLst>
      <p:ext uri="{BB962C8B-B14F-4D97-AF65-F5344CB8AC3E}">
        <p14:creationId xmlns:p14="http://schemas.microsoft.com/office/powerpoint/2010/main" val="118549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928">
          <p15:clr>
            <a:srgbClr val="FBAE40"/>
          </p15:clr>
        </p15:guide>
        <p15:guide id="4" pos="3567">
          <p15:clr>
            <a:srgbClr val="FBAE40"/>
          </p15:clr>
        </p15:guide>
        <p15:guide id="7" pos="4275">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US" dirty="0"/>
              <a:t>Click icon to add table</a:t>
            </a:r>
          </a:p>
        </p:txBody>
      </p:sp>
    </p:spTree>
    <p:extLst>
      <p:ext uri="{BB962C8B-B14F-4D97-AF65-F5344CB8AC3E}">
        <p14:creationId xmlns:p14="http://schemas.microsoft.com/office/powerpoint/2010/main" val="15635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3" orient="horz" pos="2928">
          <p15:clr>
            <a:srgbClr val="FBAE40"/>
          </p15:clr>
        </p15:guide>
        <p15:guide id="4" pos="3567">
          <p15:clr>
            <a:srgbClr val="FBAE40"/>
          </p15:clr>
        </p15:guide>
        <p15:guide id="7" pos="42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14" indent="-152392">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07" indent="-152392">
              <a:buClr>
                <a:schemeClr val="tx2"/>
              </a:buClr>
              <a:buSzPct val="60000"/>
              <a:buFont typeface="Arial"/>
              <a:buChar char="•"/>
              <a:defRPr sz="2133" b="0" i="0">
                <a:solidFill>
                  <a:schemeClr val="bg1"/>
                </a:solidFill>
                <a:latin typeface="+mn-lt"/>
                <a:ea typeface="CiscoSansTT Thin" charset="0"/>
                <a:cs typeface="CiscoSansTT Thin" charset="0"/>
              </a:defRPr>
            </a:lvl3pPr>
            <a:lvl4pPr marL="689999" indent="-152392">
              <a:buClr>
                <a:schemeClr val="tx2"/>
              </a:buClr>
              <a:buSzPct val="60000"/>
              <a:buFont typeface="Arial"/>
              <a:buChar char="•"/>
              <a:defRPr sz="1867" b="0" i="0">
                <a:solidFill>
                  <a:schemeClr val="bg1"/>
                </a:solidFill>
                <a:latin typeface="+mn-lt"/>
                <a:ea typeface="CiscoSansTT Thin" charset="0"/>
                <a:cs typeface="CiscoSansTT Thin" charset="0"/>
              </a:defRPr>
            </a:lvl4pPr>
            <a:lvl5pPr marL="842391" indent="-152392">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71511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
          <p15:clr>
            <a:srgbClr val="FBAE40"/>
          </p15:clr>
        </p15:guide>
        <p15:guide id="3" pos="346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8150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37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6" name="Title 1"/>
          <p:cNvSpPr>
            <a:spLocks noGrp="1"/>
          </p:cNvSpPr>
          <p:nvPr>
            <p:ph type="title"/>
          </p:nvPr>
        </p:nvSpPr>
        <p:spPr>
          <a:xfrm>
            <a:off x="591996" y="256032"/>
            <a:ext cx="11009376" cy="975360"/>
          </a:xfrm>
        </p:spPr>
        <p:txBody>
          <a:bodyPr anchor="b" anchorCtr="0"/>
          <a:lstStyle>
            <a:lvl1pPr>
              <a:defRPr lang="en-US" sz="3733"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9" name="Content Placeholder 4"/>
          <p:cNvSpPr>
            <a:spLocks noGrp="1"/>
          </p:cNvSpPr>
          <p:nvPr>
            <p:ph sz="quarter" idx="11" hasCustomPrompt="1"/>
          </p:nvPr>
        </p:nvSpPr>
        <p:spPr>
          <a:xfrm>
            <a:off x="591996" y="1597152"/>
            <a:ext cx="11009376" cy="4523232"/>
          </a:xfrm>
          <a:prstGeom prst="rect">
            <a:avLst/>
          </a:prstGeom>
        </p:spPr>
        <p:txBody>
          <a:bodyPr/>
          <a:lstStyle>
            <a:lvl1pPr marL="226478" indent="-226478" algn="l" defTabSz="912261" rtl="0" eaLnBrk="1" fontAlgn="base" hangingPunct="1">
              <a:lnSpc>
                <a:spcPct val="95000"/>
              </a:lnSpc>
              <a:spcBef>
                <a:spcPts val="1468"/>
              </a:spcBef>
              <a:spcAft>
                <a:spcPct val="0"/>
              </a:spcAft>
              <a:buClr>
                <a:schemeClr val="tx1"/>
              </a:buClr>
              <a:buSzPct val="80000"/>
              <a:buFont typeface="Arial"/>
              <a:buChar char="•"/>
              <a:defRPr lang="en-US" sz="2667" b="0" i="0" kern="1200" dirty="0">
                <a:solidFill>
                  <a:schemeClr val="tx1"/>
                </a:solidFill>
                <a:latin typeface="CiscoSansTT Light" panose="020B0503020201020303" pitchFamily="34" charset="0"/>
                <a:ea typeface="CiscoSansTT Thin" charset="0"/>
                <a:cs typeface="CiscoSansTT Thin" charset="0"/>
              </a:defRPr>
            </a:lvl1pPr>
            <a:lvl2pPr marL="455073" indent="-228594"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2pPr>
            <a:lvl3pPr marL="681550" indent="-226478" algn="l" defTabSz="912261" rtl="0" eaLnBrk="1" fontAlgn="base" hangingPunct="1">
              <a:lnSpc>
                <a:spcPct val="95000"/>
              </a:lnSpc>
              <a:spcBef>
                <a:spcPts val="800"/>
              </a:spcBef>
              <a:spcAft>
                <a:spcPct val="0"/>
              </a:spcAft>
              <a:buClr>
                <a:schemeClr val="tx1"/>
              </a:buClr>
              <a:buSzPct val="80000"/>
              <a:buFont typeface="Arial"/>
              <a:buChar char="•"/>
              <a:defRPr lang="en-US" sz="2133" b="0" i="0" kern="1200" dirty="0">
                <a:solidFill>
                  <a:schemeClr val="tx1"/>
                </a:solidFill>
                <a:latin typeface="CiscoSansTT Light" panose="020B0503020201020303" pitchFamily="34" charset="0"/>
                <a:ea typeface="CiscoSansTT Thin" charset="0"/>
                <a:cs typeface="CiscoSansTT Thin" charset="0"/>
              </a:defRPr>
            </a:lvl3pPr>
            <a:lvl4pPr marL="670967" indent="-226478"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4pPr>
          </a:lstStyle>
          <a:p>
            <a:pPr marL="228594" lvl="0" indent="-228594" algn="l" defTabSz="912261" rtl="0" eaLnBrk="1" fontAlgn="base" hangingPunct="1">
              <a:lnSpc>
                <a:spcPct val="95000"/>
              </a:lnSpc>
              <a:spcBef>
                <a:spcPts val="148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7698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2"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Arial" panose="020B0604020202020204" pitchFamily="34" charset="0"/>
              <a:buChar char="•"/>
              <a:defRPr sz="3200"/>
            </a:lvl2pPr>
            <a:lvl3pPr marL="609570" indent="-156625">
              <a:lnSpc>
                <a:spcPct val="100000"/>
              </a:lnSpc>
              <a:buClr>
                <a:schemeClr val="tx1"/>
              </a:buClr>
              <a:buSzPct val="60000"/>
              <a:buFont typeface="Arial" panose="020B0604020202020204" pitchFamily="34" charset="0"/>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0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8">
          <p15:clr>
            <a:srgbClr val="FBAE40"/>
          </p15:clr>
        </p15:guide>
        <p15:guide id="4" pos="35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90"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9" y="680720"/>
            <a:ext cx="4734983" cy="5440680"/>
          </a:xfrm>
          <a:prstGeom prst="rect">
            <a:avLst/>
          </a:prstGeom>
        </p:spPr>
        <p:txBody>
          <a:bodyPr lIns="0" rIns="0"/>
          <a:lstStyle>
            <a:lvl1pPr marL="152392" indent="-152392">
              <a:lnSpc>
                <a:spcPct val="100000"/>
              </a:lnSpc>
              <a:buClr>
                <a:schemeClr val="tx1"/>
              </a:buClr>
              <a:buSzPct val="60000"/>
              <a:defRPr sz="2667"/>
            </a:lvl1pPr>
            <a:lvl2pPr marL="304784" indent="-152392">
              <a:lnSpc>
                <a:spcPct val="100000"/>
              </a:lnSpc>
              <a:buClr>
                <a:schemeClr val="tx1"/>
              </a:buClr>
              <a:buSzPct val="60000"/>
              <a:defRPr sz="2667"/>
            </a:lvl2pPr>
            <a:lvl3pPr marL="457178" indent="-152392">
              <a:lnSpc>
                <a:spcPct val="100000"/>
              </a:lnSpc>
              <a:buClr>
                <a:schemeClr val="tx1"/>
              </a:buClr>
              <a:buSzPct val="60000"/>
              <a:defRPr sz="2400"/>
            </a:lvl3pPr>
            <a:lvl4pPr marL="609570" indent="-165092">
              <a:lnSpc>
                <a:spcPct val="100000"/>
              </a:lnSpc>
              <a:buClr>
                <a:schemeClr val="tx1"/>
              </a:buClr>
              <a:buSzPct val="60000"/>
              <a:defRPr sz="2133"/>
            </a:lvl4pPr>
            <a:lvl5pPr marL="766196" indent="-156625">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90" y="2213124"/>
            <a:ext cx="5078396" cy="3908277"/>
          </a:xfrm>
          <a:prstGeom prst="rect">
            <a:avLst/>
          </a:prstGeom>
        </p:spPr>
        <p:txBody>
          <a:bodyPr/>
          <a:lstStyle>
            <a:lvl1pPr marL="152392" indent="-152392">
              <a:buClr>
                <a:schemeClr val="tx2"/>
              </a:buClr>
              <a:buSzPct val="60000"/>
              <a:defRPr lang="en-US" sz="2667" kern="1200" dirty="0" smtClean="0">
                <a:solidFill>
                  <a:schemeClr val="bg1"/>
                </a:solidFill>
                <a:latin typeface="+mn-lt"/>
                <a:ea typeface="ＭＳ Ｐゴシック" charset="0"/>
                <a:cs typeface="CiscoSans"/>
              </a:defRPr>
            </a:lvl1pPr>
            <a:lvl2pPr marL="304784" indent="-152392">
              <a:buClr>
                <a:schemeClr val="tx2"/>
              </a:buClr>
              <a:buSzPct val="60000"/>
              <a:defRPr sz="2667">
                <a:solidFill>
                  <a:schemeClr val="bg1"/>
                </a:solidFill>
              </a:defRPr>
            </a:lvl2pPr>
            <a:lvl3pPr marL="457178" indent="-152392">
              <a:buClr>
                <a:schemeClr val="tx2"/>
              </a:buClr>
              <a:buSzPct val="60000"/>
              <a:defRPr sz="2400">
                <a:solidFill>
                  <a:schemeClr val="bg1"/>
                </a:solidFill>
              </a:defRPr>
            </a:lvl3pPr>
            <a:lvl4pPr marL="609570" indent="-165092">
              <a:buClr>
                <a:schemeClr val="tx2"/>
              </a:buClr>
              <a:buSzPct val="60000"/>
              <a:defRPr sz="2133">
                <a:solidFill>
                  <a:schemeClr val="bg1"/>
                </a:solidFill>
              </a:defRPr>
            </a:lvl4pPr>
            <a:lvl5pPr marL="766196" indent="-156625">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980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
        <p:nvSpPr>
          <p:cNvPr id="4" name="Freeform 6">
            <a:extLst>
              <a:ext uri="{FF2B5EF4-FFF2-40B4-BE49-F238E27FC236}">
                <a16:creationId xmlns:a16="http://schemas.microsoft.com/office/drawing/2014/main" id="{48FB0AAD-195E-7C4C-8704-A0ECB766D2FD}"/>
              </a:ext>
            </a:extLst>
          </p:cNvPr>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00" dirty="0">
              <a:solidFill>
                <a:schemeClr val="bg1"/>
              </a:solidFill>
            </a:endParaRPr>
          </a:p>
        </p:txBody>
      </p:sp>
    </p:spTree>
    <p:extLst>
      <p:ext uri="{BB962C8B-B14F-4D97-AF65-F5344CB8AC3E}">
        <p14:creationId xmlns:p14="http://schemas.microsoft.com/office/powerpoint/2010/main" val="18670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5" y="709084"/>
            <a:ext cx="4745567" cy="4486461"/>
          </a:xfrm>
          <a:prstGeom prst="rect">
            <a:avLst/>
          </a:prstGeom>
        </p:spPr>
        <p:txBody>
          <a:bodyPr anchor="ctr" anchorCtr="0"/>
          <a:lstStyle>
            <a:lvl1pPr marL="0" indent="0" algn="ctr">
              <a:buNone/>
              <a:defRPr/>
            </a:lvl1pPr>
          </a:lstStyle>
          <a:p>
            <a:r>
              <a:rPr lang="en-US" dirty="0"/>
              <a:t>Click icon to add picture</a:t>
            </a:r>
          </a:p>
        </p:txBody>
      </p:sp>
      <p:sp>
        <p:nvSpPr>
          <p:cNvPr id="9" name="Text Placeholder 8"/>
          <p:cNvSpPr>
            <a:spLocks noGrp="1"/>
          </p:cNvSpPr>
          <p:nvPr>
            <p:ph type="body" sz="quarter" idx="11"/>
          </p:nvPr>
        </p:nvSpPr>
        <p:spPr>
          <a:xfrm>
            <a:off x="6786035" y="5416469"/>
            <a:ext cx="4745567" cy="700193"/>
          </a:xfrm>
          <a:prstGeom prst="rect">
            <a:avLst/>
          </a:prstGeom>
        </p:spPr>
        <p:txBody>
          <a:bodyPr lIns="0" tIns="0" rIns="0" bIns="0"/>
          <a:lstStyle>
            <a:lvl1pPr marL="0" indent="0">
              <a:buNone/>
              <a:defRPr sz="1867"/>
            </a:lvl1pPr>
          </a:lstStyle>
          <a:p>
            <a:pPr lvl="0"/>
            <a:r>
              <a:rPr lang="en-US"/>
              <a:t>Click to edit Master text styles</a:t>
            </a:r>
          </a:p>
        </p:txBody>
      </p:sp>
    </p:spTree>
    <p:extLst>
      <p:ext uri="{BB962C8B-B14F-4D97-AF65-F5344CB8AC3E}">
        <p14:creationId xmlns:p14="http://schemas.microsoft.com/office/powerpoint/2010/main" val="193404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5" y="709085"/>
            <a:ext cx="4745567" cy="5412315"/>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6842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29277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2" y="0"/>
            <a:ext cx="6085209" cy="6858000"/>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48766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5" y="670984"/>
            <a:ext cx="4745567" cy="5450416"/>
          </a:xfrm>
          <a:prstGeom prst="rect">
            <a:avLst/>
          </a:prstGeom>
        </p:spPr>
        <p:txBody>
          <a:bodyPr anchor="ctr" anchorCtr="0"/>
          <a:lstStyle>
            <a:lvl1pPr marL="0" indent="0" algn="ctr">
              <a:buNone/>
              <a:defRPr/>
            </a:lvl1pPr>
          </a:lstStyle>
          <a:p>
            <a:r>
              <a:rPr lang="en-US" dirty="0"/>
              <a:t>Click icon to add chart</a:t>
            </a:r>
          </a:p>
        </p:txBody>
      </p:sp>
    </p:spTree>
    <p:extLst>
      <p:ext uri="{BB962C8B-B14F-4D97-AF65-F5344CB8AC3E}">
        <p14:creationId xmlns:p14="http://schemas.microsoft.com/office/powerpoint/2010/main" val="21406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928">
          <p15:clr>
            <a:srgbClr val="FBAE40"/>
          </p15:clr>
        </p15:guide>
        <p15:guide id="4" pos="3567">
          <p15:clr>
            <a:srgbClr val="FBAE40"/>
          </p15:clr>
        </p15:guide>
        <p15:guide id="7" pos="427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5" y="670984"/>
            <a:ext cx="4745567" cy="5450416"/>
          </a:xfrm>
          <a:prstGeom prst="rect">
            <a:avLst/>
          </a:prstGeom>
        </p:spPr>
        <p:txBody>
          <a:bodyPr anchor="ctr" anchorCtr="0"/>
          <a:lstStyle>
            <a:lvl1pPr marL="0" indent="0" algn="ctr">
              <a:buNone/>
              <a:defRPr/>
            </a:lvl1pPr>
          </a:lstStyle>
          <a:p>
            <a:r>
              <a:rPr lang="en-US" dirty="0"/>
              <a:t>Click icon to add table</a:t>
            </a:r>
          </a:p>
        </p:txBody>
      </p:sp>
    </p:spTree>
    <p:extLst>
      <p:ext uri="{BB962C8B-B14F-4D97-AF65-F5344CB8AC3E}">
        <p14:creationId xmlns:p14="http://schemas.microsoft.com/office/powerpoint/2010/main" val="153382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p15:clr>
            <a:srgbClr val="FBAE40"/>
          </p15:clr>
        </p15:guide>
        <p15:guide id="3" orient="horz" pos="2928">
          <p15:clr>
            <a:srgbClr val="FBAE40"/>
          </p15:clr>
        </p15:guide>
        <p15:guide id="4" pos="3567">
          <p15:clr>
            <a:srgbClr val="FBAE40"/>
          </p15:clr>
        </p15:guide>
        <p15:guide id="7" pos="427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Freeform 6"/>
          <p:cNvSpPr>
            <a:spLocks noChangeAspect="1" noEditPoints="1"/>
          </p:cNvSpPr>
          <p:nvPr userDrawn="1"/>
        </p:nvSpPr>
        <p:spPr bwMode="auto">
          <a:xfrm>
            <a:off x="5017327" y="2838770"/>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00" dirty="0">
              <a:solidFill>
                <a:schemeClr val="bg1"/>
              </a:solidFill>
            </a:endParaRPr>
          </a:p>
        </p:txBody>
      </p:sp>
    </p:spTree>
    <p:extLst>
      <p:ext uri="{BB962C8B-B14F-4D97-AF65-F5344CB8AC3E}">
        <p14:creationId xmlns:p14="http://schemas.microsoft.com/office/powerpoint/2010/main" val="23761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79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6" name="Title 1"/>
          <p:cNvSpPr>
            <a:spLocks noGrp="1"/>
          </p:cNvSpPr>
          <p:nvPr>
            <p:ph type="title"/>
          </p:nvPr>
        </p:nvSpPr>
        <p:spPr>
          <a:xfrm>
            <a:off x="591996" y="256032"/>
            <a:ext cx="11009376" cy="975360"/>
          </a:xfrm>
        </p:spPr>
        <p:txBody>
          <a:bodyPr anchor="b" anchorCtr="0"/>
          <a:lstStyle>
            <a:lvl1pPr>
              <a:defRPr lang="en-US" sz="3733"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9" name="Content Placeholder 4"/>
          <p:cNvSpPr>
            <a:spLocks noGrp="1"/>
          </p:cNvSpPr>
          <p:nvPr>
            <p:ph sz="quarter" idx="11" hasCustomPrompt="1"/>
          </p:nvPr>
        </p:nvSpPr>
        <p:spPr>
          <a:xfrm>
            <a:off x="591996" y="1597152"/>
            <a:ext cx="11009376" cy="4523232"/>
          </a:xfrm>
          <a:prstGeom prst="rect">
            <a:avLst/>
          </a:prstGeom>
        </p:spPr>
        <p:txBody>
          <a:bodyPr/>
          <a:lstStyle>
            <a:lvl1pPr marL="226473" indent="-226473" algn="l" defTabSz="912239" rtl="0" eaLnBrk="1" fontAlgn="base" hangingPunct="1">
              <a:lnSpc>
                <a:spcPct val="95000"/>
              </a:lnSpc>
              <a:spcBef>
                <a:spcPts val="1468"/>
              </a:spcBef>
              <a:spcAft>
                <a:spcPct val="0"/>
              </a:spcAft>
              <a:buClr>
                <a:schemeClr val="tx1"/>
              </a:buClr>
              <a:buSzPct val="80000"/>
              <a:buFont typeface="Arial"/>
              <a:buChar char="•"/>
              <a:defRPr lang="en-US" sz="2667" b="0" i="0" kern="1200" dirty="0">
                <a:solidFill>
                  <a:schemeClr val="tx1"/>
                </a:solidFill>
                <a:latin typeface="CiscoSansTT Light" panose="020B0503020201020303" pitchFamily="34" charset="0"/>
                <a:ea typeface="CiscoSansTT Thin" charset="0"/>
                <a:cs typeface="CiscoSansTT Thin" charset="0"/>
              </a:defRPr>
            </a:lvl1pPr>
            <a:lvl2pPr marL="455062" indent="-228589" algn="l" defTabSz="912239"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2pPr>
            <a:lvl3pPr marL="681534" indent="-226473" algn="l" defTabSz="912239" rtl="0" eaLnBrk="1" fontAlgn="base" hangingPunct="1">
              <a:lnSpc>
                <a:spcPct val="95000"/>
              </a:lnSpc>
              <a:spcBef>
                <a:spcPts val="800"/>
              </a:spcBef>
              <a:spcAft>
                <a:spcPct val="0"/>
              </a:spcAft>
              <a:buClr>
                <a:schemeClr val="tx1"/>
              </a:buClr>
              <a:buSzPct val="80000"/>
              <a:buFont typeface="Arial"/>
              <a:buChar char="•"/>
              <a:defRPr lang="en-US" sz="2133" b="0" i="0" kern="1200" dirty="0">
                <a:solidFill>
                  <a:schemeClr val="tx1"/>
                </a:solidFill>
                <a:latin typeface="CiscoSansTT Light" panose="020B0503020201020303" pitchFamily="34" charset="0"/>
                <a:ea typeface="CiscoSansTT Thin" charset="0"/>
                <a:cs typeface="CiscoSansTT Thin" charset="0"/>
              </a:defRPr>
            </a:lvl3pPr>
            <a:lvl4pPr marL="670950" indent="-226473" algn="l" defTabSz="912239"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4pPr>
          </a:lstStyle>
          <a:p>
            <a:pPr marL="228589" lvl="0" indent="-228589" algn="l" defTabSz="912239" rtl="0" eaLnBrk="1" fontAlgn="base" hangingPunct="1">
              <a:lnSpc>
                <a:spcPct val="95000"/>
              </a:lnSpc>
              <a:spcBef>
                <a:spcPts val="148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244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7" y="5158359"/>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19" indent="0" algn="ctr">
              <a:buNone/>
              <a:defRPr>
                <a:solidFill>
                  <a:schemeClr val="tx1">
                    <a:tint val="75000"/>
                  </a:schemeClr>
                </a:solidFill>
              </a:defRPr>
            </a:lvl2pPr>
            <a:lvl3pPr marL="914248" indent="0" algn="ctr">
              <a:buNone/>
              <a:defRPr>
                <a:solidFill>
                  <a:schemeClr val="tx1">
                    <a:tint val="75000"/>
                  </a:schemeClr>
                </a:solidFill>
              </a:defRPr>
            </a:lvl3pPr>
            <a:lvl4pPr marL="1371370" indent="0" algn="ctr">
              <a:buNone/>
              <a:defRPr>
                <a:solidFill>
                  <a:schemeClr val="tx1">
                    <a:tint val="75000"/>
                  </a:schemeClr>
                </a:solidFill>
              </a:defRPr>
            </a:lvl4pPr>
            <a:lvl5pPr marL="1828497" indent="0" algn="ctr">
              <a:buNone/>
              <a:defRPr>
                <a:solidFill>
                  <a:schemeClr val="tx1">
                    <a:tint val="75000"/>
                  </a:schemeClr>
                </a:solidFill>
              </a:defRPr>
            </a:lvl5pPr>
            <a:lvl6pPr marL="2285615" indent="0" algn="ctr">
              <a:buNone/>
              <a:defRPr>
                <a:solidFill>
                  <a:schemeClr val="tx1">
                    <a:tint val="75000"/>
                  </a:schemeClr>
                </a:solidFill>
              </a:defRPr>
            </a:lvl6pPr>
            <a:lvl7pPr marL="2742745" indent="0" algn="ctr">
              <a:buNone/>
              <a:defRPr>
                <a:solidFill>
                  <a:schemeClr val="tx1">
                    <a:tint val="75000"/>
                  </a:schemeClr>
                </a:solidFill>
              </a:defRPr>
            </a:lvl7pPr>
            <a:lvl8pPr marL="3199867" indent="0" algn="ctr">
              <a:buNone/>
              <a:defRPr>
                <a:solidFill>
                  <a:schemeClr val="tx1">
                    <a:tint val="75000"/>
                  </a:schemeClr>
                </a:solidFill>
              </a:defRPr>
            </a:lvl8pPr>
            <a:lvl9pPr marL="3656994"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7" y="5478355"/>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7" y="5798351"/>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5"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55" indent="0">
              <a:buNone/>
              <a:defRPr/>
            </a:lvl2pPr>
            <a:lvl3pPr marL="569840" indent="0">
              <a:buNone/>
              <a:defRPr/>
            </a:lvl3pPr>
            <a:lvl4pPr marL="688891" indent="0">
              <a:buNone/>
              <a:defRPr/>
            </a:lvl4pPr>
            <a:lvl5pPr marL="801588" indent="0">
              <a:buNone/>
              <a:defRPr/>
            </a:lvl5pPr>
          </a:lstStyle>
          <a:p>
            <a:pPr lvl="0"/>
            <a:r>
              <a:rPr lang="en-GB" dirty="0"/>
              <a:t>Subtitle Goes Here</a:t>
            </a:r>
          </a:p>
        </p:txBody>
      </p:sp>
      <p:sp>
        <p:nvSpPr>
          <p:cNvPr id="20" name="Title 1"/>
          <p:cNvSpPr>
            <a:spLocks noGrp="1"/>
          </p:cNvSpPr>
          <p:nvPr>
            <p:ph type="ctrTitle" hasCustomPrompt="1"/>
          </p:nvPr>
        </p:nvSpPr>
        <p:spPr>
          <a:xfrm>
            <a:off x="567688"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00" dirty="0">
              <a:solidFill>
                <a:schemeClr val="bg1"/>
              </a:solidFill>
            </a:endParaRPr>
          </a:p>
        </p:txBody>
      </p:sp>
    </p:spTree>
    <p:extLst>
      <p:ext uri="{BB962C8B-B14F-4D97-AF65-F5344CB8AC3E}">
        <p14:creationId xmlns:p14="http://schemas.microsoft.com/office/powerpoint/2010/main" val="147914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4992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631823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929105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114704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597355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2" y="5233663"/>
            <a:ext cx="10852149" cy="663195"/>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48172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3"/>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580246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246574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Picture Placeholder 2"/>
          <p:cNvSpPr>
            <a:spLocks noGrp="1"/>
          </p:cNvSpPr>
          <p:nvPr>
            <p:ph type="pic" sz="quarter" idx="10"/>
          </p:nvPr>
        </p:nvSpPr>
        <p:spPr>
          <a:xfrm>
            <a:off x="410683" y="320843"/>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076406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mn-lt"/>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mn-lt"/>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570319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88496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38493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819654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443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2"/>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518110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9"/>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4074090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2"/>
            <a:ext cx="11040076" cy="4098595"/>
          </a:xfrm>
          <a:prstGeom prst="rect">
            <a:avLst/>
          </a:prstGeom>
        </p:spPr>
        <p:txBody>
          <a:bodyPr lIns="91420" tIns="45710" rIns="91420" bIns="45710">
            <a:noAutofit/>
          </a:bodyPr>
          <a:lstStyle>
            <a:lvl1pPr marL="380901" marR="0" indent="-380901" algn="ctr" defTabSz="609443"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43385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14" indent="-152392">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07" indent="-152392">
              <a:buClr>
                <a:schemeClr val="tx2"/>
              </a:buClr>
              <a:buSzPct val="60000"/>
              <a:buFont typeface="Arial"/>
              <a:buChar char="•"/>
              <a:defRPr sz="2133" b="0" i="0">
                <a:solidFill>
                  <a:schemeClr val="bg1"/>
                </a:solidFill>
                <a:latin typeface="+mn-lt"/>
                <a:ea typeface="CiscoSansTT Thin" charset="0"/>
                <a:cs typeface="CiscoSansTT Thin" charset="0"/>
              </a:defRPr>
            </a:lvl3pPr>
            <a:lvl4pPr marL="689999" indent="-152392">
              <a:buClr>
                <a:schemeClr val="tx2"/>
              </a:buClr>
              <a:buSzPct val="60000"/>
              <a:buFont typeface="Arial"/>
              <a:buChar char="•"/>
              <a:defRPr sz="1867" b="0" i="0">
                <a:solidFill>
                  <a:schemeClr val="bg1"/>
                </a:solidFill>
                <a:latin typeface="+mn-lt"/>
                <a:ea typeface="CiscoSansTT Thin" charset="0"/>
                <a:cs typeface="CiscoSansTT Thin" charset="0"/>
              </a:defRPr>
            </a:lvl4pPr>
            <a:lvl5pPr marL="842391" indent="-152392">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825416471"/>
      </p:ext>
    </p:extLst>
  </p:cSld>
  <p:clrMapOvr>
    <a:masterClrMapping/>
  </p:clrMapOvr>
  <p:extLst>
    <p:ext uri="{DCECCB84-F9BA-43D5-87BE-67443E8EF086}">
      <p15:sldGuideLst xmlns:p15="http://schemas.microsoft.com/office/powerpoint/2012/main">
        <p15:guide id="2" pos="384">
          <p15:clr>
            <a:srgbClr val="FBAE40"/>
          </p15:clr>
        </p15:guide>
        <p15:guide id="3" pos="34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2"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Arial" panose="020B0604020202020204" pitchFamily="34" charset="0"/>
              <a:buChar char="•"/>
              <a:defRPr sz="3200"/>
            </a:lvl2pPr>
            <a:lvl3pPr marL="609570" indent="-156625">
              <a:lnSpc>
                <a:spcPct val="100000"/>
              </a:lnSpc>
              <a:buClr>
                <a:schemeClr val="tx1"/>
              </a:buClr>
              <a:buSzPct val="60000"/>
              <a:buFont typeface="Arial" panose="020B0604020202020204" pitchFamily="34" charset="0"/>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3614969"/>
      </p:ext>
    </p:extLst>
  </p:cSld>
  <p:clrMapOvr>
    <a:masterClrMapping/>
  </p:clrMapOvr>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8">
          <p15:clr>
            <a:srgbClr val="FBAE40"/>
          </p15:clr>
        </p15:guide>
        <p15:guide id="4" pos="356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90"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9" y="680720"/>
            <a:ext cx="4734983" cy="5440680"/>
          </a:xfrm>
          <a:prstGeom prst="rect">
            <a:avLst/>
          </a:prstGeom>
        </p:spPr>
        <p:txBody>
          <a:bodyPr lIns="0" rIns="0"/>
          <a:lstStyle>
            <a:lvl1pPr marL="152392" indent="-152392">
              <a:lnSpc>
                <a:spcPct val="100000"/>
              </a:lnSpc>
              <a:buClr>
                <a:schemeClr val="tx1"/>
              </a:buClr>
              <a:buSzPct val="60000"/>
              <a:defRPr sz="2667"/>
            </a:lvl1pPr>
            <a:lvl2pPr marL="304784" indent="-152392">
              <a:lnSpc>
                <a:spcPct val="100000"/>
              </a:lnSpc>
              <a:buClr>
                <a:schemeClr val="tx1"/>
              </a:buClr>
              <a:buSzPct val="60000"/>
              <a:defRPr sz="2667"/>
            </a:lvl2pPr>
            <a:lvl3pPr marL="457178" indent="-152392">
              <a:lnSpc>
                <a:spcPct val="100000"/>
              </a:lnSpc>
              <a:buClr>
                <a:schemeClr val="tx1"/>
              </a:buClr>
              <a:buSzPct val="60000"/>
              <a:defRPr sz="2400"/>
            </a:lvl3pPr>
            <a:lvl4pPr marL="609570" indent="-165092">
              <a:lnSpc>
                <a:spcPct val="100000"/>
              </a:lnSpc>
              <a:buClr>
                <a:schemeClr val="tx1"/>
              </a:buClr>
              <a:buSzPct val="60000"/>
              <a:defRPr sz="2133"/>
            </a:lvl4pPr>
            <a:lvl5pPr marL="766196" indent="-156625">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90" y="2213124"/>
            <a:ext cx="5078396" cy="3908277"/>
          </a:xfrm>
          <a:prstGeom prst="rect">
            <a:avLst/>
          </a:prstGeom>
        </p:spPr>
        <p:txBody>
          <a:bodyPr/>
          <a:lstStyle>
            <a:lvl1pPr marL="152392" indent="-152392">
              <a:buClr>
                <a:schemeClr val="tx2"/>
              </a:buClr>
              <a:buSzPct val="60000"/>
              <a:defRPr lang="en-US" sz="2667" kern="1200" dirty="0" smtClean="0">
                <a:solidFill>
                  <a:schemeClr val="bg1"/>
                </a:solidFill>
                <a:latin typeface="+mn-lt"/>
                <a:ea typeface="ＭＳ Ｐゴシック" charset="0"/>
                <a:cs typeface="CiscoSans"/>
              </a:defRPr>
            </a:lvl1pPr>
            <a:lvl2pPr marL="304784" indent="-152392">
              <a:buClr>
                <a:schemeClr val="tx2"/>
              </a:buClr>
              <a:buSzPct val="60000"/>
              <a:defRPr sz="2667">
                <a:solidFill>
                  <a:schemeClr val="bg1"/>
                </a:solidFill>
              </a:defRPr>
            </a:lvl2pPr>
            <a:lvl3pPr marL="457178" indent="-152392">
              <a:buClr>
                <a:schemeClr val="tx2"/>
              </a:buClr>
              <a:buSzPct val="60000"/>
              <a:defRPr sz="2400">
                <a:solidFill>
                  <a:schemeClr val="bg1"/>
                </a:solidFill>
              </a:defRPr>
            </a:lvl3pPr>
            <a:lvl4pPr marL="609570" indent="-165092">
              <a:buClr>
                <a:schemeClr val="tx2"/>
              </a:buClr>
              <a:buSzPct val="60000"/>
              <a:defRPr sz="2133">
                <a:solidFill>
                  <a:schemeClr val="bg1"/>
                </a:solidFill>
              </a:defRPr>
            </a:lvl4pPr>
            <a:lvl5pPr marL="766196" indent="-156625">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5447607"/>
      </p:ext>
    </p:extLst>
  </p:cSld>
  <p:clrMapOvr>
    <a:masterClrMapping/>
  </p:clrMapOvr>
  <p:extLst>
    <p:ext uri="{DCECCB84-F9BA-43D5-87BE-67443E8EF086}">
      <p15:sldGuideLst xmlns:p15="http://schemas.microsoft.com/office/powerpoint/2012/main">
        <p15:guide id="4" pos="356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5" y="709084"/>
            <a:ext cx="4745567" cy="4486461"/>
          </a:xfrm>
          <a:prstGeom prst="rect">
            <a:avLst/>
          </a:prstGeom>
        </p:spPr>
        <p:txBody>
          <a:bodyPr anchor="ctr" anchorCtr="0"/>
          <a:lstStyle>
            <a:lvl1pPr marL="0" indent="0" algn="ctr">
              <a:buNone/>
              <a:defRPr/>
            </a:lvl1pPr>
          </a:lstStyle>
          <a:p>
            <a:r>
              <a:rPr lang="en-US" dirty="0"/>
              <a:t>Click icon to add picture</a:t>
            </a:r>
          </a:p>
        </p:txBody>
      </p:sp>
      <p:sp>
        <p:nvSpPr>
          <p:cNvPr id="9" name="Text Placeholder 8"/>
          <p:cNvSpPr>
            <a:spLocks noGrp="1"/>
          </p:cNvSpPr>
          <p:nvPr>
            <p:ph type="body" sz="quarter" idx="11"/>
          </p:nvPr>
        </p:nvSpPr>
        <p:spPr>
          <a:xfrm>
            <a:off x="6786035" y="5416469"/>
            <a:ext cx="4745567" cy="700193"/>
          </a:xfrm>
          <a:prstGeom prst="rect">
            <a:avLst/>
          </a:prstGeom>
        </p:spPr>
        <p:txBody>
          <a:bodyPr lIns="0" tIns="0" rIns="0" bIns="0"/>
          <a:lstStyle>
            <a:lvl1pPr marL="0" indent="0">
              <a:buNone/>
              <a:defRPr sz="1867"/>
            </a:lvl1pPr>
          </a:lstStyle>
          <a:p>
            <a:pPr lvl="0"/>
            <a:r>
              <a:rPr lang="en-US"/>
              <a:t>Click to edit Master text styles</a:t>
            </a:r>
          </a:p>
        </p:txBody>
      </p:sp>
    </p:spTree>
    <p:extLst>
      <p:ext uri="{BB962C8B-B14F-4D97-AF65-F5344CB8AC3E}">
        <p14:creationId xmlns:p14="http://schemas.microsoft.com/office/powerpoint/2010/main" val="4195610619"/>
      </p:ext>
    </p:extLst>
  </p:cSld>
  <p:clrMapOvr>
    <a:masterClrMapping/>
  </p:clrMapOvr>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5" y="709085"/>
            <a:ext cx="4745567" cy="5412315"/>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131821869"/>
      </p:ext>
    </p:extLst>
  </p:cSld>
  <p:clrMapOvr>
    <a:masterClrMapping/>
  </p:clrMapOvr>
  <p:extLst>
    <p:ext uri="{DCECCB84-F9BA-43D5-87BE-67443E8EF086}">
      <p15:sldGuideLst xmlns:p15="http://schemas.microsoft.com/office/powerpoint/2012/main">
        <p15:guide id="1" orient="horz" pos="1392">
          <p15:clr>
            <a:srgbClr val="FBAE40"/>
          </p15:clr>
        </p15:guide>
        <p15:guide id="2" pos="35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89366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165881058"/>
      </p:ext>
    </p:extLst>
  </p:cSld>
  <p:clrMapOvr>
    <a:masterClrMapping/>
  </p:clrMapOvr>
  <p:extLst>
    <p:ext uri="{DCECCB84-F9BA-43D5-87BE-67443E8EF086}">
      <p15:sldGuideLst xmlns:p15="http://schemas.microsoft.com/office/powerpoint/2012/main">
        <p15:guide id="1" orient="horz" pos="139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2" y="0"/>
            <a:ext cx="6085209" cy="6858000"/>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27079685"/>
      </p:ext>
    </p:extLst>
  </p:cSld>
  <p:clrMapOvr>
    <a:masterClrMapping/>
  </p:clrMapOvr>
  <p:extLst>
    <p:ext uri="{DCECCB84-F9BA-43D5-87BE-67443E8EF086}">
      <p15:sldGuideLst xmlns:p15="http://schemas.microsoft.com/office/powerpoint/2012/main">
        <p15:guide id="1" orient="horz" pos="1392">
          <p15:clr>
            <a:srgbClr val="FBAE40"/>
          </p15:clr>
        </p15:guide>
        <p15:guide id="3" orient="horz" pos="2924">
          <p15:clr>
            <a:srgbClr val="FBAE40"/>
          </p15:clr>
        </p15:guide>
        <p15:guide id="4" pos="3567">
          <p15:clr>
            <a:srgbClr val="FBAE40"/>
          </p15:clr>
        </p15:guide>
        <p15:guide id="7" pos="427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5" y="670984"/>
            <a:ext cx="4745567" cy="5450416"/>
          </a:xfrm>
          <a:prstGeom prst="rect">
            <a:avLst/>
          </a:prstGeom>
        </p:spPr>
        <p:txBody>
          <a:bodyPr anchor="ctr" anchorCtr="0"/>
          <a:lstStyle>
            <a:lvl1pPr marL="0" indent="0" algn="ctr">
              <a:buNone/>
              <a:defRPr/>
            </a:lvl1pPr>
          </a:lstStyle>
          <a:p>
            <a:r>
              <a:rPr lang="en-US" dirty="0"/>
              <a:t>Click icon to add chart</a:t>
            </a:r>
          </a:p>
        </p:txBody>
      </p:sp>
    </p:spTree>
    <p:extLst>
      <p:ext uri="{BB962C8B-B14F-4D97-AF65-F5344CB8AC3E}">
        <p14:creationId xmlns:p14="http://schemas.microsoft.com/office/powerpoint/2010/main" val="574457089"/>
      </p:ext>
    </p:extLst>
  </p:cSld>
  <p:clrMapOvr>
    <a:masterClrMapping/>
  </p:clrMapOvr>
  <p:extLst>
    <p:ext uri="{DCECCB84-F9BA-43D5-87BE-67443E8EF086}">
      <p15:sldGuideLst xmlns:p15="http://schemas.microsoft.com/office/powerpoint/2012/main">
        <p15:guide id="3" orient="horz" pos="2928">
          <p15:clr>
            <a:srgbClr val="FBAE40"/>
          </p15:clr>
        </p15:guide>
        <p15:guide id="4" pos="3567">
          <p15:clr>
            <a:srgbClr val="FBAE40"/>
          </p15:clr>
        </p15:guide>
        <p15:guide id="7" pos="427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5" y="670984"/>
            <a:ext cx="4745567" cy="5450416"/>
          </a:xfrm>
          <a:prstGeom prst="rect">
            <a:avLst/>
          </a:prstGeom>
        </p:spPr>
        <p:txBody>
          <a:bodyPr anchor="ctr" anchorCtr="0"/>
          <a:lstStyle>
            <a:lvl1pPr marL="0" indent="0" algn="ctr">
              <a:buNone/>
              <a:defRPr/>
            </a:lvl1pPr>
          </a:lstStyle>
          <a:p>
            <a:r>
              <a:rPr lang="en-US" dirty="0"/>
              <a:t>Click icon to add table</a:t>
            </a:r>
          </a:p>
        </p:txBody>
      </p:sp>
    </p:spTree>
    <p:extLst>
      <p:ext uri="{BB962C8B-B14F-4D97-AF65-F5344CB8AC3E}">
        <p14:creationId xmlns:p14="http://schemas.microsoft.com/office/powerpoint/2010/main" val="3999845420"/>
      </p:ext>
    </p:extLst>
  </p:cSld>
  <p:clrMapOvr>
    <a:masterClrMapping/>
  </p:clrMapOvr>
  <p:extLst>
    <p:ext uri="{DCECCB84-F9BA-43D5-87BE-67443E8EF086}">
      <p15:sldGuideLst xmlns:p15="http://schemas.microsoft.com/office/powerpoint/2012/main">
        <p15:guide id="1" orient="horz" pos="1392">
          <p15:clr>
            <a:srgbClr val="FBAE40"/>
          </p15:clr>
        </p15:guide>
        <p15:guide id="3" orient="horz" pos="2928">
          <p15:clr>
            <a:srgbClr val="FBAE40"/>
          </p15:clr>
        </p15:guide>
        <p15:guide id="4" pos="3567">
          <p15:clr>
            <a:srgbClr val="FBAE40"/>
          </p15:clr>
        </p15:guide>
        <p15:guide id="7" pos="427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Freeform 6"/>
          <p:cNvSpPr>
            <a:spLocks noChangeAspect="1" noEditPoints="1"/>
          </p:cNvSpPr>
          <p:nvPr userDrawn="1"/>
        </p:nvSpPr>
        <p:spPr bwMode="auto">
          <a:xfrm>
            <a:off x="5017327" y="2838770"/>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00" dirty="0">
              <a:solidFill>
                <a:schemeClr val="bg1"/>
              </a:solidFill>
            </a:endParaRPr>
          </a:p>
        </p:txBody>
      </p:sp>
    </p:spTree>
    <p:extLst>
      <p:ext uri="{BB962C8B-B14F-4D97-AF65-F5344CB8AC3E}">
        <p14:creationId xmlns:p14="http://schemas.microsoft.com/office/powerpoint/2010/main" val="3258700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9633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CiscoSansTT" panose="020B0503020201020303" pitchFamily="34" charset="0"/>
            </a:endParaRPr>
          </a:p>
        </p:txBody>
      </p:sp>
      <p:sp>
        <p:nvSpPr>
          <p:cNvPr id="8" name="Text Placeholder 3"/>
          <p:cNvSpPr txBox="1">
            <a:spLocks/>
          </p:cNvSpPr>
          <p:nvPr userDrawn="1"/>
        </p:nvSpPr>
        <p:spPr>
          <a:xfrm>
            <a:off x="8711217" y="5798350"/>
            <a:ext cx="2924659" cy="384175"/>
          </a:xfrm>
          <a:prstGeom prst="rect">
            <a:avLst/>
          </a:prstGeom>
        </p:spPr>
        <p:txBody>
          <a:bodyPr lIns="121893" tIns="60947" rIns="121893" bIns="60947"/>
          <a:lstStyle>
            <a:lvl1pPr marL="0" indent="0" algn="l" defTabSz="684213" rtl="0" eaLnBrk="1" fontAlgn="base" hangingPunct="1">
              <a:lnSpc>
                <a:spcPct val="95000"/>
              </a:lnSpc>
              <a:spcBef>
                <a:spcPts val="1075"/>
              </a:spcBef>
              <a:spcAft>
                <a:spcPct val="0"/>
              </a:spcAft>
              <a:buClr>
                <a:schemeClr val="tx2"/>
              </a:buClr>
              <a:buSzPct val="90000"/>
              <a:buFontTx/>
              <a:buNone/>
              <a:defRPr lang="en-US" sz="1600" b="0" i="0" kern="1200" dirty="0" smtClean="0">
                <a:solidFill>
                  <a:schemeClr val="bg1"/>
                </a:solidFill>
                <a:latin typeface="+mn-lt"/>
                <a:ea typeface="+mn-ea"/>
                <a:cs typeface="CiscoSansTT ExtraLight"/>
              </a:defRPr>
            </a:lvl1pPr>
            <a:lvl2pPr marL="358775" indent="-215900" algn="l" defTabSz="684213" rtl="0" eaLnBrk="1" fontAlgn="base" hangingPunct="1">
              <a:lnSpc>
                <a:spcPct val="95000"/>
              </a:lnSpc>
              <a:spcBef>
                <a:spcPts val="600"/>
              </a:spcBef>
              <a:spcAft>
                <a:spcPct val="0"/>
              </a:spcAft>
              <a:buClr>
                <a:schemeClr val="tx2"/>
              </a:buClr>
              <a:buFontTx/>
              <a:buNone/>
              <a:defRPr lang="en-US" sz="1500" kern="1200" dirty="0" smtClean="0">
                <a:solidFill>
                  <a:schemeClr val="bg1"/>
                </a:solidFill>
                <a:latin typeface="+mj-lt"/>
                <a:ea typeface="+mn-ea"/>
                <a:cs typeface="+mn-cs"/>
              </a:defRPr>
            </a:lvl2pPr>
            <a:lvl3pPr marL="431800"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3pPr>
            <a:lvl4pPr marL="503238"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4pPr>
            <a:lvl5pPr marL="574675"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r"/>
            <a:r>
              <a:rPr lang="en-US" sz="2133" dirty="0"/>
              <a:t> </a:t>
            </a:r>
          </a:p>
        </p:txBody>
      </p:sp>
    </p:spTree>
    <p:extLst>
      <p:ext uri="{BB962C8B-B14F-4D97-AF65-F5344CB8AC3E}">
        <p14:creationId xmlns:p14="http://schemas.microsoft.com/office/powerpoint/2010/main" val="3747479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8" name="Text Placeholder 3"/>
          <p:cNvSpPr txBox="1">
            <a:spLocks/>
          </p:cNvSpPr>
          <p:nvPr userDrawn="1"/>
        </p:nvSpPr>
        <p:spPr>
          <a:xfrm>
            <a:off x="8711217" y="5798350"/>
            <a:ext cx="2924659" cy="384175"/>
          </a:xfrm>
          <a:prstGeom prst="rect">
            <a:avLst/>
          </a:prstGeom>
        </p:spPr>
        <p:txBody>
          <a:bodyPr lIns="121893" tIns="60947" rIns="121893" bIns="60947"/>
          <a:lstStyle>
            <a:lvl1pPr marL="0" indent="0" algn="l" defTabSz="684213" rtl="0" eaLnBrk="1" fontAlgn="base" hangingPunct="1">
              <a:lnSpc>
                <a:spcPct val="95000"/>
              </a:lnSpc>
              <a:spcBef>
                <a:spcPts val="1075"/>
              </a:spcBef>
              <a:spcAft>
                <a:spcPct val="0"/>
              </a:spcAft>
              <a:buClr>
                <a:schemeClr val="tx2"/>
              </a:buClr>
              <a:buSzPct val="90000"/>
              <a:buFontTx/>
              <a:buNone/>
              <a:defRPr lang="en-US" sz="1600" b="0" i="0" kern="1200" dirty="0" smtClean="0">
                <a:solidFill>
                  <a:schemeClr val="bg1"/>
                </a:solidFill>
                <a:latin typeface="+mn-lt"/>
                <a:ea typeface="+mn-ea"/>
                <a:cs typeface="CiscoSansTT ExtraLight"/>
              </a:defRPr>
            </a:lvl1pPr>
            <a:lvl2pPr marL="358775" indent="-215900" algn="l" defTabSz="684213" rtl="0" eaLnBrk="1" fontAlgn="base" hangingPunct="1">
              <a:lnSpc>
                <a:spcPct val="95000"/>
              </a:lnSpc>
              <a:spcBef>
                <a:spcPts val="600"/>
              </a:spcBef>
              <a:spcAft>
                <a:spcPct val="0"/>
              </a:spcAft>
              <a:buClr>
                <a:schemeClr val="tx2"/>
              </a:buClr>
              <a:buFontTx/>
              <a:buNone/>
              <a:defRPr lang="en-US" sz="1500" kern="1200" dirty="0" smtClean="0">
                <a:solidFill>
                  <a:schemeClr val="bg1"/>
                </a:solidFill>
                <a:latin typeface="+mj-lt"/>
                <a:ea typeface="+mn-ea"/>
                <a:cs typeface="+mn-cs"/>
              </a:defRPr>
            </a:lvl2pPr>
            <a:lvl3pPr marL="431800"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3pPr>
            <a:lvl4pPr marL="503238"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4pPr>
            <a:lvl5pPr marL="574675" indent="-169863" algn="l" defTabSz="684213" rtl="0" eaLnBrk="1" fontAlgn="base" hangingPunct="1">
              <a:lnSpc>
                <a:spcPct val="95000"/>
              </a:lnSpc>
              <a:spcBef>
                <a:spcPts val="625"/>
              </a:spcBef>
              <a:spcAft>
                <a:spcPct val="0"/>
              </a:spcAft>
              <a:buFontTx/>
              <a:buNone/>
              <a:defRPr lang="en-US" sz="1500" kern="1200" dirty="0" smtClean="0">
                <a:solidFill>
                  <a:schemeClr val="bg1"/>
                </a:solidFill>
                <a:latin typeface="+mj-lt"/>
                <a:ea typeface="+mn-ea"/>
                <a:cs typeface="+mn-c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r"/>
            <a:r>
              <a:rPr lang="en-US" sz="2133" dirty="0"/>
              <a:t> </a:t>
            </a:r>
          </a:p>
        </p:txBody>
      </p:sp>
    </p:spTree>
    <p:extLst>
      <p:ext uri="{BB962C8B-B14F-4D97-AF65-F5344CB8AC3E}">
        <p14:creationId xmlns:p14="http://schemas.microsoft.com/office/powerpoint/2010/main" val="3433319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573797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1307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2" y="5233663"/>
            <a:ext cx="10852149" cy="663195"/>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1753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46505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080793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1" y="5233661"/>
            <a:ext cx="10852149" cy="663195"/>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93395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260237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8735952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646939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613604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829280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950838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50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3"/>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3075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58131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282752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4453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a:p>
        </p:txBody>
      </p:sp>
      <p:sp>
        <p:nvSpPr>
          <p:cNvPr id="8" name="Rectangle 4"/>
          <p:cNvSpPr>
            <a:spLocks noChangeArrowheads="1"/>
          </p:cNvSpPr>
          <p:nvPr userDrawn="1"/>
        </p:nvSpPr>
        <p:spPr bwMode="ltGray">
          <a:xfrm>
            <a:off x="636905" y="6322204"/>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Cisco and/or its affiliates. All rights reserved.   Cisco Confidential</a:t>
            </a:r>
          </a:p>
        </p:txBody>
      </p:sp>
    </p:spTree>
    <p:extLst>
      <p:ext uri="{BB962C8B-B14F-4D97-AF65-F5344CB8AC3E}">
        <p14:creationId xmlns:p14="http://schemas.microsoft.com/office/powerpoint/2010/main" val="2494555558"/>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08557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022454"/>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US" dirty="0"/>
              <a:t>Click icon to add picture</a:t>
            </a:r>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Click to edit Master text styles</a:t>
            </a:r>
          </a:p>
        </p:txBody>
      </p:sp>
    </p:spTree>
    <p:extLst>
      <p:ext uri="{BB962C8B-B14F-4D97-AF65-F5344CB8AC3E}">
        <p14:creationId xmlns:p14="http://schemas.microsoft.com/office/powerpoint/2010/main" val="1494215426"/>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149530323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Tree>
    <p:extLst>
      <p:ext uri="{BB962C8B-B14F-4D97-AF65-F5344CB8AC3E}">
        <p14:creationId xmlns:p14="http://schemas.microsoft.com/office/powerpoint/2010/main" val="414623985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96434272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40994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US" dirty="0"/>
              <a:t>Click icon to add chart</a:t>
            </a:r>
          </a:p>
        </p:txBody>
      </p:sp>
    </p:spTree>
    <p:extLst>
      <p:ext uri="{BB962C8B-B14F-4D97-AF65-F5344CB8AC3E}">
        <p14:creationId xmlns:p14="http://schemas.microsoft.com/office/powerpoint/2010/main" val="424855021"/>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US" dirty="0"/>
              <a:t>Click icon to add table</a:t>
            </a:r>
          </a:p>
        </p:txBody>
      </p:sp>
    </p:spTree>
    <p:extLst>
      <p:ext uri="{BB962C8B-B14F-4D97-AF65-F5344CB8AC3E}">
        <p14:creationId xmlns:p14="http://schemas.microsoft.com/office/powerpoint/2010/main" val="247240117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CiscoSansTT" panose="020B0503020201020303" pitchFamily="34" charset="0"/>
            </a:endParaRPr>
          </a:p>
        </p:txBody>
      </p:sp>
    </p:spTree>
    <p:extLst>
      <p:ext uri="{BB962C8B-B14F-4D97-AF65-F5344CB8AC3E}">
        <p14:creationId xmlns:p14="http://schemas.microsoft.com/office/powerpoint/2010/main" val="2532111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9E33-7FF2-43C3-888E-05D95CD3E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A249A-7308-4C49-B513-3B939183106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2FB53-AF5A-4C50-B9DC-267AA25A9B71}"/>
              </a:ext>
            </a:extLst>
          </p:cNvPr>
          <p:cNvSpPr>
            <a:spLocks noGrp="1"/>
          </p:cNvSpPr>
          <p:nvPr>
            <p:ph type="dt" sz="half" idx="10"/>
          </p:nvPr>
        </p:nvSpPr>
        <p:spPr/>
        <p:txBody>
          <a:bodyPr/>
          <a:lstStyle>
            <a:lvl1pPr>
              <a:defRPr>
                <a:latin typeface="CiscoSansTT" panose="020B0503020201020303" pitchFamily="34" charset="0"/>
              </a:defRPr>
            </a:lvl1pPr>
          </a:lstStyle>
          <a:p>
            <a:fld id="{86396732-7A25-4C06-87BF-247EBC044223}" type="datetimeFigureOut">
              <a:rPr lang="en-US" smtClean="0"/>
              <a:pPr/>
              <a:t>7/28/2020</a:t>
            </a:fld>
            <a:endParaRPr lang="en-US" dirty="0"/>
          </a:p>
        </p:txBody>
      </p:sp>
      <p:sp>
        <p:nvSpPr>
          <p:cNvPr id="5" name="Footer Placeholder 4">
            <a:extLst>
              <a:ext uri="{FF2B5EF4-FFF2-40B4-BE49-F238E27FC236}">
                <a16:creationId xmlns:a16="http://schemas.microsoft.com/office/drawing/2014/main" id="{E0EFD562-4568-426D-8A76-B3B036146237}"/>
              </a:ext>
            </a:extLst>
          </p:cNvPr>
          <p:cNvSpPr>
            <a:spLocks noGrp="1"/>
          </p:cNvSpPr>
          <p:nvPr>
            <p:ph type="ftr" sz="quarter" idx="11"/>
          </p:nvPr>
        </p:nvSpPr>
        <p:spPr/>
        <p:txBody>
          <a:bodyPr/>
          <a:lstStyle>
            <a:lvl1pPr>
              <a:defRPr>
                <a:latin typeface="CiscoSansTT" panose="020B0503020201020303" pitchFamily="34" charset="0"/>
              </a:defRPr>
            </a:lvl1pPr>
          </a:lstStyle>
          <a:p>
            <a:endParaRPr lang="en-US" dirty="0"/>
          </a:p>
        </p:txBody>
      </p:sp>
      <p:sp>
        <p:nvSpPr>
          <p:cNvPr id="6" name="Slide Number Placeholder 5">
            <a:extLst>
              <a:ext uri="{FF2B5EF4-FFF2-40B4-BE49-F238E27FC236}">
                <a16:creationId xmlns:a16="http://schemas.microsoft.com/office/drawing/2014/main" id="{3AEC50B7-C651-4F75-B6EA-D3E311F614D2}"/>
              </a:ext>
            </a:extLst>
          </p:cNvPr>
          <p:cNvSpPr>
            <a:spLocks noGrp="1"/>
          </p:cNvSpPr>
          <p:nvPr>
            <p:ph type="sldNum" sz="quarter" idx="12"/>
          </p:nvPr>
        </p:nvSpPr>
        <p:spPr/>
        <p:txBody>
          <a:bodyPr/>
          <a:lstStyle>
            <a:lvl1pPr>
              <a:defRPr>
                <a:latin typeface="CiscoSansTT" panose="020B0503020201020303" pitchFamily="34" charset="0"/>
              </a:defRPr>
            </a:lvl1pPr>
          </a:lstStyle>
          <a:p>
            <a:fld id="{1DBDE159-9C53-4A7A-A754-A1CD75F2BD05}" type="slidenum">
              <a:rPr lang="en-US" smtClean="0"/>
              <a:pPr/>
              <a:t>‹#›</a:t>
            </a:fld>
            <a:endParaRPr lang="en-US" dirty="0"/>
          </a:p>
        </p:txBody>
      </p:sp>
    </p:spTree>
    <p:extLst>
      <p:ext uri="{BB962C8B-B14F-4D97-AF65-F5344CB8AC3E}">
        <p14:creationId xmlns:p14="http://schemas.microsoft.com/office/powerpoint/2010/main" val="22007296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Tree>
    <p:extLst>
      <p:ext uri="{BB962C8B-B14F-4D97-AF65-F5344CB8AC3E}">
        <p14:creationId xmlns:p14="http://schemas.microsoft.com/office/powerpoint/2010/main" val="7828454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9E33-7FF2-43C3-888E-05D95CD3E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A249A-7308-4C49-B513-3B939183106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2FB53-AF5A-4C50-B9DC-267AA25A9B71}"/>
              </a:ext>
            </a:extLst>
          </p:cNvPr>
          <p:cNvSpPr>
            <a:spLocks noGrp="1"/>
          </p:cNvSpPr>
          <p:nvPr>
            <p:ph type="dt" sz="half" idx="10"/>
          </p:nvPr>
        </p:nvSpPr>
        <p:spPr/>
        <p:txBody>
          <a:bodyPr/>
          <a:lstStyle/>
          <a:p>
            <a:fld id="{86396732-7A25-4C06-87BF-247EBC044223}" type="datetimeFigureOut">
              <a:rPr lang="en-US" smtClean="0"/>
              <a:t>7/28/2020</a:t>
            </a:fld>
            <a:endParaRPr lang="en-US" dirty="0"/>
          </a:p>
        </p:txBody>
      </p:sp>
      <p:sp>
        <p:nvSpPr>
          <p:cNvPr id="5" name="Footer Placeholder 4">
            <a:extLst>
              <a:ext uri="{FF2B5EF4-FFF2-40B4-BE49-F238E27FC236}">
                <a16:creationId xmlns:a16="http://schemas.microsoft.com/office/drawing/2014/main" id="{E0EFD562-4568-426D-8A76-B3B0361462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EC50B7-C651-4F75-B6EA-D3E311F614D2}"/>
              </a:ext>
            </a:extLst>
          </p:cNvPr>
          <p:cNvSpPr>
            <a:spLocks noGrp="1"/>
          </p:cNvSpPr>
          <p:nvPr>
            <p:ph type="sldNum" sz="quarter" idx="12"/>
          </p:nvPr>
        </p:nvSpPr>
        <p:spPr/>
        <p:txBody>
          <a:bodyPr/>
          <a:lstStyle/>
          <a:p>
            <a:fld id="{1DBDE159-9C53-4A7A-A754-A1CD75F2BD05}" type="slidenum">
              <a:rPr lang="en-US" smtClean="0"/>
              <a:t>‹#›</a:t>
            </a:fld>
            <a:endParaRPr lang="en-US" dirty="0"/>
          </a:p>
        </p:txBody>
      </p:sp>
    </p:spTree>
    <p:extLst>
      <p:ext uri="{BB962C8B-B14F-4D97-AF65-F5344CB8AC3E}">
        <p14:creationId xmlns:p14="http://schemas.microsoft.com/office/powerpoint/2010/main" val="31777177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Blank_plain MidBlu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4814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atin typeface="CiscoSansTT" panose="020B0503020201020303"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122649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Headline Only">
  <p:cSld name="Headline Only">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81360" y="464517"/>
            <a:ext cx="10515600" cy="489600"/>
          </a:xfrm>
          <a:prstGeom prst="rect">
            <a:avLst/>
          </a:prstGeom>
          <a:noFill/>
          <a:ln>
            <a:noFill/>
          </a:ln>
        </p:spPr>
        <p:txBody>
          <a:bodyPr spcFirstLastPara="1" wrap="square" lIns="182850" tIns="182850" rIns="182850" bIns="182850" anchor="t" anchorCtr="0">
            <a:noAutofit/>
          </a:bodyPr>
          <a:lstStyle>
            <a:lvl1pPr marR="0" lvl="0" algn="l">
              <a:lnSpc>
                <a:spcPct val="90000"/>
              </a:lnSpc>
              <a:spcBef>
                <a:spcPts val="0"/>
              </a:spcBef>
              <a:spcAft>
                <a:spcPts val="0"/>
              </a:spcAft>
              <a:buClr>
                <a:schemeClr val="accent1"/>
              </a:buClr>
              <a:buSzPts val="6600"/>
              <a:buFont typeface="Arial"/>
              <a:buNone/>
              <a:defRPr sz="3300" b="0" i="0" u="none" strike="noStrike" cap="none">
                <a:solidFill>
                  <a:schemeClr val="accent1"/>
                </a:solidFill>
                <a:latin typeface="CiscoSansTT" panose="020B0503020201020303" pitchFamily="34" charset="0"/>
                <a:ea typeface="CiscoSansTT" panose="020B0503020201020303" pitchFamily="34" charset="0"/>
                <a:cs typeface="CiscoSansTT" panose="020B0503020201020303" pitchFamily="34" charset="0"/>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extLst>
      <p:ext uri="{BB962C8B-B14F-4D97-AF65-F5344CB8AC3E}">
        <p14:creationId xmlns:p14="http://schemas.microsoft.com/office/powerpoint/2010/main" val="125820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7480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Picture Placeholder 2"/>
          <p:cNvSpPr>
            <a:spLocks noGrp="1"/>
          </p:cNvSpPr>
          <p:nvPr>
            <p:ph type="pic" sz="quarter" idx="10"/>
          </p:nvPr>
        </p:nvSpPr>
        <p:spPr>
          <a:xfrm>
            <a:off x="410683" y="320843"/>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09471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Headline Only">
  <p:cSld name="1_Headline Only">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81360" y="464517"/>
            <a:ext cx="10515600" cy="489600"/>
          </a:xfrm>
          <a:prstGeom prst="rect">
            <a:avLst/>
          </a:prstGeom>
          <a:noFill/>
          <a:ln>
            <a:noFill/>
          </a:ln>
        </p:spPr>
        <p:txBody>
          <a:bodyPr spcFirstLastPara="1" wrap="square" lIns="182850" tIns="182850" rIns="182850" bIns="182850" anchor="t" anchorCtr="0">
            <a:noAutofit/>
          </a:bodyPr>
          <a:lstStyle>
            <a:lvl1pPr marR="0" lvl="0" algn="l">
              <a:lnSpc>
                <a:spcPct val="90000"/>
              </a:lnSpc>
              <a:spcBef>
                <a:spcPts val="0"/>
              </a:spcBef>
              <a:spcAft>
                <a:spcPts val="0"/>
              </a:spcAft>
              <a:buClr>
                <a:schemeClr val="accent1"/>
              </a:buClr>
              <a:buSzPts val="6600"/>
              <a:buFont typeface="Arial"/>
              <a:buNone/>
              <a:defRPr sz="3300" b="0"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extLst>
      <p:ext uri="{BB962C8B-B14F-4D97-AF65-F5344CB8AC3E}">
        <p14:creationId xmlns:p14="http://schemas.microsoft.com/office/powerpoint/2010/main" val="26958263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General copy">
  <p:cSld name="2_General copy">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81360" y="464517"/>
            <a:ext cx="10515600" cy="489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accent1"/>
              </a:buClr>
              <a:buSzPts val="6600"/>
              <a:buFont typeface="Arial"/>
              <a:buNone/>
              <a:defRPr sz="3300" b="0"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lvl="1" rtl="0">
              <a:spcBef>
                <a:spcPts val="0"/>
              </a:spcBef>
              <a:spcAft>
                <a:spcPts val="0"/>
              </a:spcAft>
              <a:buSzPts val="1400"/>
              <a:buNone/>
              <a:defRPr sz="900"/>
            </a:lvl2pPr>
            <a:lvl3pPr lvl="2" rtl="0">
              <a:spcBef>
                <a:spcPts val="0"/>
              </a:spcBef>
              <a:spcAft>
                <a:spcPts val="0"/>
              </a:spcAft>
              <a:buSzPts val="1400"/>
              <a:buNone/>
              <a:defRPr sz="900"/>
            </a:lvl3pPr>
            <a:lvl4pPr lvl="3" rtl="0">
              <a:spcBef>
                <a:spcPts val="0"/>
              </a:spcBef>
              <a:spcAft>
                <a:spcPts val="0"/>
              </a:spcAft>
              <a:buSzPts val="1400"/>
              <a:buNone/>
              <a:defRPr sz="900"/>
            </a:lvl4pPr>
            <a:lvl5pPr lvl="4" rtl="0">
              <a:spcBef>
                <a:spcPts val="0"/>
              </a:spcBef>
              <a:spcAft>
                <a:spcPts val="0"/>
              </a:spcAft>
              <a:buSzPts val="1400"/>
              <a:buNone/>
              <a:defRPr sz="900"/>
            </a:lvl5pPr>
            <a:lvl6pPr lvl="5" rtl="0">
              <a:spcBef>
                <a:spcPts val="0"/>
              </a:spcBef>
              <a:spcAft>
                <a:spcPts val="0"/>
              </a:spcAft>
              <a:buSzPts val="1400"/>
              <a:buNone/>
              <a:defRPr sz="900"/>
            </a:lvl6pPr>
            <a:lvl7pPr lvl="6" rtl="0">
              <a:spcBef>
                <a:spcPts val="0"/>
              </a:spcBef>
              <a:spcAft>
                <a:spcPts val="0"/>
              </a:spcAft>
              <a:buSzPts val="1400"/>
              <a:buNone/>
              <a:defRPr sz="900"/>
            </a:lvl7pPr>
            <a:lvl8pPr lvl="7" rtl="0">
              <a:spcBef>
                <a:spcPts val="0"/>
              </a:spcBef>
              <a:spcAft>
                <a:spcPts val="0"/>
              </a:spcAft>
              <a:buSzPts val="1400"/>
              <a:buNone/>
              <a:defRPr sz="900"/>
            </a:lvl8pPr>
            <a:lvl9pPr lvl="8" rtl="0">
              <a:spcBef>
                <a:spcPts val="0"/>
              </a:spcBef>
              <a:spcAft>
                <a:spcPts val="0"/>
              </a:spcAft>
              <a:buSzPts val="1400"/>
              <a:buNone/>
              <a:defRPr sz="900"/>
            </a:lvl9pPr>
          </a:lstStyle>
          <a:p>
            <a:endParaRPr dirty="0"/>
          </a:p>
        </p:txBody>
      </p:sp>
      <p:sp>
        <p:nvSpPr>
          <p:cNvPr id="114" name="Shape 114"/>
          <p:cNvSpPr txBox="1">
            <a:spLocks noGrp="1"/>
          </p:cNvSpPr>
          <p:nvPr>
            <p:ph type="body" idx="1"/>
          </p:nvPr>
        </p:nvSpPr>
        <p:spPr>
          <a:xfrm>
            <a:off x="481361" y="1414183"/>
            <a:ext cx="10515300" cy="306451"/>
          </a:xfrm>
          <a:prstGeom prst="rect">
            <a:avLst/>
          </a:prstGeom>
          <a:noFill/>
          <a:ln>
            <a:noFill/>
          </a:ln>
        </p:spPr>
        <p:txBody>
          <a:bodyPr spcFirstLastPara="1" wrap="square" lIns="91425" tIns="91425" rIns="91425" bIns="91425" anchor="t" anchorCtr="0"/>
          <a:lstStyle>
            <a:lvl1pPr marL="228594" marR="0" lvl="0" indent="-114297" algn="l" rtl="0">
              <a:lnSpc>
                <a:spcPct val="90000"/>
              </a:lnSpc>
              <a:spcBef>
                <a:spcPts val="1000"/>
              </a:spcBef>
              <a:spcAft>
                <a:spcPts val="0"/>
              </a:spcAft>
              <a:buClr>
                <a:srgbClr val="525252"/>
              </a:buClr>
              <a:buSzPts val="3600"/>
              <a:buFont typeface="Arial"/>
              <a:buNone/>
              <a:defRPr sz="1800" b="0" i="0" u="none" strike="noStrike" cap="none">
                <a:solidFill>
                  <a:srgbClr val="525252"/>
                </a:solidFill>
                <a:latin typeface="Arial" panose="020B0604020202020204" pitchFamily="34" charset="0"/>
                <a:ea typeface="Arial" panose="020B0604020202020204" pitchFamily="34" charset="0"/>
                <a:cs typeface="Arial" panose="020B0604020202020204" pitchFamily="34" charset="0"/>
                <a:sym typeface="Arial"/>
              </a:defRPr>
            </a:lvl1pPr>
            <a:lvl2pPr marL="457189" marR="0" lvl="1" indent="-266693" algn="l" rtl="0">
              <a:lnSpc>
                <a:spcPct val="90000"/>
              </a:lnSpc>
              <a:spcBef>
                <a:spcPts val="500"/>
              </a:spcBef>
              <a:spcAft>
                <a:spcPts val="0"/>
              </a:spcAft>
              <a:buClr>
                <a:schemeClr val="dk1"/>
              </a:buClr>
              <a:buSzPts val="4800"/>
              <a:buFont typeface="Arial"/>
              <a:buChar char="•"/>
              <a:defRPr sz="2400" b="0" i="0" u="none" strike="noStrike" cap="none">
                <a:solidFill>
                  <a:schemeClr val="dk1"/>
                </a:solidFill>
                <a:latin typeface="Proxima Nova"/>
                <a:ea typeface="Proxima Nova"/>
                <a:cs typeface="Proxima Nova"/>
                <a:sym typeface="Proxima Nova"/>
              </a:defRPr>
            </a:lvl2pPr>
            <a:lvl3pPr marL="685783" marR="0" lvl="2" indent="-241294"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Proxima Nova"/>
                <a:ea typeface="Proxima Nova"/>
                <a:cs typeface="Proxima Nova"/>
                <a:sym typeface="Proxima Nova"/>
              </a:defRPr>
            </a:lvl3pPr>
            <a:lvl4pPr marL="914377" marR="0" lvl="3" indent="-228594"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Proxima Nova"/>
                <a:ea typeface="Proxima Nova"/>
                <a:cs typeface="Proxima Nova"/>
                <a:sym typeface="Proxima Nova"/>
              </a:defRPr>
            </a:lvl4pPr>
            <a:lvl5pPr marL="1142971" marR="0" lvl="4" indent="-228594"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Proxima Nova"/>
                <a:ea typeface="Proxima Nova"/>
                <a:cs typeface="Proxima Nova"/>
                <a:sym typeface="Proxima Nova"/>
              </a:defRPr>
            </a:lvl5pPr>
            <a:lvl6pPr marL="1371566" marR="0" lvl="5" indent="-228594"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Proxima Nova"/>
                <a:ea typeface="Proxima Nova"/>
                <a:cs typeface="Proxima Nova"/>
                <a:sym typeface="Proxima Nova"/>
              </a:defRPr>
            </a:lvl6pPr>
            <a:lvl7pPr marL="1600160" marR="0" lvl="6" indent="-228594"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Proxima Nova"/>
                <a:ea typeface="Proxima Nova"/>
                <a:cs typeface="Proxima Nova"/>
                <a:sym typeface="Proxima Nova"/>
              </a:defRPr>
            </a:lvl7pPr>
            <a:lvl8pPr marL="1828754" marR="0" lvl="7" indent="-228594"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Proxima Nova"/>
                <a:ea typeface="Proxima Nova"/>
                <a:cs typeface="Proxima Nova"/>
                <a:sym typeface="Proxima Nova"/>
              </a:defRPr>
            </a:lvl8pPr>
            <a:lvl9pPr marL="2057349" marR="0" lvl="8" indent="-228594"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Tree>
    <p:extLst>
      <p:ext uri="{BB962C8B-B14F-4D97-AF65-F5344CB8AC3E}">
        <p14:creationId xmlns:p14="http://schemas.microsoft.com/office/powerpoint/2010/main" val="37051973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060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42315"/>
            <a:ext cx="11061895" cy="384175"/>
          </a:xfrm>
          <a:prstGeom prst="rect">
            <a:avLst/>
          </a:prstGeom>
        </p:spPr>
        <p:txBody>
          <a:bodyPr lIns="91420" tIns="45710" rIns="91420" bIns="45710" anchor="b" anchorCtr="0">
            <a:noAutofit/>
          </a:bodyPr>
          <a:lstStyle>
            <a:lvl1pPr marL="0" indent="0" algn="l">
              <a:buNone/>
              <a:defRPr sz="2400" b="0" i="0">
                <a:solidFill>
                  <a:schemeClr val="bg1">
                    <a:lumMod val="75000"/>
                  </a:schemeClr>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30226"/>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400" b="0" i="0" kern="1200" dirty="0" smtClean="0">
                <a:solidFill>
                  <a:schemeClr val="bg1">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058205"/>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lumMod val="75000"/>
                  </a:schemeClr>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lumMod val="75000"/>
                </a:schemeClr>
              </a:solidFill>
            </a:endParaRPr>
          </a:p>
        </p:txBody>
      </p:sp>
    </p:spTree>
    <p:extLst>
      <p:ext uri="{BB962C8B-B14F-4D97-AF65-F5344CB8AC3E}">
        <p14:creationId xmlns:p14="http://schemas.microsoft.com/office/powerpoint/2010/main" val="2896788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0155573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2500055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lumMod val="75000"/>
                  </a:schemeClr>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9545361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49165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1" y="5233661"/>
            <a:ext cx="10852149" cy="663195"/>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050461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85737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theme" Target="../theme/theme3.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8" Type="http://schemas.openxmlformats.org/officeDocument/2006/relationships/slideLayout" Target="../slideLayouts/slideLayout63.xml"/><Relationship Id="rId3"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theme" Target="../theme/theme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10055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56">
          <p15:clr>
            <a:srgbClr val="F26B43"/>
          </p15:clr>
        </p15:guide>
        <p15:guide id="2" pos="448">
          <p15:clr>
            <a:srgbClr val="F26B43"/>
          </p15:clr>
        </p15:guide>
        <p15:guide id="3" pos="7264">
          <p15:clr>
            <a:srgbClr val="F26B43"/>
          </p15:clr>
        </p15:guide>
        <p15:guide id="4" orient="horz" pos="1009">
          <p15:clr>
            <a:srgbClr val="F26B43"/>
          </p15:clr>
        </p15:guide>
        <p15:guide id="5" orient="horz" pos="447">
          <p15:clr>
            <a:srgbClr val="F26B43"/>
          </p15:clr>
        </p15:guide>
        <p15:guide id="6" pos="3835">
          <p15:clr>
            <a:srgbClr val="F26B43"/>
          </p15:clr>
        </p15:guide>
        <p15:guide id="7" orient="horz" pos="139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24868224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txStyles>
    <p:title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56">
          <p15:clr>
            <a:srgbClr val="F26B43"/>
          </p15:clr>
        </p15:guide>
        <p15:guide id="2" pos="448">
          <p15:clr>
            <a:srgbClr val="F26B43"/>
          </p15:clr>
        </p15:guide>
        <p15:guide id="3" pos="7264">
          <p15:clr>
            <a:srgbClr val="F26B43"/>
          </p15:clr>
        </p15:guide>
        <p15:guide id="4" orient="horz" pos="1009">
          <p15:clr>
            <a:srgbClr val="F26B43"/>
          </p15:clr>
        </p15:guide>
        <p15:guide id="5" orient="horz" pos="447">
          <p15:clr>
            <a:srgbClr val="F26B43"/>
          </p15:clr>
        </p15:guide>
        <p15:guide id="6" pos="3835">
          <p15:clr>
            <a:srgbClr val="F26B43"/>
          </p15:clr>
        </p15:guide>
        <p15:guide id="7" orient="horz" pos="13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Tree>
    <p:extLst>
      <p:ext uri="{BB962C8B-B14F-4D97-AF65-F5344CB8AC3E}">
        <p14:creationId xmlns:p14="http://schemas.microsoft.com/office/powerpoint/2010/main" val="403475261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20" r:id="rId32"/>
    <p:sldLayoutId id="2147483821" r:id="rId33"/>
    <p:sldLayoutId id="2147483822" r:id="rId34"/>
    <p:sldLayoutId id="2147483823" r:id="rId35"/>
    <p:sldLayoutId id="2147483825" r:id="rId36"/>
    <p:sldLayoutId id="2147483909" r:id="rId37"/>
  </p:sldLayoutIdLs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9827788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Ls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02346236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48221749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56">
          <p15:clr>
            <a:srgbClr val="F26B43"/>
          </p15:clr>
        </p15:guide>
        <p15:guide id="2" pos="448">
          <p15:clr>
            <a:srgbClr val="F26B43"/>
          </p15:clr>
        </p15:guide>
        <p15:guide id="3" pos="7264">
          <p15:clr>
            <a:srgbClr val="F26B43"/>
          </p15:clr>
        </p15:guide>
        <p15:guide id="4" orient="horz" pos="1009">
          <p15:clr>
            <a:srgbClr val="F26B43"/>
          </p15:clr>
        </p15:guide>
        <p15:guide id="5" orient="horz" pos="447">
          <p15:clr>
            <a:srgbClr val="F26B43"/>
          </p15:clr>
        </p15:guide>
        <p15:guide id="6" pos="3835">
          <p15:clr>
            <a:srgbClr val="F26B43"/>
          </p15:clr>
        </p15:guide>
        <p15:guide id="7" orient="horz" pos="1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wto.org/english/res_e/publications_e/wtr16_e.ht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cisco.com/go/ciscodesigned" TargetMode="External"/><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comments" Target="../comments/comment1.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92.xml"/><Relationship Id="rId6" Type="http://schemas.openxmlformats.org/officeDocument/2006/relationships/image" Target="../media/image31.jpeg"/><Relationship Id="rId11" Type="http://schemas.openxmlformats.org/officeDocument/2006/relationships/image" Target="../media/image27.jpe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jpeg"/><Relationship Id="rId1" Type="http://schemas.openxmlformats.org/officeDocument/2006/relationships/slideLayout" Target="../slideLayouts/slideLayout9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4.xml"/><Relationship Id="rId4" Type="http://schemas.openxmlformats.org/officeDocument/2006/relationships/image" Target="../media/image42.tiff"/></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7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notesSlide" Target="../notesSlides/notesSlide22.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156.xml"/><Relationship Id="rId6" Type="http://schemas.openxmlformats.org/officeDocument/2006/relationships/image" Target="../media/image52.svg"/><Relationship Id="rId11" Type="http://schemas.openxmlformats.org/officeDocument/2006/relationships/image" Target="../media/image57.png"/><Relationship Id="rId24" Type="http://schemas.openxmlformats.org/officeDocument/2006/relationships/image" Target="../media/image70.sv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svg"/><Relationship Id="rId19" Type="http://schemas.openxmlformats.org/officeDocument/2006/relationships/image" Target="../media/image65.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jpeg"/><Relationship Id="rId9"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87.emf"/><Relationship Id="rId4" Type="http://schemas.openxmlformats.org/officeDocument/2006/relationships/image" Target="../media/image86.wmf"/><Relationship Id="rId9" Type="http://schemas.openxmlformats.org/officeDocument/2006/relationships/image" Target="../media/image90.png"/></Relationships>
</file>

<file path=ppt/slides/_rels/slide3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hyperlink" Target="https://www.cisco.com/c/m/en_us/products/security/small-business-threat-defense-solution.html?ccid=cc001540&amp;oid=bndsc016159#contactform" TargetMode="External"/><Relationship Id="rId5" Type="http://schemas.openxmlformats.org/officeDocument/2006/relationships/image" Target="../media/image87.emf"/><Relationship Id="rId10" Type="http://schemas.openxmlformats.org/officeDocument/2006/relationships/hyperlink" Target="https://meraki.cisco.com/form/trial/?ref=2E5RH0l&amp;utm_source=cisco&amp;utm_medium=referral&amp;utm_campaign=fy19_cisco_referrals&amp;utm_content=meraki_trial&amp;ccid=cc001533" TargetMode="External"/><Relationship Id="rId4" Type="http://schemas.openxmlformats.org/officeDocument/2006/relationships/image" Target="../media/image86.wmf"/><Relationship Id="rId9" Type="http://schemas.openxmlformats.org/officeDocument/2006/relationships/image" Target="../media/image9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techaisle.com/blog/394-2020-top-10-smb-and-midmarket-business-issues-challenges-prioritie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hyperlink" Target="https://www.newgenapps.com/blog/how-small-businesses-use-cloud-computing-for-efficiency-and-profit/" TargetMode="External"/><Relationship Id="rId4" Type="http://schemas.openxmlformats.org/officeDocument/2006/relationships/hyperlink" Target="https://sbecouncil.org/2020/06/17/small-businesses-pivot-to-thecloud-technology-platforms-and-cloud-services-critical-during-covid-19-according-to-surve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front of a bicycle&#10;&#10;Description automatically generated">
            <a:extLst>
              <a:ext uri="{FF2B5EF4-FFF2-40B4-BE49-F238E27FC236}">
                <a16:creationId xmlns:a16="http://schemas.microsoft.com/office/drawing/2014/main" id="{842FF3F8-355F-DD44-9423-21372EDA6398}"/>
              </a:ext>
            </a:extLst>
          </p:cNvPr>
          <p:cNvPicPr>
            <a:picLocks noChangeAspect="1"/>
          </p:cNvPicPr>
          <p:nvPr/>
        </p:nvPicPr>
        <p:blipFill rotWithShape="1">
          <a:blip r:embed="rId3"/>
          <a:srcRect l="1437" t="13808" r="2162" b="5308"/>
          <a:stretch/>
        </p:blipFill>
        <p:spPr>
          <a:xfrm>
            <a:off x="-28" y="0"/>
            <a:ext cx="12192000" cy="6826366"/>
          </a:xfrm>
          <a:prstGeom prst="rect">
            <a:avLst/>
          </a:prstGeom>
        </p:spPr>
      </p:pic>
      <p:sp>
        <p:nvSpPr>
          <p:cNvPr id="4" name="Rectangle 3">
            <a:extLst>
              <a:ext uri="{FF2B5EF4-FFF2-40B4-BE49-F238E27FC236}">
                <a16:creationId xmlns:a16="http://schemas.microsoft.com/office/drawing/2014/main" id="{53ED5006-2A78-2B42-8751-C161725C5A66}"/>
              </a:ext>
            </a:extLst>
          </p:cNvPr>
          <p:cNvSpPr/>
          <p:nvPr/>
        </p:nvSpPr>
        <p:spPr>
          <a:xfrm>
            <a:off x="28" y="4602862"/>
            <a:ext cx="12191973" cy="20367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defRPr/>
            </a:pPr>
            <a:endParaRPr lang="en-US" dirty="0">
              <a:solidFill>
                <a:srgbClr val="005073"/>
              </a:solidFill>
              <a:latin typeface="CiscoSansTT ExtraLight"/>
              <a:sym typeface="Arial"/>
            </a:endParaRPr>
          </a:p>
        </p:txBody>
      </p:sp>
      <p:sp>
        <p:nvSpPr>
          <p:cNvPr id="5" name="Title 5">
            <a:extLst>
              <a:ext uri="{FF2B5EF4-FFF2-40B4-BE49-F238E27FC236}">
                <a16:creationId xmlns:a16="http://schemas.microsoft.com/office/drawing/2014/main" id="{780EB5B8-4CFD-F64F-860E-64A50B6FFEDE}"/>
              </a:ext>
            </a:extLst>
          </p:cNvPr>
          <p:cNvSpPr txBox="1">
            <a:spLocks/>
          </p:cNvSpPr>
          <p:nvPr/>
        </p:nvSpPr>
        <p:spPr>
          <a:xfrm>
            <a:off x="300317" y="4836201"/>
            <a:ext cx="11761057" cy="859640"/>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684196">
              <a:defRPr/>
            </a:pPr>
            <a:r>
              <a:rPr lang="en-US" sz="6600" b="1" dirty="0">
                <a:solidFill>
                  <a:srgbClr val="FFFFFF"/>
                </a:solidFill>
                <a:latin typeface="CiscoSansTT" panose="020B0503020201020303" pitchFamily="34" charset="0"/>
                <a:cs typeface="CiscoSansTT" panose="020B0503020201020303" pitchFamily="34" charset="0"/>
                <a:sym typeface="Arial"/>
              </a:rPr>
              <a:t>Always-on Business</a:t>
            </a:r>
          </a:p>
        </p:txBody>
      </p:sp>
      <p:sp>
        <p:nvSpPr>
          <p:cNvPr id="6" name="TextBox 5">
            <a:extLst>
              <a:ext uri="{FF2B5EF4-FFF2-40B4-BE49-F238E27FC236}">
                <a16:creationId xmlns:a16="http://schemas.microsoft.com/office/drawing/2014/main" id="{EFFCDC2A-601A-A04E-A7C7-1054DFB4491E}"/>
              </a:ext>
            </a:extLst>
          </p:cNvPr>
          <p:cNvSpPr txBox="1"/>
          <p:nvPr/>
        </p:nvSpPr>
        <p:spPr>
          <a:xfrm>
            <a:off x="300317" y="5679580"/>
            <a:ext cx="11050721" cy="584775"/>
          </a:xfrm>
          <a:prstGeom prst="rect">
            <a:avLst/>
          </a:prstGeom>
          <a:noFill/>
        </p:spPr>
        <p:txBody>
          <a:bodyPr wrap="square" rtlCol="0">
            <a:spAutoFit/>
          </a:bodyPr>
          <a:lstStyle/>
          <a:p>
            <a:pPr marL="57149" defTabSz="609570" fontAlgn="base">
              <a:spcBef>
                <a:spcPct val="0"/>
              </a:spcBef>
              <a:spcAft>
                <a:spcPct val="0"/>
              </a:spcAft>
            </a:pPr>
            <a:r>
              <a:rPr lang="en-US" sz="3200" b="1" dirty="0">
                <a:solidFill>
                  <a:srgbClr val="FFFFFF"/>
                </a:solidFill>
                <a:ea typeface="ＭＳ Ｐゴシック" charset="0"/>
                <a:cs typeface="Arial"/>
                <a:sym typeface="Arial"/>
              </a:rPr>
              <a:t>Keep IT simple and minimize capital expenditures</a:t>
            </a:r>
            <a:endParaRPr lang="en-US" sz="2800" b="1" dirty="0">
              <a:solidFill>
                <a:srgbClr val="FFFFFF"/>
              </a:solidFill>
              <a:latin typeface="Arial" charset="0"/>
              <a:ea typeface="ＭＳ Ｐゴシック" charset="0"/>
              <a:cs typeface="Arial"/>
              <a:sym typeface="Arial"/>
            </a:endParaRPr>
          </a:p>
        </p:txBody>
      </p:sp>
      <p:sp>
        <p:nvSpPr>
          <p:cNvPr id="7" name="Freeform 6">
            <a:extLst>
              <a:ext uri="{FF2B5EF4-FFF2-40B4-BE49-F238E27FC236}">
                <a16:creationId xmlns:a16="http://schemas.microsoft.com/office/drawing/2014/main" id="{A6EAF592-EA69-4DD3-B6CD-BEA249A8A914}"/>
              </a:ext>
            </a:extLst>
          </p:cNvPr>
          <p:cNvSpPr>
            <a:spLocks noChangeAspect="1" noEditPoints="1"/>
          </p:cNvSpPr>
          <p:nvPr/>
        </p:nvSpPr>
        <p:spPr bwMode="auto">
          <a:xfrm>
            <a:off x="625994" y="521745"/>
            <a:ext cx="1525351" cy="810344"/>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8582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1B5E5-9178-2346-9AC7-A7F6BAC626A3}"/>
              </a:ext>
            </a:extLst>
          </p:cNvPr>
          <p:cNvSpPr/>
          <p:nvPr/>
        </p:nvSpPr>
        <p:spPr>
          <a:xfrm>
            <a:off x="641206" y="1299630"/>
            <a:ext cx="10884031" cy="1477328"/>
          </a:xfrm>
          <a:prstGeom prst="rect">
            <a:avLst/>
          </a:prstGeom>
        </p:spPr>
        <p:txBody>
          <a:bodyPr wrap="square">
            <a:spAutoFit/>
          </a:bodyPr>
          <a:lstStyle/>
          <a:p>
            <a:pPr defTabSz="609570" fontAlgn="base">
              <a:spcBef>
                <a:spcPct val="0"/>
              </a:spcBef>
              <a:spcAft>
                <a:spcPct val="0"/>
              </a:spcAft>
              <a:defRPr/>
            </a:pPr>
            <a:r>
              <a:rPr lang="en-US" dirty="0">
                <a:solidFill>
                  <a:srgbClr val="005073"/>
                </a:solidFill>
                <a:latin typeface="CiscoSansTT ExtraLight"/>
                <a:ea typeface="ＭＳ Ｐゴシック" charset="0"/>
                <a:cs typeface="CiscoSansTT Light" panose="020B0503020201020303" pitchFamily="34" charset="0"/>
                <a:sym typeface="Arial"/>
              </a:rPr>
              <a:t>Small businesses are resilient and innovative and touch every part of the global economy. Small business leaders need experts to help them create added value from their technology. Show your customers you have the technical and business skills to create solutions that can help their businesses grow and thrive. Build your business, profitably, with Cisco Designed solutions.</a:t>
            </a:r>
          </a:p>
          <a:p>
            <a:pPr defTabSz="609570" fontAlgn="base">
              <a:spcBef>
                <a:spcPct val="0"/>
              </a:spcBef>
              <a:spcAft>
                <a:spcPct val="0"/>
              </a:spcAft>
              <a:defRPr/>
            </a:pPr>
            <a:endParaRPr lang="en-US" dirty="0">
              <a:solidFill>
                <a:srgbClr val="FFFFFF"/>
              </a:solidFill>
              <a:latin typeface="CiscoSansTT Light" panose="020B0503020201020303" pitchFamily="34" charset="0"/>
              <a:ea typeface="ＭＳ Ｐゴシック" charset="0"/>
              <a:cs typeface="CiscoSansTT Light" panose="020B0503020201020303" pitchFamily="34" charset="0"/>
              <a:sym typeface="Arial"/>
            </a:endParaRPr>
          </a:p>
        </p:txBody>
      </p:sp>
      <p:grpSp>
        <p:nvGrpSpPr>
          <p:cNvPr id="3" name="Group 2">
            <a:extLst>
              <a:ext uri="{FF2B5EF4-FFF2-40B4-BE49-F238E27FC236}">
                <a16:creationId xmlns:a16="http://schemas.microsoft.com/office/drawing/2014/main" id="{CF6F8DB5-41A3-407F-AFFB-D669ECEF8B35}"/>
              </a:ext>
            </a:extLst>
          </p:cNvPr>
          <p:cNvGrpSpPr/>
          <p:nvPr/>
        </p:nvGrpSpPr>
        <p:grpSpPr>
          <a:xfrm>
            <a:off x="657883" y="2776958"/>
            <a:ext cx="10840139" cy="3170010"/>
            <a:chOff x="790458" y="2760651"/>
            <a:chExt cx="10271119" cy="3003609"/>
          </a:xfrm>
        </p:grpSpPr>
        <p:sp>
          <p:nvSpPr>
            <p:cNvPr id="6" name="Rectangle 5">
              <a:extLst>
                <a:ext uri="{FF2B5EF4-FFF2-40B4-BE49-F238E27FC236}">
                  <a16:creationId xmlns:a16="http://schemas.microsoft.com/office/drawing/2014/main" id="{C1843FE4-541C-444F-98E4-D1D241679764}"/>
                </a:ext>
              </a:extLst>
            </p:cNvPr>
            <p:cNvSpPr/>
            <p:nvPr/>
          </p:nvSpPr>
          <p:spPr>
            <a:xfrm>
              <a:off x="7678297" y="3779616"/>
              <a:ext cx="3383280" cy="1984644"/>
            </a:xfrm>
            <a:prstGeom prst="rect">
              <a:avLst/>
            </a:prstGeom>
            <a:solidFill>
              <a:schemeClr val="accent5"/>
            </a:solidFill>
            <a:ln>
              <a:noFill/>
            </a:ln>
            <a:effectLst>
              <a:outerShdw sx="0" sy="0" rotWithShape="0">
                <a:scrgbClr r="0" g="0" b="0"/>
              </a:outerShdw>
            </a:effectLst>
            <a:extLst>
              <a:ext uri="{E45631CC-5BF2-4c18-A39C-3461C7D3F71A}">
                <a14:hiddenSp3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609570" fontAlgn="base">
                <a:spcBef>
                  <a:spcPct val="0"/>
                </a:spcBef>
                <a:spcAft>
                  <a:spcPct val="0"/>
                </a:spcAft>
                <a:defRPr/>
              </a:pPr>
              <a:endParaRPr lang="en-US" sz="2400" dirty="0">
                <a:solidFill>
                  <a:srgbClr val="005073"/>
                </a:solidFill>
                <a:latin typeface="CiscoSansTT Light" panose="020B0503020201020303" pitchFamily="34" charset="0"/>
                <a:cs typeface="CiscoSansTT Light" panose="020B0503020201020303" pitchFamily="34" charset="0"/>
                <a:sym typeface="Arial"/>
              </a:endParaRPr>
            </a:p>
          </p:txBody>
        </p:sp>
        <p:sp>
          <p:nvSpPr>
            <p:cNvPr id="7" name="Rectangle 6">
              <a:extLst>
                <a:ext uri="{FF2B5EF4-FFF2-40B4-BE49-F238E27FC236}">
                  <a16:creationId xmlns:a16="http://schemas.microsoft.com/office/drawing/2014/main" id="{8F960701-F9C9-3F4F-BFCF-35967AB28E91}"/>
                </a:ext>
              </a:extLst>
            </p:cNvPr>
            <p:cNvSpPr/>
            <p:nvPr/>
          </p:nvSpPr>
          <p:spPr>
            <a:xfrm>
              <a:off x="4238586" y="3779616"/>
              <a:ext cx="3383280" cy="1984644"/>
            </a:xfrm>
            <a:prstGeom prst="rect">
              <a:avLst/>
            </a:prstGeom>
            <a:solidFill>
              <a:schemeClr val="accent2"/>
            </a:solidFill>
            <a:ln>
              <a:noFill/>
            </a:ln>
            <a:effectLst>
              <a:outerShdw sx="0" sy="0" rotWithShape="0">
                <a:scrgbClr r="0" g="0" b="0"/>
              </a:outerShdw>
            </a:effectLst>
            <a:extLst>
              <a:ext uri="{E45631CC-5BF2-4c18-A39C-3461C7D3F71A}">
                <a14:hiddenSp3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609570" fontAlgn="base">
                <a:spcBef>
                  <a:spcPct val="0"/>
                </a:spcBef>
                <a:spcAft>
                  <a:spcPct val="0"/>
                </a:spcAft>
                <a:defRPr/>
              </a:pPr>
              <a:endParaRPr lang="en-US" sz="2400" dirty="0">
                <a:solidFill>
                  <a:srgbClr val="005073"/>
                </a:solidFill>
                <a:latin typeface="CiscoSansTT Light" panose="020B0503020201020303" pitchFamily="34" charset="0"/>
                <a:cs typeface="CiscoSansTT Light" panose="020B0503020201020303" pitchFamily="34" charset="0"/>
                <a:sym typeface="Arial"/>
              </a:endParaRPr>
            </a:p>
          </p:txBody>
        </p:sp>
        <p:sp>
          <p:nvSpPr>
            <p:cNvPr id="27" name="TextBox 26">
              <a:extLst>
                <a:ext uri="{FF2B5EF4-FFF2-40B4-BE49-F238E27FC236}">
                  <a16:creationId xmlns:a16="http://schemas.microsoft.com/office/drawing/2014/main" id="{1EB12F99-BD32-9C4F-9CA5-DF319F4B83E2}"/>
                </a:ext>
              </a:extLst>
            </p:cNvPr>
            <p:cNvSpPr txBox="1"/>
            <p:nvPr/>
          </p:nvSpPr>
          <p:spPr>
            <a:xfrm>
              <a:off x="4364823" y="5196502"/>
              <a:ext cx="3234479" cy="420756"/>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91440" tIns="45720" rIns="91440" bIns="45720" rtlCol="0" anchor="ctr">
              <a:noAutofit/>
            </a:bodyPr>
            <a:lstStyle/>
            <a:p>
              <a:pPr algn="ctr" defTabSz="609570" fontAlgn="base">
                <a:spcBef>
                  <a:spcPct val="0"/>
                </a:spcBef>
                <a:spcAft>
                  <a:spcPct val="0"/>
                </a:spcAft>
                <a:defRPr/>
              </a:pPr>
              <a:r>
                <a:rPr lang="en-US" sz="1600" b="1" dirty="0">
                  <a:solidFill>
                    <a:srgbClr val="FFFFFF"/>
                  </a:solidFill>
                  <a:latin typeface="CiscoSansTT Light" panose="020B0503020201020303" pitchFamily="34" charset="0"/>
                  <a:ea typeface="ＭＳ Ｐゴシック" charset="0"/>
                  <a:cs typeface="CiscoSansTT Light" panose="020B0503020201020303" pitchFamily="34" charset="0"/>
                  <a:sym typeface="Arial"/>
                </a:rPr>
                <a:t>of all businesses worldwide</a:t>
              </a:r>
            </a:p>
          </p:txBody>
        </p:sp>
        <p:sp>
          <p:nvSpPr>
            <p:cNvPr id="47" name="Rectangle 46">
              <a:extLst>
                <a:ext uri="{FF2B5EF4-FFF2-40B4-BE49-F238E27FC236}">
                  <a16:creationId xmlns:a16="http://schemas.microsoft.com/office/drawing/2014/main" id="{E3B00072-6B41-E24F-BF38-60ED9EC27A53}"/>
                </a:ext>
              </a:extLst>
            </p:cNvPr>
            <p:cNvSpPr/>
            <p:nvPr/>
          </p:nvSpPr>
          <p:spPr>
            <a:xfrm>
              <a:off x="807292" y="3779616"/>
              <a:ext cx="3383280" cy="1984644"/>
            </a:xfrm>
            <a:prstGeom prst="rect">
              <a:avLst/>
            </a:prstGeom>
            <a:solidFill>
              <a:schemeClr val="accent1"/>
            </a:solidFill>
            <a:ln>
              <a:noFill/>
            </a:ln>
            <a:effectLst>
              <a:outerShdw sx="0" sy="0" rotWithShape="0">
                <a:scrgbClr r="0" g="0" b="0"/>
              </a:outerShdw>
            </a:effectLst>
            <a:extLst>
              <a:ext uri="{E45631CC-5BF2-4c18-A39C-3461C7D3F71A}">
                <a14:hiddenSp3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609570" fontAlgn="base">
                <a:spcBef>
                  <a:spcPct val="0"/>
                </a:spcBef>
                <a:spcAft>
                  <a:spcPct val="0"/>
                </a:spcAft>
                <a:defRPr/>
              </a:pPr>
              <a:endParaRPr lang="en-US" sz="2400" dirty="0">
                <a:solidFill>
                  <a:srgbClr val="005073"/>
                </a:solidFill>
                <a:latin typeface="CiscoSansTT Light" panose="020B0503020201020303" pitchFamily="34" charset="0"/>
                <a:cs typeface="CiscoSansTT Light" panose="020B0503020201020303" pitchFamily="34" charset="0"/>
                <a:sym typeface="Arial"/>
              </a:endParaRPr>
            </a:p>
          </p:txBody>
        </p:sp>
        <p:sp>
          <p:nvSpPr>
            <p:cNvPr id="48" name="TextBox 47">
              <a:extLst>
                <a:ext uri="{FF2B5EF4-FFF2-40B4-BE49-F238E27FC236}">
                  <a16:creationId xmlns:a16="http://schemas.microsoft.com/office/drawing/2014/main" id="{051717A1-C99F-C741-BCEB-3225AA385DCC}"/>
                </a:ext>
              </a:extLst>
            </p:cNvPr>
            <p:cNvSpPr txBox="1"/>
            <p:nvPr/>
          </p:nvSpPr>
          <p:spPr>
            <a:xfrm>
              <a:off x="897741" y="5196502"/>
              <a:ext cx="3231622" cy="420756"/>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91440" tIns="45720" rIns="91440" bIns="45720" rtlCol="0" anchor="ctr">
              <a:noAutofit/>
            </a:bodyPr>
            <a:lstStyle/>
            <a:p>
              <a:pPr algn="ctr" defTabSz="609570" fontAlgn="base">
                <a:spcBef>
                  <a:spcPct val="0"/>
                </a:spcBef>
                <a:spcAft>
                  <a:spcPct val="0"/>
                </a:spcAft>
                <a:defRPr/>
              </a:pPr>
              <a:r>
                <a:rPr lang="en-US" sz="1600" b="1" dirty="0">
                  <a:solidFill>
                    <a:srgbClr val="FFFFFF"/>
                  </a:solidFill>
                  <a:latin typeface="CiscoSansTT Light" panose="020B0503020201020303" pitchFamily="34" charset="0"/>
                  <a:ea typeface="ＭＳ Ｐゴシック" charset="0"/>
                  <a:cs typeface="CiscoSansTT Light" panose="020B0503020201020303" pitchFamily="34" charset="0"/>
                  <a:sym typeface="Arial"/>
                </a:rPr>
                <a:t>Employ 2/3 of the global workforce </a:t>
              </a:r>
            </a:p>
          </p:txBody>
        </p:sp>
        <p:grpSp>
          <p:nvGrpSpPr>
            <p:cNvPr id="11" name="Group 10">
              <a:extLst>
                <a:ext uri="{FF2B5EF4-FFF2-40B4-BE49-F238E27FC236}">
                  <a16:creationId xmlns:a16="http://schemas.microsoft.com/office/drawing/2014/main" id="{1EAFFD8E-D864-5843-8212-9794C84005F8}"/>
                </a:ext>
              </a:extLst>
            </p:cNvPr>
            <p:cNvGrpSpPr/>
            <p:nvPr/>
          </p:nvGrpSpPr>
          <p:grpSpPr>
            <a:xfrm>
              <a:off x="790458" y="2760651"/>
              <a:ext cx="10262701" cy="941038"/>
              <a:chOff x="956232" y="3023400"/>
              <a:chExt cx="10262701" cy="941038"/>
            </a:xfrm>
          </p:grpSpPr>
          <p:sp>
            <p:nvSpPr>
              <p:cNvPr id="9" name="Rectangle 8">
                <a:extLst>
                  <a:ext uri="{FF2B5EF4-FFF2-40B4-BE49-F238E27FC236}">
                    <a16:creationId xmlns:a16="http://schemas.microsoft.com/office/drawing/2014/main" id="{B5D1A36E-E8C7-B944-9BEC-F6D3EF2A285C}"/>
                  </a:ext>
                </a:extLst>
              </p:cNvPr>
              <p:cNvSpPr/>
              <p:nvPr/>
            </p:nvSpPr>
            <p:spPr>
              <a:xfrm>
                <a:off x="964649" y="3023400"/>
                <a:ext cx="10245868" cy="94103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dirty="0">
                  <a:solidFill>
                    <a:srgbClr val="005073"/>
                  </a:solidFill>
                  <a:latin typeface="CiscoSansTT ExtraLight"/>
                  <a:sym typeface="Arial"/>
                </a:endParaRPr>
              </a:p>
            </p:txBody>
          </p:sp>
          <p:sp>
            <p:nvSpPr>
              <p:cNvPr id="74" name="Rectangle 73">
                <a:extLst>
                  <a:ext uri="{FF2B5EF4-FFF2-40B4-BE49-F238E27FC236}">
                    <a16:creationId xmlns:a16="http://schemas.microsoft.com/office/drawing/2014/main" id="{2201B326-A053-CA4F-8CC5-A260F8578D30}"/>
                  </a:ext>
                </a:extLst>
              </p:cNvPr>
              <p:cNvSpPr/>
              <p:nvPr/>
            </p:nvSpPr>
            <p:spPr>
              <a:xfrm flipH="1">
                <a:off x="956232" y="3136802"/>
                <a:ext cx="10262701" cy="723105"/>
              </a:xfrm>
              <a:prstGeom prst="rect">
                <a:avLst/>
              </a:prstGeom>
              <a:noFill/>
              <a:ln>
                <a:noFill/>
              </a:ln>
              <a:effectLst>
                <a:outerShdw sx="0" sy="0" rotWithShape="0">
                  <a:scrgbClr r="0" g="0" b="0"/>
                </a:outerShdw>
              </a:effectLst>
              <a:extLst>
                <a:ext uri="{E45631CC-5BF2-4c18-A39C-3461C7D3F71A}">
                  <a14:hiddenSp3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609570" fontAlgn="base">
                  <a:spcBef>
                    <a:spcPct val="0"/>
                  </a:spcBef>
                  <a:spcAft>
                    <a:spcPct val="0"/>
                  </a:spcAft>
                  <a:defRPr/>
                </a:pPr>
                <a:r>
                  <a:rPr lang="en-US" sz="2000" dirty="0">
                    <a:solidFill>
                      <a:srgbClr val="FFFFFF"/>
                    </a:solidFill>
                    <a:latin typeface="CiscoSansTT ExtraLight"/>
                    <a:ea typeface="+mj-lt"/>
                    <a:cs typeface="CiscoSansTT ExtraLight"/>
                    <a:sym typeface="Arial"/>
                  </a:rPr>
                  <a:t>Small business should never be underestimated. S</a:t>
                </a:r>
                <a:r>
                  <a:rPr lang="en-US" sz="2000" dirty="0">
                    <a:solidFill>
                      <a:srgbClr val="FFFFFF"/>
                    </a:solidFill>
                    <a:latin typeface="CiscoSansTT ExtraLight"/>
                    <a:cs typeface="CiscoSansTT Light" panose="020B0503020201020303" pitchFamily="34" charset="0"/>
                    <a:sym typeface="Arial"/>
                  </a:rPr>
                  <a:t>mall business accounted for </a:t>
                </a:r>
              </a:p>
              <a:p>
                <a:pPr algn="ctr" defTabSz="609570" fontAlgn="base">
                  <a:spcBef>
                    <a:spcPct val="0"/>
                  </a:spcBef>
                  <a:spcAft>
                    <a:spcPct val="0"/>
                  </a:spcAft>
                  <a:defRPr/>
                </a:pPr>
                <a:r>
                  <a:rPr lang="en-US" sz="2000" b="1" dirty="0">
                    <a:solidFill>
                      <a:srgbClr val="00BCEB"/>
                    </a:solidFill>
                    <a:latin typeface="CiscoSansTT ExtraLight"/>
                    <a:cs typeface="CiscoSansTT Light" panose="020B0503020201020303" pitchFamily="34" charset="0"/>
                    <a:sym typeface="Arial"/>
                  </a:rPr>
                  <a:t>44% of all IT spending </a:t>
                </a:r>
                <a:r>
                  <a:rPr lang="en-US" sz="2000" dirty="0">
                    <a:solidFill>
                      <a:srgbClr val="FFFFFF"/>
                    </a:solidFill>
                    <a:latin typeface="CiscoSansTT ExtraLight"/>
                    <a:cs typeface="CiscoSansTT Light" panose="020B0503020201020303" pitchFamily="34" charset="0"/>
                    <a:sym typeface="Arial"/>
                  </a:rPr>
                  <a:t>before the Covid-19 pandemic.</a:t>
                </a:r>
              </a:p>
            </p:txBody>
          </p:sp>
        </p:grpSp>
        <p:grpSp>
          <p:nvGrpSpPr>
            <p:cNvPr id="19" name="Group 18">
              <a:extLst>
                <a:ext uri="{FF2B5EF4-FFF2-40B4-BE49-F238E27FC236}">
                  <a16:creationId xmlns:a16="http://schemas.microsoft.com/office/drawing/2014/main" id="{8660876B-87AB-954E-9E65-88E24676BEAA}"/>
                </a:ext>
              </a:extLst>
            </p:cNvPr>
            <p:cNvGrpSpPr>
              <a:grpSpLocks noChangeAspect="1"/>
            </p:cNvGrpSpPr>
            <p:nvPr/>
          </p:nvGrpSpPr>
          <p:grpSpPr>
            <a:xfrm>
              <a:off x="1943461" y="3938946"/>
              <a:ext cx="1110942" cy="1108915"/>
              <a:chOff x="709593" y="2855895"/>
              <a:chExt cx="1747788" cy="1744596"/>
            </a:xfrm>
          </p:grpSpPr>
          <p:sp>
            <p:nvSpPr>
              <p:cNvPr id="20" name="TextBox 19">
                <a:extLst>
                  <a:ext uri="{FF2B5EF4-FFF2-40B4-BE49-F238E27FC236}">
                    <a16:creationId xmlns:a16="http://schemas.microsoft.com/office/drawing/2014/main" id="{F336C0CB-3DAB-6149-853E-0B3B127B8D5E}"/>
                  </a:ext>
                </a:extLst>
              </p:cNvPr>
              <p:cNvSpPr txBox="1"/>
              <p:nvPr/>
            </p:nvSpPr>
            <p:spPr>
              <a:xfrm>
                <a:off x="806345" y="3273908"/>
                <a:ext cx="1533673" cy="871702"/>
              </a:xfrm>
              <a:prstGeom prst="rect">
                <a:avLst/>
              </a:prstGeom>
              <a:noFill/>
            </p:spPr>
            <p:txBody>
              <a:bodyPr wrap="square" lIns="0" rIns="0" rtlCol="0" anchor="ctr">
                <a:spAutoFit/>
              </a:bodyPr>
              <a:lstStyle/>
              <a:p>
                <a:pPr algn="ctr" defTabSz="457178">
                  <a:defRPr/>
                </a:pPr>
                <a:r>
                  <a:rPr lang="en-US" sz="3200" dirty="0">
                    <a:solidFill>
                      <a:prstClr val="white"/>
                    </a:solidFill>
                    <a:latin typeface="CiscoSansTT ExtraLight" panose="020B0303020201020303" pitchFamily="34" charset="0"/>
                    <a:ea typeface="ＭＳ Ｐゴシック" charset="0"/>
                    <a:cs typeface="CiscoSansTT ExtraLight" panose="020B0303020201020303" pitchFamily="34" charset="0"/>
                    <a:sym typeface="Arial"/>
                  </a:rPr>
                  <a:t>2/3</a:t>
                </a:r>
              </a:p>
            </p:txBody>
          </p:sp>
          <p:grpSp>
            <p:nvGrpSpPr>
              <p:cNvPr id="21" name="Group 20">
                <a:extLst>
                  <a:ext uri="{FF2B5EF4-FFF2-40B4-BE49-F238E27FC236}">
                    <a16:creationId xmlns:a16="http://schemas.microsoft.com/office/drawing/2014/main" id="{9E433F90-0386-3445-942D-45ACBA7E652F}"/>
                  </a:ext>
                </a:extLst>
              </p:cNvPr>
              <p:cNvGrpSpPr/>
              <p:nvPr/>
            </p:nvGrpSpPr>
            <p:grpSpPr>
              <a:xfrm>
                <a:off x="709593" y="2855895"/>
                <a:ext cx="1747788" cy="1744596"/>
                <a:chOff x="709593" y="2855895"/>
                <a:chExt cx="1747788" cy="1744596"/>
              </a:xfrm>
            </p:grpSpPr>
            <p:sp>
              <p:nvSpPr>
                <p:cNvPr id="22" name="Oval 155">
                  <a:extLst>
                    <a:ext uri="{FF2B5EF4-FFF2-40B4-BE49-F238E27FC236}">
                      <a16:creationId xmlns:a16="http://schemas.microsoft.com/office/drawing/2014/main" id="{E5316CF7-1964-E648-A94E-E8E34821E5DD}"/>
                    </a:ext>
                  </a:extLst>
                </p:cNvPr>
                <p:cNvSpPr>
                  <a:spLocks noChangeArrowheads="1"/>
                </p:cNvSpPr>
                <p:nvPr/>
              </p:nvSpPr>
              <p:spPr bwMode="auto">
                <a:xfrm>
                  <a:off x="720956" y="2855895"/>
                  <a:ext cx="1736425" cy="1726175"/>
                </a:xfrm>
                <a:prstGeom prst="ellipse">
                  <a:avLst/>
                </a:prstGeom>
                <a:noFill/>
                <a:ln w="12700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Calibri" panose="020F0502020204030204"/>
                    <a:ea typeface="ＭＳ Ｐゴシック" charset="0"/>
                    <a:cs typeface="Arial"/>
                    <a:sym typeface="Arial"/>
                  </a:endParaRPr>
                </a:p>
              </p:txBody>
            </p:sp>
            <p:sp>
              <p:nvSpPr>
                <p:cNvPr id="23" name="Freeform 156">
                  <a:extLst>
                    <a:ext uri="{FF2B5EF4-FFF2-40B4-BE49-F238E27FC236}">
                      <a16:creationId xmlns:a16="http://schemas.microsoft.com/office/drawing/2014/main" id="{29735719-A7AF-9643-BF92-1C18AF685E11}"/>
                    </a:ext>
                  </a:extLst>
                </p:cNvPr>
                <p:cNvSpPr>
                  <a:spLocks/>
                </p:cNvSpPr>
                <p:nvPr/>
              </p:nvSpPr>
              <p:spPr bwMode="auto">
                <a:xfrm>
                  <a:off x="709593" y="2881869"/>
                  <a:ext cx="1736425" cy="1718622"/>
                </a:xfrm>
                <a:prstGeom prst="arc">
                  <a:avLst>
                    <a:gd name="adj1" fmla="val 16200000"/>
                    <a:gd name="adj2" fmla="val 9049927"/>
                  </a:avLst>
                </a:prstGeom>
                <a:noFill/>
                <a:ln w="136525"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Calibri" panose="020F0502020204030204"/>
                    <a:ea typeface="ＭＳ Ｐゴシック" charset="0"/>
                    <a:cs typeface="Arial"/>
                    <a:sym typeface="Arial"/>
                  </a:endParaRPr>
                </a:p>
              </p:txBody>
            </p:sp>
          </p:grpSp>
        </p:grpSp>
        <p:grpSp>
          <p:nvGrpSpPr>
            <p:cNvPr id="25" name="Group 24">
              <a:extLst>
                <a:ext uri="{FF2B5EF4-FFF2-40B4-BE49-F238E27FC236}">
                  <a16:creationId xmlns:a16="http://schemas.microsoft.com/office/drawing/2014/main" id="{A75E5F63-CB3D-6542-978D-166B024905BA}"/>
                </a:ext>
              </a:extLst>
            </p:cNvPr>
            <p:cNvGrpSpPr>
              <a:grpSpLocks noChangeAspect="1"/>
            </p:cNvGrpSpPr>
            <p:nvPr/>
          </p:nvGrpSpPr>
          <p:grpSpPr>
            <a:xfrm>
              <a:off x="5374137" y="3934414"/>
              <a:ext cx="1112178" cy="1108226"/>
              <a:chOff x="3476234" y="2849482"/>
              <a:chExt cx="1750279" cy="1744060"/>
            </a:xfrm>
          </p:grpSpPr>
          <p:sp>
            <p:nvSpPr>
              <p:cNvPr id="26" name="TextBox 25">
                <a:extLst>
                  <a:ext uri="{FF2B5EF4-FFF2-40B4-BE49-F238E27FC236}">
                    <a16:creationId xmlns:a16="http://schemas.microsoft.com/office/drawing/2014/main" id="{43BA4712-E8B2-4D4A-BF8F-5A14ADAF67A1}"/>
                  </a:ext>
                </a:extLst>
              </p:cNvPr>
              <p:cNvSpPr txBox="1"/>
              <p:nvPr/>
            </p:nvSpPr>
            <p:spPr>
              <a:xfrm>
                <a:off x="3586001" y="3274761"/>
                <a:ext cx="1533671" cy="871977"/>
              </a:xfrm>
              <a:prstGeom prst="rect">
                <a:avLst/>
              </a:prstGeom>
              <a:noFill/>
            </p:spPr>
            <p:txBody>
              <a:bodyPr wrap="square" lIns="0" rIns="0" rtlCol="0" anchor="ctr">
                <a:spAutoFit/>
              </a:bodyPr>
              <a:lstStyle/>
              <a:p>
                <a:pPr algn="ctr" defTabSz="457178">
                  <a:defRPr/>
                </a:pPr>
                <a:r>
                  <a:rPr lang="en-US" sz="3200" dirty="0">
                    <a:solidFill>
                      <a:prstClr val="white"/>
                    </a:solidFill>
                    <a:latin typeface="CiscoSansTT ExtraLight" panose="020B0303020201020303" pitchFamily="34" charset="0"/>
                    <a:ea typeface="ＭＳ Ｐゴシック" charset="0"/>
                    <a:cs typeface="CiscoSansTT ExtraLight" panose="020B0303020201020303" pitchFamily="34" charset="0"/>
                    <a:sym typeface="Arial"/>
                  </a:rPr>
                  <a:t>90%</a:t>
                </a:r>
              </a:p>
            </p:txBody>
          </p:sp>
          <p:grpSp>
            <p:nvGrpSpPr>
              <p:cNvPr id="29" name="Group 28">
                <a:extLst>
                  <a:ext uri="{FF2B5EF4-FFF2-40B4-BE49-F238E27FC236}">
                    <a16:creationId xmlns:a16="http://schemas.microsoft.com/office/drawing/2014/main" id="{D53D37BA-422E-4B4D-B434-D79814C20C8D}"/>
                  </a:ext>
                </a:extLst>
              </p:cNvPr>
              <p:cNvGrpSpPr/>
              <p:nvPr/>
            </p:nvGrpSpPr>
            <p:grpSpPr>
              <a:xfrm>
                <a:off x="3476234" y="2849482"/>
                <a:ext cx="1750279" cy="1744060"/>
                <a:chOff x="7842250" y="7963694"/>
                <a:chExt cx="732876" cy="733005"/>
              </a:xfrm>
            </p:grpSpPr>
            <p:sp>
              <p:nvSpPr>
                <p:cNvPr id="30" name="Oval 155">
                  <a:extLst>
                    <a:ext uri="{FF2B5EF4-FFF2-40B4-BE49-F238E27FC236}">
                      <a16:creationId xmlns:a16="http://schemas.microsoft.com/office/drawing/2014/main" id="{BB98636A-915B-114C-8A92-69C140761DEE}"/>
                    </a:ext>
                  </a:extLst>
                </p:cNvPr>
                <p:cNvSpPr>
                  <a:spLocks noChangeArrowheads="1"/>
                </p:cNvSpPr>
                <p:nvPr/>
              </p:nvSpPr>
              <p:spPr bwMode="auto">
                <a:xfrm>
                  <a:off x="7842250" y="7963694"/>
                  <a:ext cx="727075" cy="725488"/>
                </a:xfrm>
                <a:prstGeom prst="ellipse">
                  <a:avLst/>
                </a:prstGeom>
                <a:noFill/>
                <a:ln w="12700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Calibri" panose="020F0502020204030204"/>
                    <a:ea typeface="ＭＳ Ｐゴシック" charset="0"/>
                    <a:cs typeface="Arial"/>
                    <a:sym typeface="Arial"/>
                  </a:endParaRPr>
                </a:p>
              </p:txBody>
            </p:sp>
            <p:sp>
              <p:nvSpPr>
                <p:cNvPr id="31" name="Freeform 156">
                  <a:extLst>
                    <a:ext uri="{FF2B5EF4-FFF2-40B4-BE49-F238E27FC236}">
                      <a16:creationId xmlns:a16="http://schemas.microsoft.com/office/drawing/2014/main" id="{668C6A36-12D3-A546-8DDC-4C4FC3EF86D2}"/>
                    </a:ext>
                  </a:extLst>
                </p:cNvPr>
                <p:cNvSpPr>
                  <a:spLocks/>
                </p:cNvSpPr>
                <p:nvPr/>
              </p:nvSpPr>
              <p:spPr bwMode="auto">
                <a:xfrm>
                  <a:off x="7848051" y="7974386"/>
                  <a:ext cx="727075" cy="722313"/>
                </a:xfrm>
                <a:custGeom>
                  <a:avLst/>
                  <a:gdLst>
                    <a:gd name="T0" fmla="*/ 132 w 265"/>
                    <a:gd name="T1" fmla="*/ 0 h 265"/>
                    <a:gd name="T2" fmla="*/ 265 w 265"/>
                    <a:gd name="T3" fmla="*/ 133 h 265"/>
                    <a:gd name="T4" fmla="*/ 132 w 265"/>
                    <a:gd name="T5" fmla="*/ 265 h 265"/>
                    <a:gd name="T6" fmla="*/ 0 w 265"/>
                    <a:gd name="T7" fmla="*/ 133 h 265"/>
                    <a:gd name="T8" fmla="*/ 55 w 265"/>
                    <a:gd name="T9" fmla="*/ 25 h 265"/>
                  </a:gdLst>
                  <a:ahLst/>
                  <a:cxnLst>
                    <a:cxn ang="0">
                      <a:pos x="T0" y="T1"/>
                    </a:cxn>
                    <a:cxn ang="0">
                      <a:pos x="T2" y="T3"/>
                    </a:cxn>
                    <a:cxn ang="0">
                      <a:pos x="T4" y="T5"/>
                    </a:cxn>
                    <a:cxn ang="0">
                      <a:pos x="T6" y="T7"/>
                    </a:cxn>
                    <a:cxn ang="0">
                      <a:pos x="T8" y="T9"/>
                    </a:cxn>
                  </a:cxnLst>
                  <a:rect l="0" t="0" r="r" b="b"/>
                  <a:pathLst>
                    <a:path w="265" h="265">
                      <a:moveTo>
                        <a:pt x="132" y="0"/>
                      </a:moveTo>
                      <a:cubicBezTo>
                        <a:pt x="206" y="0"/>
                        <a:pt x="265" y="59"/>
                        <a:pt x="265" y="133"/>
                      </a:cubicBezTo>
                      <a:cubicBezTo>
                        <a:pt x="265" y="206"/>
                        <a:pt x="206" y="265"/>
                        <a:pt x="132" y="265"/>
                      </a:cubicBezTo>
                      <a:cubicBezTo>
                        <a:pt x="59" y="265"/>
                        <a:pt x="0" y="206"/>
                        <a:pt x="0" y="133"/>
                      </a:cubicBezTo>
                      <a:cubicBezTo>
                        <a:pt x="0" y="89"/>
                        <a:pt x="19" y="51"/>
                        <a:pt x="55" y="25"/>
                      </a:cubicBezTo>
                    </a:path>
                  </a:pathLst>
                </a:custGeom>
                <a:noFill/>
                <a:ln w="136525"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Calibri" panose="020F0502020204030204"/>
                    <a:ea typeface="ＭＳ Ｐゴシック" charset="0"/>
                    <a:cs typeface="Arial"/>
                    <a:sym typeface="Arial"/>
                  </a:endParaRPr>
                </a:p>
              </p:txBody>
            </p:sp>
          </p:grpSp>
        </p:grpSp>
        <p:grpSp>
          <p:nvGrpSpPr>
            <p:cNvPr id="10" name="Group 9">
              <a:extLst>
                <a:ext uri="{FF2B5EF4-FFF2-40B4-BE49-F238E27FC236}">
                  <a16:creationId xmlns:a16="http://schemas.microsoft.com/office/drawing/2014/main" id="{7C5735E1-2434-774A-B843-5D6CCB5EE70E}"/>
                </a:ext>
              </a:extLst>
            </p:cNvPr>
            <p:cNvGrpSpPr/>
            <p:nvPr/>
          </p:nvGrpSpPr>
          <p:grpSpPr>
            <a:xfrm>
              <a:off x="8818013" y="3955456"/>
              <a:ext cx="1103848" cy="1113863"/>
              <a:chOff x="8937600" y="4549901"/>
              <a:chExt cx="1103848" cy="1113863"/>
            </a:xfrm>
          </p:grpSpPr>
          <p:sp>
            <p:nvSpPr>
              <p:cNvPr id="34" name="Oval 155">
                <a:extLst>
                  <a:ext uri="{FF2B5EF4-FFF2-40B4-BE49-F238E27FC236}">
                    <a16:creationId xmlns:a16="http://schemas.microsoft.com/office/drawing/2014/main" id="{92D2D50B-9F2F-B349-9CD4-424512E3B136}"/>
                  </a:ext>
                </a:extLst>
              </p:cNvPr>
              <p:cNvSpPr>
                <a:spLocks noChangeAspect="1" noChangeArrowheads="1"/>
              </p:cNvSpPr>
              <p:nvPr/>
            </p:nvSpPr>
            <p:spPr bwMode="auto">
              <a:xfrm>
                <a:off x="8938445" y="4549901"/>
                <a:ext cx="1102494" cy="1097280"/>
              </a:xfrm>
              <a:prstGeom prst="ellipse">
                <a:avLst/>
              </a:prstGeom>
              <a:noFill/>
              <a:ln w="12700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Calibri" panose="020F0502020204030204"/>
                  <a:ea typeface="ＭＳ Ｐゴシック" charset="0"/>
                  <a:cs typeface="Arial"/>
                  <a:sym typeface="Arial"/>
                </a:endParaRPr>
              </a:p>
            </p:txBody>
          </p:sp>
          <p:sp>
            <p:nvSpPr>
              <p:cNvPr id="32" name="Freeform 156">
                <a:extLst>
                  <a:ext uri="{FF2B5EF4-FFF2-40B4-BE49-F238E27FC236}">
                    <a16:creationId xmlns:a16="http://schemas.microsoft.com/office/drawing/2014/main" id="{B54D693B-1243-2040-A7D0-2B268FD42E02}"/>
                  </a:ext>
                </a:extLst>
              </p:cNvPr>
              <p:cNvSpPr>
                <a:spLocks noChangeAspect="1"/>
              </p:cNvSpPr>
              <p:nvPr/>
            </p:nvSpPr>
            <p:spPr bwMode="auto">
              <a:xfrm>
                <a:off x="8937600" y="4566484"/>
                <a:ext cx="1103848" cy="1097280"/>
              </a:xfrm>
              <a:prstGeom prst="arc">
                <a:avLst>
                  <a:gd name="adj1" fmla="val 16200000"/>
                  <a:gd name="adj2" fmla="val 5401580"/>
                </a:avLst>
              </a:prstGeom>
              <a:noFill/>
              <a:ln w="136525"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Calibri" panose="020F0502020204030204"/>
                  <a:ea typeface="ＭＳ Ｐゴシック" charset="0"/>
                  <a:cs typeface="Arial"/>
                  <a:sym typeface="Arial"/>
                </a:endParaRPr>
              </a:p>
            </p:txBody>
          </p:sp>
        </p:grpSp>
        <p:sp>
          <p:nvSpPr>
            <p:cNvPr id="33" name="TextBox 32">
              <a:extLst>
                <a:ext uri="{FF2B5EF4-FFF2-40B4-BE49-F238E27FC236}">
                  <a16:creationId xmlns:a16="http://schemas.microsoft.com/office/drawing/2014/main" id="{9491F98F-4BEB-B047-86B3-2E8B54A4A5F5}"/>
                </a:ext>
              </a:extLst>
            </p:cNvPr>
            <p:cNvSpPr txBox="1"/>
            <p:nvPr/>
          </p:nvSpPr>
          <p:spPr>
            <a:xfrm>
              <a:off x="8757417" y="4204647"/>
              <a:ext cx="1218556" cy="554079"/>
            </a:xfrm>
            <a:prstGeom prst="rect">
              <a:avLst/>
            </a:prstGeom>
            <a:noFill/>
          </p:spPr>
          <p:txBody>
            <a:bodyPr wrap="square" lIns="0" rIns="0" rtlCol="0" anchor="ctr">
              <a:spAutoFit/>
            </a:bodyPr>
            <a:lstStyle/>
            <a:p>
              <a:pPr algn="ctr" defTabSz="457178">
                <a:defRPr/>
              </a:pPr>
              <a:r>
                <a:rPr lang="en-US" sz="3200" dirty="0">
                  <a:solidFill>
                    <a:prstClr val="white"/>
                  </a:solidFill>
                  <a:latin typeface="CiscoSansTT ExtraLight" panose="020B0303020201020303" pitchFamily="34" charset="0"/>
                  <a:ea typeface="ＭＳ Ｐゴシック" charset="0"/>
                  <a:cs typeface="CiscoSansTT ExtraLight" panose="020B0303020201020303" pitchFamily="34" charset="0"/>
                  <a:sym typeface="Arial"/>
                </a:rPr>
                <a:t>1/2</a:t>
              </a:r>
            </a:p>
          </p:txBody>
        </p:sp>
        <p:sp>
          <p:nvSpPr>
            <p:cNvPr id="36" name="TextBox 35">
              <a:extLst>
                <a:ext uri="{FF2B5EF4-FFF2-40B4-BE49-F238E27FC236}">
                  <a16:creationId xmlns:a16="http://schemas.microsoft.com/office/drawing/2014/main" id="{412F06CA-6585-E24A-BD3D-23736E3D62ED}"/>
                </a:ext>
              </a:extLst>
            </p:cNvPr>
            <p:cNvSpPr txBox="1"/>
            <p:nvPr/>
          </p:nvSpPr>
          <p:spPr>
            <a:xfrm>
              <a:off x="7834763" y="5196502"/>
              <a:ext cx="3054065" cy="420756"/>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91440" tIns="45720" rIns="91440" bIns="45720" rtlCol="0" anchor="ctr">
              <a:noAutofit/>
            </a:bodyPr>
            <a:lstStyle/>
            <a:p>
              <a:pPr algn="ctr" defTabSz="609570" fontAlgn="base">
                <a:spcBef>
                  <a:spcPct val="0"/>
                </a:spcBef>
                <a:spcAft>
                  <a:spcPct val="0"/>
                </a:spcAft>
                <a:defRPr/>
              </a:pPr>
              <a:r>
                <a:rPr lang="en-US" sz="1600" b="1" dirty="0">
                  <a:solidFill>
                    <a:srgbClr val="FFFFFF"/>
                  </a:solidFill>
                  <a:latin typeface="CiscoSansTT Light" panose="020B0503020201020303" pitchFamily="34" charset="0"/>
                  <a:ea typeface="ＭＳ Ｐゴシック" charset="0"/>
                  <a:cs typeface="CiscoSansTT Light" panose="020B0503020201020303" pitchFamily="34" charset="0"/>
                  <a:sym typeface="Arial"/>
                </a:rPr>
                <a:t>Create ½ of the world’s GDP</a:t>
              </a:r>
            </a:p>
          </p:txBody>
        </p:sp>
      </p:grpSp>
      <p:sp>
        <p:nvSpPr>
          <p:cNvPr id="37" name="Title 2">
            <a:extLst>
              <a:ext uri="{FF2B5EF4-FFF2-40B4-BE49-F238E27FC236}">
                <a16:creationId xmlns:a16="http://schemas.microsoft.com/office/drawing/2014/main" id="{CA684415-B458-420C-91E8-299EFB1BD2AB}"/>
              </a:ext>
            </a:extLst>
          </p:cNvPr>
          <p:cNvSpPr txBox="1">
            <a:spLocks/>
          </p:cNvSpPr>
          <p:nvPr/>
        </p:nvSpPr>
        <p:spPr>
          <a:xfrm>
            <a:off x="640080" y="455086"/>
            <a:ext cx="11127317" cy="975783"/>
          </a:xfrm>
          <a:prstGeom prst="rect">
            <a:avLst/>
          </a:prstGeom>
        </p:spPr>
        <p:txBody>
          <a:bodyPr anchor="ctr"/>
          <a:lst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2239"/>
            <a:r>
              <a:rPr lang="en-US" sz="3200" b="1" dirty="0">
                <a:solidFill>
                  <a:srgbClr val="005073"/>
                </a:solidFill>
                <a:latin typeface="CiscoSansTT ExtraLight"/>
                <a:sym typeface="Arial"/>
              </a:rPr>
              <a:t>Build a Practice</a:t>
            </a:r>
          </a:p>
        </p:txBody>
      </p:sp>
      <p:sp>
        <p:nvSpPr>
          <p:cNvPr id="38" name="Rectangle 37">
            <a:extLst>
              <a:ext uri="{FF2B5EF4-FFF2-40B4-BE49-F238E27FC236}">
                <a16:creationId xmlns:a16="http://schemas.microsoft.com/office/drawing/2014/main" id="{4F559C11-B9AC-4F52-830D-69994AD65D3C}"/>
              </a:ext>
            </a:extLst>
          </p:cNvPr>
          <p:cNvSpPr/>
          <p:nvPr/>
        </p:nvSpPr>
        <p:spPr>
          <a:xfrm>
            <a:off x="9280750" y="6039928"/>
            <a:ext cx="2705086" cy="276103"/>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2BBEA"/>
                </a:solidFill>
                <a:effectLst/>
                <a:uLnTx/>
                <a:uFillTx/>
                <a:latin typeface="CiscoSansTT ExtraLight" panose="020B0303020201020303" pitchFamily="34" charset="0"/>
                <a:ea typeface="+mn-ea"/>
                <a:cs typeface="CiscoSansTT ExtraLight" panose="020B0303020201020303" pitchFamily="34" charset="0"/>
                <a:hlinkClick r:id="rId3">
                  <a:extLst>
                    <a:ext uri="{A12FA001-AC4F-418D-AE19-62706E023703}">
                      <ahyp:hlinkClr xmlns:ahyp="http://schemas.microsoft.com/office/drawing/2018/hyperlinkcolor" val="tx"/>
                    </a:ext>
                  </a:extLst>
                </a:hlinkClick>
              </a:rPr>
              <a:t>Source: World Trade Organization</a:t>
            </a:r>
            <a:endParaRPr kumimoji="0" lang="en-US" sz="1100" b="0" i="0" u="none" strike="noStrike" kern="1200" cap="none" spc="0" normalizeH="0" baseline="0" noProof="0" dirty="0">
              <a:ln>
                <a:noFill/>
              </a:ln>
              <a:solidFill>
                <a:srgbClr val="02BBEA"/>
              </a:solidFill>
              <a:effectLst/>
              <a:uLnTx/>
              <a:uFillTx/>
              <a:latin typeface="CiscoSansTT ExtraLight" panose="020B0303020201020303" pitchFamily="34" charset="0"/>
              <a:ea typeface="+mn-ea"/>
              <a:cs typeface="CiscoSansTT ExtraLight" panose="020B0303020201020303" pitchFamily="34" charset="0"/>
            </a:endParaRPr>
          </a:p>
        </p:txBody>
      </p:sp>
      <p:sp>
        <p:nvSpPr>
          <p:cNvPr id="39" name="Rectangle 4">
            <a:extLst>
              <a:ext uri="{FF2B5EF4-FFF2-40B4-BE49-F238E27FC236}">
                <a16:creationId xmlns:a16="http://schemas.microsoft.com/office/drawing/2014/main" id="{A41FDDD3-B7A0-447A-B128-7ABCEE8534BF}"/>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901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3C0BCD-712E-4DC0-8A72-4C26A392C485}"/>
              </a:ext>
            </a:extLst>
          </p:cNvPr>
          <p:cNvSpPr txBox="1">
            <a:spLocks/>
          </p:cNvSpPr>
          <p:nvPr/>
        </p:nvSpPr>
        <p:spPr bwMode="auto">
          <a:xfrm>
            <a:off x="1207009" y="1"/>
            <a:ext cx="109849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noAutofit/>
          </a:bodyPr>
          <a:lstStyle>
            <a:lvl1pPr marL="0" indent="0" algn="l" defTabSz="912261" rtl="0" eaLnBrk="1" fontAlgn="base" hangingPunct="1">
              <a:lnSpc>
                <a:spcPct val="90000"/>
              </a:lnSpc>
              <a:spcBef>
                <a:spcPct val="0"/>
              </a:spcBef>
              <a:spcAft>
                <a:spcPct val="0"/>
              </a:spcAft>
              <a:buFont typeface="Arial" panose="020B0604020202020204" pitchFamily="34" charset="0"/>
              <a:buNone/>
              <a:defRPr lang="en-US" sz="6133" b="0" i="0" u="none" kern="1200" spc="0" baseline="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2239"/>
            <a:r>
              <a:rPr lang="en-US" sz="6600" b="1" dirty="0">
                <a:solidFill>
                  <a:srgbClr val="FFFFFF"/>
                </a:solidFill>
                <a:latin typeface="CiscoSansTT" panose="020B0503020201020303" pitchFamily="34" charset="0"/>
                <a:cs typeface="CiscoSansTT" panose="020B0503020201020303" pitchFamily="34" charset="0"/>
                <a:sym typeface="Arial"/>
              </a:rPr>
              <a:t>Partner Resources </a:t>
            </a:r>
            <a:br>
              <a:rPr lang="en-US" sz="6600" b="1" dirty="0">
                <a:solidFill>
                  <a:srgbClr val="FFFFFF"/>
                </a:solidFill>
                <a:latin typeface="CiscoSansTT" panose="020B0503020201020303" pitchFamily="34" charset="0"/>
                <a:cs typeface="CiscoSansTT" panose="020B0503020201020303" pitchFamily="34" charset="0"/>
                <a:sym typeface="Arial"/>
              </a:rPr>
            </a:br>
            <a:r>
              <a:rPr lang="en-US" sz="6600" b="1" dirty="0">
                <a:solidFill>
                  <a:srgbClr val="FFFFFF"/>
                </a:solidFill>
                <a:latin typeface="CiscoSansTT" panose="020B0503020201020303" pitchFamily="34" charset="0"/>
                <a:cs typeface="CiscoSansTT" panose="020B0503020201020303" pitchFamily="34" charset="0"/>
                <a:sym typeface="Arial"/>
              </a:rPr>
              <a:t>and Offers</a:t>
            </a:r>
          </a:p>
        </p:txBody>
      </p:sp>
    </p:spTree>
    <p:extLst>
      <p:ext uri="{BB962C8B-B14F-4D97-AF65-F5344CB8AC3E}">
        <p14:creationId xmlns:p14="http://schemas.microsoft.com/office/powerpoint/2010/main" val="7622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7450E52-A21E-CD42-B795-6007723B783D}"/>
              </a:ext>
            </a:extLst>
          </p:cNvPr>
          <p:cNvGrpSpPr/>
          <p:nvPr/>
        </p:nvGrpSpPr>
        <p:grpSpPr>
          <a:xfrm>
            <a:off x="1542425" y="1401061"/>
            <a:ext cx="4299511" cy="4666653"/>
            <a:chOff x="1542425" y="1956750"/>
            <a:chExt cx="3845043" cy="4110964"/>
          </a:xfrm>
        </p:grpSpPr>
        <p:sp>
          <p:nvSpPr>
            <p:cNvPr id="3" name="Google Shape;1573;p42">
              <a:extLst>
                <a:ext uri="{FF2B5EF4-FFF2-40B4-BE49-F238E27FC236}">
                  <a16:creationId xmlns:a16="http://schemas.microsoft.com/office/drawing/2014/main" id="{3820E1EE-5AE3-5744-927F-F8F7FEC536EF}"/>
                </a:ext>
              </a:extLst>
            </p:cNvPr>
            <p:cNvSpPr>
              <a:spLocks noChangeAspect="1"/>
            </p:cNvSpPr>
            <p:nvPr/>
          </p:nvSpPr>
          <p:spPr>
            <a:xfrm>
              <a:off x="1729857" y="2501554"/>
              <a:ext cx="3657611" cy="3566160"/>
            </a:xfrm>
            <a:prstGeom prst="roundRect">
              <a:avLst>
                <a:gd name="adj" fmla="val 4828"/>
              </a:avLst>
            </a:prstGeom>
            <a:solidFill>
              <a:schemeClr val="tx2"/>
            </a:solidFill>
            <a:ln>
              <a:noFill/>
            </a:ln>
          </p:spPr>
          <p:txBody>
            <a:bodyPr spcFirstLastPara="1" wrap="square" lIns="256000" tIns="812800" rIns="121900" bIns="60933" anchor="t" anchorCtr="0">
              <a:noAutofit/>
            </a:bodyPr>
            <a:lstStyle/>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Co-brandable digital banners </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Co-brandable infographics and essential guides</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Email journeys</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Social kits</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Videos</a:t>
              </a:r>
            </a:p>
            <a:p>
              <a:pPr marL="285750" marR="0" lvl="0" indent="-285750"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 name="Google Shape;1574;p42">
              <a:extLst>
                <a:ext uri="{FF2B5EF4-FFF2-40B4-BE49-F238E27FC236}">
                  <a16:creationId xmlns:a16="http://schemas.microsoft.com/office/drawing/2014/main" id="{443B3E2D-A5A0-A243-ACF4-D7CFD3ECBFA6}"/>
                </a:ext>
              </a:extLst>
            </p:cNvPr>
            <p:cNvSpPr>
              <a:spLocks/>
            </p:cNvSpPr>
            <p:nvPr/>
          </p:nvSpPr>
          <p:spPr>
            <a:xfrm>
              <a:off x="1729857" y="2100537"/>
              <a:ext cx="3657600" cy="981461"/>
            </a:xfrm>
            <a:prstGeom prst="roundRect">
              <a:avLst>
                <a:gd name="adj" fmla="val 50000"/>
              </a:avLst>
            </a:prstGeom>
            <a:solidFill>
              <a:schemeClr val="tx2"/>
            </a:solidFill>
            <a:ln>
              <a:noFill/>
            </a:ln>
          </p:spPr>
          <p:txBody>
            <a:bodyPr spcFirstLastPara="1" wrap="square" lIns="1024000" tIns="60933" rIns="0" bIns="60933" anchor="ctr" anchorCtr="0">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iscoSansTT ExtraLight" panose="020B0303020201020303" pitchFamily="34" charset="0"/>
                  <a:ea typeface="ＭＳ Ｐゴシック" charset="0"/>
                  <a:cs typeface="CiscoSansTT ExtraLight" panose="020B0303020201020303" pitchFamily="34" charset="0"/>
                </a:rPr>
                <a:t>Marketing Velocity</a:t>
              </a:r>
              <a:endParaRPr kumimoji="0" lang="en-US" sz="2800" b="0" i="0" u="none" strike="noStrike" kern="1200" cap="none" spc="0" normalizeH="0" baseline="0" noProof="0" dirty="0">
                <a:ln>
                  <a:noFill/>
                </a:ln>
                <a:solidFill>
                  <a:srgbClr val="005073"/>
                </a:solidFill>
                <a:effectLst/>
                <a:uLnTx/>
                <a:uFillTx/>
                <a:latin typeface="CiscoSansTT ExtraLight" panose="020B0303020201020303" pitchFamily="34" charset="0"/>
                <a:ea typeface="ＭＳ Ｐゴシック" charset="0"/>
                <a:cs typeface="CiscoSansTT ExtraLight" panose="020B0303020201020303" pitchFamily="34" charset="0"/>
              </a:endParaRPr>
            </a:p>
          </p:txBody>
        </p:sp>
        <p:pic>
          <p:nvPicPr>
            <p:cNvPr id="10" name="Graphic 9">
              <a:extLst>
                <a:ext uri="{FF2B5EF4-FFF2-40B4-BE49-F238E27FC236}">
                  <a16:creationId xmlns:a16="http://schemas.microsoft.com/office/drawing/2014/main" id="{F7372248-4B37-BD41-8533-E609F66379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2425" y="1956750"/>
              <a:ext cx="1144844" cy="1144844"/>
            </a:xfrm>
            <a:prstGeom prst="rect">
              <a:avLst/>
            </a:prstGeom>
          </p:spPr>
        </p:pic>
      </p:grpSp>
      <p:grpSp>
        <p:nvGrpSpPr>
          <p:cNvPr id="2" name="Group 1">
            <a:extLst>
              <a:ext uri="{FF2B5EF4-FFF2-40B4-BE49-F238E27FC236}">
                <a16:creationId xmlns:a16="http://schemas.microsoft.com/office/drawing/2014/main" id="{235329A7-A78E-5847-B44F-E25D12A26C00}"/>
              </a:ext>
            </a:extLst>
          </p:cNvPr>
          <p:cNvGrpSpPr/>
          <p:nvPr/>
        </p:nvGrpSpPr>
        <p:grpSpPr>
          <a:xfrm>
            <a:off x="6465187" y="1377245"/>
            <a:ext cx="4297681" cy="4671006"/>
            <a:chOff x="5888413" y="1933451"/>
            <a:chExt cx="3821313" cy="4114799"/>
          </a:xfrm>
        </p:grpSpPr>
        <p:sp>
          <p:nvSpPr>
            <p:cNvPr id="7" name="Google Shape;1571;p42">
              <a:extLst>
                <a:ext uri="{FF2B5EF4-FFF2-40B4-BE49-F238E27FC236}">
                  <a16:creationId xmlns:a16="http://schemas.microsoft.com/office/drawing/2014/main" id="{99494F53-CF56-A948-8888-BFD904986185}"/>
                </a:ext>
              </a:extLst>
            </p:cNvPr>
            <p:cNvSpPr>
              <a:spLocks/>
            </p:cNvSpPr>
            <p:nvPr/>
          </p:nvSpPr>
          <p:spPr>
            <a:xfrm>
              <a:off x="6052126" y="2499235"/>
              <a:ext cx="3657600" cy="3549015"/>
            </a:xfrm>
            <a:prstGeom prst="roundRect">
              <a:avLst>
                <a:gd name="adj" fmla="val 4828"/>
              </a:avLst>
            </a:prstGeom>
            <a:solidFill>
              <a:schemeClr val="tx2"/>
            </a:solidFill>
            <a:ln>
              <a:noFill/>
            </a:ln>
          </p:spPr>
          <p:txBody>
            <a:bodyPr spcFirstLastPara="1" wrap="square" lIns="256000" tIns="812800" rIns="121900" bIns="60933" anchor="t" anchorCtr="0">
              <a:noAutofit/>
            </a:bodyPr>
            <a:lstStyle/>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Copy blocks </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Sales play narrative</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Conversation starters</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Partner FAQs</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Call guides</a:t>
              </a:r>
            </a:p>
            <a:p>
              <a:pPr marL="285750" marR="0" lvl="0" indent="-28575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iscoSansTT ExtraLight"/>
                  <a:ea typeface="ＭＳ Ｐゴシック" charset="0"/>
                </a:rPr>
                <a:t>Presentations</a:t>
              </a:r>
            </a:p>
            <a:p>
              <a:pPr marL="156629" marR="0" lvl="0" indent="-156629"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endParaRPr>
            </a:p>
            <a:p>
              <a:pPr marL="156629" marR="0" lvl="0" indent="-156629"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endParaRPr>
            </a:p>
          </p:txBody>
        </p:sp>
        <p:sp>
          <p:nvSpPr>
            <p:cNvPr id="8" name="Google Shape;1574;p42">
              <a:extLst>
                <a:ext uri="{FF2B5EF4-FFF2-40B4-BE49-F238E27FC236}">
                  <a16:creationId xmlns:a16="http://schemas.microsoft.com/office/drawing/2014/main" id="{03A3C71D-94DB-D640-8A4C-FEF3A8935E45}"/>
                </a:ext>
              </a:extLst>
            </p:cNvPr>
            <p:cNvSpPr>
              <a:spLocks/>
            </p:cNvSpPr>
            <p:nvPr/>
          </p:nvSpPr>
          <p:spPr>
            <a:xfrm>
              <a:off x="6052126" y="2098308"/>
              <a:ext cx="3657600" cy="1065671"/>
            </a:xfrm>
            <a:prstGeom prst="roundRect">
              <a:avLst>
                <a:gd name="adj" fmla="val 50000"/>
              </a:avLst>
            </a:prstGeom>
            <a:solidFill>
              <a:schemeClr val="tx2"/>
            </a:solidFill>
            <a:ln>
              <a:noFill/>
            </a:ln>
          </p:spPr>
          <p:txBody>
            <a:bodyPr spcFirstLastPara="1" wrap="square" lIns="1024000" tIns="60933" rIns="0" bIns="60933" anchor="ctr" anchorCtr="0">
              <a:noAutofit/>
            </a:bodyPr>
            <a:lstStyle/>
            <a:p>
              <a:pPr marL="0" marR="0" lvl="0" indent="0" algn="l" defTabSz="1219170" rtl="0" eaLnBrk="1" fontAlgn="auto" latinLnBrk="0" hangingPunct="1">
                <a:lnSpc>
                  <a:spcPct val="90000"/>
                </a:lnSpc>
                <a:spcBef>
                  <a:spcPts val="0"/>
                </a:spcBef>
                <a:spcAft>
                  <a:spcPts val="0"/>
                </a:spcAft>
                <a:buClr>
                  <a:srgbClr val="0D274D"/>
                </a:buClr>
                <a:buSzPts val="1867"/>
                <a:buFontTx/>
                <a:buNone/>
                <a:tabLst/>
                <a:defRPr/>
              </a:pPr>
              <a:r>
                <a:rPr kumimoji="0" lang="en-US" sz="2800" b="0" i="0" u="none" strike="noStrike" kern="0" cap="none" spc="0" normalizeH="0" baseline="0" noProof="0" dirty="0">
                  <a:ln>
                    <a:noFill/>
                  </a:ln>
                  <a:solidFill>
                    <a:srgbClr val="FFFFFF"/>
                  </a:solidFill>
                  <a:effectLst/>
                  <a:uLnTx/>
                  <a:uFillTx/>
                  <a:latin typeface="CiscoSansTT ExtraLight" panose="020B0303020201020303" pitchFamily="34" charset="0"/>
                  <a:ea typeface="ＭＳ Ｐゴシック" charset="0"/>
                  <a:cs typeface="CiscoSansTT ExtraLight" panose="020B0303020201020303" pitchFamily="34" charset="0"/>
                  <a:sym typeface="Arial"/>
                </a:rPr>
                <a:t>SalesConnect</a:t>
              </a:r>
              <a:endParaRPr kumimoji="0" sz="2800" b="0" i="0" u="none" strike="noStrike" kern="0" cap="none" spc="0" normalizeH="0" baseline="0" noProof="0" dirty="0">
                <a:ln>
                  <a:noFill/>
                </a:ln>
                <a:solidFill>
                  <a:srgbClr val="FFFFFF"/>
                </a:solidFill>
                <a:effectLst/>
                <a:uLnTx/>
                <a:uFillTx/>
                <a:latin typeface="CiscoSansTT ExtraLight" panose="020B0303020201020303" pitchFamily="34" charset="0"/>
                <a:ea typeface="ＭＳ Ｐゴシック" charset="0"/>
                <a:cs typeface="CiscoSansTT ExtraLight" panose="020B0303020201020303" pitchFamily="34" charset="0"/>
                <a:sym typeface="Arial"/>
              </a:endParaRPr>
            </a:p>
          </p:txBody>
        </p:sp>
        <p:pic>
          <p:nvPicPr>
            <p:cNvPr id="11" name="Picture 10">
              <a:extLst>
                <a:ext uri="{FF2B5EF4-FFF2-40B4-BE49-F238E27FC236}">
                  <a16:creationId xmlns:a16="http://schemas.microsoft.com/office/drawing/2014/main" id="{44295D99-C900-D440-AF11-2E3D46CE1F5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88413" y="1933451"/>
              <a:ext cx="1138263" cy="1138263"/>
            </a:xfrm>
            <a:prstGeom prst="rect">
              <a:avLst/>
            </a:prstGeom>
          </p:spPr>
        </p:pic>
      </p:grpSp>
      <p:sp>
        <p:nvSpPr>
          <p:cNvPr id="14" name="TextBox 13">
            <a:extLst>
              <a:ext uri="{FF2B5EF4-FFF2-40B4-BE49-F238E27FC236}">
                <a16:creationId xmlns:a16="http://schemas.microsoft.com/office/drawing/2014/main" id="{36C0A38D-9374-7F4C-9CCA-EACDFF1AF3C5}"/>
              </a:ext>
            </a:extLst>
          </p:cNvPr>
          <p:cNvSpPr txBox="1"/>
          <p:nvPr/>
        </p:nvSpPr>
        <p:spPr>
          <a:xfrm>
            <a:off x="3394413" y="5304292"/>
            <a:ext cx="2356701" cy="369332"/>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Add URL here</a:t>
            </a:r>
          </a:p>
        </p:txBody>
      </p:sp>
      <p:sp>
        <p:nvSpPr>
          <p:cNvPr id="17" name="TextBox 16">
            <a:extLst>
              <a:ext uri="{FF2B5EF4-FFF2-40B4-BE49-F238E27FC236}">
                <a16:creationId xmlns:a16="http://schemas.microsoft.com/office/drawing/2014/main" id="{E9F87A73-8A0B-774E-A9D7-9840706F26BC}"/>
              </a:ext>
            </a:extLst>
          </p:cNvPr>
          <p:cNvSpPr txBox="1"/>
          <p:nvPr/>
        </p:nvSpPr>
        <p:spPr>
          <a:xfrm>
            <a:off x="6976961" y="5375650"/>
            <a:ext cx="3723590" cy="307777"/>
          </a:xfrm>
          <a:prstGeom prst="rect">
            <a:avLst/>
          </a:prstGeom>
          <a:noFill/>
        </p:spPr>
        <p:txBody>
          <a:bodyPr wrap="square" rtlCol="0">
            <a:spAutoFit/>
          </a:bodyPr>
          <a:lstStyle/>
          <a:p>
            <a:pPr lvl="0">
              <a:defRPr/>
            </a:pPr>
            <a:r>
              <a:rPr lang="en-US" sz="1400" dirty="0">
                <a:solidFill>
                  <a:schemeClr val="accent1"/>
                </a:solidFill>
                <a:hlinkClick r:id="rId6">
                  <a:extLst>
                    <a:ext uri="{A12FA001-AC4F-418D-AE19-62706E023703}">
                      <ahyp:hlinkClr xmlns:ahyp="http://schemas.microsoft.com/office/drawing/2018/hyperlinkcolor" val="tx"/>
                    </a:ext>
                  </a:extLst>
                </a:hlinkClick>
              </a:rPr>
              <a:t>https://www.cisco.com/go/ciscodesigned</a:t>
            </a:r>
            <a:endParaRPr kumimoji="0" lang="en-US" sz="1400" b="1" i="0" u="none" strike="noStrike" kern="1200" cap="none" spc="0" normalizeH="0" baseline="0" noProof="0" dirty="0">
              <a:ln>
                <a:noFill/>
              </a:ln>
              <a:solidFill>
                <a:schemeClr val="accent1"/>
              </a:solidFill>
              <a:effectLst/>
              <a:uLnTx/>
              <a:uFillTx/>
              <a:latin typeface="CiscoSansTT ExtraLight"/>
            </a:endParaRPr>
          </a:p>
        </p:txBody>
      </p:sp>
      <p:sp>
        <p:nvSpPr>
          <p:cNvPr id="15" name="Rectangle 4">
            <a:extLst>
              <a:ext uri="{FF2B5EF4-FFF2-40B4-BE49-F238E27FC236}">
                <a16:creationId xmlns:a16="http://schemas.microsoft.com/office/drawing/2014/main" id="{B409AF88-CCDA-48BB-83A4-1B5BAB82049E}"/>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
        <p:nvSpPr>
          <p:cNvPr id="16" name="Title 2">
            <a:extLst>
              <a:ext uri="{FF2B5EF4-FFF2-40B4-BE49-F238E27FC236}">
                <a16:creationId xmlns:a16="http://schemas.microsoft.com/office/drawing/2014/main" id="{20D9B40B-85AD-4E63-B1B7-F6DB7FA2155E}"/>
              </a:ext>
            </a:extLst>
          </p:cNvPr>
          <p:cNvSpPr txBox="1">
            <a:spLocks/>
          </p:cNvSpPr>
          <p:nvPr/>
        </p:nvSpPr>
        <p:spPr>
          <a:xfrm>
            <a:off x="640080" y="455085"/>
            <a:ext cx="11127317" cy="975783"/>
          </a:xfrm>
          <a:prstGeom prst="rect">
            <a:avLst/>
          </a:prstGeom>
        </p:spPr>
        <p:txBody>
          <a:bodyPr anchor="ctr"/>
          <a:lst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Resources for Cisco Partners 	</a:t>
            </a:r>
          </a:p>
        </p:txBody>
      </p:sp>
    </p:spTree>
    <p:extLst>
      <p:ext uri="{BB962C8B-B14F-4D97-AF65-F5344CB8AC3E}">
        <p14:creationId xmlns:p14="http://schemas.microsoft.com/office/powerpoint/2010/main" val="106906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3514E7-9188-9846-8575-B76F0B290DF0}"/>
              </a:ext>
            </a:extLst>
          </p:cNvPr>
          <p:cNvSpPr>
            <a:spLocks noGrp="1"/>
          </p:cNvSpPr>
          <p:nvPr>
            <p:ph type="ctrTitle"/>
          </p:nvPr>
        </p:nvSpPr>
        <p:spPr>
          <a:xfrm>
            <a:off x="1207007" y="2413000"/>
            <a:ext cx="9181594" cy="1966609"/>
          </a:xfrm>
        </p:spPr>
        <p:txBody>
          <a:bodyPr/>
          <a:lstStyle/>
          <a:p>
            <a:r>
              <a:rPr lang="en-US" sz="6600" b="1" dirty="0">
                <a:solidFill>
                  <a:schemeClr val="bg2"/>
                </a:solidFill>
                <a:latin typeface="CiscoSansTT" panose="020B0503020201020303" pitchFamily="34" charset="0"/>
                <a:cs typeface="CiscoSansTT" panose="020B0503020201020303" pitchFamily="34" charset="0"/>
              </a:rPr>
              <a:t>Always-On Business</a:t>
            </a:r>
            <a:br>
              <a:rPr lang="en-US" sz="6600" b="1" dirty="0">
                <a:solidFill>
                  <a:schemeClr val="bg2"/>
                </a:solidFill>
                <a:latin typeface="CiscoSansTT" panose="020B0503020201020303" pitchFamily="34" charset="0"/>
                <a:cs typeface="CiscoSansTT" panose="020B0503020201020303" pitchFamily="34" charset="0"/>
              </a:rPr>
            </a:br>
            <a:r>
              <a:rPr lang="en-US" sz="6600" b="1" dirty="0">
                <a:solidFill>
                  <a:schemeClr val="bg2"/>
                </a:solidFill>
                <a:latin typeface="CiscoSansTT" panose="020B0503020201020303" pitchFamily="34" charset="0"/>
                <a:cs typeface="CiscoSansTT" panose="020B0503020201020303" pitchFamily="34" charset="0"/>
              </a:rPr>
              <a:t>Solutions</a:t>
            </a:r>
            <a:endParaRPr lang="en-US" sz="6600" b="1" dirty="0">
              <a:latin typeface="CiscoSansTT" panose="020B0503020201020303" pitchFamily="34" charset="0"/>
              <a:cs typeface="CiscoSansTT" panose="020B0503020201020303" pitchFamily="34" charset="0"/>
            </a:endParaRPr>
          </a:p>
        </p:txBody>
      </p:sp>
      <p:sp>
        <p:nvSpPr>
          <p:cNvPr id="16" name="TextBox 15">
            <a:extLst>
              <a:ext uri="{FF2B5EF4-FFF2-40B4-BE49-F238E27FC236}">
                <a16:creationId xmlns:a16="http://schemas.microsoft.com/office/drawing/2014/main" id="{7F8FBD9E-062E-444E-B856-3BCBA36FAC3A}"/>
              </a:ext>
            </a:extLst>
          </p:cNvPr>
          <p:cNvSpPr txBox="1"/>
          <p:nvPr/>
        </p:nvSpPr>
        <p:spPr>
          <a:xfrm>
            <a:off x="8508275" y="324003"/>
            <a:ext cx="3056708" cy="1095495"/>
          </a:xfrm>
          <a:prstGeom prst="rect">
            <a:avLst/>
          </a:prstGeom>
          <a:solidFill>
            <a:schemeClr val="tx1">
              <a:lumMod val="90000"/>
              <a:lumOff val="10000"/>
            </a:schemeClr>
          </a:solidFill>
        </p:spPr>
        <p:txBody>
          <a:bodyPr wrap="square" rtlCol="0" anchor="ctr">
            <a:noAutofit/>
          </a:bodyPr>
          <a:lstStyle/>
          <a:p>
            <a:pPr algn="ctr" defTabSz="609570" fontAlgn="base">
              <a:spcBef>
                <a:spcPct val="0"/>
              </a:spcBef>
              <a:spcAft>
                <a:spcPct val="0"/>
              </a:spcAft>
              <a:defRPr/>
            </a:pPr>
            <a:r>
              <a:rPr lang="en-US" dirty="0">
                <a:solidFill>
                  <a:srgbClr val="FFFFFF"/>
                </a:solidFill>
                <a:latin typeface="CiscoSansTT" panose="020B0503020201020303" pitchFamily="34" charset="0"/>
                <a:ea typeface="ＭＳ Ｐゴシック" charset="0"/>
                <a:cs typeface="CiscoSansTT" panose="020B0503020201020303" pitchFamily="34" charset="0"/>
                <a:sym typeface="Arial"/>
              </a:rPr>
              <a:t>Partner Logo </a:t>
            </a:r>
          </a:p>
        </p:txBody>
      </p:sp>
      <p:sp>
        <p:nvSpPr>
          <p:cNvPr id="11" name="TextBox 10">
            <a:extLst>
              <a:ext uri="{FF2B5EF4-FFF2-40B4-BE49-F238E27FC236}">
                <a16:creationId xmlns:a16="http://schemas.microsoft.com/office/drawing/2014/main" id="{9BB8C32B-F764-4C97-AF87-181B812424A5}"/>
              </a:ext>
            </a:extLst>
          </p:cNvPr>
          <p:cNvSpPr txBox="1"/>
          <p:nvPr/>
        </p:nvSpPr>
        <p:spPr>
          <a:xfrm>
            <a:off x="1207007" y="5333577"/>
            <a:ext cx="10031514" cy="369332"/>
          </a:xfrm>
          <a:prstGeom prst="rect">
            <a:avLst/>
          </a:prstGeom>
          <a:noFill/>
        </p:spPr>
        <p:txBody>
          <a:bodyPr wrap="square" rtlCol="0">
            <a:spAutoFit/>
          </a:bodyPr>
          <a:lstStyle/>
          <a:p>
            <a:r>
              <a:rPr lang="en-US" dirty="0">
                <a:solidFill>
                  <a:schemeClr val="bg2"/>
                </a:solidFill>
                <a:latin typeface="+mn-lt"/>
              </a:rPr>
              <a:t>[Speaker Title]</a:t>
            </a:r>
          </a:p>
        </p:txBody>
      </p:sp>
      <p:sp>
        <p:nvSpPr>
          <p:cNvPr id="12" name="TextBox 11">
            <a:extLst>
              <a:ext uri="{FF2B5EF4-FFF2-40B4-BE49-F238E27FC236}">
                <a16:creationId xmlns:a16="http://schemas.microsoft.com/office/drawing/2014/main" id="{2BDF6700-22CE-4D16-BA57-2EB147BD53A9}"/>
              </a:ext>
            </a:extLst>
          </p:cNvPr>
          <p:cNvSpPr txBox="1"/>
          <p:nvPr/>
        </p:nvSpPr>
        <p:spPr>
          <a:xfrm>
            <a:off x="1207007" y="4964245"/>
            <a:ext cx="10031514" cy="369332"/>
          </a:xfrm>
          <a:prstGeom prst="rect">
            <a:avLst/>
          </a:prstGeom>
          <a:noFill/>
        </p:spPr>
        <p:txBody>
          <a:bodyPr wrap="square" rtlCol="0">
            <a:spAutoFit/>
          </a:bodyPr>
          <a:lstStyle/>
          <a:p>
            <a:r>
              <a:rPr lang="en-US" dirty="0">
                <a:solidFill>
                  <a:schemeClr val="bg2"/>
                </a:solidFill>
                <a:latin typeface="+mn-lt"/>
              </a:rPr>
              <a:t>[Speaker Name]</a:t>
            </a:r>
          </a:p>
        </p:txBody>
      </p:sp>
      <p:sp>
        <p:nvSpPr>
          <p:cNvPr id="13" name="TextBox 12">
            <a:extLst>
              <a:ext uri="{FF2B5EF4-FFF2-40B4-BE49-F238E27FC236}">
                <a16:creationId xmlns:a16="http://schemas.microsoft.com/office/drawing/2014/main" id="{625E15E2-F15A-46C1-A5FD-756A77BB9AEA}"/>
              </a:ext>
            </a:extLst>
          </p:cNvPr>
          <p:cNvSpPr txBox="1"/>
          <p:nvPr/>
        </p:nvSpPr>
        <p:spPr>
          <a:xfrm>
            <a:off x="1207007" y="5702909"/>
            <a:ext cx="10031514" cy="369332"/>
          </a:xfrm>
          <a:prstGeom prst="rect">
            <a:avLst/>
          </a:prstGeom>
          <a:noFill/>
        </p:spPr>
        <p:txBody>
          <a:bodyPr wrap="square" rtlCol="0">
            <a:spAutoFit/>
          </a:bodyPr>
          <a:lstStyle/>
          <a:p>
            <a:r>
              <a:rPr lang="en-US" dirty="0">
                <a:solidFill>
                  <a:schemeClr val="bg2"/>
                </a:solidFill>
                <a:latin typeface="+mn-lt"/>
              </a:rPr>
              <a:t>[Date]</a:t>
            </a:r>
          </a:p>
        </p:txBody>
      </p:sp>
      <p:sp>
        <p:nvSpPr>
          <p:cNvPr id="14" name="TextBox 13">
            <a:extLst>
              <a:ext uri="{FF2B5EF4-FFF2-40B4-BE49-F238E27FC236}">
                <a16:creationId xmlns:a16="http://schemas.microsoft.com/office/drawing/2014/main" id="{21CCFC60-8079-4FF8-B9CF-854423BD059D}"/>
              </a:ext>
            </a:extLst>
          </p:cNvPr>
          <p:cNvSpPr txBox="1"/>
          <p:nvPr/>
        </p:nvSpPr>
        <p:spPr>
          <a:xfrm>
            <a:off x="1207006" y="4594913"/>
            <a:ext cx="4279393" cy="369332"/>
          </a:xfrm>
          <a:prstGeom prst="rect">
            <a:avLst/>
          </a:prstGeom>
          <a:noFill/>
        </p:spPr>
        <p:txBody>
          <a:bodyPr wrap="square" rtlCol="0">
            <a:spAutoFit/>
          </a:bodyPr>
          <a:lstStyle/>
          <a:p>
            <a:r>
              <a:rPr lang="en-US" b="1" i="1" dirty="0">
                <a:solidFill>
                  <a:schemeClr val="bg2"/>
                </a:solidFill>
                <a:latin typeface="+mn-lt"/>
              </a:rPr>
              <a:t>Customer Presentation</a:t>
            </a:r>
          </a:p>
        </p:txBody>
      </p:sp>
    </p:spTree>
    <p:extLst>
      <p:ext uri="{BB962C8B-B14F-4D97-AF65-F5344CB8AC3E}">
        <p14:creationId xmlns:p14="http://schemas.microsoft.com/office/powerpoint/2010/main" val="45495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A4355BC-F554-442C-B71A-BD19B8EC1713}"/>
              </a:ext>
            </a:extLst>
          </p:cNvPr>
          <p:cNvGrpSpPr/>
          <p:nvPr/>
        </p:nvGrpSpPr>
        <p:grpSpPr>
          <a:xfrm>
            <a:off x="904679" y="1118216"/>
            <a:ext cx="10382642" cy="4913763"/>
            <a:chOff x="367025" y="922417"/>
            <a:chExt cx="11185608" cy="5631070"/>
          </a:xfrm>
        </p:grpSpPr>
        <p:cxnSp>
          <p:nvCxnSpPr>
            <p:cNvPr id="185" name="Straight Connector 184">
              <a:extLst>
                <a:ext uri="{FF2B5EF4-FFF2-40B4-BE49-F238E27FC236}">
                  <a16:creationId xmlns:a16="http://schemas.microsoft.com/office/drawing/2014/main" id="{0657C5D6-ACFB-8A40-AB34-086290EEC18B}"/>
                </a:ext>
              </a:extLst>
            </p:cNvPr>
            <p:cNvCxnSpPr>
              <a:cxnSpLocks/>
            </p:cNvCxnSpPr>
            <p:nvPr/>
          </p:nvCxnSpPr>
          <p:spPr>
            <a:xfrm>
              <a:off x="9172229" y="3293119"/>
              <a:ext cx="0" cy="406504"/>
            </a:xfrm>
            <a:prstGeom prst="line">
              <a:avLst/>
            </a:prstGeom>
            <a:ln w="38100">
              <a:solidFill>
                <a:schemeClr val="accent1"/>
              </a:solidFill>
              <a:prstDash val="solid"/>
            </a:ln>
          </p:spPr>
          <p:style>
            <a:lnRef idx="1">
              <a:schemeClr val="accent2"/>
            </a:lnRef>
            <a:fillRef idx="0">
              <a:schemeClr val="accent2"/>
            </a:fillRef>
            <a:effectRef idx="0">
              <a:schemeClr val="accent2"/>
            </a:effectRef>
            <a:fontRef idx="minor">
              <a:schemeClr val="tx1"/>
            </a:fontRef>
          </p:style>
        </p:cxnSp>
        <p:cxnSp>
          <p:nvCxnSpPr>
            <p:cNvPr id="387" name="Straight Connector 386">
              <a:extLst>
                <a:ext uri="{FF2B5EF4-FFF2-40B4-BE49-F238E27FC236}">
                  <a16:creationId xmlns:a16="http://schemas.microsoft.com/office/drawing/2014/main" id="{EA0CBBCE-C680-4433-A700-45D3BCD7D60B}"/>
                </a:ext>
              </a:extLst>
            </p:cNvPr>
            <p:cNvCxnSpPr>
              <a:cxnSpLocks/>
            </p:cNvCxnSpPr>
            <p:nvPr/>
          </p:nvCxnSpPr>
          <p:spPr>
            <a:xfrm>
              <a:off x="4451475" y="3378059"/>
              <a:ext cx="7160" cy="625792"/>
            </a:xfrm>
            <a:prstGeom prst="line">
              <a:avLst/>
            </a:prstGeom>
            <a:ln w="2222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33" name="Rectangle: Rounded Corners 32">
              <a:extLst>
                <a:ext uri="{FF2B5EF4-FFF2-40B4-BE49-F238E27FC236}">
                  <a16:creationId xmlns:a16="http://schemas.microsoft.com/office/drawing/2014/main" id="{5D081AE2-CE0B-4865-8A95-815E6D98C1E4}"/>
                </a:ext>
              </a:extLst>
            </p:cNvPr>
            <p:cNvSpPr/>
            <p:nvPr/>
          </p:nvSpPr>
          <p:spPr>
            <a:xfrm>
              <a:off x="1090198" y="3918445"/>
              <a:ext cx="7023216" cy="154849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dirty="0">
                <a:solidFill>
                  <a:srgbClr val="005073"/>
                </a:solidFill>
                <a:latin typeface="+mj-lt"/>
                <a:sym typeface="Arial"/>
              </a:endParaRPr>
            </a:p>
          </p:txBody>
        </p:sp>
        <p:grpSp>
          <p:nvGrpSpPr>
            <p:cNvPr id="383" name="Group 382">
              <a:extLst>
                <a:ext uri="{FF2B5EF4-FFF2-40B4-BE49-F238E27FC236}">
                  <a16:creationId xmlns:a16="http://schemas.microsoft.com/office/drawing/2014/main" id="{BF53EBA1-7021-46FB-8C01-6E859D48D5E1}"/>
                </a:ext>
              </a:extLst>
            </p:cNvPr>
            <p:cNvGrpSpPr>
              <a:grpSpLocks noChangeAspect="1"/>
            </p:cNvGrpSpPr>
            <p:nvPr/>
          </p:nvGrpSpPr>
          <p:grpSpPr>
            <a:xfrm flipH="1">
              <a:off x="367025" y="922417"/>
              <a:ext cx="10534572" cy="2631116"/>
              <a:chOff x="836085" y="1496592"/>
              <a:chExt cx="538984" cy="290591"/>
            </a:xfrm>
            <a:solidFill>
              <a:schemeClr val="bg2">
                <a:lumMod val="65000"/>
              </a:schemeClr>
            </a:solidFill>
          </p:grpSpPr>
          <p:sp>
            <p:nvSpPr>
              <p:cNvPr id="384" name="Freeform 751">
                <a:extLst>
                  <a:ext uri="{FF2B5EF4-FFF2-40B4-BE49-F238E27FC236}">
                    <a16:creationId xmlns:a16="http://schemas.microsoft.com/office/drawing/2014/main" id="{846033B7-8CD2-4E3E-B620-989E148CAFDC}"/>
                  </a:ext>
                </a:extLst>
              </p:cNvPr>
              <p:cNvSpPr>
                <a:spLocks/>
              </p:cNvSpPr>
              <p:nvPr/>
            </p:nvSpPr>
            <p:spPr bwMode="auto">
              <a:xfrm>
                <a:off x="836085" y="1647587"/>
                <a:ext cx="538984" cy="1395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21920" tIns="60960" rIns="121920" bIns="60960" numCol="1" anchor="t" anchorCtr="0" compatLnSpc="1">
                <a:prstTxWarp prst="textNoShape">
                  <a:avLst/>
                </a:prstTxWarp>
              </a:bodyPr>
              <a:lstStyle/>
              <a:p>
                <a:pPr defTabSz="914354">
                  <a:buClr>
                    <a:srgbClr val="000000"/>
                  </a:buClr>
                </a:pPr>
                <a:endParaRPr lang="en-US" sz="2400" kern="0" dirty="0">
                  <a:solidFill>
                    <a:srgbClr val="005073"/>
                  </a:solidFill>
                  <a:latin typeface="+mj-lt"/>
                  <a:ea typeface="ＭＳ Ｐゴシック" charset="0"/>
                  <a:cs typeface="Arial"/>
                  <a:sym typeface="Arial"/>
                </a:endParaRPr>
              </a:p>
            </p:txBody>
          </p:sp>
          <p:sp>
            <p:nvSpPr>
              <p:cNvPr id="385" name="Freeform 752">
                <a:extLst>
                  <a:ext uri="{FF2B5EF4-FFF2-40B4-BE49-F238E27FC236}">
                    <a16:creationId xmlns:a16="http://schemas.microsoft.com/office/drawing/2014/main" id="{8F5BB85B-8A9B-44C3-AD84-4311F50E3DEB}"/>
                  </a:ext>
                </a:extLst>
              </p:cNvPr>
              <p:cNvSpPr>
                <a:spLocks/>
              </p:cNvSpPr>
              <p:nvPr/>
            </p:nvSpPr>
            <p:spPr bwMode="auto">
              <a:xfrm>
                <a:off x="955081" y="1563684"/>
                <a:ext cx="382988" cy="138133"/>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21920" tIns="60960" rIns="121920" bIns="60960" numCol="1" anchor="t" anchorCtr="0" compatLnSpc="1">
                <a:prstTxWarp prst="textNoShape">
                  <a:avLst/>
                </a:prstTxWarp>
              </a:bodyPr>
              <a:lstStyle/>
              <a:p>
                <a:pPr defTabSz="914354">
                  <a:buClr>
                    <a:srgbClr val="000000"/>
                  </a:buClr>
                </a:pPr>
                <a:endParaRPr lang="en-US" sz="2400" kern="0" dirty="0">
                  <a:solidFill>
                    <a:srgbClr val="005073"/>
                  </a:solidFill>
                  <a:latin typeface="+mj-lt"/>
                  <a:ea typeface="ＭＳ Ｐゴシック" charset="0"/>
                  <a:cs typeface="Arial"/>
                  <a:sym typeface="Arial"/>
                </a:endParaRPr>
              </a:p>
            </p:txBody>
          </p:sp>
          <p:sp>
            <p:nvSpPr>
              <p:cNvPr id="386" name="Freeform 753">
                <a:extLst>
                  <a:ext uri="{FF2B5EF4-FFF2-40B4-BE49-F238E27FC236}">
                    <a16:creationId xmlns:a16="http://schemas.microsoft.com/office/drawing/2014/main" id="{3EF735CD-6931-44DC-B144-51966F875928}"/>
                  </a:ext>
                </a:extLst>
              </p:cNvPr>
              <p:cNvSpPr>
                <a:spLocks/>
              </p:cNvSpPr>
              <p:nvPr/>
            </p:nvSpPr>
            <p:spPr bwMode="auto">
              <a:xfrm>
                <a:off x="1106076" y="1496592"/>
                <a:ext cx="181994" cy="137343"/>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21920" tIns="60960" rIns="121920" bIns="60960" numCol="1" anchor="t" anchorCtr="0" compatLnSpc="1">
                <a:prstTxWarp prst="textNoShape">
                  <a:avLst/>
                </a:prstTxWarp>
              </a:bodyPr>
              <a:lstStyle/>
              <a:p>
                <a:pPr defTabSz="914354">
                  <a:buClr>
                    <a:srgbClr val="000000"/>
                  </a:buClr>
                </a:pPr>
                <a:endParaRPr lang="en-US" sz="2400" kern="0" dirty="0">
                  <a:solidFill>
                    <a:srgbClr val="005073"/>
                  </a:solidFill>
                  <a:latin typeface="+mj-lt"/>
                  <a:ea typeface="ＭＳ Ｐゴシック" charset="0"/>
                  <a:cs typeface="Arial"/>
                  <a:sym typeface="Arial"/>
                </a:endParaRPr>
              </a:p>
            </p:txBody>
          </p:sp>
        </p:grpSp>
        <p:grpSp>
          <p:nvGrpSpPr>
            <p:cNvPr id="5" name="Group 4">
              <a:extLst>
                <a:ext uri="{FF2B5EF4-FFF2-40B4-BE49-F238E27FC236}">
                  <a16:creationId xmlns:a16="http://schemas.microsoft.com/office/drawing/2014/main" id="{8AE52D99-8691-D04D-8307-680362A726AC}"/>
                </a:ext>
              </a:extLst>
            </p:cNvPr>
            <p:cNvGrpSpPr/>
            <p:nvPr/>
          </p:nvGrpSpPr>
          <p:grpSpPr>
            <a:xfrm>
              <a:off x="4161985" y="1481041"/>
              <a:ext cx="3161144" cy="1814281"/>
              <a:chOff x="6935260" y="1146011"/>
              <a:chExt cx="4856381" cy="2753696"/>
            </a:xfrm>
          </p:grpSpPr>
          <p:grpSp>
            <p:nvGrpSpPr>
              <p:cNvPr id="4" name="Group 3">
                <a:extLst>
                  <a:ext uri="{FF2B5EF4-FFF2-40B4-BE49-F238E27FC236}">
                    <a16:creationId xmlns:a16="http://schemas.microsoft.com/office/drawing/2014/main" id="{F91B6BB2-BBF3-F741-9A87-9CAF3302D1C0}"/>
                  </a:ext>
                </a:extLst>
              </p:cNvPr>
              <p:cNvGrpSpPr/>
              <p:nvPr/>
            </p:nvGrpSpPr>
            <p:grpSpPr>
              <a:xfrm>
                <a:off x="6935260" y="1146011"/>
                <a:ext cx="2606485" cy="2606485"/>
                <a:chOff x="7289996" y="1537604"/>
                <a:chExt cx="2606485" cy="2606485"/>
              </a:xfrm>
            </p:grpSpPr>
            <p:sp>
              <p:nvSpPr>
                <p:cNvPr id="61" name="Oval 60">
                  <a:extLst>
                    <a:ext uri="{FF2B5EF4-FFF2-40B4-BE49-F238E27FC236}">
                      <a16:creationId xmlns:a16="http://schemas.microsoft.com/office/drawing/2014/main" id="{4143882E-1BFC-2841-BC54-51CF2647AE1A}"/>
                    </a:ext>
                  </a:extLst>
                </p:cNvPr>
                <p:cNvSpPr/>
                <p:nvPr/>
              </p:nvSpPr>
              <p:spPr>
                <a:xfrm>
                  <a:off x="7289996" y="1537604"/>
                  <a:ext cx="2606485" cy="2606485"/>
                </a:xfrm>
                <a:prstGeom prst="ellipse">
                  <a:avLst/>
                </a:prstGeom>
                <a:solidFill>
                  <a:schemeClr val="bg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buClr>
                      <a:srgbClr val="000000"/>
                    </a:buClr>
                    <a:defRPr/>
                  </a:pPr>
                  <a:endParaRPr lang="en-US" sz="2400" kern="0" dirty="0">
                    <a:solidFill>
                      <a:srgbClr val="005073"/>
                    </a:solidFill>
                    <a:latin typeface="+mj-lt"/>
                    <a:sym typeface="Arial"/>
                  </a:endParaRPr>
                </a:p>
              </p:txBody>
            </p:sp>
            <p:grpSp>
              <p:nvGrpSpPr>
                <p:cNvPr id="64" name="Group 63">
                  <a:extLst>
                    <a:ext uri="{FF2B5EF4-FFF2-40B4-BE49-F238E27FC236}">
                      <a16:creationId xmlns:a16="http://schemas.microsoft.com/office/drawing/2014/main" id="{144A6A21-62E8-714F-81A6-CEABFE1134CE}"/>
                    </a:ext>
                  </a:extLst>
                </p:cNvPr>
                <p:cNvGrpSpPr/>
                <p:nvPr/>
              </p:nvGrpSpPr>
              <p:grpSpPr>
                <a:xfrm>
                  <a:off x="7902918" y="2150517"/>
                  <a:ext cx="1380641" cy="1380641"/>
                  <a:chOff x="6089334" y="2153346"/>
                  <a:chExt cx="1474446" cy="1474447"/>
                </a:xfrm>
              </p:grpSpPr>
              <p:grpSp>
                <p:nvGrpSpPr>
                  <p:cNvPr id="65" name="Group 64">
                    <a:extLst>
                      <a:ext uri="{FF2B5EF4-FFF2-40B4-BE49-F238E27FC236}">
                        <a16:creationId xmlns:a16="http://schemas.microsoft.com/office/drawing/2014/main" id="{B059F159-FDA0-B743-8C07-84FCA58253B8}"/>
                      </a:ext>
                    </a:extLst>
                  </p:cNvPr>
                  <p:cNvGrpSpPr/>
                  <p:nvPr/>
                </p:nvGrpSpPr>
                <p:grpSpPr>
                  <a:xfrm>
                    <a:off x="6089334" y="2153346"/>
                    <a:ext cx="1474446" cy="1474447"/>
                    <a:chOff x="6089334" y="2153346"/>
                    <a:chExt cx="1474446" cy="1474447"/>
                  </a:xfrm>
                </p:grpSpPr>
                <p:sp>
                  <p:nvSpPr>
                    <p:cNvPr id="70" name="Oval 69">
                      <a:extLst>
                        <a:ext uri="{FF2B5EF4-FFF2-40B4-BE49-F238E27FC236}">
                          <a16:creationId xmlns:a16="http://schemas.microsoft.com/office/drawing/2014/main" id="{76C4E34F-E697-E24E-AB56-7E9FBA1E6537}"/>
                        </a:ext>
                      </a:extLst>
                    </p:cNvPr>
                    <p:cNvSpPr/>
                    <p:nvPr/>
                  </p:nvSpPr>
                  <p:spPr>
                    <a:xfrm>
                      <a:off x="6089334" y="2153346"/>
                      <a:ext cx="1474446" cy="1474447"/>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71" name="Freeform 306">
                      <a:extLst>
                        <a:ext uri="{FF2B5EF4-FFF2-40B4-BE49-F238E27FC236}">
                          <a16:creationId xmlns:a16="http://schemas.microsoft.com/office/drawing/2014/main" id="{84B8D855-A876-9142-9161-8063855674DF}"/>
                        </a:ext>
                      </a:extLst>
                    </p:cNvPr>
                    <p:cNvSpPr>
                      <a:spLocks noChangeAspect="1"/>
                    </p:cNvSpPr>
                    <p:nvPr/>
                  </p:nvSpPr>
                  <p:spPr bwMode="auto">
                    <a:xfrm>
                      <a:off x="6229587" y="2566744"/>
                      <a:ext cx="1193940" cy="591428"/>
                    </a:xfrm>
                    <a:custGeom>
                      <a:avLst/>
                      <a:gdLst>
                        <a:gd name="connsiteX0" fmla="*/ 501085 w 826646"/>
                        <a:gd name="connsiteY0" fmla="*/ 0 h 409487"/>
                        <a:gd name="connsiteX1" fmla="*/ 602585 w 826646"/>
                        <a:gd name="connsiteY1" fmla="*/ 0 h 409487"/>
                        <a:gd name="connsiteX2" fmla="*/ 693210 w 826646"/>
                        <a:gd name="connsiteY2" fmla="*/ 87137 h 409487"/>
                        <a:gd name="connsiteX3" fmla="*/ 687394 w 826646"/>
                        <a:gd name="connsiteY3" fmla="*/ 116639 h 409487"/>
                        <a:gd name="connsiteX4" fmla="*/ 714829 w 826646"/>
                        <a:gd name="connsiteY4" fmla="*/ 122063 h 409487"/>
                        <a:gd name="connsiteX5" fmla="*/ 769897 w 826646"/>
                        <a:gd name="connsiteY5" fmla="*/ 205796 h 409487"/>
                        <a:gd name="connsiteX6" fmla="*/ 763446 w 826646"/>
                        <a:gd name="connsiteY6" fmla="*/ 236587 h 409487"/>
                        <a:gd name="connsiteX7" fmla="*/ 773111 w 826646"/>
                        <a:gd name="connsiteY7" fmla="*/ 238618 h 409487"/>
                        <a:gd name="connsiteX8" fmla="*/ 826646 w 826646"/>
                        <a:gd name="connsiteY8" fmla="*/ 322350 h 409487"/>
                        <a:gd name="connsiteX9" fmla="*/ 739631 w 826646"/>
                        <a:gd name="connsiteY9" fmla="*/ 409487 h 409487"/>
                        <a:gd name="connsiteX10" fmla="*/ 87016 w 826646"/>
                        <a:gd name="connsiteY10" fmla="*/ 409487 h 409487"/>
                        <a:gd name="connsiteX11" fmla="*/ 0 w 826646"/>
                        <a:gd name="connsiteY11" fmla="*/ 322350 h 409487"/>
                        <a:gd name="connsiteX12" fmla="*/ 87016 w 826646"/>
                        <a:gd name="connsiteY12" fmla="*/ 231583 h 409487"/>
                        <a:gd name="connsiteX13" fmla="*/ 187865 w 826646"/>
                        <a:gd name="connsiteY13" fmla="*/ 231583 h 409487"/>
                        <a:gd name="connsiteX14" fmla="*/ 182505 w 826646"/>
                        <a:gd name="connsiteY14" fmla="*/ 205796 h 409487"/>
                        <a:gd name="connsiteX15" fmla="*/ 269526 w 826646"/>
                        <a:gd name="connsiteY15" fmla="*/ 115029 h 409487"/>
                        <a:gd name="connsiteX16" fmla="*/ 404767 w 826646"/>
                        <a:gd name="connsiteY16" fmla="*/ 115029 h 409487"/>
                        <a:gd name="connsiteX17" fmla="*/ 419539 w 826646"/>
                        <a:gd name="connsiteY17" fmla="*/ 115029 h 409487"/>
                        <a:gd name="connsiteX18" fmla="*/ 414084 w 826646"/>
                        <a:gd name="connsiteY18" fmla="*/ 87137 h 409487"/>
                        <a:gd name="connsiteX19" fmla="*/ 501085 w 826646"/>
                        <a:gd name="connsiteY19" fmla="*/ 0 h 4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646" h="409487">
                          <a:moveTo>
                            <a:pt x="501085" y="0"/>
                          </a:moveTo>
                          <a:cubicBezTo>
                            <a:pt x="602585" y="0"/>
                            <a:pt x="602585" y="0"/>
                            <a:pt x="602585" y="0"/>
                          </a:cubicBezTo>
                          <a:cubicBezTo>
                            <a:pt x="653335" y="0"/>
                            <a:pt x="693210" y="39938"/>
                            <a:pt x="693210" y="87137"/>
                          </a:cubicBezTo>
                          <a:lnTo>
                            <a:pt x="687394" y="116639"/>
                          </a:lnTo>
                          <a:lnTo>
                            <a:pt x="714829" y="122063"/>
                          </a:lnTo>
                          <a:cubicBezTo>
                            <a:pt x="747462" y="135679"/>
                            <a:pt x="769897" y="167674"/>
                            <a:pt x="769897" y="205796"/>
                          </a:cubicBezTo>
                          <a:lnTo>
                            <a:pt x="763446" y="236587"/>
                          </a:lnTo>
                          <a:lnTo>
                            <a:pt x="773111" y="238618"/>
                          </a:lnTo>
                          <a:cubicBezTo>
                            <a:pt x="804213" y="252233"/>
                            <a:pt x="826646" y="284228"/>
                            <a:pt x="826646" y="322350"/>
                          </a:cubicBezTo>
                          <a:cubicBezTo>
                            <a:pt x="826646" y="369549"/>
                            <a:pt x="786764" y="409487"/>
                            <a:pt x="739631" y="409487"/>
                          </a:cubicBezTo>
                          <a:cubicBezTo>
                            <a:pt x="87016" y="409487"/>
                            <a:pt x="87016" y="409487"/>
                            <a:pt x="87016" y="409487"/>
                          </a:cubicBezTo>
                          <a:cubicBezTo>
                            <a:pt x="39882" y="409487"/>
                            <a:pt x="0" y="369549"/>
                            <a:pt x="0" y="322350"/>
                          </a:cubicBezTo>
                          <a:cubicBezTo>
                            <a:pt x="0" y="271521"/>
                            <a:pt x="39882" y="231583"/>
                            <a:pt x="87016" y="231583"/>
                          </a:cubicBezTo>
                          <a:lnTo>
                            <a:pt x="187865" y="231583"/>
                          </a:lnTo>
                          <a:lnTo>
                            <a:pt x="182505" y="205796"/>
                          </a:lnTo>
                          <a:cubicBezTo>
                            <a:pt x="182505" y="154967"/>
                            <a:pt x="222390" y="115029"/>
                            <a:pt x="269526" y="115029"/>
                          </a:cubicBezTo>
                          <a:cubicBezTo>
                            <a:pt x="320742" y="115029"/>
                            <a:pt x="365555" y="115029"/>
                            <a:pt x="404767" y="115029"/>
                          </a:cubicBezTo>
                          <a:lnTo>
                            <a:pt x="419539" y="115029"/>
                          </a:lnTo>
                          <a:lnTo>
                            <a:pt x="414084" y="87137"/>
                          </a:lnTo>
                          <a:cubicBezTo>
                            <a:pt x="414084" y="39938"/>
                            <a:pt x="453959" y="0"/>
                            <a:pt x="501085" y="0"/>
                          </a:cubicBezTo>
                          <a:close/>
                        </a:path>
                      </a:pathLst>
                    </a:custGeom>
                    <a:solidFill>
                      <a:schemeClr val="tx1"/>
                    </a:solidFill>
                    <a:ln>
                      <a:solidFill>
                        <a:schemeClr val="accent1"/>
                      </a:solidFill>
                    </a:ln>
                  </p:spPr>
                  <p:txBody>
                    <a:bodyPr vert="horz" wrap="square" lIns="121920" tIns="60960" rIns="121920" bIns="60960" numCol="1" anchor="t" anchorCtr="0" compatLnSpc="1">
                      <a:prstTxWarp prst="textNoShape">
                        <a:avLst/>
                      </a:prstTxWarp>
                      <a:noAutofit/>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grpSp>
              <p:grpSp>
                <p:nvGrpSpPr>
                  <p:cNvPr id="66" name="Group 65">
                    <a:extLst>
                      <a:ext uri="{FF2B5EF4-FFF2-40B4-BE49-F238E27FC236}">
                        <a16:creationId xmlns:a16="http://schemas.microsoft.com/office/drawing/2014/main" id="{7130CEE6-F410-A14F-BBAC-AF89AF11D704}"/>
                      </a:ext>
                    </a:extLst>
                  </p:cNvPr>
                  <p:cNvGrpSpPr>
                    <a:grpSpLocks noChangeAspect="1"/>
                  </p:cNvGrpSpPr>
                  <p:nvPr/>
                </p:nvGrpSpPr>
                <p:grpSpPr>
                  <a:xfrm>
                    <a:off x="6673689" y="2735243"/>
                    <a:ext cx="382376" cy="376072"/>
                    <a:chOff x="6333580" y="2334557"/>
                    <a:chExt cx="545984" cy="536983"/>
                  </a:xfrm>
                </p:grpSpPr>
                <p:sp>
                  <p:nvSpPr>
                    <p:cNvPr id="67" name="Freeform 251">
                      <a:extLst>
                        <a:ext uri="{FF2B5EF4-FFF2-40B4-BE49-F238E27FC236}">
                          <a16:creationId xmlns:a16="http://schemas.microsoft.com/office/drawing/2014/main" id="{18109D77-FBAF-2748-BDAD-92F69C5FA66B}"/>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sp>
                  <p:nvSpPr>
                    <p:cNvPr id="68" name="Freeform 256">
                      <a:extLst>
                        <a:ext uri="{FF2B5EF4-FFF2-40B4-BE49-F238E27FC236}">
                          <a16:creationId xmlns:a16="http://schemas.microsoft.com/office/drawing/2014/main" id="{791F23D9-595D-F14F-9A10-A7943C9C2398}"/>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sp>
                  <p:nvSpPr>
                    <p:cNvPr id="69" name="Freeform 260">
                      <a:extLst>
                        <a:ext uri="{FF2B5EF4-FFF2-40B4-BE49-F238E27FC236}">
                          <a16:creationId xmlns:a16="http://schemas.microsoft.com/office/drawing/2014/main" id="{8572DA08-DCC1-6044-86C0-8488FF05D849}"/>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grpSp>
            </p:grpSp>
            <p:pic>
              <p:nvPicPr>
                <p:cNvPr id="72" name="Picture 71">
                  <a:extLst>
                    <a:ext uri="{FF2B5EF4-FFF2-40B4-BE49-F238E27FC236}">
                      <a16:creationId xmlns:a16="http://schemas.microsoft.com/office/drawing/2014/main" id="{41F5AA4D-7C1C-C546-AE49-C747315444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48492" y="2577187"/>
                  <a:ext cx="394997" cy="394997"/>
                </a:xfrm>
                <a:prstGeom prst="rect">
                  <a:avLst/>
                </a:prstGeom>
              </p:spPr>
            </p:pic>
            <p:pic>
              <p:nvPicPr>
                <p:cNvPr id="74" name="Picture 73">
                  <a:extLst>
                    <a:ext uri="{FF2B5EF4-FFF2-40B4-BE49-F238E27FC236}">
                      <a16:creationId xmlns:a16="http://schemas.microsoft.com/office/drawing/2014/main" id="{8C1EE8A7-802D-A049-AB18-A26188FC909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195124" y="3229571"/>
                  <a:ext cx="394997" cy="394997"/>
                </a:xfrm>
                <a:prstGeom prst="rect">
                  <a:avLst/>
                </a:prstGeom>
                <a:effectLst/>
              </p:spPr>
            </p:pic>
            <p:pic>
              <p:nvPicPr>
                <p:cNvPr id="75" name="Picture 74">
                  <a:extLst>
                    <a:ext uri="{FF2B5EF4-FFF2-40B4-BE49-F238E27FC236}">
                      <a16:creationId xmlns:a16="http://schemas.microsoft.com/office/drawing/2014/main" id="{3C9F6A0C-F531-F94E-B5BF-C4430F01702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619340" y="3618712"/>
                  <a:ext cx="394997" cy="394997"/>
                </a:xfrm>
                <a:prstGeom prst="rect">
                  <a:avLst/>
                </a:prstGeom>
                <a:effectLst/>
              </p:spPr>
            </p:pic>
            <p:grpSp>
              <p:nvGrpSpPr>
                <p:cNvPr id="76" name="Group 75">
                  <a:extLst>
                    <a:ext uri="{FF2B5EF4-FFF2-40B4-BE49-F238E27FC236}">
                      <a16:creationId xmlns:a16="http://schemas.microsoft.com/office/drawing/2014/main" id="{958FD5CA-8CD1-E54D-8C31-E14C91F88F40}"/>
                    </a:ext>
                  </a:extLst>
                </p:cNvPr>
                <p:cNvGrpSpPr/>
                <p:nvPr/>
              </p:nvGrpSpPr>
              <p:grpSpPr>
                <a:xfrm>
                  <a:off x="9148454" y="1924682"/>
                  <a:ext cx="395117" cy="395117"/>
                  <a:chOff x="2627522" y="1784732"/>
                  <a:chExt cx="3668618" cy="3668618"/>
                </a:xfrm>
                <a:solidFill>
                  <a:schemeClr val="tx1"/>
                </a:solidFill>
              </p:grpSpPr>
              <p:sp>
                <p:nvSpPr>
                  <p:cNvPr id="77" name="Oval 76">
                    <a:extLst>
                      <a:ext uri="{FF2B5EF4-FFF2-40B4-BE49-F238E27FC236}">
                        <a16:creationId xmlns:a16="http://schemas.microsoft.com/office/drawing/2014/main" id="{149586EC-C8CB-504A-9854-CD9022B08AA8}"/>
                      </a:ext>
                    </a:extLst>
                  </p:cNvPr>
                  <p:cNvSpPr/>
                  <p:nvPr/>
                </p:nvSpPr>
                <p:spPr>
                  <a:xfrm>
                    <a:off x="2627522" y="1784732"/>
                    <a:ext cx="3668618" cy="36686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grpSp>
                <p:nvGrpSpPr>
                  <p:cNvPr id="78" name="Group 77">
                    <a:extLst>
                      <a:ext uri="{FF2B5EF4-FFF2-40B4-BE49-F238E27FC236}">
                        <a16:creationId xmlns:a16="http://schemas.microsoft.com/office/drawing/2014/main" id="{F8762ACC-39D4-1740-B7D7-EA785724771E}"/>
                      </a:ext>
                    </a:extLst>
                  </p:cNvPr>
                  <p:cNvGrpSpPr/>
                  <p:nvPr/>
                </p:nvGrpSpPr>
                <p:grpSpPr>
                  <a:xfrm>
                    <a:off x="2963435" y="2273799"/>
                    <a:ext cx="3020986" cy="2693649"/>
                    <a:chOff x="2963435" y="2273799"/>
                    <a:chExt cx="3020986" cy="2693649"/>
                  </a:xfrm>
                  <a:grpFill/>
                </p:grpSpPr>
                <p:sp>
                  <p:nvSpPr>
                    <p:cNvPr id="79" name="Rounded Rectangle 78">
                      <a:extLst>
                        <a:ext uri="{FF2B5EF4-FFF2-40B4-BE49-F238E27FC236}">
                          <a16:creationId xmlns:a16="http://schemas.microsoft.com/office/drawing/2014/main" id="{724A67EF-B619-0748-BE9C-503A47AF2962}"/>
                        </a:ext>
                      </a:extLst>
                    </p:cNvPr>
                    <p:cNvSpPr/>
                    <p:nvPr/>
                  </p:nvSpPr>
                  <p:spPr>
                    <a:xfrm>
                      <a:off x="4021415" y="2273799"/>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0" name="Rounded Rectangle 79">
                      <a:extLst>
                        <a:ext uri="{FF2B5EF4-FFF2-40B4-BE49-F238E27FC236}">
                          <a16:creationId xmlns:a16="http://schemas.microsoft.com/office/drawing/2014/main" id="{67871AD4-87B1-3145-88CB-892F7D4FD648}"/>
                        </a:ext>
                      </a:extLst>
                    </p:cNvPr>
                    <p:cNvSpPr/>
                    <p:nvPr/>
                  </p:nvSpPr>
                  <p:spPr>
                    <a:xfrm>
                      <a:off x="402141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1" name="Rounded Rectangle 80">
                      <a:extLst>
                        <a:ext uri="{FF2B5EF4-FFF2-40B4-BE49-F238E27FC236}">
                          <a16:creationId xmlns:a16="http://schemas.microsoft.com/office/drawing/2014/main" id="{E4C3D2A2-5DD2-B74D-BECB-C0242007EC20}"/>
                        </a:ext>
                      </a:extLst>
                    </p:cNvPr>
                    <p:cNvSpPr/>
                    <p:nvPr/>
                  </p:nvSpPr>
                  <p:spPr>
                    <a:xfrm>
                      <a:off x="4021415" y="4567885"/>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2" name="Rounded Rectangle 81">
                      <a:extLst>
                        <a:ext uri="{FF2B5EF4-FFF2-40B4-BE49-F238E27FC236}">
                          <a16:creationId xmlns:a16="http://schemas.microsoft.com/office/drawing/2014/main" id="{7907D10C-B914-1F4F-A6D7-B7F05764B292}"/>
                        </a:ext>
                      </a:extLst>
                    </p:cNvPr>
                    <p:cNvSpPr/>
                    <p:nvPr/>
                  </p:nvSpPr>
                  <p:spPr>
                    <a:xfrm>
                      <a:off x="349286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3" name="Rounded Rectangle 82">
                      <a:extLst>
                        <a:ext uri="{FF2B5EF4-FFF2-40B4-BE49-F238E27FC236}">
                          <a16:creationId xmlns:a16="http://schemas.microsoft.com/office/drawing/2014/main" id="{A11BEB15-AD8C-5F4D-854D-06ED2C224A0C}"/>
                        </a:ext>
                      </a:extLst>
                    </p:cNvPr>
                    <p:cNvSpPr/>
                    <p:nvPr/>
                  </p:nvSpPr>
                  <p:spPr>
                    <a:xfrm>
                      <a:off x="455928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4" name="Rounded Rectangle 83">
                      <a:extLst>
                        <a:ext uri="{FF2B5EF4-FFF2-40B4-BE49-F238E27FC236}">
                          <a16:creationId xmlns:a16="http://schemas.microsoft.com/office/drawing/2014/main" id="{7B4F812F-FC56-1D46-AE48-603F95A22724}"/>
                        </a:ext>
                      </a:extLst>
                    </p:cNvPr>
                    <p:cNvSpPr/>
                    <p:nvPr/>
                  </p:nvSpPr>
                  <p:spPr>
                    <a:xfrm>
                      <a:off x="349286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5" name="Rounded Rectangle 84">
                      <a:extLst>
                        <a:ext uri="{FF2B5EF4-FFF2-40B4-BE49-F238E27FC236}">
                          <a16:creationId xmlns:a16="http://schemas.microsoft.com/office/drawing/2014/main" id="{07AC7F4C-E033-0344-B84B-A4C6B3C04ACB}"/>
                        </a:ext>
                      </a:extLst>
                    </p:cNvPr>
                    <p:cNvSpPr/>
                    <p:nvPr/>
                  </p:nvSpPr>
                  <p:spPr>
                    <a:xfrm>
                      <a:off x="455928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6" name="Rounded Rectangle 85">
                      <a:extLst>
                        <a:ext uri="{FF2B5EF4-FFF2-40B4-BE49-F238E27FC236}">
                          <a16:creationId xmlns:a16="http://schemas.microsoft.com/office/drawing/2014/main" id="{5F0A19C6-D59C-D649-AB70-F27601197D4E}"/>
                        </a:ext>
                      </a:extLst>
                    </p:cNvPr>
                    <p:cNvSpPr/>
                    <p:nvPr/>
                  </p:nvSpPr>
                  <p:spPr>
                    <a:xfrm>
                      <a:off x="296343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7" name="Rounded Rectangle 86">
                      <a:extLst>
                        <a:ext uri="{FF2B5EF4-FFF2-40B4-BE49-F238E27FC236}">
                          <a16:creationId xmlns:a16="http://schemas.microsoft.com/office/drawing/2014/main" id="{67F5608F-FD4C-2349-AAC8-62BD85E2CAF4}"/>
                        </a:ext>
                      </a:extLst>
                    </p:cNvPr>
                    <p:cNvSpPr/>
                    <p:nvPr/>
                  </p:nvSpPr>
                  <p:spPr>
                    <a:xfrm>
                      <a:off x="5082602" y="3420842"/>
                      <a:ext cx="901819" cy="39956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grpSp>
            </p:grpSp>
          </p:grpSp>
          <p:sp>
            <p:nvSpPr>
              <p:cNvPr id="15" name="TextBox 14">
                <a:extLst>
                  <a:ext uri="{FF2B5EF4-FFF2-40B4-BE49-F238E27FC236}">
                    <a16:creationId xmlns:a16="http://schemas.microsoft.com/office/drawing/2014/main" id="{FE505441-51F6-D641-8C1B-6CC076DFD0AB}"/>
                  </a:ext>
                </a:extLst>
              </p:cNvPr>
              <p:cNvSpPr txBox="1"/>
              <p:nvPr/>
            </p:nvSpPr>
            <p:spPr>
              <a:xfrm>
                <a:off x="9333050" y="1477690"/>
                <a:ext cx="1427902"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Duo</a:t>
                </a:r>
              </a:p>
            </p:txBody>
          </p:sp>
          <p:sp>
            <p:nvSpPr>
              <p:cNvPr id="89" name="TextBox 88">
                <a:extLst>
                  <a:ext uri="{FF2B5EF4-FFF2-40B4-BE49-F238E27FC236}">
                    <a16:creationId xmlns:a16="http://schemas.microsoft.com/office/drawing/2014/main" id="{14339F0A-029C-554D-ABBE-496730C08EE8}"/>
                  </a:ext>
                </a:extLst>
              </p:cNvPr>
              <p:cNvSpPr txBox="1"/>
              <p:nvPr/>
            </p:nvSpPr>
            <p:spPr>
              <a:xfrm>
                <a:off x="9575768" y="2125487"/>
                <a:ext cx="2215873"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AnyConnect®</a:t>
                </a:r>
              </a:p>
            </p:txBody>
          </p:sp>
          <p:sp>
            <p:nvSpPr>
              <p:cNvPr id="90" name="TextBox 89">
                <a:extLst>
                  <a:ext uri="{FF2B5EF4-FFF2-40B4-BE49-F238E27FC236}">
                    <a16:creationId xmlns:a16="http://schemas.microsoft.com/office/drawing/2014/main" id="{E6842F9E-29E5-4044-BFA5-8C726819AC35}"/>
                  </a:ext>
                </a:extLst>
              </p:cNvPr>
              <p:cNvSpPr txBox="1"/>
              <p:nvPr/>
            </p:nvSpPr>
            <p:spPr>
              <a:xfrm>
                <a:off x="9541745" y="2826104"/>
                <a:ext cx="1889542"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Umbrella®</a:t>
                </a:r>
              </a:p>
            </p:txBody>
          </p:sp>
          <p:sp>
            <p:nvSpPr>
              <p:cNvPr id="91" name="TextBox 90">
                <a:extLst>
                  <a:ext uri="{FF2B5EF4-FFF2-40B4-BE49-F238E27FC236}">
                    <a16:creationId xmlns:a16="http://schemas.microsoft.com/office/drawing/2014/main" id="{BBD6AB4A-D7E6-A846-998D-4AF3E024B69C}"/>
                  </a:ext>
                </a:extLst>
              </p:cNvPr>
              <p:cNvSpPr txBox="1"/>
              <p:nvPr/>
            </p:nvSpPr>
            <p:spPr>
              <a:xfrm>
                <a:off x="8879070" y="3471441"/>
                <a:ext cx="2680167"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AMP for Endpoints</a:t>
                </a:r>
              </a:p>
            </p:txBody>
          </p:sp>
        </p:grpSp>
        <p:sp>
          <p:nvSpPr>
            <p:cNvPr id="93" name="Rounded Rectangle 6">
              <a:extLst>
                <a:ext uri="{FF2B5EF4-FFF2-40B4-BE49-F238E27FC236}">
                  <a16:creationId xmlns:a16="http://schemas.microsoft.com/office/drawing/2014/main" id="{30116217-BBAE-4722-816A-15F1D3E6AC06}"/>
                </a:ext>
              </a:extLst>
            </p:cNvPr>
            <p:cNvSpPr/>
            <p:nvPr/>
          </p:nvSpPr>
          <p:spPr>
            <a:xfrm>
              <a:off x="595494" y="5644808"/>
              <a:ext cx="3309252" cy="908679"/>
            </a:xfrm>
            <a:prstGeom prst="roundRect">
              <a:avLst>
                <a:gd name="adj" fmla="val 50000"/>
              </a:avLst>
            </a:prstGeom>
            <a:solidFill>
              <a:schemeClr val="accent1"/>
            </a:solidFill>
            <a:ln>
              <a:noFill/>
            </a:ln>
          </p:spPr>
          <p:txBody>
            <a:bodyPr vert="horz" wrap="square" lIns="0" tIns="0" rIns="0" bIns="0" numCol="1" anchor="ctr" anchorCtr="0" compatLnSpc="1">
              <a:prstTxWarp prst="textNoShape">
                <a:avLst/>
              </a:prstTxWarp>
            </a:bodyPr>
            <a:lstStyle/>
            <a:p>
              <a:pPr algn="ctr" defTabSz="812740" fontAlgn="base">
                <a:spcBef>
                  <a:spcPct val="0"/>
                </a:spcBef>
                <a:spcAft>
                  <a:spcPct val="0"/>
                </a:spcAft>
                <a:buClr>
                  <a:srgbClr val="000000"/>
                </a:buClr>
                <a:defRPr/>
              </a:pPr>
              <a:r>
                <a:rPr lang="en-US" sz="1400" kern="0" dirty="0">
                  <a:solidFill>
                    <a:schemeClr val="bg2"/>
                  </a:solidFill>
                  <a:latin typeface="+mj-lt"/>
                  <a:ea typeface="ＭＳ Ｐゴシック"/>
                  <a:cs typeface="Arial"/>
                  <a:sym typeface="Arial"/>
                </a:rPr>
                <a:t>Enable a remote workforce </a:t>
              </a:r>
              <a:br>
                <a:rPr lang="en-US" sz="1400" kern="0" dirty="0">
                  <a:solidFill>
                    <a:schemeClr val="bg2"/>
                  </a:solidFill>
                  <a:latin typeface="+mj-lt"/>
                  <a:ea typeface="ＭＳ Ｐゴシック"/>
                  <a:cs typeface="Arial"/>
                  <a:sym typeface="Arial"/>
                </a:rPr>
              </a:br>
              <a:r>
                <a:rPr lang="en-US" sz="1400" kern="0" dirty="0">
                  <a:solidFill>
                    <a:schemeClr val="bg2"/>
                  </a:solidFill>
                  <a:latin typeface="+mj-lt"/>
                  <a:ea typeface="ＭＳ Ｐゴシック"/>
                  <a:cs typeface="Arial"/>
                  <a:sym typeface="Arial"/>
                </a:rPr>
                <a:t>with cloud-based tools</a:t>
              </a:r>
              <a:endParaRPr lang="en-US" sz="1400" kern="0" dirty="0">
                <a:solidFill>
                  <a:schemeClr val="bg2"/>
                </a:solidFill>
                <a:latin typeface="+mj-lt"/>
                <a:ea typeface="ＭＳ Ｐゴシック" charset="0"/>
                <a:cs typeface="Arial"/>
                <a:sym typeface="Arial"/>
              </a:endParaRPr>
            </a:p>
          </p:txBody>
        </p:sp>
        <p:sp>
          <p:nvSpPr>
            <p:cNvPr id="95" name="Rounded Rectangle 7">
              <a:extLst>
                <a:ext uri="{FF2B5EF4-FFF2-40B4-BE49-F238E27FC236}">
                  <a16:creationId xmlns:a16="http://schemas.microsoft.com/office/drawing/2014/main" id="{2AA7E496-D80D-40AF-A8AC-511DC5DA8F9B}"/>
                </a:ext>
              </a:extLst>
            </p:cNvPr>
            <p:cNvSpPr/>
            <p:nvPr/>
          </p:nvSpPr>
          <p:spPr>
            <a:xfrm>
              <a:off x="4471723" y="5644808"/>
              <a:ext cx="3291629" cy="908679"/>
            </a:xfrm>
            <a:prstGeom prst="roundRect">
              <a:avLst>
                <a:gd name="adj" fmla="val 50000"/>
              </a:avLst>
            </a:prstGeom>
            <a:solidFill>
              <a:schemeClr val="accent2"/>
            </a:solidFill>
            <a:ln>
              <a:noFill/>
            </a:ln>
          </p:spPr>
          <p:txBody>
            <a:bodyPr vert="horz" wrap="square" lIns="0" tIns="0" rIns="0" bIns="0" numCol="1" anchor="ctr" anchorCtr="0" compatLnSpc="1">
              <a:prstTxWarp prst="textNoShape">
                <a:avLst/>
              </a:prstTxWarp>
            </a:bodyPr>
            <a:lstStyle/>
            <a:p>
              <a:pPr algn="ctr" defTabSz="812740" fontAlgn="base">
                <a:spcBef>
                  <a:spcPct val="0"/>
                </a:spcBef>
                <a:spcAft>
                  <a:spcPct val="0"/>
                </a:spcAft>
                <a:buClr>
                  <a:srgbClr val="000000"/>
                </a:buClr>
                <a:defRPr/>
              </a:pPr>
              <a:r>
                <a:rPr lang="en-US" sz="1400" kern="0" dirty="0">
                  <a:solidFill>
                    <a:schemeClr val="bg2"/>
                  </a:solidFill>
                  <a:latin typeface="+mj-lt"/>
                  <a:cs typeface="Arial"/>
                  <a:sym typeface="Arial"/>
                </a:rPr>
                <a:t>Gain flexibility, agility, and security </a:t>
              </a:r>
              <a:br>
                <a:rPr lang="en-US" sz="1400" kern="0" dirty="0">
                  <a:solidFill>
                    <a:schemeClr val="bg2"/>
                  </a:solidFill>
                  <a:latin typeface="+mj-lt"/>
                  <a:cs typeface="Arial"/>
                  <a:sym typeface="Arial"/>
                </a:rPr>
              </a:br>
              <a:r>
                <a:rPr lang="en-US" sz="1400" kern="0" dirty="0">
                  <a:solidFill>
                    <a:schemeClr val="bg2"/>
                  </a:solidFill>
                  <a:latin typeface="+mj-lt"/>
                  <a:cs typeface="Arial"/>
                  <a:sym typeface="Arial"/>
                </a:rPr>
                <a:t>by using cloud-based solutions </a:t>
              </a:r>
              <a:endParaRPr lang="en-US" sz="1400" kern="0" dirty="0">
                <a:solidFill>
                  <a:schemeClr val="bg2"/>
                </a:solidFill>
                <a:latin typeface="+mj-lt"/>
                <a:ea typeface="ＭＳ Ｐゴシック" charset="0"/>
                <a:cs typeface="Arial"/>
                <a:sym typeface="Arial"/>
              </a:endParaRPr>
            </a:p>
          </p:txBody>
        </p:sp>
        <p:sp>
          <p:nvSpPr>
            <p:cNvPr id="96" name="Rounded Rectangle 8">
              <a:extLst>
                <a:ext uri="{FF2B5EF4-FFF2-40B4-BE49-F238E27FC236}">
                  <a16:creationId xmlns:a16="http://schemas.microsoft.com/office/drawing/2014/main" id="{F8BDA0E1-0ECC-462A-A029-6A8BFF2A82A3}"/>
                </a:ext>
              </a:extLst>
            </p:cNvPr>
            <p:cNvSpPr/>
            <p:nvPr/>
          </p:nvSpPr>
          <p:spPr>
            <a:xfrm>
              <a:off x="8330329" y="5644808"/>
              <a:ext cx="3222304" cy="908679"/>
            </a:xfrm>
            <a:prstGeom prst="roundRect">
              <a:avLst>
                <a:gd name="adj" fmla="val 50000"/>
              </a:avLst>
            </a:prstGeom>
            <a:solidFill>
              <a:schemeClr val="accent5"/>
            </a:solidFill>
            <a:ln>
              <a:noFill/>
            </a:ln>
          </p:spPr>
          <p:txBody>
            <a:bodyPr vert="horz" wrap="square" lIns="0" tIns="0" rIns="0" bIns="0" numCol="1" anchor="ctr" anchorCtr="0" compatLnSpc="1">
              <a:prstTxWarp prst="textNoShape">
                <a:avLst/>
              </a:prstTxWarp>
            </a:bodyPr>
            <a:lstStyle/>
            <a:p>
              <a:pPr algn="ctr" defTabSz="812740" fontAlgn="base">
                <a:spcBef>
                  <a:spcPct val="0"/>
                </a:spcBef>
                <a:spcAft>
                  <a:spcPct val="0"/>
                </a:spcAft>
                <a:buClr>
                  <a:srgbClr val="000000"/>
                </a:buClr>
                <a:defRPr/>
              </a:pPr>
              <a:r>
                <a:rPr lang="en-US" sz="1400" kern="0" dirty="0">
                  <a:solidFill>
                    <a:schemeClr val="bg2"/>
                  </a:solidFill>
                  <a:latin typeface="+mj-lt"/>
                  <a:cs typeface="Arial"/>
                  <a:sym typeface="Arial"/>
                </a:rPr>
                <a:t>Get access to enterprise-grade technologies</a:t>
              </a:r>
              <a:endParaRPr lang="en-US" sz="1400" kern="0" dirty="0">
                <a:solidFill>
                  <a:schemeClr val="bg2"/>
                </a:solidFill>
                <a:latin typeface="+mj-lt"/>
                <a:ea typeface="ＭＳ Ｐゴシック" charset="0"/>
                <a:cs typeface="Arial"/>
                <a:sym typeface="Arial"/>
              </a:endParaRPr>
            </a:p>
          </p:txBody>
        </p:sp>
        <p:grpSp>
          <p:nvGrpSpPr>
            <p:cNvPr id="3" name="Group 2">
              <a:extLst>
                <a:ext uri="{FF2B5EF4-FFF2-40B4-BE49-F238E27FC236}">
                  <a16:creationId xmlns:a16="http://schemas.microsoft.com/office/drawing/2014/main" id="{A96CE2D2-F794-4F48-BD0D-4EBFBE4EBFF2}"/>
                </a:ext>
              </a:extLst>
            </p:cNvPr>
            <p:cNvGrpSpPr/>
            <p:nvPr/>
          </p:nvGrpSpPr>
          <p:grpSpPr>
            <a:xfrm>
              <a:off x="6421447" y="4101979"/>
              <a:ext cx="1554710" cy="1245420"/>
              <a:chOff x="5932495" y="4012418"/>
              <a:chExt cx="1554710" cy="1245420"/>
            </a:xfrm>
          </p:grpSpPr>
          <p:sp>
            <p:nvSpPr>
              <p:cNvPr id="146" name="Rounded Rectangle 145">
                <a:extLst>
                  <a:ext uri="{FF2B5EF4-FFF2-40B4-BE49-F238E27FC236}">
                    <a16:creationId xmlns:a16="http://schemas.microsoft.com/office/drawing/2014/main" id="{37F52FED-8153-C244-ACFC-271A1ED8008C}"/>
                  </a:ext>
                </a:extLst>
              </p:cNvPr>
              <p:cNvSpPr/>
              <p:nvPr/>
            </p:nvSpPr>
            <p:spPr>
              <a:xfrm>
                <a:off x="5942133" y="4012418"/>
                <a:ext cx="1522854" cy="1239820"/>
              </a:xfrm>
              <a:prstGeom prst="roundRect">
                <a:avLst/>
              </a:prstGeom>
              <a:solidFill>
                <a:schemeClr val="accent3">
                  <a:lumMod val="25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grpSp>
            <p:nvGrpSpPr>
              <p:cNvPr id="154" name="Group 153">
                <a:extLst>
                  <a:ext uri="{FF2B5EF4-FFF2-40B4-BE49-F238E27FC236}">
                    <a16:creationId xmlns:a16="http://schemas.microsoft.com/office/drawing/2014/main" id="{2735BA5B-8C0A-47AE-82AC-37F3A21E847F}"/>
                  </a:ext>
                </a:extLst>
              </p:cNvPr>
              <p:cNvGrpSpPr/>
              <p:nvPr/>
            </p:nvGrpSpPr>
            <p:grpSpPr>
              <a:xfrm>
                <a:off x="6184756" y="4113103"/>
                <a:ext cx="722443" cy="616191"/>
                <a:chOff x="4282470" y="2445151"/>
                <a:chExt cx="783751" cy="668482"/>
              </a:xfrm>
            </p:grpSpPr>
            <p:grpSp>
              <p:nvGrpSpPr>
                <p:cNvPr id="155" name="Group 154">
                  <a:extLst>
                    <a:ext uri="{FF2B5EF4-FFF2-40B4-BE49-F238E27FC236}">
                      <a16:creationId xmlns:a16="http://schemas.microsoft.com/office/drawing/2014/main" id="{FD69AF99-713F-49B7-81A0-E180571C5347}"/>
                    </a:ext>
                  </a:extLst>
                </p:cNvPr>
                <p:cNvGrpSpPr>
                  <a:grpSpLocks noChangeAspect="1"/>
                </p:cNvGrpSpPr>
                <p:nvPr/>
              </p:nvGrpSpPr>
              <p:grpSpPr>
                <a:xfrm>
                  <a:off x="4282470" y="2445151"/>
                  <a:ext cx="661224" cy="511536"/>
                  <a:chOff x="2534696" y="4341496"/>
                  <a:chExt cx="507985" cy="392988"/>
                </a:xfrm>
              </p:grpSpPr>
              <p:sp>
                <p:nvSpPr>
                  <p:cNvPr id="181" name="Freeform 279">
                    <a:extLst>
                      <a:ext uri="{FF2B5EF4-FFF2-40B4-BE49-F238E27FC236}">
                        <a16:creationId xmlns:a16="http://schemas.microsoft.com/office/drawing/2014/main" id="{4F08C87C-CEA9-47C6-AA92-E7AD21D7EA01}"/>
                      </a:ext>
                    </a:extLst>
                  </p:cNvPr>
                  <p:cNvSpPr>
                    <a:spLocks noChangeAspect="1"/>
                  </p:cNvSpPr>
                  <p:nvPr/>
                </p:nvSpPr>
                <p:spPr bwMode="auto">
                  <a:xfrm>
                    <a:off x="2610694" y="4431493"/>
                    <a:ext cx="356989" cy="302991"/>
                  </a:xfrm>
                  <a:custGeom>
                    <a:avLst/>
                    <a:gdLst>
                      <a:gd name="T0" fmla="*/ 75 w 151"/>
                      <a:gd name="T1" fmla="*/ 0 h 128"/>
                      <a:gd name="T2" fmla="*/ 0 w 151"/>
                      <a:gd name="T3" fmla="*/ 58 h 128"/>
                      <a:gd name="T4" fmla="*/ 0 w 151"/>
                      <a:gd name="T5" fmla="*/ 128 h 128"/>
                      <a:gd name="T6" fmla="*/ 55 w 151"/>
                      <a:gd name="T7" fmla="*/ 128 h 128"/>
                      <a:gd name="T8" fmla="*/ 55 w 151"/>
                      <a:gd name="T9" fmla="*/ 98 h 128"/>
                      <a:gd name="T10" fmla="*/ 75 w 151"/>
                      <a:gd name="T11" fmla="*/ 78 h 128"/>
                      <a:gd name="T12" fmla="*/ 75 w 151"/>
                      <a:gd name="T13" fmla="*/ 78 h 128"/>
                      <a:gd name="T14" fmla="*/ 96 w 151"/>
                      <a:gd name="T15" fmla="*/ 98 h 128"/>
                      <a:gd name="T16" fmla="*/ 96 w 151"/>
                      <a:gd name="T17" fmla="*/ 128 h 128"/>
                      <a:gd name="T18" fmla="*/ 151 w 151"/>
                      <a:gd name="T19" fmla="*/ 128 h 128"/>
                      <a:gd name="T20" fmla="*/ 151 w 151"/>
                      <a:gd name="T21" fmla="*/ 58 h 128"/>
                      <a:gd name="T22" fmla="*/ 75 w 151"/>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8">
                        <a:moveTo>
                          <a:pt x="75" y="0"/>
                        </a:moveTo>
                        <a:cubicBezTo>
                          <a:pt x="0" y="58"/>
                          <a:pt x="0" y="58"/>
                          <a:pt x="0" y="58"/>
                        </a:cubicBezTo>
                        <a:cubicBezTo>
                          <a:pt x="0" y="128"/>
                          <a:pt x="0" y="128"/>
                          <a:pt x="0" y="128"/>
                        </a:cubicBezTo>
                        <a:cubicBezTo>
                          <a:pt x="55" y="128"/>
                          <a:pt x="55" y="128"/>
                          <a:pt x="55" y="128"/>
                        </a:cubicBezTo>
                        <a:cubicBezTo>
                          <a:pt x="55" y="98"/>
                          <a:pt x="55" y="98"/>
                          <a:pt x="55" y="98"/>
                        </a:cubicBezTo>
                        <a:cubicBezTo>
                          <a:pt x="55" y="87"/>
                          <a:pt x="64" y="78"/>
                          <a:pt x="75" y="78"/>
                        </a:cubicBezTo>
                        <a:cubicBezTo>
                          <a:pt x="75" y="78"/>
                          <a:pt x="75" y="78"/>
                          <a:pt x="75" y="78"/>
                        </a:cubicBezTo>
                        <a:cubicBezTo>
                          <a:pt x="87" y="78"/>
                          <a:pt x="96" y="87"/>
                          <a:pt x="96" y="98"/>
                        </a:cubicBezTo>
                        <a:cubicBezTo>
                          <a:pt x="96" y="128"/>
                          <a:pt x="96" y="128"/>
                          <a:pt x="96" y="128"/>
                        </a:cubicBezTo>
                        <a:cubicBezTo>
                          <a:pt x="151" y="128"/>
                          <a:pt x="151" y="128"/>
                          <a:pt x="151" y="128"/>
                        </a:cubicBezTo>
                        <a:cubicBezTo>
                          <a:pt x="151" y="58"/>
                          <a:pt x="151" y="58"/>
                          <a:pt x="151" y="58"/>
                        </a:cubicBezTo>
                        <a:lnTo>
                          <a:pt x="7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82" name="Freeform 280">
                    <a:extLst>
                      <a:ext uri="{FF2B5EF4-FFF2-40B4-BE49-F238E27FC236}">
                        <a16:creationId xmlns:a16="http://schemas.microsoft.com/office/drawing/2014/main" id="{BB81C0DD-3B21-4AF8-ABA8-117A83DAC539}"/>
                      </a:ext>
                    </a:extLst>
                  </p:cNvPr>
                  <p:cNvSpPr>
                    <a:spLocks noChangeAspect="1"/>
                  </p:cNvSpPr>
                  <p:nvPr/>
                </p:nvSpPr>
                <p:spPr bwMode="auto">
                  <a:xfrm>
                    <a:off x="2766689" y="4341496"/>
                    <a:ext cx="275992" cy="217993"/>
                  </a:xfrm>
                  <a:custGeom>
                    <a:avLst/>
                    <a:gdLst>
                      <a:gd name="T0" fmla="*/ 107 w 117"/>
                      <a:gd name="T1" fmla="*/ 92 h 92"/>
                      <a:gd name="T2" fmla="*/ 102 w 117"/>
                      <a:gd name="T3" fmla="*/ 90 h 92"/>
                      <a:gd name="T4" fmla="*/ 4 w 117"/>
                      <a:gd name="T5" fmla="*/ 16 h 92"/>
                      <a:gd name="T6" fmla="*/ 3 w 117"/>
                      <a:gd name="T7" fmla="*/ 5 h 92"/>
                      <a:gd name="T8" fmla="*/ 15 w 117"/>
                      <a:gd name="T9" fmla="*/ 3 h 92"/>
                      <a:gd name="T10" fmla="*/ 113 w 117"/>
                      <a:gd name="T11" fmla="*/ 77 h 92"/>
                      <a:gd name="T12" fmla="*/ 114 w 117"/>
                      <a:gd name="T13" fmla="*/ 89 h 92"/>
                      <a:gd name="T14" fmla="*/ 107 w 11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92">
                        <a:moveTo>
                          <a:pt x="107" y="92"/>
                        </a:moveTo>
                        <a:cubicBezTo>
                          <a:pt x="106" y="92"/>
                          <a:pt x="104" y="92"/>
                          <a:pt x="102" y="90"/>
                        </a:cubicBezTo>
                        <a:cubicBezTo>
                          <a:pt x="4" y="16"/>
                          <a:pt x="4" y="16"/>
                          <a:pt x="4" y="16"/>
                        </a:cubicBezTo>
                        <a:cubicBezTo>
                          <a:pt x="1" y="14"/>
                          <a:pt x="0" y="8"/>
                          <a:pt x="3" y="5"/>
                        </a:cubicBezTo>
                        <a:cubicBezTo>
                          <a:pt x="6" y="1"/>
                          <a:pt x="11" y="0"/>
                          <a:pt x="15" y="3"/>
                        </a:cubicBezTo>
                        <a:cubicBezTo>
                          <a:pt x="113" y="77"/>
                          <a:pt x="113" y="77"/>
                          <a:pt x="113" y="77"/>
                        </a:cubicBezTo>
                        <a:cubicBezTo>
                          <a:pt x="116" y="80"/>
                          <a:pt x="117" y="85"/>
                          <a:pt x="114" y="89"/>
                        </a:cubicBezTo>
                        <a:cubicBezTo>
                          <a:pt x="113" y="91"/>
                          <a:pt x="110" y="92"/>
                          <a:pt x="107" y="9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83" name="Freeform 281">
                    <a:extLst>
                      <a:ext uri="{FF2B5EF4-FFF2-40B4-BE49-F238E27FC236}">
                        <a16:creationId xmlns:a16="http://schemas.microsoft.com/office/drawing/2014/main" id="{21801C55-D323-423A-A604-249F37116966}"/>
                      </a:ext>
                    </a:extLst>
                  </p:cNvPr>
                  <p:cNvSpPr>
                    <a:spLocks noChangeAspect="1"/>
                  </p:cNvSpPr>
                  <p:nvPr/>
                </p:nvSpPr>
                <p:spPr bwMode="auto">
                  <a:xfrm>
                    <a:off x="2534696" y="4341496"/>
                    <a:ext cx="276992" cy="217993"/>
                  </a:xfrm>
                  <a:custGeom>
                    <a:avLst/>
                    <a:gdLst>
                      <a:gd name="T0" fmla="*/ 10 w 117"/>
                      <a:gd name="T1" fmla="*/ 92 h 92"/>
                      <a:gd name="T2" fmla="*/ 3 w 117"/>
                      <a:gd name="T3" fmla="*/ 89 h 92"/>
                      <a:gd name="T4" fmla="*/ 4 w 117"/>
                      <a:gd name="T5" fmla="*/ 77 h 92"/>
                      <a:gd name="T6" fmla="*/ 102 w 117"/>
                      <a:gd name="T7" fmla="*/ 3 h 92"/>
                      <a:gd name="T8" fmla="*/ 114 w 117"/>
                      <a:gd name="T9" fmla="*/ 5 h 92"/>
                      <a:gd name="T10" fmla="*/ 113 w 117"/>
                      <a:gd name="T11" fmla="*/ 16 h 92"/>
                      <a:gd name="T12" fmla="*/ 15 w 117"/>
                      <a:gd name="T13" fmla="*/ 90 h 92"/>
                      <a:gd name="T14" fmla="*/ 10 w 11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92">
                        <a:moveTo>
                          <a:pt x="10" y="92"/>
                        </a:moveTo>
                        <a:cubicBezTo>
                          <a:pt x="7" y="92"/>
                          <a:pt x="4" y="91"/>
                          <a:pt x="3" y="89"/>
                        </a:cubicBezTo>
                        <a:cubicBezTo>
                          <a:pt x="0" y="85"/>
                          <a:pt x="1" y="80"/>
                          <a:pt x="4" y="77"/>
                        </a:cubicBezTo>
                        <a:cubicBezTo>
                          <a:pt x="102" y="3"/>
                          <a:pt x="102" y="3"/>
                          <a:pt x="102" y="3"/>
                        </a:cubicBezTo>
                        <a:cubicBezTo>
                          <a:pt x="106" y="0"/>
                          <a:pt x="111" y="1"/>
                          <a:pt x="114" y="5"/>
                        </a:cubicBezTo>
                        <a:cubicBezTo>
                          <a:pt x="117" y="8"/>
                          <a:pt x="116" y="14"/>
                          <a:pt x="113" y="16"/>
                        </a:cubicBezTo>
                        <a:cubicBezTo>
                          <a:pt x="15" y="90"/>
                          <a:pt x="15" y="90"/>
                          <a:pt x="15" y="90"/>
                        </a:cubicBezTo>
                        <a:cubicBezTo>
                          <a:pt x="13" y="92"/>
                          <a:pt x="11" y="92"/>
                          <a:pt x="10" y="9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grpSp>
            <p:grpSp>
              <p:nvGrpSpPr>
                <p:cNvPr id="156" name="Group 155">
                  <a:extLst>
                    <a:ext uri="{FF2B5EF4-FFF2-40B4-BE49-F238E27FC236}">
                      <a16:creationId xmlns:a16="http://schemas.microsoft.com/office/drawing/2014/main" id="{BD3C1F8F-A795-4919-BF92-7498CCBB8904}"/>
                    </a:ext>
                  </a:extLst>
                </p:cNvPr>
                <p:cNvGrpSpPr/>
                <p:nvPr/>
              </p:nvGrpSpPr>
              <p:grpSpPr>
                <a:xfrm>
                  <a:off x="4722791" y="2499174"/>
                  <a:ext cx="343430" cy="614459"/>
                  <a:chOff x="-11249025" y="-185738"/>
                  <a:chExt cx="3524250" cy="6305551"/>
                </a:xfrm>
              </p:grpSpPr>
              <p:sp>
                <p:nvSpPr>
                  <p:cNvPr id="157" name="Freeform 14">
                    <a:extLst>
                      <a:ext uri="{FF2B5EF4-FFF2-40B4-BE49-F238E27FC236}">
                        <a16:creationId xmlns:a16="http://schemas.microsoft.com/office/drawing/2014/main" id="{83F869DB-3A6A-4539-8DED-9AA5FD8BA62A}"/>
                      </a:ext>
                    </a:extLst>
                  </p:cNvPr>
                  <p:cNvSpPr>
                    <a:spLocks/>
                  </p:cNvSpPr>
                  <p:nvPr/>
                </p:nvSpPr>
                <p:spPr bwMode="auto">
                  <a:xfrm>
                    <a:off x="-9070975" y="2119312"/>
                    <a:ext cx="1009650" cy="1009650"/>
                  </a:xfrm>
                  <a:custGeom>
                    <a:avLst/>
                    <a:gdLst>
                      <a:gd name="T0" fmla="*/ 636 w 636"/>
                      <a:gd name="T1" fmla="*/ 318 h 636"/>
                      <a:gd name="T2" fmla="*/ 630 w 636"/>
                      <a:gd name="T3" fmla="*/ 382 h 636"/>
                      <a:gd name="T4" fmla="*/ 612 w 636"/>
                      <a:gd name="T5" fmla="*/ 440 h 636"/>
                      <a:gd name="T6" fmla="*/ 582 w 636"/>
                      <a:gd name="T7" fmla="*/ 494 h 636"/>
                      <a:gd name="T8" fmla="*/ 544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4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6 w 636"/>
                      <a:gd name="T39" fmla="*/ 194 h 636"/>
                      <a:gd name="T40" fmla="*/ 54 w 636"/>
                      <a:gd name="T41" fmla="*/ 140 h 636"/>
                      <a:gd name="T42" fmla="*/ 94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2" y="440"/>
                        </a:lnTo>
                        <a:lnTo>
                          <a:pt x="598" y="468"/>
                        </a:lnTo>
                        <a:lnTo>
                          <a:pt x="582" y="494"/>
                        </a:lnTo>
                        <a:lnTo>
                          <a:pt x="564" y="520"/>
                        </a:lnTo>
                        <a:lnTo>
                          <a:pt x="544"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4" y="542"/>
                        </a:lnTo>
                        <a:lnTo>
                          <a:pt x="74" y="520"/>
                        </a:lnTo>
                        <a:lnTo>
                          <a:pt x="54" y="494"/>
                        </a:lnTo>
                        <a:lnTo>
                          <a:pt x="38" y="468"/>
                        </a:lnTo>
                        <a:lnTo>
                          <a:pt x="26" y="440"/>
                        </a:lnTo>
                        <a:lnTo>
                          <a:pt x="14" y="412"/>
                        </a:lnTo>
                        <a:lnTo>
                          <a:pt x="6" y="382"/>
                        </a:lnTo>
                        <a:lnTo>
                          <a:pt x="2" y="350"/>
                        </a:lnTo>
                        <a:lnTo>
                          <a:pt x="0" y="318"/>
                        </a:lnTo>
                        <a:lnTo>
                          <a:pt x="0" y="318"/>
                        </a:lnTo>
                        <a:lnTo>
                          <a:pt x="2" y="284"/>
                        </a:lnTo>
                        <a:lnTo>
                          <a:pt x="6" y="254"/>
                        </a:lnTo>
                        <a:lnTo>
                          <a:pt x="14" y="222"/>
                        </a:lnTo>
                        <a:lnTo>
                          <a:pt x="26" y="194"/>
                        </a:lnTo>
                        <a:lnTo>
                          <a:pt x="38" y="166"/>
                        </a:lnTo>
                        <a:lnTo>
                          <a:pt x="54" y="140"/>
                        </a:lnTo>
                        <a:lnTo>
                          <a:pt x="74" y="114"/>
                        </a:lnTo>
                        <a:lnTo>
                          <a:pt x="94"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4" y="92"/>
                        </a:lnTo>
                        <a:lnTo>
                          <a:pt x="564" y="114"/>
                        </a:lnTo>
                        <a:lnTo>
                          <a:pt x="582" y="140"/>
                        </a:lnTo>
                        <a:lnTo>
                          <a:pt x="598" y="166"/>
                        </a:lnTo>
                        <a:lnTo>
                          <a:pt x="612" y="194"/>
                        </a:lnTo>
                        <a:lnTo>
                          <a:pt x="622" y="222"/>
                        </a:lnTo>
                        <a:lnTo>
                          <a:pt x="630" y="254"/>
                        </a:lnTo>
                        <a:lnTo>
                          <a:pt x="634" y="284"/>
                        </a:lnTo>
                        <a:lnTo>
                          <a:pt x="636"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58" name="Freeform 16">
                    <a:extLst>
                      <a:ext uri="{FF2B5EF4-FFF2-40B4-BE49-F238E27FC236}">
                        <a16:creationId xmlns:a16="http://schemas.microsoft.com/office/drawing/2014/main" id="{2EA766A0-806E-434A-97D1-38985587E256}"/>
                      </a:ext>
                    </a:extLst>
                  </p:cNvPr>
                  <p:cNvSpPr>
                    <a:spLocks/>
                  </p:cNvSpPr>
                  <p:nvPr/>
                </p:nvSpPr>
                <p:spPr bwMode="auto">
                  <a:xfrm>
                    <a:off x="-10963274" y="2119313"/>
                    <a:ext cx="1009650" cy="1009650"/>
                  </a:xfrm>
                  <a:custGeom>
                    <a:avLst/>
                    <a:gdLst>
                      <a:gd name="T0" fmla="*/ 636 w 636"/>
                      <a:gd name="T1" fmla="*/ 318 h 636"/>
                      <a:gd name="T2" fmla="*/ 630 w 636"/>
                      <a:gd name="T3" fmla="*/ 382 h 636"/>
                      <a:gd name="T4" fmla="*/ 610 w 636"/>
                      <a:gd name="T5" fmla="*/ 440 h 636"/>
                      <a:gd name="T6" fmla="*/ 582 w 636"/>
                      <a:gd name="T7" fmla="*/ 494 h 636"/>
                      <a:gd name="T8" fmla="*/ 542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2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4 w 636"/>
                      <a:gd name="T39" fmla="*/ 194 h 636"/>
                      <a:gd name="T40" fmla="*/ 54 w 636"/>
                      <a:gd name="T41" fmla="*/ 140 h 636"/>
                      <a:gd name="T42" fmla="*/ 92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0" y="440"/>
                        </a:lnTo>
                        <a:lnTo>
                          <a:pt x="598" y="468"/>
                        </a:lnTo>
                        <a:lnTo>
                          <a:pt x="582" y="494"/>
                        </a:lnTo>
                        <a:lnTo>
                          <a:pt x="564" y="520"/>
                        </a:lnTo>
                        <a:lnTo>
                          <a:pt x="542"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2" y="542"/>
                        </a:lnTo>
                        <a:lnTo>
                          <a:pt x="72" y="520"/>
                        </a:lnTo>
                        <a:lnTo>
                          <a:pt x="54" y="494"/>
                        </a:lnTo>
                        <a:lnTo>
                          <a:pt x="38" y="468"/>
                        </a:lnTo>
                        <a:lnTo>
                          <a:pt x="24" y="440"/>
                        </a:lnTo>
                        <a:lnTo>
                          <a:pt x="14" y="412"/>
                        </a:lnTo>
                        <a:lnTo>
                          <a:pt x="6" y="382"/>
                        </a:lnTo>
                        <a:lnTo>
                          <a:pt x="2" y="350"/>
                        </a:lnTo>
                        <a:lnTo>
                          <a:pt x="0" y="318"/>
                        </a:lnTo>
                        <a:lnTo>
                          <a:pt x="0" y="318"/>
                        </a:lnTo>
                        <a:lnTo>
                          <a:pt x="2" y="284"/>
                        </a:lnTo>
                        <a:lnTo>
                          <a:pt x="6" y="254"/>
                        </a:lnTo>
                        <a:lnTo>
                          <a:pt x="14" y="222"/>
                        </a:lnTo>
                        <a:lnTo>
                          <a:pt x="24" y="194"/>
                        </a:lnTo>
                        <a:lnTo>
                          <a:pt x="38" y="166"/>
                        </a:lnTo>
                        <a:lnTo>
                          <a:pt x="54" y="140"/>
                        </a:lnTo>
                        <a:lnTo>
                          <a:pt x="72" y="114"/>
                        </a:lnTo>
                        <a:lnTo>
                          <a:pt x="92"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2" y="92"/>
                        </a:lnTo>
                        <a:lnTo>
                          <a:pt x="564" y="114"/>
                        </a:lnTo>
                        <a:lnTo>
                          <a:pt x="582" y="140"/>
                        </a:lnTo>
                        <a:lnTo>
                          <a:pt x="598" y="166"/>
                        </a:lnTo>
                        <a:lnTo>
                          <a:pt x="610" y="194"/>
                        </a:lnTo>
                        <a:lnTo>
                          <a:pt x="622" y="222"/>
                        </a:lnTo>
                        <a:lnTo>
                          <a:pt x="630" y="254"/>
                        </a:lnTo>
                        <a:lnTo>
                          <a:pt x="634" y="284"/>
                        </a:lnTo>
                        <a:lnTo>
                          <a:pt x="636"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59" name="Freeform 17">
                    <a:extLst>
                      <a:ext uri="{FF2B5EF4-FFF2-40B4-BE49-F238E27FC236}">
                        <a16:creationId xmlns:a16="http://schemas.microsoft.com/office/drawing/2014/main" id="{AAEC0AA5-57A0-4C53-81B1-0816937EEA17}"/>
                      </a:ext>
                    </a:extLst>
                  </p:cNvPr>
                  <p:cNvSpPr>
                    <a:spLocks/>
                  </p:cNvSpPr>
                  <p:nvPr/>
                </p:nvSpPr>
                <p:spPr bwMode="auto">
                  <a:xfrm>
                    <a:off x="-10963275" y="2119312"/>
                    <a:ext cx="1009650" cy="1009650"/>
                  </a:xfrm>
                  <a:custGeom>
                    <a:avLst/>
                    <a:gdLst>
                      <a:gd name="T0" fmla="*/ 636 w 636"/>
                      <a:gd name="T1" fmla="*/ 318 h 636"/>
                      <a:gd name="T2" fmla="*/ 630 w 636"/>
                      <a:gd name="T3" fmla="*/ 382 h 636"/>
                      <a:gd name="T4" fmla="*/ 610 w 636"/>
                      <a:gd name="T5" fmla="*/ 440 h 636"/>
                      <a:gd name="T6" fmla="*/ 582 w 636"/>
                      <a:gd name="T7" fmla="*/ 494 h 636"/>
                      <a:gd name="T8" fmla="*/ 542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2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4 w 636"/>
                      <a:gd name="T39" fmla="*/ 194 h 636"/>
                      <a:gd name="T40" fmla="*/ 54 w 636"/>
                      <a:gd name="T41" fmla="*/ 140 h 636"/>
                      <a:gd name="T42" fmla="*/ 92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0" y="440"/>
                        </a:lnTo>
                        <a:lnTo>
                          <a:pt x="598" y="468"/>
                        </a:lnTo>
                        <a:lnTo>
                          <a:pt x="582" y="494"/>
                        </a:lnTo>
                        <a:lnTo>
                          <a:pt x="564" y="520"/>
                        </a:lnTo>
                        <a:lnTo>
                          <a:pt x="542"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2" y="542"/>
                        </a:lnTo>
                        <a:lnTo>
                          <a:pt x="72" y="520"/>
                        </a:lnTo>
                        <a:lnTo>
                          <a:pt x="54" y="494"/>
                        </a:lnTo>
                        <a:lnTo>
                          <a:pt x="38" y="468"/>
                        </a:lnTo>
                        <a:lnTo>
                          <a:pt x="24" y="440"/>
                        </a:lnTo>
                        <a:lnTo>
                          <a:pt x="14" y="412"/>
                        </a:lnTo>
                        <a:lnTo>
                          <a:pt x="6" y="382"/>
                        </a:lnTo>
                        <a:lnTo>
                          <a:pt x="2" y="350"/>
                        </a:lnTo>
                        <a:lnTo>
                          <a:pt x="0" y="318"/>
                        </a:lnTo>
                        <a:lnTo>
                          <a:pt x="0" y="318"/>
                        </a:lnTo>
                        <a:lnTo>
                          <a:pt x="2" y="284"/>
                        </a:lnTo>
                        <a:lnTo>
                          <a:pt x="6" y="254"/>
                        </a:lnTo>
                        <a:lnTo>
                          <a:pt x="14" y="222"/>
                        </a:lnTo>
                        <a:lnTo>
                          <a:pt x="24" y="194"/>
                        </a:lnTo>
                        <a:lnTo>
                          <a:pt x="38" y="166"/>
                        </a:lnTo>
                        <a:lnTo>
                          <a:pt x="54" y="140"/>
                        </a:lnTo>
                        <a:lnTo>
                          <a:pt x="72" y="114"/>
                        </a:lnTo>
                        <a:lnTo>
                          <a:pt x="92"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2" y="92"/>
                        </a:lnTo>
                        <a:lnTo>
                          <a:pt x="564" y="114"/>
                        </a:lnTo>
                        <a:lnTo>
                          <a:pt x="582" y="140"/>
                        </a:lnTo>
                        <a:lnTo>
                          <a:pt x="598" y="166"/>
                        </a:lnTo>
                        <a:lnTo>
                          <a:pt x="610" y="194"/>
                        </a:lnTo>
                        <a:lnTo>
                          <a:pt x="622" y="222"/>
                        </a:lnTo>
                        <a:lnTo>
                          <a:pt x="630" y="254"/>
                        </a:lnTo>
                        <a:lnTo>
                          <a:pt x="634" y="284"/>
                        </a:lnTo>
                        <a:lnTo>
                          <a:pt x="636" y="3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0" name="Freeform 18">
                    <a:extLst>
                      <a:ext uri="{FF2B5EF4-FFF2-40B4-BE49-F238E27FC236}">
                        <a16:creationId xmlns:a16="http://schemas.microsoft.com/office/drawing/2014/main" id="{F0F24800-EC16-47FD-AE24-E4411FC90900}"/>
                      </a:ext>
                    </a:extLst>
                  </p:cNvPr>
                  <p:cNvSpPr>
                    <a:spLocks/>
                  </p:cNvSpPr>
                  <p:nvPr/>
                </p:nvSpPr>
                <p:spPr bwMode="auto">
                  <a:xfrm>
                    <a:off x="-10464800" y="-185738"/>
                    <a:ext cx="1955800" cy="3181351"/>
                  </a:xfrm>
                  <a:custGeom>
                    <a:avLst/>
                    <a:gdLst>
                      <a:gd name="T0" fmla="*/ 616 w 1232"/>
                      <a:gd name="T1" fmla="*/ 0 h 2004"/>
                      <a:gd name="T2" fmla="*/ 524 w 1232"/>
                      <a:gd name="T3" fmla="*/ 6 h 2004"/>
                      <a:gd name="T4" fmla="*/ 434 w 1232"/>
                      <a:gd name="T5" fmla="*/ 26 h 2004"/>
                      <a:gd name="T6" fmla="*/ 350 w 1232"/>
                      <a:gd name="T7" fmla="*/ 60 h 2004"/>
                      <a:gd name="T8" fmla="*/ 272 w 1232"/>
                      <a:gd name="T9" fmla="*/ 104 h 2004"/>
                      <a:gd name="T10" fmla="*/ 202 w 1232"/>
                      <a:gd name="T11" fmla="*/ 160 h 2004"/>
                      <a:gd name="T12" fmla="*/ 142 w 1232"/>
                      <a:gd name="T13" fmla="*/ 224 h 2004"/>
                      <a:gd name="T14" fmla="*/ 90 w 1232"/>
                      <a:gd name="T15" fmla="*/ 296 h 2004"/>
                      <a:gd name="T16" fmla="*/ 48 w 1232"/>
                      <a:gd name="T17" fmla="*/ 376 h 2004"/>
                      <a:gd name="T18" fmla="*/ 20 w 1232"/>
                      <a:gd name="T19" fmla="*/ 462 h 2004"/>
                      <a:gd name="T20" fmla="*/ 4 w 1232"/>
                      <a:gd name="T21" fmla="*/ 552 h 2004"/>
                      <a:gd name="T22" fmla="*/ 0 w 1232"/>
                      <a:gd name="T23" fmla="*/ 1388 h 2004"/>
                      <a:gd name="T24" fmla="*/ 4 w 1232"/>
                      <a:gd name="T25" fmla="*/ 1450 h 2004"/>
                      <a:gd name="T26" fmla="*/ 20 w 1232"/>
                      <a:gd name="T27" fmla="*/ 1540 h 2004"/>
                      <a:gd name="T28" fmla="*/ 48 w 1232"/>
                      <a:gd name="T29" fmla="*/ 1626 h 2004"/>
                      <a:gd name="T30" fmla="*/ 90 w 1232"/>
                      <a:gd name="T31" fmla="*/ 1706 h 2004"/>
                      <a:gd name="T32" fmla="*/ 142 w 1232"/>
                      <a:gd name="T33" fmla="*/ 1778 h 2004"/>
                      <a:gd name="T34" fmla="*/ 202 w 1232"/>
                      <a:gd name="T35" fmla="*/ 1842 h 2004"/>
                      <a:gd name="T36" fmla="*/ 272 w 1232"/>
                      <a:gd name="T37" fmla="*/ 1898 h 2004"/>
                      <a:gd name="T38" fmla="*/ 350 w 1232"/>
                      <a:gd name="T39" fmla="*/ 1942 h 2004"/>
                      <a:gd name="T40" fmla="*/ 434 w 1232"/>
                      <a:gd name="T41" fmla="*/ 1976 h 2004"/>
                      <a:gd name="T42" fmla="*/ 524 w 1232"/>
                      <a:gd name="T43" fmla="*/ 1996 h 2004"/>
                      <a:gd name="T44" fmla="*/ 616 w 1232"/>
                      <a:gd name="T45" fmla="*/ 2004 h 2004"/>
                      <a:gd name="T46" fmla="*/ 680 w 1232"/>
                      <a:gd name="T47" fmla="*/ 2000 h 2004"/>
                      <a:gd name="T48" fmla="*/ 770 w 1232"/>
                      <a:gd name="T49" fmla="*/ 1984 h 2004"/>
                      <a:gd name="T50" fmla="*/ 856 w 1232"/>
                      <a:gd name="T51" fmla="*/ 1954 h 2004"/>
                      <a:gd name="T52" fmla="*/ 936 w 1232"/>
                      <a:gd name="T53" fmla="*/ 1914 h 2004"/>
                      <a:gd name="T54" fmla="*/ 1008 w 1232"/>
                      <a:gd name="T55" fmla="*/ 1862 h 2004"/>
                      <a:gd name="T56" fmla="*/ 1072 w 1232"/>
                      <a:gd name="T57" fmla="*/ 1800 h 2004"/>
                      <a:gd name="T58" fmla="*/ 1128 w 1232"/>
                      <a:gd name="T59" fmla="*/ 1732 h 2004"/>
                      <a:gd name="T60" fmla="*/ 1172 w 1232"/>
                      <a:gd name="T61" fmla="*/ 1654 h 2004"/>
                      <a:gd name="T62" fmla="*/ 1206 w 1232"/>
                      <a:gd name="T63" fmla="*/ 1570 h 2004"/>
                      <a:gd name="T64" fmla="*/ 1226 w 1232"/>
                      <a:gd name="T65" fmla="*/ 1480 h 2004"/>
                      <a:gd name="T66" fmla="*/ 1232 w 1232"/>
                      <a:gd name="T67" fmla="*/ 1388 h 2004"/>
                      <a:gd name="T68" fmla="*/ 1232 w 1232"/>
                      <a:gd name="T69" fmla="*/ 584 h 2004"/>
                      <a:gd name="T70" fmla="*/ 1220 w 1232"/>
                      <a:gd name="T71" fmla="*/ 492 h 2004"/>
                      <a:gd name="T72" fmla="*/ 1196 w 1232"/>
                      <a:gd name="T73" fmla="*/ 404 h 2004"/>
                      <a:gd name="T74" fmla="*/ 1158 w 1232"/>
                      <a:gd name="T75" fmla="*/ 322 h 2004"/>
                      <a:gd name="T76" fmla="*/ 1110 w 1232"/>
                      <a:gd name="T77" fmla="*/ 248 h 2004"/>
                      <a:gd name="T78" fmla="*/ 1052 w 1232"/>
                      <a:gd name="T79" fmla="*/ 180 h 2004"/>
                      <a:gd name="T80" fmla="*/ 984 w 1232"/>
                      <a:gd name="T81" fmla="*/ 122 h 2004"/>
                      <a:gd name="T82" fmla="*/ 910 w 1232"/>
                      <a:gd name="T83" fmla="*/ 74 h 2004"/>
                      <a:gd name="T84" fmla="*/ 828 w 1232"/>
                      <a:gd name="T85" fmla="*/ 36 h 2004"/>
                      <a:gd name="T86" fmla="*/ 740 w 1232"/>
                      <a:gd name="T87" fmla="*/ 12 h 2004"/>
                      <a:gd name="T88" fmla="*/ 648 w 1232"/>
                      <a:gd name="T89" fmla="*/ 0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2" h="2004">
                        <a:moveTo>
                          <a:pt x="616" y="0"/>
                        </a:moveTo>
                        <a:lnTo>
                          <a:pt x="616" y="0"/>
                        </a:lnTo>
                        <a:lnTo>
                          <a:pt x="616" y="0"/>
                        </a:lnTo>
                        <a:lnTo>
                          <a:pt x="584" y="0"/>
                        </a:lnTo>
                        <a:lnTo>
                          <a:pt x="554" y="2"/>
                        </a:lnTo>
                        <a:lnTo>
                          <a:pt x="524" y="6"/>
                        </a:lnTo>
                        <a:lnTo>
                          <a:pt x="492" y="12"/>
                        </a:lnTo>
                        <a:lnTo>
                          <a:pt x="464" y="18"/>
                        </a:lnTo>
                        <a:lnTo>
                          <a:pt x="434" y="26"/>
                        </a:lnTo>
                        <a:lnTo>
                          <a:pt x="406" y="36"/>
                        </a:lnTo>
                        <a:lnTo>
                          <a:pt x="378" y="48"/>
                        </a:lnTo>
                        <a:lnTo>
                          <a:pt x="350" y="60"/>
                        </a:lnTo>
                        <a:lnTo>
                          <a:pt x="324" y="74"/>
                        </a:lnTo>
                        <a:lnTo>
                          <a:pt x="298" y="88"/>
                        </a:lnTo>
                        <a:lnTo>
                          <a:pt x="272" y="104"/>
                        </a:lnTo>
                        <a:lnTo>
                          <a:pt x="248" y="122"/>
                        </a:lnTo>
                        <a:lnTo>
                          <a:pt x="226" y="140"/>
                        </a:lnTo>
                        <a:lnTo>
                          <a:pt x="202" y="160"/>
                        </a:lnTo>
                        <a:lnTo>
                          <a:pt x="182" y="180"/>
                        </a:lnTo>
                        <a:lnTo>
                          <a:pt x="160" y="202"/>
                        </a:lnTo>
                        <a:lnTo>
                          <a:pt x="142" y="224"/>
                        </a:lnTo>
                        <a:lnTo>
                          <a:pt x="124" y="248"/>
                        </a:lnTo>
                        <a:lnTo>
                          <a:pt x="106" y="272"/>
                        </a:lnTo>
                        <a:lnTo>
                          <a:pt x="90" y="296"/>
                        </a:lnTo>
                        <a:lnTo>
                          <a:pt x="74" y="322"/>
                        </a:lnTo>
                        <a:lnTo>
                          <a:pt x="62" y="348"/>
                        </a:lnTo>
                        <a:lnTo>
                          <a:pt x="48" y="376"/>
                        </a:lnTo>
                        <a:lnTo>
                          <a:pt x="38" y="404"/>
                        </a:lnTo>
                        <a:lnTo>
                          <a:pt x="28" y="432"/>
                        </a:lnTo>
                        <a:lnTo>
                          <a:pt x="20" y="462"/>
                        </a:lnTo>
                        <a:lnTo>
                          <a:pt x="12" y="492"/>
                        </a:lnTo>
                        <a:lnTo>
                          <a:pt x="8" y="522"/>
                        </a:lnTo>
                        <a:lnTo>
                          <a:pt x="4" y="552"/>
                        </a:lnTo>
                        <a:lnTo>
                          <a:pt x="2" y="584"/>
                        </a:lnTo>
                        <a:lnTo>
                          <a:pt x="0" y="616"/>
                        </a:lnTo>
                        <a:lnTo>
                          <a:pt x="0" y="1388"/>
                        </a:lnTo>
                        <a:lnTo>
                          <a:pt x="0" y="1388"/>
                        </a:lnTo>
                        <a:lnTo>
                          <a:pt x="2" y="1418"/>
                        </a:lnTo>
                        <a:lnTo>
                          <a:pt x="4" y="1450"/>
                        </a:lnTo>
                        <a:lnTo>
                          <a:pt x="8" y="1480"/>
                        </a:lnTo>
                        <a:lnTo>
                          <a:pt x="12" y="1510"/>
                        </a:lnTo>
                        <a:lnTo>
                          <a:pt x="20" y="1540"/>
                        </a:lnTo>
                        <a:lnTo>
                          <a:pt x="28" y="1570"/>
                        </a:lnTo>
                        <a:lnTo>
                          <a:pt x="38" y="1598"/>
                        </a:lnTo>
                        <a:lnTo>
                          <a:pt x="48" y="1626"/>
                        </a:lnTo>
                        <a:lnTo>
                          <a:pt x="62" y="1654"/>
                        </a:lnTo>
                        <a:lnTo>
                          <a:pt x="74" y="1680"/>
                        </a:lnTo>
                        <a:lnTo>
                          <a:pt x="90" y="1706"/>
                        </a:lnTo>
                        <a:lnTo>
                          <a:pt x="106" y="1732"/>
                        </a:lnTo>
                        <a:lnTo>
                          <a:pt x="124" y="1756"/>
                        </a:lnTo>
                        <a:lnTo>
                          <a:pt x="142" y="1778"/>
                        </a:lnTo>
                        <a:lnTo>
                          <a:pt x="160" y="1800"/>
                        </a:lnTo>
                        <a:lnTo>
                          <a:pt x="182" y="1822"/>
                        </a:lnTo>
                        <a:lnTo>
                          <a:pt x="202" y="1842"/>
                        </a:lnTo>
                        <a:lnTo>
                          <a:pt x="226" y="1862"/>
                        </a:lnTo>
                        <a:lnTo>
                          <a:pt x="248" y="1880"/>
                        </a:lnTo>
                        <a:lnTo>
                          <a:pt x="272" y="1898"/>
                        </a:lnTo>
                        <a:lnTo>
                          <a:pt x="298" y="1914"/>
                        </a:lnTo>
                        <a:lnTo>
                          <a:pt x="324" y="1928"/>
                        </a:lnTo>
                        <a:lnTo>
                          <a:pt x="350" y="1942"/>
                        </a:lnTo>
                        <a:lnTo>
                          <a:pt x="378" y="1954"/>
                        </a:lnTo>
                        <a:lnTo>
                          <a:pt x="406" y="1966"/>
                        </a:lnTo>
                        <a:lnTo>
                          <a:pt x="434" y="1976"/>
                        </a:lnTo>
                        <a:lnTo>
                          <a:pt x="464" y="1984"/>
                        </a:lnTo>
                        <a:lnTo>
                          <a:pt x="492" y="1990"/>
                        </a:lnTo>
                        <a:lnTo>
                          <a:pt x="524" y="1996"/>
                        </a:lnTo>
                        <a:lnTo>
                          <a:pt x="554" y="2000"/>
                        </a:lnTo>
                        <a:lnTo>
                          <a:pt x="584" y="2002"/>
                        </a:lnTo>
                        <a:lnTo>
                          <a:pt x="616" y="2004"/>
                        </a:lnTo>
                        <a:lnTo>
                          <a:pt x="616" y="2004"/>
                        </a:lnTo>
                        <a:lnTo>
                          <a:pt x="648" y="2002"/>
                        </a:lnTo>
                        <a:lnTo>
                          <a:pt x="680" y="2000"/>
                        </a:lnTo>
                        <a:lnTo>
                          <a:pt x="710" y="1996"/>
                        </a:lnTo>
                        <a:lnTo>
                          <a:pt x="740" y="1990"/>
                        </a:lnTo>
                        <a:lnTo>
                          <a:pt x="770" y="1984"/>
                        </a:lnTo>
                        <a:lnTo>
                          <a:pt x="800" y="1976"/>
                        </a:lnTo>
                        <a:lnTo>
                          <a:pt x="828" y="1966"/>
                        </a:lnTo>
                        <a:lnTo>
                          <a:pt x="856" y="1954"/>
                        </a:lnTo>
                        <a:lnTo>
                          <a:pt x="884" y="1942"/>
                        </a:lnTo>
                        <a:lnTo>
                          <a:pt x="910" y="1928"/>
                        </a:lnTo>
                        <a:lnTo>
                          <a:pt x="936" y="1914"/>
                        </a:lnTo>
                        <a:lnTo>
                          <a:pt x="960" y="1898"/>
                        </a:lnTo>
                        <a:lnTo>
                          <a:pt x="984" y="1880"/>
                        </a:lnTo>
                        <a:lnTo>
                          <a:pt x="1008" y="1862"/>
                        </a:lnTo>
                        <a:lnTo>
                          <a:pt x="1030" y="1842"/>
                        </a:lnTo>
                        <a:lnTo>
                          <a:pt x="1052" y="1822"/>
                        </a:lnTo>
                        <a:lnTo>
                          <a:pt x="1072" y="1800"/>
                        </a:lnTo>
                        <a:lnTo>
                          <a:pt x="1092" y="1778"/>
                        </a:lnTo>
                        <a:lnTo>
                          <a:pt x="1110" y="1756"/>
                        </a:lnTo>
                        <a:lnTo>
                          <a:pt x="1128" y="1732"/>
                        </a:lnTo>
                        <a:lnTo>
                          <a:pt x="1144" y="1706"/>
                        </a:lnTo>
                        <a:lnTo>
                          <a:pt x="1158" y="1680"/>
                        </a:lnTo>
                        <a:lnTo>
                          <a:pt x="1172" y="1654"/>
                        </a:lnTo>
                        <a:lnTo>
                          <a:pt x="1184" y="1626"/>
                        </a:lnTo>
                        <a:lnTo>
                          <a:pt x="1196" y="1598"/>
                        </a:lnTo>
                        <a:lnTo>
                          <a:pt x="1206" y="1570"/>
                        </a:lnTo>
                        <a:lnTo>
                          <a:pt x="1214" y="1540"/>
                        </a:lnTo>
                        <a:lnTo>
                          <a:pt x="1220" y="1510"/>
                        </a:lnTo>
                        <a:lnTo>
                          <a:pt x="1226" y="1480"/>
                        </a:lnTo>
                        <a:lnTo>
                          <a:pt x="1230" y="1450"/>
                        </a:lnTo>
                        <a:lnTo>
                          <a:pt x="1232" y="1418"/>
                        </a:lnTo>
                        <a:lnTo>
                          <a:pt x="1232" y="1388"/>
                        </a:lnTo>
                        <a:lnTo>
                          <a:pt x="1232" y="616"/>
                        </a:lnTo>
                        <a:lnTo>
                          <a:pt x="1232" y="616"/>
                        </a:lnTo>
                        <a:lnTo>
                          <a:pt x="1232" y="584"/>
                        </a:lnTo>
                        <a:lnTo>
                          <a:pt x="1230" y="552"/>
                        </a:lnTo>
                        <a:lnTo>
                          <a:pt x="1226" y="522"/>
                        </a:lnTo>
                        <a:lnTo>
                          <a:pt x="1220" y="492"/>
                        </a:lnTo>
                        <a:lnTo>
                          <a:pt x="1214" y="462"/>
                        </a:lnTo>
                        <a:lnTo>
                          <a:pt x="1206" y="432"/>
                        </a:lnTo>
                        <a:lnTo>
                          <a:pt x="1196" y="404"/>
                        </a:lnTo>
                        <a:lnTo>
                          <a:pt x="1184" y="376"/>
                        </a:lnTo>
                        <a:lnTo>
                          <a:pt x="1172" y="348"/>
                        </a:lnTo>
                        <a:lnTo>
                          <a:pt x="1158" y="322"/>
                        </a:lnTo>
                        <a:lnTo>
                          <a:pt x="1144" y="296"/>
                        </a:lnTo>
                        <a:lnTo>
                          <a:pt x="1128" y="272"/>
                        </a:lnTo>
                        <a:lnTo>
                          <a:pt x="1110" y="248"/>
                        </a:lnTo>
                        <a:lnTo>
                          <a:pt x="1092" y="224"/>
                        </a:lnTo>
                        <a:lnTo>
                          <a:pt x="1072" y="202"/>
                        </a:lnTo>
                        <a:lnTo>
                          <a:pt x="1052" y="180"/>
                        </a:lnTo>
                        <a:lnTo>
                          <a:pt x="1030" y="160"/>
                        </a:lnTo>
                        <a:lnTo>
                          <a:pt x="1008" y="140"/>
                        </a:lnTo>
                        <a:lnTo>
                          <a:pt x="984" y="122"/>
                        </a:lnTo>
                        <a:lnTo>
                          <a:pt x="960" y="104"/>
                        </a:lnTo>
                        <a:lnTo>
                          <a:pt x="936" y="88"/>
                        </a:lnTo>
                        <a:lnTo>
                          <a:pt x="910" y="74"/>
                        </a:lnTo>
                        <a:lnTo>
                          <a:pt x="884" y="60"/>
                        </a:lnTo>
                        <a:lnTo>
                          <a:pt x="856" y="48"/>
                        </a:lnTo>
                        <a:lnTo>
                          <a:pt x="828" y="36"/>
                        </a:lnTo>
                        <a:lnTo>
                          <a:pt x="800" y="26"/>
                        </a:lnTo>
                        <a:lnTo>
                          <a:pt x="770" y="18"/>
                        </a:lnTo>
                        <a:lnTo>
                          <a:pt x="740" y="12"/>
                        </a:lnTo>
                        <a:lnTo>
                          <a:pt x="710" y="6"/>
                        </a:lnTo>
                        <a:lnTo>
                          <a:pt x="680" y="2"/>
                        </a:lnTo>
                        <a:lnTo>
                          <a:pt x="648" y="0"/>
                        </a:lnTo>
                        <a:lnTo>
                          <a:pt x="616"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1" name="Freeform 20">
                    <a:extLst>
                      <a:ext uri="{FF2B5EF4-FFF2-40B4-BE49-F238E27FC236}">
                        <a16:creationId xmlns:a16="http://schemas.microsoft.com/office/drawing/2014/main" id="{B50A3A44-CD33-40A5-99F4-A6BA5E904E80}"/>
                      </a:ext>
                    </a:extLst>
                  </p:cNvPr>
                  <p:cNvSpPr>
                    <a:spLocks/>
                  </p:cNvSpPr>
                  <p:nvPr/>
                </p:nvSpPr>
                <p:spPr bwMode="auto">
                  <a:xfrm>
                    <a:off x="-11249025" y="2570163"/>
                    <a:ext cx="3524250" cy="2994025"/>
                  </a:xfrm>
                  <a:custGeom>
                    <a:avLst/>
                    <a:gdLst>
                      <a:gd name="T0" fmla="*/ 304 w 2220"/>
                      <a:gd name="T1" fmla="*/ 1886 h 1886"/>
                      <a:gd name="T2" fmla="*/ 274 w 2220"/>
                      <a:gd name="T3" fmla="*/ 1886 h 1886"/>
                      <a:gd name="T4" fmla="*/ 214 w 2220"/>
                      <a:gd name="T5" fmla="*/ 1874 h 1886"/>
                      <a:gd name="T6" fmla="*/ 160 w 2220"/>
                      <a:gd name="T7" fmla="*/ 1850 h 1886"/>
                      <a:gd name="T8" fmla="*/ 112 w 2220"/>
                      <a:gd name="T9" fmla="*/ 1818 h 1886"/>
                      <a:gd name="T10" fmla="*/ 70 w 2220"/>
                      <a:gd name="T11" fmla="*/ 1776 h 1886"/>
                      <a:gd name="T12" fmla="*/ 38 w 2220"/>
                      <a:gd name="T13" fmla="*/ 1728 h 1886"/>
                      <a:gd name="T14" fmla="*/ 14 w 2220"/>
                      <a:gd name="T15" fmla="*/ 1674 h 1886"/>
                      <a:gd name="T16" fmla="*/ 2 w 2220"/>
                      <a:gd name="T17" fmla="*/ 1614 h 1886"/>
                      <a:gd name="T18" fmla="*/ 0 w 2220"/>
                      <a:gd name="T19" fmla="*/ 302 h 1886"/>
                      <a:gd name="T20" fmla="*/ 2 w 2220"/>
                      <a:gd name="T21" fmla="*/ 272 h 1886"/>
                      <a:gd name="T22" fmla="*/ 14 w 2220"/>
                      <a:gd name="T23" fmla="*/ 212 h 1886"/>
                      <a:gd name="T24" fmla="*/ 38 w 2220"/>
                      <a:gd name="T25" fmla="*/ 158 h 1886"/>
                      <a:gd name="T26" fmla="*/ 70 w 2220"/>
                      <a:gd name="T27" fmla="*/ 110 h 1886"/>
                      <a:gd name="T28" fmla="*/ 112 w 2220"/>
                      <a:gd name="T29" fmla="*/ 68 h 1886"/>
                      <a:gd name="T30" fmla="*/ 160 w 2220"/>
                      <a:gd name="T31" fmla="*/ 36 h 1886"/>
                      <a:gd name="T32" fmla="*/ 214 w 2220"/>
                      <a:gd name="T33" fmla="*/ 14 h 1886"/>
                      <a:gd name="T34" fmla="*/ 274 w 2220"/>
                      <a:gd name="T35" fmla="*/ 2 h 1886"/>
                      <a:gd name="T36" fmla="*/ 1918 w 2220"/>
                      <a:gd name="T37" fmla="*/ 0 h 1886"/>
                      <a:gd name="T38" fmla="*/ 1948 w 2220"/>
                      <a:gd name="T39" fmla="*/ 2 h 1886"/>
                      <a:gd name="T40" fmla="*/ 2008 w 2220"/>
                      <a:gd name="T41" fmla="*/ 14 h 1886"/>
                      <a:gd name="T42" fmla="*/ 2062 w 2220"/>
                      <a:gd name="T43" fmla="*/ 36 h 1886"/>
                      <a:gd name="T44" fmla="*/ 2110 w 2220"/>
                      <a:gd name="T45" fmla="*/ 68 h 1886"/>
                      <a:gd name="T46" fmla="*/ 2150 w 2220"/>
                      <a:gd name="T47" fmla="*/ 110 h 1886"/>
                      <a:gd name="T48" fmla="*/ 2184 w 2220"/>
                      <a:gd name="T49" fmla="*/ 158 h 1886"/>
                      <a:gd name="T50" fmla="*/ 2206 w 2220"/>
                      <a:gd name="T51" fmla="*/ 212 h 1886"/>
                      <a:gd name="T52" fmla="*/ 2218 w 2220"/>
                      <a:gd name="T53" fmla="*/ 272 h 1886"/>
                      <a:gd name="T54" fmla="*/ 2220 w 2220"/>
                      <a:gd name="T55" fmla="*/ 1584 h 1886"/>
                      <a:gd name="T56" fmla="*/ 2218 w 2220"/>
                      <a:gd name="T57" fmla="*/ 1614 h 1886"/>
                      <a:gd name="T58" fmla="*/ 2206 w 2220"/>
                      <a:gd name="T59" fmla="*/ 1674 h 1886"/>
                      <a:gd name="T60" fmla="*/ 2184 w 2220"/>
                      <a:gd name="T61" fmla="*/ 1728 h 1886"/>
                      <a:gd name="T62" fmla="*/ 2150 w 2220"/>
                      <a:gd name="T63" fmla="*/ 1776 h 1886"/>
                      <a:gd name="T64" fmla="*/ 2110 w 2220"/>
                      <a:gd name="T65" fmla="*/ 1818 h 1886"/>
                      <a:gd name="T66" fmla="*/ 2062 w 2220"/>
                      <a:gd name="T67" fmla="*/ 1850 h 1886"/>
                      <a:gd name="T68" fmla="*/ 2008 w 2220"/>
                      <a:gd name="T69" fmla="*/ 1874 h 1886"/>
                      <a:gd name="T70" fmla="*/ 1948 w 2220"/>
                      <a:gd name="T71"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0" h="1886">
                        <a:moveTo>
                          <a:pt x="1918" y="1886"/>
                        </a:moveTo>
                        <a:lnTo>
                          <a:pt x="304" y="1886"/>
                        </a:lnTo>
                        <a:lnTo>
                          <a:pt x="304" y="1886"/>
                        </a:lnTo>
                        <a:lnTo>
                          <a:pt x="274" y="1886"/>
                        </a:lnTo>
                        <a:lnTo>
                          <a:pt x="244" y="1880"/>
                        </a:lnTo>
                        <a:lnTo>
                          <a:pt x="214" y="1874"/>
                        </a:lnTo>
                        <a:lnTo>
                          <a:pt x="186" y="1864"/>
                        </a:lnTo>
                        <a:lnTo>
                          <a:pt x="160" y="1850"/>
                        </a:lnTo>
                        <a:lnTo>
                          <a:pt x="134" y="1836"/>
                        </a:lnTo>
                        <a:lnTo>
                          <a:pt x="112" y="1818"/>
                        </a:lnTo>
                        <a:lnTo>
                          <a:pt x="90" y="1798"/>
                        </a:lnTo>
                        <a:lnTo>
                          <a:pt x="70" y="1776"/>
                        </a:lnTo>
                        <a:lnTo>
                          <a:pt x="52" y="1754"/>
                        </a:lnTo>
                        <a:lnTo>
                          <a:pt x="38" y="1728"/>
                        </a:lnTo>
                        <a:lnTo>
                          <a:pt x="24" y="1702"/>
                        </a:lnTo>
                        <a:lnTo>
                          <a:pt x="14" y="1674"/>
                        </a:lnTo>
                        <a:lnTo>
                          <a:pt x="8" y="1644"/>
                        </a:lnTo>
                        <a:lnTo>
                          <a:pt x="2" y="1614"/>
                        </a:lnTo>
                        <a:lnTo>
                          <a:pt x="0" y="1584"/>
                        </a:lnTo>
                        <a:lnTo>
                          <a:pt x="0" y="302"/>
                        </a:lnTo>
                        <a:lnTo>
                          <a:pt x="0" y="302"/>
                        </a:lnTo>
                        <a:lnTo>
                          <a:pt x="2" y="272"/>
                        </a:lnTo>
                        <a:lnTo>
                          <a:pt x="8" y="242"/>
                        </a:lnTo>
                        <a:lnTo>
                          <a:pt x="14" y="212"/>
                        </a:lnTo>
                        <a:lnTo>
                          <a:pt x="24" y="184"/>
                        </a:lnTo>
                        <a:lnTo>
                          <a:pt x="38" y="158"/>
                        </a:lnTo>
                        <a:lnTo>
                          <a:pt x="52" y="134"/>
                        </a:lnTo>
                        <a:lnTo>
                          <a:pt x="70" y="110"/>
                        </a:lnTo>
                        <a:lnTo>
                          <a:pt x="90" y="88"/>
                        </a:lnTo>
                        <a:lnTo>
                          <a:pt x="112" y="68"/>
                        </a:lnTo>
                        <a:lnTo>
                          <a:pt x="134" y="52"/>
                        </a:lnTo>
                        <a:lnTo>
                          <a:pt x="160" y="36"/>
                        </a:lnTo>
                        <a:lnTo>
                          <a:pt x="186" y="24"/>
                        </a:lnTo>
                        <a:lnTo>
                          <a:pt x="214" y="14"/>
                        </a:lnTo>
                        <a:lnTo>
                          <a:pt x="244" y="6"/>
                        </a:lnTo>
                        <a:lnTo>
                          <a:pt x="274" y="2"/>
                        </a:lnTo>
                        <a:lnTo>
                          <a:pt x="304" y="0"/>
                        </a:lnTo>
                        <a:lnTo>
                          <a:pt x="1918" y="0"/>
                        </a:lnTo>
                        <a:lnTo>
                          <a:pt x="1918" y="0"/>
                        </a:lnTo>
                        <a:lnTo>
                          <a:pt x="1948" y="2"/>
                        </a:lnTo>
                        <a:lnTo>
                          <a:pt x="1978" y="6"/>
                        </a:lnTo>
                        <a:lnTo>
                          <a:pt x="2008" y="14"/>
                        </a:lnTo>
                        <a:lnTo>
                          <a:pt x="2034" y="24"/>
                        </a:lnTo>
                        <a:lnTo>
                          <a:pt x="2062" y="36"/>
                        </a:lnTo>
                        <a:lnTo>
                          <a:pt x="2086" y="52"/>
                        </a:lnTo>
                        <a:lnTo>
                          <a:pt x="2110" y="68"/>
                        </a:lnTo>
                        <a:lnTo>
                          <a:pt x="2132" y="88"/>
                        </a:lnTo>
                        <a:lnTo>
                          <a:pt x="2150" y="110"/>
                        </a:lnTo>
                        <a:lnTo>
                          <a:pt x="2168" y="134"/>
                        </a:lnTo>
                        <a:lnTo>
                          <a:pt x="2184" y="158"/>
                        </a:lnTo>
                        <a:lnTo>
                          <a:pt x="2196" y="184"/>
                        </a:lnTo>
                        <a:lnTo>
                          <a:pt x="2206" y="212"/>
                        </a:lnTo>
                        <a:lnTo>
                          <a:pt x="2214" y="242"/>
                        </a:lnTo>
                        <a:lnTo>
                          <a:pt x="2218" y="272"/>
                        </a:lnTo>
                        <a:lnTo>
                          <a:pt x="2220" y="302"/>
                        </a:lnTo>
                        <a:lnTo>
                          <a:pt x="2220" y="1584"/>
                        </a:lnTo>
                        <a:lnTo>
                          <a:pt x="2220" y="1584"/>
                        </a:lnTo>
                        <a:lnTo>
                          <a:pt x="2218" y="1614"/>
                        </a:lnTo>
                        <a:lnTo>
                          <a:pt x="2214" y="1644"/>
                        </a:lnTo>
                        <a:lnTo>
                          <a:pt x="2206" y="1674"/>
                        </a:lnTo>
                        <a:lnTo>
                          <a:pt x="2196" y="1702"/>
                        </a:lnTo>
                        <a:lnTo>
                          <a:pt x="2184" y="1728"/>
                        </a:lnTo>
                        <a:lnTo>
                          <a:pt x="2168" y="1754"/>
                        </a:lnTo>
                        <a:lnTo>
                          <a:pt x="2150" y="1776"/>
                        </a:lnTo>
                        <a:lnTo>
                          <a:pt x="2132" y="1798"/>
                        </a:lnTo>
                        <a:lnTo>
                          <a:pt x="2110" y="1818"/>
                        </a:lnTo>
                        <a:lnTo>
                          <a:pt x="2086" y="1836"/>
                        </a:lnTo>
                        <a:lnTo>
                          <a:pt x="2062" y="1850"/>
                        </a:lnTo>
                        <a:lnTo>
                          <a:pt x="2034" y="1864"/>
                        </a:lnTo>
                        <a:lnTo>
                          <a:pt x="2008" y="1874"/>
                        </a:lnTo>
                        <a:lnTo>
                          <a:pt x="1978" y="1880"/>
                        </a:lnTo>
                        <a:lnTo>
                          <a:pt x="1948" y="1886"/>
                        </a:lnTo>
                        <a:lnTo>
                          <a:pt x="1918" y="1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2" name="Freeform 21">
                    <a:extLst>
                      <a:ext uri="{FF2B5EF4-FFF2-40B4-BE49-F238E27FC236}">
                        <a16:creationId xmlns:a16="http://schemas.microsoft.com/office/drawing/2014/main" id="{1578BBA7-5EE4-4035-92DE-B53288D86E06}"/>
                      </a:ext>
                    </a:extLst>
                  </p:cNvPr>
                  <p:cNvSpPr>
                    <a:spLocks/>
                  </p:cNvSpPr>
                  <p:nvPr/>
                </p:nvSpPr>
                <p:spPr bwMode="auto">
                  <a:xfrm>
                    <a:off x="-11249025" y="2570162"/>
                    <a:ext cx="3524250" cy="2994025"/>
                  </a:xfrm>
                  <a:custGeom>
                    <a:avLst/>
                    <a:gdLst>
                      <a:gd name="T0" fmla="*/ 304 w 2220"/>
                      <a:gd name="T1" fmla="*/ 1886 h 1886"/>
                      <a:gd name="T2" fmla="*/ 274 w 2220"/>
                      <a:gd name="T3" fmla="*/ 1886 h 1886"/>
                      <a:gd name="T4" fmla="*/ 214 w 2220"/>
                      <a:gd name="T5" fmla="*/ 1874 h 1886"/>
                      <a:gd name="T6" fmla="*/ 160 w 2220"/>
                      <a:gd name="T7" fmla="*/ 1850 h 1886"/>
                      <a:gd name="T8" fmla="*/ 112 w 2220"/>
                      <a:gd name="T9" fmla="*/ 1818 h 1886"/>
                      <a:gd name="T10" fmla="*/ 70 w 2220"/>
                      <a:gd name="T11" fmla="*/ 1776 h 1886"/>
                      <a:gd name="T12" fmla="*/ 38 w 2220"/>
                      <a:gd name="T13" fmla="*/ 1728 h 1886"/>
                      <a:gd name="T14" fmla="*/ 14 w 2220"/>
                      <a:gd name="T15" fmla="*/ 1674 h 1886"/>
                      <a:gd name="T16" fmla="*/ 2 w 2220"/>
                      <a:gd name="T17" fmla="*/ 1614 h 1886"/>
                      <a:gd name="T18" fmla="*/ 0 w 2220"/>
                      <a:gd name="T19" fmla="*/ 302 h 1886"/>
                      <a:gd name="T20" fmla="*/ 2 w 2220"/>
                      <a:gd name="T21" fmla="*/ 272 h 1886"/>
                      <a:gd name="T22" fmla="*/ 14 w 2220"/>
                      <a:gd name="T23" fmla="*/ 212 h 1886"/>
                      <a:gd name="T24" fmla="*/ 38 w 2220"/>
                      <a:gd name="T25" fmla="*/ 158 h 1886"/>
                      <a:gd name="T26" fmla="*/ 70 w 2220"/>
                      <a:gd name="T27" fmla="*/ 110 h 1886"/>
                      <a:gd name="T28" fmla="*/ 112 w 2220"/>
                      <a:gd name="T29" fmla="*/ 68 h 1886"/>
                      <a:gd name="T30" fmla="*/ 160 w 2220"/>
                      <a:gd name="T31" fmla="*/ 36 h 1886"/>
                      <a:gd name="T32" fmla="*/ 214 w 2220"/>
                      <a:gd name="T33" fmla="*/ 14 h 1886"/>
                      <a:gd name="T34" fmla="*/ 274 w 2220"/>
                      <a:gd name="T35" fmla="*/ 2 h 1886"/>
                      <a:gd name="T36" fmla="*/ 1918 w 2220"/>
                      <a:gd name="T37" fmla="*/ 0 h 1886"/>
                      <a:gd name="T38" fmla="*/ 1948 w 2220"/>
                      <a:gd name="T39" fmla="*/ 2 h 1886"/>
                      <a:gd name="T40" fmla="*/ 2008 w 2220"/>
                      <a:gd name="T41" fmla="*/ 14 h 1886"/>
                      <a:gd name="T42" fmla="*/ 2062 w 2220"/>
                      <a:gd name="T43" fmla="*/ 36 h 1886"/>
                      <a:gd name="T44" fmla="*/ 2110 w 2220"/>
                      <a:gd name="T45" fmla="*/ 68 h 1886"/>
                      <a:gd name="T46" fmla="*/ 2150 w 2220"/>
                      <a:gd name="T47" fmla="*/ 110 h 1886"/>
                      <a:gd name="T48" fmla="*/ 2184 w 2220"/>
                      <a:gd name="T49" fmla="*/ 158 h 1886"/>
                      <a:gd name="T50" fmla="*/ 2206 w 2220"/>
                      <a:gd name="T51" fmla="*/ 212 h 1886"/>
                      <a:gd name="T52" fmla="*/ 2218 w 2220"/>
                      <a:gd name="T53" fmla="*/ 272 h 1886"/>
                      <a:gd name="T54" fmla="*/ 2220 w 2220"/>
                      <a:gd name="T55" fmla="*/ 1584 h 1886"/>
                      <a:gd name="T56" fmla="*/ 2218 w 2220"/>
                      <a:gd name="T57" fmla="*/ 1614 h 1886"/>
                      <a:gd name="T58" fmla="*/ 2206 w 2220"/>
                      <a:gd name="T59" fmla="*/ 1674 h 1886"/>
                      <a:gd name="T60" fmla="*/ 2184 w 2220"/>
                      <a:gd name="T61" fmla="*/ 1728 h 1886"/>
                      <a:gd name="T62" fmla="*/ 2150 w 2220"/>
                      <a:gd name="T63" fmla="*/ 1776 h 1886"/>
                      <a:gd name="T64" fmla="*/ 2110 w 2220"/>
                      <a:gd name="T65" fmla="*/ 1818 h 1886"/>
                      <a:gd name="T66" fmla="*/ 2062 w 2220"/>
                      <a:gd name="T67" fmla="*/ 1850 h 1886"/>
                      <a:gd name="T68" fmla="*/ 2008 w 2220"/>
                      <a:gd name="T69" fmla="*/ 1874 h 1886"/>
                      <a:gd name="T70" fmla="*/ 1948 w 2220"/>
                      <a:gd name="T71"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0" h="1886">
                        <a:moveTo>
                          <a:pt x="1918" y="1886"/>
                        </a:moveTo>
                        <a:lnTo>
                          <a:pt x="304" y="1886"/>
                        </a:lnTo>
                        <a:lnTo>
                          <a:pt x="304" y="1886"/>
                        </a:lnTo>
                        <a:lnTo>
                          <a:pt x="274" y="1886"/>
                        </a:lnTo>
                        <a:lnTo>
                          <a:pt x="244" y="1880"/>
                        </a:lnTo>
                        <a:lnTo>
                          <a:pt x="214" y="1874"/>
                        </a:lnTo>
                        <a:lnTo>
                          <a:pt x="186" y="1864"/>
                        </a:lnTo>
                        <a:lnTo>
                          <a:pt x="160" y="1850"/>
                        </a:lnTo>
                        <a:lnTo>
                          <a:pt x="134" y="1836"/>
                        </a:lnTo>
                        <a:lnTo>
                          <a:pt x="112" y="1818"/>
                        </a:lnTo>
                        <a:lnTo>
                          <a:pt x="90" y="1798"/>
                        </a:lnTo>
                        <a:lnTo>
                          <a:pt x="70" y="1776"/>
                        </a:lnTo>
                        <a:lnTo>
                          <a:pt x="52" y="1754"/>
                        </a:lnTo>
                        <a:lnTo>
                          <a:pt x="38" y="1728"/>
                        </a:lnTo>
                        <a:lnTo>
                          <a:pt x="24" y="1702"/>
                        </a:lnTo>
                        <a:lnTo>
                          <a:pt x="14" y="1674"/>
                        </a:lnTo>
                        <a:lnTo>
                          <a:pt x="8" y="1644"/>
                        </a:lnTo>
                        <a:lnTo>
                          <a:pt x="2" y="1614"/>
                        </a:lnTo>
                        <a:lnTo>
                          <a:pt x="0" y="1584"/>
                        </a:lnTo>
                        <a:lnTo>
                          <a:pt x="0" y="302"/>
                        </a:lnTo>
                        <a:lnTo>
                          <a:pt x="0" y="302"/>
                        </a:lnTo>
                        <a:lnTo>
                          <a:pt x="2" y="272"/>
                        </a:lnTo>
                        <a:lnTo>
                          <a:pt x="8" y="242"/>
                        </a:lnTo>
                        <a:lnTo>
                          <a:pt x="14" y="212"/>
                        </a:lnTo>
                        <a:lnTo>
                          <a:pt x="24" y="184"/>
                        </a:lnTo>
                        <a:lnTo>
                          <a:pt x="38" y="158"/>
                        </a:lnTo>
                        <a:lnTo>
                          <a:pt x="52" y="134"/>
                        </a:lnTo>
                        <a:lnTo>
                          <a:pt x="70" y="110"/>
                        </a:lnTo>
                        <a:lnTo>
                          <a:pt x="90" y="88"/>
                        </a:lnTo>
                        <a:lnTo>
                          <a:pt x="112" y="68"/>
                        </a:lnTo>
                        <a:lnTo>
                          <a:pt x="134" y="52"/>
                        </a:lnTo>
                        <a:lnTo>
                          <a:pt x="160" y="36"/>
                        </a:lnTo>
                        <a:lnTo>
                          <a:pt x="186" y="24"/>
                        </a:lnTo>
                        <a:lnTo>
                          <a:pt x="214" y="14"/>
                        </a:lnTo>
                        <a:lnTo>
                          <a:pt x="244" y="6"/>
                        </a:lnTo>
                        <a:lnTo>
                          <a:pt x="274" y="2"/>
                        </a:lnTo>
                        <a:lnTo>
                          <a:pt x="304" y="0"/>
                        </a:lnTo>
                        <a:lnTo>
                          <a:pt x="1918" y="0"/>
                        </a:lnTo>
                        <a:lnTo>
                          <a:pt x="1918" y="0"/>
                        </a:lnTo>
                        <a:lnTo>
                          <a:pt x="1948" y="2"/>
                        </a:lnTo>
                        <a:lnTo>
                          <a:pt x="1978" y="6"/>
                        </a:lnTo>
                        <a:lnTo>
                          <a:pt x="2008" y="14"/>
                        </a:lnTo>
                        <a:lnTo>
                          <a:pt x="2034" y="24"/>
                        </a:lnTo>
                        <a:lnTo>
                          <a:pt x="2062" y="36"/>
                        </a:lnTo>
                        <a:lnTo>
                          <a:pt x="2086" y="52"/>
                        </a:lnTo>
                        <a:lnTo>
                          <a:pt x="2110" y="68"/>
                        </a:lnTo>
                        <a:lnTo>
                          <a:pt x="2132" y="88"/>
                        </a:lnTo>
                        <a:lnTo>
                          <a:pt x="2150" y="110"/>
                        </a:lnTo>
                        <a:lnTo>
                          <a:pt x="2168" y="134"/>
                        </a:lnTo>
                        <a:lnTo>
                          <a:pt x="2184" y="158"/>
                        </a:lnTo>
                        <a:lnTo>
                          <a:pt x="2196" y="184"/>
                        </a:lnTo>
                        <a:lnTo>
                          <a:pt x="2206" y="212"/>
                        </a:lnTo>
                        <a:lnTo>
                          <a:pt x="2214" y="242"/>
                        </a:lnTo>
                        <a:lnTo>
                          <a:pt x="2218" y="272"/>
                        </a:lnTo>
                        <a:lnTo>
                          <a:pt x="2220" y="302"/>
                        </a:lnTo>
                        <a:lnTo>
                          <a:pt x="2220" y="1584"/>
                        </a:lnTo>
                        <a:lnTo>
                          <a:pt x="2220" y="1584"/>
                        </a:lnTo>
                        <a:lnTo>
                          <a:pt x="2218" y="1614"/>
                        </a:lnTo>
                        <a:lnTo>
                          <a:pt x="2214" y="1644"/>
                        </a:lnTo>
                        <a:lnTo>
                          <a:pt x="2206" y="1674"/>
                        </a:lnTo>
                        <a:lnTo>
                          <a:pt x="2196" y="1702"/>
                        </a:lnTo>
                        <a:lnTo>
                          <a:pt x="2184" y="1728"/>
                        </a:lnTo>
                        <a:lnTo>
                          <a:pt x="2168" y="1754"/>
                        </a:lnTo>
                        <a:lnTo>
                          <a:pt x="2150" y="1776"/>
                        </a:lnTo>
                        <a:lnTo>
                          <a:pt x="2132" y="1798"/>
                        </a:lnTo>
                        <a:lnTo>
                          <a:pt x="2110" y="1818"/>
                        </a:lnTo>
                        <a:lnTo>
                          <a:pt x="2086" y="1836"/>
                        </a:lnTo>
                        <a:lnTo>
                          <a:pt x="2062" y="1850"/>
                        </a:lnTo>
                        <a:lnTo>
                          <a:pt x="2034" y="1864"/>
                        </a:lnTo>
                        <a:lnTo>
                          <a:pt x="2008" y="1874"/>
                        </a:lnTo>
                        <a:lnTo>
                          <a:pt x="1978" y="1880"/>
                        </a:lnTo>
                        <a:lnTo>
                          <a:pt x="1948" y="1886"/>
                        </a:lnTo>
                        <a:lnTo>
                          <a:pt x="1918" y="18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3" name="Rectangle 162">
                    <a:extLst>
                      <a:ext uri="{FF2B5EF4-FFF2-40B4-BE49-F238E27FC236}">
                        <a16:creationId xmlns:a16="http://schemas.microsoft.com/office/drawing/2014/main" id="{D12B9034-83CB-4D8F-AB4F-65BB49F55A5B}"/>
                      </a:ext>
                    </a:extLst>
                  </p:cNvPr>
                  <p:cNvSpPr>
                    <a:spLocks noChangeArrowheads="1"/>
                  </p:cNvSpPr>
                  <p:nvPr/>
                </p:nvSpPr>
                <p:spPr bwMode="auto">
                  <a:xfrm>
                    <a:off x="-9852025" y="2274887"/>
                    <a:ext cx="733425" cy="695325"/>
                  </a:xfrm>
                  <a:prstGeom prst="rect">
                    <a:avLst/>
                  </a:prstGeom>
                  <a:solidFill>
                    <a:srgbClr val="E9EA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4" name="Freeform 23">
                    <a:extLst>
                      <a:ext uri="{FF2B5EF4-FFF2-40B4-BE49-F238E27FC236}">
                        <a16:creationId xmlns:a16="http://schemas.microsoft.com/office/drawing/2014/main" id="{6BB61ADF-5B6E-44B5-9DFA-A415A1D09C04}"/>
                      </a:ext>
                    </a:extLst>
                  </p:cNvPr>
                  <p:cNvSpPr>
                    <a:spLocks/>
                  </p:cNvSpPr>
                  <p:nvPr/>
                </p:nvSpPr>
                <p:spPr bwMode="auto">
                  <a:xfrm>
                    <a:off x="-10407650" y="595312"/>
                    <a:ext cx="1841500" cy="1847850"/>
                  </a:xfrm>
                  <a:custGeom>
                    <a:avLst/>
                    <a:gdLst>
                      <a:gd name="T0" fmla="*/ 760 w 1160"/>
                      <a:gd name="T1" fmla="*/ 0 h 1164"/>
                      <a:gd name="T2" fmla="*/ 710 w 1160"/>
                      <a:gd name="T3" fmla="*/ 64 h 1164"/>
                      <a:gd name="T4" fmla="*/ 660 w 1160"/>
                      <a:gd name="T5" fmla="*/ 120 h 1164"/>
                      <a:gd name="T6" fmla="*/ 608 w 1160"/>
                      <a:gd name="T7" fmla="*/ 170 h 1164"/>
                      <a:gd name="T8" fmla="*/ 556 w 1160"/>
                      <a:gd name="T9" fmla="*/ 214 h 1164"/>
                      <a:gd name="T10" fmla="*/ 452 w 1160"/>
                      <a:gd name="T11" fmla="*/ 282 h 1164"/>
                      <a:gd name="T12" fmla="*/ 350 w 1160"/>
                      <a:gd name="T13" fmla="*/ 332 h 1164"/>
                      <a:gd name="T14" fmla="*/ 252 w 1160"/>
                      <a:gd name="T15" fmla="*/ 362 h 1164"/>
                      <a:gd name="T16" fmla="*/ 158 w 1160"/>
                      <a:gd name="T17" fmla="*/ 380 h 1164"/>
                      <a:gd name="T18" fmla="*/ 74 w 1160"/>
                      <a:gd name="T19" fmla="*/ 384 h 1164"/>
                      <a:gd name="T20" fmla="*/ 0 w 1160"/>
                      <a:gd name="T21" fmla="*/ 382 h 1164"/>
                      <a:gd name="T22" fmla="*/ 0 w 1160"/>
                      <a:gd name="T23" fmla="*/ 584 h 1164"/>
                      <a:gd name="T24" fmla="*/ 4 w 1160"/>
                      <a:gd name="T25" fmla="*/ 644 h 1164"/>
                      <a:gd name="T26" fmla="*/ 12 w 1160"/>
                      <a:gd name="T27" fmla="*/ 702 h 1164"/>
                      <a:gd name="T28" fmla="*/ 26 w 1160"/>
                      <a:gd name="T29" fmla="*/ 756 h 1164"/>
                      <a:gd name="T30" fmla="*/ 46 w 1160"/>
                      <a:gd name="T31" fmla="*/ 810 h 1164"/>
                      <a:gd name="T32" fmla="*/ 70 w 1160"/>
                      <a:gd name="T33" fmla="*/ 860 h 1164"/>
                      <a:gd name="T34" fmla="*/ 100 w 1160"/>
                      <a:gd name="T35" fmla="*/ 908 h 1164"/>
                      <a:gd name="T36" fmla="*/ 134 w 1160"/>
                      <a:gd name="T37" fmla="*/ 952 h 1164"/>
                      <a:gd name="T38" fmla="*/ 172 w 1160"/>
                      <a:gd name="T39" fmla="*/ 994 h 1164"/>
                      <a:gd name="T40" fmla="*/ 212 w 1160"/>
                      <a:gd name="T41" fmla="*/ 1032 h 1164"/>
                      <a:gd name="T42" fmla="*/ 256 w 1160"/>
                      <a:gd name="T43" fmla="*/ 1066 h 1164"/>
                      <a:gd name="T44" fmla="*/ 304 w 1160"/>
                      <a:gd name="T45" fmla="*/ 1094 h 1164"/>
                      <a:gd name="T46" fmla="*/ 356 w 1160"/>
                      <a:gd name="T47" fmla="*/ 1118 h 1164"/>
                      <a:gd name="T48" fmla="*/ 408 w 1160"/>
                      <a:gd name="T49" fmla="*/ 1138 h 1164"/>
                      <a:gd name="T50" fmla="*/ 464 w 1160"/>
                      <a:gd name="T51" fmla="*/ 1152 h 1164"/>
                      <a:gd name="T52" fmla="*/ 522 w 1160"/>
                      <a:gd name="T53" fmla="*/ 1162 h 1164"/>
                      <a:gd name="T54" fmla="*/ 580 w 1160"/>
                      <a:gd name="T55" fmla="*/ 1164 h 1164"/>
                      <a:gd name="T56" fmla="*/ 610 w 1160"/>
                      <a:gd name="T57" fmla="*/ 1164 h 1164"/>
                      <a:gd name="T58" fmla="*/ 668 w 1160"/>
                      <a:gd name="T59" fmla="*/ 1158 h 1164"/>
                      <a:gd name="T60" fmla="*/ 726 w 1160"/>
                      <a:gd name="T61" fmla="*/ 1146 h 1164"/>
                      <a:gd name="T62" fmla="*/ 780 w 1160"/>
                      <a:gd name="T63" fmla="*/ 1130 h 1164"/>
                      <a:gd name="T64" fmla="*/ 832 w 1160"/>
                      <a:gd name="T65" fmla="*/ 1108 h 1164"/>
                      <a:gd name="T66" fmla="*/ 880 w 1160"/>
                      <a:gd name="T67" fmla="*/ 1080 h 1164"/>
                      <a:gd name="T68" fmla="*/ 926 w 1160"/>
                      <a:gd name="T69" fmla="*/ 1048 h 1164"/>
                      <a:gd name="T70" fmla="*/ 970 w 1160"/>
                      <a:gd name="T71" fmla="*/ 1014 h 1164"/>
                      <a:gd name="T72" fmla="*/ 1010 w 1160"/>
                      <a:gd name="T73" fmla="*/ 974 h 1164"/>
                      <a:gd name="T74" fmla="*/ 1044 w 1160"/>
                      <a:gd name="T75" fmla="*/ 932 h 1164"/>
                      <a:gd name="T76" fmla="*/ 1076 w 1160"/>
                      <a:gd name="T77" fmla="*/ 884 h 1164"/>
                      <a:gd name="T78" fmla="*/ 1104 w 1160"/>
                      <a:gd name="T79" fmla="*/ 836 h 1164"/>
                      <a:gd name="T80" fmla="*/ 1126 w 1160"/>
                      <a:gd name="T81" fmla="*/ 784 h 1164"/>
                      <a:gd name="T82" fmla="*/ 1142 w 1160"/>
                      <a:gd name="T83" fmla="*/ 730 h 1164"/>
                      <a:gd name="T84" fmla="*/ 1154 w 1160"/>
                      <a:gd name="T85" fmla="*/ 672 h 1164"/>
                      <a:gd name="T86" fmla="*/ 1160 w 1160"/>
                      <a:gd name="T87" fmla="*/ 614 h 1164"/>
                      <a:gd name="T88" fmla="*/ 1160 w 1160"/>
                      <a:gd name="T89" fmla="*/ 288 h 1164"/>
                      <a:gd name="T90" fmla="*/ 1134 w 1160"/>
                      <a:gd name="T91" fmla="*/ 284 h 1164"/>
                      <a:gd name="T92" fmla="*/ 1082 w 1160"/>
                      <a:gd name="T93" fmla="*/ 270 h 1164"/>
                      <a:gd name="T94" fmla="*/ 1014 w 1160"/>
                      <a:gd name="T95" fmla="*/ 246 h 1164"/>
                      <a:gd name="T96" fmla="*/ 938 w 1160"/>
                      <a:gd name="T97" fmla="*/ 202 h 1164"/>
                      <a:gd name="T98" fmla="*/ 876 w 1160"/>
                      <a:gd name="T99" fmla="*/ 152 h 1164"/>
                      <a:gd name="T100" fmla="*/ 828 w 1160"/>
                      <a:gd name="T101" fmla="*/ 102 h 1164"/>
                      <a:gd name="T102" fmla="*/ 794 w 1160"/>
                      <a:gd name="T103" fmla="*/ 58 h 1164"/>
                      <a:gd name="T104" fmla="*/ 766 w 1160"/>
                      <a:gd name="T105" fmla="*/ 1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1164">
                        <a:moveTo>
                          <a:pt x="760" y="0"/>
                        </a:moveTo>
                        <a:lnTo>
                          <a:pt x="760" y="0"/>
                        </a:lnTo>
                        <a:lnTo>
                          <a:pt x="736" y="32"/>
                        </a:lnTo>
                        <a:lnTo>
                          <a:pt x="710" y="64"/>
                        </a:lnTo>
                        <a:lnTo>
                          <a:pt x="686" y="92"/>
                        </a:lnTo>
                        <a:lnTo>
                          <a:pt x="660" y="120"/>
                        </a:lnTo>
                        <a:lnTo>
                          <a:pt x="634" y="146"/>
                        </a:lnTo>
                        <a:lnTo>
                          <a:pt x="608" y="170"/>
                        </a:lnTo>
                        <a:lnTo>
                          <a:pt x="582" y="192"/>
                        </a:lnTo>
                        <a:lnTo>
                          <a:pt x="556" y="214"/>
                        </a:lnTo>
                        <a:lnTo>
                          <a:pt x="504" y="250"/>
                        </a:lnTo>
                        <a:lnTo>
                          <a:pt x="452" y="282"/>
                        </a:lnTo>
                        <a:lnTo>
                          <a:pt x="400" y="310"/>
                        </a:lnTo>
                        <a:lnTo>
                          <a:pt x="350" y="332"/>
                        </a:lnTo>
                        <a:lnTo>
                          <a:pt x="300" y="350"/>
                        </a:lnTo>
                        <a:lnTo>
                          <a:pt x="252" y="362"/>
                        </a:lnTo>
                        <a:lnTo>
                          <a:pt x="204" y="372"/>
                        </a:lnTo>
                        <a:lnTo>
                          <a:pt x="158" y="380"/>
                        </a:lnTo>
                        <a:lnTo>
                          <a:pt x="116" y="384"/>
                        </a:lnTo>
                        <a:lnTo>
                          <a:pt x="74" y="384"/>
                        </a:lnTo>
                        <a:lnTo>
                          <a:pt x="36" y="384"/>
                        </a:lnTo>
                        <a:lnTo>
                          <a:pt x="0" y="382"/>
                        </a:lnTo>
                        <a:lnTo>
                          <a:pt x="0" y="584"/>
                        </a:lnTo>
                        <a:lnTo>
                          <a:pt x="0" y="584"/>
                        </a:lnTo>
                        <a:lnTo>
                          <a:pt x="2" y="614"/>
                        </a:lnTo>
                        <a:lnTo>
                          <a:pt x="4" y="644"/>
                        </a:lnTo>
                        <a:lnTo>
                          <a:pt x="8" y="672"/>
                        </a:lnTo>
                        <a:lnTo>
                          <a:pt x="12" y="702"/>
                        </a:lnTo>
                        <a:lnTo>
                          <a:pt x="20" y="730"/>
                        </a:lnTo>
                        <a:lnTo>
                          <a:pt x="26" y="756"/>
                        </a:lnTo>
                        <a:lnTo>
                          <a:pt x="36" y="784"/>
                        </a:lnTo>
                        <a:lnTo>
                          <a:pt x="46" y="810"/>
                        </a:lnTo>
                        <a:lnTo>
                          <a:pt x="58" y="836"/>
                        </a:lnTo>
                        <a:lnTo>
                          <a:pt x="70" y="860"/>
                        </a:lnTo>
                        <a:lnTo>
                          <a:pt x="84" y="884"/>
                        </a:lnTo>
                        <a:lnTo>
                          <a:pt x="100" y="908"/>
                        </a:lnTo>
                        <a:lnTo>
                          <a:pt x="116" y="932"/>
                        </a:lnTo>
                        <a:lnTo>
                          <a:pt x="134" y="952"/>
                        </a:lnTo>
                        <a:lnTo>
                          <a:pt x="152" y="974"/>
                        </a:lnTo>
                        <a:lnTo>
                          <a:pt x="172" y="994"/>
                        </a:lnTo>
                        <a:lnTo>
                          <a:pt x="192" y="1014"/>
                        </a:lnTo>
                        <a:lnTo>
                          <a:pt x="212" y="1032"/>
                        </a:lnTo>
                        <a:lnTo>
                          <a:pt x="234" y="1048"/>
                        </a:lnTo>
                        <a:lnTo>
                          <a:pt x="256" y="1066"/>
                        </a:lnTo>
                        <a:lnTo>
                          <a:pt x="280" y="1080"/>
                        </a:lnTo>
                        <a:lnTo>
                          <a:pt x="304" y="1094"/>
                        </a:lnTo>
                        <a:lnTo>
                          <a:pt x="330" y="1108"/>
                        </a:lnTo>
                        <a:lnTo>
                          <a:pt x="356" y="1118"/>
                        </a:lnTo>
                        <a:lnTo>
                          <a:pt x="382" y="1130"/>
                        </a:lnTo>
                        <a:lnTo>
                          <a:pt x="408" y="1138"/>
                        </a:lnTo>
                        <a:lnTo>
                          <a:pt x="436" y="1146"/>
                        </a:lnTo>
                        <a:lnTo>
                          <a:pt x="464" y="1152"/>
                        </a:lnTo>
                        <a:lnTo>
                          <a:pt x="492" y="1158"/>
                        </a:lnTo>
                        <a:lnTo>
                          <a:pt x="522" y="1162"/>
                        </a:lnTo>
                        <a:lnTo>
                          <a:pt x="550" y="1164"/>
                        </a:lnTo>
                        <a:lnTo>
                          <a:pt x="580" y="1164"/>
                        </a:lnTo>
                        <a:lnTo>
                          <a:pt x="580" y="1164"/>
                        </a:lnTo>
                        <a:lnTo>
                          <a:pt x="610" y="1164"/>
                        </a:lnTo>
                        <a:lnTo>
                          <a:pt x="640" y="1162"/>
                        </a:lnTo>
                        <a:lnTo>
                          <a:pt x="668" y="1158"/>
                        </a:lnTo>
                        <a:lnTo>
                          <a:pt x="698" y="1152"/>
                        </a:lnTo>
                        <a:lnTo>
                          <a:pt x="726" y="1146"/>
                        </a:lnTo>
                        <a:lnTo>
                          <a:pt x="752" y="1138"/>
                        </a:lnTo>
                        <a:lnTo>
                          <a:pt x="780" y="1130"/>
                        </a:lnTo>
                        <a:lnTo>
                          <a:pt x="806" y="1118"/>
                        </a:lnTo>
                        <a:lnTo>
                          <a:pt x="832" y="1108"/>
                        </a:lnTo>
                        <a:lnTo>
                          <a:pt x="856" y="1094"/>
                        </a:lnTo>
                        <a:lnTo>
                          <a:pt x="880" y="1080"/>
                        </a:lnTo>
                        <a:lnTo>
                          <a:pt x="904" y="1066"/>
                        </a:lnTo>
                        <a:lnTo>
                          <a:pt x="926" y="1048"/>
                        </a:lnTo>
                        <a:lnTo>
                          <a:pt x="948" y="1032"/>
                        </a:lnTo>
                        <a:lnTo>
                          <a:pt x="970" y="1014"/>
                        </a:lnTo>
                        <a:lnTo>
                          <a:pt x="990" y="994"/>
                        </a:lnTo>
                        <a:lnTo>
                          <a:pt x="1010" y="974"/>
                        </a:lnTo>
                        <a:lnTo>
                          <a:pt x="1028" y="952"/>
                        </a:lnTo>
                        <a:lnTo>
                          <a:pt x="1044" y="932"/>
                        </a:lnTo>
                        <a:lnTo>
                          <a:pt x="1062" y="908"/>
                        </a:lnTo>
                        <a:lnTo>
                          <a:pt x="1076" y="884"/>
                        </a:lnTo>
                        <a:lnTo>
                          <a:pt x="1090" y="860"/>
                        </a:lnTo>
                        <a:lnTo>
                          <a:pt x="1104" y="836"/>
                        </a:lnTo>
                        <a:lnTo>
                          <a:pt x="1114" y="810"/>
                        </a:lnTo>
                        <a:lnTo>
                          <a:pt x="1126" y="784"/>
                        </a:lnTo>
                        <a:lnTo>
                          <a:pt x="1134" y="756"/>
                        </a:lnTo>
                        <a:lnTo>
                          <a:pt x="1142" y="730"/>
                        </a:lnTo>
                        <a:lnTo>
                          <a:pt x="1148" y="702"/>
                        </a:lnTo>
                        <a:lnTo>
                          <a:pt x="1154" y="672"/>
                        </a:lnTo>
                        <a:lnTo>
                          <a:pt x="1158" y="644"/>
                        </a:lnTo>
                        <a:lnTo>
                          <a:pt x="1160" y="614"/>
                        </a:lnTo>
                        <a:lnTo>
                          <a:pt x="1160" y="584"/>
                        </a:lnTo>
                        <a:lnTo>
                          <a:pt x="1160" y="288"/>
                        </a:lnTo>
                        <a:lnTo>
                          <a:pt x="1160" y="288"/>
                        </a:lnTo>
                        <a:lnTo>
                          <a:pt x="1134" y="284"/>
                        </a:lnTo>
                        <a:lnTo>
                          <a:pt x="1108" y="278"/>
                        </a:lnTo>
                        <a:lnTo>
                          <a:pt x="1082" y="270"/>
                        </a:lnTo>
                        <a:lnTo>
                          <a:pt x="1060" y="264"/>
                        </a:lnTo>
                        <a:lnTo>
                          <a:pt x="1014" y="246"/>
                        </a:lnTo>
                        <a:lnTo>
                          <a:pt x="974" y="224"/>
                        </a:lnTo>
                        <a:lnTo>
                          <a:pt x="938" y="202"/>
                        </a:lnTo>
                        <a:lnTo>
                          <a:pt x="906" y="178"/>
                        </a:lnTo>
                        <a:lnTo>
                          <a:pt x="876" y="152"/>
                        </a:lnTo>
                        <a:lnTo>
                          <a:pt x="850" y="128"/>
                        </a:lnTo>
                        <a:lnTo>
                          <a:pt x="828" y="102"/>
                        </a:lnTo>
                        <a:lnTo>
                          <a:pt x="810" y="80"/>
                        </a:lnTo>
                        <a:lnTo>
                          <a:pt x="794" y="58"/>
                        </a:lnTo>
                        <a:lnTo>
                          <a:pt x="782" y="38"/>
                        </a:lnTo>
                        <a:lnTo>
                          <a:pt x="766" y="10"/>
                        </a:lnTo>
                        <a:lnTo>
                          <a:pt x="760" y="0"/>
                        </a:lnTo>
                        <a:close/>
                      </a:path>
                    </a:pathLst>
                  </a:custGeom>
                  <a:solidFill>
                    <a:srgbClr val="E9E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5" name="Freeform 24">
                    <a:extLst>
                      <a:ext uri="{FF2B5EF4-FFF2-40B4-BE49-F238E27FC236}">
                        <a16:creationId xmlns:a16="http://schemas.microsoft.com/office/drawing/2014/main" id="{9DF57C49-930C-4AEA-8F4B-14259C1CC78D}"/>
                      </a:ext>
                    </a:extLst>
                  </p:cNvPr>
                  <p:cNvSpPr>
                    <a:spLocks/>
                  </p:cNvSpPr>
                  <p:nvPr/>
                </p:nvSpPr>
                <p:spPr bwMode="auto">
                  <a:xfrm>
                    <a:off x="-10407650" y="595312"/>
                    <a:ext cx="1841500" cy="1847850"/>
                  </a:xfrm>
                  <a:custGeom>
                    <a:avLst/>
                    <a:gdLst>
                      <a:gd name="T0" fmla="*/ 760 w 1160"/>
                      <a:gd name="T1" fmla="*/ 0 h 1164"/>
                      <a:gd name="T2" fmla="*/ 710 w 1160"/>
                      <a:gd name="T3" fmla="*/ 64 h 1164"/>
                      <a:gd name="T4" fmla="*/ 660 w 1160"/>
                      <a:gd name="T5" fmla="*/ 120 h 1164"/>
                      <a:gd name="T6" fmla="*/ 608 w 1160"/>
                      <a:gd name="T7" fmla="*/ 170 h 1164"/>
                      <a:gd name="T8" fmla="*/ 556 w 1160"/>
                      <a:gd name="T9" fmla="*/ 214 h 1164"/>
                      <a:gd name="T10" fmla="*/ 452 w 1160"/>
                      <a:gd name="T11" fmla="*/ 282 h 1164"/>
                      <a:gd name="T12" fmla="*/ 350 w 1160"/>
                      <a:gd name="T13" fmla="*/ 332 h 1164"/>
                      <a:gd name="T14" fmla="*/ 252 w 1160"/>
                      <a:gd name="T15" fmla="*/ 362 h 1164"/>
                      <a:gd name="T16" fmla="*/ 158 w 1160"/>
                      <a:gd name="T17" fmla="*/ 380 h 1164"/>
                      <a:gd name="T18" fmla="*/ 74 w 1160"/>
                      <a:gd name="T19" fmla="*/ 384 h 1164"/>
                      <a:gd name="T20" fmla="*/ 0 w 1160"/>
                      <a:gd name="T21" fmla="*/ 382 h 1164"/>
                      <a:gd name="T22" fmla="*/ 0 w 1160"/>
                      <a:gd name="T23" fmla="*/ 584 h 1164"/>
                      <a:gd name="T24" fmla="*/ 4 w 1160"/>
                      <a:gd name="T25" fmla="*/ 644 h 1164"/>
                      <a:gd name="T26" fmla="*/ 12 w 1160"/>
                      <a:gd name="T27" fmla="*/ 702 h 1164"/>
                      <a:gd name="T28" fmla="*/ 26 w 1160"/>
                      <a:gd name="T29" fmla="*/ 756 h 1164"/>
                      <a:gd name="T30" fmla="*/ 46 w 1160"/>
                      <a:gd name="T31" fmla="*/ 810 h 1164"/>
                      <a:gd name="T32" fmla="*/ 70 w 1160"/>
                      <a:gd name="T33" fmla="*/ 860 h 1164"/>
                      <a:gd name="T34" fmla="*/ 100 w 1160"/>
                      <a:gd name="T35" fmla="*/ 908 h 1164"/>
                      <a:gd name="T36" fmla="*/ 134 w 1160"/>
                      <a:gd name="T37" fmla="*/ 952 h 1164"/>
                      <a:gd name="T38" fmla="*/ 172 w 1160"/>
                      <a:gd name="T39" fmla="*/ 994 h 1164"/>
                      <a:gd name="T40" fmla="*/ 212 w 1160"/>
                      <a:gd name="T41" fmla="*/ 1032 h 1164"/>
                      <a:gd name="T42" fmla="*/ 256 w 1160"/>
                      <a:gd name="T43" fmla="*/ 1066 h 1164"/>
                      <a:gd name="T44" fmla="*/ 304 w 1160"/>
                      <a:gd name="T45" fmla="*/ 1094 h 1164"/>
                      <a:gd name="T46" fmla="*/ 356 w 1160"/>
                      <a:gd name="T47" fmla="*/ 1118 h 1164"/>
                      <a:gd name="T48" fmla="*/ 408 w 1160"/>
                      <a:gd name="T49" fmla="*/ 1138 h 1164"/>
                      <a:gd name="T50" fmla="*/ 464 w 1160"/>
                      <a:gd name="T51" fmla="*/ 1152 h 1164"/>
                      <a:gd name="T52" fmla="*/ 522 w 1160"/>
                      <a:gd name="T53" fmla="*/ 1162 h 1164"/>
                      <a:gd name="T54" fmla="*/ 580 w 1160"/>
                      <a:gd name="T55" fmla="*/ 1164 h 1164"/>
                      <a:gd name="T56" fmla="*/ 610 w 1160"/>
                      <a:gd name="T57" fmla="*/ 1164 h 1164"/>
                      <a:gd name="T58" fmla="*/ 668 w 1160"/>
                      <a:gd name="T59" fmla="*/ 1158 h 1164"/>
                      <a:gd name="T60" fmla="*/ 726 w 1160"/>
                      <a:gd name="T61" fmla="*/ 1146 h 1164"/>
                      <a:gd name="T62" fmla="*/ 780 w 1160"/>
                      <a:gd name="T63" fmla="*/ 1130 h 1164"/>
                      <a:gd name="T64" fmla="*/ 832 w 1160"/>
                      <a:gd name="T65" fmla="*/ 1108 h 1164"/>
                      <a:gd name="T66" fmla="*/ 880 w 1160"/>
                      <a:gd name="T67" fmla="*/ 1080 h 1164"/>
                      <a:gd name="T68" fmla="*/ 926 w 1160"/>
                      <a:gd name="T69" fmla="*/ 1048 h 1164"/>
                      <a:gd name="T70" fmla="*/ 970 w 1160"/>
                      <a:gd name="T71" fmla="*/ 1014 h 1164"/>
                      <a:gd name="T72" fmla="*/ 1010 w 1160"/>
                      <a:gd name="T73" fmla="*/ 974 h 1164"/>
                      <a:gd name="T74" fmla="*/ 1044 w 1160"/>
                      <a:gd name="T75" fmla="*/ 932 h 1164"/>
                      <a:gd name="T76" fmla="*/ 1076 w 1160"/>
                      <a:gd name="T77" fmla="*/ 884 h 1164"/>
                      <a:gd name="T78" fmla="*/ 1104 w 1160"/>
                      <a:gd name="T79" fmla="*/ 836 h 1164"/>
                      <a:gd name="T80" fmla="*/ 1126 w 1160"/>
                      <a:gd name="T81" fmla="*/ 784 h 1164"/>
                      <a:gd name="T82" fmla="*/ 1142 w 1160"/>
                      <a:gd name="T83" fmla="*/ 730 h 1164"/>
                      <a:gd name="T84" fmla="*/ 1154 w 1160"/>
                      <a:gd name="T85" fmla="*/ 672 h 1164"/>
                      <a:gd name="T86" fmla="*/ 1160 w 1160"/>
                      <a:gd name="T87" fmla="*/ 614 h 1164"/>
                      <a:gd name="T88" fmla="*/ 1160 w 1160"/>
                      <a:gd name="T89" fmla="*/ 288 h 1164"/>
                      <a:gd name="T90" fmla="*/ 1134 w 1160"/>
                      <a:gd name="T91" fmla="*/ 284 h 1164"/>
                      <a:gd name="T92" fmla="*/ 1082 w 1160"/>
                      <a:gd name="T93" fmla="*/ 270 h 1164"/>
                      <a:gd name="T94" fmla="*/ 1014 w 1160"/>
                      <a:gd name="T95" fmla="*/ 246 h 1164"/>
                      <a:gd name="T96" fmla="*/ 938 w 1160"/>
                      <a:gd name="T97" fmla="*/ 202 h 1164"/>
                      <a:gd name="T98" fmla="*/ 876 w 1160"/>
                      <a:gd name="T99" fmla="*/ 152 h 1164"/>
                      <a:gd name="T100" fmla="*/ 828 w 1160"/>
                      <a:gd name="T101" fmla="*/ 102 h 1164"/>
                      <a:gd name="T102" fmla="*/ 794 w 1160"/>
                      <a:gd name="T103" fmla="*/ 58 h 1164"/>
                      <a:gd name="T104" fmla="*/ 766 w 1160"/>
                      <a:gd name="T105" fmla="*/ 1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1164">
                        <a:moveTo>
                          <a:pt x="760" y="0"/>
                        </a:moveTo>
                        <a:lnTo>
                          <a:pt x="760" y="0"/>
                        </a:lnTo>
                        <a:lnTo>
                          <a:pt x="736" y="32"/>
                        </a:lnTo>
                        <a:lnTo>
                          <a:pt x="710" y="64"/>
                        </a:lnTo>
                        <a:lnTo>
                          <a:pt x="686" y="92"/>
                        </a:lnTo>
                        <a:lnTo>
                          <a:pt x="660" y="120"/>
                        </a:lnTo>
                        <a:lnTo>
                          <a:pt x="634" y="146"/>
                        </a:lnTo>
                        <a:lnTo>
                          <a:pt x="608" y="170"/>
                        </a:lnTo>
                        <a:lnTo>
                          <a:pt x="582" y="192"/>
                        </a:lnTo>
                        <a:lnTo>
                          <a:pt x="556" y="214"/>
                        </a:lnTo>
                        <a:lnTo>
                          <a:pt x="504" y="250"/>
                        </a:lnTo>
                        <a:lnTo>
                          <a:pt x="452" y="282"/>
                        </a:lnTo>
                        <a:lnTo>
                          <a:pt x="400" y="310"/>
                        </a:lnTo>
                        <a:lnTo>
                          <a:pt x="350" y="332"/>
                        </a:lnTo>
                        <a:lnTo>
                          <a:pt x="300" y="350"/>
                        </a:lnTo>
                        <a:lnTo>
                          <a:pt x="252" y="362"/>
                        </a:lnTo>
                        <a:lnTo>
                          <a:pt x="204" y="372"/>
                        </a:lnTo>
                        <a:lnTo>
                          <a:pt x="158" y="380"/>
                        </a:lnTo>
                        <a:lnTo>
                          <a:pt x="116" y="384"/>
                        </a:lnTo>
                        <a:lnTo>
                          <a:pt x="74" y="384"/>
                        </a:lnTo>
                        <a:lnTo>
                          <a:pt x="36" y="384"/>
                        </a:lnTo>
                        <a:lnTo>
                          <a:pt x="0" y="382"/>
                        </a:lnTo>
                        <a:lnTo>
                          <a:pt x="0" y="584"/>
                        </a:lnTo>
                        <a:lnTo>
                          <a:pt x="0" y="584"/>
                        </a:lnTo>
                        <a:lnTo>
                          <a:pt x="2" y="614"/>
                        </a:lnTo>
                        <a:lnTo>
                          <a:pt x="4" y="644"/>
                        </a:lnTo>
                        <a:lnTo>
                          <a:pt x="8" y="672"/>
                        </a:lnTo>
                        <a:lnTo>
                          <a:pt x="12" y="702"/>
                        </a:lnTo>
                        <a:lnTo>
                          <a:pt x="20" y="730"/>
                        </a:lnTo>
                        <a:lnTo>
                          <a:pt x="26" y="756"/>
                        </a:lnTo>
                        <a:lnTo>
                          <a:pt x="36" y="784"/>
                        </a:lnTo>
                        <a:lnTo>
                          <a:pt x="46" y="810"/>
                        </a:lnTo>
                        <a:lnTo>
                          <a:pt x="58" y="836"/>
                        </a:lnTo>
                        <a:lnTo>
                          <a:pt x="70" y="860"/>
                        </a:lnTo>
                        <a:lnTo>
                          <a:pt x="84" y="884"/>
                        </a:lnTo>
                        <a:lnTo>
                          <a:pt x="100" y="908"/>
                        </a:lnTo>
                        <a:lnTo>
                          <a:pt x="116" y="932"/>
                        </a:lnTo>
                        <a:lnTo>
                          <a:pt x="134" y="952"/>
                        </a:lnTo>
                        <a:lnTo>
                          <a:pt x="152" y="974"/>
                        </a:lnTo>
                        <a:lnTo>
                          <a:pt x="172" y="994"/>
                        </a:lnTo>
                        <a:lnTo>
                          <a:pt x="192" y="1014"/>
                        </a:lnTo>
                        <a:lnTo>
                          <a:pt x="212" y="1032"/>
                        </a:lnTo>
                        <a:lnTo>
                          <a:pt x="234" y="1048"/>
                        </a:lnTo>
                        <a:lnTo>
                          <a:pt x="256" y="1066"/>
                        </a:lnTo>
                        <a:lnTo>
                          <a:pt x="280" y="1080"/>
                        </a:lnTo>
                        <a:lnTo>
                          <a:pt x="304" y="1094"/>
                        </a:lnTo>
                        <a:lnTo>
                          <a:pt x="330" y="1108"/>
                        </a:lnTo>
                        <a:lnTo>
                          <a:pt x="356" y="1118"/>
                        </a:lnTo>
                        <a:lnTo>
                          <a:pt x="382" y="1130"/>
                        </a:lnTo>
                        <a:lnTo>
                          <a:pt x="408" y="1138"/>
                        </a:lnTo>
                        <a:lnTo>
                          <a:pt x="436" y="1146"/>
                        </a:lnTo>
                        <a:lnTo>
                          <a:pt x="464" y="1152"/>
                        </a:lnTo>
                        <a:lnTo>
                          <a:pt x="492" y="1158"/>
                        </a:lnTo>
                        <a:lnTo>
                          <a:pt x="522" y="1162"/>
                        </a:lnTo>
                        <a:lnTo>
                          <a:pt x="550" y="1164"/>
                        </a:lnTo>
                        <a:lnTo>
                          <a:pt x="580" y="1164"/>
                        </a:lnTo>
                        <a:lnTo>
                          <a:pt x="580" y="1164"/>
                        </a:lnTo>
                        <a:lnTo>
                          <a:pt x="610" y="1164"/>
                        </a:lnTo>
                        <a:lnTo>
                          <a:pt x="640" y="1162"/>
                        </a:lnTo>
                        <a:lnTo>
                          <a:pt x="668" y="1158"/>
                        </a:lnTo>
                        <a:lnTo>
                          <a:pt x="698" y="1152"/>
                        </a:lnTo>
                        <a:lnTo>
                          <a:pt x="726" y="1146"/>
                        </a:lnTo>
                        <a:lnTo>
                          <a:pt x="752" y="1138"/>
                        </a:lnTo>
                        <a:lnTo>
                          <a:pt x="780" y="1130"/>
                        </a:lnTo>
                        <a:lnTo>
                          <a:pt x="806" y="1118"/>
                        </a:lnTo>
                        <a:lnTo>
                          <a:pt x="832" y="1108"/>
                        </a:lnTo>
                        <a:lnTo>
                          <a:pt x="856" y="1094"/>
                        </a:lnTo>
                        <a:lnTo>
                          <a:pt x="880" y="1080"/>
                        </a:lnTo>
                        <a:lnTo>
                          <a:pt x="904" y="1066"/>
                        </a:lnTo>
                        <a:lnTo>
                          <a:pt x="926" y="1048"/>
                        </a:lnTo>
                        <a:lnTo>
                          <a:pt x="948" y="1032"/>
                        </a:lnTo>
                        <a:lnTo>
                          <a:pt x="970" y="1014"/>
                        </a:lnTo>
                        <a:lnTo>
                          <a:pt x="990" y="994"/>
                        </a:lnTo>
                        <a:lnTo>
                          <a:pt x="1010" y="974"/>
                        </a:lnTo>
                        <a:lnTo>
                          <a:pt x="1028" y="952"/>
                        </a:lnTo>
                        <a:lnTo>
                          <a:pt x="1044" y="932"/>
                        </a:lnTo>
                        <a:lnTo>
                          <a:pt x="1062" y="908"/>
                        </a:lnTo>
                        <a:lnTo>
                          <a:pt x="1076" y="884"/>
                        </a:lnTo>
                        <a:lnTo>
                          <a:pt x="1090" y="860"/>
                        </a:lnTo>
                        <a:lnTo>
                          <a:pt x="1104" y="836"/>
                        </a:lnTo>
                        <a:lnTo>
                          <a:pt x="1114" y="810"/>
                        </a:lnTo>
                        <a:lnTo>
                          <a:pt x="1126" y="784"/>
                        </a:lnTo>
                        <a:lnTo>
                          <a:pt x="1134" y="756"/>
                        </a:lnTo>
                        <a:lnTo>
                          <a:pt x="1142" y="730"/>
                        </a:lnTo>
                        <a:lnTo>
                          <a:pt x="1148" y="702"/>
                        </a:lnTo>
                        <a:lnTo>
                          <a:pt x="1154" y="672"/>
                        </a:lnTo>
                        <a:lnTo>
                          <a:pt x="1158" y="644"/>
                        </a:lnTo>
                        <a:lnTo>
                          <a:pt x="1160" y="614"/>
                        </a:lnTo>
                        <a:lnTo>
                          <a:pt x="1160" y="584"/>
                        </a:lnTo>
                        <a:lnTo>
                          <a:pt x="1160" y="288"/>
                        </a:lnTo>
                        <a:lnTo>
                          <a:pt x="1160" y="288"/>
                        </a:lnTo>
                        <a:lnTo>
                          <a:pt x="1134" y="284"/>
                        </a:lnTo>
                        <a:lnTo>
                          <a:pt x="1108" y="278"/>
                        </a:lnTo>
                        <a:lnTo>
                          <a:pt x="1082" y="270"/>
                        </a:lnTo>
                        <a:lnTo>
                          <a:pt x="1060" y="264"/>
                        </a:lnTo>
                        <a:lnTo>
                          <a:pt x="1014" y="246"/>
                        </a:lnTo>
                        <a:lnTo>
                          <a:pt x="974" y="224"/>
                        </a:lnTo>
                        <a:lnTo>
                          <a:pt x="938" y="202"/>
                        </a:lnTo>
                        <a:lnTo>
                          <a:pt x="906" y="178"/>
                        </a:lnTo>
                        <a:lnTo>
                          <a:pt x="876" y="152"/>
                        </a:lnTo>
                        <a:lnTo>
                          <a:pt x="850" y="128"/>
                        </a:lnTo>
                        <a:lnTo>
                          <a:pt x="828" y="102"/>
                        </a:lnTo>
                        <a:lnTo>
                          <a:pt x="810" y="80"/>
                        </a:lnTo>
                        <a:lnTo>
                          <a:pt x="794" y="58"/>
                        </a:lnTo>
                        <a:lnTo>
                          <a:pt x="782" y="38"/>
                        </a:lnTo>
                        <a:lnTo>
                          <a:pt x="766" y="10"/>
                        </a:lnTo>
                        <a:lnTo>
                          <a:pt x="7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6" name="Freeform 26">
                    <a:extLst>
                      <a:ext uri="{FF2B5EF4-FFF2-40B4-BE49-F238E27FC236}">
                        <a16:creationId xmlns:a16="http://schemas.microsoft.com/office/drawing/2014/main" id="{49572A12-3EA2-4395-AE4A-A82292B5AB49}"/>
                      </a:ext>
                    </a:extLst>
                  </p:cNvPr>
                  <p:cNvSpPr>
                    <a:spLocks/>
                  </p:cNvSpPr>
                  <p:nvPr/>
                </p:nvSpPr>
                <p:spPr bwMode="auto">
                  <a:xfrm>
                    <a:off x="-10407650" y="-128588"/>
                    <a:ext cx="1841500" cy="1333500"/>
                  </a:xfrm>
                  <a:custGeom>
                    <a:avLst/>
                    <a:gdLst>
                      <a:gd name="T0" fmla="*/ 580 w 1160"/>
                      <a:gd name="T1" fmla="*/ 0 h 840"/>
                      <a:gd name="T2" fmla="*/ 522 w 1160"/>
                      <a:gd name="T3" fmla="*/ 2 h 840"/>
                      <a:gd name="T4" fmla="*/ 464 w 1160"/>
                      <a:gd name="T5" fmla="*/ 10 h 840"/>
                      <a:gd name="T6" fmla="*/ 408 w 1160"/>
                      <a:gd name="T7" fmla="*/ 26 h 840"/>
                      <a:gd name="T8" fmla="*/ 356 w 1160"/>
                      <a:gd name="T9" fmla="*/ 44 h 840"/>
                      <a:gd name="T10" fmla="*/ 304 w 1160"/>
                      <a:gd name="T11" fmla="*/ 70 h 840"/>
                      <a:gd name="T12" fmla="*/ 256 w 1160"/>
                      <a:gd name="T13" fmla="*/ 98 h 840"/>
                      <a:gd name="T14" fmla="*/ 212 w 1160"/>
                      <a:gd name="T15" fmla="*/ 132 h 840"/>
                      <a:gd name="T16" fmla="*/ 172 w 1160"/>
                      <a:gd name="T17" fmla="*/ 170 h 840"/>
                      <a:gd name="T18" fmla="*/ 134 w 1160"/>
                      <a:gd name="T19" fmla="*/ 210 h 840"/>
                      <a:gd name="T20" fmla="*/ 100 w 1160"/>
                      <a:gd name="T21" fmla="*/ 256 h 840"/>
                      <a:gd name="T22" fmla="*/ 70 w 1160"/>
                      <a:gd name="T23" fmla="*/ 304 h 840"/>
                      <a:gd name="T24" fmla="*/ 46 w 1160"/>
                      <a:gd name="T25" fmla="*/ 354 h 840"/>
                      <a:gd name="T26" fmla="*/ 26 w 1160"/>
                      <a:gd name="T27" fmla="*/ 408 h 840"/>
                      <a:gd name="T28" fmla="*/ 12 w 1160"/>
                      <a:gd name="T29" fmla="*/ 462 h 840"/>
                      <a:gd name="T30" fmla="*/ 4 w 1160"/>
                      <a:gd name="T31" fmla="*/ 520 h 840"/>
                      <a:gd name="T32" fmla="*/ 0 w 1160"/>
                      <a:gd name="T33" fmla="*/ 578 h 840"/>
                      <a:gd name="T34" fmla="*/ 0 w 1160"/>
                      <a:gd name="T35" fmla="*/ 838 h 840"/>
                      <a:gd name="T36" fmla="*/ 74 w 1160"/>
                      <a:gd name="T37" fmla="*/ 840 h 840"/>
                      <a:gd name="T38" fmla="*/ 158 w 1160"/>
                      <a:gd name="T39" fmla="*/ 836 h 840"/>
                      <a:gd name="T40" fmla="*/ 252 w 1160"/>
                      <a:gd name="T41" fmla="*/ 818 h 840"/>
                      <a:gd name="T42" fmla="*/ 350 w 1160"/>
                      <a:gd name="T43" fmla="*/ 788 h 840"/>
                      <a:gd name="T44" fmla="*/ 452 w 1160"/>
                      <a:gd name="T45" fmla="*/ 738 h 840"/>
                      <a:gd name="T46" fmla="*/ 556 w 1160"/>
                      <a:gd name="T47" fmla="*/ 670 h 840"/>
                      <a:gd name="T48" fmla="*/ 608 w 1160"/>
                      <a:gd name="T49" fmla="*/ 626 h 840"/>
                      <a:gd name="T50" fmla="*/ 660 w 1160"/>
                      <a:gd name="T51" fmla="*/ 576 h 840"/>
                      <a:gd name="T52" fmla="*/ 710 w 1160"/>
                      <a:gd name="T53" fmla="*/ 520 h 840"/>
                      <a:gd name="T54" fmla="*/ 760 w 1160"/>
                      <a:gd name="T55" fmla="*/ 456 h 840"/>
                      <a:gd name="T56" fmla="*/ 766 w 1160"/>
                      <a:gd name="T57" fmla="*/ 466 h 840"/>
                      <a:gd name="T58" fmla="*/ 794 w 1160"/>
                      <a:gd name="T59" fmla="*/ 514 h 840"/>
                      <a:gd name="T60" fmla="*/ 828 w 1160"/>
                      <a:gd name="T61" fmla="*/ 558 h 840"/>
                      <a:gd name="T62" fmla="*/ 876 w 1160"/>
                      <a:gd name="T63" fmla="*/ 608 h 840"/>
                      <a:gd name="T64" fmla="*/ 938 w 1160"/>
                      <a:gd name="T65" fmla="*/ 658 h 840"/>
                      <a:gd name="T66" fmla="*/ 1014 w 1160"/>
                      <a:gd name="T67" fmla="*/ 702 h 840"/>
                      <a:gd name="T68" fmla="*/ 1082 w 1160"/>
                      <a:gd name="T69" fmla="*/ 726 h 840"/>
                      <a:gd name="T70" fmla="*/ 1134 w 1160"/>
                      <a:gd name="T71" fmla="*/ 740 h 840"/>
                      <a:gd name="T72" fmla="*/ 1160 w 1160"/>
                      <a:gd name="T73" fmla="*/ 578 h 840"/>
                      <a:gd name="T74" fmla="*/ 1160 w 1160"/>
                      <a:gd name="T75" fmla="*/ 550 h 840"/>
                      <a:gd name="T76" fmla="*/ 1154 w 1160"/>
                      <a:gd name="T77" fmla="*/ 490 h 840"/>
                      <a:gd name="T78" fmla="*/ 1142 w 1160"/>
                      <a:gd name="T79" fmla="*/ 434 h 840"/>
                      <a:gd name="T80" fmla="*/ 1126 w 1160"/>
                      <a:gd name="T81" fmla="*/ 380 h 840"/>
                      <a:gd name="T82" fmla="*/ 1104 w 1160"/>
                      <a:gd name="T83" fmla="*/ 328 h 840"/>
                      <a:gd name="T84" fmla="*/ 1076 w 1160"/>
                      <a:gd name="T85" fmla="*/ 278 h 840"/>
                      <a:gd name="T86" fmla="*/ 1044 w 1160"/>
                      <a:gd name="T87" fmla="*/ 232 h 840"/>
                      <a:gd name="T88" fmla="*/ 1010 w 1160"/>
                      <a:gd name="T89" fmla="*/ 190 h 840"/>
                      <a:gd name="T90" fmla="*/ 970 w 1160"/>
                      <a:gd name="T91" fmla="*/ 150 h 840"/>
                      <a:gd name="T92" fmla="*/ 926 w 1160"/>
                      <a:gd name="T93" fmla="*/ 114 h 840"/>
                      <a:gd name="T94" fmla="*/ 880 w 1160"/>
                      <a:gd name="T95" fmla="*/ 84 h 840"/>
                      <a:gd name="T96" fmla="*/ 832 w 1160"/>
                      <a:gd name="T97" fmla="*/ 56 h 840"/>
                      <a:gd name="T98" fmla="*/ 780 w 1160"/>
                      <a:gd name="T99" fmla="*/ 34 h 840"/>
                      <a:gd name="T100" fmla="*/ 726 w 1160"/>
                      <a:gd name="T101" fmla="*/ 18 h 840"/>
                      <a:gd name="T102" fmla="*/ 668 w 1160"/>
                      <a:gd name="T103" fmla="*/ 6 h 840"/>
                      <a:gd name="T104" fmla="*/ 610 w 1160"/>
                      <a:gd name="T105"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840">
                        <a:moveTo>
                          <a:pt x="580" y="0"/>
                        </a:moveTo>
                        <a:lnTo>
                          <a:pt x="580" y="0"/>
                        </a:lnTo>
                        <a:lnTo>
                          <a:pt x="550" y="0"/>
                        </a:lnTo>
                        <a:lnTo>
                          <a:pt x="522" y="2"/>
                        </a:lnTo>
                        <a:lnTo>
                          <a:pt x="492" y="6"/>
                        </a:lnTo>
                        <a:lnTo>
                          <a:pt x="464" y="10"/>
                        </a:lnTo>
                        <a:lnTo>
                          <a:pt x="436" y="18"/>
                        </a:lnTo>
                        <a:lnTo>
                          <a:pt x="408" y="26"/>
                        </a:lnTo>
                        <a:lnTo>
                          <a:pt x="382" y="34"/>
                        </a:lnTo>
                        <a:lnTo>
                          <a:pt x="356" y="44"/>
                        </a:lnTo>
                        <a:lnTo>
                          <a:pt x="330" y="56"/>
                        </a:lnTo>
                        <a:lnTo>
                          <a:pt x="304" y="70"/>
                        </a:lnTo>
                        <a:lnTo>
                          <a:pt x="280" y="84"/>
                        </a:lnTo>
                        <a:lnTo>
                          <a:pt x="256" y="98"/>
                        </a:lnTo>
                        <a:lnTo>
                          <a:pt x="234" y="114"/>
                        </a:lnTo>
                        <a:lnTo>
                          <a:pt x="212" y="132"/>
                        </a:lnTo>
                        <a:lnTo>
                          <a:pt x="192" y="150"/>
                        </a:lnTo>
                        <a:lnTo>
                          <a:pt x="172" y="170"/>
                        </a:lnTo>
                        <a:lnTo>
                          <a:pt x="152" y="190"/>
                        </a:lnTo>
                        <a:lnTo>
                          <a:pt x="134" y="210"/>
                        </a:lnTo>
                        <a:lnTo>
                          <a:pt x="116" y="232"/>
                        </a:lnTo>
                        <a:lnTo>
                          <a:pt x="100" y="256"/>
                        </a:lnTo>
                        <a:lnTo>
                          <a:pt x="84" y="278"/>
                        </a:lnTo>
                        <a:lnTo>
                          <a:pt x="70" y="304"/>
                        </a:lnTo>
                        <a:lnTo>
                          <a:pt x="58" y="328"/>
                        </a:lnTo>
                        <a:lnTo>
                          <a:pt x="46" y="354"/>
                        </a:lnTo>
                        <a:lnTo>
                          <a:pt x="36" y="380"/>
                        </a:lnTo>
                        <a:lnTo>
                          <a:pt x="26" y="408"/>
                        </a:lnTo>
                        <a:lnTo>
                          <a:pt x="20" y="434"/>
                        </a:lnTo>
                        <a:lnTo>
                          <a:pt x="12" y="462"/>
                        </a:lnTo>
                        <a:lnTo>
                          <a:pt x="8" y="490"/>
                        </a:lnTo>
                        <a:lnTo>
                          <a:pt x="4" y="520"/>
                        </a:lnTo>
                        <a:lnTo>
                          <a:pt x="2" y="550"/>
                        </a:lnTo>
                        <a:lnTo>
                          <a:pt x="0" y="578"/>
                        </a:lnTo>
                        <a:lnTo>
                          <a:pt x="0" y="838"/>
                        </a:lnTo>
                        <a:lnTo>
                          <a:pt x="0" y="838"/>
                        </a:lnTo>
                        <a:lnTo>
                          <a:pt x="36" y="840"/>
                        </a:lnTo>
                        <a:lnTo>
                          <a:pt x="74" y="840"/>
                        </a:lnTo>
                        <a:lnTo>
                          <a:pt x="116" y="840"/>
                        </a:lnTo>
                        <a:lnTo>
                          <a:pt x="158" y="836"/>
                        </a:lnTo>
                        <a:lnTo>
                          <a:pt x="204" y="828"/>
                        </a:lnTo>
                        <a:lnTo>
                          <a:pt x="252" y="818"/>
                        </a:lnTo>
                        <a:lnTo>
                          <a:pt x="300" y="806"/>
                        </a:lnTo>
                        <a:lnTo>
                          <a:pt x="350" y="788"/>
                        </a:lnTo>
                        <a:lnTo>
                          <a:pt x="400" y="766"/>
                        </a:lnTo>
                        <a:lnTo>
                          <a:pt x="452" y="738"/>
                        </a:lnTo>
                        <a:lnTo>
                          <a:pt x="504" y="706"/>
                        </a:lnTo>
                        <a:lnTo>
                          <a:pt x="556" y="670"/>
                        </a:lnTo>
                        <a:lnTo>
                          <a:pt x="582" y="648"/>
                        </a:lnTo>
                        <a:lnTo>
                          <a:pt x="608" y="626"/>
                        </a:lnTo>
                        <a:lnTo>
                          <a:pt x="634" y="602"/>
                        </a:lnTo>
                        <a:lnTo>
                          <a:pt x="660" y="576"/>
                        </a:lnTo>
                        <a:lnTo>
                          <a:pt x="686" y="548"/>
                        </a:lnTo>
                        <a:lnTo>
                          <a:pt x="710" y="520"/>
                        </a:lnTo>
                        <a:lnTo>
                          <a:pt x="736" y="488"/>
                        </a:lnTo>
                        <a:lnTo>
                          <a:pt x="760" y="456"/>
                        </a:lnTo>
                        <a:lnTo>
                          <a:pt x="760" y="456"/>
                        </a:lnTo>
                        <a:lnTo>
                          <a:pt x="766" y="466"/>
                        </a:lnTo>
                        <a:lnTo>
                          <a:pt x="782" y="494"/>
                        </a:lnTo>
                        <a:lnTo>
                          <a:pt x="794" y="514"/>
                        </a:lnTo>
                        <a:lnTo>
                          <a:pt x="810" y="536"/>
                        </a:lnTo>
                        <a:lnTo>
                          <a:pt x="828" y="558"/>
                        </a:lnTo>
                        <a:lnTo>
                          <a:pt x="850" y="584"/>
                        </a:lnTo>
                        <a:lnTo>
                          <a:pt x="876" y="608"/>
                        </a:lnTo>
                        <a:lnTo>
                          <a:pt x="906" y="634"/>
                        </a:lnTo>
                        <a:lnTo>
                          <a:pt x="938" y="658"/>
                        </a:lnTo>
                        <a:lnTo>
                          <a:pt x="974" y="680"/>
                        </a:lnTo>
                        <a:lnTo>
                          <a:pt x="1014" y="702"/>
                        </a:lnTo>
                        <a:lnTo>
                          <a:pt x="1060" y="720"/>
                        </a:lnTo>
                        <a:lnTo>
                          <a:pt x="1082" y="726"/>
                        </a:lnTo>
                        <a:lnTo>
                          <a:pt x="1108" y="734"/>
                        </a:lnTo>
                        <a:lnTo>
                          <a:pt x="1134" y="740"/>
                        </a:lnTo>
                        <a:lnTo>
                          <a:pt x="1160" y="744"/>
                        </a:lnTo>
                        <a:lnTo>
                          <a:pt x="1160" y="578"/>
                        </a:lnTo>
                        <a:lnTo>
                          <a:pt x="1160" y="578"/>
                        </a:lnTo>
                        <a:lnTo>
                          <a:pt x="1160" y="550"/>
                        </a:lnTo>
                        <a:lnTo>
                          <a:pt x="1158" y="520"/>
                        </a:lnTo>
                        <a:lnTo>
                          <a:pt x="1154" y="490"/>
                        </a:lnTo>
                        <a:lnTo>
                          <a:pt x="1148" y="462"/>
                        </a:lnTo>
                        <a:lnTo>
                          <a:pt x="1142" y="434"/>
                        </a:lnTo>
                        <a:lnTo>
                          <a:pt x="1134" y="408"/>
                        </a:lnTo>
                        <a:lnTo>
                          <a:pt x="1126" y="380"/>
                        </a:lnTo>
                        <a:lnTo>
                          <a:pt x="1114" y="354"/>
                        </a:lnTo>
                        <a:lnTo>
                          <a:pt x="1104" y="328"/>
                        </a:lnTo>
                        <a:lnTo>
                          <a:pt x="1090" y="304"/>
                        </a:lnTo>
                        <a:lnTo>
                          <a:pt x="1076" y="278"/>
                        </a:lnTo>
                        <a:lnTo>
                          <a:pt x="1062" y="256"/>
                        </a:lnTo>
                        <a:lnTo>
                          <a:pt x="1044" y="232"/>
                        </a:lnTo>
                        <a:lnTo>
                          <a:pt x="1028" y="210"/>
                        </a:lnTo>
                        <a:lnTo>
                          <a:pt x="1010" y="190"/>
                        </a:lnTo>
                        <a:lnTo>
                          <a:pt x="990" y="170"/>
                        </a:lnTo>
                        <a:lnTo>
                          <a:pt x="970" y="150"/>
                        </a:lnTo>
                        <a:lnTo>
                          <a:pt x="948" y="132"/>
                        </a:lnTo>
                        <a:lnTo>
                          <a:pt x="926" y="114"/>
                        </a:lnTo>
                        <a:lnTo>
                          <a:pt x="904" y="98"/>
                        </a:lnTo>
                        <a:lnTo>
                          <a:pt x="880" y="84"/>
                        </a:lnTo>
                        <a:lnTo>
                          <a:pt x="856" y="70"/>
                        </a:lnTo>
                        <a:lnTo>
                          <a:pt x="832" y="56"/>
                        </a:lnTo>
                        <a:lnTo>
                          <a:pt x="806" y="44"/>
                        </a:lnTo>
                        <a:lnTo>
                          <a:pt x="780" y="34"/>
                        </a:lnTo>
                        <a:lnTo>
                          <a:pt x="752" y="26"/>
                        </a:lnTo>
                        <a:lnTo>
                          <a:pt x="726" y="18"/>
                        </a:lnTo>
                        <a:lnTo>
                          <a:pt x="698" y="10"/>
                        </a:lnTo>
                        <a:lnTo>
                          <a:pt x="668" y="6"/>
                        </a:lnTo>
                        <a:lnTo>
                          <a:pt x="640" y="2"/>
                        </a:lnTo>
                        <a:lnTo>
                          <a:pt x="610" y="0"/>
                        </a:lnTo>
                        <a:lnTo>
                          <a:pt x="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7" name="Freeform 27">
                    <a:extLst>
                      <a:ext uri="{FF2B5EF4-FFF2-40B4-BE49-F238E27FC236}">
                        <a16:creationId xmlns:a16="http://schemas.microsoft.com/office/drawing/2014/main" id="{23EB7408-3ACC-4B1E-BC20-8D9251E9F9F7}"/>
                      </a:ext>
                    </a:extLst>
                  </p:cNvPr>
                  <p:cNvSpPr>
                    <a:spLocks/>
                  </p:cNvSpPr>
                  <p:nvPr/>
                </p:nvSpPr>
                <p:spPr bwMode="auto">
                  <a:xfrm>
                    <a:off x="-10080625" y="2570162"/>
                    <a:ext cx="1190625" cy="514350"/>
                  </a:xfrm>
                  <a:custGeom>
                    <a:avLst/>
                    <a:gdLst>
                      <a:gd name="T0" fmla="*/ 612 w 750"/>
                      <a:gd name="T1" fmla="*/ 0 h 324"/>
                      <a:gd name="T2" fmla="*/ 598 w 750"/>
                      <a:gd name="T3" fmla="*/ 38 h 324"/>
                      <a:gd name="T4" fmla="*/ 580 w 750"/>
                      <a:gd name="T5" fmla="*/ 74 h 324"/>
                      <a:gd name="T6" fmla="*/ 556 w 750"/>
                      <a:gd name="T7" fmla="*/ 106 h 324"/>
                      <a:gd name="T8" fmla="*/ 526 w 750"/>
                      <a:gd name="T9" fmla="*/ 134 h 324"/>
                      <a:gd name="T10" fmla="*/ 494 w 750"/>
                      <a:gd name="T11" fmla="*/ 156 h 324"/>
                      <a:gd name="T12" fmla="*/ 456 w 750"/>
                      <a:gd name="T13" fmla="*/ 174 h 324"/>
                      <a:gd name="T14" fmla="*/ 416 w 750"/>
                      <a:gd name="T15" fmla="*/ 184 h 324"/>
                      <a:gd name="T16" fmla="*/ 374 w 750"/>
                      <a:gd name="T17" fmla="*/ 188 h 324"/>
                      <a:gd name="T18" fmla="*/ 354 w 750"/>
                      <a:gd name="T19" fmla="*/ 188 h 324"/>
                      <a:gd name="T20" fmla="*/ 312 w 750"/>
                      <a:gd name="T21" fmla="*/ 180 h 324"/>
                      <a:gd name="T22" fmla="*/ 274 w 750"/>
                      <a:gd name="T23" fmla="*/ 166 h 324"/>
                      <a:gd name="T24" fmla="*/ 238 w 750"/>
                      <a:gd name="T25" fmla="*/ 146 h 324"/>
                      <a:gd name="T26" fmla="*/ 208 w 750"/>
                      <a:gd name="T27" fmla="*/ 122 h 324"/>
                      <a:gd name="T28" fmla="*/ 180 w 750"/>
                      <a:gd name="T29" fmla="*/ 92 h 324"/>
                      <a:gd name="T30" fmla="*/ 160 w 750"/>
                      <a:gd name="T31" fmla="*/ 56 h 324"/>
                      <a:gd name="T32" fmla="*/ 144 w 750"/>
                      <a:gd name="T33" fmla="*/ 20 h 324"/>
                      <a:gd name="T34" fmla="*/ 0 w 750"/>
                      <a:gd name="T35" fmla="*/ 0 h 324"/>
                      <a:gd name="T36" fmla="*/ 6 w 750"/>
                      <a:gd name="T37" fmla="*/ 34 h 324"/>
                      <a:gd name="T38" fmla="*/ 28 w 750"/>
                      <a:gd name="T39" fmla="*/ 98 h 324"/>
                      <a:gd name="T40" fmla="*/ 60 w 750"/>
                      <a:gd name="T41" fmla="*/ 156 h 324"/>
                      <a:gd name="T42" fmla="*/ 102 w 750"/>
                      <a:gd name="T43" fmla="*/ 208 h 324"/>
                      <a:gd name="T44" fmla="*/ 152 w 750"/>
                      <a:gd name="T45" fmla="*/ 252 h 324"/>
                      <a:gd name="T46" fmla="*/ 208 w 750"/>
                      <a:gd name="T47" fmla="*/ 286 h 324"/>
                      <a:gd name="T48" fmla="*/ 272 w 750"/>
                      <a:gd name="T49" fmla="*/ 310 h 324"/>
                      <a:gd name="T50" fmla="*/ 340 w 750"/>
                      <a:gd name="T51" fmla="*/ 322 h 324"/>
                      <a:gd name="T52" fmla="*/ 374 w 750"/>
                      <a:gd name="T53" fmla="*/ 324 h 324"/>
                      <a:gd name="T54" fmla="*/ 444 w 750"/>
                      <a:gd name="T55" fmla="*/ 318 h 324"/>
                      <a:gd name="T56" fmla="*/ 510 w 750"/>
                      <a:gd name="T57" fmla="*/ 300 h 324"/>
                      <a:gd name="T58" fmla="*/ 570 w 750"/>
                      <a:gd name="T59" fmla="*/ 270 h 324"/>
                      <a:gd name="T60" fmla="*/ 624 w 750"/>
                      <a:gd name="T61" fmla="*/ 230 h 324"/>
                      <a:gd name="T62" fmla="*/ 670 w 750"/>
                      <a:gd name="T63" fmla="*/ 184 h 324"/>
                      <a:gd name="T64" fmla="*/ 706 w 750"/>
                      <a:gd name="T65" fmla="*/ 128 h 324"/>
                      <a:gd name="T66" fmla="*/ 734 w 750"/>
                      <a:gd name="T67" fmla="*/ 66 h 324"/>
                      <a:gd name="T68" fmla="*/ 750 w 750"/>
                      <a:gd name="T6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0" h="324">
                        <a:moveTo>
                          <a:pt x="612" y="0"/>
                        </a:moveTo>
                        <a:lnTo>
                          <a:pt x="612" y="0"/>
                        </a:lnTo>
                        <a:lnTo>
                          <a:pt x="606" y="20"/>
                        </a:lnTo>
                        <a:lnTo>
                          <a:pt x="598" y="38"/>
                        </a:lnTo>
                        <a:lnTo>
                          <a:pt x="590" y="56"/>
                        </a:lnTo>
                        <a:lnTo>
                          <a:pt x="580" y="74"/>
                        </a:lnTo>
                        <a:lnTo>
                          <a:pt x="568" y="92"/>
                        </a:lnTo>
                        <a:lnTo>
                          <a:pt x="556" y="106"/>
                        </a:lnTo>
                        <a:lnTo>
                          <a:pt x="542" y="122"/>
                        </a:lnTo>
                        <a:lnTo>
                          <a:pt x="526" y="134"/>
                        </a:lnTo>
                        <a:lnTo>
                          <a:pt x="510" y="146"/>
                        </a:lnTo>
                        <a:lnTo>
                          <a:pt x="494" y="156"/>
                        </a:lnTo>
                        <a:lnTo>
                          <a:pt x="476" y="166"/>
                        </a:lnTo>
                        <a:lnTo>
                          <a:pt x="456" y="174"/>
                        </a:lnTo>
                        <a:lnTo>
                          <a:pt x="438" y="180"/>
                        </a:lnTo>
                        <a:lnTo>
                          <a:pt x="416" y="184"/>
                        </a:lnTo>
                        <a:lnTo>
                          <a:pt x="396" y="188"/>
                        </a:lnTo>
                        <a:lnTo>
                          <a:pt x="374" y="188"/>
                        </a:lnTo>
                        <a:lnTo>
                          <a:pt x="374" y="188"/>
                        </a:lnTo>
                        <a:lnTo>
                          <a:pt x="354" y="188"/>
                        </a:lnTo>
                        <a:lnTo>
                          <a:pt x="332" y="184"/>
                        </a:lnTo>
                        <a:lnTo>
                          <a:pt x="312" y="180"/>
                        </a:lnTo>
                        <a:lnTo>
                          <a:pt x="292" y="174"/>
                        </a:lnTo>
                        <a:lnTo>
                          <a:pt x="274" y="166"/>
                        </a:lnTo>
                        <a:lnTo>
                          <a:pt x="256" y="156"/>
                        </a:lnTo>
                        <a:lnTo>
                          <a:pt x="238" y="146"/>
                        </a:lnTo>
                        <a:lnTo>
                          <a:pt x="222" y="134"/>
                        </a:lnTo>
                        <a:lnTo>
                          <a:pt x="208" y="122"/>
                        </a:lnTo>
                        <a:lnTo>
                          <a:pt x="194" y="106"/>
                        </a:lnTo>
                        <a:lnTo>
                          <a:pt x="180" y="92"/>
                        </a:lnTo>
                        <a:lnTo>
                          <a:pt x="170" y="74"/>
                        </a:lnTo>
                        <a:lnTo>
                          <a:pt x="160" y="56"/>
                        </a:lnTo>
                        <a:lnTo>
                          <a:pt x="150" y="38"/>
                        </a:lnTo>
                        <a:lnTo>
                          <a:pt x="144" y="20"/>
                        </a:lnTo>
                        <a:lnTo>
                          <a:pt x="138" y="0"/>
                        </a:lnTo>
                        <a:lnTo>
                          <a:pt x="0" y="0"/>
                        </a:lnTo>
                        <a:lnTo>
                          <a:pt x="0" y="0"/>
                        </a:lnTo>
                        <a:lnTo>
                          <a:pt x="6" y="34"/>
                        </a:lnTo>
                        <a:lnTo>
                          <a:pt x="16" y="66"/>
                        </a:lnTo>
                        <a:lnTo>
                          <a:pt x="28" y="98"/>
                        </a:lnTo>
                        <a:lnTo>
                          <a:pt x="42" y="128"/>
                        </a:lnTo>
                        <a:lnTo>
                          <a:pt x="60" y="156"/>
                        </a:lnTo>
                        <a:lnTo>
                          <a:pt x="80" y="184"/>
                        </a:lnTo>
                        <a:lnTo>
                          <a:pt x="102" y="208"/>
                        </a:lnTo>
                        <a:lnTo>
                          <a:pt x="126" y="230"/>
                        </a:lnTo>
                        <a:lnTo>
                          <a:pt x="152" y="252"/>
                        </a:lnTo>
                        <a:lnTo>
                          <a:pt x="178" y="270"/>
                        </a:lnTo>
                        <a:lnTo>
                          <a:pt x="208" y="286"/>
                        </a:lnTo>
                        <a:lnTo>
                          <a:pt x="240" y="300"/>
                        </a:lnTo>
                        <a:lnTo>
                          <a:pt x="272" y="310"/>
                        </a:lnTo>
                        <a:lnTo>
                          <a:pt x="304" y="318"/>
                        </a:lnTo>
                        <a:lnTo>
                          <a:pt x="340" y="322"/>
                        </a:lnTo>
                        <a:lnTo>
                          <a:pt x="374" y="324"/>
                        </a:lnTo>
                        <a:lnTo>
                          <a:pt x="374" y="324"/>
                        </a:lnTo>
                        <a:lnTo>
                          <a:pt x="410" y="322"/>
                        </a:lnTo>
                        <a:lnTo>
                          <a:pt x="444" y="318"/>
                        </a:lnTo>
                        <a:lnTo>
                          <a:pt x="478" y="310"/>
                        </a:lnTo>
                        <a:lnTo>
                          <a:pt x="510" y="300"/>
                        </a:lnTo>
                        <a:lnTo>
                          <a:pt x="540" y="286"/>
                        </a:lnTo>
                        <a:lnTo>
                          <a:pt x="570" y="270"/>
                        </a:lnTo>
                        <a:lnTo>
                          <a:pt x="598" y="252"/>
                        </a:lnTo>
                        <a:lnTo>
                          <a:pt x="624" y="230"/>
                        </a:lnTo>
                        <a:lnTo>
                          <a:pt x="648" y="208"/>
                        </a:lnTo>
                        <a:lnTo>
                          <a:pt x="670" y="184"/>
                        </a:lnTo>
                        <a:lnTo>
                          <a:pt x="690" y="156"/>
                        </a:lnTo>
                        <a:lnTo>
                          <a:pt x="706" y="128"/>
                        </a:lnTo>
                        <a:lnTo>
                          <a:pt x="722" y="98"/>
                        </a:lnTo>
                        <a:lnTo>
                          <a:pt x="734" y="66"/>
                        </a:lnTo>
                        <a:lnTo>
                          <a:pt x="744" y="34"/>
                        </a:lnTo>
                        <a:lnTo>
                          <a:pt x="750" y="0"/>
                        </a:lnTo>
                        <a:lnTo>
                          <a:pt x="612" y="0"/>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8" name="Freeform 28">
                    <a:extLst>
                      <a:ext uri="{FF2B5EF4-FFF2-40B4-BE49-F238E27FC236}">
                        <a16:creationId xmlns:a16="http://schemas.microsoft.com/office/drawing/2014/main" id="{B54EAEA4-552D-4724-A35A-E58108E9DE46}"/>
                      </a:ext>
                    </a:extLst>
                  </p:cNvPr>
                  <p:cNvSpPr>
                    <a:spLocks/>
                  </p:cNvSpPr>
                  <p:nvPr/>
                </p:nvSpPr>
                <p:spPr bwMode="auto">
                  <a:xfrm>
                    <a:off x="-8321675" y="3716338"/>
                    <a:ext cx="596900" cy="2051050"/>
                  </a:xfrm>
                  <a:custGeom>
                    <a:avLst/>
                    <a:gdLst>
                      <a:gd name="T0" fmla="*/ 268 w 376"/>
                      <a:gd name="T1" fmla="*/ 1292 h 1292"/>
                      <a:gd name="T2" fmla="*/ 108 w 376"/>
                      <a:gd name="T3" fmla="*/ 1292 h 1292"/>
                      <a:gd name="T4" fmla="*/ 108 w 376"/>
                      <a:gd name="T5" fmla="*/ 1292 h 1292"/>
                      <a:gd name="T6" fmla="*/ 86 w 376"/>
                      <a:gd name="T7" fmla="*/ 1290 h 1292"/>
                      <a:gd name="T8" fmla="*/ 66 w 376"/>
                      <a:gd name="T9" fmla="*/ 1284 h 1292"/>
                      <a:gd name="T10" fmla="*/ 46 w 376"/>
                      <a:gd name="T11" fmla="*/ 1274 h 1292"/>
                      <a:gd name="T12" fmla="*/ 30 w 376"/>
                      <a:gd name="T13" fmla="*/ 1262 h 1292"/>
                      <a:gd name="T14" fmla="*/ 18 w 376"/>
                      <a:gd name="T15" fmla="*/ 1246 h 1292"/>
                      <a:gd name="T16" fmla="*/ 8 w 376"/>
                      <a:gd name="T17" fmla="*/ 1226 h 1292"/>
                      <a:gd name="T18" fmla="*/ 2 w 376"/>
                      <a:gd name="T19" fmla="*/ 1206 h 1292"/>
                      <a:gd name="T20" fmla="*/ 0 w 376"/>
                      <a:gd name="T21" fmla="*/ 1184 h 1292"/>
                      <a:gd name="T22" fmla="*/ 0 w 376"/>
                      <a:gd name="T23" fmla="*/ 108 h 1292"/>
                      <a:gd name="T24" fmla="*/ 0 w 376"/>
                      <a:gd name="T25" fmla="*/ 108 h 1292"/>
                      <a:gd name="T26" fmla="*/ 2 w 376"/>
                      <a:gd name="T27" fmla="*/ 86 h 1292"/>
                      <a:gd name="T28" fmla="*/ 8 w 376"/>
                      <a:gd name="T29" fmla="*/ 66 h 1292"/>
                      <a:gd name="T30" fmla="*/ 18 w 376"/>
                      <a:gd name="T31" fmla="*/ 48 h 1292"/>
                      <a:gd name="T32" fmla="*/ 30 w 376"/>
                      <a:gd name="T33" fmla="*/ 32 h 1292"/>
                      <a:gd name="T34" fmla="*/ 46 w 376"/>
                      <a:gd name="T35" fmla="*/ 18 h 1292"/>
                      <a:gd name="T36" fmla="*/ 66 w 376"/>
                      <a:gd name="T37" fmla="*/ 8 h 1292"/>
                      <a:gd name="T38" fmla="*/ 86 w 376"/>
                      <a:gd name="T39" fmla="*/ 2 h 1292"/>
                      <a:gd name="T40" fmla="*/ 108 w 376"/>
                      <a:gd name="T41" fmla="*/ 0 h 1292"/>
                      <a:gd name="T42" fmla="*/ 268 w 376"/>
                      <a:gd name="T43" fmla="*/ 0 h 1292"/>
                      <a:gd name="T44" fmla="*/ 268 w 376"/>
                      <a:gd name="T45" fmla="*/ 0 h 1292"/>
                      <a:gd name="T46" fmla="*/ 290 w 376"/>
                      <a:gd name="T47" fmla="*/ 2 h 1292"/>
                      <a:gd name="T48" fmla="*/ 310 w 376"/>
                      <a:gd name="T49" fmla="*/ 8 h 1292"/>
                      <a:gd name="T50" fmla="*/ 328 w 376"/>
                      <a:gd name="T51" fmla="*/ 18 h 1292"/>
                      <a:gd name="T52" fmla="*/ 344 w 376"/>
                      <a:gd name="T53" fmla="*/ 32 h 1292"/>
                      <a:gd name="T54" fmla="*/ 358 w 376"/>
                      <a:gd name="T55" fmla="*/ 48 h 1292"/>
                      <a:gd name="T56" fmla="*/ 368 w 376"/>
                      <a:gd name="T57" fmla="*/ 66 h 1292"/>
                      <a:gd name="T58" fmla="*/ 374 w 376"/>
                      <a:gd name="T59" fmla="*/ 86 h 1292"/>
                      <a:gd name="T60" fmla="*/ 376 w 376"/>
                      <a:gd name="T61" fmla="*/ 108 h 1292"/>
                      <a:gd name="T62" fmla="*/ 376 w 376"/>
                      <a:gd name="T63" fmla="*/ 1184 h 1292"/>
                      <a:gd name="T64" fmla="*/ 376 w 376"/>
                      <a:gd name="T65" fmla="*/ 1184 h 1292"/>
                      <a:gd name="T66" fmla="*/ 374 w 376"/>
                      <a:gd name="T67" fmla="*/ 1206 h 1292"/>
                      <a:gd name="T68" fmla="*/ 368 w 376"/>
                      <a:gd name="T69" fmla="*/ 1226 h 1292"/>
                      <a:gd name="T70" fmla="*/ 358 w 376"/>
                      <a:gd name="T71" fmla="*/ 1246 h 1292"/>
                      <a:gd name="T72" fmla="*/ 344 w 376"/>
                      <a:gd name="T73" fmla="*/ 1262 h 1292"/>
                      <a:gd name="T74" fmla="*/ 328 w 376"/>
                      <a:gd name="T75" fmla="*/ 1274 h 1292"/>
                      <a:gd name="T76" fmla="*/ 310 w 376"/>
                      <a:gd name="T77" fmla="*/ 1284 h 1292"/>
                      <a:gd name="T78" fmla="*/ 290 w 376"/>
                      <a:gd name="T79" fmla="*/ 1290 h 1292"/>
                      <a:gd name="T80" fmla="*/ 268 w 376"/>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292">
                        <a:moveTo>
                          <a:pt x="268" y="1292"/>
                        </a:moveTo>
                        <a:lnTo>
                          <a:pt x="108" y="1292"/>
                        </a:lnTo>
                        <a:lnTo>
                          <a:pt x="108" y="1292"/>
                        </a:lnTo>
                        <a:lnTo>
                          <a:pt x="86" y="1290"/>
                        </a:lnTo>
                        <a:lnTo>
                          <a:pt x="66" y="1284"/>
                        </a:lnTo>
                        <a:lnTo>
                          <a:pt x="46" y="1274"/>
                        </a:lnTo>
                        <a:lnTo>
                          <a:pt x="30" y="1262"/>
                        </a:lnTo>
                        <a:lnTo>
                          <a:pt x="18" y="1246"/>
                        </a:lnTo>
                        <a:lnTo>
                          <a:pt x="8" y="1226"/>
                        </a:lnTo>
                        <a:lnTo>
                          <a:pt x="2" y="1206"/>
                        </a:lnTo>
                        <a:lnTo>
                          <a:pt x="0" y="1184"/>
                        </a:lnTo>
                        <a:lnTo>
                          <a:pt x="0" y="108"/>
                        </a:lnTo>
                        <a:lnTo>
                          <a:pt x="0" y="108"/>
                        </a:lnTo>
                        <a:lnTo>
                          <a:pt x="2" y="86"/>
                        </a:lnTo>
                        <a:lnTo>
                          <a:pt x="8" y="66"/>
                        </a:lnTo>
                        <a:lnTo>
                          <a:pt x="18" y="48"/>
                        </a:lnTo>
                        <a:lnTo>
                          <a:pt x="30" y="32"/>
                        </a:lnTo>
                        <a:lnTo>
                          <a:pt x="46" y="18"/>
                        </a:lnTo>
                        <a:lnTo>
                          <a:pt x="66" y="8"/>
                        </a:lnTo>
                        <a:lnTo>
                          <a:pt x="86" y="2"/>
                        </a:lnTo>
                        <a:lnTo>
                          <a:pt x="108" y="0"/>
                        </a:lnTo>
                        <a:lnTo>
                          <a:pt x="268" y="0"/>
                        </a:lnTo>
                        <a:lnTo>
                          <a:pt x="268" y="0"/>
                        </a:lnTo>
                        <a:lnTo>
                          <a:pt x="290" y="2"/>
                        </a:lnTo>
                        <a:lnTo>
                          <a:pt x="310" y="8"/>
                        </a:lnTo>
                        <a:lnTo>
                          <a:pt x="328" y="18"/>
                        </a:lnTo>
                        <a:lnTo>
                          <a:pt x="344" y="32"/>
                        </a:lnTo>
                        <a:lnTo>
                          <a:pt x="358" y="48"/>
                        </a:lnTo>
                        <a:lnTo>
                          <a:pt x="368" y="66"/>
                        </a:lnTo>
                        <a:lnTo>
                          <a:pt x="374" y="86"/>
                        </a:lnTo>
                        <a:lnTo>
                          <a:pt x="376" y="108"/>
                        </a:lnTo>
                        <a:lnTo>
                          <a:pt x="376" y="1184"/>
                        </a:lnTo>
                        <a:lnTo>
                          <a:pt x="376" y="1184"/>
                        </a:lnTo>
                        <a:lnTo>
                          <a:pt x="374" y="1206"/>
                        </a:lnTo>
                        <a:lnTo>
                          <a:pt x="368" y="1226"/>
                        </a:lnTo>
                        <a:lnTo>
                          <a:pt x="358" y="1246"/>
                        </a:lnTo>
                        <a:lnTo>
                          <a:pt x="344" y="1262"/>
                        </a:lnTo>
                        <a:lnTo>
                          <a:pt x="328" y="1274"/>
                        </a:lnTo>
                        <a:lnTo>
                          <a:pt x="310" y="1284"/>
                        </a:lnTo>
                        <a:lnTo>
                          <a:pt x="290" y="1290"/>
                        </a:lnTo>
                        <a:lnTo>
                          <a:pt x="268" y="1292"/>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9" name="Freeform 29">
                    <a:extLst>
                      <a:ext uri="{FF2B5EF4-FFF2-40B4-BE49-F238E27FC236}">
                        <a16:creationId xmlns:a16="http://schemas.microsoft.com/office/drawing/2014/main" id="{2CF4734E-DBE1-48A0-97C7-8968486A75D8}"/>
                      </a:ext>
                    </a:extLst>
                  </p:cNvPr>
                  <p:cNvSpPr>
                    <a:spLocks/>
                  </p:cNvSpPr>
                  <p:nvPr/>
                </p:nvSpPr>
                <p:spPr bwMode="auto">
                  <a:xfrm>
                    <a:off x="-8321675" y="3716338"/>
                    <a:ext cx="596900" cy="2051050"/>
                  </a:xfrm>
                  <a:custGeom>
                    <a:avLst/>
                    <a:gdLst>
                      <a:gd name="T0" fmla="*/ 268 w 376"/>
                      <a:gd name="T1" fmla="*/ 1292 h 1292"/>
                      <a:gd name="T2" fmla="*/ 108 w 376"/>
                      <a:gd name="T3" fmla="*/ 1292 h 1292"/>
                      <a:gd name="T4" fmla="*/ 108 w 376"/>
                      <a:gd name="T5" fmla="*/ 1292 h 1292"/>
                      <a:gd name="T6" fmla="*/ 86 w 376"/>
                      <a:gd name="T7" fmla="*/ 1290 h 1292"/>
                      <a:gd name="T8" fmla="*/ 66 w 376"/>
                      <a:gd name="T9" fmla="*/ 1284 h 1292"/>
                      <a:gd name="T10" fmla="*/ 46 w 376"/>
                      <a:gd name="T11" fmla="*/ 1274 h 1292"/>
                      <a:gd name="T12" fmla="*/ 30 w 376"/>
                      <a:gd name="T13" fmla="*/ 1262 h 1292"/>
                      <a:gd name="T14" fmla="*/ 18 w 376"/>
                      <a:gd name="T15" fmla="*/ 1246 h 1292"/>
                      <a:gd name="T16" fmla="*/ 8 w 376"/>
                      <a:gd name="T17" fmla="*/ 1226 h 1292"/>
                      <a:gd name="T18" fmla="*/ 2 w 376"/>
                      <a:gd name="T19" fmla="*/ 1206 h 1292"/>
                      <a:gd name="T20" fmla="*/ 0 w 376"/>
                      <a:gd name="T21" fmla="*/ 1184 h 1292"/>
                      <a:gd name="T22" fmla="*/ 0 w 376"/>
                      <a:gd name="T23" fmla="*/ 108 h 1292"/>
                      <a:gd name="T24" fmla="*/ 0 w 376"/>
                      <a:gd name="T25" fmla="*/ 108 h 1292"/>
                      <a:gd name="T26" fmla="*/ 2 w 376"/>
                      <a:gd name="T27" fmla="*/ 86 h 1292"/>
                      <a:gd name="T28" fmla="*/ 8 w 376"/>
                      <a:gd name="T29" fmla="*/ 66 h 1292"/>
                      <a:gd name="T30" fmla="*/ 18 w 376"/>
                      <a:gd name="T31" fmla="*/ 48 h 1292"/>
                      <a:gd name="T32" fmla="*/ 30 w 376"/>
                      <a:gd name="T33" fmla="*/ 32 h 1292"/>
                      <a:gd name="T34" fmla="*/ 46 w 376"/>
                      <a:gd name="T35" fmla="*/ 18 h 1292"/>
                      <a:gd name="T36" fmla="*/ 66 w 376"/>
                      <a:gd name="T37" fmla="*/ 8 h 1292"/>
                      <a:gd name="T38" fmla="*/ 86 w 376"/>
                      <a:gd name="T39" fmla="*/ 2 h 1292"/>
                      <a:gd name="T40" fmla="*/ 108 w 376"/>
                      <a:gd name="T41" fmla="*/ 0 h 1292"/>
                      <a:gd name="T42" fmla="*/ 268 w 376"/>
                      <a:gd name="T43" fmla="*/ 0 h 1292"/>
                      <a:gd name="T44" fmla="*/ 268 w 376"/>
                      <a:gd name="T45" fmla="*/ 0 h 1292"/>
                      <a:gd name="T46" fmla="*/ 290 w 376"/>
                      <a:gd name="T47" fmla="*/ 2 h 1292"/>
                      <a:gd name="T48" fmla="*/ 310 w 376"/>
                      <a:gd name="T49" fmla="*/ 8 h 1292"/>
                      <a:gd name="T50" fmla="*/ 328 w 376"/>
                      <a:gd name="T51" fmla="*/ 18 h 1292"/>
                      <a:gd name="T52" fmla="*/ 344 w 376"/>
                      <a:gd name="T53" fmla="*/ 32 h 1292"/>
                      <a:gd name="T54" fmla="*/ 358 w 376"/>
                      <a:gd name="T55" fmla="*/ 48 h 1292"/>
                      <a:gd name="T56" fmla="*/ 368 w 376"/>
                      <a:gd name="T57" fmla="*/ 66 h 1292"/>
                      <a:gd name="T58" fmla="*/ 374 w 376"/>
                      <a:gd name="T59" fmla="*/ 86 h 1292"/>
                      <a:gd name="T60" fmla="*/ 376 w 376"/>
                      <a:gd name="T61" fmla="*/ 108 h 1292"/>
                      <a:gd name="T62" fmla="*/ 376 w 376"/>
                      <a:gd name="T63" fmla="*/ 1184 h 1292"/>
                      <a:gd name="T64" fmla="*/ 376 w 376"/>
                      <a:gd name="T65" fmla="*/ 1184 h 1292"/>
                      <a:gd name="T66" fmla="*/ 374 w 376"/>
                      <a:gd name="T67" fmla="*/ 1206 h 1292"/>
                      <a:gd name="T68" fmla="*/ 368 w 376"/>
                      <a:gd name="T69" fmla="*/ 1226 h 1292"/>
                      <a:gd name="T70" fmla="*/ 358 w 376"/>
                      <a:gd name="T71" fmla="*/ 1246 h 1292"/>
                      <a:gd name="T72" fmla="*/ 344 w 376"/>
                      <a:gd name="T73" fmla="*/ 1262 h 1292"/>
                      <a:gd name="T74" fmla="*/ 328 w 376"/>
                      <a:gd name="T75" fmla="*/ 1274 h 1292"/>
                      <a:gd name="T76" fmla="*/ 310 w 376"/>
                      <a:gd name="T77" fmla="*/ 1284 h 1292"/>
                      <a:gd name="T78" fmla="*/ 290 w 376"/>
                      <a:gd name="T79" fmla="*/ 1290 h 1292"/>
                      <a:gd name="T80" fmla="*/ 268 w 376"/>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292">
                        <a:moveTo>
                          <a:pt x="268" y="1292"/>
                        </a:moveTo>
                        <a:lnTo>
                          <a:pt x="108" y="1292"/>
                        </a:lnTo>
                        <a:lnTo>
                          <a:pt x="108" y="1292"/>
                        </a:lnTo>
                        <a:lnTo>
                          <a:pt x="86" y="1290"/>
                        </a:lnTo>
                        <a:lnTo>
                          <a:pt x="66" y="1284"/>
                        </a:lnTo>
                        <a:lnTo>
                          <a:pt x="46" y="1274"/>
                        </a:lnTo>
                        <a:lnTo>
                          <a:pt x="30" y="1262"/>
                        </a:lnTo>
                        <a:lnTo>
                          <a:pt x="18" y="1246"/>
                        </a:lnTo>
                        <a:lnTo>
                          <a:pt x="8" y="1226"/>
                        </a:lnTo>
                        <a:lnTo>
                          <a:pt x="2" y="1206"/>
                        </a:lnTo>
                        <a:lnTo>
                          <a:pt x="0" y="1184"/>
                        </a:lnTo>
                        <a:lnTo>
                          <a:pt x="0" y="108"/>
                        </a:lnTo>
                        <a:lnTo>
                          <a:pt x="0" y="108"/>
                        </a:lnTo>
                        <a:lnTo>
                          <a:pt x="2" y="86"/>
                        </a:lnTo>
                        <a:lnTo>
                          <a:pt x="8" y="66"/>
                        </a:lnTo>
                        <a:lnTo>
                          <a:pt x="18" y="48"/>
                        </a:lnTo>
                        <a:lnTo>
                          <a:pt x="30" y="32"/>
                        </a:lnTo>
                        <a:lnTo>
                          <a:pt x="46" y="18"/>
                        </a:lnTo>
                        <a:lnTo>
                          <a:pt x="66" y="8"/>
                        </a:lnTo>
                        <a:lnTo>
                          <a:pt x="86" y="2"/>
                        </a:lnTo>
                        <a:lnTo>
                          <a:pt x="108" y="0"/>
                        </a:lnTo>
                        <a:lnTo>
                          <a:pt x="268" y="0"/>
                        </a:lnTo>
                        <a:lnTo>
                          <a:pt x="268" y="0"/>
                        </a:lnTo>
                        <a:lnTo>
                          <a:pt x="290" y="2"/>
                        </a:lnTo>
                        <a:lnTo>
                          <a:pt x="310" y="8"/>
                        </a:lnTo>
                        <a:lnTo>
                          <a:pt x="328" y="18"/>
                        </a:lnTo>
                        <a:lnTo>
                          <a:pt x="344" y="32"/>
                        </a:lnTo>
                        <a:lnTo>
                          <a:pt x="358" y="48"/>
                        </a:lnTo>
                        <a:lnTo>
                          <a:pt x="368" y="66"/>
                        </a:lnTo>
                        <a:lnTo>
                          <a:pt x="374" y="86"/>
                        </a:lnTo>
                        <a:lnTo>
                          <a:pt x="376" y="108"/>
                        </a:lnTo>
                        <a:lnTo>
                          <a:pt x="376" y="1184"/>
                        </a:lnTo>
                        <a:lnTo>
                          <a:pt x="376" y="1184"/>
                        </a:lnTo>
                        <a:lnTo>
                          <a:pt x="374" y="1206"/>
                        </a:lnTo>
                        <a:lnTo>
                          <a:pt x="368" y="1226"/>
                        </a:lnTo>
                        <a:lnTo>
                          <a:pt x="358" y="1246"/>
                        </a:lnTo>
                        <a:lnTo>
                          <a:pt x="344" y="1262"/>
                        </a:lnTo>
                        <a:lnTo>
                          <a:pt x="328" y="1274"/>
                        </a:lnTo>
                        <a:lnTo>
                          <a:pt x="310" y="1284"/>
                        </a:lnTo>
                        <a:lnTo>
                          <a:pt x="290" y="1290"/>
                        </a:lnTo>
                        <a:lnTo>
                          <a:pt x="268" y="12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0" name="Rectangle 169">
                    <a:extLst>
                      <a:ext uri="{FF2B5EF4-FFF2-40B4-BE49-F238E27FC236}">
                        <a16:creationId xmlns:a16="http://schemas.microsoft.com/office/drawing/2014/main" id="{3ED2B4B8-A03D-412A-96CD-4C9CC1A83F7E}"/>
                      </a:ext>
                    </a:extLst>
                  </p:cNvPr>
                  <p:cNvSpPr>
                    <a:spLocks noChangeArrowheads="1"/>
                  </p:cNvSpPr>
                  <p:nvPr/>
                </p:nvSpPr>
                <p:spPr bwMode="auto">
                  <a:xfrm>
                    <a:off x="-8321675" y="3716338"/>
                    <a:ext cx="596900" cy="28257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1" name="Freeform 436">
                    <a:extLst>
                      <a:ext uri="{FF2B5EF4-FFF2-40B4-BE49-F238E27FC236}">
                        <a16:creationId xmlns:a16="http://schemas.microsoft.com/office/drawing/2014/main" id="{A44B853E-DFC0-485B-99D0-8428323B34ED}"/>
                      </a:ext>
                    </a:extLst>
                  </p:cNvPr>
                  <p:cNvSpPr>
                    <a:spLocks/>
                  </p:cNvSpPr>
                  <p:nvPr/>
                </p:nvSpPr>
                <p:spPr bwMode="auto">
                  <a:xfrm>
                    <a:off x="-11249025" y="3716338"/>
                    <a:ext cx="600075" cy="2051050"/>
                  </a:xfrm>
                  <a:custGeom>
                    <a:avLst/>
                    <a:gdLst>
                      <a:gd name="T0" fmla="*/ 270 w 378"/>
                      <a:gd name="T1" fmla="*/ 1292 h 1292"/>
                      <a:gd name="T2" fmla="*/ 108 w 378"/>
                      <a:gd name="T3" fmla="*/ 1292 h 1292"/>
                      <a:gd name="T4" fmla="*/ 108 w 378"/>
                      <a:gd name="T5" fmla="*/ 1292 h 1292"/>
                      <a:gd name="T6" fmla="*/ 88 w 378"/>
                      <a:gd name="T7" fmla="*/ 1290 h 1292"/>
                      <a:gd name="T8" fmla="*/ 66 w 378"/>
                      <a:gd name="T9" fmla="*/ 1284 h 1292"/>
                      <a:gd name="T10" fmla="*/ 48 w 378"/>
                      <a:gd name="T11" fmla="*/ 1274 h 1292"/>
                      <a:gd name="T12" fmla="*/ 32 w 378"/>
                      <a:gd name="T13" fmla="*/ 1262 h 1292"/>
                      <a:gd name="T14" fmla="*/ 20 w 378"/>
                      <a:gd name="T15" fmla="*/ 1246 h 1292"/>
                      <a:gd name="T16" fmla="*/ 10 w 378"/>
                      <a:gd name="T17" fmla="*/ 1226 h 1292"/>
                      <a:gd name="T18" fmla="*/ 4 w 378"/>
                      <a:gd name="T19" fmla="*/ 1206 h 1292"/>
                      <a:gd name="T20" fmla="*/ 0 w 378"/>
                      <a:gd name="T21" fmla="*/ 1184 h 1292"/>
                      <a:gd name="T22" fmla="*/ 0 w 378"/>
                      <a:gd name="T23" fmla="*/ 108 h 1292"/>
                      <a:gd name="T24" fmla="*/ 0 w 378"/>
                      <a:gd name="T25" fmla="*/ 108 h 1292"/>
                      <a:gd name="T26" fmla="*/ 4 w 378"/>
                      <a:gd name="T27" fmla="*/ 86 h 1292"/>
                      <a:gd name="T28" fmla="*/ 10 w 378"/>
                      <a:gd name="T29" fmla="*/ 66 h 1292"/>
                      <a:gd name="T30" fmla="*/ 20 w 378"/>
                      <a:gd name="T31" fmla="*/ 48 h 1292"/>
                      <a:gd name="T32" fmla="*/ 32 w 378"/>
                      <a:gd name="T33" fmla="*/ 32 h 1292"/>
                      <a:gd name="T34" fmla="*/ 48 w 378"/>
                      <a:gd name="T35" fmla="*/ 18 h 1292"/>
                      <a:gd name="T36" fmla="*/ 66 w 378"/>
                      <a:gd name="T37" fmla="*/ 8 h 1292"/>
                      <a:gd name="T38" fmla="*/ 88 w 378"/>
                      <a:gd name="T39" fmla="*/ 2 h 1292"/>
                      <a:gd name="T40" fmla="*/ 108 w 378"/>
                      <a:gd name="T41" fmla="*/ 0 h 1292"/>
                      <a:gd name="T42" fmla="*/ 270 w 378"/>
                      <a:gd name="T43" fmla="*/ 0 h 1292"/>
                      <a:gd name="T44" fmla="*/ 270 w 378"/>
                      <a:gd name="T45" fmla="*/ 0 h 1292"/>
                      <a:gd name="T46" fmla="*/ 292 w 378"/>
                      <a:gd name="T47" fmla="*/ 2 h 1292"/>
                      <a:gd name="T48" fmla="*/ 312 w 378"/>
                      <a:gd name="T49" fmla="*/ 8 h 1292"/>
                      <a:gd name="T50" fmla="*/ 330 w 378"/>
                      <a:gd name="T51" fmla="*/ 18 h 1292"/>
                      <a:gd name="T52" fmla="*/ 346 w 378"/>
                      <a:gd name="T53" fmla="*/ 32 h 1292"/>
                      <a:gd name="T54" fmla="*/ 360 w 378"/>
                      <a:gd name="T55" fmla="*/ 48 h 1292"/>
                      <a:gd name="T56" fmla="*/ 370 w 378"/>
                      <a:gd name="T57" fmla="*/ 66 h 1292"/>
                      <a:gd name="T58" fmla="*/ 376 w 378"/>
                      <a:gd name="T59" fmla="*/ 86 h 1292"/>
                      <a:gd name="T60" fmla="*/ 378 w 378"/>
                      <a:gd name="T61" fmla="*/ 108 h 1292"/>
                      <a:gd name="T62" fmla="*/ 378 w 378"/>
                      <a:gd name="T63" fmla="*/ 1184 h 1292"/>
                      <a:gd name="T64" fmla="*/ 378 w 378"/>
                      <a:gd name="T65" fmla="*/ 1184 h 1292"/>
                      <a:gd name="T66" fmla="*/ 376 w 378"/>
                      <a:gd name="T67" fmla="*/ 1206 h 1292"/>
                      <a:gd name="T68" fmla="*/ 370 w 378"/>
                      <a:gd name="T69" fmla="*/ 1226 h 1292"/>
                      <a:gd name="T70" fmla="*/ 360 w 378"/>
                      <a:gd name="T71" fmla="*/ 1246 h 1292"/>
                      <a:gd name="T72" fmla="*/ 346 w 378"/>
                      <a:gd name="T73" fmla="*/ 1262 h 1292"/>
                      <a:gd name="T74" fmla="*/ 330 w 378"/>
                      <a:gd name="T75" fmla="*/ 1274 h 1292"/>
                      <a:gd name="T76" fmla="*/ 312 w 378"/>
                      <a:gd name="T77" fmla="*/ 1284 h 1292"/>
                      <a:gd name="T78" fmla="*/ 292 w 378"/>
                      <a:gd name="T79" fmla="*/ 1290 h 1292"/>
                      <a:gd name="T80" fmla="*/ 270 w 378"/>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292">
                        <a:moveTo>
                          <a:pt x="270" y="1292"/>
                        </a:moveTo>
                        <a:lnTo>
                          <a:pt x="108" y="1292"/>
                        </a:lnTo>
                        <a:lnTo>
                          <a:pt x="108" y="1292"/>
                        </a:lnTo>
                        <a:lnTo>
                          <a:pt x="88" y="1290"/>
                        </a:lnTo>
                        <a:lnTo>
                          <a:pt x="66" y="1284"/>
                        </a:lnTo>
                        <a:lnTo>
                          <a:pt x="48" y="1274"/>
                        </a:lnTo>
                        <a:lnTo>
                          <a:pt x="32" y="1262"/>
                        </a:lnTo>
                        <a:lnTo>
                          <a:pt x="20" y="1246"/>
                        </a:lnTo>
                        <a:lnTo>
                          <a:pt x="10" y="1226"/>
                        </a:lnTo>
                        <a:lnTo>
                          <a:pt x="4" y="1206"/>
                        </a:lnTo>
                        <a:lnTo>
                          <a:pt x="0" y="1184"/>
                        </a:lnTo>
                        <a:lnTo>
                          <a:pt x="0" y="108"/>
                        </a:lnTo>
                        <a:lnTo>
                          <a:pt x="0" y="108"/>
                        </a:lnTo>
                        <a:lnTo>
                          <a:pt x="4" y="86"/>
                        </a:lnTo>
                        <a:lnTo>
                          <a:pt x="10" y="66"/>
                        </a:lnTo>
                        <a:lnTo>
                          <a:pt x="20" y="48"/>
                        </a:lnTo>
                        <a:lnTo>
                          <a:pt x="32" y="32"/>
                        </a:lnTo>
                        <a:lnTo>
                          <a:pt x="48" y="18"/>
                        </a:lnTo>
                        <a:lnTo>
                          <a:pt x="66" y="8"/>
                        </a:lnTo>
                        <a:lnTo>
                          <a:pt x="88" y="2"/>
                        </a:lnTo>
                        <a:lnTo>
                          <a:pt x="108" y="0"/>
                        </a:lnTo>
                        <a:lnTo>
                          <a:pt x="270" y="0"/>
                        </a:lnTo>
                        <a:lnTo>
                          <a:pt x="270" y="0"/>
                        </a:lnTo>
                        <a:lnTo>
                          <a:pt x="292" y="2"/>
                        </a:lnTo>
                        <a:lnTo>
                          <a:pt x="312" y="8"/>
                        </a:lnTo>
                        <a:lnTo>
                          <a:pt x="330" y="18"/>
                        </a:lnTo>
                        <a:lnTo>
                          <a:pt x="346" y="32"/>
                        </a:lnTo>
                        <a:lnTo>
                          <a:pt x="360" y="48"/>
                        </a:lnTo>
                        <a:lnTo>
                          <a:pt x="370" y="66"/>
                        </a:lnTo>
                        <a:lnTo>
                          <a:pt x="376" y="86"/>
                        </a:lnTo>
                        <a:lnTo>
                          <a:pt x="378" y="108"/>
                        </a:lnTo>
                        <a:lnTo>
                          <a:pt x="378" y="1184"/>
                        </a:lnTo>
                        <a:lnTo>
                          <a:pt x="378" y="1184"/>
                        </a:lnTo>
                        <a:lnTo>
                          <a:pt x="376" y="1206"/>
                        </a:lnTo>
                        <a:lnTo>
                          <a:pt x="370" y="1226"/>
                        </a:lnTo>
                        <a:lnTo>
                          <a:pt x="360" y="1246"/>
                        </a:lnTo>
                        <a:lnTo>
                          <a:pt x="346" y="1262"/>
                        </a:lnTo>
                        <a:lnTo>
                          <a:pt x="330" y="1274"/>
                        </a:lnTo>
                        <a:lnTo>
                          <a:pt x="312" y="1284"/>
                        </a:lnTo>
                        <a:lnTo>
                          <a:pt x="292" y="1290"/>
                        </a:lnTo>
                        <a:lnTo>
                          <a:pt x="270" y="1292"/>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2" name="Freeform 437">
                    <a:extLst>
                      <a:ext uri="{FF2B5EF4-FFF2-40B4-BE49-F238E27FC236}">
                        <a16:creationId xmlns:a16="http://schemas.microsoft.com/office/drawing/2014/main" id="{4279448B-1702-46E1-BAD1-64ACA3E1616F}"/>
                      </a:ext>
                    </a:extLst>
                  </p:cNvPr>
                  <p:cNvSpPr>
                    <a:spLocks/>
                  </p:cNvSpPr>
                  <p:nvPr/>
                </p:nvSpPr>
                <p:spPr bwMode="auto">
                  <a:xfrm>
                    <a:off x="-11249025" y="3716338"/>
                    <a:ext cx="600075" cy="2051050"/>
                  </a:xfrm>
                  <a:custGeom>
                    <a:avLst/>
                    <a:gdLst>
                      <a:gd name="T0" fmla="*/ 270 w 378"/>
                      <a:gd name="T1" fmla="*/ 1292 h 1292"/>
                      <a:gd name="T2" fmla="*/ 108 w 378"/>
                      <a:gd name="T3" fmla="*/ 1292 h 1292"/>
                      <a:gd name="T4" fmla="*/ 108 w 378"/>
                      <a:gd name="T5" fmla="*/ 1292 h 1292"/>
                      <a:gd name="T6" fmla="*/ 88 w 378"/>
                      <a:gd name="T7" fmla="*/ 1290 h 1292"/>
                      <a:gd name="T8" fmla="*/ 66 w 378"/>
                      <a:gd name="T9" fmla="*/ 1284 h 1292"/>
                      <a:gd name="T10" fmla="*/ 48 w 378"/>
                      <a:gd name="T11" fmla="*/ 1274 h 1292"/>
                      <a:gd name="T12" fmla="*/ 32 w 378"/>
                      <a:gd name="T13" fmla="*/ 1262 h 1292"/>
                      <a:gd name="T14" fmla="*/ 20 w 378"/>
                      <a:gd name="T15" fmla="*/ 1246 h 1292"/>
                      <a:gd name="T16" fmla="*/ 10 w 378"/>
                      <a:gd name="T17" fmla="*/ 1226 h 1292"/>
                      <a:gd name="T18" fmla="*/ 4 w 378"/>
                      <a:gd name="T19" fmla="*/ 1206 h 1292"/>
                      <a:gd name="T20" fmla="*/ 0 w 378"/>
                      <a:gd name="T21" fmla="*/ 1184 h 1292"/>
                      <a:gd name="T22" fmla="*/ 0 w 378"/>
                      <a:gd name="T23" fmla="*/ 108 h 1292"/>
                      <a:gd name="T24" fmla="*/ 0 w 378"/>
                      <a:gd name="T25" fmla="*/ 108 h 1292"/>
                      <a:gd name="T26" fmla="*/ 4 w 378"/>
                      <a:gd name="T27" fmla="*/ 86 h 1292"/>
                      <a:gd name="T28" fmla="*/ 10 w 378"/>
                      <a:gd name="T29" fmla="*/ 66 h 1292"/>
                      <a:gd name="T30" fmla="*/ 20 w 378"/>
                      <a:gd name="T31" fmla="*/ 48 h 1292"/>
                      <a:gd name="T32" fmla="*/ 32 w 378"/>
                      <a:gd name="T33" fmla="*/ 32 h 1292"/>
                      <a:gd name="T34" fmla="*/ 48 w 378"/>
                      <a:gd name="T35" fmla="*/ 18 h 1292"/>
                      <a:gd name="T36" fmla="*/ 66 w 378"/>
                      <a:gd name="T37" fmla="*/ 8 h 1292"/>
                      <a:gd name="T38" fmla="*/ 88 w 378"/>
                      <a:gd name="T39" fmla="*/ 2 h 1292"/>
                      <a:gd name="T40" fmla="*/ 108 w 378"/>
                      <a:gd name="T41" fmla="*/ 0 h 1292"/>
                      <a:gd name="T42" fmla="*/ 270 w 378"/>
                      <a:gd name="T43" fmla="*/ 0 h 1292"/>
                      <a:gd name="T44" fmla="*/ 270 w 378"/>
                      <a:gd name="T45" fmla="*/ 0 h 1292"/>
                      <a:gd name="T46" fmla="*/ 292 w 378"/>
                      <a:gd name="T47" fmla="*/ 2 h 1292"/>
                      <a:gd name="T48" fmla="*/ 312 w 378"/>
                      <a:gd name="T49" fmla="*/ 8 h 1292"/>
                      <a:gd name="T50" fmla="*/ 330 w 378"/>
                      <a:gd name="T51" fmla="*/ 18 h 1292"/>
                      <a:gd name="T52" fmla="*/ 346 w 378"/>
                      <a:gd name="T53" fmla="*/ 32 h 1292"/>
                      <a:gd name="T54" fmla="*/ 360 w 378"/>
                      <a:gd name="T55" fmla="*/ 48 h 1292"/>
                      <a:gd name="T56" fmla="*/ 370 w 378"/>
                      <a:gd name="T57" fmla="*/ 66 h 1292"/>
                      <a:gd name="T58" fmla="*/ 376 w 378"/>
                      <a:gd name="T59" fmla="*/ 86 h 1292"/>
                      <a:gd name="T60" fmla="*/ 378 w 378"/>
                      <a:gd name="T61" fmla="*/ 108 h 1292"/>
                      <a:gd name="T62" fmla="*/ 378 w 378"/>
                      <a:gd name="T63" fmla="*/ 1184 h 1292"/>
                      <a:gd name="T64" fmla="*/ 378 w 378"/>
                      <a:gd name="T65" fmla="*/ 1184 h 1292"/>
                      <a:gd name="T66" fmla="*/ 376 w 378"/>
                      <a:gd name="T67" fmla="*/ 1206 h 1292"/>
                      <a:gd name="T68" fmla="*/ 370 w 378"/>
                      <a:gd name="T69" fmla="*/ 1226 h 1292"/>
                      <a:gd name="T70" fmla="*/ 360 w 378"/>
                      <a:gd name="T71" fmla="*/ 1246 h 1292"/>
                      <a:gd name="T72" fmla="*/ 346 w 378"/>
                      <a:gd name="T73" fmla="*/ 1262 h 1292"/>
                      <a:gd name="T74" fmla="*/ 330 w 378"/>
                      <a:gd name="T75" fmla="*/ 1274 h 1292"/>
                      <a:gd name="T76" fmla="*/ 312 w 378"/>
                      <a:gd name="T77" fmla="*/ 1284 h 1292"/>
                      <a:gd name="T78" fmla="*/ 292 w 378"/>
                      <a:gd name="T79" fmla="*/ 1290 h 1292"/>
                      <a:gd name="T80" fmla="*/ 270 w 378"/>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292">
                        <a:moveTo>
                          <a:pt x="270" y="1292"/>
                        </a:moveTo>
                        <a:lnTo>
                          <a:pt x="108" y="1292"/>
                        </a:lnTo>
                        <a:lnTo>
                          <a:pt x="108" y="1292"/>
                        </a:lnTo>
                        <a:lnTo>
                          <a:pt x="88" y="1290"/>
                        </a:lnTo>
                        <a:lnTo>
                          <a:pt x="66" y="1284"/>
                        </a:lnTo>
                        <a:lnTo>
                          <a:pt x="48" y="1274"/>
                        </a:lnTo>
                        <a:lnTo>
                          <a:pt x="32" y="1262"/>
                        </a:lnTo>
                        <a:lnTo>
                          <a:pt x="20" y="1246"/>
                        </a:lnTo>
                        <a:lnTo>
                          <a:pt x="10" y="1226"/>
                        </a:lnTo>
                        <a:lnTo>
                          <a:pt x="4" y="1206"/>
                        </a:lnTo>
                        <a:lnTo>
                          <a:pt x="0" y="1184"/>
                        </a:lnTo>
                        <a:lnTo>
                          <a:pt x="0" y="108"/>
                        </a:lnTo>
                        <a:lnTo>
                          <a:pt x="0" y="108"/>
                        </a:lnTo>
                        <a:lnTo>
                          <a:pt x="4" y="86"/>
                        </a:lnTo>
                        <a:lnTo>
                          <a:pt x="10" y="66"/>
                        </a:lnTo>
                        <a:lnTo>
                          <a:pt x="20" y="48"/>
                        </a:lnTo>
                        <a:lnTo>
                          <a:pt x="32" y="32"/>
                        </a:lnTo>
                        <a:lnTo>
                          <a:pt x="48" y="18"/>
                        </a:lnTo>
                        <a:lnTo>
                          <a:pt x="66" y="8"/>
                        </a:lnTo>
                        <a:lnTo>
                          <a:pt x="88" y="2"/>
                        </a:lnTo>
                        <a:lnTo>
                          <a:pt x="108" y="0"/>
                        </a:lnTo>
                        <a:lnTo>
                          <a:pt x="270" y="0"/>
                        </a:lnTo>
                        <a:lnTo>
                          <a:pt x="270" y="0"/>
                        </a:lnTo>
                        <a:lnTo>
                          <a:pt x="292" y="2"/>
                        </a:lnTo>
                        <a:lnTo>
                          <a:pt x="312" y="8"/>
                        </a:lnTo>
                        <a:lnTo>
                          <a:pt x="330" y="18"/>
                        </a:lnTo>
                        <a:lnTo>
                          <a:pt x="346" y="32"/>
                        </a:lnTo>
                        <a:lnTo>
                          <a:pt x="360" y="48"/>
                        </a:lnTo>
                        <a:lnTo>
                          <a:pt x="370" y="66"/>
                        </a:lnTo>
                        <a:lnTo>
                          <a:pt x="376" y="86"/>
                        </a:lnTo>
                        <a:lnTo>
                          <a:pt x="378" y="108"/>
                        </a:lnTo>
                        <a:lnTo>
                          <a:pt x="378" y="1184"/>
                        </a:lnTo>
                        <a:lnTo>
                          <a:pt x="378" y="1184"/>
                        </a:lnTo>
                        <a:lnTo>
                          <a:pt x="376" y="1206"/>
                        </a:lnTo>
                        <a:lnTo>
                          <a:pt x="370" y="1226"/>
                        </a:lnTo>
                        <a:lnTo>
                          <a:pt x="360" y="1246"/>
                        </a:lnTo>
                        <a:lnTo>
                          <a:pt x="346" y="1262"/>
                        </a:lnTo>
                        <a:lnTo>
                          <a:pt x="330" y="1274"/>
                        </a:lnTo>
                        <a:lnTo>
                          <a:pt x="312" y="1284"/>
                        </a:lnTo>
                        <a:lnTo>
                          <a:pt x="292" y="1290"/>
                        </a:lnTo>
                        <a:lnTo>
                          <a:pt x="270" y="12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3" name="Rectangle 172">
                    <a:extLst>
                      <a:ext uri="{FF2B5EF4-FFF2-40B4-BE49-F238E27FC236}">
                        <a16:creationId xmlns:a16="http://schemas.microsoft.com/office/drawing/2014/main" id="{A4B9C364-A591-4B65-9C22-294223E9F91C}"/>
                      </a:ext>
                    </a:extLst>
                  </p:cNvPr>
                  <p:cNvSpPr>
                    <a:spLocks noChangeArrowheads="1"/>
                  </p:cNvSpPr>
                  <p:nvPr/>
                </p:nvSpPr>
                <p:spPr bwMode="auto">
                  <a:xfrm>
                    <a:off x="-11249025" y="3716338"/>
                    <a:ext cx="600075" cy="28257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4" name="Freeform 439">
                    <a:extLst>
                      <a:ext uri="{FF2B5EF4-FFF2-40B4-BE49-F238E27FC236}">
                        <a16:creationId xmlns:a16="http://schemas.microsoft.com/office/drawing/2014/main" id="{120ED2A4-0383-4660-845E-7A91F1F66B63}"/>
                      </a:ext>
                    </a:extLst>
                  </p:cNvPr>
                  <p:cNvSpPr>
                    <a:spLocks/>
                  </p:cNvSpPr>
                  <p:nvPr/>
                </p:nvSpPr>
                <p:spPr bwMode="auto">
                  <a:xfrm>
                    <a:off x="-109791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5" name="Freeform 440">
                    <a:extLst>
                      <a:ext uri="{FF2B5EF4-FFF2-40B4-BE49-F238E27FC236}">
                        <a16:creationId xmlns:a16="http://schemas.microsoft.com/office/drawing/2014/main" id="{E510C455-26AD-4319-BA77-479CC437FB2D}"/>
                      </a:ext>
                    </a:extLst>
                  </p:cNvPr>
                  <p:cNvSpPr>
                    <a:spLocks/>
                  </p:cNvSpPr>
                  <p:nvPr/>
                </p:nvSpPr>
                <p:spPr bwMode="auto">
                  <a:xfrm>
                    <a:off x="-109791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6" name="Freeform 441">
                    <a:extLst>
                      <a:ext uri="{FF2B5EF4-FFF2-40B4-BE49-F238E27FC236}">
                        <a16:creationId xmlns:a16="http://schemas.microsoft.com/office/drawing/2014/main" id="{B5AA67E0-F6CA-44CE-A317-DB0B78F8E907}"/>
                      </a:ext>
                    </a:extLst>
                  </p:cNvPr>
                  <p:cNvSpPr>
                    <a:spLocks/>
                  </p:cNvSpPr>
                  <p:nvPr/>
                </p:nvSpPr>
                <p:spPr bwMode="auto">
                  <a:xfrm>
                    <a:off x="-92900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7" name="Freeform 37">
                    <a:extLst>
                      <a:ext uri="{FF2B5EF4-FFF2-40B4-BE49-F238E27FC236}">
                        <a16:creationId xmlns:a16="http://schemas.microsoft.com/office/drawing/2014/main" id="{C2A0DB27-E7D4-4728-84B3-1F7B6615A36D}"/>
                      </a:ext>
                    </a:extLst>
                  </p:cNvPr>
                  <p:cNvSpPr>
                    <a:spLocks/>
                  </p:cNvSpPr>
                  <p:nvPr/>
                </p:nvSpPr>
                <p:spPr bwMode="auto">
                  <a:xfrm>
                    <a:off x="-92900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8" name="Freeform 38">
                    <a:extLst>
                      <a:ext uri="{FF2B5EF4-FFF2-40B4-BE49-F238E27FC236}">
                        <a16:creationId xmlns:a16="http://schemas.microsoft.com/office/drawing/2014/main" id="{B9ECD0C5-801F-4ECC-989A-1A406902BA24}"/>
                      </a:ext>
                    </a:extLst>
                  </p:cNvPr>
                  <p:cNvSpPr>
                    <a:spLocks/>
                  </p:cNvSpPr>
                  <p:nvPr/>
                </p:nvSpPr>
                <p:spPr bwMode="auto">
                  <a:xfrm>
                    <a:off x="-10995025" y="3662363"/>
                    <a:ext cx="3051175" cy="2457450"/>
                  </a:xfrm>
                  <a:custGeom>
                    <a:avLst/>
                    <a:gdLst>
                      <a:gd name="T0" fmla="*/ 150 w 1922"/>
                      <a:gd name="T1" fmla="*/ 1548 h 1548"/>
                      <a:gd name="T2" fmla="*/ 136 w 1922"/>
                      <a:gd name="T3" fmla="*/ 1546 h 1548"/>
                      <a:gd name="T4" fmla="*/ 106 w 1922"/>
                      <a:gd name="T5" fmla="*/ 1540 h 1548"/>
                      <a:gd name="T6" fmla="*/ 78 w 1922"/>
                      <a:gd name="T7" fmla="*/ 1528 h 1548"/>
                      <a:gd name="T8" fmla="*/ 54 w 1922"/>
                      <a:gd name="T9" fmla="*/ 1512 h 1548"/>
                      <a:gd name="T10" fmla="*/ 34 w 1922"/>
                      <a:gd name="T11" fmla="*/ 1492 h 1548"/>
                      <a:gd name="T12" fmla="*/ 18 w 1922"/>
                      <a:gd name="T13" fmla="*/ 1468 h 1548"/>
                      <a:gd name="T14" fmla="*/ 6 w 1922"/>
                      <a:gd name="T15" fmla="*/ 1440 h 1548"/>
                      <a:gd name="T16" fmla="*/ 0 w 1922"/>
                      <a:gd name="T17" fmla="*/ 1412 h 1548"/>
                      <a:gd name="T18" fmla="*/ 0 w 1922"/>
                      <a:gd name="T19" fmla="*/ 150 h 1548"/>
                      <a:gd name="T20" fmla="*/ 0 w 1922"/>
                      <a:gd name="T21" fmla="*/ 136 h 1548"/>
                      <a:gd name="T22" fmla="*/ 6 w 1922"/>
                      <a:gd name="T23" fmla="*/ 106 h 1548"/>
                      <a:gd name="T24" fmla="*/ 18 w 1922"/>
                      <a:gd name="T25" fmla="*/ 78 h 1548"/>
                      <a:gd name="T26" fmla="*/ 34 w 1922"/>
                      <a:gd name="T27" fmla="*/ 54 h 1548"/>
                      <a:gd name="T28" fmla="*/ 54 w 1922"/>
                      <a:gd name="T29" fmla="*/ 34 h 1548"/>
                      <a:gd name="T30" fmla="*/ 78 w 1922"/>
                      <a:gd name="T31" fmla="*/ 18 h 1548"/>
                      <a:gd name="T32" fmla="*/ 106 w 1922"/>
                      <a:gd name="T33" fmla="*/ 6 h 1548"/>
                      <a:gd name="T34" fmla="*/ 136 w 1922"/>
                      <a:gd name="T35" fmla="*/ 0 h 1548"/>
                      <a:gd name="T36" fmla="*/ 1772 w 1922"/>
                      <a:gd name="T37" fmla="*/ 0 h 1548"/>
                      <a:gd name="T38" fmla="*/ 1786 w 1922"/>
                      <a:gd name="T39" fmla="*/ 0 h 1548"/>
                      <a:gd name="T40" fmla="*/ 1816 w 1922"/>
                      <a:gd name="T41" fmla="*/ 6 h 1548"/>
                      <a:gd name="T42" fmla="*/ 1844 w 1922"/>
                      <a:gd name="T43" fmla="*/ 18 h 1548"/>
                      <a:gd name="T44" fmla="*/ 1868 w 1922"/>
                      <a:gd name="T45" fmla="*/ 34 h 1548"/>
                      <a:gd name="T46" fmla="*/ 1888 w 1922"/>
                      <a:gd name="T47" fmla="*/ 54 h 1548"/>
                      <a:gd name="T48" fmla="*/ 1904 w 1922"/>
                      <a:gd name="T49" fmla="*/ 78 h 1548"/>
                      <a:gd name="T50" fmla="*/ 1916 w 1922"/>
                      <a:gd name="T51" fmla="*/ 106 h 1548"/>
                      <a:gd name="T52" fmla="*/ 1922 w 1922"/>
                      <a:gd name="T53" fmla="*/ 136 h 1548"/>
                      <a:gd name="T54" fmla="*/ 1922 w 1922"/>
                      <a:gd name="T55" fmla="*/ 1396 h 1548"/>
                      <a:gd name="T56" fmla="*/ 1922 w 1922"/>
                      <a:gd name="T57" fmla="*/ 1412 h 1548"/>
                      <a:gd name="T58" fmla="*/ 1916 w 1922"/>
                      <a:gd name="T59" fmla="*/ 1440 h 1548"/>
                      <a:gd name="T60" fmla="*/ 1904 w 1922"/>
                      <a:gd name="T61" fmla="*/ 1468 h 1548"/>
                      <a:gd name="T62" fmla="*/ 1888 w 1922"/>
                      <a:gd name="T63" fmla="*/ 1492 h 1548"/>
                      <a:gd name="T64" fmla="*/ 1868 w 1922"/>
                      <a:gd name="T65" fmla="*/ 1512 h 1548"/>
                      <a:gd name="T66" fmla="*/ 1844 w 1922"/>
                      <a:gd name="T67" fmla="*/ 1528 h 1548"/>
                      <a:gd name="T68" fmla="*/ 1816 w 1922"/>
                      <a:gd name="T69" fmla="*/ 1540 h 1548"/>
                      <a:gd name="T70" fmla="*/ 1786 w 1922"/>
                      <a:gd name="T71" fmla="*/ 1546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2" h="1548">
                        <a:moveTo>
                          <a:pt x="1772" y="1548"/>
                        </a:moveTo>
                        <a:lnTo>
                          <a:pt x="150" y="1548"/>
                        </a:lnTo>
                        <a:lnTo>
                          <a:pt x="150" y="1548"/>
                        </a:lnTo>
                        <a:lnTo>
                          <a:pt x="136" y="1546"/>
                        </a:lnTo>
                        <a:lnTo>
                          <a:pt x="120" y="1544"/>
                        </a:lnTo>
                        <a:lnTo>
                          <a:pt x="106" y="1540"/>
                        </a:lnTo>
                        <a:lnTo>
                          <a:pt x="92" y="1536"/>
                        </a:lnTo>
                        <a:lnTo>
                          <a:pt x="78" y="1528"/>
                        </a:lnTo>
                        <a:lnTo>
                          <a:pt x="66" y="1522"/>
                        </a:lnTo>
                        <a:lnTo>
                          <a:pt x="54" y="1512"/>
                        </a:lnTo>
                        <a:lnTo>
                          <a:pt x="44" y="1502"/>
                        </a:lnTo>
                        <a:lnTo>
                          <a:pt x="34" y="1492"/>
                        </a:lnTo>
                        <a:lnTo>
                          <a:pt x="26" y="1480"/>
                        </a:lnTo>
                        <a:lnTo>
                          <a:pt x="18" y="1468"/>
                        </a:lnTo>
                        <a:lnTo>
                          <a:pt x="12" y="1454"/>
                        </a:lnTo>
                        <a:lnTo>
                          <a:pt x="6" y="1440"/>
                        </a:lnTo>
                        <a:lnTo>
                          <a:pt x="2" y="1426"/>
                        </a:lnTo>
                        <a:lnTo>
                          <a:pt x="0" y="1412"/>
                        </a:lnTo>
                        <a:lnTo>
                          <a:pt x="0" y="1396"/>
                        </a:lnTo>
                        <a:lnTo>
                          <a:pt x="0" y="150"/>
                        </a:lnTo>
                        <a:lnTo>
                          <a:pt x="0" y="150"/>
                        </a:lnTo>
                        <a:lnTo>
                          <a:pt x="0" y="136"/>
                        </a:lnTo>
                        <a:lnTo>
                          <a:pt x="2" y="120"/>
                        </a:lnTo>
                        <a:lnTo>
                          <a:pt x="6" y="106"/>
                        </a:lnTo>
                        <a:lnTo>
                          <a:pt x="12" y="92"/>
                        </a:lnTo>
                        <a:lnTo>
                          <a:pt x="18" y="78"/>
                        </a:lnTo>
                        <a:lnTo>
                          <a:pt x="26" y="66"/>
                        </a:lnTo>
                        <a:lnTo>
                          <a:pt x="34" y="54"/>
                        </a:lnTo>
                        <a:lnTo>
                          <a:pt x="44" y="44"/>
                        </a:lnTo>
                        <a:lnTo>
                          <a:pt x="54" y="34"/>
                        </a:lnTo>
                        <a:lnTo>
                          <a:pt x="66" y="26"/>
                        </a:lnTo>
                        <a:lnTo>
                          <a:pt x="78" y="18"/>
                        </a:lnTo>
                        <a:lnTo>
                          <a:pt x="92" y="12"/>
                        </a:lnTo>
                        <a:lnTo>
                          <a:pt x="106" y="6"/>
                        </a:lnTo>
                        <a:lnTo>
                          <a:pt x="120" y="2"/>
                        </a:lnTo>
                        <a:lnTo>
                          <a:pt x="136" y="0"/>
                        </a:lnTo>
                        <a:lnTo>
                          <a:pt x="150" y="0"/>
                        </a:lnTo>
                        <a:lnTo>
                          <a:pt x="1772" y="0"/>
                        </a:lnTo>
                        <a:lnTo>
                          <a:pt x="1772" y="0"/>
                        </a:lnTo>
                        <a:lnTo>
                          <a:pt x="1786" y="0"/>
                        </a:lnTo>
                        <a:lnTo>
                          <a:pt x="1802" y="2"/>
                        </a:lnTo>
                        <a:lnTo>
                          <a:pt x="1816" y="6"/>
                        </a:lnTo>
                        <a:lnTo>
                          <a:pt x="1830" y="12"/>
                        </a:lnTo>
                        <a:lnTo>
                          <a:pt x="1844" y="18"/>
                        </a:lnTo>
                        <a:lnTo>
                          <a:pt x="1856" y="26"/>
                        </a:lnTo>
                        <a:lnTo>
                          <a:pt x="1868" y="34"/>
                        </a:lnTo>
                        <a:lnTo>
                          <a:pt x="1878" y="44"/>
                        </a:lnTo>
                        <a:lnTo>
                          <a:pt x="1888" y="54"/>
                        </a:lnTo>
                        <a:lnTo>
                          <a:pt x="1896" y="66"/>
                        </a:lnTo>
                        <a:lnTo>
                          <a:pt x="1904" y="78"/>
                        </a:lnTo>
                        <a:lnTo>
                          <a:pt x="1910" y="92"/>
                        </a:lnTo>
                        <a:lnTo>
                          <a:pt x="1916" y="106"/>
                        </a:lnTo>
                        <a:lnTo>
                          <a:pt x="1920" y="120"/>
                        </a:lnTo>
                        <a:lnTo>
                          <a:pt x="1922" y="136"/>
                        </a:lnTo>
                        <a:lnTo>
                          <a:pt x="1922" y="150"/>
                        </a:lnTo>
                        <a:lnTo>
                          <a:pt x="1922" y="1396"/>
                        </a:lnTo>
                        <a:lnTo>
                          <a:pt x="1922" y="1396"/>
                        </a:lnTo>
                        <a:lnTo>
                          <a:pt x="1922" y="1412"/>
                        </a:lnTo>
                        <a:lnTo>
                          <a:pt x="1920" y="1426"/>
                        </a:lnTo>
                        <a:lnTo>
                          <a:pt x="1916" y="1440"/>
                        </a:lnTo>
                        <a:lnTo>
                          <a:pt x="1910" y="1454"/>
                        </a:lnTo>
                        <a:lnTo>
                          <a:pt x="1904" y="1468"/>
                        </a:lnTo>
                        <a:lnTo>
                          <a:pt x="1896" y="1480"/>
                        </a:lnTo>
                        <a:lnTo>
                          <a:pt x="1888" y="1492"/>
                        </a:lnTo>
                        <a:lnTo>
                          <a:pt x="1878" y="1502"/>
                        </a:lnTo>
                        <a:lnTo>
                          <a:pt x="1868" y="1512"/>
                        </a:lnTo>
                        <a:lnTo>
                          <a:pt x="1856" y="1522"/>
                        </a:lnTo>
                        <a:lnTo>
                          <a:pt x="1844" y="1528"/>
                        </a:lnTo>
                        <a:lnTo>
                          <a:pt x="1830" y="1536"/>
                        </a:lnTo>
                        <a:lnTo>
                          <a:pt x="1816" y="1540"/>
                        </a:lnTo>
                        <a:lnTo>
                          <a:pt x="1802" y="1544"/>
                        </a:lnTo>
                        <a:lnTo>
                          <a:pt x="1786" y="1546"/>
                        </a:lnTo>
                        <a:lnTo>
                          <a:pt x="1772" y="1548"/>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9" name="Freeform 39">
                    <a:extLst>
                      <a:ext uri="{FF2B5EF4-FFF2-40B4-BE49-F238E27FC236}">
                        <a16:creationId xmlns:a16="http://schemas.microsoft.com/office/drawing/2014/main" id="{3BEB837A-F38C-45D6-B611-E9087935ACD4}"/>
                      </a:ext>
                    </a:extLst>
                  </p:cNvPr>
                  <p:cNvSpPr>
                    <a:spLocks/>
                  </p:cNvSpPr>
                  <p:nvPr/>
                </p:nvSpPr>
                <p:spPr bwMode="auto">
                  <a:xfrm>
                    <a:off x="-10995025" y="3662363"/>
                    <a:ext cx="3051175" cy="2457450"/>
                  </a:xfrm>
                  <a:custGeom>
                    <a:avLst/>
                    <a:gdLst>
                      <a:gd name="T0" fmla="*/ 150 w 1922"/>
                      <a:gd name="T1" fmla="*/ 1548 h 1548"/>
                      <a:gd name="T2" fmla="*/ 136 w 1922"/>
                      <a:gd name="T3" fmla="*/ 1546 h 1548"/>
                      <a:gd name="T4" fmla="*/ 106 w 1922"/>
                      <a:gd name="T5" fmla="*/ 1540 h 1548"/>
                      <a:gd name="T6" fmla="*/ 78 w 1922"/>
                      <a:gd name="T7" fmla="*/ 1528 h 1548"/>
                      <a:gd name="T8" fmla="*/ 54 w 1922"/>
                      <a:gd name="T9" fmla="*/ 1512 h 1548"/>
                      <a:gd name="T10" fmla="*/ 34 w 1922"/>
                      <a:gd name="T11" fmla="*/ 1492 h 1548"/>
                      <a:gd name="T12" fmla="*/ 18 w 1922"/>
                      <a:gd name="T13" fmla="*/ 1468 h 1548"/>
                      <a:gd name="T14" fmla="*/ 6 w 1922"/>
                      <a:gd name="T15" fmla="*/ 1440 h 1548"/>
                      <a:gd name="T16" fmla="*/ 0 w 1922"/>
                      <a:gd name="T17" fmla="*/ 1412 h 1548"/>
                      <a:gd name="T18" fmla="*/ 0 w 1922"/>
                      <a:gd name="T19" fmla="*/ 150 h 1548"/>
                      <a:gd name="T20" fmla="*/ 0 w 1922"/>
                      <a:gd name="T21" fmla="*/ 136 h 1548"/>
                      <a:gd name="T22" fmla="*/ 6 w 1922"/>
                      <a:gd name="T23" fmla="*/ 106 h 1548"/>
                      <a:gd name="T24" fmla="*/ 18 w 1922"/>
                      <a:gd name="T25" fmla="*/ 78 h 1548"/>
                      <a:gd name="T26" fmla="*/ 34 w 1922"/>
                      <a:gd name="T27" fmla="*/ 54 h 1548"/>
                      <a:gd name="T28" fmla="*/ 54 w 1922"/>
                      <a:gd name="T29" fmla="*/ 34 h 1548"/>
                      <a:gd name="T30" fmla="*/ 78 w 1922"/>
                      <a:gd name="T31" fmla="*/ 18 h 1548"/>
                      <a:gd name="T32" fmla="*/ 106 w 1922"/>
                      <a:gd name="T33" fmla="*/ 6 h 1548"/>
                      <a:gd name="T34" fmla="*/ 136 w 1922"/>
                      <a:gd name="T35" fmla="*/ 0 h 1548"/>
                      <a:gd name="T36" fmla="*/ 1772 w 1922"/>
                      <a:gd name="T37" fmla="*/ 0 h 1548"/>
                      <a:gd name="T38" fmla="*/ 1786 w 1922"/>
                      <a:gd name="T39" fmla="*/ 0 h 1548"/>
                      <a:gd name="T40" fmla="*/ 1816 w 1922"/>
                      <a:gd name="T41" fmla="*/ 6 h 1548"/>
                      <a:gd name="T42" fmla="*/ 1844 w 1922"/>
                      <a:gd name="T43" fmla="*/ 18 h 1548"/>
                      <a:gd name="T44" fmla="*/ 1868 w 1922"/>
                      <a:gd name="T45" fmla="*/ 34 h 1548"/>
                      <a:gd name="T46" fmla="*/ 1888 w 1922"/>
                      <a:gd name="T47" fmla="*/ 54 h 1548"/>
                      <a:gd name="T48" fmla="*/ 1904 w 1922"/>
                      <a:gd name="T49" fmla="*/ 78 h 1548"/>
                      <a:gd name="T50" fmla="*/ 1916 w 1922"/>
                      <a:gd name="T51" fmla="*/ 106 h 1548"/>
                      <a:gd name="T52" fmla="*/ 1922 w 1922"/>
                      <a:gd name="T53" fmla="*/ 136 h 1548"/>
                      <a:gd name="T54" fmla="*/ 1922 w 1922"/>
                      <a:gd name="T55" fmla="*/ 1396 h 1548"/>
                      <a:gd name="T56" fmla="*/ 1922 w 1922"/>
                      <a:gd name="T57" fmla="*/ 1412 h 1548"/>
                      <a:gd name="T58" fmla="*/ 1916 w 1922"/>
                      <a:gd name="T59" fmla="*/ 1440 h 1548"/>
                      <a:gd name="T60" fmla="*/ 1904 w 1922"/>
                      <a:gd name="T61" fmla="*/ 1468 h 1548"/>
                      <a:gd name="T62" fmla="*/ 1888 w 1922"/>
                      <a:gd name="T63" fmla="*/ 1492 h 1548"/>
                      <a:gd name="T64" fmla="*/ 1868 w 1922"/>
                      <a:gd name="T65" fmla="*/ 1512 h 1548"/>
                      <a:gd name="T66" fmla="*/ 1844 w 1922"/>
                      <a:gd name="T67" fmla="*/ 1528 h 1548"/>
                      <a:gd name="T68" fmla="*/ 1816 w 1922"/>
                      <a:gd name="T69" fmla="*/ 1540 h 1548"/>
                      <a:gd name="T70" fmla="*/ 1786 w 1922"/>
                      <a:gd name="T71" fmla="*/ 1546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2" h="1548">
                        <a:moveTo>
                          <a:pt x="1772" y="1548"/>
                        </a:moveTo>
                        <a:lnTo>
                          <a:pt x="150" y="1548"/>
                        </a:lnTo>
                        <a:lnTo>
                          <a:pt x="150" y="1548"/>
                        </a:lnTo>
                        <a:lnTo>
                          <a:pt x="136" y="1546"/>
                        </a:lnTo>
                        <a:lnTo>
                          <a:pt x="120" y="1544"/>
                        </a:lnTo>
                        <a:lnTo>
                          <a:pt x="106" y="1540"/>
                        </a:lnTo>
                        <a:lnTo>
                          <a:pt x="92" y="1536"/>
                        </a:lnTo>
                        <a:lnTo>
                          <a:pt x="78" y="1528"/>
                        </a:lnTo>
                        <a:lnTo>
                          <a:pt x="66" y="1522"/>
                        </a:lnTo>
                        <a:lnTo>
                          <a:pt x="54" y="1512"/>
                        </a:lnTo>
                        <a:lnTo>
                          <a:pt x="44" y="1502"/>
                        </a:lnTo>
                        <a:lnTo>
                          <a:pt x="34" y="1492"/>
                        </a:lnTo>
                        <a:lnTo>
                          <a:pt x="26" y="1480"/>
                        </a:lnTo>
                        <a:lnTo>
                          <a:pt x="18" y="1468"/>
                        </a:lnTo>
                        <a:lnTo>
                          <a:pt x="12" y="1454"/>
                        </a:lnTo>
                        <a:lnTo>
                          <a:pt x="6" y="1440"/>
                        </a:lnTo>
                        <a:lnTo>
                          <a:pt x="2" y="1426"/>
                        </a:lnTo>
                        <a:lnTo>
                          <a:pt x="0" y="1412"/>
                        </a:lnTo>
                        <a:lnTo>
                          <a:pt x="0" y="1396"/>
                        </a:lnTo>
                        <a:lnTo>
                          <a:pt x="0" y="150"/>
                        </a:lnTo>
                        <a:lnTo>
                          <a:pt x="0" y="150"/>
                        </a:lnTo>
                        <a:lnTo>
                          <a:pt x="0" y="136"/>
                        </a:lnTo>
                        <a:lnTo>
                          <a:pt x="2" y="120"/>
                        </a:lnTo>
                        <a:lnTo>
                          <a:pt x="6" y="106"/>
                        </a:lnTo>
                        <a:lnTo>
                          <a:pt x="12" y="92"/>
                        </a:lnTo>
                        <a:lnTo>
                          <a:pt x="18" y="78"/>
                        </a:lnTo>
                        <a:lnTo>
                          <a:pt x="26" y="66"/>
                        </a:lnTo>
                        <a:lnTo>
                          <a:pt x="34" y="54"/>
                        </a:lnTo>
                        <a:lnTo>
                          <a:pt x="44" y="44"/>
                        </a:lnTo>
                        <a:lnTo>
                          <a:pt x="54" y="34"/>
                        </a:lnTo>
                        <a:lnTo>
                          <a:pt x="66" y="26"/>
                        </a:lnTo>
                        <a:lnTo>
                          <a:pt x="78" y="18"/>
                        </a:lnTo>
                        <a:lnTo>
                          <a:pt x="92" y="12"/>
                        </a:lnTo>
                        <a:lnTo>
                          <a:pt x="106" y="6"/>
                        </a:lnTo>
                        <a:lnTo>
                          <a:pt x="120" y="2"/>
                        </a:lnTo>
                        <a:lnTo>
                          <a:pt x="136" y="0"/>
                        </a:lnTo>
                        <a:lnTo>
                          <a:pt x="150" y="0"/>
                        </a:lnTo>
                        <a:lnTo>
                          <a:pt x="1772" y="0"/>
                        </a:lnTo>
                        <a:lnTo>
                          <a:pt x="1772" y="0"/>
                        </a:lnTo>
                        <a:lnTo>
                          <a:pt x="1786" y="0"/>
                        </a:lnTo>
                        <a:lnTo>
                          <a:pt x="1802" y="2"/>
                        </a:lnTo>
                        <a:lnTo>
                          <a:pt x="1816" y="6"/>
                        </a:lnTo>
                        <a:lnTo>
                          <a:pt x="1830" y="12"/>
                        </a:lnTo>
                        <a:lnTo>
                          <a:pt x="1844" y="18"/>
                        </a:lnTo>
                        <a:lnTo>
                          <a:pt x="1856" y="26"/>
                        </a:lnTo>
                        <a:lnTo>
                          <a:pt x="1868" y="34"/>
                        </a:lnTo>
                        <a:lnTo>
                          <a:pt x="1878" y="44"/>
                        </a:lnTo>
                        <a:lnTo>
                          <a:pt x="1888" y="54"/>
                        </a:lnTo>
                        <a:lnTo>
                          <a:pt x="1896" y="66"/>
                        </a:lnTo>
                        <a:lnTo>
                          <a:pt x="1904" y="78"/>
                        </a:lnTo>
                        <a:lnTo>
                          <a:pt x="1910" y="92"/>
                        </a:lnTo>
                        <a:lnTo>
                          <a:pt x="1916" y="106"/>
                        </a:lnTo>
                        <a:lnTo>
                          <a:pt x="1920" y="120"/>
                        </a:lnTo>
                        <a:lnTo>
                          <a:pt x="1922" y="136"/>
                        </a:lnTo>
                        <a:lnTo>
                          <a:pt x="1922" y="150"/>
                        </a:lnTo>
                        <a:lnTo>
                          <a:pt x="1922" y="1396"/>
                        </a:lnTo>
                        <a:lnTo>
                          <a:pt x="1922" y="1396"/>
                        </a:lnTo>
                        <a:lnTo>
                          <a:pt x="1922" y="1412"/>
                        </a:lnTo>
                        <a:lnTo>
                          <a:pt x="1920" y="1426"/>
                        </a:lnTo>
                        <a:lnTo>
                          <a:pt x="1916" y="1440"/>
                        </a:lnTo>
                        <a:lnTo>
                          <a:pt x="1910" y="1454"/>
                        </a:lnTo>
                        <a:lnTo>
                          <a:pt x="1904" y="1468"/>
                        </a:lnTo>
                        <a:lnTo>
                          <a:pt x="1896" y="1480"/>
                        </a:lnTo>
                        <a:lnTo>
                          <a:pt x="1888" y="1492"/>
                        </a:lnTo>
                        <a:lnTo>
                          <a:pt x="1878" y="1502"/>
                        </a:lnTo>
                        <a:lnTo>
                          <a:pt x="1868" y="1512"/>
                        </a:lnTo>
                        <a:lnTo>
                          <a:pt x="1856" y="1522"/>
                        </a:lnTo>
                        <a:lnTo>
                          <a:pt x="1844" y="1528"/>
                        </a:lnTo>
                        <a:lnTo>
                          <a:pt x="1830" y="1536"/>
                        </a:lnTo>
                        <a:lnTo>
                          <a:pt x="1816" y="1540"/>
                        </a:lnTo>
                        <a:lnTo>
                          <a:pt x="1802" y="1544"/>
                        </a:lnTo>
                        <a:lnTo>
                          <a:pt x="1786" y="1546"/>
                        </a:lnTo>
                        <a:lnTo>
                          <a:pt x="1772" y="15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80" name="Freeform 40">
                    <a:extLst>
                      <a:ext uri="{FF2B5EF4-FFF2-40B4-BE49-F238E27FC236}">
                        <a16:creationId xmlns:a16="http://schemas.microsoft.com/office/drawing/2014/main" id="{69B41F7E-77DC-41D9-8ECC-3512FA9E585F}"/>
                      </a:ext>
                    </a:extLst>
                  </p:cNvPr>
                  <p:cNvSpPr>
                    <a:spLocks/>
                  </p:cNvSpPr>
                  <p:nvPr/>
                </p:nvSpPr>
                <p:spPr bwMode="auto">
                  <a:xfrm>
                    <a:off x="-9617075" y="4741863"/>
                    <a:ext cx="295275" cy="298450"/>
                  </a:xfrm>
                  <a:custGeom>
                    <a:avLst/>
                    <a:gdLst>
                      <a:gd name="T0" fmla="*/ 186 w 186"/>
                      <a:gd name="T1" fmla="*/ 94 h 188"/>
                      <a:gd name="T2" fmla="*/ 186 w 186"/>
                      <a:gd name="T3" fmla="*/ 94 h 188"/>
                      <a:gd name="T4" fmla="*/ 184 w 186"/>
                      <a:gd name="T5" fmla="*/ 112 h 188"/>
                      <a:gd name="T6" fmla="*/ 180 w 186"/>
                      <a:gd name="T7" fmla="*/ 130 h 188"/>
                      <a:gd name="T8" fmla="*/ 170 w 186"/>
                      <a:gd name="T9" fmla="*/ 146 h 188"/>
                      <a:gd name="T10" fmla="*/ 160 w 186"/>
                      <a:gd name="T11" fmla="*/ 160 h 188"/>
                      <a:gd name="T12" fmla="*/ 146 w 186"/>
                      <a:gd name="T13" fmla="*/ 172 h 188"/>
                      <a:gd name="T14" fmla="*/ 130 w 186"/>
                      <a:gd name="T15" fmla="*/ 180 h 188"/>
                      <a:gd name="T16" fmla="*/ 112 w 186"/>
                      <a:gd name="T17" fmla="*/ 186 h 188"/>
                      <a:gd name="T18" fmla="*/ 92 w 186"/>
                      <a:gd name="T19" fmla="*/ 188 h 188"/>
                      <a:gd name="T20" fmla="*/ 92 w 186"/>
                      <a:gd name="T21" fmla="*/ 188 h 188"/>
                      <a:gd name="T22" fmla="*/ 74 w 186"/>
                      <a:gd name="T23" fmla="*/ 186 h 188"/>
                      <a:gd name="T24" fmla="*/ 56 w 186"/>
                      <a:gd name="T25" fmla="*/ 180 h 188"/>
                      <a:gd name="T26" fmla="*/ 40 w 186"/>
                      <a:gd name="T27" fmla="*/ 172 h 188"/>
                      <a:gd name="T28" fmla="*/ 26 w 186"/>
                      <a:gd name="T29" fmla="*/ 160 h 188"/>
                      <a:gd name="T30" fmla="*/ 16 w 186"/>
                      <a:gd name="T31" fmla="*/ 146 h 188"/>
                      <a:gd name="T32" fmla="*/ 6 w 186"/>
                      <a:gd name="T33" fmla="*/ 130 h 188"/>
                      <a:gd name="T34" fmla="*/ 2 w 186"/>
                      <a:gd name="T35" fmla="*/ 112 h 188"/>
                      <a:gd name="T36" fmla="*/ 0 w 186"/>
                      <a:gd name="T37" fmla="*/ 94 h 188"/>
                      <a:gd name="T38" fmla="*/ 0 w 186"/>
                      <a:gd name="T39" fmla="*/ 94 h 188"/>
                      <a:gd name="T40" fmla="*/ 2 w 186"/>
                      <a:gd name="T41" fmla="*/ 74 h 188"/>
                      <a:gd name="T42" fmla="*/ 6 w 186"/>
                      <a:gd name="T43" fmla="*/ 56 h 188"/>
                      <a:gd name="T44" fmla="*/ 16 w 186"/>
                      <a:gd name="T45" fmla="*/ 40 h 188"/>
                      <a:gd name="T46" fmla="*/ 26 w 186"/>
                      <a:gd name="T47" fmla="*/ 28 h 188"/>
                      <a:gd name="T48" fmla="*/ 40 w 186"/>
                      <a:gd name="T49" fmla="*/ 16 h 188"/>
                      <a:gd name="T50" fmla="*/ 56 w 186"/>
                      <a:gd name="T51" fmla="*/ 6 h 188"/>
                      <a:gd name="T52" fmla="*/ 74 w 186"/>
                      <a:gd name="T53" fmla="*/ 2 h 188"/>
                      <a:gd name="T54" fmla="*/ 92 w 186"/>
                      <a:gd name="T55" fmla="*/ 0 h 188"/>
                      <a:gd name="T56" fmla="*/ 92 w 186"/>
                      <a:gd name="T57" fmla="*/ 0 h 188"/>
                      <a:gd name="T58" fmla="*/ 112 w 186"/>
                      <a:gd name="T59" fmla="*/ 2 h 188"/>
                      <a:gd name="T60" fmla="*/ 130 w 186"/>
                      <a:gd name="T61" fmla="*/ 6 h 188"/>
                      <a:gd name="T62" fmla="*/ 146 w 186"/>
                      <a:gd name="T63" fmla="*/ 16 h 188"/>
                      <a:gd name="T64" fmla="*/ 160 w 186"/>
                      <a:gd name="T65" fmla="*/ 28 h 188"/>
                      <a:gd name="T66" fmla="*/ 170 w 186"/>
                      <a:gd name="T67" fmla="*/ 40 h 188"/>
                      <a:gd name="T68" fmla="*/ 180 w 186"/>
                      <a:gd name="T69" fmla="*/ 56 h 188"/>
                      <a:gd name="T70" fmla="*/ 184 w 186"/>
                      <a:gd name="T71" fmla="*/ 74 h 188"/>
                      <a:gd name="T72" fmla="*/ 186 w 186"/>
                      <a:gd name="T73"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8">
                        <a:moveTo>
                          <a:pt x="186" y="94"/>
                        </a:moveTo>
                        <a:lnTo>
                          <a:pt x="186" y="94"/>
                        </a:lnTo>
                        <a:lnTo>
                          <a:pt x="184" y="112"/>
                        </a:lnTo>
                        <a:lnTo>
                          <a:pt x="180" y="130"/>
                        </a:lnTo>
                        <a:lnTo>
                          <a:pt x="170" y="146"/>
                        </a:lnTo>
                        <a:lnTo>
                          <a:pt x="160" y="160"/>
                        </a:lnTo>
                        <a:lnTo>
                          <a:pt x="146" y="172"/>
                        </a:lnTo>
                        <a:lnTo>
                          <a:pt x="130" y="180"/>
                        </a:lnTo>
                        <a:lnTo>
                          <a:pt x="112" y="186"/>
                        </a:lnTo>
                        <a:lnTo>
                          <a:pt x="92" y="188"/>
                        </a:lnTo>
                        <a:lnTo>
                          <a:pt x="92" y="188"/>
                        </a:lnTo>
                        <a:lnTo>
                          <a:pt x="74" y="186"/>
                        </a:lnTo>
                        <a:lnTo>
                          <a:pt x="56" y="180"/>
                        </a:lnTo>
                        <a:lnTo>
                          <a:pt x="40" y="172"/>
                        </a:lnTo>
                        <a:lnTo>
                          <a:pt x="26" y="160"/>
                        </a:lnTo>
                        <a:lnTo>
                          <a:pt x="16" y="146"/>
                        </a:lnTo>
                        <a:lnTo>
                          <a:pt x="6" y="130"/>
                        </a:lnTo>
                        <a:lnTo>
                          <a:pt x="2" y="112"/>
                        </a:lnTo>
                        <a:lnTo>
                          <a:pt x="0" y="94"/>
                        </a:lnTo>
                        <a:lnTo>
                          <a:pt x="0" y="94"/>
                        </a:lnTo>
                        <a:lnTo>
                          <a:pt x="2" y="74"/>
                        </a:lnTo>
                        <a:lnTo>
                          <a:pt x="6" y="56"/>
                        </a:lnTo>
                        <a:lnTo>
                          <a:pt x="16" y="40"/>
                        </a:lnTo>
                        <a:lnTo>
                          <a:pt x="26" y="28"/>
                        </a:lnTo>
                        <a:lnTo>
                          <a:pt x="40" y="16"/>
                        </a:lnTo>
                        <a:lnTo>
                          <a:pt x="56" y="6"/>
                        </a:lnTo>
                        <a:lnTo>
                          <a:pt x="74" y="2"/>
                        </a:lnTo>
                        <a:lnTo>
                          <a:pt x="92" y="0"/>
                        </a:lnTo>
                        <a:lnTo>
                          <a:pt x="92" y="0"/>
                        </a:lnTo>
                        <a:lnTo>
                          <a:pt x="112" y="2"/>
                        </a:lnTo>
                        <a:lnTo>
                          <a:pt x="130" y="6"/>
                        </a:lnTo>
                        <a:lnTo>
                          <a:pt x="146" y="16"/>
                        </a:lnTo>
                        <a:lnTo>
                          <a:pt x="160" y="28"/>
                        </a:lnTo>
                        <a:lnTo>
                          <a:pt x="170" y="40"/>
                        </a:lnTo>
                        <a:lnTo>
                          <a:pt x="180" y="56"/>
                        </a:lnTo>
                        <a:lnTo>
                          <a:pt x="184" y="74"/>
                        </a:lnTo>
                        <a:lnTo>
                          <a:pt x="186" y="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grpSp>
          </p:grpSp>
          <p:sp>
            <p:nvSpPr>
              <p:cNvPr id="244" name="TextBox 243">
                <a:extLst>
                  <a:ext uri="{FF2B5EF4-FFF2-40B4-BE49-F238E27FC236}">
                    <a16:creationId xmlns:a16="http://schemas.microsoft.com/office/drawing/2014/main" id="{4C44D851-DA63-42E7-8030-9769B9612BAB}"/>
                  </a:ext>
                </a:extLst>
              </p:cNvPr>
              <p:cNvSpPr txBox="1"/>
              <p:nvPr/>
            </p:nvSpPr>
            <p:spPr>
              <a:xfrm>
                <a:off x="5932495" y="4681900"/>
                <a:ext cx="1554710" cy="575938"/>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Home/</a:t>
                </a:r>
                <a:br>
                  <a:rPr lang="en-US" sz="1333" kern="0" dirty="0">
                    <a:solidFill>
                      <a:srgbClr val="FFFFFF"/>
                    </a:solidFill>
                    <a:latin typeface="+mj-lt"/>
                    <a:ea typeface="ＭＳ Ｐゴシック" charset="0"/>
                    <a:cs typeface="Arial"/>
                    <a:sym typeface="Arial"/>
                  </a:rPr>
                </a:br>
                <a:r>
                  <a:rPr lang="en-US" sz="1333" kern="0" dirty="0">
                    <a:solidFill>
                      <a:srgbClr val="FFFFFF"/>
                    </a:solidFill>
                    <a:latin typeface="+mj-lt"/>
                    <a:ea typeface="ＭＳ Ｐゴシック" charset="0"/>
                    <a:cs typeface="Arial"/>
                    <a:sym typeface="Arial"/>
                  </a:rPr>
                  <a:t>Remote Office</a:t>
                </a:r>
              </a:p>
            </p:txBody>
          </p:sp>
        </p:grpSp>
        <p:grpSp>
          <p:nvGrpSpPr>
            <p:cNvPr id="11" name="Group 10">
              <a:extLst>
                <a:ext uri="{FF2B5EF4-FFF2-40B4-BE49-F238E27FC236}">
                  <a16:creationId xmlns:a16="http://schemas.microsoft.com/office/drawing/2014/main" id="{E5F6C66B-808D-9D49-9A9D-586F0F5AAAAB}"/>
                </a:ext>
              </a:extLst>
            </p:cNvPr>
            <p:cNvGrpSpPr/>
            <p:nvPr/>
          </p:nvGrpSpPr>
          <p:grpSpPr>
            <a:xfrm>
              <a:off x="8550285" y="3679774"/>
              <a:ext cx="2782393" cy="645261"/>
              <a:chOff x="8580453" y="4326512"/>
              <a:chExt cx="2782393" cy="645261"/>
            </a:xfrm>
            <a:solidFill>
              <a:schemeClr val="bg1"/>
            </a:solidFill>
          </p:grpSpPr>
          <p:grpSp>
            <p:nvGrpSpPr>
              <p:cNvPr id="10" name="Group 9">
                <a:extLst>
                  <a:ext uri="{FF2B5EF4-FFF2-40B4-BE49-F238E27FC236}">
                    <a16:creationId xmlns:a16="http://schemas.microsoft.com/office/drawing/2014/main" id="{C7A1D244-04D4-7346-9FFA-4E2B0F36AE8A}"/>
                  </a:ext>
                </a:extLst>
              </p:cNvPr>
              <p:cNvGrpSpPr/>
              <p:nvPr/>
            </p:nvGrpSpPr>
            <p:grpSpPr>
              <a:xfrm>
                <a:off x="8580453" y="4326512"/>
                <a:ext cx="2782393" cy="645261"/>
                <a:chOff x="8103321" y="4482098"/>
                <a:chExt cx="2782393" cy="645261"/>
              </a:xfrm>
              <a:grpFill/>
            </p:grpSpPr>
            <p:sp>
              <p:nvSpPr>
                <p:cNvPr id="116" name="Rounded Rectangle 795">
                  <a:extLst>
                    <a:ext uri="{FF2B5EF4-FFF2-40B4-BE49-F238E27FC236}">
                      <a16:creationId xmlns:a16="http://schemas.microsoft.com/office/drawing/2014/main" id="{F6B2B642-1A2B-1547-8124-8D8547D5A14A}"/>
                    </a:ext>
                  </a:extLst>
                </p:cNvPr>
                <p:cNvSpPr/>
                <p:nvPr/>
              </p:nvSpPr>
              <p:spPr>
                <a:xfrm>
                  <a:off x="8103321" y="4482098"/>
                  <a:ext cx="2782393" cy="645261"/>
                </a:xfrm>
                <a:prstGeom prst="roundRect">
                  <a:avLst>
                    <a:gd name="adj" fmla="val 50000"/>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812720" fontAlgn="base">
                    <a:spcBef>
                      <a:spcPct val="0"/>
                    </a:spcBef>
                    <a:spcAft>
                      <a:spcPct val="0"/>
                    </a:spcAft>
                    <a:buClr>
                      <a:srgbClr val="000000"/>
                    </a:buClr>
                  </a:pPr>
                  <a:endParaRPr lang="en-US" sz="1200" kern="0" dirty="0">
                    <a:solidFill>
                      <a:srgbClr val="FFFFFF"/>
                    </a:solidFill>
                    <a:latin typeface="+mj-lt"/>
                    <a:sym typeface="Arial"/>
                  </a:endParaRPr>
                </a:p>
              </p:txBody>
            </p:sp>
            <p:sp>
              <p:nvSpPr>
                <p:cNvPr id="117" name="Rectangle 116">
                  <a:extLst>
                    <a:ext uri="{FF2B5EF4-FFF2-40B4-BE49-F238E27FC236}">
                      <a16:creationId xmlns:a16="http://schemas.microsoft.com/office/drawing/2014/main" id="{49311FFE-97BF-E14E-9AB6-9A6109A99F6A}"/>
                    </a:ext>
                  </a:extLst>
                </p:cNvPr>
                <p:cNvSpPr/>
                <p:nvPr/>
              </p:nvSpPr>
              <p:spPr>
                <a:xfrm>
                  <a:off x="9629035" y="4487331"/>
                  <a:ext cx="1172376" cy="634870"/>
                </a:xfrm>
                <a:prstGeom prst="rect">
                  <a:avLst/>
                </a:prstGeom>
                <a:noFill/>
              </p:spPr>
              <p:txBody>
                <a:bodyPr wrap="square" anchor="ctr">
                  <a:spAutoFit/>
                </a:bodyPr>
                <a:lstStyle/>
                <a:p>
                  <a:pPr algn="ctr" defTabSz="812720" fontAlgn="base">
                    <a:spcBef>
                      <a:spcPct val="0"/>
                    </a:spcBef>
                    <a:spcAft>
                      <a:spcPts val="1600"/>
                    </a:spcAft>
                    <a:buClr>
                      <a:srgbClr val="000000"/>
                    </a:buClr>
                  </a:pPr>
                  <a:r>
                    <a:rPr lang="en-US" sz="1000" kern="0" dirty="0">
                      <a:solidFill>
                        <a:srgbClr val="FFFFFF"/>
                      </a:solidFill>
                      <a:latin typeface="+mj-lt"/>
                      <a:ea typeface="ＭＳ Ｐゴシック" charset="0"/>
                      <a:cs typeface="Arial"/>
                      <a:sym typeface="Arial"/>
                    </a:rPr>
                    <a:t>Shared global threat intelligence</a:t>
                  </a:r>
                </a:p>
              </p:txBody>
            </p:sp>
            <p:grpSp>
              <p:nvGrpSpPr>
                <p:cNvPr id="119" name="Group 58">
                  <a:extLst>
                    <a:ext uri="{FF2B5EF4-FFF2-40B4-BE49-F238E27FC236}">
                      <a16:creationId xmlns:a16="http://schemas.microsoft.com/office/drawing/2014/main" id="{DFCB9B46-B368-1F4F-8AC3-D9C3922BA8CE}"/>
                    </a:ext>
                  </a:extLst>
                </p:cNvPr>
                <p:cNvGrpSpPr>
                  <a:grpSpLocks noChangeAspect="1"/>
                </p:cNvGrpSpPr>
                <p:nvPr/>
              </p:nvGrpSpPr>
              <p:grpSpPr bwMode="auto">
                <a:xfrm>
                  <a:off x="8805925" y="4720768"/>
                  <a:ext cx="852475" cy="198940"/>
                  <a:chOff x="0" y="2898"/>
                  <a:chExt cx="3153" cy="736"/>
                </a:xfrm>
                <a:grpFill/>
                <a:effectLst/>
              </p:grpSpPr>
              <p:sp>
                <p:nvSpPr>
                  <p:cNvPr id="120" name="Freeform 59">
                    <a:extLst>
                      <a:ext uri="{FF2B5EF4-FFF2-40B4-BE49-F238E27FC236}">
                        <a16:creationId xmlns:a16="http://schemas.microsoft.com/office/drawing/2014/main" id="{96BFEF6B-3630-E944-8561-5B9A62532274}"/>
                      </a:ext>
                    </a:extLst>
                  </p:cNvPr>
                  <p:cNvSpPr>
                    <a:spLocks/>
                  </p:cNvSpPr>
                  <p:nvPr/>
                </p:nvSpPr>
                <p:spPr bwMode="auto">
                  <a:xfrm>
                    <a:off x="2569" y="2904"/>
                    <a:ext cx="584" cy="728"/>
                  </a:xfrm>
                  <a:custGeom>
                    <a:avLst/>
                    <a:gdLst>
                      <a:gd name="T0" fmla="*/ 1282 w 1291"/>
                      <a:gd name="T1" fmla="*/ 3 h 1605"/>
                      <a:gd name="T2" fmla="*/ 1156 w 1291"/>
                      <a:gd name="T3" fmla="*/ 171 h 1605"/>
                      <a:gd name="T4" fmla="*/ 504 w 1291"/>
                      <a:gd name="T5" fmla="*/ 171 h 1605"/>
                      <a:gd name="T6" fmla="*/ 351 w 1291"/>
                      <a:gd name="T7" fmla="*/ 302 h 1605"/>
                      <a:gd name="T8" fmla="*/ 331 w 1291"/>
                      <a:gd name="T9" fmla="*/ 589 h 1605"/>
                      <a:gd name="T10" fmla="*/ 431 w 1291"/>
                      <a:gd name="T11" fmla="*/ 689 h 1605"/>
                      <a:gd name="T12" fmla="*/ 1006 w 1291"/>
                      <a:gd name="T13" fmla="*/ 691 h 1605"/>
                      <a:gd name="T14" fmla="*/ 1289 w 1291"/>
                      <a:gd name="T15" fmla="*/ 966 h 1605"/>
                      <a:gd name="T16" fmla="*/ 1291 w 1291"/>
                      <a:gd name="T17" fmla="*/ 1312 h 1605"/>
                      <a:gd name="T18" fmla="*/ 992 w 1291"/>
                      <a:gd name="T19" fmla="*/ 1605 h 1605"/>
                      <a:gd name="T20" fmla="*/ 0 w 1291"/>
                      <a:gd name="T21" fmla="*/ 1605 h 1605"/>
                      <a:gd name="T22" fmla="*/ 203 w 1291"/>
                      <a:gd name="T23" fmla="*/ 1391 h 1605"/>
                      <a:gd name="T24" fmla="*/ 970 w 1291"/>
                      <a:gd name="T25" fmla="*/ 1390 h 1605"/>
                      <a:gd name="T26" fmla="*/ 1086 w 1291"/>
                      <a:gd name="T27" fmla="*/ 1262 h 1605"/>
                      <a:gd name="T28" fmla="*/ 1084 w 1291"/>
                      <a:gd name="T29" fmla="*/ 984 h 1605"/>
                      <a:gd name="T30" fmla="*/ 975 w 1291"/>
                      <a:gd name="T31" fmla="*/ 884 h 1605"/>
                      <a:gd name="T32" fmla="*/ 412 w 1291"/>
                      <a:gd name="T33" fmla="*/ 884 h 1605"/>
                      <a:gd name="T34" fmla="*/ 133 w 1291"/>
                      <a:gd name="T35" fmla="*/ 599 h 1605"/>
                      <a:gd name="T36" fmla="*/ 152 w 1291"/>
                      <a:gd name="T37" fmla="*/ 251 h 1605"/>
                      <a:gd name="T38" fmla="*/ 470 w 1291"/>
                      <a:gd name="T39" fmla="*/ 0 h 1605"/>
                      <a:gd name="T40" fmla="*/ 1282 w 1291"/>
                      <a:gd name="T41"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1" h="1605">
                        <a:moveTo>
                          <a:pt x="1282" y="3"/>
                        </a:moveTo>
                        <a:cubicBezTo>
                          <a:pt x="1282" y="3"/>
                          <a:pt x="1282" y="112"/>
                          <a:pt x="1156" y="171"/>
                        </a:cubicBezTo>
                        <a:cubicBezTo>
                          <a:pt x="1156" y="171"/>
                          <a:pt x="638" y="171"/>
                          <a:pt x="504" y="171"/>
                        </a:cubicBezTo>
                        <a:cubicBezTo>
                          <a:pt x="352" y="171"/>
                          <a:pt x="351" y="302"/>
                          <a:pt x="351" y="302"/>
                        </a:cubicBezTo>
                        <a:cubicBezTo>
                          <a:pt x="331" y="589"/>
                          <a:pt x="331" y="589"/>
                          <a:pt x="331" y="589"/>
                        </a:cubicBezTo>
                        <a:cubicBezTo>
                          <a:pt x="331" y="589"/>
                          <a:pt x="336" y="689"/>
                          <a:pt x="431" y="689"/>
                        </a:cubicBezTo>
                        <a:cubicBezTo>
                          <a:pt x="431" y="689"/>
                          <a:pt x="930" y="691"/>
                          <a:pt x="1006" y="691"/>
                        </a:cubicBezTo>
                        <a:cubicBezTo>
                          <a:pt x="1083" y="691"/>
                          <a:pt x="1289" y="747"/>
                          <a:pt x="1289" y="966"/>
                        </a:cubicBezTo>
                        <a:cubicBezTo>
                          <a:pt x="1289" y="1185"/>
                          <a:pt x="1291" y="1312"/>
                          <a:pt x="1291" y="1312"/>
                        </a:cubicBezTo>
                        <a:cubicBezTo>
                          <a:pt x="1291" y="1420"/>
                          <a:pt x="1197" y="1602"/>
                          <a:pt x="992" y="1605"/>
                        </a:cubicBezTo>
                        <a:cubicBezTo>
                          <a:pt x="0" y="1605"/>
                          <a:pt x="0" y="1605"/>
                          <a:pt x="0" y="1605"/>
                        </a:cubicBezTo>
                        <a:cubicBezTo>
                          <a:pt x="0" y="1605"/>
                          <a:pt x="37" y="1472"/>
                          <a:pt x="203" y="1391"/>
                        </a:cubicBezTo>
                        <a:cubicBezTo>
                          <a:pt x="970" y="1390"/>
                          <a:pt x="970" y="1390"/>
                          <a:pt x="970" y="1390"/>
                        </a:cubicBezTo>
                        <a:cubicBezTo>
                          <a:pt x="970" y="1390"/>
                          <a:pt x="1078" y="1378"/>
                          <a:pt x="1086" y="1262"/>
                        </a:cubicBezTo>
                        <a:cubicBezTo>
                          <a:pt x="1087" y="1255"/>
                          <a:pt x="1084" y="984"/>
                          <a:pt x="1084" y="984"/>
                        </a:cubicBezTo>
                        <a:cubicBezTo>
                          <a:pt x="1084" y="984"/>
                          <a:pt x="1079" y="884"/>
                          <a:pt x="975" y="884"/>
                        </a:cubicBezTo>
                        <a:cubicBezTo>
                          <a:pt x="883" y="884"/>
                          <a:pt x="412" y="884"/>
                          <a:pt x="412" y="884"/>
                        </a:cubicBezTo>
                        <a:cubicBezTo>
                          <a:pt x="124" y="865"/>
                          <a:pt x="133" y="599"/>
                          <a:pt x="133" y="599"/>
                        </a:cubicBezTo>
                        <a:cubicBezTo>
                          <a:pt x="152" y="251"/>
                          <a:pt x="152" y="251"/>
                          <a:pt x="152" y="251"/>
                        </a:cubicBezTo>
                        <a:cubicBezTo>
                          <a:pt x="152" y="251"/>
                          <a:pt x="185" y="5"/>
                          <a:pt x="470" y="0"/>
                        </a:cubicBezTo>
                        <a:lnTo>
                          <a:pt x="128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1" name="Freeform 60">
                    <a:extLst>
                      <a:ext uri="{FF2B5EF4-FFF2-40B4-BE49-F238E27FC236}">
                        <a16:creationId xmlns:a16="http://schemas.microsoft.com/office/drawing/2014/main" id="{D94B7F95-BB0A-0C4F-B9B1-A79794FDDB8B}"/>
                      </a:ext>
                    </a:extLst>
                  </p:cNvPr>
                  <p:cNvSpPr>
                    <a:spLocks/>
                  </p:cNvSpPr>
                  <p:nvPr/>
                </p:nvSpPr>
                <p:spPr bwMode="auto">
                  <a:xfrm>
                    <a:off x="1984" y="3036"/>
                    <a:ext cx="583" cy="596"/>
                  </a:xfrm>
                  <a:custGeom>
                    <a:avLst/>
                    <a:gdLst>
                      <a:gd name="T0" fmla="*/ 858 w 1288"/>
                      <a:gd name="T1" fmla="*/ 1044 h 1315"/>
                      <a:gd name="T2" fmla="*/ 993 w 1288"/>
                      <a:gd name="T3" fmla="*/ 918 h 1315"/>
                      <a:gd name="T4" fmla="*/ 993 w 1288"/>
                      <a:gd name="T5" fmla="*/ 117 h 1315"/>
                      <a:gd name="T6" fmla="*/ 1102 w 1288"/>
                      <a:gd name="T7" fmla="*/ 0 h 1315"/>
                      <a:gd name="T8" fmla="*/ 1288 w 1288"/>
                      <a:gd name="T9" fmla="*/ 513 h 1315"/>
                      <a:gd name="T10" fmla="*/ 486 w 1288"/>
                      <a:gd name="T11" fmla="*/ 1315 h 1315"/>
                      <a:gd name="T12" fmla="*/ 0 w 1288"/>
                      <a:gd name="T13" fmla="*/ 1154 h 1315"/>
                      <a:gd name="T14" fmla="*/ 103 w 1288"/>
                      <a:gd name="T15" fmla="*/ 1043 h 1315"/>
                      <a:gd name="T16" fmla="*/ 858 w 1288"/>
                      <a:gd name="T17" fmla="*/ 104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1315">
                        <a:moveTo>
                          <a:pt x="858" y="1044"/>
                        </a:moveTo>
                        <a:cubicBezTo>
                          <a:pt x="994" y="1039"/>
                          <a:pt x="993" y="918"/>
                          <a:pt x="993" y="918"/>
                        </a:cubicBezTo>
                        <a:cubicBezTo>
                          <a:pt x="993" y="117"/>
                          <a:pt x="993" y="117"/>
                          <a:pt x="993" y="117"/>
                        </a:cubicBezTo>
                        <a:cubicBezTo>
                          <a:pt x="1102" y="0"/>
                          <a:pt x="1102" y="0"/>
                          <a:pt x="1102" y="0"/>
                        </a:cubicBezTo>
                        <a:cubicBezTo>
                          <a:pt x="1102" y="0"/>
                          <a:pt x="1288" y="203"/>
                          <a:pt x="1288" y="513"/>
                        </a:cubicBezTo>
                        <a:cubicBezTo>
                          <a:pt x="1288" y="1046"/>
                          <a:pt x="843" y="1315"/>
                          <a:pt x="486" y="1315"/>
                        </a:cubicBezTo>
                        <a:cubicBezTo>
                          <a:pt x="186" y="1315"/>
                          <a:pt x="0" y="1154"/>
                          <a:pt x="0" y="1154"/>
                        </a:cubicBezTo>
                        <a:cubicBezTo>
                          <a:pt x="103" y="1043"/>
                          <a:pt x="103" y="1043"/>
                          <a:pt x="103" y="1043"/>
                        </a:cubicBezTo>
                        <a:lnTo>
                          <a:pt x="858"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2" name="Freeform 61">
                    <a:extLst>
                      <a:ext uri="{FF2B5EF4-FFF2-40B4-BE49-F238E27FC236}">
                        <a16:creationId xmlns:a16="http://schemas.microsoft.com/office/drawing/2014/main" id="{D6129C3F-8761-A04E-864D-0396D9216A0B}"/>
                      </a:ext>
                    </a:extLst>
                  </p:cNvPr>
                  <p:cNvSpPr>
                    <a:spLocks/>
                  </p:cNvSpPr>
                  <p:nvPr/>
                </p:nvSpPr>
                <p:spPr bwMode="auto">
                  <a:xfrm>
                    <a:off x="2404" y="2994"/>
                    <a:ext cx="58" cy="58"/>
                  </a:xfrm>
                  <a:custGeom>
                    <a:avLst/>
                    <a:gdLst>
                      <a:gd name="T0" fmla="*/ 128 w 128"/>
                      <a:gd name="T1" fmla="*/ 46 h 129"/>
                      <a:gd name="T2" fmla="*/ 79 w 128"/>
                      <a:gd name="T3" fmla="*/ 0 h 129"/>
                      <a:gd name="T4" fmla="*/ 0 w 128"/>
                      <a:gd name="T5" fmla="*/ 82 h 129"/>
                      <a:gd name="T6" fmla="*/ 26 w 128"/>
                      <a:gd name="T7" fmla="*/ 101 h 129"/>
                      <a:gd name="T8" fmla="*/ 49 w 128"/>
                      <a:gd name="T9" fmla="*/ 129 h 129"/>
                      <a:gd name="T10" fmla="*/ 128 w 128"/>
                      <a:gd name="T11" fmla="*/ 46 h 129"/>
                    </a:gdLst>
                    <a:ahLst/>
                    <a:cxnLst>
                      <a:cxn ang="0">
                        <a:pos x="T0" y="T1"/>
                      </a:cxn>
                      <a:cxn ang="0">
                        <a:pos x="T2" y="T3"/>
                      </a:cxn>
                      <a:cxn ang="0">
                        <a:pos x="T4" y="T5"/>
                      </a:cxn>
                      <a:cxn ang="0">
                        <a:pos x="T6" y="T7"/>
                      </a:cxn>
                      <a:cxn ang="0">
                        <a:pos x="T8" y="T9"/>
                      </a:cxn>
                      <a:cxn ang="0">
                        <a:pos x="T10" y="T11"/>
                      </a:cxn>
                    </a:cxnLst>
                    <a:rect l="0" t="0" r="r" b="b"/>
                    <a:pathLst>
                      <a:path w="128" h="129">
                        <a:moveTo>
                          <a:pt x="128" y="46"/>
                        </a:moveTo>
                        <a:cubicBezTo>
                          <a:pt x="116" y="28"/>
                          <a:pt x="79" y="0"/>
                          <a:pt x="79" y="0"/>
                        </a:cubicBezTo>
                        <a:cubicBezTo>
                          <a:pt x="0" y="82"/>
                          <a:pt x="0" y="82"/>
                          <a:pt x="0" y="82"/>
                        </a:cubicBezTo>
                        <a:cubicBezTo>
                          <a:pt x="0" y="82"/>
                          <a:pt x="18" y="92"/>
                          <a:pt x="26" y="101"/>
                        </a:cubicBezTo>
                        <a:cubicBezTo>
                          <a:pt x="34" y="109"/>
                          <a:pt x="49" y="129"/>
                          <a:pt x="49" y="129"/>
                        </a:cubicBez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3" name="Freeform 62">
                    <a:extLst>
                      <a:ext uri="{FF2B5EF4-FFF2-40B4-BE49-F238E27FC236}">
                        <a16:creationId xmlns:a16="http://schemas.microsoft.com/office/drawing/2014/main" id="{56E36BA4-5212-BB42-8BA9-3713192DFC90}"/>
                      </a:ext>
                    </a:extLst>
                  </p:cNvPr>
                  <p:cNvSpPr>
                    <a:spLocks/>
                  </p:cNvSpPr>
                  <p:nvPr/>
                </p:nvSpPr>
                <p:spPr bwMode="auto">
                  <a:xfrm>
                    <a:off x="1842" y="2904"/>
                    <a:ext cx="576" cy="590"/>
                  </a:xfrm>
                  <a:custGeom>
                    <a:avLst/>
                    <a:gdLst>
                      <a:gd name="T0" fmla="*/ 1166 w 1272"/>
                      <a:gd name="T1" fmla="*/ 265 h 1301"/>
                      <a:gd name="T2" fmla="*/ 1167 w 1272"/>
                      <a:gd name="T3" fmla="*/ 262 h 1301"/>
                      <a:gd name="T4" fmla="*/ 1272 w 1272"/>
                      <a:gd name="T5" fmla="*/ 154 h 1301"/>
                      <a:gd name="T6" fmla="*/ 800 w 1272"/>
                      <a:gd name="T7" fmla="*/ 0 h 1301"/>
                      <a:gd name="T8" fmla="*/ 0 w 1272"/>
                      <a:gd name="T9" fmla="*/ 806 h 1301"/>
                      <a:gd name="T10" fmla="*/ 175 w 1272"/>
                      <a:gd name="T11" fmla="*/ 1301 h 1301"/>
                      <a:gd name="T12" fmla="*/ 285 w 1272"/>
                      <a:gd name="T13" fmla="*/ 1183 h 1301"/>
                      <a:gd name="T14" fmla="*/ 284 w 1272"/>
                      <a:gd name="T15" fmla="*/ 392 h 1301"/>
                      <a:gd name="T16" fmla="*/ 411 w 1272"/>
                      <a:gd name="T17" fmla="*/ 265 h 1301"/>
                      <a:gd name="T18" fmla="*/ 1166 w 1272"/>
                      <a:gd name="T19" fmla="*/ 265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1301">
                        <a:moveTo>
                          <a:pt x="1166" y="265"/>
                        </a:moveTo>
                        <a:cubicBezTo>
                          <a:pt x="1167" y="262"/>
                          <a:pt x="1167" y="262"/>
                          <a:pt x="1167" y="262"/>
                        </a:cubicBezTo>
                        <a:cubicBezTo>
                          <a:pt x="1272" y="154"/>
                          <a:pt x="1272" y="154"/>
                          <a:pt x="1272" y="154"/>
                        </a:cubicBezTo>
                        <a:cubicBezTo>
                          <a:pt x="1272" y="154"/>
                          <a:pt x="1079" y="0"/>
                          <a:pt x="800" y="0"/>
                        </a:cubicBezTo>
                        <a:cubicBezTo>
                          <a:pt x="463" y="0"/>
                          <a:pt x="0" y="242"/>
                          <a:pt x="0" y="806"/>
                        </a:cubicBezTo>
                        <a:cubicBezTo>
                          <a:pt x="0" y="1105"/>
                          <a:pt x="175" y="1301"/>
                          <a:pt x="175" y="1301"/>
                        </a:cubicBezTo>
                        <a:cubicBezTo>
                          <a:pt x="285" y="1183"/>
                          <a:pt x="285" y="1183"/>
                          <a:pt x="285" y="1183"/>
                        </a:cubicBezTo>
                        <a:cubicBezTo>
                          <a:pt x="284" y="392"/>
                          <a:pt x="284" y="392"/>
                          <a:pt x="284" y="392"/>
                        </a:cubicBezTo>
                        <a:cubicBezTo>
                          <a:pt x="299" y="263"/>
                          <a:pt x="411" y="265"/>
                          <a:pt x="411" y="265"/>
                        </a:cubicBezTo>
                        <a:cubicBezTo>
                          <a:pt x="1166" y="265"/>
                          <a:pt x="1166" y="265"/>
                          <a:pt x="1166"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4" name="Freeform 63">
                    <a:extLst>
                      <a:ext uri="{FF2B5EF4-FFF2-40B4-BE49-F238E27FC236}">
                        <a16:creationId xmlns:a16="http://schemas.microsoft.com/office/drawing/2014/main" id="{032DE7E1-8D3B-AE4F-8ACD-616743E5CB15}"/>
                      </a:ext>
                    </a:extLst>
                  </p:cNvPr>
                  <p:cNvSpPr>
                    <a:spLocks/>
                  </p:cNvSpPr>
                  <p:nvPr/>
                </p:nvSpPr>
                <p:spPr bwMode="auto">
                  <a:xfrm>
                    <a:off x="1941" y="3479"/>
                    <a:ext cx="56" cy="59"/>
                  </a:xfrm>
                  <a:custGeom>
                    <a:avLst/>
                    <a:gdLst>
                      <a:gd name="T0" fmla="*/ 80 w 125"/>
                      <a:gd name="T1" fmla="*/ 0 h 131"/>
                      <a:gd name="T2" fmla="*/ 125 w 125"/>
                      <a:gd name="T3" fmla="*/ 51 h 131"/>
                      <a:gd name="T4" fmla="*/ 48 w 125"/>
                      <a:gd name="T5" fmla="*/ 131 h 131"/>
                      <a:gd name="T6" fmla="*/ 0 w 125"/>
                      <a:gd name="T7" fmla="*/ 84 h 131"/>
                      <a:gd name="T8" fmla="*/ 80 w 125"/>
                      <a:gd name="T9" fmla="*/ 0 h 131"/>
                    </a:gdLst>
                    <a:ahLst/>
                    <a:cxnLst>
                      <a:cxn ang="0">
                        <a:pos x="T0" y="T1"/>
                      </a:cxn>
                      <a:cxn ang="0">
                        <a:pos x="T2" y="T3"/>
                      </a:cxn>
                      <a:cxn ang="0">
                        <a:pos x="T4" y="T5"/>
                      </a:cxn>
                      <a:cxn ang="0">
                        <a:pos x="T6" y="T7"/>
                      </a:cxn>
                      <a:cxn ang="0">
                        <a:pos x="T8" y="T9"/>
                      </a:cxn>
                    </a:cxnLst>
                    <a:rect l="0" t="0" r="r" b="b"/>
                    <a:pathLst>
                      <a:path w="125" h="131">
                        <a:moveTo>
                          <a:pt x="80" y="0"/>
                        </a:moveTo>
                        <a:cubicBezTo>
                          <a:pt x="80" y="0"/>
                          <a:pt x="84" y="23"/>
                          <a:pt x="125" y="51"/>
                        </a:cubicBezTo>
                        <a:cubicBezTo>
                          <a:pt x="48" y="131"/>
                          <a:pt x="48" y="131"/>
                          <a:pt x="48" y="131"/>
                        </a:cubicBezTo>
                        <a:cubicBezTo>
                          <a:pt x="48" y="131"/>
                          <a:pt x="5" y="93"/>
                          <a:pt x="0" y="84"/>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5" name="Freeform 64">
                    <a:extLst>
                      <a:ext uri="{FF2B5EF4-FFF2-40B4-BE49-F238E27FC236}">
                        <a16:creationId xmlns:a16="http://schemas.microsoft.com/office/drawing/2014/main" id="{49AEBE33-25FF-6349-880B-8995052D0ACC}"/>
                      </a:ext>
                    </a:extLst>
                  </p:cNvPr>
                  <p:cNvSpPr>
                    <a:spLocks/>
                  </p:cNvSpPr>
                  <p:nvPr/>
                </p:nvSpPr>
                <p:spPr bwMode="auto">
                  <a:xfrm>
                    <a:off x="1356" y="2907"/>
                    <a:ext cx="555" cy="724"/>
                  </a:xfrm>
                  <a:custGeom>
                    <a:avLst/>
                    <a:gdLst>
                      <a:gd name="T0" fmla="*/ 0 w 1229"/>
                      <a:gd name="T1" fmla="*/ 0 h 1598"/>
                      <a:gd name="T2" fmla="*/ 0 w 1229"/>
                      <a:gd name="T3" fmla="*/ 1374 h 1598"/>
                      <a:gd name="T4" fmla="*/ 198 w 1229"/>
                      <a:gd name="T5" fmla="*/ 1598 h 1598"/>
                      <a:gd name="T6" fmla="*/ 1229 w 1229"/>
                      <a:gd name="T7" fmla="*/ 1598 h 1598"/>
                      <a:gd name="T8" fmla="*/ 1022 w 1229"/>
                      <a:gd name="T9" fmla="*/ 1375 h 1598"/>
                      <a:gd name="T10" fmla="*/ 341 w 1229"/>
                      <a:gd name="T11" fmla="*/ 1374 h 1598"/>
                      <a:gd name="T12" fmla="*/ 233 w 1229"/>
                      <a:gd name="T13" fmla="*/ 1136 h 1598"/>
                      <a:gd name="T14" fmla="*/ 233 w 1229"/>
                      <a:gd name="T15" fmla="*/ 226 h 1598"/>
                      <a:gd name="T16" fmla="*/ 0 w 1229"/>
                      <a:gd name="T17"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1598">
                        <a:moveTo>
                          <a:pt x="0" y="0"/>
                        </a:moveTo>
                        <a:cubicBezTo>
                          <a:pt x="0" y="0"/>
                          <a:pt x="0" y="1149"/>
                          <a:pt x="0" y="1374"/>
                        </a:cubicBezTo>
                        <a:cubicBezTo>
                          <a:pt x="0" y="1598"/>
                          <a:pt x="198" y="1598"/>
                          <a:pt x="198" y="1598"/>
                        </a:cubicBezTo>
                        <a:cubicBezTo>
                          <a:pt x="198" y="1598"/>
                          <a:pt x="1229" y="1598"/>
                          <a:pt x="1229" y="1598"/>
                        </a:cubicBezTo>
                        <a:cubicBezTo>
                          <a:pt x="1229" y="1598"/>
                          <a:pt x="1215" y="1375"/>
                          <a:pt x="1022" y="1375"/>
                        </a:cubicBezTo>
                        <a:cubicBezTo>
                          <a:pt x="822" y="1375"/>
                          <a:pt x="341" y="1374"/>
                          <a:pt x="341" y="1374"/>
                        </a:cubicBezTo>
                        <a:cubicBezTo>
                          <a:pt x="222" y="1374"/>
                          <a:pt x="233" y="1238"/>
                          <a:pt x="233" y="1136"/>
                        </a:cubicBezTo>
                        <a:cubicBezTo>
                          <a:pt x="233" y="1036"/>
                          <a:pt x="233" y="409"/>
                          <a:pt x="233" y="226"/>
                        </a:cubicBezTo>
                        <a:cubicBezTo>
                          <a:pt x="233" y="1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6" name="Freeform 65">
                    <a:extLst>
                      <a:ext uri="{FF2B5EF4-FFF2-40B4-BE49-F238E27FC236}">
                        <a16:creationId xmlns:a16="http://schemas.microsoft.com/office/drawing/2014/main" id="{69674497-BBA0-714E-A54E-DDCCF18829AE}"/>
                      </a:ext>
                    </a:extLst>
                  </p:cNvPr>
                  <p:cNvSpPr>
                    <a:spLocks/>
                  </p:cNvSpPr>
                  <p:nvPr/>
                </p:nvSpPr>
                <p:spPr bwMode="auto">
                  <a:xfrm>
                    <a:off x="0" y="2903"/>
                    <a:ext cx="681" cy="728"/>
                  </a:xfrm>
                  <a:custGeom>
                    <a:avLst/>
                    <a:gdLst>
                      <a:gd name="T0" fmla="*/ 898 w 1506"/>
                      <a:gd name="T1" fmla="*/ 213 h 1607"/>
                      <a:gd name="T2" fmla="*/ 866 w 1506"/>
                      <a:gd name="T3" fmla="*/ 286 h 1607"/>
                      <a:gd name="T4" fmla="*/ 866 w 1506"/>
                      <a:gd name="T5" fmla="*/ 1607 h 1607"/>
                      <a:gd name="T6" fmla="*/ 635 w 1506"/>
                      <a:gd name="T7" fmla="*/ 1380 h 1607"/>
                      <a:gd name="T8" fmla="*/ 635 w 1506"/>
                      <a:gd name="T9" fmla="*/ 287 h 1607"/>
                      <a:gd name="T10" fmla="*/ 608 w 1506"/>
                      <a:gd name="T11" fmla="*/ 216 h 1607"/>
                      <a:gd name="T12" fmla="*/ 536 w 1506"/>
                      <a:gd name="T13" fmla="*/ 188 h 1607"/>
                      <a:gd name="T14" fmla="*/ 253 w 1506"/>
                      <a:gd name="T15" fmla="*/ 188 h 1607"/>
                      <a:gd name="T16" fmla="*/ 0 w 1506"/>
                      <a:gd name="T17" fmla="*/ 0 h 1607"/>
                      <a:gd name="T18" fmla="*/ 1506 w 1506"/>
                      <a:gd name="T19" fmla="*/ 0 h 1607"/>
                      <a:gd name="T20" fmla="*/ 1253 w 1506"/>
                      <a:gd name="T21" fmla="*/ 190 h 1607"/>
                      <a:gd name="T22" fmla="*/ 965 w 1506"/>
                      <a:gd name="T23" fmla="*/ 188 h 1607"/>
                      <a:gd name="T24" fmla="*/ 898 w 1506"/>
                      <a:gd name="T25" fmla="*/ 21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6" h="1607">
                        <a:moveTo>
                          <a:pt x="898" y="213"/>
                        </a:moveTo>
                        <a:cubicBezTo>
                          <a:pt x="868" y="241"/>
                          <a:pt x="866" y="286"/>
                          <a:pt x="866" y="286"/>
                        </a:cubicBezTo>
                        <a:cubicBezTo>
                          <a:pt x="866" y="1607"/>
                          <a:pt x="866" y="1607"/>
                          <a:pt x="866" y="1607"/>
                        </a:cubicBezTo>
                        <a:cubicBezTo>
                          <a:pt x="866" y="1607"/>
                          <a:pt x="635" y="1596"/>
                          <a:pt x="635" y="1380"/>
                        </a:cubicBezTo>
                        <a:cubicBezTo>
                          <a:pt x="635" y="1206"/>
                          <a:pt x="635" y="287"/>
                          <a:pt x="635" y="287"/>
                        </a:cubicBezTo>
                        <a:cubicBezTo>
                          <a:pt x="635" y="287"/>
                          <a:pt x="639" y="255"/>
                          <a:pt x="608" y="216"/>
                        </a:cubicBezTo>
                        <a:cubicBezTo>
                          <a:pt x="582" y="182"/>
                          <a:pt x="536" y="188"/>
                          <a:pt x="536" y="188"/>
                        </a:cubicBezTo>
                        <a:cubicBezTo>
                          <a:pt x="536" y="188"/>
                          <a:pt x="365" y="188"/>
                          <a:pt x="253" y="188"/>
                        </a:cubicBezTo>
                        <a:cubicBezTo>
                          <a:pt x="26" y="188"/>
                          <a:pt x="0" y="0"/>
                          <a:pt x="0" y="0"/>
                        </a:cubicBezTo>
                        <a:cubicBezTo>
                          <a:pt x="1506" y="0"/>
                          <a:pt x="1506" y="0"/>
                          <a:pt x="1506" y="0"/>
                        </a:cubicBezTo>
                        <a:cubicBezTo>
                          <a:pt x="1506" y="0"/>
                          <a:pt x="1472" y="190"/>
                          <a:pt x="1253" y="190"/>
                        </a:cubicBezTo>
                        <a:cubicBezTo>
                          <a:pt x="965" y="188"/>
                          <a:pt x="965" y="188"/>
                          <a:pt x="965" y="188"/>
                        </a:cubicBezTo>
                        <a:cubicBezTo>
                          <a:pt x="965" y="188"/>
                          <a:pt x="927" y="185"/>
                          <a:pt x="89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7" name="Freeform 66">
                    <a:extLst>
                      <a:ext uri="{FF2B5EF4-FFF2-40B4-BE49-F238E27FC236}">
                        <a16:creationId xmlns:a16="http://schemas.microsoft.com/office/drawing/2014/main" id="{E1A039E8-B06B-A547-B9D4-42CDDB39F73D}"/>
                      </a:ext>
                    </a:extLst>
                  </p:cNvPr>
                  <p:cNvSpPr>
                    <a:spLocks/>
                  </p:cNvSpPr>
                  <p:nvPr/>
                </p:nvSpPr>
                <p:spPr bwMode="auto">
                  <a:xfrm>
                    <a:off x="654" y="2898"/>
                    <a:ext cx="617" cy="736"/>
                  </a:xfrm>
                  <a:custGeom>
                    <a:avLst/>
                    <a:gdLst>
                      <a:gd name="T0" fmla="*/ 756 w 1364"/>
                      <a:gd name="T1" fmla="*/ 188 h 1624"/>
                      <a:gd name="T2" fmla="*/ 326 w 1364"/>
                      <a:gd name="T3" fmla="*/ 188 h 1624"/>
                      <a:gd name="T4" fmla="*/ 200 w 1364"/>
                      <a:gd name="T5" fmla="*/ 15 h 1624"/>
                      <a:gd name="T6" fmla="*/ 636 w 1364"/>
                      <a:gd name="T7" fmla="*/ 15 h 1624"/>
                      <a:gd name="T8" fmla="*/ 766 w 1364"/>
                      <a:gd name="T9" fmla="*/ 13 h 1624"/>
                      <a:gd name="T10" fmla="*/ 1362 w 1364"/>
                      <a:gd name="T11" fmla="*/ 450 h 1624"/>
                      <a:gd name="T12" fmla="*/ 1364 w 1364"/>
                      <a:gd name="T13" fmla="*/ 1619 h 1624"/>
                      <a:gd name="T14" fmla="*/ 1190 w 1364"/>
                      <a:gd name="T15" fmla="*/ 1527 h 1624"/>
                      <a:gd name="T16" fmla="*/ 978 w 1364"/>
                      <a:gd name="T17" fmla="*/ 1617 h 1624"/>
                      <a:gd name="T18" fmla="*/ 361 w 1364"/>
                      <a:gd name="T19" fmla="*/ 1617 h 1624"/>
                      <a:gd name="T20" fmla="*/ 35 w 1364"/>
                      <a:gd name="T21" fmla="*/ 1390 h 1624"/>
                      <a:gd name="T22" fmla="*/ 52 w 1364"/>
                      <a:gd name="T23" fmla="*/ 1035 h 1624"/>
                      <a:gd name="T24" fmla="*/ 505 w 1364"/>
                      <a:gd name="T25" fmla="*/ 670 h 1624"/>
                      <a:gd name="T26" fmla="*/ 1090 w 1364"/>
                      <a:gd name="T27" fmla="*/ 670 h 1624"/>
                      <a:gd name="T28" fmla="*/ 1090 w 1364"/>
                      <a:gd name="T29" fmla="*/ 865 h 1624"/>
                      <a:gd name="T30" fmla="*/ 567 w 1364"/>
                      <a:gd name="T31" fmla="*/ 865 h 1624"/>
                      <a:gd name="T32" fmla="*/ 450 w 1364"/>
                      <a:gd name="T33" fmla="*/ 1427 h 1624"/>
                      <a:gd name="T34" fmla="*/ 923 w 1364"/>
                      <a:gd name="T35" fmla="*/ 1427 h 1624"/>
                      <a:gd name="T36" fmla="*/ 1150 w 1364"/>
                      <a:gd name="T37" fmla="*/ 1213 h 1624"/>
                      <a:gd name="T38" fmla="*/ 1152 w 1364"/>
                      <a:gd name="T39" fmla="*/ 865 h 1624"/>
                      <a:gd name="T40" fmla="*/ 1152 w 1364"/>
                      <a:gd name="T41" fmla="*/ 670 h 1624"/>
                      <a:gd name="T42" fmla="*/ 1150 w 1364"/>
                      <a:gd name="T43" fmla="*/ 435 h 1624"/>
                      <a:gd name="T44" fmla="*/ 906 w 1364"/>
                      <a:gd name="T45" fmla="*/ 187 h 1624"/>
                      <a:gd name="T46" fmla="*/ 756 w 1364"/>
                      <a:gd name="T47" fmla="*/ 18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4" h="1624">
                        <a:moveTo>
                          <a:pt x="756" y="188"/>
                        </a:moveTo>
                        <a:cubicBezTo>
                          <a:pt x="557" y="188"/>
                          <a:pt x="326" y="188"/>
                          <a:pt x="326" y="188"/>
                        </a:cubicBezTo>
                        <a:cubicBezTo>
                          <a:pt x="326" y="188"/>
                          <a:pt x="221" y="146"/>
                          <a:pt x="200" y="15"/>
                        </a:cubicBezTo>
                        <a:cubicBezTo>
                          <a:pt x="200" y="15"/>
                          <a:pt x="420" y="15"/>
                          <a:pt x="636" y="15"/>
                        </a:cubicBezTo>
                        <a:cubicBezTo>
                          <a:pt x="766" y="13"/>
                          <a:pt x="766" y="13"/>
                          <a:pt x="766" y="13"/>
                        </a:cubicBezTo>
                        <a:cubicBezTo>
                          <a:pt x="1271" y="0"/>
                          <a:pt x="1361" y="226"/>
                          <a:pt x="1362" y="450"/>
                        </a:cubicBezTo>
                        <a:cubicBezTo>
                          <a:pt x="1364" y="1619"/>
                          <a:pt x="1364" y="1619"/>
                          <a:pt x="1364" y="1619"/>
                        </a:cubicBezTo>
                        <a:cubicBezTo>
                          <a:pt x="1364" y="1619"/>
                          <a:pt x="1251" y="1590"/>
                          <a:pt x="1190" y="1527"/>
                        </a:cubicBezTo>
                        <a:cubicBezTo>
                          <a:pt x="1190" y="1527"/>
                          <a:pt x="1140" y="1608"/>
                          <a:pt x="978" y="1617"/>
                        </a:cubicBezTo>
                        <a:cubicBezTo>
                          <a:pt x="837" y="1624"/>
                          <a:pt x="446" y="1617"/>
                          <a:pt x="361" y="1617"/>
                        </a:cubicBezTo>
                        <a:cubicBezTo>
                          <a:pt x="227" y="1617"/>
                          <a:pt x="77" y="1549"/>
                          <a:pt x="35" y="1390"/>
                        </a:cubicBezTo>
                        <a:cubicBezTo>
                          <a:pt x="0" y="1255"/>
                          <a:pt x="20" y="1111"/>
                          <a:pt x="52" y="1035"/>
                        </a:cubicBezTo>
                        <a:cubicBezTo>
                          <a:pt x="102" y="915"/>
                          <a:pt x="250" y="670"/>
                          <a:pt x="505" y="670"/>
                        </a:cubicBezTo>
                        <a:cubicBezTo>
                          <a:pt x="665" y="670"/>
                          <a:pt x="1090" y="670"/>
                          <a:pt x="1090" y="670"/>
                        </a:cubicBezTo>
                        <a:cubicBezTo>
                          <a:pt x="1090" y="865"/>
                          <a:pt x="1090" y="865"/>
                          <a:pt x="1090" y="865"/>
                        </a:cubicBezTo>
                        <a:cubicBezTo>
                          <a:pt x="567" y="865"/>
                          <a:pt x="567" y="865"/>
                          <a:pt x="567" y="865"/>
                        </a:cubicBezTo>
                        <a:cubicBezTo>
                          <a:pt x="178" y="841"/>
                          <a:pt x="86" y="1469"/>
                          <a:pt x="450" y="1427"/>
                        </a:cubicBezTo>
                        <a:cubicBezTo>
                          <a:pt x="923" y="1427"/>
                          <a:pt x="923" y="1427"/>
                          <a:pt x="923" y="1427"/>
                        </a:cubicBezTo>
                        <a:cubicBezTo>
                          <a:pt x="1142" y="1427"/>
                          <a:pt x="1150" y="1213"/>
                          <a:pt x="1150" y="1213"/>
                        </a:cubicBezTo>
                        <a:cubicBezTo>
                          <a:pt x="1152" y="865"/>
                          <a:pt x="1152" y="865"/>
                          <a:pt x="1152" y="865"/>
                        </a:cubicBezTo>
                        <a:cubicBezTo>
                          <a:pt x="1152" y="670"/>
                          <a:pt x="1152" y="670"/>
                          <a:pt x="1152" y="670"/>
                        </a:cubicBezTo>
                        <a:cubicBezTo>
                          <a:pt x="1150" y="435"/>
                          <a:pt x="1150" y="435"/>
                          <a:pt x="1150" y="435"/>
                        </a:cubicBezTo>
                        <a:cubicBezTo>
                          <a:pt x="1150" y="230"/>
                          <a:pt x="946" y="188"/>
                          <a:pt x="906" y="187"/>
                        </a:cubicBezTo>
                        <a:cubicBezTo>
                          <a:pt x="859" y="186"/>
                          <a:pt x="756" y="188"/>
                          <a:pt x="756"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grpSp>
          </p:grpSp>
          <p:grpSp>
            <p:nvGrpSpPr>
              <p:cNvPr id="118" name="Group 117">
                <a:extLst>
                  <a:ext uri="{FF2B5EF4-FFF2-40B4-BE49-F238E27FC236}">
                    <a16:creationId xmlns:a16="http://schemas.microsoft.com/office/drawing/2014/main" id="{46AFE686-F057-4747-9F00-AA4E6CDA805D}"/>
                  </a:ext>
                </a:extLst>
              </p:cNvPr>
              <p:cNvGrpSpPr>
                <a:grpSpLocks noChangeAspect="1"/>
              </p:cNvGrpSpPr>
              <p:nvPr/>
            </p:nvGrpSpPr>
            <p:grpSpPr>
              <a:xfrm>
                <a:off x="8735728" y="4431213"/>
                <a:ext cx="446402" cy="442150"/>
                <a:chOff x="7217552" y="3327527"/>
                <a:chExt cx="524984" cy="519984"/>
              </a:xfrm>
              <a:grpFill/>
            </p:grpSpPr>
            <p:sp>
              <p:nvSpPr>
                <p:cNvPr id="128" name="Freeform 108">
                  <a:extLst>
                    <a:ext uri="{FF2B5EF4-FFF2-40B4-BE49-F238E27FC236}">
                      <a16:creationId xmlns:a16="http://schemas.microsoft.com/office/drawing/2014/main" id="{AD0827CD-7C3B-9D4E-BF98-4E898C28A634}"/>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29" name="Freeform 109">
                  <a:extLst>
                    <a:ext uri="{FF2B5EF4-FFF2-40B4-BE49-F238E27FC236}">
                      <a16:creationId xmlns:a16="http://schemas.microsoft.com/office/drawing/2014/main" id="{0C86091D-605C-9A4D-84EF-3CBADBCBB754}"/>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30" name="Freeform 110">
                  <a:extLst>
                    <a:ext uri="{FF2B5EF4-FFF2-40B4-BE49-F238E27FC236}">
                      <a16:creationId xmlns:a16="http://schemas.microsoft.com/office/drawing/2014/main" id="{1E819C99-CE03-F144-9CD7-155F5EE3DDF7}"/>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31" name="Freeform 111">
                  <a:extLst>
                    <a:ext uri="{FF2B5EF4-FFF2-40B4-BE49-F238E27FC236}">
                      <a16:creationId xmlns:a16="http://schemas.microsoft.com/office/drawing/2014/main" id="{050DB2C5-E880-D648-A25B-BF32E162ABFF}"/>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32" name="Freeform 112">
                  <a:extLst>
                    <a:ext uri="{FF2B5EF4-FFF2-40B4-BE49-F238E27FC236}">
                      <a16:creationId xmlns:a16="http://schemas.microsoft.com/office/drawing/2014/main" id="{98A42EDF-2ECC-6349-8ACD-49D6AB5578D1}"/>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grpSp>
        </p:grpSp>
        <p:sp>
          <p:nvSpPr>
            <p:cNvPr id="213" name="TextBox 212">
              <a:extLst>
                <a:ext uri="{FF2B5EF4-FFF2-40B4-BE49-F238E27FC236}">
                  <a16:creationId xmlns:a16="http://schemas.microsoft.com/office/drawing/2014/main" id="{FF01FFA9-AA9C-E84E-AA15-224CAC72F9AF}"/>
                </a:ext>
              </a:extLst>
            </p:cNvPr>
            <p:cNvSpPr txBox="1"/>
            <p:nvPr/>
          </p:nvSpPr>
          <p:spPr>
            <a:xfrm>
              <a:off x="7300612" y="2959805"/>
              <a:ext cx="1894379" cy="272612"/>
            </a:xfrm>
            <a:prstGeom prst="rect">
              <a:avLst/>
            </a:prstGeom>
            <a:noFill/>
          </p:spPr>
          <p:txBody>
            <a:bodyPr wrap="square" rtlCol="0">
              <a:spAutoFit/>
            </a:bodyPr>
            <a:lstStyle/>
            <a:p>
              <a:pPr algn="ctr" defTabSz="914354">
                <a:lnSpc>
                  <a:spcPct val="90000"/>
                </a:lnSpc>
                <a:buClr>
                  <a:srgbClr val="000000"/>
                </a:buClr>
              </a:pPr>
              <a:r>
                <a:rPr lang="en-US" sz="1051" kern="0" dirty="0">
                  <a:solidFill>
                    <a:srgbClr val="FFFFFF"/>
                  </a:solidFill>
                  <a:latin typeface="+mj-lt"/>
                  <a:ea typeface="ＭＳ Ｐゴシック" charset="0"/>
                  <a:cs typeface="CiscoSansTT" panose="020B0503020201020303" pitchFamily="34" charset="0"/>
                  <a:sym typeface="Arial"/>
                </a:rPr>
                <a:t>dashboard.meraki.com</a:t>
              </a:r>
            </a:p>
          </p:txBody>
        </p:sp>
        <p:grpSp>
          <p:nvGrpSpPr>
            <p:cNvPr id="2" name="Group 1">
              <a:extLst>
                <a:ext uri="{FF2B5EF4-FFF2-40B4-BE49-F238E27FC236}">
                  <a16:creationId xmlns:a16="http://schemas.microsoft.com/office/drawing/2014/main" id="{2F71826D-1C3F-D242-87D4-928728E6D9A9}"/>
                </a:ext>
              </a:extLst>
            </p:cNvPr>
            <p:cNvGrpSpPr/>
            <p:nvPr/>
          </p:nvGrpSpPr>
          <p:grpSpPr>
            <a:xfrm>
              <a:off x="1257843" y="4062519"/>
              <a:ext cx="1476611" cy="1239820"/>
              <a:chOff x="1257843" y="4062519"/>
              <a:chExt cx="1476610" cy="1239820"/>
            </a:xfrm>
          </p:grpSpPr>
          <p:grpSp>
            <p:nvGrpSpPr>
              <p:cNvPr id="97" name="Group 96">
                <a:extLst>
                  <a:ext uri="{FF2B5EF4-FFF2-40B4-BE49-F238E27FC236}">
                    <a16:creationId xmlns:a16="http://schemas.microsoft.com/office/drawing/2014/main" id="{DDC2D354-C9A5-49DB-BB05-644563B5802F}"/>
                  </a:ext>
                </a:extLst>
              </p:cNvPr>
              <p:cNvGrpSpPr/>
              <p:nvPr/>
            </p:nvGrpSpPr>
            <p:grpSpPr>
              <a:xfrm>
                <a:off x="1676236" y="4267221"/>
                <a:ext cx="604725" cy="570115"/>
                <a:chOff x="549275" y="1196975"/>
                <a:chExt cx="701913" cy="661741"/>
              </a:xfrm>
            </p:grpSpPr>
            <p:sp>
              <p:nvSpPr>
                <p:cNvPr id="98" name="Freeform 116">
                  <a:extLst>
                    <a:ext uri="{FF2B5EF4-FFF2-40B4-BE49-F238E27FC236}">
                      <a16:creationId xmlns:a16="http://schemas.microsoft.com/office/drawing/2014/main" id="{70340DC0-BD73-4B07-9F7B-EE6DF99C503C}"/>
                    </a:ext>
                  </a:extLst>
                </p:cNvPr>
                <p:cNvSpPr>
                  <a:spLocks/>
                </p:cNvSpPr>
                <p:nvPr/>
              </p:nvSpPr>
              <p:spPr bwMode="auto">
                <a:xfrm>
                  <a:off x="933465" y="1417555"/>
                  <a:ext cx="317723" cy="441161"/>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EB655F">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6" name="Freeform 106">
                  <a:extLst>
                    <a:ext uri="{FF2B5EF4-FFF2-40B4-BE49-F238E27FC236}">
                      <a16:creationId xmlns:a16="http://schemas.microsoft.com/office/drawing/2014/main" id="{6E8FF9EC-EF23-4660-AB7F-7F406ED64FF0}"/>
                    </a:ext>
                  </a:extLst>
                </p:cNvPr>
                <p:cNvSpPr>
                  <a:spLocks/>
                </p:cNvSpPr>
                <p:nvPr/>
              </p:nvSpPr>
              <p:spPr bwMode="auto">
                <a:xfrm>
                  <a:off x="549275" y="1196975"/>
                  <a:ext cx="427283" cy="661741"/>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rgbClr val="EB6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7" name="Rectangle 106">
                  <a:extLst>
                    <a:ext uri="{FF2B5EF4-FFF2-40B4-BE49-F238E27FC236}">
                      <a16:creationId xmlns:a16="http://schemas.microsoft.com/office/drawing/2014/main" id="{D507CDB4-2363-4B3C-A70D-89B4DB326543}"/>
                    </a:ext>
                  </a:extLst>
                </p:cNvPr>
                <p:cNvSpPr>
                  <a:spLocks noChangeArrowheads="1"/>
                </p:cNvSpPr>
                <p:nvPr/>
              </p:nvSpPr>
              <p:spPr bwMode="auto">
                <a:xfrm>
                  <a:off x="628158"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8" name="Rectangle 107">
                  <a:extLst>
                    <a:ext uri="{FF2B5EF4-FFF2-40B4-BE49-F238E27FC236}">
                      <a16:creationId xmlns:a16="http://schemas.microsoft.com/office/drawing/2014/main" id="{8F63BB08-0A5D-4FD2-A945-1C75B63F6E22}"/>
                    </a:ext>
                  </a:extLst>
                </p:cNvPr>
                <p:cNvSpPr>
                  <a:spLocks noChangeArrowheads="1"/>
                </p:cNvSpPr>
                <p:nvPr/>
              </p:nvSpPr>
              <p:spPr bwMode="auto">
                <a:xfrm>
                  <a:off x="731875"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9" name="Rectangle 108">
                  <a:extLst>
                    <a:ext uri="{FF2B5EF4-FFF2-40B4-BE49-F238E27FC236}">
                      <a16:creationId xmlns:a16="http://schemas.microsoft.com/office/drawing/2014/main" id="{AF3DF039-DD21-4815-B34C-93C8E3B8F54B}"/>
                    </a:ext>
                  </a:extLst>
                </p:cNvPr>
                <p:cNvSpPr>
                  <a:spLocks noChangeArrowheads="1"/>
                </p:cNvSpPr>
                <p:nvPr/>
              </p:nvSpPr>
              <p:spPr bwMode="auto">
                <a:xfrm>
                  <a:off x="835591"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10" name="Rectangle 109">
                  <a:extLst>
                    <a:ext uri="{FF2B5EF4-FFF2-40B4-BE49-F238E27FC236}">
                      <a16:creationId xmlns:a16="http://schemas.microsoft.com/office/drawing/2014/main" id="{AB65BD67-DD76-4981-BEBC-39C69C334E7F}"/>
                    </a:ext>
                  </a:extLst>
                </p:cNvPr>
                <p:cNvSpPr>
                  <a:spLocks noChangeArrowheads="1"/>
                </p:cNvSpPr>
                <p:nvPr/>
              </p:nvSpPr>
              <p:spPr bwMode="auto">
                <a:xfrm>
                  <a:off x="628158"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11" name="Rectangle 110">
                  <a:extLst>
                    <a:ext uri="{FF2B5EF4-FFF2-40B4-BE49-F238E27FC236}">
                      <a16:creationId xmlns:a16="http://schemas.microsoft.com/office/drawing/2014/main" id="{7E34BCAB-BA2A-456E-A4FF-034951EA5C93}"/>
                    </a:ext>
                  </a:extLst>
                </p:cNvPr>
                <p:cNvSpPr>
                  <a:spLocks noChangeArrowheads="1"/>
                </p:cNvSpPr>
                <p:nvPr/>
              </p:nvSpPr>
              <p:spPr bwMode="auto">
                <a:xfrm>
                  <a:off x="731875"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15" name="Rectangle 114">
                  <a:extLst>
                    <a:ext uri="{FF2B5EF4-FFF2-40B4-BE49-F238E27FC236}">
                      <a16:creationId xmlns:a16="http://schemas.microsoft.com/office/drawing/2014/main" id="{06FD2680-B36A-48C6-BCF3-4A9CB37FD9BE}"/>
                    </a:ext>
                  </a:extLst>
                </p:cNvPr>
                <p:cNvSpPr>
                  <a:spLocks noChangeArrowheads="1"/>
                </p:cNvSpPr>
                <p:nvPr/>
              </p:nvSpPr>
              <p:spPr bwMode="auto">
                <a:xfrm>
                  <a:off x="835591"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4" name="Rectangle 133">
                  <a:extLst>
                    <a:ext uri="{FF2B5EF4-FFF2-40B4-BE49-F238E27FC236}">
                      <a16:creationId xmlns:a16="http://schemas.microsoft.com/office/drawing/2014/main" id="{3DF74C9B-01BB-4A14-858A-CD5F0805E443}"/>
                    </a:ext>
                  </a:extLst>
                </p:cNvPr>
                <p:cNvSpPr>
                  <a:spLocks noChangeArrowheads="1"/>
                </p:cNvSpPr>
                <p:nvPr/>
              </p:nvSpPr>
              <p:spPr bwMode="auto">
                <a:xfrm>
                  <a:off x="628158"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7" name="Rectangle 136">
                  <a:extLst>
                    <a:ext uri="{FF2B5EF4-FFF2-40B4-BE49-F238E27FC236}">
                      <a16:creationId xmlns:a16="http://schemas.microsoft.com/office/drawing/2014/main" id="{B139AA40-00AD-4976-9FAF-3E2FDD70C399}"/>
                    </a:ext>
                  </a:extLst>
                </p:cNvPr>
                <p:cNvSpPr>
                  <a:spLocks noChangeArrowheads="1"/>
                </p:cNvSpPr>
                <p:nvPr/>
              </p:nvSpPr>
              <p:spPr bwMode="auto">
                <a:xfrm>
                  <a:off x="731875"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8" name="Rectangle 137">
                  <a:extLst>
                    <a:ext uri="{FF2B5EF4-FFF2-40B4-BE49-F238E27FC236}">
                      <a16:creationId xmlns:a16="http://schemas.microsoft.com/office/drawing/2014/main" id="{1444EC0A-76AB-4A6A-AC43-3002D6256FAC}"/>
                    </a:ext>
                  </a:extLst>
                </p:cNvPr>
                <p:cNvSpPr>
                  <a:spLocks noChangeArrowheads="1"/>
                </p:cNvSpPr>
                <p:nvPr/>
              </p:nvSpPr>
              <p:spPr bwMode="auto">
                <a:xfrm>
                  <a:off x="835591"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9" name="Rectangle 138">
                  <a:extLst>
                    <a:ext uri="{FF2B5EF4-FFF2-40B4-BE49-F238E27FC236}">
                      <a16:creationId xmlns:a16="http://schemas.microsoft.com/office/drawing/2014/main" id="{DFAA048B-E5A1-44EB-82F4-7628930A0A33}"/>
                    </a:ext>
                  </a:extLst>
                </p:cNvPr>
                <p:cNvSpPr>
                  <a:spLocks noChangeArrowheads="1"/>
                </p:cNvSpPr>
                <p:nvPr/>
              </p:nvSpPr>
              <p:spPr bwMode="auto">
                <a:xfrm>
                  <a:off x="1015269" y="1476718"/>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0" name="Rectangle 139">
                  <a:extLst>
                    <a:ext uri="{FF2B5EF4-FFF2-40B4-BE49-F238E27FC236}">
                      <a16:creationId xmlns:a16="http://schemas.microsoft.com/office/drawing/2014/main" id="{91A5132D-C3E0-4C77-9155-E53258E48810}"/>
                    </a:ext>
                  </a:extLst>
                </p:cNvPr>
                <p:cNvSpPr>
                  <a:spLocks noChangeArrowheads="1"/>
                </p:cNvSpPr>
                <p:nvPr/>
              </p:nvSpPr>
              <p:spPr bwMode="auto">
                <a:xfrm>
                  <a:off x="1085388" y="1476718"/>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1" name="Rectangle 140">
                  <a:extLst>
                    <a:ext uri="{FF2B5EF4-FFF2-40B4-BE49-F238E27FC236}">
                      <a16:creationId xmlns:a16="http://schemas.microsoft.com/office/drawing/2014/main" id="{3A0B302F-628B-4E7D-9140-A6D1A4661990}"/>
                    </a:ext>
                  </a:extLst>
                </p:cNvPr>
                <p:cNvSpPr>
                  <a:spLocks noChangeArrowheads="1"/>
                </p:cNvSpPr>
                <p:nvPr/>
              </p:nvSpPr>
              <p:spPr bwMode="auto">
                <a:xfrm>
                  <a:off x="1156967" y="1476718"/>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2" name="Rectangle 141">
                  <a:extLst>
                    <a:ext uri="{FF2B5EF4-FFF2-40B4-BE49-F238E27FC236}">
                      <a16:creationId xmlns:a16="http://schemas.microsoft.com/office/drawing/2014/main" id="{35523843-121E-41B5-A0F0-575AC783FCF3}"/>
                    </a:ext>
                  </a:extLst>
                </p:cNvPr>
                <p:cNvSpPr>
                  <a:spLocks noChangeArrowheads="1"/>
                </p:cNvSpPr>
                <p:nvPr/>
              </p:nvSpPr>
              <p:spPr bwMode="auto">
                <a:xfrm>
                  <a:off x="1015269" y="1668082"/>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3" name="Rectangle 142">
                  <a:extLst>
                    <a:ext uri="{FF2B5EF4-FFF2-40B4-BE49-F238E27FC236}">
                      <a16:creationId xmlns:a16="http://schemas.microsoft.com/office/drawing/2014/main" id="{9683C3BE-2435-4EB1-9E4D-07B86A013AB6}"/>
                    </a:ext>
                  </a:extLst>
                </p:cNvPr>
                <p:cNvSpPr>
                  <a:spLocks noChangeArrowheads="1"/>
                </p:cNvSpPr>
                <p:nvPr/>
              </p:nvSpPr>
              <p:spPr bwMode="auto">
                <a:xfrm>
                  <a:off x="1085388" y="1668082"/>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4" name="Rectangle 143">
                  <a:extLst>
                    <a:ext uri="{FF2B5EF4-FFF2-40B4-BE49-F238E27FC236}">
                      <a16:creationId xmlns:a16="http://schemas.microsoft.com/office/drawing/2014/main" id="{1C135414-2C9D-437A-9F05-0FE729EB594A}"/>
                    </a:ext>
                  </a:extLst>
                </p:cNvPr>
                <p:cNvSpPr>
                  <a:spLocks noChangeArrowheads="1"/>
                </p:cNvSpPr>
                <p:nvPr/>
              </p:nvSpPr>
              <p:spPr bwMode="auto">
                <a:xfrm>
                  <a:off x="1156967" y="1668082"/>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5" name="Rectangle 144">
                  <a:extLst>
                    <a:ext uri="{FF2B5EF4-FFF2-40B4-BE49-F238E27FC236}">
                      <a16:creationId xmlns:a16="http://schemas.microsoft.com/office/drawing/2014/main" id="{0E6ED403-6876-4C10-A040-2303F7C8E721}"/>
                    </a:ext>
                  </a:extLst>
                </p:cNvPr>
                <p:cNvSpPr>
                  <a:spLocks noChangeArrowheads="1"/>
                </p:cNvSpPr>
                <p:nvPr/>
              </p:nvSpPr>
              <p:spPr bwMode="auto">
                <a:xfrm>
                  <a:off x="1015269" y="1572400"/>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7" name="Rectangle 146">
                  <a:extLst>
                    <a:ext uri="{FF2B5EF4-FFF2-40B4-BE49-F238E27FC236}">
                      <a16:creationId xmlns:a16="http://schemas.microsoft.com/office/drawing/2014/main" id="{2544C4EF-9777-4D6A-A19B-2D4C0307FE02}"/>
                    </a:ext>
                  </a:extLst>
                </p:cNvPr>
                <p:cNvSpPr>
                  <a:spLocks noChangeArrowheads="1"/>
                </p:cNvSpPr>
                <p:nvPr/>
              </p:nvSpPr>
              <p:spPr bwMode="auto">
                <a:xfrm>
                  <a:off x="1085388" y="1572400"/>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8" name="Rectangle 147">
                  <a:extLst>
                    <a:ext uri="{FF2B5EF4-FFF2-40B4-BE49-F238E27FC236}">
                      <a16:creationId xmlns:a16="http://schemas.microsoft.com/office/drawing/2014/main" id="{3D48EBAE-546A-48A4-9321-059296C9844F}"/>
                    </a:ext>
                  </a:extLst>
                </p:cNvPr>
                <p:cNvSpPr>
                  <a:spLocks noChangeArrowheads="1"/>
                </p:cNvSpPr>
                <p:nvPr/>
              </p:nvSpPr>
              <p:spPr bwMode="auto">
                <a:xfrm>
                  <a:off x="1156967" y="1572400"/>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grpSp>
          <p:sp>
            <p:nvSpPr>
              <p:cNvPr id="375" name="Rounded Rectangle 145">
                <a:extLst>
                  <a:ext uri="{FF2B5EF4-FFF2-40B4-BE49-F238E27FC236}">
                    <a16:creationId xmlns:a16="http://schemas.microsoft.com/office/drawing/2014/main" id="{DAACA666-9EEE-4531-910A-670E765DD08F}"/>
                  </a:ext>
                </a:extLst>
              </p:cNvPr>
              <p:cNvSpPr/>
              <p:nvPr/>
            </p:nvSpPr>
            <p:spPr>
              <a:xfrm>
                <a:off x="1257843" y="4062519"/>
                <a:ext cx="1476610" cy="1239820"/>
              </a:xfrm>
              <a:prstGeom prst="roundRect">
                <a:avLst/>
              </a:prstGeom>
              <a:solidFill>
                <a:schemeClr val="accent3">
                  <a:lumMod val="25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sp>
            <p:nvSpPr>
              <p:cNvPr id="149" name="TextBox 148">
                <a:extLst>
                  <a:ext uri="{FF2B5EF4-FFF2-40B4-BE49-F238E27FC236}">
                    <a16:creationId xmlns:a16="http://schemas.microsoft.com/office/drawing/2014/main" id="{F85FDA3C-09BA-4E48-ABB7-EDE6B69FDC77}"/>
                  </a:ext>
                </a:extLst>
              </p:cNvPr>
              <p:cNvSpPr txBox="1"/>
              <p:nvPr/>
            </p:nvSpPr>
            <p:spPr>
              <a:xfrm>
                <a:off x="1332817" y="4885344"/>
                <a:ext cx="1326661" cy="340876"/>
              </a:xfrm>
              <a:prstGeom prst="rect">
                <a:avLst/>
              </a:prstGeom>
              <a:noFill/>
            </p:spPr>
            <p:txBody>
              <a:bodyPr wrap="none" rtlCol="0">
                <a:spAutoFit/>
              </a:bodyPr>
              <a:lstStyle/>
              <a:p>
                <a:pP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Office/branch</a:t>
                </a:r>
              </a:p>
            </p:txBody>
          </p:sp>
        </p:grpSp>
        <p:sp>
          <p:nvSpPr>
            <p:cNvPr id="12" name="Rectangle 11">
              <a:extLst>
                <a:ext uri="{FF2B5EF4-FFF2-40B4-BE49-F238E27FC236}">
                  <a16:creationId xmlns:a16="http://schemas.microsoft.com/office/drawing/2014/main" id="{47A775B3-0EA9-4207-83F0-5B93F166BABE}"/>
                </a:ext>
              </a:extLst>
            </p:cNvPr>
            <p:cNvSpPr/>
            <p:nvPr/>
          </p:nvSpPr>
          <p:spPr>
            <a:xfrm>
              <a:off x="2773810" y="4272006"/>
              <a:ext cx="3622743" cy="934857"/>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dirty="0">
                <a:solidFill>
                  <a:srgbClr val="005073"/>
                </a:solidFill>
                <a:latin typeface="+mj-lt"/>
                <a:sym typeface="Arial"/>
              </a:endParaRPr>
            </a:p>
          </p:txBody>
        </p:sp>
        <p:grpSp>
          <p:nvGrpSpPr>
            <p:cNvPr id="103" name="Group 102">
              <a:extLst>
                <a:ext uri="{FF2B5EF4-FFF2-40B4-BE49-F238E27FC236}">
                  <a16:creationId xmlns:a16="http://schemas.microsoft.com/office/drawing/2014/main" id="{394E5878-3E9F-334E-AE5B-1FA5C4A323BF}"/>
                </a:ext>
              </a:extLst>
            </p:cNvPr>
            <p:cNvGrpSpPr/>
            <p:nvPr/>
          </p:nvGrpSpPr>
          <p:grpSpPr>
            <a:xfrm>
              <a:off x="4165762" y="4350361"/>
              <a:ext cx="505247" cy="300091"/>
              <a:chOff x="4831007" y="3572441"/>
              <a:chExt cx="1082675" cy="614362"/>
            </a:xfrm>
          </p:grpSpPr>
          <p:sp>
            <p:nvSpPr>
              <p:cNvPr id="104" name="Freeform 29">
                <a:extLst>
                  <a:ext uri="{FF2B5EF4-FFF2-40B4-BE49-F238E27FC236}">
                    <a16:creationId xmlns:a16="http://schemas.microsoft.com/office/drawing/2014/main" id="{35F353A7-F174-724F-99AE-0F602319DB4B}"/>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05" name="Freeform 30">
                <a:extLst>
                  <a:ext uri="{FF2B5EF4-FFF2-40B4-BE49-F238E27FC236}">
                    <a16:creationId xmlns:a16="http://schemas.microsoft.com/office/drawing/2014/main" id="{29276CE5-EB69-084C-A2F3-0F04A891F388}"/>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grpSp>
        <p:grpSp>
          <p:nvGrpSpPr>
            <p:cNvPr id="8" name="Group 7">
              <a:extLst>
                <a:ext uri="{FF2B5EF4-FFF2-40B4-BE49-F238E27FC236}">
                  <a16:creationId xmlns:a16="http://schemas.microsoft.com/office/drawing/2014/main" id="{D565BF95-4EE1-4264-B70C-4553D13E536F}"/>
                </a:ext>
              </a:extLst>
            </p:cNvPr>
            <p:cNvGrpSpPr/>
            <p:nvPr/>
          </p:nvGrpSpPr>
          <p:grpSpPr>
            <a:xfrm>
              <a:off x="5166061" y="4574916"/>
              <a:ext cx="246020" cy="391965"/>
              <a:chOff x="382603" y="2667265"/>
              <a:chExt cx="239438" cy="424716"/>
            </a:xfrm>
          </p:grpSpPr>
          <p:sp>
            <p:nvSpPr>
              <p:cNvPr id="101" name="Freeform 100">
                <a:extLst>
                  <a:ext uri="{FF2B5EF4-FFF2-40B4-BE49-F238E27FC236}">
                    <a16:creationId xmlns:a16="http://schemas.microsoft.com/office/drawing/2014/main" id="{1608EEBF-26FE-9244-A233-5ADC09619F9B}"/>
                  </a:ext>
                </a:extLst>
              </p:cNvPr>
              <p:cNvSpPr>
                <a:spLocks/>
              </p:cNvSpPr>
              <p:nvPr/>
            </p:nvSpPr>
            <p:spPr bwMode="auto">
              <a:xfrm>
                <a:off x="382603" y="2667265"/>
                <a:ext cx="239438" cy="424716"/>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02" name="Rectangle 101">
                <a:extLst>
                  <a:ext uri="{FF2B5EF4-FFF2-40B4-BE49-F238E27FC236}">
                    <a16:creationId xmlns:a16="http://schemas.microsoft.com/office/drawing/2014/main" id="{7AC3AD0A-CF2F-A64B-AC8B-79E99A7671CE}"/>
                  </a:ext>
                </a:extLst>
              </p:cNvPr>
              <p:cNvSpPr>
                <a:spLocks noChangeArrowheads="1"/>
              </p:cNvSpPr>
              <p:nvPr/>
            </p:nvSpPr>
            <p:spPr bwMode="auto">
              <a:xfrm>
                <a:off x="406831" y="2728546"/>
                <a:ext cx="190981" cy="29359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grpSp>
        <p:sp>
          <p:nvSpPr>
            <p:cNvPr id="112" name="TextBox 111">
              <a:extLst>
                <a:ext uri="{FF2B5EF4-FFF2-40B4-BE49-F238E27FC236}">
                  <a16:creationId xmlns:a16="http://schemas.microsoft.com/office/drawing/2014/main" id="{6C55EA38-C3E3-0C44-A53F-E42451EDE2A2}"/>
                </a:ext>
              </a:extLst>
            </p:cNvPr>
            <p:cNvSpPr txBox="1"/>
            <p:nvPr/>
          </p:nvSpPr>
          <p:spPr>
            <a:xfrm>
              <a:off x="4851237" y="4914174"/>
              <a:ext cx="884737" cy="340876"/>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Mobile</a:t>
              </a:r>
            </a:p>
          </p:txBody>
        </p:sp>
        <p:sp>
          <p:nvSpPr>
            <p:cNvPr id="113" name="TextBox 112">
              <a:extLst>
                <a:ext uri="{FF2B5EF4-FFF2-40B4-BE49-F238E27FC236}">
                  <a16:creationId xmlns:a16="http://schemas.microsoft.com/office/drawing/2014/main" id="{46FDA79B-C11E-D344-ACF2-721BA7753861}"/>
                </a:ext>
              </a:extLst>
            </p:cNvPr>
            <p:cNvSpPr txBox="1"/>
            <p:nvPr/>
          </p:nvSpPr>
          <p:spPr>
            <a:xfrm>
              <a:off x="4018202" y="4615965"/>
              <a:ext cx="780287" cy="340876"/>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Laptop</a:t>
              </a:r>
            </a:p>
          </p:txBody>
        </p:sp>
        <p:cxnSp>
          <p:nvCxnSpPr>
            <p:cNvPr id="17" name="Straight Arrow Connector 16">
              <a:extLst>
                <a:ext uri="{FF2B5EF4-FFF2-40B4-BE49-F238E27FC236}">
                  <a16:creationId xmlns:a16="http://schemas.microsoft.com/office/drawing/2014/main" id="{20FD1AF1-BD2B-4A31-8780-BD56730B6C6A}"/>
                </a:ext>
              </a:extLst>
            </p:cNvPr>
            <p:cNvCxnSpPr>
              <a:cxnSpLocks/>
            </p:cNvCxnSpPr>
            <p:nvPr/>
          </p:nvCxnSpPr>
          <p:spPr>
            <a:xfrm>
              <a:off x="4704779" y="4487799"/>
              <a:ext cx="1631651" cy="1036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4404A4F9-B9FE-4973-AD61-22DE3D6EA283}"/>
                </a:ext>
              </a:extLst>
            </p:cNvPr>
            <p:cNvCxnSpPr>
              <a:cxnSpLocks/>
            </p:cNvCxnSpPr>
            <p:nvPr/>
          </p:nvCxnSpPr>
          <p:spPr>
            <a:xfrm flipH="1" flipV="1">
              <a:off x="2825639" y="4913417"/>
              <a:ext cx="2215549" cy="4403"/>
            </a:xfrm>
            <a:prstGeom prst="straightConnector1">
              <a:avLst/>
            </a:prstGeom>
            <a:ln w="1270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1F9222-5499-3C49-B6D7-F5CF582BE4EC}"/>
                </a:ext>
              </a:extLst>
            </p:cNvPr>
            <p:cNvGrpSpPr/>
            <p:nvPr/>
          </p:nvGrpSpPr>
          <p:grpSpPr>
            <a:xfrm>
              <a:off x="1839552" y="1433141"/>
              <a:ext cx="2003088" cy="1872168"/>
              <a:chOff x="3918421" y="1269298"/>
              <a:chExt cx="2003088" cy="1872168"/>
            </a:xfrm>
          </p:grpSpPr>
          <p:grpSp>
            <p:nvGrpSpPr>
              <p:cNvPr id="6" name="Group 5">
                <a:extLst>
                  <a:ext uri="{FF2B5EF4-FFF2-40B4-BE49-F238E27FC236}">
                    <a16:creationId xmlns:a16="http://schemas.microsoft.com/office/drawing/2014/main" id="{DFCE6100-E6DA-E949-8FD8-3F24BBDBEED1}"/>
                  </a:ext>
                </a:extLst>
              </p:cNvPr>
              <p:cNvGrpSpPr/>
              <p:nvPr/>
            </p:nvGrpSpPr>
            <p:grpSpPr>
              <a:xfrm>
                <a:off x="3976649" y="1269298"/>
                <a:ext cx="1944860" cy="1872168"/>
                <a:chOff x="1335574" y="1124681"/>
                <a:chExt cx="2441135" cy="2076616"/>
              </a:xfrm>
            </p:grpSpPr>
            <p:grpSp>
              <p:nvGrpSpPr>
                <p:cNvPr id="25" name="Group 24">
                  <a:extLst>
                    <a:ext uri="{FF2B5EF4-FFF2-40B4-BE49-F238E27FC236}">
                      <a16:creationId xmlns:a16="http://schemas.microsoft.com/office/drawing/2014/main" id="{4D738003-EC07-F74E-8801-80CFEBE1DCE5}"/>
                    </a:ext>
                  </a:extLst>
                </p:cNvPr>
                <p:cNvGrpSpPr/>
                <p:nvPr/>
              </p:nvGrpSpPr>
              <p:grpSpPr>
                <a:xfrm>
                  <a:off x="1335574" y="1124681"/>
                  <a:ext cx="2430039" cy="1025835"/>
                  <a:chOff x="574231" y="1581150"/>
                  <a:chExt cx="1899190" cy="1055182"/>
                </a:xfrm>
              </p:grpSpPr>
              <p:sp>
                <p:nvSpPr>
                  <p:cNvPr id="26" name="Freeform 25">
                    <a:extLst>
                      <a:ext uri="{FF2B5EF4-FFF2-40B4-BE49-F238E27FC236}">
                        <a16:creationId xmlns:a16="http://schemas.microsoft.com/office/drawing/2014/main" id="{148053D4-1104-2844-88FC-FEF0411D1DE4}"/>
                      </a:ext>
                    </a:extLst>
                  </p:cNvPr>
                  <p:cNvSpPr/>
                  <p:nvPr/>
                </p:nvSpPr>
                <p:spPr>
                  <a:xfrm>
                    <a:off x="574231" y="2151902"/>
                    <a:ext cx="1899190" cy="484430"/>
                  </a:xfrm>
                  <a:custGeom>
                    <a:avLst/>
                    <a:gdLst>
                      <a:gd name="connsiteX0" fmla="*/ 234103 w 1899190"/>
                      <a:gd name="connsiteY0" fmla="*/ 0 h 484430"/>
                      <a:gd name="connsiteX1" fmla="*/ 238866 w 1899190"/>
                      <a:gd name="connsiteY1" fmla="*/ 270022 h 484430"/>
                      <a:gd name="connsiteX2" fmla="*/ 1660325 w 1899190"/>
                      <a:gd name="connsiteY2" fmla="*/ 270022 h 484430"/>
                      <a:gd name="connsiteX3" fmla="*/ 1665087 w 1899190"/>
                      <a:gd name="connsiteY3" fmla="*/ 0 h 484430"/>
                      <a:gd name="connsiteX4" fmla="*/ 1705445 w 1899190"/>
                      <a:gd name="connsiteY4" fmla="*/ 4068 h 484430"/>
                      <a:gd name="connsiteX5" fmla="*/ 1899190 w 1899190"/>
                      <a:gd name="connsiteY5" fmla="*/ 241784 h 484430"/>
                      <a:gd name="connsiteX6" fmla="*/ 1656543 w 1899190"/>
                      <a:gd name="connsiteY6" fmla="*/ 484430 h 484430"/>
                      <a:gd name="connsiteX7" fmla="*/ 1658436 w 1899190"/>
                      <a:gd name="connsiteY7" fmla="*/ 377114 h 484430"/>
                      <a:gd name="connsiteX8" fmla="*/ 240754 w 1899190"/>
                      <a:gd name="connsiteY8" fmla="*/ 377114 h 484430"/>
                      <a:gd name="connsiteX9" fmla="*/ 242647 w 1899190"/>
                      <a:gd name="connsiteY9" fmla="*/ 484430 h 484430"/>
                      <a:gd name="connsiteX10" fmla="*/ 0 w 1899190"/>
                      <a:gd name="connsiteY10" fmla="*/ 241784 h 484430"/>
                      <a:gd name="connsiteX11" fmla="*/ 193745 w 1899190"/>
                      <a:gd name="connsiteY11" fmla="*/ 4068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12" fmla="*/ 330306 w 1899190"/>
                      <a:gd name="connsiteY12" fmla="*/ 361462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0" fmla="*/ 1660325 w 1899190"/>
                      <a:gd name="connsiteY0" fmla="*/ 270022 h 484430"/>
                      <a:gd name="connsiteX1" fmla="*/ 1665087 w 1899190"/>
                      <a:gd name="connsiteY1" fmla="*/ 0 h 484430"/>
                      <a:gd name="connsiteX2" fmla="*/ 1705445 w 1899190"/>
                      <a:gd name="connsiteY2" fmla="*/ 4068 h 484430"/>
                      <a:gd name="connsiteX3" fmla="*/ 1899190 w 1899190"/>
                      <a:gd name="connsiteY3" fmla="*/ 241784 h 484430"/>
                      <a:gd name="connsiteX4" fmla="*/ 1656543 w 1899190"/>
                      <a:gd name="connsiteY4" fmla="*/ 484430 h 484430"/>
                      <a:gd name="connsiteX5" fmla="*/ 1658436 w 1899190"/>
                      <a:gd name="connsiteY5" fmla="*/ 377114 h 484430"/>
                      <a:gd name="connsiteX6" fmla="*/ 240754 w 1899190"/>
                      <a:gd name="connsiteY6" fmla="*/ 377114 h 484430"/>
                      <a:gd name="connsiteX7" fmla="*/ 242647 w 1899190"/>
                      <a:gd name="connsiteY7" fmla="*/ 484430 h 484430"/>
                      <a:gd name="connsiteX8" fmla="*/ 0 w 1899190"/>
                      <a:gd name="connsiteY8" fmla="*/ 241784 h 484430"/>
                      <a:gd name="connsiteX9" fmla="*/ 193745 w 1899190"/>
                      <a:gd name="connsiteY9" fmla="*/ 4068 h 484430"/>
                      <a:gd name="connsiteX10" fmla="*/ 234103 w 1899190"/>
                      <a:gd name="connsiteY10"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1658436 w 1899190"/>
                      <a:gd name="connsiteY4" fmla="*/ 377114 h 484430"/>
                      <a:gd name="connsiteX5" fmla="*/ 240754 w 1899190"/>
                      <a:gd name="connsiteY5" fmla="*/ 377114 h 484430"/>
                      <a:gd name="connsiteX6" fmla="*/ 242647 w 1899190"/>
                      <a:gd name="connsiteY6" fmla="*/ 484430 h 484430"/>
                      <a:gd name="connsiteX7" fmla="*/ 0 w 1899190"/>
                      <a:gd name="connsiteY7" fmla="*/ 241784 h 484430"/>
                      <a:gd name="connsiteX8" fmla="*/ 193745 w 1899190"/>
                      <a:gd name="connsiteY8" fmla="*/ 4068 h 484430"/>
                      <a:gd name="connsiteX9" fmla="*/ 234103 w 1899190"/>
                      <a:gd name="connsiteY9"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0754 w 1899190"/>
                      <a:gd name="connsiteY4" fmla="*/ 377114 h 484430"/>
                      <a:gd name="connsiteX5" fmla="*/ 242647 w 1899190"/>
                      <a:gd name="connsiteY5" fmla="*/ 484430 h 484430"/>
                      <a:gd name="connsiteX6" fmla="*/ 0 w 1899190"/>
                      <a:gd name="connsiteY6" fmla="*/ 241784 h 484430"/>
                      <a:gd name="connsiteX7" fmla="*/ 193745 w 1899190"/>
                      <a:gd name="connsiteY7" fmla="*/ 4068 h 484430"/>
                      <a:gd name="connsiteX8" fmla="*/ 234103 w 1899190"/>
                      <a:gd name="connsiteY8"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2647 w 1899190"/>
                      <a:gd name="connsiteY4" fmla="*/ 484430 h 484430"/>
                      <a:gd name="connsiteX5" fmla="*/ 0 w 1899190"/>
                      <a:gd name="connsiteY5" fmla="*/ 241784 h 484430"/>
                      <a:gd name="connsiteX6" fmla="*/ 193745 w 1899190"/>
                      <a:gd name="connsiteY6" fmla="*/ 4068 h 484430"/>
                      <a:gd name="connsiteX7" fmla="*/ 234103 w 1899190"/>
                      <a:gd name="connsiteY7" fmla="*/ 0 h 48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90" h="484430">
                        <a:moveTo>
                          <a:pt x="1665087" y="0"/>
                        </a:moveTo>
                        <a:lnTo>
                          <a:pt x="1705445" y="4068"/>
                        </a:lnTo>
                        <a:cubicBezTo>
                          <a:pt x="1816015" y="26694"/>
                          <a:pt x="1899190" y="124526"/>
                          <a:pt x="1899190" y="241784"/>
                        </a:cubicBezTo>
                        <a:cubicBezTo>
                          <a:pt x="1899190" y="375794"/>
                          <a:pt x="1790553" y="484430"/>
                          <a:pt x="1656543" y="484430"/>
                        </a:cubicBezTo>
                        <a:lnTo>
                          <a:pt x="242647" y="484430"/>
                        </a:lnTo>
                        <a:cubicBezTo>
                          <a:pt x="108637" y="484430"/>
                          <a:pt x="0" y="375794"/>
                          <a:pt x="0" y="241784"/>
                        </a:cubicBezTo>
                        <a:cubicBezTo>
                          <a:pt x="0" y="124526"/>
                          <a:pt x="83175" y="26694"/>
                          <a:pt x="193745" y="4068"/>
                        </a:cubicBezTo>
                        <a:lnTo>
                          <a:pt x="234103" y="0"/>
                        </a:ln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sp>
                <p:nvSpPr>
                  <p:cNvPr id="27" name="Freeform 26">
                    <a:extLst>
                      <a:ext uri="{FF2B5EF4-FFF2-40B4-BE49-F238E27FC236}">
                        <a16:creationId xmlns:a16="http://schemas.microsoft.com/office/drawing/2014/main" id="{191EE6B2-0EED-AD47-A662-AD8CB50D7B9C}"/>
                      </a:ext>
                    </a:extLst>
                  </p:cNvPr>
                  <p:cNvSpPr/>
                  <p:nvPr/>
                </p:nvSpPr>
                <p:spPr>
                  <a:xfrm rot="588992" flipH="1">
                    <a:off x="856839" y="1592046"/>
                    <a:ext cx="846277" cy="672237"/>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sp>
                <p:nvSpPr>
                  <p:cNvPr id="28" name="Freeform 27">
                    <a:extLst>
                      <a:ext uri="{FF2B5EF4-FFF2-40B4-BE49-F238E27FC236}">
                        <a16:creationId xmlns:a16="http://schemas.microsoft.com/office/drawing/2014/main" id="{216E44AB-26AA-DC4E-8C7E-BDAA228177EB}"/>
                      </a:ext>
                    </a:extLst>
                  </p:cNvPr>
                  <p:cNvSpPr/>
                  <p:nvPr/>
                </p:nvSpPr>
                <p:spPr>
                  <a:xfrm rot="3113307">
                    <a:off x="1696791" y="1777509"/>
                    <a:ext cx="672234" cy="279515"/>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sp>
                <p:nvSpPr>
                  <p:cNvPr id="29" name="Freeform 28">
                    <a:extLst>
                      <a:ext uri="{FF2B5EF4-FFF2-40B4-BE49-F238E27FC236}">
                        <a16:creationId xmlns:a16="http://schemas.microsoft.com/office/drawing/2014/main" id="{7F7633AA-98A9-274A-B798-7C8D226ABD58}"/>
                      </a:ext>
                    </a:extLst>
                  </p:cNvPr>
                  <p:cNvSpPr/>
                  <p:nvPr/>
                </p:nvSpPr>
                <p:spPr>
                  <a:xfrm flipH="1">
                    <a:off x="574231" y="2393686"/>
                    <a:ext cx="1899190" cy="242646"/>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Lst>
                    <a:ahLst/>
                    <a:cxnLst>
                      <a:cxn ang="0">
                        <a:pos x="connsiteX0" y="connsiteY0"/>
                      </a:cxn>
                      <a:cxn ang="0">
                        <a:pos x="connsiteX1" y="connsiteY1"/>
                      </a:cxn>
                      <a:cxn ang="0">
                        <a:pos x="connsiteX2" y="connsiteY2"/>
                      </a:cxn>
                      <a:cxn ang="0">
                        <a:pos x="connsiteX3" y="connsiteY3"/>
                      </a:cxn>
                    </a:cxnLst>
                    <a:rect l="l" t="t" r="r" b="b"/>
                    <a:pathLst>
                      <a:path w="2492801" h="318487">
                        <a:moveTo>
                          <a:pt x="0" y="0"/>
                        </a:moveTo>
                        <a:cubicBezTo>
                          <a:pt x="0" y="175896"/>
                          <a:pt x="142592" y="318487"/>
                          <a:pt x="318488" y="318487"/>
                        </a:cubicBezTo>
                        <a:lnTo>
                          <a:pt x="2174313" y="318487"/>
                        </a:lnTo>
                        <a:cubicBezTo>
                          <a:pt x="2350209" y="318487"/>
                          <a:pt x="2492801" y="175896"/>
                          <a:pt x="2492801" y="0"/>
                        </a:cubicBezTo>
                      </a:path>
                    </a:pathLst>
                  </a:custGeom>
                  <a:noFill/>
                  <a:ln w="63500"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grpSp>
            <p:sp>
              <p:nvSpPr>
                <p:cNvPr id="34" name="TextBox 33">
                  <a:extLst>
                    <a:ext uri="{FF2B5EF4-FFF2-40B4-BE49-F238E27FC236}">
                      <a16:creationId xmlns:a16="http://schemas.microsoft.com/office/drawing/2014/main" id="{AC366C1E-F760-D749-9183-51E8936E9D23}"/>
                    </a:ext>
                  </a:extLst>
                </p:cNvPr>
                <p:cNvSpPr txBox="1"/>
                <p:nvPr/>
              </p:nvSpPr>
              <p:spPr>
                <a:xfrm>
                  <a:off x="1771969" y="1374602"/>
                  <a:ext cx="1593982" cy="665078"/>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400" kern="0" dirty="0">
                      <a:solidFill>
                        <a:srgbClr val="FFFFFF"/>
                      </a:solidFill>
                      <a:latin typeface="+mj-lt"/>
                      <a:ea typeface="ＭＳ Ｐゴシック" charset="0"/>
                      <a:cs typeface="Arial"/>
                      <a:sym typeface="Arial"/>
                    </a:rPr>
                    <a:t>Webex® Cloud</a:t>
                  </a:r>
                </a:p>
              </p:txBody>
            </p:sp>
            <p:sp>
              <p:nvSpPr>
                <p:cNvPr id="35" name="Rounded Rectangle 34">
                  <a:extLst>
                    <a:ext uri="{FF2B5EF4-FFF2-40B4-BE49-F238E27FC236}">
                      <a16:creationId xmlns:a16="http://schemas.microsoft.com/office/drawing/2014/main" id="{1EECF7ED-BF91-7548-BA77-0B29D9B15F36}"/>
                    </a:ext>
                  </a:extLst>
                </p:cNvPr>
                <p:cNvSpPr/>
                <p:nvPr/>
              </p:nvSpPr>
              <p:spPr>
                <a:xfrm>
                  <a:off x="1420502" y="2283499"/>
                  <a:ext cx="2356207" cy="91779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grpSp>
              <p:nvGrpSpPr>
                <p:cNvPr id="9" name="Group 8">
                  <a:extLst>
                    <a:ext uri="{FF2B5EF4-FFF2-40B4-BE49-F238E27FC236}">
                      <a16:creationId xmlns:a16="http://schemas.microsoft.com/office/drawing/2014/main" id="{CD12A292-4DD3-46FB-A571-4E6E0852BDED}"/>
                    </a:ext>
                  </a:extLst>
                </p:cNvPr>
                <p:cNvGrpSpPr/>
                <p:nvPr/>
              </p:nvGrpSpPr>
              <p:grpSpPr>
                <a:xfrm>
                  <a:off x="1558786" y="2331830"/>
                  <a:ext cx="2036519" cy="730353"/>
                  <a:chOff x="1158965" y="1748871"/>
                  <a:chExt cx="1754497" cy="547765"/>
                </a:xfrm>
              </p:grpSpPr>
              <p:sp>
                <p:nvSpPr>
                  <p:cNvPr id="39" name="Rounded Rectangle 38">
                    <a:extLst>
                      <a:ext uri="{FF2B5EF4-FFF2-40B4-BE49-F238E27FC236}">
                        <a16:creationId xmlns:a16="http://schemas.microsoft.com/office/drawing/2014/main" id="{320C6668-9B22-3F4C-9B75-0D2EBB0B3B31}"/>
                      </a:ext>
                    </a:extLst>
                  </p:cNvPr>
                  <p:cNvSpPr/>
                  <p:nvPr/>
                </p:nvSpPr>
                <p:spPr>
                  <a:xfrm>
                    <a:off x="1158965" y="1932989"/>
                    <a:ext cx="1754497" cy="16012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sp>
                <p:nvSpPr>
                  <p:cNvPr id="41" name="Rounded Rectangle 40">
                    <a:extLst>
                      <a:ext uri="{FF2B5EF4-FFF2-40B4-BE49-F238E27FC236}">
                        <a16:creationId xmlns:a16="http://schemas.microsoft.com/office/drawing/2014/main" id="{577662BA-F3FC-674C-87A7-F4AF1C47D1EA}"/>
                      </a:ext>
                    </a:extLst>
                  </p:cNvPr>
                  <p:cNvSpPr/>
                  <p:nvPr/>
                </p:nvSpPr>
                <p:spPr>
                  <a:xfrm>
                    <a:off x="1158965" y="2120071"/>
                    <a:ext cx="1754497" cy="17656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sp>
                <p:nvSpPr>
                  <p:cNvPr id="37" name="Rounded Rectangle 36">
                    <a:extLst>
                      <a:ext uri="{FF2B5EF4-FFF2-40B4-BE49-F238E27FC236}">
                        <a16:creationId xmlns:a16="http://schemas.microsoft.com/office/drawing/2014/main" id="{26C3ADE7-0E14-A74C-BD5A-12416BEA0FAC}"/>
                      </a:ext>
                    </a:extLst>
                  </p:cNvPr>
                  <p:cNvSpPr/>
                  <p:nvPr/>
                </p:nvSpPr>
                <p:spPr>
                  <a:xfrm>
                    <a:off x="1158965" y="1748871"/>
                    <a:ext cx="1754497" cy="16026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grpSp>
            <p:sp>
              <p:nvSpPr>
                <p:cNvPr id="42" name="TextBox 41">
                  <a:extLst>
                    <a:ext uri="{FF2B5EF4-FFF2-40B4-BE49-F238E27FC236}">
                      <a16:creationId xmlns:a16="http://schemas.microsoft.com/office/drawing/2014/main" id="{4ADA7D2D-79F6-F44C-8D33-47B3293261C9}"/>
                    </a:ext>
                  </a:extLst>
                </p:cNvPr>
                <p:cNvSpPr txBox="1"/>
                <p:nvPr/>
              </p:nvSpPr>
              <p:spPr>
                <a:xfrm>
                  <a:off x="1723100" y="2768321"/>
                  <a:ext cx="1733708" cy="332539"/>
                </a:xfrm>
                <a:prstGeom prst="rect">
                  <a:avLst/>
                </a:prstGeom>
                <a:noFill/>
              </p:spPr>
              <p:txBody>
                <a:bodyPr wrap="square" rtlCol="0">
                  <a:spAutoFit/>
                </a:bodyPr>
                <a:lstStyle/>
                <a:p>
                  <a:pPr defTabSz="609570" fontAlgn="base">
                    <a:spcBef>
                      <a:spcPct val="0"/>
                    </a:spcBef>
                    <a:spcAft>
                      <a:spcPct val="0"/>
                    </a:spcAft>
                    <a:buClr>
                      <a:srgbClr val="000000"/>
                    </a:buClr>
                  </a:pPr>
                  <a:r>
                    <a:rPr lang="en-US" sz="1100" kern="0" dirty="0">
                      <a:solidFill>
                        <a:srgbClr val="FFFFFF"/>
                      </a:solidFill>
                      <a:latin typeface="+mj-lt"/>
                      <a:ea typeface="ＭＳ Ｐゴシック" charset="0"/>
                      <a:cs typeface="Arial"/>
                      <a:sym typeface="Arial"/>
                    </a:rPr>
                    <a:t>Webex Meetings </a:t>
                  </a:r>
                </a:p>
              </p:txBody>
            </p:sp>
            <p:sp>
              <p:nvSpPr>
                <p:cNvPr id="40" name="TextBox 39">
                  <a:extLst>
                    <a:ext uri="{FF2B5EF4-FFF2-40B4-BE49-F238E27FC236}">
                      <a16:creationId xmlns:a16="http://schemas.microsoft.com/office/drawing/2014/main" id="{042E6FDF-89E0-EE42-B5BE-F82F3E1F4291}"/>
                    </a:ext>
                  </a:extLst>
                </p:cNvPr>
                <p:cNvSpPr txBox="1"/>
                <p:nvPr/>
              </p:nvSpPr>
              <p:spPr>
                <a:xfrm>
                  <a:off x="1726984" y="2512750"/>
                  <a:ext cx="1733708" cy="332539"/>
                </a:xfrm>
                <a:prstGeom prst="rect">
                  <a:avLst/>
                </a:prstGeom>
                <a:noFill/>
              </p:spPr>
              <p:txBody>
                <a:bodyPr wrap="square" rtlCol="0">
                  <a:spAutoFit/>
                </a:bodyPr>
                <a:lstStyle/>
                <a:p>
                  <a:pPr defTabSz="609570" fontAlgn="base">
                    <a:spcBef>
                      <a:spcPct val="0"/>
                    </a:spcBef>
                    <a:spcAft>
                      <a:spcPct val="0"/>
                    </a:spcAft>
                    <a:buClr>
                      <a:srgbClr val="000000"/>
                    </a:buClr>
                  </a:pPr>
                  <a:r>
                    <a:rPr lang="en-US" sz="1100" kern="0" dirty="0">
                      <a:solidFill>
                        <a:srgbClr val="FFFFFF"/>
                      </a:solidFill>
                      <a:latin typeface="+mj-lt"/>
                      <a:ea typeface="ＭＳ Ｐゴシック" charset="0"/>
                      <a:cs typeface="Arial"/>
                      <a:sym typeface="Arial"/>
                    </a:rPr>
                    <a:t>Webex Calling</a:t>
                  </a:r>
                </a:p>
              </p:txBody>
            </p:sp>
            <p:sp>
              <p:nvSpPr>
                <p:cNvPr id="38" name="TextBox 37">
                  <a:extLst>
                    <a:ext uri="{FF2B5EF4-FFF2-40B4-BE49-F238E27FC236}">
                      <a16:creationId xmlns:a16="http://schemas.microsoft.com/office/drawing/2014/main" id="{F27053AC-ADB4-3643-AA3A-F8F90A4A3250}"/>
                    </a:ext>
                  </a:extLst>
                </p:cNvPr>
                <p:cNvSpPr txBox="1"/>
                <p:nvPr/>
              </p:nvSpPr>
              <p:spPr>
                <a:xfrm>
                  <a:off x="1737558" y="2259310"/>
                  <a:ext cx="1817264" cy="332539"/>
                </a:xfrm>
                <a:prstGeom prst="rect">
                  <a:avLst/>
                </a:prstGeom>
                <a:noFill/>
              </p:spPr>
              <p:txBody>
                <a:bodyPr wrap="square" rtlCol="0">
                  <a:spAutoFit/>
                </a:bodyPr>
                <a:lstStyle/>
                <a:p>
                  <a:pPr defTabSz="609570" fontAlgn="base">
                    <a:spcBef>
                      <a:spcPct val="0"/>
                    </a:spcBef>
                    <a:spcAft>
                      <a:spcPct val="0"/>
                    </a:spcAft>
                    <a:buClr>
                      <a:srgbClr val="000000"/>
                    </a:buClr>
                  </a:pPr>
                  <a:r>
                    <a:rPr lang="en-US" sz="1100" kern="0" dirty="0">
                      <a:solidFill>
                        <a:srgbClr val="FFFFFF"/>
                      </a:solidFill>
                      <a:latin typeface="+mj-lt"/>
                      <a:ea typeface="ＭＳ Ｐゴシック" charset="0"/>
                      <a:cs typeface="Arial"/>
                      <a:sym typeface="Arial"/>
                    </a:rPr>
                    <a:t>Webex Teams™</a:t>
                  </a:r>
                </a:p>
              </p:txBody>
            </p:sp>
          </p:grpSp>
          <p:grpSp>
            <p:nvGrpSpPr>
              <p:cNvPr id="31" name="Group 30">
                <a:extLst>
                  <a:ext uri="{FF2B5EF4-FFF2-40B4-BE49-F238E27FC236}">
                    <a16:creationId xmlns:a16="http://schemas.microsoft.com/office/drawing/2014/main" id="{C332947E-0383-493F-AA43-BC8A5891D517}"/>
                  </a:ext>
                </a:extLst>
              </p:cNvPr>
              <p:cNvGrpSpPr/>
              <p:nvPr/>
            </p:nvGrpSpPr>
            <p:grpSpPr>
              <a:xfrm>
                <a:off x="3918421" y="1956506"/>
                <a:ext cx="248684" cy="1172770"/>
                <a:chOff x="7090244" y="2110845"/>
                <a:chExt cx="248684" cy="1172770"/>
              </a:xfrm>
            </p:grpSpPr>
            <p:sp>
              <p:nvSpPr>
                <p:cNvPr id="30" name="Rectangle: Rounded Corners 29">
                  <a:extLst>
                    <a:ext uri="{FF2B5EF4-FFF2-40B4-BE49-F238E27FC236}">
                      <a16:creationId xmlns:a16="http://schemas.microsoft.com/office/drawing/2014/main" id="{89842367-C7F9-4A4B-8FEC-4652C5FB24E7}"/>
                    </a:ext>
                  </a:extLst>
                </p:cNvPr>
                <p:cNvSpPr/>
                <p:nvPr/>
              </p:nvSpPr>
              <p:spPr>
                <a:xfrm>
                  <a:off x="7121916" y="2353890"/>
                  <a:ext cx="199367" cy="89618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dirty="0">
                    <a:solidFill>
                      <a:srgbClr val="005073"/>
                    </a:solidFill>
                    <a:latin typeface="+mj-lt"/>
                    <a:sym typeface="Arial"/>
                  </a:endParaRPr>
                </a:p>
              </p:txBody>
            </p:sp>
            <p:sp>
              <p:nvSpPr>
                <p:cNvPr id="20" name="TextBox 19">
                  <a:extLst>
                    <a:ext uri="{FF2B5EF4-FFF2-40B4-BE49-F238E27FC236}">
                      <a16:creationId xmlns:a16="http://schemas.microsoft.com/office/drawing/2014/main" id="{014E3E2C-141E-4E09-B659-E7FD9F4D8B3C}"/>
                    </a:ext>
                  </a:extLst>
                </p:cNvPr>
                <p:cNvSpPr txBox="1"/>
                <p:nvPr/>
              </p:nvSpPr>
              <p:spPr>
                <a:xfrm rot="16200000">
                  <a:off x="6628201" y="2572888"/>
                  <a:ext cx="1172770" cy="248684"/>
                </a:xfrm>
                <a:prstGeom prst="rect">
                  <a:avLst/>
                </a:prstGeom>
                <a:noFill/>
              </p:spPr>
              <p:txBody>
                <a:bodyPr wrap="square" rtlCol="0">
                  <a:spAutoFit/>
                </a:bodyPr>
                <a:lstStyle/>
                <a:p>
                  <a:pPr defTabSz="1219170">
                    <a:buClr>
                      <a:srgbClr val="000000"/>
                    </a:buClr>
                  </a:pPr>
                  <a:r>
                    <a:rPr lang="en-US" sz="900" kern="0" dirty="0">
                      <a:solidFill>
                        <a:srgbClr val="000000"/>
                      </a:solidFill>
                      <a:latin typeface="+mj-lt"/>
                      <a:cs typeface="Arial"/>
                      <a:sym typeface="Arial"/>
                    </a:rPr>
                    <a:t>Webex Work</a:t>
                  </a:r>
                </a:p>
              </p:txBody>
            </p:sp>
          </p:grpSp>
        </p:grpSp>
        <p:sp>
          <p:nvSpPr>
            <p:cNvPr id="43" name="TextBox 42">
              <a:extLst>
                <a:ext uri="{FF2B5EF4-FFF2-40B4-BE49-F238E27FC236}">
                  <a16:creationId xmlns:a16="http://schemas.microsoft.com/office/drawing/2014/main" id="{A4FE4A99-BFFB-4602-B45A-2279A79A884E}"/>
                </a:ext>
              </a:extLst>
            </p:cNvPr>
            <p:cNvSpPr txBox="1"/>
            <p:nvPr/>
          </p:nvSpPr>
          <p:spPr>
            <a:xfrm>
              <a:off x="8874445" y="2381519"/>
              <a:ext cx="1387106" cy="493788"/>
            </a:xfrm>
            <a:prstGeom prst="rect">
              <a:avLst/>
            </a:prstGeom>
            <a:noFill/>
          </p:spPr>
          <p:txBody>
            <a:bodyPr wrap="none" rtlCol="0">
              <a:spAutoFit/>
            </a:bodyPr>
            <a:lstStyle/>
            <a:p>
              <a:pPr marL="171446" indent="-171446" defTabSz="1219170">
                <a:buClr>
                  <a:srgbClr val="000000"/>
                </a:buClr>
                <a:buFont typeface="Arial" panose="020B0604020202020204" pitchFamily="34" charset="0"/>
                <a:buChar char="•"/>
              </a:pPr>
              <a:r>
                <a:rPr lang="en-US" sz="1100" kern="0" dirty="0">
                  <a:solidFill>
                    <a:schemeClr val="bg2"/>
                  </a:solidFill>
                  <a:latin typeface="+mj-lt"/>
                  <a:cs typeface="Arial"/>
                  <a:sym typeface="Arial"/>
                </a:rPr>
                <a:t>Meraki</a:t>
              </a:r>
              <a:r>
                <a:rPr lang="en-US" sz="1100" kern="0" dirty="0">
                  <a:solidFill>
                    <a:srgbClr val="FFFFFF"/>
                  </a:solidFill>
                  <a:latin typeface="+mj-lt"/>
                  <a:ea typeface="ＭＳ Ｐゴシック" charset="0"/>
                  <a:cs typeface="Arial"/>
                  <a:sym typeface="Arial"/>
                </a:rPr>
                <a:t>®</a:t>
              </a:r>
              <a:r>
                <a:rPr lang="en-US" sz="1100" kern="0" dirty="0">
                  <a:solidFill>
                    <a:schemeClr val="bg2"/>
                  </a:solidFill>
                  <a:latin typeface="+mj-lt"/>
                  <a:cs typeface="Arial"/>
                  <a:sym typeface="Arial"/>
                </a:rPr>
                <a:t> MX</a:t>
              </a:r>
            </a:p>
            <a:p>
              <a:pPr marL="171446" indent="-171446" defTabSz="1219170">
                <a:buClr>
                  <a:srgbClr val="000000"/>
                </a:buClr>
                <a:buFont typeface="Arial" panose="020B0604020202020204" pitchFamily="34" charset="0"/>
                <a:buChar char="•"/>
              </a:pPr>
              <a:r>
                <a:rPr lang="en-US" sz="1100" kern="0" dirty="0">
                  <a:solidFill>
                    <a:schemeClr val="bg2"/>
                  </a:solidFill>
                  <a:latin typeface="+mj-lt"/>
                  <a:cs typeface="Arial"/>
                  <a:sym typeface="Arial"/>
                </a:rPr>
                <a:t>Meraki MR/MS</a:t>
              </a:r>
            </a:p>
          </p:txBody>
        </p:sp>
        <p:pic>
          <p:nvPicPr>
            <p:cNvPr id="215" name="Picture 214">
              <a:extLst>
                <a:ext uri="{FF2B5EF4-FFF2-40B4-BE49-F238E27FC236}">
                  <a16:creationId xmlns:a16="http://schemas.microsoft.com/office/drawing/2014/main" id="{77D843B7-6120-E848-AD02-D9B9BEFCBB3F}"/>
                </a:ext>
              </a:extLst>
            </p:cNvPr>
            <p:cNvPicPr>
              <a:picLocks noChangeAspect="1"/>
            </p:cNvPicPr>
            <p:nvPr/>
          </p:nvPicPr>
          <p:blipFill rotWithShape="1">
            <a:blip r:embed="rId6"/>
            <a:srcRect l="10949" t="5925" r="11048" b="14199"/>
            <a:stretch/>
          </p:blipFill>
          <p:spPr>
            <a:xfrm>
              <a:off x="7589265" y="2161285"/>
              <a:ext cx="1171721" cy="770105"/>
            </a:xfrm>
            <a:prstGeom prst="rect">
              <a:avLst/>
            </a:prstGeom>
          </p:spPr>
        </p:pic>
        <p:cxnSp>
          <p:nvCxnSpPr>
            <p:cNvPr id="184" name="Straight Arrow Connector 183">
              <a:extLst>
                <a:ext uri="{FF2B5EF4-FFF2-40B4-BE49-F238E27FC236}">
                  <a16:creationId xmlns:a16="http://schemas.microsoft.com/office/drawing/2014/main" id="{A62CD68C-94E5-8F44-A43E-800C128E7C56}"/>
                </a:ext>
              </a:extLst>
            </p:cNvPr>
            <p:cNvCxnSpPr>
              <a:cxnSpLocks/>
            </p:cNvCxnSpPr>
            <p:nvPr/>
          </p:nvCxnSpPr>
          <p:spPr>
            <a:xfrm>
              <a:off x="5607043" y="4932199"/>
              <a:ext cx="729387" cy="0"/>
            </a:xfrm>
            <a:prstGeom prst="straightConnector1">
              <a:avLst/>
            </a:prstGeom>
            <a:ln w="1270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F2540142-C638-2643-B560-0A19EE31322D}"/>
                </a:ext>
              </a:extLst>
            </p:cNvPr>
            <p:cNvCxnSpPr>
              <a:cxnSpLocks/>
            </p:cNvCxnSpPr>
            <p:nvPr/>
          </p:nvCxnSpPr>
          <p:spPr>
            <a:xfrm flipH="1" flipV="1">
              <a:off x="2825639" y="4467698"/>
              <a:ext cx="1291269" cy="1717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5040A0C-B0DF-3841-A01D-33CEF5C4B4F6}"/>
                </a:ext>
              </a:extLst>
            </p:cNvPr>
            <p:cNvGrpSpPr>
              <a:grpSpLocks noChangeAspect="1"/>
            </p:cNvGrpSpPr>
            <p:nvPr/>
          </p:nvGrpSpPr>
          <p:grpSpPr>
            <a:xfrm>
              <a:off x="8705559" y="3784477"/>
              <a:ext cx="446402" cy="442150"/>
              <a:chOff x="7217552" y="3327527"/>
              <a:chExt cx="524984" cy="519984"/>
            </a:xfrm>
            <a:solidFill>
              <a:schemeClr val="accent1"/>
            </a:solidFill>
          </p:grpSpPr>
          <p:sp>
            <p:nvSpPr>
              <p:cNvPr id="209" name="Freeform 108">
                <a:extLst>
                  <a:ext uri="{FF2B5EF4-FFF2-40B4-BE49-F238E27FC236}">
                    <a16:creationId xmlns:a16="http://schemas.microsoft.com/office/drawing/2014/main" id="{F18A382A-3C0C-A148-B586-7F0F9BCC22DC}"/>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0" name="Freeform 109">
                <a:extLst>
                  <a:ext uri="{FF2B5EF4-FFF2-40B4-BE49-F238E27FC236}">
                    <a16:creationId xmlns:a16="http://schemas.microsoft.com/office/drawing/2014/main" id="{38B1C16D-CA33-8948-B6B5-5739E025FBD4}"/>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1" name="Freeform 110">
                <a:extLst>
                  <a:ext uri="{FF2B5EF4-FFF2-40B4-BE49-F238E27FC236}">
                    <a16:creationId xmlns:a16="http://schemas.microsoft.com/office/drawing/2014/main" id="{78ACEB44-8BAB-444B-BD35-A01A874D3959}"/>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2" name="Freeform 111">
                <a:extLst>
                  <a:ext uri="{FF2B5EF4-FFF2-40B4-BE49-F238E27FC236}">
                    <a16:creationId xmlns:a16="http://schemas.microsoft.com/office/drawing/2014/main" id="{411928A7-92F7-A747-B4AF-949B29890A5B}"/>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4" name="Freeform 112">
                <a:extLst>
                  <a:ext uri="{FF2B5EF4-FFF2-40B4-BE49-F238E27FC236}">
                    <a16:creationId xmlns:a16="http://schemas.microsoft.com/office/drawing/2014/main" id="{A6E9A955-7753-8D42-990C-F4AF0818435B}"/>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grpSp>
        <p:grpSp>
          <p:nvGrpSpPr>
            <p:cNvPr id="216" name="Group 58">
              <a:extLst>
                <a:ext uri="{FF2B5EF4-FFF2-40B4-BE49-F238E27FC236}">
                  <a16:creationId xmlns:a16="http://schemas.microsoft.com/office/drawing/2014/main" id="{BAF11377-DF25-FC47-98F2-1991B9B59D16}"/>
                </a:ext>
              </a:extLst>
            </p:cNvPr>
            <p:cNvGrpSpPr>
              <a:grpSpLocks noChangeAspect="1"/>
            </p:cNvGrpSpPr>
            <p:nvPr/>
          </p:nvGrpSpPr>
          <p:grpSpPr bwMode="auto">
            <a:xfrm>
              <a:off x="9223523" y="3915447"/>
              <a:ext cx="852475" cy="198940"/>
              <a:chOff x="0" y="2898"/>
              <a:chExt cx="3153" cy="736"/>
            </a:xfrm>
            <a:solidFill>
              <a:schemeClr val="accent1"/>
            </a:solidFill>
            <a:effectLst/>
          </p:grpSpPr>
          <p:sp>
            <p:nvSpPr>
              <p:cNvPr id="217" name="Freeform 59">
                <a:extLst>
                  <a:ext uri="{FF2B5EF4-FFF2-40B4-BE49-F238E27FC236}">
                    <a16:creationId xmlns:a16="http://schemas.microsoft.com/office/drawing/2014/main" id="{E4C50683-8389-184B-A916-43AD059104F1}"/>
                  </a:ext>
                </a:extLst>
              </p:cNvPr>
              <p:cNvSpPr>
                <a:spLocks/>
              </p:cNvSpPr>
              <p:nvPr/>
            </p:nvSpPr>
            <p:spPr bwMode="auto">
              <a:xfrm>
                <a:off x="2569" y="2904"/>
                <a:ext cx="584" cy="728"/>
              </a:xfrm>
              <a:custGeom>
                <a:avLst/>
                <a:gdLst>
                  <a:gd name="T0" fmla="*/ 1282 w 1291"/>
                  <a:gd name="T1" fmla="*/ 3 h 1605"/>
                  <a:gd name="T2" fmla="*/ 1156 w 1291"/>
                  <a:gd name="T3" fmla="*/ 171 h 1605"/>
                  <a:gd name="T4" fmla="*/ 504 w 1291"/>
                  <a:gd name="T5" fmla="*/ 171 h 1605"/>
                  <a:gd name="T6" fmla="*/ 351 w 1291"/>
                  <a:gd name="T7" fmla="*/ 302 h 1605"/>
                  <a:gd name="T8" fmla="*/ 331 w 1291"/>
                  <a:gd name="T9" fmla="*/ 589 h 1605"/>
                  <a:gd name="T10" fmla="*/ 431 w 1291"/>
                  <a:gd name="T11" fmla="*/ 689 h 1605"/>
                  <a:gd name="T12" fmla="*/ 1006 w 1291"/>
                  <a:gd name="T13" fmla="*/ 691 h 1605"/>
                  <a:gd name="T14" fmla="*/ 1289 w 1291"/>
                  <a:gd name="T15" fmla="*/ 966 h 1605"/>
                  <a:gd name="T16" fmla="*/ 1291 w 1291"/>
                  <a:gd name="T17" fmla="*/ 1312 h 1605"/>
                  <a:gd name="T18" fmla="*/ 992 w 1291"/>
                  <a:gd name="T19" fmla="*/ 1605 h 1605"/>
                  <a:gd name="T20" fmla="*/ 0 w 1291"/>
                  <a:gd name="T21" fmla="*/ 1605 h 1605"/>
                  <a:gd name="T22" fmla="*/ 203 w 1291"/>
                  <a:gd name="T23" fmla="*/ 1391 h 1605"/>
                  <a:gd name="T24" fmla="*/ 970 w 1291"/>
                  <a:gd name="T25" fmla="*/ 1390 h 1605"/>
                  <a:gd name="T26" fmla="*/ 1086 w 1291"/>
                  <a:gd name="T27" fmla="*/ 1262 h 1605"/>
                  <a:gd name="T28" fmla="*/ 1084 w 1291"/>
                  <a:gd name="T29" fmla="*/ 984 h 1605"/>
                  <a:gd name="T30" fmla="*/ 975 w 1291"/>
                  <a:gd name="T31" fmla="*/ 884 h 1605"/>
                  <a:gd name="T32" fmla="*/ 412 w 1291"/>
                  <a:gd name="T33" fmla="*/ 884 h 1605"/>
                  <a:gd name="T34" fmla="*/ 133 w 1291"/>
                  <a:gd name="T35" fmla="*/ 599 h 1605"/>
                  <a:gd name="T36" fmla="*/ 152 w 1291"/>
                  <a:gd name="T37" fmla="*/ 251 h 1605"/>
                  <a:gd name="T38" fmla="*/ 470 w 1291"/>
                  <a:gd name="T39" fmla="*/ 0 h 1605"/>
                  <a:gd name="T40" fmla="*/ 1282 w 1291"/>
                  <a:gd name="T41"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1" h="1605">
                    <a:moveTo>
                      <a:pt x="1282" y="3"/>
                    </a:moveTo>
                    <a:cubicBezTo>
                      <a:pt x="1282" y="3"/>
                      <a:pt x="1282" y="112"/>
                      <a:pt x="1156" y="171"/>
                    </a:cubicBezTo>
                    <a:cubicBezTo>
                      <a:pt x="1156" y="171"/>
                      <a:pt x="638" y="171"/>
                      <a:pt x="504" y="171"/>
                    </a:cubicBezTo>
                    <a:cubicBezTo>
                      <a:pt x="352" y="171"/>
                      <a:pt x="351" y="302"/>
                      <a:pt x="351" y="302"/>
                    </a:cubicBezTo>
                    <a:cubicBezTo>
                      <a:pt x="331" y="589"/>
                      <a:pt x="331" y="589"/>
                      <a:pt x="331" y="589"/>
                    </a:cubicBezTo>
                    <a:cubicBezTo>
                      <a:pt x="331" y="589"/>
                      <a:pt x="336" y="689"/>
                      <a:pt x="431" y="689"/>
                    </a:cubicBezTo>
                    <a:cubicBezTo>
                      <a:pt x="431" y="689"/>
                      <a:pt x="930" y="691"/>
                      <a:pt x="1006" y="691"/>
                    </a:cubicBezTo>
                    <a:cubicBezTo>
                      <a:pt x="1083" y="691"/>
                      <a:pt x="1289" y="747"/>
                      <a:pt x="1289" y="966"/>
                    </a:cubicBezTo>
                    <a:cubicBezTo>
                      <a:pt x="1289" y="1185"/>
                      <a:pt x="1291" y="1312"/>
                      <a:pt x="1291" y="1312"/>
                    </a:cubicBezTo>
                    <a:cubicBezTo>
                      <a:pt x="1291" y="1420"/>
                      <a:pt x="1197" y="1602"/>
                      <a:pt x="992" y="1605"/>
                    </a:cubicBezTo>
                    <a:cubicBezTo>
                      <a:pt x="0" y="1605"/>
                      <a:pt x="0" y="1605"/>
                      <a:pt x="0" y="1605"/>
                    </a:cubicBezTo>
                    <a:cubicBezTo>
                      <a:pt x="0" y="1605"/>
                      <a:pt x="37" y="1472"/>
                      <a:pt x="203" y="1391"/>
                    </a:cubicBezTo>
                    <a:cubicBezTo>
                      <a:pt x="970" y="1390"/>
                      <a:pt x="970" y="1390"/>
                      <a:pt x="970" y="1390"/>
                    </a:cubicBezTo>
                    <a:cubicBezTo>
                      <a:pt x="970" y="1390"/>
                      <a:pt x="1078" y="1378"/>
                      <a:pt x="1086" y="1262"/>
                    </a:cubicBezTo>
                    <a:cubicBezTo>
                      <a:pt x="1087" y="1255"/>
                      <a:pt x="1084" y="984"/>
                      <a:pt x="1084" y="984"/>
                    </a:cubicBezTo>
                    <a:cubicBezTo>
                      <a:pt x="1084" y="984"/>
                      <a:pt x="1079" y="884"/>
                      <a:pt x="975" y="884"/>
                    </a:cubicBezTo>
                    <a:cubicBezTo>
                      <a:pt x="883" y="884"/>
                      <a:pt x="412" y="884"/>
                      <a:pt x="412" y="884"/>
                    </a:cubicBezTo>
                    <a:cubicBezTo>
                      <a:pt x="124" y="865"/>
                      <a:pt x="133" y="599"/>
                      <a:pt x="133" y="599"/>
                    </a:cubicBezTo>
                    <a:cubicBezTo>
                      <a:pt x="152" y="251"/>
                      <a:pt x="152" y="251"/>
                      <a:pt x="152" y="251"/>
                    </a:cubicBezTo>
                    <a:cubicBezTo>
                      <a:pt x="152" y="251"/>
                      <a:pt x="185" y="5"/>
                      <a:pt x="470" y="0"/>
                    </a:cubicBezTo>
                    <a:lnTo>
                      <a:pt x="128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18" name="Freeform 60">
                <a:extLst>
                  <a:ext uri="{FF2B5EF4-FFF2-40B4-BE49-F238E27FC236}">
                    <a16:creationId xmlns:a16="http://schemas.microsoft.com/office/drawing/2014/main" id="{09F68D3F-0F9A-9D4C-B804-BA1A66345C42}"/>
                  </a:ext>
                </a:extLst>
              </p:cNvPr>
              <p:cNvSpPr>
                <a:spLocks/>
              </p:cNvSpPr>
              <p:nvPr/>
            </p:nvSpPr>
            <p:spPr bwMode="auto">
              <a:xfrm>
                <a:off x="1984" y="3036"/>
                <a:ext cx="583" cy="596"/>
              </a:xfrm>
              <a:custGeom>
                <a:avLst/>
                <a:gdLst>
                  <a:gd name="T0" fmla="*/ 858 w 1288"/>
                  <a:gd name="T1" fmla="*/ 1044 h 1315"/>
                  <a:gd name="T2" fmla="*/ 993 w 1288"/>
                  <a:gd name="T3" fmla="*/ 918 h 1315"/>
                  <a:gd name="T4" fmla="*/ 993 w 1288"/>
                  <a:gd name="T5" fmla="*/ 117 h 1315"/>
                  <a:gd name="T6" fmla="*/ 1102 w 1288"/>
                  <a:gd name="T7" fmla="*/ 0 h 1315"/>
                  <a:gd name="T8" fmla="*/ 1288 w 1288"/>
                  <a:gd name="T9" fmla="*/ 513 h 1315"/>
                  <a:gd name="T10" fmla="*/ 486 w 1288"/>
                  <a:gd name="T11" fmla="*/ 1315 h 1315"/>
                  <a:gd name="T12" fmla="*/ 0 w 1288"/>
                  <a:gd name="T13" fmla="*/ 1154 h 1315"/>
                  <a:gd name="T14" fmla="*/ 103 w 1288"/>
                  <a:gd name="T15" fmla="*/ 1043 h 1315"/>
                  <a:gd name="T16" fmla="*/ 858 w 1288"/>
                  <a:gd name="T17" fmla="*/ 104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1315">
                    <a:moveTo>
                      <a:pt x="858" y="1044"/>
                    </a:moveTo>
                    <a:cubicBezTo>
                      <a:pt x="994" y="1039"/>
                      <a:pt x="993" y="918"/>
                      <a:pt x="993" y="918"/>
                    </a:cubicBezTo>
                    <a:cubicBezTo>
                      <a:pt x="993" y="117"/>
                      <a:pt x="993" y="117"/>
                      <a:pt x="993" y="117"/>
                    </a:cubicBezTo>
                    <a:cubicBezTo>
                      <a:pt x="1102" y="0"/>
                      <a:pt x="1102" y="0"/>
                      <a:pt x="1102" y="0"/>
                    </a:cubicBezTo>
                    <a:cubicBezTo>
                      <a:pt x="1102" y="0"/>
                      <a:pt x="1288" y="203"/>
                      <a:pt x="1288" y="513"/>
                    </a:cubicBezTo>
                    <a:cubicBezTo>
                      <a:pt x="1288" y="1046"/>
                      <a:pt x="843" y="1315"/>
                      <a:pt x="486" y="1315"/>
                    </a:cubicBezTo>
                    <a:cubicBezTo>
                      <a:pt x="186" y="1315"/>
                      <a:pt x="0" y="1154"/>
                      <a:pt x="0" y="1154"/>
                    </a:cubicBezTo>
                    <a:cubicBezTo>
                      <a:pt x="103" y="1043"/>
                      <a:pt x="103" y="1043"/>
                      <a:pt x="103" y="1043"/>
                    </a:cubicBezTo>
                    <a:lnTo>
                      <a:pt x="858"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19" name="Freeform 61">
                <a:extLst>
                  <a:ext uri="{FF2B5EF4-FFF2-40B4-BE49-F238E27FC236}">
                    <a16:creationId xmlns:a16="http://schemas.microsoft.com/office/drawing/2014/main" id="{0D3475B1-070F-8744-8855-026AF101D4D9}"/>
                  </a:ext>
                </a:extLst>
              </p:cNvPr>
              <p:cNvSpPr>
                <a:spLocks/>
              </p:cNvSpPr>
              <p:nvPr/>
            </p:nvSpPr>
            <p:spPr bwMode="auto">
              <a:xfrm>
                <a:off x="2404" y="2994"/>
                <a:ext cx="58" cy="58"/>
              </a:xfrm>
              <a:custGeom>
                <a:avLst/>
                <a:gdLst>
                  <a:gd name="T0" fmla="*/ 128 w 128"/>
                  <a:gd name="T1" fmla="*/ 46 h 129"/>
                  <a:gd name="T2" fmla="*/ 79 w 128"/>
                  <a:gd name="T3" fmla="*/ 0 h 129"/>
                  <a:gd name="T4" fmla="*/ 0 w 128"/>
                  <a:gd name="T5" fmla="*/ 82 h 129"/>
                  <a:gd name="T6" fmla="*/ 26 w 128"/>
                  <a:gd name="T7" fmla="*/ 101 h 129"/>
                  <a:gd name="T8" fmla="*/ 49 w 128"/>
                  <a:gd name="T9" fmla="*/ 129 h 129"/>
                  <a:gd name="T10" fmla="*/ 128 w 128"/>
                  <a:gd name="T11" fmla="*/ 46 h 129"/>
                </a:gdLst>
                <a:ahLst/>
                <a:cxnLst>
                  <a:cxn ang="0">
                    <a:pos x="T0" y="T1"/>
                  </a:cxn>
                  <a:cxn ang="0">
                    <a:pos x="T2" y="T3"/>
                  </a:cxn>
                  <a:cxn ang="0">
                    <a:pos x="T4" y="T5"/>
                  </a:cxn>
                  <a:cxn ang="0">
                    <a:pos x="T6" y="T7"/>
                  </a:cxn>
                  <a:cxn ang="0">
                    <a:pos x="T8" y="T9"/>
                  </a:cxn>
                  <a:cxn ang="0">
                    <a:pos x="T10" y="T11"/>
                  </a:cxn>
                </a:cxnLst>
                <a:rect l="0" t="0" r="r" b="b"/>
                <a:pathLst>
                  <a:path w="128" h="129">
                    <a:moveTo>
                      <a:pt x="128" y="46"/>
                    </a:moveTo>
                    <a:cubicBezTo>
                      <a:pt x="116" y="28"/>
                      <a:pt x="79" y="0"/>
                      <a:pt x="79" y="0"/>
                    </a:cubicBezTo>
                    <a:cubicBezTo>
                      <a:pt x="0" y="82"/>
                      <a:pt x="0" y="82"/>
                      <a:pt x="0" y="82"/>
                    </a:cubicBezTo>
                    <a:cubicBezTo>
                      <a:pt x="0" y="82"/>
                      <a:pt x="18" y="92"/>
                      <a:pt x="26" y="101"/>
                    </a:cubicBezTo>
                    <a:cubicBezTo>
                      <a:pt x="34" y="109"/>
                      <a:pt x="49" y="129"/>
                      <a:pt x="49" y="129"/>
                    </a:cubicBez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0" name="Freeform 62">
                <a:extLst>
                  <a:ext uri="{FF2B5EF4-FFF2-40B4-BE49-F238E27FC236}">
                    <a16:creationId xmlns:a16="http://schemas.microsoft.com/office/drawing/2014/main" id="{A601ED2C-C702-F341-895F-237F8CA24CC7}"/>
                  </a:ext>
                </a:extLst>
              </p:cNvPr>
              <p:cNvSpPr>
                <a:spLocks/>
              </p:cNvSpPr>
              <p:nvPr/>
            </p:nvSpPr>
            <p:spPr bwMode="auto">
              <a:xfrm>
                <a:off x="1842" y="2904"/>
                <a:ext cx="576" cy="590"/>
              </a:xfrm>
              <a:custGeom>
                <a:avLst/>
                <a:gdLst>
                  <a:gd name="T0" fmla="*/ 1166 w 1272"/>
                  <a:gd name="T1" fmla="*/ 265 h 1301"/>
                  <a:gd name="T2" fmla="*/ 1167 w 1272"/>
                  <a:gd name="T3" fmla="*/ 262 h 1301"/>
                  <a:gd name="T4" fmla="*/ 1272 w 1272"/>
                  <a:gd name="T5" fmla="*/ 154 h 1301"/>
                  <a:gd name="T6" fmla="*/ 800 w 1272"/>
                  <a:gd name="T7" fmla="*/ 0 h 1301"/>
                  <a:gd name="T8" fmla="*/ 0 w 1272"/>
                  <a:gd name="T9" fmla="*/ 806 h 1301"/>
                  <a:gd name="T10" fmla="*/ 175 w 1272"/>
                  <a:gd name="T11" fmla="*/ 1301 h 1301"/>
                  <a:gd name="T12" fmla="*/ 285 w 1272"/>
                  <a:gd name="T13" fmla="*/ 1183 h 1301"/>
                  <a:gd name="T14" fmla="*/ 284 w 1272"/>
                  <a:gd name="T15" fmla="*/ 392 h 1301"/>
                  <a:gd name="T16" fmla="*/ 411 w 1272"/>
                  <a:gd name="T17" fmla="*/ 265 h 1301"/>
                  <a:gd name="T18" fmla="*/ 1166 w 1272"/>
                  <a:gd name="T19" fmla="*/ 265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1301">
                    <a:moveTo>
                      <a:pt x="1166" y="265"/>
                    </a:moveTo>
                    <a:cubicBezTo>
                      <a:pt x="1167" y="262"/>
                      <a:pt x="1167" y="262"/>
                      <a:pt x="1167" y="262"/>
                    </a:cubicBezTo>
                    <a:cubicBezTo>
                      <a:pt x="1272" y="154"/>
                      <a:pt x="1272" y="154"/>
                      <a:pt x="1272" y="154"/>
                    </a:cubicBezTo>
                    <a:cubicBezTo>
                      <a:pt x="1272" y="154"/>
                      <a:pt x="1079" y="0"/>
                      <a:pt x="800" y="0"/>
                    </a:cubicBezTo>
                    <a:cubicBezTo>
                      <a:pt x="463" y="0"/>
                      <a:pt x="0" y="242"/>
                      <a:pt x="0" y="806"/>
                    </a:cubicBezTo>
                    <a:cubicBezTo>
                      <a:pt x="0" y="1105"/>
                      <a:pt x="175" y="1301"/>
                      <a:pt x="175" y="1301"/>
                    </a:cubicBezTo>
                    <a:cubicBezTo>
                      <a:pt x="285" y="1183"/>
                      <a:pt x="285" y="1183"/>
                      <a:pt x="285" y="1183"/>
                    </a:cubicBezTo>
                    <a:cubicBezTo>
                      <a:pt x="284" y="392"/>
                      <a:pt x="284" y="392"/>
                      <a:pt x="284" y="392"/>
                    </a:cubicBezTo>
                    <a:cubicBezTo>
                      <a:pt x="299" y="263"/>
                      <a:pt x="411" y="265"/>
                      <a:pt x="411" y="265"/>
                    </a:cubicBezTo>
                    <a:cubicBezTo>
                      <a:pt x="1166" y="265"/>
                      <a:pt x="1166" y="265"/>
                      <a:pt x="1166"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1" name="Freeform 63">
                <a:extLst>
                  <a:ext uri="{FF2B5EF4-FFF2-40B4-BE49-F238E27FC236}">
                    <a16:creationId xmlns:a16="http://schemas.microsoft.com/office/drawing/2014/main" id="{A2950404-5382-C04F-BE99-88B79823BFBE}"/>
                  </a:ext>
                </a:extLst>
              </p:cNvPr>
              <p:cNvSpPr>
                <a:spLocks/>
              </p:cNvSpPr>
              <p:nvPr/>
            </p:nvSpPr>
            <p:spPr bwMode="auto">
              <a:xfrm>
                <a:off x="1941" y="3479"/>
                <a:ext cx="56" cy="59"/>
              </a:xfrm>
              <a:custGeom>
                <a:avLst/>
                <a:gdLst>
                  <a:gd name="T0" fmla="*/ 80 w 125"/>
                  <a:gd name="T1" fmla="*/ 0 h 131"/>
                  <a:gd name="T2" fmla="*/ 125 w 125"/>
                  <a:gd name="T3" fmla="*/ 51 h 131"/>
                  <a:gd name="T4" fmla="*/ 48 w 125"/>
                  <a:gd name="T5" fmla="*/ 131 h 131"/>
                  <a:gd name="T6" fmla="*/ 0 w 125"/>
                  <a:gd name="T7" fmla="*/ 84 h 131"/>
                  <a:gd name="T8" fmla="*/ 80 w 125"/>
                  <a:gd name="T9" fmla="*/ 0 h 131"/>
                </a:gdLst>
                <a:ahLst/>
                <a:cxnLst>
                  <a:cxn ang="0">
                    <a:pos x="T0" y="T1"/>
                  </a:cxn>
                  <a:cxn ang="0">
                    <a:pos x="T2" y="T3"/>
                  </a:cxn>
                  <a:cxn ang="0">
                    <a:pos x="T4" y="T5"/>
                  </a:cxn>
                  <a:cxn ang="0">
                    <a:pos x="T6" y="T7"/>
                  </a:cxn>
                  <a:cxn ang="0">
                    <a:pos x="T8" y="T9"/>
                  </a:cxn>
                </a:cxnLst>
                <a:rect l="0" t="0" r="r" b="b"/>
                <a:pathLst>
                  <a:path w="125" h="131">
                    <a:moveTo>
                      <a:pt x="80" y="0"/>
                    </a:moveTo>
                    <a:cubicBezTo>
                      <a:pt x="80" y="0"/>
                      <a:pt x="84" y="23"/>
                      <a:pt x="125" y="51"/>
                    </a:cubicBezTo>
                    <a:cubicBezTo>
                      <a:pt x="48" y="131"/>
                      <a:pt x="48" y="131"/>
                      <a:pt x="48" y="131"/>
                    </a:cubicBezTo>
                    <a:cubicBezTo>
                      <a:pt x="48" y="131"/>
                      <a:pt x="5" y="93"/>
                      <a:pt x="0" y="84"/>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2" name="Freeform 64">
                <a:extLst>
                  <a:ext uri="{FF2B5EF4-FFF2-40B4-BE49-F238E27FC236}">
                    <a16:creationId xmlns:a16="http://schemas.microsoft.com/office/drawing/2014/main" id="{954F0C20-C5EF-3641-8A46-9DB2B1DE991B}"/>
                  </a:ext>
                </a:extLst>
              </p:cNvPr>
              <p:cNvSpPr>
                <a:spLocks/>
              </p:cNvSpPr>
              <p:nvPr/>
            </p:nvSpPr>
            <p:spPr bwMode="auto">
              <a:xfrm>
                <a:off x="1356" y="2907"/>
                <a:ext cx="555" cy="724"/>
              </a:xfrm>
              <a:custGeom>
                <a:avLst/>
                <a:gdLst>
                  <a:gd name="T0" fmla="*/ 0 w 1229"/>
                  <a:gd name="T1" fmla="*/ 0 h 1598"/>
                  <a:gd name="T2" fmla="*/ 0 w 1229"/>
                  <a:gd name="T3" fmla="*/ 1374 h 1598"/>
                  <a:gd name="T4" fmla="*/ 198 w 1229"/>
                  <a:gd name="T5" fmla="*/ 1598 h 1598"/>
                  <a:gd name="T6" fmla="*/ 1229 w 1229"/>
                  <a:gd name="T7" fmla="*/ 1598 h 1598"/>
                  <a:gd name="T8" fmla="*/ 1022 w 1229"/>
                  <a:gd name="T9" fmla="*/ 1375 h 1598"/>
                  <a:gd name="T10" fmla="*/ 341 w 1229"/>
                  <a:gd name="T11" fmla="*/ 1374 h 1598"/>
                  <a:gd name="T12" fmla="*/ 233 w 1229"/>
                  <a:gd name="T13" fmla="*/ 1136 h 1598"/>
                  <a:gd name="T14" fmla="*/ 233 w 1229"/>
                  <a:gd name="T15" fmla="*/ 226 h 1598"/>
                  <a:gd name="T16" fmla="*/ 0 w 1229"/>
                  <a:gd name="T17"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1598">
                    <a:moveTo>
                      <a:pt x="0" y="0"/>
                    </a:moveTo>
                    <a:cubicBezTo>
                      <a:pt x="0" y="0"/>
                      <a:pt x="0" y="1149"/>
                      <a:pt x="0" y="1374"/>
                    </a:cubicBezTo>
                    <a:cubicBezTo>
                      <a:pt x="0" y="1598"/>
                      <a:pt x="198" y="1598"/>
                      <a:pt x="198" y="1598"/>
                    </a:cubicBezTo>
                    <a:cubicBezTo>
                      <a:pt x="198" y="1598"/>
                      <a:pt x="1229" y="1598"/>
                      <a:pt x="1229" y="1598"/>
                    </a:cubicBezTo>
                    <a:cubicBezTo>
                      <a:pt x="1229" y="1598"/>
                      <a:pt x="1215" y="1375"/>
                      <a:pt x="1022" y="1375"/>
                    </a:cubicBezTo>
                    <a:cubicBezTo>
                      <a:pt x="822" y="1375"/>
                      <a:pt x="341" y="1374"/>
                      <a:pt x="341" y="1374"/>
                    </a:cubicBezTo>
                    <a:cubicBezTo>
                      <a:pt x="222" y="1374"/>
                      <a:pt x="233" y="1238"/>
                      <a:pt x="233" y="1136"/>
                    </a:cubicBezTo>
                    <a:cubicBezTo>
                      <a:pt x="233" y="1036"/>
                      <a:pt x="233" y="409"/>
                      <a:pt x="233" y="226"/>
                    </a:cubicBezTo>
                    <a:cubicBezTo>
                      <a:pt x="233" y="1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3" name="Freeform 65">
                <a:extLst>
                  <a:ext uri="{FF2B5EF4-FFF2-40B4-BE49-F238E27FC236}">
                    <a16:creationId xmlns:a16="http://schemas.microsoft.com/office/drawing/2014/main" id="{E5AD82FC-8250-764B-BA57-632FC64EBF66}"/>
                  </a:ext>
                </a:extLst>
              </p:cNvPr>
              <p:cNvSpPr>
                <a:spLocks/>
              </p:cNvSpPr>
              <p:nvPr/>
            </p:nvSpPr>
            <p:spPr bwMode="auto">
              <a:xfrm>
                <a:off x="0" y="2903"/>
                <a:ext cx="681" cy="728"/>
              </a:xfrm>
              <a:custGeom>
                <a:avLst/>
                <a:gdLst>
                  <a:gd name="T0" fmla="*/ 898 w 1506"/>
                  <a:gd name="T1" fmla="*/ 213 h 1607"/>
                  <a:gd name="T2" fmla="*/ 866 w 1506"/>
                  <a:gd name="T3" fmla="*/ 286 h 1607"/>
                  <a:gd name="T4" fmla="*/ 866 w 1506"/>
                  <a:gd name="T5" fmla="*/ 1607 h 1607"/>
                  <a:gd name="T6" fmla="*/ 635 w 1506"/>
                  <a:gd name="T7" fmla="*/ 1380 h 1607"/>
                  <a:gd name="T8" fmla="*/ 635 w 1506"/>
                  <a:gd name="T9" fmla="*/ 287 h 1607"/>
                  <a:gd name="T10" fmla="*/ 608 w 1506"/>
                  <a:gd name="T11" fmla="*/ 216 h 1607"/>
                  <a:gd name="T12" fmla="*/ 536 w 1506"/>
                  <a:gd name="T13" fmla="*/ 188 h 1607"/>
                  <a:gd name="T14" fmla="*/ 253 w 1506"/>
                  <a:gd name="T15" fmla="*/ 188 h 1607"/>
                  <a:gd name="T16" fmla="*/ 0 w 1506"/>
                  <a:gd name="T17" fmla="*/ 0 h 1607"/>
                  <a:gd name="T18" fmla="*/ 1506 w 1506"/>
                  <a:gd name="T19" fmla="*/ 0 h 1607"/>
                  <a:gd name="T20" fmla="*/ 1253 w 1506"/>
                  <a:gd name="T21" fmla="*/ 190 h 1607"/>
                  <a:gd name="T22" fmla="*/ 965 w 1506"/>
                  <a:gd name="T23" fmla="*/ 188 h 1607"/>
                  <a:gd name="T24" fmla="*/ 898 w 1506"/>
                  <a:gd name="T25" fmla="*/ 21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6" h="1607">
                    <a:moveTo>
                      <a:pt x="898" y="213"/>
                    </a:moveTo>
                    <a:cubicBezTo>
                      <a:pt x="868" y="241"/>
                      <a:pt x="866" y="286"/>
                      <a:pt x="866" y="286"/>
                    </a:cubicBezTo>
                    <a:cubicBezTo>
                      <a:pt x="866" y="1607"/>
                      <a:pt x="866" y="1607"/>
                      <a:pt x="866" y="1607"/>
                    </a:cubicBezTo>
                    <a:cubicBezTo>
                      <a:pt x="866" y="1607"/>
                      <a:pt x="635" y="1596"/>
                      <a:pt x="635" y="1380"/>
                    </a:cubicBezTo>
                    <a:cubicBezTo>
                      <a:pt x="635" y="1206"/>
                      <a:pt x="635" y="287"/>
                      <a:pt x="635" y="287"/>
                    </a:cubicBezTo>
                    <a:cubicBezTo>
                      <a:pt x="635" y="287"/>
                      <a:pt x="639" y="255"/>
                      <a:pt x="608" y="216"/>
                    </a:cubicBezTo>
                    <a:cubicBezTo>
                      <a:pt x="582" y="182"/>
                      <a:pt x="536" y="188"/>
                      <a:pt x="536" y="188"/>
                    </a:cubicBezTo>
                    <a:cubicBezTo>
                      <a:pt x="536" y="188"/>
                      <a:pt x="365" y="188"/>
                      <a:pt x="253" y="188"/>
                    </a:cubicBezTo>
                    <a:cubicBezTo>
                      <a:pt x="26" y="188"/>
                      <a:pt x="0" y="0"/>
                      <a:pt x="0" y="0"/>
                    </a:cubicBezTo>
                    <a:cubicBezTo>
                      <a:pt x="1506" y="0"/>
                      <a:pt x="1506" y="0"/>
                      <a:pt x="1506" y="0"/>
                    </a:cubicBezTo>
                    <a:cubicBezTo>
                      <a:pt x="1506" y="0"/>
                      <a:pt x="1472" y="190"/>
                      <a:pt x="1253" y="190"/>
                    </a:cubicBezTo>
                    <a:cubicBezTo>
                      <a:pt x="965" y="188"/>
                      <a:pt x="965" y="188"/>
                      <a:pt x="965" y="188"/>
                    </a:cubicBezTo>
                    <a:cubicBezTo>
                      <a:pt x="965" y="188"/>
                      <a:pt x="927" y="185"/>
                      <a:pt x="89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4" name="Freeform 66">
                <a:extLst>
                  <a:ext uri="{FF2B5EF4-FFF2-40B4-BE49-F238E27FC236}">
                    <a16:creationId xmlns:a16="http://schemas.microsoft.com/office/drawing/2014/main" id="{68741DE2-9B8F-1D43-BB33-712B90B7C1E2}"/>
                  </a:ext>
                </a:extLst>
              </p:cNvPr>
              <p:cNvSpPr>
                <a:spLocks/>
              </p:cNvSpPr>
              <p:nvPr/>
            </p:nvSpPr>
            <p:spPr bwMode="auto">
              <a:xfrm>
                <a:off x="654" y="2898"/>
                <a:ext cx="617" cy="736"/>
              </a:xfrm>
              <a:custGeom>
                <a:avLst/>
                <a:gdLst>
                  <a:gd name="T0" fmla="*/ 756 w 1364"/>
                  <a:gd name="T1" fmla="*/ 188 h 1624"/>
                  <a:gd name="T2" fmla="*/ 326 w 1364"/>
                  <a:gd name="T3" fmla="*/ 188 h 1624"/>
                  <a:gd name="T4" fmla="*/ 200 w 1364"/>
                  <a:gd name="T5" fmla="*/ 15 h 1624"/>
                  <a:gd name="T6" fmla="*/ 636 w 1364"/>
                  <a:gd name="T7" fmla="*/ 15 h 1624"/>
                  <a:gd name="T8" fmla="*/ 766 w 1364"/>
                  <a:gd name="T9" fmla="*/ 13 h 1624"/>
                  <a:gd name="T10" fmla="*/ 1362 w 1364"/>
                  <a:gd name="T11" fmla="*/ 450 h 1624"/>
                  <a:gd name="T12" fmla="*/ 1364 w 1364"/>
                  <a:gd name="T13" fmla="*/ 1619 h 1624"/>
                  <a:gd name="T14" fmla="*/ 1190 w 1364"/>
                  <a:gd name="T15" fmla="*/ 1527 h 1624"/>
                  <a:gd name="T16" fmla="*/ 978 w 1364"/>
                  <a:gd name="T17" fmla="*/ 1617 h 1624"/>
                  <a:gd name="T18" fmla="*/ 361 w 1364"/>
                  <a:gd name="T19" fmla="*/ 1617 h 1624"/>
                  <a:gd name="T20" fmla="*/ 35 w 1364"/>
                  <a:gd name="T21" fmla="*/ 1390 h 1624"/>
                  <a:gd name="T22" fmla="*/ 52 w 1364"/>
                  <a:gd name="T23" fmla="*/ 1035 h 1624"/>
                  <a:gd name="T24" fmla="*/ 505 w 1364"/>
                  <a:gd name="T25" fmla="*/ 670 h 1624"/>
                  <a:gd name="T26" fmla="*/ 1090 w 1364"/>
                  <a:gd name="T27" fmla="*/ 670 h 1624"/>
                  <a:gd name="T28" fmla="*/ 1090 w 1364"/>
                  <a:gd name="T29" fmla="*/ 865 h 1624"/>
                  <a:gd name="T30" fmla="*/ 567 w 1364"/>
                  <a:gd name="T31" fmla="*/ 865 h 1624"/>
                  <a:gd name="T32" fmla="*/ 450 w 1364"/>
                  <a:gd name="T33" fmla="*/ 1427 h 1624"/>
                  <a:gd name="T34" fmla="*/ 923 w 1364"/>
                  <a:gd name="T35" fmla="*/ 1427 h 1624"/>
                  <a:gd name="T36" fmla="*/ 1150 w 1364"/>
                  <a:gd name="T37" fmla="*/ 1213 h 1624"/>
                  <a:gd name="T38" fmla="*/ 1152 w 1364"/>
                  <a:gd name="T39" fmla="*/ 865 h 1624"/>
                  <a:gd name="T40" fmla="*/ 1152 w 1364"/>
                  <a:gd name="T41" fmla="*/ 670 h 1624"/>
                  <a:gd name="T42" fmla="*/ 1150 w 1364"/>
                  <a:gd name="T43" fmla="*/ 435 h 1624"/>
                  <a:gd name="T44" fmla="*/ 906 w 1364"/>
                  <a:gd name="T45" fmla="*/ 187 h 1624"/>
                  <a:gd name="T46" fmla="*/ 756 w 1364"/>
                  <a:gd name="T47" fmla="*/ 18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4" h="1624">
                    <a:moveTo>
                      <a:pt x="756" y="188"/>
                    </a:moveTo>
                    <a:cubicBezTo>
                      <a:pt x="557" y="188"/>
                      <a:pt x="326" y="188"/>
                      <a:pt x="326" y="188"/>
                    </a:cubicBezTo>
                    <a:cubicBezTo>
                      <a:pt x="326" y="188"/>
                      <a:pt x="221" y="146"/>
                      <a:pt x="200" y="15"/>
                    </a:cubicBezTo>
                    <a:cubicBezTo>
                      <a:pt x="200" y="15"/>
                      <a:pt x="420" y="15"/>
                      <a:pt x="636" y="15"/>
                    </a:cubicBezTo>
                    <a:cubicBezTo>
                      <a:pt x="766" y="13"/>
                      <a:pt x="766" y="13"/>
                      <a:pt x="766" y="13"/>
                    </a:cubicBezTo>
                    <a:cubicBezTo>
                      <a:pt x="1271" y="0"/>
                      <a:pt x="1361" y="226"/>
                      <a:pt x="1362" y="450"/>
                    </a:cubicBezTo>
                    <a:cubicBezTo>
                      <a:pt x="1364" y="1619"/>
                      <a:pt x="1364" y="1619"/>
                      <a:pt x="1364" y="1619"/>
                    </a:cubicBezTo>
                    <a:cubicBezTo>
                      <a:pt x="1364" y="1619"/>
                      <a:pt x="1251" y="1590"/>
                      <a:pt x="1190" y="1527"/>
                    </a:cubicBezTo>
                    <a:cubicBezTo>
                      <a:pt x="1190" y="1527"/>
                      <a:pt x="1140" y="1608"/>
                      <a:pt x="978" y="1617"/>
                    </a:cubicBezTo>
                    <a:cubicBezTo>
                      <a:pt x="837" y="1624"/>
                      <a:pt x="446" y="1617"/>
                      <a:pt x="361" y="1617"/>
                    </a:cubicBezTo>
                    <a:cubicBezTo>
                      <a:pt x="227" y="1617"/>
                      <a:pt x="77" y="1549"/>
                      <a:pt x="35" y="1390"/>
                    </a:cubicBezTo>
                    <a:cubicBezTo>
                      <a:pt x="0" y="1255"/>
                      <a:pt x="20" y="1111"/>
                      <a:pt x="52" y="1035"/>
                    </a:cubicBezTo>
                    <a:cubicBezTo>
                      <a:pt x="102" y="915"/>
                      <a:pt x="250" y="670"/>
                      <a:pt x="505" y="670"/>
                    </a:cubicBezTo>
                    <a:cubicBezTo>
                      <a:pt x="665" y="670"/>
                      <a:pt x="1090" y="670"/>
                      <a:pt x="1090" y="670"/>
                    </a:cubicBezTo>
                    <a:cubicBezTo>
                      <a:pt x="1090" y="865"/>
                      <a:pt x="1090" y="865"/>
                      <a:pt x="1090" y="865"/>
                    </a:cubicBezTo>
                    <a:cubicBezTo>
                      <a:pt x="567" y="865"/>
                      <a:pt x="567" y="865"/>
                      <a:pt x="567" y="865"/>
                    </a:cubicBezTo>
                    <a:cubicBezTo>
                      <a:pt x="178" y="841"/>
                      <a:pt x="86" y="1469"/>
                      <a:pt x="450" y="1427"/>
                    </a:cubicBezTo>
                    <a:cubicBezTo>
                      <a:pt x="923" y="1427"/>
                      <a:pt x="923" y="1427"/>
                      <a:pt x="923" y="1427"/>
                    </a:cubicBezTo>
                    <a:cubicBezTo>
                      <a:pt x="1142" y="1427"/>
                      <a:pt x="1150" y="1213"/>
                      <a:pt x="1150" y="1213"/>
                    </a:cubicBezTo>
                    <a:cubicBezTo>
                      <a:pt x="1152" y="865"/>
                      <a:pt x="1152" y="865"/>
                      <a:pt x="1152" y="865"/>
                    </a:cubicBezTo>
                    <a:cubicBezTo>
                      <a:pt x="1152" y="670"/>
                      <a:pt x="1152" y="670"/>
                      <a:pt x="1152" y="670"/>
                    </a:cubicBezTo>
                    <a:cubicBezTo>
                      <a:pt x="1150" y="435"/>
                      <a:pt x="1150" y="435"/>
                      <a:pt x="1150" y="435"/>
                    </a:cubicBezTo>
                    <a:cubicBezTo>
                      <a:pt x="1150" y="230"/>
                      <a:pt x="946" y="188"/>
                      <a:pt x="906" y="187"/>
                    </a:cubicBezTo>
                    <a:cubicBezTo>
                      <a:pt x="859" y="186"/>
                      <a:pt x="756" y="188"/>
                      <a:pt x="756"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grpSp>
        <p:grpSp>
          <p:nvGrpSpPr>
            <p:cNvPr id="16" name="Group 15">
              <a:extLst>
                <a:ext uri="{FF2B5EF4-FFF2-40B4-BE49-F238E27FC236}">
                  <a16:creationId xmlns:a16="http://schemas.microsoft.com/office/drawing/2014/main" id="{FE94B786-DBA8-1C41-B05F-05DB8F2E5EF2}"/>
                </a:ext>
              </a:extLst>
            </p:cNvPr>
            <p:cNvGrpSpPr/>
            <p:nvPr/>
          </p:nvGrpSpPr>
          <p:grpSpPr>
            <a:xfrm>
              <a:off x="8051023" y="965531"/>
              <a:ext cx="2698644" cy="647855"/>
              <a:chOff x="6908704" y="997413"/>
              <a:chExt cx="2698644" cy="647855"/>
            </a:xfrm>
          </p:grpSpPr>
          <p:pic>
            <p:nvPicPr>
              <p:cNvPr id="225" name="Picture 224">
                <a:extLst>
                  <a:ext uri="{FF2B5EF4-FFF2-40B4-BE49-F238E27FC236}">
                    <a16:creationId xmlns:a16="http://schemas.microsoft.com/office/drawing/2014/main" id="{73661D77-CAC2-2A4E-B3AA-A796FE0D20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704" y="997413"/>
                <a:ext cx="2474688" cy="548822"/>
              </a:xfrm>
              <a:prstGeom prst="rect">
                <a:avLst/>
              </a:prstGeom>
            </p:spPr>
          </p:pic>
          <p:sp>
            <p:nvSpPr>
              <p:cNvPr id="7" name="TextBox 6">
                <a:extLst>
                  <a:ext uri="{FF2B5EF4-FFF2-40B4-BE49-F238E27FC236}">
                    <a16:creationId xmlns:a16="http://schemas.microsoft.com/office/drawing/2014/main" id="{BEEA91A9-C5DE-6944-B108-7C9B3A0A1508}"/>
                  </a:ext>
                </a:extLst>
              </p:cNvPr>
              <p:cNvSpPr txBox="1"/>
              <p:nvPr/>
            </p:nvSpPr>
            <p:spPr>
              <a:xfrm>
                <a:off x="7426631" y="1116210"/>
                <a:ext cx="2180717" cy="529058"/>
              </a:xfrm>
              <a:prstGeom prst="rect">
                <a:avLst/>
              </a:prstGeom>
              <a:noFill/>
            </p:spPr>
            <p:txBody>
              <a:bodyPr wrap="square" rtlCol="0">
                <a:spAutoFit/>
              </a:bodyPr>
              <a:lstStyle/>
              <a:p>
                <a:r>
                  <a:rPr lang="en-US" sz="2400" dirty="0">
                    <a:latin typeface="+mj-lt"/>
                  </a:rPr>
                  <a:t>DESIGNED</a:t>
                </a:r>
              </a:p>
            </p:txBody>
          </p:sp>
        </p:grpSp>
      </p:grpSp>
      <p:sp>
        <p:nvSpPr>
          <p:cNvPr id="187" name="Rectangle 4">
            <a:extLst>
              <a:ext uri="{FF2B5EF4-FFF2-40B4-BE49-F238E27FC236}">
                <a16:creationId xmlns:a16="http://schemas.microsoft.com/office/drawing/2014/main" id="{C67FF60E-E407-447F-989C-7A70E092D575}"/>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
        <p:nvSpPr>
          <p:cNvPr id="188" name="Title 2">
            <a:extLst>
              <a:ext uri="{FF2B5EF4-FFF2-40B4-BE49-F238E27FC236}">
                <a16:creationId xmlns:a16="http://schemas.microsoft.com/office/drawing/2014/main" id="{341A3C1F-10FE-455D-812D-73A02DB41990}"/>
              </a:ext>
            </a:extLst>
          </p:cNvPr>
          <p:cNvSpPr txBox="1">
            <a:spLocks/>
          </p:cNvSpPr>
          <p:nvPr/>
        </p:nvSpPr>
        <p:spPr>
          <a:xfrm>
            <a:off x="640080" y="419802"/>
            <a:ext cx="11127317" cy="975783"/>
          </a:xfrm>
          <a:prstGeom prst="rect">
            <a:avLst/>
          </a:prstGeom>
        </p:spPr>
        <p:txBody>
          <a:bodyPr/>
          <a:lst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2239"/>
            <a:r>
              <a:rPr lang="en-US" sz="3200" b="1" dirty="0">
                <a:sym typeface="Arial"/>
              </a:rPr>
              <a:t>Always-On Business Using Cloud Delivered IT</a:t>
            </a:r>
            <a:endParaRPr lang="en-US" sz="3200" b="1" dirty="0">
              <a:latin typeface="CiscoSansTT ExtraLight"/>
              <a:sym typeface="Arial"/>
            </a:endParaRPr>
          </a:p>
        </p:txBody>
      </p:sp>
    </p:spTree>
    <p:extLst>
      <p:ext uri="{BB962C8B-B14F-4D97-AF65-F5344CB8AC3E}">
        <p14:creationId xmlns:p14="http://schemas.microsoft.com/office/powerpoint/2010/main" val="4109071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415"/>
          <p:cNvSpPr txBox="1">
            <a:spLocks noGrp="1"/>
          </p:cNvSpPr>
          <p:nvPr>
            <p:ph type="title"/>
          </p:nvPr>
        </p:nvSpPr>
        <p:spPr>
          <a:xfrm>
            <a:off x="593600" y="532523"/>
            <a:ext cx="5234503" cy="698868"/>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US" sz="3200" b="1" dirty="0"/>
              <a:t>Secure Authentication</a:t>
            </a:r>
          </a:p>
        </p:txBody>
      </p:sp>
      <p:sp>
        <p:nvSpPr>
          <p:cNvPr id="6" name="Freeform 5"/>
          <p:cNvSpPr/>
          <p:nvPr/>
        </p:nvSpPr>
        <p:spPr>
          <a:xfrm>
            <a:off x="13927" y="1653874"/>
            <a:ext cx="5821304" cy="1254038"/>
          </a:xfrm>
          <a:custGeom>
            <a:avLst/>
            <a:gdLst>
              <a:gd name="connsiteX0" fmla="*/ 15453 w 4577541"/>
              <a:gd name="connsiteY0" fmla="*/ 0 h 840726"/>
              <a:gd name="connsiteX1" fmla="*/ 4157178 w 4577541"/>
              <a:gd name="connsiteY1" fmla="*/ 0 h 840726"/>
              <a:gd name="connsiteX2" fmla="*/ 4577541 w 4577541"/>
              <a:gd name="connsiteY2" fmla="*/ 420363 h 840726"/>
              <a:gd name="connsiteX3" fmla="*/ 4577540 w 4577541"/>
              <a:gd name="connsiteY3" fmla="*/ 420363 h 840726"/>
              <a:gd name="connsiteX4" fmla="*/ 4157177 w 4577541"/>
              <a:gd name="connsiteY4" fmla="*/ 840726 h 840726"/>
              <a:gd name="connsiteX5" fmla="*/ 15453 w 4577541"/>
              <a:gd name="connsiteY5" fmla="*/ 840725 h 840726"/>
              <a:gd name="connsiteX6" fmla="*/ 0 w 4577541"/>
              <a:gd name="connsiteY6" fmla="*/ 839167 h 840726"/>
              <a:gd name="connsiteX7" fmla="*/ 0 w 4577541"/>
              <a:gd name="connsiteY7" fmla="*/ 1558 h 84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7541" h="840726">
                <a:moveTo>
                  <a:pt x="15453" y="0"/>
                </a:moveTo>
                <a:lnTo>
                  <a:pt x="4157178" y="0"/>
                </a:lnTo>
                <a:cubicBezTo>
                  <a:pt x="4389338" y="0"/>
                  <a:pt x="4577541" y="188203"/>
                  <a:pt x="4577541" y="420363"/>
                </a:cubicBezTo>
                <a:lnTo>
                  <a:pt x="4577540" y="420363"/>
                </a:lnTo>
                <a:cubicBezTo>
                  <a:pt x="4577540" y="652523"/>
                  <a:pt x="4389337" y="840726"/>
                  <a:pt x="4157177" y="840726"/>
                </a:cubicBezTo>
                <a:lnTo>
                  <a:pt x="15453" y="840725"/>
                </a:lnTo>
                <a:lnTo>
                  <a:pt x="0" y="839167"/>
                </a:lnTo>
                <a:lnTo>
                  <a:pt x="0" y="1558"/>
                </a:lnTo>
                <a:close/>
              </a:path>
            </a:pathLst>
          </a:custGeom>
          <a:solidFill>
            <a:schemeClr val="accent1"/>
          </a:solidFill>
          <a:ln w="19050" cap="flat" cmpd="sng">
            <a:noFill/>
            <a:prstDash val="solid"/>
            <a:round/>
            <a:headEnd type="none" w="sm" len="sm"/>
            <a:tailEnd type="none" w="sm" len="sm"/>
          </a:ln>
        </p:spPr>
        <p:txBody>
          <a:bodyPr spcFirstLastPara="1" wrap="square" lIns="121900" tIns="121920" rIns="487680" bIns="121900" anchor="ctr" anchorCtr="0">
            <a:noAutofit/>
          </a:bodyPr>
          <a:lstStyle/>
          <a:p>
            <a:pPr marL="461411" algn="r" defTabSz="609570">
              <a:buClr>
                <a:srgbClr val="282828"/>
              </a:buClr>
              <a:buSzPts val="1100"/>
              <a:defRPr/>
            </a:pPr>
            <a:r>
              <a:rPr lang="en" sz="2400" b="1" dirty="0">
                <a:solidFill>
                  <a:srgbClr val="FFFFFF"/>
                </a:solidFill>
                <a:latin typeface="CiscoSansTT ExtraLight"/>
                <a:ea typeface="Helvetica Neue"/>
                <a:cs typeface="Helvetica Neue"/>
                <a:sym typeface="Helvetica Neue"/>
              </a:rPr>
              <a:t>Instantly integrates with all apps</a:t>
            </a:r>
          </a:p>
        </p:txBody>
      </p:sp>
      <p:sp>
        <p:nvSpPr>
          <p:cNvPr id="7" name="Freeform 6"/>
          <p:cNvSpPr/>
          <p:nvPr/>
        </p:nvSpPr>
        <p:spPr>
          <a:xfrm>
            <a:off x="3565" y="3145538"/>
            <a:ext cx="5834901" cy="1254038"/>
          </a:xfrm>
          <a:custGeom>
            <a:avLst/>
            <a:gdLst>
              <a:gd name="connsiteX0" fmla="*/ 26145 w 4588233"/>
              <a:gd name="connsiteY0" fmla="*/ 0 h 840726"/>
              <a:gd name="connsiteX1" fmla="*/ 4167870 w 4588233"/>
              <a:gd name="connsiteY1" fmla="*/ 0 h 840726"/>
              <a:gd name="connsiteX2" fmla="*/ 4588233 w 4588233"/>
              <a:gd name="connsiteY2" fmla="*/ 420363 h 840726"/>
              <a:gd name="connsiteX3" fmla="*/ 4588232 w 4588233"/>
              <a:gd name="connsiteY3" fmla="*/ 420363 h 840726"/>
              <a:gd name="connsiteX4" fmla="*/ 4167869 w 4588233"/>
              <a:gd name="connsiteY4" fmla="*/ 840726 h 840726"/>
              <a:gd name="connsiteX5" fmla="*/ 26145 w 4588233"/>
              <a:gd name="connsiteY5" fmla="*/ 840725 h 840726"/>
              <a:gd name="connsiteX6" fmla="*/ 0 w 4588233"/>
              <a:gd name="connsiteY6" fmla="*/ 838089 h 840726"/>
              <a:gd name="connsiteX7" fmla="*/ 0 w 4588233"/>
              <a:gd name="connsiteY7" fmla="*/ 2636 h 84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233" h="840726">
                <a:moveTo>
                  <a:pt x="26145" y="0"/>
                </a:moveTo>
                <a:lnTo>
                  <a:pt x="4167870" y="0"/>
                </a:lnTo>
                <a:cubicBezTo>
                  <a:pt x="4400030" y="0"/>
                  <a:pt x="4588233" y="188203"/>
                  <a:pt x="4588233" y="420363"/>
                </a:cubicBezTo>
                <a:lnTo>
                  <a:pt x="4588232" y="420363"/>
                </a:lnTo>
                <a:cubicBezTo>
                  <a:pt x="4588232" y="652523"/>
                  <a:pt x="4400029" y="840726"/>
                  <a:pt x="4167869" y="840726"/>
                </a:cubicBezTo>
                <a:lnTo>
                  <a:pt x="26145" y="840725"/>
                </a:lnTo>
                <a:lnTo>
                  <a:pt x="0" y="838089"/>
                </a:lnTo>
                <a:lnTo>
                  <a:pt x="0" y="2636"/>
                </a:lnTo>
                <a:close/>
              </a:path>
            </a:pathLst>
          </a:custGeom>
          <a:solidFill>
            <a:schemeClr val="accent1"/>
          </a:solidFill>
          <a:ln w="19050" cap="flat" cmpd="sng">
            <a:noFill/>
            <a:prstDash val="solid"/>
            <a:round/>
            <a:headEnd type="none" w="sm" len="sm"/>
            <a:tailEnd type="none" w="sm" len="sm"/>
          </a:ln>
        </p:spPr>
        <p:txBody>
          <a:bodyPr spcFirstLastPara="1" wrap="square" lIns="121900" tIns="121920" rIns="487680" bIns="121900" anchor="ctr" anchorCtr="0">
            <a:noAutofit/>
          </a:bodyPr>
          <a:lstStyle/>
          <a:p>
            <a:pPr marL="461411" algn="r" defTabSz="609570">
              <a:buClr>
                <a:srgbClr val="282828"/>
              </a:buClr>
              <a:buSzPts val="1100"/>
              <a:defRPr/>
            </a:pPr>
            <a:r>
              <a:rPr lang="en" sz="2400" b="1" dirty="0">
                <a:solidFill>
                  <a:srgbClr val="FFFFFF"/>
                </a:solidFill>
                <a:latin typeface="CiscoSansTT ExtraLight"/>
                <a:ea typeface="Helvetica Neue"/>
                <a:cs typeface="Helvetica Neue"/>
                <a:sym typeface="Helvetica Neue"/>
              </a:rPr>
              <a:t>Users self-enroll in minutes</a:t>
            </a:r>
          </a:p>
        </p:txBody>
      </p:sp>
      <p:sp>
        <p:nvSpPr>
          <p:cNvPr id="8" name="Freeform 7"/>
          <p:cNvSpPr/>
          <p:nvPr/>
        </p:nvSpPr>
        <p:spPr>
          <a:xfrm>
            <a:off x="0" y="4637202"/>
            <a:ext cx="5828103" cy="1254038"/>
          </a:xfrm>
          <a:custGeom>
            <a:avLst/>
            <a:gdLst>
              <a:gd name="connsiteX0" fmla="*/ 20799 w 4582887"/>
              <a:gd name="connsiteY0" fmla="*/ 0 h 840726"/>
              <a:gd name="connsiteX1" fmla="*/ 4162524 w 4582887"/>
              <a:gd name="connsiteY1" fmla="*/ 0 h 840726"/>
              <a:gd name="connsiteX2" fmla="*/ 4582887 w 4582887"/>
              <a:gd name="connsiteY2" fmla="*/ 420363 h 840726"/>
              <a:gd name="connsiteX3" fmla="*/ 4582886 w 4582887"/>
              <a:gd name="connsiteY3" fmla="*/ 420363 h 840726"/>
              <a:gd name="connsiteX4" fmla="*/ 4162523 w 4582887"/>
              <a:gd name="connsiteY4" fmla="*/ 840726 h 840726"/>
              <a:gd name="connsiteX5" fmla="*/ 20799 w 4582887"/>
              <a:gd name="connsiteY5" fmla="*/ 840725 h 840726"/>
              <a:gd name="connsiteX6" fmla="*/ 0 w 4582887"/>
              <a:gd name="connsiteY6" fmla="*/ 838629 h 840726"/>
              <a:gd name="connsiteX7" fmla="*/ 0 w 4582887"/>
              <a:gd name="connsiteY7" fmla="*/ 2097 h 84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887" h="840726">
                <a:moveTo>
                  <a:pt x="20799" y="0"/>
                </a:moveTo>
                <a:lnTo>
                  <a:pt x="4162524" y="0"/>
                </a:lnTo>
                <a:cubicBezTo>
                  <a:pt x="4394684" y="0"/>
                  <a:pt x="4582887" y="188203"/>
                  <a:pt x="4582887" y="420363"/>
                </a:cubicBezTo>
                <a:lnTo>
                  <a:pt x="4582886" y="420363"/>
                </a:lnTo>
                <a:cubicBezTo>
                  <a:pt x="4582886" y="652523"/>
                  <a:pt x="4394683" y="840726"/>
                  <a:pt x="4162523" y="840726"/>
                </a:cubicBezTo>
                <a:lnTo>
                  <a:pt x="20799" y="840725"/>
                </a:lnTo>
                <a:lnTo>
                  <a:pt x="0" y="838629"/>
                </a:lnTo>
                <a:lnTo>
                  <a:pt x="0" y="2097"/>
                </a:lnTo>
                <a:close/>
              </a:path>
            </a:pathLst>
          </a:custGeom>
          <a:solidFill>
            <a:schemeClr val="accent1"/>
          </a:solidFill>
          <a:ln w="19050" cap="flat" cmpd="sng">
            <a:noFill/>
            <a:prstDash val="solid"/>
            <a:round/>
            <a:headEnd type="none" w="sm" len="sm"/>
            <a:tailEnd type="none" w="sm" len="sm"/>
          </a:ln>
        </p:spPr>
        <p:txBody>
          <a:bodyPr spcFirstLastPara="1" wrap="square" lIns="121900" tIns="121900" rIns="487680" bIns="121900" anchor="ctr" anchorCtr="0">
            <a:noAutofit/>
          </a:bodyPr>
          <a:lstStyle/>
          <a:p>
            <a:pPr marL="461411" algn="r" defTabSz="609570">
              <a:buClr>
                <a:srgbClr val="282828"/>
              </a:buClr>
              <a:buSzPts val="1100"/>
              <a:defRPr/>
            </a:pPr>
            <a:r>
              <a:rPr lang="en-US" sz="2400" b="1" dirty="0">
                <a:solidFill>
                  <a:srgbClr val="FFFFFF"/>
                </a:solidFill>
                <a:latin typeface="CiscoSansTT ExtraLight"/>
                <a:ea typeface="Helvetica Neue"/>
                <a:cs typeface="Helvetica Neue"/>
                <a:sym typeface="Helvetica Neue"/>
              </a:rPr>
              <a:t>Users authenticate </a:t>
            </a:r>
            <a:r>
              <a:rPr lang="en-US" sz="2400" b="1">
                <a:solidFill>
                  <a:srgbClr val="FFFFFF"/>
                </a:solidFill>
                <a:latin typeface="CiscoSansTT ExtraLight"/>
                <a:ea typeface="Helvetica Neue"/>
                <a:cs typeface="Helvetica Neue"/>
                <a:sym typeface="Helvetica Neue"/>
              </a:rPr>
              <a:t>in seconds with </a:t>
            </a:r>
            <a:r>
              <a:rPr lang="en-US" sz="2400" b="1" dirty="0">
                <a:solidFill>
                  <a:srgbClr val="FFFFFF"/>
                </a:solidFill>
                <a:latin typeface="CiscoSansTT ExtraLight"/>
                <a:ea typeface="Helvetica Neue"/>
                <a:cs typeface="Helvetica Neue"/>
                <a:sym typeface="Helvetica Neue"/>
              </a:rPr>
              <a:t>no codes to enter</a:t>
            </a:r>
          </a:p>
        </p:txBody>
      </p:sp>
      <p:sp>
        <p:nvSpPr>
          <p:cNvPr id="16" name="Google Shape;918;p180"/>
          <p:cNvSpPr/>
          <p:nvPr/>
        </p:nvSpPr>
        <p:spPr>
          <a:xfrm>
            <a:off x="6709287" y="-167"/>
            <a:ext cx="5503715" cy="6858000"/>
          </a:xfrm>
          <a:prstGeom prst="rect">
            <a:avLst/>
          </a:prstGeom>
          <a:solidFill>
            <a:srgbClr val="F4F4F4"/>
          </a:solidFill>
          <a:ln>
            <a:noFill/>
          </a:ln>
        </p:spPr>
        <p:txBody>
          <a:bodyPr spcFirstLastPara="1" wrap="square" lIns="121900" tIns="121900" rIns="121900" bIns="121900" anchor="ctr" anchorCtr="0">
            <a:noAutofit/>
          </a:bodyPr>
          <a:lstStyle/>
          <a:p>
            <a:pPr defTabSz="609570">
              <a:defRPr/>
            </a:pPr>
            <a:endParaRPr dirty="0">
              <a:solidFill>
                <a:srgbClr val="282828"/>
              </a:solidFill>
              <a:latin typeface="CiscoSansTT ExtraLight" panose="020B0303020201020303" pitchFamily="34" charset="0"/>
              <a:cs typeface="+mn-cs"/>
            </a:endParaRPr>
          </a:p>
        </p:txBody>
      </p:sp>
      <p:pic>
        <p:nvPicPr>
          <p:cNvPr id="17" name="Google Shape;2290;p415" descr="monia-iphone-hand.jp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730291" y="1859016"/>
            <a:ext cx="5482712" cy="4998983"/>
          </a:xfrm>
          <a:prstGeom prst="rect">
            <a:avLst/>
          </a:prstGeom>
          <a:noFill/>
          <a:ln>
            <a:noFill/>
          </a:ln>
        </p:spPr>
      </p:pic>
      <p:sp>
        <p:nvSpPr>
          <p:cNvPr id="9" name="TextBox 8">
            <a:extLst>
              <a:ext uri="{FF2B5EF4-FFF2-40B4-BE49-F238E27FC236}">
                <a16:creationId xmlns:a16="http://schemas.microsoft.com/office/drawing/2014/main" id="{32F6FFD3-25F5-4309-9A67-8BBD0BD72A62}"/>
              </a:ext>
            </a:extLst>
          </p:cNvPr>
          <p:cNvSpPr txBox="1"/>
          <p:nvPr/>
        </p:nvSpPr>
        <p:spPr>
          <a:xfrm>
            <a:off x="8127013" y="484211"/>
            <a:ext cx="2668261" cy="523220"/>
          </a:xfrm>
          <a:prstGeom prst="rect">
            <a:avLst/>
          </a:prstGeom>
          <a:noFill/>
        </p:spPr>
        <p:txBody>
          <a:bodyPr wrap="square" rtlCol="0">
            <a:spAutoFit/>
          </a:bodyPr>
          <a:lstStyle/>
          <a:p>
            <a:pPr algn="ctr" defTabSz="609570">
              <a:defRPr/>
            </a:pPr>
            <a:r>
              <a:rPr lang="en-US" sz="2800" b="1" dirty="0">
                <a:solidFill>
                  <a:schemeClr val="tx2"/>
                </a:solidFill>
                <a:latin typeface="CiscoSansTT ExtraLight" panose="020B0303020201020303" pitchFamily="34" charset="0"/>
                <a:cs typeface="CiscoSansTT ExtraLight" panose="020B0303020201020303" pitchFamily="34" charset="0"/>
              </a:rPr>
              <a:t>Cisco Duo</a:t>
            </a:r>
          </a:p>
        </p:txBody>
      </p:sp>
      <p:pic>
        <p:nvPicPr>
          <p:cNvPr id="10" name="Picture 4" descr="Image result for DUO logo">
            <a:extLst>
              <a:ext uri="{FF2B5EF4-FFF2-40B4-BE49-F238E27FC236}">
                <a16:creationId xmlns:a16="http://schemas.microsoft.com/office/drawing/2014/main" id="{52695947-4E15-4723-A72E-7CC54A07DD8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293224" y="1120256"/>
            <a:ext cx="2356845" cy="763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9BFBD415-CD51-4AC9-9970-7F15A41CF2CC}"/>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225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3BB0477-3A5D-AB46-A8AA-9F00FCB3DA46}"/>
              </a:ext>
            </a:extLst>
          </p:cNvPr>
          <p:cNvGrpSpPr/>
          <p:nvPr/>
        </p:nvGrpSpPr>
        <p:grpSpPr>
          <a:xfrm>
            <a:off x="-6196" y="1499060"/>
            <a:ext cx="11773653" cy="4476026"/>
            <a:chOff x="4690" y="1584373"/>
            <a:chExt cx="7840281" cy="4519084"/>
          </a:xfrm>
        </p:grpSpPr>
        <p:sp>
          <p:nvSpPr>
            <p:cNvPr id="29" name="Rectangle 28">
              <a:extLst>
                <a:ext uri="{FF2B5EF4-FFF2-40B4-BE49-F238E27FC236}">
                  <a16:creationId xmlns:a16="http://schemas.microsoft.com/office/drawing/2014/main" id="{5A47B107-2EF4-4FD4-BBBE-70C7662C9857}"/>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6" name="Oval 5">
              <a:extLst>
                <a:ext uri="{FF2B5EF4-FFF2-40B4-BE49-F238E27FC236}">
                  <a16:creationId xmlns:a16="http://schemas.microsoft.com/office/drawing/2014/main" id="{F113171A-D281-F248-8E43-805869E685D2}"/>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sz="quarter" idx="10"/>
          </p:nvPr>
        </p:nvSpPr>
        <p:spPr>
          <a:xfrm>
            <a:off x="616401" y="3030479"/>
            <a:ext cx="6642355" cy="3005608"/>
          </a:xfrm>
        </p:spPr>
        <p:txBody>
          <a:bodyPr anchor="t" anchorCtr="0"/>
          <a:lstStyle/>
          <a:p>
            <a:pPr>
              <a:lnSpc>
                <a:spcPct val="100000"/>
              </a:lnSpc>
              <a:spcBef>
                <a:spcPts val="1067"/>
              </a:spcBef>
              <a:buClr>
                <a:schemeClr val="bg2"/>
              </a:buClr>
              <a:buFont typeface="Arial" panose="020B0604020202020204" pitchFamily="34" charset="0"/>
              <a:buChar char="•"/>
            </a:pPr>
            <a:r>
              <a:rPr lang="en-US" sz="2400" dirty="0">
                <a:solidFill>
                  <a:schemeClr val="bg2"/>
                </a:solidFill>
              </a:rPr>
              <a:t>80% of security breaches involve compromised passwords.</a:t>
            </a:r>
            <a:r>
              <a:rPr lang="en-US" sz="2400" baseline="30000" dirty="0">
                <a:solidFill>
                  <a:schemeClr val="bg2"/>
                </a:solidFill>
              </a:rPr>
              <a:t>1</a:t>
            </a:r>
          </a:p>
          <a:p>
            <a:pPr>
              <a:lnSpc>
                <a:spcPct val="100000"/>
              </a:lnSpc>
              <a:spcBef>
                <a:spcPts val="1067"/>
              </a:spcBef>
              <a:buClr>
                <a:schemeClr val="bg2"/>
              </a:buClr>
              <a:buFont typeface="Arial" panose="020B0604020202020204" pitchFamily="34" charset="0"/>
              <a:buChar char="•"/>
            </a:pPr>
            <a:r>
              <a:rPr lang="en-US" sz="2400" dirty="0">
                <a:solidFill>
                  <a:schemeClr val="bg2"/>
                </a:solidFill>
              </a:rPr>
              <a:t>Verify user identities in seconds.</a:t>
            </a:r>
          </a:p>
          <a:p>
            <a:pPr>
              <a:lnSpc>
                <a:spcPct val="100000"/>
              </a:lnSpc>
              <a:spcBef>
                <a:spcPts val="1067"/>
              </a:spcBef>
              <a:buClr>
                <a:schemeClr val="bg2"/>
              </a:buClr>
              <a:buFont typeface="Arial" panose="020B0604020202020204" pitchFamily="34" charset="0"/>
              <a:buChar char="•"/>
            </a:pPr>
            <a:r>
              <a:rPr lang="en-US" sz="2400" dirty="0">
                <a:solidFill>
                  <a:schemeClr val="bg2"/>
                </a:solidFill>
              </a:rPr>
              <a:t>Protect any application on any device.</a:t>
            </a:r>
          </a:p>
          <a:p>
            <a:pPr>
              <a:lnSpc>
                <a:spcPct val="100000"/>
              </a:lnSpc>
              <a:spcBef>
                <a:spcPts val="1067"/>
              </a:spcBef>
              <a:buClr>
                <a:schemeClr val="bg2"/>
              </a:buClr>
              <a:buFont typeface="Arial" panose="020B0604020202020204" pitchFamily="34" charset="0"/>
              <a:buChar char="•"/>
            </a:pPr>
            <a:r>
              <a:rPr lang="en-US" sz="2400" dirty="0">
                <a:solidFill>
                  <a:schemeClr val="bg2"/>
                </a:solidFill>
              </a:rPr>
              <a:t>Enforce secure access to your applications and data.</a:t>
            </a:r>
          </a:p>
        </p:txBody>
      </p:sp>
      <p:sp>
        <p:nvSpPr>
          <p:cNvPr id="2" name="Title 1"/>
          <p:cNvSpPr>
            <a:spLocks noGrp="1"/>
          </p:cNvSpPr>
          <p:nvPr>
            <p:ph type="title"/>
          </p:nvPr>
        </p:nvSpPr>
        <p:spPr/>
        <p:txBody>
          <a:bodyPr/>
          <a:lstStyle/>
          <a:p>
            <a:pPr>
              <a:lnSpc>
                <a:spcPct val="100000"/>
              </a:lnSpc>
            </a:pPr>
            <a:r>
              <a:rPr lang="en-US" sz="3200" b="1" dirty="0"/>
              <a:t>Cisco Duo</a:t>
            </a:r>
          </a:p>
        </p:txBody>
      </p:sp>
      <p:sp>
        <p:nvSpPr>
          <p:cNvPr id="5" name="TextBox 4">
            <a:extLst>
              <a:ext uri="{FF2B5EF4-FFF2-40B4-BE49-F238E27FC236}">
                <a16:creationId xmlns:a16="http://schemas.microsoft.com/office/drawing/2014/main" id="{C19D6638-8321-9B4C-80C9-A7F0728BEB61}"/>
              </a:ext>
            </a:extLst>
          </p:cNvPr>
          <p:cNvSpPr txBox="1"/>
          <p:nvPr/>
        </p:nvSpPr>
        <p:spPr>
          <a:xfrm>
            <a:off x="636907" y="1785510"/>
            <a:ext cx="5720822" cy="954107"/>
          </a:xfrm>
          <a:prstGeom prst="rect">
            <a:avLst/>
          </a:prstGeom>
          <a:noFill/>
        </p:spPr>
        <p:txBody>
          <a:bodyPr wrap="square" rtlCol="0">
            <a:spAutoFit/>
          </a:bodyPr>
          <a:lstStyle/>
          <a:p>
            <a:r>
              <a:rPr lang="en-US" sz="2800" b="1" dirty="0">
                <a:solidFill>
                  <a:schemeClr val="bg2"/>
                </a:solidFill>
                <a:latin typeface="+mj-lt"/>
              </a:rPr>
              <a:t>Why do you need multi-factor authentication?</a:t>
            </a:r>
          </a:p>
        </p:txBody>
      </p:sp>
      <p:sp>
        <p:nvSpPr>
          <p:cNvPr id="26" name="Rectangle 25">
            <a:extLst>
              <a:ext uri="{FF2B5EF4-FFF2-40B4-BE49-F238E27FC236}">
                <a16:creationId xmlns:a16="http://schemas.microsoft.com/office/drawing/2014/main" id="{0B22C5D9-06BC-4ABF-9609-253A032D1AC2}"/>
              </a:ext>
            </a:extLst>
          </p:cNvPr>
          <p:cNvSpPr/>
          <p:nvPr/>
        </p:nvSpPr>
        <p:spPr>
          <a:xfrm>
            <a:off x="7098150" y="6307843"/>
            <a:ext cx="4456943" cy="246221"/>
          </a:xfrm>
          <a:prstGeom prst="rect">
            <a:avLst/>
          </a:prstGeom>
        </p:spPr>
        <p:txBody>
          <a:bodyPr wrap="square">
            <a:spAutoFit/>
          </a:bodyPr>
          <a:lstStyle/>
          <a:p>
            <a:pPr algn="r"/>
            <a:r>
              <a:rPr lang="en-US" sz="1000" baseline="30000" dirty="0">
                <a:latin typeface="CiscoSansTT ExtraLight" panose="020B0303020201020303" pitchFamily="34" charset="0"/>
                <a:cs typeface="CiscoSansTT ExtraLight" panose="020B0303020201020303" pitchFamily="34" charset="0"/>
              </a:rPr>
              <a:t>1. </a:t>
            </a:r>
            <a:r>
              <a:rPr lang="en-US" sz="1000" dirty="0">
                <a:latin typeface="CiscoSansTT ExtraLight" panose="020B0303020201020303" pitchFamily="34" charset="0"/>
                <a:cs typeface="CiscoSansTT ExtraLight" panose="020B0303020201020303" pitchFamily="34" charset="0"/>
              </a:rPr>
              <a:t>2019 Data Breach Investigations Report, Verizon - via DBIR Interactive</a:t>
            </a:r>
          </a:p>
        </p:txBody>
      </p:sp>
      <p:pic>
        <p:nvPicPr>
          <p:cNvPr id="27" name="Picture 26" descr="A person sitting in front of a computer&#10;&#10;Description automatically generated">
            <a:extLst>
              <a:ext uri="{FF2B5EF4-FFF2-40B4-BE49-F238E27FC236}">
                <a16:creationId xmlns:a16="http://schemas.microsoft.com/office/drawing/2014/main" id="{E5D85EC5-2633-4B2F-8564-D1B2609F2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37" y="1873210"/>
            <a:ext cx="3840951" cy="3727725"/>
          </a:xfrm>
          <a:prstGeom prst="roundRect">
            <a:avLst>
              <a:gd name="adj" fmla="val 50000"/>
            </a:avLst>
          </a:prstGeom>
          <a:ln w="38100">
            <a:noFill/>
          </a:ln>
        </p:spPr>
      </p:pic>
      <p:sp>
        <p:nvSpPr>
          <p:cNvPr id="10" name="Rectangle 4">
            <a:extLst>
              <a:ext uri="{FF2B5EF4-FFF2-40B4-BE49-F238E27FC236}">
                <a16:creationId xmlns:a16="http://schemas.microsoft.com/office/drawing/2014/main" id="{1839DE5B-CAC8-47DD-9819-8AC5E9492BC0}"/>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3743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p:sp>
        <p:nvSpPr>
          <p:cNvPr id="1990" name="Google Shape;1990;p250"/>
          <p:cNvSpPr/>
          <p:nvPr/>
        </p:nvSpPr>
        <p:spPr>
          <a:xfrm>
            <a:off x="4727467" y="0"/>
            <a:ext cx="7464400" cy="6858000"/>
          </a:xfrm>
          <a:prstGeom prst="rect">
            <a:avLst/>
          </a:pr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iscoSansTT ExtraLight" panose="020B0303020201020303" pitchFamily="34" charset="0"/>
              <a:ea typeface="Helvetica Neue" panose="02000503000000020004" pitchFamily="2" charset="0"/>
              <a:cs typeface="Helvetica Neue" panose="02000503000000020004" pitchFamily="2" charset="0"/>
              <a:sym typeface="Arial"/>
            </a:endParaRPr>
          </a:p>
        </p:txBody>
      </p:sp>
      <p:sp>
        <p:nvSpPr>
          <p:cNvPr id="1991" name="Google Shape;1991;p250"/>
          <p:cNvSpPr txBox="1"/>
          <p:nvPr/>
        </p:nvSpPr>
        <p:spPr>
          <a:xfrm>
            <a:off x="6568500" y="2461843"/>
            <a:ext cx="5220800" cy="2140044"/>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b="1" kern="0" dirty="0">
                <a:solidFill>
                  <a:srgbClr val="6EBE4A"/>
                </a:solidFill>
                <a:latin typeface="CiscoSansTT" panose="020B0503020201020303" pitchFamily="34" charset="0"/>
                <a:ea typeface="Helvetica Neue Medium" panose="02000503000000020004" pitchFamily="2" charset="0"/>
                <a:cs typeface="Helvetica Neue Medium" panose="02000503000000020004" pitchFamily="2" charset="0"/>
                <a:sym typeface="Helvetica Neue"/>
              </a:rPr>
              <a:t>Assess Security Posture</a:t>
            </a:r>
            <a:endParaRPr sz="2400" b="1" kern="0" dirty="0">
              <a:solidFill>
                <a:srgbClr val="6EBE4A"/>
              </a:solidFill>
              <a:latin typeface="CiscoSansTT" panose="020B0503020201020303" pitchFamily="34" charset="0"/>
              <a:ea typeface="Helvetica Neue Medium" panose="02000503000000020004" pitchFamily="2" charset="0"/>
              <a:cs typeface="Helvetica Neue Medium" panose="02000503000000020004" pitchFamily="2" charset="0"/>
              <a:sym typeface="Helvetica Neue"/>
            </a:endParaRPr>
          </a:p>
          <a:p>
            <a:pPr defTabSz="1219170">
              <a:buClr>
                <a:srgbClr val="000000"/>
              </a:buClr>
            </a:pPr>
            <a:r>
              <a:rPr lang="en-US"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rPr>
              <a:t>Easily identify device security posture, and if they are managed or not based on enrollment in Mobile Device Management (MDMs)/Enterprise Mobility Management (EMMs). </a:t>
            </a:r>
            <a:endParaRPr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defTabSz="1219170">
              <a:lnSpc>
                <a:spcPct val="115000"/>
              </a:lnSpc>
              <a:buClr>
                <a:srgbClr val="000000"/>
              </a:buClr>
            </a:pPr>
            <a:endParaRPr sz="24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defTabSz="1219170">
              <a:spcBef>
                <a:spcPts val="2133"/>
              </a:spcBef>
              <a:buClr>
                <a:srgbClr val="000000"/>
              </a:buClr>
              <a:buSzPts val="1100"/>
            </a:pPr>
            <a:endParaRPr sz="24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algn="r" defTabSz="1219170">
              <a:lnSpc>
                <a:spcPct val="115000"/>
              </a:lnSpc>
              <a:spcAft>
                <a:spcPts val="2133"/>
              </a:spcAft>
              <a:buClr>
                <a:srgbClr val="000000"/>
              </a:buClr>
            </a:pPr>
            <a:endParaRPr sz="24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p:txBody>
      </p:sp>
      <p:sp>
        <p:nvSpPr>
          <p:cNvPr id="1992" name="Google Shape;1992;p250"/>
          <p:cNvSpPr txBox="1"/>
          <p:nvPr/>
        </p:nvSpPr>
        <p:spPr>
          <a:xfrm>
            <a:off x="6568500" y="916200"/>
            <a:ext cx="5151200" cy="164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b="1" kern="0" dirty="0">
                <a:solidFill>
                  <a:srgbClr val="00BCEB"/>
                </a:solidFill>
                <a:latin typeface="CiscoSansTT" panose="020B0503020201020303" pitchFamily="34" charset="0"/>
                <a:ea typeface="Helvetica Neue Medium" panose="02000503000000020004" pitchFamily="2" charset="0"/>
                <a:cs typeface="Helvetica Neue Medium" panose="02000503000000020004" pitchFamily="2" charset="0"/>
                <a:sym typeface="Helvetica Neue"/>
              </a:rPr>
              <a:t>Complete Visibility </a:t>
            </a:r>
            <a:endParaRPr sz="2400" b="1" kern="0" dirty="0">
              <a:solidFill>
                <a:srgbClr val="00BCEB"/>
              </a:solidFill>
              <a:latin typeface="CiscoSansTT" panose="020B0503020201020303" pitchFamily="34" charset="0"/>
              <a:ea typeface="Helvetica Neue Medium" panose="02000503000000020004" pitchFamily="2" charset="0"/>
              <a:cs typeface="Helvetica Neue Medium" panose="02000503000000020004" pitchFamily="2" charset="0"/>
              <a:sym typeface="Helvetica Neue"/>
            </a:endParaRPr>
          </a:p>
          <a:p>
            <a:pPr defTabSz="1219170">
              <a:buClr>
                <a:srgbClr val="000000"/>
              </a:buClr>
              <a:buSzPts val="1100"/>
            </a:pPr>
            <a:r>
              <a:rPr lang="en-US"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rPr>
              <a:t>Gain complete visibility into all laptops and mobile devices using Cisco</a:t>
            </a:r>
            <a:r>
              <a:rPr lang="en-US" sz="2000" kern="0" dirty="0">
                <a:latin typeface="CiscoSansTT ExtraLight"/>
                <a:ea typeface="ＭＳ Ｐゴシック" charset="0"/>
                <a:cs typeface="Arial"/>
                <a:sym typeface="Arial"/>
              </a:rPr>
              <a:t>®</a:t>
            </a:r>
            <a:r>
              <a:rPr lang="en-US"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rPr>
              <a:t> Duo’s native device visibility.</a:t>
            </a:r>
            <a:endParaRPr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algn="r" defTabSz="1219170">
              <a:lnSpc>
                <a:spcPct val="115000"/>
              </a:lnSpc>
              <a:spcAft>
                <a:spcPts val="2133"/>
              </a:spcAft>
              <a:buClr>
                <a:srgbClr val="000000"/>
              </a:buClr>
            </a:pPr>
            <a:endParaRPr sz="24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p:txBody>
      </p:sp>
      <p:sp>
        <p:nvSpPr>
          <p:cNvPr id="1993" name="Google Shape;1993;p250"/>
          <p:cNvSpPr txBox="1">
            <a:spLocks noGrp="1"/>
          </p:cNvSpPr>
          <p:nvPr>
            <p:ph type="title" idx="4294967295"/>
          </p:nvPr>
        </p:nvSpPr>
        <p:spPr>
          <a:xfrm>
            <a:off x="472300" y="2438399"/>
            <a:ext cx="3965634" cy="1976437"/>
          </a:xfrm>
          <a:prstGeom prst="rect">
            <a:avLst/>
          </a:prstGeom>
          <a:noFill/>
          <a:ln>
            <a:noFill/>
          </a:ln>
        </p:spPr>
        <p:txBody>
          <a:bodyPr spcFirstLastPara="1" wrap="square" lIns="121900" tIns="121900" rIns="121900" bIns="121900" anchor="ctr" anchorCtr="0">
            <a:noAutofit/>
          </a:bodyPr>
          <a:lstStyle/>
          <a:p>
            <a:pPr>
              <a:buSzPts val="4200"/>
            </a:pPr>
            <a:r>
              <a:rPr lang="en-US" sz="4667" b="1" dirty="0">
                <a:latin typeface="+mn-lt"/>
                <a:ea typeface="Helvetica Neue Light" panose="02000403000000020004" pitchFamily="2" charset="0"/>
                <a:cs typeface="CiscoSansTT" panose="020B0503020201020303" pitchFamily="34" charset="0"/>
              </a:rPr>
              <a:t>Improve </a:t>
            </a:r>
            <a:br>
              <a:rPr lang="en-US" sz="4667" b="1" dirty="0">
                <a:latin typeface="+mn-lt"/>
                <a:ea typeface="Helvetica Neue Light" panose="02000403000000020004" pitchFamily="2" charset="0"/>
                <a:cs typeface="CiscoSansTT" panose="020B0503020201020303" pitchFamily="34" charset="0"/>
              </a:rPr>
            </a:br>
            <a:r>
              <a:rPr lang="en-US" sz="4667" b="1" dirty="0">
                <a:latin typeface="+mn-lt"/>
                <a:ea typeface="Helvetica Neue Light" panose="02000403000000020004" pitchFamily="2" charset="0"/>
                <a:cs typeface="CiscoSansTT" panose="020B0503020201020303" pitchFamily="34" charset="0"/>
              </a:rPr>
              <a:t>Device Trust </a:t>
            </a:r>
            <a:br>
              <a:rPr lang="en-US" sz="4667" b="1" dirty="0">
                <a:latin typeface="+mn-lt"/>
                <a:ea typeface="Helvetica Neue Light" panose="02000403000000020004" pitchFamily="2" charset="0"/>
                <a:cs typeface="CiscoSansTT" panose="020B0503020201020303" pitchFamily="34" charset="0"/>
              </a:rPr>
            </a:br>
            <a:r>
              <a:rPr lang="en-US" sz="4667" b="1" dirty="0">
                <a:latin typeface="+mn-lt"/>
                <a:ea typeface="Helvetica Neue Light" panose="02000403000000020004" pitchFamily="2" charset="0"/>
                <a:cs typeface="CiscoSansTT" panose="020B0503020201020303" pitchFamily="34" charset="0"/>
              </a:rPr>
              <a:t>with Cisco Duo</a:t>
            </a:r>
            <a:endParaRPr sz="4667" b="1" dirty="0">
              <a:latin typeface="+mn-lt"/>
              <a:ea typeface="Helvetica Neue Light" panose="02000403000000020004" pitchFamily="2" charset="0"/>
              <a:cs typeface="CiscoSansTT" panose="020B0503020201020303" pitchFamily="34" charset="0"/>
            </a:endParaRPr>
          </a:p>
        </p:txBody>
      </p:sp>
      <p:pic>
        <p:nvPicPr>
          <p:cNvPr id="1995" name="Google Shape;1995;p250"/>
          <p:cNvPicPr preferRelativeResize="0"/>
          <p:nvPr/>
        </p:nvPicPr>
        <p:blipFill rotWithShape="1">
          <a:blip r:embed="rId3">
            <a:alphaModFix/>
          </a:blip>
          <a:srcRect/>
          <a:stretch/>
        </p:blipFill>
        <p:spPr>
          <a:xfrm>
            <a:off x="5277712" y="1069734"/>
            <a:ext cx="928752" cy="893732"/>
          </a:xfrm>
          <a:prstGeom prst="rect">
            <a:avLst/>
          </a:prstGeom>
          <a:noFill/>
          <a:ln>
            <a:noFill/>
          </a:ln>
        </p:spPr>
      </p:pic>
      <p:pic>
        <p:nvPicPr>
          <p:cNvPr id="1996" name="Google Shape;1996;p250"/>
          <p:cNvPicPr preferRelativeResize="0"/>
          <p:nvPr/>
        </p:nvPicPr>
        <p:blipFill rotWithShape="1">
          <a:blip r:embed="rId4">
            <a:alphaModFix/>
          </a:blip>
          <a:srcRect/>
          <a:stretch/>
        </p:blipFill>
        <p:spPr>
          <a:xfrm>
            <a:off x="5201767" y="2886301"/>
            <a:ext cx="1151000" cy="961420"/>
          </a:xfrm>
          <a:prstGeom prst="rect">
            <a:avLst/>
          </a:prstGeom>
          <a:noFill/>
          <a:ln>
            <a:noFill/>
          </a:ln>
        </p:spPr>
      </p:pic>
      <p:pic>
        <p:nvPicPr>
          <p:cNvPr id="1997" name="Google Shape;1997;p250"/>
          <p:cNvPicPr preferRelativeResize="0"/>
          <p:nvPr/>
        </p:nvPicPr>
        <p:blipFill rotWithShape="1">
          <a:blip r:embed="rId5">
            <a:alphaModFix/>
          </a:blip>
          <a:srcRect/>
          <a:stretch/>
        </p:blipFill>
        <p:spPr>
          <a:xfrm>
            <a:off x="5201770" y="4817210"/>
            <a:ext cx="1151005" cy="826033"/>
          </a:xfrm>
          <a:prstGeom prst="rect">
            <a:avLst/>
          </a:prstGeom>
          <a:noFill/>
          <a:ln>
            <a:noFill/>
          </a:ln>
        </p:spPr>
      </p:pic>
      <p:sp>
        <p:nvSpPr>
          <p:cNvPr id="1998" name="Google Shape;1998;p250"/>
          <p:cNvSpPr txBox="1"/>
          <p:nvPr/>
        </p:nvSpPr>
        <p:spPr>
          <a:xfrm>
            <a:off x="6568500" y="4601887"/>
            <a:ext cx="5220800" cy="1926342"/>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b="1" kern="0" dirty="0">
                <a:solidFill>
                  <a:srgbClr val="FBAB18"/>
                </a:solidFill>
                <a:latin typeface="CiscoSansTT" panose="020B0503020201020303" pitchFamily="34" charset="0"/>
                <a:ea typeface="Helvetica Neue Medium" panose="02000503000000020004" pitchFamily="2" charset="0"/>
                <a:cs typeface="Helvetica Neue Medium" panose="02000503000000020004" pitchFamily="2" charset="0"/>
                <a:sym typeface="Helvetica Neue"/>
              </a:rPr>
              <a:t>Continuous Inspection</a:t>
            </a:r>
            <a:endParaRPr sz="2400" b="1" kern="0" dirty="0">
              <a:solidFill>
                <a:srgbClr val="FBAB18"/>
              </a:solidFill>
              <a:latin typeface="CiscoSansTT" panose="020B0503020201020303" pitchFamily="34" charset="0"/>
              <a:ea typeface="Helvetica Neue Medium" panose="02000503000000020004" pitchFamily="2" charset="0"/>
              <a:cs typeface="Helvetica Neue Medium" panose="02000503000000020004" pitchFamily="2" charset="0"/>
              <a:sym typeface="Helvetica Neue"/>
            </a:endParaRPr>
          </a:p>
          <a:p>
            <a:pPr defTabSz="1219170">
              <a:buClr>
                <a:srgbClr val="000000"/>
              </a:buClr>
              <a:buSzPts val="1100"/>
            </a:pPr>
            <a:r>
              <a:rPr lang="en-US"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rPr>
              <a:t>Continuously monitor if devices are infected with malware by using solutions such as AMP to prevent </a:t>
            </a:r>
            <a:br>
              <a:rPr lang="en-US"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rPr>
            </a:br>
            <a:r>
              <a:rPr lang="en-US"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rPr>
              <a:t>them from reaching sensitive apps.</a:t>
            </a:r>
            <a:endParaRPr sz="20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defTabSz="1219170">
              <a:buClr>
                <a:srgbClr val="000000"/>
              </a:buClr>
            </a:pPr>
            <a:endParaRPr sz="2133"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defTabSz="1219170">
              <a:lnSpc>
                <a:spcPct val="115000"/>
              </a:lnSpc>
              <a:buClr>
                <a:srgbClr val="000000"/>
              </a:buClr>
            </a:pPr>
            <a:endParaRPr sz="24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defTabSz="1219170">
              <a:spcBef>
                <a:spcPts val="2133"/>
              </a:spcBef>
              <a:buClr>
                <a:srgbClr val="000000"/>
              </a:buClr>
              <a:buSzPts val="1100"/>
            </a:pPr>
            <a:endParaRPr sz="24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a:p>
            <a:pPr algn="r" defTabSz="1219170">
              <a:lnSpc>
                <a:spcPct val="115000"/>
              </a:lnSpc>
              <a:spcAft>
                <a:spcPts val="2133"/>
              </a:spcAft>
              <a:buClr>
                <a:srgbClr val="000000"/>
              </a:buClr>
            </a:pPr>
            <a:endParaRPr sz="2400" kern="0" dirty="0">
              <a:solidFill>
                <a:srgbClr val="455056"/>
              </a:solidFill>
              <a:latin typeface="CiscoSansTT ExtraLight" panose="020B0303020201020303" pitchFamily="34" charset="0"/>
              <a:ea typeface="Helvetica Neue"/>
              <a:cs typeface="Helvetica Neue" panose="02000503000000020004" pitchFamily="2" charset="0"/>
              <a:sym typeface="Helvetica Neue"/>
            </a:endParaRPr>
          </a:p>
        </p:txBody>
      </p:sp>
      <p:sp>
        <p:nvSpPr>
          <p:cNvPr id="11" name="Rectangle 4">
            <a:extLst>
              <a:ext uri="{FF2B5EF4-FFF2-40B4-BE49-F238E27FC236}">
                <a16:creationId xmlns:a16="http://schemas.microsoft.com/office/drawing/2014/main" id="{4DE7F370-3704-4502-822A-623A0C152566}"/>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3717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Shape 329"/>
          <p:cNvSpPr txBox="1"/>
          <p:nvPr/>
        </p:nvSpPr>
        <p:spPr>
          <a:xfrm>
            <a:off x="5992942" y="1293004"/>
            <a:ext cx="5445909" cy="4061851"/>
          </a:xfrm>
          <a:prstGeom prst="rect">
            <a:avLst/>
          </a:prstGeom>
          <a:noFill/>
          <a:ln>
            <a:noFill/>
          </a:ln>
        </p:spPr>
        <p:txBody>
          <a:bodyPr spcFirstLastPara="1" wrap="square" lIns="45712" tIns="45712" rIns="45712" bIns="45712" anchor="t" anchorCtr="0">
            <a:noAutofit/>
          </a:bodyPr>
          <a:lstStyle/>
          <a:p>
            <a:pPr defTabSz="1219170">
              <a:lnSpc>
                <a:spcPct val="90000"/>
              </a:lnSpc>
              <a:spcBef>
                <a:spcPts val="1000"/>
              </a:spcBef>
              <a:buClr>
                <a:srgbClr val="000000"/>
              </a:buClr>
            </a:pPr>
            <a:endParaRPr lang="en-US" sz="2200" kern="0" dirty="0">
              <a:solidFill>
                <a:srgbClr val="525252"/>
              </a:solidFill>
              <a:latin typeface="Arial" panose="020B0604020202020204" pitchFamily="34" charset="0"/>
              <a:cs typeface="Arial" panose="020B0604020202020204" pitchFamily="34" charset="0"/>
              <a:sym typeface="Arial"/>
            </a:endParaRPr>
          </a:p>
          <a:p>
            <a:pPr defTabSz="1219170">
              <a:lnSpc>
                <a:spcPct val="90000"/>
              </a:lnSpc>
              <a:spcBef>
                <a:spcPts val="1000"/>
              </a:spcBef>
              <a:buClr>
                <a:srgbClr val="000000"/>
              </a:buClr>
            </a:pPr>
            <a:r>
              <a:rPr lang="en-US" sz="2000" kern="0" dirty="0">
                <a:solidFill>
                  <a:schemeClr val="accent3"/>
                </a:solidFill>
                <a:cs typeface="Arial" panose="020B0604020202020204" pitchFamily="34" charset="0"/>
                <a:sym typeface="Arial"/>
              </a:rPr>
              <a:t>A complete cloud-managed IT solution</a:t>
            </a:r>
            <a:endParaRPr sz="2000" kern="0" dirty="0">
              <a:solidFill>
                <a:schemeClr val="accent3"/>
              </a:solidFill>
              <a:cs typeface="Arial" panose="020B0604020202020204" pitchFamily="34" charset="0"/>
              <a:sym typeface="Arial"/>
            </a:endParaRPr>
          </a:p>
          <a:p>
            <a:pPr marL="285744" indent="-285744" defTabSz="1219170">
              <a:lnSpc>
                <a:spcPct val="90000"/>
              </a:lnSpc>
              <a:spcBef>
                <a:spcPts val="1000"/>
              </a:spcBef>
              <a:buClr>
                <a:srgbClr val="000000"/>
              </a:buClr>
              <a:buFont typeface="Arial" panose="020B0604020202020204" pitchFamily="34" charset="0"/>
              <a:buChar char="•"/>
            </a:pPr>
            <a:r>
              <a:rPr lang="en-US" sz="2000" kern="0" dirty="0">
                <a:solidFill>
                  <a:schemeClr val="accent3"/>
                </a:solidFill>
                <a:cs typeface="Arial" panose="020B0604020202020204" pitchFamily="34" charset="0"/>
                <a:sym typeface="Arial"/>
              </a:rPr>
              <a:t>Wireless, switching, security, SD-WAN, application performance management, unified endpoint management (UEM), and security cameras</a:t>
            </a:r>
          </a:p>
          <a:p>
            <a:pPr marL="285744" indent="-285744" defTabSz="1219170">
              <a:lnSpc>
                <a:spcPct val="90000"/>
              </a:lnSpc>
              <a:spcBef>
                <a:spcPts val="1000"/>
              </a:spcBef>
              <a:buClr>
                <a:srgbClr val="000000"/>
              </a:buClr>
              <a:buFont typeface="Arial" panose="020B0604020202020204" pitchFamily="34" charset="0"/>
              <a:buChar char="•"/>
            </a:pPr>
            <a:r>
              <a:rPr lang="en-US" sz="2000" kern="0" dirty="0">
                <a:solidFill>
                  <a:schemeClr val="accent3"/>
                </a:solidFill>
                <a:cs typeface="Arial" panose="020B0604020202020204" pitchFamily="34" charset="0"/>
                <a:sym typeface="Arial"/>
              </a:rPr>
              <a:t>Integrated hardware, software, and cloud services</a:t>
            </a:r>
            <a:endParaRPr sz="2000" kern="0" dirty="0">
              <a:solidFill>
                <a:schemeClr val="accent3"/>
              </a:solidFill>
              <a:cs typeface="Arial" panose="020B0604020202020204" pitchFamily="34" charset="0"/>
              <a:sym typeface="Arial"/>
            </a:endParaRPr>
          </a:p>
          <a:p>
            <a:pPr defTabSz="1219170">
              <a:lnSpc>
                <a:spcPct val="90000"/>
              </a:lnSpc>
              <a:spcBef>
                <a:spcPts val="1000"/>
              </a:spcBef>
              <a:buClr>
                <a:srgbClr val="000000"/>
              </a:buClr>
            </a:pPr>
            <a:endParaRPr sz="2200" kern="0" dirty="0">
              <a:solidFill>
                <a:srgbClr val="525252"/>
              </a:solidFill>
              <a:latin typeface="Arial" panose="020B0604020202020204" pitchFamily="34" charset="0"/>
              <a:cs typeface="Arial" panose="020B0604020202020204" pitchFamily="34" charset="0"/>
              <a:sym typeface="Arial"/>
            </a:endParaRPr>
          </a:p>
        </p:txBody>
      </p:sp>
      <p:pic>
        <p:nvPicPr>
          <p:cNvPr id="335" name="Shape 335"/>
          <p:cNvPicPr preferRelativeResize="0"/>
          <p:nvPr/>
        </p:nvPicPr>
        <p:blipFill>
          <a:blip r:embed="rId3">
            <a:alphaModFix/>
          </a:blip>
          <a:stretch>
            <a:fillRect/>
          </a:stretch>
        </p:blipFill>
        <p:spPr>
          <a:xfrm>
            <a:off x="888114" y="1535586"/>
            <a:ext cx="4283525" cy="4295800"/>
          </a:xfrm>
          <a:prstGeom prst="rect">
            <a:avLst/>
          </a:prstGeom>
          <a:noFill/>
          <a:ln>
            <a:noFill/>
          </a:ln>
        </p:spPr>
      </p:pic>
      <p:sp>
        <p:nvSpPr>
          <p:cNvPr id="10" name="Google Shape;417;p65">
            <a:extLst>
              <a:ext uri="{FF2B5EF4-FFF2-40B4-BE49-F238E27FC236}">
                <a16:creationId xmlns:a16="http://schemas.microsoft.com/office/drawing/2014/main" id="{0613BD53-F6FC-AB44-A495-136225706EA3}"/>
              </a:ext>
            </a:extLst>
          </p:cNvPr>
          <p:cNvSpPr txBox="1"/>
          <p:nvPr/>
        </p:nvSpPr>
        <p:spPr>
          <a:xfrm>
            <a:off x="5354851" y="4577912"/>
            <a:ext cx="6084000" cy="1304490"/>
          </a:xfrm>
          <a:prstGeom prst="rect">
            <a:avLst/>
          </a:prstGeom>
          <a:noFill/>
          <a:ln>
            <a:noFill/>
          </a:ln>
        </p:spPr>
        <p:txBody>
          <a:bodyPr spcFirstLastPara="1" wrap="square" lIns="45712" tIns="45712" rIns="45712" bIns="45712" anchor="t" anchorCtr="0">
            <a:noAutofit/>
          </a:bodyPr>
          <a:lstStyle/>
          <a:p>
            <a:pPr algn="ctr" defTabSz="1219170">
              <a:buClr>
                <a:srgbClr val="000000"/>
              </a:buClr>
            </a:pPr>
            <a:r>
              <a:rPr lang="en-US" sz="3600" b="1" kern="0" dirty="0">
                <a:solidFill>
                  <a:srgbClr val="00BCEB"/>
                </a:solidFill>
                <a:latin typeface="CiscoSansTT" panose="020B0503020201020303" pitchFamily="34" charset="0"/>
                <a:ea typeface="Proxima Nova Semibold"/>
                <a:cs typeface="CiscoSansTT" panose="020B0503020201020303" pitchFamily="34" charset="0"/>
                <a:sym typeface="Proxima Nova Semibold"/>
              </a:rPr>
              <a:t>TECHNOLOGY THAT SIMPLY WORKS</a:t>
            </a:r>
            <a:endParaRPr sz="3600" b="1" kern="0" dirty="0">
              <a:solidFill>
                <a:srgbClr val="00BCEB"/>
              </a:solidFill>
              <a:latin typeface="CiscoSansTT" panose="020B0503020201020303" pitchFamily="34" charset="0"/>
              <a:ea typeface="Proxima Nova Semibold"/>
              <a:cs typeface="CiscoSansTT" panose="020B0503020201020303" pitchFamily="34" charset="0"/>
              <a:sym typeface="Proxima Nova Semibold"/>
            </a:endParaRPr>
          </a:p>
        </p:txBody>
      </p:sp>
      <p:pic>
        <p:nvPicPr>
          <p:cNvPr id="6" name="cisco-meraki-logo.jpg">
            <a:extLst>
              <a:ext uri="{FF2B5EF4-FFF2-40B4-BE49-F238E27FC236}">
                <a16:creationId xmlns:a16="http://schemas.microsoft.com/office/drawing/2014/main" id="{5F44B662-91C3-DE40-9F6A-A0F54C3D4B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9196" y="612037"/>
            <a:ext cx="2709655" cy="491575"/>
          </a:xfrm>
          <a:prstGeom prst="rect">
            <a:avLst/>
          </a:prstGeom>
          <a:ln w="12700">
            <a:miter lim="400000"/>
          </a:ln>
        </p:spPr>
      </p:pic>
      <p:sp>
        <p:nvSpPr>
          <p:cNvPr id="3" name="Title 2">
            <a:extLst>
              <a:ext uri="{FF2B5EF4-FFF2-40B4-BE49-F238E27FC236}">
                <a16:creationId xmlns:a16="http://schemas.microsoft.com/office/drawing/2014/main" id="{A489F68C-FA02-4719-A064-1487F20742F0}"/>
              </a:ext>
            </a:extLst>
          </p:cNvPr>
          <p:cNvSpPr>
            <a:spLocks noGrp="1"/>
          </p:cNvSpPr>
          <p:nvPr>
            <p:ph type="title"/>
          </p:nvPr>
        </p:nvSpPr>
        <p:spPr>
          <a:xfrm>
            <a:off x="583688" y="455086"/>
            <a:ext cx="11127317" cy="1080500"/>
          </a:xfrm>
        </p:spPr>
        <p:txBody>
          <a:bodyPr/>
          <a:lstStyle/>
          <a:p>
            <a:r>
              <a:rPr lang="en-US" sz="3200" b="1" dirty="0"/>
              <a:t>Simplifying IT with Cloud Management</a:t>
            </a:r>
          </a:p>
        </p:txBody>
      </p:sp>
      <p:sp>
        <p:nvSpPr>
          <p:cNvPr id="13" name="Rectangle 4">
            <a:extLst>
              <a:ext uri="{FF2B5EF4-FFF2-40B4-BE49-F238E27FC236}">
                <a16:creationId xmlns:a16="http://schemas.microsoft.com/office/drawing/2014/main" id="{B991A694-5A1F-4173-AD1D-72F66E989D18}"/>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53046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C6DD90-C114-43C3-914F-54C21BA6A3DE}"/>
              </a:ext>
            </a:extLst>
          </p:cNvPr>
          <p:cNvGrpSpPr/>
          <p:nvPr/>
        </p:nvGrpSpPr>
        <p:grpSpPr>
          <a:xfrm>
            <a:off x="2751942" y="1198630"/>
            <a:ext cx="6688112" cy="2985149"/>
            <a:chOff x="1552264" y="1337507"/>
            <a:chExt cx="9078643" cy="3941064"/>
          </a:xfrm>
        </p:grpSpPr>
        <p:pic>
          <p:nvPicPr>
            <p:cNvPr id="5" name="Picture 4" descr="perspective_background.png">
              <a:extLst>
                <a:ext uri="{FF2B5EF4-FFF2-40B4-BE49-F238E27FC236}">
                  <a16:creationId xmlns:a16="http://schemas.microsoft.com/office/drawing/2014/main" id="{E8D47610-BF49-46B3-89AE-D32BE5F0D1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264" y="1337507"/>
              <a:ext cx="9078643" cy="3941064"/>
            </a:xfrm>
            <a:prstGeom prst="rect">
              <a:avLst/>
            </a:prstGeom>
          </p:spPr>
        </p:pic>
        <p:pic>
          <p:nvPicPr>
            <p:cNvPr id="6" name="Picture 5" descr="org_overview.png">
              <a:extLst>
                <a:ext uri="{FF2B5EF4-FFF2-40B4-BE49-F238E27FC236}">
                  <a16:creationId xmlns:a16="http://schemas.microsoft.com/office/drawing/2014/main" id="{B8CF36D2-360B-4490-B0F9-91A5A45C2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1696" y="1339776"/>
              <a:ext cx="6157739" cy="3938795"/>
            </a:xfrm>
            <a:prstGeom prst="rect">
              <a:avLst/>
            </a:prstGeom>
            <a:effectLst>
              <a:reflection blurRad="6350" stA="41000" endA="300" endPos="18000" dir="5400000" sy="-100000" algn="bl" rotWithShape="0"/>
            </a:effectLst>
          </p:spPr>
        </p:pic>
      </p:grpSp>
      <p:pic>
        <p:nvPicPr>
          <p:cNvPr id="7" name="Picture 6">
            <a:extLst>
              <a:ext uri="{FF2B5EF4-FFF2-40B4-BE49-F238E27FC236}">
                <a16:creationId xmlns:a16="http://schemas.microsoft.com/office/drawing/2014/main" id="{F952DE10-1439-41D4-9EC2-16BDB6D522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410" y="5126031"/>
            <a:ext cx="1237097" cy="733287"/>
          </a:xfrm>
          <a:prstGeom prst="rect">
            <a:avLst/>
          </a:prstGeom>
        </p:spPr>
      </p:pic>
      <p:sp>
        <p:nvSpPr>
          <p:cNvPr id="8" name="TextBox 7">
            <a:extLst>
              <a:ext uri="{FF2B5EF4-FFF2-40B4-BE49-F238E27FC236}">
                <a16:creationId xmlns:a16="http://schemas.microsoft.com/office/drawing/2014/main" id="{4AC3981F-44C8-4B2B-8449-883E8A2EA82B}"/>
              </a:ext>
            </a:extLst>
          </p:cNvPr>
          <p:cNvSpPr txBox="1"/>
          <p:nvPr/>
        </p:nvSpPr>
        <p:spPr>
          <a:xfrm>
            <a:off x="299025" y="6120139"/>
            <a:ext cx="2064254" cy="349932"/>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MR Wireless LAN</a:t>
            </a:r>
          </a:p>
        </p:txBody>
      </p:sp>
      <p:sp>
        <p:nvSpPr>
          <p:cNvPr id="9" name="TextBox 8">
            <a:extLst>
              <a:ext uri="{FF2B5EF4-FFF2-40B4-BE49-F238E27FC236}">
                <a16:creationId xmlns:a16="http://schemas.microsoft.com/office/drawing/2014/main" id="{0ACADB03-5D9D-490B-BAD1-63B5BF2FF990}"/>
              </a:ext>
            </a:extLst>
          </p:cNvPr>
          <p:cNvSpPr txBox="1"/>
          <p:nvPr/>
        </p:nvSpPr>
        <p:spPr>
          <a:xfrm>
            <a:off x="2332311" y="5992889"/>
            <a:ext cx="2129882" cy="604433"/>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MS Ethernet Switches</a:t>
            </a:r>
          </a:p>
        </p:txBody>
      </p:sp>
      <p:pic>
        <p:nvPicPr>
          <p:cNvPr id="10" name="Picture 9" descr="ms-front-top.jpg">
            <a:extLst>
              <a:ext uri="{FF2B5EF4-FFF2-40B4-BE49-F238E27FC236}">
                <a16:creationId xmlns:a16="http://schemas.microsoft.com/office/drawing/2014/main" id="{AB6469B1-88FC-451B-B39B-A6A57CE607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49781" y="5110777"/>
            <a:ext cx="1494943" cy="722674"/>
          </a:xfrm>
          <a:prstGeom prst="rect">
            <a:avLst/>
          </a:prstGeom>
        </p:spPr>
      </p:pic>
      <p:pic>
        <p:nvPicPr>
          <p:cNvPr id="11" name="Picture 10">
            <a:extLst>
              <a:ext uri="{FF2B5EF4-FFF2-40B4-BE49-F238E27FC236}">
                <a16:creationId xmlns:a16="http://schemas.microsoft.com/office/drawing/2014/main" id="{7C44A74A-459F-48B2-B0F9-3DCEE80B3C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67761" y="5080535"/>
            <a:ext cx="1290566" cy="890418"/>
          </a:xfrm>
          <a:prstGeom prst="rect">
            <a:avLst/>
          </a:prstGeom>
        </p:spPr>
      </p:pic>
      <p:sp>
        <p:nvSpPr>
          <p:cNvPr id="12" name="TextBox 11">
            <a:extLst>
              <a:ext uri="{FF2B5EF4-FFF2-40B4-BE49-F238E27FC236}">
                <a16:creationId xmlns:a16="http://schemas.microsoft.com/office/drawing/2014/main" id="{8A86003A-D6DA-4707-8511-44BD3E84E696}"/>
              </a:ext>
            </a:extLst>
          </p:cNvPr>
          <p:cNvSpPr txBox="1"/>
          <p:nvPr/>
        </p:nvSpPr>
        <p:spPr>
          <a:xfrm>
            <a:off x="4162609" y="5992889"/>
            <a:ext cx="2300869" cy="604433"/>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MX Security Appliances</a:t>
            </a:r>
          </a:p>
        </p:txBody>
      </p:sp>
      <p:sp>
        <p:nvSpPr>
          <p:cNvPr id="13" name="TextBox 12">
            <a:extLst>
              <a:ext uri="{FF2B5EF4-FFF2-40B4-BE49-F238E27FC236}">
                <a16:creationId xmlns:a16="http://schemas.microsoft.com/office/drawing/2014/main" id="{59C158A6-B899-47A9-BCE1-982A35895973}"/>
              </a:ext>
            </a:extLst>
          </p:cNvPr>
          <p:cNvSpPr txBox="1"/>
          <p:nvPr/>
        </p:nvSpPr>
        <p:spPr>
          <a:xfrm>
            <a:off x="6301049" y="6120139"/>
            <a:ext cx="1855569" cy="349932"/>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SM EMM</a:t>
            </a:r>
          </a:p>
        </p:txBody>
      </p:sp>
      <p:pic>
        <p:nvPicPr>
          <p:cNvPr id="14" name="Picture 13">
            <a:extLst>
              <a:ext uri="{FF2B5EF4-FFF2-40B4-BE49-F238E27FC236}">
                <a16:creationId xmlns:a16="http://schemas.microsoft.com/office/drawing/2014/main" id="{A8F85B24-CC46-4E28-9154-BF25A9E4A0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56506" y="4955725"/>
            <a:ext cx="944657" cy="945148"/>
          </a:xfrm>
          <a:prstGeom prst="rect">
            <a:avLst/>
          </a:prstGeom>
        </p:spPr>
      </p:pic>
      <p:cxnSp>
        <p:nvCxnSpPr>
          <p:cNvPr id="15" name="Straight Arrow Connector 14">
            <a:extLst>
              <a:ext uri="{FF2B5EF4-FFF2-40B4-BE49-F238E27FC236}">
                <a16:creationId xmlns:a16="http://schemas.microsoft.com/office/drawing/2014/main" id="{4A3F7E05-1692-4BB4-9E26-3ABAE25B88C9}"/>
              </a:ext>
            </a:extLst>
          </p:cNvPr>
          <p:cNvCxnSpPr>
            <a:cxnSpLocks/>
            <a:endCxn id="24" idx="2"/>
          </p:cNvCxnSpPr>
          <p:nvPr/>
        </p:nvCxnSpPr>
        <p:spPr bwMode="auto">
          <a:xfrm>
            <a:off x="1414582" y="4702299"/>
            <a:ext cx="9540286" cy="45563"/>
          </a:xfrm>
          <a:prstGeom prst="straightConnector1">
            <a:avLst/>
          </a:prstGeom>
          <a:noFill/>
          <a:ln w="76200" cap="flat" cmpd="sng" algn="ctr">
            <a:solidFill>
              <a:srgbClr val="00B0F0"/>
            </a:solidFill>
            <a:prstDash val="solid"/>
            <a:miter lim="800000"/>
            <a:headEnd type="none" w="med" len="med"/>
            <a:tailEnd type="none" w="sm" len="sm"/>
          </a:ln>
          <a:effectLst/>
        </p:spPr>
      </p:cxnSp>
      <p:sp>
        <p:nvSpPr>
          <p:cNvPr id="16" name="Oval 15">
            <a:extLst>
              <a:ext uri="{FF2B5EF4-FFF2-40B4-BE49-F238E27FC236}">
                <a16:creationId xmlns:a16="http://schemas.microsoft.com/office/drawing/2014/main" id="{EF4F27D5-AE9E-439C-B839-9DCCBF5DD8E1}"/>
              </a:ext>
            </a:extLst>
          </p:cNvPr>
          <p:cNvSpPr/>
          <p:nvPr/>
        </p:nvSpPr>
        <p:spPr>
          <a:xfrm>
            <a:off x="1375916" y="4596753"/>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17" name="Oval 16">
            <a:extLst>
              <a:ext uri="{FF2B5EF4-FFF2-40B4-BE49-F238E27FC236}">
                <a16:creationId xmlns:a16="http://schemas.microsoft.com/office/drawing/2014/main" id="{C065E13B-4420-47B3-A899-71B7B3B6A916}"/>
              </a:ext>
            </a:extLst>
          </p:cNvPr>
          <p:cNvSpPr/>
          <p:nvPr/>
        </p:nvSpPr>
        <p:spPr>
          <a:xfrm>
            <a:off x="9039080" y="4600665"/>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18" name="Oval 17">
            <a:extLst>
              <a:ext uri="{FF2B5EF4-FFF2-40B4-BE49-F238E27FC236}">
                <a16:creationId xmlns:a16="http://schemas.microsoft.com/office/drawing/2014/main" id="{CCC03AB3-6249-4FCE-BB9E-76C1E3BAC5BB}"/>
              </a:ext>
            </a:extLst>
          </p:cNvPr>
          <p:cNvSpPr/>
          <p:nvPr/>
        </p:nvSpPr>
        <p:spPr>
          <a:xfrm>
            <a:off x="5207498" y="4596753"/>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19" name="TextBox 18">
            <a:extLst>
              <a:ext uri="{FF2B5EF4-FFF2-40B4-BE49-F238E27FC236}">
                <a16:creationId xmlns:a16="http://schemas.microsoft.com/office/drawing/2014/main" id="{C3B59999-DBDD-4FD9-A973-5DAE75F8F9B1}"/>
              </a:ext>
            </a:extLst>
          </p:cNvPr>
          <p:cNvSpPr txBox="1"/>
          <p:nvPr/>
        </p:nvSpPr>
        <p:spPr>
          <a:xfrm>
            <a:off x="8074327" y="6120139"/>
            <a:ext cx="2132111" cy="349932"/>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Meraki® Insight</a:t>
            </a:r>
          </a:p>
        </p:txBody>
      </p:sp>
      <p:sp>
        <p:nvSpPr>
          <p:cNvPr id="20" name="TextBox 19">
            <a:extLst>
              <a:ext uri="{FF2B5EF4-FFF2-40B4-BE49-F238E27FC236}">
                <a16:creationId xmlns:a16="http://schemas.microsoft.com/office/drawing/2014/main" id="{809C56FA-6C8F-4936-8EA2-7341135B1EFF}"/>
              </a:ext>
            </a:extLst>
          </p:cNvPr>
          <p:cNvSpPr txBox="1"/>
          <p:nvPr/>
        </p:nvSpPr>
        <p:spPr>
          <a:xfrm>
            <a:off x="10132630" y="5992889"/>
            <a:ext cx="1855569" cy="604433"/>
          </a:xfrm>
          <a:prstGeom prst="rect">
            <a:avLst/>
          </a:prstGeom>
          <a:solidFill>
            <a:srgbClr val="FFFFFF"/>
          </a:solidFill>
        </p:spPr>
        <p:txBody>
          <a:bodyPr wrap="square" lIns="91435" tIns="45717" rIns="91435" bIns="45717" rtlCol="0">
            <a:spAutoFit/>
          </a:bodyPr>
          <a:lstStyle/>
          <a:p>
            <a:pPr algn="ctr" defTabSz="909412" fontAlgn="auto">
              <a:spcBef>
                <a:spcPts val="0"/>
              </a:spcBef>
              <a:spcAft>
                <a:spcPts val="0"/>
              </a:spcAft>
              <a:defRPr/>
            </a:pPr>
            <a:r>
              <a:rPr lang="en-US" sz="1600" kern="0" dirty="0">
                <a:solidFill>
                  <a:schemeClr val="bg1"/>
                </a:solidFill>
                <a:latin typeface="CiscoSansTT ExtraLight" panose="020B0303020201020303" pitchFamily="34" charset="0"/>
                <a:ea typeface="CiscoSans" charset="0"/>
                <a:cs typeface="CiscoSansTT ExtraLight" panose="020B0303020201020303" pitchFamily="34" charset="0"/>
              </a:rPr>
              <a:t>MV Video</a:t>
            </a:r>
          </a:p>
          <a:p>
            <a:pPr algn="ctr" defTabSz="909412" fontAlgn="auto">
              <a:spcBef>
                <a:spcPts val="0"/>
              </a:spcBef>
              <a:spcAft>
                <a:spcPts val="0"/>
              </a:spcAft>
              <a:defRPr/>
            </a:pPr>
            <a:r>
              <a:rPr lang="en-US" sz="1600" kern="0" dirty="0">
                <a:solidFill>
                  <a:schemeClr val="bg1"/>
                </a:solidFill>
                <a:latin typeface="CiscoSansTT ExtraLight" panose="020B0303020201020303" pitchFamily="34" charset="0"/>
                <a:ea typeface="CiscoSans" charset="0"/>
                <a:cs typeface="CiscoSansTT ExtraLight" panose="020B0303020201020303" pitchFamily="34" charset="0"/>
              </a:rPr>
              <a:t>Surveillance</a:t>
            </a:r>
          </a:p>
        </p:txBody>
      </p:sp>
      <p:pic>
        <p:nvPicPr>
          <p:cNvPr id="21" name="Picture 20">
            <a:extLst>
              <a:ext uri="{FF2B5EF4-FFF2-40B4-BE49-F238E27FC236}">
                <a16:creationId xmlns:a16="http://schemas.microsoft.com/office/drawing/2014/main" id="{1C39F0DE-B966-495B-A421-790403CCEE9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32308" y="5088224"/>
            <a:ext cx="1256214" cy="745227"/>
          </a:xfrm>
          <a:prstGeom prst="rect">
            <a:avLst/>
          </a:prstGeom>
        </p:spPr>
      </p:pic>
      <p:sp>
        <p:nvSpPr>
          <p:cNvPr id="22" name="Oval 21">
            <a:extLst>
              <a:ext uri="{FF2B5EF4-FFF2-40B4-BE49-F238E27FC236}">
                <a16:creationId xmlns:a16="http://schemas.microsoft.com/office/drawing/2014/main" id="{943467F1-6FC2-499F-A933-6F574F095732}"/>
              </a:ext>
            </a:extLst>
          </p:cNvPr>
          <p:cNvSpPr/>
          <p:nvPr/>
        </p:nvSpPr>
        <p:spPr>
          <a:xfrm>
            <a:off x="3291707" y="4596753"/>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23" name="Oval 22">
            <a:extLst>
              <a:ext uri="{FF2B5EF4-FFF2-40B4-BE49-F238E27FC236}">
                <a16:creationId xmlns:a16="http://schemas.microsoft.com/office/drawing/2014/main" id="{79072515-8352-4D83-9A10-8F9EF9933910}"/>
              </a:ext>
            </a:extLst>
          </p:cNvPr>
          <p:cNvSpPr/>
          <p:nvPr/>
        </p:nvSpPr>
        <p:spPr>
          <a:xfrm>
            <a:off x="7123289" y="4610579"/>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24" name="Oval 23">
            <a:extLst>
              <a:ext uri="{FF2B5EF4-FFF2-40B4-BE49-F238E27FC236}">
                <a16:creationId xmlns:a16="http://schemas.microsoft.com/office/drawing/2014/main" id="{8DDE9986-5D23-47E4-A43A-299B57F58DFE}"/>
              </a:ext>
            </a:extLst>
          </p:cNvPr>
          <p:cNvSpPr/>
          <p:nvPr/>
        </p:nvSpPr>
        <p:spPr>
          <a:xfrm>
            <a:off x="10954869" y="4642316"/>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grpSp>
        <p:nvGrpSpPr>
          <p:cNvPr id="25" name="Google Shape;200;p28">
            <a:extLst>
              <a:ext uri="{FF2B5EF4-FFF2-40B4-BE49-F238E27FC236}">
                <a16:creationId xmlns:a16="http://schemas.microsoft.com/office/drawing/2014/main" id="{EEB30EE1-03AA-4F02-8CB2-8D2DC2172C50}"/>
              </a:ext>
            </a:extLst>
          </p:cNvPr>
          <p:cNvGrpSpPr/>
          <p:nvPr/>
        </p:nvGrpSpPr>
        <p:grpSpPr>
          <a:xfrm>
            <a:off x="8692978" y="5024942"/>
            <a:ext cx="903295" cy="869105"/>
            <a:chOff x="12642573" y="6486858"/>
            <a:chExt cx="1645800" cy="1645800"/>
          </a:xfrm>
        </p:grpSpPr>
        <p:sp>
          <p:nvSpPr>
            <p:cNvPr id="26" name="Google Shape;201;p28">
              <a:extLst>
                <a:ext uri="{FF2B5EF4-FFF2-40B4-BE49-F238E27FC236}">
                  <a16:creationId xmlns:a16="http://schemas.microsoft.com/office/drawing/2014/main" id="{43FC4727-D73F-42A0-A38C-FB8DDAEE5041}"/>
                </a:ext>
              </a:extLst>
            </p:cNvPr>
            <p:cNvSpPr/>
            <p:nvPr/>
          </p:nvSpPr>
          <p:spPr>
            <a:xfrm>
              <a:off x="12712544" y="6556830"/>
              <a:ext cx="1490400" cy="1490400"/>
            </a:xfrm>
            <a:prstGeom prst="ellipse">
              <a:avLst/>
            </a:prstGeom>
            <a:solidFill>
              <a:srgbClr val="5CB43A"/>
            </a:solidFill>
            <a:ln w="12700" cap="flat" cmpd="sng">
              <a:solidFill>
                <a:srgbClr val="498131"/>
              </a:solidFill>
              <a:prstDash val="solid"/>
              <a:miter lim="800000"/>
              <a:headEnd type="none" w="sm" len="sm"/>
              <a:tailEnd type="none" w="sm" len="sm"/>
            </a:ln>
          </p:spPr>
          <p:txBody>
            <a:bodyPr spcFirstLastPara="1" wrap="square" lIns="17137" tIns="8575" rIns="17137" bIns="8575" anchor="ctr" anchorCtr="0">
              <a:noAutofit/>
            </a:bodyPr>
            <a:lstStyle/>
            <a:p>
              <a:pPr algn="ctr" defTabSz="914377" fontAlgn="auto">
                <a:spcBef>
                  <a:spcPts val="0"/>
                </a:spcBef>
                <a:spcAft>
                  <a:spcPts val="0"/>
                </a:spcAft>
              </a:pPr>
              <a:endParaRPr sz="700" dirty="0">
                <a:solidFill>
                  <a:srgbClr val="FFFFFF"/>
                </a:solidFill>
                <a:latin typeface="Proxima Nova"/>
                <a:ea typeface="Proxima Nova"/>
                <a:cs typeface="Proxima Nova"/>
                <a:sym typeface="Proxima Nova"/>
              </a:endParaRPr>
            </a:p>
          </p:txBody>
        </p:sp>
        <p:sp>
          <p:nvSpPr>
            <p:cNvPr id="27" name="Google Shape;202;p28">
              <a:extLst>
                <a:ext uri="{FF2B5EF4-FFF2-40B4-BE49-F238E27FC236}">
                  <a16:creationId xmlns:a16="http://schemas.microsoft.com/office/drawing/2014/main" id="{DDAAE6B1-B74E-4E54-BCA3-387C14575946}"/>
                </a:ext>
              </a:extLst>
            </p:cNvPr>
            <p:cNvSpPr/>
            <p:nvPr/>
          </p:nvSpPr>
          <p:spPr>
            <a:xfrm>
              <a:off x="12642573" y="6486858"/>
              <a:ext cx="1645800" cy="1645800"/>
            </a:xfrm>
            <a:prstGeom prst="ellipse">
              <a:avLst/>
            </a:prstGeom>
            <a:solidFill>
              <a:srgbClr val="000000"/>
            </a:solidFill>
            <a:ln w="38100" cap="flat" cmpd="sng">
              <a:solidFill>
                <a:srgbClr val="000000"/>
              </a:solidFill>
              <a:prstDash val="solid"/>
              <a:miter lim="800000"/>
              <a:headEnd type="none" w="sm" len="sm"/>
              <a:tailEnd type="none" w="sm" len="sm"/>
            </a:ln>
          </p:spPr>
          <p:txBody>
            <a:bodyPr spcFirstLastPara="1" wrap="square" lIns="17137" tIns="8575" rIns="17137" bIns="8575" anchor="ctr" anchorCtr="0">
              <a:noAutofit/>
            </a:bodyPr>
            <a:lstStyle/>
            <a:p>
              <a:pPr algn="ctr" defTabSz="914377" fontAlgn="auto">
                <a:spcBef>
                  <a:spcPts val="0"/>
                </a:spcBef>
                <a:spcAft>
                  <a:spcPts val="0"/>
                </a:spcAft>
              </a:pPr>
              <a:endParaRPr sz="700" dirty="0">
                <a:solidFill>
                  <a:srgbClr val="FFFFFF"/>
                </a:solidFill>
                <a:latin typeface="Proxima Nova"/>
                <a:ea typeface="Proxima Nova"/>
                <a:cs typeface="Proxima Nova"/>
                <a:sym typeface="Proxima Nova"/>
              </a:endParaRPr>
            </a:p>
          </p:txBody>
        </p:sp>
        <p:pic>
          <p:nvPicPr>
            <p:cNvPr id="28" name="Google Shape;203;p28">
              <a:extLst>
                <a:ext uri="{FF2B5EF4-FFF2-40B4-BE49-F238E27FC236}">
                  <a16:creationId xmlns:a16="http://schemas.microsoft.com/office/drawing/2014/main" id="{568B1FC2-C5E7-4E3D-A8C2-CBD51B1C8E53}"/>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2955978" y="6713715"/>
              <a:ext cx="1019106" cy="1176700"/>
            </a:xfrm>
            <a:prstGeom prst="rect">
              <a:avLst/>
            </a:prstGeom>
            <a:noFill/>
            <a:ln>
              <a:noFill/>
            </a:ln>
          </p:spPr>
        </p:pic>
      </p:grpSp>
      <p:sp>
        <p:nvSpPr>
          <p:cNvPr id="29" name="Shape 328">
            <a:extLst>
              <a:ext uri="{FF2B5EF4-FFF2-40B4-BE49-F238E27FC236}">
                <a16:creationId xmlns:a16="http://schemas.microsoft.com/office/drawing/2014/main" id="{96DFD975-7886-1B4D-9949-3046380AEAC1}"/>
              </a:ext>
            </a:extLst>
          </p:cNvPr>
          <p:cNvSpPr txBox="1"/>
          <p:nvPr/>
        </p:nvSpPr>
        <p:spPr>
          <a:xfrm>
            <a:off x="481360" y="388317"/>
            <a:ext cx="10515600" cy="489600"/>
          </a:xfrm>
          <a:prstGeom prst="rect">
            <a:avLst/>
          </a:prstGeom>
          <a:noFill/>
          <a:ln>
            <a:noFill/>
          </a:ln>
        </p:spPr>
        <p:txBody>
          <a:bodyPr spcFirstLastPara="1" wrap="square" lIns="45712" tIns="22851" rIns="45712" bIns="22851" anchor="t" anchorCtr="0">
            <a:noAutofit/>
          </a:bodyPr>
          <a:lstStyle/>
          <a:p>
            <a:pPr defTabSz="1219170">
              <a:lnSpc>
                <a:spcPct val="90000"/>
              </a:lnSpc>
              <a:buClr>
                <a:srgbClr val="000000"/>
              </a:buClr>
            </a:pPr>
            <a:r>
              <a:rPr lang="en-US" sz="3300" b="1" kern="0" dirty="0">
                <a:solidFill>
                  <a:schemeClr val="tx2"/>
                </a:solidFill>
                <a:latin typeface="+mj-lt"/>
                <a:cs typeface="Arial" panose="020B0604020202020204" pitchFamily="34" charset="0"/>
                <a:sym typeface="Arial"/>
              </a:rPr>
              <a:t>Simplifying IT with Cloud Management</a:t>
            </a:r>
            <a:endParaRPr sz="3300" b="1" kern="0" dirty="0">
              <a:solidFill>
                <a:schemeClr val="tx2"/>
              </a:solidFill>
              <a:latin typeface="+mj-lt"/>
              <a:cs typeface="Arial" panose="020B0604020202020204" pitchFamily="34" charset="0"/>
              <a:sym typeface="Arial"/>
            </a:endParaRPr>
          </a:p>
        </p:txBody>
      </p:sp>
      <p:pic>
        <p:nvPicPr>
          <p:cNvPr id="31" name="cisco-meraki-logo.jpg">
            <a:extLst>
              <a:ext uri="{FF2B5EF4-FFF2-40B4-BE49-F238E27FC236}">
                <a16:creationId xmlns:a16="http://schemas.microsoft.com/office/drawing/2014/main" id="{4A946DE0-F51A-A346-9F62-A51DABCA404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80821" y="410125"/>
            <a:ext cx="2016139" cy="365760"/>
          </a:xfrm>
          <a:prstGeom prst="rect">
            <a:avLst/>
          </a:prstGeom>
          <a:ln w="12700">
            <a:miter lim="400000"/>
          </a:ln>
        </p:spPr>
      </p:pic>
    </p:spTree>
    <p:extLst>
      <p:ext uri="{BB962C8B-B14F-4D97-AF65-F5344CB8AC3E}">
        <p14:creationId xmlns:p14="http://schemas.microsoft.com/office/powerpoint/2010/main" val="329817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78E42D6-ECF2-47CA-A270-0C373B6A4240}"/>
              </a:ext>
            </a:extLst>
          </p:cNvPr>
          <p:cNvGrpSpPr/>
          <p:nvPr/>
        </p:nvGrpSpPr>
        <p:grpSpPr>
          <a:xfrm>
            <a:off x="1" y="3268981"/>
            <a:ext cx="12022283" cy="2881753"/>
            <a:chOff x="0" y="3474720"/>
            <a:chExt cx="12022283" cy="2498007"/>
          </a:xfrm>
          <a:solidFill>
            <a:schemeClr val="accent1"/>
          </a:solidFill>
        </p:grpSpPr>
        <p:sp>
          <p:nvSpPr>
            <p:cNvPr id="73" name="Rounded Rectangle 12">
              <a:extLst>
                <a:ext uri="{FF2B5EF4-FFF2-40B4-BE49-F238E27FC236}">
                  <a16:creationId xmlns:a16="http://schemas.microsoft.com/office/drawing/2014/main" id="{72E9DE41-D1B6-4301-A414-5ADCAE4ED628}"/>
                </a:ext>
              </a:extLst>
            </p:cNvPr>
            <p:cNvSpPr/>
            <p:nvPr/>
          </p:nvSpPr>
          <p:spPr>
            <a:xfrm rot="5400000">
              <a:off x="6213082" y="163527"/>
              <a:ext cx="2498007" cy="91203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lstStyle/>
            <a:p>
              <a:pPr algn="ctr" defTabSz="609570" eaLnBrk="0" fontAlgn="base" hangingPunct="0">
                <a:lnSpc>
                  <a:spcPct val="85000"/>
                </a:lnSpc>
                <a:spcBef>
                  <a:spcPct val="50000"/>
                </a:spcBef>
                <a:spcAft>
                  <a:spcPct val="0"/>
                </a:spcAft>
              </a:pPr>
              <a:endParaRPr lang="en-US" sz="1700" dirty="0">
                <a:solidFill>
                  <a:srgbClr val="00BCEB"/>
                </a:solidFill>
                <a:latin typeface="CiscoSansTT ExtraLight"/>
                <a:sym typeface="Arial"/>
              </a:endParaRPr>
            </a:p>
          </p:txBody>
        </p:sp>
        <p:sp>
          <p:nvSpPr>
            <p:cNvPr id="74" name="Rectangle 73">
              <a:extLst>
                <a:ext uri="{FF2B5EF4-FFF2-40B4-BE49-F238E27FC236}">
                  <a16:creationId xmlns:a16="http://schemas.microsoft.com/office/drawing/2014/main" id="{4C85BB24-2AAA-4EA5-AF21-4231616C52BE}"/>
                </a:ext>
              </a:extLst>
            </p:cNvPr>
            <p:cNvSpPr/>
            <p:nvPr/>
          </p:nvSpPr>
          <p:spPr>
            <a:xfrm>
              <a:off x="0" y="3474720"/>
              <a:ext cx="9416392" cy="249800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dirty="0">
                <a:solidFill>
                  <a:srgbClr val="00BCEB"/>
                </a:solidFill>
                <a:latin typeface="CiscoSansTT ExtraLight"/>
                <a:sym typeface="Arial"/>
              </a:endParaRPr>
            </a:p>
          </p:txBody>
        </p:sp>
      </p:grpSp>
      <p:grpSp>
        <p:nvGrpSpPr>
          <p:cNvPr id="16" name="Group 15">
            <a:extLst>
              <a:ext uri="{FF2B5EF4-FFF2-40B4-BE49-F238E27FC236}">
                <a16:creationId xmlns:a16="http://schemas.microsoft.com/office/drawing/2014/main" id="{8E79F0E9-66E8-4F81-A23D-794EDB0E596C}"/>
              </a:ext>
            </a:extLst>
          </p:cNvPr>
          <p:cNvGrpSpPr/>
          <p:nvPr/>
        </p:nvGrpSpPr>
        <p:grpSpPr>
          <a:xfrm>
            <a:off x="805878" y="3584364"/>
            <a:ext cx="9891351" cy="2143815"/>
            <a:chOff x="805877" y="3474719"/>
            <a:chExt cx="9726793" cy="2143815"/>
          </a:xfrm>
        </p:grpSpPr>
        <p:sp>
          <p:nvSpPr>
            <p:cNvPr id="89" name="TextBox 88">
              <a:extLst>
                <a:ext uri="{FF2B5EF4-FFF2-40B4-BE49-F238E27FC236}">
                  <a16:creationId xmlns:a16="http://schemas.microsoft.com/office/drawing/2014/main" id="{12B8A731-BF2C-9442-A354-61BD9D37DBE8}"/>
                </a:ext>
              </a:extLst>
            </p:cNvPr>
            <p:cNvSpPr txBox="1"/>
            <p:nvPr/>
          </p:nvSpPr>
          <p:spPr>
            <a:xfrm>
              <a:off x="1445335" y="5115319"/>
              <a:ext cx="9087335" cy="503215"/>
            </a:xfrm>
            <a:prstGeom prst="rect">
              <a:avLst/>
            </a:prstGeom>
            <a:noFill/>
          </p:spPr>
          <p:txBody>
            <a:bodyPr wrap="square" rtlCol="0">
              <a:spAutoFit/>
            </a:bodyPr>
            <a:lstStyle/>
            <a:p>
              <a:pPr defTabSz="609570" fontAlgn="base">
                <a:lnSpc>
                  <a:spcPct val="150000"/>
                </a:lnSpc>
                <a:spcBef>
                  <a:spcPts val="600"/>
                </a:spcBef>
              </a:pPr>
              <a:r>
                <a:rPr lang="en-US" sz="2000" dirty="0">
                  <a:solidFill>
                    <a:srgbClr val="FFFFFF"/>
                  </a:solidFill>
                  <a:latin typeface="CiscoSansTT ExtraLight"/>
                  <a:ea typeface="ＭＳ Ｐゴシック" charset="0"/>
                  <a:cs typeface="Arial"/>
                  <a:sym typeface="Arial"/>
                </a:rPr>
                <a:t>Presenting Cisco Designed </a:t>
              </a:r>
              <a:r>
                <a:rPr lang="en-US" sz="2000" dirty="0">
                  <a:solidFill>
                    <a:srgbClr val="FFFFFF"/>
                  </a:solidFill>
                  <a:ea typeface="ＭＳ Ｐゴシック" charset="0"/>
                  <a:cs typeface="Arial"/>
                  <a:sym typeface="Arial"/>
                </a:rPr>
                <a:t>Always-On Business </a:t>
              </a:r>
              <a:r>
                <a:rPr lang="en-US" sz="2000" dirty="0">
                  <a:solidFill>
                    <a:srgbClr val="FFFFFF"/>
                  </a:solidFill>
                  <a:latin typeface="CiscoSansTT ExtraLight"/>
                  <a:ea typeface="ＭＳ Ｐゴシック" charset="0"/>
                  <a:cs typeface="Arial"/>
                  <a:sym typeface="Arial"/>
                </a:rPr>
                <a:t>Solutions</a:t>
              </a:r>
              <a:endParaRPr lang="en-US" dirty="0">
                <a:solidFill>
                  <a:srgbClr val="FFFFFF"/>
                </a:solidFill>
                <a:latin typeface="CiscoSansTT ExtraLight"/>
                <a:ea typeface="ＭＳ Ｐゴシック" charset="0"/>
                <a:cs typeface="Arial"/>
                <a:sym typeface="Arial"/>
              </a:endParaRPr>
            </a:p>
          </p:txBody>
        </p:sp>
        <p:grpSp>
          <p:nvGrpSpPr>
            <p:cNvPr id="12" name="Group 11">
              <a:extLst>
                <a:ext uri="{FF2B5EF4-FFF2-40B4-BE49-F238E27FC236}">
                  <a16:creationId xmlns:a16="http://schemas.microsoft.com/office/drawing/2014/main" id="{0A07603A-401C-48FA-AFA1-6DCF77787628}"/>
                </a:ext>
              </a:extLst>
            </p:cNvPr>
            <p:cNvGrpSpPr/>
            <p:nvPr/>
          </p:nvGrpSpPr>
          <p:grpSpPr>
            <a:xfrm>
              <a:off x="805877" y="3474719"/>
              <a:ext cx="8371076" cy="2088029"/>
              <a:chOff x="805877" y="3474719"/>
              <a:chExt cx="8371076" cy="2088029"/>
            </a:xfrm>
          </p:grpSpPr>
          <p:sp>
            <p:nvSpPr>
              <p:cNvPr id="5" name="TextBox 4">
                <a:extLst>
                  <a:ext uri="{FF2B5EF4-FFF2-40B4-BE49-F238E27FC236}">
                    <a16:creationId xmlns:a16="http://schemas.microsoft.com/office/drawing/2014/main" id="{5896F280-B31A-C343-A58E-B6A8C9CC9AB1}"/>
                  </a:ext>
                </a:extLst>
              </p:cNvPr>
              <p:cNvSpPr txBox="1"/>
              <p:nvPr/>
            </p:nvSpPr>
            <p:spPr>
              <a:xfrm>
                <a:off x="805877" y="3474719"/>
                <a:ext cx="6786283" cy="400110"/>
              </a:xfrm>
              <a:prstGeom prst="rect">
                <a:avLst/>
              </a:prstGeom>
              <a:noFill/>
            </p:spPr>
            <p:txBody>
              <a:bodyPr wrap="square" rtlCol="0" anchor="t">
                <a:spAutoFit/>
              </a:bodyPr>
              <a:lstStyle/>
              <a:p>
                <a:pPr defTabSz="609570" fontAlgn="base">
                  <a:spcBef>
                    <a:spcPct val="0"/>
                  </a:spcBef>
                  <a:spcAft>
                    <a:spcPct val="0"/>
                  </a:spcAft>
                </a:pPr>
                <a:r>
                  <a:rPr lang="en-US" sz="2000" dirty="0">
                    <a:solidFill>
                      <a:srgbClr val="FFFFFF"/>
                    </a:solidFill>
                    <a:latin typeface="CiscoSansTT ExtraLight"/>
                    <a:ea typeface="ＭＳ Ｐゴシック" charset="0"/>
                    <a:cs typeface="Arial"/>
                    <a:sym typeface="Arial"/>
                  </a:rPr>
                  <a:t>Use this presentation to learn about:</a:t>
                </a:r>
              </a:p>
            </p:txBody>
          </p:sp>
          <p:grpSp>
            <p:nvGrpSpPr>
              <p:cNvPr id="20" name="Group 19">
                <a:extLst>
                  <a:ext uri="{FF2B5EF4-FFF2-40B4-BE49-F238E27FC236}">
                    <a16:creationId xmlns:a16="http://schemas.microsoft.com/office/drawing/2014/main" id="{3C031B4C-260A-324B-BFDB-875887C5CFA4}"/>
                  </a:ext>
                </a:extLst>
              </p:cNvPr>
              <p:cNvGrpSpPr>
                <a:grpSpLocks noChangeAspect="1"/>
              </p:cNvGrpSpPr>
              <p:nvPr/>
            </p:nvGrpSpPr>
            <p:grpSpPr>
              <a:xfrm>
                <a:off x="858223" y="4150667"/>
                <a:ext cx="357596" cy="365760"/>
                <a:chOff x="4170535" y="2985391"/>
                <a:chExt cx="656981" cy="671980"/>
              </a:xfrm>
            </p:grpSpPr>
            <p:sp>
              <p:nvSpPr>
                <p:cNvPr id="21" name="Oval 245">
                  <a:extLst>
                    <a:ext uri="{FF2B5EF4-FFF2-40B4-BE49-F238E27FC236}">
                      <a16:creationId xmlns:a16="http://schemas.microsoft.com/office/drawing/2014/main" id="{0321EF3C-3135-0141-BA52-0574210BA35D}"/>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2" name="Freeform 246">
                  <a:extLst>
                    <a:ext uri="{FF2B5EF4-FFF2-40B4-BE49-F238E27FC236}">
                      <a16:creationId xmlns:a16="http://schemas.microsoft.com/office/drawing/2014/main" id="{0A812113-F64A-4746-A9C8-1F7FEECDD97D}"/>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3" name="Freeform 247">
                  <a:extLst>
                    <a:ext uri="{FF2B5EF4-FFF2-40B4-BE49-F238E27FC236}">
                      <a16:creationId xmlns:a16="http://schemas.microsoft.com/office/drawing/2014/main" id="{ED839079-16EF-D245-92D4-64E861D9C66A}"/>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4" name="Freeform 248">
                  <a:extLst>
                    <a:ext uri="{FF2B5EF4-FFF2-40B4-BE49-F238E27FC236}">
                      <a16:creationId xmlns:a16="http://schemas.microsoft.com/office/drawing/2014/main" id="{6D2F4EA9-B197-B04D-8C67-5D6D4EAD6C8C}"/>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5" name="Freeform 249">
                  <a:extLst>
                    <a:ext uri="{FF2B5EF4-FFF2-40B4-BE49-F238E27FC236}">
                      <a16:creationId xmlns:a16="http://schemas.microsoft.com/office/drawing/2014/main" id="{C67BF0BC-373C-1F46-9B6B-80FA85EC4D28}"/>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6" name="Freeform 250">
                  <a:extLst>
                    <a:ext uri="{FF2B5EF4-FFF2-40B4-BE49-F238E27FC236}">
                      <a16:creationId xmlns:a16="http://schemas.microsoft.com/office/drawing/2014/main" id="{A6ED4958-6144-CA49-98C5-E7DFAD2FC064}"/>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7" name="Freeform 251">
                  <a:extLst>
                    <a:ext uri="{FF2B5EF4-FFF2-40B4-BE49-F238E27FC236}">
                      <a16:creationId xmlns:a16="http://schemas.microsoft.com/office/drawing/2014/main" id="{3405F197-5CE2-7249-9776-5359E8E95DC9}"/>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8" name="Freeform 252">
                  <a:extLst>
                    <a:ext uri="{FF2B5EF4-FFF2-40B4-BE49-F238E27FC236}">
                      <a16:creationId xmlns:a16="http://schemas.microsoft.com/office/drawing/2014/main" id="{E6F115E4-7BFD-2041-9480-739C6AD33F21}"/>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29" name="Freeform 253">
                  <a:extLst>
                    <a:ext uri="{FF2B5EF4-FFF2-40B4-BE49-F238E27FC236}">
                      <a16:creationId xmlns:a16="http://schemas.microsoft.com/office/drawing/2014/main" id="{4EEF5BD1-C65F-1243-8252-B74EC0775279}"/>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0" name="Freeform 254">
                  <a:extLst>
                    <a:ext uri="{FF2B5EF4-FFF2-40B4-BE49-F238E27FC236}">
                      <a16:creationId xmlns:a16="http://schemas.microsoft.com/office/drawing/2014/main" id="{85E31980-8D30-0B49-887B-24C6A419AF9E}"/>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1" name="Freeform 255">
                  <a:extLst>
                    <a:ext uri="{FF2B5EF4-FFF2-40B4-BE49-F238E27FC236}">
                      <a16:creationId xmlns:a16="http://schemas.microsoft.com/office/drawing/2014/main" id="{DFAE63D9-CAAF-FC4A-A98A-8C135F64107C}"/>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2" name="Freeform 256">
                  <a:extLst>
                    <a:ext uri="{FF2B5EF4-FFF2-40B4-BE49-F238E27FC236}">
                      <a16:creationId xmlns:a16="http://schemas.microsoft.com/office/drawing/2014/main" id="{B20A643A-5674-E647-A0C5-09D06C6B8720}"/>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3" name="Freeform 257">
                  <a:extLst>
                    <a:ext uri="{FF2B5EF4-FFF2-40B4-BE49-F238E27FC236}">
                      <a16:creationId xmlns:a16="http://schemas.microsoft.com/office/drawing/2014/main" id="{3A492A2A-7460-B34D-93FE-A905B156AEB8}"/>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4" name="Freeform 258">
                  <a:extLst>
                    <a:ext uri="{FF2B5EF4-FFF2-40B4-BE49-F238E27FC236}">
                      <a16:creationId xmlns:a16="http://schemas.microsoft.com/office/drawing/2014/main" id="{82F1B8EA-280A-0146-8E95-F71D599151FE}"/>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5" name="Freeform 259">
                  <a:extLst>
                    <a:ext uri="{FF2B5EF4-FFF2-40B4-BE49-F238E27FC236}">
                      <a16:creationId xmlns:a16="http://schemas.microsoft.com/office/drawing/2014/main" id="{088E78D5-730A-D941-AA6C-C6FBAF68E9C1}"/>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6" name="Freeform 260">
                  <a:extLst>
                    <a:ext uri="{FF2B5EF4-FFF2-40B4-BE49-F238E27FC236}">
                      <a16:creationId xmlns:a16="http://schemas.microsoft.com/office/drawing/2014/main" id="{97FF9107-7869-A44A-B09D-C61B0FAFE1E2}"/>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grpSp>
          <p:grpSp>
            <p:nvGrpSpPr>
              <p:cNvPr id="37" name="Group 36">
                <a:extLst>
                  <a:ext uri="{FF2B5EF4-FFF2-40B4-BE49-F238E27FC236}">
                    <a16:creationId xmlns:a16="http://schemas.microsoft.com/office/drawing/2014/main" id="{E59B1C8E-7D02-894C-829D-7D6AB5E44F80}"/>
                  </a:ext>
                </a:extLst>
              </p:cNvPr>
              <p:cNvGrpSpPr>
                <a:grpSpLocks noChangeAspect="1"/>
              </p:cNvGrpSpPr>
              <p:nvPr/>
            </p:nvGrpSpPr>
            <p:grpSpPr>
              <a:xfrm>
                <a:off x="858223" y="4675455"/>
                <a:ext cx="357596" cy="365760"/>
                <a:chOff x="4170535" y="2985391"/>
                <a:chExt cx="656981" cy="671980"/>
              </a:xfrm>
            </p:grpSpPr>
            <p:sp>
              <p:nvSpPr>
                <p:cNvPr id="38" name="Oval 245">
                  <a:extLst>
                    <a:ext uri="{FF2B5EF4-FFF2-40B4-BE49-F238E27FC236}">
                      <a16:creationId xmlns:a16="http://schemas.microsoft.com/office/drawing/2014/main" id="{59D88126-DAE4-324C-8E50-68A773D2B7DC}"/>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39" name="Freeform 246">
                  <a:extLst>
                    <a:ext uri="{FF2B5EF4-FFF2-40B4-BE49-F238E27FC236}">
                      <a16:creationId xmlns:a16="http://schemas.microsoft.com/office/drawing/2014/main" id="{A0318DB9-AAD7-E34C-BFE7-CE51BE77DEA0}"/>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0" name="Freeform 247">
                  <a:extLst>
                    <a:ext uri="{FF2B5EF4-FFF2-40B4-BE49-F238E27FC236}">
                      <a16:creationId xmlns:a16="http://schemas.microsoft.com/office/drawing/2014/main" id="{B34AD846-CE11-D74A-A789-745D567FEB3A}"/>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1" name="Freeform 248">
                  <a:extLst>
                    <a:ext uri="{FF2B5EF4-FFF2-40B4-BE49-F238E27FC236}">
                      <a16:creationId xmlns:a16="http://schemas.microsoft.com/office/drawing/2014/main" id="{1C442C5E-4A66-6A49-8895-A03E30BF871A}"/>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2" name="Freeform 249">
                  <a:extLst>
                    <a:ext uri="{FF2B5EF4-FFF2-40B4-BE49-F238E27FC236}">
                      <a16:creationId xmlns:a16="http://schemas.microsoft.com/office/drawing/2014/main" id="{A2F6FBA6-E575-664D-9896-70DEBF593484}"/>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3" name="Freeform 250">
                  <a:extLst>
                    <a:ext uri="{FF2B5EF4-FFF2-40B4-BE49-F238E27FC236}">
                      <a16:creationId xmlns:a16="http://schemas.microsoft.com/office/drawing/2014/main" id="{C6F60834-0D97-4D4F-9242-84FE4E645377}"/>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4" name="Freeform 251">
                  <a:extLst>
                    <a:ext uri="{FF2B5EF4-FFF2-40B4-BE49-F238E27FC236}">
                      <a16:creationId xmlns:a16="http://schemas.microsoft.com/office/drawing/2014/main" id="{7552012F-069D-1E4A-A8DD-EFED570DEE7C}"/>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5" name="Freeform 252">
                  <a:extLst>
                    <a:ext uri="{FF2B5EF4-FFF2-40B4-BE49-F238E27FC236}">
                      <a16:creationId xmlns:a16="http://schemas.microsoft.com/office/drawing/2014/main" id="{162487A6-CCF6-BE46-A6B3-F64FAA6DDD2B}"/>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6" name="Freeform 253">
                  <a:extLst>
                    <a:ext uri="{FF2B5EF4-FFF2-40B4-BE49-F238E27FC236}">
                      <a16:creationId xmlns:a16="http://schemas.microsoft.com/office/drawing/2014/main" id="{6B5260C8-3664-D840-A08E-1B7CF672E57A}"/>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7" name="Freeform 254">
                  <a:extLst>
                    <a:ext uri="{FF2B5EF4-FFF2-40B4-BE49-F238E27FC236}">
                      <a16:creationId xmlns:a16="http://schemas.microsoft.com/office/drawing/2014/main" id="{D7D40C78-3696-9042-8E63-82FDDAC5456D}"/>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8" name="Freeform 255">
                  <a:extLst>
                    <a:ext uri="{FF2B5EF4-FFF2-40B4-BE49-F238E27FC236}">
                      <a16:creationId xmlns:a16="http://schemas.microsoft.com/office/drawing/2014/main" id="{04CB990D-222A-DA4F-900F-3830D7689795}"/>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49" name="Freeform 256">
                  <a:extLst>
                    <a:ext uri="{FF2B5EF4-FFF2-40B4-BE49-F238E27FC236}">
                      <a16:creationId xmlns:a16="http://schemas.microsoft.com/office/drawing/2014/main" id="{C691F9D5-0A5C-FF46-81AC-71563F5B14E0}"/>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0" name="Freeform 257">
                  <a:extLst>
                    <a:ext uri="{FF2B5EF4-FFF2-40B4-BE49-F238E27FC236}">
                      <a16:creationId xmlns:a16="http://schemas.microsoft.com/office/drawing/2014/main" id="{59F4E971-D2FA-704D-8AD9-4A50A3B70D67}"/>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1" name="Freeform 258">
                  <a:extLst>
                    <a:ext uri="{FF2B5EF4-FFF2-40B4-BE49-F238E27FC236}">
                      <a16:creationId xmlns:a16="http://schemas.microsoft.com/office/drawing/2014/main" id="{E979641A-61F5-3248-98DF-3605F1EAFAF6}"/>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2" name="Freeform 259">
                  <a:extLst>
                    <a:ext uri="{FF2B5EF4-FFF2-40B4-BE49-F238E27FC236}">
                      <a16:creationId xmlns:a16="http://schemas.microsoft.com/office/drawing/2014/main" id="{8DD4BDA2-7C22-6B4B-8D62-3E539B88680D}"/>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3" name="Freeform 260">
                  <a:extLst>
                    <a:ext uri="{FF2B5EF4-FFF2-40B4-BE49-F238E27FC236}">
                      <a16:creationId xmlns:a16="http://schemas.microsoft.com/office/drawing/2014/main" id="{674E78B8-9819-7340-A19F-5B5E5FF220D8}"/>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grpSp>
          <p:grpSp>
            <p:nvGrpSpPr>
              <p:cNvPr id="54" name="Group 53">
                <a:extLst>
                  <a:ext uri="{FF2B5EF4-FFF2-40B4-BE49-F238E27FC236}">
                    <a16:creationId xmlns:a16="http://schemas.microsoft.com/office/drawing/2014/main" id="{A6A68502-1EF1-4A48-B267-D553EB59885C}"/>
                  </a:ext>
                </a:extLst>
              </p:cNvPr>
              <p:cNvGrpSpPr>
                <a:grpSpLocks noChangeAspect="1"/>
              </p:cNvGrpSpPr>
              <p:nvPr/>
            </p:nvGrpSpPr>
            <p:grpSpPr>
              <a:xfrm>
                <a:off x="869925" y="5196988"/>
                <a:ext cx="357596" cy="365760"/>
                <a:chOff x="4170535" y="2985391"/>
                <a:chExt cx="656981" cy="671980"/>
              </a:xfrm>
            </p:grpSpPr>
            <p:sp>
              <p:nvSpPr>
                <p:cNvPr id="55" name="Oval 245">
                  <a:extLst>
                    <a:ext uri="{FF2B5EF4-FFF2-40B4-BE49-F238E27FC236}">
                      <a16:creationId xmlns:a16="http://schemas.microsoft.com/office/drawing/2014/main" id="{49083809-8C65-AE44-A8FF-CC07D54396A5}"/>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6" name="Freeform 246">
                  <a:extLst>
                    <a:ext uri="{FF2B5EF4-FFF2-40B4-BE49-F238E27FC236}">
                      <a16:creationId xmlns:a16="http://schemas.microsoft.com/office/drawing/2014/main" id="{AE465161-3C10-CB49-BE16-3F9C992B6D01}"/>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7" name="Freeform 247">
                  <a:extLst>
                    <a:ext uri="{FF2B5EF4-FFF2-40B4-BE49-F238E27FC236}">
                      <a16:creationId xmlns:a16="http://schemas.microsoft.com/office/drawing/2014/main" id="{73E294EF-93A2-BA48-8392-56D147AAD45E}"/>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8" name="Freeform 248">
                  <a:extLst>
                    <a:ext uri="{FF2B5EF4-FFF2-40B4-BE49-F238E27FC236}">
                      <a16:creationId xmlns:a16="http://schemas.microsoft.com/office/drawing/2014/main" id="{CC20E4D0-6283-004E-B030-E4A9509532A4}"/>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59" name="Freeform 249">
                  <a:extLst>
                    <a:ext uri="{FF2B5EF4-FFF2-40B4-BE49-F238E27FC236}">
                      <a16:creationId xmlns:a16="http://schemas.microsoft.com/office/drawing/2014/main" id="{826D92BD-DBC3-B34D-812A-8BA4A834F533}"/>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0" name="Freeform 250">
                  <a:extLst>
                    <a:ext uri="{FF2B5EF4-FFF2-40B4-BE49-F238E27FC236}">
                      <a16:creationId xmlns:a16="http://schemas.microsoft.com/office/drawing/2014/main" id="{4709EDE6-F5BE-6C43-99D6-64A72CD360F1}"/>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1" name="Freeform 251">
                  <a:extLst>
                    <a:ext uri="{FF2B5EF4-FFF2-40B4-BE49-F238E27FC236}">
                      <a16:creationId xmlns:a16="http://schemas.microsoft.com/office/drawing/2014/main" id="{97DF506F-C7C4-594A-94E7-D2227BDADB6C}"/>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2" name="Freeform 252">
                  <a:extLst>
                    <a:ext uri="{FF2B5EF4-FFF2-40B4-BE49-F238E27FC236}">
                      <a16:creationId xmlns:a16="http://schemas.microsoft.com/office/drawing/2014/main" id="{EF756B31-19A3-A84C-90DF-ACBF51C385DD}"/>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3" name="Freeform 253">
                  <a:extLst>
                    <a:ext uri="{FF2B5EF4-FFF2-40B4-BE49-F238E27FC236}">
                      <a16:creationId xmlns:a16="http://schemas.microsoft.com/office/drawing/2014/main" id="{DBD6C7F3-0DA5-DE45-A3A4-63C419F2FA59}"/>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4" name="Freeform 254">
                  <a:extLst>
                    <a:ext uri="{FF2B5EF4-FFF2-40B4-BE49-F238E27FC236}">
                      <a16:creationId xmlns:a16="http://schemas.microsoft.com/office/drawing/2014/main" id="{48F2C4DD-A005-E541-B794-AC512403AFAF}"/>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5" name="Freeform 255">
                  <a:extLst>
                    <a:ext uri="{FF2B5EF4-FFF2-40B4-BE49-F238E27FC236}">
                      <a16:creationId xmlns:a16="http://schemas.microsoft.com/office/drawing/2014/main" id="{6E092BB6-E335-4347-93A7-FB6B1AA4C0AC}"/>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6" name="Freeform 256">
                  <a:extLst>
                    <a:ext uri="{FF2B5EF4-FFF2-40B4-BE49-F238E27FC236}">
                      <a16:creationId xmlns:a16="http://schemas.microsoft.com/office/drawing/2014/main" id="{DECE1A36-7AD3-0143-B2A6-91BB9767D0FE}"/>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7" name="Freeform 257">
                  <a:extLst>
                    <a:ext uri="{FF2B5EF4-FFF2-40B4-BE49-F238E27FC236}">
                      <a16:creationId xmlns:a16="http://schemas.microsoft.com/office/drawing/2014/main" id="{B01A804F-773C-9B42-948A-5FB4FA1F8AF1}"/>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8" name="Freeform 258">
                  <a:extLst>
                    <a:ext uri="{FF2B5EF4-FFF2-40B4-BE49-F238E27FC236}">
                      <a16:creationId xmlns:a16="http://schemas.microsoft.com/office/drawing/2014/main" id="{7892EF75-7CCF-1B41-9CAC-BC107A445471}"/>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69" name="Freeform 259">
                  <a:extLst>
                    <a:ext uri="{FF2B5EF4-FFF2-40B4-BE49-F238E27FC236}">
                      <a16:creationId xmlns:a16="http://schemas.microsoft.com/office/drawing/2014/main" id="{F65ACF68-9FCA-0642-9CCD-ED1F121A6A57}"/>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sp>
              <p:nvSpPr>
                <p:cNvPr id="70" name="Freeform 260">
                  <a:extLst>
                    <a:ext uri="{FF2B5EF4-FFF2-40B4-BE49-F238E27FC236}">
                      <a16:creationId xmlns:a16="http://schemas.microsoft.com/office/drawing/2014/main" id="{66572114-75A1-3048-8E43-DEFEFE1D45A7}"/>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000" dirty="0">
                    <a:solidFill>
                      <a:srgbClr val="282828"/>
                    </a:solidFill>
                    <a:latin typeface="Arial" charset="0"/>
                    <a:ea typeface="ＭＳ Ｐゴシック" charset="0"/>
                    <a:cs typeface="Arial"/>
                    <a:sym typeface="Arial"/>
                  </a:endParaRPr>
                </a:p>
              </p:txBody>
            </p:sp>
          </p:grpSp>
          <p:sp>
            <p:nvSpPr>
              <p:cNvPr id="88" name="TextBox 87">
                <a:extLst>
                  <a:ext uri="{FF2B5EF4-FFF2-40B4-BE49-F238E27FC236}">
                    <a16:creationId xmlns:a16="http://schemas.microsoft.com/office/drawing/2014/main" id="{2269E15E-BA24-8D42-BF0C-A7919E357803}"/>
                  </a:ext>
                </a:extLst>
              </p:cNvPr>
              <p:cNvSpPr txBox="1"/>
              <p:nvPr/>
            </p:nvSpPr>
            <p:spPr>
              <a:xfrm>
                <a:off x="1445336" y="4671883"/>
                <a:ext cx="7731617" cy="400110"/>
              </a:xfrm>
              <a:prstGeom prst="rect">
                <a:avLst/>
              </a:prstGeom>
              <a:noFill/>
            </p:spPr>
            <p:txBody>
              <a:bodyPr wrap="square" rtlCol="0">
                <a:spAutoFit/>
              </a:bodyPr>
              <a:lstStyle/>
              <a:p>
                <a:pPr defTabSz="609570" fontAlgn="base">
                  <a:spcBef>
                    <a:spcPct val="0"/>
                  </a:spcBef>
                  <a:spcAft>
                    <a:spcPct val="0"/>
                  </a:spcAft>
                </a:pPr>
                <a:r>
                  <a:rPr lang="en-US" sz="2000" dirty="0">
                    <a:solidFill>
                      <a:srgbClr val="FFFFFF"/>
                    </a:solidFill>
                    <a:latin typeface="CiscoSansTT ExtraLight"/>
                    <a:ea typeface="ＭＳ Ｐゴシック" charset="0"/>
                    <a:cs typeface="Arial"/>
                    <a:sym typeface="Arial"/>
                  </a:rPr>
                  <a:t>Positioning Cisco Designed </a:t>
                </a:r>
                <a:r>
                  <a:rPr lang="en-US" sz="2000" dirty="0">
                    <a:solidFill>
                      <a:srgbClr val="FFFFFF"/>
                    </a:solidFill>
                    <a:ea typeface="ＭＳ Ｐゴシック" charset="0"/>
                    <a:cs typeface="Arial"/>
                    <a:sym typeface="Arial"/>
                  </a:rPr>
                  <a:t>Always-On Business </a:t>
                </a:r>
                <a:r>
                  <a:rPr lang="en-US" sz="2000" dirty="0">
                    <a:solidFill>
                      <a:srgbClr val="FFFFFF"/>
                    </a:solidFill>
                    <a:latin typeface="CiscoSansTT ExtraLight"/>
                    <a:ea typeface="ＭＳ Ｐゴシック" charset="0"/>
                    <a:cs typeface="Arial"/>
                    <a:sym typeface="Arial"/>
                  </a:rPr>
                  <a:t>Solutions</a:t>
                </a:r>
              </a:p>
            </p:txBody>
          </p:sp>
          <p:sp>
            <p:nvSpPr>
              <p:cNvPr id="90" name="TextBox 89">
                <a:extLst>
                  <a:ext uri="{FF2B5EF4-FFF2-40B4-BE49-F238E27FC236}">
                    <a16:creationId xmlns:a16="http://schemas.microsoft.com/office/drawing/2014/main" id="{30D761D0-65EE-2642-BBA5-3B9A4EECBE24}"/>
                  </a:ext>
                </a:extLst>
              </p:cNvPr>
              <p:cNvSpPr txBox="1"/>
              <p:nvPr/>
            </p:nvSpPr>
            <p:spPr>
              <a:xfrm>
                <a:off x="1445335" y="4031962"/>
                <a:ext cx="7627377" cy="503215"/>
              </a:xfrm>
              <a:prstGeom prst="rect">
                <a:avLst/>
              </a:prstGeom>
              <a:noFill/>
            </p:spPr>
            <p:txBody>
              <a:bodyPr wrap="square" rtlCol="0">
                <a:spAutoFit/>
              </a:bodyPr>
              <a:lstStyle/>
              <a:p>
                <a:pPr defTabSz="609570" fontAlgn="base">
                  <a:lnSpc>
                    <a:spcPct val="150000"/>
                  </a:lnSpc>
                  <a:spcBef>
                    <a:spcPts val="600"/>
                  </a:spcBef>
                </a:pPr>
                <a:r>
                  <a:rPr lang="en-US" sz="2000" dirty="0">
                    <a:solidFill>
                      <a:srgbClr val="FFFFFF"/>
                    </a:solidFill>
                    <a:latin typeface="CiscoSansTT ExtraLight"/>
                    <a:ea typeface="ＭＳ Ｐゴシック" charset="0"/>
                    <a:cs typeface="Arial"/>
                    <a:sym typeface="Arial"/>
                  </a:rPr>
                  <a:t>The Cisco Designed Always-On Business Sales Play</a:t>
                </a:r>
              </a:p>
            </p:txBody>
          </p:sp>
        </p:grpSp>
      </p:grpSp>
      <p:sp>
        <p:nvSpPr>
          <p:cNvPr id="71" name="Title 2">
            <a:extLst>
              <a:ext uri="{FF2B5EF4-FFF2-40B4-BE49-F238E27FC236}">
                <a16:creationId xmlns:a16="http://schemas.microsoft.com/office/drawing/2014/main" id="{577A1176-774F-4A5A-9760-723C0727C89E}"/>
              </a:ext>
            </a:extLst>
          </p:cNvPr>
          <p:cNvSpPr txBox="1">
            <a:spLocks/>
          </p:cNvSpPr>
          <p:nvPr/>
        </p:nvSpPr>
        <p:spPr>
          <a:xfrm>
            <a:off x="640080" y="419802"/>
            <a:ext cx="11127317" cy="975783"/>
          </a:xfrm>
          <a:prstGeom prst="rect">
            <a:avLst/>
          </a:prstGeom>
        </p:spPr>
        <p:txBody>
          <a:bodyPr/>
          <a:lst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2239"/>
            <a:r>
              <a:rPr lang="en-US" sz="3200" b="1" dirty="0">
                <a:latin typeface="CiscoSansTT ExtraLight"/>
                <a:sym typeface="Arial"/>
              </a:rPr>
              <a:t>Always-On Business</a:t>
            </a:r>
          </a:p>
        </p:txBody>
      </p:sp>
      <p:sp>
        <p:nvSpPr>
          <p:cNvPr id="130" name="TextBox 129">
            <a:extLst>
              <a:ext uri="{FF2B5EF4-FFF2-40B4-BE49-F238E27FC236}">
                <a16:creationId xmlns:a16="http://schemas.microsoft.com/office/drawing/2014/main" id="{3D4282B3-A9E3-441F-A1D8-F3F7DE84BAF3}"/>
              </a:ext>
            </a:extLst>
          </p:cNvPr>
          <p:cNvSpPr txBox="1"/>
          <p:nvPr/>
        </p:nvSpPr>
        <p:spPr>
          <a:xfrm>
            <a:off x="620770" y="1025033"/>
            <a:ext cx="10911841" cy="2092881"/>
          </a:xfrm>
          <a:prstGeom prst="rect">
            <a:avLst/>
          </a:prstGeom>
          <a:noFill/>
        </p:spPr>
        <p:txBody>
          <a:bodyPr wrap="square" rtlCol="0">
            <a:spAutoFit/>
          </a:bodyPr>
          <a:lstStyle/>
          <a:p>
            <a:pPr defTabSz="609570" fontAlgn="base">
              <a:spcBef>
                <a:spcPct val="0"/>
              </a:spcBef>
              <a:spcAft>
                <a:spcPct val="0"/>
              </a:spcAft>
            </a:pPr>
            <a:r>
              <a:rPr lang="en-US" sz="1600" dirty="0">
                <a:solidFill>
                  <a:srgbClr val="005073"/>
                </a:solidFill>
                <a:latin typeface="CiscoSansTT ExtraLight"/>
                <a:ea typeface="ＭＳ Ｐゴシック" charset="0"/>
                <a:cs typeface="Arial"/>
              </a:rPr>
              <a:t>There’s a high probability that your small business customers and prospects are already using applications that run in the cloud. Most small businesses are looking for simple approaches to IT while looking to avoid spending large amounts of cash on technology. Cloud-based technology offers a far more simple, secure, reliable and budget-friendly option.</a:t>
            </a:r>
            <a:br>
              <a:rPr lang="en-US" sz="1600" dirty="0">
                <a:solidFill>
                  <a:srgbClr val="005073"/>
                </a:solidFill>
                <a:latin typeface="CiscoSansTT ExtraLight"/>
                <a:ea typeface="ＭＳ Ｐゴシック" charset="0"/>
                <a:cs typeface="Arial"/>
              </a:rPr>
            </a:br>
            <a:endParaRPr lang="en-US" sz="1600" dirty="0">
              <a:solidFill>
                <a:srgbClr val="005073"/>
              </a:solidFill>
              <a:latin typeface="CiscoSansTT ExtraLight"/>
              <a:ea typeface="ＭＳ Ｐゴシック" charset="0"/>
              <a:cs typeface="Arial"/>
              <a:sym typeface="Arial"/>
            </a:endParaRPr>
          </a:p>
          <a:p>
            <a:pPr defTabSz="609570" fontAlgn="base">
              <a:spcBef>
                <a:spcPct val="0"/>
              </a:spcBef>
              <a:spcAft>
                <a:spcPct val="0"/>
              </a:spcAft>
            </a:pPr>
            <a:r>
              <a:rPr lang="en-US" sz="1600" dirty="0">
                <a:solidFill>
                  <a:srgbClr val="005073"/>
                </a:solidFill>
                <a:latin typeface="CiscoSansTT ExtraLight"/>
                <a:ea typeface="ＭＳ Ｐゴシック" charset="0"/>
                <a:cs typeface="Arial"/>
              </a:rPr>
              <a:t>Putting networking, security, and collaboration in the cloud is a great option for small business. </a:t>
            </a:r>
            <a:r>
              <a:rPr lang="en-US" sz="1600" dirty="0">
                <a:solidFill>
                  <a:srgbClr val="005073"/>
                </a:solidFill>
                <a:latin typeface="CiscoSansTT ExtraLight"/>
                <a:ea typeface="ＭＳ Ｐゴシック" charset="0"/>
                <a:cs typeface="Arial"/>
                <a:sym typeface="Arial"/>
              </a:rPr>
              <a:t>And yet, many do not have the expertise or internal staff to do it themselves. Cisco® Partners help with affordable cloud-based solutions that are just right for small businesses. </a:t>
            </a:r>
          </a:p>
        </p:txBody>
      </p:sp>
      <p:sp>
        <p:nvSpPr>
          <p:cNvPr id="76" name="Rectangle 4">
            <a:extLst>
              <a:ext uri="{FF2B5EF4-FFF2-40B4-BE49-F238E27FC236}">
                <a16:creationId xmlns:a16="http://schemas.microsoft.com/office/drawing/2014/main" id="{E4333B58-46BB-49FD-97F3-A55CF2962A37}"/>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43878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2E89D4-5888-4D95-B4E3-D8142C0D6B69}"/>
              </a:ext>
            </a:extLst>
          </p:cNvPr>
          <p:cNvGrpSpPr/>
          <p:nvPr/>
        </p:nvGrpSpPr>
        <p:grpSpPr>
          <a:xfrm>
            <a:off x="-6196" y="1436274"/>
            <a:ext cx="11773653" cy="4752617"/>
            <a:chOff x="4690" y="1584373"/>
            <a:chExt cx="7840281" cy="4519084"/>
          </a:xfrm>
        </p:grpSpPr>
        <p:sp>
          <p:nvSpPr>
            <p:cNvPr id="4" name="Rectangle 3">
              <a:extLst>
                <a:ext uri="{FF2B5EF4-FFF2-40B4-BE49-F238E27FC236}">
                  <a16:creationId xmlns:a16="http://schemas.microsoft.com/office/drawing/2014/main" id="{FF35E957-C566-4D35-85FF-845375C7B69B}"/>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5" name="Oval 4">
              <a:extLst>
                <a:ext uri="{FF2B5EF4-FFF2-40B4-BE49-F238E27FC236}">
                  <a16:creationId xmlns:a16="http://schemas.microsoft.com/office/drawing/2014/main" id="{03E35682-BC99-4576-B724-13CC4BA6FAC9}"/>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cisco-meraki-logo.jpg">
            <a:extLst>
              <a:ext uri="{FF2B5EF4-FFF2-40B4-BE49-F238E27FC236}">
                <a16:creationId xmlns:a16="http://schemas.microsoft.com/office/drawing/2014/main" id="{33678FA7-8C97-486E-B8CE-9AE1A033DEE6}"/>
              </a:ext>
            </a:extLst>
          </p:cNvPr>
          <p:cNvPicPr/>
          <p:nvPr/>
        </p:nvPicPr>
        <p:blipFill>
          <a:blip r:embed="rId2" cstate="screen">
            <a:extLst>
              <a:ext uri="{28A0092B-C50C-407E-A947-70E740481C1C}">
                <a14:useLocalDpi xmlns:a14="http://schemas.microsoft.com/office/drawing/2010/main"/>
              </a:ext>
            </a:extLst>
          </a:blip>
          <a:stretch>
            <a:fillRect/>
          </a:stretch>
        </p:blipFill>
        <p:spPr>
          <a:xfrm>
            <a:off x="444305" y="535159"/>
            <a:ext cx="2783007" cy="541711"/>
          </a:xfrm>
          <a:prstGeom prst="rect">
            <a:avLst/>
          </a:prstGeom>
          <a:ln w="12700">
            <a:miter lim="400000"/>
          </a:ln>
        </p:spPr>
      </p:pic>
      <p:pic>
        <p:nvPicPr>
          <p:cNvPr id="7" name="Picture 6">
            <a:extLst>
              <a:ext uri="{FF2B5EF4-FFF2-40B4-BE49-F238E27FC236}">
                <a16:creationId xmlns:a16="http://schemas.microsoft.com/office/drawing/2014/main" id="{6B4BD32B-B4CC-43BE-BC58-037D6A763C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956" y="1602460"/>
            <a:ext cx="5969236" cy="221012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329F251-327B-4617-B5A1-F064E1C1C7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5516367" y="4127566"/>
            <a:ext cx="5970674" cy="2202032"/>
          </a:xfrm>
          <a:prstGeom prst="rect">
            <a:avLst/>
          </a:prstGeom>
          <a:ln>
            <a:noFill/>
          </a:ln>
          <a:effectLst>
            <a:outerShdw blurRad="292100" dist="139700" dir="2700000" algn="tl" rotWithShape="0">
              <a:srgbClr val="333333">
                <a:alpha val="65000"/>
              </a:srgbClr>
            </a:outerShdw>
          </a:effectLst>
        </p:spPr>
      </p:pic>
      <p:sp>
        <p:nvSpPr>
          <p:cNvPr id="9" name="Content Placeholder 4">
            <a:extLst>
              <a:ext uri="{FF2B5EF4-FFF2-40B4-BE49-F238E27FC236}">
                <a16:creationId xmlns:a16="http://schemas.microsoft.com/office/drawing/2014/main" id="{1AB1FCCD-631A-4D8F-ADB0-5D905A466EF9}"/>
              </a:ext>
            </a:extLst>
          </p:cNvPr>
          <p:cNvSpPr txBox="1">
            <a:spLocks/>
          </p:cNvSpPr>
          <p:nvPr/>
        </p:nvSpPr>
        <p:spPr>
          <a:xfrm>
            <a:off x="460458" y="1687081"/>
            <a:ext cx="4343238" cy="4476939"/>
          </a:xfrm>
          <a:prstGeom prst="rect">
            <a:avLst/>
          </a:prstGeom>
        </p:spPr>
        <p:txBody>
          <a:bodyPr/>
          <a:lstStyle>
            <a:lvl1pPr marL="0" indent="0" algn="l" defTabSz="685800" rtl="0" eaLnBrk="1" latinLnBrk="0" hangingPunct="1">
              <a:lnSpc>
                <a:spcPct val="90000"/>
              </a:lnSpc>
              <a:spcBef>
                <a:spcPts val="750"/>
              </a:spcBef>
              <a:buFontTx/>
              <a:buNone/>
              <a:defRPr sz="1350" kern="1200">
                <a:solidFill>
                  <a:schemeClr val="tx1"/>
                </a:solidFill>
                <a:latin typeface="Proxima Nova Rg"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A complete cloud-managed IT solution</a:t>
            </a:r>
          </a:p>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Easy to deploy, manage, and support using the cloud</a:t>
            </a:r>
          </a:p>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See all your employees, devices, and locations from one dashboard</a:t>
            </a:r>
          </a:p>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Strong security with built-in unified threat management (UTM), device, network, and user security</a:t>
            </a:r>
          </a:p>
        </p:txBody>
      </p:sp>
      <p:sp>
        <p:nvSpPr>
          <p:cNvPr id="10" name="Title 1">
            <a:extLst>
              <a:ext uri="{FF2B5EF4-FFF2-40B4-BE49-F238E27FC236}">
                <a16:creationId xmlns:a16="http://schemas.microsoft.com/office/drawing/2014/main" id="{947D94BC-44C8-4D7C-9D24-928866313167}"/>
              </a:ext>
            </a:extLst>
          </p:cNvPr>
          <p:cNvSpPr>
            <a:spLocks noGrp="1"/>
          </p:cNvSpPr>
          <p:nvPr>
            <p:ph type="title"/>
          </p:nvPr>
        </p:nvSpPr>
        <p:spPr>
          <a:xfrm>
            <a:off x="3572255" y="468304"/>
            <a:ext cx="8465147" cy="975360"/>
          </a:xfrm>
        </p:spPr>
        <p:txBody>
          <a:bodyPr/>
          <a:lstStyle/>
          <a:p>
            <a:r>
              <a:rPr lang="en-US" sz="3200" b="1" dirty="0"/>
              <a:t>Simplifying IT with Cloud Management</a:t>
            </a:r>
          </a:p>
        </p:txBody>
      </p:sp>
      <p:sp>
        <p:nvSpPr>
          <p:cNvPr id="11" name="Rectangle 4">
            <a:extLst>
              <a:ext uri="{FF2B5EF4-FFF2-40B4-BE49-F238E27FC236}">
                <a16:creationId xmlns:a16="http://schemas.microsoft.com/office/drawing/2014/main" id="{D3E975E7-5833-430C-A543-0949892B0EFA}"/>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3038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2"/>
          <p:cNvSpPr txBox="1"/>
          <p:nvPr/>
        </p:nvSpPr>
        <p:spPr>
          <a:xfrm>
            <a:off x="636907" y="190604"/>
            <a:ext cx="10970893" cy="489600"/>
          </a:xfrm>
          <a:prstGeom prst="rect">
            <a:avLst/>
          </a:prstGeom>
          <a:noFill/>
          <a:ln>
            <a:noFill/>
          </a:ln>
        </p:spPr>
        <p:txBody>
          <a:bodyPr spcFirstLastPara="1" wrap="square" lIns="45712" tIns="22851" rIns="45712" bIns="22851" anchor="t" anchorCtr="0">
            <a:noAutofit/>
          </a:bodyPr>
          <a:lstStyle/>
          <a:p>
            <a:pPr defTabSz="1219170">
              <a:lnSpc>
                <a:spcPct val="90000"/>
              </a:lnSpc>
              <a:buClr>
                <a:srgbClr val="000000"/>
              </a:buClr>
            </a:pPr>
            <a:r>
              <a:rPr lang="en-US" sz="3300" b="1" kern="0" dirty="0">
                <a:solidFill>
                  <a:schemeClr val="tx2"/>
                </a:solidFill>
                <a:latin typeface="+mj-lt"/>
                <a:cs typeface="Arial" panose="020B0604020202020204" pitchFamily="34" charset="0"/>
                <a:sym typeface="Proxima Nova"/>
              </a:rPr>
              <a:t>Save Where It Really Matters with Meraki Simplicity </a:t>
            </a:r>
            <a:endParaRPr sz="3300" b="1" kern="0" dirty="0">
              <a:solidFill>
                <a:schemeClr val="tx2"/>
              </a:solidFill>
              <a:latin typeface="+mj-lt"/>
              <a:cs typeface="Arial" panose="020B0604020202020204" pitchFamily="34" charset="0"/>
              <a:sym typeface="Proxima Nova"/>
            </a:endParaRPr>
          </a:p>
        </p:txBody>
      </p:sp>
      <p:pic>
        <p:nvPicPr>
          <p:cNvPr id="533" name="Google Shape;533;p72"/>
          <p:cNvPicPr preferRelativeResize="0"/>
          <p:nvPr/>
        </p:nvPicPr>
        <p:blipFill>
          <a:blip r:embed="rId3">
            <a:alphaModFix/>
          </a:blip>
          <a:stretch>
            <a:fillRect/>
          </a:stretch>
        </p:blipFill>
        <p:spPr>
          <a:xfrm>
            <a:off x="0" y="807938"/>
            <a:ext cx="12192000" cy="5377685"/>
          </a:xfrm>
          <a:prstGeom prst="rect">
            <a:avLst/>
          </a:prstGeom>
          <a:noFill/>
          <a:ln>
            <a:noFill/>
          </a:ln>
        </p:spPr>
      </p:pic>
      <p:pic>
        <p:nvPicPr>
          <p:cNvPr id="534" name="Google Shape;534;p7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836888" y="3920729"/>
            <a:ext cx="712768" cy="685979"/>
          </a:xfrm>
          <a:prstGeom prst="rect">
            <a:avLst/>
          </a:prstGeom>
          <a:noFill/>
          <a:ln>
            <a:noFill/>
          </a:ln>
        </p:spPr>
      </p:pic>
      <p:pic>
        <p:nvPicPr>
          <p:cNvPr id="535" name="Google Shape;535;p7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772768" y="4855808"/>
            <a:ext cx="776888" cy="711036"/>
          </a:xfrm>
          <a:prstGeom prst="rect">
            <a:avLst/>
          </a:prstGeom>
          <a:noFill/>
          <a:ln>
            <a:noFill/>
          </a:ln>
        </p:spPr>
      </p:pic>
      <p:sp>
        <p:nvSpPr>
          <p:cNvPr id="536" name="Google Shape;536;p72"/>
          <p:cNvSpPr/>
          <p:nvPr/>
        </p:nvSpPr>
        <p:spPr>
          <a:xfrm>
            <a:off x="8523516" y="4164756"/>
            <a:ext cx="398417" cy="197160"/>
          </a:xfrm>
          <a:prstGeom prst="rect">
            <a:avLst/>
          </a:prstGeom>
          <a:solidFill>
            <a:srgbClr val="6EBE4A"/>
          </a:solidFill>
          <a:ln>
            <a:noFill/>
          </a:ln>
        </p:spPr>
        <p:txBody>
          <a:bodyPr spcFirstLastPara="1" wrap="square" lIns="45712" tIns="45712" rIns="45712" bIns="45712" anchor="ctr" anchorCtr="0">
            <a:noAutofit/>
          </a:bodyPr>
          <a:lstStyle/>
          <a:p>
            <a:pPr defTabSz="1219170">
              <a:buClr>
                <a:srgbClr val="000000"/>
              </a:buClr>
            </a:pPr>
            <a:endParaRPr sz="700" kern="0" dirty="0">
              <a:solidFill>
                <a:srgbClr val="000000"/>
              </a:solidFill>
              <a:latin typeface="Arial"/>
              <a:cs typeface="Arial"/>
              <a:sym typeface="Arial"/>
            </a:endParaRPr>
          </a:p>
        </p:txBody>
      </p:sp>
      <p:sp>
        <p:nvSpPr>
          <p:cNvPr id="537" name="Google Shape;537;p72"/>
          <p:cNvSpPr txBox="1"/>
          <p:nvPr/>
        </p:nvSpPr>
        <p:spPr>
          <a:xfrm>
            <a:off x="5792290" y="1672314"/>
            <a:ext cx="2034287" cy="456900"/>
          </a:xfrm>
          <a:prstGeom prst="rect">
            <a:avLst/>
          </a:prstGeom>
          <a:noFill/>
          <a:ln>
            <a:noFill/>
          </a:ln>
        </p:spPr>
        <p:txBody>
          <a:bodyPr spcFirstLastPara="1" wrap="square" lIns="45712" tIns="45712" rIns="45712" bIns="45712" anchor="t" anchorCtr="0">
            <a:noAutofit/>
          </a:bodyPr>
          <a:lstStyle/>
          <a:p>
            <a:pPr defTabSz="1219170">
              <a:buClr>
                <a:srgbClr val="000000"/>
              </a:buClr>
            </a:pPr>
            <a:r>
              <a:rPr lang="en-US" sz="1400" kern="0" dirty="0">
                <a:solidFill>
                  <a:srgbClr val="0286C8"/>
                </a:solidFill>
                <a:latin typeface="Arial" panose="020B0604020202020204" pitchFamily="34" charset="0"/>
                <a:ea typeface="Nunito"/>
                <a:cs typeface="Arial" panose="020B0604020202020204" pitchFamily="34" charset="0"/>
                <a:sym typeface="Nunito"/>
              </a:rPr>
              <a:t>largely dependent on vendor negotiations</a:t>
            </a:r>
            <a:endParaRPr sz="1400" kern="0" dirty="0">
              <a:solidFill>
                <a:srgbClr val="0286C8"/>
              </a:solidFill>
              <a:latin typeface="Arial" panose="020B0604020202020204" pitchFamily="34" charset="0"/>
              <a:ea typeface="Nunito"/>
              <a:cs typeface="Arial" panose="020B0604020202020204" pitchFamily="34" charset="0"/>
              <a:sym typeface="Nunito"/>
            </a:endParaRPr>
          </a:p>
        </p:txBody>
      </p:sp>
      <p:sp>
        <p:nvSpPr>
          <p:cNvPr id="538" name="Google Shape;538;p72"/>
          <p:cNvSpPr/>
          <p:nvPr/>
        </p:nvSpPr>
        <p:spPr>
          <a:xfrm>
            <a:off x="6659753" y="4311330"/>
            <a:ext cx="906023" cy="262652"/>
          </a:xfrm>
          <a:prstGeom prst="rect">
            <a:avLst/>
          </a:prstGeom>
          <a:solidFill>
            <a:srgbClr val="6EBE4A"/>
          </a:solidFill>
          <a:ln>
            <a:noFill/>
          </a:ln>
        </p:spPr>
        <p:txBody>
          <a:bodyPr spcFirstLastPara="1" wrap="square" lIns="45712" tIns="45712" rIns="45712" bIns="45712" anchor="ctr" anchorCtr="0">
            <a:noAutofit/>
          </a:bodyPr>
          <a:lstStyle/>
          <a:p>
            <a:pPr defTabSz="1219170">
              <a:buClr>
                <a:srgbClr val="000000"/>
              </a:buClr>
            </a:pPr>
            <a:endParaRPr sz="700" kern="0" dirty="0">
              <a:solidFill>
                <a:srgbClr val="000000"/>
              </a:solidFill>
              <a:latin typeface="Arial"/>
              <a:cs typeface="Arial"/>
              <a:sym typeface="Arial"/>
            </a:endParaRPr>
          </a:p>
        </p:txBody>
      </p:sp>
      <p:sp>
        <p:nvSpPr>
          <p:cNvPr id="539" name="Google Shape;539;p72"/>
          <p:cNvSpPr txBox="1"/>
          <p:nvPr/>
        </p:nvSpPr>
        <p:spPr>
          <a:xfrm>
            <a:off x="6698512" y="4080656"/>
            <a:ext cx="2715528" cy="456900"/>
          </a:xfrm>
          <a:prstGeom prst="rect">
            <a:avLst/>
          </a:prstGeom>
          <a:noFill/>
          <a:ln>
            <a:noFill/>
          </a:ln>
        </p:spPr>
        <p:txBody>
          <a:bodyPr spcFirstLastPara="1" wrap="square" lIns="45712" tIns="45712" rIns="45712" bIns="45712" anchor="t" anchorCtr="0">
            <a:noAutofit/>
          </a:bodyPr>
          <a:lstStyle/>
          <a:p>
            <a:pPr defTabSz="1219170">
              <a:buClr>
                <a:srgbClr val="000000"/>
              </a:buClr>
            </a:pPr>
            <a:r>
              <a:rPr lang="en-US" sz="1400" kern="0" dirty="0">
                <a:solidFill>
                  <a:srgbClr val="FFFFFF"/>
                </a:solidFill>
                <a:latin typeface="Arial" panose="020B0604020202020204" pitchFamily="34" charset="0"/>
                <a:ea typeface="Nunito"/>
                <a:cs typeface="Arial" panose="020B0604020202020204" pitchFamily="34" charset="0"/>
                <a:sym typeface="Nunito"/>
              </a:rPr>
              <a:t>Total Cost Savings of over</a:t>
            </a:r>
            <a:endParaRPr sz="1400" kern="0" dirty="0">
              <a:solidFill>
                <a:srgbClr val="FFFFFF"/>
              </a:solidFill>
              <a:latin typeface="Arial" panose="020B0604020202020204" pitchFamily="34" charset="0"/>
              <a:ea typeface="Nunito"/>
              <a:cs typeface="Arial" panose="020B0604020202020204" pitchFamily="34" charset="0"/>
              <a:sym typeface="Nunito"/>
            </a:endParaRPr>
          </a:p>
          <a:p>
            <a:pPr defTabSz="1219170">
              <a:buClr>
                <a:srgbClr val="000000"/>
              </a:buClr>
            </a:pPr>
            <a:r>
              <a:rPr lang="en-US" sz="1400" kern="0" dirty="0">
                <a:solidFill>
                  <a:srgbClr val="FFFFFF"/>
                </a:solidFill>
                <a:latin typeface="Arial" panose="020B0604020202020204" pitchFamily="34" charset="0"/>
                <a:ea typeface="Nunito"/>
                <a:cs typeface="Arial" panose="020B0604020202020204" pitchFamily="34" charset="0"/>
                <a:sym typeface="Nunito"/>
              </a:rPr>
              <a:t>$178,000 over 3 years*</a:t>
            </a:r>
            <a:endParaRPr sz="1400" kern="0" dirty="0">
              <a:solidFill>
                <a:srgbClr val="FFFFFF"/>
              </a:solidFill>
              <a:latin typeface="Arial" panose="020B0604020202020204" pitchFamily="34" charset="0"/>
              <a:ea typeface="Nunito"/>
              <a:cs typeface="Arial" panose="020B0604020202020204" pitchFamily="34" charset="0"/>
              <a:sym typeface="Nunito"/>
            </a:endParaRPr>
          </a:p>
        </p:txBody>
      </p:sp>
      <p:sp>
        <p:nvSpPr>
          <p:cNvPr id="540" name="Google Shape;540;p72"/>
          <p:cNvSpPr/>
          <p:nvPr/>
        </p:nvSpPr>
        <p:spPr>
          <a:xfrm>
            <a:off x="7906875" y="5044497"/>
            <a:ext cx="904135" cy="219296"/>
          </a:xfrm>
          <a:prstGeom prst="rect">
            <a:avLst/>
          </a:prstGeom>
          <a:solidFill>
            <a:srgbClr val="6EBE4A"/>
          </a:solidFill>
          <a:ln>
            <a:noFill/>
          </a:ln>
        </p:spPr>
        <p:txBody>
          <a:bodyPr spcFirstLastPara="1" wrap="square" lIns="45712" tIns="45712" rIns="45712" bIns="45712" anchor="ctr" anchorCtr="0">
            <a:noAutofit/>
          </a:bodyPr>
          <a:lstStyle/>
          <a:p>
            <a:pPr defTabSz="1219170">
              <a:buClr>
                <a:srgbClr val="000000"/>
              </a:buClr>
            </a:pPr>
            <a:endParaRPr sz="700" kern="0" dirty="0">
              <a:solidFill>
                <a:srgbClr val="000000"/>
              </a:solidFill>
              <a:latin typeface="Arial"/>
              <a:cs typeface="Arial"/>
              <a:sym typeface="Arial"/>
            </a:endParaRPr>
          </a:p>
        </p:txBody>
      </p:sp>
      <p:sp>
        <p:nvSpPr>
          <p:cNvPr id="541" name="Google Shape;541;p72"/>
          <p:cNvSpPr/>
          <p:nvPr/>
        </p:nvSpPr>
        <p:spPr>
          <a:xfrm>
            <a:off x="6746951" y="5228497"/>
            <a:ext cx="519151" cy="219296"/>
          </a:xfrm>
          <a:prstGeom prst="rect">
            <a:avLst/>
          </a:prstGeom>
          <a:solidFill>
            <a:srgbClr val="6EBE4A"/>
          </a:solidFill>
          <a:ln>
            <a:noFill/>
          </a:ln>
        </p:spPr>
        <p:txBody>
          <a:bodyPr spcFirstLastPara="1" wrap="square" lIns="45712" tIns="45712" rIns="45712" bIns="45712" anchor="ctr" anchorCtr="0">
            <a:noAutofit/>
          </a:bodyPr>
          <a:lstStyle/>
          <a:p>
            <a:pPr defTabSz="1219170">
              <a:buClr>
                <a:srgbClr val="000000"/>
              </a:buClr>
            </a:pPr>
            <a:endParaRPr sz="700" kern="0" dirty="0">
              <a:solidFill>
                <a:srgbClr val="000000"/>
              </a:solidFill>
              <a:latin typeface="Arial"/>
              <a:cs typeface="Arial"/>
              <a:sym typeface="Arial"/>
            </a:endParaRPr>
          </a:p>
        </p:txBody>
      </p:sp>
      <p:sp>
        <p:nvSpPr>
          <p:cNvPr id="542" name="Google Shape;542;p72"/>
          <p:cNvSpPr txBox="1"/>
          <p:nvPr/>
        </p:nvSpPr>
        <p:spPr>
          <a:xfrm>
            <a:off x="6698512" y="4983697"/>
            <a:ext cx="2715528" cy="489600"/>
          </a:xfrm>
          <a:prstGeom prst="rect">
            <a:avLst/>
          </a:prstGeom>
          <a:noFill/>
          <a:ln>
            <a:noFill/>
          </a:ln>
        </p:spPr>
        <p:txBody>
          <a:bodyPr spcFirstLastPara="1" wrap="square" lIns="45712" tIns="45712" rIns="45712" bIns="45712" anchor="t" anchorCtr="0">
            <a:noAutofit/>
          </a:bodyPr>
          <a:lstStyle/>
          <a:p>
            <a:pPr defTabSz="1219170">
              <a:buClr>
                <a:srgbClr val="000000"/>
              </a:buClr>
            </a:pPr>
            <a:r>
              <a:rPr lang="en-US" sz="1400" kern="0" dirty="0">
                <a:solidFill>
                  <a:srgbClr val="FFFFFF"/>
                </a:solidFill>
                <a:latin typeface="Arial" panose="020B0604020202020204" pitchFamily="34" charset="0"/>
                <a:ea typeface="Nunito"/>
                <a:cs typeface="Arial" panose="020B0604020202020204" pitchFamily="34" charset="0"/>
                <a:sym typeface="Nunito"/>
              </a:rPr>
              <a:t>Time Savings of over 25 weeks’ worth man-hours* </a:t>
            </a:r>
            <a:endParaRPr sz="1400" kern="0" dirty="0">
              <a:solidFill>
                <a:srgbClr val="FFFFFF"/>
              </a:solidFill>
              <a:latin typeface="Arial" panose="020B0604020202020204" pitchFamily="34" charset="0"/>
              <a:ea typeface="Nunito"/>
              <a:cs typeface="Arial" panose="020B0604020202020204" pitchFamily="34" charset="0"/>
              <a:sym typeface="Nunito"/>
            </a:endParaRPr>
          </a:p>
        </p:txBody>
      </p:sp>
      <p:sp>
        <p:nvSpPr>
          <p:cNvPr id="543" name="Google Shape;543;p72"/>
          <p:cNvSpPr txBox="1"/>
          <p:nvPr/>
        </p:nvSpPr>
        <p:spPr>
          <a:xfrm>
            <a:off x="5836887" y="3238938"/>
            <a:ext cx="3132067" cy="456900"/>
          </a:xfrm>
          <a:prstGeom prst="rect">
            <a:avLst/>
          </a:prstGeom>
          <a:noFill/>
          <a:ln>
            <a:noFill/>
          </a:ln>
        </p:spPr>
        <p:txBody>
          <a:bodyPr spcFirstLastPara="1" wrap="square" lIns="45712" tIns="45712" rIns="45712" bIns="45712" anchor="t" anchorCtr="0">
            <a:noAutofit/>
          </a:bodyPr>
          <a:lstStyle/>
          <a:p>
            <a:pPr defTabSz="1219170">
              <a:buClr>
                <a:srgbClr val="000000"/>
              </a:buClr>
            </a:pPr>
            <a:r>
              <a:rPr lang="en-US" sz="1400" kern="0" dirty="0">
                <a:solidFill>
                  <a:srgbClr val="FFFFFF"/>
                </a:solidFill>
                <a:latin typeface="Arial" panose="020B0604020202020204" pitchFamily="34" charset="0"/>
                <a:ea typeface="Nunito"/>
                <a:cs typeface="Arial" panose="020B0604020202020204" pitchFamily="34" charset="0"/>
                <a:sym typeface="Nunito"/>
              </a:rPr>
              <a:t>Gartner estimates that 80% of IT costs occur after the initial purchase.</a:t>
            </a:r>
            <a:endParaRPr sz="1400" kern="0" dirty="0">
              <a:solidFill>
                <a:srgbClr val="FFFFFF"/>
              </a:solidFill>
              <a:latin typeface="Arial" panose="020B0604020202020204" pitchFamily="34" charset="0"/>
              <a:ea typeface="Nunito"/>
              <a:cs typeface="Arial" panose="020B0604020202020204" pitchFamily="34" charset="0"/>
              <a:sym typeface="Nunito"/>
            </a:endParaRPr>
          </a:p>
          <a:p>
            <a:pPr defTabSz="1219170">
              <a:buClr>
                <a:srgbClr val="000000"/>
              </a:buClr>
            </a:pPr>
            <a:endParaRPr sz="1400" kern="0" dirty="0">
              <a:solidFill>
                <a:srgbClr val="FFFFFF"/>
              </a:solidFill>
              <a:latin typeface="Arial" panose="020B0604020202020204" pitchFamily="34" charset="0"/>
              <a:ea typeface="Nunito"/>
              <a:cs typeface="Arial" panose="020B0604020202020204" pitchFamily="34" charset="0"/>
              <a:sym typeface="Nunito"/>
            </a:endParaRPr>
          </a:p>
          <a:p>
            <a:pPr defTabSz="1219170">
              <a:buClr>
                <a:srgbClr val="000000"/>
              </a:buClr>
            </a:pPr>
            <a:endParaRPr sz="1400" kern="0" dirty="0">
              <a:solidFill>
                <a:srgbClr val="54A3DB"/>
              </a:solidFill>
              <a:latin typeface="Arial" panose="020B0604020202020204" pitchFamily="34" charset="0"/>
              <a:ea typeface="Nunito"/>
              <a:cs typeface="Arial" panose="020B0604020202020204" pitchFamily="34" charset="0"/>
              <a:sym typeface="Nunito"/>
            </a:endParaRPr>
          </a:p>
        </p:txBody>
      </p:sp>
      <p:sp>
        <p:nvSpPr>
          <p:cNvPr id="544" name="Google Shape;544;p72"/>
          <p:cNvSpPr txBox="1"/>
          <p:nvPr/>
        </p:nvSpPr>
        <p:spPr>
          <a:xfrm>
            <a:off x="5836887" y="5743599"/>
            <a:ext cx="4064556" cy="187651"/>
          </a:xfrm>
          <a:prstGeom prst="rect">
            <a:avLst/>
          </a:prstGeom>
          <a:noFill/>
          <a:ln>
            <a:noFill/>
          </a:ln>
        </p:spPr>
        <p:txBody>
          <a:bodyPr spcFirstLastPara="1" wrap="square" lIns="45712" tIns="45712" rIns="45712" bIns="45712" anchor="t" anchorCtr="0">
            <a:noAutofit/>
          </a:bodyPr>
          <a:lstStyle/>
          <a:p>
            <a:pPr defTabSz="1219170">
              <a:buClr>
                <a:srgbClr val="000000"/>
              </a:buClr>
            </a:pPr>
            <a:r>
              <a:rPr lang="en-US" sz="1400" kern="0" dirty="0">
                <a:solidFill>
                  <a:srgbClr val="FFFFFF"/>
                </a:solidFill>
                <a:latin typeface="Arial" panose="020B0604020202020204" pitchFamily="34" charset="0"/>
                <a:ea typeface="Proxima Nova"/>
                <a:cs typeface="Arial" panose="020B0604020202020204" pitchFamily="34" charset="0"/>
                <a:sym typeface="Proxima Nova"/>
              </a:rPr>
              <a:t>For more, visit </a:t>
            </a:r>
            <a:r>
              <a:rPr lang="en-US" sz="1400" kern="0" dirty="0">
                <a:solidFill>
                  <a:srgbClr val="9ACA57"/>
                </a:solidFill>
                <a:latin typeface="Arial" panose="020B0604020202020204" pitchFamily="34" charset="0"/>
                <a:ea typeface="Proxima Nova"/>
                <a:cs typeface="Arial" panose="020B0604020202020204" pitchFamily="34" charset="0"/>
                <a:sym typeface="Proxima Nova"/>
              </a:rPr>
              <a:t>meraki.com/TCO</a:t>
            </a:r>
            <a:endParaRPr sz="1400" kern="0" dirty="0">
              <a:solidFill>
                <a:srgbClr val="9ACA57"/>
              </a:solidFill>
              <a:latin typeface="Arial" panose="020B0604020202020204" pitchFamily="34" charset="0"/>
              <a:ea typeface="Proxima Nova"/>
              <a:cs typeface="Arial" panose="020B0604020202020204" pitchFamily="34" charset="0"/>
              <a:sym typeface="Proxima Nova"/>
            </a:endParaRPr>
          </a:p>
        </p:txBody>
      </p:sp>
      <p:sp>
        <p:nvSpPr>
          <p:cNvPr id="15" name="Google Shape;544;p72">
            <a:extLst>
              <a:ext uri="{FF2B5EF4-FFF2-40B4-BE49-F238E27FC236}">
                <a16:creationId xmlns:a16="http://schemas.microsoft.com/office/drawing/2014/main" id="{FF75A06A-3821-384E-8C35-739409CB8C7F}"/>
              </a:ext>
            </a:extLst>
          </p:cNvPr>
          <p:cNvSpPr txBox="1"/>
          <p:nvPr/>
        </p:nvSpPr>
        <p:spPr>
          <a:xfrm>
            <a:off x="9775370" y="5763454"/>
            <a:ext cx="2289630" cy="243933"/>
          </a:xfrm>
          <a:prstGeom prst="rect">
            <a:avLst/>
          </a:prstGeom>
          <a:noFill/>
          <a:ln>
            <a:noFill/>
          </a:ln>
        </p:spPr>
        <p:txBody>
          <a:bodyPr spcFirstLastPara="1" wrap="square" lIns="45712" tIns="45712" rIns="45712" bIns="45712" anchor="t" anchorCtr="0">
            <a:noAutofit/>
          </a:bodyPr>
          <a:lstStyle/>
          <a:p>
            <a:pPr defTabSz="1219170">
              <a:buClr>
                <a:srgbClr val="000000"/>
              </a:buClr>
            </a:pPr>
            <a:r>
              <a:rPr lang="en-US" sz="1000" kern="0" dirty="0">
                <a:solidFill>
                  <a:srgbClr val="FFFFFF"/>
                </a:solidFill>
                <a:latin typeface="Arial" panose="020B0604020202020204" pitchFamily="34" charset="0"/>
                <a:ea typeface="Proxima Nova"/>
                <a:cs typeface="Arial" panose="020B0604020202020204" pitchFamily="34" charset="0"/>
                <a:sym typeface="Proxima Nova"/>
              </a:rPr>
              <a:t>* Based on average Meraki customer</a:t>
            </a:r>
            <a:endParaRPr sz="1000" kern="0" dirty="0">
              <a:solidFill>
                <a:srgbClr val="9ACA57"/>
              </a:solidFill>
              <a:latin typeface="Arial" panose="020B0604020202020204" pitchFamily="34" charset="0"/>
              <a:ea typeface="Proxima Nova"/>
              <a:cs typeface="Arial" panose="020B0604020202020204" pitchFamily="34" charset="0"/>
              <a:sym typeface="Proxima Nova"/>
            </a:endParaRPr>
          </a:p>
        </p:txBody>
      </p:sp>
      <p:sp>
        <p:nvSpPr>
          <p:cNvPr id="16" name="Rectangle 4">
            <a:extLst>
              <a:ext uri="{FF2B5EF4-FFF2-40B4-BE49-F238E27FC236}">
                <a16:creationId xmlns:a16="http://schemas.microsoft.com/office/drawing/2014/main" id="{940C60DD-DD0A-49B8-B212-CA72C84EE0E4}"/>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410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1000"/>
                                        <p:tgtEl>
                                          <p:spTgt spid="534"/>
                                        </p:tgtEl>
                                      </p:cBhvr>
                                    </p:animEffect>
                                  </p:childTnLst>
                                </p:cTn>
                              </p:par>
                              <p:par>
                                <p:cTn id="8" presetID="10" presetClass="entr" presetSubtype="0" fill="hold" nodeType="withEffect">
                                  <p:stCondLst>
                                    <p:cond delay="0"/>
                                  </p:stCondLst>
                                  <p:childTnLst>
                                    <p:set>
                                      <p:cBhvr>
                                        <p:cTn id="9" dur="1" fill="hold">
                                          <p:stCondLst>
                                            <p:cond delay="0"/>
                                          </p:stCondLst>
                                        </p:cTn>
                                        <p:tgtEl>
                                          <p:spTgt spid="536"/>
                                        </p:tgtEl>
                                        <p:attrNameLst>
                                          <p:attrName>style.visibility</p:attrName>
                                        </p:attrNameLst>
                                      </p:cBhvr>
                                      <p:to>
                                        <p:strVal val="visible"/>
                                      </p:to>
                                    </p:set>
                                    <p:animEffect transition="in" filter="fade">
                                      <p:cBhvr>
                                        <p:cTn id="10" dur="1000"/>
                                        <p:tgtEl>
                                          <p:spTgt spid="536"/>
                                        </p:tgtEl>
                                      </p:cBhvr>
                                    </p:animEffect>
                                  </p:childTnLst>
                                </p:cTn>
                              </p:par>
                              <p:par>
                                <p:cTn id="11" presetID="10" presetClass="entr" presetSubtype="0" fill="hold" nodeType="withEffect">
                                  <p:stCondLst>
                                    <p:cond delay="0"/>
                                  </p:stCondLst>
                                  <p:childTnLst>
                                    <p:set>
                                      <p:cBhvr>
                                        <p:cTn id="12" dur="1" fill="hold">
                                          <p:stCondLst>
                                            <p:cond delay="0"/>
                                          </p:stCondLst>
                                        </p:cTn>
                                        <p:tgtEl>
                                          <p:spTgt spid="538"/>
                                        </p:tgtEl>
                                        <p:attrNameLst>
                                          <p:attrName>style.visibility</p:attrName>
                                        </p:attrNameLst>
                                      </p:cBhvr>
                                      <p:to>
                                        <p:strVal val="visible"/>
                                      </p:to>
                                    </p:set>
                                    <p:animEffect transition="in" filter="fade">
                                      <p:cBhvr>
                                        <p:cTn id="13" dur="1000"/>
                                        <p:tgtEl>
                                          <p:spTgt spid="538"/>
                                        </p:tgtEl>
                                      </p:cBhvr>
                                    </p:animEffect>
                                  </p:childTnLst>
                                </p:cTn>
                              </p:par>
                              <p:par>
                                <p:cTn id="14" presetID="10" presetClass="entr" presetSubtype="0" fill="hold" nodeType="withEffect">
                                  <p:stCondLst>
                                    <p:cond delay="0"/>
                                  </p:stCondLst>
                                  <p:childTnLst>
                                    <p:set>
                                      <p:cBhvr>
                                        <p:cTn id="15" dur="1" fill="hold">
                                          <p:stCondLst>
                                            <p:cond delay="0"/>
                                          </p:stCondLst>
                                        </p:cTn>
                                        <p:tgtEl>
                                          <p:spTgt spid="539"/>
                                        </p:tgtEl>
                                        <p:attrNameLst>
                                          <p:attrName>style.visibility</p:attrName>
                                        </p:attrNameLst>
                                      </p:cBhvr>
                                      <p:to>
                                        <p:strVal val="visible"/>
                                      </p:to>
                                    </p:set>
                                    <p:animEffect transition="in" filter="fade">
                                      <p:cBhvr>
                                        <p:cTn id="16" dur="1000"/>
                                        <p:tgtEl>
                                          <p:spTgt spid="5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35"/>
                                        </p:tgtEl>
                                        <p:attrNameLst>
                                          <p:attrName>style.visibility</p:attrName>
                                        </p:attrNameLst>
                                      </p:cBhvr>
                                      <p:to>
                                        <p:strVal val="visible"/>
                                      </p:to>
                                    </p:set>
                                    <p:animEffect transition="in" filter="fade">
                                      <p:cBhvr>
                                        <p:cTn id="21" dur="1000"/>
                                        <p:tgtEl>
                                          <p:spTgt spid="535"/>
                                        </p:tgtEl>
                                      </p:cBhvr>
                                    </p:animEffect>
                                  </p:childTnLst>
                                </p:cTn>
                              </p:par>
                              <p:par>
                                <p:cTn id="22" presetID="10" presetClass="entr" presetSubtype="0" fill="hold" nodeType="withEffect">
                                  <p:stCondLst>
                                    <p:cond delay="0"/>
                                  </p:stCondLst>
                                  <p:childTnLst>
                                    <p:set>
                                      <p:cBhvr>
                                        <p:cTn id="23" dur="1" fill="hold">
                                          <p:stCondLst>
                                            <p:cond delay="0"/>
                                          </p:stCondLst>
                                        </p:cTn>
                                        <p:tgtEl>
                                          <p:spTgt spid="540"/>
                                        </p:tgtEl>
                                        <p:attrNameLst>
                                          <p:attrName>style.visibility</p:attrName>
                                        </p:attrNameLst>
                                      </p:cBhvr>
                                      <p:to>
                                        <p:strVal val="visible"/>
                                      </p:to>
                                    </p:set>
                                    <p:animEffect transition="in" filter="fade">
                                      <p:cBhvr>
                                        <p:cTn id="24" dur="1000"/>
                                        <p:tgtEl>
                                          <p:spTgt spid="540"/>
                                        </p:tgtEl>
                                      </p:cBhvr>
                                    </p:animEffect>
                                  </p:childTnLst>
                                </p:cTn>
                              </p:par>
                              <p:par>
                                <p:cTn id="25" presetID="10" presetClass="entr" presetSubtype="0" fill="hold" nodeType="withEffect">
                                  <p:stCondLst>
                                    <p:cond delay="0"/>
                                  </p:stCondLst>
                                  <p:childTnLst>
                                    <p:set>
                                      <p:cBhvr>
                                        <p:cTn id="26" dur="1" fill="hold">
                                          <p:stCondLst>
                                            <p:cond delay="0"/>
                                          </p:stCondLst>
                                        </p:cTn>
                                        <p:tgtEl>
                                          <p:spTgt spid="541"/>
                                        </p:tgtEl>
                                        <p:attrNameLst>
                                          <p:attrName>style.visibility</p:attrName>
                                        </p:attrNameLst>
                                      </p:cBhvr>
                                      <p:to>
                                        <p:strVal val="visible"/>
                                      </p:to>
                                    </p:set>
                                    <p:animEffect transition="in" filter="fade">
                                      <p:cBhvr>
                                        <p:cTn id="27" dur="1000"/>
                                        <p:tgtEl>
                                          <p:spTgt spid="541"/>
                                        </p:tgtEl>
                                      </p:cBhvr>
                                    </p:animEffect>
                                  </p:childTnLst>
                                </p:cTn>
                              </p:par>
                              <p:par>
                                <p:cTn id="28" presetID="10" presetClass="entr" presetSubtype="0" fill="hold" nodeType="withEffect">
                                  <p:stCondLst>
                                    <p:cond delay="0"/>
                                  </p:stCondLst>
                                  <p:childTnLst>
                                    <p:set>
                                      <p:cBhvr>
                                        <p:cTn id="29" dur="1" fill="hold">
                                          <p:stCondLst>
                                            <p:cond delay="0"/>
                                          </p:stCondLst>
                                        </p:cTn>
                                        <p:tgtEl>
                                          <p:spTgt spid="542"/>
                                        </p:tgtEl>
                                        <p:attrNameLst>
                                          <p:attrName>style.visibility</p:attrName>
                                        </p:attrNameLst>
                                      </p:cBhvr>
                                      <p:to>
                                        <p:strVal val="visible"/>
                                      </p:to>
                                    </p:set>
                                    <p:animEffect transition="in" filter="fade">
                                      <p:cBhvr>
                                        <p:cTn id="30" dur="1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54;p37">
            <a:extLst>
              <a:ext uri="{FF2B5EF4-FFF2-40B4-BE49-F238E27FC236}">
                <a16:creationId xmlns:a16="http://schemas.microsoft.com/office/drawing/2014/main" id="{5AFEE49D-7204-0841-80E9-0A2FA371112D}"/>
              </a:ext>
            </a:extLst>
          </p:cNvPr>
          <p:cNvSpPr txBox="1"/>
          <p:nvPr/>
        </p:nvSpPr>
        <p:spPr>
          <a:xfrm>
            <a:off x="6584924" y="1356015"/>
            <a:ext cx="2382675" cy="731520"/>
          </a:xfrm>
          <a:prstGeom prst="rect">
            <a:avLst/>
          </a:prstGeom>
          <a:noFill/>
          <a:ln>
            <a:noFill/>
          </a:ln>
        </p:spPr>
        <p:txBody>
          <a:bodyPr spcFirstLastPara="1" wrap="square" lIns="45712" tIns="45712" rIns="45712" bIns="45712" anchor="ctr" anchorCtr="0">
            <a:noAutofit/>
          </a:bodyPr>
          <a:lstStyle/>
          <a:p>
            <a:pPr algn="ctr">
              <a:spcBef>
                <a:spcPts val="0"/>
              </a:spcBef>
              <a:spcAft>
                <a:spcPts val="0"/>
              </a:spcAft>
              <a:defRPr/>
            </a:pPr>
            <a:r>
              <a:rPr lang="en-US" sz="6000" b="1" dirty="0">
                <a:solidFill>
                  <a:schemeClr val="accent1"/>
                </a:solidFill>
                <a:latin typeface="CiscoSansTT" panose="020B0503020201020303" pitchFamily="34" charset="0"/>
                <a:cs typeface="CiscoSansTT" panose="020B0503020201020303" pitchFamily="34" charset="0"/>
              </a:rPr>
              <a:t>420k+</a:t>
            </a:r>
            <a:endParaRPr sz="6000" b="1" dirty="0">
              <a:solidFill>
                <a:schemeClr val="accent1"/>
              </a:solidFill>
              <a:latin typeface="CiscoSansTT" panose="020B0503020201020303" pitchFamily="34" charset="0"/>
              <a:cs typeface="CiscoSansTT" panose="020B0503020201020303" pitchFamily="34" charset="0"/>
            </a:endParaRPr>
          </a:p>
        </p:txBody>
      </p:sp>
      <p:sp>
        <p:nvSpPr>
          <p:cNvPr id="9" name="Google Shape;255;p37">
            <a:extLst>
              <a:ext uri="{FF2B5EF4-FFF2-40B4-BE49-F238E27FC236}">
                <a16:creationId xmlns:a16="http://schemas.microsoft.com/office/drawing/2014/main" id="{4D95FC46-EA04-D749-807D-44B55573E600}"/>
              </a:ext>
            </a:extLst>
          </p:cNvPr>
          <p:cNvSpPr txBox="1"/>
          <p:nvPr/>
        </p:nvSpPr>
        <p:spPr>
          <a:xfrm>
            <a:off x="6584924" y="3063240"/>
            <a:ext cx="2382675" cy="731520"/>
          </a:xfrm>
          <a:prstGeom prst="rect">
            <a:avLst/>
          </a:prstGeom>
          <a:noFill/>
          <a:ln>
            <a:noFill/>
          </a:ln>
        </p:spPr>
        <p:txBody>
          <a:bodyPr spcFirstLastPara="1" wrap="square" lIns="45712" tIns="45712" rIns="45712" bIns="45712" anchor="ctr" anchorCtr="0">
            <a:noAutofit/>
          </a:bodyPr>
          <a:lstStyle/>
          <a:p>
            <a:pPr algn="ctr">
              <a:spcBef>
                <a:spcPts val="0"/>
              </a:spcBef>
              <a:spcAft>
                <a:spcPts val="0"/>
              </a:spcAft>
              <a:defRPr/>
            </a:pPr>
            <a:r>
              <a:rPr lang="en-US" sz="6000" b="1" dirty="0">
                <a:solidFill>
                  <a:schemeClr val="accent2"/>
                </a:solidFill>
                <a:latin typeface="CiscoSansTT" panose="020B0503020201020303" pitchFamily="34" charset="0"/>
                <a:cs typeface="CiscoSansTT" panose="020B0503020201020303" pitchFamily="34" charset="0"/>
              </a:rPr>
              <a:t>5.7M+</a:t>
            </a:r>
            <a:endParaRPr sz="6000" b="1" dirty="0">
              <a:solidFill>
                <a:schemeClr val="accent2"/>
              </a:solidFill>
              <a:latin typeface="CiscoSansTT" panose="020B0503020201020303" pitchFamily="34" charset="0"/>
              <a:cs typeface="CiscoSansTT" panose="020B0503020201020303" pitchFamily="34" charset="0"/>
            </a:endParaRPr>
          </a:p>
        </p:txBody>
      </p:sp>
      <p:sp>
        <p:nvSpPr>
          <p:cNvPr id="10" name="Google Shape;256;p37">
            <a:extLst>
              <a:ext uri="{FF2B5EF4-FFF2-40B4-BE49-F238E27FC236}">
                <a16:creationId xmlns:a16="http://schemas.microsoft.com/office/drawing/2014/main" id="{7108B2B2-A877-F848-85EC-874501D42DDB}"/>
              </a:ext>
            </a:extLst>
          </p:cNvPr>
          <p:cNvSpPr txBox="1"/>
          <p:nvPr/>
        </p:nvSpPr>
        <p:spPr>
          <a:xfrm>
            <a:off x="6584924" y="4770467"/>
            <a:ext cx="2382675" cy="731520"/>
          </a:xfrm>
          <a:prstGeom prst="rect">
            <a:avLst/>
          </a:prstGeom>
          <a:noFill/>
          <a:ln>
            <a:noFill/>
          </a:ln>
        </p:spPr>
        <p:txBody>
          <a:bodyPr spcFirstLastPara="1" wrap="square" lIns="45712" tIns="45712" rIns="45712" bIns="45712" anchor="ctr" anchorCtr="0">
            <a:noAutofit/>
          </a:bodyPr>
          <a:lstStyle/>
          <a:p>
            <a:pPr algn="ctr">
              <a:spcBef>
                <a:spcPts val="0"/>
              </a:spcBef>
              <a:spcAft>
                <a:spcPts val="0"/>
              </a:spcAft>
              <a:defRPr/>
            </a:pPr>
            <a:r>
              <a:rPr lang="en-US" sz="6000" b="1" dirty="0">
                <a:solidFill>
                  <a:schemeClr val="accent5"/>
                </a:solidFill>
                <a:latin typeface="CiscoSansTT" panose="020B0503020201020303" pitchFamily="34" charset="0"/>
                <a:cs typeface="CiscoSansTT" panose="020B0503020201020303" pitchFamily="34" charset="0"/>
              </a:rPr>
              <a:t>30M+</a:t>
            </a:r>
            <a:endParaRPr sz="6000" b="1" dirty="0">
              <a:solidFill>
                <a:schemeClr val="accent5"/>
              </a:solidFill>
              <a:latin typeface="CiscoSansTT" panose="020B0503020201020303" pitchFamily="34" charset="0"/>
              <a:cs typeface="CiscoSansTT" panose="020B0503020201020303" pitchFamily="34" charset="0"/>
            </a:endParaRPr>
          </a:p>
        </p:txBody>
      </p:sp>
      <p:sp>
        <p:nvSpPr>
          <p:cNvPr id="11" name="Google Shape;254;p37">
            <a:extLst>
              <a:ext uri="{FF2B5EF4-FFF2-40B4-BE49-F238E27FC236}">
                <a16:creationId xmlns:a16="http://schemas.microsoft.com/office/drawing/2014/main" id="{E1B018F1-FD24-3448-B7F7-319B88CA9CAD}"/>
              </a:ext>
            </a:extLst>
          </p:cNvPr>
          <p:cNvSpPr txBox="1"/>
          <p:nvPr/>
        </p:nvSpPr>
        <p:spPr>
          <a:xfrm>
            <a:off x="9155444" y="1430868"/>
            <a:ext cx="2584743" cy="731520"/>
          </a:xfrm>
          <a:prstGeom prst="rect">
            <a:avLst/>
          </a:prstGeom>
          <a:noFill/>
          <a:ln>
            <a:noFill/>
          </a:ln>
        </p:spPr>
        <p:txBody>
          <a:bodyPr spcFirstLastPara="1" wrap="square" lIns="45712" tIns="45712" rIns="45712" bIns="45712" anchor="ctr" anchorCtr="0">
            <a:noAutofit/>
          </a:bodyPr>
          <a:lstStyle/>
          <a:p>
            <a:pPr>
              <a:spcBef>
                <a:spcPts val="0"/>
              </a:spcBef>
              <a:spcAft>
                <a:spcPts val="0"/>
              </a:spcAft>
              <a:defRPr/>
            </a:pPr>
            <a:r>
              <a:rPr lang="en-US" sz="2800" b="1" dirty="0">
                <a:solidFill>
                  <a:schemeClr val="accent1"/>
                </a:solidFill>
                <a:latin typeface="CiscoSansTT Light"/>
              </a:rPr>
              <a:t>Unique customers</a:t>
            </a:r>
          </a:p>
        </p:txBody>
      </p:sp>
      <p:sp>
        <p:nvSpPr>
          <p:cNvPr id="12" name="Google Shape;255;p37">
            <a:extLst>
              <a:ext uri="{FF2B5EF4-FFF2-40B4-BE49-F238E27FC236}">
                <a16:creationId xmlns:a16="http://schemas.microsoft.com/office/drawing/2014/main" id="{775E2C05-2603-EB44-B894-D33F1BFCBC87}"/>
              </a:ext>
            </a:extLst>
          </p:cNvPr>
          <p:cNvSpPr txBox="1"/>
          <p:nvPr/>
        </p:nvSpPr>
        <p:spPr>
          <a:xfrm>
            <a:off x="9155444" y="3079549"/>
            <a:ext cx="2946360" cy="731520"/>
          </a:xfrm>
          <a:prstGeom prst="rect">
            <a:avLst/>
          </a:prstGeom>
          <a:noFill/>
          <a:ln>
            <a:noFill/>
          </a:ln>
        </p:spPr>
        <p:txBody>
          <a:bodyPr spcFirstLastPara="1" wrap="square" lIns="45712" tIns="45712" rIns="45712" bIns="45712" anchor="ctr" anchorCtr="0">
            <a:noAutofit/>
          </a:bodyPr>
          <a:lstStyle/>
          <a:p>
            <a:pPr>
              <a:spcBef>
                <a:spcPts val="0"/>
              </a:spcBef>
              <a:spcAft>
                <a:spcPts val="0"/>
              </a:spcAft>
              <a:defRPr/>
            </a:pPr>
            <a:r>
              <a:rPr lang="en-US" sz="2800" b="1" dirty="0">
                <a:solidFill>
                  <a:srgbClr val="6EBE4A"/>
                </a:solidFill>
                <a:latin typeface="CiscoSansTT Light"/>
              </a:rPr>
              <a:t>Meraki® devices</a:t>
            </a:r>
            <a:endParaRPr sz="2800" b="1" dirty="0">
              <a:solidFill>
                <a:srgbClr val="6EBE4A"/>
              </a:solidFill>
              <a:latin typeface="CiscoSansTT Light"/>
            </a:endParaRPr>
          </a:p>
          <a:p>
            <a:pPr>
              <a:spcBef>
                <a:spcPts val="0"/>
              </a:spcBef>
              <a:spcAft>
                <a:spcPts val="0"/>
              </a:spcAft>
              <a:defRPr/>
            </a:pPr>
            <a:r>
              <a:rPr lang="en-US" sz="2800" b="1" dirty="0">
                <a:solidFill>
                  <a:srgbClr val="6EBE4A"/>
                </a:solidFill>
                <a:latin typeface="CiscoSansTT Light"/>
              </a:rPr>
              <a:t>online</a:t>
            </a:r>
            <a:endParaRPr sz="2800" b="1" dirty="0">
              <a:solidFill>
                <a:srgbClr val="6EBE4A"/>
              </a:solidFill>
              <a:latin typeface="CiscoSansTT Light"/>
            </a:endParaRPr>
          </a:p>
        </p:txBody>
      </p:sp>
      <p:sp>
        <p:nvSpPr>
          <p:cNvPr id="13" name="Google Shape;256;p37">
            <a:extLst>
              <a:ext uri="{FF2B5EF4-FFF2-40B4-BE49-F238E27FC236}">
                <a16:creationId xmlns:a16="http://schemas.microsoft.com/office/drawing/2014/main" id="{C97C6EDA-D3B9-4640-8EE3-8AF249BA4397}"/>
              </a:ext>
            </a:extLst>
          </p:cNvPr>
          <p:cNvSpPr txBox="1"/>
          <p:nvPr/>
        </p:nvSpPr>
        <p:spPr>
          <a:xfrm>
            <a:off x="9155444" y="4791856"/>
            <a:ext cx="2584743" cy="731520"/>
          </a:xfrm>
          <a:prstGeom prst="rect">
            <a:avLst/>
          </a:prstGeom>
          <a:noFill/>
          <a:ln>
            <a:noFill/>
          </a:ln>
        </p:spPr>
        <p:txBody>
          <a:bodyPr spcFirstLastPara="1" wrap="square" lIns="45712" tIns="45712" rIns="45712" bIns="45712" anchor="ctr" anchorCtr="0">
            <a:noAutofit/>
          </a:bodyPr>
          <a:lstStyle/>
          <a:p>
            <a:pPr>
              <a:spcBef>
                <a:spcPts val="0"/>
              </a:spcBef>
              <a:spcAft>
                <a:spcPts val="0"/>
              </a:spcAft>
              <a:defRPr/>
            </a:pPr>
            <a:r>
              <a:rPr lang="en-US" sz="2800" b="1" dirty="0">
                <a:solidFill>
                  <a:srgbClr val="FBAB18"/>
                </a:solidFill>
                <a:latin typeface="CiscoSansTT Light"/>
              </a:rPr>
              <a:t>API requests per day</a:t>
            </a:r>
            <a:endParaRPr sz="2800" b="1" dirty="0">
              <a:solidFill>
                <a:srgbClr val="FBAB18"/>
              </a:solidFill>
              <a:latin typeface="CiscoSansTT Light"/>
            </a:endParaRPr>
          </a:p>
        </p:txBody>
      </p:sp>
      <p:grpSp>
        <p:nvGrpSpPr>
          <p:cNvPr id="14" name="Group 13">
            <a:extLst>
              <a:ext uri="{FF2B5EF4-FFF2-40B4-BE49-F238E27FC236}">
                <a16:creationId xmlns:a16="http://schemas.microsoft.com/office/drawing/2014/main" id="{90ED6E6D-DE55-3445-9CC5-55A2C31ED348}"/>
              </a:ext>
            </a:extLst>
          </p:cNvPr>
          <p:cNvGrpSpPr/>
          <p:nvPr/>
        </p:nvGrpSpPr>
        <p:grpSpPr>
          <a:xfrm>
            <a:off x="451813" y="1721775"/>
            <a:ext cx="5155265" cy="4286067"/>
            <a:chOff x="195713" y="519077"/>
            <a:chExt cx="4103150" cy="3411343"/>
          </a:xfrm>
        </p:grpSpPr>
        <p:pic>
          <p:nvPicPr>
            <p:cNvPr id="15" name="Picture 14">
              <a:extLst>
                <a:ext uri="{FF2B5EF4-FFF2-40B4-BE49-F238E27FC236}">
                  <a16:creationId xmlns:a16="http://schemas.microsoft.com/office/drawing/2014/main" id="{4C822515-66C8-AC47-999C-C13E79AFDF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732" y="732710"/>
              <a:ext cx="3825513" cy="2319248"/>
            </a:xfrm>
            <a:prstGeom prst="rect">
              <a:avLst/>
            </a:prstGeom>
            <a:effectLst/>
          </p:spPr>
        </p:pic>
        <p:grpSp>
          <p:nvGrpSpPr>
            <p:cNvPr id="16" name="Group 15">
              <a:extLst>
                <a:ext uri="{FF2B5EF4-FFF2-40B4-BE49-F238E27FC236}">
                  <a16:creationId xmlns:a16="http://schemas.microsoft.com/office/drawing/2014/main" id="{DBD6EDCC-37E7-5244-AACD-04B62FA28AC6}"/>
                </a:ext>
              </a:extLst>
            </p:cNvPr>
            <p:cNvGrpSpPr/>
            <p:nvPr/>
          </p:nvGrpSpPr>
          <p:grpSpPr>
            <a:xfrm>
              <a:off x="195713" y="519077"/>
              <a:ext cx="4103150" cy="3411343"/>
              <a:chOff x="1501668" y="651423"/>
              <a:chExt cx="8942703" cy="6857996"/>
            </a:xfrm>
          </p:grpSpPr>
          <p:pic>
            <p:nvPicPr>
              <p:cNvPr id="17" name="Picture 16">
                <a:extLst>
                  <a:ext uri="{FF2B5EF4-FFF2-40B4-BE49-F238E27FC236}">
                    <a16:creationId xmlns:a16="http://schemas.microsoft.com/office/drawing/2014/main" id="{B0DFA622-9B30-3B41-B16F-3116C0E942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668" y="651423"/>
                <a:ext cx="8942703" cy="6857996"/>
              </a:xfrm>
              <a:prstGeom prst="rect">
                <a:avLst/>
              </a:prstGeom>
            </p:spPr>
          </p:pic>
          <p:sp>
            <p:nvSpPr>
              <p:cNvPr id="18" name="Rectangle 17">
                <a:extLst>
                  <a:ext uri="{FF2B5EF4-FFF2-40B4-BE49-F238E27FC236}">
                    <a16:creationId xmlns:a16="http://schemas.microsoft.com/office/drawing/2014/main" id="{8E025899-5411-BE4A-9CF9-044EA1658DDF}"/>
                  </a:ext>
                </a:extLst>
              </p:cNvPr>
              <p:cNvSpPr/>
              <p:nvPr/>
            </p:nvSpPr>
            <p:spPr>
              <a:xfrm>
                <a:off x="5817992" y="5755757"/>
                <a:ext cx="290623" cy="2622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itle 3">
            <a:extLst>
              <a:ext uri="{FF2B5EF4-FFF2-40B4-BE49-F238E27FC236}">
                <a16:creationId xmlns:a16="http://schemas.microsoft.com/office/drawing/2014/main" id="{5DD39372-7D6C-434A-A2BB-C36C6E63B17A}"/>
              </a:ext>
            </a:extLst>
          </p:cNvPr>
          <p:cNvSpPr txBox="1">
            <a:spLocks/>
          </p:cNvSpPr>
          <p:nvPr/>
        </p:nvSpPr>
        <p:spPr bwMode="auto">
          <a:xfrm>
            <a:off x="583689" y="455085"/>
            <a:ext cx="5023389"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ctr" defTabSz="912261" rtl="0" eaLnBrk="1" fontAlgn="base" hangingPunct="1">
              <a:lnSpc>
                <a:spcPct val="80000"/>
              </a:lnSpc>
              <a:spcBef>
                <a:spcPct val="0"/>
              </a:spcBef>
              <a:spcAft>
                <a:spcPct val="0"/>
              </a:spcAft>
              <a:defRPr lang="en-US" sz="6000" b="0" i="0" u="none" kern="120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gn="l"/>
            <a:r>
              <a:rPr lang="en-US" sz="3200" b="1" dirty="0">
                <a:solidFill>
                  <a:schemeClr val="bg2"/>
                </a:solidFill>
                <a:latin typeface="CiscoSansTT ExtraLight" panose="020B0303020201020303" pitchFamily="34" charset="0"/>
                <a:cs typeface="CiscoSansTT ExtraLight" panose="020B0303020201020303" pitchFamily="34" charset="0"/>
              </a:rPr>
              <a:t>Meraki Dashboard</a:t>
            </a:r>
          </a:p>
        </p:txBody>
      </p:sp>
      <p:sp>
        <p:nvSpPr>
          <p:cNvPr id="20" name="Rectangle 4">
            <a:extLst>
              <a:ext uri="{FF2B5EF4-FFF2-40B4-BE49-F238E27FC236}">
                <a16:creationId xmlns:a16="http://schemas.microsoft.com/office/drawing/2014/main" id="{3927ABD5-F3BA-47B4-BDF3-8C790AC20EF1}"/>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bg2"/>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15595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F5FAF64-41CD-40D5-B5E6-48AEF34CAAA5}"/>
              </a:ext>
            </a:extLst>
          </p:cNvPr>
          <p:cNvGrpSpPr/>
          <p:nvPr/>
        </p:nvGrpSpPr>
        <p:grpSpPr>
          <a:xfrm>
            <a:off x="-6196" y="1412213"/>
            <a:ext cx="11773653" cy="4752617"/>
            <a:chOff x="4690" y="1584373"/>
            <a:chExt cx="7840281" cy="4519084"/>
          </a:xfrm>
        </p:grpSpPr>
        <p:sp>
          <p:nvSpPr>
            <p:cNvPr id="15" name="Rectangle 14">
              <a:extLst>
                <a:ext uri="{FF2B5EF4-FFF2-40B4-BE49-F238E27FC236}">
                  <a16:creationId xmlns:a16="http://schemas.microsoft.com/office/drawing/2014/main" id="{BB4B8E14-0BD8-4F5D-93B8-7EC4AEECD322}"/>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16" name="Oval 15">
              <a:extLst>
                <a:ext uri="{FF2B5EF4-FFF2-40B4-BE49-F238E27FC236}">
                  <a16:creationId xmlns:a16="http://schemas.microsoft.com/office/drawing/2014/main" id="{BD63F7C7-868A-49A5-AB8A-F9D2142566AC}"/>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2">
            <a:extLst>
              <a:ext uri="{FF2B5EF4-FFF2-40B4-BE49-F238E27FC236}">
                <a16:creationId xmlns:a16="http://schemas.microsoft.com/office/drawing/2014/main" id="{5AB22971-E173-3648-881F-BD331C4CF22B}"/>
              </a:ext>
            </a:extLst>
          </p:cNvPr>
          <p:cNvSpPr txBox="1">
            <a:spLocks/>
          </p:cNvSpPr>
          <p:nvPr/>
        </p:nvSpPr>
        <p:spPr>
          <a:xfrm>
            <a:off x="4584313" y="2398028"/>
            <a:ext cx="5486740" cy="3376687"/>
          </a:xfrm>
          <a:prstGeom prst="rect">
            <a:avLst/>
          </a:prstGeom>
        </p:spPr>
        <p:txBody>
          <a:bodyPr anchor="ct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buClr>
                <a:schemeClr val="bg2"/>
              </a:buClr>
            </a:pPr>
            <a:endParaRPr lang="en-US" dirty="0">
              <a:solidFill>
                <a:schemeClr val="bg2"/>
              </a:solidFill>
            </a:endParaRPr>
          </a:p>
        </p:txBody>
      </p:sp>
      <p:sp>
        <p:nvSpPr>
          <p:cNvPr id="9" name="TextBox 8">
            <a:extLst>
              <a:ext uri="{FF2B5EF4-FFF2-40B4-BE49-F238E27FC236}">
                <a16:creationId xmlns:a16="http://schemas.microsoft.com/office/drawing/2014/main" id="{C8E0B891-5AD6-954B-85F8-3EA35A56C1E5}"/>
              </a:ext>
            </a:extLst>
          </p:cNvPr>
          <p:cNvSpPr txBox="1"/>
          <p:nvPr/>
        </p:nvSpPr>
        <p:spPr>
          <a:xfrm>
            <a:off x="703529" y="1837179"/>
            <a:ext cx="9183941" cy="523220"/>
          </a:xfrm>
          <a:prstGeom prst="rect">
            <a:avLst/>
          </a:prstGeom>
          <a:noFill/>
        </p:spPr>
        <p:txBody>
          <a:bodyPr wrap="square" rtlCol="0">
            <a:spAutoFit/>
          </a:bodyPr>
          <a:lstStyle/>
          <a:p>
            <a:r>
              <a:rPr lang="en-US" sz="2800" b="1" dirty="0">
                <a:solidFill>
                  <a:schemeClr val="bg2"/>
                </a:solidFill>
                <a:latin typeface="+mn-lt"/>
              </a:rPr>
              <a:t>Cloud-native email security platform that focuses on</a:t>
            </a:r>
          </a:p>
        </p:txBody>
      </p:sp>
      <p:sp>
        <p:nvSpPr>
          <p:cNvPr id="13" name="Title 1">
            <a:extLst>
              <a:ext uri="{FF2B5EF4-FFF2-40B4-BE49-F238E27FC236}">
                <a16:creationId xmlns:a16="http://schemas.microsoft.com/office/drawing/2014/main" id="{5BB0E9C5-5D22-47FF-9213-DFE94D0DDDFB}"/>
              </a:ext>
            </a:extLst>
          </p:cNvPr>
          <p:cNvSpPr txBox="1">
            <a:spLocks/>
          </p:cNvSpPr>
          <p:nvPr/>
        </p:nvSpPr>
        <p:spPr bwMode="auto">
          <a:xfrm>
            <a:off x="640081" y="455085"/>
            <a:ext cx="10858499"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b="0" i="0" u="none" kern="1200" dirty="0">
                <a:solidFill>
                  <a:schemeClr val="bg1"/>
                </a:solidFill>
                <a:latin typeface="+mj-lt"/>
                <a:ea typeface="ＭＳ Ｐゴシック" charset="0"/>
                <a:cs typeface="Tipo de letra del sistema Fina"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solidFill>
                  <a:schemeClr val="tx2"/>
                </a:solidFill>
              </a:rPr>
              <a:t>Cisco Cloud Mailbox Defense</a:t>
            </a:r>
            <a:endParaRPr lang="en-US" sz="2000" b="1" dirty="0">
              <a:solidFill>
                <a:schemeClr val="tx2"/>
              </a:solidFill>
            </a:endParaRPr>
          </a:p>
        </p:txBody>
      </p:sp>
      <p:sp>
        <p:nvSpPr>
          <p:cNvPr id="11" name="Google Shape;890;p86">
            <a:extLst>
              <a:ext uri="{FF2B5EF4-FFF2-40B4-BE49-F238E27FC236}">
                <a16:creationId xmlns:a16="http://schemas.microsoft.com/office/drawing/2014/main" id="{1899D623-121E-4C55-AA04-1FB6D12E2782}"/>
              </a:ext>
            </a:extLst>
          </p:cNvPr>
          <p:cNvSpPr/>
          <p:nvPr/>
        </p:nvSpPr>
        <p:spPr>
          <a:xfrm>
            <a:off x="1459986" y="3473930"/>
            <a:ext cx="1861807" cy="1498535"/>
          </a:xfrm>
          <a:prstGeom prst="rect">
            <a:avLst/>
          </a:prstGeom>
          <a:noFill/>
          <a:ln>
            <a:noFill/>
          </a:ln>
        </p:spPr>
        <p:txBody>
          <a:bodyPr spcFirstLastPara="1" wrap="square" lIns="68575" tIns="34275" rIns="68575" bIns="34275" anchor="t"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285750" marR="0" lvl="0" indent="-285750" defTabSz="457200" rtl="0" eaLnBrk="1" fontAlgn="base" latinLnBrk="0" hangingPunct="1">
              <a:lnSpc>
                <a:spcPct val="100000"/>
              </a:lnSpc>
              <a:spcBef>
                <a:spcPts val="0"/>
              </a:spcBef>
              <a:spcAft>
                <a:spcPts val="0"/>
              </a:spcAft>
              <a:buClr>
                <a:srgbClr val="282828"/>
              </a:buClr>
              <a:buSzPts val="1400"/>
              <a:buFont typeface="Arial" panose="020B0604020202020204" pitchFamily="34" charset="0"/>
              <a:buChar char="•"/>
              <a:tabLst/>
              <a:defRPr/>
            </a:pPr>
            <a:r>
              <a:rPr kumimoji="0" lang="en-US" b="0" i="0" u="none" strike="noStrike" kern="1200" cap="none" spc="0" normalizeH="0" baseline="0" noProof="0" dirty="0">
                <a:ln>
                  <a:noFill/>
                </a:ln>
                <a:solidFill>
                  <a:schemeClr val="bg2"/>
                </a:solidFill>
                <a:effectLst/>
                <a:uLnTx/>
                <a:uFillTx/>
                <a:latin typeface="CiscoSansTT ExtraLight"/>
                <a:ea typeface="Arial"/>
                <a:cs typeface="Arial"/>
                <a:sym typeface="Arial"/>
              </a:rPr>
              <a:t>All messages</a:t>
            </a:r>
            <a:endParaRPr kumimoji="0" b="0" i="0" u="none" strike="noStrike" kern="1200" cap="none" spc="0" normalizeH="0" baseline="0" noProof="0" dirty="0">
              <a:ln>
                <a:noFill/>
              </a:ln>
              <a:solidFill>
                <a:schemeClr val="bg2"/>
              </a:solidFill>
              <a:effectLst/>
              <a:uLnTx/>
              <a:uFillTx/>
              <a:latin typeface="CiscoSansTT ExtraLight"/>
              <a:ea typeface="Arial"/>
              <a:cs typeface="Arial"/>
              <a:sym typeface="Arial"/>
            </a:endParaRPr>
          </a:p>
          <a:p>
            <a:pPr marL="285750" marR="0" lvl="0" indent="-285750" defTabSz="457200" rtl="0" eaLnBrk="1" fontAlgn="base" latinLnBrk="0" hangingPunct="1">
              <a:lnSpc>
                <a:spcPct val="100000"/>
              </a:lnSpc>
              <a:spcBef>
                <a:spcPts val="1400"/>
              </a:spcBef>
              <a:spcAft>
                <a:spcPts val="0"/>
              </a:spcAft>
              <a:buClr>
                <a:srgbClr val="282828"/>
              </a:buClr>
              <a:buSzPts val="1400"/>
              <a:buFont typeface="Arial" panose="020B0604020202020204" pitchFamily="34" charset="0"/>
              <a:buChar char="•"/>
              <a:tabLst/>
              <a:defRPr/>
            </a:pPr>
            <a:r>
              <a:rPr kumimoji="0" lang="en-US" b="0" i="0" u="none" strike="noStrike" kern="1200" cap="none" spc="0" normalizeH="0" baseline="0" noProof="0" dirty="0">
                <a:ln>
                  <a:noFill/>
                </a:ln>
                <a:solidFill>
                  <a:schemeClr val="bg2"/>
                </a:solidFill>
                <a:effectLst/>
                <a:uLnTx/>
                <a:uFillTx/>
                <a:latin typeface="CiscoSansTT ExtraLight"/>
                <a:ea typeface="Arial"/>
                <a:cs typeface="Arial"/>
                <a:sym typeface="Arial"/>
              </a:rPr>
              <a:t>Search / Triage</a:t>
            </a:r>
            <a:endParaRPr kumimoji="0" b="0" i="0" u="none" strike="noStrike" kern="1200" cap="none" spc="0" normalizeH="0" baseline="0" noProof="0" dirty="0">
              <a:ln>
                <a:noFill/>
              </a:ln>
              <a:solidFill>
                <a:schemeClr val="bg2"/>
              </a:solidFill>
              <a:effectLst/>
              <a:uLnTx/>
              <a:uFillTx/>
              <a:latin typeface="CiscoSansTT ExtraLight"/>
              <a:ea typeface="Arial"/>
              <a:cs typeface="Arial"/>
              <a:sym typeface="Arial"/>
            </a:endParaRPr>
          </a:p>
          <a:p>
            <a:pPr marL="285750" marR="0" lvl="0" indent="-285750" defTabSz="457200" rtl="0" eaLnBrk="1" fontAlgn="base" latinLnBrk="0" hangingPunct="1">
              <a:lnSpc>
                <a:spcPct val="100000"/>
              </a:lnSpc>
              <a:spcBef>
                <a:spcPts val="1400"/>
              </a:spcBef>
              <a:spcAft>
                <a:spcPts val="0"/>
              </a:spcAft>
              <a:buClr>
                <a:srgbClr val="282828"/>
              </a:buClr>
              <a:buSzPts val="1400"/>
              <a:buFont typeface="Arial" panose="020B0604020202020204" pitchFamily="34" charset="0"/>
              <a:buChar char="•"/>
              <a:tabLst/>
              <a:defRPr/>
            </a:pPr>
            <a:r>
              <a:rPr lang="en-US" dirty="0">
                <a:solidFill>
                  <a:schemeClr val="bg2"/>
                </a:solidFill>
                <a:latin typeface="CiscoSansTT ExtraLight"/>
                <a:ea typeface="Arial"/>
                <a:cs typeface="Arial"/>
                <a:sym typeface="Arial"/>
              </a:rPr>
              <a:t>Open APIs</a:t>
            </a:r>
            <a:endParaRPr kumimoji="0" lang="en-US" b="0" i="0" u="none" strike="noStrike" kern="1200" cap="none" spc="0" normalizeH="0" baseline="0" noProof="0" dirty="0">
              <a:ln>
                <a:noFill/>
              </a:ln>
              <a:solidFill>
                <a:schemeClr val="bg2"/>
              </a:solidFill>
              <a:effectLst/>
              <a:uLnTx/>
              <a:uFillTx/>
              <a:latin typeface="CiscoSansTT ExtraLight"/>
              <a:ea typeface="Arial"/>
              <a:cs typeface="Arial"/>
              <a:sym typeface="Arial"/>
            </a:endParaRPr>
          </a:p>
        </p:txBody>
      </p:sp>
      <p:sp>
        <p:nvSpPr>
          <p:cNvPr id="12" name="Google Shape;893;p86">
            <a:extLst>
              <a:ext uri="{FF2B5EF4-FFF2-40B4-BE49-F238E27FC236}">
                <a16:creationId xmlns:a16="http://schemas.microsoft.com/office/drawing/2014/main" id="{800055AC-432E-47AE-8D3C-BFB3CD8A7D75}"/>
              </a:ext>
            </a:extLst>
          </p:cNvPr>
          <p:cNvSpPr/>
          <p:nvPr/>
        </p:nvSpPr>
        <p:spPr>
          <a:xfrm>
            <a:off x="4466565" y="3482899"/>
            <a:ext cx="1937864" cy="1249860"/>
          </a:xfrm>
          <a:prstGeom prst="rect">
            <a:avLst/>
          </a:prstGeom>
          <a:noFill/>
          <a:ln>
            <a:noFill/>
          </a:ln>
        </p:spPr>
        <p:txBody>
          <a:bodyPr spcFirstLastPara="1" wrap="square" lIns="68575" tIns="34275" rIns="68575" bIns="34275" anchor="t"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285750" marR="0" lvl="0" indent="-285750" defTabSz="457200" rtl="0" eaLnBrk="1" fontAlgn="base" latinLnBrk="0" hangingPunct="1">
              <a:lnSpc>
                <a:spcPct val="100000"/>
              </a:lnSpc>
              <a:spcBef>
                <a:spcPts val="0"/>
              </a:spcBef>
              <a:spcAft>
                <a:spcPts val="0"/>
              </a:spcAft>
              <a:buClr>
                <a:srgbClr val="333333"/>
              </a:buClr>
              <a:buSzPts val="1400"/>
              <a:buFont typeface="Arial" panose="020B0604020202020204" pitchFamily="34" charset="0"/>
              <a:buChar char="•"/>
              <a:tabLst/>
              <a:defRPr/>
            </a:pPr>
            <a:r>
              <a:rPr kumimoji="0" lang="en-US" b="0" i="0" u="none" strike="noStrike" kern="1200" cap="none" spc="0" normalizeH="0" baseline="0" noProof="0" dirty="0">
                <a:ln>
                  <a:noFill/>
                </a:ln>
                <a:solidFill>
                  <a:schemeClr val="bg2"/>
                </a:solidFill>
                <a:effectLst/>
                <a:uLnTx/>
                <a:uFillTx/>
                <a:latin typeface="CiscoSansTT ExtraLight"/>
                <a:ea typeface="Arial"/>
                <a:cs typeface="Arial"/>
                <a:sym typeface="Arial"/>
              </a:rPr>
              <a:t>Deployment</a:t>
            </a:r>
          </a:p>
          <a:p>
            <a:pPr marL="285750" marR="0" lvl="0" indent="-285750" defTabSz="457200" rtl="0" eaLnBrk="1" fontAlgn="base" latinLnBrk="0" hangingPunct="1">
              <a:lnSpc>
                <a:spcPct val="100000"/>
              </a:lnSpc>
              <a:spcBef>
                <a:spcPts val="1400"/>
              </a:spcBef>
              <a:spcAft>
                <a:spcPts val="0"/>
              </a:spcAft>
              <a:buClr>
                <a:srgbClr val="333333"/>
              </a:buClr>
              <a:buSzPts val="1400"/>
              <a:buFont typeface="Arial" panose="020B0604020202020204" pitchFamily="34" charset="0"/>
              <a:buChar char="•"/>
              <a:tabLst/>
              <a:defRPr/>
            </a:pPr>
            <a:r>
              <a:rPr kumimoji="0" lang="en-US" b="0" i="0" u="none" strike="noStrike" kern="1200" cap="none" spc="0" normalizeH="0" baseline="0" noProof="0" dirty="0">
                <a:ln>
                  <a:noFill/>
                </a:ln>
                <a:solidFill>
                  <a:schemeClr val="bg2"/>
                </a:solidFill>
                <a:effectLst/>
                <a:uLnTx/>
                <a:uFillTx/>
                <a:latin typeface="CiscoSansTT ExtraLight"/>
                <a:ea typeface="Arial"/>
                <a:cs typeface="Arial"/>
                <a:sym typeface="Arial"/>
              </a:rPr>
              <a:t>Configuration</a:t>
            </a:r>
          </a:p>
          <a:p>
            <a:pPr marL="285750" marR="0" lvl="0" indent="-285750" defTabSz="457200" rtl="0" eaLnBrk="1" fontAlgn="base" latinLnBrk="0" hangingPunct="1">
              <a:lnSpc>
                <a:spcPct val="100000"/>
              </a:lnSpc>
              <a:spcBef>
                <a:spcPts val="1400"/>
              </a:spcBef>
              <a:spcAft>
                <a:spcPts val="0"/>
              </a:spcAft>
              <a:buClr>
                <a:srgbClr val="333333"/>
              </a:buClr>
              <a:buSzPts val="1400"/>
              <a:buFont typeface="Arial" panose="020B0604020202020204" pitchFamily="34" charset="0"/>
              <a:buChar char="•"/>
              <a:tabLst/>
              <a:defRPr/>
            </a:pPr>
            <a:r>
              <a:rPr lang="en-US" dirty="0">
                <a:solidFill>
                  <a:schemeClr val="bg2"/>
                </a:solidFill>
                <a:latin typeface="CiscoSansTT ExtraLight"/>
                <a:ea typeface="Arial"/>
                <a:cs typeface="Arial"/>
                <a:sym typeface="Arial"/>
              </a:rPr>
              <a:t>Management</a:t>
            </a:r>
            <a:endParaRPr kumimoji="0" b="0" i="0" u="none" strike="noStrike" kern="1200" cap="none" spc="0" normalizeH="0" baseline="0" noProof="0" dirty="0">
              <a:ln>
                <a:noFill/>
              </a:ln>
              <a:solidFill>
                <a:schemeClr val="bg2"/>
              </a:solidFill>
              <a:effectLst/>
              <a:uLnTx/>
              <a:uFillTx/>
              <a:latin typeface="CiscoSansTT ExtraLight"/>
              <a:ea typeface="Arial"/>
              <a:cs typeface="Arial"/>
              <a:sym typeface="Arial"/>
            </a:endParaRPr>
          </a:p>
        </p:txBody>
      </p:sp>
      <p:sp>
        <p:nvSpPr>
          <p:cNvPr id="19" name="Google Shape;898;p86">
            <a:extLst>
              <a:ext uri="{FF2B5EF4-FFF2-40B4-BE49-F238E27FC236}">
                <a16:creationId xmlns:a16="http://schemas.microsoft.com/office/drawing/2014/main" id="{EFE3AB0C-4B64-4418-B158-D04BE967061A}"/>
              </a:ext>
            </a:extLst>
          </p:cNvPr>
          <p:cNvSpPr/>
          <p:nvPr/>
        </p:nvSpPr>
        <p:spPr>
          <a:xfrm>
            <a:off x="703528" y="5305537"/>
            <a:ext cx="9183942" cy="648204"/>
          </a:xfrm>
          <a:prstGeom prst="roundRect">
            <a:avLst>
              <a:gd name="adj" fmla="val 0"/>
            </a:avLst>
          </a:prstGeom>
          <a:noFill/>
          <a:ln>
            <a:noFill/>
          </a:ln>
        </p:spPr>
        <p:txBody>
          <a:bodyPr spcFirstLastPara="1" wrap="square" lIns="91425" tIns="45725" rIns="91425" bIns="45725"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457200" rtl="0" eaLnBrk="1" fontAlgn="base" latinLnBrk="0" hangingPunct="1">
              <a:lnSpc>
                <a:spcPct val="100000"/>
              </a:lnSpc>
              <a:spcBef>
                <a:spcPts val="0"/>
              </a:spcBef>
              <a:spcAft>
                <a:spcPts val="0"/>
              </a:spcAft>
              <a:buClr>
                <a:srgbClr val="FFFFFF"/>
              </a:buClr>
              <a:buSzPts val="1800"/>
              <a:buFont typeface="Arial"/>
              <a:buNone/>
              <a:tabLst/>
              <a:defRPr/>
            </a:pPr>
            <a:r>
              <a:rPr kumimoji="0" lang="en-US"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rPr>
              <a:t>Powered by Cisco Talos threat intelligence</a:t>
            </a:r>
            <a:endParaRPr kumimoji="0"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endParaRPr>
          </a:p>
        </p:txBody>
      </p:sp>
      <p:sp>
        <p:nvSpPr>
          <p:cNvPr id="20" name="Google Shape;900;p86">
            <a:extLst>
              <a:ext uri="{FF2B5EF4-FFF2-40B4-BE49-F238E27FC236}">
                <a16:creationId xmlns:a16="http://schemas.microsoft.com/office/drawing/2014/main" id="{F963684B-7851-4BA6-8FCC-2B71FABE0F24}"/>
              </a:ext>
            </a:extLst>
          </p:cNvPr>
          <p:cNvSpPr/>
          <p:nvPr/>
        </p:nvSpPr>
        <p:spPr>
          <a:xfrm>
            <a:off x="7675541" y="2732516"/>
            <a:ext cx="1988498" cy="648204"/>
          </a:xfrm>
          <a:prstGeom prst="roundRect">
            <a:avLst>
              <a:gd name="adj" fmla="val 0"/>
            </a:avLst>
          </a:prstGeom>
          <a:noFill/>
          <a:ln>
            <a:noFill/>
          </a:ln>
        </p:spPr>
        <p:txBody>
          <a:bodyPr spcFirstLastPara="1" wrap="square" lIns="91425" tIns="45725" rIns="0" bIns="45725"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ts val="0"/>
              </a:spcBef>
              <a:spcAft>
                <a:spcPts val="0"/>
              </a:spcAft>
              <a:buClr>
                <a:srgbClr val="00BCEB"/>
              </a:buClr>
              <a:buSzPts val="1800"/>
              <a:buFont typeface="Arial"/>
              <a:buNone/>
              <a:tabLst/>
              <a:defRPr/>
            </a:pPr>
            <a:r>
              <a:rPr kumimoji="0" lang="en-US"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rPr>
              <a:t>Integration</a:t>
            </a:r>
            <a:endParaRPr kumimoji="0"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endParaRPr>
          </a:p>
        </p:txBody>
      </p:sp>
      <p:sp>
        <p:nvSpPr>
          <p:cNvPr id="21" name="Google Shape;910;p86">
            <a:extLst>
              <a:ext uri="{FF2B5EF4-FFF2-40B4-BE49-F238E27FC236}">
                <a16:creationId xmlns:a16="http://schemas.microsoft.com/office/drawing/2014/main" id="{B9F1EC89-99B8-4EAC-AF21-F7A64F269DC2}"/>
              </a:ext>
            </a:extLst>
          </p:cNvPr>
          <p:cNvSpPr/>
          <p:nvPr/>
        </p:nvSpPr>
        <p:spPr>
          <a:xfrm>
            <a:off x="4682020" y="2732516"/>
            <a:ext cx="1850425" cy="648204"/>
          </a:xfrm>
          <a:prstGeom prst="roundRect">
            <a:avLst>
              <a:gd name="adj" fmla="val 0"/>
            </a:avLst>
          </a:prstGeom>
          <a:noFill/>
          <a:ln>
            <a:noFill/>
          </a:ln>
        </p:spPr>
        <p:txBody>
          <a:bodyPr spcFirstLastPara="1" wrap="square" lIns="91425" tIns="45725" rIns="0" bIns="45725"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ts val="0"/>
              </a:spcBef>
              <a:spcAft>
                <a:spcPts val="0"/>
              </a:spcAft>
              <a:buClr>
                <a:srgbClr val="00BCEB"/>
              </a:buClr>
              <a:buSzPts val="1800"/>
              <a:buFont typeface="Arial"/>
              <a:buNone/>
              <a:tabLst/>
              <a:defRPr/>
            </a:pPr>
            <a:r>
              <a:rPr kumimoji="0" lang="en-US"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rPr>
              <a:t>Simplicity</a:t>
            </a:r>
            <a:endParaRPr kumimoji="0"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endParaRPr>
          </a:p>
        </p:txBody>
      </p:sp>
      <p:sp>
        <p:nvSpPr>
          <p:cNvPr id="22" name="Google Shape;915;p86">
            <a:extLst>
              <a:ext uri="{FF2B5EF4-FFF2-40B4-BE49-F238E27FC236}">
                <a16:creationId xmlns:a16="http://schemas.microsoft.com/office/drawing/2014/main" id="{B31BDFDE-4BB8-446A-9F58-5638211EF405}"/>
              </a:ext>
            </a:extLst>
          </p:cNvPr>
          <p:cNvSpPr/>
          <p:nvPr/>
        </p:nvSpPr>
        <p:spPr>
          <a:xfrm>
            <a:off x="1831664" y="2732516"/>
            <a:ext cx="1410720" cy="648204"/>
          </a:xfrm>
          <a:prstGeom prst="roundRect">
            <a:avLst>
              <a:gd name="adj" fmla="val 0"/>
            </a:avLst>
          </a:prstGeom>
          <a:noFill/>
          <a:ln>
            <a:noFill/>
          </a:ln>
        </p:spPr>
        <p:txBody>
          <a:bodyPr spcFirstLastPara="1" wrap="square" lIns="91425" tIns="45725" rIns="0" bIns="45725"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100000"/>
              </a:lnSpc>
              <a:spcBef>
                <a:spcPts val="0"/>
              </a:spcBef>
              <a:spcAft>
                <a:spcPts val="0"/>
              </a:spcAft>
              <a:buClr>
                <a:srgbClr val="00BCEB"/>
              </a:buClr>
              <a:buSzPts val="1800"/>
              <a:buFont typeface="Arial"/>
              <a:buNone/>
              <a:tabLst/>
              <a:defRPr/>
            </a:pPr>
            <a:r>
              <a:rPr kumimoji="0" lang="en-US"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rPr>
              <a:t>Visibility</a:t>
            </a:r>
            <a:endParaRPr kumimoji="0" b="1" i="0" u="none" strike="noStrike" kern="1200" cap="none" spc="0" normalizeH="0" baseline="0" noProof="0" dirty="0">
              <a:ln>
                <a:noFill/>
              </a:ln>
              <a:solidFill>
                <a:schemeClr val="bg2"/>
              </a:solidFill>
              <a:effectLst/>
              <a:uLnTx/>
              <a:uFillTx/>
              <a:latin typeface="CiscoSansTT" panose="020B0503020201020303" pitchFamily="34" charset="0"/>
              <a:ea typeface="Arial"/>
              <a:cs typeface="CiscoSansTT" panose="020B0503020201020303" pitchFamily="34" charset="0"/>
              <a:sym typeface="Arial"/>
            </a:endParaRPr>
          </a:p>
        </p:txBody>
      </p:sp>
      <p:sp>
        <p:nvSpPr>
          <p:cNvPr id="23" name="Google Shape;893;p86">
            <a:extLst>
              <a:ext uri="{FF2B5EF4-FFF2-40B4-BE49-F238E27FC236}">
                <a16:creationId xmlns:a16="http://schemas.microsoft.com/office/drawing/2014/main" id="{B09F4B40-2995-AD46-9BFF-F63246EA4F6B}"/>
              </a:ext>
            </a:extLst>
          </p:cNvPr>
          <p:cNvSpPr/>
          <p:nvPr/>
        </p:nvSpPr>
        <p:spPr>
          <a:xfrm>
            <a:off x="7493917" y="3482899"/>
            <a:ext cx="3152884" cy="1911498"/>
          </a:xfrm>
          <a:prstGeom prst="rect">
            <a:avLst/>
          </a:prstGeom>
          <a:noFill/>
          <a:ln>
            <a:noFill/>
          </a:ln>
        </p:spPr>
        <p:txBody>
          <a:bodyPr spcFirstLastPara="1" wrap="square" lIns="68575" tIns="34275" rIns="68575" bIns="34275" anchor="t"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285750" marR="0" lvl="0" indent="-285750" defTabSz="457200" rtl="0" eaLnBrk="1" fontAlgn="base" latinLnBrk="0" hangingPunct="1">
              <a:lnSpc>
                <a:spcPct val="100000"/>
              </a:lnSpc>
              <a:spcBef>
                <a:spcPts val="0"/>
              </a:spcBef>
              <a:spcAft>
                <a:spcPts val="0"/>
              </a:spcAft>
              <a:buClr>
                <a:srgbClr val="333333"/>
              </a:buClr>
              <a:buSzPts val="1400"/>
              <a:buFont typeface="Arial" panose="020B0604020202020204" pitchFamily="34" charset="0"/>
              <a:buChar char="•"/>
              <a:tabLst/>
              <a:defRPr/>
            </a:pPr>
            <a:r>
              <a:rPr kumimoji="0" lang="en-US" b="0" i="0" u="none" strike="noStrike" kern="1200" cap="none" spc="0" normalizeH="0" baseline="0" noProof="0" dirty="0">
                <a:ln>
                  <a:noFill/>
                </a:ln>
                <a:solidFill>
                  <a:schemeClr val="bg2"/>
                </a:solidFill>
                <a:effectLst/>
                <a:uLnTx/>
                <a:uFillTx/>
                <a:latin typeface="CiscoSansTT ExtraLight"/>
                <a:ea typeface="Arial"/>
                <a:cs typeface="Arial"/>
                <a:sym typeface="Arial"/>
              </a:rPr>
              <a:t>Talos Intelligence</a:t>
            </a:r>
          </a:p>
          <a:p>
            <a:pPr marL="285750" marR="0" lvl="0" indent="-285750" defTabSz="457200" rtl="0" eaLnBrk="1" fontAlgn="base" latinLnBrk="0" hangingPunct="1">
              <a:lnSpc>
                <a:spcPct val="100000"/>
              </a:lnSpc>
              <a:spcBef>
                <a:spcPts val="1400"/>
              </a:spcBef>
              <a:spcAft>
                <a:spcPts val="0"/>
              </a:spcAft>
              <a:buClr>
                <a:srgbClr val="333333"/>
              </a:buClr>
              <a:buSzPts val="1400"/>
              <a:buFont typeface="Arial" panose="020B0604020202020204" pitchFamily="34" charset="0"/>
              <a:buChar char="•"/>
              <a:tabLst/>
              <a:defRPr/>
            </a:pPr>
            <a:r>
              <a:rPr kumimoji="0" lang="en-US" b="0" i="0" u="none" strike="noStrike" kern="1200" cap="none" spc="0" normalizeH="0" baseline="0" noProof="0" dirty="0">
                <a:ln>
                  <a:noFill/>
                </a:ln>
                <a:solidFill>
                  <a:schemeClr val="bg2"/>
                </a:solidFill>
                <a:effectLst/>
                <a:uLnTx/>
                <a:uFillTx/>
                <a:latin typeface="CiscoSansTT ExtraLight"/>
                <a:ea typeface="Arial"/>
                <a:cs typeface="Arial"/>
                <a:sym typeface="Arial"/>
              </a:rPr>
              <a:t>MS APIs</a:t>
            </a:r>
          </a:p>
          <a:p>
            <a:pPr marL="285750" marR="0" lvl="0" indent="-285750" defTabSz="457200" rtl="0" eaLnBrk="1" fontAlgn="base" latinLnBrk="0" hangingPunct="1">
              <a:lnSpc>
                <a:spcPct val="100000"/>
              </a:lnSpc>
              <a:spcBef>
                <a:spcPts val="1400"/>
              </a:spcBef>
              <a:spcAft>
                <a:spcPts val="0"/>
              </a:spcAft>
              <a:buClr>
                <a:srgbClr val="333333"/>
              </a:buClr>
              <a:buSzPts val="1400"/>
              <a:buFont typeface="Arial" panose="020B0604020202020204" pitchFamily="34" charset="0"/>
              <a:buChar char="•"/>
              <a:tabLst/>
              <a:defRPr/>
            </a:pPr>
            <a:r>
              <a:rPr lang="en-US" dirty="0">
                <a:solidFill>
                  <a:schemeClr val="bg2"/>
                </a:solidFill>
                <a:latin typeface="CiscoSansTT ExtraLight"/>
                <a:ea typeface="Arial"/>
                <a:cs typeface="Arial"/>
                <a:sym typeface="Arial"/>
              </a:rPr>
              <a:t>Cisco® Threat Response</a:t>
            </a:r>
            <a:endParaRPr kumimoji="0" b="0" i="0" u="none" strike="noStrike" kern="1200" cap="none" spc="0" normalizeH="0" baseline="0" noProof="0" dirty="0">
              <a:ln>
                <a:noFill/>
              </a:ln>
              <a:solidFill>
                <a:schemeClr val="bg2"/>
              </a:solidFill>
              <a:effectLst/>
              <a:uLnTx/>
              <a:uFillTx/>
              <a:latin typeface="CiscoSansTT ExtraLight"/>
              <a:ea typeface="Arial"/>
              <a:cs typeface="Arial"/>
              <a:sym typeface="Arial"/>
            </a:endParaRPr>
          </a:p>
        </p:txBody>
      </p:sp>
      <p:pic>
        <p:nvPicPr>
          <p:cNvPr id="33" name="Graphic 91">
            <a:extLst>
              <a:ext uri="{FF2B5EF4-FFF2-40B4-BE49-F238E27FC236}">
                <a16:creationId xmlns:a16="http://schemas.microsoft.com/office/drawing/2014/main" id="{AA746743-350C-2B41-A076-CF4E58EA3C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094" y="2717574"/>
            <a:ext cx="737052" cy="678089"/>
          </a:xfrm>
          <a:prstGeom prst="rect">
            <a:avLst/>
          </a:prstGeom>
        </p:spPr>
      </p:pic>
      <p:pic>
        <p:nvPicPr>
          <p:cNvPr id="34" name="Graphic 92">
            <a:extLst>
              <a:ext uri="{FF2B5EF4-FFF2-40B4-BE49-F238E27FC236}">
                <a16:creationId xmlns:a16="http://schemas.microsoft.com/office/drawing/2014/main" id="{3BB7B15C-A504-8241-A5BF-E9C4768B4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9513" y="2766711"/>
            <a:ext cx="737052" cy="579814"/>
          </a:xfrm>
          <a:prstGeom prst="rect">
            <a:avLst/>
          </a:prstGeom>
        </p:spPr>
      </p:pic>
      <p:pic>
        <p:nvPicPr>
          <p:cNvPr id="35" name="Graphic 93">
            <a:extLst>
              <a:ext uri="{FF2B5EF4-FFF2-40B4-BE49-F238E27FC236}">
                <a16:creationId xmlns:a16="http://schemas.microsoft.com/office/drawing/2014/main" id="{B7006BD9-8DB3-714F-BE51-3B8CA3CBA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16909" y="2732315"/>
            <a:ext cx="737052" cy="648606"/>
          </a:xfrm>
          <a:prstGeom prst="rect">
            <a:avLst/>
          </a:prstGeom>
        </p:spPr>
      </p:pic>
      <p:sp>
        <p:nvSpPr>
          <p:cNvPr id="18" name="Rectangle 4">
            <a:extLst>
              <a:ext uri="{FF2B5EF4-FFF2-40B4-BE49-F238E27FC236}">
                <a16:creationId xmlns:a16="http://schemas.microsoft.com/office/drawing/2014/main" id="{5A7D134B-576B-4B5D-A93B-21F2935CD943}"/>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20662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47E7-83F0-4DC6-AC01-A908A2D778FE}"/>
              </a:ext>
            </a:extLst>
          </p:cNvPr>
          <p:cNvSpPr>
            <a:spLocks noGrp="1"/>
          </p:cNvSpPr>
          <p:nvPr>
            <p:ph type="title"/>
          </p:nvPr>
        </p:nvSpPr>
        <p:spPr>
          <a:xfrm>
            <a:off x="583689" y="455085"/>
            <a:ext cx="4898208" cy="975783"/>
          </a:xfrm>
        </p:spPr>
        <p:txBody>
          <a:bodyPr/>
          <a:lstStyle/>
          <a:p>
            <a:r>
              <a:rPr lang="en-US" sz="3200" b="1" dirty="0"/>
              <a:t>Cloud Mailbox Defense</a:t>
            </a:r>
          </a:p>
        </p:txBody>
      </p:sp>
      <p:grpSp>
        <p:nvGrpSpPr>
          <p:cNvPr id="3" name="Group 2">
            <a:extLst>
              <a:ext uri="{FF2B5EF4-FFF2-40B4-BE49-F238E27FC236}">
                <a16:creationId xmlns:a16="http://schemas.microsoft.com/office/drawing/2014/main" id="{3CB3996E-7CFC-4903-9B19-915604209ED6}"/>
              </a:ext>
            </a:extLst>
          </p:cNvPr>
          <p:cNvGrpSpPr/>
          <p:nvPr/>
        </p:nvGrpSpPr>
        <p:grpSpPr>
          <a:xfrm>
            <a:off x="1514302" y="1139081"/>
            <a:ext cx="9122487" cy="4804808"/>
            <a:chOff x="1001541" y="1288969"/>
            <a:chExt cx="9542587" cy="5026073"/>
          </a:xfrm>
        </p:grpSpPr>
        <p:sp>
          <p:nvSpPr>
            <p:cNvPr id="20" name="Google Shape;826;p85">
              <a:extLst>
                <a:ext uri="{FF2B5EF4-FFF2-40B4-BE49-F238E27FC236}">
                  <a16:creationId xmlns:a16="http://schemas.microsoft.com/office/drawing/2014/main" id="{3E7D6A0D-A774-BD47-A467-0890FCDF8560}"/>
                </a:ext>
              </a:extLst>
            </p:cNvPr>
            <p:cNvSpPr/>
            <p:nvPr/>
          </p:nvSpPr>
          <p:spPr>
            <a:xfrm>
              <a:off x="1356439" y="5110978"/>
              <a:ext cx="9088768" cy="913858"/>
            </a:xfrm>
            <a:prstGeom prst="roundRect">
              <a:avLst>
                <a:gd name="adj" fmla="val 19021"/>
              </a:avLst>
            </a:prstGeom>
            <a:solidFill>
              <a:schemeClr val="bg2">
                <a:lumMod val="95000"/>
              </a:schemeClr>
            </a:solidFill>
            <a:ln w="12700" cap="rnd" cmpd="sng">
              <a:noFill/>
              <a:prstDash val="solid"/>
              <a:round/>
              <a:headEnd type="none" w="sm" len="sm"/>
              <a:tailEnd type="none" w="sm" len="sm"/>
            </a:ln>
          </p:spPr>
          <p:txBody>
            <a:bodyPr spcFirstLastPara="1" wrap="square" lIns="91300" tIns="45650" rIns="91300" bIns="45650"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914400" rtl="0" eaLnBrk="1" fontAlgn="auto" latinLnBrk="0" hangingPunct="1">
                <a:lnSpc>
                  <a:spcPct val="100000"/>
                </a:lnSpc>
                <a:spcBef>
                  <a:spcPts val="0"/>
                </a:spcBef>
                <a:spcAft>
                  <a:spcPts val="0"/>
                </a:spcAft>
                <a:buClr>
                  <a:srgbClr val="282828"/>
                </a:buClr>
                <a:buSzPts val="1349"/>
                <a:buFont typeface="Arial"/>
                <a:buNone/>
                <a:tabLst/>
                <a:defRPr/>
              </a:pPr>
              <a:endParaRPr kumimoji="0" sz="1349"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1" name="Graphic 17">
              <a:extLst>
                <a:ext uri="{FF2B5EF4-FFF2-40B4-BE49-F238E27FC236}">
                  <a16:creationId xmlns:a16="http://schemas.microsoft.com/office/drawing/2014/main" id="{48E4136F-2CB5-EE4A-848B-36BBE0B9D8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496" y="5253292"/>
              <a:ext cx="621172" cy="621172"/>
            </a:xfrm>
            <a:prstGeom prst="rect">
              <a:avLst/>
            </a:prstGeom>
          </p:spPr>
        </p:pic>
        <p:sp>
          <p:nvSpPr>
            <p:cNvPr id="24" name="TextBox 70">
              <a:extLst>
                <a:ext uri="{FF2B5EF4-FFF2-40B4-BE49-F238E27FC236}">
                  <a16:creationId xmlns:a16="http://schemas.microsoft.com/office/drawing/2014/main" id="{5C4B5F8C-E116-FB4F-AAE8-96E87B600173}"/>
                </a:ext>
              </a:extLst>
            </p:cNvPr>
            <p:cNvSpPr txBox="1"/>
            <p:nvPr/>
          </p:nvSpPr>
          <p:spPr>
            <a:xfrm>
              <a:off x="4931400" y="3277257"/>
              <a:ext cx="1716727" cy="1716727"/>
            </a:xfrm>
            <a:prstGeom prst="ellipse">
              <a:avLst/>
            </a:prstGeom>
            <a:solidFill>
              <a:schemeClr val="accent3"/>
            </a:solidFill>
          </p:spPr>
          <p:txBody>
            <a:bodyPr wrap="none" rtlCol="0"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n-US" u="none" strike="noStrike" kern="1200" cap="none" spc="0" normalizeH="0" baseline="0" noProof="0" dirty="0">
                <a:ln>
                  <a:noFill/>
                </a:ln>
                <a:solidFill>
                  <a:schemeClr val="accent1"/>
                </a:solidFill>
                <a:effectLst/>
                <a:uLnTx/>
                <a:uFillTx/>
                <a:latin typeface="+mn-lt"/>
                <a:cs typeface="CiscoSansTT Light" panose="020B0503020201020303" pitchFamily="34" charset="0"/>
              </a:endParaRPr>
            </a:p>
          </p:txBody>
        </p:sp>
        <p:sp>
          <p:nvSpPr>
            <p:cNvPr id="25" name="Google Shape;1944;p310">
              <a:extLst>
                <a:ext uri="{FF2B5EF4-FFF2-40B4-BE49-F238E27FC236}">
                  <a16:creationId xmlns:a16="http://schemas.microsoft.com/office/drawing/2014/main" id="{E7027250-9313-478D-8ED6-6DD08ACE61B2}"/>
                </a:ext>
              </a:extLst>
            </p:cNvPr>
            <p:cNvSpPr/>
            <p:nvPr/>
          </p:nvSpPr>
          <p:spPr>
            <a:xfrm>
              <a:off x="4585868" y="1988298"/>
              <a:ext cx="2408474" cy="423014"/>
            </a:xfrm>
            <a:prstGeom prst="rect">
              <a:avLst/>
            </a:prstGeom>
            <a:noFill/>
            <a:ln>
              <a:noFill/>
            </a:ln>
          </p:spPr>
          <p:txBody>
            <a:bodyPr spcFirstLastPara="1" wrap="square" lIns="68575" tIns="34275" rIns="68575" bIns="34275" anchor="ctr" anchorCtr="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URL reputation</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pic>
          <p:nvPicPr>
            <p:cNvPr id="28" name="Graphic 49">
              <a:extLst>
                <a:ext uri="{FF2B5EF4-FFF2-40B4-BE49-F238E27FC236}">
                  <a16:creationId xmlns:a16="http://schemas.microsoft.com/office/drawing/2014/main" id="{2FDE0EBB-D59B-FA4E-A9B7-B7921EC1B7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1896" y="1288969"/>
              <a:ext cx="616418" cy="616419"/>
            </a:xfrm>
            <a:prstGeom prst="rect">
              <a:avLst/>
            </a:prstGeom>
          </p:spPr>
        </p:pic>
        <p:cxnSp>
          <p:nvCxnSpPr>
            <p:cNvPr id="29" name="Google Shape;1922;p310">
              <a:extLst>
                <a:ext uri="{FF2B5EF4-FFF2-40B4-BE49-F238E27FC236}">
                  <a16:creationId xmlns:a16="http://schemas.microsoft.com/office/drawing/2014/main" id="{4D449530-950A-4AB6-8F52-718B0CC3240E}"/>
                </a:ext>
              </a:extLst>
            </p:cNvPr>
            <p:cNvCxnSpPr>
              <a:cxnSpLocks/>
            </p:cNvCxnSpPr>
            <p:nvPr/>
          </p:nvCxnSpPr>
          <p:spPr>
            <a:xfrm>
              <a:off x="3697933" y="2531447"/>
              <a:ext cx="1093183" cy="991946"/>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30" name="Google Shape;1925;p310">
              <a:extLst>
                <a:ext uri="{FF2B5EF4-FFF2-40B4-BE49-F238E27FC236}">
                  <a16:creationId xmlns:a16="http://schemas.microsoft.com/office/drawing/2014/main" id="{E6EC92C2-C5E8-46BF-8C6C-782459BB344F}"/>
                </a:ext>
              </a:extLst>
            </p:cNvPr>
            <p:cNvCxnSpPr>
              <a:cxnSpLocks/>
            </p:cNvCxnSpPr>
            <p:nvPr/>
          </p:nvCxnSpPr>
          <p:spPr>
            <a:xfrm>
              <a:off x="2450048" y="4100346"/>
              <a:ext cx="1668684" cy="109001"/>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31" name="Google Shape;1928;p310">
              <a:extLst>
                <a:ext uri="{FF2B5EF4-FFF2-40B4-BE49-F238E27FC236}">
                  <a16:creationId xmlns:a16="http://schemas.microsoft.com/office/drawing/2014/main" id="{99A1236B-75BA-4217-982D-FAE6BBBB2977}"/>
                </a:ext>
              </a:extLst>
            </p:cNvPr>
            <p:cNvCxnSpPr>
              <a:cxnSpLocks/>
            </p:cNvCxnSpPr>
            <p:nvPr/>
          </p:nvCxnSpPr>
          <p:spPr>
            <a:xfrm>
              <a:off x="5797254" y="2531447"/>
              <a:ext cx="0" cy="437827"/>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32" name="Google Shape;1931;p310">
              <a:extLst>
                <a:ext uri="{FF2B5EF4-FFF2-40B4-BE49-F238E27FC236}">
                  <a16:creationId xmlns:a16="http://schemas.microsoft.com/office/drawing/2014/main" id="{C9628664-1C93-4465-A58E-38481B3C6BBA}"/>
                </a:ext>
              </a:extLst>
            </p:cNvPr>
            <p:cNvCxnSpPr>
              <a:cxnSpLocks/>
            </p:cNvCxnSpPr>
            <p:nvPr/>
          </p:nvCxnSpPr>
          <p:spPr>
            <a:xfrm flipH="1">
              <a:off x="6968121" y="2566273"/>
              <a:ext cx="901408" cy="849683"/>
            </a:xfrm>
            <a:prstGeom prst="straightConnector1">
              <a:avLst/>
            </a:prstGeom>
            <a:noFill/>
            <a:ln w="19050" cap="rnd" cmpd="sng">
              <a:solidFill>
                <a:schemeClr val="bg2">
                  <a:lumMod val="75000"/>
                </a:schemeClr>
              </a:solidFill>
              <a:prstDash val="solid"/>
              <a:round/>
              <a:headEnd type="none" w="sm" len="sm"/>
              <a:tailEnd type="none" w="sm" len="sm"/>
            </a:ln>
          </p:spPr>
        </p:cxnSp>
        <p:cxnSp>
          <p:nvCxnSpPr>
            <p:cNvPr id="38" name="Google Shape;1934;p310">
              <a:extLst>
                <a:ext uri="{FF2B5EF4-FFF2-40B4-BE49-F238E27FC236}">
                  <a16:creationId xmlns:a16="http://schemas.microsoft.com/office/drawing/2014/main" id="{5A004CBF-EDD7-4AA3-9DDA-41512992BD69}"/>
                </a:ext>
              </a:extLst>
            </p:cNvPr>
            <p:cNvCxnSpPr>
              <a:cxnSpLocks/>
            </p:cNvCxnSpPr>
            <p:nvPr/>
          </p:nvCxnSpPr>
          <p:spPr>
            <a:xfrm flipH="1">
              <a:off x="7396407" y="4100347"/>
              <a:ext cx="1676948" cy="92960"/>
            </a:xfrm>
            <a:prstGeom prst="straightConnector1">
              <a:avLst/>
            </a:prstGeom>
            <a:noFill/>
            <a:ln w="19050" cap="rnd" cmpd="sng">
              <a:solidFill>
                <a:schemeClr val="bg2">
                  <a:lumMod val="75000"/>
                </a:schemeClr>
              </a:solidFill>
              <a:prstDash val="solid"/>
              <a:round/>
              <a:headEnd type="none" w="sm" len="sm"/>
              <a:tailEnd type="none" w="sm" len="sm"/>
            </a:ln>
          </p:spPr>
        </p:cxnSp>
        <p:sp>
          <p:nvSpPr>
            <p:cNvPr id="39" name="Google Shape;1942;p310">
              <a:extLst>
                <a:ext uri="{FF2B5EF4-FFF2-40B4-BE49-F238E27FC236}">
                  <a16:creationId xmlns:a16="http://schemas.microsoft.com/office/drawing/2014/main" id="{8A0E1125-2C2E-4567-971A-690D938945F8}"/>
                </a:ext>
              </a:extLst>
            </p:cNvPr>
            <p:cNvSpPr/>
            <p:nvPr/>
          </p:nvSpPr>
          <p:spPr>
            <a:xfrm>
              <a:off x="1001541" y="2923872"/>
              <a:ext cx="2119727" cy="753203"/>
            </a:xfrm>
            <a:prstGeom prst="rect">
              <a:avLst/>
            </a:prstGeom>
            <a:noFill/>
            <a:ln>
              <a:noFill/>
            </a:ln>
          </p:spPr>
          <p:txBody>
            <a:bodyPr spcFirstLastPara="1" wrap="square" lIns="68575" tIns="34275" rIns="68575" bIns="34275" anchor="ctr" anchorCtr="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dirty="0">
                  <a:solidFill>
                    <a:srgbClr val="282828"/>
                  </a:solidFill>
                  <a:latin typeface="CiscoSansTT ExtraLight"/>
                </a:rPr>
                <a:t>File reputation</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dirty="0">
                  <a:solidFill>
                    <a:srgbClr val="282828"/>
                  </a:solidFill>
                  <a:latin typeface="CiscoSansTT ExtraLight"/>
                </a:rPr>
                <a:t>a</a:t>
              </a:r>
              <a:r>
                <a:rPr kumimoji="0" lang="en-US" sz="1600" b="0" i="0" u="none" strike="noStrike" kern="1200" cap="none" spc="0" normalizeH="0" baseline="0" noProof="0" dirty="0">
                  <a:ln>
                    <a:noFill/>
                  </a:ln>
                  <a:solidFill>
                    <a:srgbClr val="282828"/>
                  </a:solidFill>
                  <a:effectLst/>
                  <a:uLnTx/>
                  <a:uFillTx/>
                  <a:latin typeface="CiscoSansTT ExtraLight"/>
                  <a:ea typeface="ＭＳ Ｐゴシック" charset="0"/>
                </a:rPr>
                <a:t>nd</a:t>
              </a:r>
              <a:r>
                <a:rPr lang="en-US" sz="1600" dirty="0">
                  <a:solidFill>
                    <a:srgbClr val="282828"/>
                  </a:solidFill>
                  <a:latin typeface="CiscoSansTT ExtraLight"/>
                </a:rPr>
                <a:t> analysis</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42" name="Google Shape;1943;p310">
              <a:extLst>
                <a:ext uri="{FF2B5EF4-FFF2-40B4-BE49-F238E27FC236}">
                  <a16:creationId xmlns:a16="http://schemas.microsoft.com/office/drawing/2014/main" id="{F2E9B848-AE56-49DD-B2C7-81D4ED203603}"/>
                </a:ext>
              </a:extLst>
            </p:cNvPr>
            <p:cNvSpPr/>
            <p:nvPr/>
          </p:nvSpPr>
          <p:spPr>
            <a:xfrm>
              <a:off x="1193971" y="1683766"/>
              <a:ext cx="1734869" cy="753203"/>
            </a:xfrm>
            <a:prstGeom prst="rect">
              <a:avLst/>
            </a:prstGeom>
            <a:noFill/>
            <a:ln>
              <a:noFill/>
            </a:ln>
          </p:spPr>
          <p:txBody>
            <a:bodyPr spcFirstLastPara="1" wrap="square" lIns="68575" tIns="34275" rIns="68575" bIns="34275" anchor="ctr" anchorCtr="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Sender</a:t>
              </a:r>
              <a:r>
                <a:rPr kumimoji="0" lang="en-US" sz="1600" b="0" i="0" u="none" strike="noStrike" kern="1200" cap="none" spc="0" normalizeH="0" noProof="0" dirty="0">
                  <a:ln>
                    <a:noFill/>
                  </a:ln>
                  <a:solidFill>
                    <a:srgbClr val="282828"/>
                  </a:solidFill>
                  <a:effectLst/>
                  <a:uLnTx/>
                  <a:uFillTx/>
                  <a:latin typeface="CiscoSansTT ExtraLight"/>
                  <a:ea typeface="Arial"/>
                  <a:cs typeface="Arial"/>
                  <a:sym typeface="Arial"/>
                </a:rPr>
                <a:t> reputation</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43" name="Google Shape;1945;p310">
              <a:extLst>
                <a:ext uri="{FF2B5EF4-FFF2-40B4-BE49-F238E27FC236}">
                  <a16:creationId xmlns:a16="http://schemas.microsoft.com/office/drawing/2014/main" id="{76A1D897-1138-4CC3-9E31-F5709B8C083C}"/>
                </a:ext>
              </a:extLst>
            </p:cNvPr>
            <p:cNvSpPr/>
            <p:nvPr/>
          </p:nvSpPr>
          <p:spPr>
            <a:xfrm>
              <a:off x="8690710" y="1683766"/>
              <a:ext cx="1583103" cy="753203"/>
            </a:xfrm>
            <a:prstGeom prst="rect">
              <a:avLst/>
            </a:prstGeom>
            <a:noFill/>
            <a:ln>
              <a:noFill/>
            </a:ln>
          </p:spPr>
          <p:txBody>
            <a:bodyPr spcFirstLastPara="1" wrap="square" lIns="68575" tIns="34275" rIns="68575" bIns="34275" anchor="ctr" anchorCtr="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Content scanning</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44" name="Google Shape;1946;p310">
              <a:extLst>
                <a:ext uri="{FF2B5EF4-FFF2-40B4-BE49-F238E27FC236}">
                  <a16:creationId xmlns:a16="http://schemas.microsoft.com/office/drawing/2014/main" id="{91E4002A-D749-4882-86DC-2FE3FDD467C7}"/>
                </a:ext>
              </a:extLst>
            </p:cNvPr>
            <p:cNvSpPr/>
            <p:nvPr/>
          </p:nvSpPr>
          <p:spPr>
            <a:xfrm>
              <a:off x="8400442" y="2945791"/>
              <a:ext cx="2143686" cy="753203"/>
            </a:xfrm>
            <a:prstGeom prst="rect">
              <a:avLst/>
            </a:prstGeom>
            <a:noFill/>
            <a:ln>
              <a:noFill/>
            </a:ln>
          </p:spPr>
          <p:txBody>
            <a:bodyPr spcFirstLastPara="1" wrap="square" lIns="68575" tIns="34275" rIns="68575" bIns="34275" anchor="ctr" anchorCtr="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Arial"/>
                  <a:cs typeface="Arial"/>
                  <a:sym typeface="Arial"/>
                </a:rPr>
                <a:t>Spam protection</a:t>
              </a:r>
              <a:endParaRPr kumimoji="0" sz="16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cxnSp>
          <p:nvCxnSpPr>
            <p:cNvPr id="45" name="Google Shape;876;p85">
              <a:extLst>
                <a:ext uri="{FF2B5EF4-FFF2-40B4-BE49-F238E27FC236}">
                  <a16:creationId xmlns:a16="http://schemas.microsoft.com/office/drawing/2014/main" id="{CA2DA338-EA31-3346-A6DC-5474EE8501C0}"/>
                </a:ext>
              </a:extLst>
            </p:cNvPr>
            <p:cNvCxnSpPr>
              <a:cxnSpLocks/>
            </p:cNvCxnSpPr>
            <p:nvPr/>
          </p:nvCxnSpPr>
          <p:spPr>
            <a:xfrm>
              <a:off x="3462294" y="5261347"/>
              <a:ext cx="0" cy="613117"/>
            </a:xfrm>
            <a:prstGeom prst="straightConnector1">
              <a:avLst/>
            </a:prstGeom>
            <a:noFill/>
            <a:ln w="19050" cap="flat" cmpd="sng">
              <a:solidFill>
                <a:srgbClr val="BFBFBF"/>
              </a:solidFill>
              <a:prstDash val="solid"/>
              <a:round/>
              <a:headEnd type="none" w="sm" len="sm"/>
              <a:tailEnd type="none" w="sm" len="sm"/>
            </a:ln>
          </p:spPr>
        </p:cxnSp>
        <p:sp>
          <p:nvSpPr>
            <p:cNvPr id="46" name="Google Shape;877;p85">
              <a:extLst>
                <a:ext uri="{FF2B5EF4-FFF2-40B4-BE49-F238E27FC236}">
                  <a16:creationId xmlns:a16="http://schemas.microsoft.com/office/drawing/2014/main" id="{B50A0313-E1DE-E648-8067-AA197E31D143}"/>
                </a:ext>
              </a:extLst>
            </p:cNvPr>
            <p:cNvSpPr txBox="1"/>
            <p:nvPr/>
          </p:nvSpPr>
          <p:spPr>
            <a:xfrm>
              <a:off x="1692794" y="6210500"/>
              <a:ext cx="1200707" cy="98451"/>
            </a:xfrm>
            <a:prstGeom prst="rect">
              <a:avLst/>
            </a:prstGeom>
            <a:noFill/>
            <a:ln>
              <a:noFill/>
            </a:ln>
          </p:spPr>
          <p:txBody>
            <a:bodyPr spcFirstLastPara="1" wrap="square" lIns="0" tIns="0" rIns="0" bIns="0"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lang="en-US" sz="1600" kern="0" spc="50" dirty="0">
                  <a:solidFill>
                    <a:srgbClr val="282828"/>
                  </a:solidFill>
                  <a:latin typeface="+mn-lt"/>
                  <a:ea typeface="Arial"/>
                  <a:cs typeface="CiscoSansTT" panose="020B0503020201020303" pitchFamily="34" charset="0"/>
                  <a:sym typeface="Arial"/>
                </a:rPr>
                <a:t>Malware</a:t>
              </a:r>
              <a:endParaRPr kumimoji="0" sz="1600" b="0" i="0" u="none" strike="noStrike" kern="0" cap="none" spc="50" normalizeH="0" baseline="0" noProof="0" dirty="0">
                <a:ln>
                  <a:noFill/>
                </a:ln>
                <a:solidFill>
                  <a:srgbClr val="282828"/>
                </a:solidFill>
                <a:effectLst/>
                <a:uLnTx/>
                <a:uFillTx/>
                <a:latin typeface="+mn-lt"/>
                <a:ea typeface="Arial"/>
                <a:cs typeface="CiscoSansTT" panose="020B0503020201020303" pitchFamily="34" charset="0"/>
                <a:sym typeface="Arial"/>
              </a:endParaRPr>
            </a:p>
          </p:txBody>
        </p:sp>
        <p:sp>
          <p:nvSpPr>
            <p:cNvPr id="47" name="Google Shape;878;p85">
              <a:extLst>
                <a:ext uri="{FF2B5EF4-FFF2-40B4-BE49-F238E27FC236}">
                  <a16:creationId xmlns:a16="http://schemas.microsoft.com/office/drawing/2014/main" id="{88C7C277-9489-3F4A-A110-84DB953E6D8C}"/>
                </a:ext>
              </a:extLst>
            </p:cNvPr>
            <p:cNvSpPr txBox="1"/>
            <p:nvPr/>
          </p:nvSpPr>
          <p:spPr>
            <a:xfrm>
              <a:off x="3796275" y="6213638"/>
              <a:ext cx="1669895" cy="92174"/>
            </a:xfrm>
            <a:prstGeom prst="rect">
              <a:avLst/>
            </a:prstGeom>
            <a:noFill/>
            <a:ln>
              <a:noFill/>
            </a:ln>
          </p:spPr>
          <p:txBody>
            <a:bodyPr spcFirstLastPara="1" wrap="square" lIns="0" tIns="0" rIns="0" bIns="0"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lang="en-US" sz="1600" kern="0" spc="50" dirty="0">
                  <a:solidFill>
                    <a:srgbClr val="282828"/>
                  </a:solidFill>
                  <a:latin typeface="+mn-lt"/>
                  <a:ea typeface="Arial"/>
                  <a:cs typeface="CiscoSansTT" panose="020B0503020201020303" pitchFamily="34" charset="0"/>
                  <a:sym typeface="Arial"/>
                </a:rPr>
                <a:t>Phishing / BEC</a:t>
              </a:r>
              <a:endParaRPr kumimoji="0" sz="1600" b="0" i="0" u="none" strike="noStrike" kern="0" cap="none" spc="50" normalizeH="0" baseline="0" noProof="0" dirty="0">
                <a:ln>
                  <a:noFill/>
                </a:ln>
                <a:solidFill>
                  <a:srgbClr val="282828"/>
                </a:solidFill>
                <a:effectLst/>
                <a:uLnTx/>
                <a:uFillTx/>
                <a:latin typeface="+mn-lt"/>
                <a:ea typeface="Arial"/>
                <a:cs typeface="CiscoSansTT" panose="020B0503020201020303" pitchFamily="34" charset="0"/>
                <a:sym typeface="Arial"/>
              </a:endParaRPr>
            </a:p>
          </p:txBody>
        </p:sp>
        <p:sp>
          <p:nvSpPr>
            <p:cNvPr id="48" name="Google Shape;878;p85">
              <a:extLst>
                <a:ext uri="{FF2B5EF4-FFF2-40B4-BE49-F238E27FC236}">
                  <a16:creationId xmlns:a16="http://schemas.microsoft.com/office/drawing/2014/main" id="{F6FAB399-E434-AA48-9159-6A897E74CBA0}"/>
                </a:ext>
              </a:extLst>
            </p:cNvPr>
            <p:cNvSpPr txBox="1"/>
            <p:nvPr/>
          </p:nvSpPr>
          <p:spPr>
            <a:xfrm>
              <a:off x="6078791" y="6204409"/>
              <a:ext cx="1778661" cy="110633"/>
            </a:xfrm>
            <a:prstGeom prst="rect">
              <a:avLst/>
            </a:prstGeom>
            <a:noFill/>
            <a:ln>
              <a:noFill/>
            </a:ln>
          </p:spPr>
          <p:txBody>
            <a:bodyPr spcFirstLastPara="1" wrap="square" lIns="0" tIns="0" rIns="0" bIns="0"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1600" b="0" i="0" u="none" strike="noStrike" kern="0" cap="none" spc="50" normalizeH="0" baseline="0" noProof="0" dirty="0">
                  <a:ln>
                    <a:noFill/>
                  </a:ln>
                  <a:solidFill>
                    <a:srgbClr val="282828"/>
                  </a:solidFill>
                  <a:effectLst/>
                  <a:uLnTx/>
                  <a:uFillTx/>
                  <a:latin typeface="+mn-lt"/>
                  <a:ea typeface="Arial"/>
                  <a:cs typeface="CiscoSansTT" panose="020B0503020201020303" pitchFamily="34" charset="0"/>
                  <a:sym typeface="Arial"/>
                </a:rPr>
                <a:t>Internal Threats</a:t>
              </a:r>
              <a:endParaRPr kumimoji="0" sz="1600" b="0" i="0" u="none" strike="noStrike" kern="0" cap="none" spc="50" normalizeH="0" baseline="0" noProof="0" dirty="0">
                <a:ln>
                  <a:noFill/>
                </a:ln>
                <a:solidFill>
                  <a:srgbClr val="282828"/>
                </a:solidFill>
                <a:effectLst/>
                <a:uLnTx/>
                <a:uFillTx/>
                <a:latin typeface="+mn-lt"/>
                <a:ea typeface="Arial"/>
                <a:cs typeface="CiscoSansTT" panose="020B0503020201020303" pitchFamily="34" charset="0"/>
                <a:sym typeface="Arial"/>
              </a:endParaRPr>
            </a:p>
          </p:txBody>
        </p:sp>
        <p:cxnSp>
          <p:nvCxnSpPr>
            <p:cNvPr id="49" name="Google Shape;876;p85">
              <a:extLst>
                <a:ext uri="{FF2B5EF4-FFF2-40B4-BE49-F238E27FC236}">
                  <a16:creationId xmlns:a16="http://schemas.microsoft.com/office/drawing/2014/main" id="{C2C791B7-DB5B-9842-9304-D6D55F882E75}"/>
                </a:ext>
              </a:extLst>
            </p:cNvPr>
            <p:cNvCxnSpPr>
              <a:cxnSpLocks/>
            </p:cNvCxnSpPr>
            <p:nvPr/>
          </p:nvCxnSpPr>
          <p:spPr>
            <a:xfrm>
              <a:off x="5800152" y="5261347"/>
              <a:ext cx="0" cy="613117"/>
            </a:xfrm>
            <a:prstGeom prst="straightConnector1">
              <a:avLst/>
            </a:prstGeom>
            <a:noFill/>
            <a:ln w="19050" cap="flat" cmpd="sng">
              <a:solidFill>
                <a:srgbClr val="BFBFBF"/>
              </a:solidFill>
              <a:prstDash val="solid"/>
              <a:round/>
              <a:headEnd type="none" w="sm" len="sm"/>
              <a:tailEnd type="none" w="sm" len="sm"/>
            </a:ln>
          </p:spPr>
        </p:cxnSp>
        <p:sp>
          <p:nvSpPr>
            <p:cNvPr id="50" name="Google Shape;878;p85">
              <a:extLst>
                <a:ext uri="{FF2B5EF4-FFF2-40B4-BE49-F238E27FC236}">
                  <a16:creationId xmlns:a16="http://schemas.microsoft.com/office/drawing/2014/main" id="{6B5E092A-E503-B04E-98A5-5941CB88D668}"/>
                </a:ext>
              </a:extLst>
            </p:cNvPr>
            <p:cNvSpPr txBox="1"/>
            <p:nvPr/>
          </p:nvSpPr>
          <p:spPr>
            <a:xfrm>
              <a:off x="8328200" y="6204409"/>
              <a:ext cx="2027602" cy="110633"/>
            </a:xfrm>
            <a:prstGeom prst="rect">
              <a:avLst/>
            </a:prstGeom>
            <a:noFill/>
            <a:ln>
              <a:noFill/>
            </a:ln>
          </p:spPr>
          <p:txBody>
            <a:bodyPr spcFirstLastPara="1" wrap="square" lIns="0" tIns="0" rIns="0" bIns="0"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1600" b="0" i="0" u="none" strike="noStrike" kern="0" cap="none" spc="50" normalizeH="0" baseline="0" noProof="0" dirty="0">
                  <a:ln>
                    <a:noFill/>
                  </a:ln>
                  <a:solidFill>
                    <a:srgbClr val="282828"/>
                  </a:solidFill>
                  <a:effectLst/>
                  <a:uLnTx/>
                  <a:uFillTx/>
                  <a:latin typeface="+mn-lt"/>
                  <a:ea typeface="Arial"/>
                  <a:cs typeface="CiscoSansTT" panose="020B0503020201020303" pitchFamily="34" charset="0"/>
                  <a:sym typeface="Arial"/>
                </a:rPr>
                <a:t>Account Takeover</a:t>
              </a:r>
              <a:endParaRPr kumimoji="0" sz="1600" b="0" i="0" u="none" strike="noStrike" kern="0" cap="none" spc="50" normalizeH="0" baseline="0" noProof="0" dirty="0">
                <a:ln>
                  <a:noFill/>
                </a:ln>
                <a:solidFill>
                  <a:srgbClr val="282828"/>
                </a:solidFill>
                <a:effectLst/>
                <a:uLnTx/>
                <a:uFillTx/>
                <a:latin typeface="+mn-lt"/>
                <a:ea typeface="Arial"/>
                <a:cs typeface="CiscoSansTT" panose="020B0503020201020303" pitchFamily="34" charset="0"/>
                <a:sym typeface="Arial"/>
              </a:endParaRPr>
            </a:p>
          </p:txBody>
        </p:sp>
        <p:cxnSp>
          <p:nvCxnSpPr>
            <p:cNvPr id="51" name="Google Shape;876;p85">
              <a:extLst>
                <a:ext uri="{FF2B5EF4-FFF2-40B4-BE49-F238E27FC236}">
                  <a16:creationId xmlns:a16="http://schemas.microsoft.com/office/drawing/2014/main" id="{46843818-8A7B-554B-A3C9-18870C7FB2E7}"/>
                </a:ext>
              </a:extLst>
            </p:cNvPr>
            <p:cNvCxnSpPr>
              <a:cxnSpLocks/>
            </p:cNvCxnSpPr>
            <p:nvPr/>
          </p:nvCxnSpPr>
          <p:spPr>
            <a:xfrm>
              <a:off x="8138010" y="5261347"/>
              <a:ext cx="0" cy="613117"/>
            </a:xfrm>
            <a:prstGeom prst="straightConnector1">
              <a:avLst/>
            </a:prstGeom>
            <a:noFill/>
            <a:ln w="19050" cap="flat" cmpd="sng">
              <a:solidFill>
                <a:srgbClr val="BFBFBF"/>
              </a:solidFill>
              <a:prstDash val="solid"/>
              <a:round/>
              <a:headEnd type="none" w="sm" len="sm"/>
              <a:tailEnd type="none" w="sm" len="sm"/>
            </a:ln>
          </p:spPr>
        </p:cxnSp>
        <p:pic>
          <p:nvPicPr>
            <p:cNvPr id="52" name="Graphic 48">
              <a:extLst>
                <a:ext uri="{FF2B5EF4-FFF2-40B4-BE49-F238E27FC236}">
                  <a16:creationId xmlns:a16="http://schemas.microsoft.com/office/drawing/2014/main" id="{52B1EB95-2578-124A-A459-E823F72226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2947" y="3832000"/>
              <a:ext cx="538631" cy="612082"/>
            </a:xfrm>
            <a:prstGeom prst="rect">
              <a:avLst/>
            </a:prstGeom>
          </p:spPr>
        </p:pic>
        <p:sp>
          <p:nvSpPr>
            <p:cNvPr id="53" name="TextBox 52">
              <a:extLst>
                <a:ext uri="{FF2B5EF4-FFF2-40B4-BE49-F238E27FC236}">
                  <a16:creationId xmlns:a16="http://schemas.microsoft.com/office/drawing/2014/main" id="{8F75C857-D359-714A-B572-6DED0FD5C769}"/>
                </a:ext>
              </a:extLst>
            </p:cNvPr>
            <p:cNvSpPr txBox="1"/>
            <p:nvPr/>
          </p:nvSpPr>
          <p:spPr>
            <a:xfrm>
              <a:off x="4929730" y="3278312"/>
              <a:ext cx="1716727" cy="1716727"/>
            </a:xfrm>
            <a:prstGeom prst="ellipse">
              <a:avLst/>
            </a:prstGeom>
            <a:solidFill>
              <a:schemeClr val="accent3">
                <a:alpha val="34000"/>
              </a:schemeClr>
            </a:solidFill>
          </p:spPr>
          <p:txBody>
            <a:bodyPr wrap="none" rtlCol="0" anchor="ctr" anchorCtr="0">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u="none" strike="noStrike" kern="1200" cap="none" spc="0" normalizeH="0" baseline="0" noProof="0" dirty="0">
                  <a:ln>
                    <a:noFill/>
                  </a:ln>
                  <a:solidFill>
                    <a:schemeClr val="bg2"/>
                  </a:solidFill>
                  <a:effectLst/>
                  <a:uLnTx/>
                  <a:uFillTx/>
                  <a:latin typeface="+mn-lt"/>
                  <a:cs typeface="CiscoSansTT Light" panose="020B0503020201020303" pitchFamily="34" charset="0"/>
                </a:rPr>
                <a:t>Cloud</a:t>
              </a:r>
              <a:br>
                <a:rPr kumimoji="0" lang="en-US" u="none" strike="noStrike" kern="1200" cap="none" spc="0" normalizeH="0" baseline="0" noProof="0" dirty="0">
                  <a:ln>
                    <a:noFill/>
                  </a:ln>
                  <a:solidFill>
                    <a:schemeClr val="bg2"/>
                  </a:solidFill>
                  <a:effectLst/>
                  <a:uLnTx/>
                  <a:uFillTx/>
                  <a:latin typeface="+mn-lt"/>
                  <a:cs typeface="CiscoSansTT Light" panose="020B0503020201020303" pitchFamily="34" charset="0"/>
                </a:rPr>
              </a:br>
              <a:r>
                <a:rPr kumimoji="0" lang="en-US" u="none" strike="noStrike" kern="1200" cap="none" spc="0" normalizeH="0" baseline="0" noProof="0" dirty="0">
                  <a:ln>
                    <a:noFill/>
                  </a:ln>
                  <a:solidFill>
                    <a:schemeClr val="bg2"/>
                  </a:solidFill>
                  <a:effectLst/>
                  <a:uLnTx/>
                  <a:uFillTx/>
                  <a:latin typeface="+mn-lt"/>
                  <a:cs typeface="CiscoSansTT Light" panose="020B0503020201020303" pitchFamily="34" charset="0"/>
                </a:rPr>
                <a:t>Mailbox</a:t>
              </a:r>
              <a:br>
                <a:rPr kumimoji="0" lang="en-US" u="none" strike="noStrike" kern="1200" cap="none" spc="0" normalizeH="0" baseline="0" noProof="0" dirty="0">
                  <a:ln>
                    <a:noFill/>
                  </a:ln>
                  <a:solidFill>
                    <a:schemeClr val="bg2"/>
                  </a:solidFill>
                  <a:effectLst/>
                  <a:uLnTx/>
                  <a:uFillTx/>
                  <a:latin typeface="+mn-lt"/>
                  <a:cs typeface="CiscoSansTT Light" panose="020B0503020201020303" pitchFamily="34" charset="0"/>
                </a:rPr>
              </a:br>
              <a:r>
                <a:rPr kumimoji="0" lang="en-US" u="none" strike="noStrike" kern="1200" cap="none" spc="0" normalizeH="0" baseline="0" noProof="0" dirty="0">
                  <a:ln>
                    <a:noFill/>
                  </a:ln>
                  <a:solidFill>
                    <a:schemeClr val="bg2"/>
                  </a:solidFill>
                  <a:effectLst/>
                  <a:uLnTx/>
                  <a:uFillTx/>
                  <a:latin typeface="+mn-lt"/>
                  <a:cs typeface="CiscoSansTT Light" panose="020B0503020201020303" pitchFamily="34" charset="0"/>
                </a:rPr>
                <a:t>Defense</a:t>
              </a:r>
            </a:p>
          </p:txBody>
        </p:sp>
        <p:grpSp>
          <p:nvGrpSpPr>
            <p:cNvPr id="54" name="Group 53">
              <a:extLst>
                <a:ext uri="{FF2B5EF4-FFF2-40B4-BE49-F238E27FC236}">
                  <a16:creationId xmlns:a16="http://schemas.microsoft.com/office/drawing/2014/main" id="{D641DF18-E88C-8647-BC2C-66EA84557D56}"/>
                </a:ext>
              </a:extLst>
            </p:cNvPr>
            <p:cNvGrpSpPr/>
            <p:nvPr/>
          </p:nvGrpSpPr>
          <p:grpSpPr>
            <a:xfrm>
              <a:off x="1730505" y="3751289"/>
              <a:ext cx="619224" cy="773504"/>
              <a:chOff x="1336049" y="2635710"/>
              <a:chExt cx="700486" cy="875012"/>
            </a:xfrm>
          </p:grpSpPr>
          <p:pic>
            <p:nvPicPr>
              <p:cNvPr id="62" name="Graphic 53">
                <a:extLst>
                  <a:ext uri="{FF2B5EF4-FFF2-40B4-BE49-F238E27FC236}">
                    <a16:creationId xmlns:a16="http://schemas.microsoft.com/office/drawing/2014/main" id="{D18744FC-1385-0942-978D-94E82B0F95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9556" y="2635710"/>
                <a:ext cx="506979" cy="691334"/>
              </a:xfrm>
              <a:prstGeom prst="rect">
                <a:avLst/>
              </a:prstGeom>
            </p:spPr>
          </p:pic>
          <p:pic>
            <p:nvPicPr>
              <p:cNvPr id="63" name="Graphic 57">
                <a:extLst>
                  <a:ext uri="{FF2B5EF4-FFF2-40B4-BE49-F238E27FC236}">
                    <a16:creationId xmlns:a16="http://schemas.microsoft.com/office/drawing/2014/main" id="{B0F4FA8C-C1A3-EA4F-909C-ED104AEBD2D6}"/>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26731" t="45084" r="26955"/>
              <a:stretch/>
            </p:blipFill>
            <p:spPr>
              <a:xfrm>
                <a:off x="1336049" y="3124424"/>
                <a:ext cx="394103" cy="386298"/>
              </a:xfrm>
              <a:prstGeom prst="rect">
                <a:avLst/>
              </a:prstGeom>
            </p:spPr>
          </p:pic>
        </p:grpSp>
        <p:grpSp>
          <p:nvGrpSpPr>
            <p:cNvPr id="55" name="Group 54">
              <a:extLst>
                <a:ext uri="{FF2B5EF4-FFF2-40B4-BE49-F238E27FC236}">
                  <a16:creationId xmlns:a16="http://schemas.microsoft.com/office/drawing/2014/main" id="{8895CAB8-7CE3-8C4A-A32C-9A10CAB61151}"/>
                </a:ext>
              </a:extLst>
            </p:cNvPr>
            <p:cNvGrpSpPr/>
            <p:nvPr/>
          </p:nvGrpSpPr>
          <p:grpSpPr>
            <a:xfrm>
              <a:off x="7953118" y="2093818"/>
              <a:ext cx="767826" cy="613299"/>
              <a:chOff x="7413505" y="1503174"/>
              <a:chExt cx="938530" cy="749646"/>
            </a:xfrm>
          </p:grpSpPr>
          <p:pic>
            <p:nvPicPr>
              <p:cNvPr id="60" name="Graphic 60">
                <a:extLst>
                  <a:ext uri="{FF2B5EF4-FFF2-40B4-BE49-F238E27FC236}">
                    <a16:creationId xmlns:a16="http://schemas.microsoft.com/office/drawing/2014/main" id="{79628613-1D1B-C643-AF30-EC512A606E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13505" y="1503174"/>
                <a:ext cx="698500" cy="495300"/>
              </a:xfrm>
              <a:prstGeom prst="rect">
                <a:avLst/>
              </a:prstGeom>
            </p:spPr>
          </p:pic>
          <p:pic>
            <p:nvPicPr>
              <p:cNvPr id="61" name="Graphic 61">
                <a:extLst>
                  <a:ext uri="{FF2B5EF4-FFF2-40B4-BE49-F238E27FC236}">
                    <a16:creationId xmlns:a16="http://schemas.microsoft.com/office/drawing/2014/main" id="{4E8E762A-98AA-0844-B16A-B5DCFBE272D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71975" y="1772760"/>
                <a:ext cx="480060" cy="480060"/>
              </a:xfrm>
              <a:prstGeom prst="rect">
                <a:avLst/>
              </a:prstGeom>
            </p:spPr>
          </p:pic>
        </p:grpSp>
        <p:pic>
          <p:nvPicPr>
            <p:cNvPr id="56" name="Graphic 62">
              <a:extLst>
                <a:ext uri="{FF2B5EF4-FFF2-40B4-BE49-F238E27FC236}">
                  <a16:creationId xmlns:a16="http://schemas.microsoft.com/office/drawing/2014/main" id="{F73B5FF2-AEEB-9140-89AA-2C593EA7CBB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013910" y="1872692"/>
              <a:ext cx="613173" cy="613173"/>
            </a:xfrm>
            <a:prstGeom prst="rect">
              <a:avLst/>
            </a:prstGeom>
          </p:spPr>
        </p:pic>
        <p:pic>
          <p:nvPicPr>
            <p:cNvPr id="57" name="Graphic 8">
              <a:extLst>
                <a:ext uri="{FF2B5EF4-FFF2-40B4-BE49-F238E27FC236}">
                  <a16:creationId xmlns:a16="http://schemas.microsoft.com/office/drawing/2014/main" id="{18D68BD6-6063-1E41-A003-8B41D7E6FFB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704528" y="5385459"/>
              <a:ext cx="514594" cy="364894"/>
            </a:xfrm>
            <a:prstGeom prst="rect">
              <a:avLst/>
            </a:prstGeom>
          </p:spPr>
        </p:pic>
        <p:pic>
          <p:nvPicPr>
            <p:cNvPr id="58" name="Graphic 13">
              <a:extLst>
                <a:ext uri="{FF2B5EF4-FFF2-40B4-BE49-F238E27FC236}">
                  <a16:creationId xmlns:a16="http://schemas.microsoft.com/office/drawing/2014/main" id="{7E6367BD-EB9B-E240-AD8B-9F875A50C0D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81181" y="5285451"/>
              <a:ext cx="500085" cy="564910"/>
            </a:xfrm>
            <a:prstGeom prst="rect">
              <a:avLst/>
            </a:prstGeom>
          </p:spPr>
        </p:pic>
        <p:pic>
          <p:nvPicPr>
            <p:cNvPr id="59" name="Graphic 15">
              <a:extLst>
                <a:ext uri="{FF2B5EF4-FFF2-40B4-BE49-F238E27FC236}">
                  <a16:creationId xmlns:a16="http://schemas.microsoft.com/office/drawing/2014/main" id="{5446B7E7-9A6F-E44F-8862-A745226BDD9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10692" y="5285451"/>
              <a:ext cx="564910" cy="564910"/>
            </a:xfrm>
            <a:prstGeom prst="rect">
              <a:avLst/>
            </a:prstGeom>
          </p:spPr>
        </p:pic>
      </p:grpSp>
      <p:sp>
        <p:nvSpPr>
          <p:cNvPr id="40" name="Rectangle 4">
            <a:extLst>
              <a:ext uri="{FF2B5EF4-FFF2-40B4-BE49-F238E27FC236}">
                <a16:creationId xmlns:a16="http://schemas.microsoft.com/office/drawing/2014/main" id="{9837A6BF-CB0E-4855-B5E0-01F28D3705BC}"/>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1684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99" y="372312"/>
            <a:ext cx="3051213" cy="658036"/>
          </a:xfrm>
        </p:spPr>
        <p:txBody>
          <a:bodyPr/>
          <a:lstStyle/>
          <a:p>
            <a:r>
              <a:rPr lang="en-US" sz="3200" b="1" dirty="0"/>
              <a:t>Cisco Umbrella</a:t>
            </a:r>
          </a:p>
        </p:txBody>
      </p:sp>
      <p:sp>
        <p:nvSpPr>
          <p:cNvPr id="92" name="Rounded Rectangle 2">
            <a:extLst>
              <a:ext uri="{FF2B5EF4-FFF2-40B4-BE49-F238E27FC236}">
                <a16:creationId xmlns:a16="http://schemas.microsoft.com/office/drawing/2014/main" id="{C22DAA91-D335-46F2-83D9-219109A6E22A}"/>
              </a:ext>
            </a:extLst>
          </p:cNvPr>
          <p:cNvSpPr/>
          <p:nvPr/>
        </p:nvSpPr>
        <p:spPr>
          <a:xfrm>
            <a:off x="3303794" y="6355365"/>
            <a:ext cx="1230233" cy="35760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iscoSansTT ExtraLight"/>
              <a:ea typeface="+mn-ea"/>
              <a:cs typeface="+mn-cs"/>
            </a:endParaRPr>
          </a:p>
        </p:txBody>
      </p:sp>
      <p:cxnSp>
        <p:nvCxnSpPr>
          <p:cNvPr id="93" name="Google Shape;1918;p310">
            <a:extLst>
              <a:ext uri="{FF2B5EF4-FFF2-40B4-BE49-F238E27FC236}">
                <a16:creationId xmlns:a16="http://schemas.microsoft.com/office/drawing/2014/main" id="{65354170-FA84-408D-8CA8-F20603C2A90F}"/>
              </a:ext>
            </a:extLst>
          </p:cNvPr>
          <p:cNvCxnSpPr>
            <a:cxnSpLocks/>
          </p:cNvCxnSpPr>
          <p:nvPr/>
        </p:nvCxnSpPr>
        <p:spPr>
          <a:xfrm>
            <a:off x="6078518" y="5497421"/>
            <a:ext cx="0" cy="523412"/>
          </a:xfrm>
          <a:prstGeom prst="straightConnector1">
            <a:avLst/>
          </a:prstGeom>
          <a:noFill/>
          <a:ln w="12700" cap="flat" cmpd="sng">
            <a:solidFill>
              <a:schemeClr val="tx1"/>
            </a:solidFill>
            <a:prstDash val="solid"/>
            <a:round/>
            <a:headEnd type="arrow" w="med" len="sm"/>
            <a:tailEnd type="none" w="sm" len="sm"/>
          </a:ln>
        </p:spPr>
      </p:cxnSp>
      <p:grpSp>
        <p:nvGrpSpPr>
          <p:cNvPr id="4" name="Group 3">
            <a:extLst>
              <a:ext uri="{FF2B5EF4-FFF2-40B4-BE49-F238E27FC236}">
                <a16:creationId xmlns:a16="http://schemas.microsoft.com/office/drawing/2014/main" id="{28355F2F-9A9D-4FBE-AB37-46C464F4447A}"/>
              </a:ext>
            </a:extLst>
          </p:cNvPr>
          <p:cNvGrpSpPr/>
          <p:nvPr/>
        </p:nvGrpSpPr>
        <p:grpSpPr>
          <a:xfrm>
            <a:off x="1337580" y="657030"/>
            <a:ext cx="9962182" cy="4727171"/>
            <a:chOff x="1361820" y="543050"/>
            <a:chExt cx="9962182" cy="4727171"/>
          </a:xfrm>
        </p:grpSpPr>
        <p:grpSp>
          <p:nvGrpSpPr>
            <p:cNvPr id="94" name="Google Shape;1919;p310">
              <a:extLst>
                <a:ext uri="{FF2B5EF4-FFF2-40B4-BE49-F238E27FC236}">
                  <a16:creationId xmlns:a16="http://schemas.microsoft.com/office/drawing/2014/main" id="{062EE24B-781B-4921-BDAD-2B6AE80FCD06}"/>
                </a:ext>
              </a:extLst>
            </p:cNvPr>
            <p:cNvGrpSpPr/>
            <p:nvPr/>
          </p:nvGrpSpPr>
          <p:grpSpPr>
            <a:xfrm flipH="1">
              <a:off x="3929077" y="2360068"/>
              <a:ext cx="1793694" cy="2338615"/>
              <a:chOff x="4778875" y="1824557"/>
              <a:chExt cx="1306361" cy="1703231"/>
            </a:xfrm>
          </p:grpSpPr>
          <p:cxnSp>
            <p:nvCxnSpPr>
              <p:cNvPr id="95" name="Google Shape;1920;p310">
                <a:extLst>
                  <a:ext uri="{FF2B5EF4-FFF2-40B4-BE49-F238E27FC236}">
                    <a16:creationId xmlns:a16="http://schemas.microsoft.com/office/drawing/2014/main" id="{0A12D42A-1FD1-46D2-B95D-D2B34440A313}"/>
                  </a:ext>
                </a:extLst>
              </p:cNvPr>
              <p:cNvCxnSpPr>
                <a:cxnSpLocks/>
              </p:cNvCxnSpPr>
              <p:nvPr/>
            </p:nvCxnSpPr>
            <p:spPr>
              <a:xfrm flipH="1">
                <a:off x="4778875" y="1867288"/>
                <a:ext cx="1277100" cy="1660500"/>
              </a:xfrm>
              <a:prstGeom prst="straightConnector1">
                <a:avLst/>
              </a:prstGeom>
              <a:noFill/>
              <a:ln w="19050" cap="rnd" cmpd="sng">
                <a:solidFill>
                  <a:srgbClr val="00BCEB">
                    <a:alpha val="5000"/>
                  </a:srgbClr>
                </a:solidFill>
                <a:prstDash val="solid"/>
                <a:round/>
                <a:headEnd type="none" w="sm" len="sm"/>
                <a:tailEnd type="none" w="sm" len="sm"/>
              </a:ln>
            </p:spPr>
          </p:cxnSp>
          <p:cxnSp>
            <p:nvCxnSpPr>
              <p:cNvPr id="96" name="Google Shape;1922;p310">
                <a:extLst>
                  <a:ext uri="{FF2B5EF4-FFF2-40B4-BE49-F238E27FC236}">
                    <a16:creationId xmlns:a16="http://schemas.microsoft.com/office/drawing/2014/main" id="{1B7B2C57-50B5-4189-90A2-AEC23C3CE743}"/>
                  </a:ext>
                </a:extLst>
              </p:cNvPr>
              <p:cNvCxnSpPr>
                <a:cxnSpLocks/>
              </p:cNvCxnSpPr>
              <p:nvPr/>
            </p:nvCxnSpPr>
            <p:spPr>
              <a:xfrm flipH="1">
                <a:off x="5527825" y="1824557"/>
                <a:ext cx="557411" cy="728301"/>
              </a:xfrm>
              <a:prstGeom prst="straightConnector1">
                <a:avLst/>
              </a:prstGeom>
              <a:noFill/>
              <a:ln w="19050" cap="rnd" cmpd="sng">
                <a:solidFill>
                  <a:schemeClr val="accent1"/>
                </a:solidFill>
                <a:prstDash val="solid"/>
                <a:round/>
                <a:headEnd type="none" w="sm" len="sm"/>
                <a:tailEnd type="none" w="sm" len="sm"/>
              </a:ln>
            </p:spPr>
          </p:cxnSp>
        </p:grpSp>
        <p:grpSp>
          <p:nvGrpSpPr>
            <p:cNvPr id="97" name="Google Shape;1923;p310">
              <a:extLst>
                <a:ext uri="{FF2B5EF4-FFF2-40B4-BE49-F238E27FC236}">
                  <a16:creationId xmlns:a16="http://schemas.microsoft.com/office/drawing/2014/main" id="{DFAEAB28-DD58-43ED-8E29-E4573A24415C}"/>
                </a:ext>
              </a:extLst>
            </p:cNvPr>
            <p:cNvGrpSpPr/>
            <p:nvPr/>
          </p:nvGrpSpPr>
          <p:grpSpPr>
            <a:xfrm>
              <a:off x="2651387" y="3966428"/>
              <a:ext cx="2801021" cy="936058"/>
              <a:chOff x="2290925" y="2940653"/>
              <a:chExt cx="2040004" cy="681738"/>
            </a:xfrm>
          </p:grpSpPr>
          <p:cxnSp>
            <p:nvCxnSpPr>
              <p:cNvPr id="98" name="Google Shape;1924;p310">
                <a:extLst>
                  <a:ext uri="{FF2B5EF4-FFF2-40B4-BE49-F238E27FC236}">
                    <a16:creationId xmlns:a16="http://schemas.microsoft.com/office/drawing/2014/main" id="{0039CF20-B9F4-47A9-9AAC-3D909A55728D}"/>
                  </a:ext>
                </a:extLst>
              </p:cNvPr>
              <p:cNvCxnSpPr>
                <a:cxnSpLocks/>
              </p:cNvCxnSpPr>
              <p:nvPr/>
            </p:nvCxnSpPr>
            <p:spPr>
              <a:xfrm>
                <a:off x="2362206" y="2964604"/>
                <a:ext cx="1968723" cy="657787"/>
              </a:xfrm>
              <a:prstGeom prst="straightConnector1">
                <a:avLst/>
              </a:prstGeom>
              <a:noFill/>
              <a:ln w="19050" cap="rnd" cmpd="sng">
                <a:solidFill>
                  <a:srgbClr val="00BCEB">
                    <a:alpha val="5000"/>
                  </a:srgbClr>
                </a:solidFill>
                <a:prstDash val="solid"/>
                <a:round/>
                <a:headEnd type="none" w="sm" len="sm"/>
                <a:tailEnd type="none" w="sm" len="sm"/>
              </a:ln>
            </p:spPr>
          </p:cxnSp>
          <p:cxnSp>
            <p:nvCxnSpPr>
              <p:cNvPr id="99" name="Google Shape;1925;p310">
                <a:extLst>
                  <a:ext uri="{FF2B5EF4-FFF2-40B4-BE49-F238E27FC236}">
                    <a16:creationId xmlns:a16="http://schemas.microsoft.com/office/drawing/2014/main" id="{298A43DC-6D45-459A-A7F0-4AC5877B1196}"/>
                  </a:ext>
                </a:extLst>
              </p:cNvPr>
              <p:cNvCxnSpPr>
                <a:cxnSpLocks/>
              </p:cNvCxnSpPr>
              <p:nvPr/>
            </p:nvCxnSpPr>
            <p:spPr>
              <a:xfrm>
                <a:off x="2290925" y="2940653"/>
                <a:ext cx="1041438" cy="343234"/>
              </a:xfrm>
              <a:prstGeom prst="straightConnector1">
                <a:avLst/>
              </a:prstGeom>
              <a:noFill/>
              <a:ln w="19050" cap="rnd" cmpd="sng">
                <a:solidFill>
                  <a:schemeClr val="accent1"/>
                </a:solidFill>
                <a:prstDash val="solid"/>
                <a:round/>
                <a:headEnd type="none" w="sm" len="sm"/>
                <a:tailEnd type="none" w="sm" len="sm"/>
              </a:ln>
            </p:spPr>
          </p:cxnSp>
        </p:grpSp>
        <p:grpSp>
          <p:nvGrpSpPr>
            <p:cNvPr id="100" name="Google Shape;1926;p310">
              <a:extLst>
                <a:ext uri="{FF2B5EF4-FFF2-40B4-BE49-F238E27FC236}">
                  <a16:creationId xmlns:a16="http://schemas.microsoft.com/office/drawing/2014/main" id="{EB72B47D-73C9-4698-B91C-353B1E7F46D8}"/>
                </a:ext>
              </a:extLst>
            </p:cNvPr>
            <p:cNvGrpSpPr/>
            <p:nvPr/>
          </p:nvGrpSpPr>
          <p:grpSpPr>
            <a:xfrm>
              <a:off x="6078518" y="1939581"/>
              <a:ext cx="0" cy="3052744"/>
              <a:chOff x="4572000" y="1400489"/>
              <a:chExt cx="0" cy="2223336"/>
            </a:xfrm>
          </p:grpSpPr>
          <p:cxnSp>
            <p:nvCxnSpPr>
              <p:cNvPr id="101" name="Google Shape;1927;p310">
                <a:extLst>
                  <a:ext uri="{FF2B5EF4-FFF2-40B4-BE49-F238E27FC236}">
                    <a16:creationId xmlns:a16="http://schemas.microsoft.com/office/drawing/2014/main" id="{A164A4B1-2195-44C1-8E57-3922B4417F9E}"/>
                  </a:ext>
                </a:extLst>
              </p:cNvPr>
              <p:cNvCxnSpPr/>
              <p:nvPr/>
            </p:nvCxnSpPr>
            <p:spPr>
              <a:xfrm>
                <a:off x="4572000" y="1466825"/>
                <a:ext cx="0" cy="2157000"/>
              </a:xfrm>
              <a:prstGeom prst="straightConnector1">
                <a:avLst/>
              </a:prstGeom>
              <a:noFill/>
              <a:ln w="19050" cap="rnd" cmpd="sng">
                <a:solidFill>
                  <a:srgbClr val="00BCEB">
                    <a:alpha val="5000"/>
                  </a:srgbClr>
                </a:solidFill>
                <a:prstDash val="solid"/>
                <a:round/>
                <a:headEnd type="none" w="sm" len="sm"/>
                <a:tailEnd type="none" w="sm" len="sm"/>
              </a:ln>
            </p:spPr>
          </p:cxnSp>
          <p:cxnSp>
            <p:nvCxnSpPr>
              <p:cNvPr id="102" name="Google Shape;1928;p310">
                <a:extLst>
                  <a:ext uri="{FF2B5EF4-FFF2-40B4-BE49-F238E27FC236}">
                    <a16:creationId xmlns:a16="http://schemas.microsoft.com/office/drawing/2014/main" id="{4D9E6E57-720C-4CF8-A15B-C493EC7163C8}"/>
                  </a:ext>
                </a:extLst>
              </p:cNvPr>
              <p:cNvCxnSpPr>
                <a:cxnSpLocks/>
              </p:cNvCxnSpPr>
              <p:nvPr/>
            </p:nvCxnSpPr>
            <p:spPr>
              <a:xfrm>
                <a:off x="4572000" y="1400489"/>
                <a:ext cx="0" cy="632730"/>
              </a:xfrm>
              <a:prstGeom prst="straightConnector1">
                <a:avLst/>
              </a:prstGeom>
              <a:noFill/>
              <a:ln w="19050" cap="rnd" cmpd="sng">
                <a:solidFill>
                  <a:schemeClr val="accent1"/>
                </a:solidFill>
                <a:prstDash val="solid"/>
                <a:round/>
                <a:headEnd type="none" w="sm" len="sm"/>
                <a:tailEnd type="none" w="sm" len="sm"/>
              </a:ln>
            </p:spPr>
          </p:cxnSp>
        </p:grpSp>
        <p:grpSp>
          <p:nvGrpSpPr>
            <p:cNvPr id="103" name="Google Shape;1929;p310">
              <a:extLst>
                <a:ext uri="{FF2B5EF4-FFF2-40B4-BE49-F238E27FC236}">
                  <a16:creationId xmlns:a16="http://schemas.microsoft.com/office/drawing/2014/main" id="{03D28793-FC19-4C49-9FBF-6DB0B8CFC909}"/>
                </a:ext>
              </a:extLst>
            </p:cNvPr>
            <p:cNvGrpSpPr/>
            <p:nvPr/>
          </p:nvGrpSpPr>
          <p:grpSpPr>
            <a:xfrm>
              <a:off x="6434001" y="2391979"/>
              <a:ext cx="1775349" cy="2310013"/>
              <a:chOff x="4778686" y="1847799"/>
              <a:chExt cx="1293000" cy="1682400"/>
            </a:xfrm>
          </p:grpSpPr>
          <p:cxnSp>
            <p:nvCxnSpPr>
              <p:cNvPr id="104" name="Google Shape;1930;p310">
                <a:extLst>
                  <a:ext uri="{FF2B5EF4-FFF2-40B4-BE49-F238E27FC236}">
                    <a16:creationId xmlns:a16="http://schemas.microsoft.com/office/drawing/2014/main" id="{1ED55CBE-97AA-4A3E-A4C1-0BCCF094CAF9}"/>
                  </a:ext>
                </a:extLst>
              </p:cNvPr>
              <p:cNvCxnSpPr>
                <a:cxnSpLocks/>
              </p:cNvCxnSpPr>
              <p:nvPr/>
            </p:nvCxnSpPr>
            <p:spPr>
              <a:xfrm flipH="1">
                <a:off x="4778686" y="1847799"/>
                <a:ext cx="1293000" cy="1682400"/>
              </a:xfrm>
              <a:prstGeom prst="straightConnector1">
                <a:avLst/>
              </a:prstGeom>
              <a:noFill/>
              <a:ln w="19050" cap="rnd" cmpd="sng">
                <a:solidFill>
                  <a:srgbClr val="00BCEB">
                    <a:alpha val="5000"/>
                  </a:srgbClr>
                </a:solidFill>
                <a:prstDash val="solid"/>
                <a:round/>
                <a:headEnd type="none" w="sm" len="sm"/>
                <a:tailEnd type="none" w="sm" len="sm"/>
              </a:ln>
            </p:spPr>
          </p:cxnSp>
          <p:cxnSp>
            <p:nvCxnSpPr>
              <p:cNvPr id="105" name="Google Shape;1931;p310">
                <a:extLst>
                  <a:ext uri="{FF2B5EF4-FFF2-40B4-BE49-F238E27FC236}">
                    <a16:creationId xmlns:a16="http://schemas.microsoft.com/office/drawing/2014/main" id="{4EB3399A-F532-4B11-8A0E-605F401CF2B5}"/>
                  </a:ext>
                </a:extLst>
              </p:cNvPr>
              <p:cNvCxnSpPr>
                <a:cxnSpLocks/>
              </p:cNvCxnSpPr>
              <p:nvPr/>
            </p:nvCxnSpPr>
            <p:spPr>
              <a:xfrm flipH="1">
                <a:off x="5533337" y="1850775"/>
                <a:ext cx="533107" cy="690662"/>
              </a:xfrm>
              <a:prstGeom prst="straightConnector1">
                <a:avLst/>
              </a:prstGeom>
              <a:noFill/>
              <a:ln w="19050" cap="rnd" cmpd="sng">
                <a:solidFill>
                  <a:schemeClr val="accent1"/>
                </a:solidFill>
                <a:prstDash val="solid"/>
                <a:round/>
                <a:headEnd type="none" w="sm" len="sm"/>
                <a:tailEnd type="none" w="sm" len="sm"/>
              </a:ln>
            </p:spPr>
          </p:cxnSp>
        </p:grpSp>
        <p:grpSp>
          <p:nvGrpSpPr>
            <p:cNvPr id="106" name="Google Shape;1932;p310">
              <a:extLst>
                <a:ext uri="{FF2B5EF4-FFF2-40B4-BE49-F238E27FC236}">
                  <a16:creationId xmlns:a16="http://schemas.microsoft.com/office/drawing/2014/main" id="{3FA209DF-CCAE-4AB3-97A1-DAE3ED14BD36}"/>
                </a:ext>
              </a:extLst>
            </p:cNvPr>
            <p:cNvGrpSpPr/>
            <p:nvPr/>
          </p:nvGrpSpPr>
          <p:grpSpPr>
            <a:xfrm flipH="1">
              <a:off x="6854124" y="4000058"/>
              <a:ext cx="2558554" cy="840850"/>
              <a:chOff x="2358636" y="2965148"/>
              <a:chExt cx="1863414" cy="612397"/>
            </a:xfrm>
          </p:grpSpPr>
          <p:cxnSp>
            <p:nvCxnSpPr>
              <p:cNvPr id="107" name="Google Shape;1933;p310">
                <a:extLst>
                  <a:ext uri="{FF2B5EF4-FFF2-40B4-BE49-F238E27FC236}">
                    <a16:creationId xmlns:a16="http://schemas.microsoft.com/office/drawing/2014/main" id="{2387BA80-86FC-44C7-A209-6503DAA92BC4}"/>
                  </a:ext>
                </a:extLst>
              </p:cNvPr>
              <p:cNvCxnSpPr>
                <a:cxnSpLocks/>
              </p:cNvCxnSpPr>
              <p:nvPr/>
            </p:nvCxnSpPr>
            <p:spPr>
              <a:xfrm>
                <a:off x="2379029" y="2971919"/>
                <a:ext cx="1843021" cy="605626"/>
              </a:xfrm>
              <a:prstGeom prst="straightConnector1">
                <a:avLst/>
              </a:prstGeom>
              <a:noFill/>
              <a:ln w="19050" cap="rnd" cmpd="sng">
                <a:solidFill>
                  <a:srgbClr val="00BCEB">
                    <a:alpha val="5000"/>
                  </a:srgbClr>
                </a:solidFill>
                <a:prstDash val="solid"/>
                <a:round/>
                <a:headEnd type="none" w="sm" len="sm"/>
                <a:tailEnd type="none" w="sm" len="sm"/>
              </a:ln>
            </p:spPr>
          </p:cxnSp>
          <p:cxnSp>
            <p:nvCxnSpPr>
              <p:cNvPr id="108" name="Google Shape;1934;p310">
                <a:extLst>
                  <a:ext uri="{FF2B5EF4-FFF2-40B4-BE49-F238E27FC236}">
                    <a16:creationId xmlns:a16="http://schemas.microsoft.com/office/drawing/2014/main" id="{03C759D7-5501-46E5-929E-491B7D7D4927}"/>
                  </a:ext>
                </a:extLst>
              </p:cNvPr>
              <p:cNvCxnSpPr>
                <a:cxnSpLocks/>
              </p:cNvCxnSpPr>
              <p:nvPr/>
            </p:nvCxnSpPr>
            <p:spPr>
              <a:xfrm>
                <a:off x="2358636" y="2965148"/>
                <a:ext cx="977258" cy="319742"/>
              </a:xfrm>
              <a:prstGeom prst="straightConnector1">
                <a:avLst/>
              </a:prstGeom>
              <a:noFill/>
              <a:ln w="19050" cap="rnd" cmpd="sng">
                <a:solidFill>
                  <a:schemeClr val="accent1"/>
                </a:solidFill>
                <a:prstDash val="solid"/>
                <a:round/>
                <a:headEnd type="none" w="sm" len="sm"/>
                <a:tailEnd type="none" w="sm" len="sm"/>
              </a:ln>
            </p:spPr>
          </p:cxnSp>
        </p:grpSp>
        <p:grpSp>
          <p:nvGrpSpPr>
            <p:cNvPr id="109" name="Google Shape;1935;p310">
              <a:extLst>
                <a:ext uri="{FF2B5EF4-FFF2-40B4-BE49-F238E27FC236}">
                  <a16:creationId xmlns:a16="http://schemas.microsoft.com/office/drawing/2014/main" id="{EB364C55-4F17-43EB-86F4-4F3AFC7FF707}"/>
                </a:ext>
              </a:extLst>
            </p:cNvPr>
            <p:cNvGrpSpPr/>
            <p:nvPr/>
          </p:nvGrpSpPr>
          <p:grpSpPr>
            <a:xfrm>
              <a:off x="4092340" y="2520376"/>
              <a:ext cx="3971688" cy="2368184"/>
              <a:chOff x="2433849" y="780226"/>
              <a:chExt cx="4275154" cy="2549129"/>
            </a:xfrm>
          </p:grpSpPr>
          <p:grpSp>
            <p:nvGrpSpPr>
              <p:cNvPr id="110" name="Google Shape;1936;p310">
                <a:extLst>
                  <a:ext uri="{FF2B5EF4-FFF2-40B4-BE49-F238E27FC236}">
                    <a16:creationId xmlns:a16="http://schemas.microsoft.com/office/drawing/2014/main" id="{5D43AA05-1586-4DD8-AD4A-F96DB29085CA}"/>
                  </a:ext>
                </a:extLst>
              </p:cNvPr>
              <p:cNvGrpSpPr/>
              <p:nvPr/>
            </p:nvGrpSpPr>
            <p:grpSpPr>
              <a:xfrm>
                <a:off x="2434998" y="780226"/>
                <a:ext cx="4274004" cy="2548611"/>
                <a:chOff x="2434998" y="780226"/>
                <a:chExt cx="4274004" cy="2548611"/>
              </a:xfrm>
            </p:grpSpPr>
            <p:sp>
              <p:nvSpPr>
                <p:cNvPr id="112" name="Google Shape;1937;p310">
                  <a:extLst>
                    <a:ext uri="{FF2B5EF4-FFF2-40B4-BE49-F238E27FC236}">
                      <a16:creationId xmlns:a16="http://schemas.microsoft.com/office/drawing/2014/main" id="{2A6142D7-CEEC-4092-9B7F-208691870DB0}"/>
                    </a:ext>
                  </a:extLst>
                </p:cNvPr>
                <p:cNvSpPr/>
                <p:nvPr/>
              </p:nvSpPr>
              <p:spPr>
                <a:xfrm rot="3249294">
                  <a:off x="5114581" y="1496346"/>
                  <a:ext cx="1297268" cy="539403"/>
                </a:xfrm>
                <a:custGeom>
                  <a:avLst/>
                  <a:gdLst/>
                  <a:ahLst/>
                  <a:cxnLst/>
                  <a:rect l="l" t="t" r="r" b="b"/>
                  <a:pathLst>
                    <a:path w="748448" h="311204" extrusionOk="0">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76200" cap="rnd" cmpd="sng">
                  <a:solidFill>
                    <a:schemeClr val="bg2">
                      <a:lumMod val="75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13" name="Google Shape;1938;p310">
                  <a:extLst>
                    <a:ext uri="{FF2B5EF4-FFF2-40B4-BE49-F238E27FC236}">
                      <a16:creationId xmlns:a16="http://schemas.microsoft.com/office/drawing/2014/main" id="{A39D419A-A238-46E8-ADDD-69B2B9234E67}"/>
                    </a:ext>
                  </a:extLst>
                </p:cNvPr>
                <p:cNvSpPr/>
                <p:nvPr/>
              </p:nvSpPr>
              <p:spPr>
                <a:xfrm>
                  <a:off x="2434998" y="2239029"/>
                  <a:ext cx="545874" cy="1089806"/>
                </a:xfrm>
                <a:custGeom>
                  <a:avLst/>
                  <a:gdLst/>
                  <a:ahLst/>
                  <a:cxnLst/>
                  <a:rect l="l" t="t" r="r" b="b"/>
                  <a:pathLst>
                    <a:path w="304532" h="607981" extrusionOk="0">
                      <a:moveTo>
                        <a:pt x="304532" y="607981"/>
                      </a:moveTo>
                      <a:cubicBezTo>
                        <a:pt x="136344" y="607981"/>
                        <a:pt x="0" y="471638"/>
                        <a:pt x="0" y="303450"/>
                      </a:cubicBezTo>
                      <a:cubicBezTo>
                        <a:pt x="0" y="156286"/>
                        <a:pt x="104388" y="33502"/>
                        <a:pt x="243158" y="5106"/>
                      </a:cubicBezTo>
                      <a:lnTo>
                        <a:pt x="293809" y="0"/>
                      </a:lnTo>
                    </a:path>
                  </a:pathLst>
                </a:custGeom>
                <a:noFill/>
                <a:ln w="76200" cap="rnd" cmpd="sng">
                  <a:solidFill>
                    <a:schemeClr val="bg2">
                      <a:lumMod val="75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14" name="Google Shape;1939;p310">
                  <a:extLst>
                    <a:ext uri="{FF2B5EF4-FFF2-40B4-BE49-F238E27FC236}">
                      <a16:creationId xmlns:a16="http://schemas.microsoft.com/office/drawing/2014/main" id="{1599A8CE-6B0F-454F-8949-506C16679428}"/>
                    </a:ext>
                  </a:extLst>
                </p:cNvPr>
                <p:cNvSpPr/>
                <p:nvPr/>
              </p:nvSpPr>
              <p:spPr>
                <a:xfrm rot="787506" flipH="1">
                  <a:off x="3100867" y="985153"/>
                  <a:ext cx="1986433" cy="1577915"/>
                </a:xfrm>
                <a:custGeom>
                  <a:avLst/>
                  <a:gdLst/>
                  <a:ahLst/>
                  <a:cxnLst/>
                  <a:rect l="l" t="t" r="r" b="b"/>
                  <a:pathLst>
                    <a:path w="1270634" h="1009323" extrusionOk="0">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76200" cap="rnd" cmpd="sng">
                  <a:solidFill>
                    <a:schemeClr val="bg2">
                      <a:lumMod val="75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15" name="Google Shape;1940;p310">
                  <a:extLst>
                    <a:ext uri="{FF2B5EF4-FFF2-40B4-BE49-F238E27FC236}">
                      <a16:creationId xmlns:a16="http://schemas.microsoft.com/office/drawing/2014/main" id="{079A4EEE-EF81-404C-B949-6B53BFE61BBE}"/>
                    </a:ext>
                  </a:extLst>
                </p:cNvPr>
                <p:cNvSpPr/>
                <p:nvPr/>
              </p:nvSpPr>
              <p:spPr>
                <a:xfrm flipH="1">
                  <a:off x="6163129" y="2239031"/>
                  <a:ext cx="545874" cy="1089806"/>
                </a:xfrm>
                <a:custGeom>
                  <a:avLst/>
                  <a:gdLst/>
                  <a:ahLst/>
                  <a:cxnLst/>
                  <a:rect l="l" t="t" r="r" b="b"/>
                  <a:pathLst>
                    <a:path w="304532" h="607981" extrusionOk="0">
                      <a:moveTo>
                        <a:pt x="304532" y="607981"/>
                      </a:moveTo>
                      <a:cubicBezTo>
                        <a:pt x="136344" y="607981"/>
                        <a:pt x="0" y="471638"/>
                        <a:pt x="0" y="303450"/>
                      </a:cubicBezTo>
                      <a:cubicBezTo>
                        <a:pt x="0" y="156286"/>
                        <a:pt x="104388" y="33502"/>
                        <a:pt x="243158" y="5106"/>
                      </a:cubicBezTo>
                      <a:lnTo>
                        <a:pt x="293809" y="0"/>
                      </a:lnTo>
                    </a:path>
                  </a:pathLst>
                </a:custGeom>
                <a:noFill/>
                <a:ln w="76200" cap="rnd" cmpd="sng">
                  <a:solidFill>
                    <a:schemeClr val="bg2">
                      <a:lumMod val="75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sp>
            <p:nvSpPr>
              <p:cNvPr id="111" name="Google Shape;1941;p310">
                <a:extLst>
                  <a:ext uri="{FF2B5EF4-FFF2-40B4-BE49-F238E27FC236}">
                    <a16:creationId xmlns:a16="http://schemas.microsoft.com/office/drawing/2014/main" id="{22ACF6D8-8E5D-41A8-AFCD-06D81F88BF96}"/>
                  </a:ext>
                </a:extLst>
              </p:cNvPr>
              <p:cNvSpPr/>
              <p:nvPr/>
            </p:nvSpPr>
            <p:spPr>
              <a:xfrm flipH="1">
                <a:off x="2433849" y="2783150"/>
                <a:ext cx="4275154" cy="546205"/>
              </a:xfrm>
              <a:custGeom>
                <a:avLst/>
                <a:gdLst/>
                <a:ahLst/>
                <a:cxnLst/>
                <a:rect l="l" t="t" r="r" b="b"/>
                <a:pathLst>
                  <a:path w="2492801" h="318487" extrusionOk="0">
                    <a:moveTo>
                      <a:pt x="0" y="0"/>
                    </a:moveTo>
                    <a:cubicBezTo>
                      <a:pt x="0" y="175896"/>
                      <a:pt x="142592" y="318487"/>
                      <a:pt x="318488" y="318487"/>
                    </a:cubicBezTo>
                    <a:lnTo>
                      <a:pt x="2174313" y="318487"/>
                    </a:lnTo>
                    <a:cubicBezTo>
                      <a:pt x="2350209" y="318487"/>
                      <a:pt x="2492801" y="175896"/>
                      <a:pt x="2492801" y="0"/>
                    </a:cubicBezTo>
                  </a:path>
                </a:pathLst>
              </a:custGeom>
              <a:noFill/>
              <a:ln w="7620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sp>
          <p:nvSpPr>
            <p:cNvPr id="116" name="Google Shape;1942;p310">
              <a:extLst>
                <a:ext uri="{FF2B5EF4-FFF2-40B4-BE49-F238E27FC236}">
                  <a16:creationId xmlns:a16="http://schemas.microsoft.com/office/drawing/2014/main" id="{7563673E-8754-4E2E-B30A-42B2ABA4AAD8}"/>
                </a:ext>
              </a:extLst>
            </p:cNvPr>
            <p:cNvSpPr/>
            <p:nvPr/>
          </p:nvSpPr>
          <p:spPr>
            <a:xfrm>
              <a:off x="1361820" y="2872513"/>
              <a:ext cx="1864984" cy="487706"/>
            </a:xfrm>
            <a:prstGeom prst="rect">
              <a:avLst/>
            </a:prstGeom>
            <a:noFill/>
            <a:ln>
              <a:noFill/>
            </a:ln>
          </p:spPr>
          <p:txBody>
            <a:bodyPr spcFirstLastPara="1" wrap="square" lIns="68575" tIns="34275" rIns="68575" bIns="34275" anchor="b"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iscoSansTT ExtraLight"/>
                  <a:ea typeface="ＭＳ Ｐゴシック" charset="0"/>
                </a:rPr>
                <a:t>DNS-layer security</a:t>
              </a:r>
              <a:endParaRPr kumimoji="0" sz="1600" b="0" i="0" u="none" strike="noStrike" kern="1200" cap="none" spc="0" normalizeH="0" baseline="0" noProof="0">
                <a:ln>
                  <a:noFill/>
                </a:ln>
                <a:effectLst/>
                <a:uLnTx/>
                <a:uFillTx/>
                <a:latin typeface="CiscoSansTT ExtraLight"/>
                <a:ea typeface="ＭＳ Ｐゴシック" charset="0"/>
              </a:endParaRPr>
            </a:p>
          </p:txBody>
        </p:sp>
        <p:sp>
          <p:nvSpPr>
            <p:cNvPr id="117" name="Google Shape;1943;p310">
              <a:extLst>
                <a:ext uri="{FF2B5EF4-FFF2-40B4-BE49-F238E27FC236}">
                  <a16:creationId xmlns:a16="http://schemas.microsoft.com/office/drawing/2014/main" id="{3B2FF157-EA34-48AE-B2F0-73C8EA38E68A}"/>
                </a:ext>
              </a:extLst>
            </p:cNvPr>
            <p:cNvSpPr/>
            <p:nvPr/>
          </p:nvSpPr>
          <p:spPr>
            <a:xfrm>
              <a:off x="2782955" y="1097626"/>
              <a:ext cx="1833429" cy="449810"/>
            </a:xfrm>
            <a:prstGeom prst="rect">
              <a:avLst/>
            </a:prstGeom>
            <a:noFill/>
            <a:ln>
              <a:noFill/>
            </a:ln>
          </p:spPr>
          <p:txBody>
            <a:bodyPr spcFirstLastPara="1" wrap="square" lIns="68575" tIns="34275" rIns="68575" bIns="34275" anchor="b"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iscoSansTT ExtraLight"/>
                  <a:ea typeface="Arial"/>
                  <a:cs typeface="Arial"/>
                  <a:sym typeface="Arial"/>
                </a:rPr>
                <a:t>Secure web </a:t>
              </a:r>
              <a:endParaRPr kumimoji="0" sz="1600" b="0" i="0" u="none" strike="noStrike" kern="1200" cap="none" spc="0" normalizeH="0" baseline="0" noProof="0" dirty="0">
                <a:ln>
                  <a:noFill/>
                </a:ln>
                <a:effectLst/>
                <a:uLnTx/>
                <a:uFillTx/>
                <a:latin typeface="CiscoSansTT ExtraLight"/>
                <a:ea typeface="ＭＳ Ｐゴシック"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iscoSansTT ExtraLight"/>
                  <a:ea typeface="ＭＳ Ｐゴシック" charset="0"/>
                </a:rPr>
                <a:t>Gateway (SWG)</a:t>
              </a:r>
              <a:endParaRPr kumimoji="0" sz="1600" b="0" i="0" u="none" strike="noStrike" kern="1200" cap="none" spc="0" normalizeH="0" baseline="0" noProof="0" dirty="0">
                <a:ln>
                  <a:noFill/>
                </a:ln>
                <a:effectLst/>
                <a:uLnTx/>
                <a:uFillTx/>
                <a:latin typeface="CiscoSansTT ExtraLight"/>
                <a:ea typeface="ＭＳ Ｐゴシック" charset="0"/>
              </a:endParaRPr>
            </a:p>
          </p:txBody>
        </p:sp>
        <p:sp>
          <p:nvSpPr>
            <p:cNvPr id="118" name="Google Shape;1944;p310">
              <a:extLst>
                <a:ext uri="{FF2B5EF4-FFF2-40B4-BE49-F238E27FC236}">
                  <a16:creationId xmlns:a16="http://schemas.microsoft.com/office/drawing/2014/main" id="{00C93D9F-C050-460E-AC92-68D30257FFAC}"/>
                </a:ext>
              </a:extLst>
            </p:cNvPr>
            <p:cNvSpPr/>
            <p:nvPr/>
          </p:nvSpPr>
          <p:spPr>
            <a:xfrm>
              <a:off x="4840000" y="543050"/>
              <a:ext cx="2477003" cy="442396"/>
            </a:xfrm>
            <a:prstGeom prst="rect">
              <a:avLst/>
            </a:prstGeom>
            <a:noFill/>
            <a:ln>
              <a:noFill/>
            </a:ln>
          </p:spPr>
          <p:txBody>
            <a:bodyPr spcFirstLastPara="1" wrap="square" lIns="68575" tIns="34275" rIns="68575" bIns="34275" anchor="b"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iscoSansTT ExtraLight"/>
                  <a:ea typeface="Arial"/>
                  <a:cs typeface="Arial"/>
                  <a:sym typeface="Arial"/>
                </a:rPr>
                <a:t>Cloud-delivered firewall</a:t>
              </a:r>
              <a:endParaRPr kumimoji="0" sz="1600" b="0" i="0" u="none" strike="noStrike" kern="1200" cap="none" spc="0" normalizeH="0" baseline="0" noProof="0">
                <a:ln>
                  <a:noFill/>
                </a:ln>
                <a:effectLst/>
                <a:uLnTx/>
                <a:uFillTx/>
                <a:latin typeface="CiscoSansTT ExtraLight"/>
                <a:ea typeface="ＭＳ Ｐゴシック" charset="0"/>
              </a:endParaRPr>
            </a:p>
          </p:txBody>
        </p:sp>
        <p:sp>
          <p:nvSpPr>
            <p:cNvPr id="119" name="Google Shape;1945;p310">
              <a:extLst>
                <a:ext uri="{FF2B5EF4-FFF2-40B4-BE49-F238E27FC236}">
                  <a16:creationId xmlns:a16="http://schemas.microsoft.com/office/drawing/2014/main" id="{44F30EEF-A448-4D64-B0C9-0FBCC672AE85}"/>
                </a:ext>
              </a:extLst>
            </p:cNvPr>
            <p:cNvSpPr/>
            <p:nvPr/>
          </p:nvSpPr>
          <p:spPr>
            <a:xfrm>
              <a:off x="7027065" y="1097625"/>
              <a:ext cx="3035139" cy="430038"/>
            </a:xfrm>
            <a:prstGeom prst="rect">
              <a:avLst/>
            </a:prstGeom>
            <a:noFill/>
            <a:ln>
              <a:noFill/>
            </a:ln>
          </p:spPr>
          <p:txBody>
            <a:bodyPr spcFirstLastPara="1" wrap="square" lIns="68575" tIns="34275" rIns="68575" bIns="34275" anchor="b"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iscoSansTT ExtraLight"/>
                  <a:ea typeface="Arial"/>
                  <a:cs typeface="Arial"/>
                  <a:sym typeface="Arial"/>
                </a:rPr>
                <a:t>Cloud access security broker (CASB)</a:t>
              </a:r>
              <a:endParaRPr kumimoji="0" sz="1600" b="0" i="0" u="none" strike="noStrike" kern="1200" cap="none" spc="0" normalizeH="0" baseline="0" noProof="0">
                <a:ln>
                  <a:noFill/>
                </a:ln>
                <a:effectLst/>
                <a:uLnTx/>
                <a:uFillTx/>
                <a:latin typeface="CiscoSansTT ExtraLight"/>
                <a:ea typeface="ＭＳ Ｐゴシック" charset="0"/>
              </a:endParaRPr>
            </a:p>
          </p:txBody>
        </p:sp>
        <p:sp>
          <p:nvSpPr>
            <p:cNvPr id="120" name="Google Shape;1946;p310">
              <a:extLst>
                <a:ext uri="{FF2B5EF4-FFF2-40B4-BE49-F238E27FC236}">
                  <a16:creationId xmlns:a16="http://schemas.microsoft.com/office/drawing/2014/main" id="{64DDF648-AA28-495F-AC0D-6741F638D038}"/>
                </a:ext>
              </a:extLst>
            </p:cNvPr>
            <p:cNvSpPr/>
            <p:nvPr/>
          </p:nvSpPr>
          <p:spPr>
            <a:xfrm>
              <a:off x="8486739" y="2623286"/>
              <a:ext cx="2837263" cy="736914"/>
            </a:xfrm>
            <a:prstGeom prst="rect">
              <a:avLst/>
            </a:prstGeom>
            <a:noFill/>
            <a:ln>
              <a:noFill/>
            </a:ln>
          </p:spPr>
          <p:txBody>
            <a:bodyPr spcFirstLastPara="1" wrap="square" lIns="68575" tIns="34275" rIns="68575" bIns="34275" anchor="b"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iscoSansTT ExtraLight"/>
                  <a:ea typeface="Arial"/>
                  <a:cs typeface="Arial"/>
                  <a:sym typeface="Arial"/>
                </a:rPr>
                <a:t>Interactive </a:t>
              </a:r>
              <a:endParaRPr kumimoji="0" sz="1600" b="0" i="0" u="none" strike="noStrike" kern="1200" cap="none" spc="0" normalizeH="0" baseline="0" noProof="0">
                <a:ln>
                  <a:noFill/>
                </a:ln>
                <a:effectLst/>
                <a:uLnTx/>
                <a:uFillTx/>
                <a:latin typeface="CiscoSansTT ExtraLight"/>
                <a:ea typeface="ＭＳ Ｐゴシック"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iscoSansTT ExtraLight"/>
                  <a:ea typeface="Arial"/>
                  <a:cs typeface="Arial"/>
                  <a:sym typeface="Arial"/>
                </a:rPr>
                <a:t>threat intel</a:t>
              </a:r>
              <a:endParaRPr kumimoji="0" sz="1600" b="0" i="0" u="none" strike="noStrike" kern="1200" cap="none" spc="0" normalizeH="0" baseline="0" noProof="0">
                <a:ln>
                  <a:noFill/>
                </a:ln>
                <a:effectLst/>
                <a:uLnTx/>
                <a:uFillTx/>
                <a:latin typeface="CiscoSansTT ExtraLight"/>
                <a:ea typeface="ＭＳ Ｐゴシック" charset="0"/>
              </a:endParaRPr>
            </a:p>
          </p:txBody>
        </p:sp>
        <p:grpSp>
          <p:nvGrpSpPr>
            <p:cNvPr id="121" name="Group 120">
              <a:extLst>
                <a:ext uri="{FF2B5EF4-FFF2-40B4-BE49-F238E27FC236}">
                  <a16:creationId xmlns:a16="http://schemas.microsoft.com/office/drawing/2014/main" id="{55356329-23C2-4728-A4FD-EB0ACA0840FC}"/>
                </a:ext>
              </a:extLst>
            </p:cNvPr>
            <p:cNvGrpSpPr/>
            <p:nvPr/>
          </p:nvGrpSpPr>
          <p:grpSpPr>
            <a:xfrm>
              <a:off x="1773299" y="3417046"/>
              <a:ext cx="1004410" cy="1004411"/>
              <a:chOff x="1436477" y="2491086"/>
              <a:chExt cx="731519" cy="731519"/>
            </a:xfrm>
            <a:noFill/>
          </p:grpSpPr>
          <p:sp>
            <p:nvSpPr>
              <p:cNvPr id="122" name="Google Shape;1947;p310">
                <a:extLst>
                  <a:ext uri="{FF2B5EF4-FFF2-40B4-BE49-F238E27FC236}">
                    <a16:creationId xmlns:a16="http://schemas.microsoft.com/office/drawing/2014/main" id="{6528AA6B-3A41-44FE-B35F-464A0CBA0DA0}"/>
                  </a:ext>
                </a:extLst>
              </p:cNvPr>
              <p:cNvSpPr/>
              <p:nvPr/>
            </p:nvSpPr>
            <p:spPr>
              <a:xfrm>
                <a:off x="1436477" y="2491086"/>
                <a:ext cx="731519" cy="731519"/>
              </a:xfrm>
              <a:custGeom>
                <a:avLst/>
                <a:gdLst/>
                <a:ahLst/>
                <a:cxnLst/>
                <a:rect l="l" t="t" r="r" b="b"/>
                <a:pathLst>
                  <a:path w="1891" h="1891" extrusionOk="0">
                    <a:moveTo>
                      <a:pt x="1890" y="945"/>
                    </a:moveTo>
                    <a:cubicBezTo>
                      <a:pt x="1890" y="1118"/>
                      <a:pt x="1851" y="1266"/>
                      <a:pt x="1764" y="1417"/>
                    </a:cubicBezTo>
                    <a:cubicBezTo>
                      <a:pt x="1677" y="1568"/>
                      <a:pt x="1568" y="1676"/>
                      <a:pt x="1418" y="1763"/>
                    </a:cubicBezTo>
                    <a:cubicBezTo>
                      <a:pt x="1267" y="1850"/>
                      <a:pt x="1119" y="1890"/>
                      <a:pt x="945" y="1890"/>
                    </a:cubicBezTo>
                    <a:cubicBezTo>
                      <a:pt x="771" y="1890"/>
                      <a:pt x="622" y="1850"/>
                      <a:pt x="472" y="1763"/>
                    </a:cubicBezTo>
                    <a:cubicBezTo>
                      <a:pt x="321" y="1676"/>
                      <a:pt x="213" y="1568"/>
                      <a:pt x="126" y="1417"/>
                    </a:cubicBezTo>
                    <a:cubicBezTo>
                      <a:pt x="39" y="1266"/>
                      <a:pt x="0" y="1118"/>
                      <a:pt x="0" y="945"/>
                    </a:cubicBezTo>
                    <a:cubicBezTo>
                      <a:pt x="0" y="771"/>
                      <a:pt x="39" y="622"/>
                      <a:pt x="126" y="472"/>
                    </a:cubicBezTo>
                    <a:cubicBezTo>
                      <a:pt x="213" y="321"/>
                      <a:pt x="321" y="213"/>
                      <a:pt x="472" y="126"/>
                    </a:cubicBezTo>
                    <a:cubicBezTo>
                      <a:pt x="622" y="39"/>
                      <a:pt x="771" y="0"/>
                      <a:pt x="945" y="0"/>
                    </a:cubicBezTo>
                    <a:cubicBezTo>
                      <a:pt x="1119" y="0"/>
                      <a:pt x="1267" y="39"/>
                      <a:pt x="1418" y="126"/>
                    </a:cubicBezTo>
                    <a:cubicBezTo>
                      <a:pt x="1568" y="213"/>
                      <a:pt x="1677" y="321"/>
                      <a:pt x="1764" y="472"/>
                    </a:cubicBezTo>
                    <a:cubicBezTo>
                      <a:pt x="1851" y="622"/>
                      <a:pt x="1890" y="771"/>
                      <a:pt x="1890" y="945"/>
                    </a:cubicBezTo>
                  </a:path>
                </a:pathLst>
              </a:custGeom>
              <a:solidFill>
                <a:schemeClr val="bg2"/>
              </a:solidFill>
              <a:ln w="19050">
                <a:solidFill>
                  <a:schemeClr val="accent1"/>
                </a:solid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nvGrpSpPr>
              <p:cNvPr id="123" name="Google Shape;1948;p310">
                <a:extLst>
                  <a:ext uri="{FF2B5EF4-FFF2-40B4-BE49-F238E27FC236}">
                    <a16:creationId xmlns:a16="http://schemas.microsoft.com/office/drawing/2014/main" id="{4D274A7E-C6C2-4955-AFB4-484F9EF700FD}"/>
                  </a:ext>
                </a:extLst>
              </p:cNvPr>
              <p:cNvGrpSpPr/>
              <p:nvPr/>
            </p:nvGrpSpPr>
            <p:grpSpPr>
              <a:xfrm>
                <a:off x="1555349" y="2610364"/>
                <a:ext cx="493774" cy="492962"/>
                <a:chOff x="1555349" y="2487941"/>
                <a:chExt cx="493774" cy="492962"/>
              </a:xfrm>
              <a:grpFill/>
            </p:grpSpPr>
            <p:sp>
              <p:nvSpPr>
                <p:cNvPr id="124" name="Google Shape;1949;p310">
                  <a:extLst>
                    <a:ext uri="{FF2B5EF4-FFF2-40B4-BE49-F238E27FC236}">
                      <a16:creationId xmlns:a16="http://schemas.microsoft.com/office/drawing/2014/main" id="{965F1B36-E89E-4D3C-AE73-B2A0C95C001A}"/>
                    </a:ext>
                  </a:extLst>
                </p:cNvPr>
                <p:cNvSpPr/>
                <p:nvPr/>
              </p:nvSpPr>
              <p:spPr>
                <a:xfrm>
                  <a:off x="1555349" y="2487941"/>
                  <a:ext cx="493774" cy="492962"/>
                </a:xfrm>
                <a:custGeom>
                  <a:avLst/>
                  <a:gdLst/>
                  <a:ahLst/>
                  <a:cxnLst/>
                  <a:rect l="l" t="t" r="r" b="b"/>
                  <a:pathLst>
                    <a:path w="1912" h="1911" extrusionOk="0">
                      <a:moveTo>
                        <a:pt x="1911" y="955"/>
                      </a:moveTo>
                      <a:cubicBezTo>
                        <a:pt x="1911" y="1131"/>
                        <a:pt x="1871" y="1279"/>
                        <a:pt x="1783" y="1432"/>
                      </a:cubicBezTo>
                      <a:cubicBezTo>
                        <a:pt x="1695" y="1584"/>
                        <a:pt x="1585" y="1694"/>
                        <a:pt x="1433" y="1782"/>
                      </a:cubicBezTo>
                      <a:cubicBezTo>
                        <a:pt x="1281" y="1870"/>
                        <a:pt x="1131" y="1910"/>
                        <a:pt x="955" y="1910"/>
                      </a:cubicBezTo>
                      <a:cubicBezTo>
                        <a:pt x="779" y="1910"/>
                        <a:pt x="631" y="1870"/>
                        <a:pt x="478" y="1782"/>
                      </a:cubicBezTo>
                      <a:cubicBezTo>
                        <a:pt x="326" y="1694"/>
                        <a:pt x="216" y="1584"/>
                        <a:pt x="128" y="1432"/>
                      </a:cubicBezTo>
                      <a:cubicBezTo>
                        <a:pt x="40" y="1279"/>
                        <a:pt x="0" y="1131"/>
                        <a:pt x="0" y="955"/>
                      </a:cubicBezTo>
                      <a:cubicBezTo>
                        <a:pt x="0" y="779"/>
                        <a:pt x="40" y="629"/>
                        <a:pt x="128" y="477"/>
                      </a:cubicBezTo>
                      <a:cubicBezTo>
                        <a:pt x="216" y="325"/>
                        <a:pt x="326" y="215"/>
                        <a:pt x="478" y="128"/>
                      </a:cubicBezTo>
                      <a:cubicBezTo>
                        <a:pt x="631" y="40"/>
                        <a:pt x="779" y="0"/>
                        <a:pt x="955" y="0"/>
                      </a:cubicBezTo>
                      <a:cubicBezTo>
                        <a:pt x="1131" y="0"/>
                        <a:pt x="1281" y="40"/>
                        <a:pt x="1433" y="128"/>
                      </a:cubicBezTo>
                      <a:cubicBezTo>
                        <a:pt x="1585" y="215"/>
                        <a:pt x="1695" y="325"/>
                        <a:pt x="1783" y="477"/>
                      </a:cubicBezTo>
                      <a:cubicBezTo>
                        <a:pt x="1871" y="629"/>
                        <a:pt x="1911" y="779"/>
                        <a:pt x="1911" y="955"/>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25" name="Google Shape;1950;p310">
                  <a:extLst>
                    <a:ext uri="{FF2B5EF4-FFF2-40B4-BE49-F238E27FC236}">
                      <a16:creationId xmlns:a16="http://schemas.microsoft.com/office/drawing/2014/main" id="{10885F5B-E733-40DA-8055-04275E5C8E8D}"/>
                    </a:ext>
                  </a:extLst>
                </p:cNvPr>
                <p:cNvSpPr/>
                <p:nvPr/>
              </p:nvSpPr>
              <p:spPr>
                <a:xfrm>
                  <a:off x="1729200" y="2502382"/>
                  <a:ext cx="8989" cy="47195"/>
                </a:xfrm>
                <a:custGeom>
                  <a:avLst/>
                  <a:gdLst/>
                  <a:ahLst/>
                  <a:cxnLst/>
                  <a:rect l="l" t="t" r="r" b="b"/>
                  <a:pathLst>
                    <a:path w="35" h="184" extrusionOk="0">
                      <a:moveTo>
                        <a:pt x="34" y="183"/>
                      </a:moveTo>
                      <a:cubicBezTo>
                        <a:pt x="17" y="124"/>
                        <a:pt x="5" y="63"/>
                        <a:pt x="0" y="0"/>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26" name="Google Shape;1951;p310">
                  <a:extLst>
                    <a:ext uri="{FF2B5EF4-FFF2-40B4-BE49-F238E27FC236}">
                      <a16:creationId xmlns:a16="http://schemas.microsoft.com/office/drawing/2014/main" id="{10739E80-9A4D-4BD1-BC9C-44B1B17ADCF7}"/>
                    </a:ext>
                  </a:extLst>
                </p:cNvPr>
                <p:cNvSpPr/>
                <p:nvPr/>
              </p:nvSpPr>
              <p:spPr>
                <a:xfrm>
                  <a:off x="1775272" y="2624864"/>
                  <a:ext cx="148326" cy="97761"/>
                </a:xfrm>
                <a:custGeom>
                  <a:avLst/>
                  <a:gdLst/>
                  <a:ahLst/>
                  <a:cxnLst/>
                  <a:rect l="l" t="t" r="r" b="b"/>
                  <a:pathLst>
                    <a:path w="582" h="383" extrusionOk="0">
                      <a:moveTo>
                        <a:pt x="581" y="382"/>
                      </a:moveTo>
                      <a:cubicBezTo>
                        <a:pt x="344" y="334"/>
                        <a:pt x="137" y="189"/>
                        <a:pt x="0" y="0"/>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27" name="Google Shape;1952;p310">
                  <a:extLst>
                    <a:ext uri="{FF2B5EF4-FFF2-40B4-BE49-F238E27FC236}">
                      <a16:creationId xmlns:a16="http://schemas.microsoft.com/office/drawing/2014/main" id="{3668600B-FD7D-43FC-BA72-651096F9AA1D}"/>
                    </a:ext>
                  </a:extLst>
                </p:cNvPr>
                <p:cNvSpPr/>
                <p:nvPr/>
              </p:nvSpPr>
              <p:spPr>
                <a:xfrm>
                  <a:off x="2007874" y="2711389"/>
                  <a:ext cx="37082" cy="11237"/>
                </a:xfrm>
                <a:custGeom>
                  <a:avLst/>
                  <a:gdLst/>
                  <a:ahLst/>
                  <a:cxnLst/>
                  <a:rect l="l" t="t" r="r" b="b"/>
                  <a:pathLst>
                    <a:path w="145" h="44" extrusionOk="0">
                      <a:moveTo>
                        <a:pt x="144" y="0"/>
                      </a:moveTo>
                      <a:cubicBezTo>
                        <a:pt x="95" y="17"/>
                        <a:pt x="53" y="35"/>
                        <a:pt x="0" y="43"/>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28" name="Google Shape;1953;p310">
                  <a:extLst>
                    <a:ext uri="{FF2B5EF4-FFF2-40B4-BE49-F238E27FC236}">
                      <a16:creationId xmlns:a16="http://schemas.microsoft.com/office/drawing/2014/main" id="{7B6EDDA8-0AE6-493B-A1D6-55676C5611C3}"/>
                    </a:ext>
                  </a:extLst>
                </p:cNvPr>
                <p:cNvSpPr/>
                <p:nvPr/>
              </p:nvSpPr>
              <p:spPr>
                <a:xfrm>
                  <a:off x="1744932" y="2865334"/>
                  <a:ext cx="130347" cy="105627"/>
                </a:xfrm>
                <a:custGeom>
                  <a:avLst/>
                  <a:gdLst/>
                  <a:ahLst/>
                  <a:cxnLst/>
                  <a:rect l="l" t="t" r="r" b="b"/>
                  <a:pathLst>
                    <a:path w="511" h="416" extrusionOk="0">
                      <a:moveTo>
                        <a:pt x="510" y="0"/>
                      </a:moveTo>
                      <a:cubicBezTo>
                        <a:pt x="363" y="167"/>
                        <a:pt x="191" y="307"/>
                        <a:pt x="0" y="415"/>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29" name="Google Shape;1954;p310">
                  <a:extLst>
                    <a:ext uri="{FF2B5EF4-FFF2-40B4-BE49-F238E27FC236}">
                      <a16:creationId xmlns:a16="http://schemas.microsoft.com/office/drawing/2014/main" id="{DE233593-B4AA-4E0C-931F-0836EA776433}"/>
                    </a:ext>
                  </a:extLst>
                </p:cNvPr>
                <p:cNvSpPr/>
                <p:nvPr/>
              </p:nvSpPr>
              <p:spPr>
                <a:xfrm>
                  <a:off x="1914609" y="2760831"/>
                  <a:ext cx="31463" cy="55060"/>
                </a:xfrm>
                <a:custGeom>
                  <a:avLst/>
                  <a:gdLst/>
                  <a:ahLst/>
                  <a:cxnLst/>
                  <a:rect l="l" t="t" r="r" b="b"/>
                  <a:pathLst>
                    <a:path w="125" h="217" extrusionOk="0">
                      <a:moveTo>
                        <a:pt x="124" y="0"/>
                      </a:moveTo>
                      <a:cubicBezTo>
                        <a:pt x="86" y="73"/>
                        <a:pt x="45" y="149"/>
                        <a:pt x="0" y="216"/>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0" name="Google Shape;1955;p310">
                  <a:extLst>
                    <a:ext uri="{FF2B5EF4-FFF2-40B4-BE49-F238E27FC236}">
                      <a16:creationId xmlns:a16="http://schemas.microsoft.com/office/drawing/2014/main" id="{AD396B48-9F87-404B-AB59-51F4B95E8B29}"/>
                    </a:ext>
                  </a:extLst>
                </p:cNvPr>
                <p:cNvSpPr/>
                <p:nvPr/>
              </p:nvSpPr>
              <p:spPr>
                <a:xfrm>
                  <a:off x="1978658" y="2591153"/>
                  <a:ext cx="20226" cy="92143"/>
                </a:xfrm>
                <a:custGeom>
                  <a:avLst/>
                  <a:gdLst/>
                  <a:ahLst/>
                  <a:cxnLst/>
                  <a:rect l="l" t="t" r="r" b="b"/>
                  <a:pathLst>
                    <a:path w="78" h="360" extrusionOk="0">
                      <a:moveTo>
                        <a:pt x="77" y="0"/>
                      </a:moveTo>
                      <a:cubicBezTo>
                        <a:pt x="62" y="121"/>
                        <a:pt x="38" y="239"/>
                        <a:pt x="0" y="359"/>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1" name="Google Shape;1956;p310">
                  <a:extLst>
                    <a:ext uri="{FF2B5EF4-FFF2-40B4-BE49-F238E27FC236}">
                      <a16:creationId xmlns:a16="http://schemas.microsoft.com/office/drawing/2014/main" id="{958258D0-A1AA-4AC5-9414-016B51038AEA}"/>
                    </a:ext>
                  </a:extLst>
                </p:cNvPr>
                <p:cNvSpPr/>
                <p:nvPr/>
              </p:nvSpPr>
              <p:spPr>
                <a:xfrm>
                  <a:off x="1573008" y="2818139"/>
                  <a:ext cx="55060" cy="13484"/>
                </a:xfrm>
                <a:custGeom>
                  <a:avLst/>
                  <a:gdLst/>
                  <a:ahLst/>
                  <a:cxnLst/>
                  <a:rect l="l" t="t" r="r" b="b"/>
                  <a:pathLst>
                    <a:path w="217" h="54" extrusionOk="0">
                      <a:moveTo>
                        <a:pt x="216" y="53"/>
                      </a:moveTo>
                      <a:cubicBezTo>
                        <a:pt x="149" y="38"/>
                        <a:pt x="63" y="20"/>
                        <a:pt x="0" y="0"/>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2" name="Google Shape;1957;p310">
                  <a:extLst>
                    <a:ext uri="{FF2B5EF4-FFF2-40B4-BE49-F238E27FC236}">
                      <a16:creationId xmlns:a16="http://schemas.microsoft.com/office/drawing/2014/main" id="{8622F341-2BD2-4561-9B66-5D9A384B4D65}"/>
                    </a:ext>
                  </a:extLst>
                </p:cNvPr>
                <p:cNvSpPr/>
                <p:nvPr/>
              </p:nvSpPr>
              <p:spPr>
                <a:xfrm>
                  <a:off x="1668521" y="2840613"/>
                  <a:ext cx="101132" cy="8990"/>
                </a:xfrm>
                <a:custGeom>
                  <a:avLst/>
                  <a:gdLst/>
                  <a:ahLst/>
                  <a:cxnLst/>
                  <a:rect l="l" t="t" r="r" b="b"/>
                  <a:pathLst>
                    <a:path w="399" h="37" extrusionOk="0">
                      <a:moveTo>
                        <a:pt x="398" y="36"/>
                      </a:moveTo>
                      <a:cubicBezTo>
                        <a:pt x="259" y="31"/>
                        <a:pt x="127" y="22"/>
                        <a:pt x="0" y="0"/>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3" name="Google Shape;1958;p310">
                  <a:extLst>
                    <a:ext uri="{FF2B5EF4-FFF2-40B4-BE49-F238E27FC236}">
                      <a16:creationId xmlns:a16="http://schemas.microsoft.com/office/drawing/2014/main" id="{668FE48C-7156-4A3E-9542-04309A54C858}"/>
                    </a:ext>
                  </a:extLst>
                </p:cNvPr>
                <p:cNvSpPr/>
                <p:nvPr/>
              </p:nvSpPr>
              <p:spPr>
                <a:xfrm>
                  <a:off x="1833703" y="2848479"/>
                  <a:ext cx="31463" cy="1123"/>
                </a:xfrm>
                <a:custGeom>
                  <a:avLst/>
                  <a:gdLst/>
                  <a:ahLst/>
                  <a:cxnLst/>
                  <a:rect l="l" t="t" r="r" b="b"/>
                  <a:pathLst>
                    <a:path w="123" h="5" extrusionOk="0">
                      <a:moveTo>
                        <a:pt x="122" y="1"/>
                      </a:moveTo>
                      <a:cubicBezTo>
                        <a:pt x="79" y="4"/>
                        <a:pt x="42" y="0"/>
                        <a:pt x="0" y="1"/>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4" name="Google Shape;1959;p310">
                  <a:extLst>
                    <a:ext uri="{FF2B5EF4-FFF2-40B4-BE49-F238E27FC236}">
                      <a16:creationId xmlns:a16="http://schemas.microsoft.com/office/drawing/2014/main" id="{895BD7F2-C4DF-4887-AA60-02E218305463}"/>
                    </a:ext>
                  </a:extLst>
                </p:cNvPr>
                <p:cNvSpPr/>
                <p:nvPr/>
              </p:nvSpPr>
              <p:spPr>
                <a:xfrm>
                  <a:off x="1926969" y="2822634"/>
                  <a:ext cx="102256" cy="17979"/>
                </a:xfrm>
                <a:custGeom>
                  <a:avLst/>
                  <a:gdLst/>
                  <a:ahLst/>
                  <a:cxnLst/>
                  <a:rect l="l" t="t" r="r" b="b"/>
                  <a:pathLst>
                    <a:path w="400" h="72" extrusionOk="0">
                      <a:moveTo>
                        <a:pt x="399" y="0"/>
                      </a:moveTo>
                      <a:cubicBezTo>
                        <a:pt x="267" y="35"/>
                        <a:pt x="133" y="52"/>
                        <a:pt x="0" y="71"/>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5" name="Google Shape;1960;p310">
                  <a:extLst>
                    <a:ext uri="{FF2B5EF4-FFF2-40B4-BE49-F238E27FC236}">
                      <a16:creationId xmlns:a16="http://schemas.microsoft.com/office/drawing/2014/main" id="{A3A91280-E9A4-41C3-90C7-15806AD200BC}"/>
                    </a:ext>
                  </a:extLst>
                </p:cNvPr>
                <p:cNvSpPr/>
                <p:nvPr/>
              </p:nvSpPr>
              <p:spPr>
                <a:xfrm>
                  <a:off x="1643913" y="2555308"/>
                  <a:ext cx="70792" cy="30339"/>
                </a:xfrm>
                <a:custGeom>
                  <a:avLst/>
                  <a:gdLst/>
                  <a:ahLst/>
                  <a:cxnLst/>
                  <a:rect l="l" t="t" r="r" b="b"/>
                  <a:pathLst>
                    <a:path w="280" h="118" extrusionOk="0">
                      <a:moveTo>
                        <a:pt x="279" y="117"/>
                      </a:moveTo>
                      <a:cubicBezTo>
                        <a:pt x="181" y="93"/>
                        <a:pt x="87" y="54"/>
                        <a:pt x="0" y="0"/>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6" name="Google Shape;1961;p310">
                  <a:extLst>
                    <a:ext uri="{FF2B5EF4-FFF2-40B4-BE49-F238E27FC236}">
                      <a16:creationId xmlns:a16="http://schemas.microsoft.com/office/drawing/2014/main" id="{975AD32A-8E9F-4CBC-8741-8114B6E9D503}"/>
                    </a:ext>
                  </a:extLst>
                </p:cNvPr>
                <p:cNvSpPr/>
                <p:nvPr/>
              </p:nvSpPr>
              <p:spPr>
                <a:xfrm>
                  <a:off x="1795498" y="2527103"/>
                  <a:ext cx="135966" cy="61803"/>
                </a:xfrm>
                <a:custGeom>
                  <a:avLst/>
                  <a:gdLst/>
                  <a:ahLst/>
                  <a:cxnLst/>
                  <a:rect l="l" t="t" r="r" b="b"/>
                  <a:pathLst>
                    <a:path w="532" h="242" extrusionOk="0">
                      <a:moveTo>
                        <a:pt x="531" y="0"/>
                      </a:moveTo>
                      <a:cubicBezTo>
                        <a:pt x="385" y="128"/>
                        <a:pt x="196" y="218"/>
                        <a:pt x="0" y="241"/>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7" name="Google Shape;1962;p310">
                  <a:extLst>
                    <a:ext uri="{FF2B5EF4-FFF2-40B4-BE49-F238E27FC236}">
                      <a16:creationId xmlns:a16="http://schemas.microsoft.com/office/drawing/2014/main" id="{3295C591-2495-459C-B43F-5F3171A55068}"/>
                    </a:ext>
                  </a:extLst>
                </p:cNvPr>
                <p:cNvSpPr/>
                <p:nvPr/>
              </p:nvSpPr>
              <p:spPr>
                <a:xfrm>
                  <a:off x="1820219" y="2875447"/>
                  <a:ext cx="48318" cy="93266"/>
                </a:xfrm>
                <a:custGeom>
                  <a:avLst/>
                  <a:gdLst/>
                  <a:ahLst/>
                  <a:cxnLst/>
                  <a:rect l="l" t="t" r="r" b="b"/>
                  <a:pathLst>
                    <a:path w="190" h="364" extrusionOk="0">
                      <a:moveTo>
                        <a:pt x="0" y="0"/>
                      </a:moveTo>
                      <a:cubicBezTo>
                        <a:pt x="68" y="104"/>
                        <a:pt x="149" y="243"/>
                        <a:pt x="189" y="363"/>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8" name="Google Shape;1963;p310">
                  <a:extLst>
                    <a:ext uri="{FF2B5EF4-FFF2-40B4-BE49-F238E27FC236}">
                      <a16:creationId xmlns:a16="http://schemas.microsoft.com/office/drawing/2014/main" id="{E676FC89-5988-4C9B-A8F2-C7CB2EE62FDF}"/>
                    </a:ext>
                  </a:extLst>
                </p:cNvPr>
                <p:cNvSpPr/>
                <p:nvPr/>
              </p:nvSpPr>
              <p:spPr>
                <a:xfrm>
                  <a:off x="1707850" y="2763078"/>
                  <a:ext cx="74163" cy="61803"/>
                </a:xfrm>
                <a:custGeom>
                  <a:avLst/>
                  <a:gdLst/>
                  <a:ahLst/>
                  <a:cxnLst/>
                  <a:rect l="l" t="t" r="r" b="b"/>
                  <a:pathLst>
                    <a:path w="292" h="243" extrusionOk="0">
                      <a:moveTo>
                        <a:pt x="0" y="0"/>
                      </a:moveTo>
                      <a:cubicBezTo>
                        <a:pt x="96" y="60"/>
                        <a:pt x="211" y="162"/>
                        <a:pt x="291" y="242"/>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39" name="Google Shape;1964;p310">
                  <a:extLst>
                    <a:ext uri="{FF2B5EF4-FFF2-40B4-BE49-F238E27FC236}">
                      <a16:creationId xmlns:a16="http://schemas.microsoft.com/office/drawing/2014/main" id="{A0085067-BFCE-4710-9EAA-92275F9F2DB9}"/>
                    </a:ext>
                  </a:extLst>
                </p:cNvPr>
                <p:cNvSpPr/>
                <p:nvPr/>
              </p:nvSpPr>
              <p:spPr>
                <a:xfrm>
                  <a:off x="1559524" y="2709141"/>
                  <a:ext cx="70792" cy="17979"/>
                </a:xfrm>
                <a:custGeom>
                  <a:avLst/>
                  <a:gdLst/>
                  <a:ahLst/>
                  <a:cxnLst/>
                  <a:rect l="l" t="t" r="r" b="b"/>
                  <a:pathLst>
                    <a:path w="276" h="69" extrusionOk="0">
                      <a:moveTo>
                        <a:pt x="0" y="0"/>
                      </a:moveTo>
                      <a:cubicBezTo>
                        <a:pt x="97" y="14"/>
                        <a:pt x="185" y="37"/>
                        <a:pt x="275" y="68"/>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0" name="Google Shape;1965;p310">
                  <a:extLst>
                    <a:ext uri="{FF2B5EF4-FFF2-40B4-BE49-F238E27FC236}">
                      <a16:creationId xmlns:a16="http://schemas.microsoft.com/office/drawing/2014/main" id="{28B1EABB-9965-4F10-A56E-D007CB020602}"/>
                    </a:ext>
                  </a:extLst>
                </p:cNvPr>
                <p:cNvSpPr/>
                <p:nvPr/>
              </p:nvSpPr>
              <p:spPr>
                <a:xfrm>
                  <a:off x="1619079" y="2859716"/>
                  <a:ext cx="21350" cy="34834"/>
                </a:xfrm>
                <a:custGeom>
                  <a:avLst/>
                  <a:gdLst/>
                  <a:ahLst/>
                  <a:cxnLst/>
                  <a:rect l="l" t="t" r="r" b="b"/>
                  <a:pathLst>
                    <a:path w="84" h="137" extrusionOk="0">
                      <a:moveTo>
                        <a:pt x="83" y="0"/>
                      </a:moveTo>
                      <a:cubicBezTo>
                        <a:pt x="60" y="44"/>
                        <a:pt x="29" y="96"/>
                        <a:pt x="0" y="136"/>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1" name="Google Shape;1966;p310">
                  <a:extLst>
                    <a:ext uri="{FF2B5EF4-FFF2-40B4-BE49-F238E27FC236}">
                      <a16:creationId xmlns:a16="http://schemas.microsoft.com/office/drawing/2014/main" id="{349611B5-608E-4399-A322-DD36F9239FED}"/>
                    </a:ext>
                  </a:extLst>
                </p:cNvPr>
                <p:cNvSpPr/>
                <p:nvPr/>
              </p:nvSpPr>
              <p:spPr>
                <a:xfrm>
                  <a:off x="1656161" y="2785552"/>
                  <a:ext cx="7865" cy="34834"/>
                </a:xfrm>
                <a:custGeom>
                  <a:avLst/>
                  <a:gdLst/>
                  <a:ahLst/>
                  <a:cxnLst/>
                  <a:rect l="l" t="t" r="r" b="b"/>
                  <a:pathLst>
                    <a:path w="31" h="138" extrusionOk="0">
                      <a:moveTo>
                        <a:pt x="30" y="0"/>
                      </a:moveTo>
                      <a:cubicBezTo>
                        <a:pt x="23" y="44"/>
                        <a:pt x="12" y="95"/>
                        <a:pt x="0" y="137"/>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2" name="Google Shape;1967;p310">
                  <a:extLst>
                    <a:ext uri="{FF2B5EF4-FFF2-40B4-BE49-F238E27FC236}">
                      <a16:creationId xmlns:a16="http://schemas.microsoft.com/office/drawing/2014/main" id="{2884FD2E-52E3-4579-BF24-9E58A4C497CE}"/>
                    </a:ext>
                  </a:extLst>
                </p:cNvPr>
                <p:cNvSpPr/>
                <p:nvPr/>
              </p:nvSpPr>
              <p:spPr>
                <a:xfrm>
                  <a:off x="1612337" y="2581041"/>
                  <a:ext cx="52814" cy="120234"/>
                </a:xfrm>
                <a:custGeom>
                  <a:avLst/>
                  <a:gdLst/>
                  <a:ahLst/>
                  <a:cxnLst/>
                  <a:rect l="l" t="t" r="r" b="b"/>
                  <a:pathLst>
                    <a:path w="206" h="470" extrusionOk="0">
                      <a:moveTo>
                        <a:pt x="0" y="0"/>
                      </a:moveTo>
                      <a:cubicBezTo>
                        <a:pt x="105" y="134"/>
                        <a:pt x="177" y="294"/>
                        <a:pt x="205" y="469"/>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3" name="Google Shape;1968;p310">
                  <a:extLst>
                    <a:ext uri="{FF2B5EF4-FFF2-40B4-BE49-F238E27FC236}">
                      <a16:creationId xmlns:a16="http://schemas.microsoft.com/office/drawing/2014/main" id="{819A6DF0-51EF-4A94-9494-AB232A249139}"/>
                    </a:ext>
                  </a:extLst>
                </p:cNvPr>
                <p:cNvSpPr/>
                <p:nvPr/>
              </p:nvSpPr>
              <p:spPr>
                <a:xfrm>
                  <a:off x="1711221" y="2546206"/>
                  <a:ext cx="85400" cy="85400"/>
                </a:xfrm>
                <a:custGeom>
                  <a:avLst/>
                  <a:gdLst/>
                  <a:ahLst/>
                  <a:cxnLst/>
                  <a:rect l="l" t="t" r="r" b="b"/>
                  <a:pathLst>
                    <a:path w="333" h="333" extrusionOk="0">
                      <a:moveTo>
                        <a:pt x="332" y="166"/>
                      </a:moveTo>
                      <a:cubicBezTo>
                        <a:pt x="332" y="258"/>
                        <a:pt x="258" y="332"/>
                        <a:pt x="166" y="332"/>
                      </a:cubicBezTo>
                      <a:cubicBezTo>
                        <a:pt x="74" y="332"/>
                        <a:pt x="0" y="258"/>
                        <a:pt x="0" y="166"/>
                      </a:cubicBezTo>
                      <a:cubicBezTo>
                        <a:pt x="0" y="74"/>
                        <a:pt x="74" y="0"/>
                        <a:pt x="166" y="0"/>
                      </a:cubicBezTo>
                      <a:cubicBezTo>
                        <a:pt x="258" y="0"/>
                        <a:pt x="332" y="74"/>
                        <a:pt x="332" y="166"/>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4" name="Google Shape;1969;p310">
                  <a:extLst>
                    <a:ext uri="{FF2B5EF4-FFF2-40B4-BE49-F238E27FC236}">
                      <a16:creationId xmlns:a16="http://schemas.microsoft.com/office/drawing/2014/main" id="{AECCDDB2-1C71-47A7-925D-32491CC6BF14}"/>
                    </a:ext>
                  </a:extLst>
                </p:cNvPr>
                <p:cNvSpPr/>
                <p:nvPr/>
              </p:nvSpPr>
              <p:spPr>
                <a:xfrm>
                  <a:off x="1626945" y="2701275"/>
                  <a:ext cx="85400" cy="85400"/>
                </a:xfrm>
                <a:custGeom>
                  <a:avLst/>
                  <a:gdLst/>
                  <a:ahLst/>
                  <a:cxnLst/>
                  <a:rect l="l" t="t" r="r" b="b"/>
                  <a:pathLst>
                    <a:path w="334" h="333" extrusionOk="0">
                      <a:moveTo>
                        <a:pt x="333" y="166"/>
                      </a:moveTo>
                      <a:cubicBezTo>
                        <a:pt x="333" y="258"/>
                        <a:pt x="259" y="332"/>
                        <a:pt x="167" y="332"/>
                      </a:cubicBezTo>
                      <a:cubicBezTo>
                        <a:pt x="76" y="332"/>
                        <a:pt x="0" y="258"/>
                        <a:pt x="0" y="166"/>
                      </a:cubicBezTo>
                      <a:cubicBezTo>
                        <a:pt x="0" y="74"/>
                        <a:pt x="75" y="0"/>
                        <a:pt x="167" y="0"/>
                      </a:cubicBezTo>
                      <a:cubicBezTo>
                        <a:pt x="258" y="0"/>
                        <a:pt x="333" y="74"/>
                        <a:pt x="333" y="166"/>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5" name="Google Shape;1970;p310">
                  <a:extLst>
                    <a:ext uri="{FF2B5EF4-FFF2-40B4-BE49-F238E27FC236}">
                      <a16:creationId xmlns:a16="http://schemas.microsoft.com/office/drawing/2014/main" id="{F34A695F-88C9-4231-8303-E5C771F2C896}"/>
                    </a:ext>
                  </a:extLst>
                </p:cNvPr>
                <p:cNvSpPr/>
                <p:nvPr/>
              </p:nvSpPr>
              <p:spPr>
                <a:xfrm>
                  <a:off x="1626945" y="2819263"/>
                  <a:ext cx="42700" cy="42700"/>
                </a:xfrm>
                <a:custGeom>
                  <a:avLst/>
                  <a:gdLst/>
                  <a:ahLst/>
                  <a:cxnLst/>
                  <a:rect l="l" t="t" r="r" b="b"/>
                  <a:pathLst>
                    <a:path w="168" h="167" extrusionOk="0">
                      <a:moveTo>
                        <a:pt x="167" y="83"/>
                      </a:moveTo>
                      <a:cubicBezTo>
                        <a:pt x="167" y="129"/>
                        <a:pt x="129" y="166"/>
                        <a:pt x="83" y="166"/>
                      </a:cubicBezTo>
                      <a:cubicBezTo>
                        <a:pt x="38" y="166"/>
                        <a:pt x="0" y="129"/>
                        <a:pt x="0" y="83"/>
                      </a:cubicBezTo>
                      <a:cubicBezTo>
                        <a:pt x="0" y="37"/>
                        <a:pt x="38" y="0"/>
                        <a:pt x="83" y="0"/>
                      </a:cubicBezTo>
                      <a:cubicBezTo>
                        <a:pt x="129" y="0"/>
                        <a:pt x="167" y="37"/>
                        <a:pt x="167" y="83"/>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6" name="Google Shape;1971;p310">
                  <a:extLst>
                    <a:ext uri="{FF2B5EF4-FFF2-40B4-BE49-F238E27FC236}">
                      <a16:creationId xmlns:a16="http://schemas.microsoft.com/office/drawing/2014/main" id="{6236D8B7-1B83-4965-A936-CA8C0BA270F9}"/>
                    </a:ext>
                  </a:extLst>
                </p:cNvPr>
                <p:cNvSpPr/>
                <p:nvPr/>
              </p:nvSpPr>
              <p:spPr>
                <a:xfrm>
                  <a:off x="1770777" y="2818139"/>
                  <a:ext cx="64050" cy="64051"/>
                </a:xfrm>
                <a:custGeom>
                  <a:avLst/>
                  <a:gdLst/>
                  <a:ahLst/>
                  <a:cxnLst/>
                  <a:rect l="l" t="t" r="r" b="b"/>
                  <a:pathLst>
                    <a:path w="250" h="250" extrusionOk="0">
                      <a:moveTo>
                        <a:pt x="249" y="124"/>
                      </a:moveTo>
                      <a:cubicBezTo>
                        <a:pt x="249" y="193"/>
                        <a:pt x="193" y="249"/>
                        <a:pt x="124" y="249"/>
                      </a:cubicBezTo>
                      <a:cubicBezTo>
                        <a:pt x="55" y="249"/>
                        <a:pt x="0" y="192"/>
                        <a:pt x="0" y="124"/>
                      </a:cubicBezTo>
                      <a:cubicBezTo>
                        <a:pt x="0" y="55"/>
                        <a:pt x="55" y="0"/>
                        <a:pt x="124" y="0"/>
                      </a:cubicBezTo>
                      <a:cubicBezTo>
                        <a:pt x="193" y="0"/>
                        <a:pt x="249" y="55"/>
                        <a:pt x="249" y="124"/>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7" name="Google Shape;1972;p310">
                  <a:extLst>
                    <a:ext uri="{FF2B5EF4-FFF2-40B4-BE49-F238E27FC236}">
                      <a16:creationId xmlns:a16="http://schemas.microsoft.com/office/drawing/2014/main" id="{0A80367B-9844-4007-AB5E-14C06E9B7DFA}"/>
                    </a:ext>
                  </a:extLst>
                </p:cNvPr>
                <p:cNvSpPr/>
                <p:nvPr/>
              </p:nvSpPr>
              <p:spPr>
                <a:xfrm>
                  <a:off x="1864042" y="2809149"/>
                  <a:ext cx="64050" cy="64051"/>
                </a:xfrm>
                <a:custGeom>
                  <a:avLst/>
                  <a:gdLst/>
                  <a:ahLst/>
                  <a:cxnLst/>
                  <a:rect l="l" t="t" r="r" b="b"/>
                  <a:pathLst>
                    <a:path w="250" h="250" extrusionOk="0">
                      <a:moveTo>
                        <a:pt x="249" y="125"/>
                      </a:moveTo>
                      <a:cubicBezTo>
                        <a:pt x="249" y="194"/>
                        <a:pt x="193" y="249"/>
                        <a:pt x="124" y="249"/>
                      </a:cubicBezTo>
                      <a:cubicBezTo>
                        <a:pt x="55" y="249"/>
                        <a:pt x="0" y="194"/>
                        <a:pt x="0" y="125"/>
                      </a:cubicBezTo>
                      <a:cubicBezTo>
                        <a:pt x="0" y="56"/>
                        <a:pt x="55" y="0"/>
                        <a:pt x="124" y="0"/>
                      </a:cubicBezTo>
                      <a:cubicBezTo>
                        <a:pt x="193" y="0"/>
                        <a:pt x="249" y="56"/>
                        <a:pt x="249" y="125"/>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48" name="Google Shape;1973;p310">
                  <a:extLst>
                    <a:ext uri="{FF2B5EF4-FFF2-40B4-BE49-F238E27FC236}">
                      <a16:creationId xmlns:a16="http://schemas.microsoft.com/office/drawing/2014/main" id="{F42B516B-F019-4618-89CE-06803052F0BB}"/>
                    </a:ext>
                  </a:extLst>
                </p:cNvPr>
                <p:cNvSpPr/>
                <p:nvPr/>
              </p:nvSpPr>
              <p:spPr>
                <a:xfrm>
                  <a:off x="1922474" y="2679925"/>
                  <a:ext cx="85400" cy="85400"/>
                </a:xfrm>
                <a:custGeom>
                  <a:avLst/>
                  <a:gdLst/>
                  <a:ahLst/>
                  <a:cxnLst/>
                  <a:rect l="l" t="t" r="r" b="b"/>
                  <a:pathLst>
                    <a:path w="334" h="333" extrusionOk="0">
                      <a:moveTo>
                        <a:pt x="333" y="166"/>
                      </a:moveTo>
                      <a:cubicBezTo>
                        <a:pt x="333" y="258"/>
                        <a:pt x="258" y="332"/>
                        <a:pt x="166" y="332"/>
                      </a:cubicBezTo>
                      <a:cubicBezTo>
                        <a:pt x="75" y="332"/>
                        <a:pt x="0" y="258"/>
                        <a:pt x="0" y="166"/>
                      </a:cubicBezTo>
                      <a:cubicBezTo>
                        <a:pt x="0" y="74"/>
                        <a:pt x="75" y="0"/>
                        <a:pt x="166" y="0"/>
                      </a:cubicBezTo>
                      <a:cubicBezTo>
                        <a:pt x="258" y="0"/>
                        <a:pt x="333" y="74"/>
                        <a:pt x="333" y="166"/>
                      </a:cubicBezTo>
                    </a:path>
                  </a:pathLst>
                </a:custGeom>
                <a:grp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grpSp>
        <p:grpSp>
          <p:nvGrpSpPr>
            <p:cNvPr id="149" name="Group 148">
              <a:extLst>
                <a:ext uri="{FF2B5EF4-FFF2-40B4-BE49-F238E27FC236}">
                  <a16:creationId xmlns:a16="http://schemas.microsoft.com/office/drawing/2014/main" id="{D81B272D-2F69-421E-9D5B-6593111177B8}"/>
                </a:ext>
              </a:extLst>
            </p:cNvPr>
            <p:cNvGrpSpPr/>
            <p:nvPr/>
          </p:nvGrpSpPr>
          <p:grpSpPr>
            <a:xfrm>
              <a:off x="3205231" y="1614536"/>
              <a:ext cx="1004406" cy="1004406"/>
              <a:chOff x="2479364" y="1231186"/>
              <a:chExt cx="731516" cy="731516"/>
            </a:xfrm>
          </p:grpSpPr>
          <p:sp>
            <p:nvSpPr>
              <p:cNvPr id="150" name="Google Shape;1974;p310">
                <a:extLst>
                  <a:ext uri="{FF2B5EF4-FFF2-40B4-BE49-F238E27FC236}">
                    <a16:creationId xmlns:a16="http://schemas.microsoft.com/office/drawing/2014/main" id="{CD1CD480-B15B-4715-AFD7-99C51D53DE3A}"/>
                  </a:ext>
                </a:extLst>
              </p:cNvPr>
              <p:cNvSpPr/>
              <p:nvPr/>
            </p:nvSpPr>
            <p:spPr>
              <a:xfrm>
                <a:off x="2479364" y="1231186"/>
                <a:ext cx="731516" cy="731516"/>
              </a:xfrm>
              <a:custGeom>
                <a:avLst/>
                <a:gdLst/>
                <a:ahLst/>
                <a:cxnLst/>
                <a:rect l="l" t="t" r="r" b="b"/>
                <a:pathLst>
                  <a:path w="3814" h="3814" extrusionOk="0">
                    <a:moveTo>
                      <a:pt x="3813" y="1906"/>
                    </a:moveTo>
                    <a:cubicBezTo>
                      <a:pt x="3813" y="2257"/>
                      <a:pt x="3734" y="2557"/>
                      <a:pt x="3558" y="2860"/>
                    </a:cubicBezTo>
                    <a:cubicBezTo>
                      <a:pt x="3383" y="3164"/>
                      <a:pt x="3164" y="3382"/>
                      <a:pt x="2860" y="3557"/>
                    </a:cubicBezTo>
                    <a:cubicBezTo>
                      <a:pt x="2556" y="3733"/>
                      <a:pt x="2257" y="3813"/>
                      <a:pt x="1906" y="3813"/>
                    </a:cubicBezTo>
                    <a:cubicBezTo>
                      <a:pt x="1555" y="3813"/>
                      <a:pt x="1257" y="3733"/>
                      <a:pt x="953" y="3557"/>
                    </a:cubicBezTo>
                    <a:cubicBezTo>
                      <a:pt x="649" y="3382"/>
                      <a:pt x="431" y="3164"/>
                      <a:pt x="255" y="2860"/>
                    </a:cubicBezTo>
                    <a:cubicBezTo>
                      <a:pt x="80" y="2557"/>
                      <a:pt x="0" y="2257"/>
                      <a:pt x="0" y="1906"/>
                    </a:cubicBezTo>
                    <a:cubicBezTo>
                      <a:pt x="0" y="1555"/>
                      <a:pt x="80" y="1257"/>
                      <a:pt x="255" y="953"/>
                    </a:cubicBezTo>
                    <a:cubicBezTo>
                      <a:pt x="431" y="649"/>
                      <a:pt x="649" y="431"/>
                      <a:pt x="953" y="255"/>
                    </a:cubicBezTo>
                    <a:cubicBezTo>
                      <a:pt x="1257" y="80"/>
                      <a:pt x="1555" y="0"/>
                      <a:pt x="1906" y="0"/>
                    </a:cubicBezTo>
                    <a:cubicBezTo>
                      <a:pt x="2257" y="0"/>
                      <a:pt x="2556" y="80"/>
                      <a:pt x="2860" y="255"/>
                    </a:cubicBezTo>
                    <a:cubicBezTo>
                      <a:pt x="3164" y="431"/>
                      <a:pt x="3383" y="649"/>
                      <a:pt x="3558" y="953"/>
                    </a:cubicBezTo>
                    <a:cubicBezTo>
                      <a:pt x="3734" y="1257"/>
                      <a:pt x="3813" y="1555"/>
                      <a:pt x="3813" y="1906"/>
                    </a:cubicBezTo>
                  </a:path>
                </a:pathLst>
              </a:custGeom>
              <a:solidFill>
                <a:schemeClr val="bg2"/>
              </a:solidFill>
              <a:ln w="19050">
                <a:solidFill>
                  <a:schemeClr val="accent1"/>
                </a:solid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grpSp>
            <p:nvGrpSpPr>
              <p:cNvPr id="151" name="Google Shape;1975;p310">
                <a:extLst>
                  <a:ext uri="{FF2B5EF4-FFF2-40B4-BE49-F238E27FC236}">
                    <a16:creationId xmlns:a16="http://schemas.microsoft.com/office/drawing/2014/main" id="{0107A6E1-8A5F-469C-BE08-D215C0BE5190}"/>
                  </a:ext>
                </a:extLst>
              </p:cNvPr>
              <p:cNvGrpSpPr/>
              <p:nvPr/>
            </p:nvGrpSpPr>
            <p:grpSpPr>
              <a:xfrm>
                <a:off x="2679001" y="1328644"/>
                <a:ext cx="332374" cy="536602"/>
                <a:chOff x="4226085" y="-338540"/>
                <a:chExt cx="361866" cy="584216"/>
              </a:xfrm>
            </p:grpSpPr>
            <p:sp>
              <p:nvSpPr>
                <p:cNvPr id="152" name="Google Shape;1976;p310">
                  <a:extLst>
                    <a:ext uri="{FF2B5EF4-FFF2-40B4-BE49-F238E27FC236}">
                      <a16:creationId xmlns:a16="http://schemas.microsoft.com/office/drawing/2014/main" id="{D9CB679C-BAD5-4D3D-88B3-CEF68234A335}"/>
                    </a:ext>
                  </a:extLst>
                </p:cNvPr>
                <p:cNvSpPr/>
                <p:nvPr/>
              </p:nvSpPr>
              <p:spPr>
                <a:xfrm>
                  <a:off x="4414373" y="177950"/>
                  <a:ext cx="103693" cy="67723"/>
                </a:xfrm>
                <a:custGeom>
                  <a:avLst/>
                  <a:gdLst/>
                  <a:ahLst/>
                  <a:cxnLst/>
                  <a:rect l="l" t="t" r="r" b="b"/>
                  <a:pathLst>
                    <a:path w="1844" h="1206" extrusionOk="0">
                      <a:moveTo>
                        <a:pt x="1843" y="0"/>
                      </a:moveTo>
                      <a:lnTo>
                        <a:pt x="1205" y="1205"/>
                      </a:lnTo>
                      <a:lnTo>
                        <a:pt x="0" y="570"/>
                      </a:lnTo>
                    </a:path>
                  </a:pathLst>
                </a:custGeom>
                <a:noFill/>
                <a:ln w="19050" cap="rnd" cmpd="sng">
                  <a:solidFill>
                    <a:schemeClr val="accent1"/>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53" name="Google Shape;1977;p310">
                  <a:extLst>
                    <a:ext uri="{FF2B5EF4-FFF2-40B4-BE49-F238E27FC236}">
                      <a16:creationId xmlns:a16="http://schemas.microsoft.com/office/drawing/2014/main" id="{2D7BE655-AA75-4BE0-A596-EB64AD30CD87}"/>
                    </a:ext>
                  </a:extLst>
                </p:cNvPr>
                <p:cNvSpPr/>
                <p:nvPr/>
              </p:nvSpPr>
              <p:spPr>
                <a:xfrm>
                  <a:off x="4226085" y="-208301"/>
                  <a:ext cx="323988" cy="323990"/>
                </a:xfrm>
                <a:custGeom>
                  <a:avLst/>
                  <a:gdLst/>
                  <a:ahLst/>
                  <a:cxnLst/>
                  <a:rect l="l" t="t" r="r" b="b"/>
                  <a:pathLst>
                    <a:path w="5758" h="5757" extrusionOk="0">
                      <a:moveTo>
                        <a:pt x="5757" y="2878"/>
                      </a:moveTo>
                      <a:cubicBezTo>
                        <a:pt x="5757" y="4469"/>
                        <a:pt x="4468" y="5756"/>
                        <a:pt x="2879" y="5756"/>
                      </a:cubicBezTo>
                      <a:cubicBezTo>
                        <a:pt x="1290" y="5756"/>
                        <a:pt x="0" y="4469"/>
                        <a:pt x="0" y="2878"/>
                      </a:cubicBezTo>
                      <a:cubicBezTo>
                        <a:pt x="0" y="1290"/>
                        <a:pt x="1290" y="0"/>
                        <a:pt x="2879" y="0"/>
                      </a:cubicBezTo>
                      <a:cubicBezTo>
                        <a:pt x="4471" y="0"/>
                        <a:pt x="5757" y="1290"/>
                        <a:pt x="5757" y="2878"/>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cxnSp>
              <p:nvCxnSpPr>
                <p:cNvPr id="154" name="Google Shape;1978;p310">
                  <a:extLst>
                    <a:ext uri="{FF2B5EF4-FFF2-40B4-BE49-F238E27FC236}">
                      <a16:creationId xmlns:a16="http://schemas.microsoft.com/office/drawing/2014/main" id="{26CD49CD-F0D5-4535-A7C1-67063A8905EA}"/>
                    </a:ext>
                  </a:extLst>
                </p:cNvPr>
                <p:cNvCxnSpPr/>
                <p:nvPr/>
              </p:nvCxnSpPr>
              <p:spPr>
                <a:xfrm>
                  <a:off x="4500951" y="70534"/>
                  <a:ext cx="87000" cy="87000"/>
                </a:xfrm>
                <a:prstGeom prst="straightConnector1">
                  <a:avLst/>
                </a:prstGeom>
                <a:noFill/>
                <a:ln w="19050" cap="rnd" cmpd="sng">
                  <a:solidFill>
                    <a:schemeClr val="accent1"/>
                  </a:solidFill>
                  <a:prstDash val="solid"/>
                  <a:round/>
                  <a:headEnd type="none" w="med" len="med"/>
                  <a:tailEnd type="none" w="med" len="med"/>
                </a:ln>
              </p:spPr>
            </p:cxnSp>
            <p:sp>
              <p:nvSpPr>
                <p:cNvPr id="155" name="Google Shape;1979;p310">
                  <a:extLst>
                    <a:ext uri="{FF2B5EF4-FFF2-40B4-BE49-F238E27FC236}">
                      <a16:creationId xmlns:a16="http://schemas.microsoft.com/office/drawing/2014/main" id="{0B720EDF-6B15-49F1-8E3C-63BF8D1D9EC7}"/>
                    </a:ext>
                  </a:extLst>
                </p:cNvPr>
                <p:cNvSpPr/>
                <p:nvPr/>
              </p:nvSpPr>
              <p:spPr>
                <a:xfrm>
                  <a:off x="4454561" y="-338540"/>
                  <a:ext cx="27784" cy="93523"/>
                </a:xfrm>
                <a:custGeom>
                  <a:avLst/>
                  <a:gdLst/>
                  <a:ahLst/>
                  <a:cxnLst/>
                  <a:rect l="l" t="t" r="r" b="b"/>
                  <a:pathLst>
                    <a:path w="492" h="1661" extrusionOk="0">
                      <a:moveTo>
                        <a:pt x="0" y="1660"/>
                      </a:moveTo>
                      <a:cubicBezTo>
                        <a:pt x="133" y="1095"/>
                        <a:pt x="300" y="539"/>
                        <a:pt x="491" y="0"/>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56" name="Google Shape;1980;p310">
                  <a:extLst>
                    <a:ext uri="{FF2B5EF4-FFF2-40B4-BE49-F238E27FC236}">
                      <a16:creationId xmlns:a16="http://schemas.microsoft.com/office/drawing/2014/main" id="{F5B1BCE0-FCE3-4872-A23F-CE77DA7C8B9D}"/>
                    </a:ext>
                  </a:extLst>
                </p:cNvPr>
                <p:cNvSpPr/>
                <p:nvPr/>
              </p:nvSpPr>
              <p:spPr>
                <a:xfrm>
                  <a:off x="4431490" y="-149508"/>
                  <a:ext cx="5954" cy="206144"/>
                </a:xfrm>
                <a:custGeom>
                  <a:avLst/>
                  <a:gdLst/>
                  <a:ahLst/>
                  <a:cxnLst/>
                  <a:rect l="l" t="t" r="r" b="b"/>
                  <a:pathLst>
                    <a:path w="108" h="3663" extrusionOk="0">
                      <a:moveTo>
                        <a:pt x="107" y="3662"/>
                      </a:moveTo>
                      <a:cubicBezTo>
                        <a:pt x="37" y="3061"/>
                        <a:pt x="0" y="2452"/>
                        <a:pt x="0" y="1831"/>
                      </a:cubicBezTo>
                      <a:cubicBezTo>
                        <a:pt x="0" y="1211"/>
                        <a:pt x="37" y="601"/>
                        <a:pt x="107" y="0"/>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57" name="Google Shape;1981;p310">
                  <a:extLst>
                    <a:ext uri="{FF2B5EF4-FFF2-40B4-BE49-F238E27FC236}">
                      <a16:creationId xmlns:a16="http://schemas.microsoft.com/office/drawing/2014/main" id="{3CE65A82-88E4-471C-883C-EAB1C6F5830C}"/>
                    </a:ext>
                  </a:extLst>
                </p:cNvPr>
                <p:cNvSpPr/>
                <p:nvPr/>
              </p:nvSpPr>
              <p:spPr>
                <a:xfrm>
                  <a:off x="4454809" y="153142"/>
                  <a:ext cx="27536" cy="92534"/>
                </a:xfrm>
                <a:custGeom>
                  <a:avLst/>
                  <a:gdLst/>
                  <a:ahLst/>
                  <a:cxnLst/>
                  <a:rect l="l" t="t" r="r" b="b"/>
                  <a:pathLst>
                    <a:path w="489" h="1646" extrusionOk="0">
                      <a:moveTo>
                        <a:pt x="488" y="1645"/>
                      </a:moveTo>
                      <a:cubicBezTo>
                        <a:pt x="297" y="1109"/>
                        <a:pt x="133" y="562"/>
                        <a:pt x="0" y="0"/>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58" name="Google Shape;1982;p310">
                  <a:extLst>
                    <a:ext uri="{FF2B5EF4-FFF2-40B4-BE49-F238E27FC236}">
                      <a16:creationId xmlns:a16="http://schemas.microsoft.com/office/drawing/2014/main" id="{382B9BCC-AF05-40D9-BC76-DA7BD88C7676}"/>
                    </a:ext>
                  </a:extLst>
                </p:cNvPr>
                <p:cNvSpPr/>
                <p:nvPr/>
              </p:nvSpPr>
              <p:spPr>
                <a:xfrm>
                  <a:off x="4258086" y="-338540"/>
                  <a:ext cx="103696" cy="67723"/>
                </a:xfrm>
                <a:custGeom>
                  <a:avLst/>
                  <a:gdLst/>
                  <a:ahLst/>
                  <a:cxnLst/>
                  <a:rect l="l" t="t" r="r" b="b"/>
                  <a:pathLst>
                    <a:path w="1843" h="1206" extrusionOk="0">
                      <a:moveTo>
                        <a:pt x="0" y="1205"/>
                      </a:moveTo>
                      <a:lnTo>
                        <a:pt x="637" y="0"/>
                      </a:lnTo>
                      <a:lnTo>
                        <a:pt x="1842" y="635"/>
                      </a:lnTo>
                    </a:path>
                  </a:pathLst>
                </a:custGeom>
                <a:noFill/>
                <a:ln w="19050" cap="rnd" cmpd="sng">
                  <a:solidFill>
                    <a:schemeClr val="accent1"/>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59" name="Google Shape;1983;p310">
                  <a:extLst>
                    <a:ext uri="{FF2B5EF4-FFF2-40B4-BE49-F238E27FC236}">
                      <a16:creationId xmlns:a16="http://schemas.microsoft.com/office/drawing/2014/main" id="{9E4D2EE1-B120-4877-BDFC-FE8F5E3EE6A7}"/>
                    </a:ext>
                  </a:extLst>
                </p:cNvPr>
                <p:cNvSpPr/>
                <p:nvPr/>
              </p:nvSpPr>
              <p:spPr>
                <a:xfrm>
                  <a:off x="4294057" y="152398"/>
                  <a:ext cx="27784" cy="93275"/>
                </a:xfrm>
                <a:custGeom>
                  <a:avLst/>
                  <a:gdLst/>
                  <a:ahLst/>
                  <a:cxnLst/>
                  <a:rect l="l" t="t" r="r" b="b"/>
                  <a:pathLst>
                    <a:path w="492" h="1660" extrusionOk="0">
                      <a:moveTo>
                        <a:pt x="491" y="0"/>
                      </a:moveTo>
                      <a:cubicBezTo>
                        <a:pt x="359" y="564"/>
                        <a:pt x="192" y="1120"/>
                        <a:pt x="0" y="1659"/>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60" name="Google Shape;1984;p310">
                  <a:extLst>
                    <a:ext uri="{FF2B5EF4-FFF2-40B4-BE49-F238E27FC236}">
                      <a16:creationId xmlns:a16="http://schemas.microsoft.com/office/drawing/2014/main" id="{0CF73DE2-39C6-473E-B7EA-7EB747D57593}"/>
                    </a:ext>
                  </a:extLst>
                </p:cNvPr>
                <p:cNvSpPr/>
                <p:nvPr/>
              </p:nvSpPr>
              <p:spPr>
                <a:xfrm>
                  <a:off x="4338710" y="-149508"/>
                  <a:ext cx="6202" cy="206144"/>
                </a:xfrm>
                <a:custGeom>
                  <a:avLst/>
                  <a:gdLst/>
                  <a:ahLst/>
                  <a:cxnLst/>
                  <a:rect l="l" t="t" r="r" b="b"/>
                  <a:pathLst>
                    <a:path w="109" h="3663" extrusionOk="0">
                      <a:moveTo>
                        <a:pt x="0" y="0"/>
                      </a:moveTo>
                      <a:cubicBezTo>
                        <a:pt x="71" y="601"/>
                        <a:pt x="108" y="1211"/>
                        <a:pt x="108" y="1831"/>
                      </a:cubicBezTo>
                      <a:cubicBezTo>
                        <a:pt x="108" y="2452"/>
                        <a:pt x="71" y="3061"/>
                        <a:pt x="0" y="3662"/>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61" name="Google Shape;1985;p310">
                  <a:extLst>
                    <a:ext uri="{FF2B5EF4-FFF2-40B4-BE49-F238E27FC236}">
                      <a16:creationId xmlns:a16="http://schemas.microsoft.com/office/drawing/2014/main" id="{8CA1F8A7-50D0-4C73-A985-EFA62F7F2101}"/>
                    </a:ext>
                  </a:extLst>
                </p:cNvPr>
                <p:cNvSpPr/>
                <p:nvPr/>
              </p:nvSpPr>
              <p:spPr>
                <a:xfrm>
                  <a:off x="4294057" y="-338540"/>
                  <a:ext cx="27536" cy="92533"/>
                </a:xfrm>
                <a:custGeom>
                  <a:avLst/>
                  <a:gdLst/>
                  <a:ahLst/>
                  <a:cxnLst/>
                  <a:rect l="l" t="t" r="r" b="b"/>
                  <a:pathLst>
                    <a:path w="490" h="1647" extrusionOk="0">
                      <a:moveTo>
                        <a:pt x="0" y="0"/>
                      </a:moveTo>
                      <a:cubicBezTo>
                        <a:pt x="192" y="536"/>
                        <a:pt x="356" y="1084"/>
                        <a:pt x="489" y="1646"/>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grpSp>
        </p:grpSp>
        <p:grpSp>
          <p:nvGrpSpPr>
            <p:cNvPr id="162" name="Group 161">
              <a:extLst>
                <a:ext uri="{FF2B5EF4-FFF2-40B4-BE49-F238E27FC236}">
                  <a16:creationId xmlns:a16="http://schemas.microsoft.com/office/drawing/2014/main" id="{F933D188-ECE7-44EF-9CCF-7943D7C842CF}"/>
                </a:ext>
              </a:extLst>
            </p:cNvPr>
            <p:cNvGrpSpPr/>
            <p:nvPr/>
          </p:nvGrpSpPr>
          <p:grpSpPr>
            <a:xfrm>
              <a:off x="9407928" y="3417052"/>
              <a:ext cx="1004406" cy="1004406"/>
              <a:chOff x="6996834" y="2543972"/>
              <a:chExt cx="731516" cy="731516"/>
            </a:xfrm>
          </p:grpSpPr>
          <p:sp>
            <p:nvSpPr>
              <p:cNvPr id="163" name="Google Shape;1986;p310">
                <a:extLst>
                  <a:ext uri="{FF2B5EF4-FFF2-40B4-BE49-F238E27FC236}">
                    <a16:creationId xmlns:a16="http://schemas.microsoft.com/office/drawing/2014/main" id="{C9CE37FE-BCB1-4B1B-A367-58C64828A405}"/>
                  </a:ext>
                </a:extLst>
              </p:cNvPr>
              <p:cNvSpPr/>
              <p:nvPr/>
            </p:nvSpPr>
            <p:spPr>
              <a:xfrm>
                <a:off x="6996834" y="2543972"/>
                <a:ext cx="731516" cy="731516"/>
              </a:xfrm>
              <a:custGeom>
                <a:avLst/>
                <a:gdLst/>
                <a:ahLst/>
                <a:cxnLst/>
                <a:rect l="l" t="t" r="r" b="b"/>
                <a:pathLst>
                  <a:path w="3814" h="3814" extrusionOk="0">
                    <a:moveTo>
                      <a:pt x="3813" y="1906"/>
                    </a:moveTo>
                    <a:cubicBezTo>
                      <a:pt x="3813" y="2257"/>
                      <a:pt x="3734" y="2557"/>
                      <a:pt x="3558" y="2860"/>
                    </a:cubicBezTo>
                    <a:cubicBezTo>
                      <a:pt x="3383" y="3164"/>
                      <a:pt x="3164" y="3382"/>
                      <a:pt x="2860" y="3557"/>
                    </a:cubicBezTo>
                    <a:cubicBezTo>
                      <a:pt x="2556" y="3733"/>
                      <a:pt x="2257" y="3813"/>
                      <a:pt x="1906" y="3813"/>
                    </a:cubicBezTo>
                    <a:cubicBezTo>
                      <a:pt x="1555" y="3813"/>
                      <a:pt x="1257" y="3733"/>
                      <a:pt x="953" y="3557"/>
                    </a:cubicBezTo>
                    <a:cubicBezTo>
                      <a:pt x="649" y="3382"/>
                      <a:pt x="431" y="3164"/>
                      <a:pt x="255" y="2860"/>
                    </a:cubicBezTo>
                    <a:cubicBezTo>
                      <a:pt x="80" y="2557"/>
                      <a:pt x="0" y="2257"/>
                      <a:pt x="0" y="1906"/>
                    </a:cubicBezTo>
                    <a:cubicBezTo>
                      <a:pt x="0" y="1555"/>
                      <a:pt x="80" y="1257"/>
                      <a:pt x="255" y="953"/>
                    </a:cubicBezTo>
                    <a:cubicBezTo>
                      <a:pt x="431" y="649"/>
                      <a:pt x="649" y="431"/>
                      <a:pt x="953" y="255"/>
                    </a:cubicBezTo>
                    <a:cubicBezTo>
                      <a:pt x="1257" y="80"/>
                      <a:pt x="1555" y="0"/>
                      <a:pt x="1906" y="0"/>
                    </a:cubicBezTo>
                    <a:cubicBezTo>
                      <a:pt x="2257" y="0"/>
                      <a:pt x="2556" y="80"/>
                      <a:pt x="2860" y="255"/>
                    </a:cubicBezTo>
                    <a:cubicBezTo>
                      <a:pt x="3164" y="431"/>
                      <a:pt x="3383" y="649"/>
                      <a:pt x="3558" y="953"/>
                    </a:cubicBezTo>
                    <a:cubicBezTo>
                      <a:pt x="3734" y="1257"/>
                      <a:pt x="3813" y="1555"/>
                      <a:pt x="3813" y="1906"/>
                    </a:cubicBezTo>
                  </a:path>
                </a:pathLst>
              </a:custGeom>
              <a:solidFill>
                <a:schemeClr val="bg2"/>
              </a:solidFill>
              <a:ln w="19050">
                <a:solidFill>
                  <a:schemeClr val="accent1"/>
                </a:solid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grpSp>
            <p:nvGrpSpPr>
              <p:cNvPr id="164" name="Google Shape;1987;p310">
                <a:extLst>
                  <a:ext uri="{FF2B5EF4-FFF2-40B4-BE49-F238E27FC236}">
                    <a16:creationId xmlns:a16="http://schemas.microsoft.com/office/drawing/2014/main" id="{6747AE48-C97A-4EC3-8D29-AD4F2A56C57C}"/>
                  </a:ext>
                </a:extLst>
              </p:cNvPr>
              <p:cNvGrpSpPr/>
              <p:nvPr/>
            </p:nvGrpSpPr>
            <p:grpSpPr>
              <a:xfrm>
                <a:off x="7128910" y="2676051"/>
                <a:ext cx="467360" cy="467360"/>
                <a:chOff x="7381450" y="2394486"/>
                <a:chExt cx="467360" cy="467360"/>
              </a:xfrm>
            </p:grpSpPr>
            <p:sp>
              <p:nvSpPr>
                <p:cNvPr id="165" name="Google Shape;1988;p310">
                  <a:extLst>
                    <a:ext uri="{FF2B5EF4-FFF2-40B4-BE49-F238E27FC236}">
                      <a16:creationId xmlns:a16="http://schemas.microsoft.com/office/drawing/2014/main" id="{9320CD07-9088-4F6C-A6FF-85EB5872D64A}"/>
                    </a:ext>
                  </a:extLst>
                </p:cNvPr>
                <p:cNvSpPr/>
                <p:nvPr/>
              </p:nvSpPr>
              <p:spPr>
                <a:xfrm>
                  <a:off x="7381450" y="2758976"/>
                  <a:ext cx="101600" cy="102870"/>
                </a:xfrm>
                <a:custGeom>
                  <a:avLst/>
                  <a:gdLst/>
                  <a:ahLst/>
                  <a:cxnLst/>
                  <a:rect l="l" t="t" r="r" b="b"/>
                  <a:pathLst>
                    <a:path w="416" h="417" extrusionOk="0">
                      <a:moveTo>
                        <a:pt x="415" y="208"/>
                      </a:moveTo>
                      <a:cubicBezTo>
                        <a:pt x="415" y="323"/>
                        <a:pt x="322" y="416"/>
                        <a:pt x="208" y="416"/>
                      </a:cubicBezTo>
                      <a:cubicBezTo>
                        <a:pt x="93" y="416"/>
                        <a:pt x="0" y="323"/>
                        <a:pt x="0" y="208"/>
                      </a:cubicBezTo>
                      <a:cubicBezTo>
                        <a:pt x="0" y="93"/>
                        <a:pt x="93" y="0"/>
                        <a:pt x="208" y="0"/>
                      </a:cubicBezTo>
                      <a:cubicBezTo>
                        <a:pt x="322" y="0"/>
                        <a:pt x="415" y="93"/>
                        <a:pt x="415" y="208"/>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93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66" name="Google Shape;1989;p310">
                  <a:extLst>
                    <a:ext uri="{FF2B5EF4-FFF2-40B4-BE49-F238E27FC236}">
                      <a16:creationId xmlns:a16="http://schemas.microsoft.com/office/drawing/2014/main" id="{41EF852E-48B8-49BB-9C5E-B2689043E826}"/>
                    </a:ext>
                  </a:extLst>
                </p:cNvPr>
                <p:cNvSpPr/>
                <p:nvPr/>
              </p:nvSpPr>
              <p:spPr>
                <a:xfrm>
                  <a:off x="7513530" y="2526566"/>
                  <a:ext cx="101600" cy="102870"/>
                </a:xfrm>
                <a:custGeom>
                  <a:avLst/>
                  <a:gdLst/>
                  <a:ahLst/>
                  <a:cxnLst/>
                  <a:rect l="l" t="t" r="r" b="b"/>
                  <a:pathLst>
                    <a:path w="416" h="417" extrusionOk="0">
                      <a:moveTo>
                        <a:pt x="415" y="208"/>
                      </a:moveTo>
                      <a:cubicBezTo>
                        <a:pt x="415" y="323"/>
                        <a:pt x="322" y="416"/>
                        <a:pt x="208" y="416"/>
                      </a:cubicBezTo>
                      <a:cubicBezTo>
                        <a:pt x="93" y="416"/>
                        <a:pt x="0" y="323"/>
                        <a:pt x="0" y="208"/>
                      </a:cubicBezTo>
                      <a:cubicBezTo>
                        <a:pt x="0" y="93"/>
                        <a:pt x="93" y="0"/>
                        <a:pt x="208" y="0"/>
                      </a:cubicBezTo>
                      <a:cubicBezTo>
                        <a:pt x="322" y="0"/>
                        <a:pt x="415" y="93"/>
                        <a:pt x="415" y="208"/>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93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67" name="Google Shape;1990;p310">
                  <a:extLst>
                    <a:ext uri="{FF2B5EF4-FFF2-40B4-BE49-F238E27FC236}">
                      <a16:creationId xmlns:a16="http://schemas.microsoft.com/office/drawing/2014/main" id="{11A9E853-6CD3-4106-A1EB-20AB60E10EB6}"/>
                    </a:ext>
                  </a:extLst>
                </p:cNvPr>
                <p:cNvSpPr/>
                <p:nvPr/>
              </p:nvSpPr>
              <p:spPr>
                <a:xfrm>
                  <a:off x="7655770" y="2648486"/>
                  <a:ext cx="102870" cy="101600"/>
                </a:xfrm>
                <a:custGeom>
                  <a:avLst/>
                  <a:gdLst/>
                  <a:ahLst/>
                  <a:cxnLst/>
                  <a:rect l="l" t="t" r="r" b="b"/>
                  <a:pathLst>
                    <a:path w="417" h="416" extrusionOk="0">
                      <a:moveTo>
                        <a:pt x="416" y="207"/>
                      </a:moveTo>
                      <a:cubicBezTo>
                        <a:pt x="416" y="322"/>
                        <a:pt x="323" y="415"/>
                        <a:pt x="208" y="415"/>
                      </a:cubicBezTo>
                      <a:cubicBezTo>
                        <a:pt x="93" y="415"/>
                        <a:pt x="0" y="321"/>
                        <a:pt x="0" y="207"/>
                      </a:cubicBezTo>
                      <a:cubicBezTo>
                        <a:pt x="0" y="92"/>
                        <a:pt x="93" y="0"/>
                        <a:pt x="208" y="0"/>
                      </a:cubicBezTo>
                      <a:cubicBezTo>
                        <a:pt x="323" y="0"/>
                        <a:pt x="416" y="93"/>
                        <a:pt x="416" y="207"/>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93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68" name="Google Shape;1991;p310">
                  <a:extLst>
                    <a:ext uri="{FF2B5EF4-FFF2-40B4-BE49-F238E27FC236}">
                      <a16:creationId xmlns:a16="http://schemas.microsoft.com/office/drawing/2014/main" id="{AB5F10D0-8A4D-4EE0-B3A0-D4A8660CCE31}"/>
                    </a:ext>
                  </a:extLst>
                </p:cNvPr>
                <p:cNvSpPr/>
                <p:nvPr/>
              </p:nvSpPr>
              <p:spPr>
                <a:xfrm>
                  <a:off x="7747210" y="2394486"/>
                  <a:ext cx="101600" cy="102870"/>
                </a:xfrm>
                <a:custGeom>
                  <a:avLst/>
                  <a:gdLst/>
                  <a:ahLst/>
                  <a:cxnLst/>
                  <a:rect l="l" t="t" r="r" b="b"/>
                  <a:pathLst>
                    <a:path w="416" h="417" extrusionOk="0">
                      <a:moveTo>
                        <a:pt x="415" y="208"/>
                      </a:moveTo>
                      <a:cubicBezTo>
                        <a:pt x="415" y="323"/>
                        <a:pt x="323" y="416"/>
                        <a:pt x="208" y="416"/>
                      </a:cubicBezTo>
                      <a:cubicBezTo>
                        <a:pt x="93" y="416"/>
                        <a:pt x="0" y="323"/>
                        <a:pt x="0" y="208"/>
                      </a:cubicBezTo>
                      <a:cubicBezTo>
                        <a:pt x="0" y="93"/>
                        <a:pt x="93" y="0"/>
                        <a:pt x="208" y="0"/>
                      </a:cubicBezTo>
                      <a:cubicBezTo>
                        <a:pt x="323" y="0"/>
                        <a:pt x="415" y="93"/>
                        <a:pt x="415" y="208"/>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93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cxnSp>
              <p:nvCxnSpPr>
                <p:cNvPr id="169" name="Google Shape;1992;p310">
                  <a:extLst>
                    <a:ext uri="{FF2B5EF4-FFF2-40B4-BE49-F238E27FC236}">
                      <a16:creationId xmlns:a16="http://schemas.microsoft.com/office/drawing/2014/main" id="{D207F8EA-7D98-4E83-94DD-58981777AF0F}"/>
                    </a:ext>
                  </a:extLst>
                </p:cNvPr>
                <p:cNvCxnSpPr>
                  <a:cxnSpLocks/>
                </p:cNvCxnSpPr>
                <p:nvPr/>
              </p:nvCxnSpPr>
              <p:spPr>
                <a:xfrm flipV="1">
                  <a:off x="7459482" y="2625521"/>
                  <a:ext cx="76612" cy="135588"/>
                </a:xfrm>
                <a:prstGeom prst="straightConnector1">
                  <a:avLst/>
                </a:prstGeom>
                <a:noFill/>
                <a:ln w="19050" cap="rnd" cmpd="sng">
                  <a:solidFill>
                    <a:schemeClr val="accent1"/>
                  </a:solidFill>
                  <a:prstDash val="solid"/>
                  <a:round/>
                  <a:headEnd type="none" w="med" len="med"/>
                  <a:tailEnd type="none" w="med" len="med"/>
                </a:ln>
              </p:spPr>
            </p:cxnSp>
            <p:cxnSp>
              <p:nvCxnSpPr>
                <p:cNvPr id="170" name="Google Shape;1993;p310">
                  <a:extLst>
                    <a:ext uri="{FF2B5EF4-FFF2-40B4-BE49-F238E27FC236}">
                      <a16:creationId xmlns:a16="http://schemas.microsoft.com/office/drawing/2014/main" id="{23D96B42-84AC-4F25-8EA8-E038C39AC4B5}"/>
                    </a:ext>
                  </a:extLst>
                </p:cNvPr>
                <p:cNvCxnSpPr/>
                <p:nvPr/>
              </p:nvCxnSpPr>
              <p:spPr>
                <a:xfrm>
                  <a:off x="7602430" y="2610386"/>
                  <a:ext cx="60300" cy="51900"/>
                </a:xfrm>
                <a:prstGeom prst="straightConnector1">
                  <a:avLst/>
                </a:prstGeom>
                <a:noFill/>
                <a:ln w="19050" cap="rnd" cmpd="sng">
                  <a:solidFill>
                    <a:schemeClr val="accent1"/>
                  </a:solidFill>
                  <a:prstDash val="solid"/>
                  <a:round/>
                  <a:headEnd type="none" w="med" len="med"/>
                  <a:tailEnd type="none" w="med" len="med"/>
                </a:ln>
              </p:spPr>
            </p:cxnSp>
            <p:cxnSp>
              <p:nvCxnSpPr>
                <p:cNvPr id="171" name="Google Shape;1994;p310">
                  <a:extLst>
                    <a:ext uri="{FF2B5EF4-FFF2-40B4-BE49-F238E27FC236}">
                      <a16:creationId xmlns:a16="http://schemas.microsoft.com/office/drawing/2014/main" id="{8F920C1F-6851-49EA-967E-72DB43DB54B7}"/>
                    </a:ext>
                  </a:extLst>
                </p:cNvPr>
                <p:cNvCxnSpPr/>
                <p:nvPr/>
              </p:nvCxnSpPr>
              <p:spPr>
                <a:xfrm rot="10800000" flipH="1">
                  <a:off x="7725888" y="2493775"/>
                  <a:ext cx="58800" cy="150900"/>
                </a:xfrm>
                <a:prstGeom prst="straightConnector1">
                  <a:avLst/>
                </a:prstGeom>
                <a:noFill/>
                <a:ln w="19050" cap="rnd" cmpd="sng">
                  <a:solidFill>
                    <a:schemeClr val="accent1"/>
                  </a:solidFill>
                  <a:prstDash val="sysDot"/>
                  <a:round/>
                  <a:headEnd type="none" w="med" len="med"/>
                  <a:tailEnd type="none" w="med" len="med"/>
                </a:ln>
              </p:spPr>
            </p:cxnSp>
          </p:grpSp>
        </p:grpSp>
        <p:sp>
          <p:nvSpPr>
            <p:cNvPr id="172" name="Google Shape;1995;p310">
              <a:extLst>
                <a:ext uri="{FF2B5EF4-FFF2-40B4-BE49-F238E27FC236}">
                  <a16:creationId xmlns:a16="http://schemas.microsoft.com/office/drawing/2014/main" id="{F7FD0DB0-CEC1-41D8-8781-8BE532D74A83}"/>
                </a:ext>
              </a:extLst>
            </p:cNvPr>
            <p:cNvSpPr/>
            <p:nvPr/>
          </p:nvSpPr>
          <p:spPr>
            <a:xfrm>
              <a:off x="7947394" y="1614536"/>
              <a:ext cx="1004406" cy="1004406"/>
            </a:xfrm>
            <a:custGeom>
              <a:avLst/>
              <a:gdLst/>
              <a:ahLst/>
              <a:cxnLst/>
              <a:rect l="l" t="t" r="r" b="b"/>
              <a:pathLst>
                <a:path w="3814" h="3814" extrusionOk="0">
                  <a:moveTo>
                    <a:pt x="3813" y="1906"/>
                  </a:moveTo>
                  <a:cubicBezTo>
                    <a:pt x="3813" y="2257"/>
                    <a:pt x="3734" y="2557"/>
                    <a:pt x="3558" y="2860"/>
                  </a:cubicBezTo>
                  <a:cubicBezTo>
                    <a:pt x="3383" y="3164"/>
                    <a:pt x="3164" y="3382"/>
                    <a:pt x="2860" y="3557"/>
                  </a:cubicBezTo>
                  <a:cubicBezTo>
                    <a:pt x="2556" y="3733"/>
                    <a:pt x="2257" y="3813"/>
                    <a:pt x="1906" y="3813"/>
                  </a:cubicBezTo>
                  <a:cubicBezTo>
                    <a:pt x="1555" y="3813"/>
                    <a:pt x="1257" y="3733"/>
                    <a:pt x="953" y="3557"/>
                  </a:cubicBezTo>
                  <a:cubicBezTo>
                    <a:pt x="649" y="3382"/>
                    <a:pt x="431" y="3164"/>
                    <a:pt x="255" y="2860"/>
                  </a:cubicBezTo>
                  <a:cubicBezTo>
                    <a:pt x="80" y="2557"/>
                    <a:pt x="0" y="2257"/>
                    <a:pt x="0" y="1906"/>
                  </a:cubicBezTo>
                  <a:cubicBezTo>
                    <a:pt x="0" y="1555"/>
                    <a:pt x="80" y="1257"/>
                    <a:pt x="255" y="953"/>
                  </a:cubicBezTo>
                  <a:cubicBezTo>
                    <a:pt x="431" y="649"/>
                    <a:pt x="649" y="431"/>
                    <a:pt x="953" y="255"/>
                  </a:cubicBezTo>
                  <a:cubicBezTo>
                    <a:pt x="1257" y="80"/>
                    <a:pt x="1555" y="0"/>
                    <a:pt x="1906" y="0"/>
                  </a:cubicBezTo>
                  <a:cubicBezTo>
                    <a:pt x="2257" y="0"/>
                    <a:pt x="2556" y="80"/>
                    <a:pt x="2860" y="255"/>
                  </a:cubicBezTo>
                  <a:cubicBezTo>
                    <a:pt x="3164" y="431"/>
                    <a:pt x="3383" y="649"/>
                    <a:pt x="3558" y="953"/>
                  </a:cubicBezTo>
                  <a:cubicBezTo>
                    <a:pt x="3734" y="1257"/>
                    <a:pt x="3813" y="1555"/>
                    <a:pt x="3813" y="1906"/>
                  </a:cubicBezTo>
                </a:path>
              </a:pathLst>
            </a:custGeom>
            <a:solidFill>
              <a:schemeClr val="bg2"/>
            </a:solidFill>
            <a:ln w="19050">
              <a:solidFill>
                <a:schemeClr val="accent1"/>
              </a:solid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grpSp>
          <p:nvGrpSpPr>
            <p:cNvPr id="173" name="Google Shape;1996;p310">
              <a:extLst>
                <a:ext uri="{FF2B5EF4-FFF2-40B4-BE49-F238E27FC236}">
                  <a16:creationId xmlns:a16="http://schemas.microsoft.com/office/drawing/2014/main" id="{5C1021D5-7C5A-47A9-9B1F-DA17ABA18500}"/>
                </a:ext>
              </a:extLst>
            </p:cNvPr>
            <p:cNvGrpSpPr/>
            <p:nvPr/>
          </p:nvGrpSpPr>
          <p:grpSpPr>
            <a:xfrm>
              <a:off x="8116989" y="1799648"/>
              <a:ext cx="665381" cy="644890"/>
              <a:chOff x="957529" y="3276285"/>
              <a:chExt cx="1032386" cy="1000593"/>
            </a:xfrm>
          </p:grpSpPr>
          <p:sp>
            <p:nvSpPr>
              <p:cNvPr id="174" name="Google Shape;1997;p310">
                <a:extLst>
                  <a:ext uri="{FF2B5EF4-FFF2-40B4-BE49-F238E27FC236}">
                    <a16:creationId xmlns:a16="http://schemas.microsoft.com/office/drawing/2014/main" id="{EBA16C6C-6FCF-4E29-8CE2-F84CBE34117A}"/>
                  </a:ext>
                </a:extLst>
              </p:cNvPr>
              <p:cNvSpPr/>
              <p:nvPr/>
            </p:nvSpPr>
            <p:spPr>
              <a:xfrm>
                <a:off x="957529" y="3276285"/>
                <a:ext cx="1032386" cy="630619"/>
              </a:xfrm>
              <a:custGeom>
                <a:avLst/>
                <a:gdLst/>
                <a:ahLst/>
                <a:cxnLst/>
                <a:rect l="l" t="t" r="r" b="b"/>
                <a:pathLst>
                  <a:path w="7241" h="4424" extrusionOk="0">
                    <a:moveTo>
                      <a:pt x="5824" y="4406"/>
                    </a:moveTo>
                    <a:cubicBezTo>
                      <a:pt x="5824" y="4406"/>
                      <a:pt x="7240" y="4221"/>
                      <a:pt x="7240" y="2833"/>
                    </a:cubicBezTo>
                    <a:cubicBezTo>
                      <a:pt x="7240" y="1952"/>
                      <a:pt x="6513" y="1228"/>
                      <a:pt x="5609" y="1262"/>
                    </a:cubicBezTo>
                    <a:cubicBezTo>
                      <a:pt x="5256" y="516"/>
                      <a:pt x="4499" y="0"/>
                      <a:pt x="3620" y="0"/>
                    </a:cubicBezTo>
                    <a:cubicBezTo>
                      <a:pt x="2446" y="0"/>
                      <a:pt x="1492" y="916"/>
                      <a:pt x="1422" y="2071"/>
                    </a:cubicBezTo>
                    <a:cubicBezTo>
                      <a:pt x="689" y="1917"/>
                      <a:pt x="0" y="2475"/>
                      <a:pt x="0" y="3225"/>
                    </a:cubicBezTo>
                    <a:cubicBezTo>
                      <a:pt x="0" y="4423"/>
                      <a:pt x="1260" y="4404"/>
                      <a:pt x="1260" y="4404"/>
                    </a:cubicBez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75" name="Google Shape;1998;p310">
                <a:extLst>
                  <a:ext uri="{FF2B5EF4-FFF2-40B4-BE49-F238E27FC236}">
                    <a16:creationId xmlns:a16="http://schemas.microsoft.com/office/drawing/2014/main" id="{CCAB9FF9-EFC2-4DDE-B196-F0F5FACD498F}"/>
                  </a:ext>
                </a:extLst>
              </p:cNvPr>
              <p:cNvSpPr/>
              <p:nvPr/>
            </p:nvSpPr>
            <p:spPr>
              <a:xfrm>
                <a:off x="1230288" y="3724807"/>
                <a:ext cx="183900" cy="183900"/>
              </a:xfrm>
              <a:prstGeom prst="roundRect">
                <a:avLst>
                  <a:gd name="adj" fmla="val 14555"/>
                </a:avLst>
              </a:prstGeom>
              <a:noFill/>
              <a:ln w="1905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76" name="Google Shape;1999;p310">
                <a:extLst>
                  <a:ext uri="{FF2B5EF4-FFF2-40B4-BE49-F238E27FC236}">
                    <a16:creationId xmlns:a16="http://schemas.microsoft.com/office/drawing/2014/main" id="{D6DC7591-DFBC-4EBA-B134-0F2D6C1966DB}"/>
                  </a:ext>
                </a:extLst>
              </p:cNvPr>
              <p:cNvSpPr/>
              <p:nvPr/>
            </p:nvSpPr>
            <p:spPr>
              <a:xfrm>
                <a:off x="1513316" y="3724807"/>
                <a:ext cx="183900" cy="183900"/>
              </a:xfrm>
              <a:prstGeom prst="roundRect">
                <a:avLst>
                  <a:gd name="adj" fmla="val 14555"/>
                </a:avLst>
              </a:prstGeom>
              <a:noFill/>
              <a:ln w="1905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77" name="Google Shape;2000;p310">
                <a:extLst>
                  <a:ext uri="{FF2B5EF4-FFF2-40B4-BE49-F238E27FC236}">
                    <a16:creationId xmlns:a16="http://schemas.microsoft.com/office/drawing/2014/main" id="{E2487F1D-960D-42A0-B99B-250E633FB1E3}"/>
                  </a:ext>
                </a:extLst>
              </p:cNvPr>
              <p:cNvSpPr/>
              <p:nvPr/>
            </p:nvSpPr>
            <p:spPr>
              <a:xfrm>
                <a:off x="1230288" y="4007837"/>
                <a:ext cx="183900" cy="183900"/>
              </a:xfrm>
              <a:prstGeom prst="roundRect">
                <a:avLst>
                  <a:gd name="adj" fmla="val 14555"/>
                </a:avLst>
              </a:prstGeom>
              <a:noFill/>
              <a:ln w="1905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78" name="Google Shape;2001;p310">
                <a:extLst>
                  <a:ext uri="{FF2B5EF4-FFF2-40B4-BE49-F238E27FC236}">
                    <a16:creationId xmlns:a16="http://schemas.microsoft.com/office/drawing/2014/main" id="{AF527A4B-08AC-405F-84EC-D7238C173D6B}"/>
                  </a:ext>
                </a:extLst>
              </p:cNvPr>
              <p:cNvSpPr/>
              <p:nvPr/>
            </p:nvSpPr>
            <p:spPr>
              <a:xfrm>
                <a:off x="1607041" y="4092978"/>
                <a:ext cx="183900" cy="183900"/>
              </a:xfrm>
              <a:prstGeom prst="roundRect">
                <a:avLst>
                  <a:gd name="adj" fmla="val 14555"/>
                </a:avLst>
              </a:prstGeom>
              <a:noFill/>
              <a:ln w="1905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sp>
            <p:nvSpPr>
              <p:cNvPr id="179" name="Google Shape;2002;p310">
                <a:extLst>
                  <a:ext uri="{FF2B5EF4-FFF2-40B4-BE49-F238E27FC236}">
                    <a16:creationId xmlns:a16="http://schemas.microsoft.com/office/drawing/2014/main" id="{9929AEE0-8FE7-45F6-8295-29DD226BED8C}"/>
                  </a:ext>
                </a:extLst>
              </p:cNvPr>
              <p:cNvSpPr/>
              <p:nvPr/>
            </p:nvSpPr>
            <p:spPr>
              <a:xfrm>
                <a:off x="1513316" y="4007839"/>
                <a:ext cx="183924" cy="183924"/>
              </a:xfrm>
              <a:custGeom>
                <a:avLst/>
                <a:gdLst/>
                <a:ahLst/>
                <a:cxnLst/>
                <a:rect l="l" t="t" r="r" b="b"/>
                <a:pathLst>
                  <a:path w="209005" h="209005" extrusionOk="0">
                    <a:moveTo>
                      <a:pt x="65314" y="209005"/>
                    </a:moveTo>
                    <a:lnTo>
                      <a:pt x="30421" y="209005"/>
                    </a:lnTo>
                    <a:cubicBezTo>
                      <a:pt x="13620" y="209005"/>
                      <a:pt x="0" y="195385"/>
                      <a:pt x="0" y="178584"/>
                    </a:cubicBezTo>
                    <a:lnTo>
                      <a:pt x="0" y="30421"/>
                    </a:lnTo>
                    <a:cubicBezTo>
                      <a:pt x="0" y="13620"/>
                      <a:pt x="13620" y="0"/>
                      <a:pt x="30421" y="0"/>
                    </a:cubicBezTo>
                    <a:lnTo>
                      <a:pt x="178584" y="0"/>
                    </a:lnTo>
                    <a:cubicBezTo>
                      <a:pt x="195385" y="0"/>
                      <a:pt x="209005" y="13620"/>
                      <a:pt x="209005" y="30421"/>
                    </a:cubicBezTo>
                    <a:lnTo>
                      <a:pt x="209005" y="78377"/>
                    </a:lnTo>
                  </a:path>
                </a:pathLst>
              </a:custGeom>
              <a:noFill/>
              <a:ln w="1905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grpSp>
        <p:sp>
          <p:nvSpPr>
            <p:cNvPr id="180" name="Google Shape;2003;p310">
              <a:extLst>
                <a:ext uri="{FF2B5EF4-FFF2-40B4-BE49-F238E27FC236}">
                  <a16:creationId xmlns:a16="http://schemas.microsoft.com/office/drawing/2014/main" id="{98FC4C45-ECD6-4D08-9B72-65A45A87C8A8}"/>
                </a:ext>
              </a:extLst>
            </p:cNvPr>
            <p:cNvSpPr/>
            <p:nvPr/>
          </p:nvSpPr>
          <p:spPr>
            <a:xfrm>
              <a:off x="4964924" y="3305854"/>
              <a:ext cx="2227219" cy="1159950"/>
            </a:xfrm>
            <a:prstGeom prst="rect">
              <a:avLst/>
            </a:prstGeom>
            <a:noFill/>
            <a:ln>
              <a:noFill/>
            </a:ln>
          </p:spPr>
          <p:txBody>
            <a:bodyPr spcFirstLastPara="1" wrap="square" lIns="68575" tIns="34275" rIns="68575" bIns="34275" anchor="t" anchorCtr="0">
              <a:noAutofit/>
            </a:bodyPr>
            <a:lstStyle/>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iscoSansTT ExtraLight"/>
                  <a:ea typeface="Arial"/>
                  <a:cs typeface="Arial"/>
                  <a:sym typeface="Arial"/>
                </a:rPr>
                <a:t>Cisco®</a:t>
              </a:r>
              <a:endParaRPr kumimoji="0" sz="1100" b="0" i="0" u="none" strike="noStrike" kern="1200" cap="none" spc="0" normalizeH="0" baseline="0" noProof="0" dirty="0">
                <a:ln>
                  <a:noFill/>
                </a:ln>
                <a:effectLst/>
                <a:uLnTx/>
                <a:uFillTx/>
                <a:latin typeface="CiscoSansTT ExtraLight"/>
                <a:ea typeface="ＭＳ Ｐゴシック" charset="0"/>
              </a:endParaRPr>
            </a:p>
            <a:p>
              <a:pPr marL="0" marR="0" lvl="0" indent="0" algn="ctr" defTabSz="457200" rtl="0" eaLnBrk="1" fontAlgn="base"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iscoSansTT ExtraLight"/>
                  <a:ea typeface="Arial"/>
                  <a:cs typeface="Arial"/>
                  <a:sym typeface="Arial"/>
                </a:rPr>
                <a:t>Umbrella</a:t>
              </a:r>
              <a:endParaRPr kumimoji="0" sz="1100" b="0" i="0" u="none" strike="noStrike" kern="1200" cap="none" spc="0" normalizeH="0" baseline="0" noProof="0" dirty="0">
                <a:ln>
                  <a:noFill/>
                </a:ln>
                <a:effectLst/>
                <a:uLnTx/>
                <a:uFillTx/>
                <a:latin typeface="CiscoSansTT ExtraLight"/>
                <a:ea typeface="ＭＳ Ｐゴシック" charset="0"/>
              </a:endParaRPr>
            </a:p>
          </p:txBody>
        </p:sp>
        <p:sp>
          <p:nvSpPr>
            <p:cNvPr id="181" name="Google Shape;2004;p310">
              <a:extLst>
                <a:ext uri="{FF2B5EF4-FFF2-40B4-BE49-F238E27FC236}">
                  <a16:creationId xmlns:a16="http://schemas.microsoft.com/office/drawing/2014/main" id="{03C32E2A-3CC3-48F8-8ED3-74B500808E12}"/>
                </a:ext>
              </a:extLst>
            </p:cNvPr>
            <p:cNvSpPr/>
            <p:nvPr/>
          </p:nvSpPr>
          <p:spPr>
            <a:xfrm>
              <a:off x="5576312" y="1064216"/>
              <a:ext cx="1004408" cy="1004410"/>
            </a:xfrm>
            <a:custGeom>
              <a:avLst/>
              <a:gdLst/>
              <a:ahLst/>
              <a:cxnLst/>
              <a:rect l="l" t="t" r="r" b="b"/>
              <a:pathLst>
                <a:path w="1892" h="1891" extrusionOk="0">
                  <a:moveTo>
                    <a:pt x="1891" y="945"/>
                  </a:moveTo>
                  <a:cubicBezTo>
                    <a:pt x="1891" y="1119"/>
                    <a:pt x="1851" y="1267"/>
                    <a:pt x="1764" y="1417"/>
                  </a:cubicBezTo>
                  <a:cubicBezTo>
                    <a:pt x="1677" y="1568"/>
                    <a:pt x="1569" y="1676"/>
                    <a:pt x="1418" y="1763"/>
                  </a:cubicBezTo>
                  <a:cubicBezTo>
                    <a:pt x="1267" y="1850"/>
                    <a:pt x="1119" y="1890"/>
                    <a:pt x="945" y="1890"/>
                  </a:cubicBezTo>
                  <a:cubicBezTo>
                    <a:pt x="771" y="1890"/>
                    <a:pt x="623" y="1850"/>
                    <a:pt x="473" y="1763"/>
                  </a:cubicBezTo>
                  <a:cubicBezTo>
                    <a:pt x="322" y="1676"/>
                    <a:pt x="214" y="1568"/>
                    <a:pt x="127" y="1417"/>
                  </a:cubicBezTo>
                  <a:cubicBezTo>
                    <a:pt x="40" y="1267"/>
                    <a:pt x="0" y="1119"/>
                    <a:pt x="0" y="945"/>
                  </a:cubicBezTo>
                  <a:cubicBezTo>
                    <a:pt x="0" y="772"/>
                    <a:pt x="40" y="624"/>
                    <a:pt x="127" y="473"/>
                  </a:cubicBezTo>
                  <a:cubicBezTo>
                    <a:pt x="214" y="322"/>
                    <a:pt x="322" y="214"/>
                    <a:pt x="473" y="127"/>
                  </a:cubicBezTo>
                  <a:cubicBezTo>
                    <a:pt x="623" y="40"/>
                    <a:pt x="771" y="0"/>
                    <a:pt x="945" y="0"/>
                  </a:cubicBezTo>
                  <a:cubicBezTo>
                    <a:pt x="1119" y="0"/>
                    <a:pt x="1267" y="40"/>
                    <a:pt x="1418" y="127"/>
                  </a:cubicBezTo>
                  <a:cubicBezTo>
                    <a:pt x="1569" y="214"/>
                    <a:pt x="1677" y="322"/>
                    <a:pt x="1764" y="473"/>
                  </a:cubicBezTo>
                  <a:cubicBezTo>
                    <a:pt x="1851" y="624"/>
                    <a:pt x="1891" y="772"/>
                    <a:pt x="1891" y="945"/>
                  </a:cubicBezTo>
                </a:path>
              </a:pathLst>
            </a:custGeom>
            <a:solidFill>
              <a:schemeClr val="bg2"/>
            </a:solidFill>
            <a:ln w="19050">
              <a:solidFill>
                <a:schemeClr val="accent1"/>
              </a:solid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grpSp>
          <p:nvGrpSpPr>
            <p:cNvPr id="182" name="Google Shape;2005;p310">
              <a:extLst>
                <a:ext uri="{FF2B5EF4-FFF2-40B4-BE49-F238E27FC236}">
                  <a16:creationId xmlns:a16="http://schemas.microsoft.com/office/drawing/2014/main" id="{58D088F8-7C5F-4B82-81F3-CF31C9152BF4}"/>
                </a:ext>
              </a:extLst>
            </p:cNvPr>
            <p:cNvGrpSpPr/>
            <p:nvPr/>
          </p:nvGrpSpPr>
          <p:grpSpPr>
            <a:xfrm>
              <a:off x="5759330" y="1343772"/>
              <a:ext cx="638526" cy="445353"/>
              <a:chOff x="3695587" y="2035631"/>
              <a:chExt cx="438018" cy="286405"/>
            </a:xfrm>
          </p:grpSpPr>
          <p:sp>
            <p:nvSpPr>
              <p:cNvPr id="183" name="Google Shape;2006;p310">
                <a:extLst>
                  <a:ext uri="{FF2B5EF4-FFF2-40B4-BE49-F238E27FC236}">
                    <a16:creationId xmlns:a16="http://schemas.microsoft.com/office/drawing/2014/main" id="{2AD7FB07-9494-42A8-8BEC-4D010BA2F80E}"/>
                  </a:ext>
                </a:extLst>
              </p:cNvPr>
              <p:cNvSpPr/>
              <p:nvPr/>
            </p:nvSpPr>
            <p:spPr>
              <a:xfrm>
                <a:off x="3695587" y="2035631"/>
                <a:ext cx="438018" cy="284552"/>
              </a:xfrm>
              <a:custGeom>
                <a:avLst/>
                <a:gdLst/>
                <a:ahLst/>
                <a:cxnLst/>
                <a:rect l="l" t="t" r="r" b="b"/>
                <a:pathLst>
                  <a:path w="1209" h="787" extrusionOk="0">
                    <a:moveTo>
                      <a:pt x="604" y="786"/>
                    </a:moveTo>
                    <a:lnTo>
                      <a:pt x="0" y="786"/>
                    </a:lnTo>
                    <a:lnTo>
                      <a:pt x="0" y="0"/>
                    </a:lnTo>
                    <a:lnTo>
                      <a:pt x="1208" y="0"/>
                    </a:lnTo>
                    <a:lnTo>
                      <a:pt x="1208" y="786"/>
                    </a:lnTo>
                    <a:lnTo>
                      <a:pt x="604" y="786"/>
                    </a:lnTo>
                  </a:path>
                </a:pathLst>
              </a:custGeom>
              <a:noFill/>
              <a:ln w="19050" cap="rnd" cmpd="sng">
                <a:solidFill>
                  <a:schemeClr val="accent1"/>
                </a:solidFill>
                <a:prstDash val="solid"/>
                <a:round/>
                <a:headEnd type="none" w="med" len="med"/>
                <a:tailEnd type="none" w="med" len="med"/>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effectLst/>
                  <a:uLnTx/>
                  <a:uFillTx/>
                  <a:latin typeface="CiscoSansTT ExtraLight"/>
                  <a:ea typeface="Arial"/>
                  <a:cs typeface="Arial"/>
                  <a:sym typeface="Arial"/>
                </a:endParaRPr>
              </a:p>
            </p:txBody>
          </p:sp>
          <p:cxnSp>
            <p:nvCxnSpPr>
              <p:cNvPr id="184" name="Google Shape;2007;p310">
                <a:extLst>
                  <a:ext uri="{FF2B5EF4-FFF2-40B4-BE49-F238E27FC236}">
                    <a16:creationId xmlns:a16="http://schemas.microsoft.com/office/drawing/2014/main" id="{DD9ECC13-FA95-46C4-B5D4-50173227CC9D}"/>
                  </a:ext>
                </a:extLst>
              </p:cNvPr>
              <p:cNvCxnSpPr/>
              <p:nvPr/>
            </p:nvCxnSpPr>
            <p:spPr>
              <a:xfrm>
                <a:off x="3695587" y="2224266"/>
                <a:ext cx="436500" cy="0"/>
              </a:xfrm>
              <a:prstGeom prst="straightConnector1">
                <a:avLst/>
              </a:prstGeom>
              <a:noFill/>
              <a:ln w="19050" cap="flat" cmpd="sng">
                <a:solidFill>
                  <a:schemeClr val="accent1"/>
                </a:solidFill>
                <a:prstDash val="solid"/>
                <a:round/>
                <a:headEnd type="none" w="med" len="med"/>
                <a:tailEnd type="none" w="med" len="med"/>
              </a:ln>
            </p:spPr>
          </p:cxnSp>
          <p:cxnSp>
            <p:nvCxnSpPr>
              <p:cNvPr id="185" name="Google Shape;2008;p310">
                <a:extLst>
                  <a:ext uri="{FF2B5EF4-FFF2-40B4-BE49-F238E27FC236}">
                    <a16:creationId xmlns:a16="http://schemas.microsoft.com/office/drawing/2014/main" id="{8FAE148D-A4CE-4AF4-8A15-C23ACA80FD1F}"/>
                  </a:ext>
                </a:extLst>
              </p:cNvPr>
              <p:cNvCxnSpPr/>
              <p:nvPr/>
            </p:nvCxnSpPr>
            <p:spPr>
              <a:xfrm>
                <a:off x="3695587" y="2129949"/>
                <a:ext cx="436500" cy="0"/>
              </a:xfrm>
              <a:prstGeom prst="straightConnector1">
                <a:avLst/>
              </a:prstGeom>
              <a:noFill/>
              <a:ln w="19050" cap="rnd" cmpd="sng">
                <a:solidFill>
                  <a:schemeClr val="accent1"/>
                </a:solidFill>
                <a:prstDash val="solid"/>
                <a:round/>
                <a:headEnd type="none" w="med" len="med"/>
                <a:tailEnd type="none" w="med" len="med"/>
              </a:ln>
            </p:spPr>
          </p:cxnSp>
          <p:cxnSp>
            <p:nvCxnSpPr>
              <p:cNvPr id="186" name="Google Shape;2009;p310">
                <a:extLst>
                  <a:ext uri="{FF2B5EF4-FFF2-40B4-BE49-F238E27FC236}">
                    <a16:creationId xmlns:a16="http://schemas.microsoft.com/office/drawing/2014/main" id="{641666C9-B2B5-4799-9307-9479B7973013}"/>
                  </a:ext>
                </a:extLst>
              </p:cNvPr>
              <p:cNvCxnSpPr/>
              <p:nvPr/>
            </p:nvCxnSpPr>
            <p:spPr>
              <a:xfrm>
                <a:off x="3840699" y="2221536"/>
                <a:ext cx="0" cy="100500"/>
              </a:xfrm>
              <a:prstGeom prst="straightConnector1">
                <a:avLst/>
              </a:prstGeom>
              <a:noFill/>
              <a:ln w="19050" cap="flat" cmpd="sng">
                <a:solidFill>
                  <a:schemeClr val="accent1"/>
                </a:solidFill>
                <a:prstDash val="solid"/>
                <a:round/>
                <a:headEnd type="none" w="sm" len="sm"/>
                <a:tailEnd type="none" w="sm" len="sm"/>
              </a:ln>
            </p:spPr>
          </p:cxnSp>
          <p:cxnSp>
            <p:nvCxnSpPr>
              <p:cNvPr id="187" name="Google Shape;2010;p310">
                <a:extLst>
                  <a:ext uri="{FF2B5EF4-FFF2-40B4-BE49-F238E27FC236}">
                    <a16:creationId xmlns:a16="http://schemas.microsoft.com/office/drawing/2014/main" id="{920F5F04-04E5-423D-B69A-F68D7D946CF4}"/>
                  </a:ext>
                </a:extLst>
              </p:cNvPr>
              <p:cNvCxnSpPr/>
              <p:nvPr/>
            </p:nvCxnSpPr>
            <p:spPr>
              <a:xfrm>
                <a:off x="3914595" y="2126016"/>
                <a:ext cx="0" cy="100500"/>
              </a:xfrm>
              <a:prstGeom prst="straightConnector1">
                <a:avLst/>
              </a:prstGeom>
              <a:noFill/>
              <a:ln w="19050" cap="flat" cmpd="sng">
                <a:solidFill>
                  <a:schemeClr val="accent1"/>
                </a:solidFill>
                <a:prstDash val="solid"/>
                <a:round/>
                <a:headEnd type="none" w="sm" len="sm"/>
                <a:tailEnd type="none" w="sm" len="sm"/>
              </a:ln>
            </p:spPr>
          </p:cxnSp>
          <p:cxnSp>
            <p:nvCxnSpPr>
              <p:cNvPr id="188" name="Google Shape;2011;p310">
                <a:extLst>
                  <a:ext uri="{FF2B5EF4-FFF2-40B4-BE49-F238E27FC236}">
                    <a16:creationId xmlns:a16="http://schemas.microsoft.com/office/drawing/2014/main" id="{DAC93BEB-F55A-4AE0-BAE7-035C06512DB7}"/>
                  </a:ext>
                </a:extLst>
              </p:cNvPr>
              <p:cNvCxnSpPr/>
              <p:nvPr/>
            </p:nvCxnSpPr>
            <p:spPr>
              <a:xfrm>
                <a:off x="4002519" y="2221536"/>
                <a:ext cx="0" cy="100500"/>
              </a:xfrm>
              <a:prstGeom prst="straightConnector1">
                <a:avLst/>
              </a:prstGeom>
              <a:noFill/>
              <a:ln w="19050" cap="flat" cmpd="sng">
                <a:solidFill>
                  <a:schemeClr val="accent1"/>
                </a:solidFill>
                <a:prstDash val="solid"/>
                <a:round/>
                <a:headEnd type="none" w="sm" len="sm"/>
                <a:tailEnd type="none" w="sm" len="sm"/>
              </a:ln>
            </p:spPr>
          </p:cxnSp>
          <p:cxnSp>
            <p:nvCxnSpPr>
              <p:cNvPr id="189" name="Google Shape;2012;p310">
                <a:extLst>
                  <a:ext uri="{FF2B5EF4-FFF2-40B4-BE49-F238E27FC236}">
                    <a16:creationId xmlns:a16="http://schemas.microsoft.com/office/drawing/2014/main" id="{9A6D56C4-4B50-4070-9B67-5EB70F7F7BB9}"/>
                  </a:ext>
                </a:extLst>
              </p:cNvPr>
              <p:cNvCxnSpPr/>
              <p:nvPr/>
            </p:nvCxnSpPr>
            <p:spPr>
              <a:xfrm>
                <a:off x="4044823" y="2126016"/>
                <a:ext cx="0" cy="100500"/>
              </a:xfrm>
              <a:prstGeom prst="straightConnector1">
                <a:avLst/>
              </a:prstGeom>
              <a:noFill/>
              <a:ln w="19050" cap="flat" cmpd="sng">
                <a:solidFill>
                  <a:schemeClr val="accent1"/>
                </a:solidFill>
                <a:prstDash val="solid"/>
                <a:round/>
                <a:headEnd type="none" w="sm" len="sm"/>
                <a:tailEnd type="none" w="sm" len="sm"/>
              </a:ln>
            </p:spPr>
          </p:cxnSp>
          <p:cxnSp>
            <p:nvCxnSpPr>
              <p:cNvPr id="190" name="Google Shape;2013;p310">
                <a:extLst>
                  <a:ext uri="{FF2B5EF4-FFF2-40B4-BE49-F238E27FC236}">
                    <a16:creationId xmlns:a16="http://schemas.microsoft.com/office/drawing/2014/main" id="{2C0E810F-D82C-48C6-AF1C-6F8187CAD428}"/>
                  </a:ext>
                </a:extLst>
              </p:cNvPr>
              <p:cNvCxnSpPr/>
              <p:nvPr/>
            </p:nvCxnSpPr>
            <p:spPr>
              <a:xfrm>
                <a:off x="3787650" y="2126016"/>
                <a:ext cx="0" cy="100500"/>
              </a:xfrm>
              <a:prstGeom prst="straightConnector1">
                <a:avLst/>
              </a:prstGeom>
              <a:noFill/>
              <a:ln w="19050" cap="flat" cmpd="sng">
                <a:solidFill>
                  <a:schemeClr val="accent1"/>
                </a:solidFill>
                <a:prstDash val="solid"/>
                <a:round/>
                <a:headEnd type="none" w="sm" len="sm"/>
                <a:tailEnd type="none" w="sm" len="sm"/>
              </a:ln>
            </p:spPr>
          </p:cxnSp>
          <p:cxnSp>
            <p:nvCxnSpPr>
              <p:cNvPr id="191" name="Google Shape;2014;p310">
                <a:extLst>
                  <a:ext uri="{FF2B5EF4-FFF2-40B4-BE49-F238E27FC236}">
                    <a16:creationId xmlns:a16="http://schemas.microsoft.com/office/drawing/2014/main" id="{47EE4B0C-4E94-4EF3-9B5A-EE853A494C23}"/>
                  </a:ext>
                </a:extLst>
              </p:cNvPr>
              <p:cNvCxnSpPr/>
              <p:nvPr/>
            </p:nvCxnSpPr>
            <p:spPr>
              <a:xfrm>
                <a:off x="3840699" y="2038974"/>
                <a:ext cx="0" cy="87900"/>
              </a:xfrm>
              <a:prstGeom prst="straightConnector1">
                <a:avLst/>
              </a:prstGeom>
              <a:noFill/>
              <a:ln w="19050" cap="flat" cmpd="sng">
                <a:solidFill>
                  <a:schemeClr val="accent1"/>
                </a:solidFill>
                <a:prstDash val="solid"/>
                <a:round/>
                <a:headEnd type="none" w="sm" len="sm"/>
                <a:tailEnd type="none" w="sm" len="sm"/>
              </a:ln>
            </p:spPr>
          </p:cxnSp>
          <p:cxnSp>
            <p:nvCxnSpPr>
              <p:cNvPr id="192" name="Google Shape;2015;p310">
                <a:extLst>
                  <a:ext uri="{FF2B5EF4-FFF2-40B4-BE49-F238E27FC236}">
                    <a16:creationId xmlns:a16="http://schemas.microsoft.com/office/drawing/2014/main" id="{CB658BCB-3D05-4009-B07D-D991C14EFB14}"/>
                  </a:ext>
                </a:extLst>
              </p:cNvPr>
              <p:cNvCxnSpPr/>
              <p:nvPr/>
            </p:nvCxnSpPr>
            <p:spPr>
              <a:xfrm>
                <a:off x="4002519" y="2038974"/>
                <a:ext cx="0" cy="87900"/>
              </a:xfrm>
              <a:prstGeom prst="straightConnector1">
                <a:avLst/>
              </a:prstGeom>
              <a:noFill/>
              <a:ln w="19050" cap="flat" cmpd="sng">
                <a:solidFill>
                  <a:schemeClr val="accent1"/>
                </a:solidFill>
                <a:prstDash val="solid"/>
                <a:round/>
                <a:headEnd type="none" w="sm" len="sm"/>
                <a:tailEnd type="none" w="sm" len="sm"/>
              </a:ln>
            </p:spPr>
          </p:cxnSp>
        </p:grpSp>
        <p:grpSp>
          <p:nvGrpSpPr>
            <p:cNvPr id="193" name="Google Shape;2016;p310">
              <a:extLst>
                <a:ext uri="{FF2B5EF4-FFF2-40B4-BE49-F238E27FC236}">
                  <a16:creationId xmlns:a16="http://schemas.microsoft.com/office/drawing/2014/main" id="{483804A6-3E1C-4025-9926-1907B8C66399}"/>
                </a:ext>
              </a:extLst>
            </p:cNvPr>
            <p:cNvGrpSpPr/>
            <p:nvPr/>
          </p:nvGrpSpPr>
          <p:grpSpPr>
            <a:xfrm>
              <a:off x="5696010" y="4505301"/>
              <a:ext cx="764349" cy="764920"/>
              <a:chOff x="5711702" y="1291155"/>
              <a:chExt cx="514652" cy="515036"/>
            </a:xfrm>
          </p:grpSpPr>
          <p:sp>
            <p:nvSpPr>
              <p:cNvPr id="194" name="Google Shape;1921;p310">
                <a:extLst>
                  <a:ext uri="{FF2B5EF4-FFF2-40B4-BE49-F238E27FC236}">
                    <a16:creationId xmlns:a16="http://schemas.microsoft.com/office/drawing/2014/main" id="{EE45235A-4BFC-4192-B3E5-130544EDC628}"/>
                  </a:ext>
                </a:extLst>
              </p:cNvPr>
              <p:cNvSpPr/>
              <p:nvPr/>
            </p:nvSpPr>
            <p:spPr>
              <a:xfrm flipH="1">
                <a:off x="5711702" y="1291155"/>
                <a:ext cx="514652" cy="515036"/>
              </a:xfrm>
              <a:custGeom>
                <a:avLst/>
                <a:gdLst/>
                <a:ahLst/>
                <a:cxnLst/>
                <a:rect l="l" t="t" r="r" b="b"/>
                <a:pathLst>
                  <a:path w="11588" h="11596" extrusionOk="0">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chemeClr val="accent1"/>
              </a:solidFill>
              <a:ln>
                <a:no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nvGrpSpPr>
              <p:cNvPr id="195" name="Google Shape;2017;p310">
                <a:extLst>
                  <a:ext uri="{FF2B5EF4-FFF2-40B4-BE49-F238E27FC236}">
                    <a16:creationId xmlns:a16="http://schemas.microsoft.com/office/drawing/2014/main" id="{F91DC14B-BEAA-440B-A5B6-6E9858F479DB}"/>
                  </a:ext>
                </a:extLst>
              </p:cNvPr>
              <p:cNvGrpSpPr/>
              <p:nvPr/>
            </p:nvGrpSpPr>
            <p:grpSpPr>
              <a:xfrm>
                <a:off x="5892005" y="1417290"/>
                <a:ext cx="153808" cy="262660"/>
                <a:chOff x="4523835" y="897144"/>
                <a:chExt cx="1794725" cy="3064879"/>
              </a:xfrm>
            </p:grpSpPr>
            <p:sp>
              <p:nvSpPr>
                <p:cNvPr id="196" name="Google Shape;2018;p310">
                  <a:extLst>
                    <a:ext uri="{FF2B5EF4-FFF2-40B4-BE49-F238E27FC236}">
                      <a16:creationId xmlns:a16="http://schemas.microsoft.com/office/drawing/2014/main" id="{054118CD-F568-4ACB-9E83-C7FC786F961E}"/>
                    </a:ext>
                  </a:extLst>
                </p:cNvPr>
                <p:cNvSpPr/>
                <p:nvPr/>
              </p:nvSpPr>
              <p:spPr>
                <a:xfrm rot="-2034974">
                  <a:off x="4523835" y="1807900"/>
                  <a:ext cx="822072" cy="2069407"/>
                </a:xfrm>
                <a:prstGeom prst="roundRect">
                  <a:avLst>
                    <a:gd name="adj" fmla="val 50000"/>
                  </a:avLst>
                </a:prstGeom>
                <a:solidFill>
                  <a:srgbClr val="FFFFFF"/>
                </a:solidFill>
                <a:ln>
                  <a:noFill/>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97" name="Google Shape;2019;p310">
                  <a:extLst>
                    <a:ext uri="{FF2B5EF4-FFF2-40B4-BE49-F238E27FC236}">
                      <a16:creationId xmlns:a16="http://schemas.microsoft.com/office/drawing/2014/main" id="{D5FA1F73-7958-4842-AFE8-45DCB879EE28}"/>
                    </a:ext>
                  </a:extLst>
                </p:cNvPr>
                <p:cNvSpPr/>
                <p:nvPr/>
              </p:nvSpPr>
              <p:spPr>
                <a:xfrm rot="2034974" flipH="1">
                  <a:off x="5496488" y="897144"/>
                  <a:ext cx="822072" cy="3064879"/>
                </a:xfrm>
                <a:prstGeom prst="roundRect">
                  <a:avLst>
                    <a:gd name="adj" fmla="val 50000"/>
                  </a:avLst>
                </a:prstGeom>
                <a:solidFill>
                  <a:srgbClr val="FFFFFF"/>
                </a:solidFill>
                <a:ln>
                  <a:noFill/>
                </a:ln>
              </p:spPr>
              <p:txBody>
                <a:bodyPr spcFirstLastPara="1" wrap="square" lIns="68575" tIns="34275" rIns="68575" bIns="3427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198" name="Google Shape;2020;p310">
                  <a:extLst>
                    <a:ext uri="{FF2B5EF4-FFF2-40B4-BE49-F238E27FC236}">
                      <a16:creationId xmlns:a16="http://schemas.microsoft.com/office/drawing/2014/main" id="{76AEFA06-4263-4ED3-AE24-E4B761246559}"/>
                    </a:ext>
                  </a:extLst>
                </p:cNvPr>
                <p:cNvSpPr/>
                <p:nvPr/>
              </p:nvSpPr>
              <p:spPr>
                <a:xfrm>
                  <a:off x="4847799" y="2618442"/>
                  <a:ext cx="871768" cy="1154302"/>
                </a:xfrm>
                <a:custGeom>
                  <a:avLst/>
                  <a:gdLst/>
                  <a:ahLst/>
                  <a:cxnLst/>
                  <a:rect l="l" t="t" r="r" b="b"/>
                  <a:pathLst>
                    <a:path w="9689" h="12827" extrusionOk="0">
                      <a:moveTo>
                        <a:pt x="8661" y="5675"/>
                      </a:moveTo>
                      <a:lnTo>
                        <a:pt x="4846" y="0"/>
                      </a:lnTo>
                      <a:lnTo>
                        <a:pt x="1030" y="5675"/>
                      </a:lnTo>
                      <a:cubicBezTo>
                        <a:pt x="0" y="7204"/>
                        <a:pt x="21" y="9129"/>
                        <a:pt x="916" y="10610"/>
                      </a:cubicBezTo>
                      <a:cubicBezTo>
                        <a:pt x="916" y="10610"/>
                        <a:pt x="2105" y="12826"/>
                        <a:pt x="4846" y="12826"/>
                      </a:cubicBezTo>
                      <a:cubicBezTo>
                        <a:pt x="7586" y="12826"/>
                        <a:pt x="8775" y="10610"/>
                        <a:pt x="8775" y="10610"/>
                      </a:cubicBezTo>
                      <a:cubicBezTo>
                        <a:pt x="9670" y="9129"/>
                        <a:pt x="9688" y="7204"/>
                        <a:pt x="8661" y="5675"/>
                      </a:cubicBezTo>
                    </a:path>
                  </a:pathLst>
                </a:custGeom>
                <a:solidFill>
                  <a:srgbClr val="FFFFFF"/>
                </a:solidFill>
                <a:ln>
                  <a:noFill/>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grpSp>
      </p:grpSp>
      <p:grpSp>
        <p:nvGrpSpPr>
          <p:cNvPr id="199" name="Group 198">
            <a:extLst>
              <a:ext uri="{FF2B5EF4-FFF2-40B4-BE49-F238E27FC236}">
                <a16:creationId xmlns:a16="http://schemas.microsoft.com/office/drawing/2014/main" id="{4A5B7EF7-FB57-4E3C-ABD2-F2B9496C7468}"/>
              </a:ext>
            </a:extLst>
          </p:cNvPr>
          <p:cNvGrpSpPr/>
          <p:nvPr/>
        </p:nvGrpSpPr>
        <p:grpSpPr>
          <a:xfrm>
            <a:off x="6629397" y="5638269"/>
            <a:ext cx="4835864" cy="983188"/>
            <a:chOff x="808740" y="3985749"/>
            <a:chExt cx="2941787" cy="598100"/>
          </a:xfrm>
        </p:grpSpPr>
        <p:sp>
          <p:nvSpPr>
            <p:cNvPr id="200" name="Rounded Rectangle 350">
              <a:extLst>
                <a:ext uri="{FF2B5EF4-FFF2-40B4-BE49-F238E27FC236}">
                  <a16:creationId xmlns:a16="http://schemas.microsoft.com/office/drawing/2014/main" id="{B15A9A0C-84EA-4C65-96E6-1FF158CCFC9F}"/>
                </a:ext>
              </a:extLst>
            </p:cNvPr>
            <p:cNvSpPr/>
            <p:nvPr/>
          </p:nvSpPr>
          <p:spPr bwMode="auto">
            <a:xfrm>
              <a:off x="808740" y="3985749"/>
              <a:ext cx="2941787" cy="457200"/>
            </a:xfrm>
            <a:prstGeom prst="roundRect">
              <a:avLst>
                <a:gd name="adj" fmla="val 10076"/>
              </a:avLst>
            </a:prstGeom>
            <a:noFill/>
            <a:ln w="12700" cap="rnd" cmpd="sng" algn="ctr">
              <a:solidFill>
                <a:schemeClr val="tx1"/>
              </a:solidFill>
              <a:prstDash val="solid"/>
              <a:round/>
              <a:headEnd type="oval" w="med" len="med"/>
              <a:tailEnd type="none" w="med" len="med"/>
            </a:ln>
            <a:effectLst/>
          </p:spPr>
          <p:txBody>
            <a:bodyPr lIns="91318" tIns="45660" rIns="91318" bIns="45660" rtlCol="0" anchor="ctr"/>
            <a:lstStyle/>
            <a:p>
              <a:pPr marL="0" marR="0" lvl="0" indent="0" algn="ctr" defTabSz="91357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err="1">
                <a:ln>
                  <a:noFill/>
                </a:ln>
                <a:effectLst/>
                <a:uLnTx/>
                <a:uFillTx/>
                <a:latin typeface="CiscoSansTT ExtraLight"/>
                <a:ea typeface="ＭＳ Ｐゴシック" pitchFamily="34" charset="-128"/>
                <a:cs typeface="+mn-cs"/>
              </a:endParaRPr>
            </a:p>
          </p:txBody>
        </p:sp>
        <p:grpSp>
          <p:nvGrpSpPr>
            <p:cNvPr id="201" name="Google Shape;2038;p310">
              <a:extLst>
                <a:ext uri="{FF2B5EF4-FFF2-40B4-BE49-F238E27FC236}">
                  <a16:creationId xmlns:a16="http://schemas.microsoft.com/office/drawing/2014/main" id="{98A99A3C-9EC7-4379-BE01-35023A4F8116}"/>
                </a:ext>
              </a:extLst>
            </p:cNvPr>
            <p:cNvGrpSpPr/>
            <p:nvPr/>
          </p:nvGrpSpPr>
          <p:grpSpPr>
            <a:xfrm>
              <a:off x="1069322" y="4070272"/>
              <a:ext cx="227962" cy="254351"/>
              <a:chOff x="6030532" y="2363230"/>
              <a:chExt cx="352305" cy="393087"/>
            </a:xfrm>
          </p:grpSpPr>
          <p:cxnSp>
            <p:nvCxnSpPr>
              <p:cNvPr id="240" name="Google Shape;2039;p310">
                <a:extLst>
                  <a:ext uri="{FF2B5EF4-FFF2-40B4-BE49-F238E27FC236}">
                    <a16:creationId xmlns:a16="http://schemas.microsoft.com/office/drawing/2014/main" id="{9553FD0F-8982-4FCF-92B1-AA3BAC12C9EC}"/>
                  </a:ext>
                </a:extLst>
              </p:cNvPr>
              <p:cNvCxnSpPr/>
              <p:nvPr/>
            </p:nvCxnSpPr>
            <p:spPr>
              <a:xfrm rot="10800000" flipH="1">
                <a:off x="6059776" y="2474693"/>
                <a:ext cx="290700" cy="172800"/>
              </a:xfrm>
              <a:prstGeom prst="straightConnector1">
                <a:avLst/>
              </a:prstGeom>
              <a:noFill/>
              <a:ln w="12700" cap="flat" cmpd="sng">
                <a:solidFill>
                  <a:schemeClr val="tx1"/>
                </a:solidFill>
                <a:prstDash val="solid"/>
                <a:round/>
                <a:headEnd type="none" w="med" len="med"/>
                <a:tailEnd type="none" w="med" len="med"/>
              </a:ln>
            </p:spPr>
          </p:cxnSp>
          <p:sp>
            <p:nvSpPr>
              <p:cNvPr id="241" name="Google Shape;2040;p310">
                <a:extLst>
                  <a:ext uri="{FF2B5EF4-FFF2-40B4-BE49-F238E27FC236}">
                    <a16:creationId xmlns:a16="http://schemas.microsoft.com/office/drawing/2014/main" id="{2E816C2F-F7D6-4890-95EB-D447E842387B}"/>
                  </a:ext>
                </a:extLst>
              </p:cNvPr>
              <p:cNvSpPr/>
              <p:nvPr/>
            </p:nvSpPr>
            <p:spPr>
              <a:xfrm rot="-5400000">
                <a:off x="6033197" y="2406746"/>
                <a:ext cx="347100" cy="299400"/>
              </a:xfrm>
              <a:prstGeom prst="hexagon">
                <a:avLst>
                  <a:gd name="adj" fmla="val 28663"/>
                  <a:gd name="vf" fmla="val 115470"/>
                </a:avLst>
              </a:prstGeom>
              <a:noFill/>
              <a:ln w="12700" cap="rnd" cmpd="sng">
                <a:solidFill>
                  <a:schemeClr val="tx1"/>
                </a:solidFill>
                <a:prstDash val="solid"/>
                <a:round/>
                <a:headEnd type="none" w="sm" len="sm"/>
                <a:tailEnd type="none" w="sm" len="sm"/>
              </a:ln>
            </p:spPr>
            <p:txBody>
              <a:bodyPr spcFirstLastPara="1" wrap="square" lIns="91425" tIns="45725" rIns="91425" bIns="45725"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242" name="Google Shape;2041;p310">
                <a:extLst>
                  <a:ext uri="{FF2B5EF4-FFF2-40B4-BE49-F238E27FC236}">
                    <a16:creationId xmlns:a16="http://schemas.microsoft.com/office/drawing/2014/main" id="{D096DA96-4CC6-493E-86F6-55788F1BB5E1}"/>
                  </a:ext>
                </a:extLst>
              </p:cNvPr>
              <p:cNvSpPr/>
              <p:nvPr/>
            </p:nvSpPr>
            <p:spPr>
              <a:xfrm>
                <a:off x="6179252" y="2701453"/>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243" name="Google Shape;2042;p310">
                <a:extLst>
                  <a:ext uri="{FF2B5EF4-FFF2-40B4-BE49-F238E27FC236}">
                    <a16:creationId xmlns:a16="http://schemas.microsoft.com/office/drawing/2014/main" id="{EB5211D6-6925-4F57-BB20-A07C2359DF02}"/>
                  </a:ext>
                </a:extLst>
              </p:cNvPr>
              <p:cNvSpPr/>
              <p:nvPr/>
            </p:nvSpPr>
            <p:spPr>
              <a:xfrm>
                <a:off x="6179252" y="2363230"/>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nvGrpSpPr>
              <p:cNvPr id="244" name="Google Shape;2043;p310">
                <a:extLst>
                  <a:ext uri="{FF2B5EF4-FFF2-40B4-BE49-F238E27FC236}">
                    <a16:creationId xmlns:a16="http://schemas.microsoft.com/office/drawing/2014/main" id="{E9689B68-1BCB-49E8-B15A-7B09D151F632}"/>
                  </a:ext>
                </a:extLst>
              </p:cNvPr>
              <p:cNvGrpSpPr/>
              <p:nvPr/>
            </p:nvGrpSpPr>
            <p:grpSpPr>
              <a:xfrm>
                <a:off x="6030532" y="2440738"/>
                <a:ext cx="352305" cy="231357"/>
                <a:chOff x="6030532" y="2440738"/>
                <a:chExt cx="352305" cy="231357"/>
              </a:xfrm>
            </p:grpSpPr>
            <p:grpSp>
              <p:nvGrpSpPr>
                <p:cNvPr id="247" name="Google Shape;2044;p310">
                  <a:extLst>
                    <a:ext uri="{FF2B5EF4-FFF2-40B4-BE49-F238E27FC236}">
                      <a16:creationId xmlns:a16="http://schemas.microsoft.com/office/drawing/2014/main" id="{A4E7B9A0-B5E5-446E-89E5-2B5C7E9474FD}"/>
                    </a:ext>
                  </a:extLst>
                </p:cNvPr>
                <p:cNvGrpSpPr/>
                <p:nvPr/>
              </p:nvGrpSpPr>
              <p:grpSpPr>
                <a:xfrm>
                  <a:off x="6327973" y="2440738"/>
                  <a:ext cx="54864" cy="231357"/>
                  <a:chOff x="6327973" y="2440780"/>
                  <a:chExt cx="54864" cy="231357"/>
                </a:xfrm>
              </p:grpSpPr>
              <p:sp>
                <p:nvSpPr>
                  <p:cNvPr id="252" name="Google Shape;2045;p310">
                    <a:extLst>
                      <a:ext uri="{FF2B5EF4-FFF2-40B4-BE49-F238E27FC236}">
                        <a16:creationId xmlns:a16="http://schemas.microsoft.com/office/drawing/2014/main" id="{B86A0A0E-B3E6-48F3-8652-52978AA00AB9}"/>
                      </a:ext>
                    </a:extLst>
                  </p:cNvPr>
                  <p:cNvSpPr/>
                  <p:nvPr/>
                </p:nvSpPr>
                <p:spPr>
                  <a:xfrm>
                    <a:off x="6327973" y="2440780"/>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255" name="Google Shape;2046;p310">
                    <a:extLst>
                      <a:ext uri="{FF2B5EF4-FFF2-40B4-BE49-F238E27FC236}">
                        <a16:creationId xmlns:a16="http://schemas.microsoft.com/office/drawing/2014/main" id="{7EAC97AC-E0FB-4007-B7DD-78C8C630225C}"/>
                      </a:ext>
                    </a:extLst>
                  </p:cNvPr>
                  <p:cNvSpPr/>
                  <p:nvPr/>
                </p:nvSpPr>
                <p:spPr>
                  <a:xfrm>
                    <a:off x="6327973" y="2617273"/>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grpSp>
              <p:nvGrpSpPr>
                <p:cNvPr id="248" name="Google Shape;2047;p310">
                  <a:extLst>
                    <a:ext uri="{FF2B5EF4-FFF2-40B4-BE49-F238E27FC236}">
                      <a16:creationId xmlns:a16="http://schemas.microsoft.com/office/drawing/2014/main" id="{7771B688-2EB6-4582-8290-0DCEE53710CE}"/>
                    </a:ext>
                  </a:extLst>
                </p:cNvPr>
                <p:cNvGrpSpPr/>
                <p:nvPr/>
              </p:nvGrpSpPr>
              <p:grpSpPr>
                <a:xfrm>
                  <a:off x="6030532" y="2440738"/>
                  <a:ext cx="54864" cy="231357"/>
                  <a:chOff x="6327973" y="2440780"/>
                  <a:chExt cx="54864" cy="231357"/>
                </a:xfrm>
              </p:grpSpPr>
              <p:sp>
                <p:nvSpPr>
                  <p:cNvPr id="249" name="Google Shape;2048;p310">
                    <a:extLst>
                      <a:ext uri="{FF2B5EF4-FFF2-40B4-BE49-F238E27FC236}">
                        <a16:creationId xmlns:a16="http://schemas.microsoft.com/office/drawing/2014/main" id="{9DABD0D3-1302-4807-BFB7-07182A6DC88A}"/>
                      </a:ext>
                    </a:extLst>
                  </p:cNvPr>
                  <p:cNvSpPr/>
                  <p:nvPr/>
                </p:nvSpPr>
                <p:spPr>
                  <a:xfrm>
                    <a:off x="6327973" y="2440780"/>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sp>
                <p:nvSpPr>
                  <p:cNvPr id="250" name="Google Shape;2049;p310">
                    <a:extLst>
                      <a:ext uri="{FF2B5EF4-FFF2-40B4-BE49-F238E27FC236}">
                        <a16:creationId xmlns:a16="http://schemas.microsoft.com/office/drawing/2014/main" id="{00F896E5-58BA-419A-809E-F48835F662A8}"/>
                      </a:ext>
                    </a:extLst>
                  </p:cNvPr>
                  <p:cNvSpPr/>
                  <p:nvPr/>
                </p:nvSpPr>
                <p:spPr>
                  <a:xfrm>
                    <a:off x="6327973" y="2617273"/>
                    <a:ext cx="54864" cy="54864"/>
                  </a:xfrm>
                  <a:custGeom>
                    <a:avLst/>
                    <a:gdLst/>
                    <a:ahLst/>
                    <a:cxnLst/>
                    <a:rect l="l" t="t" r="r" b="b"/>
                    <a:pathLst>
                      <a:path w="337" h="336" extrusionOk="0">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rgbClr val="FFFFFF"/>
                  </a:solidFill>
                  <a:ln w="12700" cap="flat" cmpd="sng">
                    <a:solidFill>
                      <a:schemeClr val="tx1"/>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effectLst/>
                      <a:uLnTx/>
                      <a:uFillTx/>
                      <a:latin typeface="CiscoSansTT ExtraLight"/>
                      <a:ea typeface="Arial"/>
                      <a:cs typeface="Arial"/>
                      <a:sym typeface="Arial"/>
                    </a:endParaRPr>
                  </a:p>
                </p:txBody>
              </p:sp>
            </p:grpSp>
          </p:grpSp>
          <p:cxnSp>
            <p:nvCxnSpPr>
              <p:cNvPr id="245" name="Google Shape;2050;p310">
                <a:extLst>
                  <a:ext uri="{FF2B5EF4-FFF2-40B4-BE49-F238E27FC236}">
                    <a16:creationId xmlns:a16="http://schemas.microsoft.com/office/drawing/2014/main" id="{150B6FBF-25E6-475D-9000-14AE3BD39883}"/>
                  </a:ext>
                </a:extLst>
              </p:cNvPr>
              <p:cNvCxnSpPr>
                <a:cxnSpLocks/>
              </p:cNvCxnSpPr>
              <p:nvPr/>
            </p:nvCxnSpPr>
            <p:spPr>
              <a:xfrm flipH="1" flipV="1">
                <a:off x="6075967" y="2476014"/>
                <a:ext cx="250829" cy="149222"/>
              </a:xfrm>
              <a:prstGeom prst="straightConnector1">
                <a:avLst/>
              </a:prstGeom>
              <a:noFill/>
              <a:ln w="12700" cap="flat" cmpd="sng">
                <a:solidFill>
                  <a:schemeClr val="tx1"/>
                </a:solidFill>
                <a:prstDash val="solid"/>
                <a:round/>
                <a:headEnd type="none" w="med" len="med"/>
                <a:tailEnd type="none" w="med" len="med"/>
              </a:ln>
            </p:spPr>
          </p:cxnSp>
          <p:cxnSp>
            <p:nvCxnSpPr>
              <p:cNvPr id="246" name="Google Shape;2051;p310">
                <a:extLst>
                  <a:ext uri="{FF2B5EF4-FFF2-40B4-BE49-F238E27FC236}">
                    <a16:creationId xmlns:a16="http://schemas.microsoft.com/office/drawing/2014/main" id="{8050B5A3-551E-47D9-9C0C-F87CF3074243}"/>
                  </a:ext>
                </a:extLst>
              </p:cNvPr>
              <p:cNvCxnSpPr>
                <a:cxnSpLocks/>
              </p:cNvCxnSpPr>
              <p:nvPr/>
            </p:nvCxnSpPr>
            <p:spPr>
              <a:xfrm flipV="1">
                <a:off x="6206684" y="2423871"/>
                <a:ext cx="0" cy="277561"/>
              </a:xfrm>
              <a:prstGeom prst="straightConnector1">
                <a:avLst/>
              </a:prstGeom>
              <a:noFill/>
              <a:ln w="12700" cap="flat" cmpd="sng">
                <a:solidFill>
                  <a:schemeClr val="tx1"/>
                </a:solidFill>
                <a:prstDash val="solid"/>
                <a:round/>
                <a:headEnd type="none" w="med" len="med"/>
                <a:tailEnd type="none" w="med" len="med"/>
              </a:ln>
            </p:spPr>
          </p:cxnSp>
        </p:grpSp>
        <p:grpSp>
          <p:nvGrpSpPr>
            <p:cNvPr id="202" name="Group 201">
              <a:extLst>
                <a:ext uri="{FF2B5EF4-FFF2-40B4-BE49-F238E27FC236}">
                  <a16:creationId xmlns:a16="http://schemas.microsoft.com/office/drawing/2014/main" id="{5244BD2B-0962-4A5D-8CCE-B83824E86F3E}"/>
                </a:ext>
              </a:extLst>
            </p:cNvPr>
            <p:cNvGrpSpPr/>
            <p:nvPr/>
          </p:nvGrpSpPr>
          <p:grpSpPr>
            <a:xfrm>
              <a:off x="2675709" y="4077987"/>
              <a:ext cx="313417" cy="246676"/>
              <a:chOff x="3431102" y="4052869"/>
              <a:chExt cx="246888" cy="194313"/>
            </a:xfrm>
          </p:grpSpPr>
          <p:grpSp>
            <p:nvGrpSpPr>
              <p:cNvPr id="222" name="Group 221">
                <a:extLst>
                  <a:ext uri="{FF2B5EF4-FFF2-40B4-BE49-F238E27FC236}">
                    <a16:creationId xmlns:a16="http://schemas.microsoft.com/office/drawing/2014/main" id="{A06DAF57-88D5-4F74-8A56-82DB993607F7}"/>
                  </a:ext>
                </a:extLst>
              </p:cNvPr>
              <p:cNvGrpSpPr/>
              <p:nvPr/>
            </p:nvGrpSpPr>
            <p:grpSpPr>
              <a:xfrm>
                <a:off x="3431102" y="4117683"/>
                <a:ext cx="246888" cy="64663"/>
                <a:chOff x="7688219" y="2246503"/>
                <a:chExt cx="246888" cy="64663"/>
              </a:xfrm>
            </p:grpSpPr>
            <p:sp>
              <p:nvSpPr>
                <p:cNvPr id="235" name="Rounded Rectangle 400">
                  <a:extLst>
                    <a:ext uri="{FF2B5EF4-FFF2-40B4-BE49-F238E27FC236}">
                      <a16:creationId xmlns:a16="http://schemas.microsoft.com/office/drawing/2014/main" id="{DF9FDE79-2BB6-46BF-84D5-63211CC970AD}"/>
                    </a:ext>
                  </a:extLst>
                </p:cNvPr>
                <p:cNvSpPr/>
                <p:nvPr/>
              </p:nvSpPr>
              <p:spPr>
                <a:xfrm>
                  <a:off x="7688219" y="2246503"/>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iscoSansTT ExtraLight"/>
                    <a:ea typeface="+mn-ea"/>
                    <a:cs typeface="+mn-cs"/>
                  </a:endParaRPr>
                </a:p>
              </p:txBody>
            </p:sp>
            <p:sp>
              <p:nvSpPr>
                <p:cNvPr id="236" name="Oval 235">
                  <a:extLst>
                    <a:ext uri="{FF2B5EF4-FFF2-40B4-BE49-F238E27FC236}">
                      <a16:creationId xmlns:a16="http://schemas.microsoft.com/office/drawing/2014/main" id="{920E34AC-340D-4EE7-A9E0-733EC435A0FF}"/>
                    </a:ext>
                  </a:extLst>
                </p:cNvPr>
                <p:cNvSpPr>
                  <a:spLocks noChangeAspect="1"/>
                </p:cNvSpPr>
                <p:nvPr/>
              </p:nvSpPr>
              <p:spPr>
                <a:xfrm>
                  <a:off x="7713192" y="2265316"/>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iscoSansTT ExtraLight"/>
                    <a:ea typeface="+mn-ea"/>
                    <a:cs typeface="+mn-cs"/>
                  </a:endParaRPr>
                </a:p>
              </p:txBody>
            </p:sp>
            <p:sp>
              <p:nvSpPr>
                <p:cNvPr id="237" name="Freeform 402">
                  <a:extLst>
                    <a:ext uri="{FF2B5EF4-FFF2-40B4-BE49-F238E27FC236}">
                      <a16:creationId xmlns:a16="http://schemas.microsoft.com/office/drawing/2014/main" id="{629D3BA0-0D2B-4E06-A19C-33CE844086E4}"/>
                    </a:ext>
                  </a:extLst>
                </p:cNvPr>
                <p:cNvSpPr>
                  <a:spLocks noChangeArrowheads="1"/>
                </p:cNvSpPr>
                <p:nvPr/>
              </p:nvSpPr>
              <p:spPr bwMode="auto">
                <a:xfrm>
                  <a:off x="7859997"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38" name="Freeform 403">
                  <a:extLst>
                    <a:ext uri="{FF2B5EF4-FFF2-40B4-BE49-F238E27FC236}">
                      <a16:creationId xmlns:a16="http://schemas.microsoft.com/office/drawing/2014/main" id="{78D01D95-B03B-443A-A1E8-8963DFE6EBDD}"/>
                    </a:ext>
                  </a:extLst>
                </p:cNvPr>
                <p:cNvSpPr>
                  <a:spLocks noChangeArrowheads="1"/>
                </p:cNvSpPr>
                <p:nvPr/>
              </p:nvSpPr>
              <p:spPr bwMode="auto">
                <a:xfrm>
                  <a:off x="7896918"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39" name="Freeform 404">
                  <a:extLst>
                    <a:ext uri="{FF2B5EF4-FFF2-40B4-BE49-F238E27FC236}">
                      <a16:creationId xmlns:a16="http://schemas.microsoft.com/office/drawing/2014/main" id="{F322F3E3-26D9-415B-B3CF-42E3A58C3D9D}"/>
                    </a:ext>
                  </a:extLst>
                </p:cNvPr>
                <p:cNvSpPr>
                  <a:spLocks noChangeArrowheads="1"/>
                </p:cNvSpPr>
                <p:nvPr/>
              </p:nvSpPr>
              <p:spPr bwMode="auto">
                <a:xfrm>
                  <a:off x="7823076" y="2271605"/>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grpSp>
          <p:grpSp>
            <p:nvGrpSpPr>
              <p:cNvPr id="223" name="Group 222">
                <a:extLst>
                  <a:ext uri="{FF2B5EF4-FFF2-40B4-BE49-F238E27FC236}">
                    <a16:creationId xmlns:a16="http://schemas.microsoft.com/office/drawing/2014/main" id="{6EF1EA03-9270-49EF-8EF8-FAE1A670138B}"/>
                  </a:ext>
                </a:extLst>
              </p:cNvPr>
              <p:cNvGrpSpPr/>
              <p:nvPr/>
            </p:nvGrpSpPr>
            <p:grpSpPr>
              <a:xfrm>
                <a:off x="3431102" y="4182519"/>
                <a:ext cx="246888" cy="64663"/>
                <a:chOff x="7688219" y="2311339"/>
                <a:chExt cx="246888" cy="64663"/>
              </a:xfrm>
            </p:grpSpPr>
            <p:sp>
              <p:nvSpPr>
                <p:cNvPr id="230" name="Rounded Rectangle 395">
                  <a:extLst>
                    <a:ext uri="{FF2B5EF4-FFF2-40B4-BE49-F238E27FC236}">
                      <a16:creationId xmlns:a16="http://schemas.microsoft.com/office/drawing/2014/main" id="{1930C7B5-D15F-445F-AD6C-0B952103CF02}"/>
                    </a:ext>
                  </a:extLst>
                </p:cNvPr>
                <p:cNvSpPr/>
                <p:nvPr/>
              </p:nvSpPr>
              <p:spPr>
                <a:xfrm>
                  <a:off x="7688219" y="2311339"/>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iscoSansTT ExtraLight"/>
                    <a:ea typeface="+mn-ea"/>
                    <a:cs typeface="+mn-cs"/>
                  </a:endParaRPr>
                </a:p>
              </p:txBody>
            </p:sp>
            <p:sp>
              <p:nvSpPr>
                <p:cNvPr id="231" name="Freeform 396">
                  <a:extLst>
                    <a:ext uri="{FF2B5EF4-FFF2-40B4-BE49-F238E27FC236}">
                      <a16:creationId xmlns:a16="http://schemas.microsoft.com/office/drawing/2014/main" id="{EC41DE19-58F0-40E8-848A-9BCD6F4CA6DA}"/>
                    </a:ext>
                  </a:extLst>
                </p:cNvPr>
                <p:cNvSpPr>
                  <a:spLocks noChangeArrowheads="1"/>
                </p:cNvSpPr>
                <p:nvPr/>
              </p:nvSpPr>
              <p:spPr bwMode="auto">
                <a:xfrm>
                  <a:off x="7859997"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32" name="Freeform 397">
                  <a:extLst>
                    <a:ext uri="{FF2B5EF4-FFF2-40B4-BE49-F238E27FC236}">
                      <a16:creationId xmlns:a16="http://schemas.microsoft.com/office/drawing/2014/main" id="{8F8B9186-BF59-496F-A10E-74D2B477880A}"/>
                    </a:ext>
                  </a:extLst>
                </p:cNvPr>
                <p:cNvSpPr>
                  <a:spLocks noChangeArrowheads="1"/>
                </p:cNvSpPr>
                <p:nvPr/>
              </p:nvSpPr>
              <p:spPr bwMode="auto">
                <a:xfrm>
                  <a:off x="7896918"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33" name="Freeform 398">
                  <a:extLst>
                    <a:ext uri="{FF2B5EF4-FFF2-40B4-BE49-F238E27FC236}">
                      <a16:creationId xmlns:a16="http://schemas.microsoft.com/office/drawing/2014/main" id="{903B9304-70C5-4A89-B2FD-D32C621E39E4}"/>
                    </a:ext>
                  </a:extLst>
                </p:cNvPr>
                <p:cNvSpPr>
                  <a:spLocks noChangeArrowheads="1"/>
                </p:cNvSpPr>
                <p:nvPr/>
              </p:nvSpPr>
              <p:spPr bwMode="auto">
                <a:xfrm>
                  <a:off x="7823076" y="233644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34" name="Oval 233">
                  <a:extLst>
                    <a:ext uri="{FF2B5EF4-FFF2-40B4-BE49-F238E27FC236}">
                      <a16:creationId xmlns:a16="http://schemas.microsoft.com/office/drawing/2014/main" id="{0329BEA4-2E1B-4E2D-9688-753556B74265}"/>
                    </a:ext>
                  </a:extLst>
                </p:cNvPr>
                <p:cNvSpPr>
                  <a:spLocks noChangeAspect="1"/>
                </p:cNvSpPr>
                <p:nvPr/>
              </p:nvSpPr>
              <p:spPr>
                <a:xfrm>
                  <a:off x="7713192" y="2330152"/>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iscoSansTT ExtraLight"/>
                    <a:ea typeface="+mn-ea"/>
                    <a:cs typeface="+mn-cs"/>
                  </a:endParaRPr>
                </a:p>
              </p:txBody>
            </p:sp>
          </p:grpSp>
          <p:grpSp>
            <p:nvGrpSpPr>
              <p:cNvPr id="224" name="Group 223">
                <a:extLst>
                  <a:ext uri="{FF2B5EF4-FFF2-40B4-BE49-F238E27FC236}">
                    <a16:creationId xmlns:a16="http://schemas.microsoft.com/office/drawing/2014/main" id="{4C5D3DC3-FFCB-4534-ADEF-A45262519116}"/>
                  </a:ext>
                </a:extLst>
              </p:cNvPr>
              <p:cNvGrpSpPr/>
              <p:nvPr/>
            </p:nvGrpSpPr>
            <p:grpSpPr>
              <a:xfrm>
                <a:off x="3431102" y="4052869"/>
                <a:ext cx="246888" cy="64663"/>
                <a:chOff x="7688219" y="2181689"/>
                <a:chExt cx="246888" cy="64663"/>
              </a:xfrm>
            </p:grpSpPr>
            <p:sp>
              <p:nvSpPr>
                <p:cNvPr id="225" name="Rounded Rectangle 390">
                  <a:extLst>
                    <a:ext uri="{FF2B5EF4-FFF2-40B4-BE49-F238E27FC236}">
                      <a16:creationId xmlns:a16="http://schemas.microsoft.com/office/drawing/2014/main" id="{C14FA2A7-58C4-4CED-9FDA-89009D28DF50}"/>
                    </a:ext>
                  </a:extLst>
                </p:cNvPr>
                <p:cNvSpPr/>
                <p:nvPr/>
              </p:nvSpPr>
              <p:spPr>
                <a:xfrm>
                  <a:off x="7688219" y="2181689"/>
                  <a:ext cx="246888" cy="64663"/>
                </a:xfrm>
                <a:prstGeom prst="roundRect">
                  <a:avLst>
                    <a:gd name="adj" fmla="val 19917"/>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iscoSansTT ExtraLight"/>
                    <a:ea typeface="+mn-ea"/>
                    <a:cs typeface="+mn-cs"/>
                  </a:endParaRPr>
                </a:p>
              </p:txBody>
            </p:sp>
            <p:sp>
              <p:nvSpPr>
                <p:cNvPr id="226" name="Freeform 391">
                  <a:extLst>
                    <a:ext uri="{FF2B5EF4-FFF2-40B4-BE49-F238E27FC236}">
                      <a16:creationId xmlns:a16="http://schemas.microsoft.com/office/drawing/2014/main" id="{C95DD6AC-E13B-4825-9CE0-54451F560B0E}"/>
                    </a:ext>
                  </a:extLst>
                </p:cNvPr>
                <p:cNvSpPr>
                  <a:spLocks noChangeArrowheads="1"/>
                </p:cNvSpPr>
                <p:nvPr/>
              </p:nvSpPr>
              <p:spPr bwMode="auto">
                <a:xfrm>
                  <a:off x="7859997"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27" name="Freeform 392">
                  <a:extLst>
                    <a:ext uri="{FF2B5EF4-FFF2-40B4-BE49-F238E27FC236}">
                      <a16:creationId xmlns:a16="http://schemas.microsoft.com/office/drawing/2014/main" id="{8972E199-10BF-4FA8-B9A7-058D3A531D56}"/>
                    </a:ext>
                  </a:extLst>
                </p:cNvPr>
                <p:cNvSpPr>
                  <a:spLocks noChangeArrowheads="1"/>
                </p:cNvSpPr>
                <p:nvPr/>
              </p:nvSpPr>
              <p:spPr bwMode="auto">
                <a:xfrm>
                  <a:off x="7896918"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28" name="Freeform 393">
                  <a:extLst>
                    <a:ext uri="{FF2B5EF4-FFF2-40B4-BE49-F238E27FC236}">
                      <a16:creationId xmlns:a16="http://schemas.microsoft.com/office/drawing/2014/main" id="{F7F8D976-8444-41D6-B1CD-2D1C93C209E2}"/>
                    </a:ext>
                  </a:extLst>
                </p:cNvPr>
                <p:cNvSpPr>
                  <a:spLocks noChangeArrowheads="1"/>
                </p:cNvSpPr>
                <p:nvPr/>
              </p:nvSpPr>
              <p:spPr bwMode="auto">
                <a:xfrm>
                  <a:off x="7823076" y="2206791"/>
                  <a:ext cx="14438" cy="14459"/>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635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CiscoSansTT ExtraLight"/>
                    <a:ea typeface="ＭＳ Ｐゴシック" charset="0"/>
                  </a:endParaRPr>
                </a:p>
              </p:txBody>
            </p:sp>
            <p:sp>
              <p:nvSpPr>
                <p:cNvPr id="229" name="Oval 228">
                  <a:extLst>
                    <a:ext uri="{FF2B5EF4-FFF2-40B4-BE49-F238E27FC236}">
                      <a16:creationId xmlns:a16="http://schemas.microsoft.com/office/drawing/2014/main" id="{2983A366-5615-411C-902E-EEC5B13F0282}"/>
                    </a:ext>
                  </a:extLst>
                </p:cNvPr>
                <p:cNvSpPr>
                  <a:spLocks noChangeAspect="1"/>
                </p:cNvSpPr>
                <p:nvPr/>
              </p:nvSpPr>
              <p:spPr>
                <a:xfrm>
                  <a:off x="7713192" y="2200502"/>
                  <a:ext cx="26728" cy="27037"/>
                </a:xfrm>
                <a:prstGeom prst="ellipse">
                  <a:avLst/>
                </a:prstGeom>
                <a:noFill/>
                <a:ln w="12700" cap="rnd">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iscoSansTT ExtraLight"/>
                    <a:ea typeface="+mn-ea"/>
                    <a:cs typeface="+mn-cs"/>
                  </a:endParaRPr>
                </a:p>
              </p:txBody>
            </p:sp>
          </p:grpSp>
        </p:grpSp>
        <p:grpSp>
          <p:nvGrpSpPr>
            <p:cNvPr id="203" name="Group 202">
              <a:extLst>
                <a:ext uri="{FF2B5EF4-FFF2-40B4-BE49-F238E27FC236}">
                  <a16:creationId xmlns:a16="http://schemas.microsoft.com/office/drawing/2014/main" id="{63B50DE5-99C1-4DD1-92C0-105A09680EE5}"/>
                </a:ext>
              </a:extLst>
            </p:cNvPr>
            <p:cNvGrpSpPr/>
            <p:nvPr/>
          </p:nvGrpSpPr>
          <p:grpSpPr>
            <a:xfrm>
              <a:off x="2338185" y="4077965"/>
              <a:ext cx="140479" cy="247988"/>
              <a:chOff x="2242425" y="3559696"/>
              <a:chExt cx="112383" cy="198390"/>
            </a:xfrm>
          </p:grpSpPr>
          <p:sp>
            <p:nvSpPr>
              <p:cNvPr id="217" name="Freeform 407">
                <a:extLst>
                  <a:ext uri="{FF2B5EF4-FFF2-40B4-BE49-F238E27FC236}">
                    <a16:creationId xmlns:a16="http://schemas.microsoft.com/office/drawing/2014/main" id="{E54B4D0A-3D16-48E6-83B7-B71EE30CD1BE}"/>
                  </a:ext>
                </a:extLst>
              </p:cNvPr>
              <p:cNvSpPr>
                <a:spLocks noChangeArrowheads="1"/>
              </p:cNvSpPr>
              <p:nvPr/>
            </p:nvSpPr>
            <p:spPr bwMode="auto">
              <a:xfrm>
                <a:off x="2242425" y="3559696"/>
                <a:ext cx="112383" cy="198390"/>
              </a:xfrm>
              <a:custGeom>
                <a:avLst/>
                <a:gdLst>
                  <a:gd name="T0" fmla="*/ 431 w 432"/>
                  <a:gd name="T1" fmla="*/ 696 h 763"/>
                  <a:gd name="T2" fmla="*/ 364 w 432"/>
                  <a:gd name="T3" fmla="*/ 762 h 763"/>
                  <a:gd name="T4" fmla="*/ 66 w 432"/>
                  <a:gd name="T5" fmla="*/ 762 h 763"/>
                  <a:gd name="T6" fmla="*/ 0 w 432"/>
                  <a:gd name="T7" fmla="*/ 696 h 763"/>
                  <a:gd name="T8" fmla="*/ 0 w 432"/>
                  <a:gd name="T9" fmla="*/ 66 h 763"/>
                  <a:gd name="T10" fmla="*/ 66 w 432"/>
                  <a:gd name="T11" fmla="*/ 0 h 763"/>
                  <a:gd name="T12" fmla="*/ 364 w 432"/>
                  <a:gd name="T13" fmla="*/ 0 h 763"/>
                  <a:gd name="T14" fmla="*/ 431 w 432"/>
                  <a:gd name="T15" fmla="*/ 66 h 763"/>
                  <a:gd name="T16" fmla="*/ 431 w 432"/>
                  <a:gd name="T17" fmla="*/ 69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763">
                    <a:moveTo>
                      <a:pt x="431" y="696"/>
                    </a:moveTo>
                    <a:cubicBezTo>
                      <a:pt x="431" y="733"/>
                      <a:pt x="401" y="762"/>
                      <a:pt x="364" y="762"/>
                    </a:cubicBezTo>
                    <a:lnTo>
                      <a:pt x="66" y="762"/>
                    </a:lnTo>
                    <a:cubicBezTo>
                      <a:pt x="29" y="762"/>
                      <a:pt x="0" y="733"/>
                      <a:pt x="0" y="696"/>
                    </a:cubicBezTo>
                    <a:lnTo>
                      <a:pt x="0" y="66"/>
                    </a:lnTo>
                    <a:cubicBezTo>
                      <a:pt x="0" y="29"/>
                      <a:pt x="29" y="0"/>
                      <a:pt x="66" y="0"/>
                    </a:cubicBezTo>
                    <a:lnTo>
                      <a:pt x="364" y="0"/>
                    </a:lnTo>
                    <a:cubicBezTo>
                      <a:pt x="401" y="0"/>
                      <a:pt x="431" y="29"/>
                      <a:pt x="431" y="66"/>
                    </a:cubicBezTo>
                    <a:lnTo>
                      <a:pt x="431" y="696"/>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8" name="Line 20">
                <a:extLst>
                  <a:ext uri="{FF2B5EF4-FFF2-40B4-BE49-F238E27FC236}">
                    <a16:creationId xmlns:a16="http://schemas.microsoft.com/office/drawing/2014/main" id="{5193675B-A20F-4A00-83B4-265BF1C04014}"/>
                  </a:ext>
                </a:extLst>
              </p:cNvPr>
              <p:cNvSpPr>
                <a:spLocks noChangeShapeType="1"/>
              </p:cNvSpPr>
              <p:nvPr/>
            </p:nvSpPr>
            <p:spPr bwMode="auto">
              <a:xfrm flipH="1">
                <a:off x="2243080" y="3721219"/>
                <a:ext cx="111073" cy="0"/>
              </a:xfrm>
              <a:prstGeom prst="line">
                <a:avLst/>
              </a:prstGeom>
              <a:no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9" name="Line 21">
                <a:extLst>
                  <a:ext uri="{FF2B5EF4-FFF2-40B4-BE49-F238E27FC236}">
                    <a16:creationId xmlns:a16="http://schemas.microsoft.com/office/drawing/2014/main" id="{2153A4FD-CE8A-490D-9656-C993885A5919}"/>
                  </a:ext>
                </a:extLst>
              </p:cNvPr>
              <p:cNvSpPr>
                <a:spLocks noChangeShapeType="1"/>
              </p:cNvSpPr>
              <p:nvPr/>
            </p:nvSpPr>
            <p:spPr bwMode="auto">
              <a:xfrm flipH="1">
                <a:off x="2243080" y="3598857"/>
                <a:ext cx="111073" cy="0"/>
              </a:xfrm>
              <a:prstGeom prst="line">
                <a:avLst/>
              </a:prstGeom>
              <a:noFill/>
              <a:ln w="127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20" name="Line 22">
                <a:extLst>
                  <a:ext uri="{FF2B5EF4-FFF2-40B4-BE49-F238E27FC236}">
                    <a16:creationId xmlns:a16="http://schemas.microsoft.com/office/drawing/2014/main" id="{A6197F71-B08E-49CA-877F-3407FDC85F12}"/>
                  </a:ext>
                </a:extLst>
              </p:cNvPr>
              <p:cNvSpPr>
                <a:spLocks noChangeShapeType="1"/>
              </p:cNvSpPr>
              <p:nvPr/>
            </p:nvSpPr>
            <p:spPr bwMode="auto">
              <a:xfrm>
                <a:off x="2277975" y="3577907"/>
                <a:ext cx="41283" cy="0"/>
              </a:xfrm>
              <a:prstGeom prst="line">
                <a:avLst/>
              </a:prstGeom>
              <a:noFill/>
              <a:ln w="635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21" name="Freeform 411">
                <a:extLst>
                  <a:ext uri="{FF2B5EF4-FFF2-40B4-BE49-F238E27FC236}">
                    <a16:creationId xmlns:a16="http://schemas.microsoft.com/office/drawing/2014/main" id="{F3754EF5-31A1-4F51-9BBE-2A11AD261F34}"/>
                  </a:ext>
                </a:extLst>
              </p:cNvPr>
              <p:cNvSpPr>
                <a:spLocks noChangeArrowheads="1"/>
              </p:cNvSpPr>
              <p:nvPr/>
            </p:nvSpPr>
            <p:spPr bwMode="auto">
              <a:xfrm>
                <a:off x="2288367" y="3732058"/>
                <a:ext cx="15826" cy="15826"/>
              </a:xfrm>
              <a:custGeom>
                <a:avLst/>
                <a:gdLst>
                  <a:gd name="T0" fmla="*/ 16 w 33"/>
                  <a:gd name="T1" fmla="*/ 31 h 32"/>
                  <a:gd name="T2" fmla="*/ 0 w 33"/>
                  <a:gd name="T3" fmla="*/ 16 h 32"/>
                  <a:gd name="T4" fmla="*/ 0 w 33"/>
                  <a:gd name="T5" fmla="*/ 16 h 32"/>
                  <a:gd name="T6" fmla="*/ 16 w 33"/>
                  <a:gd name="T7" fmla="*/ 0 h 32"/>
                  <a:gd name="T8" fmla="*/ 16 w 33"/>
                  <a:gd name="T9" fmla="*/ 0 h 32"/>
                  <a:gd name="T10" fmla="*/ 32 w 33"/>
                  <a:gd name="T11" fmla="*/ 16 h 32"/>
                  <a:gd name="T12" fmla="*/ 32 w 33"/>
                  <a:gd name="T13" fmla="*/ 16 h 32"/>
                  <a:gd name="T14" fmla="*/ 16 w 33"/>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16" y="31"/>
                    </a:moveTo>
                    <a:cubicBezTo>
                      <a:pt x="8" y="31"/>
                      <a:pt x="0" y="23"/>
                      <a:pt x="0" y="16"/>
                    </a:cubicBezTo>
                    <a:lnTo>
                      <a:pt x="0" y="16"/>
                    </a:lnTo>
                    <a:cubicBezTo>
                      <a:pt x="0" y="8"/>
                      <a:pt x="8" y="0"/>
                      <a:pt x="16" y="0"/>
                    </a:cubicBezTo>
                    <a:lnTo>
                      <a:pt x="16" y="0"/>
                    </a:lnTo>
                    <a:cubicBezTo>
                      <a:pt x="24" y="0"/>
                      <a:pt x="32" y="8"/>
                      <a:pt x="32" y="16"/>
                    </a:cubicBezTo>
                    <a:lnTo>
                      <a:pt x="32" y="16"/>
                    </a:lnTo>
                    <a:cubicBezTo>
                      <a:pt x="32" y="23"/>
                      <a:pt x="24" y="31"/>
                      <a:pt x="16" y="31"/>
                    </a:cubicBezTo>
                  </a:path>
                </a:pathLst>
              </a:custGeom>
              <a:solidFill>
                <a:schemeClr val="tx1"/>
              </a:solidFill>
              <a:ln w="12700" cap="flat">
                <a:no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grpSp>
        <p:grpSp>
          <p:nvGrpSpPr>
            <p:cNvPr id="204" name="Group 203">
              <a:extLst>
                <a:ext uri="{FF2B5EF4-FFF2-40B4-BE49-F238E27FC236}">
                  <a16:creationId xmlns:a16="http://schemas.microsoft.com/office/drawing/2014/main" id="{0B50C6C8-D310-4BB2-8540-833E086DACD5}"/>
                </a:ext>
              </a:extLst>
            </p:cNvPr>
            <p:cNvGrpSpPr/>
            <p:nvPr/>
          </p:nvGrpSpPr>
          <p:grpSpPr>
            <a:xfrm>
              <a:off x="3100401" y="4080499"/>
              <a:ext cx="603026" cy="242907"/>
              <a:chOff x="3035571" y="1993850"/>
              <a:chExt cx="603026" cy="477405"/>
            </a:xfrm>
          </p:grpSpPr>
          <p:sp>
            <p:nvSpPr>
              <p:cNvPr id="211" name="Line 24">
                <a:extLst>
                  <a:ext uri="{FF2B5EF4-FFF2-40B4-BE49-F238E27FC236}">
                    <a16:creationId xmlns:a16="http://schemas.microsoft.com/office/drawing/2014/main" id="{2BC0559B-BFC1-4CC2-8CC8-3655D470270C}"/>
                  </a:ext>
                </a:extLst>
              </p:cNvPr>
              <p:cNvSpPr>
                <a:spLocks noChangeShapeType="1"/>
              </p:cNvSpPr>
              <p:nvPr/>
            </p:nvSpPr>
            <p:spPr bwMode="auto">
              <a:xfrm>
                <a:off x="3334344" y="2137871"/>
                <a:ext cx="0" cy="222023"/>
              </a:xfrm>
              <a:prstGeom prst="line">
                <a:avLst/>
              </a:prstGeom>
              <a:noFill/>
              <a:ln w="12700" cap="flat">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2" name="Freeform 414">
                <a:extLst>
                  <a:ext uri="{FF2B5EF4-FFF2-40B4-BE49-F238E27FC236}">
                    <a16:creationId xmlns:a16="http://schemas.microsoft.com/office/drawing/2014/main" id="{A0ABEE81-80BC-4E7B-8DA2-C2987ED8C3BB}"/>
                  </a:ext>
                </a:extLst>
              </p:cNvPr>
              <p:cNvSpPr>
                <a:spLocks noChangeArrowheads="1"/>
              </p:cNvSpPr>
              <p:nvPr/>
            </p:nvSpPr>
            <p:spPr bwMode="auto">
              <a:xfrm>
                <a:off x="3168984" y="1993850"/>
                <a:ext cx="325385" cy="144021"/>
              </a:xfrm>
              <a:custGeom>
                <a:avLst/>
                <a:gdLst>
                  <a:gd name="T0" fmla="*/ 268 w 538"/>
                  <a:gd name="T1" fmla="*/ 238 h 239"/>
                  <a:gd name="T2" fmla="*/ 0 w 538"/>
                  <a:gd name="T3" fmla="*/ 238 h 239"/>
                  <a:gd name="T4" fmla="*/ 0 w 538"/>
                  <a:gd name="T5" fmla="*/ 0 h 239"/>
                  <a:gd name="T6" fmla="*/ 537 w 538"/>
                  <a:gd name="T7" fmla="*/ 0 h 239"/>
                  <a:gd name="T8" fmla="*/ 537 w 538"/>
                  <a:gd name="T9" fmla="*/ 238 h 239"/>
                  <a:gd name="T10" fmla="*/ 268 w 538"/>
                  <a:gd name="T11" fmla="*/ 238 h 239"/>
                </a:gdLst>
                <a:ahLst/>
                <a:cxnLst>
                  <a:cxn ang="0">
                    <a:pos x="T0" y="T1"/>
                  </a:cxn>
                  <a:cxn ang="0">
                    <a:pos x="T2" y="T3"/>
                  </a:cxn>
                  <a:cxn ang="0">
                    <a:pos x="T4" y="T5"/>
                  </a:cxn>
                  <a:cxn ang="0">
                    <a:pos x="T6" y="T7"/>
                  </a:cxn>
                  <a:cxn ang="0">
                    <a:pos x="T8" y="T9"/>
                  </a:cxn>
                  <a:cxn ang="0">
                    <a:pos x="T10" y="T11"/>
                  </a:cxn>
                </a:cxnLst>
                <a:rect l="0" t="0" r="r" b="b"/>
                <a:pathLst>
                  <a:path w="538" h="239">
                    <a:moveTo>
                      <a:pt x="268" y="238"/>
                    </a:moveTo>
                    <a:lnTo>
                      <a:pt x="0" y="238"/>
                    </a:lnTo>
                    <a:lnTo>
                      <a:pt x="0" y="0"/>
                    </a:lnTo>
                    <a:lnTo>
                      <a:pt x="537" y="0"/>
                    </a:lnTo>
                    <a:lnTo>
                      <a:pt x="537" y="238"/>
                    </a:lnTo>
                    <a:lnTo>
                      <a:pt x="268" y="238"/>
                    </a:lnTo>
                  </a:path>
                </a:pathLst>
              </a:custGeom>
              <a:no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3" name="Freeform 415">
                <a:extLst>
                  <a:ext uri="{FF2B5EF4-FFF2-40B4-BE49-F238E27FC236}">
                    <a16:creationId xmlns:a16="http://schemas.microsoft.com/office/drawing/2014/main" id="{0D3710CB-B1EC-4A51-A5A5-43127B1F5109}"/>
                  </a:ext>
                </a:extLst>
              </p:cNvPr>
              <p:cNvSpPr>
                <a:spLocks noChangeArrowheads="1"/>
              </p:cNvSpPr>
              <p:nvPr/>
            </p:nvSpPr>
            <p:spPr bwMode="auto">
              <a:xfrm>
                <a:off x="3275668" y="2361903"/>
                <a:ext cx="109349" cy="109352"/>
              </a:xfrm>
              <a:custGeom>
                <a:avLst/>
                <a:gdLst>
                  <a:gd name="T0" fmla="*/ 90 w 181"/>
                  <a:gd name="T1" fmla="*/ 180 h 181"/>
                  <a:gd name="T2" fmla="*/ 0 w 181"/>
                  <a:gd name="T3" fmla="*/ 180 h 181"/>
                  <a:gd name="T4" fmla="*/ 0 w 181"/>
                  <a:gd name="T5" fmla="*/ 0 h 181"/>
                  <a:gd name="T6" fmla="*/ 180 w 181"/>
                  <a:gd name="T7" fmla="*/ 0 h 181"/>
                  <a:gd name="T8" fmla="*/ 180 w 181"/>
                  <a:gd name="T9" fmla="*/ 180 h 181"/>
                  <a:gd name="T10" fmla="*/ 90 w 181"/>
                  <a:gd name="T11" fmla="*/ 180 h 181"/>
                </a:gdLst>
                <a:ahLst/>
                <a:cxnLst>
                  <a:cxn ang="0">
                    <a:pos x="T0" y="T1"/>
                  </a:cxn>
                  <a:cxn ang="0">
                    <a:pos x="T2" y="T3"/>
                  </a:cxn>
                  <a:cxn ang="0">
                    <a:pos x="T4" y="T5"/>
                  </a:cxn>
                  <a:cxn ang="0">
                    <a:pos x="T6" y="T7"/>
                  </a:cxn>
                  <a:cxn ang="0">
                    <a:pos x="T8" y="T9"/>
                  </a:cxn>
                  <a:cxn ang="0">
                    <a:pos x="T10" y="T11"/>
                  </a:cxn>
                </a:cxnLst>
                <a:rect l="0" t="0" r="r" b="b"/>
                <a:pathLst>
                  <a:path w="181" h="181">
                    <a:moveTo>
                      <a:pt x="90" y="180"/>
                    </a:moveTo>
                    <a:lnTo>
                      <a:pt x="0" y="180"/>
                    </a:lnTo>
                    <a:lnTo>
                      <a:pt x="0" y="0"/>
                    </a:lnTo>
                    <a:lnTo>
                      <a:pt x="180" y="0"/>
                    </a:lnTo>
                    <a:lnTo>
                      <a:pt x="180" y="180"/>
                    </a:lnTo>
                    <a:lnTo>
                      <a:pt x="90" y="180"/>
                    </a:lnTo>
                  </a:path>
                </a:pathLst>
              </a:custGeom>
              <a:no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4" name="Freeform 416">
                <a:extLst>
                  <a:ext uri="{FF2B5EF4-FFF2-40B4-BE49-F238E27FC236}">
                    <a16:creationId xmlns:a16="http://schemas.microsoft.com/office/drawing/2014/main" id="{5462BF28-AB28-4103-9418-166D1B0EAD5C}"/>
                  </a:ext>
                </a:extLst>
              </p:cNvPr>
              <p:cNvSpPr>
                <a:spLocks noChangeArrowheads="1"/>
              </p:cNvSpPr>
              <p:nvPr/>
            </p:nvSpPr>
            <p:spPr bwMode="auto">
              <a:xfrm>
                <a:off x="3035571" y="2361903"/>
                <a:ext cx="109352" cy="109352"/>
              </a:xfrm>
              <a:custGeom>
                <a:avLst/>
                <a:gdLst>
                  <a:gd name="T0" fmla="*/ 90 w 181"/>
                  <a:gd name="T1" fmla="*/ 180 h 181"/>
                  <a:gd name="T2" fmla="*/ 0 w 181"/>
                  <a:gd name="T3" fmla="*/ 180 h 181"/>
                  <a:gd name="T4" fmla="*/ 0 w 181"/>
                  <a:gd name="T5" fmla="*/ 0 h 181"/>
                  <a:gd name="T6" fmla="*/ 180 w 181"/>
                  <a:gd name="T7" fmla="*/ 0 h 181"/>
                  <a:gd name="T8" fmla="*/ 180 w 181"/>
                  <a:gd name="T9" fmla="*/ 180 h 181"/>
                  <a:gd name="T10" fmla="*/ 90 w 181"/>
                  <a:gd name="T11" fmla="*/ 180 h 181"/>
                </a:gdLst>
                <a:ahLst/>
                <a:cxnLst>
                  <a:cxn ang="0">
                    <a:pos x="T0" y="T1"/>
                  </a:cxn>
                  <a:cxn ang="0">
                    <a:pos x="T2" y="T3"/>
                  </a:cxn>
                  <a:cxn ang="0">
                    <a:pos x="T4" y="T5"/>
                  </a:cxn>
                  <a:cxn ang="0">
                    <a:pos x="T6" y="T7"/>
                  </a:cxn>
                  <a:cxn ang="0">
                    <a:pos x="T8" y="T9"/>
                  </a:cxn>
                  <a:cxn ang="0">
                    <a:pos x="T10" y="T11"/>
                  </a:cxn>
                </a:cxnLst>
                <a:rect l="0" t="0" r="r" b="b"/>
                <a:pathLst>
                  <a:path w="181" h="181">
                    <a:moveTo>
                      <a:pt x="90" y="180"/>
                    </a:moveTo>
                    <a:lnTo>
                      <a:pt x="0" y="180"/>
                    </a:lnTo>
                    <a:lnTo>
                      <a:pt x="0" y="0"/>
                    </a:lnTo>
                    <a:lnTo>
                      <a:pt x="180" y="0"/>
                    </a:lnTo>
                    <a:lnTo>
                      <a:pt x="180" y="180"/>
                    </a:lnTo>
                    <a:lnTo>
                      <a:pt x="90" y="180"/>
                    </a:lnTo>
                  </a:path>
                </a:pathLst>
              </a:custGeom>
              <a:no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5" name="Freeform 417">
                <a:extLst>
                  <a:ext uri="{FF2B5EF4-FFF2-40B4-BE49-F238E27FC236}">
                    <a16:creationId xmlns:a16="http://schemas.microsoft.com/office/drawing/2014/main" id="{E82E4453-A0C8-47D4-8F0B-4F6393F58081}"/>
                  </a:ext>
                </a:extLst>
              </p:cNvPr>
              <p:cNvSpPr>
                <a:spLocks noChangeArrowheads="1"/>
              </p:cNvSpPr>
              <p:nvPr/>
            </p:nvSpPr>
            <p:spPr bwMode="auto">
              <a:xfrm>
                <a:off x="3529248" y="2361903"/>
                <a:ext cx="109349" cy="109352"/>
              </a:xfrm>
              <a:custGeom>
                <a:avLst/>
                <a:gdLst>
                  <a:gd name="T0" fmla="*/ 90 w 181"/>
                  <a:gd name="T1" fmla="*/ 180 h 181"/>
                  <a:gd name="T2" fmla="*/ 0 w 181"/>
                  <a:gd name="T3" fmla="*/ 180 h 181"/>
                  <a:gd name="T4" fmla="*/ 0 w 181"/>
                  <a:gd name="T5" fmla="*/ 0 h 181"/>
                  <a:gd name="T6" fmla="*/ 180 w 181"/>
                  <a:gd name="T7" fmla="*/ 0 h 181"/>
                  <a:gd name="T8" fmla="*/ 180 w 181"/>
                  <a:gd name="T9" fmla="*/ 180 h 181"/>
                  <a:gd name="T10" fmla="*/ 90 w 181"/>
                  <a:gd name="T11" fmla="*/ 180 h 181"/>
                </a:gdLst>
                <a:ahLst/>
                <a:cxnLst>
                  <a:cxn ang="0">
                    <a:pos x="T0" y="T1"/>
                  </a:cxn>
                  <a:cxn ang="0">
                    <a:pos x="T2" y="T3"/>
                  </a:cxn>
                  <a:cxn ang="0">
                    <a:pos x="T4" y="T5"/>
                  </a:cxn>
                  <a:cxn ang="0">
                    <a:pos x="T6" y="T7"/>
                  </a:cxn>
                  <a:cxn ang="0">
                    <a:pos x="T8" y="T9"/>
                  </a:cxn>
                  <a:cxn ang="0">
                    <a:pos x="T10" y="T11"/>
                  </a:cxn>
                </a:cxnLst>
                <a:rect l="0" t="0" r="r" b="b"/>
                <a:pathLst>
                  <a:path w="181" h="181">
                    <a:moveTo>
                      <a:pt x="90" y="180"/>
                    </a:moveTo>
                    <a:lnTo>
                      <a:pt x="0" y="180"/>
                    </a:lnTo>
                    <a:lnTo>
                      <a:pt x="0" y="0"/>
                    </a:lnTo>
                    <a:lnTo>
                      <a:pt x="180" y="0"/>
                    </a:lnTo>
                    <a:lnTo>
                      <a:pt x="180" y="180"/>
                    </a:lnTo>
                    <a:lnTo>
                      <a:pt x="90" y="180"/>
                    </a:lnTo>
                  </a:path>
                </a:pathLst>
              </a:custGeom>
              <a:no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6" name="Freeform 418">
                <a:extLst>
                  <a:ext uri="{FF2B5EF4-FFF2-40B4-BE49-F238E27FC236}">
                    <a16:creationId xmlns:a16="http://schemas.microsoft.com/office/drawing/2014/main" id="{B3AE9149-5312-45A2-9034-3A168F28F2BA}"/>
                  </a:ext>
                </a:extLst>
              </p:cNvPr>
              <p:cNvSpPr>
                <a:spLocks noChangeArrowheads="1"/>
              </p:cNvSpPr>
              <p:nvPr/>
            </p:nvSpPr>
            <p:spPr bwMode="auto">
              <a:xfrm>
                <a:off x="3089862" y="2249888"/>
                <a:ext cx="501649" cy="112017"/>
              </a:xfrm>
              <a:custGeom>
                <a:avLst/>
                <a:gdLst>
                  <a:gd name="T0" fmla="*/ 612 w 613"/>
                  <a:gd name="T1" fmla="*/ 186 h 187"/>
                  <a:gd name="T2" fmla="*/ 612 w 613"/>
                  <a:gd name="T3" fmla="*/ 0 h 187"/>
                  <a:gd name="T4" fmla="*/ 0 w 613"/>
                  <a:gd name="T5" fmla="*/ 0 h 187"/>
                  <a:gd name="T6" fmla="*/ 0 w 613"/>
                  <a:gd name="T7" fmla="*/ 186 h 187"/>
                </a:gdLst>
                <a:ahLst/>
                <a:cxnLst>
                  <a:cxn ang="0">
                    <a:pos x="T0" y="T1"/>
                  </a:cxn>
                  <a:cxn ang="0">
                    <a:pos x="T2" y="T3"/>
                  </a:cxn>
                  <a:cxn ang="0">
                    <a:pos x="T4" y="T5"/>
                  </a:cxn>
                  <a:cxn ang="0">
                    <a:pos x="T6" y="T7"/>
                  </a:cxn>
                </a:cxnLst>
                <a:rect l="0" t="0" r="r" b="b"/>
                <a:pathLst>
                  <a:path w="613" h="187">
                    <a:moveTo>
                      <a:pt x="612" y="186"/>
                    </a:moveTo>
                    <a:lnTo>
                      <a:pt x="612" y="0"/>
                    </a:lnTo>
                    <a:lnTo>
                      <a:pt x="0" y="0"/>
                    </a:lnTo>
                    <a:lnTo>
                      <a:pt x="0" y="186"/>
                    </a:lnTo>
                  </a:path>
                </a:pathLst>
              </a:custGeom>
              <a:noFill/>
              <a:ln w="12700" cap="flat">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grpSp>
        <p:grpSp>
          <p:nvGrpSpPr>
            <p:cNvPr id="205" name="Group 204">
              <a:extLst>
                <a:ext uri="{FF2B5EF4-FFF2-40B4-BE49-F238E27FC236}">
                  <a16:creationId xmlns:a16="http://schemas.microsoft.com/office/drawing/2014/main" id="{5069BEEC-FB40-4EC9-9388-86D68DDCFAC1}"/>
                </a:ext>
              </a:extLst>
            </p:cNvPr>
            <p:cNvGrpSpPr/>
            <p:nvPr/>
          </p:nvGrpSpPr>
          <p:grpSpPr>
            <a:xfrm>
              <a:off x="1820376" y="4077974"/>
              <a:ext cx="334442" cy="247989"/>
              <a:chOff x="3789363" y="2959100"/>
              <a:chExt cx="466725" cy="346075"/>
            </a:xfrm>
          </p:grpSpPr>
          <p:sp>
            <p:nvSpPr>
              <p:cNvPr id="209" name="Freeform 11">
                <a:extLst>
                  <a:ext uri="{FF2B5EF4-FFF2-40B4-BE49-F238E27FC236}">
                    <a16:creationId xmlns:a16="http://schemas.microsoft.com/office/drawing/2014/main" id="{DC6D2482-226B-49A2-9DEB-2A9E69CEFE33}"/>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sp>
            <p:nvSpPr>
              <p:cNvPr id="210" name="Freeform 12">
                <a:extLst>
                  <a:ext uri="{FF2B5EF4-FFF2-40B4-BE49-F238E27FC236}">
                    <a16:creationId xmlns:a16="http://schemas.microsoft.com/office/drawing/2014/main" id="{210295A1-7942-4B16-8D42-CD504A8BBD92}"/>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noFill/>
              <a:ln w="12700" cap="rnd">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iscoSansTT ExtraLight"/>
                  <a:ea typeface="ＭＳ Ｐゴシック" pitchFamily="34" charset="-128"/>
                  <a:cs typeface="+mn-cs"/>
                </a:endParaRPr>
              </a:p>
            </p:txBody>
          </p:sp>
        </p:grpSp>
        <p:cxnSp>
          <p:nvCxnSpPr>
            <p:cNvPr id="206" name="Straight Connector 205">
              <a:extLst>
                <a:ext uri="{FF2B5EF4-FFF2-40B4-BE49-F238E27FC236}">
                  <a16:creationId xmlns:a16="http://schemas.microsoft.com/office/drawing/2014/main" id="{C0ACEB6C-02BB-46D3-8B34-4A54A4AB5F70}"/>
                </a:ext>
              </a:extLst>
            </p:cNvPr>
            <p:cNvCxnSpPr>
              <a:cxnSpLocks/>
            </p:cNvCxnSpPr>
            <p:nvPr/>
          </p:nvCxnSpPr>
          <p:spPr>
            <a:xfrm>
              <a:off x="1558636" y="4085823"/>
              <a:ext cx="0" cy="24199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7" name="Google Shape;2052;p310">
              <a:extLst>
                <a:ext uri="{FF2B5EF4-FFF2-40B4-BE49-F238E27FC236}">
                  <a16:creationId xmlns:a16="http://schemas.microsoft.com/office/drawing/2014/main" id="{68C0E036-395E-40FF-BA25-56BD08FCC418}"/>
                </a:ext>
              </a:extLst>
            </p:cNvPr>
            <p:cNvSpPr txBox="1"/>
            <p:nvPr/>
          </p:nvSpPr>
          <p:spPr>
            <a:xfrm>
              <a:off x="908891" y="4353149"/>
              <a:ext cx="548776" cy="175972"/>
            </a:xfrm>
            <a:prstGeom prst="rect">
              <a:avLst/>
            </a:prstGeom>
            <a:solidFill>
              <a:schemeClr val="bg2"/>
            </a:solidFill>
            <a:ln>
              <a:noFill/>
            </a:ln>
          </p:spPr>
          <p:txBody>
            <a:bodyPr spcFirstLastPara="1" wrap="square" lIns="0" tIns="34275" rIns="0" bIns="34275" anchor="t"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50" normalizeH="0" baseline="0" noProof="0">
                  <a:ln>
                    <a:noFill/>
                  </a:ln>
                  <a:effectLst/>
                  <a:uLnTx/>
                  <a:uFillTx/>
                  <a:latin typeface="CiscoSansTT" panose="020B0503020201020303" pitchFamily="34" charset="0"/>
                  <a:ea typeface="Arial"/>
                  <a:cs typeface="CiscoSansTT" panose="020B0503020201020303" pitchFamily="34" charset="0"/>
                  <a:sym typeface="Arial"/>
                </a:rPr>
                <a:t>SD-WAN</a:t>
              </a:r>
              <a:endParaRPr kumimoji="0" lang="en-US" sz="800" b="0" i="0" u="none" strike="noStrike" kern="1200" cap="none" spc="50" normalizeH="0" baseline="0" noProof="0">
                <a:ln>
                  <a:noFill/>
                </a:ln>
                <a:effectLst/>
                <a:uLnTx/>
                <a:uFillTx/>
                <a:latin typeface="CiscoSansTT" panose="020B0503020201020303" pitchFamily="34" charset="0"/>
                <a:ea typeface="ＭＳ Ｐゴシック" charset="0"/>
                <a:cs typeface="CiscoSansTT" panose="020B0503020201020303" pitchFamily="34" charset="0"/>
              </a:endParaRPr>
            </a:p>
          </p:txBody>
        </p:sp>
        <p:sp>
          <p:nvSpPr>
            <p:cNvPr id="208" name="Google Shape;2053;p310">
              <a:extLst>
                <a:ext uri="{FF2B5EF4-FFF2-40B4-BE49-F238E27FC236}">
                  <a16:creationId xmlns:a16="http://schemas.microsoft.com/office/drawing/2014/main" id="{312A2326-7D1F-4BAB-9012-4996EA6CE70B}"/>
                </a:ext>
              </a:extLst>
            </p:cNvPr>
            <p:cNvSpPr txBox="1"/>
            <p:nvPr/>
          </p:nvSpPr>
          <p:spPr>
            <a:xfrm>
              <a:off x="1861899" y="4353149"/>
              <a:ext cx="1579454" cy="230700"/>
            </a:xfrm>
            <a:prstGeom prst="rect">
              <a:avLst/>
            </a:prstGeom>
            <a:solidFill>
              <a:schemeClr val="bg2"/>
            </a:solidFill>
            <a:ln>
              <a:noFill/>
            </a:ln>
          </p:spPr>
          <p:txBody>
            <a:bodyPr spcFirstLastPara="1" wrap="square" lIns="0" tIns="34275" rIns="0" bIns="34275" anchor="t"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800" b="0" i="0" u="none" strike="noStrike" kern="1200" cap="none" spc="50" normalizeH="0" baseline="0" noProof="0">
                  <a:ln>
                    <a:noFill/>
                  </a:ln>
                  <a:effectLst/>
                  <a:uLnTx/>
                  <a:uFillTx/>
                  <a:latin typeface="CiscoSansTT" panose="020B0503020201020303" pitchFamily="34" charset="0"/>
                  <a:ea typeface="Arial"/>
                  <a:cs typeface="CiscoSansTT" panose="020B0503020201020303" pitchFamily="34" charset="0"/>
                  <a:sym typeface="Arial"/>
                </a:rPr>
                <a:t>ON/OFF NETWORK DEVICES</a:t>
              </a:r>
              <a:endParaRPr kumimoji="0" lang="en-US" sz="800" b="0" i="0" u="none" strike="noStrike" kern="1200" cap="none" spc="50" normalizeH="0" baseline="0" noProof="0">
                <a:ln>
                  <a:noFill/>
                </a:ln>
                <a:effectLst/>
                <a:uLnTx/>
                <a:uFillTx/>
                <a:latin typeface="CiscoSansTT" panose="020B0503020201020303" pitchFamily="34" charset="0"/>
                <a:ea typeface="ＭＳ Ｐゴシック" charset="0"/>
                <a:cs typeface="CiscoSansTT" panose="020B0503020201020303" pitchFamily="34" charset="0"/>
              </a:endParaRPr>
            </a:p>
          </p:txBody>
        </p:sp>
      </p:grpSp>
      <p:sp>
        <p:nvSpPr>
          <p:cNvPr id="251" name="Rectangle 4">
            <a:extLst>
              <a:ext uri="{FF2B5EF4-FFF2-40B4-BE49-F238E27FC236}">
                <a16:creationId xmlns:a16="http://schemas.microsoft.com/office/drawing/2014/main" id="{B42E3752-B1CF-4DC1-A0E8-2636E909450C}"/>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cxnSp>
        <p:nvCxnSpPr>
          <p:cNvPr id="6" name="Straight Connector 5">
            <a:extLst>
              <a:ext uri="{FF2B5EF4-FFF2-40B4-BE49-F238E27FC236}">
                <a16:creationId xmlns:a16="http://schemas.microsoft.com/office/drawing/2014/main" id="{F50BBB9D-B352-4607-A7DE-011AD10393E4}"/>
              </a:ext>
            </a:extLst>
          </p:cNvPr>
          <p:cNvCxnSpPr>
            <a:cxnSpLocks/>
            <a:stCxn id="200" idx="1"/>
          </p:cNvCxnSpPr>
          <p:nvPr/>
        </p:nvCxnSpPr>
        <p:spPr>
          <a:xfrm flipH="1">
            <a:off x="6074052" y="6014054"/>
            <a:ext cx="55534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711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12CF-46B2-433C-A2DD-46E11F273419}"/>
              </a:ext>
            </a:extLst>
          </p:cNvPr>
          <p:cNvSpPr>
            <a:spLocks noGrp="1"/>
          </p:cNvSpPr>
          <p:nvPr>
            <p:ph type="title"/>
          </p:nvPr>
        </p:nvSpPr>
        <p:spPr/>
        <p:txBody>
          <a:bodyPr/>
          <a:lstStyle/>
          <a:p>
            <a:r>
              <a:rPr lang="en-US" sz="3200" b="1" dirty="0"/>
              <a:t>Cisco Umbrella</a:t>
            </a:r>
          </a:p>
        </p:txBody>
      </p:sp>
      <p:grpSp>
        <p:nvGrpSpPr>
          <p:cNvPr id="38" name="Group 37">
            <a:extLst>
              <a:ext uri="{FF2B5EF4-FFF2-40B4-BE49-F238E27FC236}">
                <a16:creationId xmlns:a16="http://schemas.microsoft.com/office/drawing/2014/main" id="{4412EF72-ACF6-460E-B959-2BA07A404171}"/>
              </a:ext>
            </a:extLst>
          </p:cNvPr>
          <p:cNvGrpSpPr/>
          <p:nvPr/>
        </p:nvGrpSpPr>
        <p:grpSpPr>
          <a:xfrm>
            <a:off x="583684" y="1472760"/>
            <a:ext cx="11024624" cy="4458678"/>
            <a:chOff x="191658" y="1377678"/>
            <a:chExt cx="11667525" cy="4763478"/>
          </a:xfrm>
        </p:grpSpPr>
        <p:sp>
          <p:nvSpPr>
            <p:cNvPr id="3" name="Google Shape;884;p86">
              <a:extLst>
                <a:ext uri="{FF2B5EF4-FFF2-40B4-BE49-F238E27FC236}">
                  <a16:creationId xmlns:a16="http://schemas.microsoft.com/office/drawing/2014/main" id="{F4B44E24-579E-4E68-8616-CE42F4C0DF65}"/>
                </a:ext>
              </a:extLst>
            </p:cNvPr>
            <p:cNvSpPr/>
            <p:nvPr/>
          </p:nvSpPr>
          <p:spPr>
            <a:xfrm>
              <a:off x="1233188" y="2426965"/>
              <a:ext cx="528091" cy="492301"/>
            </a:xfrm>
            <a:custGeom>
              <a:avLst/>
              <a:gdLst/>
              <a:ahLst/>
              <a:cxnLst/>
              <a:rect l="l" t="t" r="r" b="b"/>
              <a:pathLst>
                <a:path w="9079" h="9080" extrusionOk="0">
                  <a:moveTo>
                    <a:pt x="9078" y="4539"/>
                  </a:moveTo>
                  <a:cubicBezTo>
                    <a:pt x="9078" y="5375"/>
                    <a:pt x="8888" y="6085"/>
                    <a:pt x="8470" y="6809"/>
                  </a:cubicBezTo>
                  <a:cubicBezTo>
                    <a:pt x="8052" y="7533"/>
                    <a:pt x="7533" y="8053"/>
                    <a:pt x="6809" y="8470"/>
                  </a:cubicBezTo>
                  <a:cubicBezTo>
                    <a:pt x="6085" y="8888"/>
                    <a:pt x="5374" y="9079"/>
                    <a:pt x="4539" y="9079"/>
                  </a:cubicBezTo>
                  <a:cubicBezTo>
                    <a:pt x="3703" y="9079"/>
                    <a:pt x="2993" y="8888"/>
                    <a:pt x="2270" y="8470"/>
                  </a:cubicBezTo>
                  <a:cubicBezTo>
                    <a:pt x="1546" y="8053"/>
                    <a:pt x="1026" y="7533"/>
                    <a:pt x="608" y="6809"/>
                  </a:cubicBezTo>
                  <a:cubicBezTo>
                    <a:pt x="190" y="6085"/>
                    <a:pt x="0" y="5375"/>
                    <a:pt x="0" y="4539"/>
                  </a:cubicBezTo>
                  <a:cubicBezTo>
                    <a:pt x="0" y="3704"/>
                    <a:pt x="190" y="2994"/>
                    <a:pt x="608" y="2270"/>
                  </a:cubicBezTo>
                  <a:cubicBezTo>
                    <a:pt x="1026" y="1547"/>
                    <a:pt x="1546" y="1026"/>
                    <a:pt x="2270" y="608"/>
                  </a:cubicBezTo>
                  <a:cubicBezTo>
                    <a:pt x="2993" y="190"/>
                    <a:pt x="3704" y="0"/>
                    <a:pt x="4539" y="0"/>
                  </a:cubicBezTo>
                  <a:cubicBezTo>
                    <a:pt x="5375" y="0"/>
                    <a:pt x="6085" y="190"/>
                    <a:pt x="6809" y="608"/>
                  </a:cubicBezTo>
                  <a:cubicBezTo>
                    <a:pt x="7533" y="1026"/>
                    <a:pt x="8052" y="1547"/>
                    <a:pt x="8470" y="2270"/>
                  </a:cubicBezTo>
                  <a:cubicBezTo>
                    <a:pt x="8888" y="2994"/>
                    <a:pt x="9078" y="3704"/>
                    <a:pt x="9078" y="4539"/>
                  </a:cubicBezTo>
                </a:path>
              </a:pathLst>
            </a:custGeom>
            <a:solidFill>
              <a:schemeClr val="accent1"/>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4" name="Google Shape;885;p86">
              <a:extLst>
                <a:ext uri="{FF2B5EF4-FFF2-40B4-BE49-F238E27FC236}">
                  <a16:creationId xmlns:a16="http://schemas.microsoft.com/office/drawing/2014/main" id="{CB8678E1-5E77-4A54-8C2C-39EC9E3DD990}"/>
                </a:ext>
              </a:extLst>
            </p:cNvPr>
            <p:cNvSpPr/>
            <p:nvPr/>
          </p:nvSpPr>
          <p:spPr>
            <a:xfrm>
              <a:off x="1283973" y="2549863"/>
              <a:ext cx="476540" cy="368449"/>
            </a:xfrm>
            <a:custGeom>
              <a:avLst/>
              <a:gdLst/>
              <a:ahLst/>
              <a:cxnLst/>
              <a:rect l="l" t="t" r="r" b="b"/>
              <a:pathLst>
                <a:path w="8195" h="6797" extrusionOk="0">
                  <a:moveTo>
                    <a:pt x="0" y="2784"/>
                  </a:moveTo>
                  <a:lnTo>
                    <a:pt x="4013" y="6796"/>
                  </a:lnTo>
                  <a:cubicBezTo>
                    <a:pt x="6256" y="6627"/>
                    <a:pt x="8043" y="4827"/>
                    <a:pt x="8194" y="2579"/>
                  </a:cubicBezTo>
                  <a:lnTo>
                    <a:pt x="7350" y="1735"/>
                  </a:lnTo>
                  <a:cubicBezTo>
                    <a:pt x="7350" y="1735"/>
                    <a:pt x="5029" y="0"/>
                    <a:pt x="3257" y="255"/>
                  </a:cubicBezTo>
                  <a:cubicBezTo>
                    <a:pt x="1640" y="487"/>
                    <a:pt x="0" y="2784"/>
                    <a:pt x="0" y="2784"/>
                  </a:cubicBezTo>
                </a:path>
              </a:pathLst>
            </a:custGeom>
            <a:solidFill>
              <a:srgbClr val="4AA3DA"/>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5" name="Google Shape;886;p86">
              <a:extLst>
                <a:ext uri="{FF2B5EF4-FFF2-40B4-BE49-F238E27FC236}">
                  <a16:creationId xmlns:a16="http://schemas.microsoft.com/office/drawing/2014/main" id="{C9AACE8D-F87E-4CCC-B96C-87155A713725}"/>
                </a:ext>
              </a:extLst>
            </p:cNvPr>
            <p:cNvSpPr/>
            <p:nvPr/>
          </p:nvSpPr>
          <p:spPr>
            <a:xfrm>
              <a:off x="1378524" y="2562451"/>
              <a:ext cx="237423" cy="221332"/>
            </a:xfrm>
            <a:prstGeom prst="ellipse">
              <a:avLst/>
            </a:prstGeom>
            <a:solidFill>
              <a:schemeClr val="accent1"/>
            </a:solidFill>
            <a:ln>
              <a:noFill/>
            </a:ln>
          </p:spPr>
          <p:txBody>
            <a:bodyPr spcFirstLastPara="1" wrap="square" lIns="91425" tIns="45700" rIns="91425" bIns="45700" anchor="ctr" anchorCtr="0">
              <a:noAutofit/>
            </a:bodyPr>
            <a:lstStyle/>
            <a:p>
              <a:pPr algn="ctr" defTabSz="457189">
                <a:spcBef>
                  <a:spcPts val="0"/>
                </a:spcBef>
                <a:spcAft>
                  <a:spcPts val="0"/>
                </a:spcAft>
                <a:defRPr/>
              </a:pPr>
              <a:endParaRPr>
                <a:solidFill>
                  <a:srgbClr val="005073"/>
                </a:solidFill>
                <a:latin typeface="CiscoSansTT ExtraLight"/>
                <a:ea typeface="Arial"/>
                <a:cs typeface="Arial"/>
                <a:sym typeface="Arial"/>
              </a:endParaRPr>
            </a:p>
          </p:txBody>
        </p:sp>
        <p:sp>
          <p:nvSpPr>
            <p:cNvPr id="6" name="Google Shape;887;p86">
              <a:extLst>
                <a:ext uri="{FF2B5EF4-FFF2-40B4-BE49-F238E27FC236}">
                  <a16:creationId xmlns:a16="http://schemas.microsoft.com/office/drawing/2014/main" id="{CA6D3811-421C-4586-9A40-406EE6E63798}"/>
                </a:ext>
              </a:extLst>
            </p:cNvPr>
            <p:cNvSpPr/>
            <p:nvPr/>
          </p:nvSpPr>
          <p:spPr>
            <a:xfrm rot="10800000" flipH="1">
              <a:off x="197162" y="5572895"/>
              <a:ext cx="11662017" cy="568255"/>
            </a:xfrm>
            <a:prstGeom prst="round2SameRect">
              <a:avLst>
                <a:gd name="adj1" fmla="val 21585"/>
                <a:gd name="adj2" fmla="val 0"/>
              </a:avLst>
            </a:prstGeom>
            <a:solidFill>
              <a:schemeClr val="accent1"/>
            </a:solidFill>
            <a:ln>
              <a:noFill/>
            </a:ln>
          </p:spPr>
          <p:txBody>
            <a:bodyPr spcFirstLastPara="1" wrap="square" lIns="68575" tIns="34275" rIns="68575" bIns="34275" anchor="ctr" anchorCtr="0">
              <a:noAutofit/>
            </a:bodyPr>
            <a:lstStyle/>
            <a:p>
              <a:pPr algn="ctr" defTabSz="457189">
                <a:spcBef>
                  <a:spcPts val="0"/>
                </a:spcBef>
                <a:spcAft>
                  <a:spcPts val="0"/>
                </a:spcAft>
                <a:buClr>
                  <a:srgbClr val="282828"/>
                </a:buClr>
                <a:buSzPts val="1800"/>
                <a:defRPr/>
              </a:pPr>
              <a:endParaRPr>
                <a:solidFill>
                  <a:srgbClr val="FFFFFF"/>
                </a:solidFill>
                <a:latin typeface="CiscoSansTT ExtraLight"/>
                <a:ea typeface="Arial"/>
                <a:cs typeface="Arial"/>
                <a:sym typeface="Arial"/>
              </a:endParaRPr>
            </a:p>
          </p:txBody>
        </p:sp>
        <p:sp>
          <p:nvSpPr>
            <p:cNvPr id="7" name="Google Shape;888;p86">
              <a:extLst>
                <a:ext uri="{FF2B5EF4-FFF2-40B4-BE49-F238E27FC236}">
                  <a16:creationId xmlns:a16="http://schemas.microsoft.com/office/drawing/2014/main" id="{0C981C0A-FBC9-435C-81BF-AF2C5548D4E0}"/>
                </a:ext>
              </a:extLst>
            </p:cNvPr>
            <p:cNvSpPr/>
            <p:nvPr/>
          </p:nvSpPr>
          <p:spPr>
            <a:xfrm>
              <a:off x="191664" y="1382242"/>
              <a:ext cx="11667519" cy="568255"/>
            </a:xfrm>
            <a:prstGeom prst="round2SameRect">
              <a:avLst>
                <a:gd name="adj1" fmla="val 24195"/>
                <a:gd name="adj2" fmla="val 0"/>
              </a:avLst>
            </a:prstGeom>
            <a:solidFill>
              <a:schemeClr val="accent1"/>
            </a:solidFill>
            <a:ln>
              <a:noFill/>
            </a:ln>
          </p:spPr>
          <p:txBody>
            <a:bodyPr spcFirstLastPara="1" wrap="square" lIns="68575" tIns="34275" rIns="68575" bIns="34275" anchor="ctr" anchorCtr="0">
              <a:noAutofit/>
            </a:bodyPr>
            <a:lstStyle/>
            <a:p>
              <a:pPr algn="ctr" defTabSz="457189">
                <a:spcBef>
                  <a:spcPts val="0"/>
                </a:spcBef>
                <a:spcAft>
                  <a:spcPts val="0"/>
                </a:spcAft>
                <a:buClr>
                  <a:srgbClr val="282828"/>
                </a:buClr>
                <a:buSzPts val="1800"/>
                <a:defRPr/>
              </a:pPr>
              <a:endParaRPr>
                <a:solidFill>
                  <a:srgbClr val="FFFFFF"/>
                </a:solidFill>
                <a:latin typeface="CiscoSansTT ExtraLight"/>
                <a:ea typeface="Arial"/>
                <a:cs typeface="Arial"/>
                <a:sym typeface="Arial"/>
              </a:endParaRPr>
            </a:p>
          </p:txBody>
        </p:sp>
        <p:sp>
          <p:nvSpPr>
            <p:cNvPr id="8" name="Google Shape;890;p86">
              <a:extLst>
                <a:ext uri="{FF2B5EF4-FFF2-40B4-BE49-F238E27FC236}">
                  <a16:creationId xmlns:a16="http://schemas.microsoft.com/office/drawing/2014/main" id="{26E1C90E-7488-461B-A682-04955B4F8B25}"/>
                </a:ext>
              </a:extLst>
            </p:cNvPr>
            <p:cNvSpPr/>
            <p:nvPr/>
          </p:nvSpPr>
          <p:spPr>
            <a:xfrm>
              <a:off x="435792" y="3107689"/>
              <a:ext cx="3630632" cy="2565805"/>
            </a:xfrm>
            <a:prstGeom prst="rect">
              <a:avLst/>
            </a:prstGeom>
            <a:noFill/>
            <a:ln>
              <a:noFill/>
            </a:ln>
          </p:spPr>
          <p:txBody>
            <a:bodyPr spcFirstLastPara="1" wrap="square" lIns="68575" tIns="34275" rIns="68575" bIns="34275" anchor="t" anchorCtr="0">
              <a:noAutofit/>
            </a:bodyPr>
            <a:lstStyle/>
            <a:p>
              <a:pPr algn="ctr" defTabSz="457189">
                <a:spcBef>
                  <a:spcPts val="0"/>
                </a:spcBef>
                <a:spcAft>
                  <a:spcPts val="0"/>
                </a:spcAft>
                <a:buClr>
                  <a:srgbClr val="282828"/>
                </a:buClr>
                <a:buSzPts val="1400"/>
                <a:defRPr/>
              </a:pPr>
              <a:r>
                <a:rPr lang="en-US" sz="1400">
                  <a:latin typeface="CiscoSansTT ExtraLight"/>
                  <a:ea typeface="Arial"/>
                  <a:cs typeface="Arial"/>
                  <a:sym typeface="Arial"/>
                </a:rPr>
                <a:t>On and off corporate network</a:t>
              </a:r>
              <a:endParaRPr sz="1100">
                <a:latin typeface="CiscoSansTT ExtraLight"/>
                <a:ea typeface="Arial"/>
                <a:cs typeface="Arial"/>
                <a:sym typeface="Arial"/>
              </a:endParaRPr>
            </a:p>
            <a:p>
              <a:pPr algn="ctr" defTabSz="457189">
                <a:spcBef>
                  <a:spcPts val="1400"/>
                </a:spcBef>
                <a:spcAft>
                  <a:spcPts val="0"/>
                </a:spcAft>
                <a:buClr>
                  <a:srgbClr val="282828"/>
                </a:buClr>
                <a:buSzPts val="1400"/>
                <a:defRPr/>
              </a:pPr>
              <a:r>
                <a:rPr lang="en-US" sz="1400">
                  <a:latin typeface="CiscoSansTT ExtraLight"/>
                  <a:ea typeface="Arial"/>
                  <a:cs typeface="Arial"/>
                  <a:sym typeface="Arial"/>
                </a:rPr>
                <a:t>All Internet and Web traffic</a:t>
              </a:r>
              <a:endParaRPr sz="1100">
                <a:latin typeface="CiscoSansTT ExtraLight"/>
                <a:ea typeface="Arial"/>
                <a:cs typeface="Arial"/>
                <a:sym typeface="Arial"/>
              </a:endParaRPr>
            </a:p>
            <a:p>
              <a:pPr algn="ctr" defTabSz="457189">
                <a:spcBef>
                  <a:spcPts val="1400"/>
                </a:spcBef>
                <a:spcAft>
                  <a:spcPts val="0"/>
                </a:spcAft>
                <a:buClr>
                  <a:srgbClr val="282828"/>
                </a:buClr>
                <a:buSzPts val="1400"/>
                <a:defRPr/>
              </a:pPr>
              <a:r>
                <a:rPr lang="en-US" sz="1400">
                  <a:latin typeface="CiscoSansTT ExtraLight"/>
                  <a:ea typeface="Arial"/>
                  <a:cs typeface="Arial"/>
                  <a:sym typeface="Arial"/>
                </a:rPr>
                <a:t>All apps</a:t>
              </a:r>
              <a:endParaRPr sz="1100">
                <a:latin typeface="CiscoSansTT ExtraLight"/>
                <a:ea typeface="Arial"/>
                <a:cs typeface="Arial"/>
                <a:sym typeface="Arial"/>
              </a:endParaRPr>
            </a:p>
            <a:p>
              <a:pPr algn="ctr" defTabSz="457189">
                <a:spcBef>
                  <a:spcPts val="1400"/>
                </a:spcBef>
                <a:spcAft>
                  <a:spcPts val="0"/>
                </a:spcAft>
                <a:buClr>
                  <a:srgbClr val="282828"/>
                </a:buClr>
                <a:buSzPts val="1400"/>
                <a:defRPr/>
              </a:pPr>
              <a:r>
                <a:rPr lang="en-US" sz="1400">
                  <a:latin typeface="CiscoSansTT ExtraLight"/>
                  <a:ea typeface="Arial"/>
                  <a:cs typeface="Arial"/>
                  <a:sym typeface="Arial"/>
                </a:rPr>
                <a:t>All devices </a:t>
              </a:r>
            </a:p>
            <a:p>
              <a:pPr algn="ctr" defTabSz="457189">
                <a:spcBef>
                  <a:spcPts val="1400"/>
                </a:spcBef>
                <a:spcAft>
                  <a:spcPts val="0"/>
                </a:spcAft>
                <a:buClr>
                  <a:srgbClr val="282828"/>
                </a:buClr>
                <a:buSzPts val="1400"/>
                <a:defRPr/>
              </a:pPr>
              <a:r>
                <a:rPr lang="en-US" sz="1400">
                  <a:latin typeface="CiscoSansTT ExtraLight"/>
                  <a:ea typeface="Arial"/>
                  <a:cs typeface="Arial"/>
                  <a:sym typeface="Arial"/>
                </a:rPr>
                <a:t>SSL decryption</a:t>
              </a:r>
              <a:endParaRPr sz="1100">
                <a:latin typeface="CiscoSansTT ExtraLight"/>
                <a:ea typeface="Arial"/>
                <a:cs typeface="Arial"/>
                <a:sym typeface="Arial"/>
              </a:endParaRPr>
            </a:p>
          </p:txBody>
        </p:sp>
        <p:sp>
          <p:nvSpPr>
            <p:cNvPr id="9" name="Google Shape;891;p86">
              <a:extLst>
                <a:ext uri="{FF2B5EF4-FFF2-40B4-BE49-F238E27FC236}">
                  <a16:creationId xmlns:a16="http://schemas.microsoft.com/office/drawing/2014/main" id="{6F21D74D-72EF-4DC0-9D7B-6C72C37F5B4D}"/>
                </a:ext>
              </a:extLst>
            </p:cNvPr>
            <p:cNvSpPr/>
            <p:nvPr/>
          </p:nvSpPr>
          <p:spPr>
            <a:xfrm>
              <a:off x="8100521" y="3107688"/>
              <a:ext cx="3630630" cy="2009146"/>
            </a:xfrm>
            <a:prstGeom prst="rect">
              <a:avLst/>
            </a:prstGeom>
            <a:noFill/>
            <a:ln>
              <a:noFill/>
            </a:ln>
          </p:spPr>
          <p:txBody>
            <a:bodyPr spcFirstLastPara="1" wrap="square" lIns="68575" tIns="34275" rIns="68575" bIns="34275" anchor="t" anchorCtr="0">
              <a:noAutofit/>
            </a:bodyPr>
            <a:lstStyle/>
            <a:p>
              <a:pPr algn="ctr" defTabSz="457189">
                <a:spcBef>
                  <a:spcPts val="0"/>
                </a:spcBef>
                <a:spcAft>
                  <a:spcPts val="0"/>
                </a:spcAft>
                <a:buClr>
                  <a:srgbClr val="333333"/>
                </a:buClr>
                <a:buSzPts val="1400"/>
                <a:defRPr/>
              </a:pPr>
              <a:r>
                <a:rPr lang="en-US" sz="1400">
                  <a:latin typeface="CiscoSansTT ExtraLight"/>
                  <a:ea typeface="Arial"/>
                  <a:cs typeface="Arial"/>
                  <a:sym typeface="Arial"/>
                </a:rPr>
                <a:t>URL block/allow lists </a:t>
              </a:r>
            </a:p>
            <a:p>
              <a:pPr algn="ctr" defTabSz="457189">
                <a:spcBef>
                  <a:spcPts val="0"/>
                </a:spcBef>
                <a:spcAft>
                  <a:spcPts val="0"/>
                </a:spcAft>
                <a:buClr>
                  <a:srgbClr val="333333"/>
                </a:buClr>
                <a:buSzPts val="1400"/>
                <a:defRPr/>
              </a:pPr>
              <a:endParaRPr lang="en-US" sz="1400">
                <a:latin typeface="CiscoSansTT ExtraLight"/>
                <a:ea typeface="Arial"/>
                <a:cs typeface="Arial"/>
                <a:sym typeface="Arial"/>
              </a:endParaRPr>
            </a:p>
            <a:p>
              <a:pPr algn="ctr" defTabSz="457189">
                <a:spcBef>
                  <a:spcPts val="0"/>
                </a:spcBef>
                <a:spcAft>
                  <a:spcPts val="0"/>
                </a:spcAft>
                <a:buClr>
                  <a:srgbClr val="333333"/>
                </a:buClr>
                <a:buSzPts val="1400"/>
                <a:defRPr/>
              </a:pPr>
              <a:r>
                <a:rPr lang="en-US" sz="1400">
                  <a:latin typeface="CiscoSansTT ExtraLight"/>
                  <a:ea typeface="Arial"/>
                  <a:cs typeface="Arial"/>
                  <a:sym typeface="Arial"/>
                </a:rPr>
                <a:t>Port &amp; protocol rules </a:t>
              </a:r>
              <a:endParaRPr sz="1100">
                <a:latin typeface="CiscoSansTT ExtraLight"/>
                <a:ea typeface="Arial"/>
                <a:cs typeface="Arial"/>
                <a:sym typeface="Arial"/>
              </a:endParaRPr>
            </a:p>
            <a:p>
              <a:pPr algn="ctr" defTabSz="457189">
                <a:spcBef>
                  <a:spcPts val="1400"/>
                </a:spcBef>
                <a:spcAft>
                  <a:spcPts val="0"/>
                </a:spcAft>
                <a:buClr>
                  <a:srgbClr val="333333"/>
                </a:buClr>
                <a:buSzPts val="1400"/>
                <a:defRPr/>
              </a:pPr>
              <a:r>
                <a:rPr lang="en-US" sz="1400">
                  <a:latin typeface="CiscoSansTT ExtraLight"/>
                  <a:ea typeface="Arial"/>
                  <a:cs typeface="Arial"/>
                  <a:sym typeface="Arial"/>
                </a:rPr>
                <a:t>Content filtering</a:t>
              </a:r>
              <a:endParaRPr sz="1100">
                <a:latin typeface="CiscoSansTT ExtraLight"/>
                <a:ea typeface="Arial"/>
                <a:cs typeface="Arial"/>
                <a:sym typeface="Arial"/>
              </a:endParaRPr>
            </a:p>
            <a:p>
              <a:pPr algn="ctr" defTabSz="457189">
                <a:spcBef>
                  <a:spcPts val="1400"/>
                </a:spcBef>
                <a:spcAft>
                  <a:spcPts val="0"/>
                </a:spcAft>
                <a:buClr>
                  <a:srgbClr val="333333"/>
                </a:buClr>
                <a:buSzPts val="1400"/>
                <a:defRPr/>
              </a:pPr>
              <a:r>
                <a:rPr lang="en-US" sz="1400">
                  <a:latin typeface="CiscoSansTT ExtraLight"/>
                  <a:ea typeface="Arial"/>
                  <a:cs typeface="Arial"/>
                  <a:sym typeface="Arial"/>
                </a:rPr>
                <a:t>App blocking</a:t>
              </a:r>
            </a:p>
            <a:p>
              <a:pPr algn="ctr" defTabSz="457189">
                <a:spcBef>
                  <a:spcPts val="1400"/>
                </a:spcBef>
                <a:spcAft>
                  <a:spcPts val="0"/>
                </a:spcAft>
                <a:buClr>
                  <a:srgbClr val="333333"/>
                </a:buClr>
                <a:buSzPts val="1400"/>
                <a:defRPr/>
              </a:pPr>
              <a:r>
                <a:rPr lang="en-US" sz="1400">
                  <a:latin typeface="CiscoSansTT ExtraLight"/>
                  <a:ea typeface="Arial"/>
                  <a:cs typeface="Arial"/>
                  <a:sym typeface="Arial"/>
                </a:rPr>
                <a:t>Granular app controls</a:t>
              </a:r>
            </a:p>
          </p:txBody>
        </p:sp>
        <p:sp>
          <p:nvSpPr>
            <p:cNvPr id="10" name="Google Shape;892;p86">
              <a:extLst>
                <a:ext uri="{FF2B5EF4-FFF2-40B4-BE49-F238E27FC236}">
                  <a16:creationId xmlns:a16="http://schemas.microsoft.com/office/drawing/2014/main" id="{996BB775-77FC-4927-BCBD-5CAFE614C34C}"/>
                </a:ext>
              </a:extLst>
            </p:cNvPr>
            <p:cNvSpPr/>
            <p:nvPr/>
          </p:nvSpPr>
          <p:spPr>
            <a:xfrm>
              <a:off x="191661" y="1377678"/>
              <a:ext cx="11667521" cy="4763474"/>
            </a:xfrm>
            <a:prstGeom prst="roundRect">
              <a:avLst>
                <a:gd name="adj" fmla="val 2723"/>
              </a:avLst>
            </a:prstGeom>
            <a:noFill/>
            <a:ln w="12700" cap="rnd" cmpd="sng">
              <a:solidFill>
                <a:schemeClr val="accent1"/>
              </a:solidFill>
              <a:prstDash val="solid"/>
              <a:round/>
              <a:headEnd type="none" w="sm" len="sm"/>
              <a:tailEnd type="none" w="sm" len="sm"/>
            </a:ln>
          </p:spPr>
          <p:txBody>
            <a:bodyPr spcFirstLastPara="1" wrap="square" lIns="91425" tIns="45725" rIns="91425" bIns="45725" anchor="ctr" anchorCtr="0">
              <a:noAutofit/>
            </a:bodyPr>
            <a:lstStyle/>
            <a:p>
              <a:pPr algn="ctr" defTabSz="457189">
                <a:spcBef>
                  <a:spcPts val="0"/>
                </a:spcBef>
                <a:spcAft>
                  <a:spcPts val="0"/>
                </a:spcAft>
                <a:buClr>
                  <a:srgbClr val="282828"/>
                </a:buClr>
                <a:buSzPts val="1800"/>
                <a:defRPr/>
              </a:pPr>
              <a:endParaRPr>
                <a:solidFill>
                  <a:srgbClr val="005073"/>
                </a:solidFill>
                <a:latin typeface="CiscoSansTT ExtraLight"/>
                <a:ea typeface="Arial"/>
                <a:cs typeface="Arial"/>
                <a:sym typeface="Arial"/>
              </a:endParaRPr>
            </a:p>
          </p:txBody>
        </p:sp>
        <p:sp>
          <p:nvSpPr>
            <p:cNvPr id="11" name="Google Shape;893;p86">
              <a:extLst>
                <a:ext uri="{FF2B5EF4-FFF2-40B4-BE49-F238E27FC236}">
                  <a16:creationId xmlns:a16="http://schemas.microsoft.com/office/drawing/2014/main" id="{5F9885F8-6AF8-4F7C-8173-2649A3A2DC39}"/>
                </a:ext>
              </a:extLst>
            </p:cNvPr>
            <p:cNvSpPr/>
            <p:nvPr/>
          </p:nvSpPr>
          <p:spPr>
            <a:xfrm>
              <a:off x="4132224" y="3107688"/>
              <a:ext cx="3812527" cy="2009146"/>
            </a:xfrm>
            <a:prstGeom prst="rect">
              <a:avLst/>
            </a:prstGeom>
            <a:noFill/>
            <a:ln>
              <a:noFill/>
            </a:ln>
          </p:spPr>
          <p:txBody>
            <a:bodyPr spcFirstLastPara="1" wrap="square" lIns="68575" tIns="34275" rIns="68575" bIns="34275" anchor="t" anchorCtr="0">
              <a:noAutofit/>
            </a:bodyPr>
            <a:lstStyle/>
            <a:p>
              <a:pPr algn="ctr" defTabSz="457189">
                <a:spcBef>
                  <a:spcPts val="0"/>
                </a:spcBef>
                <a:spcAft>
                  <a:spcPts val="0"/>
                </a:spcAft>
                <a:buClr>
                  <a:srgbClr val="333333"/>
                </a:buClr>
                <a:buSzPts val="1400"/>
                <a:defRPr/>
              </a:pPr>
              <a:r>
                <a:rPr lang="en-US" sz="1400" dirty="0">
                  <a:latin typeface="CiscoSansTT ExtraLight"/>
                  <a:ea typeface="Arial"/>
                  <a:cs typeface="Arial"/>
                  <a:sym typeface="Arial"/>
                </a:rPr>
                <a:t>DNS-layer security </a:t>
              </a:r>
            </a:p>
            <a:p>
              <a:pPr algn="ctr" defTabSz="457189">
                <a:spcBef>
                  <a:spcPts val="1400"/>
                </a:spcBef>
                <a:spcAft>
                  <a:spcPts val="0"/>
                </a:spcAft>
                <a:buClr>
                  <a:srgbClr val="333333"/>
                </a:buClr>
                <a:buSzPts val="1400"/>
                <a:defRPr/>
              </a:pPr>
              <a:r>
                <a:rPr lang="en-US" sz="1400" dirty="0">
                  <a:latin typeface="CiscoSansTT ExtraLight"/>
                  <a:ea typeface="Arial"/>
                  <a:cs typeface="Arial"/>
                  <a:sym typeface="Arial"/>
                </a:rPr>
                <a:t>Web inspection </a:t>
              </a:r>
              <a:endParaRPr sz="1100" dirty="0">
                <a:latin typeface="CiscoSansTT ExtraLight"/>
                <a:ea typeface="Arial"/>
                <a:cs typeface="Arial"/>
                <a:sym typeface="Arial"/>
              </a:endParaRPr>
            </a:p>
            <a:p>
              <a:pPr algn="ctr" defTabSz="457189">
                <a:spcBef>
                  <a:spcPts val="1400"/>
                </a:spcBef>
                <a:spcAft>
                  <a:spcPts val="0"/>
                </a:spcAft>
                <a:buClr>
                  <a:srgbClr val="333333"/>
                </a:buClr>
                <a:buSzPts val="1400"/>
                <a:defRPr/>
              </a:pPr>
              <a:r>
                <a:rPr lang="en-US" sz="1400" dirty="0">
                  <a:latin typeface="CiscoSansTT ExtraLight"/>
                  <a:ea typeface="Arial"/>
                  <a:cs typeface="Arial"/>
                  <a:sym typeface="Arial"/>
                </a:rPr>
                <a:t>File inspection</a:t>
              </a:r>
            </a:p>
            <a:p>
              <a:pPr algn="ctr" defTabSz="457189">
                <a:spcBef>
                  <a:spcPts val="1400"/>
                </a:spcBef>
                <a:spcAft>
                  <a:spcPts val="0"/>
                </a:spcAft>
                <a:buClr>
                  <a:srgbClr val="333333"/>
                </a:buClr>
                <a:buSzPts val="1400"/>
                <a:defRPr/>
              </a:pPr>
              <a:r>
                <a:rPr lang="en-US" sz="1400" dirty="0">
                  <a:latin typeface="CiscoSansTT ExtraLight"/>
                  <a:ea typeface="Arial"/>
                  <a:cs typeface="Arial"/>
                  <a:sym typeface="Arial"/>
                </a:rPr>
                <a:t>Sandboxing</a:t>
              </a:r>
            </a:p>
            <a:p>
              <a:pPr algn="ctr" defTabSz="457189">
                <a:spcBef>
                  <a:spcPts val="1400"/>
                </a:spcBef>
                <a:spcAft>
                  <a:spcPts val="0"/>
                </a:spcAft>
                <a:buClr>
                  <a:srgbClr val="333333"/>
                </a:buClr>
                <a:buSzPts val="1400"/>
                <a:defRPr/>
              </a:pPr>
              <a:r>
                <a:rPr lang="en-US" sz="1400" dirty="0">
                  <a:latin typeface="CiscoSansTT ExtraLight"/>
                  <a:ea typeface="Arial"/>
                  <a:cs typeface="Arial"/>
                  <a:sym typeface="Arial"/>
                </a:rPr>
                <a:t>Threat intel access</a:t>
              </a:r>
            </a:p>
            <a:p>
              <a:pPr algn="ctr" defTabSz="457189">
                <a:spcBef>
                  <a:spcPts val="1400"/>
                </a:spcBef>
                <a:spcAft>
                  <a:spcPts val="0"/>
                </a:spcAft>
                <a:buClr>
                  <a:srgbClr val="333333"/>
                </a:buClr>
                <a:buSzPts val="1400"/>
                <a:defRPr/>
              </a:pPr>
              <a:r>
                <a:rPr lang="en-US" sz="1400" dirty="0">
                  <a:latin typeface="CiscoSansTT ExtraLight"/>
                  <a:ea typeface="Arial"/>
                  <a:cs typeface="Arial"/>
                  <a:sym typeface="Arial"/>
                </a:rPr>
                <a:t> </a:t>
              </a:r>
              <a:endParaRPr sz="1100" dirty="0">
                <a:latin typeface="CiscoSansTT ExtraLight"/>
                <a:ea typeface="Arial"/>
                <a:cs typeface="Arial"/>
                <a:sym typeface="Arial"/>
              </a:endParaRPr>
            </a:p>
          </p:txBody>
        </p:sp>
        <p:sp>
          <p:nvSpPr>
            <p:cNvPr id="12" name="Google Shape;894;p86">
              <a:extLst>
                <a:ext uri="{FF2B5EF4-FFF2-40B4-BE49-F238E27FC236}">
                  <a16:creationId xmlns:a16="http://schemas.microsoft.com/office/drawing/2014/main" id="{FB9E945E-33EB-4DDF-8428-81EEF2566A2E}"/>
                </a:ext>
              </a:extLst>
            </p:cNvPr>
            <p:cNvSpPr/>
            <p:nvPr/>
          </p:nvSpPr>
          <p:spPr>
            <a:xfrm>
              <a:off x="2578289" y="1428778"/>
              <a:ext cx="6910765" cy="418205"/>
            </a:xfrm>
            <a:prstGeom prst="roundRect">
              <a:avLst>
                <a:gd name="adj" fmla="val 19101"/>
              </a:avLst>
            </a:prstGeom>
            <a:noFill/>
            <a:ln>
              <a:noFill/>
            </a:ln>
          </p:spPr>
          <p:txBody>
            <a:bodyPr spcFirstLastPara="1" wrap="square" lIns="91425" tIns="45725" rIns="91425" bIns="45725" anchor="t" anchorCtr="0">
              <a:noAutofit/>
            </a:bodyPr>
            <a:lstStyle/>
            <a:p>
              <a:pPr algn="ctr" defTabSz="457189">
                <a:spcBef>
                  <a:spcPts val="0"/>
                </a:spcBef>
                <a:spcAft>
                  <a:spcPts val="0"/>
                </a:spcAft>
                <a:buClr>
                  <a:srgbClr val="FFFFFF"/>
                </a:buClr>
                <a:buSzPts val="1800"/>
                <a:defRPr/>
              </a:pPr>
              <a:r>
                <a:rPr lang="en-US" dirty="0">
                  <a:solidFill>
                    <a:srgbClr val="FFFFFF"/>
                  </a:solidFill>
                  <a:latin typeface="CiscoSansTT ExtraLight"/>
                  <a:ea typeface="Arial"/>
                  <a:cs typeface="Arial"/>
                  <a:sym typeface="Arial"/>
                </a:rPr>
                <a:t>Secure onramp to the internet, everywhere</a:t>
              </a:r>
              <a:endParaRPr sz="1100" dirty="0">
                <a:solidFill>
                  <a:srgbClr val="FFFFFF"/>
                </a:solidFill>
                <a:latin typeface="CiscoSansTT ExtraLight"/>
                <a:ea typeface="Arial"/>
                <a:cs typeface="Arial"/>
                <a:sym typeface="Arial"/>
              </a:endParaRPr>
            </a:p>
          </p:txBody>
        </p:sp>
        <p:grpSp>
          <p:nvGrpSpPr>
            <p:cNvPr id="13" name="Google Shape;895;p86">
              <a:extLst>
                <a:ext uri="{FF2B5EF4-FFF2-40B4-BE49-F238E27FC236}">
                  <a16:creationId xmlns:a16="http://schemas.microsoft.com/office/drawing/2014/main" id="{5D4F99EA-2C6E-4F62-92AC-6002EFB1A4D9}"/>
                </a:ext>
              </a:extLst>
            </p:cNvPr>
            <p:cNvGrpSpPr/>
            <p:nvPr/>
          </p:nvGrpSpPr>
          <p:grpSpPr>
            <a:xfrm>
              <a:off x="4079821" y="2226578"/>
              <a:ext cx="3891201" cy="3070402"/>
              <a:chOff x="3223572" y="1786268"/>
              <a:chExt cx="2695074" cy="2281187"/>
            </a:xfrm>
          </p:grpSpPr>
          <p:cxnSp>
            <p:nvCxnSpPr>
              <p:cNvPr id="14" name="Google Shape;896;p86">
                <a:extLst>
                  <a:ext uri="{FF2B5EF4-FFF2-40B4-BE49-F238E27FC236}">
                    <a16:creationId xmlns:a16="http://schemas.microsoft.com/office/drawing/2014/main" id="{23E9BBD6-7C38-4AD1-B581-B57CB049F215}"/>
                  </a:ext>
                </a:extLst>
              </p:cNvPr>
              <p:cNvCxnSpPr/>
              <p:nvPr/>
            </p:nvCxnSpPr>
            <p:spPr>
              <a:xfrm>
                <a:off x="3223572" y="1786268"/>
                <a:ext cx="0" cy="2281187"/>
              </a:xfrm>
              <a:prstGeom prst="straightConnector1">
                <a:avLst/>
              </a:prstGeom>
              <a:noFill/>
              <a:ln w="12700" cap="flat" cmpd="sng">
                <a:solidFill>
                  <a:srgbClr val="BFBFBF"/>
                </a:solidFill>
                <a:prstDash val="solid"/>
                <a:round/>
                <a:headEnd type="none" w="sm" len="sm"/>
                <a:tailEnd type="none" w="sm" len="sm"/>
              </a:ln>
            </p:spPr>
          </p:cxnSp>
          <p:cxnSp>
            <p:nvCxnSpPr>
              <p:cNvPr id="15" name="Google Shape;897;p86">
                <a:extLst>
                  <a:ext uri="{FF2B5EF4-FFF2-40B4-BE49-F238E27FC236}">
                    <a16:creationId xmlns:a16="http://schemas.microsoft.com/office/drawing/2014/main" id="{53C21B4D-A018-456B-A4B1-C98241B35BAF}"/>
                  </a:ext>
                </a:extLst>
              </p:cNvPr>
              <p:cNvCxnSpPr/>
              <p:nvPr/>
            </p:nvCxnSpPr>
            <p:spPr>
              <a:xfrm>
                <a:off x="5918646" y="1786268"/>
                <a:ext cx="0" cy="2281187"/>
              </a:xfrm>
              <a:prstGeom prst="straightConnector1">
                <a:avLst/>
              </a:prstGeom>
              <a:noFill/>
              <a:ln w="12700" cap="flat" cmpd="sng">
                <a:solidFill>
                  <a:srgbClr val="BFBFBF"/>
                </a:solidFill>
                <a:prstDash val="solid"/>
                <a:round/>
                <a:headEnd type="none" w="sm" len="sm"/>
                <a:tailEnd type="none" w="sm" len="sm"/>
              </a:ln>
            </p:spPr>
          </p:cxnSp>
        </p:grpSp>
        <p:sp>
          <p:nvSpPr>
            <p:cNvPr id="16" name="Google Shape;898;p86">
              <a:extLst>
                <a:ext uri="{FF2B5EF4-FFF2-40B4-BE49-F238E27FC236}">
                  <a16:creationId xmlns:a16="http://schemas.microsoft.com/office/drawing/2014/main" id="{4EDAC2DB-918A-4467-A438-D6EBAE7CB959}"/>
                </a:ext>
              </a:extLst>
            </p:cNvPr>
            <p:cNvSpPr/>
            <p:nvPr/>
          </p:nvSpPr>
          <p:spPr>
            <a:xfrm>
              <a:off x="191658" y="5572901"/>
              <a:ext cx="11667521" cy="568255"/>
            </a:xfrm>
            <a:prstGeom prst="roundRect">
              <a:avLst>
                <a:gd name="adj" fmla="val 0"/>
              </a:avLst>
            </a:prstGeom>
            <a:noFill/>
            <a:ln>
              <a:noFill/>
            </a:ln>
          </p:spPr>
          <p:txBody>
            <a:bodyPr spcFirstLastPara="1" wrap="square" lIns="91425" tIns="45725" rIns="91425" bIns="45725" anchor="ctr" anchorCtr="0">
              <a:noAutofit/>
            </a:bodyPr>
            <a:lstStyle/>
            <a:p>
              <a:pPr algn="ctr" defTabSz="457189">
                <a:spcBef>
                  <a:spcPts val="0"/>
                </a:spcBef>
                <a:spcAft>
                  <a:spcPts val="0"/>
                </a:spcAft>
                <a:buClr>
                  <a:srgbClr val="FFFFFF"/>
                </a:buClr>
                <a:buSzPts val="1800"/>
                <a:defRPr/>
              </a:pPr>
              <a:r>
                <a:rPr lang="en-US" dirty="0">
                  <a:solidFill>
                    <a:srgbClr val="FFFFFF"/>
                  </a:solidFill>
                  <a:latin typeface="CiscoSansTT ExtraLight"/>
                  <a:ea typeface="Arial"/>
                  <a:cs typeface="Arial"/>
                  <a:sym typeface="Arial"/>
                </a:rPr>
                <a:t>Powered by Cisco® Talos threat intelligence</a:t>
              </a:r>
              <a:endParaRPr sz="1100" dirty="0">
                <a:solidFill>
                  <a:srgbClr val="FFFFFF"/>
                </a:solidFill>
                <a:latin typeface="CiscoSansTT ExtraLight"/>
                <a:ea typeface="Arial"/>
                <a:cs typeface="Arial"/>
                <a:sym typeface="Arial"/>
              </a:endParaRPr>
            </a:p>
          </p:txBody>
        </p:sp>
        <p:grpSp>
          <p:nvGrpSpPr>
            <p:cNvPr id="17" name="Google Shape;899;p86">
              <a:extLst>
                <a:ext uri="{FF2B5EF4-FFF2-40B4-BE49-F238E27FC236}">
                  <a16:creationId xmlns:a16="http://schemas.microsoft.com/office/drawing/2014/main" id="{9993E682-CFBB-413A-A9DD-0D099B837868}"/>
                </a:ext>
              </a:extLst>
            </p:cNvPr>
            <p:cNvGrpSpPr/>
            <p:nvPr/>
          </p:nvGrpSpPr>
          <p:grpSpPr>
            <a:xfrm>
              <a:off x="9029025" y="2401474"/>
              <a:ext cx="1769119" cy="568255"/>
              <a:chOff x="6710573" y="1732022"/>
              <a:chExt cx="1225305" cy="422191"/>
            </a:xfrm>
          </p:grpSpPr>
          <p:sp>
            <p:nvSpPr>
              <p:cNvPr id="18" name="Google Shape;900;p86">
                <a:extLst>
                  <a:ext uri="{FF2B5EF4-FFF2-40B4-BE49-F238E27FC236}">
                    <a16:creationId xmlns:a16="http://schemas.microsoft.com/office/drawing/2014/main" id="{3B9F6BC6-108E-458B-BF24-001F3B2C9400}"/>
                  </a:ext>
                </a:extLst>
              </p:cNvPr>
              <p:cNvSpPr/>
              <p:nvPr/>
            </p:nvSpPr>
            <p:spPr>
              <a:xfrm>
                <a:off x="7076512" y="1732022"/>
                <a:ext cx="859366" cy="422191"/>
              </a:xfrm>
              <a:prstGeom prst="roundRect">
                <a:avLst>
                  <a:gd name="adj" fmla="val 0"/>
                </a:avLst>
              </a:prstGeom>
              <a:noFill/>
              <a:ln>
                <a:noFill/>
              </a:ln>
            </p:spPr>
            <p:txBody>
              <a:bodyPr spcFirstLastPara="1" wrap="square" lIns="91425" tIns="45725" rIns="0" bIns="45725" anchor="ctr" anchorCtr="0">
                <a:noAutofit/>
              </a:bodyPr>
              <a:lstStyle/>
              <a:p>
                <a:pPr defTabSz="457189">
                  <a:spcBef>
                    <a:spcPts val="0"/>
                  </a:spcBef>
                  <a:spcAft>
                    <a:spcPts val="0"/>
                  </a:spcAft>
                  <a:buClr>
                    <a:srgbClr val="00BCEB"/>
                  </a:buClr>
                  <a:buSzPts val="1800"/>
                  <a:defRPr/>
                </a:pPr>
                <a:r>
                  <a:rPr lang="en-US">
                    <a:solidFill>
                      <a:srgbClr val="00BCEB"/>
                    </a:solidFill>
                    <a:latin typeface="CiscoSansTT ExtraLight"/>
                    <a:ea typeface="Arial"/>
                    <a:cs typeface="Arial"/>
                    <a:sym typeface="Arial"/>
                  </a:rPr>
                  <a:t>Control</a:t>
                </a:r>
                <a:endParaRPr sz="1100">
                  <a:solidFill>
                    <a:srgbClr val="282828"/>
                  </a:solidFill>
                  <a:latin typeface="CiscoSansTT ExtraLight"/>
                  <a:ea typeface="Arial"/>
                  <a:cs typeface="Arial"/>
                  <a:sym typeface="Arial"/>
                </a:endParaRPr>
              </a:p>
            </p:txBody>
          </p:sp>
          <p:grpSp>
            <p:nvGrpSpPr>
              <p:cNvPr id="19" name="Google Shape;901;p86">
                <a:extLst>
                  <a:ext uri="{FF2B5EF4-FFF2-40B4-BE49-F238E27FC236}">
                    <a16:creationId xmlns:a16="http://schemas.microsoft.com/office/drawing/2014/main" id="{4BDCB329-DD00-429F-84E0-475CFF367622}"/>
                  </a:ext>
                </a:extLst>
              </p:cNvPr>
              <p:cNvGrpSpPr/>
              <p:nvPr/>
            </p:nvGrpSpPr>
            <p:grpSpPr>
              <a:xfrm>
                <a:off x="6710573" y="1750739"/>
                <a:ext cx="365938" cy="365760"/>
                <a:chOff x="4891714" y="2761851"/>
                <a:chExt cx="2225034" cy="2223953"/>
              </a:xfrm>
            </p:grpSpPr>
            <p:sp>
              <p:nvSpPr>
                <p:cNvPr id="20" name="Google Shape;902;p86">
                  <a:extLst>
                    <a:ext uri="{FF2B5EF4-FFF2-40B4-BE49-F238E27FC236}">
                      <a16:creationId xmlns:a16="http://schemas.microsoft.com/office/drawing/2014/main" id="{0616426D-BA84-46FC-9C3C-4EEA0BBE658E}"/>
                    </a:ext>
                  </a:extLst>
                </p:cNvPr>
                <p:cNvSpPr/>
                <p:nvPr/>
              </p:nvSpPr>
              <p:spPr>
                <a:xfrm>
                  <a:off x="4891714" y="2761851"/>
                  <a:ext cx="2223953" cy="2223953"/>
                </a:xfrm>
                <a:custGeom>
                  <a:avLst/>
                  <a:gdLst/>
                  <a:ahLst/>
                  <a:cxnLst/>
                  <a:rect l="l" t="t" r="r" b="b"/>
                  <a:pathLst>
                    <a:path w="9080" h="9080" extrusionOk="0">
                      <a:moveTo>
                        <a:pt x="9079" y="4539"/>
                      </a:moveTo>
                      <a:cubicBezTo>
                        <a:pt x="9079" y="5375"/>
                        <a:pt x="8889" y="6085"/>
                        <a:pt x="8471" y="6809"/>
                      </a:cubicBezTo>
                      <a:cubicBezTo>
                        <a:pt x="8054" y="7533"/>
                        <a:pt x="7533" y="8053"/>
                        <a:pt x="6809" y="8470"/>
                      </a:cubicBezTo>
                      <a:cubicBezTo>
                        <a:pt x="6085" y="8888"/>
                        <a:pt x="5375" y="9079"/>
                        <a:pt x="4539" y="9079"/>
                      </a:cubicBezTo>
                      <a:cubicBezTo>
                        <a:pt x="3704" y="9079"/>
                        <a:pt x="2994" y="8888"/>
                        <a:pt x="2270" y="8470"/>
                      </a:cubicBezTo>
                      <a:cubicBezTo>
                        <a:pt x="1546" y="8053"/>
                        <a:pt x="1026" y="7533"/>
                        <a:pt x="608" y="6809"/>
                      </a:cubicBezTo>
                      <a:cubicBezTo>
                        <a:pt x="191" y="6085"/>
                        <a:pt x="0" y="5375"/>
                        <a:pt x="0" y="4539"/>
                      </a:cubicBezTo>
                      <a:cubicBezTo>
                        <a:pt x="0" y="3704"/>
                        <a:pt x="191" y="2994"/>
                        <a:pt x="608" y="2270"/>
                      </a:cubicBezTo>
                      <a:cubicBezTo>
                        <a:pt x="1026" y="1547"/>
                        <a:pt x="1546" y="1026"/>
                        <a:pt x="2270" y="608"/>
                      </a:cubicBezTo>
                      <a:cubicBezTo>
                        <a:pt x="2994" y="190"/>
                        <a:pt x="3704" y="0"/>
                        <a:pt x="4539" y="0"/>
                      </a:cubicBezTo>
                      <a:cubicBezTo>
                        <a:pt x="5375" y="0"/>
                        <a:pt x="6085" y="190"/>
                        <a:pt x="6809" y="608"/>
                      </a:cubicBezTo>
                      <a:cubicBezTo>
                        <a:pt x="7533" y="1026"/>
                        <a:pt x="8054" y="1547"/>
                        <a:pt x="8471" y="2270"/>
                      </a:cubicBezTo>
                      <a:cubicBezTo>
                        <a:pt x="8889" y="2994"/>
                        <a:pt x="9079" y="3704"/>
                        <a:pt x="9079" y="4539"/>
                      </a:cubicBezTo>
                    </a:path>
                  </a:pathLst>
                </a:custGeom>
                <a:solidFill>
                  <a:schemeClr val="accent1"/>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21" name="Google Shape;903;p86">
                  <a:extLst>
                    <a:ext uri="{FF2B5EF4-FFF2-40B4-BE49-F238E27FC236}">
                      <a16:creationId xmlns:a16="http://schemas.microsoft.com/office/drawing/2014/main" id="{1E389136-7412-4363-B358-AA514CF527D3}"/>
                    </a:ext>
                  </a:extLst>
                </p:cNvPr>
                <p:cNvSpPr/>
                <p:nvPr/>
              </p:nvSpPr>
              <p:spPr>
                <a:xfrm>
                  <a:off x="5260035" y="3311627"/>
                  <a:ext cx="1856713" cy="1674177"/>
                </a:xfrm>
                <a:custGeom>
                  <a:avLst/>
                  <a:gdLst/>
                  <a:ahLst/>
                  <a:cxnLst/>
                  <a:rect l="l" t="t" r="r" b="b"/>
                  <a:pathLst>
                    <a:path w="7579" h="6835" extrusionOk="0">
                      <a:moveTo>
                        <a:pt x="7578" y="2294"/>
                      </a:moveTo>
                      <a:cubicBezTo>
                        <a:pt x="7578" y="2057"/>
                        <a:pt x="7559" y="1825"/>
                        <a:pt x="7524" y="1597"/>
                      </a:cubicBezTo>
                      <a:lnTo>
                        <a:pt x="5927" y="0"/>
                      </a:lnTo>
                      <a:lnTo>
                        <a:pt x="0" y="511"/>
                      </a:lnTo>
                      <a:lnTo>
                        <a:pt x="1844" y="2356"/>
                      </a:lnTo>
                      <a:lnTo>
                        <a:pt x="0" y="2479"/>
                      </a:lnTo>
                      <a:lnTo>
                        <a:pt x="1879" y="4358"/>
                      </a:lnTo>
                      <a:lnTo>
                        <a:pt x="0" y="4478"/>
                      </a:lnTo>
                      <a:lnTo>
                        <a:pt x="2294" y="6772"/>
                      </a:lnTo>
                      <a:cubicBezTo>
                        <a:pt x="2536" y="6812"/>
                        <a:pt x="2785" y="6834"/>
                        <a:pt x="3038" y="6834"/>
                      </a:cubicBezTo>
                      <a:cubicBezTo>
                        <a:pt x="5545" y="6834"/>
                        <a:pt x="7578" y="4801"/>
                        <a:pt x="7578" y="2294"/>
                      </a:cubicBezTo>
                    </a:path>
                  </a:pathLst>
                </a:custGeom>
                <a:solidFill>
                  <a:srgbClr val="4AA3DA"/>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22" name="Google Shape;904;p86">
                  <a:extLst>
                    <a:ext uri="{FF2B5EF4-FFF2-40B4-BE49-F238E27FC236}">
                      <a16:creationId xmlns:a16="http://schemas.microsoft.com/office/drawing/2014/main" id="{D1302DB0-BEA4-4DAB-BC1B-6549782DB5F3}"/>
                    </a:ext>
                  </a:extLst>
                </p:cNvPr>
                <p:cNvSpPr/>
                <p:nvPr/>
              </p:nvSpPr>
              <p:spPr>
                <a:xfrm>
                  <a:off x="5240591" y="3309468"/>
                  <a:ext cx="1527280" cy="156617"/>
                </a:xfrm>
                <a:custGeom>
                  <a:avLst/>
                  <a:gdLst/>
                  <a:ahLst/>
                  <a:cxnLst/>
                  <a:rect l="l" t="t" r="r" b="b"/>
                  <a:pathLst>
                    <a:path w="6234" h="639" extrusionOk="0">
                      <a:moveTo>
                        <a:pt x="5914" y="638"/>
                      </a:moveTo>
                      <a:lnTo>
                        <a:pt x="319" y="638"/>
                      </a:lnTo>
                      <a:cubicBezTo>
                        <a:pt x="143" y="638"/>
                        <a:pt x="0" y="495"/>
                        <a:pt x="0" y="319"/>
                      </a:cubicBezTo>
                      <a:cubicBezTo>
                        <a:pt x="0" y="143"/>
                        <a:pt x="143" y="0"/>
                        <a:pt x="319" y="0"/>
                      </a:cubicBezTo>
                      <a:lnTo>
                        <a:pt x="5914" y="0"/>
                      </a:lnTo>
                      <a:cubicBezTo>
                        <a:pt x="6090" y="0"/>
                        <a:pt x="6233" y="143"/>
                        <a:pt x="6233" y="319"/>
                      </a:cubicBezTo>
                      <a:cubicBezTo>
                        <a:pt x="6233" y="495"/>
                        <a:pt x="6090" y="638"/>
                        <a:pt x="5914" y="638"/>
                      </a:cubicBezTo>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23" name="Google Shape;905;p86">
                  <a:extLst>
                    <a:ext uri="{FF2B5EF4-FFF2-40B4-BE49-F238E27FC236}">
                      <a16:creationId xmlns:a16="http://schemas.microsoft.com/office/drawing/2014/main" id="{186895BE-5221-496E-9E55-1F91318739F0}"/>
                    </a:ext>
                  </a:extLst>
                </p:cNvPr>
                <p:cNvSpPr/>
                <p:nvPr/>
              </p:nvSpPr>
              <p:spPr>
                <a:xfrm>
                  <a:off x="5240591" y="3796600"/>
                  <a:ext cx="1527280" cy="156616"/>
                </a:xfrm>
                <a:custGeom>
                  <a:avLst/>
                  <a:gdLst/>
                  <a:ahLst/>
                  <a:cxnLst/>
                  <a:rect l="l" t="t" r="r" b="b"/>
                  <a:pathLst>
                    <a:path w="6234" h="640" extrusionOk="0">
                      <a:moveTo>
                        <a:pt x="5914" y="639"/>
                      </a:moveTo>
                      <a:lnTo>
                        <a:pt x="319" y="639"/>
                      </a:lnTo>
                      <a:cubicBezTo>
                        <a:pt x="143" y="639"/>
                        <a:pt x="0" y="496"/>
                        <a:pt x="0" y="319"/>
                      </a:cubicBezTo>
                      <a:cubicBezTo>
                        <a:pt x="0" y="143"/>
                        <a:pt x="143" y="0"/>
                        <a:pt x="319" y="0"/>
                      </a:cubicBezTo>
                      <a:lnTo>
                        <a:pt x="5914" y="0"/>
                      </a:lnTo>
                      <a:cubicBezTo>
                        <a:pt x="6090" y="0"/>
                        <a:pt x="6233" y="143"/>
                        <a:pt x="6233" y="319"/>
                      </a:cubicBezTo>
                      <a:cubicBezTo>
                        <a:pt x="6233" y="496"/>
                        <a:pt x="6090" y="639"/>
                        <a:pt x="5914" y="639"/>
                      </a:cubicBezTo>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24" name="Google Shape;906;p86">
                  <a:extLst>
                    <a:ext uri="{FF2B5EF4-FFF2-40B4-BE49-F238E27FC236}">
                      <a16:creationId xmlns:a16="http://schemas.microsoft.com/office/drawing/2014/main" id="{9084F317-5045-415D-8A70-5CBD86C16C4B}"/>
                    </a:ext>
                  </a:extLst>
                </p:cNvPr>
                <p:cNvSpPr/>
                <p:nvPr/>
              </p:nvSpPr>
              <p:spPr>
                <a:xfrm>
                  <a:off x="5240591" y="4284811"/>
                  <a:ext cx="1527280" cy="156616"/>
                </a:xfrm>
                <a:custGeom>
                  <a:avLst/>
                  <a:gdLst/>
                  <a:ahLst/>
                  <a:cxnLst/>
                  <a:rect l="l" t="t" r="r" b="b"/>
                  <a:pathLst>
                    <a:path w="6234" h="639" extrusionOk="0">
                      <a:moveTo>
                        <a:pt x="5914" y="638"/>
                      </a:moveTo>
                      <a:lnTo>
                        <a:pt x="319" y="638"/>
                      </a:lnTo>
                      <a:cubicBezTo>
                        <a:pt x="143" y="638"/>
                        <a:pt x="0" y="495"/>
                        <a:pt x="0" y="319"/>
                      </a:cubicBezTo>
                      <a:cubicBezTo>
                        <a:pt x="0" y="143"/>
                        <a:pt x="143" y="0"/>
                        <a:pt x="319" y="0"/>
                      </a:cubicBezTo>
                      <a:lnTo>
                        <a:pt x="5914" y="0"/>
                      </a:lnTo>
                      <a:cubicBezTo>
                        <a:pt x="6090" y="0"/>
                        <a:pt x="6233" y="143"/>
                        <a:pt x="6233" y="319"/>
                      </a:cubicBezTo>
                      <a:cubicBezTo>
                        <a:pt x="6233" y="495"/>
                        <a:pt x="6090" y="638"/>
                        <a:pt x="5914" y="638"/>
                      </a:cubicBezTo>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25" name="Google Shape;907;p86">
                  <a:extLst>
                    <a:ext uri="{FF2B5EF4-FFF2-40B4-BE49-F238E27FC236}">
                      <a16:creationId xmlns:a16="http://schemas.microsoft.com/office/drawing/2014/main" id="{3D308516-C44E-4401-969F-F75D20311E15}"/>
                    </a:ext>
                  </a:extLst>
                </p:cNvPr>
                <p:cNvSpPr/>
                <p:nvPr/>
              </p:nvSpPr>
              <p:spPr>
                <a:xfrm>
                  <a:off x="5689918" y="4188680"/>
                  <a:ext cx="347797" cy="347797"/>
                </a:xfrm>
                <a:custGeom>
                  <a:avLst/>
                  <a:gdLst/>
                  <a:ahLst/>
                  <a:cxnLst/>
                  <a:rect l="l" t="t" r="r" b="b"/>
                  <a:pathLst>
                    <a:path w="1419" h="1419" extrusionOk="0">
                      <a:moveTo>
                        <a:pt x="1418" y="709"/>
                      </a:moveTo>
                      <a:cubicBezTo>
                        <a:pt x="1418" y="839"/>
                        <a:pt x="1388" y="950"/>
                        <a:pt x="1323" y="1063"/>
                      </a:cubicBezTo>
                      <a:cubicBezTo>
                        <a:pt x="1258" y="1177"/>
                        <a:pt x="1178" y="1258"/>
                        <a:pt x="1064" y="1323"/>
                      </a:cubicBezTo>
                      <a:cubicBezTo>
                        <a:pt x="951" y="1388"/>
                        <a:pt x="840" y="1418"/>
                        <a:pt x="709" y="1418"/>
                      </a:cubicBezTo>
                      <a:cubicBezTo>
                        <a:pt x="579" y="1418"/>
                        <a:pt x="467" y="1388"/>
                        <a:pt x="354" y="1323"/>
                      </a:cubicBezTo>
                      <a:cubicBezTo>
                        <a:pt x="241" y="1258"/>
                        <a:pt x="161" y="1177"/>
                        <a:pt x="95" y="1063"/>
                      </a:cubicBezTo>
                      <a:cubicBezTo>
                        <a:pt x="30" y="950"/>
                        <a:pt x="0" y="840"/>
                        <a:pt x="0" y="709"/>
                      </a:cubicBezTo>
                      <a:cubicBezTo>
                        <a:pt x="0" y="579"/>
                        <a:pt x="30" y="467"/>
                        <a:pt x="95" y="354"/>
                      </a:cubicBezTo>
                      <a:cubicBezTo>
                        <a:pt x="161" y="241"/>
                        <a:pt x="241" y="161"/>
                        <a:pt x="354" y="95"/>
                      </a:cubicBezTo>
                      <a:cubicBezTo>
                        <a:pt x="467" y="30"/>
                        <a:pt x="578" y="0"/>
                        <a:pt x="709" y="0"/>
                      </a:cubicBezTo>
                      <a:cubicBezTo>
                        <a:pt x="839" y="0"/>
                        <a:pt x="951" y="30"/>
                        <a:pt x="1064" y="95"/>
                      </a:cubicBezTo>
                      <a:cubicBezTo>
                        <a:pt x="1178" y="161"/>
                        <a:pt x="1258" y="241"/>
                        <a:pt x="1323" y="354"/>
                      </a:cubicBezTo>
                      <a:cubicBezTo>
                        <a:pt x="1388" y="467"/>
                        <a:pt x="1418" y="578"/>
                        <a:pt x="1418" y="709"/>
                      </a:cubicBezTo>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26" name="Google Shape;908;p86">
                  <a:extLst>
                    <a:ext uri="{FF2B5EF4-FFF2-40B4-BE49-F238E27FC236}">
                      <a16:creationId xmlns:a16="http://schemas.microsoft.com/office/drawing/2014/main" id="{C53C5B4D-6781-4B27-877A-8675C74831E1}"/>
                    </a:ext>
                  </a:extLst>
                </p:cNvPr>
                <p:cNvSpPr/>
                <p:nvPr/>
              </p:nvSpPr>
              <p:spPr>
                <a:xfrm>
                  <a:off x="5480376" y="3701549"/>
                  <a:ext cx="347797" cy="347797"/>
                </a:xfrm>
                <a:custGeom>
                  <a:avLst/>
                  <a:gdLst/>
                  <a:ahLst/>
                  <a:cxnLst/>
                  <a:rect l="l" t="t" r="r" b="b"/>
                  <a:pathLst>
                    <a:path w="1419" h="1420" extrusionOk="0">
                      <a:moveTo>
                        <a:pt x="1418" y="709"/>
                      </a:moveTo>
                      <a:cubicBezTo>
                        <a:pt x="1418" y="840"/>
                        <a:pt x="1389" y="951"/>
                        <a:pt x="1323" y="1064"/>
                      </a:cubicBezTo>
                      <a:cubicBezTo>
                        <a:pt x="1258" y="1177"/>
                        <a:pt x="1177" y="1259"/>
                        <a:pt x="1064" y="1324"/>
                      </a:cubicBezTo>
                      <a:cubicBezTo>
                        <a:pt x="951" y="1390"/>
                        <a:pt x="840" y="1419"/>
                        <a:pt x="709" y="1419"/>
                      </a:cubicBezTo>
                      <a:cubicBezTo>
                        <a:pt x="579" y="1419"/>
                        <a:pt x="469" y="1390"/>
                        <a:pt x="355" y="1324"/>
                      </a:cubicBezTo>
                      <a:cubicBezTo>
                        <a:pt x="242" y="1259"/>
                        <a:pt x="160" y="1177"/>
                        <a:pt x="95" y="1064"/>
                      </a:cubicBezTo>
                      <a:cubicBezTo>
                        <a:pt x="30" y="951"/>
                        <a:pt x="0" y="840"/>
                        <a:pt x="0" y="709"/>
                      </a:cubicBezTo>
                      <a:cubicBezTo>
                        <a:pt x="0" y="579"/>
                        <a:pt x="30" y="468"/>
                        <a:pt x="95" y="355"/>
                      </a:cubicBezTo>
                      <a:cubicBezTo>
                        <a:pt x="160" y="242"/>
                        <a:pt x="242" y="160"/>
                        <a:pt x="355" y="95"/>
                      </a:cubicBezTo>
                      <a:cubicBezTo>
                        <a:pt x="469" y="30"/>
                        <a:pt x="579" y="0"/>
                        <a:pt x="709" y="0"/>
                      </a:cubicBezTo>
                      <a:cubicBezTo>
                        <a:pt x="840" y="0"/>
                        <a:pt x="951" y="30"/>
                        <a:pt x="1064" y="95"/>
                      </a:cubicBezTo>
                      <a:cubicBezTo>
                        <a:pt x="1177" y="160"/>
                        <a:pt x="1258" y="242"/>
                        <a:pt x="1323" y="355"/>
                      </a:cubicBezTo>
                      <a:cubicBezTo>
                        <a:pt x="1389" y="468"/>
                        <a:pt x="1418" y="579"/>
                        <a:pt x="1418" y="709"/>
                      </a:cubicBezTo>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27" name="Google Shape;909;p86">
                  <a:extLst>
                    <a:ext uri="{FF2B5EF4-FFF2-40B4-BE49-F238E27FC236}">
                      <a16:creationId xmlns:a16="http://schemas.microsoft.com/office/drawing/2014/main" id="{66DD4828-81DD-46EC-8881-D2B5F39B3E22}"/>
                    </a:ext>
                  </a:extLst>
                </p:cNvPr>
                <p:cNvSpPr/>
                <p:nvPr/>
              </p:nvSpPr>
              <p:spPr>
                <a:xfrm>
                  <a:off x="5830333" y="3214418"/>
                  <a:ext cx="347797" cy="347797"/>
                </a:xfrm>
                <a:custGeom>
                  <a:avLst/>
                  <a:gdLst/>
                  <a:ahLst/>
                  <a:cxnLst/>
                  <a:rect l="l" t="t" r="r" b="b"/>
                  <a:pathLst>
                    <a:path w="1420" h="1419" extrusionOk="0">
                      <a:moveTo>
                        <a:pt x="1419" y="709"/>
                      </a:moveTo>
                      <a:cubicBezTo>
                        <a:pt x="1419" y="840"/>
                        <a:pt x="1390" y="951"/>
                        <a:pt x="1324" y="1064"/>
                      </a:cubicBezTo>
                      <a:cubicBezTo>
                        <a:pt x="1259" y="1177"/>
                        <a:pt x="1177" y="1258"/>
                        <a:pt x="1064" y="1323"/>
                      </a:cubicBezTo>
                      <a:cubicBezTo>
                        <a:pt x="951" y="1388"/>
                        <a:pt x="840" y="1418"/>
                        <a:pt x="709" y="1418"/>
                      </a:cubicBezTo>
                      <a:cubicBezTo>
                        <a:pt x="579" y="1418"/>
                        <a:pt x="468" y="1388"/>
                        <a:pt x="355" y="1323"/>
                      </a:cubicBezTo>
                      <a:cubicBezTo>
                        <a:pt x="242" y="1258"/>
                        <a:pt x="161" y="1177"/>
                        <a:pt x="95" y="1064"/>
                      </a:cubicBezTo>
                      <a:cubicBezTo>
                        <a:pt x="30" y="951"/>
                        <a:pt x="0" y="840"/>
                        <a:pt x="0" y="709"/>
                      </a:cubicBezTo>
                      <a:cubicBezTo>
                        <a:pt x="0" y="578"/>
                        <a:pt x="30" y="467"/>
                        <a:pt x="95" y="354"/>
                      </a:cubicBezTo>
                      <a:cubicBezTo>
                        <a:pt x="161" y="241"/>
                        <a:pt x="242" y="161"/>
                        <a:pt x="355" y="95"/>
                      </a:cubicBezTo>
                      <a:cubicBezTo>
                        <a:pt x="468" y="30"/>
                        <a:pt x="579" y="0"/>
                        <a:pt x="709" y="0"/>
                      </a:cubicBezTo>
                      <a:cubicBezTo>
                        <a:pt x="840" y="0"/>
                        <a:pt x="951" y="30"/>
                        <a:pt x="1064" y="95"/>
                      </a:cubicBezTo>
                      <a:cubicBezTo>
                        <a:pt x="1177" y="161"/>
                        <a:pt x="1259" y="241"/>
                        <a:pt x="1324" y="354"/>
                      </a:cubicBezTo>
                      <a:cubicBezTo>
                        <a:pt x="1390" y="467"/>
                        <a:pt x="1419" y="578"/>
                        <a:pt x="1419" y="709"/>
                      </a:cubicBezTo>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grpSp>
        </p:grpSp>
        <p:sp>
          <p:nvSpPr>
            <p:cNvPr id="28" name="Google Shape;910;p86">
              <a:extLst>
                <a:ext uri="{FF2B5EF4-FFF2-40B4-BE49-F238E27FC236}">
                  <a16:creationId xmlns:a16="http://schemas.microsoft.com/office/drawing/2014/main" id="{427FB8B2-0474-4E24-8B18-C171F1EA383E}"/>
                </a:ext>
              </a:extLst>
            </p:cNvPr>
            <p:cNvSpPr/>
            <p:nvPr/>
          </p:nvSpPr>
          <p:spPr>
            <a:xfrm>
              <a:off x="5418633" y="2401475"/>
              <a:ext cx="1740130" cy="568255"/>
            </a:xfrm>
            <a:prstGeom prst="roundRect">
              <a:avLst>
                <a:gd name="adj" fmla="val 0"/>
              </a:avLst>
            </a:prstGeom>
            <a:noFill/>
            <a:ln>
              <a:noFill/>
            </a:ln>
          </p:spPr>
          <p:txBody>
            <a:bodyPr spcFirstLastPara="1" wrap="square" lIns="91425" tIns="45725" rIns="0" bIns="45725" anchor="ctr" anchorCtr="0">
              <a:noAutofit/>
            </a:bodyPr>
            <a:lstStyle/>
            <a:p>
              <a:pPr defTabSz="457189">
                <a:spcBef>
                  <a:spcPts val="0"/>
                </a:spcBef>
                <a:spcAft>
                  <a:spcPts val="0"/>
                </a:spcAft>
                <a:buClr>
                  <a:srgbClr val="00BCEB"/>
                </a:buClr>
                <a:buSzPts val="1800"/>
                <a:defRPr/>
              </a:pPr>
              <a:r>
                <a:rPr lang="en-US" dirty="0">
                  <a:solidFill>
                    <a:srgbClr val="00BCEB"/>
                  </a:solidFill>
                  <a:latin typeface="CiscoSansTT ExtraLight"/>
                  <a:ea typeface="Arial"/>
                  <a:cs typeface="Arial"/>
                  <a:sym typeface="Arial"/>
                </a:rPr>
                <a:t>Protection</a:t>
              </a:r>
              <a:endParaRPr sz="1100" dirty="0">
                <a:solidFill>
                  <a:srgbClr val="282828"/>
                </a:solidFill>
                <a:latin typeface="CiscoSansTT ExtraLight"/>
                <a:ea typeface="Arial"/>
                <a:cs typeface="Arial"/>
                <a:sym typeface="Arial"/>
              </a:endParaRPr>
            </a:p>
          </p:txBody>
        </p:sp>
        <p:sp>
          <p:nvSpPr>
            <p:cNvPr id="29" name="Google Shape;911;p86">
              <a:extLst>
                <a:ext uri="{FF2B5EF4-FFF2-40B4-BE49-F238E27FC236}">
                  <a16:creationId xmlns:a16="http://schemas.microsoft.com/office/drawing/2014/main" id="{71AD4077-A388-45EB-9945-A311DB6D78C4}"/>
                </a:ext>
              </a:extLst>
            </p:cNvPr>
            <p:cNvSpPr/>
            <p:nvPr/>
          </p:nvSpPr>
          <p:spPr>
            <a:xfrm>
              <a:off x="4897582" y="2420290"/>
              <a:ext cx="528091" cy="492301"/>
            </a:xfrm>
            <a:custGeom>
              <a:avLst/>
              <a:gdLst/>
              <a:ahLst/>
              <a:cxnLst/>
              <a:rect l="l" t="t" r="r" b="b"/>
              <a:pathLst>
                <a:path w="9080" h="9079" extrusionOk="0">
                  <a:moveTo>
                    <a:pt x="9079" y="4539"/>
                  </a:moveTo>
                  <a:cubicBezTo>
                    <a:pt x="9079" y="5375"/>
                    <a:pt x="8888" y="6085"/>
                    <a:pt x="8470" y="6809"/>
                  </a:cubicBezTo>
                  <a:cubicBezTo>
                    <a:pt x="8053" y="7532"/>
                    <a:pt x="7533" y="8052"/>
                    <a:pt x="6809" y="8470"/>
                  </a:cubicBezTo>
                  <a:cubicBezTo>
                    <a:pt x="6085" y="8888"/>
                    <a:pt x="5375" y="9078"/>
                    <a:pt x="4539" y="9078"/>
                  </a:cubicBezTo>
                  <a:cubicBezTo>
                    <a:pt x="3704" y="9078"/>
                    <a:pt x="2994" y="8888"/>
                    <a:pt x="2270" y="8470"/>
                  </a:cubicBezTo>
                  <a:cubicBezTo>
                    <a:pt x="1546" y="8052"/>
                    <a:pt x="1026" y="7532"/>
                    <a:pt x="608" y="6809"/>
                  </a:cubicBezTo>
                  <a:cubicBezTo>
                    <a:pt x="191" y="6085"/>
                    <a:pt x="0" y="5375"/>
                    <a:pt x="0" y="4539"/>
                  </a:cubicBezTo>
                  <a:cubicBezTo>
                    <a:pt x="0" y="3703"/>
                    <a:pt x="191" y="2992"/>
                    <a:pt x="608" y="2269"/>
                  </a:cubicBezTo>
                  <a:cubicBezTo>
                    <a:pt x="1026" y="1545"/>
                    <a:pt x="1546" y="1026"/>
                    <a:pt x="2270" y="608"/>
                  </a:cubicBezTo>
                  <a:cubicBezTo>
                    <a:pt x="2994" y="190"/>
                    <a:pt x="3704" y="0"/>
                    <a:pt x="4539" y="0"/>
                  </a:cubicBezTo>
                  <a:cubicBezTo>
                    <a:pt x="5375" y="0"/>
                    <a:pt x="6085" y="190"/>
                    <a:pt x="6809" y="608"/>
                  </a:cubicBezTo>
                  <a:cubicBezTo>
                    <a:pt x="7533" y="1026"/>
                    <a:pt x="8053" y="1545"/>
                    <a:pt x="8470" y="2269"/>
                  </a:cubicBezTo>
                  <a:cubicBezTo>
                    <a:pt x="8888" y="2992"/>
                    <a:pt x="9079" y="3703"/>
                    <a:pt x="9079" y="4539"/>
                  </a:cubicBezTo>
                </a:path>
              </a:pathLst>
            </a:custGeom>
            <a:solidFill>
              <a:schemeClr val="accent1"/>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30" name="Google Shape;912;p86">
              <a:extLst>
                <a:ext uri="{FF2B5EF4-FFF2-40B4-BE49-F238E27FC236}">
                  <a16:creationId xmlns:a16="http://schemas.microsoft.com/office/drawing/2014/main" id="{9ECCE032-7BA1-4D6B-8D49-734C1F6282C3}"/>
                </a:ext>
              </a:extLst>
            </p:cNvPr>
            <p:cNvSpPr/>
            <p:nvPr/>
          </p:nvSpPr>
          <p:spPr>
            <a:xfrm>
              <a:off x="5081992" y="2527406"/>
              <a:ext cx="343939" cy="383990"/>
            </a:xfrm>
            <a:custGeom>
              <a:avLst/>
              <a:gdLst/>
              <a:ahLst/>
              <a:cxnLst/>
              <a:rect l="l" t="t" r="r" b="b"/>
              <a:pathLst>
                <a:path w="5913" h="7082" extrusionOk="0">
                  <a:moveTo>
                    <a:pt x="5912" y="2565"/>
                  </a:moveTo>
                  <a:cubicBezTo>
                    <a:pt x="5912" y="2321"/>
                    <a:pt x="5892" y="2081"/>
                    <a:pt x="5855" y="1847"/>
                  </a:cubicBezTo>
                  <a:lnTo>
                    <a:pt x="4022" y="0"/>
                  </a:lnTo>
                  <a:lnTo>
                    <a:pt x="0" y="5224"/>
                  </a:lnTo>
                  <a:lnTo>
                    <a:pt x="1837" y="7081"/>
                  </a:lnTo>
                  <a:cubicBezTo>
                    <a:pt x="4126" y="6848"/>
                    <a:pt x="5912" y="4915"/>
                    <a:pt x="5912" y="2565"/>
                  </a:cubicBezTo>
                </a:path>
              </a:pathLst>
            </a:custGeom>
            <a:solidFill>
              <a:srgbClr val="4AA3DA"/>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31" name="Google Shape;913;p86">
              <a:extLst>
                <a:ext uri="{FF2B5EF4-FFF2-40B4-BE49-F238E27FC236}">
                  <a16:creationId xmlns:a16="http://schemas.microsoft.com/office/drawing/2014/main" id="{FC4ACB3C-ABC0-4D1C-A46C-DADF8D72A8F9}"/>
                </a:ext>
              </a:extLst>
            </p:cNvPr>
            <p:cNvSpPr/>
            <p:nvPr/>
          </p:nvSpPr>
          <p:spPr>
            <a:xfrm>
              <a:off x="4993250" y="2500627"/>
              <a:ext cx="336758" cy="355777"/>
            </a:xfrm>
            <a:custGeom>
              <a:avLst/>
              <a:gdLst/>
              <a:ahLst/>
              <a:cxnLst/>
              <a:rect l="l" t="t" r="r" b="b"/>
              <a:pathLst>
                <a:path w="5790" h="6562" extrusionOk="0">
                  <a:moveTo>
                    <a:pt x="5620" y="648"/>
                  </a:moveTo>
                  <a:cubicBezTo>
                    <a:pt x="5573" y="438"/>
                    <a:pt x="5364" y="307"/>
                    <a:pt x="5155" y="355"/>
                  </a:cubicBezTo>
                  <a:cubicBezTo>
                    <a:pt x="4990" y="392"/>
                    <a:pt x="4874" y="530"/>
                    <a:pt x="4855" y="689"/>
                  </a:cubicBezTo>
                  <a:lnTo>
                    <a:pt x="3283" y="407"/>
                  </a:lnTo>
                  <a:lnTo>
                    <a:pt x="3283" y="389"/>
                  </a:lnTo>
                  <a:cubicBezTo>
                    <a:pt x="3283" y="174"/>
                    <a:pt x="3109" y="0"/>
                    <a:pt x="2894" y="0"/>
                  </a:cubicBezTo>
                  <a:cubicBezTo>
                    <a:pt x="2680" y="0"/>
                    <a:pt x="2505" y="174"/>
                    <a:pt x="2505" y="389"/>
                  </a:cubicBezTo>
                  <a:lnTo>
                    <a:pt x="2505" y="407"/>
                  </a:lnTo>
                  <a:lnTo>
                    <a:pt x="934" y="689"/>
                  </a:lnTo>
                  <a:cubicBezTo>
                    <a:pt x="915" y="530"/>
                    <a:pt x="799" y="392"/>
                    <a:pt x="634" y="355"/>
                  </a:cubicBezTo>
                  <a:cubicBezTo>
                    <a:pt x="424" y="307"/>
                    <a:pt x="216" y="438"/>
                    <a:pt x="168" y="648"/>
                  </a:cubicBezTo>
                  <a:cubicBezTo>
                    <a:pt x="23" y="1286"/>
                    <a:pt x="0" y="2474"/>
                    <a:pt x="293" y="3575"/>
                  </a:cubicBezTo>
                  <a:cubicBezTo>
                    <a:pt x="685" y="5049"/>
                    <a:pt x="1537" y="6073"/>
                    <a:pt x="2756" y="6536"/>
                  </a:cubicBezTo>
                  <a:cubicBezTo>
                    <a:pt x="2762" y="6538"/>
                    <a:pt x="2831" y="6561"/>
                    <a:pt x="2894" y="6561"/>
                  </a:cubicBezTo>
                  <a:cubicBezTo>
                    <a:pt x="2958" y="6561"/>
                    <a:pt x="3027" y="6538"/>
                    <a:pt x="3032" y="6536"/>
                  </a:cubicBezTo>
                  <a:cubicBezTo>
                    <a:pt x="4252" y="6073"/>
                    <a:pt x="5104" y="5049"/>
                    <a:pt x="5496" y="3575"/>
                  </a:cubicBezTo>
                  <a:cubicBezTo>
                    <a:pt x="5789" y="2474"/>
                    <a:pt x="5766" y="1286"/>
                    <a:pt x="5620" y="648"/>
                  </a:cubicBezTo>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32" name="Google Shape;914;p86">
              <a:extLst>
                <a:ext uri="{FF2B5EF4-FFF2-40B4-BE49-F238E27FC236}">
                  <a16:creationId xmlns:a16="http://schemas.microsoft.com/office/drawing/2014/main" id="{D6263607-3CB3-4E4F-8D9B-F9E8E293FCBA}"/>
                </a:ext>
              </a:extLst>
            </p:cNvPr>
            <p:cNvSpPr/>
            <p:nvPr/>
          </p:nvSpPr>
          <p:spPr>
            <a:xfrm>
              <a:off x="5082505" y="2605113"/>
              <a:ext cx="157479" cy="146805"/>
            </a:xfrm>
            <a:custGeom>
              <a:avLst/>
              <a:gdLst/>
              <a:ahLst/>
              <a:cxnLst/>
              <a:rect l="l" t="t" r="r" b="b"/>
              <a:pathLst>
                <a:path w="2707" h="2707" extrusionOk="0">
                  <a:moveTo>
                    <a:pt x="1985" y="1354"/>
                  </a:moveTo>
                  <a:lnTo>
                    <a:pt x="2531" y="807"/>
                  </a:lnTo>
                  <a:cubicBezTo>
                    <a:pt x="2706" y="633"/>
                    <a:pt x="2706" y="349"/>
                    <a:pt x="2531" y="175"/>
                  </a:cubicBezTo>
                  <a:cubicBezTo>
                    <a:pt x="2357" y="0"/>
                    <a:pt x="2074" y="1"/>
                    <a:pt x="1899" y="175"/>
                  </a:cubicBezTo>
                  <a:lnTo>
                    <a:pt x="1353" y="721"/>
                  </a:lnTo>
                  <a:lnTo>
                    <a:pt x="807" y="175"/>
                  </a:lnTo>
                  <a:cubicBezTo>
                    <a:pt x="632" y="1"/>
                    <a:pt x="350" y="0"/>
                    <a:pt x="175" y="175"/>
                  </a:cubicBezTo>
                  <a:cubicBezTo>
                    <a:pt x="1" y="349"/>
                    <a:pt x="0" y="633"/>
                    <a:pt x="175" y="807"/>
                  </a:cubicBezTo>
                  <a:lnTo>
                    <a:pt x="721" y="1354"/>
                  </a:lnTo>
                  <a:lnTo>
                    <a:pt x="175" y="1900"/>
                  </a:lnTo>
                  <a:cubicBezTo>
                    <a:pt x="0" y="2074"/>
                    <a:pt x="0" y="2357"/>
                    <a:pt x="175" y="2532"/>
                  </a:cubicBezTo>
                  <a:lnTo>
                    <a:pt x="175" y="2532"/>
                  </a:lnTo>
                  <a:cubicBezTo>
                    <a:pt x="349" y="2706"/>
                    <a:pt x="632" y="2706"/>
                    <a:pt x="807" y="2532"/>
                  </a:cubicBezTo>
                  <a:lnTo>
                    <a:pt x="1353" y="1986"/>
                  </a:lnTo>
                  <a:lnTo>
                    <a:pt x="1899" y="2532"/>
                  </a:lnTo>
                  <a:cubicBezTo>
                    <a:pt x="2074" y="2706"/>
                    <a:pt x="2357" y="2706"/>
                    <a:pt x="2531" y="2532"/>
                  </a:cubicBezTo>
                  <a:lnTo>
                    <a:pt x="2531" y="2532"/>
                  </a:lnTo>
                  <a:cubicBezTo>
                    <a:pt x="2706" y="2357"/>
                    <a:pt x="2706" y="2074"/>
                    <a:pt x="2531" y="1900"/>
                  </a:cubicBezTo>
                  <a:lnTo>
                    <a:pt x="1985" y="1354"/>
                  </a:lnTo>
                </a:path>
              </a:pathLst>
            </a:custGeom>
            <a:solidFill>
              <a:schemeClr val="accent1"/>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33" name="Google Shape;915;p86">
              <a:extLst>
                <a:ext uri="{FF2B5EF4-FFF2-40B4-BE49-F238E27FC236}">
                  <a16:creationId xmlns:a16="http://schemas.microsoft.com/office/drawing/2014/main" id="{8EB68B6D-36FA-48B6-BAD4-2795A00EB791}"/>
                </a:ext>
              </a:extLst>
            </p:cNvPr>
            <p:cNvSpPr/>
            <p:nvPr/>
          </p:nvSpPr>
          <p:spPr>
            <a:xfrm>
              <a:off x="1725705" y="2401475"/>
              <a:ext cx="1326633" cy="568255"/>
            </a:xfrm>
            <a:prstGeom prst="roundRect">
              <a:avLst>
                <a:gd name="adj" fmla="val 0"/>
              </a:avLst>
            </a:prstGeom>
            <a:noFill/>
            <a:ln>
              <a:noFill/>
            </a:ln>
          </p:spPr>
          <p:txBody>
            <a:bodyPr spcFirstLastPara="1" wrap="square" lIns="91425" tIns="45725" rIns="0" bIns="45725" anchor="ctr" anchorCtr="0">
              <a:noAutofit/>
            </a:bodyPr>
            <a:lstStyle/>
            <a:p>
              <a:pPr defTabSz="457189">
                <a:spcBef>
                  <a:spcPts val="0"/>
                </a:spcBef>
                <a:spcAft>
                  <a:spcPts val="0"/>
                </a:spcAft>
                <a:buClr>
                  <a:srgbClr val="00BCEB"/>
                </a:buClr>
                <a:buSzPts val="1800"/>
                <a:defRPr/>
              </a:pPr>
              <a:r>
                <a:rPr lang="en-US">
                  <a:solidFill>
                    <a:srgbClr val="00BCEB"/>
                  </a:solidFill>
                  <a:latin typeface="CiscoSansTT ExtraLight"/>
                  <a:ea typeface="Arial"/>
                  <a:cs typeface="Arial"/>
                  <a:sym typeface="Arial"/>
                </a:rPr>
                <a:t>Visibility</a:t>
              </a:r>
              <a:endParaRPr sz="1100">
                <a:solidFill>
                  <a:srgbClr val="282828"/>
                </a:solidFill>
                <a:latin typeface="CiscoSansTT ExtraLight"/>
                <a:ea typeface="Arial"/>
                <a:cs typeface="Arial"/>
                <a:sym typeface="Arial"/>
              </a:endParaRPr>
            </a:p>
          </p:txBody>
        </p:sp>
        <p:sp>
          <p:nvSpPr>
            <p:cNvPr id="34" name="Google Shape;916;p86">
              <a:extLst>
                <a:ext uri="{FF2B5EF4-FFF2-40B4-BE49-F238E27FC236}">
                  <a16:creationId xmlns:a16="http://schemas.microsoft.com/office/drawing/2014/main" id="{EC9000E6-69C8-48BB-8C7D-72526E4FC32D}"/>
                </a:ext>
              </a:extLst>
            </p:cNvPr>
            <p:cNvSpPr/>
            <p:nvPr/>
          </p:nvSpPr>
          <p:spPr>
            <a:xfrm>
              <a:off x="1251654" y="2554883"/>
              <a:ext cx="490902" cy="235988"/>
            </a:xfrm>
            <a:custGeom>
              <a:avLst/>
              <a:gdLst/>
              <a:ahLst/>
              <a:cxnLst/>
              <a:rect l="l" t="t" r="r" b="b"/>
              <a:pathLst>
                <a:path w="8441" h="4353" extrusionOk="0">
                  <a:moveTo>
                    <a:pt x="4220" y="0"/>
                  </a:moveTo>
                  <a:cubicBezTo>
                    <a:pt x="1890" y="0"/>
                    <a:pt x="0" y="2176"/>
                    <a:pt x="0" y="2176"/>
                  </a:cubicBezTo>
                  <a:cubicBezTo>
                    <a:pt x="0" y="2176"/>
                    <a:pt x="1890" y="4352"/>
                    <a:pt x="4220" y="4352"/>
                  </a:cubicBezTo>
                  <a:cubicBezTo>
                    <a:pt x="6551" y="4352"/>
                    <a:pt x="8440" y="2176"/>
                    <a:pt x="8440" y="2176"/>
                  </a:cubicBezTo>
                  <a:cubicBezTo>
                    <a:pt x="8440" y="2176"/>
                    <a:pt x="6551" y="0"/>
                    <a:pt x="4220" y="0"/>
                  </a:cubicBezTo>
                  <a:close/>
                  <a:moveTo>
                    <a:pt x="4220" y="4088"/>
                  </a:moveTo>
                  <a:cubicBezTo>
                    <a:pt x="3164" y="4088"/>
                    <a:pt x="2308" y="3232"/>
                    <a:pt x="2308" y="2176"/>
                  </a:cubicBezTo>
                  <a:cubicBezTo>
                    <a:pt x="2308" y="1120"/>
                    <a:pt x="3164" y="264"/>
                    <a:pt x="4220" y="264"/>
                  </a:cubicBezTo>
                  <a:cubicBezTo>
                    <a:pt x="5276" y="264"/>
                    <a:pt x="6132" y="1120"/>
                    <a:pt x="6132" y="2176"/>
                  </a:cubicBezTo>
                  <a:cubicBezTo>
                    <a:pt x="6132" y="3232"/>
                    <a:pt x="5276" y="4088"/>
                    <a:pt x="4220" y="4088"/>
                  </a:cubicBezTo>
                  <a:close/>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sp>
          <p:nvSpPr>
            <p:cNvPr id="35" name="Google Shape;917;p86">
              <a:extLst>
                <a:ext uri="{FF2B5EF4-FFF2-40B4-BE49-F238E27FC236}">
                  <a16:creationId xmlns:a16="http://schemas.microsoft.com/office/drawing/2014/main" id="{0E45A3D3-5316-4266-8F69-9985912BAC25}"/>
                </a:ext>
              </a:extLst>
            </p:cNvPr>
            <p:cNvSpPr/>
            <p:nvPr/>
          </p:nvSpPr>
          <p:spPr>
            <a:xfrm>
              <a:off x="1402208" y="2584531"/>
              <a:ext cx="189794" cy="176931"/>
            </a:xfrm>
            <a:custGeom>
              <a:avLst/>
              <a:gdLst/>
              <a:ahLst/>
              <a:cxnLst/>
              <a:rect l="l" t="t" r="r" b="b"/>
              <a:pathLst>
                <a:path w="3262" h="3262" extrusionOk="0">
                  <a:moveTo>
                    <a:pt x="1630" y="3261"/>
                  </a:moveTo>
                  <a:cubicBezTo>
                    <a:pt x="731" y="3261"/>
                    <a:pt x="0" y="2529"/>
                    <a:pt x="0" y="1630"/>
                  </a:cubicBezTo>
                  <a:cubicBezTo>
                    <a:pt x="0" y="731"/>
                    <a:pt x="731" y="0"/>
                    <a:pt x="1630" y="0"/>
                  </a:cubicBezTo>
                  <a:cubicBezTo>
                    <a:pt x="2529" y="0"/>
                    <a:pt x="3261" y="731"/>
                    <a:pt x="3261" y="1630"/>
                  </a:cubicBezTo>
                  <a:cubicBezTo>
                    <a:pt x="3261" y="2529"/>
                    <a:pt x="2529" y="3261"/>
                    <a:pt x="1630" y="3261"/>
                  </a:cubicBezTo>
                  <a:close/>
                  <a:moveTo>
                    <a:pt x="1630" y="395"/>
                  </a:moveTo>
                  <a:cubicBezTo>
                    <a:pt x="949" y="395"/>
                    <a:pt x="395" y="949"/>
                    <a:pt x="395" y="1630"/>
                  </a:cubicBezTo>
                  <a:cubicBezTo>
                    <a:pt x="395" y="2311"/>
                    <a:pt x="949" y="2865"/>
                    <a:pt x="1630" y="2865"/>
                  </a:cubicBezTo>
                  <a:cubicBezTo>
                    <a:pt x="2311" y="2865"/>
                    <a:pt x="2865" y="2311"/>
                    <a:pt x="2865" y="1630"/>
                  </a:cubicBezTo>
                  <a:cubicBezTo>
                    <a:pt x="2865" y="949"/>
                    <a:pt x="2311" y="395"/>
                    <a:pt x="1630" y="395"/>
                  </a:cubicBezTo>
                  <a:close/>
                </a:path>
              </a:pathLst>
            </a:custGeom>
            <a:solidFill>
              <a:schemeClr val="lt2"/>
            </a:solidFill>
            <a:ln>
              <a:noFill/>
            </a:ln>
          </p:spPr>
          <p:txBody>
            <a:bodyPr spcFirstLastPara="1" wrap="square" lIns="91425" tIns="45700" rIns="91425" bIns="45700" anchor="ctr" anchorCtr="0">
              <a:noAutofit/>
            </a:bodyPr>
            <a:lstStyle/>
            <a:p>
              <a:pPr defTabSz="457189">
                <a:spcBef>
                  <a:spcPts val="0"/>
                </a:spcBef>
                <a:spcAft>
                  <a:spcPts val="0"/>
                </a:spcAft>
                <a:defRPr/>
              </a:pPr>
              <a:endParaRPr>
                <a:solidFill>
                  <a:srgbClr val="282828"/>
                </a:solidFill>
                <a:latin typeface="CiscoSansTT ExtraLight"/>
                <a:ea typeface="Arial"/>
                <a:cs typeface="Arial"/>
                <a:sym typeface="Arial"/>
              </a:endParaRPr>
            </a:p>
          </p:txBody>
        </p:sp>
      </p:grpSp>
      <p:sp>
        <p:nvSpPr>
          <p:cNvPr id="37" name="Rectangle 4">
            <a:extLst>
              <a:ext uri="{FF2B5EF4-FFF2-40B4-BE49-F238E27FC236}">
                <a16:creationId xmlns:a16="http://schemas.microsoft.com/office/drawing/2014/main" id="{55A96E88-0BBF-4289-B51C-8AA9E4713203}"/>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94631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a:extLst>
              <a:ext uri="{FF2B5EF4-FFF2-40B4-BE49-F238E27FC236}">
                <a16:creationId xmlns:a16="http://schemas.microsoft.com/office/drawing/2014/main" id="{2FBF84B4-52CB-4D5E-B7B4-4C14FABC3AF7}"/>
              </a:ext>
            </a:extLst>
          </p:cNvPr>
          <p:cNvSpPr/>
          <p:nvPr/>
        </p:nvSpPr>
        <p:spPr>
          <a:xfrm>
            <a:off x="1306944" y="2847092"/>
            <a:ext cx="9518072" cy="8486200"/>
          </a:xfrm>
          <a:prstGeom prst="blockArc">
            <a:avLst>
              <a:gd name="adj1" fmla="val 10800000"/>
              <a:gd name="adj2" fmla="val 7"/>
              <a:gd name="adj3" fmla="val 93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282828"/>
              </a:solidFill>
              <a:latin typeface="CiscoSansTT ExtraLight"/>
              <a:sym typeface="Arial"/>
            </a:endParaRPr>
          </a:p>
        </p:txBody>
      </p:sp>
      <p:sp>
        <p:nvSpPr>
          <p:cNvPr id="137" name="TextBox 136"/>
          <p:cNvSpPr txBox="1"/>
          <p:nvPr/>
        </p:nvSpPr>
        <p:spPr>
          <a:xfrm>
            <a:off x="1485970" y="2869728"/>
            <a:ext cx="1808913" cy="748795"/>
          </a:xfrm>
          <a:prstGeom prst="rect">
            <a:avLst/>
          </a:prstGeom>
          <a:noFill/>
        </p:spPr>
        <p:txBody>
          <a:bodyPr wrap="square" rtlCol="0">
            <a:spAutoFit/>
          </a:bodyPr>
          <a:lstStyle>
            <a:defPPr>
              <a:defRPr lang="en-US"/>
            </a:defPPr>
            <a:lvl1pPr algn="ctr">
              <a:defRPr sz="1600">
                <a:latin typeface="+mn-lt"/>
              </a:defRPr>
            </a:lvl1pPr>
          </a:lstStyle>
          <a:p>
            <a:pPr defTabSz="609585" fontAlgn="base">
              <a:spcBef>
                <a:spcPct val="0"/>
              </a:spcBef>
              <a:spcAft>
                <a:spcPct val="0"/>
              </a:spcAft>
              <a:defRPr/>
            </a:pPr>
            <a:r>
              <a:rPr lang="en-US" sz="2133" dirty="0">
                <a:solidFill>
                  <a:srgbClr val="282828"/>
                </a:solidFill>
                <a:latin typeface="CiscoSansTT ExtraLight"/>
                <a:ea typeface="ＭＳ Ｐゴシック" charset="0"/>
                <a:cs typeface="Arial"/>
                <a:sym typeface="Arial"/>
              </a:rPr>
              <a:t>One button to push </a:t>
            </a:r>
          </a:p>
        </p:txBody>
      </p:sp>
      <p:sp>
        <p:nvSpPr>
          <p:cNvPr id="139" name="TextBox 138"/>
          <p:cNvSpPr txBox="1"/>
          <p:nvPr/>
        </p:nvSpPr>
        <p:spPr>
          <a:xfrm>
            <a:off x="3785650" y="1830319"/>
            <a:ext cx="1808913" cy="420564"/>
          </a:xfrm>
          <a:prstGeom prst="rect">
            <a:avLst/>
          </a:prstGeom>
          <a:noFill/>
        </p:spPr>
        <p:txBody>
          <a:bodyPr wrap="square" rtlCol="0">
            <a:spAutoFit/>
          </a:bodyPr>
          <a:lstStyle/>
          <a:p>
            <a:pPr algn="ctr" defTabSz="609585" fontAlgn="base">
              <a:spcBef>
                <a:spcPct val="0"/>
              </a:spcBef>
              <a:spcAft>
                <a:spcPct val="0"/>
              </a:spcAft>
              <a:defRPr/>
            </a:pPr>
            <a:r>
              <a:rPr lang="en-US" sz="2133" dirty="0">
                <a:solidFill>
                  <a:srgbClr val="282828"/>
                </a:solidFill>
                <a:latin typeface="CiscoSansTT ExtraLight"/>
                <a:ea typeface="ＭＳ Ｐゴシック" charset="0"/>
                <a:cs typeface="Arial"/>
                <a:sym typeface="Arial"/>
              </a:rPr>
              <a:t>Video-first</a:t>
            </a:r>
          </a:p>
        </p:txBody>
      </p:sp>
      <p:sp>
        <p:nvSpPr>
          <p:cNvPr id="141" name="TextBox 140"/>
          <p:cNvSpPr txBox="1"/>
          <p:nvPr/>
        </p:nvSpPr>
        <p:spPr>
          <a:xfrm>
            <a:off x="5991040" y="1830318"/>
            <a:ext cx="2938623" cy="420564"/>
          </a:xfrm>
          <a:prstGeom prst="rect">
            <a:avLst/>
          </a:prstGeom>
          <a:noFill/>
        </p:spPr>
        <p:txBody>
          <a:bodyPr wrap="square" rtlCol="0">
            <a:spAutoFit/>
          </a:bodyPr>
          <a:lstStyle/>
          <a:p>
            <a:pPr algn="ctr" defTabSz="609585" fontAlgn="base">
              <a:spcBef>
                <a:spcPct val="0"/>
              </a:spcBef>
              <a:spcAft>
                <a:spcPct val="0"/>
              </a:spcAft>
              <a:defRPr/>
            </a:pPr>
            <a:r>
              <a:rPr lang="en-US" sz="2133" dirty="0">
                <a:solidFill>
                  <a:srgbClr val="282828"/>
                </a:solidFill>
                <a:latin typeface="CiscoSansTT ExtraLight"/>
                <a:ea typeface="ＭＳ Ｐゴシック" charset="0"/>
                <a:cs typeface="Arial"/>
                <a:sym typeface="Arial"/>
              </a:rPr>
              <a:t>Mobile-optimized</a:t>
            </a:r>
          </a:p>
        </p:txBody>
      </p:sp>
      <p:sp>
        <p:nvSpPr>
          <p:cNvPr id="143" name="TextBox 142"/>
          <p:cNvSpPr txBox="1"/>
          <p:nvPr/>
        </p:nvSpPr>
        <p:spPr>
          <a:xfrm>
            <a:off x="8804533" y="2623195"/>
            <a:ext cx="1901498" cy="1107996"/>
          </a:xfrm>
          <a:prstGeom prst="rect">
            <a:avLst/>
          </a:prstGeom>
          <a:noFill/>
        </p:spPr>
        <p:txBody>
          <a:bodyPr wrap="square" rtlCol="0">
            <a:noAutofit/>
          </a:bodyPr>
          <a:lstStyle/>
          <a:p>
            <a:pPr algn="ctr" defTabSz="609585" fontAlgn="base">
              <a:spcBef>
                <a:spcPct val="0"/>
              </a:spcBef>
              <a:spcAft>
                <a:spcPct val="0"/>
              </a:spcAft>
              <a:defRPr/>
            </a:pPr>
            <a:r>
              <a:rPr lang="en-US" sz="2133" dirty="0">
                <a:solidFill>
                  <a:srgbClr val="282828"/>
                </a:solidFill>
                <a:latin typeface="CiscoSansTT ExtraLight"/>
                <a:ea typeface="ＭＳ Ｐゴシック" charset="0"/>
                <a:cs typeface="Arial"/>
                <a:sym typeface="Arial"/>
              </a:rPr>
              <a:t>App-</a:t>
            </a:r>
            <a:br>
              <a:rPr lang="en-US" sz="2133" dirty="0">
                <a:solidFill>
                  <a:srgbClr val="282828"/>
                </a:solidFill>
                <a:latin typeface="CiscoSansTT ExtraLight"/>
                <a:ea typeface="ＭＳ Ｐゴシック" charset="0"/>
                <a:cs typeface="Arial"/>
                <a:sym typeface="Arial"/>
              </a:rPr>
            </a:br>
            <a:r>
              <a:rPr lang="en-US" sz="2133" dirty="0">
                <a:solidFill>
                  <a:srgbClr val="282828"/>
                </a:solidFill>
                <a:latin typeface="CiscoSansTT ExtraLight"/>
                <a:ea typeface="ＭＳ Ｐゴシック" charset="0"/>
                <a:cs typeface="Arial"/>
                <a:sym typeface="Arial"/>
              </a:rPr>
              <a:t>and device- optimized</a:t>
            </a:r>
          </a:p>
        </p:txBody>
      </p:sp>
      <p:sp>
        <p:nvSpPr>
          <p:cNvPr id="144" name="TextBox 143"/>
          <p:cNvSpPr txBox="1"/>
          <p:nvPr/>
        </p:nvSpPr>
        <p:spPr>
          <a:xfrm>
            <a:off x="3398353" y="4738106"/>
            <a:ext cx="5395296" cy="1569660"/>
          </a:xfrm>
          <a:prstGeom prst="rect">
            <a:avLst/>
          </a:prstGeom>
          <a:noFill/>
        </p:spPr>
        <p:txBody>
          <a:bodyPr wrap="square" rtlCol="0">
            <a:spAutoFit/>
          </a:bodyPr>
          <a:lstStyle/>
          <a:p>
            <a:pPr algn="ctr" defTabSz="609585" fontAlgn="base">
              <a:spcBef>
                <a:spcPct val="0"/>
              </a:spcBef>
              <a:spcAft>
                <a:spcPct val="0"/>
              </a:spcAft>
              <a:defRPr/>
            </a:pPr>
            <a:r>
              <a:rPr lang="en-US" sz="3200" dirty="0">
                <a:solidFill>
                  <a:srgbClr val="282828"/>
                </a:solidFill>
                <a:latin typeface="CiscoSansTT ExtraLight"/>
                <a:ea typeface="ＭＳ Ｐゴシック" charset="0"/>
                <a:cs typeface="Arial"/>
                <a:sym typeface="Arial"/>
              </a:rPr>
              <a:t>Empower </a:t>
            </a:r>
            <a:br>
              <a:rPr lang="en-US" sz="3200" dirty="0">
                <a:solidFill>
                  <a:srgbClr val="282828"/>
                </a:solidFill>
                <a:latin typeface="CiscoSansTT ExtraLight"/>
                <a:ea typeface="ＭＳ Ｐゴシック" charset="0"/>
                <a:cs typeface="Arial"/>
                <a:sym typeface="Arial"/>
              </a:rPr>
            </a:br>
            <a:r>
              <a:rPr lang="en-US" sz="3200" dirty="0">
                <a:solidFill>
                  <a:srgbClr val="282828"/>
                </a:solidFill>
                <a:latin typeface="CiscoSansTT ExtraLight"/>
                <a:ea typeface="ＭＳ Ｐゴシック" charset="0"/>
                <a:cs typeface="Arial"/>
                <a:sym typeface="Arial"/>
              </a:rPr>
              <a:t>a more intuitive </a:t>
            </a:r>
            <a:br>
              <a:rPr lang="en-US" sz="3200" dirty="0">
                <a:solidFill>
                  <a:srgbClr val="282828"/>
                </a:solidFill>
                <a:latin typeface="CiscoSansTT ExtraLight"/>
                <a:ea typeface="ＭＳ Ｐゴシック" charset="0"/>
                <a:cs typeface="Arial"/>
                <a:sym typeface="Arial"/>
              </a:rPr>
            </a:br>
            <a:r>
              <a:rPr lang="en-US" sz="3200" dirty="0">
                <a:solidFill>
                  <a:srgbClr val="282828"/>
                </a:solidFill>
                <a:latin typeface="CiscoSansTT ExtraLight"/>
                <a:ea typeface="ＭＳ Ｐゴシック" charset="0"/>
                <a:cs typeface="Arial"/>
                <a:sym typeface="Arial"/>
              </a:rPr>
              <a:t>way to work</a:t>
            </a:r>
          </a:p>
        </p:txBody>
      </p:sp>
      <p:pic>
        <p:nvPicPr>
          <p:cNvPr id="69" name="Picture 68">
            <a:extLst>
              <a:ext uri="{FF2B5EF4-FFF2-40B4-BE49-F238E27FC236}">
                <a16:creationId xmlns:a16="http://schemas.microsoft.com/office/drawing/2014/main" id="{BBFAF264-D747-43D0-A92C-4A97AA5D8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5749" y="2623195"/>
            <a:ext cx="1828800" cy="2134620"/>
          </a:xfrm>
          <a:prstGeom prst="rect">
            <a:avLst/>
          </a:prstGeom>
        </p:spPr>
      </p:pic>
      <p:pic>
        <p:nvPicPr>
          <p:cNvPr id="70" name="Picture 69">
            <a:extLst>
              <a:ext uri="{FF2B5EF4-FFF2-40B4-BE49-F238E27FC236}">
                <a16:creationId xmlns:a16="http://schemas.microsoft.com/office/drawing/2014/main" id="{88EAE591-1298-49AE-911F-2565F1208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4587" y="3904420"/>
            <a:ext cx="1828800" cy="1828800"/>
          </a:xfrm>
          <a:prstGeom prst="rect">
            <a:avLst/>
          </a:prstGeom>
        </p:spPr>
      </p:pic>
      <p:pic>
        <p:nvPicPr>
          <p:cNvPr id="71" name="Picture 70">
            <a:extLst>
              <a:ext uri="{FF2B5EF4-FFF2-40B4-BE49-F238E27FC236}">
                <a16:creationId xmlns:a16="http://schemas.microsoft.com/office/drawing/2014/main" id="{94DA9114-6BEA-4173-8825-B741A682D6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5952" y="2623194"/>
            <a:ext cx="1828800" cy="1828800"/>
          </a:xfrm>
          <a:prstGeom prst="rect">
            <a:avLst/>
          </a:prstGeom>
        </p:spPr>
      </p:pic>
      <p:grpSp>
        <p:nvGrpSpPr>
          <p:cNvPr id="5" name="Group 4">
            <a:extLst>
              <a:ext uri="{FF2B5EF4-FFF2-40B4-BE49-F238E27FC236}">
                <a16:creationId xmlns:a16="http://schemas.microsoft.com/office/drawing/2014/main" id="{1971632D-C801-48C2-83DE-3547A3BE07BF}"/>
              </a:ext>
            </a:extLst>
          </p:cNvPr>
          <p:cNvGrpSpPr/>
          <p:nvPr/>
        </p:nvGrpSpPr>
        <p:grpSpPr>
          <a:xfrm>
            <a:off x="1476027" y="3904420"/>
            <a:ext cx="1828800" cy="1828800"/>
            <a:chOff x="1107020" y="2757314"/>
            <a:chExt cx="1371600" cy="1371600"/>
          </a:xfrm>
        </p:grpSpPr>
        <p:sp>
          <p:nvSpPr>
            <p:cNvPr id="3" name="Oval 2">
              <a:extLst>
                <a:ext uri="{FF2B5EF4-FFF2-40B4-BE49-F238E27FC236}">
                  <a16:creationId xmlns:a16="http://schemas.microsoft.com/office/drawing/2014/main" id="{39352F81-BF40-44E5-9861-25CAB77A0E24}"/>
                </a:ext>
              </a:extLst>
            </p:cNvPr>
            <p:cNvSpPr>
              <a:spLocks noChangeAspect="1"/>
            </p:cNvSpPr>
            <p:nvPr/>
          </p:nvSpPr>
          <p:spPr>
            <a:xfrm>
              <a:off x="1107020" y="2757314"/>
              <a:ext cx="1371600" cy="13716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sym typeface="Arial"/>
              </a:endParaRPr>
            </a:p>
          </p:txBody>
        </p:sp>
        <p:pic>
          <p:nvPicPr>
            <p:cNvPr id="17" name="Picture 16">
              <a:extLst>
                <a:ext uri="{FF2B5EF4-FFF2-40B4-BE49-F238E27FC236}">
                  <a16:creationId xmlns:a16="http://schemas.microsoft.com/office/drawing/2014/main" id="{E1D8BB45-0F52-4B67-B775-39D69AAE6B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4992" y="3214514"/>
              <a:ext cx="1175656" cy="457200"/>
            </a:xfrm>
            <a:prstGeom prst="rect">
              <a:avLst/>
            </a:prstGeom>
          </p:spPr>
        </p:pic>
      </p:grpSp>
      <p:sp>
        <p:nvSpPr>
          <p:cNvPr id="15" name="Rectangle 4">
            <a:extLst>
              <a:ext uri="{FF2B5EF4-FFF2-40B4-BE49-F238E27FC236}">
                <a16:creationId xmlns:a16="http://schemas.microsoft.com/office/drawing/2014/main" id="{4DC24AC8-06D8-41FE-83E2-DA9068705E21}"/>
              </a:ext>
            </a:extLst>
          </p:cNvPr>
          <p:cNvSpPr>
            <a:spLocks noChangeArrowheads="1"/>
          </p:cNvSpPr>
          <p:nvPr/>
        </p:nvSpPr>
        <p:spPr bwMode="ltGray">
          <a:xfrm>
            <a:off x="8028307" y="291884"/>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tx1">
                    <a:lumMod val="65000"/>
                  </a:schemeClr>
                </a:solidFill>
                <a:latin typeface="+mn-lt"/>
                <a:ea typeface="+mn-ea"/>
                <a:cs typeface="CiscoSans Thin"/>
              </a:rPr>
              <a:t>© 2020  Cisco and/or its affiliates. All rights reserved.   Cisco Confidential</a:t>
            </a:r>
          </a:p>
        </p:txBody>
      </p:sp>
      <p:sp>
        <p:nvSpPr>
          <p:cNvPr id="16" name="Title 1">
            <a:extLst>
              <a:ext uri="{FF2B5EF4-FFF2-40B4-BE49-F238E27FC236}">
                <a16:creationId xmlns:a16="http://schemas.microsoft.com/office/drawing/2014/main" id="{076DA635-12DF-4018-8C9A-2BD7B3DF5DD9}"/>
              </a:ext>
            </a:extLst>
          </p:cNvPr>
          <p:cNvSpPr txBox="1">
            <a:spLocks/>
          </p:cNvSpPr>
          <p:nvPr/>
        </p:nvSpPr>
        <p:spPr>
          <a:xfrm>
            <a:off x="583688" y="455085"/>
            <a:ext cx="11127317" cy="1375234"/>
          </a:xfrm>
          <a:prstGeom prst="rect">
            <a:avLst/>
          </a:prstGeom>
        </p:spPr>
        <p:txBody>
          <a:bodyPr anchor="ctr"/>
          <a:lst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One core experience </a:t>
            </a:r>
            <a:br>
              <a:rPr lang="en-US" sz="3200" dirty="0"/>
            </a:br>
            <a:r>
              <a:rPr lang="en-US" sz="2800" dirty="0">
                <a:solidFill>
                  <a:schemeClr val="accent1"/>
                </a:solidFill>
              </a:rPr>
              <a:t>Simple and fast however you work, wherever you work </a:t>
            </a:r>
            <a:endParaRPr lang="en-US" sz="3200" b="1" dirty="0">
              <a:solidFill>
                <a:schemeClr val="accent1"/>
              </a:solidFill>
            </a:endParaRPr>
          </a:p>
        </p:txBody>
      </p:sp>
    </p:spTree>
    <p:extLst>
      <p:ext uri="{BB962C8B-B14F-4D97-AF65-F5344CB8AC3E}">
        <p14:creationId xmlns:p14="http://schemas.microsoft.com/office/powerpoint/2010/main" val="32799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F2D62B-B835-4BFF-B084-07F8149E9FFF}"/>
              </a:ext>
            </a:extLst>
          </p:cNvPr>
          <p:cNvGrpSpPr/>
          <p:nvPr/>
        </p:nvGrpSpPr>
        <p:grpSpPr>
          <a:xfrm>
            <a:off x="685799" y="1491828"/>
            <a:ext cx="10820402" cy="4338041"/>
            <a:chOff x="711204" y="1491828"/>
            <a:chExt cx="10820402" cy="4338041"/>
          </a:xfrm>
        </p:grpSpPr>
        <p:sp>
          <p:nvSpPr>
            <p:cNvPr id="26" name="Rounded Rectangle 29">
              <a:extLst>
                <a:ext uri="{FF2B5EF4-FFF2-40B4-BE49-F238E27FC236}">
                  <a16:creationId xmlns:a16="http://schemas.microsoft.com/office/drawing/2014/main" id="{8C280021-B1D4-4D6F-A0AB-AA835C3FCE92}"/>
                </a:ext>
              </a:extLst>
            </p:cNvPr>
            <p:cNvSpPr/>
            <p:nvPr/>
          </p:nvSpPr>
          <p:spPr>
            <a:xfrm>
              <a:off x="711204" y="2152746"/>
              <a:ext cx="10820400" cy="3677123"/>
            </a:xfrm>
            <a:prstGeom prst="roundRect">
              <a:avLst>
                <a:gd name="adj" fmla="val 51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sym typeface="Arial"/>
              </a:endParaRPr>
            </a:p>
          </p:txBody>
        </p:sp>
        <p:grpSp>
          <p:nvGrpSpPr>
            <p:cNvPr id="30" name="Group 29">
              <a:extLst>
                <a:ext uri="{FF2B5EF4-FFF2-40B4-BE49-F238E27FC236}">
                  <a16:creationId xmlns:a16="http://schemas.microsoft.com/office/drawing/2014/main" id="{98CC5B61-BC36-46F2-AE72-7DACF9FCD80E}"/>
                </a:ext>
              </a:extLst>
            </p:cNvPr>
            <p:cNvGrpSpPr/>
            <p:nvPr/>
          </p:nvGrpSpPr>
          <p:grpSpPr>
            <a:xfrm>
              <a:off x="711205" y="2024094"/>
              <a:ext cx="10820401" cy="626639"/>
              <a:chOff x="533400" y="1635267"/>
              <a:chExt cx="8115301" cy="469979"/>
            </a:xfrm>
          </p:grpSpPr>
          <p:sp>
            <p:nvSpPr>
              <p:cNvPr id="31" name="Rounded Rectangle">
                <a:extLst>
                  <a:ext uri="{FF2B5EF4-FFF2-40B4-BE49-F238E27FC236}">
                    <a16:creationId xmlns:a16="http://schemas.microsoft.com/office/drawing/2014/main" id="{F05773B4-1E3B-4E7C-8598-555D1728F9CD}"/>
                  </a:ext>
                </a:extLst>
              </p:cNvPr>
              <p:cNvSpPr/>
              <p:nvPr/>
            </p:nvSpPr>
            <p:spPr>
              <a:xfrm>
                <a:off x="533401" y="1635267"/>
                <a:ext cx="8115300" cy="469979"/>
              </a:xfrm>
              <a:prstGeom prst="roundRect">
                <a:avLst>
                  <a:gd name="adj" fmla="val 50000"/>
                </a:avLst>
              </a:prstGeom>
              <a:solidFill>
                <a:schemeClr val="accent3"/>
              </a:solidFill>
              <a:ln w="12700" cap="flat">
                <a:noFill/>
                <a:miter lim="400000"/>
              </a:ln>
              <a:effectLst/>
            </p:spPr>
            <p:txBody>
              <a:bodyPr wrap="square" lIns="45719" tIns="45719" rIns="45719" bIns="45719" numCol="1" anchor="ctr">
                <a:noAutofit/>
              </a:bodyPr>
              <a:lstStyle/>
              <a:p>
                <a:pPr algn="ctr" defTabSz="609585" fontAlgn="base">
                  <a:spcBef>
                    <a:spcPct val="0"/>
                  </a:spcBef>
                  <a:spcAft>
                    <a:spcPct val="0"/>
                  </a:spcAft>
                  <a:defRPr>
                    <a:solidFill>
                      <a:srgbClr val="005073"/>
                    </a:solidFill>
                    <a:latin typeface="CiscoSansTT Light"/>
                    <a:ea typeface="CiscoSansTT Light"/>
                    <a:cs typeface="CiscoSansTT Light"/>
                    <a:sym typeface="CiscoSansTT Light"/>
                  </a:defRPr>
                </a:pPr>
                <a:endParaRPr sz="2400" dirty="0">
                  <a:solidFill>
                    <a:srgbClr val="005073"/>
                  </a:solidFill>
                  <a:latin typeface="CiscoSansTT Light"/>
                  <a:ea typeface="CiscoSansTT Light"/>
                  <a:cs typeface="CiscoSansTT Light"/>
                  <a:sym typeface="CiscoSansTT Light"/>
                </a:endParaRPr>
              </a:p>
            </p:txBody>
          </p:sp>
          <p:sp>
            <p:nvSpPr>
              <p:cNvPr id="32" name="Common capabilities: PSTN, roster, meeting controls, etc.">
                <a:extLst>
                  <a:ext uri="{FF2B5EF4-FFF2-40B4-BE49-F238E27FC236}">
                    <a16:creationId xmlns:a16="http://schemas.microsoft.com/office/drawing/2014/main" id="{3B0F1E3A-378C-4D94-9FEC-EBD9109BB80F}"/>
                  </a:ext>
                </a:extLst>
              </p:cNvPr>
              <p:cNvSpPr txBox="1"/>
              <p:nvPr/>
            </p:nvSpPr>
            <p:spPr>
              <a:xfrm>
                <a:off x="533400" y="1731757"/>
                <a:ext cx="811529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0" rIns="45719" bIns="0" numCol="1" anchor="ctr">
                <a:spAutoFit/>
              </a:bodyPr>
              <a:lstStyle>
                <a:lvl1pPr algn="ctr">
                  <a:defRPr sz="2000">
                    <a:solidFill>
                      <a:srgbClr val="FFFFFF"/>
                    </a:solidFill>
                    <a:latin typeface="CiscoSansTT Light"/>
                    <a:ea typeface="CiscoSansTT Light"/>
                    <a:cs typeface="CiscoSansTT Light"/>
                    <a:sym typeface="CiscoSansTT Light"/>
                  </a:defRPr>
                </a:lvl1pPr>
              </a:lstStyle>
              <a:p>
                <a:pPr defTabSz="609585" fontAlgn="base">
                  <a:spcBef>
                    <a:spcPct val="0"/>
                  </a:spcBef>
                  <a:spcAft>
                    <a:spcPct val="0"/>
                  </a:spcAft>
                  <a:defRPr/>
                </a:pPr>
                <a:r>
                  <a:rPr sz="2400" dirty="0">
                    <a:latin typeface="CiscoSansTT ExtraLight" panose="020B0303020201020303" pitchFamily="34" charset="0"/>
                    <a:cs typeface="CiscoSansTT ExtraLight" panose="020B0303020201020303" pitchFamily="34" charset="0"/>
                  </a:rPr>
                  <a:t>Common capabilities: PSTN, roster, meeting controls</a:t>
                </a:r>
                <a:r>
                  <a:rPr lang="en-US" sz="2400" dirty="0">
                    <a:latin typeface="CiscoSansTT ExtraLight" panose="020B0303020201020303" pitchFamily="34" charset="0"/>
                    <a:cs typeface="CiscoSansTT ExtraLight" panose="020B0303020201020303" pitchFamily="34" charset="0"/>
                  </a:rPr>
                  <a:t>*</a:t>
                </a:r>
                <a:endParaRPr sz="2400" dirty="0">
                  <a:latin typeface="CiscoSansTT ExtraLight" panose="020B0303020201020303" pitchFamily="34" charset="0"/>
                  <a:cs typeface="CiscoSansTT ExtraLight" panose="020B0303020201020303" pitchFamily="34" charset="0"/>
                </a:endParaRPr>
              </a:p>
            </p:txBody>
          </p:sp>
        </p:grpSp>
        <p:sp>
          <p:nvSpPr>
            <p:cNvPr id="35" name="TextBox 34">
              <a:extLst>
                <a:ext uri="{FF2B5EF4-FFF2-40B4-BE49-F238E27FC236}">
                  <a16:creationId xmlns:a16="http://schemas.microsoft.com/office/drawing/2014/main" id="{C430EC1C-60B6-1349-8206-A46C45E1256E}"/>
                </a:ext>
              </a:extLst>
            </p:cNvPr>
            <p:cNvSpPr txBox="1"/>
            <p:nvPr/>
          </p:nvSpPr>
          <p:spPr>
            <a:xfrm>
              <a:off x="1163194" y="2723607"/>
              <a:ext cx="2832253" cy="461665"/>
            </a:xfrm>
            <a:prstGeom prst="rect">
              <a:avLst/>
            </a:prstGeom>
            <a:noFill/>
          </p:spPr>
          <p:txBody>
            <a:bodyPr wrap="square" rtlCol="0">
              <a:spAutoFit/>
            </a:bodyPr>
            <a:lstStyle/>
            <a:p>
              <a:pPr algn="ctr" defTabSz="609585" fontAlgn="base">
                <a:spcBef>
                  <a:spcPct val="0"/>
                </a:spcBef>
                <a:spcAft>
                  <a:spcPct val="0"/>
                </a:spcAft>
                <a:defRPr/>
              </a:pPr>
              <a:r>
                <a:rPr lang="en-US" sz="2400" dirty="0">
                  <a:solidFill>
                    <a:srgbClr val="FFFFFF"/>
                  </a:solidFill>
                  <a:latin typeface="CiscoSansTT Light" panose="020B0503020201020303" pitchFamily="34" charset="0"/>
                  <a:ea typeface="ＭＳ Ｐゴシック" charset="0"/>
                  <a:cs typeface="Arial"/>
                  <a:sym typeface="Arial"/>
                </a:rPr>
                <a:t>Webex® Meetings</a:t>
              </a:r>
            </a:p>
          </p:txBody>
        </p:sp>
        <p:sp>
          <p:nvSpPr>
            <p:cNvPr id="36" name="TextBox 35">
              <a:extLst>
                <a:ext uri="{FF2B5EF4-FFF2-40B4-BE49-F238E27FC236}">
                  <a16:creationId xmlns:a16="http://schemas.microsoft.com/office/drawing/2014/main" id="{848AC7AD-CB3C-BF42-BEB4-4B80D7FADD8F}"/>
                </a:ext>
              </a:extLst>
            </p:cNvPr>
            <p:cNvSpPr txBox="1"/>
            <p:nvPr/>
          </p:nvSpPr>
          <p:spPr>
            <a:xfrm>
              <a:off x="8518865" y="2723607"/>
              <a:ext cx="2468946" cy="461665"/>
            </a:xfrm>
            <a:prstGeom prst="rect">
              <a:avLst/>
            </a:prstGeom>
            <a:noFill/>
          </p:spPr>
          <p:txBody>
            <a:bodyPr wrap="none" rtlCol="0">
              <a:spAutoFit/>
            </a:bodyPr>
            <a:lstStyle/>
            <a:p>
              <a:pPr algn="ctr" defTabSz="609585" fontAlgn="base">
                <a:spcBef>
                  <a:spcPct val="0"/>
                </a:spcBef>
                <a:spcAft>
                  <a:spcPct val="0"/>
                </a:spcAft>
                <a:defRPr/>
              </a:pPr>
              <a:r>
                <a:rPr lang="en-US" sz="2400" dirty="0">
                  <a:solidFill>
                    <a:srgbClr val="FFFFFF"/>
                  </a:solidFill>
                  <a:latin typeface="CiscoSansTT Light" panose="020B0503020201020303" pitchFamily="34" charset="0"/>
                  <a:ea typeface="ＭＳ Ｐゴシック" charset="0"/>
                  <a:cs typeface="Arial"/>
                  <a:sym typeface="Arial"/>
                </a:rPr>
                <a:t>Webex Teams™</a:t>
              </a:r>
            </a:p>
          </p:txBody>
        </p:sp>
        <p:sp>
          <p:nvSpPr>
            <p:cNvPr id="40" name="TextBox 39">
              <a:extLst>
                <a:ext uri="{FF2B5EF4-FFF2-40B4-BE49-F238E27FC236}">
                  <a16:creationId xmlns:a16="http://schemas.microsoft.com/office/drawing/2014/main" id="{D2EAEA41-1C76-3D47-9288-73FB84304D55}"/>
                </a:ext>
              </a:extLst>
            </p:cNvPr>
            <p:cNvSpPr txBox="1"/>
            <p:nvPr/>
          </p:nvSpPr>
          <p:spPr>
            <a:xfrm>
              <a:off x="4895054" y="2723607"/>
              <a:ext cx="2382382" cy="461665"/>
            </a:xfrm>
            <a:prstGeom prst="rect">
              <a:avLst/>
            </a:prstGeom>
            <a:noFill/>
          </p:spPr>
          <p:txBody>
            <a:bodyPr wrap="none" rtlCol="0">
              <a:spAutoFit/>
            </a:bodyPr>
            <a:lstStyle/>
            <a:p>
              <a:pPr algn="ctr" defTabSz="609585" fontAlgn="base">
                <a:spcBef>
                  <a:spcPct val="0"/>
                </a:spcBef>
                <a:spcAft>
                  <a:spcPct val="0"/>
                </a:spcAft>
                <a:defRPr/>
              </a:pPr>
              <a:r>
                <a:rPr lang="en-US" sz="2400" dirty="0">
                  <a:solidFill>
                    <a:srgbClr val="FFFFFF"/>
                  </a:solidFill>
                  <a:latin typeface="CiscoSansTT Light" panose="020B0503020201020303" pitchFamily="34" charset="0"/>
                  <a:ea typeface="ＭＳ Ｐゴシック" charset="0"/>
                  <a:cs typeface="Arial"/>
                  <a:sym typeface="Arial"/>
                </a:rPr>
                <a:t>Webex Devices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6796" y="1491828"/>
              <a:ext cx="2938416" cy="370611"/>
            </a:xfrm>
            <a:prstGeom prst="rect">
              <a:avLst/>
            </a:prstGeom>
          </p:spPr>
        </p:pic>
        <p:grpSp>
          <p:nvGrpSpPr>
            <p:cNvPr id="33" name="Group 32">
              <a:extLst>
                <a:ext uri="{FF2B5EF4-FFF2-40B4-BE49-F238E27FC236}">
                  <a16:creationId xmlns:a16="http://schemas.microsoft.com/office/drawing/2014/main" id="{644F4DFA-DB86-46AD-BD02-905AB2780529}"/>
                </a:ext>
              </a:extLst>
            </p:cNvPr>
            <p:cNvGrpSpPr/>
            <p:nvPr/>
          </p:nvGrpSpPr>
          <p:grpSpPr>
            <a:xfrm>
              <a:off x="8009504" y="3528264"/>
              <a:ext cx="3371549" cy="1783987"/>
              <a:chOff x="6020826" y="2666124"/>
              <a:chExt cx="2950955" cy="1561438"/>
            </a:xfrm>
          </p:grpSpPr>
          <p:grpSp>
            <p:nvGrpSpPr>
              <p:cNvPr id="34" name="Group 33">
                <a:extLst>
                  <a:ext uri="{FF2B5EF4-FFF2-40B4-BE49-F238E27FC236}">
                    <a16:creationId xmlns:a16="http://schemas.microsoft.com/office/drawing/2014/main" id="{A3B60B78-4C56-4BC4-9294-A6269925188B}"/>
                  </a:ext>
                </a:extLst>
              </p:cNvPr>
              <p:cNvGrpSpPr/>
              <p:nvPr/>
            </p:nvGrpSpPr>
            <p:grpSpPr>
              <a:xfrm>
                <a:off x="6020826" y="2666124"/>
                <a:ext cx="2950955" cy="1561438"/>
                <a:chOff x="6277548" y="3116434"/>
                <a:chExt cx="5300020" cy="3111858"/>
              </a:xfrm>
            </p:grpSpPr>
            <p:pic>
              <p:nvPicPr>
                <p:cNvPr id="44" name="Picture 26" descr="Picture 26">
                  <a:extLst>
                    <a:ext uri="{FF2B5EF4-FFF2-40B4-BE49-F238E27FC236}">
                      <a16:creationId xmlns:a16="http://schemas.microsoft.com/office/drawing/2014/main" id="{F4A72B21-2C96-4371-8CE9-1431376C82A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36802" y="3338980"/>
                  <a:ext cx="3997409" cy="2328571"/>
                </a:xfrm>
                <a:prstGeom prst="rect">
                  <a:avLst/>
                </a:prstGeom>
                <a:ln w="12700">
                  <a:miter lim="400000"/>
                </a:ln>
              </p:spPr>
            </p:pic>
            <p:pic>
              <p:nvPicPr>
                <p:cNvPr id="45" name="Picture 44">
                  <a:extLst>
                    <a:ext uri="{FF2B5EF4-FFF2-40B4-BE49-F238E27FC236}">
                      <a16:creationId xmlns:a16="http://schemas.microsoft.com/office/drawing/2014/main" id="{195FBF9E-E4CE-4E94-9D79-D65118B7C2F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77548" y="3116434"/>
                  <a:ext cx="5300020" cy="3111858"/>
                </a:xfrm>
                <a:prstGeom prst="rect">
                  <a:avLst/>
                </a:prstGeom>
              </p:spPr>
            </p:pic>
          </p:grpSp>
          <p:pic>
            <p:nvPicPr>
              <p:cNvPr id="37" name="Picture 36">
                <a:extLst>
                  <a:ext uri="{FF2B5EF4-FFF2-40B4-BE49-F238E27FC236}">
                    <a16:creationId xmlns:a16="http://schemas.microsoft.com/office/drawing/2014/main" id="{BF152EC7-A090-418F-9B19-171D1399FC2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388559" y="2780331"/>
                <a:ext cx="2216467" cy="1246763"/>
              </a:xfrm>
              <a:prstGeom prst="rect">
                <a:avLst/>
              </a:prstGeom>
            </p:spPr>
          </p:pic>
        </p:grpSp>
        <p:grpSp>
          <p:nvGrpSpPr>
            <p:cNvPr id="46" name="Group 45">
              <a:extLst>
                <a:ext uri="{FF2B5EF4-FFF2-40B4-BE49-F238E27FC236}">
                  <a16:creationId xmlns:a16="http://schemas.microsoft.com/office/drawing/2014/main" id="{E1271EDA-D39D-4281-81E9-3F9BFAA6702A}"/>
                </a:ext>
              </a:extLst>
            </p:cNvPr>
            <p:cNvGrpSpPr/>
            <p:nvPr/>
          </p:nvGrpSpPr>
          <p:grpSpPr>
            <a:xfrm>
              <a:off x="898152" y="3547504"/>
              <a:ext cx="3351433" cy="1764747"/>
              <a:chOff x="-4519" y="2691180"/>
              <a:chExt cx="2933349" cy="1544598"/>
            </a:xfrm>
          </p:grpSpPr>
          <p:grpSp>
            <p:nvGrpSpPr>
              <p:cNvPr id="47" name="Group 46">
                <a:extLst>
                  <a:ext uri="{FF2B5EF4-FFF2-40B4-BE49-F238E27FC236}">
                    <a16:creationId xmlns:a16="http://schemas.microsoft.com/office/drawing/2014/main" id="{1FCA8308-14E3-4888-A5B0-4E2C7E8F1CB7}"/>
                  </a:ext>
                </a:extLst>
              </p:cNvPr>
              <p:cNvGrpSpPr/>
              <p:nvPr/>
            </p:nvGrpSpPr>
            <p:grpSpPr>
              <a:xfrm>
                <a:off x="-4519" y="2691180"/>
                <a:ext cx="2933349" cy="1544598"/>
                <a:chOff x="614433" y="3116434"/>
                <a:chExt cx="5300020" cy="3111858"/>
              </a:xfrm>
            </p:grpSpPr>
            <p:pic>
              <p:nvPicPr>
                <p:cNvPr id="49" name="Picture 24" descr="Picture 24">
                  <a:extLst>
                    <a:ext uri="{FF2B5EF4-FFF2-40B4-BE49-F238E27FC236}">
                      <a16:creationId xmlns:a16="http://schemas.microsoft.com/office/drawing/2014/main" id="{25A4DAA1-87FF-4A00-B9E4-EDC22F883C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273687" y="3338980"/>
                  <a:ext cx="3990458" cy="2497536"/>
                </a:xfrm>
                <a:prstGeom prst="rect">
                  <a:avLst/>
                </a:prstGeom>
                <a:ln w="12700">
                  <a:miter lim="400000"/>
                </a:ln>
              </p:spPr>
            </p:pic>
            <p:pic>
              <p:nvPicPr>
                <p:cNvPr id="50" name="Picture 49">
                  <a:extLst>
                    <a:ext uri="{FF2B5EF4-FFF2-40B4-BE49-F238E27FC236}">
                      <a16:creationId xmlns:a16="http://schemas.microsoft.com/office/drawing/2014/main" id="{975F8166-7644-4947-9578-3B068866ACE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14433" y="3116434"/>
                  <a:ext cx="5300020" cy="3111858"/>
                </a:xfrm>
                <a:prstGeom prst="rect">
                  <a:avLst/>
                </a:prstGeom>
              </p:spPr>
            </p:pic>
          </p:grpSp>
          <p:pic>
            <p:nvPicPr>
              <p:cNvPr id="48" name="Picture 47">
                <a:extLst>
                  <a:ext uri="{FF2B5EF4-FFF2-40B4-BE49-F238E27FC236}">
                    <a16:creationId xmlns:a16="http://schemas.microsoft.com/office/drawing/2014/main" id="{7B2573F0-F448-4A84-8329-6339DDCB124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60352" y="2797313"/>
                <a:ext cx="2222121" cy="1249333"/>
              </a:xfrm>
              <a:prstGeom prst="rect">
                <a:avLst/>
              </a:prstGeom>
            </p:spPr>
          </p:pic>
        </p:grpSp>
        <p:pic>
          <p:nvPicPr>
            <p:cNvPr id="25" name="Picture 24">
              <a:extLst>
                <a:ext uri="{FF2B5EF4-FFF2-40B4-BE49-F238E27FC236}">
                  <a16:creationId xmlns:a16="http://schemas.microsoft.com/office/drawing/2014/main" id="{AFF46783-C224-41D3-A63C-437B26E8AA33}"/>
                </a:ext>
              </a:extLst>
            </p:cNvPr>
            <p:cNvPicPr/>
            <p:nvPr/>
          </p:nvPicPr>
          <p:blipFill rotWithShape="1">
            <a:blip r:embed="rId10" cstate="hqprint">
              <a:extLst>
                <a:ext uri="{28A0092B-C50C-407E-A947-70E740481C1C}">
                  <a14:useLocalDpi xmlns:a14="http://schemas.microsoft.com/office/drawing/2010/main"/>
                </a:ext>
              </a:extLst>
            </a:blip>
            <a:srcRect/>
            <a:stretch/>
          </p:blipFill>
          <p:spPr bwMode="auto">
            <a:xfrm>
              <a:off x="4691281" y="3245078"/>
              <a:ext cx="2942739" cy="2249419"/>
            </a:xfrm>
            <a:prstGeom prst="rect">
              <a:avLst/>
            </a:prstGeom>
            <a:noFill/>
            <a:ln>
              <a:noFill/>
            </a:ln>
            <a:extLst>
              <a:ext uri="{53640926-AAD7-44D8-BBD7-CCE9431645EC}">
                <a14:shadowObscured xmlns:a14="http://schemas.microsoft.com/office/drawing/2010/main"/>
              </a:ext>
            </a:extLst>
          </p:spPr>
        </p:pic>
      </p:grpSp>
      <p:sp>
        <p:nvSpPr>
          <p:cNvPr id="23" name="Title 1">
            <a:extLst>
              <a:ext uri="{FF2B5EF4-FFF2-40B4-BE49-F238E27FC236}">
                <a16:creationId xmlns:a16="http://schemas.microsoft.com/office/drawing/2014/main" id="{83178211-6504-4A28-9AB2-92DE79303A95}"/>
              </a:ext>
            </a:extLst>
          </p:cNvPr>
          <p:cNvSpPr txBox="1">
            <a:spLocks/>
          </p:cNvSpPr>
          <p:nvPr/>
        </p:nvSpPr>
        <p:spPr>
          <a:xfrm>
            <a:off x="583688" y="455085"/>
            <a:ext cx="11127317" cy="975783"/>
          </a:xfrm>
          <a:prstGeom prst="rect">
            <a:avLst/>
          </a:prstGeom>
        </p:spPr>
        <p:txBody>
          <a:bodyPr anchor="ctr"/>
          <a:lst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One modern platform </a:t>
            </a:r>
          </a:p>
        </p:txBody>
      </p:sp>
      <p:sp>
        <p:nvSpPr>
          <p:cNvPr id="24" name="Rectangle 4">
            <a:extLst>
              <a:ext uri="{FF2B5EF4-FFF2-40B4-BE49-F238E27FC236}">
                <a16:creationId xmlns:a16="http://schemas.microsoft.com/office/drawing/2014/main" id="{09DA647B-FFC2-40EF-A33D-4ACF97AB04D8}"/>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59391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98BDCA-1A0A-41FB-B80E-72BF38D748EB}"/>
              </a:ext>
            </a:extLst>
          </p:cNvPr>
          <p:cNvSpPr/>
          <p:nvPr/>
        </p:nvSpPr>
        <p:spPr>
          <a:xfrm>
            <a:off x="1" y="1602317"/>
            <a:ext cx="12192000" cy="45190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sym typeface="Arial"/>
            </a:endParaRPr>
          </a:p>
        </p:txBody>
      </p:sp>
      <p:sp>
        <p:nvSpPr>
          <p:cNvPr id="6" name="Round Same Side Corner Rectangle 5"/>
          <p:cNvSpPr/>
          <p:nvPr/>
        </p:nvSpPr>
        <p:spPr>
          <a:xfrm rot="16200000">
            <a:off x="1460427" y="1104733"/>
            <a:ext cx="3937692" cy="5436147"/>
          </a:xfrm>
          <a:prstGeom prst="round2SameRect">
            <a:avLst>
              <a:gd name="adj1" fmla="val 4665"/>
              <a:gd name="adj2"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dirty="0">
              <a:solidFill>
                <a:srgbClr val="005073"/>
              </a:solidFill>
              <a:latin typeface="CiscoSansTT ExtraLight"/>
              <a:sym typeface="Arial"/>
            </a:endParaRPr>
          </a:p>
        </p:txBody>
      </p:sp>
      <p:sp>
        <p:nvSpPr>
          <p:cNvPr id="5" name="TextBox 4"/>
          <p:cNvSpPr txBox="1"/>
          <p:nvPr/>
        </p:nvSpPr>
        <p:spPr>
          <a:xfrm>
            <a:off x="1071368" y="2283925"/>
            <a:ext cx="3629325" cy="3170291"/>
          </a:xfrm>
          <a:prstGeom prst="rect">
            <a:avLst/>
          </a:prstGeom>
          <a:noFill/>
        </p:spPr>
        <p:txBody>
          <a:bodyPr wrap="square" rtlCol="0">
            <a:spAutoFit/>
          </a:bodyPr>
          <a:lstStyle/>
          <a:p>
            <a:pPr defTabSz="609585" fontAlgn="base">
              <a:spcBef>
                <a:spcPct val="0"/>
              </a:spcBef>
              <a:spcAft>
                <a:spcPct val="0"/>
              </a:spcAft>
              <a:defRPr/>
            </a:pPr>
            <a:r>
              <a:rPr lang="en-US" sz="2667" b="1" dirty="0">
                <a:solidFill>
                  <a:srgbClr val="00BCEB"/>
                </a:solidFill>
                <a:latin typeface="CiscoSansTT" panose="020B0503020201020303" pitchFamily="34" charset="0"/>
                <a:ea typeface="CiscoSansTT" charset="0"/>
                <a:cs typeface="CiscoSansTT" panose="020B0503020201020303" pitchFamily="34" charset="0"/>
                <a:sym typeface="Arial"/>
              </a:rPr>
              <a:t>130+</a:t>
            </a:r>
            <a:r>
              <a:rPr lang="en-US" sz="2400" b="1" dirty="0">
                <a:solidFill>
                  <a:srgbClr val="282828"/>
                </a:solidFill>
                <a:latin typeface="CiscoSansTT" charset="0"/>
                <a:ea typeface="CiscoSansTT" charset="0"/>
                <a:cs typeface="CiscoSansTT" charset="0"/>
                <a:sym typeface="Arial"/>
              </a:rPr>
              <a:t> </a:t>
            </a:r>
            <a:r>
              <a:rPr lang="en-US" sz="2400" dirty="0">
                <a:solidFill>
                  <a:srgbClr val="FFFFFF"/>
                </a:solidFill>
                <a:latin typeface="CiscoSansTT ExtraLight"/>
                <a:ea typeface="CiscoSansTT" charset="0"/>
                <a:cs typeface="CiscoSansTT" charset="0"/>
                <a:sym typeface="Arial"/>
              </a:rPr>
              <a:t>million meeting </a:t>
            </a:r>
            <a:r>
              <a:rPr lang="en-US" sz="2400" dirty="0">
                <a:solidFill>
                  <a:srgbClr val="FFFFFF"/>
                </a:solidFill>
                <a:latin typeface="CiscoSansTT ExtraLight"/>
                <a:ea typeface="ＭＳ Ｐゴシック" charset="0"/>
                <a:cs typeface="Arial"/>
                <a:sym typeface="Arial"/>
              </a:rPr>
              <a:t>attendees per month</a:t>
            </a:r>
          </a:p>
          <a:p>
            <a:pPr defTabSz="609585" fontAlgn="base">
              <a:spcBef>
                <a:spcPct val="0"/>
              </a:spcBef>
              <a:spcAft>
                <a:spcPct val="0"/>
              </a:spcAft>
              <a:defRPr/>
            </a:pPr>
            <a:r>
              <a:rPr lang="en-US" sz="2400" dirty="0">
                <a:solidFill>
                  <a:srgbClr val="282828"/>
                </a:solidFill>
                <a:latin typeface="CiscoSansTT ExtraLight"/>
                <a:ea typeface="ＭＳ Ｐゴシック" charset="0"/>
                <a:cs typeface="Arial"/>
                <a:sym typeface="Arial"/>
              </a:rPr>
              <a:t> </a:t>
            </a:r>
          </a:p>
          <a:p>
            <a:pPr defTabSz="609585" fontAlgn="base">
              <a:spcBef>
                <a:spcPct val="0"/>
              </a:spcBef>
              <a:spcAft>
                <a:spcPct val="0"/>
              </a:spcAft>
              <a:defRPr/>
            </a:pPr>
            <a:r>
              <a:rPr lang="en-US" sz="2667" b="1" dirty="0">
                <a:solidFill>
                  <a:srgbClr val="FBAB18"/>
                </a:solidFill>
                <a:latin typeface="CiscoSansTT" charset="0"/>
                <a:ea typeface="CiscoSansTT" charset="0"/>
                <a:cs typeface="CiscoSansTT" charset="0"/>
                <a:sym typeface="Arial"/>
              </a:rPr>
              <a:t>18+</a:t>
            </a:r>
            <a:r>
              <a:rPr lang="en-US" sz="2400" b="1" dirty="0">
                <a:solidFill>
                  <a:srgbClr val="282828"/>
                </a:solidFill>
                <a:latin typeface="CiscoSansTT" charset="0"/>
                <a:ea typeface="CiscoSansTT" charset="0"/>
                <a:cs typeface="CiscoSansTT" charset="0"/>
                <a:sym typeface="Arial"/>
              </a:rPr>
              <a:t> </a:t>
            </a:r>
            <a:r>
              <a:rPr lang="en-US" sz="2400" dirty="0">
                <a:solidFill>
                  <a:srgbClr val="FFFFFF"/>
                </a:solidFill>
                <a:latin typeface="CiscoSansTT ExtraLight"/>
                <a:ea typeface="ＭＳ Ｐゴシック" charset="0"/>
                <a:cs typeface="Arial"/>
                <a:sym typeface="Arial"/>
              </a:rPr>
              <a:t>billion meeting minutes per month</a:t>
            </a:r>
          </a:p>
          <a:p>
            <a:pPr defTabSz="609585" fontAlgn="base">
              <a:spcBef>
                <a:spcPct val="0"/>
              </a:spcBef>
              <a:spcAft>
                <a:spcPct val="0"/>
              </a:spcAft>
              <a:defRPr/>
            </a:pPr>
            <a:r>
              <a:rPr lang="en-US" sz="2400" dirty="0">
                <a:solidFill>
                  <a:srgbClr val="282828"/>
                </a:solidFill>
                <a:latin typeface="CiscoSansTT ExtraLight"/>
                <a:ea typeface="ＭＳ Ｐゴシック" charset="0"/>
                <a:cs typeface="Arial"/>
                <a:sym typeface="Arial"/>
              </a:rPr>
              <a:t> </a:t>
            </a:r>
          </a:p>
          <a:p>
            <a:pPr defTabSz="609585" fontAlgn="base">
              <a:spcBef>
                <a:spcPct val="0"/>
              </a:spcBef>
              <a:spcAft>
                <a:spcPct val="0"/>
              </a:spcAft>
              <a:defRPr/>
            </a:pPr>
            <a:r>
              <a:rPr lang="en-US" sz="2667" b="1" dirty="0">
                <a:solidFill>
                  <a:srgbClr val="6EBE4A"/>
                </a:solidFill>
                <a:latin typeface="CiscoSansTT" charset="0"/>
                <a:ea typeface="CiscoSansTT" charset="0"/>
                <a:cs typeface="CiscoSansTT" charset="0"/>
                <a:sym typeface="Arial"/>
              </a:rPr>
              <a:t>100+</a:t>
            </a:r>
            <a:r>
              <a:rPr lang="en-US" sz="2400" dirty="0">
                <a:solidFill>
                  <a:srgbClr val="282828"/>
                </a:solidFill>
                <a:latin typeface="CiscoSansTT ExtraLight"/>
                <a:ea typeface="ＭＳ Ｐゴシック" charset="0"/>
                <a:cs typeface="Arial"/>
                <a:sym typeface="Arial"/>
              </a:rPr>
              <a:t> </a:t>
            </a:r>
            <a:r>
              <a:rPr lang="en-US" sz="2400" dirty="0">
                <a:solidFill>
                  <a:srgbClr val="FFFFFF"/>
                </a:solidFill>
                <a:latin typeface="CiscoSansTT ExtraLight"/>
                <a:ea typeface="ＭＳ Ｐゴシック" charset="0"/>
                <a:cs typeface="Arial"/>
                <a:sym typeface="Arial"/>
              </a:rPr>
              <a:t>million meetings hosted per month</a:t>
            </a:r>
          </a:p>
        </p:txBody>
      </p:sp>
      <p:pic>
        <p:nvPicPr>
          <p:cNvPr id="3" name="Picture 2">
            <a:extLst>
              <a:ext uri="{FF2B5EF4-FFF2-40B4-BE49-F238E27FC236}">
                <a16:creationId xmlns:a16="http://schemas.microsoft.com/office/drawing/2014/main" id="{3488FF3D-B0EF-4D05-BDE1-3371DC337F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0293" y="1853962"/>
            <a:ext cx="6221307" cy="3937692"/>
          </a:xfrm>
          <a:prstGeom prst="roundRect">
            <a:avLst>
              <a:gd name="adj" fmla="val 4669"/>
            </a:avLst>
          </a:prstGeom>
        </p:spPr>
      </p:pic>
      <p:grpSp>
        <p:nvGrpSpPr>
          <p:cNvPr id="10" name="Group 9"/>
          <p:cNvGrpSpPr/>
          <p:nvPr/>
        </p:nvGrpSpPr>
        <p:grpSpPr>
          <a:xfrm>
            <a:off x="1071368" y="3251200"/>
            <a:ext cx="3886712" cy="1097280"/>
            <a:chOff x="803526" y="2438400"/>
            <a:chExt cx="3382394" cy="822960"/>
          </a:xfrm>
        </p:grpSpPr>
        <p:cxnSp>
          <p:nvCxnSpPr>
            <p:cNvPr id="8" name="Straight Connector 7"/>
            <p:cNvCxnSpPr/>
            <p:nvPr/>
          </p:nvCxnSpPr>
          <p:spPr>
            <a:xfrm flipH="1">
              <a:off x="803526" y="2438400"/>
              <a:ext cx="3382394" cy="0"/>
            </a:xfrm>
            <a:prstGeom prst="line">
              <a:avLst/>
            </a:prstGeom>
            <a:ln w="127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03526" y="3261360"/>
              <a:ext cx="3382394" cy="0"/>
            </a:xfrm>
            <a:prstGeom prst="line">
              <a:avLst/>
            </a:prstGeom>
            <a:ln w="12700" cap="rnd">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04F562C1-BA1E-4BB2-906D-7D7AECA9155B}"/>
              </a:ext>
            </a:extLst>
          </p:cNvPr>
          <p:cNvSpPr txBox="1">
            <a:spLocks/>
          </p:cNvSpPr>
          <p:nvPr/>
        </p:nvSpPr>
        <p:spPr>
          <a:xfrm>
            <a:off x="583688" y="455085"/>
            <a:ext cx="11127317" cy="975783"/>
          </a:xfrm>
          <a:prstGeom prst="rect">
            <a:avLst/>
          </a:prstGeom>
        </p:spPr>
        <p:txBody>
          <a:bodyPr anchor="ctr"/>
          <a:lst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Cisco </a:t>
            </a:r>
            <a:r>
              <a:rPr lang="en-US" sz="3200" b="1" dirty="0" err="1"/>
              <a:t>Webex</a:t>
            </a:r>
            <a:br>
              <a:rPr lang="en-US" sz="3200" dirty="0"/>
            </a:br>
            <a:r>
              <a:rPr lang="en-US" sz="2800" dirty="0">
                <a:solidFill>
                  <a:schemeClr val="accent1"/>
                </a:solidFill>
              </a:rPr>
              <a:t>Most widely adopted and trusted meetings service on the market</a:t>
            </a:r>
            <a:endParaRPr lang="en-US" sz="3200" b="1" dirty="0">
              <a:solidFill>
                <a:schemeClr val="accent1"/>
              </a:solidFill>
            </a:endParaRPr>
          </a:p>
        </p:txBody>
      </p:sp>
      <p:sp>
        <p:nvSpPr>
          <p:cNvPr id="13" name="Rectangle 4">
            <a:extLst>
              <a:ext uri="{FF2B5EF4-FFF2-40B4-BE49-F238E27FC236}">
                <a16:creationId xmlns:a16="http://schemas.microsoft.com/office/drawing/2014/main" id="{F4592A97-36EE-4189-AEB5-D57C56385F9B}"/>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1398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873AF5DA-1522-434A-896B-C35282519A8F}"/>
              </a:ext>
            </a:extLst>
          </p:cNvPr>
          <p:cNvGrpSpPr/>
          <p:nvPr/>
        </p:nvGrpSpPr>
        <p:grpSpPr>
          <a:xfrm>
            <a:off x="1" y="2491409"/>
            <a:ext cx="12022283" cy="3646865"/>
            <a:chOff x="0" y="3474720"/>
            <a:chExt cx="12022283" cy="2498007"/>
          </a:xfrm>
          <a:solidFill>
            <a:schemeClr val="bg2"/>
          </a:solidFill>
        </p:grpSpPr>
        <p:sp>
          <p:nvSpPr>
            <p:cNvPr id="96" name="Rounded Rectangle 12">
              <a:extLst>
                <a:ext uri="{FF2B5EF4-FFF2-40B4-BE49-F238E27FC236}">
                  <a16:creationId xmlns:a16="http://schemas.microsoft.com/office/drawing/2014/main" id="{C993885C-C26C-44BF-9D55-06728C2B11E0}"/>
                </a:ext>
              </a:extLst>
            </p:cNvPr>
            <p:cNvSpPr/>
            <p:nvPr/>
          </p:nvSpPr>
          <p:spPr>
            <a:xfrm rot="5400000">
              <a:off x="6213082" y="163527"/>
              <a:ext cx="2498007" cy="91203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lstStyle/>
            <a:p>
              <a:pPr algn="ctr" defTabSz="609570" eaLnBrk="0" fontAlgn="base" hangingPunct="0">
                <a:lnSpc>
                  <a:spcPct val="85000"/>
                </a:lnSpc>
                <a:spcBef>
                  <a:spcPct val="50000"/>
                </a:spcBef>
                <a:spcAft>
                  <a:spcPct val="0"/>
                </a:spcAft>
                <a:defRPr/>
              </a:pPr>
              <a:endParaRPr lang="en-US" sz="1700" dirty="0">
                <a:solidFill>
                  <a:srgbClr val="005073"/>
                </a:solidFill>
                <a:latin typeface="CiscoSansTT ExtraLight"/>
                <a:sym typeface="Arial"/>
              </a:endParaRPr>
            </a:p>
          </p:txBody>
        </p:sp>
        <p:sp>
          <p:nvSpPr>
            <p:cNvPr id="97" name="Rectangle 96">
              <a:extLst>
                <a:ext uri="{FF2B5EF4-FFF2-40B4-BE49-F238E27FC236}">
                  <a16:creationId xmlns:a16="http://schemas.microsoft.com/office/drawing/2014/main" id="{A73C487F-FF62-4209-AC35-336650EB9712}"/>
                </a:ext>
              </a:extLst>
            </p:cNvPr>
            <p:cNvSpPr/>
            <p:nvPr/>
          </p:nvSpPr>
          <p:spPr>
            <a:xfrm>
              <a:off x="0" y="3474720"/>
              <a:ext cx="9416392" cy="249800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defRPr/>
              </a:pPr>
              <a:endParaRPr lang="en-US" dirty="0">
                <a:solidFill>
                  <a:srgbClr val="005073"/>
                </a:solidFill>
                <a:latin typeface="CiscoSansTT ExtraLight"/>
                <a:sym typeface="Arial"/>
              </a:endParaRPr>
            </a:p>
          </p:txBody>
        </p:sp>
      </p:grpSp>
      <p:sp>
        <p:nvSpPr>
          <p:cNvPr id="2" name="Title 1">
            <a:extLst>
              <a:ext uri="{FF2B5EF4-FFF2-40B4-BE49-F238E27FC236}">
                <a16:creationId xmlns:a16="http://schemas.microsoft.com/office/drawing/2014/main" id="{8C8BFBB1-DFCB-AD44-B4C1-28BC296D4AD7}"/>
              </a:ext>
            </a:extLst>
          </p:cNvPr>
          <p:cNvSpPr>
            <a:spLocks noGrp="1"/>
          </p:cNvSpPr>
          <p:nvPr>
            <p:ph type="title"/>
          </p:nvPr>
        </p:nvSpPr>
        <p:spPr>
          <a:xfrm>
            <a:off x="640080" y="184364"/>
            <a:ext cx="11127317" cy="975783"/>
          </a:xfrm>
        </p:spPr>
        <p:txBody>
          <a:bodyPr/>
          <a:lstStyle/>
          <a:p>
            <a:r>
              <a:rPr lang="en-US" sz="3200" b="1" dirty="0">
                <a:solidFill>
                  <a:schemeClr val="bg2"/>
                </a:solidFill>
              </a:rPr>
              <a:t>Positioning Always-On Business Solutions</a:t>
            </a:r>
          </a:p>
        </p:txBody>
      </p:sp>
      <p:sp>
        <p:nvSpPr>
          <p:cNvPr id="7" name="TextBox 6">
            <a:extLst>
              <a:ext uri="{FF2B5EF4-FFF2-40B4-BE49-F238E27FC236}">
                <a16:creationId xmlns:a16="http://schemas.microsoft.com/office/drawing/2014/main" id="{F3294252-20BB-7947-9593-9FD71DE640EE}"/>
              </a:ext>
            </a:extLst>
          </p:cNvPr>
          <p:cNvSpPr txBox="1"/>
          <p:nvPr/>
        </p:nvSpPr>
        <p:spPr>
          <a:xfrm>
            <a:off x="640079" y="973909"/>
            <a:ext cx="10911841" cy="1384995"/>
          </a:xfrm>
          <a:prstGeom prst="rect">
            <a:avLst/>
          </a:prstGeom>
          <a:noFill/>
        </p:spPr>
        <p:txBody>
          <a:bodyPr wrap="square" rtlCol="0">
            <a:spAutoFit/>
          </a:bodyPr>
          <a:lstStyle/>
          <a:p>
            <a:r>
              <a:rPr lang="en-US" sz="1200" dirty="0">
                <a:solidFill>
                  <a:srgbClr val="FFFFFF"/>
                </a:solidFill>
                <a:latin typeface="CiscoSansTT ExtraLight"/>
                <a:ea typeface="ＭＳ Ｐゴシック" charset="0"/>
                <a:cs typeface="Calibri" panose="020F0502020204030204" pitchFamily="34" charset="0"/>
              </a:rPr>
              <a:t>Small business need to be flexible, secure, and agile, all while managing costs and resiliency. Most small businesses are looking for simple approaches to IT while looking to avoid large cash outlays on technology. Cloud-based technology offers a far more simple, secure, reliable and budget-friendly option. Cloud-based solutions also are inherently more resilient than on-site IT and they’re easier to deploy and manage. The recurring cost model helps optimize cash flow and keep the business running.</a:t>
            </a:r>
            <a:br>
              <a:rPr lang="en-US" sz="1200" dirty="0"/>
            </a:br>
            <a:r>
              <a:rPr lang="en-US" sz="1200" dirty="0">
                <a:solidFill>
                  <a:srgbClr val="FFFFFF"/>
                </a:solidFill>
                <a:latin typeface="CiscoSansTT ExtraLight"/>
                <a:ea typeface="ＭＳ Ｐゴシック" charset="0"/>
                <a:cs typeface="Calibri" panose="020F0502020204030204" pitchFamily="34" charset="0"/>
                <a:sym typeface="Arial"/>
              </a:rPr>
              <a:t> </a:t>
            </a:r>
          </a:p>
          <a:p>
            <a:pPr defTabSz="609570" fontAlgn="base">
              <a:spcBef>
                <a:spcPct val="0"/>
              </a:spcBef>
              <a:spcAft>
                <a:spcPct val="0"/>
              </a:spcAft>
            </a:pPr>
            <a:r>
              <a:rPr lang="en-US" sz="1200" dirty="0">
                <a:solidFill>
                  <a:srgbClr val="FFFFFF"/>
                </a:solidFill>
                <a:latin typeface="CiscoSansTT ExtraLight"/>
                <a:ea typeface="ＭＳ Ｐゴシック" charset="0"/>
                <a:cs typeface="Calibri" panose="020F0502020204030204" pitchFamily="34" charset="0"/>
                <a:sym typeface="Arial"/>
              </a:rPr>
              <a:t>Cisco cloud-based solutions are easy to set up and manage. </a:t>
            </a:r>
            <a:r>
              <a:rPr lang="en-US" sz="1200" dirty="0">
                <a:solidFill>
                  <a:srgbClr val="FFFFFF"/>
                </a:solidFill>
                <a:latin typeface="CiscoSansTT ExtraLight"/>
                <a:ea typeface="ＭＳ Ｐゴシック" charset="0"/>
                <a:cs typeface="Arial"/>
                <a:sym typeface="Arial"/>
              </a:rPr>
              <a:t>Small businesses get the peace of mind they need at a cost they can afford with Cisco® Designed cloud-based “always-on” business solutions.</a:t>
            </a:r>
          </a:p>
        </p:txBody>
      </p:sp>
      <p:sp>
        <p:nvSpPr>
          <p:cNvPr id="8" name="TextBox 7">
            <a:extLst>
              <a:ext uri="{FF2B5EF4-FFF2-40B4-BE49-F238E27FC236}">
                <a16:creationId xmlns:a16="http://schemas.microsoft.com/office/drawing/2014/main" id="{2BD7DF5B-CA53-C844-A989-AD296AA5B430}"/>
              </a:ext>
            </a:extLst>
          </p:cNvPr>
          <p:cNvSpPr txBox="1"/>
          <p:nvPr/>
        </p:nvSpPr>
        <p:spPr>
          <a:xfrm>
            <a:off x="1902866" y="2702407"/>
            <a:ext cx="8826421" cy="584775"/>
          </a:xfrm>
          <a:prstGeom prst="rect">
            <a:avLst/>
          </a:prstGeom>
          <a:noFill/>
        </p:spPr>
        <p:txBody>
          <a:bodyPr wrap="square" rtlCol="0" anchor="ctr">
            <a:spAutoFit/>
          </a:bodyPr>
          <a:lstStyle/>
          <a:p>
            <a:pPr lvl="0"/>
            <a:r>
              <a:rPr lang="en-US" sz="1600" dirty="0">
                <a:solidFill>
                  <a:srgbClr val="005073"/>
                </a:solidFill>
                <a:latin typeface="CiscoSansTT ExtraLight"/>
                <a:ea typeface="ＭＳ Ｐゴシック" charset="0"/>
                <a:cs typeface="Arial"/>
              </a:rPr>
              <a:t>Improve cash flow, productivity and resiliency with cloud technology that is available all day, every day, 365 days a year. </a:t>
            </a:r>
          </a:p>
        </p:txBody>
      </p:sp>
      <p:sp>
        <p:nvSpPr>
          <p:cNvPr id="38" name="TextBox 37">
            <a:extLst>
              <a:ext uri="{FF2B5EF4-FFF2-40B4-BE49-F238E27FC236}">
                <a16:creationId xmlns:a16="http://schemas.microsoft.com/office/drawing/2014/main" id="{172EB011-5076-B847-8C1C-5D1545FD7D64}"/>
              </a:ext>
            </a:extLst>
          </p:cNvPr>
          <p:cNvSpPr txBox="1"/>
          <p:nvPr/>
        </p:nvSpPr>
        <p:spPr>
          <a:xfrm>
            <a:off x="1902866" y="3412901"/>
            <a:ext cx="8826421" cy="584775"/>
          </a:xfrm>
          <a:prstGeom prst="rect">
            <a:avLst/>
          </a:prstGeom>
          <a:noFill/>
        </p:spPr>
        <p:txBody>
          <a:bodyPr wrap="square" rtlCol="0" anchor="ctr">
            <a:spAutoFit/>
          </a:bodyPr>
          <a:lstStyle/>
          <a:p>
            <a:pPr lvl="0"/>
            <a:r>
              <a:rPr lang="en-US" sz="1600" dirty="0">
                <a:solidFill>
                  <a:srgbClr val="005073"/>
                </a:solidFill>
                <a:latin typeface="CiscoSansTT ExtraLight"/>
                <a:ea typeface="ＭＳ Ｐゴシック" charset="0"/>
                <a:cs typeface="Arial"/>
              </a:rPr>
              <a:t>Manage networks from the cloud with application visibility, real-time web-based diagnostics, monitoring, and reporting.</a:t>
            </a:r>
          </a:p>
        </p:txBody>
      </p:sp>
      <p:sp>
        <p:nvSpPr>
          <p:cNvPr id="39" name="TextBox 38">
            <a:extLst>
              <a:ext uri="{FF2B5EF4-FFF2-40B4-BE49-F238E27FC236}">
                <a16:creationId xmlns:a16="http://schemas.microsoft.com/office/drawing/2014/main" id="{EA6FEC2D-931E-F148-8E2C-7EDF7B60F460}"/>
              </a:ext>
            </a:extLst>
          </p:cNvPr>
          <p:cNvSpPr txBox="1"/>
          <p:nvPr/>
        </p:nvSpPr>
        <p:spPr>
          <a:xfrm>
            <a:off x="1902866" y="4123395"/>
            <a:ext cx="8826421" cy="338554"/>
          </a:xfrm>
          <a:prstGeom prst="rect">
            <a:avLst/>
          </a:prstGeom>
          <a:noFill/>
        </p:spPr>
        <p:txBody>
          <a:bodyPr wrap="square" rtlCol="0" anchor="ctr">
            <a:spAutoFit/>
          </a:bodyPr>
          <a:lstStyle/>
          <a:p>
            <a:pPr lvl="0"/>
            <a:r>
              <a:rPr lang="en-US" sz="1600" dirty="0">
                <a:solidFill>
                  <a:srgbClr val="005073"/>
                </a:solidFill>
                <a:latin typeface="CiscoSansTT ExtraLight"/>
                <a:ea typeface="ＭＳ Ｐゴシック" charset="0"/>
                <a:cs typeface="Arial"/>
              </a:rPr>
              <a:t>Protect the business against both known and emerging threats with cloud-based security.</a:t>
            </a:r>
          </a:p>
        </p:txBody>
      </p:sp>
      <p:grpSp>
        <p:nvGrpSpPr>
          <p:cNvPr id="43" name="Group 42">
            <a:extLst>
              <a:ext uri="{FF2B5EF4-FFF2-40B4-BE49-F238E27FC236}">
                <a16:creationId xmlns:a16="http://schemas.microsoft.com/office/drawing/2014/main" id="{AC48D4EA-7F18-424F-B93D-82452E0EC162}"/>
              </a:ext>
            </a:extLst>
          </p:cNvPr>
          <p:cNvGrpSpPr>
            <a:grpSpLocks noChangeAspect="1"/>
          </p:cNvGrpSpPr>
          <p:nvPr/>
        </p:nvGrpSpPr>
        <p:grpSpPr>
          <a:xfrm>
            <a:off x="960623" y="2717389"/>
            <a:ext cx="549851" cy="562403"/>
            <a:chOff x="4170535" y="2985391"/>
            <a:chExt cx="656981" cy="671980"/>
          </a:xfrm>
        </p:grpSpPr>
        <p:sp>
          <p:nvSpPr>
            <p:cNvPr id="44" name="Oval 245">
              <a:extLst>
                <a:ext uri="{FF2B5EF4-FFF2-40B4-BE49-F238E27FC236}">
                  <a16:creationId xmlns:a16="http://schemas.microsoft.com/office/drawing/2014/main" id="{9A45E083-B4DB-DD4F-84CF-B35C5DF6E773}"/>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45" name="Freeform 246">
              <a:extLst>
                <a:ext uri="{FF2B5EF4-FFF2-40B4-BE49-F238E27FC236}">
                  <a16:creationId xmlns:a16="http://schemas.microsoft.com/office/drawing/2014/main" id="{A6078974-3CF7-554D-839E-78DA6AEB1801}"/>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46" name="Freeform 247">
              <a:extLst>
                <a:ext uri="{FF2B5EF4-FFF2-40B4-BE49-F238E27FC236}">
                  <a16:creationId xmlns:a16="http://schemas.microsoft.com/office/drawing/2014/main" id="{812FBD2A-DD60-854A-9D3D-1C2CA1961315}"/>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47" name="Freeform 248">
              <a:extLst>
                <a:ext uri="{FF2B5EF4-FFF2-40B4-BE49-F238E27FC236}">
                  <a16:creationId xmlns:a16="http://schemas.microsoft.com/office/drawing/2014/main" id="{CAF0A719-6FE1-6C4F-8561-F179BE9294ED}"/>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48" name="Freeform 249">
              <a:extLst>
                <a:ext uri="{FF2B5EF4-FFF2-40B4-BE49-F238E27FC236}">
                  <a16:creationId xmlns:a16="http://schemas.microsoft.com/office/drawing/2014/main" id="{5AE1BBB5-F27B-BC46-B328-0FEE150AB144}"/>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49" name="Freeform 250">
              <a:extLst>
                <a:ext uri="{FF2B5EF4-FFF2-40B4-BE49-F238E27FC236}">
                  <a16:creationId xmlns:a16="http://schemas.microsoft.com/office/drawing/2014/main" id="{524A849D-BC85-1D43-896B-FF996ADFD866}"/>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0" name="Freeform 251">
              <a:extLst>
                <a:ext uri="{FF2B5EF4-FFF2-40B4-BE49-F238E27FC236}">
                  <a16:creationId xmlns:a16="http://schemas.microsoft.com/office/drawing/2014/main" id="{1DA57F91-BD1B-0C42-BC87-69F2AB1F768C}"/>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1" name="Freeform 252">
              <a:extLst>
                <a:ext uri="{FF2B5EF4-FFF2-40B4-BE49-F238E27FC236}">
                  <a16:creationId xmlns:a16="http://schemas.microsoft.com/office/drawing/2014/main" id="{C57E7D31-4FD9-404B-9D3B-3A5D6F76A405}"/>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2" name="Freeform 253">
              <a:extLst>
                <a:ext uri="{FF2B5EF4-FFF2-40B4-BE49-F238E27FC236}">
                  <a16:creationId xmlns:a16="http://schemas.microsoft.com/office/drawing/2014/main" id="{AE81828E-EC48-6449-88AD-30BD4C1F5591}"/>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3" name="Freeform 254">
              <a:extLst>
                <a:ext uri="{FF2B5EF4-FFF2-40B4-BE49-F238E27FC236}">
                  <a16:creationId xmlns:a16="http://schemas.microsoft.com/office/drawing/2014/main" id="{D147222F-51EE-FA40-A2D3-FACAB65C2AD5}"/>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4" name="Freeform 255">
              <a:extLst>
                <a:ext uri="{FF2B5EF4-FFF2-40B4-BE49-F238E27FC236}">
                  <a16:creationId xmlns:a16="http://schemas.microsoft.com/office/drawing/2014/main" id="{2EAF3BB9-224A-BF47-8453-00C251B0E3AA}"/>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5" name="Freeform 256">
              <a:extLst>
                <a:ext uri="{FF2B5EF4-FFF2-40B4-BE49-F238E27FC236}">
                  <a16:creationId xmlns:a16="http://schemas.microsoft.com/office/drawing/2014/main" id="{7094B131-A856-664B-8AE3-949324AAFCD2}"/>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6" name="Freeform 257">
              <a:extLst>
                <a:ext uri="{FF2B5EF4-FFF2-40B4-BE49-F238E27FC236}">
                  <a16:creationId xmlns:a16="http://schemas.microsoft.com/office/drawing/2014/main" id="{61FB103D-0636-9C4E-BA15-A2EC27A5E521}"/>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7" name="Freeform 258">
              <a:extLst>
                <a:ext uri="{FF2B5EF4-FFF2-40B4-BE49-F238E27FC236}">
                  <a16:creationId xmlns:a16="http://schemas.microsoft.com/office/drawing/2014/main" id="{5DA57AA5-30FF-134E-BB7E-5B55A904B169}"/>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8" name="Freeform 259">
              <a:extLst>
                <a:ext uri="{FF2B5EF4-FFF2-40B4-BE49-F238E27FC236}">
                  <a16:creationId xmlns:a16="http://schemas.microsoft.com/office/drawing/2014/main" id="{646ECC9B-ADF1-FA49-B3D8-D31C5319C9BD}"/>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59" name="Freeform 260">
              <a:extLst>
                <a:ext uri="{FF2B5EF4-FFF2-40B4-BE49-F238E27FC236}">
                  <a16:creationId xmlns:a16="http://schemas.microsoft.com/office/drawing/2014/main" id="{B51D23DF-23A0-0A43-AE82-E9E6132DF57E}"/>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grpSp>
      <p:grpSp>
        <p:nvGrpSpPr>
          <p:cNvPr id="40" name="Group 39">
            <a:extLst>
              <a:ext uri="{FF2B5EF4-FFF2-40B4-BE49-F238E27FC236}">
                <a16:creationId xmlns:a16="http://schemas.microsoft.com/office/drawing/2014/main" id="{3B9F2049-5E7A-374C-94FA-E2A5EBB71346}"/>
              </a:ext>
            </a:extLst>
          </p:cNvPr>
          <p:cNvGrpSpPr>
            <a:grpSpLocks noChangeAspect="1"/>
          </p:cNvGrpSpPr>
          <p:nvPr/>
        </p:nvGrpSpPr>
        <p:grpSpPr>
          <a:xfrm>
            <a:off x="967453" y="3375094"/>
            <a:ext cx="549851" cy="562403"/>
            <a:chOff x="4170535" y="2985391"/>
            <a:chExt cx="656981" cy="671980"/>
          </a:xfrm>
        </p:grpSpPr>
        <p:sp>
          <p:nvSpPr>
            <p:cNvPr id="60" name="Oval 245">
              <a:extLst>
                <a:ext uri="{FF2B5EF4-FFF2-40B4-BE49-F238E27FC236}">
                  <a16:creationId xmlns:a16="http://schemas.microsoft.com/office/drawing/2014/main" id="{62EF49A2-4D8C-6D44-9184-38BC54F5561D}"/>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1" name="Freeform 246">
              <a:extLst>
                <a:ext uri="{FF2B5EF4-FFF2-40B4-BE49-F238E27FC236}">
                  <a16:creationId xmlns:a16="http://schemas.microsoft.com/office/drawing/2014/main" id="{A091A0E0-A669-4D41-8A28-AC3EB3490342}"/>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2" name="Freeform 247">
              <a:extLst>
                <a:ext uri="{FF2B5EF4-FFF2-40B4-BE49-F238E27FC236}">
                  <a16:creationId xmlns:a16="http://schemas.microsoft.com/office/drawing/2014/main" id="{99B2BAAC-4448-3B48-A75C-874A0AC55B07}"/>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3" name="Freeform 248">
              <a:extLst>
                <a:ext uri="{FF2B5EF4-FFF2-40B4-BE49-F238E27FC236}">
                  <a16:creationId xmlns:a16="http://schemas.microsoft.com/office/drawing/2014/main" id="{FF9CBAF7-A12B-5440-981B-1D99F9FF89B9}"/>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4" name="Freeform 249">
              <a:extLst>
                <a:ext uri="{FF2B5EF4-FFF2-40B4-BE49-F238E27FC236}">
                  <a16:creationId xmlns:a16="http://schemas.microsoft.com/office/drawing/2014/main" id="{F7F4DCB3-9DAD-1A42-8CF2-284C38EB1EED}"/>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5" name="Freeform 250">
              <a:extLst>
                <a:ext uri="{FF2B5EF4-FFF2-40B4-BE49-F238E27FC236}">
                  <a16:creationId xmlns:a16="http://schemas.microsoft.com/office/drawing/2014/main" id="{4008ACE2-8086-414F-BB4B-9E5D988B98A4}"/>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6" name="Freeform 251">
              <a:extLst>
                <a:ext uri="{FF2B5EF4-FFF2-40B4-BE49-F238E27FC236}">
                  <a16:creationId xmlns:a16="http://schemas.microsoft.com/office/drawing/2014/main" id="{A36CC16E-CA10-CE45-AA62-F9FE0F9908E0}"/>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7" name="Freeform 252">
              <a:extLst>
                <a:ext uri="{FF2B5EF4-FFF2-40B4-BE49-F238E27FC236}">
                  <a16:creationId xmlns:a16="http://schemas.microsoft.com/office/drawing/2014/main" id="{27738CB2-F0E0-F24E-8AC9-0618BF61354A}"/>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8" name="Freeform 253">
              <a:extLst>
                <a:ext uri="{FF2B5EF4-FFF2-40B4-BE49-F238E27FC236}">
                  <a16:creationId xmlns:a16="http://schemas.microsoft.com/office/drawing/2014/main" id="{9F1DD59C-BB7B-C84F-8493-9F747F13E97C}"/>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69" name="Freeform 254">
              <a:extLst>
                <a:ext uri="{FF2B5EF4-FFF2-40B4-BE49-F238E27FC236}">
                  <a16:creationId xmlns:a16="http://schemas.microsoft.com/office/drawing/2014/main" id="{F43B70B2-FB99-1146-8298-05A0A25B8315}"/>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0" name="Freeform 255">
              <a:extLst>
                <a:ext uri="{FF2B5EF4-FFF2-40B4-BE49-F238E27FC236}">
                  <a16:creationId xmlns:a16="http://schemas.microsoft.com/office/drawing/2014/main" id="{1DEBEE69-6E1E-6B45-BBF7-A4BF3203B548}"/>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1" name="Freeform 256">
              <a:extLst>
                <a:ext uri="{FF2B5EF4-FFF2-40B4-BE49-F238E27FC236}">
                  <a16:creationId xmlns:a16="http://schemas.microsoft.com/office/drawing/2014/main" id="{4D3AD31E-3C26-0A4D-930E-5EC2EE50D7BA}"/>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2" name="Freeform 257">
              <a:extLst>
                <a:ext uri="{FF2B5EF4-FFF2-40B4-BE49-F238E27FC236}">
                  <a16:creationId xmlns:a16="http://schemas.microsoft.com/office/drawing/2014/main" id="{4C7ED413-D8FA-A443-A8A9-52205C70CD27}"/>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3" name="Freeform 258">
              <a:extLst>
                <a:ext uri="{FF2B5EF4-FFF2-40B4-BE49-F238E27FC236}">
                  <a16:creationId xmlns:a16="http://schemas.microsoft.com/office/drawing/2014/main" id="{865B32D8-0AF5-2F43-AAAD-6D58B6CFF9F7}"/>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4" name="Freeform 259">
              <a:extLst>
                <a:ext uri="{FF2B5EF4-FFF2-40B4-BE49-F238E27FC236}">
                  <a16:creationId xmlns:a16="http://schemas.microsoft.com/office/drawing/2014/main" id="{1EAA8EAB-132C-D54E-B1B2-0575E1617ABC}"/>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5" name="Freeform 260">
              <a:extLst>
                <a:ext uri="{FF2B5EF4-FFF2-40B4-BE49-F238E27FC236}">
                  <a16:creationId xmlns:a16="http://schemas.microsoft.com/office/drawing/2014/main" id="{C77534AB-683C-5F4D-A5EE-C3F9B7E9A45C}"/>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grpSp>
      <p:grpSp>
        <p:nvGrpSpPr>
          <p:cNvPr id="76" name="Group 75">
            <a:extLst>
              <a:ext uri="{FF2B5EF4-FFF2-40B4-BE49-F238E27FC236}">
                <a16:creationId xmlns:a16="http://schemas.microsoft.com/office/drawing/2014/main" id="{C093380D-8A83-554B-87B0-E30BB4E3A39F}"/>
              </a:ext>
            </a:extLst>
          </p:cNvPr>
          <p:cNvGrpSpPr>
            <a:grpSpLocks noChangeAspect="1"/>
          </p:cNvGrpSpPr>
          <p:nvPr/>
        </p:nvGrpSpPr>
        <p:grpSpPr>
          <a:xfrm>
            <a:off x="974285" y="4032799"/>
            <a:ext cx="549851" cy="562403"/>
            <a:chOff x="4170535" y="2985391"/>
            <a:chExt cx="656981" cy="671980"/>
          </a:xfrm>
        </p:grpSpPr>
        <p:sp>
          <p:nvSpPr>
            <p:cNvPr id="77" name="Oval 245">
              <a:extLst>
                <a:ext uri="{FF2B5EF4-FFF2-40B4-BE49-F238E27FC236}">
                  <a16:creationId xmlns:a16="http://schemas.microsoft.com/office/drawing/2014/main" id="{039A8A83-BAA8-2344-B6A6-830D269BF0C9}"/>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8" name="Freeform 246">
              <a:extLst>
                <a:ext uri="{FF2B5EF4-FFF2-40B4-BE49-F238E27FC236}">
                  <a16:creationId xmlns:a16="http://schemas.microsoft.com/office/drawing/2014/main" id="{800E0309-9112-2E48-8DA7-FA10DA97005D}"/>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79" name="Freeform 247">
              <a:extLst>
                <a:ext uri="{FF2B5EF4-FFF2-40B4-BE49-F238E27FC236}">
                  <a16:creationId xmlns:a16="http://schemas.microsoft.com/office/drawing/2014/main" id="{4263ADAB-3533-9D48-BA26-4B916E238CF3}"/>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0" name="Freeform 248">
              <a:extLst>
                <a:ext uri="{FF2B5EF4-FFF2-40B4-BE49-F238E27FC236}">
                  <a16:creationId xmlns:a16="http://schemas.microsoft.com/office/drawing/2014/main" id="{789CA9B4-8FA1-4A46-B696-79EB7D9D6C88}"/>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1" name="Freeform 249">
              <a:extLst>
                <a:ext uri="{FF2B5EF4-FFF2-40B4-BE49-F238E27FC236}">
                  <a16:creationId xmlns:a16="http://schemas.microsoft.com/office/drawing/2014/main" id="{CEF85DB8-2DB1-4C48-BB4B-A6EE0A6ADC85}"/>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2" name="Freeform 250">
              <a:extLst>
                <a:ext uri="{FF2B5EF4-FFF2-40B4-BE49-F238E27FC236}">
                  <a16:creationId xmlns:a16="http://schemas.microsoft.com/office/drawing/2014/main" id="{2C9FAF85-6217-6B49-92A6-0A3F4E280EB5}"/>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3" name="Freeform 251">
              <a:extLst>
                <a:ext uri="{FF2B5EF4-FFF2-40B4-BE49-F238E27FC236}">
                  <a16:creationId xmlns:a16="http://schemas.microsoft.com/office/drawing/2014/main" id="{FE2C7F2B-E408-2840-BB6E-1CD852FFCE83}"/>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4" name="Freeform 252">
              <a:extLst>
                <a:ext uri="{FF2B5EF4-FFF2-40B4-BE49-F238E27FC236}">
                  <a16:creationId xmlns:a16="http://schemas.microsoft.com/office/drawing/2014/main" id="{BB0D6D41-A4D5-5E45-8218-4D1453423479}"/>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5" name="Freeform 253">
              <a:extLst>
                <a:ext uri="{FF2B5EF4-FFF2-40B4-BE49-F238E27FC236}">
                  <a16:creationId xmlns:a16="http://schemas.microsoft.com/office/drawing/2014/main" id="{E23FEB0A-D33D-4F49-ADFD-01E139028CE5}"/>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6" name="Freeform 254">
              <a:extLst>
                <a:ext uri="{FF2B5EF4-FFF2-40B4-BE49-F238E27FC236}">
                  <a16:creationId xmlns:a16="http://schemas.microsoft.com/office/drawing/2014/main" id="{52FBC7E5-6103-F541-89F0-89A2AEDA4267}"/>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7" name="Freeform 255">
              <a:extLst>
                <a:ext uri="{FF2B5EF4-FFF2-40B4-BE49-F238E27FC236}">
                  <a16:creationId xmlns:a16="http://schemas.microsoft.com/office/drawing/2014/main" id="{F18100C3-EB12-C147-B391-1EB124B6390A}"/>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8" name="Freeform 256">
              <a:extLst>
                <a:ext uri="{FF2B5EF4-FFF2-40B4-BE49-F238E27FC236}">
                  <a16:creationId xmlns:a16="http://schemas.microsoft.com/office/drawing/2014/main" id="{D20137B4-DC14-0441-B4F4-8396DB78901C}"/>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89" name="Freeform 257">
              <a:extLst>
                <a:ext uri="{FF2B5EF4-FFF2-40B4-BE49-F238E27FC236}">
                  <a16:creationId xmlns:a16="http://schemas.microsoft.com/office/drawing/2014/main" id="{EEF09508-CDAF-C641-B484-D03FD76FF328}"/>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90" name="Freeform 258">
              <a:extLst>
                <a:ext uri="{FF2B5EF4-FFF2-40B4-BE49-F238E27FC236}">
                  <a16:creationId xmlns:a16="http://schemas.microsoft.com/office/drawing/2014/main" id="{F112DE0C-A0EE-DE46-BABB-BA201AFB0BE4}"/>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91" name="Freeform 259">
              <a:extLst>
                <a:ext uri="{FF2B5EF4-FFF2-40B4-BE49-F238E27FC236}">
                  <a16:creationId xmlns:a16="http://schemas.microsoft.com/office/drawing/2014/main" id="{23826015-EE3E-544A-B0C2-5CD74A4D2552}"/>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92" name="Freeform 260">
              <a:extLst>
                <a:ext uri="{FF2B5EF4-FFF2-40B4-BE49-F238E27FC236}">
                  <a16:creationId xmlns:a16="http://schemas.microsoft.com/office/drawing/2014/main" id="{778F5C50-91C8-6D4B-92A1-A04C1C2DAB89}"/>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grpSp>
      <p:sp>
        <p:nvSpPr>
          <p:cNvPr id="94" name="TextBox 93">
            <a:extLst>
              <a:ext uri="{FF2B5EF4-FFF2-40B4-BE49-F238E27FC236}">
                <a16:creationId xmlns:a16="http://schemas.microsoft.com/office/drawing/2014/main" id="{756235FB-B5F9-9F46-A811-1AC75A93B75A}"/>
              </a:ext>
            </a:extLst>
          </p:cNvPr>
          <p:cNvSpPr txBox="1"/>
          <p:nvPr/>
        </p:nvSpPr>
        <p:spPr>
          <a:xfrm>
            <a:off x="1902866" y="4587668"/>
            <a:ext cx="8649697" cy="605102"/>
          </a:xfrm>
          <a:prstGeom prst="rect">
            <a:avLst/>
          </a:prstGeom>
          <a:noFill/>
        </p:spPr>
        <p:txBody>
          <a:bodyPr wrap="square" rtlCol="0" anchor="ctr">
            <a:spAutoFit/>
          </a:bodyPr>
          <a:lstStyle/>
          <a:p>
            <a:pPr defTabSz="609570" fontAlgn="base">
              <a:lnSpc>
                <a:spcPct val="107000"/>
              </a:lnSpc>
              <a:spcAft>
                <a:spcPts val="800"/>
              </a:spcAft>
            </a:pPr>
            <a:r>
              <a:rPr lang="en-US" sz="1600" dirty="0">
                <a:solidFill>
                  <a:srgbClr val="005073"/>
                </a:solidFill>
                <a:latin typeface="CiscoSansTT ExtraLight"/>
                <a:ea typeface="ＭＳ Ｐゴシック" charset="0"/>
                <a:cs typeface="Arial"/>
              </a:rPr>
              <a:t>Streamline remote teamwork with secure, easy-to-use video conferencing, messaging, and whiteboarding tools.</a:t>
            </a:r>
            <a:endParaRPr lang="en-US" sz="1600" dirty="0">
              <a:solidFill>
                <a:srgbClr val="005073"/>
              </a:solidFill>
              <a:latin typeface="CiscoSansTT ExtraLight"/>
              <a:ea typeface="ＭＳ Ｐゴシック" charset="0"/>
              <a:cs typeface="Arial"/>
              <a:sym typeface="Arial"/>
            </a:endParaRPr>
          </a:p>
        </p:txBody>
      </p:sp>
      <p:grpSp>
        <p:nvGrpSpPr>
          <p:cNvPr id="98" name="Group 97">
            <a:extLst>
              <a:ext uri="{FF2B5EF4-FFF2-40B4-BE49-F238E27FC236}">
                <a16:creationId xmlns:a16="http://schemas.microsoft.com/office/drawing/2014/main" id="{045DE4AE-DD92-9747-91F0-CC9516E2E5D6}"/>
              </a:ext>
            </a:extLst>
          </p:cNvPr>
          <p:cNvGrpSpPr>
            <a:grpSpLocks noChangeAspect="1"/>
          </p:cNvGrpSpPr>
          <p:nvPr/>
        </p:nvGrpSpPr>
        <p:grpSpPr>
          <a:xfrm>
            <a:off x="953793" y="4690504"/>
            <a:ext cx="549851" cy="562403"/>
            <a:chOff x="4170535" y="2985391"/>
            <a:chExt cx="656981" cy="671980"/>
          </a:xfrm>
        </p:grpSpPr>
        <p:sp>
          <p:nvSpPr>
            <p:cNvPr id="99" name="Oval 245">
              <a:extLst>
                <a:ext uri="{FF2B5EF4-FFF2-40B4-BE49-F238E27FC236}">
                  <a16:creationId xmlns:a16="http://schemas.microsoft.com/office/drawing/2014/main" id="{B9A0B925-692E-4F45-A1BC-EB94144F5A35}"/>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0" name="Freeform 246">
              <a:extLst>
                <a:ext uri="{FF2B5EF4-FFF2-40B4-BE49-F238E27FC236}">
                  <a16:creationId xmlns:a16="http://schemas.microsoft.com/office/drawing/2014/main" id="{4683A1C4-913B-AB40-B41E-B142F158426C}"/>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1" name="Freeform 247">
              <a:extLst>
                <a:ext uri="{FF2B5EF4-FFF2-40B4-BE49-F238E27FC236}">
                  <a16:creationId xmlns:a16="http://schemas.microsoft.com/office/drawing/2014/main" id="{368E5297-E8FD-EE4D-A460-741E19FC22D0}"/>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2" name="Freeform 248">
              <a:extLst>
                <a:ext uri="{FF2B5EF4-FFF2-40B4-BE49-F238E27FC236}">
                  <a16:creationId xmlns:a16="http://schemas.microsoft.com/office/drawing/2014/main" id="{01ACCB3A-4E04-AF4F-B26D-1E523730AA28}"/>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3" name="Freeform 249">
              <a:extLst>
                <a:ext uri="{FF2B5EF4-FFF2-40B4-BE49-F238E27FC236}">
                  <a16:creationId xmlns:a16="http://schemas.microsoft.com/office/drawing/2014/main" id="{CD20E838-961F-314B-B96C-8A194F28F8DD}"/>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4" name="Freeform 250">
              <a:extLst>
                <a:ext uri="{FF2B5EF4-FFF2-40B4-BE49-F238E27FC236}">
                  <a16:creationId xmlns:a16="http://schemas.microsoft.com/office/drawing/2014/main" id="{5793A7B3-E209-F640-BB90-551FCB3E4553}"/>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5" name="Freeform 251">
              <a:extLst>
                <a:ext uri="{FF2B5EF4-FFF2-40B4-BE49-F238E27FC236}">
                  <a16:creationId xmlns:a16="http://schemas.microsoft.com/office/drawing/2014/main" id="{0F065F54-3A5D-3E43-97EF-8AE059E51D9B}"/>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6" name="Freeform 252">
              <a:extLst>
                <a:ext uri="{FF2B5EF4-FFF2-40B4-BE49-F238E27FC236}">
                  <a16:creationId xmlns:a16="http://schemas.microsoft.com/office/drawing/2014/main" id="{A2AE571B-F170-CD46-B2F0-87FD6AF914E8}"/>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7" name="Freeform 253">
              <a:extLst>
                <a:ext uri="{FF2B5EF4-FFF2-40B4-BE49-F238E27FC236}">
                  <a16:creationId xmlns:a16="http://schemas.microsoft.com/office/drawing/2014/main" id="{15E054D1-E4E4-3B4E-B6A1-8F722DBE1E0A}"/>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8" name="Freeform 254">
              <a:extLst>
                <a:ext uri="{FF2B5EF4-FFF2-40B4-BE49-F238E27FC236}">
                  <a16:creationId xmlns:a16="http://schemas.microsoft.com/office/drawing/2014/main" id="{C811F99B-78CC-224C-9045-38BE80790289}"/>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09" name="Freeform 255">
              <a:extLst>
                <a:ext uri="{FF2B5EF4-FFF2-40B4-BE49-F238E27FC236}">
                  <a16:creationId xmlns:a16="http://schemas.microsoft.com/office/drawing/2014/main" id="{1F6B0308-45EF-884D-A75A-BC90D17E0CB1}"/>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0" name="Freeform 256">
              <a:extLst>
                <a:ext uri="{FF2B5EF4-FFF2-40B4-BE49-F238E27FC236}">
                  <a16:creationId xmlns:a16="http://schemas.microsoft.com/office/drawing/2014/main" id="{696FB91E-28EF-1D4B-8E9B-B9613102AB90}"/>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1" name="Freeform 257">
              <a:extLst>
                <a:ext uri="{FF2B5EF4-FFF2-40B4-BE49-F238E27FC236}">
                  <a16:creationId xmlns:a16="http://schemas.microsoft.com/office/drawing/2014/main" id="{93A1F1E3-A1C0-7F41-BC50-4D86D5D43DC9}"/>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2" name="Freeform 258">
              <a:extLst>
                <a:ext uri="{FF2B5EF4-FFF2-40B4-BE49-F238E27FC236}">
                  <a16:creationId xmlns:a16="http://schemas.microsoft.com/office/drawing/2014/main" id="{FA124902-EC67-4245-9C1A-63C1EE5EBAEC}"/>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3" name="Freeform 259">
              <a:extLst>
                <a:ext uri="{FF2B5EF4-FFF2-40B4-BE49-F238E27FC236}">
                  <a16:creationId xmlns:a16="http://schemas.microsoft.com/office/drawing/2014/main" id="{4AD55B39-ACD0-F54B-9DCF-9854E8FF0C31}"/>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4" name="Freeform 260">
              <a:extLst>
                <a:ext uri="{FF2B5EF4-FFF2-40B4-BE49-F238E27FC236}">
                  <a16:creationId xmlns:a16="http://schemas.microsoft.com/office/drawing/2014/main" id="{DCF24A41-7183-794C-B3AC-0E00E9745F05}"/>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grpSp>
      <p:grpSp>
        <p:nvGrpSpPr>
          <p:cNvPr id="115" name="Group 114">
            <a:extLst>
              <a:ext uri="{FF2B5EF4-FFF2-40B4-BE49-F238E27FC236}">
                <a16:creationId xmlns:a16="http://schemas.microsoft.com/office/drawing/2014/main" id="{64F4EDFA-86E5-1E44-9F45-E556E4CD5D39}"/>
              </a:ext>
            </a:extLst>
          </p:cNvPr>
          <p:cNvGrpSpPr>
            <a:grpSpLocks noChangeAspect="1"/>
          </p:cNvGrpSpPr>
          <p:nvPr/>
        </p:nvGrpSpPr>
        <p:grpSpPr>
          <a:xfrm>
            <a:off x="946963" y="5348209"/>
            <a:ext cx="549851" cy="562403"/>
            <a:chOff x="4170535" y="2985391"/>
            <a:chExt cx="656981" cy="671980"/>
          </a:xfrm>
        </p:grpSpPr>
        <p:sp>
          <p:nvSpPr>
            <p:cNvPr id="116" name="Oval 245">
              <a:extLst>
                <a:ext uri="{FF2B5EF4-FFF2-40B4-BE49-F238E27FC236}">
                  <a16:creationId xmlns:a16="http://schemas.microsoft.com/office/drawing/2014/main" id="{046AE0B5-5F3B-4C48-8B0C-CD856999633D}"/>
                </a:ext>
              </a:extLst>
            </p:cNvPr>
            <p:cNvSpPr>
              <a:spLocks noChangeArrowheads="1"/>
            </p:cNvSpPr>
            <p:nvPr/>
          </p:nvSpPr>
          <p:spPr bwMode="auto">
            <a:xfrm>
              <a:off x="4170535" y="3006391"/>
              <a:ext cx="647980" cy="650980"/>
            </a:xfrm>
            <a:prstGeom prst="ellipse">
              <a:avLst/>
            </a:pr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7" name="Freeform 246">
              <a:extLst>
                <a:ext uri="{FF2B5EF4-FFF2-40B4-BE49-F238E27FC236}">
                  <a16:creationId xmlns:a16="http://schemas.microsoft.com/office/drawing/2014/main" id="{789B5CBF-6D0A-D841-BF32-053473FEB211}"/>
                </a:ext>
              </a:extLst>
            </p:cNvPr>
            <p:cNvSpPr>
              <a:spLocks/>
            </p:cNvSpPr>
            <p:nvPr/>
          </p:nvSpPr>
          <p:spPr bwMode="auto">
            <a:xfrm>
              <a:off x="4640521" y="3165386"/>
              <a:ext cx="179995" cy="455986"/>
            </a:xfrm>
            <a:custGeom>
              <a:avLst/>
              <a:gdLst>
                <a:gd name="T0" fmla="*/ 56 w 76"/>
                <a:gd name="T1" fmla="*/ 0 h 193"/>
                <a:gd name="T2" fmla="*/ 56 w 76"/>
                <a:gd name="T3" fmla="*/ 0 h 193"/>
                <a:gd name="T4" fmla="*/ 75 w 76"/>
                <a:gd name="T5" fmla="*/ 71 h 193"/>
                <a:gd name="T6" fmla="*/ 0 w 76"/>
                <a:gd name="T7" fmla="*/ 193 h 193"/>
                <a:gd name="T8" fmla="*/ 76 w 76"/>
                <a:gd name="T9" fmla="*/ 70 h 193"/>
                <a:gd name="T10" fmla="*/ 56 w 76"/>
                <a:gd name="T11" fmla="*/ 0 h 193"/>
              </a:gdLst>
              <a:ahLst/>
              <a:cxnLst>
                <a:cxn ang="0">
                  <a:pos x="T0" y="T1"/>
                </a:cxn>
                <a:cxn ang="0">
                  <a:pos x="T2" y="T3"/>
                </a:cxn>
                <a:cxn ang="0">
                  <a:pos x="T4" y="T5"/>
                </a:cxn>
                <a:cxn ang="0">
                  <a:pos x="T6" y="T7"/>
                </a:cxn>
                <a:cxn ang="0">
                  <a:pos x="T8" y="T9"/>
                </a:cxn>
                <a:cxn ang="0">
                  <a:pos x="T10" y="T11"/>
                </a:cxn>
              </a:cxnLst>
              <a:rect l="0" t="0" r="r" b="b"/>
              <a:pathLst>
                <a:path w="76" h="193">
                  <a:moveTo>
                    <a:pt x="56" y="0"/>
                  </a:moveTo>
                  <a:cubicBezTo>
                    <a:pt x="56" y="0"/>
                    <a:pt x="56" y="0"/>
                    <a:pt x="56" y="0"/>
                  </a:cubicBezTo>
                  <a:cubicBezTo>
                    <a:pt x="68" y="21"/>
                    <a:pt x="75" y="45"/>
                    <a:pt x="75" y="71"/>
                  </a:cubicBezTo>
                  <a:cubicBezTo>
                    <a:pt x="75" y="124"/>
                    <a:pt x="45" y="170"/>
                    <a:pt x="0" y="193"/>
                  </a:cubicBezTo>
                  <a:cubicBezTo>
                    <a:pt x="45" y="170"/>
                    <a:pt x="76" y="124"/>
                    <a:pt x="76" y="70"/>
                  </a:cubicBezTo>
                  <a:cubicBezTo>
                    <a:pt x="76" y="44"/>
                    <a:pt x="69" y="20"/>
                    <a:pt x="56" y="0"/>
                  </a:cubicBezTo>
                </a:path>
              </a:pathLst>
            </a:custGeom>
            <a:solidFill>
              <a:srgbClr val="A7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8" name="Freeform 247">
              <a:extLst>
                <a:ext uri="{FF2B5EF4-FFF2-40B4-BE49-F238E27FC236}">
                  <a16:creationId xmlns:a16="http://schemas.microsoft.com/office/drawing/2014/main" id="{837AF11E-C107-5648-AFD7-F8D65640ED1F}"/>
                </a:ext>
              </a:extLst>
            </p:cNvPr>
            <p:cNvSpPr>
              <a:spLocks/>
            </p:cNvSpPr>
            <p:nvPr/>
          </p:nvSpPr>
          <p:spPr bwMode="auto">
            <a:xfrm>
              <a:off x="4440527" y="3165386"/>
              <a:ext cx="377988" cy="488985"/>
            </a:xfrm>
            <a:custGeom>
              <a:avLst/>
              <a:gdLst>
                <a:gd name="T0" fmla="*/ 141 w 160"/>
                <a:gd name="T1" fmla="*/ 0 h 207"/>
                <a:gd name="T2" fmla="*/ 47 w 160"/>
                <a:gd name="T3" fmla="*/ 141 h 207"/>
                <a:gd name="T4" fmla="*/ 47 w 160"/>
                <a:gd name="T5" fmla="*/ 141 h 207"/>
                <a:gd name="T6" fmla="*/ 47 w 160"/>
                <a:gd name="T7" fmla="*/ 141 h 207"/>
                <a:gd name="T8" fmla="*/ 47 w 160"/>
                <a:gd name="T9" fmla="*/ 141 h 207"/>
                <a:gd name="T10" fmla="*/ 47 w 160"/>
                <a:gd name="T11" fmla="*/ 141 h 207"/>
                <a:gd name="T12" fmla="*/ 47 w 160"/>
                <a:gd name="T13" fmla="*/ 141 h 207"/>
                <a:gd name="T14" fmla="*/ 47 w 160"/>
                <a:gd name="T15" fmla="*/ 142 h 207"/>
                <a:gd name="T16" fmla="*/ 47 w 160"/>
                <a:gd name="T17" fmla="*/ 142 h 207"/>
                <a:gd name="T18" fmla="*/ 47 w 160"/>
                <a:gd name="T19" fmla="*/ 142 h 207"/>
                <a:gd name="T20" fmla="*/ 47 w 160"/>
                <a:gd name="T21" fmla="*/ 142 h 207"/>
                <a:gd name="T22" fmla="*/ 47 w 160"/>
                <a:gd name="T23" fmla="*/ 142 h 207"/>
                <a:gd name="T24" fmla="*/ 46 w 160"/>
                <a:gd name="T25" fmla="*/ 142 h 207"/>
                <a:gd name="T26" fmla="*/ 46 w 160"/>
                <a:gd name="T27" fmla="*/ 142 h 207"/>
                <a:gd name="T28" fmla="*/ 46 w 160"/>
                <a:gd name="T29" fmla="*/ 142 h 207"/>
                <a:gd name="T30" fmla="*/ 46 w 160"/>
                <a:gd name="T31" fmla="*/ 142 h 207"/>
                <a:gd name="T32" fmla="*/ 46 w 160"/>
                <a:gd name="T33" fmla="*/ 142 h 207"/>
                <a:gd name="T34" fmla="*/ 46 w 160"/>
                <a:gd name="T35" fmla="*/ 143 h 207"/>
                <a:gd name="T36" fmla="*/ 46 w 160"/>
                <a:gd name="T37" fmla="*/ 143 h 207"/>
                <a:gd name="T38" fmla="*/ 34 w 160"/>
                <a:gd name="T39" fmla="*/ 152 h 207"/>
                <a:gd name="T40" fmla="*/ 20 w 160"/>
                <a:gd name="T41" fmla="*/ 156 h 207"/>
                <a:gd name="T42" fmla="*/ 20 w 160"/>
                <a:gd name="T43" fmla="*/ 156 h 207"/>
                <a:gd name="T44" fmla="*/ 20 w 160"/>
                <a:gd name="T45" fmla="*/ 156 h 207"/>
                <a:gd name="T46" fmla="*/ 5 w 160"/>
                <a:gd name="T47" fmla="*/ 152 h 207"/>
                <a:gd name="T48" fmla="*/ 0 w 160"/>
                <a:gd name="T49" fmla="*/ 149 h 207"/>
                <a:gd name="T50" fmla="*/ 38 w 160"/>
                <a:gd name="T51" fmla="*/ 207 h 207"/>
                <a:gd name="T52" fmla="*/ 85 w 160"/>
                <a:gd name="T53" fmla="*/ 193 h 207"/>
                <a:gd name="T54" fmla="*/ 160 w 160"/>
                <a:gd name="T55" fmla="*/ 71 h 207"/>
                <a:gd name="T56" fmla="*/ 141 w 160"/>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07">
                  <a:moveTo>
                    <a:pt x="141" y="0"/>
                  </a:move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1"/>
                  </a:cubicBezTo>
                  <a:cubicBezTo>
                    <a:pt x="47" y="141"/>
                    <a:pt x="47" y="141"/>
                    <a:pt x="47" y="142"/>
                  </a:cubicBezTo>
                  <a:cubicBezTo>
                    <a:pt x="47" y="142"/>
                    <a:pt x="47" y="142"/>
                    <a:pt x="47" y="142"/>
                  </a:cubicBezTo>
                  <a:cubicBezTo>
                    <a:pt x="47" y="142"/>
                    <a:pt x="47" y="142"/>
                    <a:pt x="47" y="142"/>
                  </a:cubicBezTo>
                  <a:cubicBezTo>
                    <a:pt x="47" y="142"/>
                    <a:pt x="47" y="142"/>
                    <a:pt x="47" y="142"/>
                  </a:cubicBezTo>
                  <a:cubicBezTo>
                    <a:pt x="47" y="142"/>
                    <a:pt x="47" y="142"/>
                    <a:pt x="47" y="142"/>
                  </a:cubicBezTo>
                  <a:cubicBezTo>
                    <a:pt x="47" y="142"/>
                    <a:pt x="46" y="142"/>
                    <a:pt x="46" y="142"/>
                  </a:cubicBezTo>
                  <a:cubicBezTo>
                    <a:pt x="46" y="142"/>
                    <a:pt x="46" y="142"/>
                    <a:pt x="46" y="142"/>
                  </a:cubicBezTo>
                  <a:cubicBezTo>
                    <a:pt x="46" y="142"/>
                    <a:pt x="46" y="142"/>
                    <a:pt x="46" y="142"/>
                  </a:cubicBezTo>
                  <a:cubicBezTo>
                    <a:pt x="46" y="142"/>
                    <a:pt x="46" y="142"/>
                    <a:pt x="46" y="142"/>
                  </a:cubicBezTo>
                  <a:cubicBezTo>
                    <a:pt x="46" y="142"/>
                    <a:pt x="46" y="142"/>
                    <a:pt x="46" y="142"/>
                  </a:cubicBezTo>
                  <a:cubicBezTo>
                    <a:pt x="46" y="143"/>
                    <a:pt x="46" y="143"/>
                    <a:pt x="46" y="143"/>
                  </a:cubicBezTo>
                  <a:cubicBezTo>
                    <a:pt x="46" y="143"/>
                    <a:pt x="46" y="143"/>
                    <a:pt x="46" y="143"/>
                  </a:cubicBezTo>
                  <a:cubicBezTo>
                    <a:pt x="43" y="147"/>
                    <a:pt x="39" y="150"/>
                    <a:pt x="34" y="152"/>
                  </a:cubicBezTo>
                  <a:cubicBezTo>
                    <a:pt x="30" y="154"/>
                    <a:pt x="25" y="156"/>
                    <a:pt x="20" y="156"/>
                  </a:cubicBezTo>
                  <a:cubicBezTo>
                    <a:pt x="20" y="156"/>
                    <a:pt x="20" y="156"/>
                    <a:pt x="20" y="156"/>
                  </a:cubicBezTo>
                  <a:cubicBezTo>
                    <a:pt x="20" y="156"/>
                    <a:pt x="20" y="156"/>
                    <a:pt x="20" y="156"/>
                  </a:cubicBezTo>
                  <a:cubicBezTo>
                    <a:pt x="15" y="156"/>
                    <a:pt x="10" y="154"/>
                    <a:pt x="5" y="152"/>
                  </a:cubicBezTo>
                  <a:cubicBezTo>
                    <a:pt x="4" y="151"/>
                    <a:pt x="2" y="150"/>
                    <a:pt x="0" y="149"/>
                  </a:cubicBezTo>
                  <a:cubicBezTo>
                    <a:pt x="38" y="207"/>
                    <a:pt x="38" y="207"/>
                    <a:pt x="38" y="207"/>
                  </a:cubicBezTo>
                  <a:cubicBezTo>
                    <a:pt x="55" y="205"/>
                    <a:pt x="71" y="200"/>
                    <a:pt x="85" y="193"/>
                  </a:cubicBezTo>
                  <a:cubicBezTo>
                    <a:pt x="130" y="170"/>
                    <a:pt x="160" y="124"/>
                    <a:pt x="160" y="71"/>
                  </a:cubicBezTo>
                  <a:cubicBezTo>
                    <a:pt x="160" y="45"/>
                    <a:pt x="153" y="21"/>
                    <a:pt x="141" y="0"/>
                  </a:cubicBezTo>
                </a:path>
              </a:pathLst>
            </a:custGeom>
            <a:solidFill>
              <a:srgbClr val="003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19" name="Freeform 248">
              <a:extLst>
                <a:ext uri="{FF2B5EF4-FFF2-40B4-BE49-F238E27FC236}">
                  <a16:creationId xmlns:a16="http://schemas.microsoft.com/office/drawing/2014/main" id="{3272CFFE-2C01-174C-9A9F-D775A1A8EFF0}"/>
                </a:ext>
              </a:extLst>
            </p:cNvPr>
            <p:cNvSpPr>
              <a:spLocks/>
            </p:cNvSpPr>
            <p:nvPr/>
          </p:nvSpPr>
          <p:spPr bwMode="auto">
            <a:xfrm>
              <a:off x="4257533" y="2985391"/>
              <a:ext cx="569983" cy="548983"/>
            </a:xfrm>
            <a:custGeom>
              <a:avLst/>
              <a:gdLst>
                <a:gd name="T0" fmla="*/ 222 w 241"/>
                <a:gd name="T1" fmla="*/ 11 h 232"/>
                <a:gd name="T2" fmla="*/ 175 w 241"/>
                <a:gd name="T3" fmla="*/ 20 h 232"/>
                <a:gd name="T4" fmla="*/ 97 w 241"/>
                <a:gd name="T5" fmla="*/ 138 h 232"/>
                <a:gd name="T6" fmla="*/ 65 w 241"/>
                <a:gd name="T7" fmla="*/ 91 h 232"/>
                <a:gd name="T8" fmla="*/ 19 w 241"/>
                <a:gd name="T9" fmla="*/ 82 h 232"/>
                <a:gd name="T10" fmla="*/ 10 w 241"/>
                <a:gd name="T11" fmla="*/ 128 h 232"/>
                <a:gd name="T12" fmla="*/ 69 w 241"/>
                <a:gd name="T13" fmla="*/ 217 h 232"/>
                <a:gd name="T14" fmla="*/ 83 w 241"/>
                <a:gd name="T15" fmla="*/ 228 h 232"/>
                <a:gd name="T16" fmla="*/ 95 w 241"/>
                <a:gd name="T17" fmla="*/ 231 h 232"/>
                <a:gd name="T18" fmla="*/ 95 w 241"/>
                <a:gd name="T19" fmla="*/ 231 h 232"/>
                <a:gd name="T20" fmla="*/ 96 w 241"/>
                <a:gd name="T21" fmla="*/ 232 h 232"/>
                <a:gd name="T22" fmla="*/ 97 w 241"/>
                <a:gd name="T23" fmla="*/ 232 h 232"/>
                <a:gd name="T24" fmla="*/ 97 w 241"/>
                <a:gd name="T25" fmla="*/ 232 h 232"/>
                <a:gd name="T26" fmla="*/ 98 w 241"/>
                <a:gd name="T27" fmla="*/ 231 h 232"/>
                <a:gd name="T28" fmla="*/ 99 w 241"/>
                <a:gd name="T29" fmla="*/ 231 h 232"/>
                <a:gd name="T30" fmla="*/ 111 w 241"/>
                <a:gd name="T31" fmla="*/ 228 h 232"/>
                <a:gd name="T32" fmla="*/ 124 w 241"/>
                <a:gd name="T33" fmla="*/ 217 h 232"/>
                <a:gd name="T34" fmla="*/ 231 w 241"/>
                <a:gd name="T35" fmla="*/ 57 h 232"/>
                <a:gd name="T36" fmla="*/ 222 w 241"/>
                <a:gd name="T3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32">
                  <a:moveTo>
                    <a:pt x="222" y="11"/>
                  </a:moveTo>
                  <a:cubicBezTo>
                    <a:pt x="206" y="0"/>
                    <a:pt x="186" y="5"/>
                    <a:pt x="175" y="20"/>
                  </a:cubicBezTo>
                  <a:cubicBezTo>
                    <a:pt x="97" y="138"/>
                    <a:pt x="97" y="138"/>
                    <a:pt x="97" y="138"/>
                  </a:cubicBezTo>
                  <a:cubicBezTo>
                    <a:pt x="65" y="91"/>
                    <a:pt x="65" y="91"/>
                    <a:pt x="65" y="91"/>
                  </a:cubicBezTo>
                  <a:cubicBezTo>
                    <a:pt x="55" y="76"/>
                    <a:pt x="35" y="72"/>
                    <a:pt x="19" y="82"/>
                  </a:cubicBezTo>
                  <a:cubicBezTo>
                    <a:pt x="4" y="92"/>
                    <a:pt x="0" y="113"/>
                    <a:pt x="10" y="128"/>
                  </a:cubicBezTo>
                  <a:cubicBezTo>
                    <a:pt x="69" y="217"/>
                    <a:pt x="69" y="217"/>
                    <a:pt x="69" y="217"/>
                  </a:cubicBezTo>
                  <a:cubicBezTo>
                    <a:pt x="73" y="222"/>
                    <a:pt x="77" y="226"/>
                    <a:pt x="83" y="228"/>
                  </a:cubicBezTo>
                  <a:cubicBezTo>
                    <a:pt x="87" y="230"/>
                    <a:pt x="91" y="231"/>
                    <a:pt x="95" y="231"/>
                  </a:cubicBezTo>
                  <a:cubicBezTo>
                    <a:pt x="95" y="231"/>
                    <a:pt x="95" y="231"/>
                    <a:pt x="95" y="231"/>
                  </a:cubicBezTo>
                  <a:cubicBezTo>
                    <a:pt x="95" y="231"/>
                    <a:pt x="96" y="232"/>
                    <a:pt x="96" y="232"/>
                  </a:cubicBezTo>
                  <a:cubicBezTo>
                    <a:pt x="97" y="232"/>
                    <a:pt x="97" y="232"/>
                    <a:pt x="97" y="232"/>
                  </a:cubicBezTo>
                  <a:cubicBezTo>
                    <a:pt x="97" y="232"/>
                    <a:pt x="97" y="232"/>
                    <a:pt x="97" y="232"/>
                  </a:cubicBezTo>
                  <a:cubicBezTo>
                    <a:pt x="98" y="232"/>
                    <a:pt x="98" y="231"/>
                    <a:pt x="98" y="231"/>
                  </a:cubicBezTo>
                  <a:cubicBezTo>
                    <a:pt x="99" y="231"/>
                    <a:pt x="99" y="231"/>
                    <a:pt x="99" y="231"/>
                  </a:cubicBezTo>
                  <a:cubicBezTo>
                    <a:pt x="103" y="231"/>
                    <a:pt x="107" y="230"/>
                    <a:pt x="111" y="228"/>
                  </a:cubicBezTo>
                  <a:cubicBezTo>
                    <a:pt x="116" y="226"/>
                    <a:pt x="121" y="222"/>
                    <a:pt x="124" y="217"/>
                  </a:cubicBezTo>
                  <a:cubicBezTo>
                    <a:pt x="231" y="57"/>
                    <a:pt x="231" y="57"/>
                    <a:pt x="231" y="57"/>
                  </a:cubicBezTo>
                  <a:cubicBezTo>
                    <a:pt x="241" y="41"/>
                    <a:pt x="237" y="21"/>
                    <a:pt x="2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0" name="Freeform 249">
              <a:extLst>
                <a:ext uri="{FF2B5EF4-FFF2-40B4-BE49-F238E27FC236}">
                  <a16:creationId xmlns:a16="http://schemas.microsoft.com/office/drawing/2014/main" id="{1788CC14-85DF-9D42-AD71-E4B9A1B6517A}"/>
                </a:ext>
              </a:extLst>
            </p:cNvPr>
            <p:cNvSpPr>
              <a:spLocks noEditPoints="1"/>
            </p:cNvSpPr>
            <p:nvPr/>
          </p:nvSpPr>
          <p:spPr bwMode="auto">
            <a:xfrm>
              <a:off x="4671520" y="2997391"/>
              <a:ext cx="143996" cy="77998"/>
            </a:xfrm>
            <a:custGeom>
              <a:avLst/>
              <a:gdLst>
                <a:gd name="T0" fmla="*/ 1 w 61"/>
                <a:gd name="T1" fmla="*/ 14 h 33"/>
                <a:gd name="T2" fmla="*/ 0 w 61"/>
                <a:gd name="T3" fmla="*/ 15 h 33"/>
                <a:gd name="T4" fmla="*/ 0 w 61"/>
                <a:gd name="T5" fmla="*/ 15 h 33"/>
                <a:gd name="T6" fmla="*/ 1 w 61"/>
                <a:gd name="T7" fmla="*/ 14 h 33"/>
                <a:gd name="T8" fmla="*/ 1 w 61"/>
                <a:gd name="T9" fmla="*/ 14 h 33"/>
                <a:gd name="T10" fmla="*/ 1 w 61"/>
                <a:gd name="T11" fmla="*/ 14 h 33"/>
                <a:gd name="T12" fmla="*/ 1 w 61"/>
                <a:gd name="T13" fmla="*/ 14 h 33"/>
                <a:gd name="T14" fmla="*/ 28 w 61"/>
                <a:gd name="T15" fmla="*/ 0 h 33"/>
                <a:gd name="T16" fmla="*/ 47 w 61"/>
                <a:gd name="T17" fmla="*/ 6 h 33"/>
                <a:gd name="T18" fmla="*/ 61 w 61"/>
                <a:gd name="T19" fmla="*/ 33 h 33"/>
                <a:gd name="T20" fmla="*/ 47 w 61"/>
                <a:gd name="T21" fmla="*/ 6 h 33"/>
                <a:gd name="T22" fmla="*/ 28 w 61"/>
                <a:gd name="T23" fmla="*/ 0 h 33"/>
                <a:gd name="T24" fmla="*/ 28 w 61"/>
                <a:gd name="T25" fmla="*/ 0 h 33"/>
                <a:gd name="T26" fmla="*/ 28 w 61"/>
                <a:gd name="T27" fmla="*/ 0 h 33"/>
                <a:gd name="T28" fmla="*/ 28 w 61"/>
                <a:gd name="T29" fmla="*/ 0 h 33"/>
                <a:gd name="T30" fmla="*/ 28 w 6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3">
                  <a:moveTo>
                    <a:pt x="1" y="14"/>
                  </a:moveTo>
                  <a:cubicBezTo>
                    <a:pt x="1" y="14"/>
                    <a:pt x="1" y="14"/>
                    <a:pt x="0" y="15"/>
                  </a:cubicBezTo>
                  <a:cubicBezTo>
                    <a:pt x="0" y="15"/>
                    <a:pt x="0" y="15"/>
                    <a:pt x="0" y="15"/>
                  </a:cubicBezTo>
                  <a:cubicBezTo>
                    <a:pt x="1" y="14"/>
                    <a:pt x="1" y="14"/>
                    <a:pt x="1" y="14"/>
                  </a:cubicBezTo>
                  <a:moveTo>
                    <a:pt x="1" y="14"/>
                  </a:moveTo>
                  <a:cubicBezTo>
                    <a:pt x="1" y="14"/>
                    <a:pt x="1" y="14"/>
                    <a:pt x="1" y="14"/>
                  </a:cubicBezTo>
                  <a:cubicBezTo>
                    <a:pt x="1" y="14"/>
                    <a:pt x="1" y="14"/>
                    <a:pt x="1" y="14"/>
                  </a:cubicBezTo>
                  <a:moveTo>
                    <a:pt x="28" y="0"/>
                  </a:moveTo>
                  <a:cubicBezTo>
                    <a:pt x="35" y="0"/>
                    <a:pt x="41" y="2"/>
                    <a:pt x="47" y="6"/>
                  </a:cubicBezTo>
                  <a:cubicBezTo>
                    <a:pt x="56" y="12"/>
                    <a:pt x="61" y="23"/>
                    <a:pt x="61" y="33"/>
                  </a:cubicBezTo>
                  <a:cubicBezTo>
                    <a:pt x="61" y="23"/>
                    <a:pt x="56" y="12"/>
                    <a:pt x="47" y="6"/>
                  </a:cubicBezTo>
                  <a:cubicBezTo>
                    <a:pt x="41" y="2"/>
                    <a:pt x="35" y="0"/>
                    <a:pt x="28" y="0"/>
                  </a:cubicBezTo>
                  <a:moveTo>
                    <a:pt x="28" y="0"/>
                  </a:moveTo>
                  <a:cubicBezTo>
                    <a:pt x="28" y="0"/>
                    <a:pt x="28" y="0"/>
                    <a:pt x="28" y="0"/>
                  </a:cubicBezTo>
                  <a:cubicBezTo>
                    <a:pt x="28" y="0"/>
                    <a:pt x="28" y="0"/>
                    <a:pt x="28" y="0"/>
                  </a:cubicBezTo>
                  <a:cubicBezTo>
                    <a:pt x="28" y="0"/>
                    <a:pt x="28" y="0"/>
                    <a:pt x="28"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1" name="Freeform 250">
              <a:extLst>
                <a:ext uri="{FF2B5EF4-FFF2-40B4-BE49-F238E27FC236}">
                  <a16:creationId xmlns:a16="http://schemas.microsoft.com/office/drawing/2014/main" id="{E6A7844B-4392-3343-8B80-E3F7C916639E}"/>
                </a:ext>
              </a:extLst>
            </p:cNvPr>
            <p:cNvSpPr>
              <a:spLocks noEditPoints="1"/>
            </p:cNvSpPr>
            <p:nvPr/>
          </p:nvSpPr>
          <p:spPr bwMode="auto">
            <a:xfrm>
              <a:off x="4520525" y="3498376"/>
              <a:ext cx="30999" cy="25999"/>
            </a:xfrm>
            <a:custGeom>
              <a:avLst/>
              <a:gdLst>
                <a:gd name="T0" fmla="*/ 12 w 13"/>
                <a:gd name="T1" fmla="*/ 2 h 11"/>
                <a:gd name="T2" fmla="*/ 1 w 13"/>
                <a:gd name="T3" fmla="*/ 11 h 11"/>
                <a:gd name="T4" fmla="*/ 0 w 13"/>
                <a:gd name="T5" fmla="*/ 11 h 11"/>
                <a:gd name="T6" fmla="*/ 12 w 13"/>
                <a:gd name="T7" fmla="*/ 2 h 11"/>
                <a:gd name="T8" fmla="*/ 12 w 13"/>
                <a:gd name="T9" fmla="*/ 1 h 11"/>
                <a:gd name="T10" fmla="*/ 12 w 13"/>
                <a:gd name="T11" fmla="*/ 2 h 11"/>
                <a:gd name="T12" fmla="*/ 12 w 13"/>
                <a:gd name="T13" fmla="*/ 1 h 11"/>
                <a:gd name="T14" fmla="*/ 12 w 13"/>
                <a:gd name="T15" fmla="*/ 1 h 11"/>
                <a:gd name="T16" fmla="*/ 12 w 13"/>
                <a:gd name="T17" fmla="*/ 1 h 11"/>
                <a:gd name="T18" fmla="*/ 12 w 13"/>
                <a:gd name="T19" fmla="*/ 1 h 11"/>
                <a:gd name="T20" fmla="*/ 12 w 13"/>
                <a:gd name="T21" fmla="*/ 1 h 11"/>
                <a:gd name="T22" fmla="*/ 12 w 13"/>
                <a:gd name="T23" fmla="*/ 1 h 11"/>
                <a:gd name="T24" fmla="*/ 12 w 13"/>
                <a:gd name="T25" fmla="*/ 1 h 11"/>
                <a:gd name="T26" fmla="*/ 13 w 13"/>
                <a:gd name="T27" fmla="*/ 1 h 11"/>
                <a:gd name="T28" fmla="*/ 13 w 13"/>
                <a:gd name="T29" fmla="*/ 1 h 11"/>
                <a:gd name="T30" fmla="*/ 13 w 13"/>
                <a:gd name="T31" fmla="*/ 1 h 11"/>
                <a:gd name="T32" fmla="*/ 13 w 13"/>
                <a:gd name="T33" fmla="*/ 1 h 11"/>
                <a:gd name="T34" fmla="*/ 13 w 13"/>
                <a:gd name="T35" fmla="*/ 1 h 11"/>
                <a:gd name="T36" fmla="*/ 13 w 13"/>
                <a:gd name="T37" fmla="*/ 1 h 11"/>
                <a:gd name="T38" fmla="*/ 13 w 13"/>
                <a:gd name="T39" fmla="*/ 0 h 11"/>
                <a:gd name="T40" fmla="*/ 13 w 13"/>
                <a:gd name="T41" fmla="*/ 1 h 11"/>
                <a:gd name="T42" fmla="*/ 13 w 13"/>
                <a:gd name="T43" fmla="*/ 0 h 11"/>
                <a:gd name="T44" fmla="*/ 13 w 13"/>
                <a:gd name="T45" fmla="*/ 0 h 11"/>
                <a:gd name="T46" fmla="*/ 13 w 13"/>
                <a:gd name="T47" fmla="*/ 0 h 11"/>
                <a:gd name="T48" fmla="*/ 13 w 13"/>
                <a:gd name="T49" fmla="*/ 0 h 11"/>
                <a:gd name="T50" fmla="*/ 13 w 13"/>
                <a:gd name="T51" fmla="*/ 0 h 11"/>
                <a:gd name="T52" fmla="*/ 13 w 13"/>
                <a:gd name="T53" fmla="*/ 0 h 11"/>
                <a:gd name="T54" fmla="*/ 13 w 13"/>
                <a:gd name="T5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1">
                  <a:moveTo>
                    <a:pt x="12" y="2"/>
                  </a:moveTo>
                  <a:cubicBezTo>
                    <a:pt x="9" y="6"/>
                    <a:pt x="5" y="9"/>
                    <a:pt x="1" y="11"/>
                  </a:cubicBezTo>
                  <a:cubicBezTo>
                    <a:pt x="0" y="11"/>
                    <a:pt x="0" y="11"/>
                    <a:pt x="0" y="11"/>
                  </a:cubicBezTo>
                  <a:cubicBezTo>
                    <a:pt x="5" y="9"/>
                    <a:pt x="9" y="6"/>
                    <a:pt x="12" y="2"/>
                  </a:cubicBezTo>
                  <a:moveTo>
                    <a:pt x="12" y="1"/>
                  </a:moveTo>
                  <a:cubicBezTo>
                    <a:pt x="12" y="2"/>
                    <a:pt x="12" y="2"/>
                    <a:pt x="12" y="2"/>
                  </a:cubicBezTo>
                  <a:cubicBezTo>
                    <a:pt x="12" y="2"/>
                    <a:pt x="12" y="2"/>
                    <a:pt x="12" y="1"/>
                  </a:cubicBezTo>
                  <a:moveTo>
                    <a:pt x="12" y="1"/>
                  </a:moveTo>
                  <a:cubicBezTo>
                    <a:pt x="12" y="1"/>
                    <a:pt x="12" y="1"/>
                    <a:pt x="12" y="1"/>
                  </a:cubicBezTo>
                  <a:cubicBezTo>
                    <a:pt x="12" y="1"/>
                    <a:pt x="12" y="1"/>
                    <a:pt x="12" y="1"/>
                  </a:cubicBezTo>
                  <a:moveTo>
                    <a:pt x="12" y="1"/>
                  </a:moveTo>
                  <a:cubicBezTo>
                    <a:pt x="12" y="1"/>
                    <a:pt x="12" y="1"/>
                    <a:pt x="12" y="1"/>
                  </a:cubicBezTo>
                  <a:cubicBezTo>
                    <a:pt x="12" y="1"/>
                    <a:pt x="12" y="1"/>
                    <a:pt x="12"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0"/>
                    <a:pt x="13" y="0"/>
                    <a:pt x="13" y="1"/>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2" name="Freeform 251">
              <a:extLst>
                <a:ext uri="{FF2B5EF4-FFF2-40B4-BE49-F238E27FC236}">
                  <a16:creationId xmlns:a16="http://schemas.microsoft.com/office/drawing/2014/main" id="{830CB18C-67C5-6441-BA1B-5445D369DDC8}"/>
                </a:ext>
              </a:extLst>
            </p:cNvPr>
            <p:cNvSpPr>
              <a:spLocks/>
            </p:cNvSpPr>
            <p:nvPr/>
          </p:nvSpPr>
          <p:spPr bwMode="auto">
            <a:xfrm>
              <a:off x="4487526" y="2997391"/>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3" name="Freeform 252">
              <a:extLst>
                <a:ext uri="{FF2B5EF4-FFF2-40B4-BE49-F238E27FC236}">
                  <a16:creationId xmlns:a16="http://schemas.microsoft.com/office/drawing/2014/main" id="{CE556D93-011B-4940-B3E9-06F10F3C0511}"/>
                </a:ext>
              </a:extLst>
            </p:cNvPr>
            <p:cNvSpPr>
              <a:spLocks/>
            </p:cNvSpPr>
            <p:nvPr/>
          </p:nvSpPr>
          <p:spPr bwMode="auto">
            <a:xfrm>
              <a:off x="4451527" y="3524375"/>
              <a:ext cx="35999" cy="10000"/>
            </a:xfrm>
            <a:custGeom>
              <a:avLst/>
              <a:gdLst>
                <a:gd name="T0" fmla="*/ 0 w 15"/>
                <a:gd name="T1" fmla="*/ 0 h 4"/>
                <a:gd name="T2" fmla="*/ 15 w 15"/>
                <a:gd name="T3" fmla="*/ 4 h 4"/>
                <a:gd name="T4" fmla="*/ 15 w 15"/>
                <a:gd name="T5" fmla="*/ 4 h 4"/>
                <a:gd name="T6" fmla="*/ 13 w 15"/>
                <a:gd name="T7" fmla="*/ 3 h 4"/>
                <a:gd name="T8" fmla="*/ 13 w 15"/>
                <a:gd name="T9" fmla="*/ 3 h 4"/>
                <a:gd name="T10" fmla="*/ 13 w 15"/>
                <a:gd name="T11" fmla="*/ 3 h 4"/>
                <a:gd name="T12" fmla="*/ 12 w 15"/>
                <a:gd name="T13" fmla="*/ 3 h 4"/>
                <a:gd name="T14" fmla="*/ 1 w 15"/>
                <a:gd name="T15" fmla="*/ 1 h 4"/>
                <a:gd name="T16" fmla="*/ 0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0" y="0"/>
                  </a:moveTo>
                  <a:cubicBezTo>
                    <a:pt x="5" y="2"/>
                    <a:pt x="10" y="4"/>
                    <a:pt x="15" y="4"/>
                  </a:cubicBezTo>
                  <a:cubicBezTo>
                    <a:pt x="15" y="4"/>
                    <a:pt x="15" y="4"/>
                    <a:pt x="15" y="4"/>
                  </a:cubicBezTo>
                  <a:cubicBezTo>
                    <a:pt x="14" y="4"/>
                    <a:pt x="14" y="4"/>
                    <a:pt x="13" y="3"/>
                  </a:cubicBezTo>
                  <a:cubicBezTo>
                    <a:pt x="13" y="3"/>
                    <a:pt x="13" y="3"/>
                    <a:pt x="13" y="3"/>
                  </a:cubicBezTo>
                  <a:cubicBezTo>
                    <a:pt x="13" y="3"/>
                    <a:pt x="13" y="3"/>
                    <a:pt x="13" y="3"/>
                  </a:cubicBezTo>
                  <a:cubicBezTo>
                    <a:pt x="13" y="3"/>
                    <a:pt x="13" y="3"/>
                    <a:pt x="12" y="3"/>
                  </a:cubicBezTo>
                  <a:cubicBezTo>
                    <a:pt x="9" y="3"/>
                    <a:pt x="5" y="2"/>
                    <a:pt x="1" y="1"/>
                  </a:cubicBezTo>
                  <a:cubicBezTo>
                    <a:pt x="1" y="0"/>
                    <a:pt x="1" y="0"/>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4" name="Freeform 253">
              <a:extLst>
                <a:ext uri="{FF2B5EF4-FFF2-40B4-BE49-F238E27FC236}">
                  <a16:creationId xmlns:a16="http://schemas.microsoft.com/office/drawing/2014/main" id="{99AC054D-0C15-E045-BB50-6D72ED20EA54}"/>
                </a:ext>
              </a:extLst>
            </p:cNvPr>
            <p:cNvSpPr>
              <a:spLocks noEditPoints="1"/>
            </p:cNvSpPr>
            <p:nvPr/>
          </p:nvSpPr>
          <p:spPr bwMode="auto">
            <a:xfrm>
              <a:off x="4454527" y="3527375"/>
              <a:ext cx="27999" cy="4000"/>
            </a:xfrm>
            <a:custGeom>
              <a:avLst/>
              <a:gdLst>
                <a:gd name="T0" fmla="*/ 12 w 12"/>
                <a:gd name="T1" fmla="*/ 2 h 2"/>
                <a:gd name="T2" fmla="*/ 12 w 12"/>
                <a:gd name="T3" fmla="*/ 2 h 2"/>
                <a:gd name="T4" fmla="*/ 12 w 12"/>
                <a:gd name="T5" fmla="*/ 2 h 2"/>
                <a:gd name="T6" fmla="*/ 12 w 12"/>
                <a:gd name="T7" fmla="*/ 2 h 2"/>
                <a:gd name="T8" fmla="*/ 0 w 12"/>
                <a:gd name="T9" fmla="*/ 0 h 2"/>
                <a:gd name="T10" fmla="*/ 11 w 12"/>
                <a:gd name="T11" fmla="*/ 2 h 2"/>
                <a:gd name="T12" fmla="*/ 0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12" y="2"/>
                  </a:moveTo>
                  <a:cubicBezTo>
                    <a:pt x="12" y="2"/>
                    <a:pt x="12" y="2"/>
                    <a:pt x="12" y="2"/>
                  </a:cubicBezTo>
                  <a:cubicBezTo>
                    <a:pt x="12" y="2"/>
                    <a:pt x="12" y="2"/>
                    <a:pt x="12" y="2"/>
                  </a:cubicBezTo>
                  <a:cubicBezTo>
                    <a:pt x="12" y="2"/>
                    <a:pt x="12" y="2"/>
                    <a:pt x="12" y="2"/>
                  </a:cubicBezTo>
                  <a:moveTo>
                    <a:pt x="0" y="0"/>
                  </a:moveTo>
                  <a:cubicBezTo>
                    <a:pt x="4" y="1"/>
                    <a:pt x="8" y="2"/>
                    <a:pt x="11" y="2"/>
                  </a:cubicBezTo>
                  <a:cubicBezTo>
                    <a:pt x="7" y="2"/>
                    <a:pt x="4" y="1"/>
                    <a:pt x="0"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5" name="Freeform 254">
              <a:extLst>
                <a:ext uri="{FF2B5EF4-FFF2-40B4-BE49-F238E27FC236}">
                  <a16:creationId xmlns:a16="http://schemas.microsoft.com/office/drawing/2014/main" id="{800B73C3-C9C4-EC42-91A8-FF1A561BB3FF}"/>
                </a:ext>
              </a:extLst>
            </p:cNvPr>
            <p:cNvSpPr>
              <a:spLocks noEditPoints="1"/>
            </p:cNvSpPr>
            <p:nvPr/>
          </p:nvSpPr>
          <p:spPr bwMode="auto">
            <a:xfrm>
              <a:off x="4421528" y="3262383"/>
              <a:ext cx="65998" cy="254992"/>
            </a:xfrm>
            <a:custGeom>
              <a:avLst/>
              <a:gdLst>
                <a:gd name="T0" fmla="*/ 4 w 28"/>
                <a:gd name="T1" fmla="*/ 104 h 108"/>
                <a:gd name="T2" fmla="*/ 8 w 28"/>
                <a:gd name="T3" fmla="*/ 108 h 108"/>
                <a:gd name="T4" fmla="*/ 8 w 28"/>
                <a:gd name="T5" fmla="*/ 108 h 108"/>
                <a:gd name="T6" fmla="*/ 4 w 28"/>
                <a:gd name="T7" fmla="*/ 104 h 108"/>
                <a:gd name="T8" fmla="*/ 3 w 28"/>
                <a:gd name="T9" fmla="*/ 104 h 108"/>
                <a:gd name="T10" fmla="*/ 3 w 28"/>
                <a:gd name="T11" fmla="*/ 104 h 108"/>
                <a:gd name="T12" fmla="*/ 3 w 28"/>
                <a:gd name="T13" fmla="*/ 104 h 108"/>
                <a:gd name="T14" fmla="*/ 3 w 28"/>
                <a:gd name="T15" fmla="*/ 104 h 108"/>
                <a:gd name="T16" fmla="*/ 3 w 28"/>
                <a:gd name="T17" fmla="*/ 104 h 108"/>
                <a:gd name="T18" fmla="*/ 3 w 28"/>
                <a:gd name="T19" fmla="*/ 104 h 108"/>
                <a:gd name="T20" fmla="*/ 3 w 28"/>
                <a:gd name="T21" fmla="*/ 104 h 108"/>
                <a:gd name="T22" fmla="*/ 3 w 28"/>
                <a:gd name="T23" fmla="*/ 104 h 108"/>
                <a:gd name="T24" fmla="*/ 3 w 28"/>
                <a:gd name="T25" fmla="*/ 104 h 108"/>
                <a:gd name="T26" fmla="*/ 3 w 28"/>
                <a:gd name="T27" fmla="*/ 103 h 108"/>
                <a:gd name="T28" fmla="*/ 3 w 28"/>
                <a:gd name="T29" fmla="*/ 103 h 108"/>
                <a:gd name="T30" fmla="*/ 3 w 28"/>
                <a:gd name="T31" fmla="*/ 103 h 108"/>
                <a:gd name="T32" fmla="*/ 3 w 28"/>
                <a:gd name="T33" fmla="*/ 103 h 108"/>
                <a:gd name="T34" fmla="*/ 3 w 28"/>
                <a:gd name="T35" fmla="*/ 103 h 108"/>
                <a:gd name="T36" fmla="*/ 3 w 28"/>
                <a:gd name="T37" fmla="*/ 103 h 108"/>
                <a:gd name="T38" fmla="*/ 3 w 28"/>
                <a:gd name="T39" fmla="*/ 103 h 108"/>
                <a:gd name="T40" fmla="*/ 3 w 28"/>
                <a:gd name="T41" fmla="*/ 103 h 108"/>
                <a:gd name="T42" fmla="*/ 3 w 28"/>
                <a:gd name="T43" fmla="*/ 103 h 108"/>
                <a:gd name="T44" fmla="*/ 2 w 28"/>
                <a:gd name="T45" fmla="*/ 103 h 108"/>
                <a:gd name="T46" fmla="*/ 2 w 28"/>
                <a:gd name="T47" fmla="*/ 103 h 108"/>
                <a:gd name="T48" fmla="*/ 2 w 28"/>
                <a:gd name="T49" fmla="*/ 103 h 108"/>
                <a:gd name="T50" fmla="*/ 1 w 28"/>
                <a:gd name="T51" fmla="*/ 100 h 108"/>
                <a:gd name="T52" fmla="*/ 1 w 28"/>
                <a:gd name="T53" fmla="*/ 100 h 108"/>
                <a:gd name="T54" fmla="*/ 1 w 28"/>
                <a:gd name="T55" fmla="*/ 100 h 108"/>
                <a:gd name="T56" fmla="*/ 0 w 28"/>
                <a:gd name="T57" fmla="*/ 100 h 108"/>
                <a:gd name="T58" fmla="*/ 0 w 28"/>
                <a:gd name="T59" fmla="*/ 100 h 108"/>
                <a:gd name="T60" fmla="*/ 0 w 28"/>
                <a:gd name="T61" fmla="*/ 100 h 108"/>
                <a:gd name="T62" fmla="*/ 0 w 28"/>
                <a:gd name="T63" fmla="*/ 100 h 108"/>
                <a:gd name="T64" fmla="*/ 0 w 28"/>
                <a:gd name="T65" fmla="*/ 100 h 108"/>
                <a:gd name="T66" fmla="*/ 0 w 28"/>
                <a:gd name="T67" fmla="*/ 100 h 108"/>
                <a:gd name="T68" fmla="*/ 13 w 28"/>
                <a:gd name="T69" fmla="*/ 0 h 108"/>
                <a:gd name="T70" fmla="*/ 28 w 28"/>
                <a:gd name="T71" fmla="*/ 21 h 108"/>
                <a:gd name="T72" fmla="*/ 13 w 28"/>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08">
                  <a:moveTo>
                    <a:pt x="4" y="104"/>
                  </a:moveTo>
                  <a:cubicBezTo>
                    <a:pt x="5" y="106"/>
                    <a:pt x="7" y="107"/>
                    <a:pt x="8" y="108"/>
                  </a:cubicBezTo>
                  <a:cubicBezTo>
                    <a:pt x="8" y="108"/>
                    <a:pt x="8" y="108"/>
                    <a:pt x="8" y="108"/>
                  </a:cubicBezTo>
                  <a:cubicBezTo>
                    <a:pt x="7" y="107"/>
                    <a:pt x="5" y="106"/>
                    <a:pt x="4"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4"/>
                  </a:moveTo>
                  <a:cubicBezTo>
                    <a:pt x="3" y="104"/>
                    <a:pt x="3" y="104"/>
                    <a:pt x="3" y="104"/>
                  </a:cubicBezTo>
                  <a:cubicBezTo>
                    <a:pt x="3" y="104"/>
                    <a:pt x="3" y="104"/>
                    <a:pt x="3" y="104"/>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3" y="103"/>
                  </a:moveTo>
                  <a:cubicBezTo>
                    <a:pt x="3" y="103"/>
                    <a:pt x="3" y="103"/>
                    <a:pt x="3" y="103"/>
                  </a:cubicBezTo>
                  <a:cubicBezTo>
                    <a:pt x="3" y="103"/>
                    <a:pt x="3" y="103"/>
                    <a:pt x="3" y="103"/>
                  </a:cubicBezTo>
                  <a:moveTo>
                    <a:pt x="2" y="103"/>
                  </a:moveTo>
                  <a:cubicBezTo>
                    <a:pt x="2" y="103"/>
                    <a:pt x="2" y="103"/>
                    <a:pt x="2" y="103"/>
                  </a:cubicBezTo>
                  <a:cubicBezTo>
                    <a:pt x="2" y="103"/>
                    <a:pt x="2" y="103"/>
                    <a:pt x="2" y="103"/>
                  </a:cubicBezTo>
                  <a:moveTo>
                    <a:pt x="1" y="100"/>
                  </a:moveTo>
                  <a:cubicBezTo>
                    <a:pt x="1" y="100"/>
                    <a:pt x="1" y="100"/>
                    <a:pt x="1" y="100"/>
                  </a:cubicBezTo>
                  <a:cubicBezTo>
                    <a:pt x="1" y="100"/>
                    <a:pt x="1" y="100"/>
                    <a:pt x="1" y="100"/>
                  </a:cubicBezTo>
                  <a:moveTo>
                    <a:pt x="0" y="100"/>
                  </a:moveTo>
                  <a:cubicBezTo>
                    <a:pt x="0" y="100"/>
                    <a:pt x="0" y="100"/>
                    <a:pt x="0" y="100"/>
                  </a:cubicBezTo>
                  <a:cubicBezTo>
                    <a:pt x="0" y="100"/>
                    <a:pt x="0" y="100"/>
                    <a:pt x="0" y="100"/>
                  </a:cubicBezTo>
                  <a:moveTo>
                    <a:pt x="0" y="100"/>
                  </a:moveTo>
                  <a:cubicBezTo>
                    <a:pt x="0" y="100"/>
                    <a:pt x="0" y="100"/>
                    <a:pt x="0" y="100"/>
                  </a:cubicBezTo>
                  <a:cubicBezTo>
                    <a:pt x="0" y="100"/>
                    <a:pt x="0" y="100"/>
                    <a:pt x="0" y="100"/>
                  </a:cubicBezTo>
                  <a:moveTo>
                    <a:pt x="13" y="0"/>
                  </a:moveTo>
                  <a:cubicBezTo>
                    <a:pt x="28" y="21"/>
                    <a:pt x="28" y="21"/>
                    <a:pt x="28" y="21"/>
                  </a:cubicBezTo>
                  <a:cubicBezTo>
                    <a:pt x="13" y="0"/>
                    <a:pt x="13" y="0"/>
                    <a:pt x="13" y="0"/>
                  </a:cubicBezTo>
                </a:path>
              </a:pathLst>
            </a:custGeom>
            <a:solidFill>
              <a:srgbClr val="0036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6" name="Freeform 255">
              <a:extLst>
                <a:ext uri="{FF2B5EF4-FFF2-40B4-BE49-F238E27FC236}">
                  <a16:creationId xmlns:a16="http://schemas.microsoft.com/office/drawing/2014/main" id="{836A8BAF-1FC8-DE4B-92C2-BD56BBB1503B}"/>
                </a:ext>
              </a:extLst>
            </p:cNvPr>
            <p:cNvSpPr>
              <a:spLocks/>
            </p:cNvSpPr>
            <p:nvPr/>
          </p:nvSpPr>
          <p:spPr bwMode="auto">
            <a:xfrm>
              <a:off x="4440527" y="3517375"/>
              <a:ext cx="11000" cy="7000"/>
            </a:xfrm>
            <a:custGeom>
              <a:avLst/>
              <a:gdLst>
                <a:gd name="T0" fmla="*/ 0 w 5"/>
                <a:gd name="T1" fmla="*/ 0 h 3"/>
                <a:gd name="T2" fmla="*/ 0 w 5"/>
                <a:gd name="T3" fmla="*/ 0 h 3"/>
                <a:gd name="T4" fmla="*/ 5 w 5"/>
                <a:gd name="T5" fmla="*/ 3 h 3"/>
                <a:gd name="T6" fmla="*/ 5 w 5"/>
                <a:gd name="T7" fmla="*/ 3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0"/>
                    <a:pt x="0" y="0"/>
                    <a:pt x="0" y="0"/>
                  </a:cubicBezTo>
                  <a:cubicBezTo>
                    <a:pt x="2" y="1"/>
                    <a:pt x="4" y="2"/>
                    <a:pt x="5" y="3"/>
                  </a:cubicBezTo>
                  <a:cubicBezTo>
                    <a:pt x="5" y="3"/>
                    <a:pt x="5" y="3"/>
                    <a:pt x="5" y="3"/>
                  </a:cubicBezTo>
                  <a:cubicBezTo>
                    <a:pt x="3" y="2"/>
                    <a:pt x="2" y="1"/>
                    <a:pt x="0"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7" name="Freeform 256">
              <a:extLst>
                <a:ext uri="{FF2B5EF4-FFF2-40B4-BE49-F238E27FC236}">
                  <a16:creationId xmlns:a16="http://schemas.microsoft.com/office/drawing/2014/main" id="{F682FF1A-1B2D-0349-AA5C-966EA0C78ABC}"/>
                </a:ext>
              </a:extLst>
            </p:cNvPr>
            <p:cNvSpPr>
              <a:spLocks/>
            </p:cNvSpPr>
            <p:nvPr/>
          </p:nvSpPr>
          <p:spPr bwMode="auto">
            <a:xfrm>
              <a:off x="4269532" y="3165386"/>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8" name="Freeform 257">
              <a:extLst>
                <a:ext uri="{FF2B5EF4-FFF2-40B4-BE49-F238E27FC236}">
                  <a16:creationId xmlns:a16="http://schemas.microsoft.com/office/drawing/2014/main" id="{11A0AE0D-A168-6F43-858C-3753FE54F6C9}"/>
                </a:ext>
              </a:extLst>
            </p:cNvPr>
            <p:cNvSpPr>
              <a:spLocks/>
            </p:cNvSpPr>
            <p:nvPr/>
          </p:nvSpPr>
          <p:spPr bwMode="auto">
            <a:xfrm>
              <a:off x="4487526" y="3524375"/>
              <a:ext cx="32999" cy="10000"/>
            </a:xfrm>
            <a:custGeom>
              <a:avLst/>
              <a:gdLst>
                <a:gd name="T0" fmla="*/ 14 w 14"/>
                <a:gd name="T1" fmla="*/ 0 h 4"/>
                <a:gd name="T2" fmla="*/ 14 w 14"/>
                <a:gd name="T3" fmla="*/ 1 h 4"/>
                <a:gd name="T4" fmla="*/ 2 w 14"/>
                <a:gd name="T5" fmla="*/ 3 h 4"/>
                <a:gd name="T6" fmla="*/ 2 w 14"/>
                <a:gd name="T7" fmla="*/ 3 h 4"/>
                <a:gd name="T8" fmla="*/ 1 w 14"/>
                <a:gd name="T9" fmla="*/ 3 h 4"/>
                <a:gd name="T10" fmla="*/ 1 w 14"/>
                <a:gd name="T11" fmla="*/ 3 h 4"/>
                <a:gd name="T12" fmla="*/ 0 w 14"/>
                <a:gd name="T13" fmla="*/ 4 h 4"/>
                <a:gd name="T14" fmla="*/ 0 w 14"/>
                <a:gd name="T15" fmla="*/ 4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cubicBezTo>
                    <a:pt x="14" y="0"/>
                    <a:pt x="14" y="0"/>
                    <a:pt x="14" y="1"/>
                  </a:cubicBezTo>
                  <a:cubicBezTo>
                    <a:pt x="10" y="2"/>
                    <a:pt x="6" y="3"/>
                    <a:pt x="2" y="3"/>
                  </a:cubicBezTo>
                  <a:cubicBezTo>
                    <a:pt x="2" y="3"/>
                    <a:pt x="2" y="3"/>
                    <a:pt x="2" y="3"/>
                  </a:cubicBezTo>
                  <a:cubicBezTo>
                    <a:pt x="1" y="3"/>
                    <a:pt x="1" y="3"/>
                    <a:pt x="1" y="3"/>
                  </a:cubicBezTo>
                  <a:cubicBezTo>
                    <a:pt x="1" y="3"/>
                    <a:pt x="1" y="3"/>
                    <a:pt x="1" y="3"/>
                  </a:cubicBezTo>
                  <a:cubicBezTo>
                    <a:pt x="1" y="4"/>
                    <a:pt x="0" y="4"/>
                    <a:pt x="0" y="4"/>
                  </a:cubicBezTo>
                  <a:cubicBezTo>
                    <a:pt x="0" y="4"/>
                    <a:pt x="0" y="4"/>
                    <a:pt x="0" y="4"/>
                  </a:cubicBezTo>
                  <a:cubicBezTo>
                    <a:pt x="5" y="4"/>
                    <a:pt x="10" y="2"/>
                    <a:pt x="14" y="0"/>
                  </a:cubicBezTo>
                </a:path>
              </a:pathLst>
            </a:custGeom>
            <a:solidFill>
              <a:srgbClr val="002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29" name="Freeform 258">
              <a:extLst>
                <a:ext uri="{FF2B5EF4-FFF2-40B4-BE49-F238E27FC236}">
                  <a16:creationId xmlns:a16="http://schemas.microsoft.com/office/drawing/2014/main" id="{5666DF48-D5B1-C540-B8D5-F51A8E4EE819}"/>
                </a:ext>
              </a:extLst>
            </p:cNvPr>
            <p:cNvSpPr>
              <a:spLocks noEditPoints="1"/>
            </p:cNvSpPr>
            <p:nvPr/>
          </p:nvSpPr>
          <p:spPr bwMode="auto">
            <a:xfrm>
              <a:off x="4489526" y="3527375"/>
              <a:ext cx="30999" cy="4000"/>
            </a:xfrm>
            <a:custGeom>
              <a:avLst/>
              <a:gdLst>
                <a:gd name="T0" fmla="*/ 1 w 13"/>
                <a:gd name="T1" fmla="*/ 2 h 2"/>
                <a:gd name="T2" fmla="*/ 0 w 13"/>
                <a:gd name="T3" fmla="*/ 2 h 2"/>
                <a:gd name="T4" fmla="*/ 0 w 13"/>
                <a:gd name="T5" fmla="*/ 2 h 2"/>
                <a:gd name="T6" fmla="*/ 1 w 13"/>
                <a:gd name="T7" fmla="*/ 2 h 2"/>
                <a:gd name="T8" fmla="*/ 13 w 13"/>
                <a:gd name="T9" fmla="*/ 0 h 2"/>
                <a:gd name="T10" fmla="*/ 1 w 13"/>
                <a:gd name="T11" fmla="*/ 2 h 2"/>
                <a:gd name="T12" fmla="*/ 13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 y="2"/>
                  </a:moveTo>
                  <a:cubicBezTo>
                    <a:pt x="0" y="2"/>
                    <a:pt x="0" y="2"/>
                    <a:pt x="0" y="2"/>
                  </a:cubicBezTo>
                  <a:cubicBezTo>
                    <a:pt x="0" y="2"/>
                    <a:pt x="0" y="2"/>
                    <a:pt x="0" y="2"/>
                  </a:cubicBezTo>
                  <a:cubicBezTo>
                    <a:pt x="1" y="2"/>
                    <a:pt x="1" y="2"/>
                    <a:pt x="1" y="2"/>
                  </a:cubicBezTo>
                  <a:moveTo>
                    <a:pt x="13" y="0"/>
                  </a:moveTo>
                  <a:cubicBezTo>
                    <a:pt x="9" y="1"/>
                    <a:pt x="5" y="2"/>
                    <a:pt x="1" y="2"/>
                  </a:cubicBezTo>
                  <a:cubicBezTo>
                    <a:pt x="5" y="2"/>
                    <a:pt x="9" y="1"/>
                    <a:pt x="13" y="0"/>
                  </a:cubicBezTo>
                </a:path>
              </a:pathLst>
            </a:custGeom>
            <a:solidFill>
              <a:srgbClr val="FA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30" name="Freeform 259">
              <a:extLst>
                <a:ext uri="{FF2B5EF4-FFF2-40B4-BE49-F238E27FC236}">
                  <a16:creationId xmlns:a16="http://schemas.microsoft.com/office/drawing/2014/main" id="{64C7ADB6-2062-2E4C-8A0A-42E2D02A01DA}"/>
                </a:ext>
              </a:extLst>
            </p:cNvPr>
            <p:cNvSpPr>
              <a:spLocks noEditPoints="1"/>
            </p:cNvSpPr>
            <p:nvPr/>
          </p:nvSpPr>
          <p:spPr bwMode="auto">
            <a:xfrm>
              <a:off x="4451527" y="3524375"/>
              <a:ext cx="70998" cy="10000"/>
            </a:xfrm>
            <a:custGeom>
              <a:avLst/>
              <a:gdLst>
                <a:gd name="T0" fmla="*/ 16 w 30"/>
                <a:gd name="T1" fmla="*/ 3 h 4"/>
                <a:gd name="T2" fmla="*/ 15 w 30"/>
                <a:gd name="T3" fmla="*/ 4 h 4"/>
                <a:gd name="T4" fmla="*/ 15 w 30"/>
                <a:gd name="T5" fmla="*/ 4 h 4"/>
                <a:gd name="T6" fmla="*/ 14 w 30"/>
                <a:gd name="T7" fmla="*/ 4 h 4"/>
                <a:gd name="T8" fmla="*/ 13 w 30"/>
                <a:gd name="T9" fmla="*/ 3 h 4"/>
                <a:gd name="T10" fmla="*/ 15 w 30"/>
                <a:gd name="T11" fmla="*/ 4 h 4"/>
                <a:gd name="T12" fmla="*/ 16 w 30"/>
                <a:gd name="T13" fmla="*/ 3 h 4"/>
                <a:gd name="T14" fmla="*/ 17 w 30"/>
                <a:gd name="T15" fmla="*/ 3 h 4"/>
                <a:gd name="T16" fmla="*/ 17 w 30"/>
                <a:gd name="T17" fmla="*/ 3 h 4"/>
                <a:gd name="T18" fmla="*/ 17 w 30"/>
                <a:gd name="T19" fmla="*/ 3 h 4"/>
                <a:gd name="T20" fmla="*/ 17 w 30"/>
                <a:gd name="T21" fmla="*/ 3 h 4"/>
                <a:gd name="T22" fmla="*/ 12 w 30"/>
                <a:gd name="T23" fmla="*/ 3 h 4"/>
                <a:gd name="T24" fmla="*/ 13 w 30"/>
                <a:gd name="T25" fmla="*/ 3 h 4"/>
                <a:gd name="T26" fmla="*/ 13 w 30"/>
                <a:gd name="T27" fmla="*/ 3 h 4"/>
                <a:gd name="T28" fmla="*/ 12 w 30"/>
                <a:gd name="T29" fmla="*/ 3 h 4"/>
                <a:gd name="T30" fmla="*/ 0 w 30"/>
                <a:gd name="T31" fmla="*/ 0 h 4"/>
                <a:gd name="T32" fmla="*/ 0 w 30"/>
                <a:gd name="T33" fmla="*/ 0 h 4"/>
                <a:gd name="T34" fmla="*/ 1 w 30"/>
                <a:gd name="T35" fmla="*/ 1 h 4"/>
                <a:gd name="T36" fmla="*/ 1 w 30"/>
                <a:gd name="T37" fmla="*/ 0 h 4"/>
                <a:gd name="T38" fmla="*/ 0 w 30"/>
                <a:gd name="T39" fmla="*/ 0 h 4"/>
                <a:gd name="T40" fmla="*/ 30 w 30"/>
                <a:gd name="T41" fmla="*/ 0 h 4"/>
                <a:gd name="T42" fmla="*/ 29 w 30"/>
                <a:gd name="T43" fmla="*/ 0 h 4"/>
                <a:gd name="T44" fmla="*/ 29 w 30"/>
                <a:gd name="T45" fmla="*/ 1 h 4"/>
                <a:gd name="T46" fmla="*/ 29 w 30"/>
                <a:gd name="T47" fmla="*/ 0 h 4"/>
                <a:gd name="T48" fmla="*/ 30 w 30"/>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4">
                  <a:moveTo>
                    <a:pt x="16" y="3"/>
                  </a:moveTo>
                  <a:cubicBezTo>
                    <a:pt x="16" y="3"/>
                    <a:pt x="16" y="4"/>
                    <a:pt x="15" y="4"/>
                  </a:cubicBezTo>
                  <a:cubicBezTo>
                    <a:pt x="15" y="4"/>
                    <a:pt x="15" y="4"/>
                    <a:pt x="15" y="4"/>
                  </a:cubicBezTo>
                  <a:cubicBezTo>
                    <a:pt x="14" y="4"/>
                    <a:pt x="14" y="4"/>
                    <a:pt x="14" y="4"/>
                  </a:cubicBezTo>
                  <a:cubicBezTo>
                    <a:pt x="14" y="4"/>
                    <a:pt x="13" y="3"/>
                    <a:pt x="13" y="3"/>
                  </a:cubicBezTo>
                  <a:cubicBezTo>
                    <a:pt x="14" y="4"/>
                    <a:pt x="14" y="4"/>
                    <a:pt x="15" y="4"/>
                  </a:cubicBezTo>
                  <a:cubicBezTo>
                    <a:pt x="15" y="4"/>
                    <a:pt x="16" y="4"/>
                    <a:pt x="16" y="3"/>
                  </a:cubicBezTo>
                  <a:moveTo>
                    <a:pt x="17" y="3"/>
                  </a:moveTo>
                  <a:cubicBezTo>
                    <a:pt x="17" y="3"/>
                    <a:pt x="17" y="3"/>
                    <a:pt x="17" y="3"/>
                  </a:cubicBezTo>
                  <a:cubicBezTo>
                    <a:pt x="17" y="3"/>
                    <a:pt x="17" y="3"/>
                    <a:pt x="17" y="3"/>
                  </a:cubicBezTo>
                  <a:cubicBezTo>
                    <a:pt x="17" y="3"/>
                    <a:pt x="17" y="3"/>
                    <a:pt x="17" y="3"/>
                  </a:cubicBezTo>
                  <a:moveTo>
                    <a:pt x="12" y="3"/>
                  </a:moveTo>
                  <a:cubicBezTo>
                    <a:pt x="13" y="3"/>
                    <a:pt x="13" y="3"/>
                    <a:pt x="13" y="3"/>
                  </a:cubicBezTo>
                  <a:cubicBezTo>
                    <a:pt x="13" y="3"/>
                    <a:pt x="13" y="3"/>
                    <a:pt x="13" y="3"/>
                  </a:cubicBezTo>
                  <a:cubicBezTo>
                    <a:pt x="13" y="3"/>
                    <a:pt x="13" y="3"/>
                    <a:pt x="12" y="3"/>
                  </a:cubicBezTo>
                  <a:moveTo>
                    <a:pt x="0" y="0"/>
                  </a:moveTo>
                  <a:cubicBezTo>
                    <a:pt x="0" y="0"/>
                    <a:pt x="0" y="0"/>
                    <a:pt x="0" y="0"/>
                  </a:cubicBezTo>
                  <a:cubicBezTo>
                    <a:pt x="1" y="0"/>
                    <a:pt x="1" y="0"/>
                    <a:pt x="1" y="1"/>
                  </a:cubicBezTo>
                  <a:cubicBezTo>
                    <a:pt x="1" y="0"/>
                    <a:pt x="1" y="0"/>
                    <a:pt x="1" y="0"/>
                  </a:cubicBezTo>
                  <a:cubicBezTo>
                    <a:pt x="0" y="0"/>
                    <a:pt x="0" y="0"/>
                    <a:pt x="0" y="0"/>
                  </a:cubicBezTo>
                  <a:moveTo>
                    <a:pt x="30" y="0"/>
                  </a:moveTo>
                  <a:cubicBezTo>
                    <a:pt x="29" y="0"/>
                    <a:pt x="29" y="0"/>
                    <a:pt x="29" y="0"/>
                  </a:cubicBezTo>
                  <a:cubicBezTo>
                    <a:pt x="29" y="0"/>
                    <a:pt x="29" y="0"/>
                    <a:pt x="29" y="1"/>
                  </a:cubicBezTo>
                  <a:cubicBezTo>
                    <a:pt x="29" y="0"/>
                    <a:pt x="29" y="0"/>
                    <a:pt x="29" y="0"/>
                  </a:cubicBezTo>
                  <a:cubicBezTo>
                    <a:pt x="29" y="0"/>
                    <a:pt x="29" y="0"/>
                    <a:pt x="30" y="0"/>
                  </a:cubicBezTo>
                </a:path>
              </a:pathLst>
            </a:custGeom>
            <a:solidFill>
              <a:srgbClr val="0017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sp>
          <p:nvSpPr>
            <p:cNvPr id="131" name="Freeform 260">
              <a:extLst>
                <a:ext uri="{FF2B5EF4-FFF2-40B4-BE49-F238E27FC236}">
                  <a16:creationId xmlns:a16="http://schemas.microsoft.com/office/drawing/2014/main" id="{0B5C9AD9-8064-2544-AB48-B03946A2E85F}"/>
                </a:ext>
              </a:extLst>
            </p:cNvPr>
            <p:cNvSpPr>
              <a:spLocks/>
            </p:cNvSpPr>
            <p:nvPr/>
          </p:nvSpPr>
          <p:spPr bwMode="auto">
            <a:xfrm>
              <a:off x="4397528" y="3311381"/>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defRPr/>
              </a:pPr>
              <a:endParaRPr lang="en-US" dirty="0">
                <a:solidFill>
                  <a:srgbClr val="282828"/>
                </a:solidFill>
                <a:latin typeface="Arial" charset="0"/>
                <a:ea typeface="ＭＳ Ｐゴシック" charset="0"/>
                <a:cs typeface="Arial"/>
                <a:sym typeface="Arial"/>
              </a:endParaRPr>
            </a:p>
          </p:txBody>
        </p:sp>
      </p:grpSp>
      <p:sp>
        <p:nvSpPr>
          <p:cNvPr id="132" name="TextBox 131">
            <a:extLst>
              <a:ext uri="{FF2B5EF4-FFF2-40B4-BE49-F238E27FC236}">
                <a16:creationId xmlns:a16="http://schemas.microsoft.com/office/drawing/2014/main" id="{FE0EFAC2-5B66-FD49-9486-33BD26B26B41}"/>
              </a:ext>
            </a:extLst>
          </p:cNvPr>
          <p:cNvSpPr txBox="1"/>
          <p:nvPr/>
        </p:nvSpPr>
        <p:spPr>
          <a:xfrm>
            <a:off x="1902866" y="5318490"/>
            <a:ext cx="8653071" cy="605102"/>
          </a:xfrm>
          <a:prstGeom prst="rect">
            <a:avLst/>
          </a:prstGeom>
          <a:noFill/>
        </p:spPr>
        <p:txBody>
          <a:bodyPr wrap="square" rtlCol="0" anchor="ctr">
            <a:spAutoFit/>
          </a:bodyPr>
          <a:lstStyle/>
          <a:p>
            <a:pPr defTabSz="609570" fontAlgn="base">
              <a:lnSpc>
                <a:spcPct val="107000"/>
              </a:lnSpc>
              <a:spcAft>
                <a:spcPts val="800"/>
              </a:spcAft>
            </a:pPr>
            <a:r>
              <a:rPr lang="en-US" sz="1600" dirty="0">
                <a:solidFill>
                  <a:srgbClr val="005073"/>
                </a:solidFill>
                <a:latin typeface="CiscoSansTT ExtraLight"/>
                <a:ea typeface="ＭＳ Ｐゴシック" charset="0"/>
                <a:cs typeface="Arial"/>
              </a:rPr>
              <a:t>Verify users and devices so employees can work securely from any device, at any time, in any location.</a:t>
            </a:r>
          </a:p>
        </p:txBody>
      </p:sp>
      <p:sp>
        <p:nvSpPr>
          <p:cNvPr id="134" name="Rectangle 4">
            <a:extLst>
              <a:ext uri="{FF2B5EF4-FFF2-40B4-BE49-F238E27FC236}">
                <a16:creationId xmlns:a16="http://schemas.microsoft.com/office/drawing/2014/main" id="{F7EAC0D0-E466-4BC3-8B4F-089C7D2CEECF}"/>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23152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9A975E1-3E66-F740-9672-838EA44E6A80}"/>
              </a:ext>
            </a:extLst>
          </p:cNvPr>
          <p:cNvGrpSpPr/>
          <p:nvPr/>
        </p:nvGrpSpPr>
        <p:grpSpPr>
          <a:xfrm>
            <a:off x="6390844" y="803742"/>
            <a:ext cx="5493709" cy="5250519"/>
            <a:chOff x="6227362" y="833923"/>
            <a:chExt cx="5826932" cy="5568991"/>
          </a:xfrm>
        </p:grpSpPr>
        <p:pic>
          <p:nvPicPr>
            <p:cNvPr id="28" name="Picture 27">
              <a:extLst>
                <a:ext uri="{FF2B5EF4-FFF2-40B4-BE49-F238E27FC236}">
                  <a16:creationId xmlns:a16="http://schemas.microsoft.com/office/drawing/2014/main" id="{03CCAF7D-EB0F-D54C-8C7E-FA9308BCA3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51840" y="4576202"/>
              <a:ext cx="1826712" cy="1826712"/>
            </a:xfrm>
            <a:prstGeom prst="rect">
              <a:avLst/>
            </a:prstGeom>
          </p:spPr>
        </p:pic>
        <p:pic>
          <p:nvPicPr>
            <p:cNvPr id="29" name="Picture 28">
              <a:extLst>
                <a:ext uri="{FF2B5EF4-FFF2-40B4-BE49-F238E27FC236}">
                  <a16:creationId xmlns:a16="http://schemas.microsoft.com/office/drawing/2014/main" id="{07A6E6F8-B4DC-9648-86A3-7D1772D7A6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96400" y="4576202"/>
              <a:ext cx="1826712" cy="1826712"/>
            </a:xfrm>
            <a:prstGeom prst="rect">
              <a:avLst/>
            </a:prstGeom>
          </p:spPr>
        </p:pic>
        <p:pic>
          <p:nvPicPr>
            <p:cNvPr id="30" name="Picture 29">
              <a:extLst>
                <a:ext uri="{FF2B5EF4-FFF2-40B4-BE49-F238E27FC236}">
                  <a16:creationId xmlns:a16="http://schemas.microsoft.com/office/drawing/2014/main" id="{D3581CD5-8B8F-004B-AAF7-22412CD861C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7154188" y="833923"/>
              <a:ext cx="1826712" cy="1826712"/>
            </a:xfrm>
            <a:prstGeom prst="rect">
              <a:avLst/>
            </a:prstGeom>
          </p:spPr>
        </p:pic>
        <p:pic>
          <p:nvPicPr>
            <p:cNvPr id="31" name="Picture 30">
              <a:extLst>
                <a:ext uri="{FF2B5EF4-FFF2-40B4-BE49-F238E27FC236}">
                  <a16:creationId xmlns:a16="http://schemas.microsoft.com/office/drawing/2014/main" id="{340F4B06-0D67-6447-BE89-62EC14D0F68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14226" y="833923"/>
              <a:ext cx="1826712" cy="1826712"/>
            </a:xfrm>
            <a:prstGeom prst="rect">
              <a:avLst/>
            </a:prstGeom>
          </p:spPr>
        </p:pic>
        <p:pic>
          <p:nvPicPr>
            <p:cNvPr id="32" name="Picture 31">
              <a:extLst>
                <a:ext uri="{FF2B5EF4-FFF2-40B4-BE49-F238E27FC236}">
                  <a16:creationId xmlns:a16="http://schemas.microsoft.com/office/drawing/2014/main" id="{B8E6DA54-DB72-8C41-902F-DF8CAFBDD52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27472" y="2660635"/>
              <a:ext cx="1826712" cy="1826712"/>
            </a:xfrm>
            <a:prstGeom prst="rect">
              <a:avLst/>
            </a:prstGeom>
          </p:spPr>
        </p:pic>
        <p:pic>
          <p:nvPicPr>
            <p:cNvPr id="33" name="Picture 32">
              <a:extLst>
                <a:ext uri="{FF2B5EF4-FFF2-40B4-BE49-F238E27FC236}">
                  <a16:creationId xmlns:a16="http://schemas.microsoft.com/office/drawing/2014/main" id="{0478A2F3-98C4-ED48-AD9B-809B4AB45AD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27362" y="2660635"/>
              <a:ext cx="1826712" cy="1826712"/>
            </a:xfrm>
            <a:prstGeom prst="rect">
              <a:avLst/>
            </a:prstGeom>
          </p:spPr>
        </p:pic>
        <p:pic>
          <p:nvPicPr>
            <p:cNvPr id="34" name="Picture 33">
              <a:extLst>
                <a:ext uri="{FF2B5EF4-FFF2-40B4-BE49-F238E27FC236}">
                  <a16:creationId xmlns:a16="http://schemas.microsoft.com/office/drawing/2014/main" id="{CC71B43E-2804-B34E-89C6-CB43A5028BF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27582" y="2660635"/>
              <a:ext cx="1826712" cy="1826712"/>
            </a:xfrm>
            <a:prstGeom prst="rect">
              <a:avLst/>
            </a:prstGeom>
          </p:spPr>
        </p:pic>
      </p:grpSp>
      <p:sp>
        <p:nvSpPr>
          <p:cNvPr id="12" name="Rectangle 4">
            <a:extLst>
              <a:ext uri="{FF2B5EF4-FFF2-40B4-BE49-F238E27FC236}">
                <a16:creationId xmlns:a16="http://schemas.microsoft.com/office/drawing/2014/main" id="{5D5812A8-4500-4E0F-B54D-94BB0F67AE20}"/>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bg2"/>
                </a:solidFill>
                <a:latin typeface="+mn-lt"/>
                <a:ea typeface="+mn-ea"/>
                <a:cs typeface="CiscoSans Thin"/>
              </a:rPr>
              <a:t>© 2020  Cisco and/or its affiliates. All rights reserved.   Cisco Confidential</a:t>
            </a:r>
          </a:p>
        </p:txBody>
      </p:sp>
      <p:sp>
        <p:nvSpPr>
          <p:cNvPr id="16" name="Title 3">
            <a:extLst>
              <a:ext uri="{FF2B5EF4-FFF2-40B4-BE49-F238E27FC236}">
                <a16:creationId xmlns:a16="http://schemas.microsoft.com/office/drawing/2014/main" id="{0AEB635D-433D-4621-8FCF-2CE207980E2A}"/>
              </a:ext>
            </a:extLst>
          </p:cNvPr>
          <p:cNvSpPr>
            <a:spLocks noGrp="1"/>
          </p:cNvSpPr>
          <p:nvPr>
            <p:ph type="title"/>
          </p:nvPr>
        </p:nvSpPr>
        <p:spPr>
          <a:xfrm>
            <a:off x="636907" y="2352721"/>
            <a:ext cx="4080277" cy="2068781"/>
          </a:xfrm>
        </p:spPr>
        <p:txBody>
          <a:bodyPr/>
          <a:lstStyle/>
          <a:p>
            <a:r>
              <a:rPr lang="en-US" sz="4000" b="1" dirty="0">
                <a:solidFill>
                  <a:schemeClr val="bg2"/>
                </a:solidFill>
              </a:rPr>
              <a:t>Always-On Business</a:t>
            </a:r>
            <a:br>
              <a:rPr lang="en-US" sz="4000" b="1" dirty="0">
                <a:solidFill>
                  <a:schemeClr val="bg2"/>
                </a:solidFill>
              </a:rPr>
            </a:br>
            <a:r>
              <a:rPr lang="en-US" sz="4000" b="1" dirty="0">
                <a:solidFill>
                  <a:schemeClr val="bg2"/>
                </a:solidFill>
              </a:rPr>
              <a:t>Offers</a:t>
            </a:r>
          </a:p>
        </p:txBody>
      </p:sp>
    </p:spTree>
    <p:extLst>
      <p:ext uri="{BB962C8B-B14F-4D97-AF65-F5344CB8AC3E}">
        <p14:creationId xmlns:p14="http://schemas.microsoft.com/office/powerpoint/2010/main" val="3660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C51D35CE-7401-4B80-8F82-CC3602060320}"/>
              </a:ext>
            </a:extLst>
          </p:cNvPr>
          <p:cNvSpPr>
            <a:spLocks noGrp="1"/>
          </p:cNvSpPr>
          <p:nvPr>
            <p:ph type="title"/>
          </p:nvPr>
        </p:nvSpPr>
        <p:spPr>
          <a:xfrm>
            <a:off x="626947" y="1867307"/>
            <a:ext cx="4979442" cy="975783"/>
          </a:xfrm>
        </p:spPr>
        <p:txBody>
          <a:bodyPr/>
          <a:lstStyle/>
          <a:p>
            <a:r>
              <a:rPr lang="en-US" sz="4000" b="1" dirty="0">
                <a:solidFill>
                  <a:schemeClr val="bg2"/>
                </a:solidFill>
              </a:rPr>
              <a:t>Always-On Business</a:t>
            </a:r>
            <a:br>
              <a:rPr lang="en-US" sz="4000" b="1" dirty="0">
                <a:solidFill>
                  <a:schemeClr val="bg2"/>
                </a:solidFill>
              </a:rPr>
            </a:br>
            <a:r>
              <a:rPr lang="en-US" sz="4000" b="1" dirty="0">
                <a:solidFill>
                  <a:schemeClr val="bg2"/>
                </a:solidFill>
              </a:rPr>
              <a:t>Offers</a:t>
            </a:r>
          </a:p>
        </p:txBody>
      </p:sp>
      <p:grpSp>
        <p:nvGrpSpPr>
          <p:cNvPr id="27" name="Group 26">
            <a:extLst>
              <a:ext uri="{FF2B5EF4-FFF2-40B4-BE49-F238E27FC236}">
                <a16:creationId xmlns:a16="http://schemas.microsoft.com/office/drawing/2014/main" id="{B9A975E1-3E66-F740-9672-838EA44E6A80}"/>
              </a:ext>
            </a:extLst>
          </p:cNvPr>
          <p:cNvGrpSpPr/>
          <p:nvPr/>
        </p:nvGrpSpPr>
        <p:grpSpPr>
          <a:xfrm>
            <a:off x="6390844" y="803742"/>
            <a:ext cx="5493709" cy="5250519"/>
            <a:chOff x="6227362" y="833923"/>
            <a:chExt cx="5826932" cy="5568991"/>
          </a:xfrm>
        </p:grpSpPr>
        <p:pic>
          <p:nvPicPr>
            <p:cNvPr id="28" name="Picture 27">
              <a:extLst>
                <a:ext uri="{FF2B5EF4-FFF2-40B4-BE49-F238E27FC236}">
                  <a16:creationId xmlns:a16="http://schemas.microsoft.com/office/drawing/2014/main" id="{03CCAF7D-EB0F-D54C-8C7E-FA9308BCA3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51840" y="4576202"/>
              <a:ext cx="1826712" cy="1826712"/>
            </a:xfrm>
            <a:prstGeom prst="rect">
              <a:avLst/>
            </a:prstGeom>
          </p:spPr>
        </p:pic>
        <p:pic>
          <p:nvPicPr>
            <p:cNvPr id="29" name="Picture 28">
              <a:extLst>
                <a:ext uri="{FF2B5EF4-FFF2-40B4-BE49-F238E27FC236}">
                  <a16:creationId xmlns:a16="http://schemas.microsoft.com/office/drawing/2014/main" id="{07A6E6F8-B4DC-9648-86A3-7D1772D7A6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96400" y="4576202"/>
              <a:ext cx="1826712" cy="1826712"/>
            </a:xfrm>
            <a:prstGeom prst="rect">
              <a:avLst/>
            </a:prstGeom>
          </p:spPr>
        </p:pic>
        <p:pic>
          <p:nvPicPr>
            <p:cNvPr id="30" name="Picture 29">
              <a:extLst>
                <a:ext uri="{FF2B5EF4-FFF2-40B4-BE49-F238E27FC236}">
                  <a16:creationId xmlns:a16="http://schemas.microsoft.com/office/drawing/2014/main" id="{D3581CD5-8B8F-004B-AAF7-22412CD861C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7154188" y="833923"/>
              <a:ext cx="1826712" cy="1826712"/>
            </a:xfrm>
            <a:prstGeom prst="rect">
              <a:avLst/>
            </a:prstGeom>
          </p:spPr>
        </p:pic>
        <p:pic>
          <p:nvPicPr>
            <p:cNvPr id="31" name="Picture 30">
              <a:extLst>
                <a:ext uri="{FF2B5EF4-FFF2-40B4-BE49-F238E27FC236}">
                  <a16:creationId xmlns:a16="http://schemas.microsoft.com/office/drawing/2014/main" id="{340F4B06-0D67-6447-BE89-62EC14D0F68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14226" y="833923"/>
              <a:ext cx="1826712" cy="1826712"/>
            </a:xfrm>
            <a:prstGeom prst="rect">
              <a:avLst/>
            </a:prstGeom>
          </p:spPr>
        </p:pic>
        <p:pic>
          <p:nvPicPr>
            <p:cNvPr id="32" name="Picture 31">
              <a:extLst>
                <a:ext uri="{FF2B5EF4-FFF2-40B4-BE49-F238E27FC236}">
                  <a16:creationId xmlns:a16="http://schemas.microsoft.com/office/drawing/2014/main" id="{B8E6DA54-DB72-8C41-902F-DF8CAFBDD52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27472" y="2660635"/>
              <a:ext cx="1826712" cy="1826712"/>
            </a:xfrm>
            <a:prstGeom prst="rect">
              <a:avLst/>
            </a:prstGeom>
          </p:spPr>
        </p:pic>
        <p:pic>
          <p:nvPicPr>
            <p:cNvPr id="33" name="Picture 32">
              <a:extLst>
                <a:ext uri="{FF2B5EF4-FFF2-40B4-BE49-F238E27FC236}">
                  <a16:creationId xmlns:a16="http://schemas.microsoft.com/office/drawing/2014/main" id="{0478A2F3-98C4-ED48-AD9B-809B4AB45AD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27362" y="2660635"/>
              <a:ext cx="1826712" cy="1826712"/>
            </a:xfrm>
            <a:prstGeom prst="rect">
              <a:avLst/>
            </a:prstGeom>
          </p:spPr>
        </p:pic>
        <p:pic>
          <p:nvPicPr>
            <p:cNvPr id="34" name="Picture 33">
              <a:extLst>
                <a:ext uri="{FF2B5EF4-FFF2-40B4-BE49-F238E27FC236}">
                  <a16:creationId xmlns:a16="http://schemas.microsoft.com/office/drawing/2014/main" id="{CC71B43E-2804-B34E-89C6-CB43A5028BF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27582" y="2660635"/>
              <a:ext cx="1826712" cy="1826712"/>
            </a:xfrm>
            <a:prstGeom prst="rect">
              <a:avLst/>
            </a:prstGeom>
          </p:spPr>
        </p:pic>
      </p:grpSp>
      <p:sp>
        <p:nvSpPr>
          <p:cNvPr id="4" name="TextBox 3">
            <a:extLst>
              <a:ext uri="{FF2B5EF4-FFF2-40B4-BE49-F238E27FC236}">
                <a16:creationId xmlns:a16="http://schemas.microsoft.com/office/drawing/2014/main" id="{A48C1380-3B1C-D348-BC64-6CB36AFCE6C5}"/>
              </a:ext>
            </a:extLst>
          </p:cNvPr>
          <p:cNvSpPr txBox="1"/>
          <p:nvPr/>
        </p:nvSpPr>
        <p:spPr>
          <a:xfrm>
            <a:off x="626947" y="3216323"/>
            <a:ext cx="5659360" cy="2231380"/>
          </a:xfrm>
          <a:prstGeom prst="rect">
            <a:avLst/>
          </a:prstGeom>
          <a:noFill/>
        </p:spPr>
        <p:txBody>
          <a:bodyPr wrap="square" rtlCol="0">
            <a:spAutoFit/>
          </a:bodyPr>
          <a:lstStyle/>
          <a:p>
            <a:pPr marL="457189" indent="-457189" defTabSz="609570" fontAlgn="base">
              <a:spcBef>
                <a:spcPct val="0"/>
              </a:spcBef>
              <a:spcAft>
                <a:spcPct val="0"/>
              </a:spcAft>
              <a:buFont typeface="Arial" panose="020B0604020202020204" pitchFamily="34" charset="0"/>
              <a:buChar char="•"/>
            </a:pPr>
            <a:r>
              <a:rPr lang="en-US" sz="3200" strike="sngStrike" dirty="0">
                <a:solidFill>
                  <a:srgbClr val="FFFFFF"/>
                </a:solidFill>
                <a:latin typeface="CiscoSansTT ExtraLight"/>
                <a:ea typeface="ＭＳ Ｐゴシック" charset="0"/>
                <a:cs typeface="Arial"/>
                <a:sym typeface="Arial"/>
                <a:hlinkClick r:id="rId10">
                  <a:extLst>
                    <a:ext uri="{A12FA001-AC4F-418D-AE19-62706E023703}">
                      <ahyp:hlinkClr xmlns:ahyp="http://schemas.microsoft.com/office/drawing/2018/hyperlinkcolor" val="tx"/>
                    </a:ext>
                  </a:extLst>
                </a:hlinkClick>
              </a:rPr>
              <a:t>Meraki Test Drive</a:t>
            </a:r>
            <a:br>
              <a:rPr lang="en-US" sz="3200" dirty="0">
                <a:solidFill>
                  <a:srgbClr val="FFFFFF"/>
                </a:solidFill>
                <a:latin typeface="CiscoSansTT ExtraLight"/>
                <a:ea typeface="ＭＳ Ｐゴシック" charset="0"/>
                <a:cs typeface="Arial"/>
                <a:sym typeface="Arial"/>
              </a:rPr>
            </a:br>
            <a:endParaRPr lang="en-US" sz="3200" dirty="0">
              <a:solidFill>
                <a:srgbClr val="FFFFFF"/>
              </a:solidFill>
              <a:latin typeface="CiscoSansTT ExtraLight"/>
              <a:ea typeface="ＭＳ Ｐゴシック" charset="0"/>
              <a:cs typeface="Arial"/>
              <a:sym typeface="Arial"/>
            </a:endParaRPr>
          </a:p>
          <a:p>
            <a:pPr marL="457189" indent="-457189" defTabSz="609570" fontAlgn="base">
              <a:spcBef>
                <a:spcPct val="0"/>
              </a:spcBef>
              <a:spcAft>
                <a:spcPct val="0"/>
              </a:spcAft>
              <a:buFont typeface="Arial" panose="020B0604020202020204" pitchFamily="34" charset="0"/>
              <a:buChar char="•"/>
            </a:pPr>
            <a:r>
              <a:rPr lang="en-US" sz="3200" strike="sngStrike" dirty="0">
                <a:solidFill>
                  <a:srgbClr val="FFFFFF"/>
                </a:solidFill>
                <a:latin typeface="CiscoSansTT ExtraLight"/>
                <a:ea typeface="ＭＳ Ｐゴシック" charset="0"/>
                <a:cs typeface="Arial"/>
                <a:sym typeface="Arial"/>
                <a:hlinkClick r:id="rId11">
                  <a:extLst>
                    <a:ext uri="{A12FA001-AC4F-418D-AE19-62706E023703}">
                      <ahyp:hlinkClr xmlns:ahyp="http://schemas.microsoft.com/office/drawing/2018/hyperlinkcolor" val="tx"/>
                    </a:ext>
                  </a:extLst>
                </a:hlinkClick>
              </a:rPr>
              <a:t>Cisco Threat Defense Solution</a:t>
            </a:r>
            <a:endParaRPr lang="en-US" sz="3200" strike="sngStrike" dirty="0">
              <a:solidFill>
                <a:srgbClr val="FFFFFF"/>
              </a:solidFill>
              <a:latin typeface="CiscoSansTT ExtraLight"/>
              <a:ea typeface="ＭＳ Ｐゴシック" charset="0"/>
              <a:cs typeface="Arial"/>
              <a:sym typeface="Arial"/>
            </a:endParaRPr>
          </a:p>
          <a:p>
            <a:pPr defTabSz="609570" fontAlgn="base">
              <a:spcBef>
                <a:spcPct val="0"/>
              </a:spcBef>
              <a:spcAft>
                <a:spcPct val="0"/>
              </a:spcAft>
            </a:pPr>
            <a:endParaRPr lang="en-US" sz="1100" dirty="0">
              <a:solidFill>
                <a:srgbClr val="282828"/>
              </a:solidFill>
              <a:latin typeface="CiscoSansTT ExtraLight"/>
              <a:ea typeface="ＭＳ Ｐゴシック" charset="0"/>
              <a:cs typeface="Arial"/>
              <a:sym typeface="Arial"/>
            </a:endParaRPr>
          </a:p>
        </p:txBody>
      </p:sp>
      <p:sp>
        <p:nvSpPr>
          <p:cNvPr id="12" name="Rectangle 4">
            <a:extLst>
              <a:ext uri="{FF2B5EF4-FFF2-40B4-BE49-F238E27FC236}">
                <a16:creationId xmlns:a16="http://schemas.microsoft.com/office/drawing/2014/main" id="{5D5812A8-4500-4E0F-B54D-94BB0F67AE20}"/>
              </a:ext>
            </a:extLst>
          </p:cNvPr>
          <p:cNvSpPr>
            <a:spLocks noChangeArrowheads="1"/>
          </p:cNvSpPr>
          <p:nvPr/>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bg2"/>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71175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11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remote, control, sitting&#10;&#10;Description automatically generated">
            <a:extLst>
              <a:ext uri="{FF2B5EF4-FFF2-40B4-BE49-F238E27FC236}">
                <a16:creationId xmlns:a16="http://schemas.microsoft.com/office/drawing/2014/main" id="{C2042606-0D5E-D44C-90D3-2B79215610E6}"/>
              </a:ext>
            </a:extLst>
          </p:cNvPr>
          <p:cNvPicPr>
            <a:picLocks noChangeAspect="1"/>
          </p:cNvPicPr>
          <p:nvPr/>
        </p:nvPicPr>
        <p:blipFill rotWithShape="1">
          <a:blip r:embed="rId3"/>
          <a:srcRect l="16102" r="24483"/>
          <a:stretch/>
        </p:blipFill>
        <p:spPr>
          <a:xfrm>
            <a:off x="-1" y="2"/>
            <a:ext cx="5852160" cy="6857999"/>
          </a:xfrm>
          <a:prstGeom prst="rect">
            <a:avLst/>
          </a:prstGeom>
        </p:spPr>
      </p:pic>
      <p:sp>
        <p:nvSpPr>
          <p:cNvPr id="9" name="Rectangle 4">
            <a:extLst>
              <a:ext uri="{FF2B5EF4-FFF2-40B4-BE49-F238E27FC236}">
                <a16:creationId xmlns:a16="http://schemas.microsoft.com/office/drawing/2014/main" id="{5F41E66F-1013-4CC5-ABE9-A19434AA5AF2}"/>
              </a:ext>
            </a:extLst>
          </p:cNvPr>
          <p:cNvSpPr>
            <a:spLocks noChangeArrowheads="1"/>
          </p:cNvSpPr>
          <p:nvPr/>
        </p:nvSpPr>
        <p:spPr bwMode="ltGray">
          <a:xfrm>
            <a:off x="765726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tx1">
                    <a:lumMod val="65000"/>
                  </a:schemeClr>
                </a:solidFill>
                <a:latin typeface="+mn-lt"/>
                <a:ea typeface="+mn-ea"/>
                <a:cs typeface="CiscoSans Thin"/>
              </a:rPr>
              <a:t>© 2020  Cisco and/or its affiliates. All rights reserved.   Cisco Confidential</a:t>
            </a:r>
          </a:p>
        </p:txBody>
      </p:sp>
      <p:sp>
        <p:nvSpPr>
          <p:cNvPr id="10" name="Title 12">
            <a:extLst>
              <a:ext uri="{FF2B5EF4-FFF2-40B4-BE49-F238E27FC236}">
                <a16:creationId xmlns:a16="http://schemas.microsoft.com/office/drawing/2014/main" id="{E6CD96AC-FAD1-4D31-B0C5-9D556A03D7B2}"/>
              </a:ext>
            </a:extLst>
          </p:cNvPr>
          <p:cNvSpPr txBox="1">
            <a:spLocks/>
          </p:cNvSpPr>
          <p:nvPr/>
        </p:nvSpPr>
        <p:spPr bwMode="auto">
          <a:xfrm>
            <a:off x="6741452" y="529061"/>
            <a:ext cx="488156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Always-On Business</a:t>
            </a:r>
          </a:p>
        </p:txBody>
      </p:sp>
      <p:sp>
        <p:nvSpPr>
          <p:cNvPr id="11" name="Text Placeholder 13">
            <a:extLst>
              <a:ext uri="{FF2B5EF4-FFF2-40B4-BE49-F238E27FC236}">
                <a16:creationId xmlns:a16="http://schemas.microsoft.com/office/drawing/2014/main" id="{8F52BE5E-4E69-4C45-BB0E-B3CF71DCFFF3}"/>
              </a:ext>
            </a:extLst>
          </p:cNvPr>
          <p:cNvSpPr txBox="1">
            <a:spLocks/>
          </p:cNvSpPr>
          <p:nvPr/>
        </p:nvSpPr>
        <p:spPr>
          <a:xfrm>
            <a:off x="6741452" y="2561388"/>
            <a:ext cx="4882699" cy="3469169"/>
          </a:xfrm>
          <a:prstGeom prst="rect">
            <a:avLst/>
          </a:prstGeom>
        </p:spPr>
        <p:txBody>
          <a:bodyPr lIns="91420" tIns="45711" rIns="91420" bIns="45711">
            <a:noAutofit/>
          </a:bodyPr>
          <a:lstStyle>
            <a:lvl1pPr marL="232828" indent="-156629" algn="l" defTabSz="912261" rtl="0" eaLnBrk="1" fontAlgn="base" hangingPunct="1">
              <a:lnSpc>
                <a:spcPct val="95000"/>
              </a:lnSpc>
              <a:spcBef>
                <a:spcPts val="1480"/>
              </a:spcBef>
              <a:spcAft>
                <a:spcPct val="0"/>
              </a:spcAft>
              <a:buClr>
                <a:schemeClr val="tx2"/>
              </a:buClr>
              <a:buSzPct val="60000"/>
              <a:buFont typeface="Arial"/>
              <a:buChar char="•"/>
              <a:defRPr lang="en-US" sz="2667" b="0" i="0" kern="1200">
                <a:solidFill>
                  <a:schemeClr val="bg1"/>
                </a:solidFill>
                <a:latin typeface="+mn-lt"/>
                <a:ea typeface="CiscoSansTT Thin" charset="0"/>
                <a:cs typeface="CiscoSansTT Thin" charset="0"/>
              </a:defRPr>
            </a:lvl1pPr>
            <a:lvl2pPr marL="385224" indent="-152396" algn="l" defTabSz="912261" rtl="0" eaLnBrk="1" fontAlgn="base" hangingPunct="1">
              <a:lnSpc>
                <a:spcPct val="95000"/>
              </a:lnSpc>
              <a:spcBef>
                <a:spcPts val="600"/>
              </a:spcBef>
              <a:spcAft>
                <a:spcPct val="0"/>
              </a:spcAft>
              <a:buClr>
                <a:schemeClr val="tx2"/>
              </a:buClr>
              <a:buSzPct val="60000"/>
              <a:buFont typeface="Arial"/>
              <a:buChar char="•"/>
              <a:defRPr lang="en-US" sz="2400" b="0" i="0" kern="1200">
                <a:solidFill>
                  <a:schemeClr val="bg1"/>
                </a:solidFill>
                <a:latin typeface="+mn-lt"/>
                <a:ea typeface="CiscoSansTT Thin" charset="0"/>
                <a:cs typeface="CiscoSansTT Thin" charset="0"/>
              </a:defRPr>
            </a:lvl2pPr>
            <a:lvl3pPr marL="537620" indent="-152396" algn="l" defTabSz="912261" rtl="0" eaLnBrk="1" fontAlgn="base" hangingPunct="1">
              <a:lnSpc>
                <a:spcPct val="95000"/>
              </a:lnSpc>
              <a:spcBef>
                <a:spcPts val="833"/>
              </a:spcBef>
              <a:spcAft>
                <a:spcPct val="0"/>
              </a:spcAft>
              <a:buClr>
                <a:schemeClr val="tx2"/>
              </a:buClr>
              <a:buSzPct val="60000"/>
              <a:buFont typeface="Arial"/>
              <a:buChar char="•"/>
              <a:defRPr lang="en-US" sz="2133" b="0" i="0" kern="1200">
                <a:solidFill>
                  <a:schemeClr val="bg1"/>
                </a:solidFill>
                <a:latin typeface="+mn-lt"/>
                <a:ea typeface="CiscoSansTT Thin" charset="0"/>
                <a:cs typeface="CiscoSansTT Thin" charset="0"/>
              </a:defRPr>
            </a:lvl3pPr>
            <a:lvl4pPr marL="690016" indent="-152396" algn="l" defTabSz="912261" rtl="0" eaLnBrk="1" fontAlgn="base" hangingPunct="1">
              <a:lnSpc>
                <a:spcPct val="95000"/>
              </a:lnSpc>
              <a:spcBef>
                <a:spcPts val="833"/>
              </a:spcBef>
              <a:spcAft>
                <a:spcPct val="0"/>
              </a:spcAft>
              <a:buClr>
                <a:schemeClr val="tx2"/>
              </a:buClr>
              <a:buSzPct val="60000"/>
              <a:buFont typeface="Arial"/>
              <a:buChar char="•"/>
              <a:defRPr lang="en-US" sz="1867" b="0" i="0" kern="1200">
                <a:solidFill>
                  <a:schemeClr val="bg1"/>
                </a:solidFill>
                <a:latin typeface="+mn-lt"/>
                <a:ea typeface="CiscoSansTT Thin" charset="0"/>
                <a:cs typeface="CiscoSansTT Thin" charset="0"/>
              </a:defRPr>
            </a:lvl4pPr>
            <a:lvl5pPr marL="842412" indent="-152396" algn="l" defTabSz="912261" rtl="0" eaLnBrk="1" fontAlgn="base" hangingPunct="1">
              <a:lnSpc>
                <a:spcPct val="95000"/>
              </a:lnSpc>
              <a:spcBef>
                <a:spcPts val="833"/>
              </a:spcBef>
              <a:spcAft>
                <a:spcPct val="0"/>
              </a:spcAft>
              <a:buClr>
                <a:schemeClr val="tx2"/>
              </a:buClr>
              <a:buSzPct val="60000"/>
              <a:buFont typeface="Arial"/>
              <a:buChar char="•"/>
              <a:defRPr lang="en-US" sz="1600" b="0" i="0" kern="1200">
                <a:solidFill>
                  <a:schemeClr val="bg1"/>
                </a:solidFill>
                <a:latin typeface="+mn-lt"/>
                <a:ea typeface="CiscoSansTT Thin" charset="0"/>
                <a:cs typeface="CiscoSansTT Thin" charset="0"/>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Clr>
                <a:srgbClr val="00B0F0"/>
              </a:buClr>
            </a:pPr>
            <a:r>
              <a:rPr lang="en-US" sz="2400" b="1" dirty="0">
                <a:solidFill>
                  <a:srgbClr val="00B0F0"/>
                </a:solidFill>
              </a:rPr>
              <a:t>For:</a:t>
            </a:r>
            <a:r>
              <a:rPr lang="en-US" sz="2400" b="1" dirty="0">
                <a:solidFill>
                  <a:schemeClr val="tx2"/>
                </a:solidFill>
              </a:rPr>
              <a:t> </a:t>
            </a:r>
            <a:r>
              <a:rPr lang="en-US" sz="2000" dirty="0">
                <a:solidFill>
                  <a:srgbClr val="005073"/>
                </a:solidFill>
                <a:ea typeface="ＭＳ Ｐゴシック" charset="0"/>
                <a:cs typeface="Arial"/>
                <a:sym typeface="Arial"/>
              </a:rPr>
              <a:t>Hospitality, retail, restaurants, sports &amp; entertainment, manufacturing, transportation; small offices such as professional services: legal, finance, and real estate</a:t>
            </a:r>
            <a:endParaRPr lang="en-US" sz="2000" dirty="0">
              <a:solidFill>
                <a:schemeClr val="tx1">
                  <a:lumMod val="95000"/>
                </a:schemeClr>
              </a:solidFill>
            </a:endParaRPr>
          </a:p>
          <a:p>
            <a:pPr>
              <a:lnSpc>
                <a:spcPct val="110000"/>
              </a:lnSpc>
              <a:buClr>
                <a:srgbClr val="00B0F0"/>
              </a:buClr>
            </a:pPr>
            <a:r>
              <a:rPr lang="en-US" sz="2400" b="1" dirty="0">
                <a:solidFill>
                  <a:srgbClr val="00B0F0"/>
                </a:solidFill>
              </a:rPr>
              <a:t>Cisco products: </a:t>
            </a:r>
            <a:r>
              <a:rPr lang="en-US" sz="2000" dirty="0">
                <a:solidFill>
                  <a:srgbClr val="005073"/>
                </a:solidFill>
                <a:ea typeface="ＭＳ Ｐゴシック" charset="0"/>
                <a:cs typeface="Arial"/>
                <a:sym typeface="Arial"/>
              </a:rPr>
              <a:t>Meraki® MR, MS, MX, MI, Cloud Mailbox Defense, Duo; </a:t>
            </a:r>
            <a:r>
              <a:rPr lang="en-US" sz="2000" dirty="0" err="1">
                <a:solidFill>
                  <a:srgbClr val="005073"/>
                </a:solidFill>
                <a:ea typeface="ＭＳ Ｐゴシック" charset="0"/>
                <a:cs typeface="Arial"/>
                <a:sym typeface="Arial"/>
              </a:rPr>
              <a:t>Webex</a:t>
            </a:r>
            <a:r>
              <a:rPr lang="en-US" sz="2000" dirty="0">
                <a:solidFill>
                  <a:srgbClr val="005073"/>
                </a:solidFill>
                <a:ea typeface="ＭＳ Ｐゴシック" charset="0"/>
                <a:cs typeface="Arial"/>
                <a:sym typeface="Arial"/>
              </a:rPr>
              <a:t>® Work, Umbrella®</a:t>
            </a:r>
            <a:endParaRPr lang="en-US" sz="2000" dirty="0">
              <a:solidFill>
                <a:schemeClr val="tx2"/>
              </a:solidFill>
            </a:endParaRPr>
          </a:p>
        </p:txBody>
      </p:sp>
      <p:sp>
        <p:nvSpPr>
          <p:cNvPr id="12" name="TextBox 11">
            <a:extLst>
              <a:ext uri="{FF2B5EF4-FFF2-40B4-BE49-F238E27FC236}">
                <a16:creationId xmlns:a16="http://schemas.microsoft.com/office/drawing/2014/main" id="{DFB50BA5-2755-460A-A07D-72F8627EBE95}"/>
              </a:ext>
            </a:extLst>
          </p:cNvPr>
          <p:cNvSpPr txBox="1"/>
          <p:nvPr/>
        </p:nvSpPr>
        <p:spPr>
          <a:xfrm>
            <a:off x="6740315" y="1442513"/>
            <a:ext cx="4882699" cy="1015663"/>
          </a:xfrm>
          <a:prstGeom prst="rect">
            <a:avLst/>
          </a:prstGeom>
          <a:noFill/>
        </p:spPr>
        <p:txBody>
          <a:bodyPr wrap="square" rtlCol="0">
            <a:spAutoFit/>
          </a:bodyPr>
          <a:lstStyle/>
          <a:p>
            <a:pPr marL="57149" defTabSz="609570" fontAlgn="base">
              <a:spcBef>
                <a:spcPct val="0"/>
              </a:spcBef>
              <a:spcAft>
                <a:spcPct val="0"/>
              </a:spcAft>
            </a:pPr>
            <a:r>
              <a:rPr lang="en-US" sz="2000" dirty="0">
                <a:solidFill>
                  <a:srgbClr val="005073"/>
                </a:solidFill>
                <a:ea typeface="ＭＳ Ｐゴシック" charset="0"/>
                <a:cs typeface="Arial"/>
                <a:sym typeface="Arial"/>
              </a:rPr>
              <a:t>For small businesses who want to keep their IT simple and minimize capital expenditures.</a:t>
            </a:r>
          </a:p>
        </p:txBody>
      </p:sp>
    </p:spTree>
    <p:extLst>
      <p:ext uri="{BB962C8B-B14F-4D97-AF65-F5344CB8AC3E}">
        <p14:creationId xmlns:p14="http://schemas.microsoft.com/office/powerpoint/2010/main" val="1970901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A4355BC-F554-442C-B71A-BD19B8EC1713}"/>
              </a:ext>
            </a:extLst>
          </p:cNvPr>
          <p:cNvGrpSpPr/>
          <p:nvPr/>
        </p:nvGrpSpPr>
        <p:grpSpPr>
          <a:xfrm>
            <a:off x="904679" y="1118216"/>
            <a:ext cx="10382642" cy="4913763"/>
            <a:chOff x="367025" y="922417"/>
            <a:chExt cx="11185608" cy="5631070"/>
          </a:xfrm>
        </p:grpSpPr>
        <p:cxnSp>
          <p:nvCxnSpPr>
            <p:cNvPr id="185" name="Straight Connector 184">
              <a:extLst>
                <a:ext uri="{FF2B5EF4-FFF2-40B4-BE49-F238E27FC236}">
                  <a16:creationId xmlns:a16="http://schemas.microsoft.com/office/drawing/2014/main" id="{0657C5D6-ACFB-8A40-AB34-086290EEC18B}"/>
                </a:ext>
              </a:extLst>
            </p:cNvPr>
            <p:cNvCxnSpPr>
              <a:cxnSpLocks/>
            </p:cNvCxnSpPr>
            <p:nvPr/>
          </p:nvCxnSpPr>
          <p:spPr>
            <a:xfrm>
              <a:off x="9172229" y="3293119"/>
              <a:ext cx="0" cy="406504"/>
            </a:xfrm>
            <a:prstGeom prst="line">
              <a:avLst/>
            </a:prstGeom>
            <a:ln w="38100">
              <a:solidFill>
                <a:schemeClr val="accent1"/>
              </a:solidFill>
              <a:prstDash val="solid"/>
            </a:ln>
          </p:spPr>
          <p:style>
            <a:lnRef idx="1">
              <a:schemeClr val="accent2"/>
            </a:lnRef>
            <a:fillRef idx="0">
              <a:schemeClr val="accent2"/>
            </a:fillRef>
            <a:effectRef idx="0">
              <a:schemeClr val="accent2"/>
            </a:effectRef>
            <a:fontRef idx="minor">
              <a:schemeClr val="tx1"/>
            </a:fontRef>
          </p:style>
        </p:cxnSp>
        <p:cxnSp>
          <p:nvCxnSpPr>
            <p:cNvPr id="387" name="Straight Connector 386">
              <a:extLst>
                <a:ext uri="{FF2B5EF4-FFF2-40B4-BE49-F238E27FC236}">
                  <a16:creationId xmlns:a16="http://schemas.microsoft.com/office/drawing/2014/main" id="{EA0CBBCE-C680-4433-A700-45D3BCD7D60B}"/>
                </a:ext>
              </a:extLst>
            </p:cNvPr>
            <p:cNvCxnSpPr>
              <a:cxnSpLocks/>
            </p:cNvCxnSpPr>
            <p:nvPr/>
          </p:nvCxnSpPr>
          <p:spPr>
            <a:xfrm>
              <a:off x="4451475" y="3378059"/>
              <a:ext cx="7160" cy="625792"/>
            </a:xfrm>
            <a:prstGeom prst="line">
              <a:avLst/>
            </a:prstGeom>
            <a:ln w="2222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33" name="Rectangle: Rounded Corners 32">
              <a:extLst>
                <a:ext uri="{FF2B5EF4-FFF2-40B4-BE49-F238E27FC236}">
                  <a16:creationId xmlns:a16="http://schemas.microsoft.com/office/drawing/2014/main" id="{5D081AE2-CE0B-4865-8A95-815E6D98C1E4}"/>
                </a:ext>
              </a:extLst>
            </p:cNvPr>
            <p:cNvSpPr/>
            <p:nvPr/>
          </p:nvSpPr>
          <p:spPr>
            <a:xfrm>
              <a:off x="1090198" y="3918445"/>
              <a:ext cx="7023216" cy="154849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dirty="0">
                <a:solidFill>
                  <a:srgbClr val="005073"/>
                </a:solidFill>
                <a:latin typeface="+mj-lt"/>
                <a:sym typeface="Arial"/>
              </a:endParaRPr>
            </a:p>
          </p:txBody>
        </p:sp>
        <p:grpSp>
          <p:nvGrpSpPr>
            <p:cNvPr id="383" name="Group 382">
              <a:extLst>
                <a:ext uri="{FF2B5EF4-FFF2-40B4-BE49-F238E27FC236}">
                  <a16:creationId xmlns:a16="http://schemas.microsoft.com/office/drawing/2014/main" id="{BF53EBA1-7021-46FB-8C01-6E859D48D5E1}"/>
                </a:ext>
              </a:extLst>
            </p:cNvPr>
            <p:cNvGrpSpPr>
              <a:grpSpLocks noChangeAspect="1"/>
            </p:cNvGrpSpPr>
            <p:nvPr/>
          </p:nvGrpSpPr>
          <p:grpSpPr>
            <a:xfrm flipH="1">
              <a:off x="367025" y="922417"/>
              <a:ext cx="10534572" cy="2631116"/>
              <a:chOff x="836085" y="1496592"/>
              <a:chExt cx="538984" cy="290591"/>
            </a:xfrm>
            <a:solidFill>
              <a:schemeClr val="bg2">
                <a:lumMod val="65000"/>
              </a:schemeClr>
            </a:solidFill>
          </p:grpSpPr>
          <p:sp>
            <p:nvSpPr>
              <p:cNvPr id="384" name="Freeform 751">
                <a:extLst>
                  <a:ext uri="{FF2B5EF4-FFF2-40B4-BE49-F238E27FC236}">
                    <a16:creationId xmlns:a16="http://schemas.microsoft.com/office/drawing/2014/main" id="{846033B7-8CD2-4E3E-B620-989E148CAFDC}"/>
                  </a:ext>
                </a:extLst>
              </p:cNvPr>
              <p:cNvSpPr>
                <a:spLocks/>
              </p:cNvSpPr>
              <p:nvPr/>
            </p:nvSpPr>
            <p:spPr bwMode="auto">
              <a:xfrm>
                <a:off x="836085" y="1647587"/>
                <a:ext cx="538984" cy="1395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21920" tIns="60960" rIns="121920" bIns="60960" numCol="1" anchor="t" anchorCtr="0" compatLnSpc="1">
                <a:prstTxWarp prst="textNoShape">
                  <a:avLst/>
                </a:prstTxWarp>
              </a:bodyPr>
              <a:lstStyle/>
              <a:p>
                <a:pPr defTabSz="914354">
                  <a:buClr>
                    <a:srgbClr val="000000"/>
                  </a:buClr>
                </a:pPr>
                <a:endParaRPr lang="en-US" sz="2400" kern="0" dirty="0">
                  <a:solidFill>
                    <a:srgbClr val="005073"/>
                  </a:solidFill>
                  <a:latin typeface="+mj-lt"/>
                  <a:ea typeface="ＭＳ Ｐゴシック" charset="0"/>
                  <a:cs typeface="Arial"/>
                  <a:sym typeface="Arial"/>
                </a:endParaRPr>
              </a:p>
            </p:txBody>
          </p:sp>
          <p:sp>
            <p:nvSpPr>
              <p:cNvPr id="385" name="Freeform 752">
                <a:extLst>
                  <a:ext uri="{FF2B5EF4-FFF2-40B4-BE49-F238E27FC236}">
                    <a16:creationId xmlns:a16="http://schemas.microsoft.com/office/drawing/2014/main" id="{8F5BB85B-8A9B-44C3-AD84-4311F50E3DEB}"/>
                  </a:ext>
                </a:extLst>
              </p:cNvPr>
              <p:cNvSpPr>
                <a:spLocks/>
              </p:cNvSpPr>
              <p:nvPr/>
            </p:nvSpPr>
            <p:spPr bwMode="auto">
              <a:xfrm>
                <a:off x="955081" y="1563684"/>
                <a:ext cx="382988" cy="138133"/>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21920" tIns="60960" rIns="121920" bIns="60960" numCol="1" anchor="t" anchorCtr="0" compatLnSpc="1">
                <a:prstTxWarp prst="textNoShape">
                  <a:avLst/>
                </a:prstTxWarp>
              </a:bodyPr>
              <a:lstStyle/>
              <a:p>
                <a:pPr defTabSz="914354">
                  <a:buClr>
                    <a:srgbClr val="000000"/>
                  </a:buClr>
                </a:pPr>
                <a:endParaRPr lang="en-US" sz="2400" kern="0" dirty="0">
                  <a:solidFill>
                    <a:srgbClr val="005073"/>
                  </a:solidFill>
                  <a:latin typeface="+mj-lt"/>
                  <a:ea typeface="ＭＳ Ｐゴシック" charset="0"/>
                  <a:cs typeface="Arial"/>
                  <a:sym typeface="Arial"/>
                </a:endParaRPr>
              </a:p>
            </p:txBody>
          </p:sp>
          <p:sp>
            <p:nvSpPr>
              <p:cNvPr id="386" name="Freeform 753">
                <a:extLst>
                  <a:ext uri="{FF2B5EF4-FFF2-40B4-BE49-F238E27FC236}">
                    <a16:creationId xmlns:a16="http://schemas.microsoft.com/office/drawing/2014/main" id="{3EF735CD-6931-44DC-B144-51966F875928}"/>
                  </a:ext>
                </a:extLst>
              </p:cNvPr>
              <p:cNvSpPr>
                <a:spLocks/>
              </p:cNvSpPr>
              <p:nvPr/>
            </p:nvSpPr>
            <p:spPr bwMode="auto">
              <a:xfrm>
                <a:off x="1106076" y="1496592"/>
                <a:ext cx="181994" cy="137343"/>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21920" tIns="60960" rIns="121920" bIns="60960" numCol="1" anchor="t" anchorCtr="0" compatLnSpc="1">
                <a:prstTxWarp prst="textNoShape">
                  <a:avLst/>
                </a:prstTxWarp>
              </a:bodyPr>
              <a:lstStyle/>
              <a:p>
                <a:pPr defTabSz="914354">
                  <a:buClr>
                    <a:srgbClr val="000000"/>
                  </a:buClr>
                </a:pPr>
                <a:endParaRPr lang="en-US" sz="2400" kern="0" dirty="0">
                  <a:solidFill>
                    <a:srgbClr val="005073"/>
                  </a:solidFill>
                  <a:latin typeface="+mj-lt"/>
                  <a:ea typeface="ＭＳ Ｐゴシック" charset="0"/>
                  <a:cs typeface="Arial"/>
                  <a:sym typeface="Arial"/>
                </a:endParaRPr>
              </a:p>
            </p:txBody>
          </p:sp>
        </p:grpSp>
        <p:grpSp>
          <p:nvGrpSpPr>
            <p:cNvPr id="5" name="Group 4">
              <a:extLst>
                <a:ext uri="{FF2B5EF4-FFF2-40B4-BE49-F238E27FC236}">
                  <a16:creationId xmlns:a16="http://schemas.microsoft.com/office/drawing/2014/main" id="{8AE52D99-8691-D04D-8307-680362A726AC}"/>
                </a:ext>
              </a:extLst>
            </p:cNvPr>
            <p:cNvGrpSpPr/>
            <p:nvPr/>
          </p:nvGrpSpPr>
          <p:grpSpPr>
            <a:xfrm>
              <a:off x="4161985" y="1481041"/>
              <a:ext cx="3161144" cy="1814281"/>
              <a:chOff x="6935260" y="1146011"/>
              <a:chExt cx="4856381" cy="2753696"/>
            </a:xfrm>
          </p:grpSpPr>
          <p:grpSp>
            <p:nvGrpSpPr>
              <p:cNvPr id="4" name="Group 3">
                <a:extLst>
                  <a:ext uri="{FF2B5EF4-FFF2-40B4-BE49-F238E27FC236}">
                    <a16:creationId xmlns:a16="http://schemas.microsoft.com/office/drawing/2014/main" id="{F91B6BB2-BBF3-F741-9A87-9CAF3302D1C0}"/>
                  </a:ext>
                </a:extLst>
              </p:cNvPr>
              <p:cNvGrpSpPr/>
              <p:nvPr/>
            </p:nvGrpSpPr>
            <p:grpSpPr>
              <a:xfrm>
                <a:off x="6935260" y="1146011"/>
                <a:ext cx="2606485" cy="2606485"/>
                <a:chOff x="7289996" y="1537604"/>
                <a:chExt cx="2606485" cy="2606485"/>
              </a:xfrm>
            </p:grpSpPr>
            <p:sp>
              <p:nvSpPr>
                <p:cNvPr id="61" name="Oval 60">
                  <a:extLst>
                    <a:ext uri="{FF2B5EF4-FFF2-40B4-BE49-F238E27FC236}">
                      <a16:creationId xmlns:a16="http://schemas.microsoft.com/office/drawing/2014/main" id="{4143882E-1BFC-2841-BC54-51CF2647AE1A}"/>
                    </a:ext>
                  </a:extLst>
                </p:cNvPr>
                <p:cNvSpPr/>
                <p:nvPr/>
              </p:nvSpPr>
              <p:spPr>
                <a:xfrm>
                  <a:off x="7289996" y="1537604"/>
                  <a:ext cx="2606485" cy="2606485"/>
                </a:xfrm>
                <a:prstGeom prst="ellipse">
                  <a:avLst/>
                </a:prstGeom>
                <a:solidFill>
                  <a:schemeClr val="bg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buClr>
                      <a:srgbClr val="000000"/>
                    </a:buClr>
                    <a:defRPr/>
                  </a:pPr>
                  <a:endParaRPr lang="en-US" sz="2400" kern="0" dirty="0">
                    <a:solidFill>
                      <a:srgbClr val="005073"/>
                    </a:solidFill>
                    <a:latin typeface="+mj-lt"/>
                    <a:sym typeface="Arial"/>
                  </a:endParaRPr>
                </a:p>
              </p:txBody>
            </p:sp>
            <p:grpSp>
              <p:nvGrpSpPr>
                <p:cNvPr id="64" name="Group 63">
                  <a:extLst>
                    <a:ext uri="{FF2B5EF4-FFF2-40B4-BE49-F238E27FC236}">
                      <a16:creationId xmlns:a16="http://schemas.microsoft.com/office/drawing/2014/main" id="{144A6A21-62E8-714F-81A6-CEABFE1134CE}"/>
                    </a:ext>
                  </a:extLst>
                </p:cNvPr>
                <p:cNvGrpSpPr/>
                <p:nvPr/>
              </p:nvGrpSpPr>
              <p:grpSpPr>
                <a:xfrm>
                  <a:off x="7902918" y="2150517"/>
                  <a:ext cx="1380641" cy="1380641"/>
                  <a:chOff x="6089334" y="2153346"/>
                  <a:chExt cx="1474446" cy="1474447"/>
                </a:xfrm>
              </p:grpSpPr>
              <p:grpSp>
                <p:nvGrpSpPr>
                  <p:cNvPr id="65" name="Group 64">
                    <a:extLst>
                      <a:ext uri="{FF2B5EF4-FFF2-40B4-BE49-F238E27FC236}">
                        <a16:creationId xmlns:a16="http://schemas.microsoft.com/office/drawing/2014/main" id="{B059F159-FDA0-B743-8C07-84FCA58253B8}"/>
                      </a:ext>
                    </a:extLst>
                  </p:cNvPr>
                  <p:cNvGrpSpPr/>
                  <p:nvPr/>
                </p:nvGrpSpPr>
                <p:grpSpPr>
                  <a:xfrm>
                    <a:off x="6089334" y="2153346"/>
                    <a:ext cx="1474446" cy="1474447"/>
                    <a:chOff x="6089334" y="2153346"/>
                    <a:chExt cx="1474446" cy="1474447"/>
                  </a:xfrm>
                </p:grpSpPr>
                <p:sp>
                  <p:nvSpPr>
                    <p:cNvPr id="70" name="Oval 69">
                      <a:extLst>
                        <a:ext uri="{FF2B5EF4-FFF2-40B4-BE49-F238E27FC236}">
                          <a16:creationId xmlns:a16="http://schemas.microsoft.com/office/drawing/2014/main" id="{76C4E34F-E697-E24E-AB56-7E9FBA1E6537}"/>
                        </a:ext>
                      </a:extLst>
                    </p:cNvPr>
                    <p:cNvSpPr/>
                    <p:nvPr/>
                  </p:nvSpPr>
                  <p:spPr>
                    <a:xfrm>
                      <a:off x="6089334" y="2153346"/>
                      <a:ext cx="1474446" cy="1474447"/>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55"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71" name="Freeform 306">
                      <a:extLst>
                        <a:ext uri="{FF2B5EF4-FFF2-40B4-BE49-F238E27FC236}">
                          <a16:creationId xmlns:a16="http://schemas.microsoft.com/office/drawing/2014/main" id="{84B8D855-A876-9142-9161-8063855674DF}"/>
                        </a:ext>
                      </a:extLst>
                    </p:cNvPr>
                    <p:cNvSpPr>
                      <a:spLocks noChangeAspect="1"/>
                    </p:cNvSpPr>
                    <p:nvPr/>
                  </p:nvSpPr>
                  <p:spPr bwMode="auto">
                    <a:xfrm>
                      <a:off x="6229587" y="2566744"/>
                      <a:ext cx="1193940" cy="591428"/>
                    </a:xfrm>
                    <a:custGeom>
                      <a:avLst/>
                      <a:gdLst>
                        <a:gd name="connsiteX0" fmla="*/ 501085 w 826646"/>
                        <a:gd name="connsiteY0" fmla="*/ 0 h 409487"/>
                        <a:gd name="connsiteX1" fmla="*/ 602585 w 826646"/>
                        <a:gd name="connsiteY1" fmla="*/ 0 h 409487"/>
                        <a:gd name="connsiteX2" fmla="*/ 693210 w 826646"/>
                        <a:gd name="connsiteY2" fmla="*/ 87137 h 409487"/>
                        <a:gd name="connsiteX3" fmla="*/ 687394 w 826646"/>
                        <a:gd name="connsiteY3" fmla="*/ 116639 h 409487"/>
                        <a:gd name="connsiteX4" fmla="*/ 714829 w 826646"/>
                        <a:gd name="connsiteY4" fmla="*/ 122063 h 409487"/>
                        <a:gd name="connsiteX5" fmla="*/ 769897 w 826646"/>
                        <a:gd name="connsiteY5" fmla="*/ 205796 h 409487"/>
                        <a:gd name="connsiteX6" fmla="*/ 763446 w 826646"/>
                        <a:gd name="connsiteY6" fmla="*/ 236587 h 409487"/>
                        <a:gd name="connsiteX7" fmla="*/ 773111 w 826646"/>
                        <a:gd name="connsiteY7" fmla="*/ 238618 h 409487"/>
                        <a:gd name="connsiteX8" fmla="*/ 826646 w 826646"/>
                        <a:gd name="connsiteY8" fmla="*/ 322350 h 409487"/>
                        <a:gd name="connsiteX9" fmla="*/ 739631 w 826646"/>
                        <a:gd name="connsiteY9" fmla="*/ 409487 h 409487"/>
                        <a:gd name="connsiteX10" fmla="*/ 87016 w 826646"/>
                        <a:gd name="connsiteY10" fmla="*/ 409487 h 409487"/>
                        <a:gd name="connsiteX11" fmla="*/ 0 w 826646"/>
                        <a:gd name="connsiteY11" fmla="*/ 322350 h 409487"/>
                        <a:gd name="connsiteX12" fmla="*/ 87016 w 826646"/>
                        <a:gd name="connsiteY12" fmla="*/ 231583 h 409487"/>
                        <a:gd name="connsiteX13" fmla="*/ 187865 w 826646"/>
                        <a:gd name="connsiteY13" fmla="*/ 231583 h 409487"/>
                        <a:gd name="connsiteX14" fmla="*/ 182505 w 826646"/>
                        <a:gd name="connsiteY14" fmla="*/ 205796 h 409487"/>
                        <a:gd name="connsiteX15" fmla="*/ 269526 w 826646"/>
                        <a:gd name="connsiteY15" fmla="*/ 115029 h 409487"/>
                        <a:gd name="connsiteX16" fmla="*/ 404767 w 826646"/>
                        <a:gd name="connsiteY16" fmla="*/ 115029 h 409487"/>
                        <a:gd name="connsiteX17" fmla="*/ 419539 w 826646"/>
                        <a:gd name="connsiteY17" fmla="*/ 115029 h 409487"/>
                        <a:gd name="connsiteX18" fmla="*/ 414084 w 826646"/>
                        <a:gd name="connsiteY18" fmla="*/ 87137 h 409487"/>
                        <a:gd name="connsiteX19" fmla="*/ 501085 w 826646"/>
                        <a:gd name="connsiteY19" fmla="*/ 0 h 4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646" h="409487">
                          <a:moveTo>
                            <a:pt x="501085" y="0"/>
                          </a:moveTo>
                          <a:cubicBezTo>
                            <a:pt x="602585" y="0"/>
                            <a:pt x="602585" y="0"/>
                            <a:pt x="602585" y="0"/>
                          </a:cubicBezTo>
                          <a:cubicBezTo>
                            <a:pt x="653335" y="0"/>
                            <a:pt x="693210" y="39938"/>
                            <a:pt x="693210" y="87137"/>
                          </a:cubicBezTo>
                          <a:lnTo>
                            <a:pt x="687394" y="116639"/>
                          </a:lnTo>
                          <a:lnTo>
                            <a:pt x="714829" y="122063"/>
                          </a:lnTo>
                          <a:cubicBezTo>
                            <a:pt x="747462" y="135679"/>
                            <a:pt x="769897" y="167674"/>
                            <a:pt x="769897" y="205796"/>
                          </a:cubicBezTo>
                          <a:lnTo>
                            <a:pt x="763446" y="236587"/>
                          </a:lnTo>
                          <a:lnTo>
                            <a:pt x="773111" y="238618"/>
                          </a:lnTo>
                          <a:cubicBezTo>
                            <a:pt x="804213" y="252233"/>
                            <a:pt x="826646" y="284228"/>
                            <a:pt x="826646" y="322350"/>
                          </a:cubicBezTo>
                          <a:cubicBezTo>
                            <a:pt x="826646" y="369549"/>
                            <a:pt x="786764" y="409487"/>
                            <a:pt x="739631" y="409487"/>
                          </a:cubicBezTo>
                          <a:cubicBezTo>
                            <a:pt x="87016" y="409487"/>
                            <a:pt x="87016" y="409487"/>
                            <a:pt x="87016" y="409487"/>
                          </a:cubicBezTo>
                          <a:cubicBezTo>
                            <a:pt x="39882" y="409487"/>
                            <a:pt x="0" y="369549"/>
                            <a:pt x="0" y="322350"/>
                          </a:cubicBezTo>
                          <a:cubicBezTo>
                            <a:pt x="0" y="271521"/>
                            <a:pt x="39882" y="231583"/>
                            <a:pt x="87016" y="231583"/>
                          </a:cubicBezTo>
                          <a:lnTo>
                            <a:pt x="187865" y="231583"/>
                          </a:lnTo>
                          <a:lnTo>
                            <a:pt x="182505" y="205796"/>
                          </a:lnTo>
                          <a:cubicBezTo>
                            <a:pt x="182505" y="154967"/>
                            <a:pt x="222390" y="115029"/>
                            <a:pt x="269526" y="115029"/>
                          </a:cubicBezTo>
                          <a:cubicBezTo>
                            <a:pt x="320742" y="115029"/>
                            <a:pt x="365555" y="115029"/>
                            <a:pt x="404767" y="115029"/>
                          </a:cubicBezTo>
                          <a:lnTo>
                            <a:pt x="419539" y="115029"/>
                          </a:lnTo>
                          <a:lnTo>
                            <a:pt x="414084" y="87137"/>
                          </a:lnTo>
                          <a:cubicBezTo>
                            <a:pt x="414084" y="39938"/>
                            <a:pt x="453959" y="0"/>
                            <a:pt x="501085" y="0"/>
                          </a:cubicBezTo>
                          <a:close/>
                        </a:path>
                      </a:pathLst>
                    </a:custGeom>
                    <a:solidFill>
                      <a:schemeClr val="tx1"/>
                    </a:solidFill>
                    <a:ln>
                      <a:solidFill>
                        <a:schemeClr val="accent1"/>
                      </a:solidFill>
                    </a:ln>
                  </p:spPr>
                  <p:txBody>
                    <a:bodyPr vert="horz" wrap="square" lIns="121920" tIns="60960" rIns="121920" bIns="60960" numCol="1" anchor="t" anchorCtr="0" compatLnSpc="1">
                      <a:prstTxWarp prst="textNoShape">
                        <a:avLst/>
                      </a:prstTxWarp>
                      <a:noAutofit/>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grpSp>
              <p:grpSp>
                <p:nvGrpSpPr>
                  <p:cNvPr id="66" name="Group 65">
                    <a:extLst>
                      <a:ext uri="{FF2B5EF4-FFF2-40B4-BE49-F238E27FC236}">
                        <a16:creationId xmlns:a16="http://schemas.microsoft.com/office/drawing/2014/main" id="{7130CEE6-F410-A14F-BBAC-AF89AF11D704}"/>
                      </a:ext>
                    </a:extLst>
                  </p:cNvPr>
                  <p:cNvGrpSpPr>
                    <a:grpSpLocks noChangeAspect="1"/>
                  </p:cNvGrpSpPr>
                  <p:nvPr/>
                </p:nvGrpSpPr>
                <p:grpSpPr>
                  <a:xfrm>
                    <a:off x="6673689" y="2735243"/>
                    <a:ext cx="382376" cy="376072"/>
                    <a:chOff x="6333580" y="2334557"/>
                    <a:chExt cx="545984" cy="536983"/>
                  </a:xfrm>
                </p:grpSpPr>
                <p:sp>
                  <p:nvSpPr>
                    <p:cNvPr id="67" name="Freeform 251">
                      <a:extLst>
                        <a:ext uri="{FF2B5EF4-FFF2-40B4-BE49-F238E27FC236}">
                          <a16:creationId xmlns:a16="http://schemas.microsoft.com/office/drawing/2014/main" id="{18109D77-FBAF-2748-BDAD-92F69C5FA66B}"/>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sp>
                  <p:nvSpPr>
                    <p:cNvPr id="68" name="Freeform 256">
                      <a:extLst>
                        <a:ext uri="{FF2B5EF4-FFF2-40B4-BE49-F238E27FC236}">
                          <a16:creationId xmlns:a16="http://schemas.microsoft.com/office/drawing/2014/main" id="{791F23D9-595D-F14F-9A10-A7943C9C2398}"/>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sp>
                  <p:nvSpPr>
                    <p:cNvPr id="69" name="Freeform 260">
                      <a:extLst>
                        <a:ext uri="{FF2B5EF4-FFF2-40B4-BE49-F238E27FC236}">
                          <a16:creationId xmlns:a16="http://schemas.microsoft.com/office/drawing/2014/main" id="{8572DA08-DCC1-6044-86C0-8488FF05D849}"/>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defRPr/>
                      </a:pPr>
                      <a:endParaRPr lang="en-US" sz="2400" kern="0" dirty="0">
                        <a:solidFill>
                          <a:srgbClr val="FFFFFF"/>
                        </a:solidFill>
                        <a:latin typeface="+mj-lt"/>
                        <a:ea typeface="ＭＳ Ｐゴシック" charset="0"/>
                        <a:cs typeface="Arial"/>
                        <a:sym typeface="Arial"/>
                      </a:endParaRPr>
                    </a:p>
                  </p:txBody>
                </p:sp>
              </p:grpSp>
            </p:grpSp>
            <p:pic>
              <p:nvPicPr>
                <p:cNvPr id="72" name="Picture 71">
                  <a:extLst>
                    <a:ext uri="{FF2B5EF4-FFF2-40B4-BE49-F238E27FC236}">
                      <a16:creationId xmlns:a16="http://schemas.microsoft.com/office/drawing/2014/main" id="{41F5AA4D-7C1C-C546-AE49-C747315444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48492" y="2577187"/>
                  <a:ext cx="394997" cy="394997"/>
                </a:xfrm>
                <a:prstGeom prst="rect">
                  <a:avLst/>
                </a:prstGeom>
              </p:spPr>
            </p:pic>
            <p:pic>
              <p:nvPicPr>
                <p:cNvPr id="74" name="Picture 73">
                  <a:extLst>
                    <a:ext uri="{FF2B5EF4-FFF2-40B4-BE49-F238E27FC236}">
                      <a16:creationId xmlns:a16="http://schemas.microsoft.com/office/drawing/2014/main" id="{8C1EE8A7-802D-A049-AB18-A26188FC909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195124" y="3229571"/>
                  <a:ext cx="394997" cy="394997"/>
                </a:xfrm>
                <a:prstGeom prst="rect">
                  <a:avLst/>
                </a:prstGeom>
                <a:effectLst/>
              </p:spPr>
            </p:pic>
            <p:pic>
              <p:nvPicPr>
                <p:cNvPr id="75" name="Picture 74">
                  <a:extLst>
                    <a:ext uri="{FF2B5EF4-FFF2-40B4-BE49-F238E27FC236}">
                      <a16:creationId xmlns:a16="http://schemas.microsoft.com/office/drawing/2014/main" id="{3C9F6A0C-F531-F94E-B5BF-C4430F01702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619340" y="3618712"/>
                  <a:ext cx="394997" cy="394997"/>
                </a:xfrm>
                <a:prstGeom prst="rect">
                  <a:avLst/>
                </a:prstGeom>
                <a:effectLst/>
              </p:spPr>
            </p:pic>
            <p:grpSp>
              <p:nvGrpSpPr>
                <p:cNvPr id="76" name="Group 75">
                  <a:extLst>
                    <a:ext uri="{FF2B5EF4-FFF2-40B4-BE49-F238E27FC236}">
                      <a16:creationId xmlns:a16="http://schemas.microsoft.com/office/drawing/2014/main" id="{958FD5CA-8CD1-E54D-8C31-E14C91F88F40}"/>
                    </a:ext>
                  </a:extLst>
                </p:cNvPr>
                <p:cNvGrpSpPr/>
                <p:nvPr/>
              </p:nvGrpSpPr>
              <p:grpSpPr>
                <a:xfrm>
                  <a:off x="9148454" y="1924682"/>
                  <a:ext cx="395117" cy="395117"/>
                  <a:chOff x="2627522" y="1784732"/>
                  <a:chExt cx="3668618" cy="3668618"/>
                </a:xfrm>
                <a:solidFill>
                  <a:schemeClr val="tx1"/>
                </a:solidFill>
              </p:grpSpPr>
              <p:sp>
                <p:nvSpPr>
                  <p:cNvPr id="77" name="Oval 76">
                    <a:extLst>
                      <a:ext uri="{FF2B5EF4-FFF2-40B4-BE49-F238E27FC236}">
                        <a16:creationId xmlns:a16="http://schemas.microsoft.com/office/drawing/2014/main" id="{149586EC-C8CB-504A-9854-CD9022B08AA8}"/>
                      </a:ext>
                    </a:extLst>
                  </p:cNvPr>
                  <p:cNvSpPr/>
                  <p:nvPr/>
                </p:nvSpPr>
                <p:spPr>
                  <a:xfrm>
                    <a:off x="2627522" y="1784732"/>
                    <a:ext cx="3668618" cy="366861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grpSp>
                <p:nvGrpSpPr>
                  <p:cNvPr id="78" name="Group 77">
                    <a:extLst>
                      <a:ext uri="{FF2B5EF4-FFF2-40B4-BE49-F238E27FC236}">
                        <a16:creationId xmlns:a16="http://schemas.microsoft.com/office/drawing/2014/main" id="{F8762ACC-39D4-1740-B7D7-EA785724771E}"/>
                      </a:ext>
                    </a:extLst>
                  </p:cNvPr>
                  <p:cNvGrpSpPr/>
                  <p:nvPr/>
                </p:nvGrpSpPr>
                <p:grpSpPr>
                  <a:xfrm>
                    <a:off x="2963435" y="2273799"/>
                    <a:ext cx="3020986" cy="2693649"/>
                    <a:chOff x="2963435" y="2273799"/>
                    <a:chExt cx="3020986" cy="2693649"/>
                  </a:xfrm>
                  <a:grpFill/>
                </p:grpSpPr>
                <p:sp>
                  <p:nvSpPr>
                    <p:cNvPr id="79" name="Rounded Rectangle 78">
                      <a:extLst>
                        <a:ext uri="{FF2B5EF4-FFF2-40B4-BE49-F238E27FC236}">
                          <a16:creationId xmlns:a16="http://schemas.microsoft.com/office/drawing/2014/main" id="{724A67EF-B619-0748-BE9C-503A47AF2962}"/>
                        </a:ext>
                      </a:extLst>
                    </p:cNvPr>
                    <p:cNvSpPr/>
                    <p:nvPr/>
                  </p:nvSpPr>
                  <p:spPr>
                    <a:xfrm>
                      <a:off x="4021415" y="2273799"/>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0" name="Rounded Rectangle 79">
                      <a:extLst>
                        <a:ext uri="{FF2B5EF4-FFF2-40B4-BE49-F238E27FC236}">
                          <a16:creationId xmlns:a16="http://schemas.microsoft.com/office/drawing/2014/main" id="{67871AD4-87B1-3145-88CB-892F7D4FD648}"/>
                        </a:ext>
                      </a:extLst>
                    </p:cNvPr>
                    <p:cNvSpPr/>
                    <p:nvPr/>
                  </p:nvSpPr>
                  <p:spPr>
                    <a:xfrm>
                      <a:off x="402141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1" name="Rounded Rectangle 80">
                      <a:extLst>
                        <a:ext uri="{FF2B5EF4-FFF2-40B4-BE49-F238E27FC236}">
                          <a16:creationId xmlns:a16="http://schemas.microsoft.com/office/drawing/2014/main" id="{E4C3D2A2-5DD2-B74D-BECB-C0242007EC20}"/>
                        </a:ext>
                      </a:extLst>
                    </p:cNvPr>
                    <p:cNvSpPr/>
                    <p:nvPr/>
                  </p:nvSpPr>
                  <p:spPr>
                    <a:xfrm>
                      <a:off x="4021415" y="4567885"/>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2" name="Rounded Rectangle 81">
                      <a:extLst>
                        <a:ext uri="{FF2B5EF4-FFF2-40B4-BE49-F238E27FC236}">
                          <a16:creationId xmlns:a16="http://schemas.microsoft.com/office/drawing/2014/main" id="{7907D10C-B914-1F4F-A6D7-B7F05764B292}"/>
                        </a:ext>
                      </a:extLst>
                    </p:cNvPr>
                    <p:cNvSpPr/>
                    <p:nvPr/>
                  </p:nvSpPr>
                  <p:spPr>
                    <a:xfrm>
                      <a:off x="349286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3" name="Rounded Rectangle 82">
                      <a:extLst>
                        <a:ext uri="{FF2B5EF4-FFF2-40B4-BE49-F238E27FC236}">
                          <a16:creationId xmlns:a16="http://schemas.microsoft.com/office/drawing/2014/main" id="{A11BEB15-AD8C-5F4D-854D-06ED2C224A0C}"/>
                        </a:ext>
                      </a:extLst>
                    </p:cNvPr>
                    <p:cNvSpPr/>
                    <p:nvPr/>
                  </p:nvSpPr>
                  <p:spPr>
                    <a:xfrm>
                      <a:off x="455928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4" name="Rounded Rectangle 83">
                      <a:extLst>
                        <a:ext uri="{FF2B5EF4-FFF2-40B4-BE49-F238E27FC236}">
                          <a16:creationId xmlns:a16="http://schemas.microsoft.com/office/drawing/2014/main" id="{7B4F812F-FC56-1D46-AE48-603F95A22724}"/>
                        </a:ext>
                      </a:extLst>
                    </p:cNvPr>
                    <p:cNvSpPr/>
                    <p:nvPr/>
                  </p:nvSpPr>
                  <p:spPr>
                    <a:xfrm>
                      <a:off x="349286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5" name="Rounded Rectangle 84">
                      <a:extLst>
                        <a:ext uri="{FF2B5EF4-FFF2-40B4-BE49-F238E27FC236}">
                          <a16:creationId xmlns:a16="http://schemas.microsoft.com/office/drawing/2014/main" id="{07AC7F4C-E033-0344-B84B-A4C6B3C04ACB}"/>
                        </a:ext>
                      </a:extLst>
                    </p:cNvPr>
                    <p:cNvSpPr/>
                    <p:nvPr/>
                  </p:nvSpPr>
                  <p:spPr>
                    <a:xfrm>
                      <a:off x="455928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6" name="Rounded Rectangle 85">
                      <a:extLst>
                        <a:ext uri="{FF2B5EF4-FFF2-40B4-BE49-F238E27FC236}">
                          <a16:creationId xmlns:a16="http://schemas.microsoft.com/office/drawing/2014/main" id="{5F0A19C6-D59C-D649-AB70-F27601197D4E}"/>
                        </a:ext>
                      </a:extLst>
                    </p:cNvPr>
                    <p:cNvSpPr/>
                    <p:nvPr/>
                  </p:nvSpPr>
                  <p:spPr>
                    <a:xfrm>
                      <a:off x="296343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sp>
                  <p:nvSpPr>
                    <p:cNvPr id="87" name="Rounded Rectangle 86">
                      <a:extLst>
                        <a:ext uri="{FF2B5EF4-FFF2-40B4-BE49-F238E27FC236}">
                          <a16:creationId xmlns:a16="http://schemas.microsoft.com/office/drawing/2014/main" id="{67F5608F-FD4C-2349-AAC8-62BD85E2CAF4}"/>
                        </a:ext>
                      </a:extLst>
                    </p:cNvPr>
                    <p:cNvSpPr/>
                    <p:nvPr/>
                  </p:nvSpPr>
                  <p:spPr>
                    <a:xfrm>
                      <a:off x="5082602" y="3420842"/>
                      <a:ext cx="901819" cy="39956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005073"/>
                        </a:solidFill>
                        <a:latin typeface="+mj-lt"/>
                        <a:sym typeface="Arial"/>
                      </a:endParaRPr>
                    </a:p>
                  </p:txBody>
                </p:sp>
              </p:grpSp>
            </p:grpSp>
          </p:grpSp>
          <p:sp>
            <p:nvSpPr>
              <p:cNvPr id="15" name="TextBox 14">
                <a:extLst>
                  <a:ext uri="{FF2B5EF4-FFF2-40B4-BE49-F238E27FC236}">
                    <a16:creationId xmlns:a16="http://schemas.microsoft.com/office/drawing/2014/main" id="{FE505441-51F6-D641-8C1B-6CC076DFD0AB}"/>
                  </a:ext>
                </a:extLst>
              </p:cNvPr>
              <p:cNvSpPr txBox="1"/>
              <p:nvPr/>
            </p:nvSpPr>
            <p:spPr>
              <a:xfrm>
                <a:off x="9333050" y="1477690"/>
                <a:ext cx="1427902"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Duo</a:t>
                </a:r>
              </a:p>
            </p:txBody>
          </p:sp>
          <p:sp>
            <p:nvSpPr>
              <p:cNvPr id="89" name="TextBox 88">
                <a:extLst>
                  <a:ext uri="{FF2B5EF4-FFF2-40B4-BE49-F238E27FC236}">
                    <a16:creationId xmlns:a16="http://schemas.microsoft.com/office/drawing/2014/main" id="{14339F0A-029C-554D-ABBE-496730C08EE8}"/>
                  </a:ext>
                </a:extLst>
              </p:cNvPr>
              <p:cNvSpPr txBox="1"/>
              <p:nvPr/>
            </p:nvSpPr>
            <p:spPr>
              <a:xfrm>
                <a:off x="9575768" y="2125487"/>
                <a:ext cx="2215873"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AnyConnect®</a:t>
                </a:r>
              </a:p>
            </p:txBody>
          </p:sp>
          <p:sp>
            <p:nvSpPr>
              <p:cNvPr id="90" name="TextBox 89">
                <a:extLst>
                  <a:ext uri="{FF2B5EF4-FFF2-40B4-BE49-F238E27FC236}">
                    <a16:creationId xmlns:a16="http://schemas.microsoft.com/office/drawing/2014/main" id="{E6842F9E-29E5-4044-BFA5-8C726819AC35}"/>
                  </a:ext>
                </a:extLst>
              </p:cNvPr>
              <p:cNvSpPr txBox="1"/>
              <p:nvPr/>
            </p:nvSpPr>
            <p:spPr>
              <a:xfrm>
                <a:off x="9541745" y="2826104"/>
                <a:ext cx="1889542"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Umbrella®</a:t>
                </a:r>
              </a:p>
            </p:txBody>
          </p:sp>
          <p:sp>
            <p:nvSpPr>
              <p:cNvPr id="91" name="TextBox 90">
                <a:extLst>
                  <a:ext uri="{FF2B5EF4-FFF2-40B4-BE49-F238E27FC236}">
                    <a16:creationId xmlns:a16="http://schemas.microsoft.com/office/drawing/2014/main" id="{BBD6AB4A-D7E6-A846-998D-4AF3E024B69C}"/>
                  </a:ext>
                </a:extLst>
              </p:cNvPr>
              <p:cNvSpPr txBox="1"/>
              <p:nvPr/>
            </p:nvSpPr>
            <p:spPr>
              <a:xfrm>
                <a:off x="8879070" y="3471441"/>
                <a:ext cx="2680167" cy="428266"/>
              </a:xfrm>
              <a:prstGeom prst="rect">
                <a:avLst/>
              </a:prstGeom>
              <a:noFill/>
            </p:spPr>
            <p:txBody>
              <a:bodyPr wrap="none" rtlCol="0">
                <a:spAutoFit/>
              </a:bodyPr>
              <a:lstStyle/>
              <a:p>
                <a:pPr defTabSz="609570" fontAlgn="base">
                  <a:spcBef>
                    <a:spcPct val="0"/>
                  </a:spcBef>
                  <a:spcAft>
                    <a:spcPct val="0"/>
                  </a:spcAft>
                  <a:buClr>
                    <a:srgbClr val="000000"/>
                  </a:buClr>
                </a:pPr>
                <a:r>
                  <a:rPr lang="en-US" sz="1000" kern="0" dirty="0">
                    <a:solidFill>
                      <a:srgbClr val="FFFFFF"/>
                    </a:solidFill>
                    <a:latin typeface="+mj-lt"/>
                    <a:ea typeface="ＭＳ Ｐゴシック" charset="0"/>
                    <a:cs typeface="Arial"/>
                    <a:sym typeface="Arial"/>
                  </a:rPr>
                  <a:t>Cisco AMP for Endpoints</a:t>
                </a:r>
              </a:p>
            </p:txBody>
          </p:sp>
        </p:grpSp>
        <p:sp>
          <p:nvSpPr>
            <p:cNvPr id="93" name="Rounded Rectangle 6">
              <a:extLst>
                <a:ext uri="{FF2B5EF4-FFF2-40B4-BE49-F238E27FC236}">
                  <a16:creationId xmlns:a16="http://schemas.microsoft.com/office/drawing/2014/main" id="{30116217-BBAE-4722-816A-15F1D3E6AC06}"/>
                </a:ext>
              </a:extLst>
            </p:cNvPr>
            <p:cNvSpPr/>
            <p:nvPr/>
          </p:nvSpPr>
          <p:spPr>
            <a:xfrm>
              <a:off x="595494" y="5644808"/>
              <a:ext cx="3309252" cy="908679"/>
            </a:xfrm>
            <a:prstGeom prst="roundRect">
              <a:avLst>
                <a:gd name="adj" fmla="val 50000"/>
              </a:avLst>
            </a:prstGeom>
            <a:solidFill>
              <a:schemeClr val="accent1"/>
            </a:solidFill>
            <a:ln>
              <a:noFill/>
            </a:ln>
          </p:spPr>
          <p:txBody>
            <a:bodyPr vert="horz" wrap="square" lIns="0" tIns="0" rIns="0" bIns="0" numCol="1" anchor="ctr" anchorCtr="0" compatLnSpc="1">
              <a:prstTxWarp prst="textNoShape">
                <a:avLst/>
              </a:prstTxWarp>
            </a:bodyPr>
            <a:lstStyle/>
            <a:p>
              <a:pPr algn="ctr" defTabSz="812740" fontAlgn="base">
                <a:spcBef>
                  <a:spcPct val="0"/>
                </a:spcBef>
                <a:spcAft>
                  <a:spcPct val="0"/>
                </a:spcAft>
                <a:buClr>
                  <a:srgbClr val="000000"/>
                </a:buClr>
                <a:defRPr/>
              </a:pPr>
              <a:r>
                <a:rPr lang="en-US" sz="1400" kern="0" dirty="0">
                  <a:solidFill>
                    <a:schemeClr val="bg2"/>
                  </a:solidFill>
                  <a:latin typeface="+mj-lt"/>
                  <a:ea typeface="ＭＳ Ｐゴシック"/>
                  <a:cs typeface="Arial"/>
                  <a:sym typeface="Arial"/>
                </a:rPr>
                <a:t>Enable a remote workforce </a:t>
              </a:r>
              <a:br>
                <a:rPr lang="en-US" sz="1400" kern="0" dirty="0">
                  <a:solidFill>
                    <a:schemeClr val="bg2"/>
                  </a:solidFill>
                  <a:latin typeface="+mj-lt"/>
                  <a:ea typeface="ＭＳ Ｐゴシック"/>
                  <a:cs typeface="Arial"/>
                  <a:sym typeface="Arial"/>
                </a:rPr>
              </a:br>
              <a:r>
                <a:rPr lang="en-US" sz="1400" kern="0" dirty="0">
                  <a:solidFill>
                    <a:schemeClr val="bg2"/>
                  </a:solidFill>
                  <a:latin typeface="+mj-lt"/>
                  <a:ea typeface="ＭＳ Ｐゴシック"/>
                  <a:cs typeface="Arial"/>
                  <a:sym typeface="Arial"/>
                </a:rPr>
                <a:t>with cloud-based tools</a:t>
              </a:r>
              <a:endParaRPr lang="en-US" sz="1400" kern="0" dirty="0">
                <a:solidFill>
                  <a:schemeClr val="bg2"/>
                </a:solidFill>
                <a:latin typeface="+mj-lt"/>
                <a:ea typeface="ＭＳ Ｐゴシック" charset="0"/>
                <a:cs typeface="Arial"/>
                <a:sym typeface="Arial"/>
              </a:endParaRPr>
            </a:p>
          </p:txBody>
        </p:sp>
        <p:sp>
          <p:nvSpPr>
            <p:cNvPr id="95" name="Rounded Rectangle 7">
              <a:extLst>
                <a:ext uri="{FF2B5EF4-FFF2-40B4-BE49-F238E27FC236}">
                  <a16:creationId xmlns:a16="http://schemas.microsoft.com/office/drawing/2014/main" id="{2AA7E496-D80D-40AF-A8AC-511DC5DA8F9B}"/>
                </a:ext>
              </a:extLst>
            </p:cNvPr>
            <p:cNvSpPr/>
            <p:nvPr/>
          </p:nvSpPr>
          <p:spPr>
            <a:xfrm>
              <a:off x="4471723" y="5644808"/>
              <a:ext cx="3291629" cy="908679"/>
            </a:xfrm>
            <a:prstGeom prst="roundRect">
              <a:avLst>
                <a:gd name="adj" fmla="val 50000"/>
              </a:avLst>
            </a:prstGeom>
            <a:solidFill>
              <a:schemeClr val="accent2"/>
            </a:solidFill>
            <a:ln>
              <a:noFill/>
            </a:ln>
          </p:spPr>
          <p:txBody>
            <a:bodyPr vert="horz" wrap="square" lIns="0" tIns="0" rIns="0" bIns="0" numCol="1" anchor="ctr" anchorCtr="0" compatLnSpc="1">
              <a:prstTxWarp prst="textNoShape">
                <a:avLst/>
              </a:prstTxWarp>
            </a:bodyPr>
            <a:lstStyle/>
            <a:p>
              <a:pPr algn="ctr" defTabSz="812740" fontAlgn="base">
                <a:spcBef>
                  <a:spcPct val="0"/>
                </a:spcBef>
                <a:spcAft>
                  <a:spcPct val="0"/>
                </a:spcAft>
                <a:buClr>
                  <a:srgbClr val="000000"/>
                </a:buClr>
                <a:defRPr/>
              </a:pPr>
              <a:r>
                <a:rPr lang="en-US" sz="1400" kern="0" dirty="0">
                  <a:solidFill>
                    <a:schemeClr val="bg2"/>
                  </a:solidFill>
                  <a:latin typeface="+mj-lt"/>
                  <a:cs typeface="Arial"/>
                  <a:sym typeface="Arial"/>
                </a:rPr>
                <a:t>Gain flexibility, agility, and security </a:t>
              </a:r>
              <a:br>
                <a:rPr lang="en-US" sz="1400" kern="0" dirty="0">
                  <a:solidFill>
                    <a:schemeClr val="bg2"/>
                  </a:solidFill>
                  <a:latin typeface="+mj-lt"/>
                  <a:cs typeface="Arial"/>
                  <a:sym typeface="Arial"/>
                </a:rPr>
              </a:br>
              <a:r>
                <a:rPr lang="en-US" sz="1400" kern="0" dirty="0">
                  <a:solidFill>
                    <a:schemeClr val="bg2"/>
                  </a:solidFill>
                  <a:latin typeface="+mj-lt"/>
                  <a:cs typeface="Arial"/>
                  <a:sym typeface="Arial"/>
                </a:rPr>
                <a:t>by using cloud-based solutions </a:t>
              </a:r>
              <a:endParaRPr lang="en-US" sz="1400" kern="0" dirty="0">
                <a:solidFill>
                  <a:schemeClr val="bg2"/>
                </a:solidFill>
                <a:latin typeface="+mj-lt"/>
                <a:ea typeface="ＭＳ Ｐゴシック" charset="0"/>
                <a:cs typeface="Arial"/>
                <a:sym typeface="Arial"/>
              </a:endParaRPr>
            </a:p>
          </p:txBody>
        </p:sp>
        <p:sp>
          <p:nvSpPr>
            <p:cNvPr id="96" name="Rounded Rectangle 8">
              <a:extLst>
                <a:ext uri="{FF2B5EF4-FFF2-40B4-BE49-F238E27FC236}">
                  <a16:creationId xmlns:a16="http://schemas.microsoft.com/office/drawing/2014/main" id="{F8BDA0E1-0ECC-462A-A029-6A8BFF2A82A3}"/>
                </a:ext>
              </a:extLst>
            </p:cNvPr>
            <p:cNvSpPr/>
            <p:nvPr/>
          </p:nvSpPr>
          <p:spPr>
            <a:xfrm>
              <a:off x="8330329" y="5644808"/>
              <a:ext cx="3222304" cy="908679"/>
            </a:xfrm>
            <a:prstGeom prst="roundRect">
              <a:avLst>
                <a:gd name="adj" fmla="val 50000"/>
              </a:avLst>
            </a:prstGeom>
            <a:solidFill>
              <a:schemeClr val="accent5"/>
            </a:solidFill>
            <a:ln>
              <a:noFill/>
            </a:ln>
          </p:spPr>
          <p:txBody>
            <a:bodyPr vert="horz" wrap="square" lIns="0" tIns="0" rIns="0" bIns="0" numCol="1" anchor="ctr" anchorCtr="0" compatLnSpc="1">
              <a:prstTxWarp prst="textNoShape">
                <a:avLst/>
              </a:prstTxWarp>
            </a:bodyPr>
            <a:lstStyle/>
            <a:p>
              <a:pPr algn="ctr" defTabSz="812740" fontAlgn="base">
                <a:spcBef>
                  <a:spcPct val="0"/>
                </a:spcBef>
                <a:spcAft>
                  <a:spcPct val="0"/>
                </a:spcAft>
                <a:buClr>
                  <a:srgbClr val="000000"/>
                </a:buClr>
                <a:defRPr/>
              </a:pPr>
              <a:r>
                <a:rPr lang="en-US" sz="1400" kern="0" dirty="0">
                  <a:solidFill>
                    <a:schemeClr val="bg2"/>
                  </a:solidFill>
                  <a:latin typeface="+mj-lt"/>
                  <a:cs typeface="Arial"/>
                  <a:sym typeface="Arial"/>
                </a:rPr>
                <a:t>Get access to enterprise-grade technologies</a:t>
              </a:r>
              <a:endParaRPr lang="en-US" sz="1400" kern="0" dirty="0">
                <a:solidFill>
                  <a:schemeClr val="bg2"/>
                </a:solidFill>
                <a:latin typeface="+mj-lt"/>
                <a:ea typeface="ＭＳ Ｐゴシック" charset="0"/>
                <a:cs typeface="Arial"/>
                <a:sym typeface="Arial"/>
              </a:endParaRPr>
            </a:p>
          </p:txBody>
        </p:sp>
        <p:grpSp>
          <p:nvGrpSpPr>
            <p:cNvPr id="3" name="Group 2">
              <a:extLst>
                <a:ext uri="{FF2B5EF4-FFF2-40B4-BE49-F238E27FC236}">
                  <a16:creationId xmlns:a16="http://schemas.microsoft.com/office/drawing/2014/main" id="{A96CE2D2-F794-4F48-BD0D-4EBFBE4EBFF2}"/>
                </a:ext>
              </a:extLst>
            </p:cNvPr>
            <p:cNvGrpSpPr/>
            <p:nvPr/>
          </p:nvGrpSpPr>
          <p:grpSpPr>
            <a:xfrm>
              <a:off x="6421447" y="4101979"/>
              <a:ext cx="1554710" cy="1245420"/>
              <a:chOff x="5932495" y="4012418"/>
              <a:chExt cx="1554710" cy="1245420"/>
            </a:xfrm>
          </p:grpSpPr>
          <p:sp>
            <p:nvSpPr>
              <p:cNvPr id="146" name="Rounded Rectangle 145">
                <a:extLst>
                  <a:ext uri="{FF2B5EF4-FFF2-40B4-BE49-F238E27FC236}">
                    <a16:creationId xmlns:a16="http://schemas.microsoft.com/office/drawing/2014/main" id="{37F52FED-8153-C244-ACFC-271A1ED8008C}"/>
                  </a:ext>
                </a:extLst>
              </p:cNvPr>
              <p:cNvSpPr/>
              <p:nvPr/>
            </p:nvSpPr>
            <p:spPr>
              <a:xfrm>
                <a:off x="5942133" y="4012418"/>
                <a:ext cx="1522854" cy="1239820"/>
              </a:xfrm>
              <a:prstGeom prst="roundRect">
                <a:avLst/>
              </a:prstGeom>
              <a:solidFill>
                <a:schemeClr val="accent3">
                  <a:lumMod val="25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grpSp>
            <p:nvGrpSpPr>
              <p:cNvPr id="154" name="Group 153">
                <a:extLst>
                  <a:ext uri="{FF2B5EF4-FFF2-40B4-BE49-F238E27FC236}">
                    <a16:creationId xmlns:a16="http://schemas.microsoft.com/office/drawing/2014/main" id="{2735BA5B-8C0A-47AE-82AC-37F3A21E847F}"/>
                  </a:ext>
                </a:extLst>
              </p:cNvPr>
              <p:cNvGrpSpPr/>
              <p:nvPr/>
            </p:nvGrpSpPr>
            <p:grpSpPr>
              <a:xfrm>
                <a:off x="6184756" y="4113103"/>
                <a:ext cx="722443" cy="616191"/>
                <a:chOff x="4282470" y="2445151"/>
                <a:chExt cx="783751" cy="668482"/>
              </a:xfrm>
            </p:grpSpPr>
            <p:grpSp>
              <p:nvGrpSpPr>
                <p:cNvPr id="155" name="Group 154">
                  <a:extLst>
                    <a:ext uri="{FF2B5EF4-FFF2-40B4-BE49-F238E27FC236}">
                      <a16:creationId xmlns:a16="http://schemas.microsoft.com/office/drawing/2014/main" id="{FD69AF99-713F-49B7-81A0-E180571C5347}"/>
                    </a:ext>
                  </a:extLst>
                </p:cNvPr>
                <p:cNvGrpSpPr>
                  <a:grpSpLocks noChangeAspect="1"/>
                </p:cNvGrpSpPr>
                <p:nvPr/>
              </p:nvGrpSpPr>
              <p:grpSpPr>
                <a:xfrm>
                  <a:off x="4282470" y="2445151"/>
                  <a:ext cx="661224" cy="511536"/>
                  <a:chOff x="2534696" y="4341496"/>
                  <a:chExt cx="507985" cy="392988"/>
                </a:xfrm>
              </p:grpSpPr>
              <p:sp>
                <p:nvSpPr>
                  <p:cNvPr id="181" name="Freeform 279">
                    <a:extLst>
                      <a:ext uri="{FF2B5EF4-FFF2-40B4-BE49-F238E27FC236}">
                        <a16:creationId xmlns:a16="http://schemas.microsoft.com/office/drawing/2014/main" id="{4F08C87C-CEA9-47C6-AA92-E7AD21D7EA01}"/>
                      </a:ext>
                    </a:extLst>
                  </p:cNvPr>
                  <p:cNvSpPr>
                    <a:spLocks noChangeAspect="1"/>
                  </p:cNvSpPr>
                  <p:nvPr/>
                </p:nvSpPr>
                <p:spPr bwMode="auto">
                  <a:xfrm>
                    <a:off x="2610694" y="4431493"/>
                    <a:ext cx="356989" cy="302991"/>
                  </a:xfrm>
                  <a:custGeom>
                    <a:avLst/>
                    <a:gdLst>
                      <a:gd name="T0" fmla="*/ 75 w 151"/>
                      <a:gd name="T1" fmla="*/ 0 h 128"/>
                      <a:gd name="T2" fmla="*/ 0 w 151"/>
                      <a:gd name="T3" fmla="*/ 58 h 128"/>
                      <a:gd name="T4" fmla="*/ 0 w 151"/>
                      <a:gd name="T5" fmla="*/ 128 h 128"/>
                      <a:gd name="T6" fmla="*/ 55 w 151"/>
                      <a:gd name="T7" fmla="*/ 128 h 128"/>
                      <a:gd name="T8" fmla="*/ 55 w 151"/>
                      <a:gd name="T9" fmla="*/ 98 h 128"/>
                      <a:gd name="T10" fmla="*/ 75 w 151"/>
                      <a:gd name="T11" fmla="*/ 78 h 128"/>
                      <a:gd name="T12" fmla="*/ 75 w 151"/>
                      <a:gd name="T13" fmla="*/ 78 h 128"/>
                      <a:gd name="T14" fmla="*/ 96 w 151"/>
                      <a:gd name="T15" fmla="*/ 98 h 128"/>
                      <a:gd name="T16" fmla="*/ 96 w 151"/>
                      <a:gd name="T17" fmla="*/ 128 h 128"/>
                      <a:gd name="T18" fmla="*/ 151 w 151"/>
                      <a:gd name="T19" fmla="*/ 128 h 128"/>
                      <a:gd name="T20" fmla="*/ 151 w 151"/>
                      <a:gd name="T21" fmla="*/ 58 h 128"/>
                      <a:gd name="T22" fmla="*/ 75 w 151"/>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8">
                        <a:moveTo>
                          <a:pt x="75" y="0"/>
                        </a:moveTo>
                        <a:cubicBezTo>
                          <a:pt x="0" y="58"/>
                          <a:pt x="0" y="58"/>
                          <a:pt x="0" y="58"/>
                        </a:cubicBezTo>
                        <a:cubicBezTo>
                          <a:pt x="0" y="128"/>
                          <a:pt x="0" y="128"/>
                          <a:pt x="0" y="128"/>
                        </a:cubicBezTo>
                        <a:cubicBezTo>
                          <a:pt x="55" y="128"/>
                          <a:pt x="55" y="128"/>
                          <a:pt x="55" y="128"/>
                        </a:cubicBezTo>
                        <a:cubicBezTo>
                          <a:pt x="55" y="98"/>
                          <a:pt x="55" y="98"/>
                          <a:pt x="55" y="98"/>
                        </a:cubicBezTo>
                        <a:cubicBezTo>
                          <a:pt x="55" y="87"/>
                          <a:pt x="64" y="78"/>
                          <a:pt x="75" y="78"/>
                        </a:cubicBezTo>
                        <a:cubicBezTo>
                          <a:pt x="75" y="78"/>
                          <a:pt x="75" y="78"/>
                          <a:pt x="75" y="78"/>
                        </a:cubicBezTo>
                        <a:cubicBezTo>
                          <a:pt x="87" y="78"/>
                          <a:pt x="96" y="87"/>
                          <a:pt x="96" y="98"/>
                        </a:cubicBezTo>
                        <a:cubicBezTo>
                          <a:pt x="96" y="128"/>
                          <a:pt x="96" y="128"/>
                          <a:pt x="96" y="128"/>
                        </a:cubicBezTo>
                        <a:cubicBezTo>
                          <a:pt x="151" y="128"/>
                          <a:pt x="151" y="128"/>
                          <a:pt x="151" y="128"/>
                        </a:cubicBezTo>
                        <a:cubicBezTo>
                          <a:pt x="151" y="58"/>
                          <a:pt x="151" y="58"/>
                          <a:pt x="151" y="58"/>
                        </a:cubicBezTo>
                        <a:lnTo>
                          <a:pt x="7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82" name="Freeform 280">
                    <a:extLst>
                      <a:ext uri="{FF2B5EF4-FFF2-40B4-BE49-F238E27FC236}">
                        <a16:creationId xmlns:a16="http://schemas.microsoft.com/office/drawing/2014/main" id="{BB81C0DD-3B21-4AF8-ABA8-117A83DAC539}"/>
                      </a:ext>
                    </a:extLst>
                  </p:cNvPr>
                  <p:cNvSpPr>
                    <a:spLocks noChangeAspect="1"/>
                  </p:cNvSpPr>
                  <p:nvPr/>
                </p:nvSpPr>
                <p:spPr bwMode="auto">
                  <a:xfrm>
                    <a:off x="2766689" y="4341496"/>
                    <a:ext cx="275992" cy="217993"/>
                  </a:xfrm>
                  <a:custGeom>
                    <a:avLst/>
                    <a:gdLst>
                      <a:gd name="T0" fmla="*/ 107 w 117"/>
                      <a:gd name="T1" fmla="*/ 92 h 92"/>
                      <a:gd name="T2" fmla="*/ 102 w 117"/>
                      <a:gd name="T3" fmla="*/ 90 h 92"/>
                      <a:gd name="T4" fmla="*/ 4 w 117"/>
                      <a:gd name="T5" fmla="*/ 16 h 92"/>
                      <a:gd name="T6" fmla="*/ 3 w 117"/>
                      <a:gd name="T7" fmla="*/ 5 h 92"/>
                      <a:gd name="T8" fmla="*/ 15 w 117"/>
                      <a:gd name="T9" fmla="*/ 3 h 92"/>
                      <a:gd name="T10" fmla="*/ 113 w 117"/>
                      <a:gd name="T11" fmla="*/ 77 h 92"/>
                      <a:gd name="T12" fmla="*/ 114 w 117"/>
                      <a:gd name="T13" fmla="*/ 89 h 92"/>
                      <a:gd name="T14" fmla="*/ 107 w 11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92">
                        <a:moveTo>
                          <a:pt x="107" y="92"/>
                        </a:moveTo>
                        <a:cubicBezTo>
                          <a:pt x="106" y="92"/>
                          <a:pt x="104" y="92"/>
                          <a:pt x="102" y="90"/>
                        </a:cubicBezTo>
                        <a:cubicBezTo>
                          <a:pt x="4" y="16"/>
                          <a:pt x="4" y="16"/>
                          <a:pt x="4" y="16"/>
                        </a:cubicBezTo>
                        <a:cubicBezTo>
                          <a:pt x="1" y="14"/>
                          <a:pt x="0" y="8"/>
                          <a:pt x="3" y="5"/>
                        </a:cubicBezTo>
                        <a:cubicBezTo>
                          <a:pt x="6" y="1"/>
                          <a:pt x="11" y="0"/>
                          <a:pt x="15" y="3"/>
                        </a:cubicBezTo>
                        <a:cubicBezTo>
                          <a:pt x="113" y="77"/>
                          <a:pt x="113" y="77"/>
                          <a:pt x="113" y="77"/>
                        </a:cubicBezTo>
                        <a:cubicBezTo>
                          <a:pt x="116" y="80"/>
                          <a:pt x="117" y="85"/>
                          <a:pt x="114" y="89"/>
                        </a:cubicBezTo>
                        <a:cubicBezTo>
                          <a:pt x="113" y="91"/>
                          <a:pt x="110" y="92"/>
                          <a:pt x="107" y="9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83" name="Freeform 281">
                    <a:extLst>
                      <a:ext uri="{FF2B5EF4-FFF2-40B4-BE49-F238E27FC236}">
                        <a16:creationId xmlns:a16="http://schemas.microsoft.com/office/drawing/2014/main" id="{21801C55-D323-423A-A604-249F37116966}"/>
                      </a:ext>
                    </a:extLst>
                  </p:cNvPr>
                  <p:cNvSpPr>
                    <a:spLocks noChangeAspect="1"/>
                  </p:cNvSpPr>
                  <p:nvPr/>
                </p:nvSpPr>
                <p:spPr bwMode="auto">
                  <a:xfrm>
                    <a:off x="2534696" y="4341496"/>
                    <a:ext cx="276992" cy="217993"/>
                  </a:xfrm>
                  <a:custGeom>
                    <a:avLst/>
                    <a:gdLst>
                      <a:gd name="T0" fmla="*/ 10 w 117"/>
                      <a:gd name="T1" fmla="*/ 92 h 92"/>
                      <a:gd name="T2" fmla="*/ 3 w 117"/>
                      <a:gd name="T3" fmla="*/ 89 h 92"/>
                      <a:gd name="T4" fmla="*/ 4 w 117"/>
                      <a:gd name="T5" fmla="*/ 77 h 92"/>
                      <a:gd name="T6" fmla="*/ 102 w 117"/>
                      <a:gd name="T7" fmla="*/ 3 h 92"/>
                      <a:gd name="T8" fmla="*/ 114 w 117"/>
                      <a:gd name="T9" fmla="*/ 5 h 92"/>
                      <a:gd name="T10" fmla="*/ 113 w 117"/>
                      <a:gd name="T11" fmla="*/ 16 h 92"/>
                      <a:gd name="T12" fmla="*/ 15 w 117"/>
                      <a:gd name="T13" fmla="*/ 90 h 92"/>
                      <a:gd name="T14" fmla="*/ 10 w 11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92">
                        <a:moveTo>
                          <a:pt x="10" y="92"/>
                        </a:moveTo>
                        <a:cubicBezTo>
                          <a:pt x="7" y="92"/>
                          <a:pt x="4" y="91"/>
                          <a:pt x="3" y="89"/>
                        </a:cubicBezTo>
                        <a:cubicBezTo>
                          <a:pt x="0" y="85"/>
                          <a:pt x="1" y="80"/>
                          <a:pt x="4" y="77"/>
                        </a:cubicBezTo>
                        <a:cubicBezTo>
                          <a:pt x="102" y="3"/>
                          <a:pt x="102" y="3"/>
                          <a:pt x="102" y="3"/>
                        </a:cubicBezTo>
                        <a:cubicBezTo>
                          <a:pt x="106" y="0"/>
                          <a:pt x="111" y="1"/>
                          <a:pt x="114" y="5"/>
                        </a:cubicBezTo>
                        <a:cubicBezTo>
                          <a:pt x="117" y="8"/>
                          <a:pt x="116" y="14"/>
                          <a:pt x="113" y="16"/>
                        </a:cubicBezTo>
                        <a:cubicBezTo>
                          <a:pt x="15" y="90"/>
                          <a:pt x="15" y="90"/>
                          <a:pt x="15" y="90"/>
                        </a:cubicBezTo>
                        <a:cubicBezTo>
                          <a:pt x="13" y="92"/>
                          <a:pt x="11" y="92"/>
                          <a:pt x="10" y="9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grpSp>
            <p:grpSp>
              <p:nvGrpSpPr>
                <p:cNvPr id="156" name="Group 155">
                  <a:extLst>
                    <a:ext uri="{FF2B5EF4-FFF2-40B4-BE49-F238E27FC236}">
                      <a16:creationId xmlns:a16="http://schemas.microsoft.com/office/drawing/2014/main" id="{BD3C1F8F-A795-4919-BF92-7498CCBB8904}"/>
                    </a:ext>
                  </a:extLst>
                </p:cNvPr>
                <p:cNvGrpSpPr/>
                <p:nvPr/>
              </p:nvGrpSpPr>
              <p:grpSpPr>
                <a:xfrm>
                  <a:off x="4722791" y="2499174"/>
                  <a:ext cx="343430" cy="614459"/>
                  <a:chOff x="-11249025" y="-185738"/>
                  <a:chExt cx="3524250" cy="6305551"/>
                </a:xfrm>
              </p:grpSpPr>
              <p:sp>
                <p:nvSpPr>
                  <p:cNvPr id="157" name="Freeform 14">
                    <a:extLst>
                      <a:ext uri="{FF2B5EF4-FFF2-40B4-BE49-F238E27FC236}">
                        <a16:creationId xmlns:a16="http://schemas.microsoft.com/office/drawing/2014/main" id="{83F869DB-3A6A-4539-8DED-9AA5FD8BA62A}"/>
                      </a:ext>
                    </a:extLst>
                  </p:cNvPr>
                  <p:cNvSpPr>
                    <a:spLocks/>
                  </p:cNvSpPr>
                  <p:nvPr/>
                </p:nvSpPr>
                <p:spPr bwMode="auto">
                  <a:xfrm>
                    <a:off x="-9070975" y="2119312"/>
                    <a:ext cx="1009650" cy="1009650"/>
                  </a:xfrm>
                  <a:custGeom>
                    <a:avLst/>
                    <a:gdLst>
                      <a:gd name="T0" fmla="*/ 636 w 636"/>
                      <a:gd name="T1" fmla="*/ 318 h 636"/>
                      <a:gd name="T2" fmla="*/ 630 w 636"/>
                      <a:gd name="T3" fmla="*/ 382 h 636"/>
                      <a:gd name="T4" fmla="*/ 612 w 636"/>
                      <a:gd name="T5" fmla="*/ 440 h 636"/>
                      <a:gd name="T6" fmla="*/ 582 w 636"/>
                      <a:gd name="T7" fmla="*/ 494 h 636"/>
                      <a:gd name="T8" fmla="*/ 544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4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6 w 636"/>
                      <a:gd name="T39" fmla="*/ 194 h 636"/>
                      <a:gd name="T40" fmla="*/ 54 w 636"/>
                      <a:gd name="T41" fmla="*/ 140 h 636"/>
                      <a:gd name="T42" fmla="*/ 94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2" y="440"/>
                        </a:lnTo>
                        <a:lnTo>
                          <a:pt x="598" y="468"/>
                        </a:lnTo>
                        <a:lnTo>
                          <a:pt x="582" y="494"/>
                        </a:lnTo>
                        <a:lnTo>
                          <a:pt x="564" y="520"/>
                        </a:lnTo>
                        <a:lnTo>
                          <a:pt x="544"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4" y="542"/>
                        </a:lnTo>
                        <a:lnTo>
                          <a:pt x="74" y="520"/>
                        </a:lnTo>
                        <a:lnTo>
                          <a:pt x="54" y="494"/>
                        </a:lnTo>
                        <a:lnTo>
                          <a:pt x="38" y="468"/>
                        </a:lnTo>
                        <a:lnTo>
                          <a:pt x="26" y="440"/>
                        </a:lnTo>
                        <a:lnTo>
                          <a:pt x="14" y="412"/>
                        </a:lnTo>
                        <a:lnTo>
                          <a:pt x="6" y="382"/>
                        </a:lnTo>
                        <a:lnTo>
                          <a:pt x="2" y="350"/>
                        </a:lnTo>
                        <a:lnTo>
                          <a:pt x="0" y="318"/>
                        </a:lnTo>
                        <a:lnTo>
                          <a:pt x="0" y="318"/>
                        </a:lnTo>
                        <a:lnTo>
                          <a:pt x="2" y="284"/>
                        </a:lnTo>
                        <a:lnTo>
                          <a:pt x="6" y="254"/>
                        </a:lnTo>
                        <a:lnTo>
                          <a:pt x="14" y="222"/>
                        </a:lnTo>
                        <a:lnTo>
                          <a:pt x="26" y="194"/>
                        </a:lnTo>
                        <a:lnTo>
                          <a:pt x="38" y="166"/>
                        </a:lnTo>
                        <a:lnTo>
                          <a:pt x="54" y="140"/>
                        </a:lnTo>
                        <a:lnTo>
                          <a:pt x="74" y="114"/>
                        </a:lnTo>
                        <a:lnTo>
                          <a:pt x="94"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4" y="92"/>
                        </a:lnTo>
                        <a:lnTo>
                          <a:pt x="564" y="114"/>
                        </a:lnTo>
                        <a:lnTo>
                          <a:pt x="582" y="140"/>
                        </a:lnTo>
                        <a:lnTo>
                          <a:pt x="598" y="166"/>
                        </a:lnTo>
                        <a:lnTo>
                          <a:pt x="612" y="194"/>
                        </a:lnTo>
                        <a:lnTo>
                          <a:pt x="622" y="222"/>
                        </a:lnTo>
                        <a:lnTo>
                          <a:pt x="630" y="254"/>
                        </a:lnTo>
                        <a:lnTo>
                          <a:pt x="634" y="284"/>
                        </a:lnTo>
                        <a:lnTo>
                          <a:pt x="636"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58" name="Freeform 16">
                    <a:extLst>
                      <a:ext uri="{FF2B5EF4-FFF2-40B4-BE49-F238E27FC236}">
                        <a16:creationId xmlns:a16="http://schemas.microsoft.com/office/drawing/2014/main" id="{2EA766A0-806E-434A-97D1-38985587E256}"/>
                      </a:ext>
                    </a:extLst>
                  </p:cNvPr>
                  <p:cNvSpPr>
                    <a:spLocks/>
                  </p:cNvSpPr>
                  <p:nvPr/>
                </p:nvSpPr>
                <p:spPr bwMode="auto">
                  <a:xfrm>
                    <a:off x="-10963274" y="2119313"/>
                    <a:ext cx="1009650" cy="1009650"/>
                  </a:xfrm>
                  <a:custGeom>
                    <a:avLst/>
                    <a:gdLst>
                      <a:gd name="T0" fmla="*/ 636 w 636"/>
                      <a:gd name="T1" fmla="*/ 318 h 636"/>
                      <a:gd name="T2" fmla="*/ 630 w 636"/>
                      <a:gd name="T3" fmla="*/ 382 h 636"/>
                      <a:gd name="T4" fmla="*/ 610 w 636"/>
                      <a:gd name="T5" fmla="*/ 440 h 636"/>
                      <a:gd name="T6" fmla="*/ 582 w 636"/>
                      <a:gd name="T7" fmla="*/ 494 h 636"/>
                      <a:gd name="T8" fmla="*/ 542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2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4 w 636"/>
                      <a:gd name="T39" fmla="*/ 194 h 636"/>
                      <a:gd name="T40" fmla="*/ 54 w 636"/>
                      <a:gd name="T41" fmla="*/ 140 h 636"/>
                      <a:gd name="T42" fmla="*/ 92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0" y="440"/>
                        </a:lnTo>
                        <a:lnTo>
                          <a:pt x="598" y="468"/>
                        </a:lnTo>
                        <a:lnTo>
                          <a:pt x="582" y="494"/>
                        </a:lnTo>
                        <a:lnTo>
                          <a:pt x="564" y="520"/>
                        </a:lnTo>
                        <a:lnTo>
                          <a:pt x="542"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2" y="542"/>
                        </a:lnTo>
                        <a:lnTo>
                          <a:pt x="72" y="520"/>
                        </a:lnTo>
                        <a:lnTo>
                          <a:pt x="54" y="494"/>
                        </a:lnTo>
                        <a:lnTo>
                          <a:pt x="38" y="468"/>
                        </a:lnTo>
                        <a:lnTo>
                          <a:pt x="24" y="440"/>
                        </a:lnTo>
                        <a:lnTo>
                          <a:pt x="14" y="412"/>
                        </a:lnTo>
                        <a:lnTo>
                          <a:pt x="6" y="382"/>
                        </a:lnTo>
                        <a:lnTo>
                          <a:pt x="2" y="350"/>
                        </a:lnTo>
                        <a:lnTo>
                          <a:pt x="0" y="318"/>
                        </a:lnTo>
                        <a:lnTo>
                          <a:pt x="0" y="318"/>
                        </a:lnTo>
                        <a:lnTo>
                          <a:pt x="2" y="284"/>
                        </a:lnTo>
                        <a:lnTo>
                          <a:pt x="6" y="254"/>
                        </a:lnTo>
                        <a:lnTo>
                          <a:pt x="14" y="222"/>
                        </a:lnTo>
                        <a:lnTo>
                          <a:pt x="24" y="194"/>
                        </a:lnTo>
                        <a:lnTo>
                          <a:pt x="38" y="166"/>
                        </a:lnTo>
                        <a:lnTo>
                          <a:pt x="54" y="140"/>
                        </a:lnTo>
                        <a:lnTo>
                          <a:pt x="72" y="114"/>
                        </a:lnTo>
                        <a:lnTo>
                          <a:pt x="92"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2" y="92"/>
                        </a:lnTo>
                        <a:lnTo>
                          <a:pt x="564" y="114"/>
                        </a:lnTo>
                        <a:lnTo>
                          <a:pt x="582" y="140"/>
                        </a:lnTo>
                        <a:lnTo>
                          <a:pt x="598" y="166"/>
                        </a:lnTo>
                        <a:lnTo>
                          <a:pt x="610" y="194"/>
                        </a:lnTo>
                        <a:lnTo>
                          <a:pt x="622" y="222"/>
                        </a:lnTo>
                        <a:lnTo>
                          <a:pt x="630" y="254"/>
                        </a:lnTo>
                        <a:lnTo>
                          <a:pt x="634" y="284"/>
                        </a:lnTo>
                        <a:lnTo>
                          <a:pt x="636"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59" name="Freeform 17">
                    <a:extLst>
                      <a:ext uri="{FF2B5EF4-FFF2-40B4-BE49-F238E27FC236}">
                        <a16:creationId xmlns:a16="http://schemas.microsoft.com/office/drawing/2014/main" id="{AAEC0AA5-57A0-4C53-81B1-0816937EEA17}"/>
                      </a:ext>
                    </a:extLst>
                  </p:cNvPr>
                  <p:cNvSpPr>
                    <a:spLocks/>
                  </p:cNvSpPr>
                  <p:nvPr/>
                </p:nvSpPr>
                <p:spPr bwMode="auto">
                  <a:xfrm>
                    <a:off x="-10963275" y="2119312"/>
                    <a:ext cx="1009650" cy="1009650"/>
                  </a:xfrm>
                  <a:custGeom>
                    <a:avLst/>
                    <a:gdLst>
                      <a:gd name="T0" fmla="*/ 636 w 636"/>
                      <a:gd name="T1" fmla="*/ 318 h 636"/>
                      <a:gd name="T2" fmla="*/ 630 w 636"/>
                      <a:gd name="T3" fmla="*/ 382 h 636"/>
                      <a:gd name="T4" fmla="*/ 610 w 636"/>
                      <a:gd name="T5" fmla="*/ 440 h 636"/>
                      <a:gd name="T6" fmla="*/ 582 w 636"/>
                      <a:gd name="T7" fmla="*/ 494 h 636"/>
                      <a:gd name="T8" fmla="*/ 542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2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4 w 636"/>
                      <a:gd name="T39" fmla="*/ 194 h 636"/>
                      <a:gd name="T40" fmla="*/ 54 w 636"/>
                      <a:gd name="T41" fmla="*/ 140 h 636"/>
                      <a:gd name="T42" fmla="*/ 92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0" y="440"/>
                        </a:lnTo>
                        <a:lnTo>
                          <a:pt x="598" y="468"/>
                        </a:lnTo>
                        <a:lnTo>
                          <a:pt x="582" y="494"/>
                        </a:lnTo>
                        <a:lnTo>
                          <a:pt x="564" y="520"/>
                        </a:lnTo>
                        <a:lnTo>
                          <a:pt x="542"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2" y="542"/>
                        </a:lnTo>
                        <a:lnTo>
                          <a:pt x="72" y="520"/>
                        </a:lnTo>
                        <a:lnTo>
                          <a:pt x="54" y="494"/>
                        </a:lnTo>
                        <a:lnTo>
                          <a:pt x="38" y="468"/>
                        </a:lnTo>
                        <a:lnTo>
                          <a:pt x="24" y="440"/>
                        </a:lnTo>
                        <a:lnTo>
                          <a:pt x="14" y="412"/>
                        </a:lnTo>
                        <a:lnTo>
                          <a:pt x="6" y="382"/>
                        </a:lnTo>
                        <a:lnTo>
                          <a:pt x="2" y="350"/>
                        </a:lnTo>
                        <a:lnTo>
                          <a:pt x="0" y="318"/>
                        </a:lnTo>
                        <a:lnTo>
                          <a:pt x="0" y="318"/>
                        </a:lnTo>
                        <a:lnTo>
                          <a:pt x="2" y="284"/>
                        </a:lnTo>
                        <a:lnTo>
                          <a:pt x="6" y="254"/>
                        </a:lnTo>
                        <a:lnTo>
                          <a:pt x="14" y="222"/>
                        </a:lnTo>
                        <a:lnTo>
                          <a:pt x="24" y="194"/>
                        </a:lnTo>
                        <a:lnTo>
                          <a:pt x="38" y="166"/>
                        </a:lnTo>
                        <a:lnTo>
                          <a:pt x="54" y="140"/>
                        </a:lnTo>
                        <a:lnTo>
                          <a:pt x="72" y="114"/>
                        </a:lnTo>
                        <a:lnTo>
                          <a:pt x="92"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2" y="92"/>
                        </a:lnTo>
                        <a:lnTo>
                          <a:pt x="564" y="114"/>
                        </a:lnTo>
                        <a:lnTo>
                          <a:pt x="582" y="140"/>
                        </a:lnTo>
                        <a:lnTo>
                          <a:pt x="598" y="166"/>
                        </a:lnTo>
                        <a:lnTo>
                          <a:pt x="610" y="194"/>
                        </a:lnTo>
                        <a:lnTo>
                          <a:pt x="622" y="222"/>
                        </a:lnTo>
                        <a:lnTo>
                          <a:pt x="630" y="254"/>
                        </a:lnTo>
                        <a:lnTo>
                          <a:pt x="634" y="284"/>
                        </a:lnTo>
                        <a:lnTo>
                          <a:pt x="636" y="3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0" name="Freeform 18">
                    <a:extLst>
                      <a:ext uri="{FF2B5EF4-FFF2-40B4-BE49-F238E27FC236}">
                        <a16:creationId xmlns:a16="http://schemas.microsoft.com/office/drawing/2014/main" id="{F0F24800-EC16-47FD-AE24-E4411FC90900}"/>
                      </a:ext>
                    </a:extLst>
                  </p:cNvPr>
                  <p:cNvSpPr>
                    <a:spLocks/>
                  </p:cNvSpPr>
                  <p:nvPr/>
                </p:nvSpPr>
                <p:spPr bwMode="auto">
                  <a:xfrm>
                    <a:off x="-10464800" y="-185738"/>
                    <a:ext cx="1955800" cy="3181351"/>
                  </a:xfrm>
                  <a:custGeom>
                    <a:avLst/>
                    <a:gdLst>
                      <a:gd name="T0" fmla="*/ 616 w 1232"/>
                      <a:gd name="T1" fmla="*/ 0 h 2004"/>
                      <a:gd name="T2" fmla="*/ 524 w 1232"/>
                      <a:gd name="T3" fmla="*/ 6 h 2004"/>
                      <a:gd name="T4" fmla="*/ 434 w 1232"/>
                      <a:gd name="T5" fmla="*/ 26 h 2004"/>
                      <a:gd name="T6" fmla="*/ 350 w 1232"/>
                      <a:gd name="T7" fmla="*/ 60 h 2004"/>
                      <a:gd name="T8" fmla="*/ 272 w 1232"/>
                      <a:gd name="T9" fmla="*/ 104 h 2004"/>
                      <a:gd name="T10" fmla="*/ 202 w 1232"/>
                      <a:gd name="T11" fmla="*/ 160 h 2004"/>
                      <a:gd name="T12" fmla="*/ 142 w 1232"/>
                      <a:gd name="T13" fmla="*/ 224 h 2004"/>
                      <a:gd name="T14" fmla="*/ 90 w 1232"/>
                      <a:gd name="T15" fmla="*/ 296 h 2004"/>
                      <a:gd name="T16" fmla="*/ 48 w 1232"/>
                      <a:gd name="T17" fmla="*/ 376 h 2004"/>
                      <a:gd name="T18" fmla="*/ 20 w 1232"/>
                      <a:gd name="T19" fmla="*/ 462 h 2004"/>
                      <a:gd name="T20" fmla="*/ 4 w 1232"/>
                      <a:gd name="T21" fmla="*/ 552 h 2004"/>
                      <a:gd name="T22" fmla="*/ 0 w 1232"/>
                      <a:gd name="T23" fmla="*/ 1388 h 2004"/>
                      <a:gd name="T24" fmla="*/ 4 w 1232"/>
                      <a:gd name="T25" fmla="*/ 1450 h 2004"/>
                      <a:gd name="T26" fmla="*/ 20 w 1232"/>
                      <a:gd name="T27" fmla="*/ 1540 h 2004"/>
                      <a:gd name="T28" fmla="*/ 48 w 1232"/>
                      <a:gd name="T29" fmla="*/ 1626 h 2004"/>
                      <a:gd name="T30" fmla="*/ 90 w 1232"/>
                      <a:gd name="T31" fmla="*/ 1706 h 2004"/>
                      <a:gd name="T32" fmla="*/ 142 w 1232"/>
                      <a:gd name="T33" fmla="*/ 1778 h 2004"/>
                      <a:gd name="T34" fmla="*/ 202 w 1232"/>
                      <a:gd name="T35" fmla="*/ 1842 h 2004"/>
                      <a:gd name="T36" fmla="*/ 272 w 1232"/>
                      <a:gd name="T37" fmla="*/ 1898 h 2004"/>
                      <a:gd name="T38" fmla="*/ 350 w 1232"/>
                      <a:gd name="T39" fmla="*/ 1942 h 2004"/>
                      <a:gd name="T40" fmla="*/ 434 w 1232"/>
                      <a:gd name="T41" fmla="*/ 1976 h 2004"/>
                      <a:gd name="T42" fmla="*/ 524 w 1232"/>
                      <a:gd name="T43" fmla="*/ 1996 h 2004"/>
                      <a:gd name="T44" fmla="*/ 616 w 1232"/>
                      <a:gd name="T45" fmla="*/ 2004 h 2004"/>
                      <a:gd name="T46" fmla="*/ 680 w 1232"/>
                      <a:gd name="T47" fmla="*/ 2000 h 2004"/>
                      <a:gd name="T48" fmla="*/ 770 w 1232"/>
                      <a:gd name="T49" fmla="*/ 1984 h 2004"/>
                      <a:gd name="T50" fmla="*/ 856 w 1232"/>
                      <a:gd name="T51" fmla="*/ 1954 h 2004"/>
                      <a:gd name="T52" fmla="*/ 936 w 1232"/>
                      <a:gd name="T53" fmla="*/ 1914 h 2004"/>
                      <a:gd name="T54" fmla="*/ 1008 w 1232"/>
                      <a:gd name="T55" fmla="*/ 1862 h 2004"/>
                      <a:gd name="T56" fmla="*/ 1072 w 1232"/>
                      <a:gd name="T57" fmla="*/ 1800 h 2004"/>
                      <a:gd name="T58" fmla="*/ 1128 w 1232"/>
                      <a:gd name="T59" fmla="*/ 1732 h 2004"/>
                      <a:gd name="T60" fmla="*/ 1172 w 1232"/>
                      <a:gd name="T61" fmla="*/ 1654 h 2004"/>
                      <a:gd name="T62" fmla="*/ 1206 w 1232"/>
                      <a:gd name="T63" fmla="*/ 1570 h 2004"/>
                      <a:gd name="T64" fmla="*/ 1226 w 1232"/>
                      <a:gd name="T65" fmla="*/ 1480 h 2004"/>
                      <a:gd name="T66" fmla="*/ 1232 w 1232"/>
                      <a:gd name="T67" fmla="*/ 1388 h 2004"/>
                      <a:gd name="T68" fmla="*/ 1232 w 1232"/>
                      <a:gd name="T69" fmla="*/ 584 h 2004"/>
                      <a:gd name="T70" fmla="*/ 1220 w 1232"/>
                      <a:gd name="T71" fmla="*/ 492 h 2004"/>
                      <a:gd name="T72" fmla="*/ 1196 w 1232"/>
                      <a:gd name="T73" fmla="*/ 404 h 2004"/>
                      <a:gd name="T74" fmla="*/ 1158 w 1232"/>
                      <a:gd name="T75" fmla="*/ 322 h 2004"/>
                      <a:gd name="T76" fmla="*/ 1110 w 1232"/>
                      <a:gd name="T77" fmla="*/ 248 h 2004"/>
                      <a:gd name="T78" fmla="*/ 1052 w 1232"/>
                      <a:gd name="T79" fmla="*/ 180 h 2004"/>
                      <a:gd name="T80" fmla="*/ 984 w 1232"/>
                      <a:gd name="T81" fmla="*/ 122 h 2004"/>
                      <a:gd name="T82" fmla="*/ 910 w 1232"/>
                      <a:gd name="T83" fmla="*/ 74 h 2004"/>
                      <a:gd name="T84" fmla="*/ 828 w 1232"/>
                      <a:gd name="T85" fmla="*/ 36 h 2004"/>
                      <a:gd name="T86" fmla="*/ 740 w 1232"/>
                      <a:gd name="T87" fmla="*/ 12 h 2004"/>
                      <a:gd name="T88" fmla="*/ 648 w 1232"/>
                      <a:gd name="T89" fmla="*/ 0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2" h="2004">
                        <a:moveTo>
                          <a:pt x="616" y="0"/>
                        </a:moveTo>
                        <a:lnTo>
                          <a:pt x="616" y="0"/>
                        </a:lnTo>
                        <a:lnTo>
                          <a:pt x="616" y="0"/>
                        </a:lnTo>
                        <a:lnTo>
                          <a:pt x="584" y="0"/>
                        </a:lnTo>
                        <a:lnTo>
                          <a:pt x="554" y="2"/>
                        </a:lnTo>
                        <a:lnTo>
                          <a:pt x="524" y="6"/>
                        </a:lnTo>
                        <a:lnTo>
                          <a:pt x="492" y="12"/>
                        </a:lnTo>
                        <a:lnTo>
                          <a:pt x="464" y="18"/>
                        </a:lnTo>
                        <a:lnTo>
                          <a:pt x="434" y="26"/>
                        </a:lnTo>
                        <a:lnTo>
                          <a:pt x="406" y="36"/>
                        </a:lnTo>
                        <a:lnTo>
                          <a:pt x="378" y="48"/>
                        </a:lnTo>
                        <a:lnTo>
                          <a:pt x="350" y="60"/>
                        </a:lnTo>
                        <a:lnTo>
                          <a:pt x="324" y="74"/>
                        </a:lnTo>
                        <a:lnTo>
                          <a:pt x="298" y="88"/>
                        </a:lnTo>
                        <a:lnTo>
                          <a:pt x="272" y="104"/>
                        </a:lnTo>
                        <a:lnTo>
                          <a:pt x="248" y="122"/>
                        </a:lnTo>
                        <a:lnTo>
                          <a:pt x="226" y="140"/>
                        </a:lnTo>
                        <a:lnTo>
                          <a:pt x="202" y="160"/>
                        </a:lnTo>
                        <a:lnTo>
                          <a:pt x="182" y="180"/>
                        </a:lnTo>
                        <a:lnTo>
                          <a:pt x="160" y="202"/>
                        </a:lnTo>
                        <a:lnTo>
                          <a:pt x="142" y="224"/>
                        </a:lnTo>
                        <a:lnTo>
                          <a:pt x="124" y="248"/>
                        </a:lnTo>
                        <a:lnTo>
                          <a:pt x="106" y="272"/>
                        </a:lnTo>
                        <a:lnTo>
                          <a:pt x="90" y="296"/>
                        </a:lnTo>
                        <a:lnTo>
                          <a:pt x="74" y="322"/>
                        </a:lnTo>
                        <a:lnTo>
                          <a:pt x="62" y="348"/>
                        </a:lnTo>
                        <a:lnTo>
                          <a:pt x="48" y="376"/>
                        </a:lnTo>
                        <a:lnTo>
                          <a:pt x="38" y="404"/>
                        </a:lnTo>
                        <a:lnTo>
                          <a:pt x="28" y="432"/>
                        </a:lnTo>
                        <a:lnTo>
                          <a:pt x="20" y="462"/>
                        </a:lnTo>
                        <a:lnTo>
                          <a:pt x="12" y="492"/>
                        </a:lnTo>
                        <a:lnTo>
                          <a:pt x="8" y="522"/>
                        </a:lnTo>
                        <a:lnTo>
                          <a:pt x="4" y="552"/>
                        </a:lnTo>
                        <a:lnTo>
                          <a:pt x="2" y="584"/>
                        </a:lnTo>
                        <a:lnTo>
                          <a:pt x="0" y="616"/>
                        </a:lnTo>
                        <a:lnTo>
                          <a:pt x="0" y="1388"/>
                        </a:lnTo>
                        <a:lnTo>
                          <a:pt x="0" y="1388"/>
                        </a:lnTo>
                        <a:lnTo>
                          <a:pt x="2" y="1418"/>
                        </a:lnTo>
                        <a:lnTo>
                          <a:pt x="4" y="1450"/>
                        </a:lnTo>
                        <a:lnTo>
                          <a:pt x="8" y="1480"/>
                        </a:lnTo>
                        <a:lnTo>
                          <a:pt x="12" y="1510"/>
                        </a:lnTo>
                        <a:lnTo>
                          <a:pt x="20" y="1540"/>
                        </a:lnTo>
                        <a:lnTo>
                          <a:pt x="28" y="1570"/>
                        </a:lnTo>
                        <a:lnTo>
                          <a:pt x="38" y="1598"/>
                        </a:lnTo>
                        <a:lnTo>
                          <a:pt x="48" y="1626"/>
                        </a:lnTo>
                        <a:lnTo>
                          <a:pt x="62" y="1654"/>
                        </a:lnTo>
                        <a:lnTo>
                          <a:pt x="74" y="1680"/>
                        </a:lnTo>
                        <a:lnTo>
                          <a:pt x="90" y="1706"/>
                        </a:lnTo>
                        <a:lnTo>
                          <a:pt x="106" y="1732"/>
                        </a:lnTo>
                        <a:lnTo>
                          <a:pt x="124" y="1756"/>
                        </a:lnTo>
                        <a:lnTo>
                          <a:pt x="142" y="1778"/>
                        </a:lnTo>
                        <a:lnTo>
                          <a:pt x="160" y="1800"/>
                        </a:lnTo>
                        <a:lnTo>
                          <a:pt x="182" y="1822"/>
                        </a:lnTo>
                        <a:lnTo>
                          <a:pt x="202" y="1842"/>
                        </a:lnTo>
                        <a:lnTo>
                          <a:pt x="226" y="1862"/>
                        </a:lnTo>
                        <a:lnTo>
                          <a:pt x="248" y="1880"/>
                        </a:lnTo>
                        <a:lnTo>
                          <a:pt x="272" y="1898"/>
                        </a:lnTo>
                        <a:lnTo>
                          <a:pt x="298" y="1914"/>
                        </a:lnTo>
                        <a:lnTo>
                          <a:pt x="324" y="1928"/>
                        </a:lnTo>
                        <a:lnTo>
                          <a:pt x="350" y="1942"/>
                        </a:lnTo>
                        <a:lnTo>
                          <a:pt x="378" y="1954"/>
                        </a:lnTo>
                        <a:lnTo>
                          <a:pt x="406" y="1966"/>
                        </a:lnTo>
                        <a:lnTo>
                          <a:pt x="434" y="1976"/>
                        </a:lnTo>
                        <a:lnTo>
                          <a:pt x="464" y="1984"/>
                        </a:lnTo>
                        <a:lnTo>
                          <a:pt x="492" y="1990"/>
                        </a:lnTo>
                        <a:lnTo>
                          <a:pt x="524" y="1996"/>
                        </a:lnTo>
                        <a:lnTo>
                          <a:pt x="554" y="2000"/>
                        </a:lnTo>
                        <a:lnTo>
                          <a:pt x="584" y="2002"/>
                        </a:lnTo>
                        <a:lnTo>
                          <a:pt x="616" y="2004"/>
                        </a:lnTo>
                        <a:lnTo>
                          <a:pt x="616" y="2004"/>
                        </a:lnTo>
                        <a:lnTo>
                          <a:pt x="648" y="2002"/>
                        </a:lnTo>
                        <a:lnTo>
                          <a:pt x="680" y="2000"/>
                        </a:lnTo>
                        <a:lnTo>
                          <a:pt x="710" y="1996"/>
                        </a:lnTo>
                        <a:lnTo>
                          <a:pt x="740" y="1990"/>
                        </a:lnTo>
                        <a:lnTo>
                          <a:pt x="770" y="1984"/>
                        </a:lnTo>
                        <a:lnTo>
                          <a:pt x="800" y="1976"/>
                        </a:lnTo>
                        <a:lnTo>
                          <a:pt x="828" y="1966"/>
                        </a:lnTo>
                        <a:lnTo>
                          <a:pt x="856" y="1954"/>
                        </a:lnTo>
                        <a:lnTo>
                          <a:pt x="884" y="1942"/>
                        </a:lnTo>
                        <a:lnTo>
                          <a:pt x="910" y="1928"/>
                        </a:lnTo>
                        <a:lnTo>
                          <a:pt x="936" y="1914"/>
                        </a:lnTo>
                        <a:lnTo>
                          <a:pt x="960" y="1898"/>
                        </a:lnTo>
                        <a:lnTo>
                          <a:pt x="984" y="1880"/>
                        </a:lnTo>
                        <a:lnTo>
                          <a:pt x="1008" y="1862"/>
                        </a:lnTo>
                        <a:lnTo>
                          <a:pt x="1030" y="1842"/>
                        </a:lnTo>
                        <a:lnTo>
                          <a:pt x="1052" y="1822"/>
                        </a:lnTo>
                        <a:lnTo>
                          <a:pt x="1072" y="1800"/>
                        </a:lnTo>
                        <a:lnTo>
                          <a:pt x="1092" y="1778"/>
                        </a:lnTo>
                        <a:lnTo>
                          <a:pt x="1110" y="1756"/>
                        </a:lnTo>
                        <a:lnTo>
                          <a:pt x="1128" y="1732"/>
                        </a:lnTo>
                        <a:lnTo>
                          <a:pt x="1144" y="1706"/>
                        </a:lnTo>
                        <a:lnTo>
                          <a:pt x="1158" y="1680"/>
                        </a:lnTo>
                        <a:lnTo>
                          <a:pt x="1172" y="1654"/>
                        </a:lnTo>
                        <a:lnTo>
                          <a:pt x="1184" y="1626"/>
                        </a:lnTo>
                        <a:lnTo>
                          <a:pt x="1196" y="1598"/>
                        </a:lnTo>
                        <a:lnTo>
                          <a:pt x="1206" y="1570"/>
                        </a:lnTo>
                        <a:lnTo>
                          <a:pt x="1214" y="1540"/>
                        </a:lnTo>
                        <a:lnTo>
                          <a:pt x="1220" y="1510"/>
                        </a:lnTo>
                        <a:lnTo>
                          <a:pt x="1226" y="1480"/>
                        </a:lnTo>
                        <a:lnTo>
                          <a:pt x="1230" y="1450"/>
                        </a:lnTo>
                        <a:lnTo>
                          <a:pt x="1232" y="1418"/>
                        </a:lnTo>
                        <a:lnTo>
                          <a:pt x="1232" y="1388"/>
                        </a:lnTo>
                        <a:lnTo>
                          <a:pt x="1232" y="616"/>
                        </a:lnTo>
                        <a:lnTo>
                          <a:pt x="1232" y="616"/>
                        </a:lnTo>
                        <a:lnTo>
                          <a:pt x="1232" y="584"/>
                        </a:lnTo>
                        <a:lnTo>
                          <a:pt x="1230" y="552"/>
                        </a:lnTo>
                        <a:lnTo>
                          <a:pt x="1226" y="522"/>
                        </a:lnTo>
                        <a:lnTo>
                          <a:pt x="1220" y="492"/>
                        </a:lnTo>
                        <a:lnTo>
                          <a:pt x="1214" y="462"/>
                        </a:lnTo>
                        <a:lnTo>
                          <a:pt x="1206" y="432"/>
                        </a:lnTo>
                        <a:lnTo>
                          <a:pt x="1196" y="404"/>
                        </a:lnTo>
                        <a:lnTo>
                          <a:pt x="1184" y="376"/>
                        </a:lnTo>
                        <a:lnTo>
                          <a:pt x="1172" y="348"/>
                        </a:lnTo>
                        <a:lnTo>
                          <a:pt x="1158" y="322"/>
                        </a:lnTo>
                        <a:lnTo>
                          <a:pt x="1144" y="296"/>
                        </a:lnTo>
                        <a:lnTo>
                          <a:pt x="1128" y="272"/>
                        </a:lnTo>
                        <a:lnTo>
                          <a:pt x="1110" y="248"/>
                        </a:lnTo>
                        <a:lnTo>
                          <a:pt x="1092" y="224"/>
                        </a:lnTo>
                        <a:lnTo>
                          <a:pt x="1072" y="202"/>
                        </a:lnTo>
                        <a:lnTo>
                          <a:pt x="1052" y="180"/>
                        </a:lnTo>
                        <a:lnTo>
                          <a:pt x="1030" y="160"/>
                        </a:lnTo>
                        <a:lnTo>
                          <a:pt x="1008" y="140"/>
                        </a:lnTo>
                        <a:lnTo>
                          <a:pt x="984" y="122"/>
                        </a:lnTo>
                        <a:lnTo>
                          <a:pt x="960" y="104"/>
                        </a:lnTo>
                        <a:lnTo>
                          <a:pt x="936" y="88"/>
                        </a:lnTo>
                        <a:lnTo>
                          <a:pt x="910" y="74"/>
                        </a:lnTo>
                        <a:lnTo>
                          <a:pt x="884" y="60"/>
                        </a:lnTo>
                        <a:lnTo>
                          <a:pt x="856" y="48"/>
                        </a:lnTo>
                        <a:lnTo>
                          <a:pt x="828" y="36"/>
                        </a:lnTo>
                        <a:lnTo>
                          <a:pt x="800" y="26"/>
                        </a:lnTo>
                        <a:lnTo>
                          <a:pt x="770" y="18"/>
                        </a:lnTo>
                        <a:lnTo>
                          <a:pt x="740" y="12"/>
                        </a:lnTo>
                        <a:lnTo>
                          <a:pt x="710" y="6"/>
                        </a:lnTo>
                        <a:lnTo>
                          <a:pt x="680" y="2"/>
                        </a:lnTo>
                        <a:lnTo>
                          <a:pt x="648" y="0"/>
                        </a:lnTo>
                        <a:lnTo>
                          <a:pt x="616" y="0"/>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1" name="Freeform 20">
                    <a:extLst>
                      <a:ext uri="{FF2B5EF4-FFF2-40B4-BE49-F238E27FC236}">
                        <a16:creationId xmlns:a16="http://schemas.microsoft.com/office/drawing/2014/main" id="{B50A3A44-CD33-40A5-99F4-A6BA5E904E80}"/>
                      </a:ext>
                    </a:extLst>
                  </p:cNvPr>
                  <p:cNvSpPr>
                    <a:spLocks/>
                  </p:cNvSpPr>
                  <p:nvPr/>
                </p:nvSpPr>
                <p:spPr bwMode="auto">
                  <a:xfrm>
                    <a:off x="-11249025" y="2570163"/>
                    <a:ext cx="3524250" cy="2994025"/>
                  </a:xfrm>
                  <a:custGeom>
                    <a:avLst/>
                    <a:gdLst>
                      <a:gd name="T0" fmla="*/ 304 w 2220"/>
                      <a:gd name="T1" fmla="*/ 1886 h 1886"/>
                      <a:gd name="T2" fmla="*/ 274 w 2220"/>
                      <a:gd name="T3" fmla="*/ 1886 h 1886"/>
                      <a:gd name="T4" fmla="*/ 214 w 2220"/>
                      <a:gd name="T5" fmla="*/ 1874 h 1886"/>
                      <a:gd name="T6" fmla="*/ 160 w 2220"/>
                      <a:gd name="T7" fmla="*/ 1850 h 1886"/>
                      <a:gd name="T8" fmla="*/ 112 w 2220"/>
                      <a:gd name="T9" fmla="*/ 1818 h 1886"/>
                      <a:gd name="T10" fmla="*/ 70 w 2220"/>
                      <a:gd name="T11" fmla="*/ 1776 h 1886"/>
                      <a:gd name="T12" fmla="*/ 38 w 2220"/>
                      <a:gd name="T13" fmla="*/ 1728 h 1886"/>
                      <a:gd name="T14" fmla="*/ 14 w 2220"/>
                      <a:gd name="T15" fmla="*/ 1674 h 1886"/>
                      <a:gd name="T16" fmla="*/ 2 w 2220"/>
                      <a:gd name="T17" fmla="*/ 1614 h 1886"/>
                      <a:gd name="T18" fmla="*/ 0 w 2220"/>
                      <a:gd name="T19" fmla="*/ 302 h 1886"/>
                      <a:gd name="T20" fmla="*/ 2 w 2220"/>
                      <a:gd name="T21" fmla="*/ 272 h 1886"/>
                      <a:gd name="T22" fmla="*/ 14 w 2220"/>
                      <a:gd name="T23" fmla="*/ 212 h 1886"/>
                      <a:gd name="T24" fmla="*/ 38 w 2220"/>
                      <a:gd name="T25" fmla="*/ 158 h 1886"/>
                      <a:gd name="T26" fmla="*/ 70 w 2220"/>
                      <a:gd name="T27" fmla="*/ 110 h 1886"/>
                      <a:gd name="T28" fmla="*/ 112 w 2220"/>
                      <a:gd name="T29" fmla="*/ 68 h 1886"/>
                      <a:gd name="T30" fmla="*/ 160 w 2220"/>
                      <a:gd name="T31" fmla="*/ 36 h 1886"/>
                      <a:gd name="T32" fmla="*/ 214 w 2220"/>
                      <a:gd name="T33" fmla="*/ 14 h 1886"/>
                      <a:gd name="T34" fmla="*/ 274 w 2220"/>
                      <a:gd name="T35" fmla="*/ 2 h 1886"/>
                      <a:gd name="T36" fmla="*/ 1918 w 2220"/>
                      <a:gd name="T37" fmla="*/ 0 h 1886"/>
                      <a:gd name="T38" fmla="*/ 1948 w 2220"/>
                      <a:gd name="T39" fmla="*/ 2 h 1886"/>
                      <a:gd name="T40" fmla="*/ 2008 w 2220"/>
                      <a:gd name="T41" fmla="*/ 14 h 1886"/>
                      <a:gd name="T42" fmla="*/ 2062 w 2220"/>
                      <a:gd name="T43" fmla="*/ 36 h 1886"/>
                      <a:gd name="T44" fmla="*/ 2110 w 2220"/>
                      <a:gd name="T45" fmla="*/ 68 h 1886"/>
                      <a:gd name="T46" fmla="*/ 2150 w 2220"/>
                      <a:gd name="T47" fmla="*/ 110 h 1886"/>
                      <a:gd name="T48" fmla="*/ 2184 w 2220"/>
                      <a:gd name="T49" fmla="*/ 158 h 1886"/>
                      <a:gd name="T50" fmla="*/ 2206 w 2220"/>
                      <a:gd name="T51" fmla="*/ 212 h 1886"/>
                      <a:gd name="T52" fmla="*/ 2218 w 2220"/>
                      <a:gd name="T53" fmla="*/ 272 h 1886"/>
                      <a:gd name="T54" fmla="*/ 2220 w 2220"/>
                      <a:gd name="T55" fmla="*/ 1584 h 1886"/>
                      <a:gd name="T56" fmla="*/ 2218 w 2220"/>
                      <a:gd name="T57" fmla="*/ 1614 h 1886"/>
                      <a:gd name="T58" fmla="*/ 2206 w 2220"/>
                      <a:gd name="T59" fmla="*/ 1674 h 1886"/>
                      <a:gd name="T60" fmla="*/ 2184 w 2220"/>
                      <a:gd name="T61" fmla="*/ 1728 h 1886"/>
                      <a:gd name="T62" fmla="*/ 2150 w 2220"/>
                      <a:gd name="T63" fmla="*/ 1776 h 1886"/>
                      <a:gd name="T64" fmla="*/ 2110 w 2220"/>
                      <a:gd name="T65" fmla="*/ 1818 h 1886"/>
                      <a:gd name="T66" fmla="*/ 2062 w 2220"/>
                      <a:gd name="T67" fmla="*/ 1850 h 1886"/>
                      <a:gd name="T68" fmla="*/ 2008 w 2220"/>
                      <a:gd name="T69" fmla="*/ 1874 h 1886"/>
                      <a:gd name="T70" fmla="*/ 1948 w 2220"/>
                      <a:gd name="T71"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0" h="1886">
                        <a:moveTo>
                          <a:pt x="1918" y="1886"/>
                        </a:moveTo>
                        <a:lnTo>
                          <a:pt x="304" y="1886"/>
                        </a:lnTo>
                        <a:lnTo>
                          <a:pt x="304" y="1886"/>
                        </a:lnTo>
                        <a:lnTo>
                          <a:pt x="274" y="1886"/>
                        </a:lnTo>
                        <a:lnTo>
                          <a:pt x="244" y="1880"/>
                        </a:lnTo>
                        <a:lnTo>
                          <a:pt x="214" y="1874"/>
                        </a:lnTo>
                        <a:lnTo>
                          <a:pt x="186" y="1864"/>
                        </a:lnTo>
                        <a:lnTo>
                          <a:pt x="160" y="1850"/>
                        </a:lnTo>
                        <a:lnTo>
                          <a:pt x="134" y="1836"/>
                        </a:lnTo>
                        <a:lnTo>
                          <a:pt x="112" y="1818"/>
                        </a:lnTo>
                        <a:lnTo>
                          <a:pt x="90" y="1798"/>
                        </a:lnTo>
                        <a:lnTo>
                          <a:pt x="70" y="1776"/>
                        </a:lnTo>
                        <a:lnTo>
                          <a:pt x="52" y="1754"/>
                        </a:lnTo>
                        <a:lnTo>
                          <a:pt x="38" y="1728"/>
                        </a:lnTo>
                        <a:lnTo>
                          <a:pt x="24" y="1702"/>
                        </a:lnTo>
                        <a:lnTo>
                          <a:pt x="14" y="1674"/>
                        </a:lnTo>
                        <a:lnTo>
                          <a:pt x="8" y="1644"/>
                        </a:lnTo>
                        <a:lnTo>
                          <a:pt x="2" y="1614"/>
                        </a:lnTo>
                        <a:lnTo>
                          <a:pt x="0" y="1584"/>
                        </a:lnTo>
                        <a:lnTo>
                          <a:pt x="0" y="302"/>
                        </a:lnTo>
                        <a:lnTo>
                          <a:pt x="0" y="302"/>
                        </a:lnTo>
                        <a:lnTo>
                          <a:pt x="2" y="272"/>
                        </a:lnTo>
                        <a:lnTo>
                          <a:pt x="8" y="242"/>
                        </a:lnTo>
                        <a:lnTo>
                          <a:pt x="14" y="212"/>
                        </a:lnTo>
                        <a:lnTo>
                          <a:pt x="24" y="184"/>
                        </a:lnTo>
                        <a:lnTo>
                          <a:pt x="38" y="158"/>
                        </a:lnTo>
                        <a:lnTo>
                          <a:pt x="52" y="134"/>
                        </a:lnTo>
                        <a:lnTo>
                          <a:pt x="70" y="110"/>
                        </a:lnTo>
                        <a:lnTo>
                          <a:pt x="90" y="88"/>
                        </a:lnTo>
                        <a:lnTo>
                          <a:pt x="112" y="68"/>
                        </a:lnTo>
                        <a:lnTo>
                          <a:pt x="134" y="52"/>
                        </a:lnTo>
                        <a:lnTo>
                          <a:pt x="160" y="36"/>
                        </a:lnTo>
                        <a:lnTo>
                          <a:pt x="186" y="24"/>
                        </a:lnTo>
                        <a:lnTo>
                          <a:pt x="214" y="14"/>
                        </a:lnTo>
                        <a:lnTo>
                          <a:pt x="244" y="6"/>
                        </a:lnTo>
                        <a:lnTo>
                          <a:pt x="274" y="2"/>
                        </a:lnTo>
                        <a:lnTo>
                          <a:pt x="304" y="0"/>
                        </a:lnTo>
                        <a:lnTo>
                          <a:pt x="1918" y="0"/>
                        </a:lnTo>
                        <a:lnTo>
                          <a:pt x="1918" y="0"/>
                        </a:lnTo>
                        <a:lnTo>
                          <a:pt x="1948" y="2"/>
                        </a:lnTo>
                        <a:lnTo>
                          <a:pt x="1978" y="6"/>
                        </a:lnTo>
                        <a:lnTo>
                          <a:pt x="2008" y="14"/>
                        </a:lnTo>
                        <a:lnTo>
                          <a:pt x="2034" y="24"/>
                        </a:lnTo>
                        <a:lnTo>
                          <a:pt x="2062" y="36"/>
                        </a:lnTo>
                        <a:lnTo>
                          <a:pt x="2086" y="52"/>
                        </a:lnTo>
                        <a:lnTo>
                          <a:pt x="2110" y="68"/>
                        </a:lnTo>
                        <a:lnTo>
                          <a:pt x="2132" y="88"/>
                        </a:lnTo>
                        <a:lnTo>
                          <a:pt x="2150" y="110"/>
                        </a:lnTo>
                        <a:lnTo>
                          <a:pt x="2168" y="134"/>
                        </a:lnTo>
                        <a:lnTo>
                          <a:pt x="2184" y="158"/>
                        </a:lnTo>
                        <a:lnTo>
                          <a:pt x="2196" y="184"/>
                        </a:lnTo>
                        <a:lnTo>
                          <a:pt x="2206" y="212"/>
                        </a:lnTo>
                        <a:lnTo>
                          <a:pt x="2214" y="242"/>
                        </a:lnTo>
                        <a:lnTo>
                          <a:pt x="2218" y="272"/>
                        </a:lnTo>
                        <a:lnTo>
                          <a:pt x="2220" y="302"/>
                        </a:lnTo>
                        <a:lnTo>
                          <a:pt x="2220" y="1584"/>
                        </a:lnTo>
                        <a:lnTo>
                          <a:pt x="2220" y="1584"/>
                        </a:lnTo>
                        <a:lnTo>
                          <a:pt x="2218" y="1614"/>
                        </a:lnTo>
                        <a:lnTo>
                          <a:pt x="2214" y="1644"/>
                        </a:lnTo>
                        <a:lnTo>
                          <a:pt x="2206" y="1674"/>
                        </a:lnTo>
                        <a:lnTo>
                          <a:pt x="2196" y="1702"/>
                        </a:lnTo>
                        <a:lnTo>
                          <a:pt x="2184" y="1728"/>
                        </a:lnTo>
                        <a:lnTo>
                          <a:pt x="2168" y="1754"/>
                        </a:lnTo>
                        <a:lnTo>
                          <a:pt x="2150" y="1776"/>
                        </a:lnTo>
                        <a:lnTo>
                          <a:pt x="2132" y="1798"/>
                        </a:lnTo>
                        <a:lnTo>
                          <a:pt x="2110" y="1818"/>
                        </a:lnTo>
                        <a:lnTo>
                          <a:pt x="2086" y="1836"/>
                        </a:lnTo>
                        <a:lnTo>
                          <a:pt x="2062" y="1850"/>
                        </a:lnTo>
                        <a:lnTo>
                          <a:pt x="2034" y="1864"/>
                        </a:lnTo>
                        <a:lnTo>
                          <a:pt x="2008" y="1874"/>
                        </a:lnTo>
                        <a:lnTo>
                          <a:pt x="1978" y="1880"/>
                        </a:lnTo>
                        <a:lnTo>
                          <a:pt x="1948" y="1886"/>
                        </a:lnTo>
                        <a:lnTo>
                          <a:pt x="1918" y="1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2" name="Freeform 21">
                    <a:extLst>
                      <a:ext uri="{FF2B5EF4-FFF2-40B4-BE49-F238E27FC236}">
                        <a16:creationId xmlns:a16="http://schemas.microsoft.com/office/drawing/2014/main" id="{1578BBA7-5EE4-4035-92DE-B53288D86E06}"/>
                      </a:ext>
                    </a:extLst>
                  </p:cNvPr>
                  <p:cNvSpPr>
                    <a:spLocks/>
                  </p:cNvSpPr>
                  <p:nvPr/>
                </p:nvSpPr>
                <p:spPr bwMode="auto">
                  <a:xfrm>
                    <a:off x="-11249025" y="2570162"/>
                    <a:ext cx="3524250" cy="2994025"/>
                  </a:xfrm>
                  <a:custGeom>
                    <a:avLst/>
                    <a:gdLst>
                      <a:gd name="T0" fmla="*/ 304 w 2220"/>
                      <a:gd name="T1" fmla="*/ 1886 h 1886"/>
                      <a:gd name="T2" fmla="*/ 274 w 2220"/>
                      <a:gd name="T3" fmla="*/ 1886 h 1886"/>
                      <a:gd name="T4" fmla="*/ 214 w 2220"/>
                      <a:gd name="T5" fmla="*/ 1874 h 1886"/>
                      <a:gd name="T6" fmla="*/ 160 w 2220"/>
                      <a:gd name="T7" fmla="*/ 1850 h 1886"/>
                      <a:gd name="T8" fmla="*/ 112 w 2220"/>
                      <a:gd name="T9" fmla="*/ 1818 h 1886"/>
                      <a:gd name="T10" fmla="*/ 70 w 2220"/>
                      <a:gd name="T11" fmla="*/ 1776 h 1886"/>
                      <a:gd name="T12" fmla="*/ 38 w 2220"/>
                      <a:gd name="T13" fmla="*/ 1728 h 1886"/>
                      <a:gd name="T14" fmla="*/ 14 w 2220"/>
                      <a:gd name="T15" fmla="*/ 1674 h 1886"/>
                      <a:gd name="T16" fmla="*/ 2 w 2220"/>
                      <a:gd name="T17" fmla="*/ 1614 h 1886"/>
                      <a:gd name="T18" fmla="*/ 0 w 2220"/>
                      <a:gd name="T19" fmla="*/ 302 h 1886"/>
                      <a:gd name="T20" fmla="*/ 2 w 2220"/>
                      <a:gd name="T21" fmla="*/ 272 h 1886"/>
                      <a:gd name="T22" fmla="*/ 14 w 2220"/>
                      <a:gd name="T23" fmla="*/ 212 h 1886"/>
                      <a:gd name="T24" fmla="*/ 38 w 2220"/>
                      <a:gd name="T25" fmla="*/ 158 h 1886"/>
                      <a:gd name="T26" fmla="*/ 70 w 2220"/>
                      <a:gd name="T27" fmla="*/ 110 h 1886"/>
                      <a:gd name="T28" fmla="*/ 112 w 2220"/>
                      <a:gd name="T29" fmla="*/ 68 h 1886"/>
                      <a:gd name="T30" fmla="*/ 160 w 2220"/>
                      <a:gd name="T31" fmla="*/ 36 h 1886"/>
                      <a:gd name="T32" fmla="*/ 214 w 2220"/>
                      <a:gd name="T33" fmla="*/ 14 h 1886"/>
                      <a:gd name="T34" fmla="*/ 274 w 2220"/>
                      <a:gd name="T35" fmla="*/ 2 h 1886"/>
                      <a:gd name="T36" fmla="*/ 1918 w 2220"/>
                      <a:gd name="T37" fmla="*/ 0 h 1886"/>
                      <a:gd name="T38" fmla="*/ 1948 w 2220"/>
                      <a:gd name="T39" fmla="*/ 2 h 1886"/>
                      <a:gd name="T40" fmla="*/ 2008 w 2220"/>
                      <a:gd name="T41" fmla="*/ 14 h 1886"/>
                      <a:gd name="T42" fmla="*/ 2062 w 2220"/>
                      <a:gd name="T43" fmla="*/ 36 h 1886"/>
                      <a:gd name="T44" fmla="*/ 2110 w 2220"/>
                      <a:gd name="T45" fmla="*/ 68 h 1886"/>
                      <a:gd name="T46" fmla="*/ 2150 w 2220"/>
                      <a:gd name="T47" fmla="*/ 110 h 1886"/>
                      <a:gd name="T48" fmla="*/ 2184 w 2220"/>
                      <a:gd name="T49" fmla="*/ 158 h 1886"/>
                      <a:gd name="T50" fmla="*/ 2206 w 2220"/>
                      <a:gd name="T51" fmla="*/ 212 h 1886"/>
                      <a:gd name="T52" fmla="*/ 2218 w 2220"/>
                      <a:gd name="T53" fmla="*/ 272 h 1886"/>
                      <a:gd name="T54" fmla="*/ 2220 w 2220"/>
                      <a:gd name="T55" fmla="*/ 1584 h 1886"/>
                      <a:gd name="T56" fmla="*/ 2218 w 2220"/>
                      <a:gd name="T57" fmla="*/ 1614 h 1886"/>
                      <a:gd name="T58" fmla="*/ 2206 w 2220"/>
                      <a:gd name="T59" fmla="*/ 1674 h 1886"/>
                      <a:gd name="T60" fmla="*/ 2184 w 2220"/>
                      <a:gd name="T61" fmla="*/ 1728 h 1886"/>
                      <a:gd name="T62" fmla="*/ 2150 w 2220"/>
                      <a:gd name="T63" fmla="*/ 1776 h 1886"/>
                      <a:gd name="T64" fmla="*/ 2110 w 2220"/>
                      <a:gd name="T65" fmla="*/ 1818 h 1886"/>
                      <a:gd name="T66" fmla="*/ 2062 w 2220"/>
                      <a:gd name="T67" fmla="*/ 1850 h 1886"/>
                      <a:gd name="T68" fmla="*/ 2008 w 2220"/>
                      <a:gd name="T69" fmla="*/ 1874 h 1886"/>
                      <a:gd name="T70" fmla="*/ 1948 w 2220"/>
                      <a:gd name="T71"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0" h="1886">
                        <a:moveTo>
                          <a:pt x="1918" y="1886"/>
                        </a:moveTo>
                        <a:lnTo>
                          <a:pt x="304" y="1886"/>
                        </a:lnTo>
                        <a:lnTo>
                          <a:pt x="304" y="1886"/>
                        </a:lnTo>
                        <a:lnTo>
                          <a:pt x="274" y="1886"/>
                        </a:lnTo>
                        <a:lnTo>
                          <a:pt x="244" y="1880"/>
                        </a:lnTo>
                        <a:lnTo>
                          <a:pt x="214" y="1874"/>
                        </a:lnTo>
                        <a:lnTo>
                          <a:pt x="186" y="1864"/>
                        </a:lnTo>
                        <a:lnTo>
                          <a:pt x="160" y="1850"/>
                        </a:lnTo>
                        <a:lnTo>
                          <a:pt x="134" y="1836"/>
                        </a:lnTo>
                        <a:lnTo>
                          <a:pt x="112" y="1818"/>
                        </a:lnTo>
                        <a:lnTo>
                          <a:pt x="90" y="1798"/>
                        </a:lnTo>
                        <a:lnTo>
                          <a:pt x="70" y="1776"/>
                        </a:lnTo>
                        <a:lnTo>
                          <a:pt x="52" y="1754"/>
                        </a:lnTo>
                        <a:lnTo>
                          <a:pt x="38" y="1728"/>
                        </a:lnTo>
                        <a:lnTo>
                          <a:pt x="24" y="1702"/>
                        </a:lnTo>
                        <a:lnTo>
                          <a:pt x="14" y="1674"/>
                        </a:lnTo>
                        <a:lnTo>
                          <a:pt x="8" y="1644"/>
                        </a:lnTo>
                        <a:lnTo>
                          <a:pt x="2" y="1614"/>
                        </a:lnTo>
                        <a:lnTo>
                          <a:pt x="0" y="1584"/>
                        </a:lnTo>
                        <a:lnTo>
                          <a:pt x="0" y="302"/>
                        </a:lnTo>
                        <a:lnTo>
                          <a:pt x="0" y="302"/>
                        </a:lnTo>
                        <a:lnTo>
                          <a:pt x="2" y="272"/>
                        </a:lnTo>
                        <a:lnTo>
                          <a:pt x="8" y="242"/>
                        </a:lnTo>
                        <a:lnTo>
                          <a:pt x="14" y="212"/>
                        </a:lnTo>
                        <a:lnTo>
                          <a:pt x="24" y="184"/>
                        </a:lnTo>
                        <a:lnTo>
                          <a:pt x="38" y="158"/>
                        </a:lnTo>
                        <a:lnTo>
                          <a:pt x="52" y="134"/>
                        </a:lnTo>
                        <a:lnTo>
                          <a:pt x="70" y="110"/>
                        </a:lnTo>
                        <a:lnTo>
                          <a:pt x="90" y="88"/>
                        </a:lnTo>
                        <a:lnTo>
                          <a:pt x="112" y="68"/>
                        </a:lnTo>
                        <a:lnTo>
                          <a:pt x="134" y="52"/>
                        </a:lnTo>
                        <a:lnTo>
                          <a:pt x="160" y="36"/>
                        </a:lnTo>
                        <a:lnTo>
                          <a:pt x="186" y="24"/>
                        </a:lnTo>
                        <a:lnTo>
                          <a:pt x="214" y="14"/>
                        </a:lnTo>
                        <a:lnTo>
                          <a:pt x="244" y="6"/>
                        </a:lnTo>
                        <a:lnTo>
                          <a:pt x="274" y="2"/>
                        </a:lnTo>
                        <a:lnTo>
                          <a:pt x="304" y="0"/>
                        </a:lnTo>
                        <a:lnTo>
                          <a:pt x="1918" y="0"/>
                        </a:lnTo>
                        <a:lnTo>
                          <a:pt x="1918" y="0"/>
                        </a:lnTo>
                        <a:lnTo>
                          <a:pt x="1948" y="2"/>
                        </a:lnTo>
                        <a:lnTo>
                          <a:pt x="1978" y="6"/>
                        </a:lnTo>
                        <a:lnTo>
                          <a:pt x="2008" y="14"/>
                        </a:lnTo>
                        <a:lnTo>
                          <a:pt x="2034" y="24"/>
                        </a:lnTo>
                        <a:lnTo>
                          <a:pt x="2062" y="36"/>
                        </a:lnTo>
                        <a:lnTo>
                          <a:pt x="2086" y="52"/>
                        </a:lnTo>
                        <a:lnTo>
                          <a:pt x="2110" y="68"/>
                        </a:lnTo>
                        <a:lnTo>
                          <a:pt x="2132" y="88"/>
                        </a:lnTo>
                        <a:lnTo>
                          <a:pt x="2150" y="110"/>
                        </a:lnTo>
                        <a:lnTo>
                          <a:pt x="2168" y="134"/>
                        </a:lnTo>
                        <a:lnTo>
                          <a:pt x="2184" y="158"/>
                        </a:lnTo>
                        <a:lnTo>
                          <a:pt x="2196" y="184"/>
                        </a:lnTo>
                        <a:lnTo>
                          <a:pt x="2206" y="212"/>
                        </a:lnTo>
                        <a:lnTo>
                          <a:pt x="2214" y="242"/>
                        </a:lnTo>
                        <a:lnTo>
                          <a:pt x="2218" y="272"/>
                        </a:lnTo>
                        <a:lnTo>
                          <a:pt x="2220" y="302"/>
                        </a:lnTo>
                        <a:lnTo>
                          <a:pt x="2220" y="1584"/>
                        </a:lnTo>
                        <a:lnTo>
                          <a:pt x="2220" y="1584"/>
                        </a:lnTo>
                        <a:lnTo>
                          <a:pt x="2218" y="1614"/>
                        </a:lnTo>
                        <a:lnTo>
                          <a:pt x="2214" y="1644"/>
                        </a:lnTo>
                        <a:lnTo>
                          <a:pt x="2206" y="1674"/>
                        </a:lnTo>
                        <a:lnTo>
                          <a:pt x="2196" y="1702"/>
                        </a:lnTo>
                        <a:lnTo>
                          <a:pt x="2184" y="1728"/>
                        </a:lnTo>
                        <a:lnTo>
                          <a:pt x="2168" y="1754"/>
                        </a:lnTo>
                        <a:lnTo>
                          <a:pt x="2150" y="1776"/>
                        </a:lnTo>
                        <a:lnTo>
                          <a:pt x="2132" y="1798"/>
                        </a:lnTo>
                        <a:lnTo>
                          <a:pt x="2110" y="1818"/>
                        </a:lnTo>
                        <a:lnTo>
                          <a:pt x="2086" y="1836"/>
                        </a:lnTo>
                        <a:lnTo>
                          <a:pt x="2062" y="1850"/>
                        </a:lnTo>
                        <a:lnTo>
                          <a:pt x="2034" y="1864"/>
                        </a:lnTo>
                        <a:lnTo>
                          <a:pt x="2008" y="1874"/>
                        </a:lnTo>
                        <a:lnTo>
                          <a:pt x="1978" y="1880"/>
                        </a:lnTo>
                        <a:lnTo>
                          <a:pt x="1948" y="1886"/>
                        </a:lnTo>
                        <a:lnTo>
                          <a:pt x="1918" y="18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3" name="Rectangle 162">
                    <a:extLst>
                      <a:ext uri="{FF2B5EF4-FFF2-40B4-BE49-F238E27FC236}">
                        <a16:creationId xmlns:a16="http://schemas.microsoft.com/office/drawing/2014/main" id="{D12B9034-83CB-4D8F-AB4F-65BB49F55A5B}"/>
                      </a:ext>
                    </a:extLst>
                  </p:cNvPr>
                  <p:cNvSpPr>
                    <a:spLocks noChangeArrowheads="1"/>
                  </p:cNvSpPr>
                  <p:nvPr/>
                </p:nvSpPr>
                <p:spPr bwMode="auto">
                  <a:xfrm>
                    <a:off x="-9852025" y="2274887"/>
                    <a:ext cx="733425" cy="695325"/>
                  </a:xfrm>
                  <a:prstGeom prst="rect">
                    <a:avLst/>
                  </a:prstGeom>
                  <a:solidFill>
                    <a:srgbClr val="E9EA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4" name="Freeform 23">
                    <a:extLst>
                      <a:ext uri="{FF2B5EF4-FFF2-40B4-BE49-F238E27FC236}">
                        <a16:creationId xmlns:a16="http://schemas.microsoft.com/office/drawing/2014/main" id="{6BB61ADF-5B6E-44B5-9DFA-A415A1D09C04}"/>
                      </a:ext>
                    </a:extLst>
                  </p:cNvPr>
                  <p:cNvSpPr>
                    <a:spLocks/>
                  </p:cNvSpPr>
                  <p:nvPr/>
                </p:nvSpPr>
                <p:spPr bwMode="auto">
                  <a:xfrm>
                    <a:off x="-10407650" y="595312"/>
                    <a:ext cx="1841500" cy="1847850"/>
                  </a:xfrm>
                  <a:custGeom>
                    <a:avLst/>
                    <a:gdLst>
                      <a:gd name="T0" fmla="*/ 760 w 1160"/>
                      <a:gd name="T1" fmla="*/ 0 h 1164"/>
                      <a:gd name="T2" fmla="*/ 710 w 1160"/>
                      <a:gd name="T3" fmla="*/ 64 h 1164"/>
                      <a:gd name="T4" fmla="*/ 660 w 1160"/>
                      <a:gd name="T5" fmla="*/ 120 h 1164"/>
                      <a:gd name="T6" fmla="*/ 608 w 1160"/>
                      <a:gd name="T7" fmla="*/ 170 h 1164"/>
                      <a:gd name="T8" fmla="*/ 556 w 1160"/>
                      <a:gd name="T9" fmla="*/ 214 h 1164"/>
                      <a:gd name="T10" fmla="*/ 452 w 1160"/>
                      <a:gd name="T11" fmla="*/ 282 h 1164"/>
                      <a:gd name="T12" fmla="*/ 350 w 1160"/>
                      <a:gd name="T13" fmla="*/ 332 h 1164"/>
                      <a:gd name="T14" fmla="*/ 252 w 1160"/>
                      <a:gd name="T15" fmla="*/ 362 h 1164"/>
                      <a:gd name="T16" fmla="*/ 158 w 1160"/>
                      <a:gd name="T17" fmla="*/ 380 h 1164"/>
                      <a:gd name="T18" fmla="*/ 74 w 1160"/>
                      <a:gd name="T19" fmla="*/ 384 h 1164"/>
                      <a:gd name="T20" fmla="*/ 0 w 1160"/>
                      <a:gd name="T21" fmla="*/ 382 h 1164"/>
                      <a:gd name="T22" fmla="*/ 0 w 1160"/>
                      <a:gd name="T23" fmla="*/ 584 h 1164"/>
                      <a:gd name="T24" fmla="*/ 4 w 1160"/>
                      <a:gd name="T25" fmla="*/ 644 h 1164"/>
                      <a:gd name="T26" fmla="*/ 12 w 1160"/>
                      <a:gd name="T27" fmla="*/ 702 h 1164"/>
                      <a:gd name="T28" fmla="*/ 26 w 1160"/>
                      <a:gd name="T29" fmla="*/ 756 h 1164"/>
                      <a:gd name="T30" fmla="*/ 46 w 1160"/>
                      <a:gd name="T31" fmla="*/ 810 h 1164"/>
                      <a:gd name="T32" fmla="*/ 70 w 1160"/>
                      <a:gd name="T33" fmla="*/ 860 h 1164"/>
                      <a:gd name="T34" fmla="*/ 100 w 1160"/>
                      <a:gd name="T35" fmla="*/ 908 h 1164"/>
                      <a:gd name="T36" fmla="*/ 134 w 1160"/>
                      <a:gd name="T37" fmla="*/ 952 h 1164"/>
                      <a:gd name="T38" fmla="*/ 172 w 1160"/>
                      <a:gd name="T39" fmla="*/ 994 h 1164"/>
                      <a:gd name="T40" fmla="*/ 212 w 1160"/>
                      <a:gd name="T41" fmla="*/ 1032 h 1164"/>
                      <a:gd name="T42" fmla="*/ 256 w 1160"/>
                      <a:gd name="T43" fmla="*/ 1066 h 1164"/>
                      <a:gd name="T44" fmla="*/ 304 w 1160"/>
                      <a:gd name="T45" fmla="*/ 1094 h 1164"/>
                      <a:gd name="T46" fmla="*/ 356 w 1160"/>
                      <a:gd name="T47" fmla="*/ 1118 h 1164"/>
                      <a:gd name="T48" fmla="*/ 408 w 1160"/>
                      <a:gd name="T49" fmla="*/ 1138 h 1164"/>
                      <a:gd name="T50" fmla="*/ 464 w 1160"/>
                      <a:gd name="T51" fmla="*/ 1152 h 1164"/>
                      <a:gd name="T52" fmla="*/ 522 w 1160"/>
                      <a:gd name="T53" fmla="*/ 1162 h 1164"/>
                      <a:gd name="T54" fmla="*/ 580 w 1160"/>
                      <a:gd name="T55" fmla="*/ 1164 h 1164"/>
                      <a:gd name="T56" fmla="*/ 610 w 1160"/>
                      <a:gd name="T57" fmla="*/ 1164 h 1164"/>
                      <a:gd name="T58" fmla="*/ 668 w 1160"/>
                      <a:gd name="T59" fmla="*/ 1158 h 1164"/>
                      <a:gd name="T60" fmla="*/ 726 w 1160"/>
                      <a:gd name="T61" fmla="*/ 1146 h 1164"/>
                      <a:gd name="T62" fmla="*/ 780 w 1160"/>
                      <a:gd name="T63" fmla="*/ 1130 h 1164"/>
                      <a:gd name="T64" fmla="*/ 832 w 1160"/>
                      <a:gd name="T65" fmla="*/ 1108 h 1164"/>
                      <a:gd name="T66" fmla="*/ 880 w 1160"/>
                      <a:gd name="T67" fmla="*/ 1080 h 1164"/>
                      <a:gd name="T68" fmla="*/ 926 w 1160"/>
                      <a:gd name="T69" fmla="*/ 1048 h 1164"/>
                      <a:gd name="T70" fmla="*/ 970 w 1160"/>
                      <a:gd name="T71" fmla="*/ 1014 h 1164"/>
                      <a:gd name="T72" fmla="*/ 1010 w 1160"/>
                      <a:gd name="T73" fmla="*/ 974 h 1164"/>
                      <a:gd name="T74" fmla="*/ 1044 w 1160"/>
                      <a:gd name="T75" fmla="*/ 932 h 1164"/>
                      <a:gd name="T76" fmla="*/ 1076 w 1160"/>
                      <a:gd name="T77" fmla="*/ 884 h 1164"/>
                      <a:gd name="T78" fmla="*/ 1104 w 1160"/>
                      <a:gd name="T79" fmla="*/ 836 h 1164"/>
                      <a:gd name="T80" fmla="*/ 1126 w 1160"/>
                      <a:gd name="T81" fmla="*/ 784 h 1164"/>
                      <a:gd name="T82" fmla="*/ 1142 w 1160"/>
                      <a:gd name="T83" fmla="*/ 730 h 1164"/>
                      <a:gd name="T84" fmla="*/ 1154 w 1160"/>
                      <a:gd name="T85" fmla="*/ 672 h 1164"/>
                      <a:gd name="T86" fmla="*/ 1160 w 1160"/>
                      <a:gd name="T87" fmla="*/ 614 h 1164"/>
                      <a:gd name="T88" fmla="*/ 1160 w 1160"/>
                      <a:gd name="T89" fmla="*/ 288 h 1164"/>
                      <a:gd name="T90" fmla="*/ 1134 w 1160"/>
                      <a:gd name="T91" fmla="*/ 284 h 1164"/>
                      <a:gd name="T92" fmla="*/ 1082 w 1160"/>
                      <a:gd name="T93" fmla="*/ 270 h 1164"/>
                      <a:gd name="T94" fmla="*/ 1014 w 1160"/>
                      <a:gd name="T95" fmla="*/ 246 h 1164"/>
                      <a:gd name="T96" fmla="*/ 938 w 1160"/>
                      <a:gd name="T97" fmla="*/ 202 h 1164"/>
                      <a:gd name="T98" fmla="*/ 876 w 1160"/>
                      <a:gd name="T99" fmla="*/ 152 h 1164"/>
                      <a:gd name="T100" fmla="*/ 828 w 1160"/>
                      <a:gd name="T101" fmla="*/ 102 h 1164"/>
                      <a:gd name="T102" fmla="*/ 794 w 1160"/>
                      <a:gd name="T103" fmla="*/ 58 h 1164"/>
                      <a:gd name="T104" fmla="*/ 766 w 1160"/>
                      <a:gd name="T105" fmla="*/ 1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1164">
                        <a:moveTo>
                          <a:pt x="760" y="0"/>
                        </a:moveTo>
                        <a:lnTo>
                          <a:pt x="760" y="0"/>
                        </a:lnTo>
                        <a:lnTo>
                          <a:pt x="736" y="32"/>
                        </a:lnTo>
                        <a:lnTo>
                          <a:pt x="710" y="64"/>
                        </a:lnTo>
                        <a:lnTo>
                          <a:pt x="686" y="92"/>
                        </a:lnTo>
                        <a:lnTo>
                          <a:pt x="660" y="120"/>
                        </a:lnTo>
                        <a:lnTo>
                          <a:pt x="634" y="146"/>
                        </a:lnTo>
                        <a:lnTo>
                          <a:pt x="608" y="170"/>
                        </a:lnTo>
                        <a:lnTo>
                          <a:pt x="582" y="192"/>
                        </a:lnTo>
                        <a:lnTo>
                          <a:pt x="556" y="214"/>
                        </a:lnTo>
                        <a:lnTo>
                          <a:pt x="504" y="250"/>
                        </a:lnTo>
                        <a:lnTo>
                          <a:pt x="452" y="282"/>
                        </a:lnTo>
                        <a:lnTo>
                          <a:pt x="400" y="310"/>
                        </a:lnTo>
                        <a:lnTo>
                          <a:pt x="350" y="332"/>
                        </a:lnTo>
                        <a:lnTo>
                          <a:pt x="300" y="350"/>
                        </a:lnTo>
                        <a:lnTo>
                          <a:pt x="252" y="362"/>
                        </a:lnTo>
                        <a:lnTo>
                          <a:pt x="204" y="372"/>
                        </a:lnTo>
                        <a:lnTo>
                          <a:pt x="158" y="380"/>
                        </a:lnTo>
                        <a:lnTo>
                          <a:pt x="116" y="384"/>
                        </a:lnTo>
                        <a:lnTo>
                          <a:pt x="74" y="384"/>
                        </a:lnTo>
                        <a:lnTo>
                          <a:pt x="36" y="384"/>
                        </a:lnTo>
                        <a:lnTo>
                          <a:pt x="0" y="382"/>
                        </a:lnTo>
                        <a:lnTo>
                          <a:pt x="0" y="584"/>
                        </a:lnTo>
                        <a:lnTo>
                          <a:pt x="0" y="584"/>
                        </a:lnTo>
                        <a:lnTo>
                          <a:pt x="2" y="614"/>
                        </a:lnTo>
                        <a:lnTo>
                          <a:pt x="4" y="644"/>
                        </a:lnTo>
                        <a:lnTo>
                          <a:pt x="8" y="672"/>
                        </a:lnTo>
                        <a:lnTo>
                          <a:pt x="12" y="702"/>
                        </a:lnTo>
                        <a:lnTo>
                          <a:pt x="20" y="730"/>
                        </a:lnTo>
                        <a:lnTo>
                          <a:pt x="26" y="756"/>
                        </a:lnTo>
                        <a:lnTo>
                          <a:pt x="36" y="784"/>
                        </a:lnTo>
                        <a:lnTo>
                          <a:pt x="46" y="810"/>
                        </a:lnTo>
                        <a:lnTo>
                          <a:pt x="58" y="836"/>
                        </a:lnTo>
                        <a:lnTo>
                          <a:pt x="70" y="860"/>
                        </a:lnTo>
                        <a:lnTo>
                          <a:pt x="84" y="884"/>
                        </a:lnTo>
                        <a:lnTo>
                          <a:pt x="100" y="908"/>
                        </a:lnTo>
                        <a:lnTo>
                          <a:pt x="116" y="932"/>
                        </a:lnTo>
                        <a:lnTo>
                          <a:pt x="134" y="952"/>
                        </a:lnTo>
                        <a:lnTo>
                          <a:pt x="152" y="974"/>
                        </a:lnTo>
                        <a:lnTo>
                          <a:pt x="172" y="994"/>
                        </a:lnTo>
                        <a:lnTo>
                          <a:pt x="192" y="1014"/>
                        </a:lnTo>
                        <a:lnTo>
                          <a:pt x="212" y="1032"/>
                        </a:lnTo>
                        <a:lnTo>
                          <a:pt x="234" y="1048"/>
                        </a:lnTo>
                        <a:lnTo>
                          <a:pt x="256" y="1066"/>
                        </a:lnTo>
                        <a:lnTo>
                          <a:pt x="280" y="1080"/>
                        </a:lnTo>
                        <a:lnTo>
                          <a:pt x="304" y="1094"/>
                        </a:lnTo>
                        <a:lnTo>
                          <a:pt x="330" y="1108"/>
                        </a:lnTo>
                        <a:lnTo>
                          <a:pt x="356" y="1118"/>
                        </a:lnTo>
                        <a:lnTo>
                          <a:pt x="382" y="1130"/>
                        </a:lnTo>
                        <a:lnTo>
                          <a:pt x="408" y="1138"/>
                        </a:lnTo>
                        <a:lnTo>
                          <a:pt x="436" y="1146"/>
                        </a:lnTo>
                        <a:lnTo>
                          <a:pt x="464" y="1152"/>
                        </a:lnTo>
                        <a:lnTo>
                          <a:pt x="492" y="1158"/>
                        </a:lnTo>
                        <a:lnTo>
                          <a:pt x="522" y="1162"/>
                        </a:lnTo>
                        <a:lnTo>
                          <a:pt x="550" y="1164"/>
                        </a:lnTo>
                        <a:lnTo>
                          <a:pt x="580" y="1164"/>
                        </a:lnTo>
                        <a:lnTo>
                          <a:pt x="580" y="1164"/>
                        </a:lnTo>
                        <a:lnTo>
                          <a:pt x="610" y="1164"/>
                        </a:lnTo>
                        <a:lnTo>
                          <a:pt x="640" y="1162"/>
                        </a:lnTo>
                        <a:lnTo>
                          <a:pt x="668" y="1158"/>
                        </a:lnTo>
                        <a:lnTo>
                          <a:pt x="698" y="1152"/>
                        </a:lnTo>
                        <a:lnTo>
                          <a:pt x="726" y="1146"/>
                        </a:lnTo>
                        <a:lnTo>
                          <a:pt x="752" y="1138"/>
                        </a:lnTo>
                        <a:lnTo>
                          <a:pt x="780" y="1130"/>
                        </a:lnTo>
                        <a:lnTo>
                          <a:pt x="806" y="1118"/>
                        </a:lnTo>
                        <a:lnTo>
                          <a:pt x="832" y="1108"/>
                        </a:lnTo>
                        <a:lnTo>
                          <a:pt x="856" y="1094"/>
                        </a:lnTo>
                        <a:lnTo>
                          <a:pt x="880" y="1080"/>
                        </a:lnTo>
                        <a:lnTo>
                          <a:pt x="904" y="1066"/>
                        </a:lnTo>
                        <a:lnTo>
                          <a:pt x="926" y="1048"/>
                        </a:lnTo>
                        <a:lnTo>
                          <a:pt x="948" y="1032"/>
                        </a:lnTo>
                        <a:lnTo>
                          <a:pt x="970" y="1014"/>
                        </a:lnTo>
                        <a:lnTo>
                          <a:pt x="990" y="994"/>
                        </a:lnTo>
                        <a:lnTo>
                          <a:pt x="1010" y="974"/>
                        </a:lnTo>
                        <a:lnTo>
                          <a:pt x="1028" y="952"/>
                        </a:lnTo>
                        <a:lnTo>
                          <a:pt x="1044" y="932"/>
                        </a:lnTo>
                        <a:lnTo>
                          <a:pt x="1062" y="908"/>
                        </a:lnTo>
                        <a:lnTo>
                          <a:pt x="1076" y="884"/>
                        </a:lnTo>
                        <a:lnTo>
                          <a:pt x="1090" y="860"/>
                        </a:lnTo>
                        <a:lnTo>
                          <a:pt x="1104" y="836"/>
                        </a:lnTo>
                        <a:lnTo>
                          <a:pt x="1114" y="810"/>
                        </a:lnTo>
                        <a:lnTo>
                          <a:pt x="1126" y="784"/>
                        </a:lnTo>
                        <a:lnTo>
                          <a:pt x="1134" y="756"/>
                        </a:lnTo>
                        <a:lnTo>
                          <a:pt x="1142" y="730"/>
                        </a:lnTo>
                        <a:lnTo>
                          <a:pt x="1148" y="702"/>
                        </a:lnTo>
                        <a:lnTo>
                          <a:pt x="1154" y="672"/>
                        </a:lnTo>
                        <a:lnTo>
                          <a:pt x="1158" y="644"/>
                        </a:lnTo>
                        <a:lnTo>
                          <a:pt x="1160" y="614"/>
                        </a:lnTo>
                        <a:lnTo>
                          <a:pt x="1160" y="584"/>
                        </a:lnTo>
                        <a:lnTo>
                          <a:pt x="1160" y="288"/>
                        </a:lnTo>
                        <a:lnTo>
                          <a:pt x="1160" y="288"/>
                        </a:lnTo>
                        <a:lnTo>
                          <a:pt x="1134" y="284"/>
                        </a:lnTo>
                        <a:lnTo>
                          <a:pt x="1108" y="278"/>
                        </a:lnTo>
                        <a:lnTo>
                          <a:pt x="1082" y="270"/>
                        </a:lnTo>
                        <a:lnTo>
                          <a:pt x="1060" y="264"/>
                        </a:lnTo>
                        <a:lnTo>
                          <a:pt x="1014" y="246"/>
                        </a:lnTo>
                        <a:lnTo>
                          <a:pt x="974" y="224"/>
                        </a:lnTo>
                        <a:lnTo>
                          <a:pt x="938" y="202"/>
                        </a:lnTo>
                        <a:lnTo>
                          <a:pt x="906" y="178"/>
                        </a:lnTo>
                        <a:lnTo>
                          <a:pt x="876" y="152"/>
                        </a:lnTo>
                        <a:lnTo>
                          <a:pt x="850" y="128"/>
                        </a:lnTo>
                        <a:lnTo>
                          <a:pt x="828" y="102"/>
                        </a:lnTo>
                        <a:lnTo>
                          <a:pt x="810" y="80"/>
                        </a:lnTo>
                        <a:lnTo>
                          <a:pt x="794" y="58"/>
                        </a:lnTo>
                        <a:lnTo>
                          <a:pt x="782" y="38"/>
                        </a:lnTo>
                        <a:lnTo>
                          <a:pt x="766" y="10"/>
                        </a:lnTo>
                        <a:lnTo>
                          <a:pt x="760" y="0"/>
                        </a:lnTo>
                        <a:close/>
                      </a:path>
                    </a:pathLst>
                  </a:custGeom>
                  <a:solidFill>
                    <a:srgbClr val="E9E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5" name="Freeform 24">
                    <a:extLst>
                      <a:ext uri="{FF2B5EF4-FFF2-40B4-BE49-F238E27FC236}">
                        <a16:creationId xmlns:a16="http://schemas.microsoft.com/office/drawing/2014/main" id="{9DF57C49-930C-4AEA-8F4B-14259C1CC78D}"/>
                      </a:ext>
                    </a:extLst>
                  </p:cNvPr>
                  <p:cNvSpPr>
                    <a:spLocks/>
                  </p:cNvSpPr>
                  <p:nvPr/>
                </p:nvSpPr>
                <p:spPr bwMode="auto">
                  <a:xfrm>
                    <a:off x="-10407650" y="595312"/>
                    <a:ext cx="1841500" cy="1847850"/>
                  </a:xfrm>
                  <a:custGeom>
                    <a:avLst/>
                    <a:gdLst>
                      <a:gd name="T0" fmla="*/ 760 w 1160"/>
                      <a:gd name="T1" fmla="*/ 0 h 1164"/>
                      <a:gd name="T2" fmla="*/ 710 w 1160"/>
                      <a:gd name="T3" fmla="*/ 64 h 1164"/>
                      <a:gd name="T4" fmla="*/ 660 w 1160"/>
                      <a:gd name="T5" fmla="*/ 120 h 1164"/>
                      <a:gd name="T6" fmla="*/ 608 w 1160"/>
                      <a:gd name="T7" fmla="*/ 170 h 1164"/>
                      <a:gd name="T8" fmla="*/ 556 w 1160"/>
                      <a:gd name="T9" fmla="*/ 214 h 1164"/>
                      <a:gd name="T10" fmla="*/ 452 w 1160"/>
                      <a:gd name="T11" fmla="*/ 282 h 1164"/>
                      <a:gd name="T12" fmla="*/ 350 w 1160"/>
                      <a:gd name="T13" fmla="*/ 332 h 1164"/>
                      <a:gd name="T14" fmla="*/ 252 w 1160"/>
                      <a:gd name="T15" fmla="*/ 362 h 1164"/>
                      <a:gd name="T16" fmla="*/ 158 w 1160"/>
                      <a:gd name="T17" fmla="*/ 380 h 1164"/>
                      <a:gd name="T18" fmla="*/ 74 w 1160"/>
                      <a:gd name="T19" fmla="*/ 384 h 1164"/>
                      <a:gd name="T20" fmla="*/ 0 w 1160"/>
                      <a:gd name="T21" fmla="*/ 382 h 1164"/>
                      <a:gd name="T22" fmla="*/ 0 w 1160"/>
                      <a:gd name="T23" fmla="*/ 584 h 1164"/>
                      <a:gd name="T24" fmla="*/ 4 w 1160"/>
                      <a:gd name="T25" fmla="*/ 644 h 1164"/>
                      <a:gd name="T26" fmla="*/ 12 w 1160"/>
                      <a:gd name="T27" fmla="*/ 702 h 1164"/>
                      <a:gd name="T28" fmla="*/ 26 w 1160"/>
                      <a:gd name="T29" fmla="*/ 756 h 1164"/>
                      <a:gd name="T30" fmla="*/ 46 w 1160"/>
                      <a:gd name="T31" fmla="*/ 810 h 1164"/>
                      <a:gd name="T32" fmla="*/ 70 w 1160"/>
                      <a:gd name="T33" fmla="*/ 860 h 1164"/>
                      <a:gd name="T34" fmla="*/ 100 w 1160"/>
                      <a:gd name="T35" fmla="*/ 908 h 1164"/>
                      <a:gd name="T36" fmla="*/ 134 w 1160"/>
                      <a:gd name="T37" fmla="*/ 952 h 1164"/>
                      <a:gd name="T38" fmla="*/ 172 w 1160"/>
                      <a:gd name="T39" fmla="*/ 994 h 1164"/>
                      <a:gd name="T40" fmla="*/ 212 w 1160"/>
                      <a:gd name="T41" fmla="*/ 1032 h 1164"/>
                      <a:gd name="T42" fmla="*/ 256 w 1160"/>
                      <a:gd name="T43" fmla="*/ 1066 h 1164"/>
                      <a:gd name="T44" fmla="*/ 304 w 1160"/>
                      <a:gd name="T45" fmla="*/ 1094 h 1164"/>
                      <a:gd name="T46" fmla="*/ 356 w 1160"/>
                      <a:gd name="T47" fmla="*/ 1118 h 1164"/>
                      <a:gd name="T48" fmla="*/ 408 w 1160"/>
                      <a:gd name="T49" fmla="*/ 1138 h 1164"/>
                      <a:gd name="T50" fmla="*/ 464 w 1160"/>
                      <a:gd name="T51" fmla="*/ 1152 h 1164"/>
                      <a:gd name="T52" fmla="*/ 522 w 1160"/>
                      <a:gd name="T53" fmla="*/ 1162 h 1164"/>
                      <a:gd name="T54" fmla="*/ 580 w 1160"/>
                      <a:gd name="T55" fmla="*/ 1164 h 1164"/>
                      <a:gd name="T56" fmla="*/ 610 w 1160"/>
                      <a:gd name="T57" fmla="*/ 1164 h 1164"/>
                      <a:gd name="T58" fmla="*/ 668 w 1160"/>
                      <a:gd name="T59" fmla="*/ 1158 h 1164"/>
                      <a:gd name="T60" fmla="*/ 726 w 1160"/>
                      <a:gd name="T61" fmla="*/ 1146 h 1164"/>
                      <a:gd name="T62" fmla="*/ 780 w 1160"/>
                      <a:gd name="T63" fmla="*/ 1130 h 1164"/>
                      <a:gd name="T64" fmla="*/ 832 w 1160"/>
                      <a:gd name="T65" fmla="*/ 1108 h 1164"/>
                      <a:gd name="T66" fmla="*/ 880 w 1160"/>
                      <a:gd name="T67" fmla="*/ 1080 h 1164"/>
                      <a:gd name="T68" fmla="*/ 926 w 1160"/>
                      <a:gd name="T69" fmla="*/ 1048 h 1164"/>
                      <a:gd name="T70" fmla="*/ 970 w 1160"/>
                      <a:gd name="T71" fmla="*/ 1014 h 1164"/>
                      <a:gd name="T72" fmla="*/ 1010 w 1160"/>
                      <a:gd name="T73" fmla="*/ 974 h 1164"/>
                      <a:gd name="T74" fmla="*/ 1044 w 1160"/>
                      <a:gd name="T75" fmla="*/ 932 h 1164"/>
                      <a:gd name="T76" fmla="*/ 1076 w 1160"/>
                      <a:gd name="T77" fmla="*/ 884 h 1164"/>
                      <a:gd name="T78" fmla="*/ 1104 w 1160"/>
                      <a:gd name="T79" fmla="*/ 836 h 1164"/>
                      <a:gd name="T80" fmla="*/ 1126 w 1160"/>
                      <a:gd name="T81" fmla="*/ 784 h 1164"/>
                      <a:gd name="T82" fmla="*/ 1142 w 1160"/>
                      <a:gd name="T83" fmla="*/ 730 h 1164"/>
                      <a:gd name="T84" fmla="*/ 1154 w 1160"/>
                      <a:gd name="T85" fmla="*/ 672 h 1164"/>
                      <a:gd name="T86" fmla="*/ 1160 w 1160"/>
                      <a:gd name="T87" fmla="*/ 614 h 1164"/>
                      <a:gd name="T88" fmla="*/ 1160 w 1160"/>
                      <a:gd name="T89" fmla="*/ 288 h 1164"/>
                      <a:gd name="T90" fmla="*/ 1134 w 1160"/>
                      <a:gd name="T91" fmla="*/ 284 h 1164"/>
                      <a:gd name="T92" fmla="*/ 1082 w 1160"/>
                      <a:gd name="T93" fmla="*/ 270 h 1164"/>
                      <a:gd name="T94" fmla="*/ 1014 w 1160"/>
                      <a:gd name="T95" fmla="*/ 246 h 1164"/>
                      <a:gd name="T96" fmla="*/ 938 w 1160"/>
                      <a:gd name="T97" fmla="*/ 202 h 1164"/>
                      <a:gd name="T98" fmla="*/ 876 w 1160"/>
                      <a:gd name="T99" fmla="*/ 152 h 1164"/>
                      <a:gd name="T100" fmla="*/ 828 w 1160"/>
                      <a:gd name="T101" fmla="*/ 102 h 1164"/>
                      <a:gd name="T102" fmla="*/ 794 w 1160"/>
                      <a:gd name="T103" fmla="*/ 58 h 1164"/>
                      <a:gd name="T104" fmla="*/ 766 w 1160"/>
                      <a:gd name="T105" fmla="*/ 1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1164">
                        <a:moveTo>
                          <a:pt x="760" y="0"/>
                        </a:moveTo>
                        <a:lnTo>
                          <a:pt x="760" y="0"/>
                        </a:lnTo>
                        <a:lnTo>
                          <a:pt x="736" y="32"/>
                        </a:lnTo>
                        <a:lnTo>
                          <a:pt x="710" y="64"/>
                        </a:lnTo>
                        <a:lnTo>
                          <a:pt x="686" y="92"/>
                        </a:lnTo>
                        <a:lnTo>
                          <a:pt x="660" y="120"/>
                        </a:lnTo>
                        <a:lnTo>
                          <a:pt x="634" y="146"/>
                        </a:lnTo>
                        <a:lnTo>
                          <a:pt x="608" y="170"/>
                        </a:lnTo>
                        <a:lnTo>
                          <a:pt x="582" y="192"/>
                        </a:lnTo>
                        <a:lnTo>
                          <a:pt x="556" y="214"/>
                        </a:lnTo>
                        <a:lnTo>
                          <a:pt x="504" y="250"/>
                        </a:lnTo>
                        <a:lnTo>
                          <a:pt x="452" y="282"/>
                        </a:lnTo>
                        <a:lnTo>
                          <a:pt x="400" y="310"/>
                        </a:lnTo>
                        <a:lnTo>
                          <a:pt x="350" y="332"/>
                        </a:lnTo>
                        <a:lnTo>
                          <a:pt x="300" y="350"/>
                        </a:lnTo>
                        <a:lnTo>
                          <a:pt x="252" y="362"/>
                        </a:lnTo>
                        <a:lnTo>
                          <a:pt x="204" y="372"/>
                        </a:lnTo>
                        <a:lnTo>
                          <a:pt x="158" y="380"/>
                        </a:lnTo>
                        <a:lnTo>
                          <a:pt x="116" y="384"/>
                        </a:lnTo>
                        <a:lnTo>
                          <a:pt x="74" y="384"/>
                        </a:lnTo>
                        <a:lnTo>
                          <a:pt x="36" y="384"/>
                        </a:lnTo>
                        <a:lnTo>
                          <a:pt x="0" y="382"/>
                        </a:lnTo>
                        <a:lnTo>
                          <a:pt x="0" y="584"/>
                        </a:lnTo>
                        <a:lnTo>
                          <a:pt x="0" y="584"/>
                        </a:lnTo>
                        <a:lnTo>
                          <a:pt x="2" y="614"/>
                        </a:lnTo>
                        <a:lnTo>
                          <a:pt x="4" y="644"/>
                        </a:lnTo>
                        <a:lnTo>
                          <a:pt x="8" y="672"/>
                        </a:lnTo>
                        <a:lnTo>
                          <a:pt x="12" y="702"/>
                        </a:lnTo>
                        <a:lnTo>
                          <a:pt x="20" y="730"/>
                        </a:lnTo>
                        <a:lnTo>
                          <a:pt x="26" y="756"/>
                        </a:lnTo>
                        <a:lnTo>
                          <a:pt x="36" y="784"/>
                        </a:lnTo>
                        <a:lnTo>
                          <a:pt x="46" y="810"/>
                        </a:lnTo>
                        <a:lnTo>
                          <a:pt x="58" y="836"/>
                        </a:lnTo>
                        <a:lnTo>
                          <a:pt x="70" y="860"/>
                        </a:lnTo>
                        <a:lnTo>
                          <a:pt x="84" y="884"/>
                        </a:lnTo>
                        <a:lnTo>
                          <a:pt x="100" y="908"/>
                        </a:lnTo>
                        <a:lnTo>
                          <a:pt x="116" y="932"/>
                        </a:lnTo>
                        <a:lnTo>
                          <a:pt x="134" y="952"/>
                        </a:lnTo>
                        <a:lnTo>
                          <a:pt x="152" y="974"/>
                        </a:lnTo>
                        <a:lnTo>
                          <a:pt x="172" y="994"/>
                        </a:lnTo>
                        <a:lnTo>
                          <a:pt x="192" y="1014"/>
                        </a:lnTo>
                        <a:lnTo>
                          <a:pt x="212" y="1032"/>
                        </a:lnTo>
                        <a:lnTo>
                          <a:pt x="234" y="1048"/>
                        </a:lnTo>
                        <a:lnTo>
                          <a:pt x="256" y="1066"/>
                        </a:lnTo>
                        <a:lnTo>
                          <a:pt x="280" y="1080"/>
                        </a:lnTo>
                        <a:lnTo>
                          <a:pt x="304" y="1094"/>
                        </a:lnTo>
                        <a:lnTo>
                          <a:pt x="330" y="1108"/>
                        </a:lnTo>
                        <a:lnTo>
                          <a:pt x="356" y="1118"/>
                        </a:lnTo>
                        <a:lnTo>
                          <a:pt x="382" y="1130"/>
                        </a:lnTo>
                        <a:lnTo>
                          <a:pt x="408" y="1138"/>
                        </a:lnTo>
                        <a:lnTo>
                          <a:pt x="436" y="1146"/>
                        </a:lnTo>
                        <a:lnTo>
                          <a:pt x="464" y="1152"/>
                        </a:lnTo>
                        <a:lnTo>
                          <a:pt x="492" y="1158"/>
                        </a:lnTo>
                        <a:lnTo>
                          <a:pt x="522" y="1162"/>
                        </a:lnTo>
                        <a:lnTo>
                          <a:pt x="550" y="1164"/>
                        </a:lnTo>
                        <a:lnTo>
                          <a:pt x="580" y="1164"/>
                        </a:lnTo>
                        <a:lnTo>
                          <a:pt x="580" y="1164"/>
                        </a:lnTo>
                        <a:lnTo>
                          <a:pt x="610" y="1164"/>
                        </a:lnTo>
                        <a:lnTo>
                          <a:pt x="640" y="1162"/>
                        </a:lnTo>
                        <a:lnTo>
                          <a:pt x="668" y="1158"/>
                        </a:lnTo>
                        <a:lnTo>
                          <a:pt x="698" y="1152"/>
                        </a:lnTo>
                        <a:lnTo>
                          <a:pt x="726" y="1146"/>
                        </a:lnTo>
                        <a:lnTo>
                          <a:pt x="752" y="1138"/>
                        </a:lnTo>
                        <a:lnTo>
                          <a:pt x="780" y="1130"/>
                        </a:lnTo>
                        <a:lnTo>
                          <a:pt x="806" y="1118"/>
                        </a:lnTo>
                        <a:lnTo>
                          <a:pt x="832" y="1108"/>
                        </a:lnTo>
                        <a:lnTo>
                          <a:pt x="856" y="1094"/>
                        </a:lnTo>
                        <a:lnTo>
                          <a:pt x="880" y="1080"/>
                        </a:lnTo>
                        <a:lnTo>
                          <a:pt x="904" y="1066"/>
                        </a:lnTo>
                        <a:lnTo>
                          <a:pt x="926" y="1048"/>
                        </a:lnTo>
                        <a:lnTo>
                          <a:pt x="948" y="1032"/>
                        </a:lnTo>
                        <a:lnTo>
                          <a:pt x="970" y="1014"/>
                        </a:lnTo>
                        <a:lnTo>
                          <a:pt x="990" y="994"/>
                        </a:lnTo>
                        <a:lnTo>
                          <a:pt x="1010" y="974"/>
                        </a:lnTo>
                        <a:lnTo>
                          <a:pt x="1028" y="952"/>
                        </a:lnTo>
                        <a:lnTo>
                          <a:pt x="1044" y="932"/>
                        </a:lnTo>
                        <a:lnTo>
                          <a:pt x="1062" y="908"/>
                        </a:lnTo>
                        <a:lnTo>
                          <a:pt x="1076" y="884"/>
                        </a:lnTo>
                        <a:lnTo>
                          <a:pt x="1090" y="860"/>
                        </a:lnTo>
                        <a:lnTo>
                          <a:pt x="1104" y="836"/>
                        </a:lnTo>
                        <a:lnTo>
                          <a:pt x="1114" y="810"/>
                        </a:lnTo>
                        <a:lnTo>
                          <a:pt x="1126" y="784"/>
                        </a:lnTo>
                        <a:lnTo>
                          <a:pt x="1134" y="756"/>
                        </a:lnTo>
                        <a:lnTo>
                          <a:pt x="1142" y="730"/>
                        </a:lnTo>
                        <a:lnTo>
                          <a:pt x="1148" y="702"/>
                        </a:lnTo>
                        <a:lnTo>
                          <a:pt x="1154" y="672"/>
                        </a:lnTo>
                        <a:lnTo>
                          <a:pt x="1158" y="644"/>
                        </a:lnTo>
                        <a:lnTo>
                          <a:pt x="1160" y="614"/>
                        </a:lnTo>
                        <a:lnTo>
                          <a:pt x="1160" y="584"/>
                        </a:lnTo>
                        <a:lnTo>
                          <a:pt x="1160" y="288"/>
                        </a:lnTo>
                        <a:lnTo>
                          <a:pt x="1160" y="288"/>
                        </a:lnTo>
                        <a:lnTo>
                          <a:pt x="1134" y="284"/>
                        </a:lnTo>
                        <a:lnTo>
                          <a:pt x="1108" y="278"/>
                        </a:lnTo>
                        <a:lnTo>
                          <a:pt x="1082" y="270"/>
                        </a:lnTo>
                        <a:lnTo>
                          <a:pt x="1060" y="264"/>
                        </a:lnTo>
                        <a:lnTo>
                          <a:pt x="1014" y="246"/>
                        </a:lnTo>
                        <a:lnTo>
                          <a:pt x="974" y="224"/>
                        </a:lnTo>
                        <a:lnTo>
                          <a:pt x="938" y="202"/>
                        </a:lnTo>
                        <a:lnTo>
                          <a:pt x="906" y="178"/>
                        </a:lnTo>
                        <a:lnTo>
                          <a:pt x="876" y="152"/>
                        </a:lnTo>
                        <a:lnTo>
                          <a:pt x="850" y="128"/>
                        </a:lnTo>
                        <a:lnTo>
                          <a:pt x="828" y="102"/>
                        </a:lnTo>
                        <a:lnTo>
                          <a:pt x="810" y="80"/>
                        </a:lnTo>
                        <a:lnTo>
                          <a:pt x="794" y="58"/>
                        </a:lnTo>
                        <a:lnTo>
                          <a:pt x="782" y="38"/>
                        </a:lnTo>
                        <a:lnTo>
                          <a:pt x="766" y="10"/>
                        </a:lnTo>
                        <a:lnTo>
                          <a:pt x="7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6" name="Freeform 26">
                    <a:extLst>
                      <a:ext uri="{FF2B5EF4-FFF2-40B4-BE49-F238E27FC236}">
                        <a16:creationId xmlns:a16="http://schemas.microsoft.com/office/drawing/2014/main" id="{49572A12-3EA2-4395-AE4A-A82292B5AB49}"/>
                      </a:ext>
                    </a:extLst>
                  </p:cNvPr>
                  <p:cNvSpPr>
                    <a:spLocks/>
                  </p:cNvSpPr>
                  <p:nvPr/>
                </p:nvSpPr>
                <p:spPr bwMode="auto">
                  <a:xfrm>
                    <a:off x="-10407650" y="-128588"/>
                    <a:ext cx="1841500" cy="1333500"/>
                  </a:xfrm>
                  <a:custGeom>
                    <a:avLst/>
                    <a:gdLst>
                      <a:gd name="T0" fmla="*/ 580 w 1160"/>
                      <a:gd name="T1" fmla="*/ 0 h 840"/>
                      <a:gd name="T2" fmla="*/ 522 w 1160"/>
                      <a:gd name="T3" fmla="*/ 2 h 840"/>
                      <a:gd name="T4" fmla="*/ 464 w 1160"/>
                      <a:gd name="T5" fmla="*/ 10 h 840"/>
                      <a:gd name="T6" fmla="*/ 408 w 1160"/>
                      <a:gd name="T7" fmla="*/ 26 h 840"/>
                      <a:gd name="T8" fmla="*/ 356 w 1160"/>
                      <a:gd name="T9" fmla="*/ 44 h 840"/>
                      <a:gd name="T10" fmla="*/ 304 w 1160"/>
                      <a:gd name="T11" fmla="*/ 70 h 840"/>
                      <a:gd name="T12" fmla="*/ 256 w 1160"/>
                      <a:gd name="T13" fmla="*/ 98 h 840"/>
                      <a:gd name="T14" fmla="*/ 212 w 1160"/>
                      <a:gd name="T15" fmla="*/ 132 h 840"/>
                      <a:gd name="T16" fmla="*/ 172 w 1160"/>
                      <a:gd name="T17" fmla="*/ 170 h 840"/>
                      <a:gd name="T18" fmla="*/ 134 w 1160"/>
                      <a:gd name="T19" fmla="*/ 210 h 840"/>
                      <a:gd name="T20" fmla="*/ 100 w 1160"/>
                      <a:gd name="T21" fmla="*/ 256 h 840"/>
                      <a:gd name="T22" fmla="*/ 70 w 1160"/>
                      <a:gd name="T23" fmla="*/ 304 h 840"/>
                      <a:gd name="T24" fmla="*/ 46 w 1160"/>
                      <a:gd name="T25" fmla="*/ 354 h 840"/>
                      <a:gd name="T26" fmla="*/ 26 w 1160"/>
                      <a:gd name="T27" fmla="*/ 408 h 840"/>
                      <a:gd name="T28" fmla="*/ 12 w 1160"/>
                      <a:gd name="T29" fmla="*/ 462 h 840"/>
                      <a:gd name="T30" fmla="*/ 4 w 1160"/>
                      <a:gd name="T31" fmla="*/ 520 h 840"/>
                      <a:gd name="T32" fmla="*/ 0 w 1160"/>
                      <a:gd name="T33" fmla="*/ 578 h 840"/>
                      <a:gd name="T34" fmla="*/ 0 w 1160"/>
                      <a:gd name="T35" fmla="*/ 838 h 840"/>
                      <a:gd name="T36" fmla="*/ 74 w 1160"/>
                      <a:gd name="T37" fmla="*/ 840 h 840"/>
                      <a:gd name="T38" fmla="*/ 158 w 1160"/>
                      <a:gd name="T39" fmla="*/ 836 h 840"/>
                      <a:gd name="T40" fmla="*/ 252 w 1160"/>
                      <a:gd name="T41" fmla="*/ 818 h 840"/>
                      <a:gd name="T42" fmla="*/ 350 w 1160"/>
                      <a:gd name="T43" fmla="*/ 788 h 840"/>
                      <a:gd name="T44" fmla="*/ 452 w 1160"/>
                      <a:gd name="T45" fmla="*/ 738 h 840"/>
                      <a:gd name="T46" fmla="*/ 556 w 1160"/>
                      <a:gd name="T47" fmla="*/ 670 h 840"/>
                      <a:gd name="T48" fmla="*/ 608 w 1160"/>
                      <a:gd name="T49" fmla="*/ 626 h 840"/>
                      <a:gd name="T50" fmla="*/ 660 w 1160"/>
                      <a:gd name="T51" fmla="*/ 576 h 840"/>
                      <a:gd name="T52" fmla="*/ 710 w 1160"/>
                      <a:gd name="T53" fmla="*/ 520 h 840"/>
                      <a:gd name="T54" fmla="*/ 760 w 1160"/>
                      <a:gd name="T55" fmla="*/ 456 h 840"/>
                      <a:gd name="T56" fmla="*/ 766 w 1160"/>
                      <a:gd name="T57" fmla="*/ 466 h 840"/>
                      <a:gd name="T58" fmla="*/ 794 w 1160"/>
                      <a:gd name="T59" fmla="*/ 514 h 840"/>
                      <a:gd name="T60" fmla="*/ 828 w 1160"/>
                      <a:gd name="T61" fmla="*/ 558 h 840"/>
                      <a:gd name="T62" fmla="*/ 876 w 1160"/>
                      <a:gd name="T63" fmla="*/ 608 h 840"/>
                      <a:gd name="T64" fmla="*/ 938 w 1160"/>
                      <a:gd name="T65" fmla="*/ 658 h 840"/>
                      <a:gd name="T66" fmla="*/ 1014 w 1160"/>
                      <a:gd name="T67" fmla="*/ 702 h 840"/>
                      <a:gd name="T68" fmla="*/ 1082 w 1160"/>
                      <a:gd name="T69" fmla="*/ 726 h 840"/>
                      <a:gd name="T70" fmla="*/ 1134 w 1160"/>
                      <a:gd name="T71" fmla="*/ 740 h 840"/>
                      <a:gd name="T72" fmla="*/ 1160 w 1160"/>
                      <a:gd name="T73" fmla="*/ 578 h 840"/>
                      <a:gd name="T74" fmla="*/ 1160 w 1160"/>
                      <a:gd name="T75" fmla="*/ 550 h 840"/>
                      <a:gd name="T76" fmla="*/ 1154 w 1160"/>
                      <a:gd name="T77" fmla="*/ 490 h 840"/>
                      <a:gd name="T78" fmla="*/ 1142 w 1160"/>
                      <a:gd name="T79" fmla="*/ 434 h 840"/>
                      <a:gd name="T80" fmla="*/ 1126 w 1160"/>
                      <a:gd name="T81" fmla="*/ 380 h 840"/>
                      <a:gd name="T82" fmla="*/ 1104 w 1160"/>
                      <a:gd name="T83" fmla="*/ 328 h 840"/>
                      <a:gd name="T84" fmla="*/ 1076 w 1160"/>
                      <a:gd name="T85" fmla="*/ 278 h 840"/>
                      <a:gd name="T86" fmla="*/ 1044 w 1160"/>
                      <a:gd name="T87" fmla="*/ 232 h 840"/>
                      <a:gd name="T88" fmla="*/ 1010 w 1160"/>
                      <a:gd name="T89" fmla="*/ 190 h 840"/>
                      <a:gd name="T90" fmla="*/ 970 w 1160"/>
                      <a:gd name="T91" fmla="*/ 150 h 840"/>
                      <a:gd name="T92" fmla="*/ 926 w 1160"/>
                      <a:gd name="T93" fmla="*/ 114 h 840"/>
                      <a:gd name="T94" fmla="*/ 880 w 1160"/>
                      <a:gd name="T95" fmla="*/ 84 h 840"/>
                      <a:gd name="T96" fmla="*/ 832 w 1160"/>
                      <a:gd name="T97" fmla="*/ 56 h 840"/>
                      <a:gd name="T98" fmla="*/ 780 w 1160"/>
                      <a:gd name="T99" fmla="*/ 34 h 840"/>
                      <a:gd name="T100" fmla="*/ 726 w 1160"/>
                      <a:gd name="T101" fmla="*/ 18 h 840"/>
                      <a:gd name="T102" fmla="*/ 668 w 1160"/>
                      <a:gd name="T103" fmla="*/ 6 h 840"/>
                      <a:gd name="T104" fmla="*/ 610 w 1160"/>
                      <a:gd name="T105"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840">
                        <a:moveTo>
                          <a:pt x="580" y="0"/>
                        </a:moveTo>
                        <a:lnTo>
                          <a:pt x="580" y="0"/>
                        </a:lnTo>
                        <a:lnTo>
                          <a:pt x="550" y="0"/>
                        </a:lnTo>
                        <a:lnTo>
                          <a:pt x="522" y="2"/>
                        </a:lnTo>
                        <a:lnTo>
                          <a:pt x="492" y="6"/>
                        </a:lnTo>
                        <a:lnTo>
                          <a:pt x="464" y="10"/>
                        </a:lnTo>
                        <a:lnTo>
                          <a:pt x="436" y="18"/>
                        </a:lnTo>
                        <a:lnTo>
                          <a:pt x="408" y="26"/>
                        </a:lnTo>
                        <a:lnTo>
                          <a:pt x="382" y="34"/>
                        </a:lnTo>
                        <a:lnTo>
                          <a:pt x="356" y="44"/>
                        </a:lnTo>
                        <a:lnTo>
                          <a:pt x="330" y="56"/>
                        </a:lnTo>
                        <a:lnTo>
                          <a:pt x="304" y="70"/>
                        </a:lnTo>
                        <a:lnTo>
                          <a:pt x="280" y="84"/>
                        </a:lnTo>
                        <a:lnTo>
                          <a:pt x="256" y="98"/>
                        </a:lnTo>
                        <a:lnTo>
                          <a:pt x="234" y="114"/>
                        </a:lnTo>
                        <a:lnTo>
                          <a:pt x="212" y="132"/>
                        </a:lnTo>
                        <a:lnTo>
                          <a:pt x="192" y="150"/>
                        </a:lnTo>
                        <a:lnTo>
                          <a:pt x="172" y="170"/>
                        </a:lnTo>
                        <a:lnTo>
                          <a:pt x="152" y="190"/>
                        </a:lnTo>
                        <a:lnTo>
                          <a:pt x="134" y="210"/>
                        </a:lnTo>
                        <a:lnTo>
                          <a:pt x="116" y="232"/>
                        </a:lnTo>
                        <a:lnTo>
                          <a:pt x="100" y="256"/>
                        </a:lnTo>
                        <a:lnTo>
                          <a:pt x="84" y="278"/>
                        </a:lnTo>
                        <a:lnTo>
                          <a:pt x="70" y="304"/>
                        </a:lnTo>
                        <a:lnTo>
                          <a:pt x="58" y="328"/>
                        </a:lnTo>
                        <a:lnTo>
                          <a:pt x="46" y="354"/>
                        </a:lnTo>
                        <a:lnTo>
                          <a:pt x="36" y="380"/>
                        </a:lnTo>
                        <a:lnTo>
                          <a:pt x="26" y="408"/>
                        </a:lnTo>
                        <a:lnTo>
                          <a:pt x="20" y="434"/>
                        </a:lnTo>
                        <a:lnTo>
                          <a:pt x="12" y="462"/>
                        </a:lnTo>
                        <a:lnTo>
                          <a:pt x="8" y="490"/>
                        </a:lnTo>
                        <a:lnTo>
                          <a:pt x="4" y="520"/>
                        </a:lnTo>
                        <a:lnTo>
                          <a:pt x="2" y="550"/>
                        </a:lnTo>
                        <a:lnTo>
                          <a:pt x="0" y="578"/>
                        </a:lnTo>
                        <a:lnTo>
                          <a:pt x="0" y="838"/>
                        </a:lnTo>
                        <a:lnTo>
                          <a:pt x="0" y="838"/>
                        </a:lnTo>
                        <a:lnTo>
                          <a:pt x="36" y="840"/>
                        </a:lnTo>
                        <a:lnTo>
                          <a:pt x="74" y="840"/>
                        </a:lnTo>
                        <a:lnTo>
                          <a:pt x="116" y="840"/>
                        </a:lnTo>
                        <a:lnTo>
                          <a:pt x="158" y="836"/>
                        </a:lnTo>
                        <a:lnTo>
                          <a:pt x="204" y="828"/>
                        </a:lnTo>
                        <a:lnTo>
                          <a:pt x="252" y="818"/>
                        </a:lnTo>
                        <a:lnTo>
                          <a:pt x="300" y="806"/>
                        </a:lnTo>
                        <a:lnTo>
                          <a:pt x="350" y="788"/>
                        </a:lnTo>
                        <a:lnTo>
                          <a:pt x="400" y="766"/>
                        </a:lnTo>
                        <a:lnTo>
                          <a:pt x="452" y="738"/>
                        </a:lnTo>
                        <a:lnTo>
                          <a:pt x="504" y="706"/>
                        </a:lnTo>
                        <a:lnTo>
                          <a:pt x="556" y="670"/>
                        </a:lnTo>
                        <a:lnTo>
                          <a:pt x="582" y="648"/>
                        </a:lnTo>
                        <a:lnTo>
                          <a:pt x="608" y="626"/>
                        </a:lnTo>
                        <a:lnTo>
                          <a:pt x="634" y="602"/>
                        </a:lnTo>
                        <a:lnTo>
                          <a:pt x="660" y="576"/>
                        </a:lnTo>
                        <a:lnTo>
                          <a:pt x="686" y="548"/>
                        </a:lnTo>
                        <a:lnTo>
                          <a:pt x="710" y="520"/>
                        </a:lnTo>
                        <a:lnTo>
                          <a:pt x="736" y="488"/>
                        </a:lnTo>
                        <a:lnTo>
                          <a:pt x="760" y="456"/>
                        </a:lnTo>
                        <a:lnTo>
                          <a:pt x="760" y="456"/>
                        </a:lnTo>
                        <a:lnTo>
                          <a:pt x="766" y="466"/>
                        </a:lnTo>
                        <a:lnTo>
                          <a:pt x="782" y="494"/>
                        </a:lnTo>
                        <a:lnTo>
                          <a:pt x="794" y="514"/>
                        </a:lnTo>
                        <a:lnTo>
                          <a:pt x="810" y="536"/>
                        </a:lnTo>
                        <a:lnTo>
                          <a:pt x="828" y="558"/>
                        </a:lnTo>
                        <a:lnTo>
                          <a:pt x="850" y="584"/>
                        </a:lnTo>
                        <a:lnTo>
                          <a:pt x="876" y="608"/>
                        </a:lnTo>
                        <a:lnTo>
                          <a:pt x="906" y="634"/>
                        </a:lnTo>
                        <a:lnTo>
                          <a:pt x="938" y="658"/>
                        </a:lnTo>
                        <a:lnTo>
                          <a:pt x="974" y="680"/>
                        </a:lnTo>
                        <a:lnTo>
                          <a:pt x="1014" y="702"/>
                        </a:lnTo>
                        <a:lnTo>
                          <a:pt x="1060" y="720"/>
                        </a:lnTo>
                        <a:lnTo>
                          <a:pt x="1082" y="726"/>
                        </a:lnTo>
                        <a:lnTo>
                          <a:pt x="1108" y="734"/>
                        </a:lnTo>
                        <a:lnTo>
                          <a:pt x="1134" y="740"/>
                        </a:lnTo>
                        <a:lnTo>
                          <a:pt x="1160" y="744"/>
                        </a:lnTo>
                        <a:lnTo>
                          <a:pt x="1160" y="578"/>
                        </a:lnTo>
                        <a:lnTo>
                          <a:pt x="1160" y="578"/>
                        </a:lnTo>
                        <a:lnTo>
                          <a:pt x="1160" y="550"/>
                        </a:lnTo>
                        <a:lnTo>
                          <a:pt x="1158" y="520"/>
                        </a:lnTo>
                        <a:lnTo>
                          <a:pt x="1154" y="490"/>
                        </a:lnTo>
                        <a:lnTo>
                          <a:pt x="1148" y="462"/>
                        </a:lnTo>
                        <a:lnTo>
                          <a:pt x="1142" y="434"/>
                        </a:lnTo>
                        <a:lnTo>
                          <a:pt x="1134" y="408"/>
                        </a:lnTo>
                        <a:lnTo>
                          <a:pt x="1126" y="380"/>
                        </a:lnTo>
                        <a:lnTo>
                          <a:pt x="1114" y="354"/>
                        </a:lnTo>
                        <a:lnTo>
                          <a:pt x="1104" y="328"/>
                        </a:lnTo>
                        <a:lnTo>
                          <a:pt x="1090" y="304"/>
                        </a:lnTo>
                        <a:lnTo>
                          <a:pt x="1076" y="278"/>
                        </a:lnTo>
                        <a:lnTo>
                          <a:pt x="1062" y="256"/>
                        </a:lnTo>
                        <a:lnTo>
                          <a:pt x="1044" y="232"/>
                        </a:lnTo>
                        <a:lnTo>
                          <a:pt x="1028" y="210"/>
                        </a:lnTo>
                        <a:lnTo>
                          <a:pt x="1010" y="190"/>
                        </a:lnTo>
                        <a:lnTo>
                          <a:pt x="990" y="170"/>
                        </a:lnTo>
                        <a:lnTo>
                          <a:pt x="970" y="150"/>
                        </a:lnTo>
                        <a:lnTo>
                          <a:pt x="948" y="132"/>
                        </a:lnTo>
                        <a:lnTo>
                          <a:pt x="926" y="114"/>
                        </a:lnTo>
                        <a:lnTo>
                          <a:pt x="904" y="98"/>
                        </a:lnTo>
                        <a:lnTo>
                          <a:pt x="880" y="84"/>
                        </a:lnTo>
                        <a:lnTo>
                          <a:pt x="856" y="70"/>
                        </a:lnTo>
                        <a:lnTo>
                          <a:pt x="832" y="56"/>
                        </a:lnTo>
                        <a:lnTo>
                          <a:pt x="806" y="44"/>
                        </a:lnTo>
                        <a:lnTo>
                          <a:pt x="780" y="34"/>
                        </a:lnTo>
                        <a:lnTo>
                          <a:pt x="752" y="26"/>
                        </a:lnTo>
                        <a:lnTo>
                          <a:pt x="726" y="18"/>
                        </a:lnTo>
                        <a:lnTo>
                          <a:pt x="698" y="10"/>
                        </a:lnTo>
                        <a:lnTo>
                          <a:pt x="668" y="6"/>
                        </a:lnTo>
                        <a:lnTo>
                          <a:pt x="640" y="2"/>
                        </a:lnTo>
                        <a:lnTo>
                          <a:pt x="610" y="0"/>
                        </a:lnTo>
                        <a:lnTo>
                          <a:pt x="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7" name="Freeform 27">
                    <a:extLst>
                      <a:ext uri="{FF2B5EF4-FFF2-40B4-BE49-F238E27FC236}">
                        <a16:creationId xmlns:a16="http://schemas.microsoft.com/office/drawing/2014/main" id="{23EB7408-3ACC-4B1E-BC20-8D9251E9F9F7}"/>
                      </a:ext>
                    </a:extLst>
                  </p:cNvPr>
                  <p:cNvSpPr>
                    <a:spLocks/>
                  </p:cNvSpPr>
                  <p:nvPr/>
                </p:nvSpPr>
                <p:spPr bwMode="auto">
                  <a:xfrm>
                    <a:off x="-10080625" y="2570162"/>
                    <a:ext cx="1190625" cy="514350"/>
                  </a:xfrm>
                  <a:custGeom>
                    <a:avLst/>
                    <a:gdLst>
                      <a:gd name="T0" fmla="*/ 612 w 750"/>
                      <a:gd name="T1" fmla="*/ 0 h 324"/>
                      <a:gd name="T2" fmla="*/ 598 w 750"/>
                      <a:gd name="T3" fmla="*/ 38 h 324"/>
                      <a:gd name="T4" fmla="*/ 580 w 750"/>
                      <a:gd name="T5" fmla="*/ 74 h 324"/>
                      <a:gd name="T6" fmla="*/ 556 w 750"/>
                      <a:gd name="T7" fmla="*/ 106 h 324"/>
                      <a:gd name="T8" fmla="*/ 526 w 750"/>
                      <a:gd name="T9" fmla="*/ 134 h 324"/>
                      <a:gd name="T10" fmla="*/ 494 w 750"/>
                      <a:gd name="T11" fmla="*/ 156 h 324"/>
                      <a:gd name="T12" fmla="*/ 456 w 750"/>
                      <a:gd name="T13" fmla="*/ 174 h 324"/>
                      <a:gd name="T14" fmla="*/ 416 w 750"/>
                      <a:gd name="T15" fmla="*/ 184 h 324"/>
                      <a:gd name="T16" fmla="*/ 374 w 750"/>
                      <a:gd name="T17" fmla="*/ 188 h 324"/>
                      <a:gd name="T18" fmla="*/ 354 w 750"/>
                      <a:gd name="T19" fmla="*/ 188 h 324"/>
                      <a:gd name="T20" fmla="*/ 312 w 750"/>
                      <a:gd name="T21" fmla="*/ 180 h 324"/>
                      <a:gd name="T22" fmla="*/ 274 w 750"/>
                      <a:gd name="T23" fmla="*/ 166 h 324"/>
                      <a:gd name="T24" fmla="*/ 238 w 750"/>
                      <a:gd name="T25" fmla="*/ 146 h 324"/>
                      <a:gd name="T26" fmla="*/ 208 w 750"/>
                      <a:gd name="T27" fmla="*/ 122 h 324"/>
                      <a:gd name="T28" fmla="*/ 180 w 750"/>
                      <a:gd name="T29" fmla="*/ 92 h 324"/>
                      <a:gd name="T30" fmla="*/ 160 w 750"/>
                      <a:gd name="T31" fmla="*/ 56 h 324"/>
                      <a:gd name="T32" fmla="*/ 144 w 750"/>
                      <a:gd name="T33" fmla="*/ 20 h 324"/>
                      <a:gd name="T34" fmla="*/ 0 w 750"/>
                      <a:gd name="T35" fmla="*/ 0 h 324"/>
                      <a:gd name="T36" fmla="*/ 6 w 750"/>
                      <a:gd name="T37" fmla="*/ 34 h 324"/>
                      <a:gd name="T38" fmla="*/ 28 w 750"/>
                      <a:gd name="T39" fmla="*/ 98 h 324"/>
                      <a:gd name="T40" fmla="*/ 60 w 750"/>
                      <a:gd name="T41" fmla="*/ 156 h 324"/>
                      <a:gd name="T42" fmla="*/ 102 w 750"/>
                      <a:gd name="T43" fmla="*/ 208 h 324"/>
                      <a:gd name="T44" fmla="*/ 152 w 750"/>
                      <a:gd name="T45" fmla="*/ 252 h 324"/>
                      <a:gd name="T46" fmla="*/ 208 w 750"/>
                      <a:gd name="T47" fmla="*/ 286 h 324"/>
                      <a:gd name="T48" fmla="*/ 272 w 750"/>
                      <a:gd name="T49" fmla="*/ 310 h 324"/>
                      <a:gd name="T50" fmla="*/ 340 w 750"/>
                      <a:gd name="T51" fmla="*/ 322 h 324"/>
                      <a:gd name="T52" fmla="*/ 374 w 750"/>
                      <a:gd name="T53" fmla="*/ 324 h 324"/>
                      <a:gd name="T54" fmla="*/ 444 w 750"/>
                      <a:gd name="T55" fmla="*/ 318 h 324"/>
                      <a:gd name="T56" fmla="*/ 510 w 750"/>
                      <a:gd name="T57" fmla="*/ 300 h 324"/>
                      <a:gd name="T58" fmla="*/ 570 w 750"/>
                      <a:gd name="T59" fmla="*/ 270 h 324"/>
                      <a:gd name="T60" fmla="*/ 624 w 750"/>
                      <a:gd name="T61" fmla="*/ 230 h 324"/>
                      <a:gd name="T62" fmla="*/ 670 w 750"/>
                      <a:gd name="T63" fmla="*/ 184 h 324"/>
                      <a:gd name="T64" fmla="*/ 706 w 750"/>
                      <a:gd name="T65" fmla="*/ 128 h 324"/>
                      <a:gd name="T66" fmla="*/ 734 w 750"/>
                      <a:gd name="T67" fmla="*/ 66 h 324"/>
                      <a:gd name="T68" fmla="*/ 750 w 750"/>
                      <a:gd name="T6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0" h="324">
                        <a:moveTo>
                          <a:pt x="612" y="0"/>
                        </a:moveTo>
                        <a:lnTo>
                          <a:pt x="612" y="0"/>
                        </a:lnTo>
                        <a:lnTo>
                          <a:pt x="606" y="20"/>
                        </a:lnTo>
                        <a:lnTo>
                          <a:pt x="598" y="38"/>
                        </a:lnTo>
                        <a:lnTo>
                          <a:pt x="590" y="56"/>
                        </a:lnTo>
                        <a:lnTo>
                          <a:pt x="580" y="74"/>
                        </a:lnTo>
                        <a:lnTo>
                          <a:pt x="568" y="92"/>
                        </a:lnTo>
                        <a:lnTo>
                          <a:pt x="556" y="106"/>
                        </a:lnTo>
                        <a:lnTo>
                          <a:pt x="542" y="122"/>
                        </a:lnTo>
                        <a:lnTo>
                          <a:pt x="526" y="134"/>
                        </a:lnTo>
                        <a:lnTo>
                          <a:pt x="510" y="146"/>
                        </a:lnTo>
                        <a:lnTo>
                          <a:pt x="494" y="156"/>
                        </a:lnTo>
                        <a:lnTo>
                          <a:pt x="476" y="166"/>
                        </a:lnTo>
                        <a:lnTo>
                          <a:pt x="456" y="174"/>
                        </a:lnTo>
                        <a:lnTo>
                          <a:pt x="438" y="180"/>
                        </a:lnTo>
                        <a:lnTo>
                          <a:pt x="416" y="184"/>
                        </a:lnTo>
                        <a:lnTo>
                          <a:pt x="396" y="188"/>
                        </a:lnTo>
                        <a:lnTo>
                          <a:pt x="374" y="188"/>
                        </a:lnTo>
                        <a:lnTo>
                          <a:pt x="374" y="188"/>
                        </a:lnTo>
                        <a:lnTo>
                          <a:pt x="354" y="188"/>
                        </a:lnTo>
                        <a:lnTo>
                          <a:pt x="332" y="184"/>
                        </a:lnTo>
                        <a:lnTo>
                          <a:pt x="312" y="180"/>
                        </a:lnTo>
                        <a:lnTo>
                          <a:pt x="292" y="174"/>
                        </a:lnTo>
                        <a:lnTo>
                          <a:pt x="274" y="166"/>
                        </a:lnTo>
                        <a:lnTo>
                          <a:pt x="256" y="156"/>
                        </a:lnTo>
                        <a:lnTo>
                          <a:pt x="238" y="146"/>
                        </a:lnTo>
                        <a:lnTo>
                          <a:pt x="222" y="134"/>
                        </a:lnTo>
                        <a:lnTo>
                          <a:pt x="208" y="122"/>
                        </a:lnTo>
                        <a:lnTo>
                          <a:pt x="194" y="106"/>
                        </a:lnTo>
                        <a:lnTo>
                          <a:pt x="180" y="92"/>
                        </a:lnTo>
                        <a:lnTo>
                          <a:pt x="170" y="74"/>
                        </a:lnTo>
                        <a:lnTo>
                          <a:pt x="160" y="56"/>
                        </a:lnTo>
                        <a:lnTo>
                          <a:pt x="150" y="38"/>
                        </a:lnTo>
                        <a:lnTo>
                          <a:pt x="144" y="20"/>
                        </a:lnTo>
                        <a:lnTo>
                          <a:pt x="138" y="0"/>
                        </a:lnTo>
                        <a:lnTo>
                          <a:pt x="0" y="0"/>
                        </a:lnTo>
                        <a:lnTo>
                          <a:pt x="0" y="0"/>
                        </a:lnTo>
                        <a:lnTo>
                          <a:pt x="6" y="34"/>
                        </a:lnTo>
                        <a:lnTo>
                          <a:pt x="16" y="66"/>
                        </a:lnTo>
                        <a:lnTo>
                          <a:pt x="28" y="98"/>
                        </a:lnTo>
                        <a:lnTo>
                          <a:pt x="42" y="128"/>
                        </a:lnTo>
                        <a:lnTo>
                          <a:pt x="60" y="156"/>
                        </a:lnTo>
                        <a:lnTo>
                          <a:pt x="80" y="184"/>
                        </a:lnTo>
                        <a:lnTo>
                          <a:pt x="102" y="208"/>
                        </a:lnTo>
                        <a:lnTo>
                          <a:pt x="126" y="230"/>
                        </a:lnTo>
                        <a:lnTo>
                          <a:pt x="152" y="252"/>
                        </a:lnTo>
                        <a:lnTo>
                          <a:pt x="178" y="270"/>
                        </a:lnTo>
                        <a:lnTo>
                          <a:pt x="208" y="286"/>
                        </a:lnTo>
                        <a:lnTo>
                          <a:pt x="240" y="300"/>
                        </a:lnTo>
                        <a:lnTo>
                          <a:pt x="272" y="310"/>
                        </a:lnTo>
                        <a:lnTo>
                          <a:pt x="304" y="318"/>
                        </a:lnTo>
                        <a:lnTo>
                          <a:pt x="340" y="322"/>
                        </a:lnTo>
                        <a:lnTo>
                          <a:pt x="374" y="324"/>
                        </a:lnTo>
                        <a:lnTo>
                          <a:pt x="374" y="324"/>
                        </a:lnTo>
                        <a:lnTo>
                          <a:pt x="410" y="322"/>
                        </a:lnTo>
                        <a:lnTo>
                          <a:pt x="444" y="318"/>
                        </a:lnTo>
                        <a:lnTo>
                          <a:pt x="478" y="310"/>
                        </a:lnTo>
                        <a:lnTo>
                          <a:pt x="510" y="300"/>
                        </a:lnTo>
                        <a:lnTo>
                          <a:pt x="540" y="286"/>
                        </a:lnTo>
                        <a:lnTo>
                          <a:pt x="570" y="270"/>
                        </a:lnTo>
                        <a:lnTo>
                          <a:pt x="598" y="252"/>
                        </a:lnTo>
                        <a:lnTo>
                          <a:pt x="624" y="230"/>
                        </a:lnTo>
                        <a:lnTo>
                          <a:pt x="648" y="208"/>
                        </a:lnTo>
                        <a:lnTo>
                          <a:pt x="670" y="184"/>
                        </a:lnTo>
                        <a:lnTo>
                          <a:pt x="690" y="156"/>
                        </a:lnTo>
                        <a:lnTo>
                          <a:pt x="706" y="128"/>
                        </a:lnTo>
                        <a:lnTo>
                          <a:pt x="722" y="98"/>
                        </a:lnTo>
                        <a:lnTo>
                          <a:pt x="734" y="66"/>
                        </a:lnTo>
                        <a:lnTo>
                          <a:pt x="744" y="34"/>
                        </a:lnTo>
                        <a:lnTo>
                          <a:pt x="750" y="0"/>
                        </a:lnTo>
                        <a:lnTo>
                          <a:pt x="612" y="0"/>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8" name="Freeform 28">
                    <a:extLst>
                      <a:ext uri="{FF2B5EF4-FFF2-40B4-BE49-F238E27FC236}">
                        <a16:creationId xmlns:a16="http://schemas.microsoft.com/office/drawing/2014/main" id="{B54EAEA4-552D-4724-A35A-E58108E9DE46}"/>
                      </a:ext>
                    </a:extLst>
                  </p:cNvPr>
                  <p:cNvSpPr>
                    <a:spLocks/>
                  </p:cNvSpPr>
                  <p:nvPr/>
                </p:nvSpPr>
                <p:spPr bwMode="auto">
                  <a:xfrm>
                    <a:off x="-8321675" y="3716338"/>
                    <a:ext cx="596900" cy="2051050"/>
                  </a:xfrm>
                  <a:custGeom>
                    <a:avLst/>
                    <a:gdLst>
                      <a:gd name="T0" fmla="*/ 268 w 376"/>
                      <a:gd name="T1" fmla="*/ 1292 h 1292"/>
                      <a:gd name="T2" fmla="*/ 108 w 376"/>
                      <a:gd name="T3" fmla="*/ 1292 h 1292"/>
                      <a:gd name="T4" fmla="*/ 108 w 376"/>
                      <a:gd name="T5" fmla="*/ 1292 h 1292"/>
                      <a:gd name="T6" fmla="*/ 86 w 376"/>
                      <a:gd name="T7" fmla="*/ 1290 h 1292"/>
                      <a:gd name="T8" fmla="*/ 66 w 376"/>
                      <a:gd name="T9" fmla="*/ 1284 h 1292"/>
                      <a:gd name="T10" fmla="*/ 46 w 376"/>
                      <a:gd name="T11" fmla="*/ 1274 h 1292"/>
                      <a:gd name="T12" fmla="*/ 30 w 376"/>
                      <a:gd name="T13" fmla="*/ 1262 h 1292"/>
                      <a:gd name="T14" fmla="*/ 18 w 376"/>
                      <a:gd name="T15" fmla="*/ 1246 h 1292"/>
                      <a:gd name="T16" fmla="*/ 8 w 376"/>
                      <a:gd name="T17" fmla="*/ 1226 h 1292"/>
                      <a:gd name="T18" fmla="*/ 2 w 376"/>
                      <a:gd name="T19" fmla="*/ 1206 h 1292"/>
                      <a:gd name="T20" fmla="*/ 0 w 376"/>
                      <a:gd name="T21" fmla="*/ 1184 h 1292"/>
                      <a:gd name="T22" fmla="*/ 0 w 376"/>
                      <a:gd name="T23" fmla="*/ 108 h 1292"/>
                      <a:gd name="T24" fmla="*/ 0 w 376"/>
                      <a:gd name="T25" fmla="*/ 108 h 1292"/>
                      <a:gd name="T26" fmla="*/ 2 w 376"/>
                      <a:gd name="T27" fmla="*/ 86 h 1292"/>
                      <a:gd name="T28" fmla="*/ 8 w 376"/>
                      <a:gd name="T29" fmla="*/ 66 h 1292"/>
                      <a:gd name="T30" fmla="*/ 18 w 376"/>
                      <a:gd name="T31" fmla="*/ 48 h 1292"/>
                      <a:gd name="T32" fmla="*/ 30 w 376"/>
                      <a:gd name="T33" fmla="*/ 32 h 1292"/>
                      <a:gd name="T34" fmla="*/ 46 w 376"/>
                      <a:gd name="T35" fmla="*/ 18 h 1292"/>
                      <a:gd name="T36" fmla="*/ 66 w 376"/>
                      <a:gd name="T37" fmla="*/ 8 h 1292"/>
                      <a:gd name="T38" fmla="*/ 86 w 376"/>
                      <a:gd name="T39" fmla="*/ 2 h 1292"/>
                      <a:gd name="T40" fmla="*/ 108 w 376"/>
                      <a:gd name="T41" fmla="*/ 0 h 1292"/>
                      <a:gd name="T42" fmla="*/ 268 w 376"/>
                      <a:gd name="T43" fmla="*/ 0 h 1292"/>
                      <a:gd name="T44" fmla="*/ 268 w 376"/>
                      <a:gd name="T45" fmla="*/ 0 h 1292"/>
                      <a:gd name="T46" fmla="*/ 290 w 376"/>
                      <a:gd name="T47" fmla="*/ 2 h 1292"/>
                      <a:gd name="T48" fmla="*/ 310 w 376"/>
                      <a:gd name="T49" fmla="*/ 8 h 1292"/>
                      <a:gd name="T50" fmla="*/ 328 w 376"/>
                      <a:gd name="T51" fmla="*/ 18 h 1292"/>
                      <a:gd name="T52" fmla="*/ 344 w 376"/>
                      <a:gd name="T53" fmla="*/ 32 h 1292"/>
                      <a:gd name="T54" fmla="*/ 358 w 376"/>
                      <a:gd name="T55" fmla="*/ 48 h 1292"/>
                      <a:gd name="T56" fmla="*/ 368 w 376"/>
                      <a:gd name="T57" fmla="*/ 66 h 1292"/>
                      <a:gd name="T58" fmla="*/ 374 w 376"/>
                      <a:gd name="T59" fmla="*/ 86 h 1292"/>
                      <a:gd name="T60" fmla="*/ 376 w 376"/>
                      <a:gd name="T61" fmla="*/ 108 h 1292"/>
                      <a:gd name="T62" fmla="*/ 376 w 376"/>
                      <a:gd name="T63" fmla="*/ 1184 h 1292"/>
                      <a:gd name="T64" fmla="*/ 376 w 376"/>
                      <a:gd name="T65" fmla="*/ 1184 h 1292"/>
                      <a:gd name="T66" fmla="*/ 374 w 376"/>
                      <a:gd name="T67" fmla="*/ 1206 h 1292"/>
                      <a:gd name="T68" fmla="*/ 368 w 376"/>
                      <a:gd name="T69" fmla="*/ 1226 h 1292"/>
                      <a:gd name="T70" fmla="*/ 358 w 376"/>
                      <a:gd name="T71" fmla="*/ 1246 h 1292"/>
                      <a:gd name="T72" fmla="*/ 344 w 376"/>
                      <a:gd name="T73" fmla="*/ 1262 h 1292"/>
                      <a:gd name="T74" fmla="*/ 328 w 376"/>
                      <a:gd name="T75" fmla="*/ 1274 h 1292"/>
                      <a:gd name="T76" fmla="*/ 310 w 376"/>
                      <a:gd name="T77" fmla="*/ 1284 h 1292"/>
                      <a:gd name="T78" fmla="*/ 290 w 376"/>
                      <a:gd name="T79" fmla="*/ 1290 h 1292"/>
                      <a:gd name="T80" fmla="*/ 268 w 376"/>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292">
                        <a:moveTo>
                          <a:pt x="268" y="1292"/>
                        </a:moveTo>
                        <a:lnTo>
                          <a:pt x="108" y="1292"/>
                        </a:lnTo>
                        <a:lnTo>
                          <a:pt x="108" y="1292"/>
                        </a:lnTo>
                        <a:lnTo>
                          <a:pt x="86" y="1290"/>
                        </a:lnTo>
                        <a:lnTo>
                          <a:pt x="66" y="1284"/>
                        </a:lnTo>
                        <a:lnTo>
                          <a:pt x="46" y="1274"/>
                        </a:lnTo>
                        <a:lnTo>
                          <a:pt x="30" y="1262"/>
                        </a:lnTo>
                        <a:lnTo>
                          <a:pt x="18" y="1246"/>
                        </a:lnTo>
                        <a:lnTo>
                          <a:pt x="8" y="1226"/>
                        </a:lnTo>
                        <a:lnTo>
                          <a:pt x="2" y="1206"/>
                        </a:lnTo>
                        <a:lnTo>
                          <a:pt x="0" y="1184"/>
                        </a:lnTo>
                        <a:lnTo>
                          <a:pt x="0" y="108"/>
                        </a:lnTo>
                        <a:lnTo>
                          <a:pt x="0" y="108"/>
                        </a:lnTo>
                        <a:lnTo>
                          <a:pt x="2" y="86"/>
                        </a:lnTo>
                        <a:lnTo>
                          <a:pt x="8" y="66"/>
                        </a:lnTo>
                        <a:lnTo>
                          <a:pt x="18" y="48"/>
                        </a:lnTo>
                        <a:lnTo>
                          <a:pt x="30" y="32"/>
                        </a:lnTo>
                        <a:lnTo>
                          <a:pt x="46" y="18"/>
                        </a:lnTo>
                        <a:lnTo>
                          <a:pt x="66" y="8"/>
                        </a:lnTo>
                        <a:lnTo>
                          <a:pt x="86" y="2"/>
                        </a:lnTo>
                        <a:lnTo>
                          <a:pt x="108" y="0"/>
                        </a:lnTo>
                        <a:lnTo>
                          <a:pt x="268" y="0"/>
                        </a:lnTo>
                        <a:lnTo>
                          <a:pt x="268" y="0"/>
                        </a:lnTo>
                        <a:lnTo>
                          <a:pt x="290" y="2"/>
                        </a:lnTo>
                        <a:lnTo>
                          <a:pt x="310" y="8"/>
                        </a:lnTo>
                        <a:lnTo>
                          <a:pt x="328" y="18"/>
                        </a:lnTo>
                        <a:lnTo>
                          <a:pt x="344" y="32"/>
                        </a:lnTo>
                        <a:lnTo>
                          <a:pt x="358" y="48"/>
                        </a:lnTo>
                        <a:lnTo>
                          <a:pt x="368" y="66"/>
                        </a:lnTo>
                        <a:lnTo>
                          <a:pt x="374" y="86"/>
                        </a:lnTo>
                        <a:lnTo>
                          <a:pt x="376" y="108"/>
                        </a:lnTo>
                        <a:lnTo>
                          <a:pt x="376" y="1184"/>
                        </a:lnTo>
                        <a:lnTo>
                          <a:pt x="376" y="1184"/>
                        </a:lnTo>
                        <a:lnTo>
                          <a:pt x="374" y="1206"/>
                        </a:lnTo>
                        <a:lnTo>
                          <a:pt x="368" y="1226"/>
                        </a:lnTo>
                        <a:lnTo>
                          <a:pt x="358" y="1246"/>
                        </a:lnTo>
                        <a:lnTo>
                          <a:pt x="344" y="1262"/>
                        </a:lnTo>
                        <a:lnTo>
                          <a:pt x="328" y="1274"/>
                        </a:lnTo>
                        <a:lnTo>
                          <a:pt x="310" y="1284"/>
                        </a:lnTo>
                        <a:lnTo>
                          <a:pt x="290" y="1290"/>
                        </a:lnTo>
                        <a:lnTo>
                          <a:pt x="268" y="1292"/>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69" name="Freeform 29">
                    <a:extLst>
                      <a:ext uri="{FF2B5EF4-FFF2-40B4-BE49-F238E27FC236}">
                        <a16:creationId xmlns:a16="http://schemas.microsoft.com/office/drawing/2014/main" id="{2CF4734E-DBE1-48A0-97C7-8968486A75D8}"/>
                      </a:ext>
                    </a:extLst>
                  </p:cNvPr>
                  <p:cNvSpPr>
                    <a:spLocks/>
                  </p:cNvSpPr>
                  <p:nvPr/>
                </p:nvSpPr>
                <p:spPr bwMode="auto">
                  <a:xfrm>
                    <a:off x="-8321675" y="3716338"/>
                    <a:ext cx="596900" cy="2051050"/>
                  </a:xfrm>
                  <a:custGeom>
                    <a:avLst/>
                    <a:gdLst>
                      <a:gd name="T0" fmla="*/ 268 w 376"/>
                      <a:gd name="T1" fmla="*/ 1292 h 1292"/>
                      <a:gd name="T2" fmla="*/ 108 w 376"/>
                      <a:gd name="T3" fmla="*/ 1292 h 1292"/>
                      <a:gd name="T4" fmla="*/ 108 w 376"/>
                      <a:gd name="T5" fmla="*/ 1292 h 1292"/>
                      <a:gd name="T6" fmla="*/ 86 w 376"/>
                      <a:gd name="T7" fmla="*/ 1290 h 1292"/>
                      <a:gd name="T8" fmla="*/ 66 w 376"/>
                      <a:gd name="T9" fmla="*/ 1284 h 1292"/>
                      <a:gd name="T10" fmla="*/ 46 w 376"/>
                      <a:gd name="T11" fmla="*/ 1274 h 1292"/>
                      <a:gd name="T12" fmla="*/ 30 w 376"/>
                      <a:gd name="T13" fmla="*/ 1262 h 1292"/>
                      <a:gd name="T14" fmla="*/ 18 w 376"/>
                      <a:gd name="T15" fmla="*/ 1246 h 1292"/>
                      <a:gd name="T16" fmla="*/ 8 w 376"/>
                      <a:gd name="T17" fmla="*/ 1226 h 1292"/>
                      <a:gd name="T18" fmla="*/ 2 w 376"/>
                      <a:gd name="T19" fmla="*/ 1206 h 1292"/>
                      <a:gd name="T20" fmla="*/ 0 w 376"/>
                      <a:gd name="T21" fmla="*/ 1184 h 1292"/>
                      <a:gd name="T22" fmla="*/ 0 w 376"/>
                      <a:gd name="T23" fmla="*/ 108 h 1292"/>
                      <a:gd name="T24" fmla="*/ 0 w 376"/>
                      <a:gd name="T25" fmla="*/ 108 h 1292"/>
                      <a:gd name="T26" fmla="*/ 2 w 376"/>
                      <a:gd name="T27" fmla="*/ 86 h 1292"/>
                      <a:gd name="T28" fmla="*/ 8 w 376"/>
                      <a:gd name="T29" fmla="*/ 66 h 1292"/>
                      <a:gd name="T30" fmla="*/ 18 w 376"/>
                      <a:gd name="T31" fmla="*/ 48 h 1292"/>
                      <a:gd name="T32" fmla="*/ 30 w 376"/>
                      <a:gd name="T33" fmla="*/ 32 h 1292"/>
                      <a:gd name="T34" fmla="*/ 46 w 376"/>
                      <a:gd name="T35" fmla="*/ 18 h 1292"/>
                      <a:gd name="T36" fmla="*/ 66 w 376"/>
                      <a:gd name="T37" fmla="*/ 8 h 1292"/>
                      <a:gd name="T38" fmla="*/ 86 w 376"/>
                      <a:gd name="T39" fmla="*/ 2 h 1292"/>
                      <a:gd name="T40" fmla="*/ 108 w 376"/>
                      <a:gd name="T41" fmla="*/ 0 h 1292"/>
                      <a:gd name="T42" fmla="*/ 268 w 376"/>
                      <a:gd name="T43" fmla="*/ 0 h 1292"/>
                      <a:gd name="T44" fmla="*/ 268 w 376"/>
                      <a:gd name="T45" fmla="*/ 0 h 1292"/>
                      <a:gd name="T46" fmla="*/ 290 w 376"/>
                      <a:gd name="T47" fmla="*/ 2 h 1292"/>
                      <a:gd name="T48" fmla="*/ 310 w 376"/>
                      <a:gd name="T49" fmla="*/ 8 h 1292"/>
                      <a:gd name="T50" fmla="*/ 328 w 376"/>
                      <a:gd name="T51" fmla="*/ 18 h 1292"/>
                      <a:gd name="T52" fmla="*/ 344 w 376"/>
                      <a:gd name="T53" fmla="*/ 32 h 1292"/>
                      <a:gd name="T54" fmla="*/ 358 w 376"/>
                      <a:gd name="T55" fmla="*/ 48 h 1292"/>
                      <a:gd name="T56" fmla="*/ 368 w 376"/>
                      <a:gd name="T57" fmla="*/ 66 h 1292"/>
                      <a:gd name="T58" fmla="*/ 374 w 376"/>
                      <a:gd name="T59" fmla="*/ 86 h 1292"/>
                      <a:gd name="T60" fmla="*/ 376 w 376"/>
                      <a:gd name="T61" fmla="*/ 108 h 1292"/>
                      <a:gd name="T62" fmla="*/ 376 w 376"/>
                      <a:gd name="T63" fmla="*/ 1184 h 1292"/>
                      <a:gd name="T64" fmla="*/ 376 w 376"/>
                      <a:gd name="T65" fmla="*/ 1184 h 1292"/>
                      <a:gd name="T66" fmla="*/ 374 w 376"/>
                      <a:gd name="T67" fmla="*/ 1206 h 1292"/>
                      <a:gd name="T68" fmla="*/ 368 w 376"/>
                      <a:gd name="T69" fmla="*/ 1226 h 1292"/>
                      <a:gd name="T70" fmla="*/ 358 w 376"/>
                      <a:gd name="T71" fmla="*/ 1246 h 1292"/>
                      <a:gd name="T72" fmla="*/ 344 w 376"/>
                      <a:gd name="T73" fmla="*/ 1262 h 1292"/>
                      <a:gd name="T74" fmla="*/ 328 w 376"/>
                      <a:gd name="T75" fmla="*/ 1274 h 1292"/>
                      <a:gd name="T76" fmla="*/ 310 w 376"/>
                      <a:gd name="T77" fmla="*/ 1284 h 1292"/>
                      <a:gd name="T78" fmla="*/ 290 w 376"/>
                      <a:gd name="T79" fmla="*/ 1290 h 1292"/>
                      <a:gd name="T80" fmla="*/ 268 w 376"/>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292">
                        <a:moveTo>
                          <a:pt x="268" y="1292"/>
                        </a:moveTo>
                        <a:lnTo>
                          <a:pt x="108" y="1292"/>
                        </a:lnTo>
                        <a:lnTo>
                          <a:pt x="108" y="1292"/>
                        </a:lnTo>
                        <a:lnTo>
                          <a:pt x="86" y="1290"/>
                        </a:lnTo>
                        <a:lnTo>
                          <a:pt x="66" y="1284"/>
                        </a:lnTo>
                        <a:lnTo>
                          <a:pt x="46" y="1274"/>
                        </a:lnTo>
                        <a:lnTo>
                          <a:pt x="30" y="1262"/>
                        </a:lnTo>
                        <a:lnTo>
                          <a:pt x="18" y="1246"/>
                        </a:lnTo>
                        <a:lnTo>
                          <a:pt x="8" y="1226"/>
                        </a:lnTo>
                        <a:lnTo>
                          <a:pt x="2" y="1206"/>
                        </a:lnTo>
                        <a:lnTo>
                          <a:pt x="0" y="1184"/>
                        </a:lnTo>
                        <a:lnTo>
                          <a:pt x="0" y="108"/>
                        </a:lnTo>
                        <a:lnTo>
                          <a:pt x="0" y="108"/>
                        </a:lnTo>
                        <a:lnTo>
                          <a:pt x="2" y="86"/>
                        </a:lnTo>
                        <a:lnTo>
                          <a:pt x="8" y="66"/>
                        </a:lnTo>
                        <a:lnTo>
                          <a:pt x="18" y="48"/>
                        </a:lnTo>
                        <a:lnTo>
                          <a:pt x="30" y="32"/>
                        </a:lnTo>
                        <a:lnTo>
                          <a:pt x="46" y="18"/>
                        </a:lnTo>
                        <a:lnTo>
                          <a:pt x="66" y="8"/>
                        </a:lnTo>
                        <a:lnTo>
                          <a:pt x="86" y="2"/>
                        </a:lnTo>
                        <a:lnTo>
                          <a:pt x="108" y="0"/>
                        </a:lnTo>
                        <a:lnTo>
                          <a:pt x="268" y="0"/>
                        </a:lnTo>
                        <a:lnTo>
                          <a:pt x="268" y="0"/>
                        </a:lnTo>
                        <a:lnTo>
                          <a:pt x="290" y="2"/>
                        </a:lnTo>
                        <a:lnTo>
                          <a:pt x="310" y="8"/>
                        </a:lnTo>
                        <a:lnTo>
                          <a:pt x="328" y="18"/>
                        </a:lnTo>
                        <a:lnTo>
                          <a:pt x="344" y="32"/>
                        </a:lnTo>
                        <a:lnTo>
                          <a:pt x="358" y="48"/>
                        </a:lnTo>
                        <a:lnTo>
                          <a:pt x="368" y="66"/>
                        </a:lnTo>
                        <a:lnTo>
                          <a:pt x="374" y="86"/>
                        </a:lnTo>
                        <a:lnTo>
                          <a:pt x="376" y="108"/>
                        </a:lnTo>
                        <a:lnTo>
                          <a:pt x="376" y="1184"/>
                        </a:lnTo>
                        <a:lnTo>
                          <a:pt x="376" y="1184"/>
                        </a:lnTo>
                        <a:lnTo>
                          <a:pt x="374" y="1206"/>
                        </a:lnTo>
                        <a:lnTo>
                          <a:pt x="368" y="1226"/>
                        </a:lnTo>
                        <a:lnTo>
                          <a:pt x="358" y="1246"/>
                        </a:lnTo>
                        <a:lnTo>
                          <a:pt x="344" y="1262"/>
                        </a:lnTo>
                        <a:lnTo>
                          <a:pt x="328" y="1274"/>
                        </a:lnTo>
                        <a:lnTo>
                          <a:pt x="310" y="1284"/>
                        </a:lnTo>
                        <a:lnTo>
                          <a:pt x="290" y="1290"/>
                        </a:lnTo>
                        <a:lnTo>
                          <a:pt x="268" y="12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0" name="Rectangle 169">
                    <a:extLst>
                      <a:ext uri="{FF2B5EF4-FFF2-40B4-BE49-F238E27FC236}">
                        <a16:creationId xmlns:a16="http://schemas.microsoft.com/office/drawing/2014/main" id="{3ED2B4B8-A03D-412A-96CD-4C9CC1A83F7E}"/>
                      </a:ext>
                    </a:extLst>
                  </p:cNvPr>
                  <p:cNvSpPr>
                    <a:spLocks noChangeArrowheads="1"/>
                  </p:cNvSpPr>
                  <p:nvPr/>
                </p:nvSpPr>
                <p:spPr bwMode="auto">
                  <a:xfrm>
                    <a:off x="-8321675" y="3716338"/>
                    <a:ext cx="596900" cy="28257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1" name="Freeform 436">
                    <a:extLst>
                      <a:ext uri="{FF2B5EF4-FFF2-40B4-BE49-F238E27FC236}">
                        <a16:creationId xmlns:a16="http://schemas.microsoft.com/office/drawing/2014/main" id="{A44B853E-DFC0-485B-99D0-8428323B34ED}"/>
                      </a:ext>
                    </a:extLst>
                  </p:cNvPr>
                  <p:cNvSpPr>
                    <a:spLocks/>
                  </p:cNvSpPr>
                  <p:nvPr/>
                </p:nvSpPr>
                <p:spPr bwMode="auto">
                  <a:xfrm>
                    <a:off x="-11249025" y="3716338"/>
                    <a:ext cx="600075" cy="2051050"/>
                  </a:xfrm>
                  <a:custGeom>
                    <a:avLst/>
                    <a:gdLst>
                      <a:gd name="T0" fmla="*/ 270 w 378"/>
                      <a:gd name="T1" fmla="*/ 1292 h 1292"/>
                      <a:gd name="T2" fmla="*/ 108 w 378"/>
                      <a:gd name="T3" fmla="*/ 1292 h 1292"/>
                      <a:gd name="T4" fmla="*/ 108 w 378"/>
                      <a:gd name="T5" fmla="*/ 1292 h 1292"/>
                      <a:gd name="T6" fmla="*/ 88 w 378"/>
                      <a:gd name="T7" fmla="*/ 1290 h 1292"/>
                      <a:gd name="T8" fmla="*/ 66 w 378"/>
                      <a:gd name="T9" fmla="*/ 1284 h 1292"/>
                      <a:gd name="T10" fmla="*/ 48 w 378"/>
                      <a:gd name="T11" fmla="*/ 1274 h 1292"/>
                      <a:gd name="T12" fmla="*/ 32 w 378"/>
                      <a:gd name="T13" fmla="*/ 1262 h 1292"/>
                      <a:gd name="T14" fmla="*/ 20 w 378"/>
                      <a:gd name="T15" fmla="*/ 1246 h 1292"/>
                      <a:gd name="T16" fmla="*/ 10 w 378"/>
                      <a:gd name="T17" fmla="*/ 1226 h 1292"/>
                      <a:gd name="T18" fmla="*/ 4 w 378"/>
                      <a:gd name="T19" fmla="*/ 1206 h 1292"/>
                      <a:gd name="T20" fmla="*/ 0 w 378"/>
                      <a:gd name="T21" fmla="*/ 1184 h 1292"/>
                      <a:gd name="T22" fmla="*/ 0 w 378"/>
                      <a:gd name="T23" fmla="*/ 108 h 1292"/>
                      <a:gd name="T24" fmla="*/ 0 w 378"/>
                      <a:gd name="T25" fmla="*/ 108 h 1292"/>
                      <a:gd name="T26" fmla="*/ 4 w 378"/>
                      <a:gd name="T27" fmla="*/ 86 h 1292"/>
                      <a:gd name="T28" fmla="*/ 10 w 378"/>
                      <a:gd name="T29" fmla="*/ 66 h 1292"/>
                      <a:gd name="T30" fmla="*/ 20 w 378"/>
                      <a:gd name="T31" fmla="*/ 48 h 1292"/>
                      <a:gd name="T32" fmla="*/ 32 w 378"/>
                      <a:gd name="T33" fmla="*/ 32 h 1292"/>
                      <a:gd name="T34" fmla="*/ 48 w 378"/>
                      <a:gd name="T35" fmla="*/ 18 h 1292"/>
                      <a:gd name="T36" fmla="*/ 66 w 378"/>
                      <a:gd name="T37" fmla="*/ 8 h 1292"/>
                      <a:gd name="T38" fmla="*/ 88 w 378"/>
                      <a:gd name="T39" fmla="*/ 2 h 1292"/>
                      <a:gd name="T40" fmla="*/ 108 w 378"/>
                      <a:gd name="T41" fmla="*/ 0 h 1292"/>
                      <a:gd name="T42" fmla="*/ 270 w 378"/>
                      <a:gd name="T43" fmla="*/ 0 h 1292"/>
                      <a:gd name="T44" fmla="*/ 270 w 378"/>
                      <a:gd name="T45" fmla="*/ 0 h 1292"/>
                      <a:gd name="T46" fmla="*/ 292 w 378"/>
                      <a:gd name="T47" fmla="*/ 2 h 1292"/>
                      <a:gd name="T48" fmla="*/ 312 w 378"/>
                      <a:gd name="T49" fmla="*/ 8 h 1292"/>
                      <a:gd name="T50" fmla="*/ 330 w 378"/>
                      <a:gd name="T51" fmla="*/ 18 h 1292"/>
                      <a:gd name="T52" fmla="*/ 346 w 378"/>
                      <a:gd name="T53" fmla="*/ 32 h 1292"/>
                      <a:gd name="T54" fmla="*/ 360 w 378"/>
                      <a:gd name="T55" fmla="*/ 48 h 1292"/>
                      <a:gd name="T56" fmla="*/ 370 w 378"/>
                      <a:gd name="T57" fmla="*/ 66 h 1292"/>
                      <a:gd name="T58" fmla="*/ 376 w 378"/>
                      <a:gd name="T59" fmla="*/ 86 h 1292"/>
                      <a:gd name="T60" fmla="*/ 378 w 378"/>
                      <a:gd name="T61" fmla="*/ 108 h 1292"/>
                      <a:gd name="T62" fmla="*/ 378 w 378"/>
                      <a:gd name="T63" fmla="*/ 1184 h 1292"/>
                      <a:gd name="T64" fmla="*/ 378 w 378"/>
                      <a:gd name="T65" fmla="*/ 1184 h 1292"/>
                      <a:gd name="T66" fmla="*/ 376 w 378"/>
                      <a:gd name="T67" fmla="*/ 1206 h 1292"/>
                      <a:gd name="T68" fmla="*/ 370 w 378"/>
                      <a:gd name="T69" fmla="*/ 1226 h 1292"/>
                      <a:gd name="T70" fmla="*/ 360 w 378"/>
                      <a:gd name="T71" fmla="*/ 1246 h 1292"/>
                      <a:gd name="T72" fmla="*/ 346 w 378"/>
                      <a:gd name="T73" fmla="*/ 1262 h 1292"/>
                      <a:gd name="T74" fmla="*/ 330 w 378"/>
                      <a:gd name="T75" fmla="*/ 1274 h 1292"/>
                      <a:gd name="T76" fmla="*/ 312 w 378"/>
                      <a:gd name="T77" fmla="*/ 1284 h 1292"/>
                      <a:gd name="T78" fmla="*/ 292 w 378"/>
                      <a:gd name="T79" fmla="*/ 1290 h 1292"/>
                      <a:gd name="T80" fmla="*/ 270 w 378"/>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292">
                        <a:moveTo>
                          <a:pt x="270" y="1292"/>
                        </a:moveTo>
                        <a:lnTo>
                          <a:pt x="108" y="1292"/>
                        </a:lnTo>
                        <a:lnTo>
                          <a:pt x="108" y="1292"/>
                        </a:lnTo>
                        <a:lnTo>
                          <a:pt x="88" y="1290"/>
                        </a:lnTo>
                        <a:lnTo>
                          <a:pt x="66" y="1284"/>
                        </a:lnTo>
                        <a:lnTo>
                          <a:pt x="48" y="1274"/>
                        </a:lnTo>
                        <a:lnTo>
                          <a:pt x="32" y="1262"/>
                        </a:lnTo>
                        <a:lnTo>
                          <a:pt x="20" y="1246"/>
                        </a:lnTo>
                        <a:lnTo>
                          <a:pt x="10" y="1226"/>
                        </a:lnTo>
                        <a:lnTo>
                          <a:pt x="4" y="1206"/>
                        </a:lnTo>
                        <a:lnTo>
                          <a:pt x="0" y="1184"/>
                        </a:lnTo>
                        <a:lnTo>
                          <a:pt x="0" y="108"/>
                        </a:lnTo>
                        <a:lnTo>
                          <a:pt x="0" y="108"/>
                        </a:lnTo>
                        <a:lnTo>
                          <a:pt x="4" y="86"/>
                        </a:lnTo>
                        <a:lnTo>
                          <a:pt x="10" y="66"/>
                        </a:lnTo>
                        <a:lnTo>
                          <a:pt x="20" y="48"/>
                        </a:lnTo>
                        <a:lnTo>
                          <a:pt x="32" y="32"/>
                        </a:lnTo>
                        <a:lnTo>
                          <a:pt x="48" y="18"/>
                        </a:lnTo>
                        <a:lnTo>
                          <a:pt x="66" y="8"/>
                        </a:lnTo>
                        <a:lnTo>
                          <a:pt x="88" y="2"/>
                        </a:lnTo>
                        <a:lnTo>
                          <a:pt x="108" y="0"/>
                        </a:lnTo>
                        <a:lnTo>
                          <a:pt x="270" y="0"/>
                        </a:lnTo>
                        <a:lnTo>
                          <a:pt x="270" y="0"/>
                        </a:lnTo>
                        <a:lnTo>
                          <a:pt x="292" y="2"/>
                        </a:lnTo>
                        <a:lnTo>
                          <a:pt x="312" y="8"/>
                        </a:lnTo>
                        <a:lnTo>
                          <a:pt x="330" y="18"/>
                        </a:lnTo>
                        <a:lnTo>
                          <a:pt x="346" y="32"/>
                        </a:lnTo>
                        <a:lnTo>
                          <a:pt x="360" y="48"/>
                        </a:lnTo>
                        <a:lnTo>
                          <a:pt x="370" y="66"/>
                        </a:lnTo>
                        <a:lnTo>
                          <a:pt x="376" y="86"/>
                        </a:lnTo>
                        <a:lnTo>
                          <a:pt x="378" y="108"/>
                        </a:lnTo>
                        <a:lnTo>
                          <a:pt x="378" y="1184"/>
                        </a:lnTo>
                        <a:lnTo>
                          <a:pt x="378" y="1184"/>
                        </a:lnTo>
                        <a:lnTo>
                          <a:pt x="376" y="1206"/>
                        </a:lnTo>
                        <a:lnTo>
                          <a:pt x="370" y="1226"/>
                        </a:lnTo>
                        <a:lnTo>
                          <a:pt x="360" y="1246"/>
                        </a:lnTo>
                        <a:lnTo>
                          <a:pt x="346" y="1262"/>
                        </a:lnTo>
                        <a:lnTo>
                          <a:pt x="330" y="1274"/>
                        </a:lnTo>
                        <a:lnTo>
                          <a:pt x="312" y="1284"/>
                        </a:lnTo>
                        <a:lnTo>
                          <a:pt x="292" y="1290"/>
                        </a:lnTo>
                        <a:lnTo>
                          <a:pt x="270" y="1292"/>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2" name="Freeform 437">
                    <a:extLst>
                      <a:ext uri="{FF2B5EF4-FFF2-40B4-BE49-F238E27FC236}">
                        <a16:creationId xmlns:a16="http://schemas.microsoft.com/office/drawing/2014/main" id="{4279448B-1702-46E1-BAD1-64ACA3E1616F}"/>
                      </a:ext>
                    </a:extLst>
                  </p:cNvPr>
                  <p:cNvSpPr>
                    <a:spLocks/>
                  </p:cNvSpPr>
                  <p:nvPr/>
                </p:nvSpPr>
                <p:spPr bwMode="auto">
                  <a:xfrm>
                    <a:off x="-11249025" y="3716338"/>
                    <a:ext cx="600075" cy="2051050"/>
                  </a:xfrm>
                  <a:custGeom>
                    <a:avLst/>
                    <a:gdLst>
                      <a:gd name="T0" fmla="*/ 270 w 378"/>
                      <a:gd name="T1" fmla="*/ 1292 h 1292"/>
                      <a:gd name="T2" fmla="*/ 108 w 378"/>
                      <a:gd name="T3" fmla="*/ 1292 h 1292"/>
                      <a:gd name="T4" fmla="*/ 108 w 378"/>
                      <a:gd name="T5" fmla="*/ 1292 h 1292"/>
                      <a:gd name="T6" fmla="*/ 88 w 378"/>
                      <a:gd name="T7" fmla="*/ 1290 h 1292"/>
                      <a:gd name="T8" fmla="*/ 66 w 378"/>
                      <a:gd name="T9" fmla="*/ 1284 h 1292"/>
                      <a:gd name="T10" fmla="*/ 48 w 378"/>
                      <a:gd name="T11" fmla="*/ 1274 h 1292"/>
                      <a:gd name="T12" fmla="*/ 32 w 378"/>
                      <a:gd name="T13" fmla="*/ 1262 h 1292"/>
                      <a:gd name="T14" fmla="*/ 20 w 378"/>
                      <a:gd name="T15" fmla="*/ 1246 h 1292"/>
                      <a:gd name="T16" fmla="*/ 10 w 378"/>
                      <a:gd name="T17" fmla="*/ 1226 h 1292"/>
                      <a:gd name="T18" fmla="*/ 4 w 378"/>
                      <a:gd name="T19" fmla="*/ 1206 h 1292"/>
                      <a:gd name="T20" fmla="*/ 0 w 378"/>
                      <a:gd name="T21" fmla="*/ 1184 h 1292"/>
                      <a:gd name="T22" fmla="*/ 0 w 378"/>
                      <a:gd name="T23" fmla="*/ 108 h 1292"/>
                      <a:gd name="T24" fmla="*/ 0 w 378"/>
                      <a:gd name="T25" fmla="*/ 108 h 1292"/>
                      <a:gd name="T26" fmla="*/ 4 w 378"/>
                      <a:gd name="T27" fmla="*/ 86 h 1292"/>
                      <a:gd name="T28" fmla="*/ 10 w 378"/>
                      <a:gd name="T29" fmla="*/ 66 h 1292"/>
                      <a:gd name="T30" fmla="*/ 20 w 378"/>
                      <a:gd name="T31" fmla="*/ 48 h 1292"/>
                      <a:gd name="T32" fmla="*/ 32 w 378"/>
                      <a:gd name="T33" fmla="*/ 32 h 1292"/>
                      <a:gd name="T34" fmla="*/ 48 w 378"/>
                      <a:gd name="T35" fmla="*/ 18 h 1292"/>
                      <a:gd name="T36" fmla="*/ 66 w 378"/>
                      <a:gd name="T37" fmla="*/ 8 h 1292"/>
                      <a:gd name="T38" fmla="*/ 88 w 378"/>
                      <a:gd name="T39" fmla="*/ 2 h 1292"/>
                      <a:gd name="T40" fmla="*/ 108 w 378"/>
                      <a:gd name="T41" fmla="*/ 0 h 1292"/>
                      <a:gd name="T42" fmla="*/ 270 w 378"/>
                      <a:gd name="T43" fmla="*/ 0 h 1292"/>
                      <a:gd name="T44" fmla="*/ 270 w 378"/>
                      <a:gd name="T45" fmla="*/ 0 h 1292"/>
                      <a:gd name="T46" fmla="*/ 292 w 378"/>
                      <a:gd name="T47" fmla="*/ 2 h 1292"/>
                      <a:gd name="T48" fmla="*/ 312 w 378"/>
                      <a:gd name="T49" fmla="*/ 8 h 1292"/>
                      <a:gd name="T50" fmla="*/ 330 w 378"/>
                      <a:gd name="T51" fmla="*/ 18 h 1292"/>
                      <a:gd name="T52" fmla="*/ 346 w 378"/>
                      <a:gd name="T53" fmla="*/ 32 h 1292"/>
                      <a:gd name="T54" fmla="*/ 360 w 378"/>
                      <a:gd name="T55" fmla="*/ 48 h 1292"/>
                      <a:gd name="T56" fmla="*/ 370 w 378"/>
                      <a:gd name="T57" fmla="*/ 66 h 1292"/>
                      <a:gd name="T58" fmla="*/ 376 w 378"/>
                      <a:gd name="T59" fmla="*/ 86 h 1292"/>
                      <a:gd name="T60" fmla="*/ 378 w 378"/>
                      <a:gd name="T61" fmla="*/ 108 h 1292"/>
                      <a:gd name="T62" fmla="*/ 378 w 378"/>
                      <a:gd name="T63" fmla="*/ 1184 h 1292"/>
                      <a:gd name="T64" fmla="*/ 378 w 378"/>
                      <a:gd name="T65" fmla="*/ 1184 h 1292"/>
                      <a:gd name="T66" fmla="*/ 376 w 378"/>
                      <a:gd name="T67" fmla="*/ 1206 h 1292"/>
                      <a:gd name="T68" fmla="*/ 370 w 378"/>
                      <a:gd name="T69" fmla="*/ 1226 h 1292"/>
                      <a:gd name="T70" fmla="*/ 360 w 378"/>
                      <a:gd name="T71" fmla="*/ 1246 h 1292"/>
                      <a:gd name="T72" fmla="*/ 346 w 378"/>
                      <a:gd name="T73" fmla="*/ 1262 h 1292"/>
                      <a:gd name="T74" fmla="*/ 330 w 378"/>
                      <a:gd name="T75" fmla="*/ 1274 h 1292"/>
                      <a:gd name="T76" fmla="*/ 312 w 378"/>
                      <a:gd name="T77" fmla="*/ 1284 h 1292"/>
                      <a:gd name="T78" fmla="*/ 292 w 378"/>
                      <a:gd name="T79" fmla="*/ 1290 h 1292"/>
                      <a:gd name="T80" fmla="*/ 270 w 378"/>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292">
                        <a:moveTo>
                          <a:pt x="270" y="1292"/>
                        </a:moveTo>
                        <a:lnTo>
                          <a:pt x="108" y="1292"/>
                        </a:lnTo>
                        <a:lnTo>
                          <a:pt x="108" y="1292"/>
                        </a:lnTo>
                        <a:lnTo>
                          <a:pt x="88" y="1290"/>
                        </a:lnTo>
                        <a:lnTo>
                          <a:pt x="66" y="1284"/>
                        </a:lnTo>
                        <a:lnTo>
                          <a:pt x="48" y="1274"/>
                        </a:lnTo>
                        <a:lnTo>
                          <a:pt x="32" y="1262"/>
                        </a:lnTo>
                        <a:lnTo>
                          <a:pt x="20" y="1246"/>
                        </a:lnTo>
                        <a:lnTo>
                          <a:pt x="10" y="1226"/>
                        </a:lnTo>
                        <a:lnTo>
                          <a:pt x="4" y="1206"/>
                        </a:lnTo>
                        <a:lnTo>
                          <a:pt x="0" y="1184"/>
                        </a:lnTo>
                        <a:lnTo>
                          <a:pt x="0" y="108"/>
                        </a:lnTo>
                        <a:lnTo>
                          <a:pt x="0" y="108"/>
                        </a:lnTo>
                        <a:lnTo>
                          <a:pt x="4" y="86"/>
                        </a:lnTo>
                        <a:lnTo>
                          <a:pt x="10" y="66"/>
                        </a:lnTo>
                        <a:lnTo>
                          <a:pt x="20" y="48"/>
                        </a:lnTo>
                        <a:lnTo>
                          <a:pt x="32" y="32"/>
                        </a:lnTo>
                        <a:lnTo>
                          <a:pt x="48" y="18"/>
                        </a:lnTo>
                        <a:lnTo>
                          <a:pt x="66" y="8"/>
                        </a:lnTo>
                        <a:lnTo>
                          <a:pt x="88" y="2"/>
                        </a:lnTo>
                        <a:lnTo>
                          <a:pt x="108" y="0"/>
                        </a:lnTo>
                        <a:lnTo>
                          <a:pt x="270" y="0"/>
                        </a:lnTo>
                        <a:lnTo>
                          <a:pt x="270" y="0"/>
                        </a:lnTo>
                        <a:lnTo>
                          <a:pt x="292" y="2"/>
                        </a:lnTo>
                        <a:lnTo>
                          <a:pt x="312" y="8"/>
                        </a:lnTo>
                        <a:lnTo>
                          <a:pt x="330" y="18"/>
                        </a:lnTo>
                        <a:lnTo>
                          <a:pt x="346" y="32"/>
                        </a:lnTo>
                        <a:lnTo>
                          <a:pt x="360" y="48"/>
                        </a:lnTo>
                        <a:lnTo>
                          <a:pt x="370" y="66"/>
                        </a:lnTo>
                        <a:lnTo>
                          <a:pt x="376" y="86"/>
                        </a:lnTo>
                        <a:lnTo>
                          <a:pt x="378" y="108"/>
                        </a:lnTo>
                        <a:lnTo>
                          <a:pt x="378" y="1184"/>
                        </a:lnTo>
                        <a:lnTo>
                          <a:pt x="378" y="1184"/>
                        </a:lnTo>
                        <a:lnTo>
                          <a:pt x="376" y="1206"/>
                        </a:lnTo>
                        <a:lnTo>
                          <a:pt x="370" y="1226"/>
                        </a:lnTo>
                        <a:lnTo>
                          <a:pt x="360" y="1246"/>
                        </a:lnTo>
                        <a:lnTo>
                          <a:pt x="346" y="1262"/>
                        </a:lnTo>
                        <a:lnTo>
                          <a:pt x="330" y="1274"/>
                        </a:lnTo>
                        <a:lnTo>
                          <a:pt x="312" y="1284"/>
                        </a:lnTo>
                        <a:lnTo>
                          <a:pt x="292" y="1290"/>
                        </a:lnTo>
                        <a:lnTo>
                          <a:pt x="270" y="12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3" name="Rectangle 172">
                    <a:extLst>
                      <a:ext uri="{FF2B5EF4-FFF2-40B4-BE49-F238E27FC236}">
                        <a16:creationId xmlns:a16="http://schemas.microsoft.com/office/drawing/2014/main" id="{A4B9C364-A591-4B65-9C22-294223E9F91C}"/>
                      </a:ext>
                    </a:extLst>
                  </p:cNvPr>
                  <p:cNvSpPr>
                    <a:spLocks noChangeArrowheads="1"/>
                  </p:cNvSpPr>
                  <p:nvPr/>
                </p:nvSpPr>
                <p:spPr bwMode="auto">
                  <a:xfrm>
                    <a:off x="-11249025" y="3716338"/>
                    <a:ext cx="600075" cy="28257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4" name="Freeform 439">
                    <a:extLst>
                      <a:ext uri="{FF2B5EF4-FFF2-40B4-BE49-F238E27FC236}">
                        <a16:creationId xmlns:a16="http://schemas.microsoft.com/office/drawing/2014/main" id="{120ED2A4-0383-4660-845E-7A91F1F66B63}"/>
                      </a:ext>
                    </a:extLst>
                  </p:cNvPr>
                  <p:cNvSpPr>
                    <a:spLocks/>
                  </p:cNvSpPr>
                  <p:nvPr/>
                </p:nvSpPr>
                <p:spPr bwMode="auto">
                  <a:xfrm>
                    <a:off x="-109791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5" name="Freeform 440">
                    <a:extLst>
                      <a:ext uri="{FF2B5EF4-FFF2-40B4-BE49-F238E27FC236}">
                        <a16:creationId xmlns:a16="http://schemas.microsoft.com/office/drawing/2014/main" id="{E510C455-26AD-4319-BA77-479CC437FB2D}"/>
                      </a:ext>
                    </a:extLst>
                  </p:cNvPr>
                  <p:cNvSpPr>
                    <a:spLocks/>
                  </p:cNvSpPr>
                  <p:nvPr/>
                </p:nvSpPr>
                <p:spPr bwMode="auto">
                  <a:xfrm>
                    <a:off x="-109791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6" name="Freeform 441">
                    <a:extLst>
                      <a:ext uri="{FF2B5EF4-FFF2-40B4-BE49-F238E27FC236}">
                        <a16:creationId xmlns:a16="http://schemas.microsoft.com/office/drawing/2014/main" id="{B5AA67E0-F6CA-44CE-A317-DB0B78F8E907}"/>
                      </a:ext>
                    </a:extLst>
                  </p:cNvPr>
                  <p:cNvSpPr>
                    <a:spLocks/>
                  </p:cNvSpPr>
                  <p:nvPr/>
                </p:nvSpPr>
                <p:spPr bwMode="auto">
                  <a:xfrm>
                    <a:off x="-92900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7" name="Freeform 37">
                    <a:extLst>
                      <a:ext uri="{FF2B5EF4-FFF2-40B4-BE49-F238E27FC236}">
                        <a16:creationId xmlns:a16="http://schemas.microsoft.com/office/drawing/2014/main" id="{C2A0DB27-E7D4-4728-84B3-1F7B6615A36D}"/>
                      </a:ext>
                    </a:extLst>
                  </p:cNvPr>
                  <p:cNvSpPr>
                    <a:spLocks/>
                  </p:cNvSpPr>
                  <p:nvPr/>
                </p:nvSpPr>
                <p:spPr bwMode="auto">
                  <a:xfrm>
                    <a:off x="-9290050" y="3424238"/>
                    <a:ext cx="1250950" cy="1250950"/>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8" name="Freeform 38">
                    <a:extLst>
                      <a:ext uri="{FF2B5EF4-FFF2-40B4-BE49-F238E27FC236}">
                        <a16:creationId xmlns:a16="http://schemas.microsoft.com/office/drawing/2014/main" id="{B9ECD0C5-801F-4ECC-989A-1A406902BA24}"/>
                      </a:ext>
                    </a:extLst>
                  </p:cNvPr>
                  <p:cNvSpPr>
                    <a:spLocks/>
                  </p:cNvSpPr>
                  <p:nvPr/>
                </p:nvSpPr>
                <p:spPr bwMode="auto">
                  <a:xfrm>
                    <a:off x="-10995025" y="3662363"/>
                    <a:ext cx="3051175" cy="2457450"/>
                  </a:xfrm>
                  <a:custGeom>
                    <a:avLst/>
                    <a:gdLst>
                      <a:gd name="T0" fmla="*/ 150 w 1922"/>
                      <a:gd name="T1" fmla="*/ 1548 h 1548"/>
                      <a:gd name="T2" fmla="*/ 136 w 1922"/>
                      <a:gd name="T3" fmla="*/ 1546 h 1548"/>
                      <a:gd name="T4" fmla="*/ 106 w 1922"/>
                      <a:gd name="T5" fmla="*/ 1540 h 1548"/>
                      <a:gd name="T6" fmla="*/ 78 w 1922"/>
                      <a:gd name="T7" fmla="*/ 1528 h 1548"/>
                      <a:gd name="T8" fmla="*/ 54 w 1922"/>
                      <a:gd name="T9" fmla="*/ 1512 h 1548"/>
                      <a:gd name="T10" fmla="*/ 34 w 1922"/>
                      <a:gd name="T11" fmla="*/ 1492 h 1548"/>
                      <a:gd name="T12" fmla="*/ 18 w 1922"/>
                      <a:gd name="T13" fmla="*/ 1468 h 1548"/>
                      <a:gd name="T14" fmla="*/ 6 w 1922"/>
                      <a:gd name="T15" fmla="*/ 1440 h 1548"/>
                      <a:gd name="T16" fmla="*/ 0 w 1922"/>
                      <a:gd name="T17" fmla="*/ 1412 h 1548"/>
                      <a:gd name="T18" fmla="*/ 0 w 1922"/>
                      <a:gd name="T19" fmla="*/ 150 h 1548"/>
                      <a:gd name="T20" fmla="*/ 0 w 1922"/>
                      <a:gd name="T21" fmla="*/ 136 h 1548"/>
                      <a:gd name="T22" fmla="*/ 6 w 1922"/>
                      <a:gd name="T23" fmla="*/ 106 h 1548"/>
                      <a:gd name="T24" fmla="*/ 18 w 1922"/>
                      <a:gd name="T25" fmla="*/ 78 h 1548"/>
                      <a:gd name="T26" fmla="*/ 34 w 1922"/>
                      <a:gd name="T27" fmla="*/ 54 h 1548"/>
                      <a:gd name="T28" fmla="*/ 54 w 1922"/>
                      <a:gd name="T29" fmla="*/ 34 h 1548"/>
                      <a:gd name="T30" fmla="*/ 78 w 1922"/>
                      <a:gd name="T31" fmla="*/ 18 h 1548"/>
                      <a:gd name="T32" fmla="*/ 106 w 1922"/>
                      <a:gd name="T33" fmla="*/ 6 h 1548"/>
                      <a:gd name="T34" fmla="*/ 136 w 1922"/>
                      <a:gd name="T35" fmla="*/ 0 h 1548"/>
                      <a:gd name="T36" fmla="*/ 1772 w 1922"/>
                      <a:gd name="T37" fmla="*/ 0 h 1548"/>
                      <a:gd name="T38" fmla="*/ 1786 w 1922"/>
                      <a:gd name="T39" fmla="*/ 0 h 1548"/>
                      <a:gd name="T40" fmla="*/ 1816 w 1922"/>
                      <a:gd name="T41" fmla="*/ 6 h 1548"/>
                      <a:gd name="T42" fmla="*/ 1844 w 1922"/>
                      <a:gd name="T43" fmla="*/ 18 h 1548"/>
                      <a:gd name="T44" fmla="*/ 1868 w 1922"/>
                      <a:gd name="T45" fmla="*/ 34 h 1548"/>
                      <a:gd name="T46" fmla="*/ 1888 w 1922"/>
                      <a:gd name="T47" fmla="*/ 54 h 1548"/>
                      <a:gd name="T48" fmla="*/ 1904 w 1922"/>
                      <a:gd name="T49" fmla="*/ 78 h 1548"/>
                      <a:gd name="T50" fmla="*/ 1916 w 1922"/>
                      <a:gd name="T51" fmla="*/ 106 h 1548"/>
                      <a:gd name="T52" fmla="*/ 1922 w 1922"/>
                      <a:gd name="T53" fmla="*/ 136 h 1548"/>
                      <a:gd name="T54" fmla="*/ 1922 w 1922"/>
                      <a:gd name="T55" fmla="*/ 1396 h 1548"/>
                      <a:gd name="T56" fmla="*/ 1922 w 1922"/>
                      <a:gd name="T57" fmla="*/ 1412 h 1548"/>
                      <a:gd name="T58" fmla="*/ 1916 w 1922"/>
                      <a:gd name="T59" fmla="*/ 1440 h 1548"/>
                      <a:gd name="T60" fmla="*/ 1904 w 1922"/>
                      <a:gd name="T61" fmla="*/ 1468 h 1548"/>
                      <a:gd name="T62" fmla="*/ 1888 w 1922"/>
                      <a:gd name="T63" fmla="*/ 1492 h 1548"/>
                      <a:gd name="T64" fmla="*/ 1868 w 1922"/>
                      <a:gd name="T65" fmla="*/ 1512 h 1548"/>
                      <a:gd name="T66" fmla="*/ 1844 w 1922"/>
                      <a:gd name="T67" fmla="*/ 1528 h 1548"/>
                      <a:gd name="T68" fmla="*/ 1816 w 1922"/>
                      <a:gd name="T69" fmla="*/ 1540 h 1548"/>
                      <a:gd name="T70" fmla="*/ 1786 w 1922"/>
                      <a:gd name="T71" fmla="*/ 1546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2" h="1548">
                        <a:moveTo>
                          <a:pt x="1772" y="1548"/>
                        </a:moveTo>
                        <a:lnTo>
                          <a:pt x="150" y="1548"/>
                        </a:lnTo>
                        <a:lnTo>
                          <a:pt x="150" y="1548"/>
                        </a:lnTo>
                        <a:lnTo>
                          <a:pt x="136" y="1546"/>
                        </a:lnTo>
                        <a:lnTo>
                          <a:pt x="120" y="1544"/>
                        </a:lnTo>
                        <a:lnTo>
                          <a:pt x="106" y="1540"/>
                        </a:lnTo>
                        <a:lnTo>
                          <a:pt x="92" y="1536"/>
                        </a:lnTo>
                        <a:lnTo>
                          <a:pt x="78" y="1528"/>
                        </a:lnTo>
                        <a:lnTo>
                          <a:pt x="66" y="1522"/>
                        </a:lnTo>
                        <a:lnTo>
                          <a:pt x="54" y="1512"/>
                        </a:lnTo>
                        <a:lnTo>
                          <a:pt x="44" y="1502"/>
                        </a:lnTo>
                        <a:lnTo>
                          <a:pt x="34" y="1492"/>
                        </a:lnTo>
                        <a:lnTo>
                          <a:pt x="26" y="1480"/>
                        </a:lnTo>
                        <a:lnTo>
                          <a:pt x="18" y="1468"/>
                        </a:lnTo>
                        <a:lnTo>
                          <a:pt x="12" y="1454"/>
                        </a:lnTo>
                        <a:lnTo>
                          <a:pt x="6" y="1440"/>
                        </a:lnTo>
                        <a:lnTo>
                          <a:pt x="2" y="1426"/>
                        </a:lnTo>
                        <a:lnTo>
                          <a:pt x="0" y="1412"/>
                        </a:lnTo>
                        <a:lnTo>
                          <a:pt x="0" y="1396"/>
                        </a:lnTo>
                        <a:lnTo>
                          <a:pt x="0" y="150"/>
                        </a:lnTo>
                        <a:lnTo>
                          <a:pt x="0" y="150"/>
                        </a:lnTo>
                        <a:lnTo>
                          <a:pt x="0" y="136"/>
                        </a:lnTo>
                        <a:lnTo>
                          <a:pt x="2" y="120"/>
                        </a:lnTo>
                        <a:lnTo>
                          <a:pt x="6" y="106"/>
                        </a:lnTo>
                        <a:lnTo>
                          <a:pt x="12" y="92"/>
                        </a:lnTo>
                        <a:lnTo>
                          <a:pt x="18" y="78"/>
                        </a:lnTo>
                        <a:lnTo>
                          <a:pt x="26" y="66"/>
                        </a:lnTo>
                        <a:lnTo>
                          <a:pt x="34" y="54"/>
                        </a:lnTo>
                        <a:lnTo>
                          <a:pt x="44" y="44"/>
                        </a:lnTo>
                        <a:lnTo>
                          <a:pt x="54" y="34"/>
                        </a:lnTo>
                        <a:lnTo>
                          <a:pt x="66" y="26"/>
                        </a:lnTo>
                        <a:lnTo>
                          <a:pt x="78" y="18"/>
                        </a:lnTo>
                        <a:lnTo>
                          <a:pt x="92" y="12"/>
                        </a:lnTo>
                        <a:lnTo>
                          <a:pt x="106" y="6"/>
                        </a:lnTo>
                        <a:lnTo>
                          <a:pt x="120" y="2"/>
                        </a:lnTo>
                        <a:lnTo>
                          <a:pt x="136" y="0"/>
                        </a:lnTo>
                        <a:lnTo>
                          <a:pt x="150" y="0"/>
                        </a:lnTo>
                        <a:lnTo>
                          <a:pt x="1772" y="0"/>
                        </a:lnTo>
                        <a:lnTo>
                          <a:pt x="1772" y="0"/>
                        </a:lnTo>
                        <a:lnTo>
                          <a:pt x="1786" y="0"/>
                        </a:lnTo>
                        <a:lnTo>
                          <a:pt x="1802" y="2"/>
                        </a:lnTo>
                        <a:lnTo>
                          <a:pt x="1816" y="6"/>
                        </a:lnTo>
                        <a:lnTo>
                          <a:pt x="1830" y="12"/>
                        </a:lnTo>
                        <a:lnTo>
                          <a:pt x="1844" y="18"/>
                        </a:lnTo>
                        <a:lnTo>
                          <a:pt x="1856" y="26"/>
                        </a:lnTo>
                        <a:lnTo>
                          <a:pt x="1868" y="34"/>
                        </a:lnTo>
                        <a:lnTo>
                          <a:pt x="1878" y="44"/>
                        </a:lnTo>
                        <a:lnTo>
                          <a:pt x="1888" y="54"/>
                        </a:lnTo>
                        <a:lnTo>
                          <a:pt x="1896" y="66"/>
                        </a:lnTo>
                        <a:lnTo>
                          <a:pt x="1904" y="78"/>
                        </a:lnTo>
                        <a:lnTo>
                          <a:pt x="1910" y="92"/>
                        </a:lnTo>
                        <a:lnTo>
                          <a:pt x="1916" y="106"/>
                        </a:lnTo>
                        <a:lnTo>
                          <a:pt x="1920" y="120"/>
                        </a:lnTo>
                        <a:lnTo>
                          <a:pt x="1922" y="136"/>
                        </a:lnTo>
                        <a:lnTo>
                          <a:pt x="1922" y="150"/>
                        </a:lnTo>
                        <a:lnTo>
                          <a:pt x="1922" y="1396"/>
                        </a:lnTo>
                        <a:lnTo>
                          <a:pt x="1922" y="1396"/>
                        </a:lnTo>
                        <a:lnTo>
                          <a:pt x="1922" y="1412"/>
                        </a:lnTo>
                        <a:lnTo>
                          <a:pt x="1920" y="1426"/>
                        </a:lnTo>
                        <a:lnTo>
                          <a:pt x="1916" y="1440"/>
                        </a:lnTo>
                        <a:lnTo>
                          <a:pt x="1910" y="1454"/>
                        </a:lnTo>
                        <a:lnTo>
                          <a:pt x="1904" y="1468"/>
                        </a:lnTo>
                        <a:lnTo>
                          <a:pt x="1896" y="1480"/>
                        </a:lnTo>
                        <a:lnTo>
                          <a:pt x="1888" y="1492"/>
                        </a:lnTo>
                        <a:lnTo>
                          <a:pt x="1878" y="1502"/>
                        </a:lnTo>
                        <a:lnTo>
                          <a:pt x="1868" y="1512"/>
                        </a:lnTo>
                        <a:lnTo>
                          <a:pt x="1856" y="1522"/>
                        </a:lnTo>
                        <a:lnTo>
                          <a:pt x="1844" y="1528"/>
                        </a:lnTo>
                        <a:lnTo>
                          <a:pt x="1830" y="1536"/>
                        </a:lnTo>
                        <a:lnTo>
                          <a:pt x="1816" y="1540"/>
                        </a:lnTo>
                        <a:lnTo>
                          <a:pt x="1802" y="1544"/>
                        </a:lnTo>
                        <a:lnTo>
                          <a:pt x="1786" y="1546"/>
                        </a:lnTo>
                        <a:lnTo>
                          <a:pt x="1772" y="1548"/>
                        </a:lnTo>
                        <a:close/>
                      </a:path>
                    </a:pathLst>
                  </a:custGeom>
                  <a:solidFill>
                    <a:srgbClr val="FFFF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79" name="Freeform 39">
                    <a:extLst>
                      <a:ext uri="{FF2B5EF4-FFF2-40B4-BE49-F238E27FC236}">
                        <a16:creationId xmlns:a16="http://schemas.microsoft.com/office/drawing/2014/main" id="{3BEB837A-F38C-45D6-B611-E9087935ACD4}"/>
                      </a:ext>
                    </a:extLst>
                  </p:cNvPr>
                  <p:cNvSpPr>
                    <a:spLocks/>
                  </p:cNvSpPr>
                  <p:nvPr/>
                </p:nvSpPr>
                <p:spPr bwMode="auto">
                  <a:xfrm>
                    <a:off x="-10995025" y="3662363"/>
                    <a:ext cx="3051175" cy="2457450"/>
                  </a:xfrm>
                  <a:custGeom>
                    <a:avLst/>
                    <a:gdLst>
                      <a:gd name="T0" fmla="*/ 150 w 1922"/>
                      <a:gd name="T1" fmla="*/ 1548 h 1548"/>
                      <a:gd name="T2" fmla="*/ 136 w 1922"/>
                      <a:gd name="T3" fmla="*/ 1546 h 1548"/>
                      <a:gd name="T4" fmla="*/ 106 w 1922"/>
                      <a:gd name="T5" fmla="*/ 1540 h 1548"/>
                      <a:gd name="T6" fmla="*/ 78 w 1922"/>
                      <a:gd name="T7" fmla="*/ 1528 h 1548"/>
                      <a:gd name="T8" fmla="*/ 54 w 1922"/>
                      <a:gd name="T9" fmla="*/ 1512 h 1548"/>
                      <a:gd name="T10" fmla="*/ 34 w 1922"/>
                      <a:gd name="T11" fmla="*/ 1492 h 1548"/>
                      <a:gd name="T12" fmla="*/ 18 w 1922"/>
                      <a:gd name="T13" fmla="*/ 1468 h 1548"/>
                      <a:gd name="T14" fmla="*/ 6 w 1922"/>
                      <a:gd name="T15" fmla="*/ 1440 h 1548"/>
                      <a:gd name="T16" fmla="*/ 0 w 1922"/>
                      <a:gd name="T17" fmla="*/ 1412 h 1548"/>
                      <a:gd name="T18" fmla="*/ 0 w 1922"/>
                      <a:gd name="T19" fmla="*/ 150 h 1548"/>
                      <a:gd name="T20" fmla="*/ 0 w 1922"/>
                      <a:gd name="T21" fmla="*/ 136 h 1548"/>
                      <a:gd name="T22" fmla="*/ 6 w 1922"/>
                      <a:gd name="T23" fmla="*/ 106 h 1548"/>
                      <a:gd name="T24" fmla="*/ 18 w 1922"/>
                      <a:gd name="T25" fmla="*/ 78 h 1548"/>
                      <a:gd name="T26" fmla="*/ 34 w 1922"/>
                      <a:gd name="T27" fmla="*/ 54 h 1548"/>
                      <a:gd name="T28" fmla="*/ 54 w 1922"/>
                      <a:gd name="T29" fmla="*/ 34 h 1548"/>
                      <a:gd name="T30" fmla="*/ 78 w 1922"/>
                      <a:gd name="T31" fmla="*/ 18 h 1548"/>
                      <a:gd name="T32" fmla="*/ 106 w 1922"/>
                      <a:gd name="T33" fmla="*/ 6 h 1548"/>
                      <a:gd name="T34" fmla="*/ 136 w 1922"/>
                      <a:gd name="T35" fmla="*/ 0 h 1548"/>
                      <a:gd name="T36" fmla="*/ 1772 w 1922"/>
                      <a:gd name="T37" fmla="*/ 0 h 1548"/>
                      <a:gd name="T38" fmla="*/ 1786 w 1922"/>
                      <a:gd name="T39" fmla="*/ 0 h 1548"/>
                      <a:gd name="T40" fmla="*/ 1816 w 1922"/>
                      <a:gd name="T41" fmla="*/ 6 h 1548"/>
                      <a:gd name="T42" fmla="*/ 1844 w 1922"/>
                      <a:gd name="T43" fmla="*/ 18 h 1548"/>
                      <a:gd name="T44" fmla="*/ 1868 w 1922"/>
                      <a:gd name="T45" fmla="*/ 34 h 1548"/>
                      <a:gd name="T46" fmla="*/ 1888 w 1922"/>
                      <a:gd name="T47" fmla="*/ 54 h 1548"/>
                      <a:gd name="T48" fmla="*/ 1904 w 1922"/>
                      <a:gd name="T49" fmla="*/ 78 h 1548"/>
                      <a:gd name="T50" fmla="*/ 1916 w 1922"/>
                      <a:gd name="T51" fmla="*/ 106 h 1548"/>
                      <a:gd name="T52" fmla="*/ 1922 w 1922"/>
                      <a:gd name="T53" fmla="*/ 136 h 1548"/>
                      <a:gd name="T54" fmla="*/ 1922 w 1922"/>
                      <a:gd name="T55" fmla="*/ 1396 h 1548"/>
                      <a:gd name="T56" fmla="*/ 1922 w 1922"/>
                      <a:gd name="T57" fmla="*/ 1412 h 1548"/>
                      <a:gd name="T58" fmla="*/ 1916 w 1922"/>
                      <a:gd name="T59" fmla="*/ 1440 h 1548"/>
                      <a:gd name="T60" fmla="*/ 1904 w 1922"/>
                      <a:gd name="T61" fmla="*/ 1468 h 1548"/>
                      <a:gd name="T62" fmla="*/ 1888 w 1922"/>
                      <a:gd name="T63" fmla="*/ 1492 h 1548"/>
                      <a:gd name="T64" fmla="*/ 1868 w 1922"/>
                      <a:gd name="T65" fmla="*/ 1512 h 1548"/>
                      <a:gd name="T66" fmla="*/ 1844 w 1922"/>
                      <a:gd name="T67" fmla="*/ 1528 h 1548"/>
                      <a:gd name="T68" fmla="*/ 1816 w 1922"/>
                      <a:gd name="T69" fmla="*/ 1540 h 1548"/>
                      <a:gd name="T70" fmla="*/ 1786 w 1922"/>
                      <a:gd name="T71" fmla="*/ 1546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2" h="1548">
                        <a:moveTo>
                          <a:pt x="1772" y="1548"/>
                        </a:moveTo>
                        <a:lnTo>
                          <a:pt x="150" y="1548"/>
                        </a:lnTo>
                        <a:lnTo>
                          <a:pt x="150" y="1548"/>
                        </a:lnTo>
                        <a:lnTo>
                          <a:pt x="136" y="1546"/>
                        </a:lnTo>
                        <a:lnTo>
                          <a:pt x="120" y="1544"/>
                        </a:lnTo>
                        <a:lnTo>
                          <a:pt x="106" y="1540"/>
                        </a:lnTo>
                        <a:lnTo>
                          <a:pt x="92" y="1536"/>
                        </a:lnTo>
                        <a:lnTo>
                          <a:pt x="78" y="1528"/>
                        </a:lnTo>
                        <a:lnTo>
                          <a:pt x="66" y="1522"/>
                        </a:lnTo>
                        <a:lnTo>
                          <a:pt x="54" y="1512"/>
                        </a:lnTo>
                        <a:lnTo>
                          <a:pt x="44" y="1502"/>
                        </a:lnTo>
                        <a:lnTo>
                          <a:pt x="34" y="1492"/>
                        </a:lnTo>
                        <a:lnTo>
                          <a:pt x="26" y="1480"/>
                        </a:lnTo>
                        <a:lnTo>
                          <a:pt x="18" y="1468"/>
                        </a:lnTo>
                        <a:lnTo>
                          <a:pt x="12" y="1454"/>
                        </a:lnTo>
                        <a:lnTo>
                          <a:pt x="6" y="1440"/>
                        </a:lnTo>
                        <a:lnTo>
                          <a:pt x="2" y="1426"/>
                        </a:lnTo>
                        <a:lnTo>
                          <a:pt x="0" y="1412"/>
                        </a:lnTo>
                        <a:lnTo>
                          <a:pt x="0" y="1396"/>
                        </a:lnTo>
                        <a:lnTo>
                          <a:pt x="0" y="150"/>
                        </a:lnTo>
                        <a:lnTo>
                          <a:pt x="0" y="150"/>
                        </a:lnTo>
                        <a:lnTo>
                          <a:pt x="0" y="136"/>
                        </a:lnTo>
                        <a:lnTo>
                          <a:pt x="2" y="120"/>
                        </a:lnTo>
                        <a:lnTo>
                          <a:pt x="6" y="106"/>
                        </a:lnTo>
                        <a:lnTo>
                          <a:pt x="12" y="92"/>
                        </a:lnTo>
                        <a:lnTo>
                          <a:pt x="18" y="78"/>
                        </a:lnTo>
                        <a:lnTo>
                          <a:pt x="26" y="66"/>
                        </a:lnTo>
                        <a:lnTo>
                          <a:pt x="34" y="54"/>
                        </a:lnTo>
                        <a:lnTo>
                          <a:pt x="44" y="44"/>
                        </a:lnTo>
                        <a:lnTo>
                          <a:pt x="54" y="34"/>
                        </a:lnTo>
                        <a:lnTo>
                          <a:pt x="66" y="26"/>
                        </a:lnTo>
                        <a:lnTo>
                          <a:pt x="78" y="18"/>
                        </a:lnTo>
                        <a:lnTo>
                          <a:pt x="92" y="12"/>
                        </a:lnTo>
                        <a:lnTo>
                          <a:pt x="106" y="6"/>
                        </a:lnTo>
                        <a:lnTo>
                          <a:pt x="120" y="2"/>
                        </a:lnTo>
                        <a:lnTo>
                          <a:pt x="136" y="0"/>
                        </a:lnTo>
                        <a:lnTo>
                          <a:pt x="150" y="0"/>
                        </a:lnTo>
                        <a:lnTo>
                          <a:pt x="1772" y="0"/>
                        </a:lnTo>
                        <a:lnTo>
                          <a:pt x="1772" y="0"/>
                        </a:lnTo>
                        <a:lnTo>
                          <a:pt x="1786" y="0"/>
                        </a:lnTo>
                        <a:lnTo>
                          <a:pt x="1802" y="2"/>
                        </a:lnTo>
                        <a:lnTo>
                          <a:pt x="1816" y="6"/>
                        </a:lnTo>
                        <a:lnTo>
                          <a:pt x="1830" y="12"/>
                        </a:lnTo>
                        <a:lnTo>
                          <a:pt x="1844" y="18"/>
                        </a:lnTo>
                        <a:lnTo>
                          <a:pt x="1856" y="26"/>
                        </a:lnTo>
                        <a:lnTo>
                          <a:pt x="1868" y="34"/>
                        </a:lnTo>
                        <a:lnTo>
                          <a:pt x="1878" y="44"/>
                        </a:lnTo>
                        <a:lnTo>
                          <a:pt x="1888" y="54"/>
                        </a:lnTo>
                        <a:lnTo>
                          <a:pt x="1896" y="66"/>
                        </a:lnTo>
                        <a:lnTo>
                          <a:pt x="1904" y="78"/>
                        </a:lnTo>
                        <a:lnTo>
                          <a:pt x="1910" y="92"/>
                        </a:lnTo>
                        <a:lnTo>
                          <a:pt x="1916" y="106"/>
                        </a:lnTo>
                        <a:lnTo>
                          <a:pt x="1920" y="120"/>
                        </a:lnTo>
                        <a:lnTo>
                          <a:pt x="1922" y="136"/>
                        </a:lnTo>
                        <a:lnTo>
                          <a:pt x="1922" y="150"/>
                        </a:lnTo>
                        <a:lnTo>
                          <a:pt x="1922" y="1396"/>
                        </a:lnTo>
                        <a:lnTo>
                          <a:pt x="1922" y="1396"/>
                        </a:lnTo>
                        <a:lnTo>
                          <a:pt x="1922" y="1412"/>
                        </a:lnTo>
                        <a:lnTo>
                          <a:pt x="1920" y="1426"/>
                        </a:lnTo>
                        <a:lnTo>
                          <a:pt x="1916" y="1440"/>
                        </a:lnTo>
                        <a:lnTo>
                          <a:pt x="1910" y="1454"/>
                        </a:lnTo>
                        <a:lnTo>
                          <a:pt x="1904" y="1468"/>
                        </a:lnTo>
                        <a:lnTo>
                          <a:pt x="1896" y="1480"/>
                        </a:lnTo>
                        <a:lnTo>
                          <a:pt x="1888" y="1492"/>
                        </a:lnTo>
                        <a:lnTo>
                          <a:pt x="1878" y="1502"/>
                        </a:lnTo>
                        <a:lnTo>
                          <a:pt x="1868" y="1512"/>
                        </a:lnTo>
                        <a:lnTo>
                          <a:pt x="1856" y="1522"/>
                        </a:lnTo>
                        <a:lnTo>
                          <a:pt x="1844" y="1528"/>
                        </a:lnTo>
                        <a:lnTo>
                          <a:pt x="1830" y="1536"/>
                        </a:lnTo>
                        <a:lnTo>
                          <a:pt x="1816" y="1540"/>
                        </a:lnTo>
                        <a:lnTo>
                          <a:pt x="1802" y="1544"/>
                        </a:lnTo>
                        <a:lnTo>
                          <a:pt x="1786" y="1546"/>
                        </a:lnTo>
                        <a:lnTo>
                          <a:pt x="1772" y="15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80" name="Freeform 40">
                    <a:extLst>
                      <a:ext uri="{FF2B5EF4-FFF2-40B4-BE49-F238E27FC236}">
                        <a16:creationId xmlns:a16="http://schemas.microsoft.com/office/drawing/2014/main" id="{69B41F7E-77DC-41D9-8ECC-3512FA9E585F}"/>
                      </a:ext>
                    </a:extLst>
                  </p:cNvPr>
                  <p:cNvSpPr>
                    <a:spLocks/>
                  </p:cNvSpPr>
                  <p:nvPr/>
                </p:nvSpPr>
                <p:spPr bwMode="auto">
                  <a:xfrm>
                    <a:off x="-9617075" y="4741863"/>
                    <a:ext cx="295275" cy="298450"/>
                  </a:xfrm>
                  <a:custGeom>
                    <a:avLst/>
                    <a:gdLst>
                      <a:gd name="T0" fmla="*/ 186 w 186"/>
                      <a:gd name="T1" fmla="*/ 94 h 188"/>
                      <a:gd name="T2" fmla="*/ 186 w 186"/>
                      <a:gd name="T3" fmla="*/ 94 h 188"/>
                      <a:gd name="T4" fmla="*/ 184 w 186"/>
                      <a:gd name="T5" fmla="*/ 112 h 188"/>
                      <a:gd name="T6" fmla="*/ 180 w 186"/>
                      <a:gd name="T7" fmla="*/ 130 h 188"/>
                      <a:gd name="T8" fmla="*/ 170 w 186"/>
                      <a:gd name="T9" fmla="*/ 146 h 188"/>
                      <a:gd name="T10" fmla="*/ 160 w 186"/>
                      <a:gd name="T11" fmla="*/ 160 h 188"/>
                      <a:gd name="T12" fmla="*/ 146 w 186"/>
                      <a:gd name="T13" fmla="*/ 172 h 188"/>
                      <a:gd name="T14" fmla="*/ 130 w 186"/>
                      <a:gd name="T15" fmla="*/ 180 h 188"/>
                      <a:gd name="T16" fmla="*/ 112 w 186"/>
                      <a:gd name="T17" fmla="*/ 186 h 188"/>
                      <a:gd name="T18" fmla="*/ 92 w 186"/>
                      <a:gd name="T19" fmla="*/ 188 h 188"/>
                      <a:gd name="T20" fmla="*/ 92 w 186"/>
                      <a:gd name="T21" fmla="*/ 188 h 188"/>
                      <a:gd name="T22" fmla="*/ 74 w 186"/>
                      <a:gd name="T23" fmla="*/ 186 h 188"/>
                      <a:gd name="T24" fmla="*/ 56 w 186"/>
                      <a:gd name="T25" fmla="*/ 180 h 188"/>
                      <a:gd name="T26" fmla="*/ 40 w 186"/>
                      <a:gd name="T27" fmla="*/ 172 h 188"/>
                      <a:gd name="T28" fmla="*/ 26 w 186"/>
                      <a:gd name="T29" fmla="*/ 160 h 188"/>
                      <a:gd name="T30" fmla="*/ 16 w 186"/>
                      <a:gd name="T31" fmla="*/ 146 h 188"/>
                      <a:gd name="T32" fmla="*/ 6 w 186"/>
                      <a:gd name="T33" fmla="*/ 130 h 188"/>
                      <a:gd name="T34" fmla="*/ 2 w 186"/>
                      <a:gd name="T35" fmla="*/ 112 h 188"/>
                      <a:gd name="T36" fmla="*/ 0 w 186"/>
                      <a:gd name="T37" fmla="*/ 94 h 188"/>
                      <a:gd name="T38" fmla="*/ 0 w 186"/>
                      <a:gd name="T39" fmla="*/ 94 h 188"/>
                      <a:gd name="T40" fmla="*/ 2 w 186"/>
                      <a:gd name="T41" fmla="*/ 74 h 188"/>
                      <a:gd name="T42" fmla="*/ 6 w 186"/>
                      <a:gd name="T43" fmla="*/ 56 h 188"/>
                      <a:gd name="T44" fmla="*/ 16 w 186"/>
                      <a:gd name="T45" fmla="*/ 40 h 188"/>
                      <a:gd name="T46" fmla="*/ 26 w 186"/>
                      <a:gd name="T47" fmla="*/ 28 h 188"/>
                      <a:gd name="T48" fmla="*/ 40 w 186"/>
                      <a:gd name="T49" fmla="*/ 16 h 188"/>
                      <a:gd name="T50" fmla="*/ 56 w 186"/>
                      <a:gd name="T51" fmla="*/ 6 h 188"/>
                      <a:gd name="T52" fmla="*/ 74 w 186"/>
                      <a:gd name="T53" fmla="*/ 2 h 188"/>
                      <a:gd name="T54" fmla="*/ 92 w 186"/>
                      <a:gd name="T55" fmla="*/ 0 h 188"/>
                      <a:gd name="T56" fmla="*/ 92 w 186"/>
                      <a:gd name="T57" fmla="*/ 0 h 188"/>
                      <a:gd name="T58" fmla="*/ 112 w 186"/>
                      <a:gd name="T59" fmla="*/ 2 h 188"/>
                      <a:gd name="T60" fmla="*/ 130 w 186"/>
                      <a:gd name="T61" fmla="*/ 6 h 188"/>
                      <a:gd name="T62" fmla="*/ 146 w 186"/>
                      <a:gd name="T63" fmla="*/ 16 h 188"/>
                      <a:gd name="T64" fmla="*/ 160 w 186"/>
                      <a:gd name="T65" fmla="*/ 28 h 188"/>
                      <a:gd name="T66" fmla="*/ 170 w 186"/>
                      <a:gd name="T67" fmla="*/ 40 h 188"/>
                      <a:gd name="T68" fmla="*/ 180 w 186"/>
                      <a:gd name="T69" fmla="*/ 56 h 188"/>
                      <a:gd name="T70" fmla="*/ 184 w 186"/>
                      <a:gd name="T71" fmla="*/ 74 h 188"/>
                      <a:gd name="T72" fmla="*/ 186 w 186"/>
                      <a:gd name="T73"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8">
                        <a:moveTo>
                          <a:pt x="186" y="94"/>
                        </a:moveTo>
                        <a:lnTo>
                          <a:pt x="186" y="94"/>
                        </a:lnTo>
                        <a:lnTo>
                          <a:pt x="184" y="112"/>
                        </a:lnTo>
                        <a:lnTo>
                          <a:pt x="180" y="130"/>
                        </a:lnTo>
                        <a:lnTo>
                          <a:pt x="170" y="146"/>
                        </a:lnTo>
                        <a:lnTo>
                          <a:pt x="160" y="160"/>
                        </a:lnTo>
                        <a:lnTo>
                          <a:pt x="146" y="172"/>
                        </a:lnTo>
                        <a:lnTo>
                          <a:pt x="130" y="180"/>
                        </a:lnTo>
                        <a:lnTo>
                          <a:pt x="112" y="186"/>
                        </a:lnTo>
                        <a:lnTo>
                          <a:pt x="92" y="188"/>
                        </a:lnTo>
                        <a:lnTo>
                          <a:pt x="92" y="188"/>
                        </a:lnTo>
                        <a:lnTo>
                          <a:pt x="74" y="186"/>
                        </a:lnTo>
                        <a:lnTo>
                          <a:pt x="56" y="180"/>
                        </a:lnTo>
                        <a:lnTo>
                          <a:pt x="40" y="172"/>
                        </a:lnTo>
                        <a:lnTo>
                          <a:pt x="26" y="160"/>
                        </a:lnTo>
                        <a:lnTo>
                          <a:pt x="16" y="146"/>
                        </a:lnTo>
                        <a:lnTo>
                          <a:pt x="6" y="130"/>
                        </a:lnTo>
                        <a:lnTo>
                          <a:pt x="2" y="112"/>
                        </a:lnTo>
                        <a:lnTo>
                          <a:pt x="0" y="94"/>
                        </a:lnTo>
                        <a:lnTo>
                          <a:pt x="0" y="94"/>
                        </a:lnTo>
                        <a:lnTo>
                          <a:pt x="2" y="74"/>
                        </a:lnTo>
                        <a:lnTo>
                          <a:pt x="6" y="56"/>
                        </a:lnTo>
                        <a:lnTo>
                          <a:pt x="16" y="40"/>
                        </a:lnTo>
                        <a:lnTo>
                          <a:pt x="26" y="28"/>
                        </a:lnTo>
                        <a:lnTo>
                          <a:pt x="40" y="16"/>
                        </a:lnTo>
                        <a:lnTo>
                          <a:pt x="56" y="6"/>
                        </a:lnTo>
                        <a:lnTo>
                          <a:pt x="74" y="2"/>
                        </a:lnTo>
                        <a:lnTo>
                          <a:pt x="92" y="0"/>
                        </a:lnTo>
                        <a:lnTo>
                          <a:pt x="92" y="0"/>
                        </a:lnTo>
                        <a:lnTo>
                          <a:pt x="112" y="2"/>
                        </a:lnTo>
                        <a:lnTo>
                          <a:pt x="130" y="6"/>
                        </a:lnTo>
                        <a:lnTo>
                          <a:pt x="146" y="16"/>
                        </a:lnTo>
                        <a:lnTo>
                          <a:pt x="160" y="28"/>
                        </a:lnTo>
                        <a:lnTo>
                          <a:pt x="170" y="40"/>
                        </a:lnTo>
                        <a:lnTo>
                          <a:pt x="180" y="56"/>
                        </a:lnTo>
                        <a:lnTo>
                          <a:pt x="184" y="74"/>
                        </a:lnTo>
                        <a:lnTo>
                          <a:pt x="186" y="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grpSp>
          </p:grpSp>
          <p:sp>
            <p:nvSpPr>
              <p:cNvPr id="244" name="TextBox 243">
                <a:extLst>
                  <a:ext uri="{FF2B5EF4-FFF2-40B4-BE49-F238E27FC236}">
                    <a16:creationId xmlns:a16="http://schemas.microsoft.com/office/drawing/2014/main" id="{4C44D851-DA63-42E7-8030-9769B9612BAB}"/>
                  </a:ext>
                </a:extLst>
              </p:cNvPr>
              <p:cNvSpPr txBox="1"/>
              <p:nvPr/>
            </p:nvSpPr>
            <p:spPr>
              <a:xfrm>
                <a:off x="5932495" y="4681900"/>
                <a:ext cx="1554710" cy="575938"/>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Home/</a:t>
                </a:r>
                <a:br>
                  <a:rPr lang="en-US" sz="1333" kern="0" dirty="0">
                    <a:solidFill>
                      <a:srgbClr val="FFFFFF"/>
                    </a:solidFill>
                    <a:latin typeface="+mj-lt"/>
                    <a:ea typeface="ＭＳ Ｐゴシック" charset="0"/>
                    <a:cs typeface="Arial"/>
                    <a:sym typeface="Arial"/>
                  </a:rPr>
                </a:br>
                <a:r>
                  <a:rPr lang="en-US" sz="1333" kern="0" dirty="0">
                    <a:solidFill>
                      <a:srgbClr val="FFFFFF"/>
                    </a:solidFill>
                    <a:latin typeface="+mj-lt"/>
                    <a:ea typeface="ＭＳ Ｐゴシック" charset="0"/>
                    <a:cs typeface="Arial"/>
                    <a:sym typeface="Arial"/>
                  </a:rPr>
                  <a:t>Remote Office</a:t>
                </a:r>
              </a:p>
            </p:txBody>
          </p:sp>
        </p:grpSp>
        <p:grpSp>
          <p:nvGrpSpPr>
            <p:cNvPr id="11" name="Group 10">
              <a:extLst>
                <a:ext uri="{FF2B5EF4-FFF2-40B4-BE49-F238E27FC236}">
                  <a16:creationId xmlns:a16="http://schemas.microsoft.com/office/drawing/2014/main" id="{E5F6C66B-808D-9D49-9A9D-586F0F5AAAAB}"/>
                </a:ext>
              </a:extLst>
            </p:cNvPr>
            <p:cNvGrpSpPr/>
            <p:nvPr/>
          </p:nvGrpSpPr>
          <p:grpSpPr>
            <a:xfrm>
              <a:off x="8550285" y="3679774"/>
              <a:ext cx="2782393" cy="645261"/>
              <a:chOff x="8580453" y="4326512"/>
              <a:chExt cx="2782393" cy="645261"/>
            </a:xfrm>
            <a:solidFill>
              <a:schemeClr val="bg1"/>
            </a:solidFill>
          </p:grpSpPr>
          <p:grpSp>
            <p:nvGrpSpPr>
              <p:cNvPr id="10" name="Group 9">
                <a:extLst>
                  <a:ext uri="{FF2B5EF4-FFF2-40B4-BE49-F238E27FC236}">
                    <a16:creationId xmlns:a16="http://schemas.microsoft.com/office/drawing/2014/main" id="{C7A1D244-04D4-7346-9FFA-4E2B0F36AE8A}"/>
                  </a:ext>
                </a:extLst>
              </p:cNvPr>
              <p:cNvGrpSpPr/>
              <p:nvPr/>
            </p:nvGrpSpPr>
            <p:grpSpPr>
              <a:xfrm>
                <a:off x="8580453" y="4326512"/>
                <a:ext cx="2782393" cy="645261"/>
                <a:chOff x="8103321" y="4482098"/>
                <a:chExt cx="2782393" cy="645261"/>
              </a:xfrm>
              <a:grpFill/>
            </p:grpSpPr>
            <p:sp>
              <p:nvSpPr>
                <p:cNvPr id="116" name="Rounded Rectangle 795">
                  <a:extLst>
                    <a:ext uri="{FF2B5EF4-FFF2-40B4-BE49-F238E27FC236}">
                      <a16:creationId xmlns:a16="http://schemas.microsoft.com/office/drawing/2014/main" id="{F6B2B642-1A2B-1547-8124-8D8547D5A14A}"/>
                    </a:ext>
                  </a:extLst>
                </p:cNvPr>
                <p:cNvSpPr/>
                <p:nvPr/>
              </p:nvSpPr>
              <p:spPr>
                <a:xfrm>
                  <a:off x="8103321" y="4482098"/>
                  <a:ext cx="2782393" cy="645261"/>
                </a:xfrm>
                <a:prstGeom prst="roundRect">
                  <a:avLst>
                    <a:gd name="adj" fmla="val 50000"/>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812720" fontAlgn="base">
                    <a:spcBef>
                      <a:spcPct val="0"/>
                    </a:spcBef>
                    <a:spcAft>
                      <a:spcPct val="0"/>
                    </a:spcAft>
                    <a:buClr>
                      <a:srgbClr val="000000"/>
                    </a:buClr>
                  </a:pPr>
                  <a:endParaRPr lang="en-US" sz="1200" kern="0" dirty="0">
                    <a:solidFill>
                      <a:srgbClr val="FFFFFF"/>
                    </a:solidFill>
                    <a:latin typeface="+mj-lt"/>
                    <a:sym typeface="Arial"/>
                  </a:endParaRPr>
                </a:p>
              </p:txBody>
            </p:sp>
            <p:sp>
              <p:nvSpPr>
                <p:cNvPr id="117" name="Rectangle 116">
                  <a:extLst>
                    <a:ext uri="{FF2B5EF4-FFF2-40B4-BE49-F238E27FC236}">
                      <a16:creationId xmlns:a16="http://schemas.microsoft.com/office/drawing/2014/main" id="{49311FFE-97BF-E14E-9AB6-9A6109A99F6A}"/>
                    </a:ext>
                  </a:extLst>
                </p:cNvPr>
                <p:cNvSpPr/>
                <p:nvPr/>
              </p:nvSpPr>
              <p:spPr>
                <a:xfrm>
                  <a:off x="9629035" y="4487331"/>
                  <a:ext cx="1172376" cy="634870"/>
                </a:xfrm>
                <a:prstGeom prst="rect">
                  <a:avLst/>
                </a:prstGeom>
                <a:noFill/>
              </p:spPr>
              <p:txBody>
                <a:bodyPr wrap="square" anchor="ctr">
                  <a:spAutoFit/>
                </a:bodyPr>
                <a:lstStyle/>
                <a:p>
                  <a:pPr algn="ctr" defTabSz="812720" fontAlgn="base">
                    <a:spcBef>
                      <a:spcPct val="0"/>
                    </a:spcBef>
                    <a:spcAft>
                      <a:spcPts val="1600"/>
                    </a:spcAft>
                    <a:buClr>
                      <a:srgbClr val="000000"/>
                    </a:buClr>
                  </a:pPr>
                  <a:r>
                    <a:rPr lang="en-US" sz="1000" kern="0" dirty="0">
                      <a:solidFill>
                        <a:srgbClr val="FFFFFF"/>
                      </a:solidFill>
                      <a:latin typeface="+mj-lt"/>
                      <a:ea typeface="ＭＳ Ｐゴシック" charset="0"/>
                      <a:cs typeface="Arial"/>
                      <a:sym typeface="Arial"/>
                    </a:rPr>
                    <a:t>Shared global threat intelligence</a:t>
                  </a:r>
                </a:p>
              </p:txBody>
            </p:sp>
            <p:grpSp>
              <p:nvGrpSpPr>
                <p:cNvPr id="119" name="Group 58">
                  <a:extLst>
                    <a:ext uri="{FF2B5EF4-FFF2-40B4-BE49-F238E27FC236}">
                      <a16:creationId xmlns:a16="http://schemas.microsoft.com/office/drawing/2014/main" id="{DFCB9B46-B368-1F4F-8AC3-D9C3922BA8CE}"/>
                    </a:ext>
                  </a:extLst>
                </p:cNvPr>
                <p:cNvGrpSpPr>
                  <a:grpSpLocks noChangeAspect="1"/>
                </p:cNvGrpSpPr>
                <p:nvPr/>
              </p:nvGrpSpPr>
              <p:grpSpPr bwMode="auto">
                <a:xfrm>
                  <a:off x="8805925" y="4720768"/>
                  <a:ext cx="852475" cy="198940"/>
                  <a:chOff x="0" y="2898"/>
                  <a:chExt cx="3153" cy="736"/>
                </a:xfrm>
                <a:grpFill/>
                <a:effectLst/>
              </p:grpSpPr>
              <p:sp>
                <p:nvSpPr>
                  <p:cNvPr id="120" name="Freeform 59">
                    <a:extLst>
                      <a:ext uri="{FF2B5EF4-FFF2-40B4-BE49-F238E27FC236}">
                        <a16:creationId xmlns:a16="http://schemas.microsoft.com/office/drawing/2014/main" id="{96BFEF6B-3630-E944-8561-5B9A62532274}"/>
                      </a:ext>
                    </a:extLst>
                  </p:cNvPr>
                  <p:cNvSpPr>
                    <a:spLocks/>
                  </p:cNvSpPr>
                  <p:nvPr/>
                </p:nvSpPr>
                <p:spPr bwMode="auto">
                  <a:xfrm>
                    <a:off x="2569" y="2904"/>
                    <a:ext cx="584" cy="728"/>
                  </a:xfrm>
                  <a:custGeom>
                    <a:avLst/>
                    <a:gdLst>
                      <a:gd name="T0" fmla="*/ 1282 w 1291"/>
                      <a:gd name="T1" fmla="*/ 3 h 1605"/>
                      <a:gd name="T2" fmla="*/ 1156 w 1291"/>
                      <a:gd name="T3" fmla="*/ 171 h 1605"/>
                      <a:gd name="T4" fmla="*/ 504 w 1291"/>
                      <a:gd name="T5" fmla="*/ 171 h 1605"/>
                      <a:gd name="T6" fmla="*/ 351 w 1291"/>
                      <a:gd name="T7" fmla="*/ 302 h 1605"/>
                      <a:gd name="T8" fmla="*/ 331 w 1291"/>
                      <a:gd name="T9" fmla="*/ 589 h 1605"/>
                      <a:gd name="T10" fmla="*/ 431 w 1291"/>
                      <a:gd name="T11" fmla="*/ 689 h 1605"/>
                      <a:gd name="T12" fmla="*/ 1006 w 1291"/>
                      <a:gd name="T13" fmla="*/ 691 h 1605"/>
                      <a:gd name="T14" fmla="*/ 1289 w 1291"/>
                      <a:gd name="T15" fmla="*/ 966 h 1605"/>
                      <a:gd name="T16" fmla="*/ 1291 w 1291"/>
                      <a:gd name="T17" fmla="*/ 1312 h 1605"/>
                      <a:gd name="T18" fmla="*/ 992 w 1291"/>
                      <a:gd name="T19" fmla="*/ 1605 h 1605"/>
                      <a:gd name="T20" fmla="*/ 0 w 1291"/>
                      <a:gd name="T21" fmla="*/ 1605 h 1605"/>
                      <a:gd name="T22" fmla="*/ 203 w 1291"/>
                      <a:gd name="T23" fmla="*/ 1391 h 1605"/>
                      <a:gd name="T24" fmla="*/ 970 w 1291"/>
                      <a:gd name="T25" fmla="*/ 1390 h 1605"/>
                      <a:gd name="T26" fmla="*/ 1086 w 1291"/>
                      <a:gd name="T27" fmla="*/ 1262 h 1605"/>
                      <a:gd name="T28" fmla="*/ 1084 w 1291"/>
                      <a:gd name="T29" fmla="*/ 984 h 1605"/>
                      <a:gd name="T30" fmla="*/ 975 w 1291"/>
                      <a:gd name="T31" fmla="*/ 884 h 1605"/>
                      <a:gd name="T32" fmla="*/ 412 w 1291"/>
                      <a:gd name="T33" fmla="*/ 884 h 1605"/>
                      <a:gd name="T34" fmla="*/ 133 w 1291"/>
                      <a:gd name="T35" fmla="*/ 599 h 1605"/>
                      <a:gd name="T36" fmla="*/ 152 w 1291"/>
                      <a:gd name="T37" fmla="*/ 251 h 1605"/>
                      <a:gd name="T38" fmla="*/ 470 w 1291"/>
                      <a:gd name="T39" fmla="*/ 0 h 1605"/>
                      <a:gd name="T40" fmla="*/ 1282 w 1291"/>
                      <a:gd name="T41"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1" h="1605">
                        <a:moveTo>
                          <a:pt x="1282" y="3"/>
                        </a:moveTo>
                        <a:cubicBezTo>
                          <a:pt x="1282" y="3"/>
                          <a:pt x="1282" y="112"/>
                          <a:pt x="1156" y="171"/>
                        </a:cubicBezTo>
                        <a:cubicBezTo>
                          <a:pt x="1156" y="171"/>
                          <a:pt x="638" y="171"/>
                          <a:pt x="504" y="171"/>
                        </a:cubicBezTo>
                        <a:cubicBezTo>
                          <a:pt x="352" y="171"/>
                          <a:pt x="351" y="302"/>
                          <a:pt x="351" y="302"/>
                        </a:cubicBezTo>
                        <a:cubicBezTo>
                          <a:pt x="331" y="589"/>
                          <a:pt x="331" y="589"/>
                          <a:pt x="331" y="589"/>
                        </a:cubicBezTo>
                        <a:cubicBezTo>
                          <a:pt x="331" y="589"/>
                          <a:pt x="336" y="689"/>
                          <a:pt x="431" y="689"/>
                        </a:cubicBezTo>
                        <a:cubicBezTo>
                          <a:pt x="431" y="689"/>
                          <a:pt x="930" y="691"/>
                          <a:pt x="1006" y="691"/>
                        </a:cubicBezTo>
                        <a:cubicBezTo>
                          <a:pt x="1083" y="691"/>
                          <a:pt x="1289" y="747"/>
                          <a:pt x="1289" y="966"/>
                        </a:cubicBezTo>
                        <a:cubicBezTo>
                          <a:pt x="1289" y="1185"/>
                          <a:pt x="1291" y="1312"/>
                          <a:pt x="1291" y="1312"/>
                        </a:cubicBezTo>
                        <a:cubicBezTo>
                          <a:pt x="1291" y="1420"/>
                          <a:pt x="1197" y="1602"/>
                          <a:pt x="992" y="1605"/>
                        </a:cubicBezTo>
                        <a:cubicBezTo>
                          <a:pt x="0" y="1605"/>
                          <a:pt x="0" y="1605"/>
                          <a:pt x="0" y="1605"/>
                        </a:cubicBezTo>
                        <a:cubicBezTo>
                          <a:pt x="0" y="1605"/>
                          <a:pt x="37" y="1472"/>
                          <a:pt x="203" y="1391"/>
                        </a:cubicBezTo>
                        <a:cubicBezTo>
                          <a:pt x="970" y="1390"/>
                          <a:pt x="970" y="1390"/>
                          <a:pt x="970" y="1390"/>
                        </a:cubicBezTo>
                        <a:cubicBezTo>
                          <a:pt x="970" y="1390"/>
                          <a:pt x="1078" y="1378"/>
                          <a:pt x="1086" y="1262"/>
                        </a:cubicBezTo>
                        <a:cubicBezTo>
                          <a:pt x="1087" y="1255"/>
                          <a:pt x="1084" y="984"/>
                          <a:pt x="1084" y="984"/>
                        </a:cubicBezTo>
                        <a:cubicBezTo>
                          <a:pt x="1084" y="984"/>
                          <a:pt x="1079" y="884"/>
                          <a:pt x="975" y="884"/>
                        </a:cubicBezTo>
                        <a:cubicBezTo>
                          <a:pt x="883" y="884"/>
                          <a:pt x="412" y="884"/>
                          <a:pt x="412" y="884"/>
                        </a:cubicBezTo>
                        <a:cubicBezTo>
                          <a:pt x="124" y="865"/>
                          <a:pt x="133" y="599"/>
                          <a:pt x="133" y="599"/>
                        </a:cubicBezTo>
                        <a:cubicBezTo>
                          <a:pt x="152" y="251"/>
                          <a:pt x="152" y="251"/>
                          <a:pt x="152" y="251"/>
                        </a:cubicBezTo>
                        <a:cubicBezTo>
                          <a:pt x="152" y="251"/>
                          <a:pt x="185" y="5"/>
                          <a:pt x="470" y="0"/>
                        </a:cubicBezTo>
                        <a:lnTo>
                          <a:pt x="128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1" name="Freeform 60">
                    <a:extLst>
                      <a:ext uri="{FF2B5EF4-FFF2-40B4-BE49-F238E27FC236}">
                        <a16:creationId xmlns:a16="http://schemas.microsoft.com/office/drawing/2014/main" id="{D94B7F95-BB0A-0C4F-B9B1-A79794FDDB8B}"/>
                      </a:ext>
                    </a:extLst>
                  </p:cNvPr>
                  <p:cNvSpPr>
                    <a:spLocks/>
                  </p:cNvSpPr>
                  <p:nvPr/>
                </p:nvSpPr>
                <p:spPr bwMode="auto">
                  <a:xfrm>
                    <a:off x="1984" y="3036"/>
                    <a:ext cx="583" cy="596"/>
                  </a:xfrm>
                  <a:custGeom>
                    <a:avLst/>
                    <a:gdLst>
                      <a:gd name="T0" fmla="*/ 858 w 1288"/>
                      <a:gd name="T1" fmla="*/ 1044 h 1315"/>
                      <a:gd name="T2" fmla="*/ 993 w 1288"/>
                      <a:gd name="T3" fmla="*/ 918 h 1315"/>
                      <a:gd name="T4" fmla="*/ 993 w 1288"/>
                      <a:gd name="T5" fmla="*/ 117 h 1315"/>
                      <a:gd name="T6" fmla="*/ 1102 w 1288"/>
                      <a:gd name="T7" fmla="*/ 0 h 1315"/>
                      <a:gd name="T8" fmla="*/ 1288 w 1288"/>
                      <a:gd name="T9" fmla="*/ 513 h 1315"/>
                      <a:gd name="T10" fmla="*/ 486 w 1288"/>
                      <a:gd name="T11" fmla="*/ 1315 h 1315"/>
                      <a:gd name="T12" fmla="*/ 0 w 1288"/>
                      <a:gd name="T13" fmla="*/ 1154 h 1315"/>
                      <a:gd name="T14" fmla="*/ 103 w 1288"/>
                      <a:gd name="T15" fmla="*/ 1043 h 1315"/>
                      <a:gd name="T16" fmla="*/ 858 w 1288"/>
                      <a:gd name="T17" fmla="*/ 104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1315">
                        <a:moveTo>
                          <a:pt x="858" y="1044"/>
                        </a:moveTo>
                        <a:cubicBezTo>
                          <a:pt x="994" y="1039"/>
                          <a:pt x="993" y="918"/>
                          <a:pt x="993" y="918"/>
                        </a:cubicBezTo>
                        <a:cubicBezTo>
                          <a:pt x="993" y="117"/>
                          <a:pt x="993" y="117"/>
                          <a:pt x="993" y="117"/>
                        </a:cubicBezTo>
                        <a:cubicBezTo>
                          <a:pt x="1102" y="0"/>
                          <a:pt x="1102" y="0"/>
                          <a:pt x="1102" y="0"/>
                        </a:cubicBezTo>
                        <a:cubicBezTo>
                          <a:pt x="1102" y="0"/>
                          <a:pt x="1288" y="203"/>
                          <a:pt x="1288" y="513"/>
                        </a:cubicBezTo>
                        <a:cubicBezTo>
                          <a:pt x="1288" y="1046"/>
                          <a:pt x="843" y="1315"/>
                          <a:pt x="486" y="1315"/>
                        </a:cubicBezTo>
                        <a:cubicBezTo>
                          <a:pt x="186" y="1315"/>
                          <a:pt x="0" y="1154"/>
                          <a:pt x="0" y="1154"/>
                        </a:cubicBezTo>
                        <a:cubicBezTo>
                          <a:pt x="103" y="1043"/>
                          <a:pt x="103" y="1043"/>
                          <a:pt x="103" y="1043"/>
                        </a:cubicBezTo>
                        <a:lnTo>
                          <a:pt x="858"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2" name="Freeform 61">
                    <a:extLst>
                      <a:ext uri="{FF2B5EF4-FFF2-40B4-BE49-F238E27FC236}">
                        <a16:creationId xmlns:a16="http://schemas.microsoft.com/office/drawing/2014/main" id="{D6129C3F-8761-A04E-864D-0396D9216A0B}"/>
                      </a:ext>
                    </a:extLst>
                  </p:cNvPr>
                  <p:cNvSpPr>
                    <a:spLocks/>
                  </p:cNvSpPr>
                  <p:nvPr/>
                </p:nvSpPr>
                <p:spPr bwMode="auto">
                  <a:xfrm>
                    <a:off x="2404" y="2994"/>
                    <a:ext cx="58" cy="58"/>
                  </a:xfrm>
                  <a:custGeom>
                    <a:avLst/>
                    <a:gdLst>
                      <a:gd name="T0" fmla="*/ 128 w 128"/>
                      <a:gd name="T1" fmla="*/ 46 h 129"/>
                      <a:gd name="T2" fmla="*/ 79 w 128"/>
                      <a:gd name="T3" fmla="*/ 0 h 129"/>
                      <a:gd name="T4" fmla="*/ 0 w 128"/>
                      <a:gd name="T5" fmla="*/ 82 h 129"/>
                      <a:gd name="T6" fmla="*/ 26 w 128"/>
                      <a:gd name="T7" fmla="*/ 101 h 129"/>
                      <a:gd name="T8" fmla="*/ 49 w 128"/>
                      <a:gd name="T9" fmla="*/ 129 h 129"/>
                      <a:gd name="T10" fmla="*/ 128 w 128"/>
                      <a:gd name="T11" fmla="*/ 46 h 129"/>
                    </a:gdLst>
                    <a:ahLst/>
                    <a:cxnLst>
                      <a:cxn ang="0">
                        <a:pos x="T0" y="T1"/>
                      </a:cxn>
                      <a:cxn ang="0">
                        <a:pos x="T2" y="T3"/>
                      </a:cxn>
                      <a:cxn ang="0">
                        <a:pos x="T4" y="T5"/>
                      </a:cxn>
                      <a:cxn ang="0">
                        <a:pos x="T6" y="T7"/>
                      </a:cxn>
                      <a:cxn ang="0">
                        <a:pos x="T8" y="T9"/>
                      </a:cxn>
                      <a:cxn ang="0">
                        <a:pos x="T10" y="T11"/>
                      </a:cxn>
                    </a:cxnLst>
                    <a:rect l="0" t="0" r="r" b="b"/>
                    <a:pathLst>
                      <a:path w="128" h="129">
                        <a:moveTo>
                          <a:pt x="128" y="46"/>
                        </a:moveTo>
                        <a:cubicBezTo>
                          <a:pt x="116" y="28"/>
                          <a:pt x="79" y="0"/>
                          <a:pt x="79" y="0"/>
                        </a:cubicBezTo>
                        <a:cubicBezTo>
                          <a:pt x="0" y="82"/>
                          <a:pt x="0" y="82"/>
                          <a:pt x="0" y="82"/>
                        </a:cubicBezTo>
                        <a:cubicBezTo>
                          <a:pt x="0" y="82"/>
                          <a:pt x="18" y="92"/>
                          <a:pt x="26" y="101"/>
                        </a:cubicBezTo>
                        <a:cubicBezTo>
                          <a:pt x="34" y="109"/>
                          <a:pt x="49" y="129"/>
                          <a:pt x="49" y="129"/>
                        </a:cubicBez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3" name="Freeform 62">
                    <a:extLst>
                      <a:ext uri="{FF2B5EF4-FFF2-40B4-BE49-F238E27FC236}">
                        <a16:creationId xmlns:a16="http://schemas.microsoft.com/office/drawing/2014/main" id="{56E36BA4-5212-BB42-8BA9-3713192DFC90}"/>
                      </a:ext>
                    </a:extLst>
                  </p:cNvPr>
                  <p:cNvSpPr>
                    <a:spLocks/>
                  </p:cNvSpPr>
                  <p:nvPr/>
                </p:nvSpPr>
                <p:spPr bwMode="auto">
                  <a:xfrm>
                    <a:off x="1842" y="2904"/>
                    <a:ext cx="576" cy="590"/>
                  </a:xfrm>
                  <a:custGeom>
                    <a:avLst/>
                    <a:gdLst>
                      <a:gd name="T0" fmla="*/ 1166 w 1272"/>
                      <a:gd name="T1" fmla="*/ 265 h 1301"/>
                      <a:gd name="T2" fmla="*/ 1167 w 1272"/>
                      <a:gd name="T3" fmla="*/ 262 h 1301"/>
                      <a:gd name="T4" fmla="*/ 1272 w 1272"/>
                      <a:gd name="T5" fmla="*/ 154 h 1301"/>
                      <a:gd name="T6" fmla="*/ 800 w 1272"/>
                      <a:gd name="T7" fmla="*/ 0 h 1301"/>
                      <a:gd name="T8" fmla="*/ 0 w 1272"/>
                      <a:gd name="T9" fmla="*/ 806 h 1301"/>
                      <a:gd name="T10" fmla="*/ 175 w 1272"/>
                      <a:gd name="T11" fmla="*/ 1301 h 1301"/>
                      <a:gd name="T12" fmla="*/ 285 w 1272"/>
                      <a:gd name="T13" fmla="*/ 1183 h 1301"/>
                      <a:gd name="T14" fmla="*/ 284 w 1272"/>
                      <a:gd name="T15" fmla="*/ 392 h 1301"/>
                      <a:gd name="T16" fmla="*/ 411 w 1272"/>
                      <a:gd name="T17" fmla="*/ 265 h 1301"/>
                      <a:gd name="T18" fmla="*/ 1166 w 1272"/>
                      <a:gd name="T19" fmla="*/ 265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1301">
                        <a:moveTo>
                          <a:pt x="1166" y="265"/>
                        </a:moveTo>
                        <a:cubicBezTo>
                          <a:pt x="1167" y="262"/>
                          <a:pt x="1167" y="262"/>
                          <a:pt x="1167" y="262"/>
                        </a:cubicBezTo>
                        <a:cubicBezTo>
                          <a:pt x="1272" y="154"/>
                          <a:pt x="1272" y="154"/>
                          <a:pt x="1272" y="154"/>
                        </a:cubicBezTo>
                        <a:cubicBezTo>
                          <a:pt x="1272" y="154"/>
                          <a:pt x="1079" y="0"/>
                          <a:pt x="800" y="0"/>
                        </a:cubicBezTo>
                        <a:cubicBezTo>
                          <a:pt x="463" y="0"/>
                          <a:pt x="0" y="242"/>
                          <a:pt x="0" y="806"/>
                        </a:cubicBezTo>
                        <a:cubicBezTo>
                          <a:pt x="0" y="1105"/>
                          <a:pt x="175" y="1301"/>
                          <a:pt x="175" y="1301"/>
                        </a:cubicBezTo>
                        <a:cubicBezTo>
                          <a:pt x="285" y="1183"/>
                          <a:pt x="285" y="1183"/>
                          <a:pt x="285" y="1183"/>
                        </a:cubicBezTo>
                        <a:cubicBezTo>
                          <a:pt x="284" y="392"/>
                          <a:pt x="284" y="392"/>
                          <a:pt x="284" y="392"/>
                        </a:cubicBezTo>
                        <a:cubicBezTo>
                          <a:pt x="299" y="263"/>
                          <a:pt x="411" y="265"/>
                          <a:pt x="411" y="265"/>
                        </a:cubicBezTo>
                        <a:cubicBezTo>
                          <a:pt x="1166" y="265"/>
                          <a:pt x="1166" y="265"/>
                          <a:pt x="1166"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4" name="Freeform 63">
                    <a:extLst>
                      <a:ext uri="{FF2B5EF4-FFF2-40B4-BE49-F238E27FC236}">
                        <a16:creationId xmlns:a16="http://schemas.microsoft.com/office/drawing/2014/main" id="{032DE7E1-8D3B-AE4F-8ACD-616743E5CB15}"/>
                      </a:ext>
                    </a:extLst>
                  </p:cNvPr>
                  <p:cNvSpPr>
                    <a:spLocks/>
                  </p:cNvSpPr>
                  <p:nvPr/>
                </p:nvSpPr>
                <p:spPr bwMode="auto">
                  <a:xfrm>
                    <a:off x="1941" y="3479"/>
                    <a:ext cx="56" cy="59"/>
                  </a:xfrm>
                  <a:custGeom>
                    <a:avLst/>
                    <a:gdLst>
                      <a:gd name="T0" fmla="*/ 80 w 125"/>
                      <a:gd name="T1" fmla="*/ 0 h 131"/>
                      <a:gd name="T2" fmla="*/ 125 w 125"/>
                      <a:gd name="T3" fmla="*/ 51 h 131"/>
                      <a:gd name="T4" fmla="*/ 48 w 125"/>
                      <a:gd name="T5" fmla="*/ 131 h 131"/>
                      <a:gd name="T6" fmla="*/ 0 w 125"/>
                      <a:gd name="T7" fmla="*/ 84 h 131"/>
                      <a:gd name="T8" fmla="*/ 80 w 125"/>
                      <a:gd name="T9" fmla="*/ 0 h 131"/>
                    </a:gdLst>
                    <a:ahLst/>
                    <a:cxnLst>
                      <a:cxn ang="0">
                        <a:pos x="T0" y="T1"/>
                      </a:cxn>
                      <a:cxn ang="0">
                        <a:pos x="T2" y="T3"/>
                      </a:cxn>
                      <a:cxn ang="0">
                        <a:pos x="T4" y="T5"/>
                      </a:cxn>
                      <a:cxn ang="0">
                        <a:pos x="T6" y="T7"/>
                      </a:cxn>
                      <a:cxn ang="0">
                        <a:pos x="T8" y="T9"/>
                      </a:cxn>
                    </a:cxnLst>
                    <a:rect l="0" t="0" r="r" b="b"/>
                    <a:pathLst>
                      <a:path w="125" h="131">
                        <a:moveTo>
                          <a:pt x="80" y="0"/>
                        </a:moveTo>
                        <a:cubicBezTo>
                          <a:pt x="80" y="0"/>
                          <a:pt x="84" y="23"/>
                          <a:pt x="125" y="51"/>
                        </a:cubicBezTo>
                        <a:cubicBezTo>
                          <a:pt x="48" y="131"/>
                          <a:pt x="48" y="131"/>
                          <a:pt x="48" y="131"/>
                        </a:cubicBezTo>
                        <a:cubicBezTo>
                          <a:pt x="48" y="131"/>
                          <a:pt x="5" y="93"/>
                          <a:pt x="0" y="84"/>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5" name="Freeform 64">
                    <a:extLst>
                      <a:ext uri="{FF2B5EF4-FFF2-40B4-BE49-F238E27FC236}">
                        <a16:creationId xmlns:a16="http://schemas.microsoft.com/office/drawing/2014/main" id="{49AEBE33-25FF-6349-880B-8995052D0ACC}"/>
                      </a:ext>
                    </a:extLst>
                  </p:cNvPr>
                  <p:cNvSpPr>
                    <a:spLocks/>
                  </p:cNvSpPr>
                  <p:nvPr/>
                </p:nvSpPr>
                <p:spPr bwMode="auto">
                  <a:xfrm>
                    <a:off x="1356" y="2907"/>
                    <a:ext cx="555" cy="724"/>
                  </a:xfrm>
                  <a:custGeom>
                    <a:avLst/>
                    <a:gdLst>
                      <a:gd name="T0" fmla="*/ 0 w 1229"/>
                      <a:gd name="T1" fmla="*/ 0 h 1598"/>
                      <a:gd name="T2" fmla="*/ 0 w 1229"/>
                      <a:gd name="T3" fmla="*/ 1374 h 1598"/>
                      <a:gd name="T4" fmla="*/ 198 w 1229"/>
                      <a:gd name="T5" fmla="*/ 1598 h 1598"/>
                      <a:gd name="T6" fmla="*/ 1229 w 1229"/>
                      <a:gd name="T7" fmla="*/ 1598 h 1598"/>
                      <a:gd name="T8" fmla="*/ 1022 w 1229"/>
                      <a:gd name="T9" fmla="*/ 1375 h 1598"/>
                      <a:gd name="T10" fmla="*/ 341 w 1229"/>
                      <a:gd name="T11" fmla="*/ 1374 h 1598"/>
                      <a:gd name="T12" fmla="*/ 233 w 1229"/>
                      <a:gd name="T13" fmla="*/ 1136 h 1598"/>
                      <a:gd name="T14" fmla="*/ 233 w 1229"/>
                      <a:gd name="T15" fmla="*/ 226 h 1598"/>
                      <a:gd name="T16" fmla="*/ 0 w 1229"/>
                      <a:gd name="T17"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1598">
                        <a:moveTo>
                          <a:pt x="0" y="0"/>
                        </a:moveTo>
                        <a:cubicBezTo>
                          <a:pt x="0" y="0"/>
                          <a:pt x="0" y="1149"/>
                          <a:pt x="0" y="1374"/>
                        </a:cubicBezTo>
                        <a:cubicBezTo>
                          <a:pt x="0" y="1598"/>
                          <a:pt x="198" y="1598"/>
                          <a:pt x="198" y="1598"/>
                        </a:cubicBezTo>
                        <a:cubicBezTo>
                          <a:pt x="198" y="1598"/>
                          <a:pt x="1229" y="1598"/>
                          <a:pt x="1229" y="1598"/>
                        </a:cubicBezTo>
                        <a:cubicBezTo>
                          <a:pt x="1229" y="1598"/>
                          <a:pt x="1215" y="1375"/>
                          <a:pt x="1022" y="1375"/>
                        </a:cubicBezTo>
                        <a:cubicBezTo>
                          <a:pt x="822" y="1375"/>
                          <a:pt x="341" y="1374"/>
                          <a:pt x="341" y="1374"/>
                        </a:cubicBezTo>
                        <a:cubicBezTo>
                          <a:pt x="222" y="1374"/>
                          <a:pt x="233" y="1238"/>
                          <a:pt x="233" y="1136"/>
                        </a:cubicBezTo>
                        <a:cubicBezTo>
                          <a:pt x="233" y="1036"/>
                          <a:pt x="233" y="409"/>
                          <a:pt x="233" y="226"/>
                        </a:cubicBezTo>
                        <a:cubicBezTo>
                          <a:pt x="233" y="1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6" name="Freeform 65">
                    <a:extLst>
                      <a:ext uri="{FF2B5EF4-FFF2-40B4-BE49-F238E27FC236}">
                        <a16:creationId xmlns:a16="http://schemas.microsoft.com/office/drawing/2014/main" id="{69674497-BBA0-714E-A54E-DDCCF18829AE}"/>
                      </a:ext>
                    </a:extLst>
                  </p:cNvPr>
                  <p:cNvSpPr>
                    <a:spLocks/>
                  </p:cNvSpPr>
                  <p:nvPr/>
                </p:nvSpPr>
                <p:spPr bwMode="auto">
                  <a:xfrm>
                    <a:off x="0" y="2903"/>
                    <a:ext cx="681" cy="728"/>
                  </a:xfrm>
                  <a:custGeom>
                    <a:avLst/>
                    <a:gdLst>
                      <a:gd name="T0" fmla="*/ 898 w 1506"/>
                      <a:gd name="T1" fmla="*/ 213 h 1607"/>
                      <a:gd name="T2" fmla="*/ 866 w 1506"/>
                      <a:gd name="T3" fmla="*/ 286 h 1607"/>
                      <a:gd name="T4" fmla="*/ 866 w 1506"/>
                      <a:gd name="T5" fmla="*/ 1607 h 1607"/>
                      <a:gd name="T6" fmla="*/ 635 w 1506"/>
                      <a:gd name="T7" fmla="*/ 1380 h 1607"/>
                      <a:gd name="T8" fmla="*/ 635 w 1506"/>
                      <a:gd name="T9" fmla="*/ 287 h 1607"/>
                      <a:gd name="T10" fmla="*/ 608 w 1506"/>
                      <a:gd name="T11" fmla="*/ 216 h 1607"/>
                      <a:gd name="T12" fmla="*/ 536 w 1506"/>
                      <a:gd name="T13" fmla="*/ 188 h 1607"/>
                      <a:gd name="T14" fmla="*/ 253 w 1506"/>
                      <a:gd name="T15" fmla="*/ 188 h 1607"/>
                      <a:gd name="T16" fmla="*/ 0 w 1506"/>
                      <a:gd name="T17" fmla="*/ 0 h 1607"/>
                      <a:gd name="T18" fmla="*/ 1506 w 1506"/>
                      <a:gd name="T19" fmla="*/ 0 h 1607"/>
                      <a:gd name="T20" fmla="*/ 1253 w 1506"/>
                      <a:gd name="T21" fmla="*/ 190 h 1607"/>
                      <a:gd name="T22" fmla="*/ 965 w 1506"/>
                      <a:gd name="T23" fmla="*/ 188 h 1607"/>
                      <a:gd name="T24" fmla="*/ 898 w 1506"/>
                      <a:gd name="T25" fmla="*/ 21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6" h="1607">
                        <a:moveTo>
                          <a:pt x="898" y="213"/>
                        </a:moveTo>
                        <a:cubicBezTo>
                          <a:pt x="868" y="241"/>
                          <a:pt x="866" y="286"/>
                          <a:pt x="866" y="286"/>
                        </a:cubicBezTo>
                        <a:cubicBezTo>
                          <a:pt x="866" y="1607"/>
                          <a:pt x="866" y="1607"/>
                          <a:pt x="866" y="1607"/>
                        </a:cubicBezTo>
                        <a:cubicBezTo>
                          <a:pt x="866" y="1607"/>
                          <a:pt x="635" y="1596"/>
                          <a:pt x="635" y="1380"/>
                        </a:cubicBezTo>
                        <a:cubicBezTo>
                          <a:pt x="635" y="1206"/>
                          <a:pt x="635" y="287"/>
                          <a:pt x="635" y="287"/>
                        </a:cubicBezTo>
                        <a:cubicBezTo>
                          <a:pt x="635" y="287"/>
                          <a:pt x="639" y="255"/>
                          <a:pt x="608" y="216"/>
                        </a:cubicBezTo>
                        <a:cubicBezTo>
                          <a:pt x="582" y="182"/>
                          <a:pt x="536" y="188"/>
                          <a:pt x="536" y="188"/>
                        </a:cubicBezTo>
                        <a:cubicBezTo>
                          <a:pt x="536" y="188"/>
                          <a:pt x="365" y="188"/>
                          <a:pt x="253" y="188"/>
                        </a:cubicBezTo>
                        <a:cubicBezTo>
                          <a:pt x="26" y="188"/>
                          <a:pt x="0" y="0"/>
                          <a:pt x="0" y="0"/>
                        </a:cubicBezTo>
                        <a:cubicBezTo>
                          <a:pt x="1506" y="0"/>
                          <a:pt x="1506" y="0"/>
                          <a:pt x="1506" y="0"/>
                        </a:cubicBezTo>
                        <a:cubicBezTo>
                          <a:pt x="1506" y="0"/>
                          <a:pt x="1472" y="190"/>
                          <a:pt x="1253" y="190"/>
                        </a:cubicBezTo>
                        <a:cubicBezTo>
                          <a:pt x="965" y="188"/>
                          <a:pt x="965" y="188"/>
                          <a:pt x="965" y="188"/>
                        </a:cubicBezTo>
                        <a:cubicBezTo>
                          <a:pt x="965" y="188"/>
                          <a:pt x="927" y="185"/>
                          <a:pt x="89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sp>
                <p:nvSpPr>
                  <p:cNvPr id="127" name="Freeform 66">
                    <a:extLst>
                      <a:ext uri="{FF2B5EF4-FFF2-40B4-BE49-F238E27FC236}">
                        <a16:creationId xmlns:a16="http://schemas.microsoft.com/office/drawing/2014/main" id="{E1A039E8-B06B-A547-B9D4-42CDDB39F73D}"/>
                      </a:ext>
                    </a:extLst>
                  </p:cNvPr>
                  <p:cNvSpPr>
                    <a:spLocks/>
                  </p:cNvSpPr>
                  <p:nvPr/>
                </p:nvSpPr>
                <p:spPr bwMode="auto">
                  <a:xfrm>
                    <a:off x="654" y="2898"/>
                    <a:ext cx="617" cy="736"/>
                  </a:xfrm>
                  <a:custGeom>
                    <a:avLst/>
                    <a:gdLst>
                      <a:gd name="T0" fmla="*/ 756 w 1364"/>
                      <a:gd name="T1" fmla="*/ 188 h 1624"/>
                      <a:gd name="T2" fmla="*/ 326 w 1364"/>
                      <a:gd name="T3" fmla="*/ 188 h 1624"/>
                      <a:gd name="T4" fmla="*/ 200 w 1364"/>
                      <a:gd name="T5" fmla="*/ 15 h 1624"/>
                      <a:gd name="T6" fmla="*/ 636 w 1364"/>
                      <a:gd name="T7" fmla="*/ 15 h 1624"/>
                      <a:gd name="T8" fmla="*/ 766 w 1364"/>
                      <a:gd name="T9" fmla="*/ 13 h 1624"/>
                      <a:gd name="T10" fmla="*/ 1362 w 1364"/>
                      <a:gd name="T11" fmla="*/ 450 h 1624"/>
                      <a:gd name="T12" fmla="*/ 1364 w 1364"/>
                      <a:gd name="T13" fmla="*/ 1619 h 1624"/>
                      <a:gd name="T14" fmla="*/ 1190 w 1364"/>
                      <a:gd name="T15" fmla="*/ 1527 h 1624"/>
                      <a:gd name="T16" fmla="*/ 978 w 1364"/>
                      <a:gd name="T17" fmla="*/ 1617 h 1624"/>
                      <a:gd name="T18" fmla="*/ 361 w 1364"/>
                      <a:gd name="T19" fmla="*/ 1617 h 1624"/>
                      <a:gd name="T20" fmla="*/ 35 w 1364"/>
                      <a:gd name="T21" fmla="*/ 1390 h 1624"/>
                      <a:gd name="T22" fmla="*/ 52 w 1364"/>
                      <a:gd name="T23" fmla="*/ 1035 h 1624"/>
                      <a:gd name="T24" fmla="*/ 505 w 1364"/>
                      <a:gd name="T25" fmla="*/ 670 h 1624"/>
                      <a:gd name="T26" fmla="*/ 1090 w 1364"/>
                      <a:gd name="T27" fmla="*/ 670 h 1624"/>
                      <a:gd name="T28" fmla="*/ 1090 w 1364"/>
                      <a:gd name="T29" fmla="*/ 865 h 1624"/>
                      <a:gd name="T30" fmla="*/ 567 w 1364"/>
                      <a:gd name="T31" fmla="*/ 865 h 1624"/>
                      <a:gd name="T32" fmla="*/ 450 w 1364"/>
                      <a:gd name="T33" fmla="*/ 1427 h 1624"/>
                      <a:gd name="T34" fmla="*/ 923 w 1364"/>
                      <a:gd name="T35" fmla="*/ 1427 h 1624"/>
                      <a:gd name="T36" fmla="*/ 1150 w 1364"/>
                      <a:gd name="T37" fmla="*/ 1213 h 1624"/>
                      <a:gd name="T38" fmla="*/ 1152 w 1364"/>
                      <a:gd name="T39" fmla="*/ 865 h 1624"/>
                      <a:gd name="T40" fmla="*/ 1152 w 1364"/>
                      <a:gd name="T41" fmla="*/ 670 h 1624"/>
                      <a:gd name="T42" fmla="*/ 1150 w 1364"/>
                      <a:gd name="T43" fmla="*/ 435 h 1624"/>
                      <a:gd name="T44" fmla="*/ 906 w 1364"/>
                      <a:gd name="T45" fmla="*/ 187 h 1624"/>
                      <a:gd name="T46" fmla="*/ 756 w 1364"/>
                      <a:gd name="T47" fmla="*/ 18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4" h="1624">
                        <a:moveTo>
                          <a:pt x="756" y="188"/>
                        </a:moveTo>
                        <a:cubicBezTo>
                          <a:pt x="557" y="188"/>
                          <a:pt x="326" y="188"/>
                          <a:pt x="326" y="188"/>
                        </a:cubicBezTo>
                        <a:cubicBezTo>
                          <a:pt x="326" y="188"/>
                          <a:pt x="221" y="146"/>
                          <a:pt x="200" y="15"/>
                        </a:cubicBezTo>
                        <a:cubicBezTo>
                          <a:pt x="200" y="15"/>
                          <a:pt x="420" y="15"/>
                          <a:pt x="636" y="15"/>
                        </a:cubicBezTo>
                        <a:cubicBezTo>
                          <a:pt x="766" y="13"/>
                          <a:pt x="766" y="13"/>
                          <a:pt x="766" y="13"/>
                        </a:cubicBezTo>
                        <a:cubicBezTo>
                          <a:pt x="1271" y="0"/>
                          <a:pt x="1361" y="226"/>
                          <a:pt x="1362" y="450"/>
                        </a:cubicBezTo>
                        <a:cubicBezTo>
                          <a:pt x="1364" y="1619"/>
                          <a:pt x="1364" y="1619"/>
                          <a:pt x="1364" y="1619"/>
                        </a:cubicBezTo>
                        <a:cubicBezTo>
                          <a:pt x="1364" y="1619"/>
                          <a:pt x="1251" y="1590"/>
                          <a:pt x="1190" y="1527"/>
                        </a:cubicBezTo>
                        <a:cubicBezTo>
                          <a:pt x="1190" y="1527"/>
                          <a:pt x="1140" y="1608"/>
                          <a:pt x="978" y="1617"/>
                        </a:cubicBezTo>
                        <a:cubicBezTo>
                          <a:pt x="837" y="1624"/>
                          <a:pt x="446" y="1617"/>
                          <a:pt x="361" y="1617"/>
                        </a:cubicBezTo>
                        <a:cubicBezTo>
                          <a:pt x="227" y="1617"/>
                          <a:pt x="77" y="1549"/>
                          <a:pt x="35" y="1390"/>
                        </a:cubicBezTo>
                        <a:cubicBezTo>
                          <a:pt x="0" y="1255"/>
                          <a:pt x="20" y="1111"/>
                          <a:pt x="52" y="1035"/>
                        </a:cubicBezTo>
                        <a:cubicBezTo>
                          <a:pt x="102" y="915"/>
                          <a:pt x="250" y="670"/>
                          <a:pt x="505" y="670"/>
                        </a:cubicBezTo>
                        <a:cubicBezTo>
                          <a:pt x="665" y="670"/>
                          <a:pt x="1090" y="670"/>
                          <a:pt x="1090" y="670"/>
                        </a:cubicBezTo>
                        <a:cubicBezTo>
                          <a:pt x="1090" y="865"/>
                          <a:pt x="1090" y="865"/>
                          <a:pt x="1090" y="865"/>
                        </a:cubicBezTo>
                        <a:cubicBezTo>
                          <a:pt x="567" y="865"/>
                          <a:pt x="567" y="865"/>
                          <a:pt x="567" y="865"/>
                        </a:cubicBezTo>
                        <a:cubicBezTo>
                          <a:pt x="178" y="841"/>
                          <a:pt x="86" y="1469"/>
                          <a:pt x="450" y="1427"/>
                        </a:cubicBezTo>
                        <a:cubicBezTo>
                          <a:pt x="923" y="1427"/>
                          <a:pt x="923" y="1427"/>
                          <a:pt x="923" y="1427"/>
                        </a:cubicBezTo>
                        <a:cubicBezTo>
                          <a:pt x="1142" y="1427"/>
                          <a:pt x="1150" y="1213"/>
                          <a:pt x="1150" y="1213"/>
                        </a:cubicBezTo>
                        <a:cubicBezTo>
                          <a:pt x="1152" y="865"/>
                          <a:pt x="1152" y="865"/>
                          <a:pt x="1152" y="865"/>
                        </a:cubicBezTo>
                        <a:cubicBezTo>
                          <a:pt x="1152" y="670"/>
                          <a:pt x="1152" y="670"/>
                          <a:pt x="1152" y="670"/>
                        </a:cubicBezTo>
                        <a:cubicBezTo>
                          <a:pt x="1150" y="435"/>
                          <a:pt x="1150" y="435"/>
                          <a:pt x="1150" y="435"/>
                        </a:cubicBezTo>
                        <a:cubicBezTo>
                          <a:pt x="1150" y="230"/>
                          <a:pt x="946" y="188"/>
                          <a:pt x="906" y="187"/>
                        </a:cubicBezTo>
                        <a:cubicBezTo>
                          <a:pt x="859" y="186"/>
                          <a:pt x="756" y="188"/>
                          <a:pt x="756"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59" fontAlgn="base">
                      <a:spcBef>
                        <a:spcPct val="0"/>
                      </a:spcBef>
                      <a:spcAft>
                        <a:spcPct val="0"/>
                      </a:spcAft>
                      <a:buClr>
                        <a:srgbClr val="000000"/>
                      </a:buClr>
                      <a:defRPr/>
                    </a:pPr>
                    <a:endParaRPr lang="en-CA" sz="2133" kern="0" dirty="0">
                      <a:solidFill>
                        <a:srgbClr val="005073"/>
                      </a:solidFill>
                      <a:latin typeface="+mj-lt"/>
                      <a:ea typeface="ＭＳ Ｐゴシック" charset="0"/>
                      <a:cs typeface="CiscoSansTT Light"/>
                      <a:sym typeface="Arial"/>
                    </a:endParaRPr>
                  </a:p>
                </p:txBody>
              </p:sp>
            </p:grpSp>
          </p:grpSp>
          <p:grpSp>
            <p:nvGrpSpPr>
              <p:cNvPr id="118" name="Group 117">
                <a:extLst>
                  <a:ext uri="{FF2B5EF4-FFF2-40B4-BE49-F238E27FC236}">
                    <a16:creationId xmlns:a16="http://schemas.microsoft.com/office/drawing/2014/main" id="{46AFE686-F057-4747-9F00-AA4E6CDA805D}"/>
                  </a:ext>
                </a:extLst>
              </p:cNvPr>
              <p:cNvGrpSpPr>
                <a:grpSpLocks noChangeAspect="1"/>
              </p:cNvGrpSpPr>
              <p:nvPr/>
            </p:nvGrpSpPr>
            <p:grpSpPr>
              <a:xfrm>
                <a:off x="8735728" y="4431213"/>
                <a:ext cx="446402" cy="442150"/>
                <a:chOff x="7217552" y="3327527"/>
                <a:chExt cx="524984" cy="519984"/>
              </a:xfrm>
              <a:grpFill/>
            </p:grpSpPr>
            <p:sp>
              <p:nvSpPr>
                <p:cNvPr id="128" name="Freeform 108">
                  <a:extLst>
                    <a:ext uri="{FF2B5EF4-FFF2-40B4-BE49-F238E27FC236}">
                      <a16:creationId xmlns:a16="http://schemas.microsoft.com/office/drawing/2014/main" id="{AD0827CD-7C3B-9D4E-BF98-4E898C28A634}"/>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29" name="Freeform 109">
                  <a:extLst>
                    <a:ext uri="{FF2B5EF4-FFF2-40B4-BE49-F238E27FC236}">
                      <a16:creationId xmlns:a16="http://schemas.microsoft.com/office/drawing/2014/main" id="{0C86091D-605C-9A4D-84EF-3CBADBCBB754}"/>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30" name="Freeform 110">
                  <a:extLst>
                    <a:ext uri="{FF2B5EF4-FFF2-40B4-BE49-F238E27FC236}">
                      <a16:creationId xmlns:a16="http://schemas.microsoft.com/office/drawing/2014/main" id="{1E819C99-CE03-F144-9CD7-155F5EE3DDF7}"/>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31" name="Freeform 111">
                  <a:extLst>
                    <a:ext uri="{FF2B5EF4-FFF2-40B4-BE49-F238E27FC236}">
                      <a16:creationId xmlns:a16="http://schemas.microsoft.com/office/drawing/2014/main" id="{050DB2C5-E880-D648-A25B-BF32E162ABFF}"/>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32" name="Freeform 112">
                  <a:extLst>
                    <a:ext uri="{FF2B5EF4-FFF2-40B4-BE49-F238E27FC236}">
                      <a16:creationId xmlns:a16="http://schemas.microsoft.com/office/drawing/2014/main" id="{98A42EDF-2ECC-6349-8ACD-49D6AB5578D1}"/>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grpSp>
        </p:grpSp>
        <p:sp>
          <p:nvSpPr>
            <p:cNvPr id="213" name="TextBox 212">
              <a:extLst>
                <a:ext uri="{FF2B5EF4-FFF2-40B4-BE49-F238E27FC236}">
                  <a16:creationId xmlns:a16="http://schemas.microsoft.com/office/drawing/2014/main" id="{FF01FFA9-AA9C-E84E-AA15-224CAC72F9AF}"/>
                </a:ext>
              </a:extLst>
            </p:cNvPr>
            <p:cNvSpPr txBox="1"/>
            <p:nvPr/>
          </p:nvSpPr>
          <p:spPr>
            <a:xfrm>
              <a:off x="7300612" y="2959805"/>
              <a:ext cx="1894379" cy="272612"/>
            </a:xfrm>
            <a:prstGeom prst="rect">
              <a:avLst/>
            </a:prstGeom>
            <a:noFill/>
          </p:spPr>
          <p:txBody>
            <a:bodyPr wrap="square" rtlCol="0">
              <a:spAutoFit/>
            </a:bodyPr>
            <a:lstStyle/>
            <a:p>
              <a:pPr algn="ctr" defTabSz="914354">
                <a:lnSpc>
                  <a:spcPct val="90000"/>
                </a:lnSpc>
                <a:buClr>
                  <a:srgbClr val="000000"/>
                </a:buClr>
              </a:pPr>
              <a:r>
                <a:rPr lang="en-US" sz="1051" kern="0" dirty="0">
                  <a:solidFill>
                    <a:srgbClr val="FFFFFF"/>
                  </a:solidFill>
                  <a:latin typeface="+mj-lt"/>
                  <a:ea typeface="ＭＳ Ｐゴシック" charset="0"/>
                  <a:cs typeface="CiscoSansTT" panose="020B0503020201020303" pitchFamily="34" charset="0"/>
                  <a:sym typeface="Arial"/>
                </a:rPr>
                <a:t>dashboard.meraki.com</a:t>
              </a:r>
            </a:p>
          </p:txBody>
        </p:sp>
        <p:grpSp>
          <p:nvGrpSpPr>
            <p:cNvPr id="2" name="Group 1">
              <a:extLst>
                <a:ext uri="{FF2B5EF4-FFF2-40B4-BE49-F238E27FC236}">
                  <a16:creationId xmlns:a16="http://schemas.microsoft.com/office/drawing/2014/main" id="{2F71826D-1C3F-D242-87D4-928728E6D9A9}"/>
                </a:ext>
              </a:extLst>
            </p:cNvPr>
            <p:cNvGrpSpPr/>
            <p:nvPr/>
          </p:nvGrpSpPr>
          <p:grpSpPr>
            <a:xfrm>
              <a:off x="1257843" y="4062519"/>
              <a:ext cx="1476611" cy="1239820"/>
              <a:chOff x="1257843" y="4062519"/>
              <a:chExt cx="1476610" cy="1239820"/>
            </a:xfrm>
          </p:grpSpPr>
          <p:grpSp>
            <p:nvGrpSpPr>
              <p:cNvPr id="97" name="Group 96">
                <a:extLst>
                  <a:ext uri="{FF2B5EF4-FFF2-40B4-BE49-F238E27FC236}">
                    <a16:creationId xmlns:a16="http://schemas.microsoft.com/office/drawing/2014/main" id="{DDC2D354-C9A5-49DB-BB05-644563B5802F}"/>
                  </a:ext>
                </a:extLst>
              </p:cNvPr>
              <p:cNvGrpSpPr/>
              <p:nvPr/>
            </p:nvGrpSpPr>
            <p:grpSpPr>
              <a:xfrm>
                <a:off x="1676236" y="4267221"/>
                <a:ext cx="604725" cy="570115"/>
                <a:chOff x="549275" y="1196975"/>
                <a:chExt cx="701913" cy="661741"/>
              </a:xfrm>
            </p:grpSpPr>
            <p:sp>
              <p:nvSpPr>
                <p:cNvPr id="98" name="Freeform 116">
                  <a:extLst>
                    <a:ext uri="{FF2B5EF4-FFF2-40B4-BE49-F238E27FC236}">
                      <a16:creationId xmlns:a16="http://schemas.microsoft.com/office/drawing/2014/main" id="{70340DC0-BD73-4B07-9F7B-EE6DF99C503C}"/>
                    </a:ext>
                  </a:extLst>
                </p:cNvPr>
                <p:cNvSpPr>
                  <a:spLocks/>
                </p:cNvSpPr>
                <p:nvPr/>
              </p:nvSpPr>
              <p:spPr bwMode="auto">
                <a:xfrm>
                  <a:off x="933465" y="1417555"/>
                  <a:ext cx="317723" cy="441161"/>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EB655F">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6" name="Freeform 106">
                  <a:extLst>
                    <a:ext uri="{FF2B5EF4-FFF2-40B4-BE49-F238E27FC236}">
                      <a16:creationId xmlns:a16="http://schemas.microsoft.com/office/drawing/2014/main" id="{6E8FF9EC-EF23-4660-AB7F-7F406ED64FF0}"/>
                    </a:ext>
                  </a:extLst>
                </p:cNvPr>
                <p:cNvSpPr>
                  <a:spLocks/>
                </p:cNvSpPr>
                <p:nvPr/>
              </p:nvSpPr>
              <p:spPr bwMode="auto">
                <a:xfrm>
                  <a:off x="549275" y="1196975"/>
                  <a:ext cx="427283" cy="661741"/>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rgbClr val="EB6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7" name="Rectangle 106">
                  <a:extLst>
                    <a:ext uri="{FF2B5EF4-FFF2-40B4-BE49-F238E27FC236}">
                      <a16:creationId xmlns:a16="http://schemas.microsoft.com/office/drawing/2014/main" id="{D507CDB4-2363-4B3C-A70D-89B4DB326543}"/>
                    </a:ext>
                  </a:extLst>
                </p:cNvPr>
                <p:cNvSpPr>
                  <a:spLocks noChangeArrowheads="1"/>
                </p:cNvSpPr>
                <p:nvPr/>
              </p:nvSpPr>
              <p:spPr bwMode="auto">
                <a:xfrm>
                  <a:off x="628158"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8" name="Rectangle 107">
                  <a:extLst>
                    <a:ext uri="{FF2B5EF4-FFF2-40B4-BE49-F238E27FC236}">
                      <a16:creationId xmlns:a16="http://schemas.microsoft.com/office/drawing/2014/main" id="{8F63BB08-0A5D-4FD2-A945-1C75B63F6E22}"/>
                    </a:ext>
                  </a:extLst>
                </p:cNvPr>
                <p:cNvSpPr>
                  <a:spLocks noChangeArrowheads="1"/>
                </p:cNvSpPr>
                <p:nvPr/>
              </p:nvSpPr>
              <p:spPr bwMode="auto">
                <a:xfrm>
                  <a:off x="731875"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09" name="Rectangle 108">
                  <a:extLst>
                    <a:ext uri="{FF2B5EF4-FFF2-40B4-BE49-F238E27FC236}">
                      <a16:creationId xmlns:a16="http://schemas.microsoft.com/office/drawing/2014/main" id="{AF3DF039-DD21-4815-B34C-93C8E3B8F54B}"/>
                    </a:ext>
                  </a:extLst>
                </p:cNvPr>
                <p:cNvSpPr>
                  <a:spLocks noChangeArrowheads="1"/>
                </p:cNvSpPr>
                <p:nvPr/>
              </p:nvSpPr>
              <p:spPr bwMode="auto">
                <a:xfrm>
                  <a:off x="835591"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10" name="Rectangle 109">
                  <a:extLst>
                    <a:ext uri="{FF2B5EF4-FFF2-40B4-BE49-F238E27FC236}">
                      <a16:creationId xmlns:a16="http://schemas.microsoft.com/office/drawing/2014/main" id="{AB65BD67-DD76-4981-BEBC-39C69C334E7F}"/>
                    </a:ext>
                  </a:extLst>
                </p:cNvPr>
                <p:cNvSpPr>
                  <a:spLocks noChangeArrowheads="1"/>
                </p:cNvSpPr>
                <p:nvPr/>
              </p:nvSpPr>
              <p:spPr bwMode="auto">
                <a:xfrm>
                  <a:off x="628158"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11" name="Rectangle 110">
                  <a:extLst>
                    <a:ext uri="{FF2B5EF4-FFF2-40B4-BE49-F238E27FC236}">
                      <a16:creationId xmlns:a16="http://schemas.microsoft.com/office/drawing/2014/main" id="{7E34BCAB-BA2A-456E-A4FF-034951EA5C93}"/>
                    </a:ext>
                  </a:extLst>
                </p:cNvPr>
                <p:cNvSpPr>
                  <a:spLocks noChangeArrowheads="1"/>
                </p:cNvSpPr>
                <p:nvPr/>
              </p:nvSpPr>
              <p:spPr bwMode="auto">
                <a:xfrm>
                  <a:off x="731875"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15" name="Rectangle 114">
                  <a:extLst>
                    <a:ext uri="{FF2B5EF4-FFF2-40B4-BE49-F238E27FC236}">
                      <a16:creationId xmlns:a16="http://schemas.microsoft.com/office/drawing/2014/main" id="{06FD2680-B36A-48C6-BCF3-4A9CB37FD9BE}"/>
                    </a:ext>
                  </a:extLst>
                </p:cNvPr>
                <p:cNvSpPr>
                  <a:spLocks noChangeArrowheads="1"/>
                </p:cNvSpPr>
                <p:nvPr/>
              </p:nvSpPr>
              <p:spPr bwMode="auto">
                <a:xfrm>
                  <a:off x="835591"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4" name="Rectangle 133">
                  <a:extLst>
                    <a:ext uri="{FF2B5EF4-FFF2-40B4-BE49-F238E27FC236}">
                      <a16:creationId xmlns:a16="http://schemas.microsoft.com/office/drawing/2014/main" id="{3DF74C9B-01BB-4A14-858A-CD5F0805E443}"/>
                    </a:ext>
                  </a:extLst>
                </p:cNvPr>
                <p:cNvSpPr>
                  <a:spLocks noChangeArrowheads="1"/>
                </p:cNvSpPr>
                <p:nvPr/>
              </p:nvSpPr>
              <p:spPr bwMode="auto">
                <a:xfrm>
                  <a:off x="628158"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7" name="Rectangle 136">
                  <a:extLst>
                    <a:ext uri="{FF2B5EF4-FFF2-40B4-BE49-F238E27FC236}">
                      <a16:creationId xmlns:a16="http://schemas.microsoft.com/office/drawing/2014/main" id="{B139AA40-00AD-4976-9FAF-3E2FDD70C399}"/>
                    </a:ext>
                  </a:extLst>
                </p:cNvPr>
                <p:cNvSpPr>
                  <a:spLocks noChangeArrowheads="1"/>
                </p:cNvSpPr>
                <p:nvPr/>
              </p:nvSpPr>
              <p:spPr bwMode="auto">
                <a:xfrm>
                  <a:off x="731875"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8" name="Rectangle 137">
                  <a:extLst>
                    <a:ext uri="{FF2B5EF4-FFF2-40B4-BE49-F238E27FC236}">
                      <a16:creationId xmlns:a16="http://schemas.microsoft.com/office/drawing/2014/main" id="{1444EC0A-76AB-4A6A-AC43-3002D6256FAC}"/>
                    </a:ext>
                  </a:extLst>
                </p:cNvPr>
                <p:cNvSpPr>
                  <a:spLocks noChangeArrowheads="1"/>
                </p:cNvSpPr>
                <p:nvPr/>
              </p:nvSpPr>
              <p:spPr bwMode="auto">
                <a:xfrm>
                  <a:off x="835591"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39" name="Rectangle 138">
                  <a:extLst>
                    <a:ext uri="{FF2B5EF4-FFF2-40B4-BE49-F238E27FC236}">
                      <a16:creationId xmlns:a16="http://schemas.microsoft.com/office/drawing/2014/main" id="{DFAA048B-E5A1-44EB-82F4-7628930A0A33}"/>
                    </a:ext>
                  </a:extLst>
                </p:cNvPr>
                <p:cNvSpPr>
                  <a:spLocks noChangeArrowheads="1"/>
                </p:cNvSpPr>
                <p:nvPr/>
              </p:nvSpPr>
              <p:spPr bwMode="auto">
                <a:xfrm>
                  <a:off x="1015269" y="1476718"/>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0" name="Rectangle 139">
                  <a:extLst>
                    <a:ext uri="{FF2B5EF4-FFF2-40B4-BE49-F238E27FC236}">
                      <a16:creationId xmlns:a16="http://schemas.microsoft.com/office/drawing/2014/main" id="{91A5132D-C3E0-4C77-9155-E53258E48810}"/>
                    </a:ext>
                  </a:extLst>
                </p:cNvPr>
                <p:cNvSpPr>
                  <a:spLocks noChangeArrowheads="1"/>
                </p:cNvSpPr>
                <p:nvPr/>
              </p:nvSpPr>
              <p:spPr bwMode="auto">
                <a:xfrm>
                  <a:off x="1085388" y="1476718"/>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1" name="Rectangle 140">
                  <a:extLst>
                    <a:ext uri="{FF2B5EF4-FFF2-40B4-BE49-F238E27FC236}">
                      <a16:creationId xmlns:a16="http://schemas.microsoft.com/office/drawing/2014/main" id="{3A0B302F-628B-4E7D-9140-A6D1A4661990}"/>
                    </a:ext>
                  </a:extLst>
                </p:cNvPr>
                <p:cNvSpPr>
                  <a:spLocks noChangeArrowheads="1"/>
                </p:cNvSpPr>
                <p:nvPr/>
              </p:nvSpPr>
              <p:spPr bwMode="auto">
                <a:xfrm>
                  <a:off x="1156967" y="1476718"/>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2" name="Rectangle 141">
                  <a:extLst>
                    <a:ext uri="{FF2B5EF4-FFF2-40B4-BE49-F238E27FC236}">
                      <a16:creationId xmlns:a16="http://schemas.microsoft.com/office/drawing/2014/main" id="{35523843-121E-41B5-A0F0-575AC783FCF3}"/>
                    </a:ext>
                  </a:extLst>
                </p:cNvPr>
                <p:cNvSpPr>
                  <a:spLocks noChangeArrowheads="1"/>
                </p:cNvSpPr>
                <p:nvPr/>
              </p:nvSpPr>
              <p:spPr bwMode="auto">
                <a:xfrm>
                  <a:off x="1015269" y="1668082"/>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3" name="Rectangle 142">
                  <a:extLst>
                    <a:ext uri="{FF2B5EF4-FFF2-40B4-BE49-F238E27FC236}">
                      <a16:creationId xmlns:a16="http://schemas.microsoft.com/office/drawing/2014/main" id="{9683C3BE-2435-4EB1-9E4D-07B86A013AB6}"/>
                    </a:ext>
                  </a:extLst>
                </p:cNvPr>
                <p:cNvSpPr>
                  <a:spLocks noChangeArrowheads="1"/>
                </p:cNvSpPr>
                <p:nvPr/>
              </p:nvSpPr>
              <p:spPr bwMode="auto">
                <a:xfrm>
                  <a:off x="1085388" y="1668082"/>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4" name="Rectangle 143">
                  <a:extLst>
                    <a:ext uri="{FF2B5EF4-FFF2-40B4-BE49-F238E27FC236}">
                      <a16:creationId xmlns:a16="http://schemas.microsoft.com/office/drawing/2014/main" id="{1C135414-2C9D-437A-9F05-0FE729EB594A}"/>
                    </a:ext>
                  </a:extLst>
                </p:cNvPr>
                <p:cNvSpPr>
                  <a:spLocks noChangeArrowheads="1"/>
                </p:cNvSpPr>
                <p:nvPr/>
              </p:nvSpPr>
              <p:spPr bwMode="auto">
                <a:xfrm>
                  <a:off x="1156967" y="1668082"/>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5" name="Rectangle 144">
                  <a:extLst>
                    <a:ext uri="{FF2B5EF4-FFF2-40B4-BE49-F238E27FC236}">
                      <a16:creationId xmlns:a16="http://schemas.microsoft.com/office/drawing/2014/main" id="{0E6ED403-6876-4C10-A040-2303F7C8E721}"/>
                    </a:ext>
                  </a:extLst>
                </p:cNvPr>
                <p:cNvSpPr>
                  <a:spLocks noChangeArrowheads="1"/>
                </p:cNvSpPr>
                <p:nvPr/>
              </p:nvSpPr>
              <p:spPr bwMode="auto">
                <a:xfrm>
                  <a:off x="1015269" y="1572400"/>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7" name="Rectangle 146">
                  <a:extLst>
                    <a:ext uri="{FF2B5EF4-FFF2-40B4-BE49-F238E27FC236}">
                      <a16:creationId xmlns:a16="http://schemas.microsoft.com/office/drawing/2014/main" id="{2544C4EF-9777-4D6A-A19B-2D4C0307FE02}"/>
                    </a:ext>
                  </a:extLst>
                </p:cNvPr>
                <p:cNvSpPr>
                  <a:spLocks noChangeArrowheads="1"/>
                </p:cNvSpPr>
                <p:nvPr/>
              </p:nvSpPr>
              <p:spPr bwMode="auto">
                <a:xfrm>
                  <a:off x="1085388" y="1572400"/>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sp>
              <p:nvSpPr>
                <p:cNvPr id="148" name="Rectangle 147">
                  <a:extLst>
                    <a:ext uri="{FF2B5EF4-FFF2-40B4-BE49-F238E27FC236}">
                      <a16:creationId xmlns:a16="http://schemas.microsoft.com/office/drawing/2014/main" id="{3D48EBAE-546A-48A4-9321-059296C9844F}"/>
                    </a:ext>
                  </a:extLst>
                </p:cNvPr>
                <p:cNvSpPr>
                  <a:spLocks noChangeArrowheads="1"/>
                </p:cNvSpPr>
                <p:nvPr/>
              </p:nvSpPr>
              <p:spPr bwMode="auto">
                <a:xfrm>
                  <a:off x="1156967" y="1572400"/>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40" fontAlgn="auto">
                    <a:spcBef>
                      <a:spcPts val="0"/>
                    </a:spcBef>
                    <a:spcAft>
                      <a:spcPts val="0"/>
                    </a:spcAft>
                    <a:buClr>
                      <a:srgbClr val="000000"/>
                    </a:buClr>
                    <a:defRPr/>
                  </a:pPr>
                  <a:endParaRPr lang="en-US" sz="2400" kern="0" dirty="0">
                    <a:solidFill>
                      <a:srgbClr val="282828"/>
                    </a:solidFill>
                    <a:latin typeface="+mj-lt"/>
                    <a:sym typeface="Arial"/>
                  </a:endParaRPr>
                </a:p>
              </p:txBody>
            </p:sp>
          </p:grpSp>
          <p:sp>
            <p:nvSpPr>
              <p:cNvPr id="375" name="Rounded Rectangle 145">
                <a:extLst>
                  <a:ext uri="{FF2B5EF4-FFF2-40B4-BE49-F238E27FC236}">
                    <a16:creationId xmlns:a16="http://schemas.microsoft.com/office/drawing/2014/main" id="{DAACA666-9EEE-4531-910A-670E765DD08F}"/>
                  </a:ext>
                </a:extLst>
              </p:cNvPr>
              <p:cNvSpPr/>
              <p:nvPr/>
            </p:nvSpPr>
            <p:spPr>
              <a:xfrm>
                <a:off x="1257843" y="4062519"/>
                <a:ext cx="1476610" cy="1239820"/>
              </a:xfrm>
              <a:prstGeom prst="roundRect">
                <a:avLst/>
              </a:prstGeom>
              <a:solidFill>
                <a:schemeClr val="accent3">
                  <a:lumMod val="25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sp>
            <p:nvSpPr>
              <p:cNvPr id="149" name="TextBox 148">
                <a:extLst>
                  <a:ext uri="{FF2B5EF4-FFF2-40B4-BE49-F238E27FC236}">
                    <a16:creationId xmlns:a16="http://schemas.microsoft.com/office/drawing/2014/main" id="{F85FDA3C-09BA-4E48-ABB7-EDE6B69FDC77}"/>
                  </a:ext>
                </a:extLst>
              </p:cNvPr>
              <p:cNvSpPr txBox="1"/>
              <p:nvPr/>
            </p:nvSpPr>
            <p:spPr>
              <a:xfrm>
                <a:off x="1332817" y="4885344"/>
                <a:ext cx="1326661" cy="340876"/>
              </a:xfrm>
              <a:prstGeom prst="rect">
                <a:avLst/>
              </a:prstGeom>
              <a:noFill/>
            </p:spPr>
            <p:txBody>
              <a:bodyPr wrap="none" rtlCol="0">
                <a:spAutoFit/>
              </a:bodyPr>
              <a:lstStyle/>
              <a:p>
                <a:pP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Office/branch</a:t>
                </a:r>
              </a:p>
            </p:txBody>
          </p:sp>
        </p:grpSp>
        <p:sp>
          <p:nvSpPr>
            <p:cNvPr id="12" name="Rectangle 11">
              <a:extLst>
                <a:ext uri="{FF2B5EF4-FFF2-40B4-BE49-F238E27FC236}">
                  <a16:creationId xmlns:a16="http://schemas.microsoft.com/office/drawing/2014/main" id="{47A775B3-0EA9-4207-83F0-5B93F166BABE}"/>
                </a:ext>
              </a:extLst>
            </p:cNvPr>
            <p:cNvSpPr/>
            <p:nvPr/>
          </p:nvSpPr>
          <p:spPr>
            <a:xfrm>
              <a:off x="2773810" y="4272006"/>
              <a:ext cx="3622743" cy="934857"/>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dirty="0">
                <a:solidFill>
                  <a:srgbClr val="005073"/>
                </a:solidFill>
                <a:latin typeface="+mj-lt"/>
                <a:sym typeface="Arial"/>
              </a:endParaRPr>
            </a:p>
          </p:txBody>
        </p:sp>
        <p:grpSp>
          <p:nvGrpSpPr>
            <p:cNvPr id="103" name="Group 102">
              <a:extLst>
                <a:ext uri="{FF2B5EF4-FFF2-40B4-BE49-F238E27FC236}">
                  <a16:creationId xmlns:a16="http://schemas.microsoft.com/office/drawing/2014/main" id="{394E5878-3E9F-334E-AE5B-1FA5C4A323BF}"/>
                </a:ext>
              </a:extLst>
            </p:cNvPr>
            <p:cNvGrpSpPr/>
            <p:nvPr/>
          </p:nvGrpSpPr>
          <p:grpSpPr>
            <a:xfrm>
              <a:off x="4165762" y="4350361"/>
              <a:ext cx="505247" cy="300091"/>
              <a:chOff x="4831007" y="3572441"/>
              <a:chExt cx="1082675" cy="614362"/>
            </a:xfrm>
          </p:grpSpPr>
          <p:sp>
            <p:nvSpPr>
              <p:cNvPr id="104" name="Freeform 29">
                <a:extLst>
                  <a:ext uri="{FF2B5EF4-FFF2-40B4-BE49-F238E27FC236}">
                    <a16:creationId xmlns:a16="http://schemas.microsoft.com/office/drawing/2014/main" id="{35F353A7-F174-724F-99AE-0F602319DB4B}"/>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05" name="Freeform 30">
                <a:extLst>
                  <a:ext uri="{FF2B5EF4-FFF2-40B4-BE49-F238E27FC236}">
                    <a16:creationId xmlns:a16="http://schemas.microsoft.com/office/drawing/2014/main" id="{29276CE5-EB69-084C-A2F3-0F04A891F388}"/>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grpSp>
        <p:grpSp>
          <p:nvGrpSpPr>
            <p:cNvPr id="8" name="Group 7">
              <a:extLst>
                <a:ext uri="{FF2B5EF4-FFF2-40B4-BE49-F238E27FC236}">
                  <a16:creationId xmlns:a16="http://schemas.microsoft.com/office/drawing/2014/main" id="{D565BF95-4EE1-4264-B70C-4553D13E536F}"/>
                </a:ext>
              </a:extLst>
            </p:cNvPr>
            <p:cNvGrpSpPr/>
            <p:nvPr/>
          </p:nvGrpSpPr>
          <p:grpSpPr>
            <a:xfrm>
              <a:off x="5166061" y="4574916"/>
              <a:ext cx="246020" cy="391965"/>
              <a:chOff x="382603" y="2667265"/>
              <a:chExt cx="239438" cy="424716"/>
            </a:xfrm>
          </p:grpSpPr>
          <p:sp>
            <p:nvSpPr>
              <p:cNvPr id="101" name="Freeform 100">
                <a:extLst>
                  <a:ext uri="{FF2B5EF4-FFF2-40B4-BE49-F238E27FC236}">
                    <a16:creationId xmlns:a16="http://schemas.microsoft.com/office/drawing/2014/main" id="{1608EEBF-26FE-9244-A233-5ADC09619F9B}"/>
                  </a:ext>
                </a:extLst>
              </p:cNvPr>
              <p:cNvSpPr>
                <a:spLocks/>
              </p:cNvSpPr>
              <p:nvPr/>
            </p:nvSpPr>
            <p:spPr bwMode="auto">
              <a:xfrm>
                <a:off x="382603" y="2667265"/>
                <a:ext cx="239438" cy="424716"/>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sp>
            <p:nvSpPr>
              <p:cNvPr id="102" name="Rectangle 101">
                <a:extLst>
                  <a:ext uri="{FF2B5EF4-FFF2-40B4-BE49-F238E27FC236}">
                    <a16:creationId xmlns:a16="http://schemas.microsoft.com/office/drawing/2014/main" id="{7AC3AD0A-CF2F-A64B-AC8B-79E99A7671CE}"/>
                  </a:ext>
                </a:extLst>
              </p:cNvPr>
              <p:cNvSpPr>
                <a:spLocks noChangeArrowheads="1"/>
              </p:cNvSpPr>
              <p:nvPr/>
            </p:nvSpPr>
            <p:spPr bwMode="auto">
              <a:xfrm>
                <a:off x="406831" y="2728546"/>
                <a:ext cx="190981" cy="29359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buClr>
                    <a:srgbClr val="000000"/>
                  </a:buClr>
                </a:pPr>
                <a:endParaRPr lang="en-US" sz="2400" kern="0" dirty="0">
                  <a:solidFill>
                    <a:srgbClr val="FFFFFF"/>
                  </a:solidFill>
                  <a:latin typeface="+mj-lt"/>
                  <a:ea typeface="ＭＳ Ｐゴシック" charset="0"/>
                  <a:cs typeface="Arial"/>
                  <a:sym typeface="Arial"/>
                </a:endParaRPr>
              </a:p>
            </p:txBody>
          </p:sp>
        </p:grpSp>
        <p:sp>
          <p:nvSpPr>
            <p:cNvPr id="112" name="TextBox 111">
              <a:extLst>
                <a:ext uri="{FF2B5EF4-FFF2-40B4-BE49-F238E27FC236}">
                  <a16:creationId xmlns:a16="http://schemas.microsoft.com/office/drawing/2014/main" id="{6C55EA38-C3E3-0C44-A53F-E42451EDE2A2}"/>
                </a:ext>
              </a:extLst>
            </p:cNvPr>
            <p:cNvSpPr txBox="1"/>
            <p:nvPr/>
          </p:nvSpPr>
          <p:spPr>
            <a:xfrm>
              <a:off x="4851237" y="4914174"/>
              <a:ext cx="884737" cy="340876"/>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Mobile</a:t>
              </a:r>
            </a:p>
          </p:txBody>
        </p:sp>
        <p:sp>
          <p:nvSpPr>
            <p:cNvPr id="113" name="TextBox 112">
              <a:extLst>
                <a:ext uri="{FF2B5EF4-FFF2-40B4-BE49-F238E27FC236}">
                  <a16:creationId xmlns:a16="http://schemas.microsoft.com/office/drawing/2014/main" id="{46FDA79B-C11E-D344-ACF2-721BA7753861}"/>
                </a:ext>
              </a:extLst>
            </p:cNvPr>
            <p:cNvSpPr txBox="1"/>
            <p:nvPr/>
          </p:nvSpPr>
          <p:spPr>
            <a:xfrm>
              <a:off x="4018202" y="4615965"/>
              <a:ext cx="780287" cy="340876"/>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333" kern="0" dirty="0">
                  <a:solidFill>
                    <a:srgbClr val="FFFFFF"/>
                  </a:solidFill>
                  <a:latin typeface="+mj-lt"/>
                  <a:ea typeface="ＭＳ Ｐゴシック" charset="0"/>
                  <a:cs typeface="Arial"/>
                  <a:sym typeface="Arial"/>
                </a:rPr>
                <a:t>Laptop</a:t>
              </a:r>
            </a:p>
          </p:txBody>
        </p:sp>
        <p:cxnSp>
          <p:nvCxnSpPr>
            <p:cNvPr id="17" name="Straight Arrow Connector 16">
              <a:extLst>
                <a:ext uri="{FF2B5EF4-FFF2-40B4-BE49-F238E27FC236}">
                  <a16:creationId xmlns:a16="http://schemas.microsoft.com/office/drawing/2014/main" id="{20FD1AF1-BD2B-4A31-8780-BD56730B6C6A}"/>
                </a:ext>
              </a:extLst>
            </p:cNvPr>
            <p:cNvCxnSpPr>
              <a:cxnSpLocks/>
            </p:cNvCxnSpPr>
            <p:nvPr/>
          </p:nvCxnSpPr>
          <p:spPr>
            <a:xfrm>
              <a:off x="4704779" y="4487799"/>
              <a:ext cx="1631651" cy="10363"/>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4404A4F9-B9FE-4973-AD61-22DE3D6EA283}"/>
                </a:ext>
              </a:extLst>
            </p:cNvPr>
            <p:cNvCxnSpPr>
              <a:cxnSpLocks/>
            </p:cNvCxnSpPr>
            <p:nvPr/>
          </p:nvCxnSpPr>
          <p:spPr>
            <a:xfrm flipH="1" flipV="1">
              <a:off x="2825639" y="4913417"/>
              <a:ext cx="2215549" cy="4403"/>
            </a:xfrm>
            <a:prstGeom prst="straightConnector1">
              <a:avLst/>
            </a:prstGeom>
            <a:ln w="1270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1F9222-5499-3C49-B6D7-F5CF582BE4EC}"/>
                </a:ext>
              </a:extLst>
            </p:cNvPr>
            <p:cNvGrpSpPr/>
            <p:nvPr/>
          </p:nvGrpSpPr>
          <p:grpSpPr>
            <a:xfrm>
              <a:off x="1839552" y="1433141"/>
              <a:ext cx="2003088" cy="1872168"/>
              <a:chOff x="3918421" y="1269298"/>
              <a:chExt cx="2003088" cy="1872168"/>
            </a:xfrm>
          </p:grpSpPr>
          <p:grpSp>
            <p:nvGrpSpPr>
              <p:cNvPr id="6" name="Group 5">
                <a:extLst>
                  <a:ext uri="{FF2B5EF4-FFF2-40B4-BE49-F238E27FC236}">
                    <a16:creationId xmlns:a16="http://schemas.microsoft.com/office/drawing/2014/main" id="{DFCE6100-E6DA-E949-8FD8-3F24BBDBEED1}"/>
                  </a:ext>
                </a:extLst>
              </p:cNvPr>
              <p:cNvGrpSpPr/>
              <p:nvPr/>
            </p:nvGrpSpPr>
            <p:grpSpPr>
              <a:xfrm>
                <a:off x="3976649" y="1269298"/>
                <a:ext cx="1944860" cy="1872168"/>
                <a:chOff x="1335574" y="1124681"/>
                <a:chExt cx="2441135" cy="2076616"/>
              </a:xfrm>
            </p:grpSpPr>
            <p:grpSp>
              <p:nvGrpSpPr>
                <p:cNvPr id="25" name="Group 24">
                  <a:extLst>
                    <a:ext uri="{FF2B5EF4-FFF2-40B4-BE49-F238E27FC236}">
                      <a16:creationId xmlns:a16="http://schemas.microsoft.com/office/drawing/2014/main" id="{4D738003-EC07-F74E-8801-80CFEBE1DCE5}"/>
                    </a:ext>
                  </a:extLst>
                </p:cNvPr>
                <p:cNvGrpSpPr/>
                <p:nvPr/>
              </p:nvGrpSpPr>
              <p:grpSpPr>
                <a:xfrm>
                  <a:off x="1335574" y="1124681"/>
                  <a:ext cx="2430039" cy="1025835"/>
                  <a:chOff x="574231" y="1581150"/>
                  <a:chExt cx="1899190" cy="1055182"/>
                </a:xfrm>
              </p:grpSpPr>
              <p:sp>
                <p:nvSpPr>
                  <p:cNvPr id="26" name="Freeform 25">
                    <a:extLst>
                      <a:ext uri="{FF2B5EF4-FFF2-40B4-BE49-F238E27FC236}">
                        <a16:creationId xmlns:a16="http://schemas.microsoft.com/office/drawing/2014/main" id="{148053D4-1104-2844-88FC-FEF0411D1DE4}"/>
                      </a:ext>
                    </a:extLst>
                  </p:cNvPr>
                  <p:cNvSpPr/>
                  <p:nvPr/>
                </p:nvSpPr>
                <p:spPr>
                  <a:xfrm>
                    <a:off x="574231" y="2151902"/>
                    <a:ext cx="1899190" cy="484430"/>
                  </a:xfrm>
                  <a:custGeom>
                    <a:avLst/>
                    <a:gdLst>
                      <a:gd name="connsiteX0" fmla="*/ 234103 w 1899190"/>
                      <a:gd name="connsiteY0" fmla="*/ 0 h 484430"/>
                      <a:gd name="connsiteX1" fmla="*/ 238866 w 1899190"/>
                      <a:gd name="connsiteY1" fmla="*/ 270022 h 484430"/>
                      <a:gd name="connsiteX2" fmla="*/ 1660325 w 1899190"/>
                      <a:gd name="connsiteY2" fmla="*/ 270022 h 484430"/>
                      <a:gd name="connsiteX3" fmla="*/ 1665087 w 1899190"/>
                      <a:gd name="connsiteY3" fmla="*/ 0 h 484430"/>
                      <a:gd name="connsiteX4" fmla="*/ 1705445 w 1899190"/>
                      <a:gd name="connsiteY4" fmla="*/ 4068 h 484430"/>
                      <a:gd name="connsiteX5" fmla="*/ 1899190 w 1899190"/>
                      <a:gd name="connsiteY5" fmla="*/ 241784 h 484430"/>
                      <a:gd name="connsiteX6" fmla="*/ 1656543 w 1899190"/>
                      <a:gd name="connsiteY6" fmla="*/ 484430 h 484430"/>
                      <a:gd name="connsiteX7" fmla="*/ 1658436 w 1899190"/>
                      <a:gd name="connsiteY7" fmla="*/ 377114 h 484430"/>
                      <a:gd name="connsiteX8" fmla="*/ 240754 w 1899190"/>
                      <a:gd name="connsiteY8" fmla="*/ 377114 h 484430"/>
                      <a:gd name="connsiteX9" fmla="*/ 242647 w 1899190"/>
                      <a:gd name="connsiteY9" fmla="*/ 484430 h 484430"/>
                      <a:gd name="connsiteX10" fmla="*/ 0 w 1899190"/>
                      <a:gd name="connsiteY10" fmla="*/ 241784 h 484430"/>
                      <a:gd name="connsiteX11" fmla="*/ 193745 w 1899190"/>
                      <a:gd name="connsiteY11" fmla="*/ 4068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12" fmla="*/ 330306 w 1899190"/>
                      <a:gd name="connsiteY12" fmla="*/ 361462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0" fmla="*/ 1660325 w 1899190"/>
                      <a:gd name="connsiteY0" fmla="*/ 270022 h 484430"/>
                      <a:gd name="connsiteX1" fmla="*/ 1665087 w 1899190"/>
                      <a:gd name="connsiteY1" fmla="*/ 0 h 484430"/>
                      <a:gd name="connsiteX2" fmla="*/ 1705445 w 1899190"/>
                      <a:gd name="connsiteY2" fmla="*/ 4068 h 484430"/>
                      <a:gd name="connsiteX3" fmla="*/ 1899190 w 1899190"/>
                      <a:gd name="connsiteY3" fmla="*/ 241784 h 484430"/>
                      <a:gd name="connsiteX4" fmla="*/ 1656543 w 1899190"/>
                      <a:gd name="connsiteY4" fmla="*/ 484430 h 484430"/>
                      <a:gd name="connsiteX5" fmla="*/ 1658436 w 1899190"/>
                      <a:gd name="connsiteY5" fmla="*/ 377114 h 484430"/>
                      <a:gd name="connsiteX6" fmla="*/ 240754 w 1899190"/>
                      <a:gd name="connsiteY6" fmla="*/ 377114 h 484430"/>
                      <a:gd name="connsiteX7" fmla="*/ 242647 w 1899190"/>
                      <a:gd name="connsiteY7" fmla="*/ 484430 h 484430"/>
                      <a:gd name="connsiteX8" fmla="*/ 0 w 1899190"/>
                      <a:gd name="connsiteY8" fmla="*/ 241784 h 484430"/>
                      <a:gd name="connsiteX9" fmla="*/ 193745 w 1899190"/>
                      <a:gd name="connsiteY9" fmla="*/ 4068 h 484430"/>
                      <a:gd name="connsiteX10" fmla="*/ 234103 w 1899190"/>
                      <a:gd name="connsiteY10"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1658436 w 1899190"/>
                      <a:gd name="connsiteY4" fmla="*/ 377114 h 484430"/>
                      <a:gd name="connsiteX5" fmla="*/ 240754 w 1899190"/>
                      <a:gd name="connsiteY5" fmla="*/ 377114 h 484430"/>
                      <a:gd name="connsiteX6" fmla="*/ 242647 w 1899190"/>
                      <a:gd name="connsiteY6" fmla="*/ 484430 h 484430"/>
                      <a:gd name="connsiteX7" fmla="*/ 0 w 1899190"/>
                      <a:gd name="connsiteY7" fmla="*/ 241784 h 484430"/>
                      <a:gd name="connsiteX8" fmla="*/ 193745 w 1899190"/>
                      <a:gd name="connsiteY8" fmla="*/ 4068 h 484430"/>
                      <a:gd name="connsiteX9" fmla="*/ 234103 w 1899190"/>
                      <a:gd name="connsiteY9"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0754 w 1899190"/>
                      <a:gd name="connsiteY4" fmla="*/ 377114 h 484430"/>
                      <a:gd name="connsiteX5" fmla="*/ 242647 w 1899190"/>
                      <a:gd name="connsiteY5" fmla="*/ 484430 h 484430"/>
                      <a:gd name="connsiteX6" fmla="*/ 0 w 1899190"/>
                      <a:gd name="connsiteY6" fmla="*/ 241784 h 484430"/>
                      <a:gd name="connsiteX7" fmla="*/ 193745 w 1899190"/>
                      <a:gd name="connsiteY7" fmla="*/ 4068 h 484430"/>
                      <a:gd name="connsiteX8" fmla="*/ 234103 w 1899190"/>
                      <a:gd name="connsiteY8"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2647 w 1899190"/>
                      <a:gd name="connsiteY4" fmla="*/ 484430 h 484430"/>
                      <a:gd name="connsiteX5" fmla="*/ 0 w 1899190"/>
                      <a:gd name="connsiteY5" fmla="*/ 241784 h 484430"/>
                      <a:gd name="connsiteX6" fmla="*/ 193745 w 1899190"/>
                      <a:gd name="connsiteY6" fmla="*/ 4068 h 484430"/>
                      <a:gd name="connsiteX7" fmla="*/ 234103 w 1899190"/>
                      <a:gd name="connsiteY7" fmla="*/ 0 h 48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90" h="484430">
                        <a:moveTo>
                          <a:pt x="1665087" y="0"/>
                        </a:moveTo>
                        <a:lnTo>
                          <a:pt x="1705445" y="4068"/>
                        </a:lnTo>
                        <a:cubicBezTo>
                          <a:pt x="1816015" y="26694"/>
                          <a:pt x="1899190" y="124526"/>
                          <a:pt x="1899190" y="241784"/>
                        </a:cubicBezTo>
                        <a:cubicBezTo>
                          <a:pt x="1899190" y="375794"/>
                          <a:pt x="1790553" y="484430"/>
                          <a:pt x="1656543" y="484430"/>
                        </a:cubicBezTo>
                        <a:lnTo>
                          <a:pt x="242647" y="484430"/>
                        </a:lnTo>
                        <a:cubicBezTo>
                          <a:pt x="108637" y="484430"/>
                          <a:pt x="0" y="375794"/>
                          <a:pt x="0" y="241784"/>
                        </a:cubicBezTo>
                        <a:cubicBezTo>
                          <a:pt x="0" y="124526"/>
                          <a:pt x="83175" y="26694"/>
                          <a:pt x="193745" y="4068"/>
                        </a:cubicBezTo>
                        <a:lnTo>
                          <a:pt x="234103" y="0"/>
                        </a:ln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sp>
                <p:nvSpPr>
                  <p:cNvPr id="27" name="Freeform 26">
                    <a:extLst>
                      <a:ext uri="{FF2B5EF4-FFF2-40B4-BE49-F238E27FC236}">
                        <a16:creationId xmlns:a16="http://schemas.microsoft.com/office/drawing/2014/main" id="{191EE6B2-0EED-AD47-A662-AD8CB50D7B9C}"/>
                      </a:ext>
                    </a:extLst>
                  </p:cNvPr>
                  <p:cNvSpPr/>
                  <p:nvPr/>
                </p:nvSpPr>
                <p:spPr>
                  <a:xfrm rot="588992" flipH="1">
                    <a:off x="856839" y="1592046"/>
                    <a:ext cx="846277" cy="672237"/>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sp>
                <p:nvSpPr>
                  <p:cNvPr id="28" name="Freeform 27">
                    <a:extLst>
                      <a:ext uri="{FF2B5EF4-FFF2-40B4-BE49-F238E27FC236}">
                        <a16:creationId xmlns:a16="http://schemas.microsoft.com/office/drawing/2014/main" id="{216E44AB-26AA-DC4E-8C7E-BDAA228177EB}"/>
                      </a:ext>
                    </a:extLst>
                  </p:cNvPr>
                  <p:cNvSpPr/>
                  <p:nvPr/>
                </p:nvSpPr>
                <p:spPr>
                  <a:xfrm rot="3113307">
                    <a:off x="1696791" y="1777509"/>
                    <a:ext cx="672234" cy="279515"/>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sp>
                <p:nvSpPr>
                  <p:cNvPr id="29" name="Freeform 28">
                    <a:extLst>
                      <a:ext uri="{FF2B5EF4-FFF2-40B4-BE49-F238E27FC236}">
                        <a16:creationId xmlns:a16="http://schemas.microsoft.com/office/drawing/2014/main" id="{7F7633AA-98A9-274A-B798-7C8D226ABD58}"/>
                      </a:ext>
                    </a:extLst>
                  </p:cNvPr>
                  <p:cNvSpPr/>
                  <p:nvPr/>
                </p:nvSpPr>
                <p:spPr>
                  <a:xfrm flipH="1">
                    <a:off x="574231" y="2393686"/>
                    <a:ext cx="1899190" cy="242646"/>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Lst>
                    <a:ahLst/>
                    <a:cxnLst>
                      <a:cxn ang="0">
                        <a:pos x="connsiteX0" y="connsiteY0"/>
                      </a:cxn>
                      <a:cxn ang="0">
                        <a:pos x="connsiteX1" y="connsiteY1"/>
                      </a:cxn>
                      <a:cxn ang="0">
                        <a:pos x="connsiteX2" y="connsiteY2"/>
                      </a:cxn>
                      <a:cxn ang="0">
                        <a:pos x="connsiteX3" y="connsiteY3"/>
                      </a:cxn>
                    </a:cxnLst>
                    <a:rect l="l" t="t" r="r" b="b"/>
                    <a:pathLst>
                      <a:path w="2492801" h="318487">
                        <a:moveTo>
                          <a:pt x="0" y="0"/>
                        </a:moveTo>
                        <a:cubicBezTo>
                          <a:pt x="0" y="175896"/>
                          <a:pt x="142592" y="318487"/>
                          <a:pt x="318488" y="318487"/>
                        </a:cubicBezTo>
                        <a:lnTo>
                          <a:pt x="2174313" y="318487"/>
                        </a:lnTo>
                        <a:cubicBezTo>
                          <a:pt x="2350209" y="318487"/>
                          <a:pt x="2492801" y="175896"/>
                          <a:pt x="2492801" y="0"/>
                        </a:cubicBezTo>
                      </a:path>
                    </a:pathLst>
                  </a:custGeom>
                  <a:noFill/>
                  <a:ln w="63500"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defRPr/>
                    </a:pPr>
                    <a:endParaRPr lang="en-US" sz="2400" kern="0" dirty="0">
                      <a:solidFill>
                        <a:srgbClr val="FFFFFF"/>
                      </a:solidFill>
                      <a:latin typeface="+mj-lt"/>
                      <a:cs typeface="CiscoSansTT Light" panose="020B0503020201020303" pitchFamily="34" charset="0"/>
                      <a:sym typeface="Arial"/>
                    </a:endParaRPr>
                  </a:p>
                </p:txBody>
              </p:sp>
            </p:grpSp>
            <p:sp>
              <p:nvSpPr>
                <p:cNvPr id="34" name="TextBox 33">
                  <a:extLst>
                    <a:ext uri="{FF2B5EF4-FFF2-40B4-BE49-F238E27FC236}">
                      <a16:creationId xmlns:a16="http://schemas.microsoft.com/office/drawing/2014/main" id="{AC366C1E-F760-D749-9183-51E8936E9D23}"/>
                    </a:ext>
                  </a:extLst>
                </p:cNvPr>
                <p:cNvSpPr txBox="1"/>
                <p:nvPr/>
              </p:nvSpPr>
              <p:spPr>
                <a:xfrm>
                  <a:off x="1771969" y="1374602"/>
                  <a:ext cx="1593982" cy="665078"/>
                </a:xfrm>
                <a:prstGeom prst="rect">
                  <a:avLst/>
                </a:prstGeom>
                <a:noFill/>
              </p:spPr>
              <p:txBody>
                <a:bodyPr wrap="square" rtlCol="0">
                  <a:spAutoFit/>
                </a:bodyPr>
                <a:lstStyle/>
                <a:p>
                  <a:pPr algn="ctr" defTabSz="609570" fontAlgn="base">
                    <a:spcBef>
                      <a:spcPct val="0"/>
                    </a:spcBef>
                    <a:spcAft>
                      <a:spcPct val="0"/>
                    </a:spcAft>
                    <a:buClr>
                      <a:srgbClr val="000000"/>
                    </a:buClr>
                  </a:pPr>
                  <a:r>
                    <a:rPr lang="en-US" sz="1400" kern="0" dirty="0">
                      <a:solidFill>
                        <a:srgbClr val="FFFFFF"/>
                      </a:solidFill>
                      <a:latin typeface="+mj-lt"/>
                      <a:ea typeface="ＭＳ Ｐゴシック" charset="0"/>
                      <a:cs typeface="Arial"/>
                      <a:sym typeface="Arial"/>
                    </a:rPr>
                    <a:t>Webex® Cloud</a:t>
                  </a:r>
                </a:p>
              </p:txBody>
            </p:sp>
            <p:sp>
              <p:nvSpPr>
                <p:cNvPr id="35" name="Rounded Rectangle 34">
                  <a:extLst>
                    <a:ext uri="{FF2B5EF4-FFF2-40B4-BE49-F238E27FC236}">
                      <a16:creationId xmlns:a16="http://schemas.microsoft.com/office/drawing/2014/main" id="{1EECF7ED-BF91-7548-BA77-0B29D9B15F36}"/>
                    </a:ext>
                  </a:extLst>
                </p:cNvPr>
                <p:cNvSpPr/>
                <p:nvPr/>
              </p:nvSpPr>
              <p:spPr>
                <a:xfrm>
                  <a:off x="1420502" y="2283499"/>
                  <a:ext cx="2356207" cy="91779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grpSp>
              <p:nvGrpSpPr>
                <p:cNvPr id="9" name="Group 8">
                  <a:extLst>
                    <a:ext uri="{FF2B5EF4-FFF2-40B4-BE49-F238E27FC236}">
                      <a16:creationId xmlns:a16="http://schemas.microsoft.com/office/drawing/2014/main" id="{CD12A292-4DD3-46FB-A571-4E6E0852BDED}"/>
                    </a:ext>
                  </a:extLst>
                </p:cNvPr>
                <p:cNvGrpSpPr/>
                <p:nvPr/>
              </p:nvGrpSpPr>
              <p:grpSpPr>
                <a:xfrm>
                  <a:off x="1558786" y="2331830"/>
                  <a:ext cx="2036519" cy="730353"/>
                  <a:chOff x="1158965" y="1748871"/>
                  <a:chExt cx="1754497" cy="547765"/>
                </a:xfrm>
              </p:grpSpPr>
              <p:sp>
                <p:nvSpPr>
                  <p:cNvPr id="39" name="Rounded Rectangle 38">
                    <a:extLst>
                      <a:ext uri="{FF2B5EF4-FFF2-40B4-BE49-F238E27FC236}">
                        <a16:creationId xmlns:a16="http://schemas.microsoft.com/office/drawing/2014/main" id="{320C6668-9B22-3F4C-9B75-0D2EBB0B3B31}"/>
                      </a:ext>
                    </a:extLst>
                  </p:cNvPr>
                  <p:cNvSpPr/>
                  <p:nvPr/>
                </p:nvSpPr>
                <p:spPr>
                  <a:xfrm>
                    <a:off x="1158965" y="1932989"/>
                    <a:ext cx="1754497" cy="16012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sp>
                <p:nvSpPr>
                  <p:cNvPr id="41" name="Rounded Rectangle 40">
                    <a:extLst>
                      <a:ext uri="{FF2B5EF4-FFF2-40B4-BE49-F238E27FC236}">
                        <a16:creationId xmlns:a16="http://schemas.microsoft.com/office/drawing/2014/main" id="{577662BA-F3FC-674C-87A7-F4AF1C47D1EA}"/>
                      </a:ext>
                    </a:extLst>
                  </p:cNvPr>
                  <p:cNvSpPr/>
                  <p:nvPr/>
                </p:nvSpPr>
                <p:spPr>
                  <a:xfrm>
                    <a:off x="1158965" y="2120071"/>
                    <a:ext cx="1754497" cy="17656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sp>
                <p:nvSpPr>
                  <p:cNvPr id="37" name="Rounded Rectangle 36">
                    <a:extLst>
                      <a:ext uri="{FF2B5EF4-FFF2-40B4-BE49-F238E27FC236}">
                        <a16:creationId xmlns:a16="http://schemas.microsoft.com/office/drawing/2014/main" id="{26C3ADE7-0E14-A74C-BD5A-12416BEA0FAC}"/>
                      </a:ext>
                    </a:extLst>
                  </p:cNvPr>
                  <p:cNvSpPr/>
                  <p:nvPr/>
                </p:nvSpPr>
                <p:spPr>
                  <a:xfrm>
                    <a:off x="1158965" y="1748871"/>
                    <a:ext cx="1754497" cy="16026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buClr>
                        <a:srgbClr val="000000"/>
                      </a:buClr>
                    </a:pPr>
                    <a:endParaRPr lang="en-US" sz="2400" kern="0" dirty="0">
                      <a:solidFill>
                        <a:srgbClr val="0D274D"/>
                      </a:solidFill>
                      <a:latin typeface="+mj-lt"/>
                      <a:sym typeface="Arial"/>
                    </a:endParaRPr>
                  </a:p>
                </p:txBody>
              </p:sp>
            </p:grpSp>
            <p:sp>
              <p:nvSpPr>
                <p:cNvPr id="42" name="TextBox 41">
                  <a:extLst>
                    <a:ext uri="{FF2B5EF4-FFF2-40B4-BE49-F238E27FC236}">
                      <a16:creationId xmlns:a16="http://schemas.microsoft.com/office/drawing/2014/main" id="{4ADA7D2D-79F6-F44C-8D33-47B3293261C9}"/>
                    </a:ext>
                  </a:extLst>
                </p:cNvPr>
                <p:cNvSpPr txBox="1"/>
                <p:nvPr/>
              </p:nvSpPr>
              <p:spPr>
                <a:xfrm>
                  <a:off x="1723100" y="2768321"/>
                  <a:ext cx="1733708" cy="332539"/>
                </a:xfrm>
                <a:prstGeom prst="rect">
                  <a:avLst/>
                </a:prstGeom>
                <a:noFill/>
              </p:spPr>
              <p:txBody>
                <a:bodyPr wrap="square" rtlCol="0">
                  <a:spAutoFit/>
                </a:bodyPr>
                <a:lstStyle/>
                <a:p>
                  <a:pPr defTabSz="609570" fontAlgn="base">
                    <a:spcBef>
                      <a:spcPct val="0"/>
                    </a:spcBef>
                    <a:spcAft>
                      <a:spcPct val="0"/>
                    </a:spcAft>
                    <a:buClr>
                      <a:srgbClr val="000000"/>
                    </a:buClr>
                  </a:pPr>
                  <a:r>
                    <a:rPr lang="en-US" sz="1100" kern="0" dirty="0">
                      <a:solidFill>
                        <a:srgbClr val="FFFFFF"/>
                      </a:solidFill>
                      <a:latin typeface="+mj-lt"/>
                      <a:ea typeface="ＭＳ Ｐゴシック" charset="0"/>
                      <a:cs typeface="Arial"/>
                      <a:sym typeface="Arial"/>
                    </a:rPr>
                    <a:t>Webex Meetings </a:t>
                  </a:r>
                </a:p>
              </p:txBody>
            </p:sp>
            <p:sp>
              <p:nvSpPr>
                <p:cNvPr id="40" name="TextBox 39">
                  <a:extLst>
                    <a:ext uri="{FF2B5EF4-FFF2-40B4-BE49-F238E27FC236}">
                      <a16:creationId xmlns:a16="http://schemas.microsoft.com/office/drawing/2014/main" id="{042E6FDF-89E0-EE42-B5BE-F82F3E1F4291}"/>
                    </a:ext>
                  </a:extLst>
                </p:cNvPr>
                <p:cNvSpPr txBox="1"/>
                <p:nvPr/>
              </p:nvSpPr>
              <p:spPr>
                <a:xfrm>
                  <a:off x="1726984" y="2512750"/>
                  <a:ext cx="1733708" cy="332539"/>
                </a:xfrm>
                <a:prstGeom prst="rect">
                  <a:avLst/>
                </a:prstGeom>
                <a:noFill/>
              </p:spPr>
              <p:txBody>
                <a:bodyPr wrap="square" rtlCol="0">
                  <a:spAutoFit/>
                </a:bodyPr>
                <a:lstStyle/>
                <a:p>
                  <a:pPr defTabSz="609570" fontAlgn="base">
                    <a:spcBef>
                      <a:spcPct val="0"/>
                    </a:spcBef>
                    <a:spcAft>
                      <a:spcPct val="0"/>
                    </a:spcAft>
                    <a:buClr>
                      <a:srgbClr val="000000"/>
                    </a:buClr>
                  </a:pPr>
                  <a:r>
                    <a:rPr lang="en-US" sz="1100" kern="0" dirty="0">
                      <a:solidFill>
                        <a:srgbClr val="FFFFFF"/>
                      </a:solidFill>
                      <a:latin typeface="+mj-lt"/>
                      <a:ea typeface="ＭＳ Ｐゴシック" charset="0"/>
                      <a:cs typeface="Arial"/>
                      <a:sym typeface="Arial"/>
                    </a:rPr>
                    <a:t>Webex Calling</a:t>
                  </a:r>
                </a:p>
              </p:txBody>
            </p:sp>
            <p:sp>
              <p:nvSpPr>
                <p:cNvPr id="38" name="TextBox 37">
                  <a:extLst>
                    <a:ext uri="{FF2B5EF4-FFF2-40B4-BE49-F238E27FC236}">
                      <a16:creationId xmlns:a16="http://schemas.microsoft.com/office/drawing/2014/main" id="{F27053AC-ADB4-3643-AA3A-F8F90A4A3250}"/>
                    </a:ext>
                  </a:extLst>
                </p:cNvPr>
                <p:cNvSpPr txBox="1"/>
                <p:nvPr/>
              </p:nvSpPr>
              <p:spPr>
                <a:xfrm>
                  <a:off x="1737558" y="2259310"/>
                  <a:ext cx="1817264" cy="332539"/>
                </a:xfrm>
                <a:prstGeom prst="rect">
                  <a:avLst/>
                </a:prstGeom>
                <a:noFill/>
              </p:spPr>
              <p:txBody>
                <a:bodyPr wrap="square" rtlCol="0">
                  <a:spAutoFit/>
                </a:bodyPr>
                <a:lstStyle/>
                <a:p>
                  <a:pPr defTabSz="609570" fontAlgn="base">
                    <a:spcBef>
                      <a:spcPct val="0"/>
                    </a:spcBef>
                    <a:spcAft>
                      <a:spcPct val="0"/>
                    </a:spcAft>
                    <a:buClr>
                      <a:srgbClr val="000000"/>
                    </a:buClr>
                  </a:pPr>
                  <a:r>
                    <a:rPr lang="en-US" sz="1100" kern="0" dirty="0">
                      <a:solidFill>
                        <a:srgbClr val="FFFFFF"/>
                      </a:solidFill>
                      <a:latin typeface="+mj-lt"/>
                      <a:ea typeface="ＭＳ Ｐゴシック" charset="0"/>
                      <a:cs typeface="Arial"/>
                      <a:sym typeface="Arial"/>
                    </a:rPr>
                    <a:t>Webex Teams™</a:t>
                  </a:r>
                </a:p>
              </p:txBody>
            </p:sp>
          </p:grpSp>
          <p:grpSp>
            <p:nvGrpSpPr>
              <p:cNvPr id="31" name="Group 30">
                <a:extLst>
                  <a:ext uri="{FF2B5EF4-FFF2-40B4-BE49-F238E27FC236}">
                    <a16:creationId xmlns:a16="http://schemas.microsoft.com/office/drawing/2014/main" id="{C332947E-0383-493F-AA43-BC8A5891D517}"/>
                  </a:ext>
                </a:extLst>
              </p:cNvPr>
              <p:cNvGrpSpPr/>
              <p:nvPr/>
            </p:nvGrpSpPr>
            <p:grpSpPr>
              <a:xfrm>
                <a:off x="3918421" y="1956506"/>
                <a:ext cx="248684" cy="1172770"/>
                <a:chOff x="7090244" y="2110845"/>
                <a:chExt cx="248684" cy="1172770"/>
              </a:xfrm>
            </p:grpSpPr>
            <p:sp>
              <p:nvSpPr>
                <p:cNvPr id="30" name="Rectangle: Rounded Corners 29">
                  <a:extLst>
                    <a:ext uri="{FF2B5EF4-FFF2-40B4-BE49-F238E27FC236}">
                      <a16:creationId xmlns:a16="http://schemas.microsoft.com/office/drawing/2014/main" id="{89842367-C7F9-4A4B-8FEC-4652C5FB24E7}"/>
                    </a:ext>
                  </a:extLst>
                </p:cNvPr>
                <p:cNvSpPr/>
                <p:nvPr/>
              </p:nvSpPr>
              <p:spPr>
                <a:xfrm>
                  <a:off x="7121916" y="2353890"/>
                  <a:ext cx="199367" cy="89618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dirty="0">
                    <a:solidFill>
                      <a:srgbClr val="005073"/>
                    </a:solidFill>
                    <a:latin typeface="+mj-lt"/>
                    <a:sym typeface="Arial"/>
                  </a:endParaRPr>
                </a:p>
              </p:txBody>
            </p:sp>
            <p:sp>
              <p:nvSpPr>
                <p:cNvPr id="20" name="TextBox 19">
                  <a:extLst>
                    <a:ext uri="{FF2B5EF4-FFF2-40B4-BE49-F238E27FC236}">
                      <a16:creationId xmlns:a16="http://schemas.microsoft.com/office/drawing/2014/main" id="{014E3E2C-141E-4E09-B659-E7FD9F4D8B3C}"/>
                    </a:ext>
                  </a:extLst>
                </p:cNvPr>
                <p:cNvSpPr txBox="1"/>
                <p:nvPr/>
              </p:nvSpPr>
              <p:spPr>
                <a:xfrm rot="16200000">
                  <a:off x="6628201" y="2572888"/>
                  <a:ext cx="1172770" cy="248684"/>
                </a:xfrm>
                <a:prstGeom prst="rect">
                  <a:avLst/>
                </a:prstGeom>
                <a:noFill/>
              </p:spPr>
              <p:txBody>
                <a:bodyPr wrap="square" rtlCol="0">
                  <a:spAutoFit/>
                </a:bodyPr>
                <a:lstStyle/>
                <a:p>
                  <a:pPr defTabSz="1219170">
                    <a:buClr>
                      <a:srgbClr val="000000"/>
                    </a:buClr>
                  </a:pPr>
                  <a:r>
                    <a:rPr lang="en-US" sz="900" kern="0" dirty="0">
                      <a:solidFill>
                        <a:srgbClr val="000000"/>
                      </a:solidFill>
                      <a:latin typeface="+mj-lt"/>
                      <a:cs typeface="Arial"/>
                      <a:sym typeface="Arial"/>
                    </a:rPr>
                    <a:t>Webex Work</a:t>
                  </a:r>
                </a:p>
              </p:txBody>
            </p:sp>
          </p:grpSp>
        </p:grpSp>
        <p:sp>
          <p:nvSpPr>
            <p:cNvPr id="43" name="TextBox 42">
              <a:extLst>
                <a:ext uri="{FF2B5EF4-FFF2-40B4-BE49-F238E27FC236}">
                  <a16:creationId xmlns:a16="http://schemas.microsoft.com/office/drawing/2014/main" id="{A4FE4A99-BFFB-4602-B45A-2279A79A884E}"/>
                </a:ext>
              </a:extLst>
            </p:cNvPr>
            <p:cNvSpPr txBox="1"/>
            <p:nvPr/>
          </p:nvSpPr>
          <p:spPr>
            <a:xfrm>
              <a:off x="8874445" y="2381519"/>
              <a:ext cx="1387106" cy="493788"/>
            </a:xfrm>
            <a:prstGeom prst="rect">
              <a:avLst/>
            </a:prstGeom>
            <a:noFill/>
          </p:spPr>
          <p:txBody>
            <a:bodyPr wrap="none" rtlCol="0">
              <a:spAutoFit/>
            </a:bodyPr>
            <a:lstStyle/>
            <a:p>
              <a:pPr marL="171446" indent="-171446" defTabSz="1219170">
                <a:buClr>
                  <a:srgbClr val="000000"/>
                </a:buClr>
                <a:buFont typeface="Arial" panose="020B0604020202020204" pitchFamily="34" charset="0"/>
                <a:buChar char="•"/>
              </a:pPr>
              <a:r>
                <a:rPr lang="en-US" sz="1100" kern="0" dirty="0">
                  <a:solidFill>
                    <a:schemeClr val="bg2"/>
                  </a:solidFill>
                  <a:latin typeface="+mj-lt"/>
                  <a:cs typeface="Arial"/>
                  <a:sym typeface="Arial"/>
                </a:rPr>
                <a:t>Meraki</a:t>
              </a:r>
              <a:r>
                <a:rPr lang="en-US" sz="1100" kern="0" dirty="0">
                  <a:solidFill>
                    <a:srgbClr val="FFFFFF"/>
                  </a:solidFill>
                  <a:latin typeface="+mj-lt"/>
                  <a:ea typeface="ＭＳ Ｐゴシック" charset="0"/>
                  <a:cs typeface="Arial"/>
                  <a:sym typeface="Arial"/>
                </a:rPr>
                <a:t>®</a:t>
              </a:r>
              <a:r>
                <a:rPr lang="en-US" sz="1100" kern="0" dirty="0">
                  <a:solidFill>
                    <a:schemeClr val="bg2"/>
                  </a:solidFill>
                  <a:latin typeface="+mj-lt"/>
                  <a:cs typeface="Arial"/>
                  <a:sym typeface="Arial"/>
                </a:rPr>
                <a:t> MX</a:t>
              </a:r>
            </a:p>
            <a:p>
              <a:pPr marL="171446" indent="-171446" defTabSz="1219170">
                <a:buClr>
                  <a:srgbClr val="000000"/>
                </a:buClr>
                <a:buFont typeface="Arial" panose="020B0604020202020204" pitchFamily="34" charset="0"/>
                <a:buChar char="•"/>
              </a:pPr>
              <a:r>
                <a:rPr lang="en-US" sz="1100" kern="0" dirty="0">
                  <a:solidFill>
                    <a:schemeClr val="bg2"/>
                  </a:solidFill>
                  <a:latin typeface="+mj-lt"/>
                  <a:cs typeface="Arial"/>
                  <a:sym typeface="Arial"/>
                </a:rPr>
                <a:t>Meraki MR/MS</a:t>
              </a:r>
            </a:p>
          </p:txBody>
        </p:sp>
        <p:pic>
          <p:nvPicPr>
            <p:cNvPr id="215" name="Picture 214">
              <a:extLst>
                <a:ext uri="{FF2B5EF4-FFF2-40B4-BE49-F238E27FC236}">
                  <a16:creationId xmlns:a16="http://schemas.microsoft.com/office/drawing/2014/main" id="{77D843B7-6120-E848-AD02-D9B9BEFCBB3F}"/>
                </a:ext>
              </a:extLst>
            </p:cNvPr>
            <p:cNvPicPr>
              <a:picLocks noChangeAspect="1"/>
            </p:cNvPicPr>
            <p:nvPr/>
          </p:nvPicPr>
          <p:blipFill rotWithShape="1">
            <a:blip r:embed="rId6"/>
            <a:srcRect l="10949" t="5925" r="11048" b="14199"/>
            <a:stretch/>
          </p:blipFill>
          <p:spPr>
            <a:xfrm>
              <a:off x="7589265" y="2161285"/>
              <a:ext cx="1171721" cy="770105"/>
            </a:xfrm>
            <a:prstGeom prst="rect">
              <a:avLst/>
            </a:prstGeom>
          </p:spPr>
        </p:pic>
        <p:cxnSp>
          <p:nvCxnSpPr>
            <p:cNvPr id="184" name="Straight Arrow Connector 183">
              <a:extLst>
                <a:ext uri="{FF2B5EF4-FFF2-40B4-BE49-F238E27FC236}">
                  <a16:creationId xmlns:a16="http://schemas.microsoft.com/office/drawing/2014/main" id="{A62CD68C-94E5-8F44-A43E-800C128E7C56}"/>
                </a:ext>
              </a:extLst>
            </p:cNvPr>
            <p:cNvCxnSpPr>
              <a:cxnSpLocks/>
            </p:cNvCxnSpPr>
            <p:nvPr/>
          </p:nvCxnSpPr>
          <p:spPr>
            <a:xfrm>
              <a:off x="5607043" y="4932199"/>
              <a:ext cx="729387" cy="0"/>
            </a:xfrm>
            <a:prstGeom prst="straightConnector1">
              <a:avLst/>
            </a:prstGeom>
            <a:ln w="1270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F2540142-C638-2643-B560-0A19EE31322D}"/>
                </a:ext>
              </a:extLst>
            </p:cNvPr>
            <p:cNvCxnSpPr>
              <a:cxnSpLocks/>
            </p:cNvCxnSpPr>
            <p:nvPr/>
          </p:nvCxnSpPr>
          <p:spPr>
            <a:xfrm flipH="1" flipV="1">
              <a:off x="2825639" y="4467698"/>
              <a:ext cx="1291269" cy="17175"/>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5040A0C-B0DF-3841-A01D-33CEF5C4B4F6}"/>
                </a:ext>
              </a:extLst>
            </p:cNvPr>
            <p:cNvGrpSpPr>
              <a:grpSpLocks noChangeAspect="1"/>
            </p:cNvGrpSpPr>
            <p:nvPr/>
          </p:nvGrpSpPr>
          <p:grpSpPr>
            <a:xfrm>
              <a:off x="8705559" y="3784477"/>
              <a:ext cx="446402" cy="442150"/>
              <a:chOff x="7217552" y="3327527"/>
              <a:chExt cx="524984" cy="519984"/>
            </a:xfrm>
            <a:solidFill>
              <a:schemeClr val="accent1"/>
            </a:solidFill>
          </p:grpSpPr>
          <p:sp>
            <p:nvSpPr>
              <p:cNvPr id="209" name="Freeform 108">
                <a:extLst>
                  <a:ext uri="{FF2B5EF4-FFF2-40B4-BE49-F238E27FC236}">
                    <a16:creationId xmlns:a16="http://schemas.microsoft.com/office/drawing/2014/main" id="{F18A382A-3C0C-A148-B586-7F0F9BCC22DC}"/>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0" name="Freeform 109">
                <a:extLst>
                  <a:ext uri="{FF2B5EF4-FFF2-40B4-BE49-F238E27FC236}">
                    <a16:creationId xmlns:a16="http://schemas.microsoft.com/office/drawing/2014/main" id="{38B1C16D-CA33-8948-B6B5-5739E025FBD4}"/>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1" name="Freeform 110">
                <a:extLst>
                  <a:ext uri="{FF2B5EF4-FFF2-40B4-BE49-F238E27FC236}">
                    <a16:creationId xmlns:a16="http://schemas.microsoft.com/office/drawing/2014/main" id="{78ACEB44-8BAB-444B-BD35-A01A874D3959}"/>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2" name="Freeform 111">
                <a:extLst>
                  <a:ext uri="{FF2B5EF4-FFF2-40B4-BE49-F238E27FC236}">
                    <a16:creationId xmlns:a16="http://schemas.microsoft.com/office/drawing/2014/main" id="{411928A7-92F7-A747-B4AF-949B29890A5B}"/>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sp>
            <p:nvSpPr>
              <p:cNvPr id="214" name="Freeform 112">
                <a:extLst>
                  <a:ext uri="{FF2B5EF4-FFF2-40B4-BE49-F238E27FC236}">
                    <a16:creationId xmlns:a16="http://schemas.microsoft.com/office/drawing/2014/main" id="{A6E9A955-7753-8D42-990C-F4AF0818435B}"/>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FFFFFF"/>
                  </a:solidFill>
                  <a:latin typeface="+mj-lt"/>
                  <a:ea typeface="ＭＳ Ｐゴシック" charset="0"/>
                </a:endParaRPr>
              </a:p>
            </p:txBody>
          </p:sp>
        </p:grpSp>
        <p:grpSp>
          <p:nvGrpSpPr>
            <p:cNvPr id="216" name="Group 58">
              <a:extLst>
                <a:ext uri="{FF2B5EF4-FFF2-40B4-BE49-F238E27FC236}">
                  <a16:creationId xmlns:a16="http://schemas.microsoft.com/office/drawing/2014/main" id="{BAF11377-DF25-FC47-98F2-1991B9B59D16}"/>
                </a:ext>
              </a:extLst>
            </p:cNvPr>
            <p:cNvGrpSpPr>
              <a:grpSpLocks noChangeAspect="1"/>
            </p:cNvGrpSpPr>
            <p:nvPr/>
          </p:nvGrpSpPr>
          <p:grpSpPr bwMode="auto">
            <a:xfrm>
              <a:off x="9223523" y="3915447"/>
              <a:ext cx="852475" cy="198940"/>
              <a:chOff x="0" y="2898"/>
              <a:chExt cx="3153" cy="736"/>
            </a:xfrm>
            <a:solidFill>
              <a:schemeClr val="accent1"/>
            </a:solidFill>
            <a:effectLst/>
          </p:grpSpPr>
          <p:sp>
            <p:nvSpPr>
              <p:cNvPr id="217" name="Freeform 59">
                <a:extLst>
                  <a:ext uri="{FF2B5EF4-FFF2-40B4-BE49-F238E27FC236}">
                    <a16:creationId xmlns:a16="http://schemas.microsoft.com/office/drawing/2014/main" id="{E4C50683-8389-184B-A916-43AD059104F1}"/>
                  </a:ext>
                </a:extLst>
              </p:cNvPr>
              <p:cNvSpPr>
                <a:spLocks/>
              </p:cNvSpPr>
              <p:nvPr/>
            </p:nvSpPr>
            <p:spPr bwMode="auto">
              <a:xfrm>
                <a:off x="2569" y="2904"/>
                <a:ext cx="584" cy="728"/>
              </a:xfrm>
              <a:custGeom>
                <a:avLst/>
                <a:gdLst>
                  <a:gd name="T0" fmla="*/ 1282 w 1291"/>
                  <a:gd name="T1" fmla="*/ 3 h 1605"/>
                  <a:gd name="T2" fmla="*/ 1156 w 1291"/>
                  <a:gd name="T3" fmla="*/ 171 h 1605"/>
                  <a:gd name="T4" fmla="*/ 504 w 1291"/>
                  <a:gd name="T5" fmla="*/ 171 h 1605"/>
                  <a:gd name="T6" fmla="*/ 351 w 1291"/>
                  <a:gd name="T7" fmla="*/ 302 h 1605"/>
                  <a:gd name="T8" fmla="*/ 331 w 1291"/>
                  <a:gd name="T9" fmla="*/ 589 h 1605"/>
                  <a:gd name="T10" fmla="*/ 431 w 1291"/>
                  <a:gd name="T11" fmla="*/ 689 h 1605"/>
                  <a:gd name="T12" fmla="*/ 1006 w 1291"/>
                  <a:gd name="T13" fmla="*/ 691 h 1605"/>
                  <a:gd name="T14" fmla="*/ 1289 w 1291"/>
                  <a:gd name="T15" fmla="*/ 966 h 1605"/>
                  <a:gd name="T16" fmla="*/ 1291 w 1291"/>
                  <a:gd name="T17" fmla="*/ 1312 h 1605"/>
                  <a:gd name="T18" fmla="*/ 992 w 1291"/>
                  <a:gd name="T19" fmla="*/ 1605 h 1605"/>
                  <a:gd name="T20" fmla="*/ 0 w 1291"/>
                  <a:gd name="T21" fmla="*/ 1605 h 1605"/>
                  <a:gd name="T22" fmla="*/ 203 w 1291"/>
                  <a:gd name="T23" fmla="*/ 1391 h 1605"/>
                  <a:gd name="T24" fmla="*/ 970 w 1291"/>
                  <a:gd name="T25" fmla="*/ 1390 h 1605"/>
                  <a:gd name="T26" fmla="*/ 1086 w 1291"/>
                  <a:gd name="T27" fmla="*/ 1262 h 1605"/>
                  <a:gd name="T28" fmla="*/ 1084 w 1291"/>
                  <a:gd name="T29" fmla="*/ 984 h 1605"/>
                  <a:gd name="T30" fmla="*/ 975 w 1291"/>
                  <a:gd name="T31" fmla="*/ 884 h 1605"/>
                  <a:gd name="T32" fmla="*/ 412 w 1291"/>
                  <a:gd name="T33" fmla="*/ 884 h 1605"/>
                  <a:gd name="T34" fmla="*/ 133 w 1291"/>
                  <a:gd name="T35" fmla="*/ 599 h 1605"/>
                  <a:gd name="T36" fmla="*/ 152 w 1291"/>
                  <a:gd name="T37" fmla="*/ 251 h 1605"/>
                  <a:gd name="T38" fmla="*/ 470 w 1291"/>
                  <a:gd name="T39" fmla="*/ 0 h 1605"/>
                  <a:gd name="T40" fmla="*/ 1282 w 1291"/>
                  <a:gd name="T41"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1" h="1605">
                    <a:moveTo>
                      <a:pt x="1282" y="3"/>
                    </a:moveTo>
                    <a:cubicBezTo>
                      <a:pt x="1282" y="3"/>
                      <a:pt x="1282" y="112"/>
                      <a:pt x="1156" y="171"/>
                    </a:cubicBezTo>
                    <a:cubicBezTo>
                      <a:pt x="1156" y="171"/>
                      <a:pt x="638" y="171"/>
                      <a:pt x="504" y="171"/>
                    </a:cubicBezTo>
                    <a:cubicBezTo>
                      <a:pt x="352" y="171"/>
                      <a:pt x="351" y="302"/>
                      <a:pt x="351" y="302"/>
                    </a:cubicBezTo>
                    <a:cubicBezTo>
                      <a:pt x="331" y="589"/>
                      <a:pt x="331" y="589"/>
                      <a:pt x="331" y="589"/>
                    </a:cubicBezTo>
                    <a:cubicBezTo>
                      <a:pt x="331" y="589"/>
                      <a:pt x="336" y="689"/>
                      <a:pt x="431" y="689"/>
                    </a:cubicBezTo>
                    <a:cubicBezTo>
                      <a:pt x="431" y="689"/>
                      <a:pt x="930" y="691"/>
                      <a:pt x="1006" y="691"/>
                    </a:cubicBezTo>
                    <a:cubicBezTo>
                      <a:pt x="1083" y="691"/>
                      <a:pt x="1289" y="747"/>
                      <a:pt x="1289" y="966"/>
                    </a:cubicBezTo>
                    <a:cubicBezTo>
                      <a:pt x="1289" y="1185"/>
                      <a:pt x="1291" y="1312"/>
                      <a:pt x="1291" y="1312"/>
                    </a:cubicBezTo>
                    <a:cubicBezTo>
                      <a:pt x="1291" y="1420"/>
                      <a:pt x="1197" y="1602"/>
                      <a:pt x="992" y="1605"/>
                    </a:cubicBezTo>
                    <a:cubicBezTo>
                      <a:pt x="0" y="1605"/>
                      <a:pt x="0" y="1605"/>
                      <a:pt x="0" y="1605"/>
                    </a:cubicBezTo>
                    <a:cubicBezTo>
                      <a:pt x="0" y="1605"/>
                      <a:pt x="37" y="1472"/>
                      <a:pt x="203" y="1391"/>
                    </a:cubicBezTo>
                    <a:cubicBezTo>
                      <a:pt x="970" y="1390"/>
                      <a:pt x="970" y="1390"/>
                      <a:pt x="970" y="1390"/>
                    </a:cubicBezTo>
                    <a:cubicBezTo>
                      <a:pt x="970" y="1390"/>
                      <a:pt x="1078" y="1378"/>
                      <a:pt x="1086" y="1262"/>
                    </a:cubicBezTo>
                    <a:cubicBezTo>
                      <a:pt x="1087" y="1255"/>
                      <a:pt x="1084" y="984"/>
                      <a:pt x="1084" y="984"/>
                    </a:cubicBezTo>
                    <a:cubicBezTo>
                      <a:pt x="1084" y="984"/>
                      <a:pt x="1079" y="884"/>
                      <a:pt x="975" y="884"/>
                    </a:cubicBezTo>
                    <a:cubicBezTo>
                      <a:pt x="883" y="884"/>
                      <a:pt x="412" y="884"/>
                      <a:pt x="412" y="884"/>
                    </a:cubicBezTo>
                    <a:cubicBezTo>
                      <a:pt x="124" y="865"/>
                      <a:pt x="133" y="599"/>
                      <a:pt x="133" y="599"/>
                    </a:cubicBezTo>
                    <a:cubicBezTo>
                      <a:pt x="152" y="251"/>
                      <a:pt x="152" y="251"/>
                      <a:pt x="152" y="251"/>
                    </a:cubicBezTo>
                    <a:cubicBezTo>
                      <a:pt x="152" y="251"/>
                      <a:pt x="185" y="5"/>
                      <a:pt x="470" y="0"/>
                    </a:cubicBezTo>
                    <a:lnTo>
                      <a:pt x="128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18" name="Freeform 60">
                <a:extLst>
                  <a:ext uri="{FF2B5EF4-FFF2-40B4-BE49-F238E27FC236}">
                    <a16:creationId xmlns:a16="http://schemas.microsoft.com/office/drawing/2014/main" id="{09F68D3F-0F9A-9D4C-B804-BA1A66345C42}"/>
                  </a:ext>
                </a:extLst>
              </p:cNvPr>
              <p:cNvSpPr>
                <a:spLocks/>
              </p:cNvSpPr>
              <p:nvPr/>
            </p:nvSpPr>
            <p:spPr bwMode="auto">
              <a:xfrm>
                <a:off x="1984" y="3036"/>
                <a:ext cx="583" cy="596"/>
              </a:xfrm>
              <a:custGeom>
                <a:avLst/>
                <a:gdLst>
                  <a:gd name="T0" fmla="*/ 858 w 1288"/>
                  <a:gd name="T1" fmla="*/ 1044 h 1315"/>
                  <a:gd name="T2" fmla="*/ 993 w 1288"/>
                  <a:gd name="T3" fmla="*/ 918 h 1315"/>
                  <a:gd name="T4" fmla="*/ 993 w 1288"/>
                  <a:gd name="T5" fmla="*/ 117 h 1315"/>
                  <a:gd name="T6" fmla="*/ 1102 w 1288"/>
                  <a:gd name="T7" fmla="*/ 0 h 1315"/>
                  <a:gd name="T8" fmla="*/ 1288 w 1288"/>
                  <a:gd name="T9" fmla="*/ 513 h 1315"/>
                  <a:gd name="T10" fmla="*/ 486 w 1288"/>
                  <a:gd name="T11" fmla="*/ 1315 h 1315"/>
                  <a:gd name="T12" fmla="*/ 0 w 1288"/>
                  <a:gd name="T13" fmla="*/ 1154 h 1315"/>
                  <a:gd name="T14" fmla="*/ 103 w 1288"/>
                  <a:gd name="T15" fmla="*/ 1043 h 1315"/>
                  <a:gd name="T16" fmla="*/ 858 w 1288"/>
                  <a:gd name="T17" fmla="*/ 104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1315">
                    <a:moveTo>
                      <a:pt x="858" y="1044"/>
                    </a:moveTo>
                    <a:cubicBezTo>
                      <a:pt x="994" y="1039"/>
                      <a:pt x="993" y="918"/>
                      <a:pt x="993" y="918"/>
                    </a:cubicBezTo>
                    <a:cubicBezTo>
                      <a:pt x="993" y="117"/>
                      <a:pt x="993" y="117"/>
                      <a:pt x="993" y="117"/>
                    </a:cubicBezTo>
                    <a:cubicBezTo>
                      <a:pt x="1102" y="0"/>
                      <a:pt x="1102" y="0"/>
                      <a:pt x="1102" y="0"/>
                    </a:cubicBezTo>
                    <a:cubicBezTo>
                      <a:pt x="1102" y="0"/>
                      <a:pt x="1288" y="203"/>
                      <a:pt x="1288" y="513"/>
                    </a:cubicBezTo>
                    <a:cubicBezTo>
                      <a:pt x="1288" y="1046"/>
                      <a:pt x="843" y="1315"/>
                      <a:pt x="486" y="1315"/>
                    </a:cubicBezTo>
                    <a:cubicBezTo>
                      <a:pt x="186" y="1315"/>
                      <a:pt x="0" y="1154"/>
                      <a:pt x="0" y="1154"/>
                    </a:cubicBezTo>
                    <a:cubicBezTo>
                      <a:pt x="103" y="1043"/>
                      <a:pt x="103" y="1043"/>
                      <a:pt x="103" y="1043"/>
                    </a:cubicBezTo>
                    <a:lnTo>
                      <a:pt x="858"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19" name="Freeform 61">
                <a:extLst>
                  <a:ext uri="{FF2B5EF4-FFF2-40B4-BE49-F238E27FC236}">
                    <a16:creationId xmlns:a16="http://schemas.microsoft.com/office/drawing/2014/main" id="{0D3475B1-070F-8744-8855-026AF101D4D9}"/>
                  </a:ext>
                </a:extLst>
              </p:cNvPr>
              <p:cNvSpPr>
                <a:spLocks/>
              </p:cNvSpPr>
              <p:nvPr/>
            </p:nvSpPr>
            <p:spPr bwMode="auto">
              <a:xfrm>
                <a:off x="2404" y="2994"/>
                <a:ext cx="58" cy="58"/>
              </a:xfrm>
              <a:custGeom>
                <a:avLst/>
                <a:gdLst>
                  <a:gd name="T0" fmla="*/ 128 w 128"/>
                  <a:gd name="T1" fmla="*/ 46 h 129"/>
                  <a:gd name="T2" fmla="*/ 79 w 128"/>
                  <a:gd name="T3" fmla="*/ 0 h 129"/>
                  <a:gd name="T4" fmla="*/ 0 w 128"/>
                  <a:gd name="T5" fmla="*/ 82 h 129"/>
                  <a:gd name="T6" fmla="*/ 26 w 128"/>
                  <a:gd name="T7" fmla="*/ 101 h 129"/>
                  <a:gd name="T8" fmla="*/ 49 w 128"/>
                  <a:gd name="T9" fmla="*/ 129 h 129"/>
                  <a:gd name="T10" fmla="*/ 128 w 128"/>
                  <a:gd name="T11" fmla="*/ 46 h 129"/>
                </a:gdLst>
                <a:ahLst/>
                <a:cxnLst>
                  <a:cxn ang="0">
                    <a:pos x="T0" y="T1"/>
                  </a:cxn>
                  <a:cxn ang="0">
                    <a:pos x="T2" y="T3"/>
                  </a:cxn>
                  <a:cxn ang="0">
                    <a:pos x="T4" y="T5"/>
                  </a:cxn>
                  <a:cxn ang="0">
                    <a:pos x="T6" y="T7"/>
                  </a:cxn>
                  <a:cxn ang="0">
                    <a:pos x="T8" y="T9"/>
                  </a:cxn>
                  <a:cxn ang="0">
                    <a:pos x="T10" y="T11"/>
                  </a:cxn>
                </a:cxnLst>
                <a:rect l="0" t="0" r="r" b="b"/>
                <a:pathLst>
                  <a:path w="128" h="129">
                    <a:moveTo>
                      <a:pt x="128" y="46"/>
                    </a:moveTo>
                    <a:cubicBezTo>
                      <a:pt x="116" y="28"/>
                      <a:pt x="79" y="0"/>
                      <a:pt x="79" y="0"/>
                    </a:cubicBezTo>
                    <a:cubicBezTo>
                      <a:pt x="0" y="82"/>
                      <a:pt x="0" y="82"/>
                      <a:pt x="0" y="82"/>
                    </a:cubicBezTo>
                    <a:cubicBezTo>
                      <a:pt x="0" y="82"/>
                      <a:pt x="18" y="92"/>
                      <a:pt x="26" y="101"/>
                    </a:cubicBezTo>
                    <a:cubicBezTo>
                      <a:pt x="34" y="109"/>
                      <a:pt x="49" y="129"/>
                      <a:pt x="49" y="129"/>
                    </a:cubicBez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0" name="Freeform 62">
                <a:extLst>
                  <a:ext uri="{FF2B5EF4-FFF2-40B4-BE49-F238E27FC236}">
                    <a16:creationId xmlns:a16="http://schemas.microsoft.com/office/drawing/2014/main" id="{A601ED2C-C702-F341-895F-237F8CA24CC7}"/>
                  </a:ext>
                </a:extLst>
              </p:cNvPr>
              <p:cNvSpPr>
                <a:spLocks/>
              </p:cNvSpPr>
              <p:nvPr/>
            </p:nvSpPr>
            <p:spPr bwMode="auto">
              <a:xfrm>
                <a:off x="1842" y="2904"/>
                <a:ext cx="576" cy="590"/>
              </a:xfrm>
              <a:custGeom>
                <a:avLst/>
                <a:gdLst>
                  <a:gd name="T0" fmla="*/ 1166 w 1272"/>
                  <a:gd name="T1" fmla="*/ 265 h 1301"/>
                  <a:gd name="T2" fmla="*/ 1167 w 1272"/>
                  <a:gd name="T3" fmla="*/ 262 h 1301"/>
                  <a:gd name="T4" fmla="*/ 1272 w 1272"/>
                  <a:gd name="T5" fmla="*/ 154 h 1301"/>
                  <a:gd name="T6" fmla="*/ 800 w 1272"/>
                  <a:gd name="T7" fmla="*/ 0 h 1301"/>
                  <a:gd name="T8" fmla="*/ 0 w 1272"/>
                  <a:gd name="T9" fmla="*/ 806 h 1301"/>
                  <a:gd name="T10" fmla="*/ 175 w 1272"/>
                  <a:gd name="T11" fmla="*/ 1301 h 1301"/>
                  <a:gd name="T12" fmla="*/ 285 w 1272"/>
                  <a:gd name="T13" fmla="*/ 1183 h 1301"/>
                  <a:gd name="T14" fmla="*/ 284 w 1272"/>
                  <a:gd name="T15" fmla="*/ 392 h 1301"/>
                  <a:gd name="T16" fmla="*/ 411 w 1272"/>
                  <a:gd name="T17" fmla="*/ 265 h 1301"/>
                  <a:gd name="T18" fmla="*/ 1166 w 1272"/>
                  <a:gd name="T19" fmla="*/ 265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1301">
                    <a:moveTo>
                      <a:pt x="1166" y="265"/>
                    </a:moveTo>
                    <a:cubicBezTo>
                      <a:pt x="1167" y="262"/>
                      <a:pt x="1167" y="262"/>
                      <a:pt x="1167" y="262"/>
                    </a:cubicBezTo>
                    <a:cubicBezTo>
                      <a:pt x="1272" y="154"/>
                      <a:pt x="1272" y="154"/>
                      <a:pt x="1272" y="154"/>
                    </a:cubicBezTo>
                    <a:cubicBezTo>
                      <a:pt x="1272" y="154"/>
                      <a:pt x="1079" y="0"/>
                      <a:pt x="800" y="0"/>
                    </a:cubicBezTo>
                    <a:cubicBezTo>
                      <a:pt x="463" y="0"/>
                      <a:pt x="0" y="242"/>
                      <a:pt x="0" y="806"/>
                    </a:cubicBezTo>
                    <a:cubicBezTo>
                      <a:pt x="0" y="1105"/>
                      <a:pt x="175" y="1301"/>
                      <a:pt x="175" y="1301"/>
                    </a:cubicBezTo>
                    <a:cubicBezTo>
                      <a:pt x="285" y="1183"/>
                      <a:pt x="285" y="1183"/>
                      <a:pt x="285" y="1183"/>
                    </a:cubicBezTo>
                    <a:cubicBezTo>
                      <a:pt x="284" y="392"/>
                      <a:pt x="284" y="392"/>
                      <a:pt x="284" y="392"/>
                    </a:cubicBezTo>
                    <a:cubicBezTo>
                      <a:pt x="299" y="263"/>
                      <a:pt x="411" y="265"/>
                      <a:pt x="411" y="265"/>
                    </a:cubicBezTo>
                    <a:cubicBezTo>
                      <a:pt x="1166" y="265"/>
                      <a:pt x="1166" y="265"/>
                      <a:pt x="1166"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1" name="Freeform 63">
                <a:extLst>
                  <a:ext uri="{FF2B5EF4-FFF2-40B4-BE49-F238E27FC236}">
                    <a16:creationId xmlns:a16="http://schemas.microsoft.com/office/drawing/2014/main" id="{A2950404-5382-C04F-BE99-88B79823BFBE}"/>
                  </a:ext>
                </a:extLst>
              </p:cNvPr>
              <p:cNvSpPr>
                <a:spLocks/>
              </p:cNvSpPr>
              <p:nvPr/>
            </p:nvSpPr>
            <p:spPr bwMode="auto">
              <a:xfrm>
                <a:off x="1941" y="3479"/>
                <a:ext cx="56" cy="59"/>
              </a:xfrm>
              <a:custGeom>
                <a:avLst/>
                <a:gdLst>
                  <a:gd name="T0" fmla="*/ 80 w 125"/>
                  <a:gd name="T1" fmla="*/ 0 h 131"/>
                  <a:gd name="T2" fmla="*/ 125 w 125"/>
                  <a:gd name="T3" fmla="*/ 51 h 131"/>
                  <a:gd name="T4" fmla="*/ 48 w 125"/>
                  <a:gd name="T5" fmla="*/ 131 h 131"/>
                  <a:gd name="T6" fmla="*/ 0 w 125"/>
                  <a:gd name="T7" fmla="*/ 84 h 131"/>
                  <a:gd name="T8" fmla="*/ 80 w 125"/>
                  <a:gd name="T9" fmla="*/ 0 h 131"/>
                </a:gdLst>
                <a:ahLst/>
                <a:cxnLst>
                  <a:cxn ang="0">
                    <a:pos x="T0" y="T1"/>
                  </a:cxn>
                  <a:cxn ang="0">
                    <a:pos x="T2" y="T3"/>
                  </a:cxn>
                  <a:cxn ang="0">
                    <a:pos x="T4" y="T5"/>
                  </a:cxn>
                  <a:cxn ang="0">
                    <a:pos x="T6" y="T7"/>
                  </a:cxn>
                  <a:cxn ang="0">
                    <a:pos x="T8" y="T9"/>
                  </a:cxn>
                </a:cxnLst>
                <a:rect l="0" t="0" r="r" b="b"/>
                <a:pathLst>
                  <a:path w="125" h="131">
                    <a:moveTo>
                      <a:pt x="80" y="0"/>
                    </a:moveTo>
                    <a:cubicBezTo>
                      <a:pt x="80" y="0"/>
                      <a:pt x="84" y="23"/>
                      <a:pt x="125" y="51"/>
                    </a:cubicBezTo>
                    <a:cubicBezTo>
                      <a:pt x="48" y="131"/>
                      <a:pt x="48" y="131"/>
                      <a:pt x="48" y="131"/>
                    </a:cubicBezTo>
                    <a:cubicBezTo>
                      <a:pt x="48" y="131"/>
                      <a:pt x="5" y="93"/>
                      <a:pt x="0" y="84"/>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2" name="Freeform 64">
                <a:extLst>
                  <a:ext uri="{FF2B5EF4-FFF2-40B4-BE49-F238E27FC236}">
                    <a16:creationId xmlns:a16="http://schemas.microsoft.com/office/drawing/2014/main" id="{954F0C20-C5EF-3641-8A46-9DB2B1DE991B}"/>
                  </a:ext>
                </a:extLst>
              </p:cNvPr>
              <p:cNvSpPr>
                <a:spLocks/>
              </p:cNvSpPr>
              <p:nvPr/>
            </p:nvSpPr>
            <p:spPr bwMode="auto">
              <a:xfrm>
                <a:off x="1356" y="2907"/>
                <a:ext cx="555" cy="724"/>
              </a:xfrm>
              <a:custGeom>
                <a:avLst/>
                <a:gdLst>
                  <a:gd name="T0" fmla="*/ 0 w 1229"/>
                  <a:gd name="T1" fmla="*/ 0 h 1598"/>
                  <a:gd name="T2" fmla="*/ 0 w 1229"/>
                  <a:gd name="T3" fmla="*/ 1374 h 1598"/>
                  <a:gd name="T4" fmla="*/ 198 w 1229"/>
                  <a:gd name="T5" fmla="*/ 1598 h 1598"/>
                  <a:gd name="T6" fmla="*/ 1229 w 1229"/>
                  <a:gd name="T7" fmla="*/ 1598 h 1598"/>
                  <a:gd name="T8" fmla="*/ 1022 w 1229"/>
                  <a:gd name="T9" fmla="*/ 1375 h 1598"/>
                  <a:gd name="T10" fmla="*/ 341 w 1229"/>
                  <a:gd name="T11" fmla="*/ 1374 h 1598"/>
                  <a:gd name="T12" fmla="*/ 233 w 1229"/>
                  <a:gd name="T13" fmla="*/ 1136 h 1598"/>
                  <a:gd name="T14" fmla="*/ 233 w 1229"/>
                  <a:gd name="T15" fmla="*/ 226 h 1598"/>
                  <a:gd name="T16" fmla="*/ 0 w 1229"/>
                  <a:gd name="T17"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1598">
                    <a:moveTo>
                      <a:pt x="0" y="0"/>
                    </a:moveTo>
                    <a:cubicBezTo>
                      <a:pt x="0" y="0"/>
                      <a:pt x="0" y="1149"/>
                      <a:pt x="0" y="1374"/>
                    </a:cubicBezTo>
                    <a:cubicBezTo>
                      <a:pt x="0" y="1598"/>
                      <a:pt x="198" y="1598"/>
                      <a:pt x="198" y="1598"/>
                    </a:cubicBezTo>
                    <a:cubicBezTo>
                      <a:pt x="198" y="1598"/>
                      <a:pt x="1229" y="1598"/>
                      <a:pt x="1229" y="1598"/>
                    </a:cubicBezTo>
                    <a:cubicBezTo>
                      <a:pt x="1229" y="1598"/>
                      <a:pt x="1215" y="1375"/>
                      <a:pt x="1022" y="1375"/>
                    </a:cubicBezTo>
                    <a:cubicBezTo>
                      <a:pt x="822" y="1375"/>
                      <a:pt x="341" y="1374"/>
                      <a:pt x="341" y="1374"/>
                    </a:cubicBezTo>
                    <a:cubicBezTo>
                      <a:pt x="222" y="1374"/>
                      <a:pt x="233" y="1238"/>
                      <a:pt x="233" y="1136"/>
                    </a:cubicBezTo>
                    <a:cubicBezTo>
                      <a:pt x="233" y="1036"/>
                      <a:pt x="233" y="409"/>
                      <a:pt x="233" y="226"/>
                    </a:cubicBezTo>
                    <a:cubicBezTo>
                      <a:pt x="233" y="1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3" name="Freeform 65">
                <a:extLst>
                  <a:ext uri="{FF2B5EF4-FFF2-40B4-BE49-F238E27FC236}">
                    <a16:creationId xmlns:a16="http://schemas.microsoft.com/office/drawing/2014/main" id="{E5AD82FC-8250-764B-BA57-632FC64EBF66}"/>
                  </a:ext>
                </a:extLst>
              </p:cNvPr>
              <p:cNvSpPr>
                <a:spLocks/>
              </p:cNvSpPr>
              <p:nvPr/>
            </p:nvSpPr>
            <p:spPr bwMode="auto">
              <a:xfrm>
                <a:off x="0" y="2903"/>
                <a:ext cx="681" cy="728"/>
              </a:xfrm>
              <a:custGeom>
                <a:avLst/>
                <a:gdLst>
                  <a:gd name="T0" fmla="*/ 898 w 1506"/>
                  <a:gd name="T1" fmla="*/ 213 h 1607"/>
                  <a:gd name="T2" fmla="*/ 866 w 1506"/>
                  <a:gd name="T3" fmla="*/ 286 h 1607"/>
                  <a:gd name="T4" fmla="*/ 866 w 1506"/>
                  <a:gd name="T5" fmla="*/ 1607 h 1607"/>
                  <a:gd name="T6" fmla="*/ 635 w 1506"/>
                  <a:gd name="T7" fmla="*/ 1380 h 1607"/>
                  <a:gd name="T8" fmla="*/ 635 w 1506"/>
                  <a:gd name="T9" fmla="*/ 287 h 1607"/>
                  <a:gd name="T10" fmla="*/ 608 w 1506"/>
                  <a:gd name="T11" fmla="*/ 216 h 1607"/>
                  <a:gd name="T12" fmla="*/ 536 w 1506"/>
                  <a:gd name="T13" fmla="*/ 188 h 1607"/>
                  <a:gd name="T14" fmla="*/ 253 w 1506"/>
                  <a:gd name="T15" fmla="*/ 188 h 1607"/>
                  <a:gd name="T16" fmla="*/ 0 w 1506"/>
                  <a:gd name="T17" fmla="*/ 0 h 1607"/>
                  <a:gd name="T18" fmla="*/ 1506 w 1506"/>
                  <a:gd name="T19" fmla="*/ 0 h 1607"/>
                  <a:gd name="T20" fmla="*/ 1253 w 1506"/>
                  <a:gd name="T21" fmla="*/ 190 h 1607"/>
                  <a:gd name="T22" fmla="*/ 965 w 1506"/>
                  <a:gd name="T23" fmla="*/ 188 h 1607"/>
                  <a:gd name="T24" fmla="*/ 898 w 1506"/>
                  <a:gd name="T25" fmla="*/ 21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6" h="1607">
                    <a:moveTo>
                      <a:pt x="898" y="213"/>
                    </a:moveTo>
                    <a:cubicBezTo>
                      <a:pt x="868" y="241"/>
                      <a:pt x="866" y="286"/>
                      <a:pt x="866" y="286"/>
                    </a:cubicBezTo>
                    <a:cubicBezTo>
                      <a:pt x="866" y="1607"/>
                      <a:pt x="866" y="1607"/>
                      <a:pt x="866" y="1607"/>
                    </a:cubicBezTo>
                    <a:cubicBezTo>
                      <a:pt x="866" y="1607"/>
                      <a:pt x="635" y="1596"/>
                      <a:pt x="635" y="1380"/>
                    </a:cubicBezTo>
                    <a:cubicBezTo>
                      <a:pt x="635" y="1206"/>
                      <a:pt x="635" y="287"/>
                      <a:pt x="635" y="287"/>
                    </a:cubicBezTo>
                    <a:cubicBezTo>
                      <a:pt x="635" y="287"/>
                      <a:pt x="639" y="255"/>
                      <a:pt x="608" y="216"/>
                    </a:cubicBezTo>
                    <a:cubicBezTo>
                      <a:pt x="582" y="182"/>
                      <a:pt x="536" y="188"/>
                      <a:pt x="536" y="188"/>
                    </a:cubicBezTo>
                    <a:cubicBezTo>
                      <a:pt x="536" y="188"/>
                      <a:pt x="365" y="188"/>
                      <a:pt x="253" y="188"/>
                    </a:cubicBezTo>
                    <a:cubicBezTo>
                      <a:pt x="26" y="188"/>
                      <a:pt x="0" y="0"/>
                      <a:pt x="0" y="0"/>
                    </a:cubicBezTo>
                    <a:cubicBezTo>
                      <a:pt x="1506" y="0"/>
                      <a:pt x="1506" y="0"/>
                      <a:pt x="1506" y="0"/>
                    </a:cubicBezTo>
                    <a:cubicBezTo>
                      <a:pt x="1506" y="0"/>
                      <a:pt x="1472" y="190"/>
                      <a:pt x="1253" y="190"/>
                    </a:cubicBezTo>
                    <a:cubicBezTo>
                      <a:pt x="965" y="188"/>
                      <a:pt x="965" y="188"/>
                      <a:pt x="965" y="188"/>
                    </a:cubicBezTo>
                    <a:cubicBezTo>
                      <a:pt x="965" y="188"/>
                      <a:pt x="927" y="185"/>
                      <a:pt x="89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sp>
            <p:nvSpPr>
              <p:cNvPr id="224" name="Freeform 66">
                <a:extLst>
                  <a:ext uri="{FF2B5EF4-FFF2-40B4-BE49-F238E27FC236}">
                    <a16:creationId xmlns:a16="http://schemas.microsoft.com/office/drawing/2014/main" id="{68741DE2-9B8F-1D43-BB33-712B90B7C1E2}"/>
                  </a:ext>
                </a:extLst>
              </p:cNvPr>
              <p:cNvSpPr>
                <a:spLocks/>
              </p:cNvSpPr>
              <p:nvPr/>
            </p:nvSpPr>
            <p:spPr bwMode="auto">
              <a:xfrm>
                <a:off x="654" y="2898"/>
                <a:ext cx="617" cy="736"/>
              </a:xfrm>
              <a:custGeom>
                <a:avLst/>
                <a:gdLst>
                  <a:gd name="T0" fmla="*/ 756 w 1364"/>
                  <a:gd name="T1" fmla="*/ 188 h 1624"/>
                  <a:gd name="T2" fmla="*/ 326 w 1364"/>
                  <a:gd name="T3" fmla="*/ 188 h 1624"/>
                  <a:gd name="T4" fmla="*/ 200 w 1364"/>
                  <a:gd name="T5" fmla="*/ 15 h 1624"/>
                  <a:gd name="T6" fmla="*/ 636 w 1364"/>
                  <a:gd name="T7" fmla="*/ 15 h 1624"/>
                  <a:gd name="T8" fmla="*/ 766 w 1364"/>
                  <a:gd name="T9" fmla="*/ 13 h 1624"/>
                  <a:gd name="T10" fmla="*/ 1362 w 1364"/>
                  <a:gd name="T11" fmla="*/ 450 h 1624"/>
                  <a:gd name="T12" fmla="*/ 1364 w 1364"/>
                  <a:gd name="T13" fmla="*/ 1619 h 1624"/>
                  <a:gd name="T14" fmla="*/ 1190 w 1364"/>
                  <a:gd name="T15" fmla="*/ 1527 h 1624"/>
                  <a:gd name="T16" fmla="*/ 978 w 1364"/>
                  <a:gd name="T17" fmla="*/ 1617 h 1624"/>
                  <a:gd name="T18" fmla="*/ 361 w 1364"/>
                  <a:gd name="T19" fmla="*/ 1617 h 1624"/>
                  <a:gd name="T20" fmla="*/ 35 w 1364"/>
                  <a:gd name="T21" fmla="*/ 1390 h 1624"/>
                  <a:gd name="T22" fmla="*/ 52 w 1364"/>
                  <a:gd name="T23" fmla="*/ 1035 h 1624"/>
                  <a:gd name="T24" fmla="*/ 505 w 1364"/>
                  <a:gd name="T25" fmla="*/ 670 h 1624"/>
                  <a:gd name="T26" fmla="*/ 1090 w 1364"/>
                  <a:gd name="T27" fmla="*/ 670 h 1624"/>
                  <a:gd name="T28" fmla="*/ 1090 w 1364"/>
                  <a:gd name="T29" fmla="*/ 865 h 1624"/>
                  <a:gd name="T30" fmla="*/ 567 w 1364"/>
                  <a:gd name="T31" fmla="*/ 865 h 1624"/>
                  <a:gd name="T32" fmla="*/ 450 w 1364"/>
                  <a:gd name="T33" fmla="*/ 1427 h 1624"/>
                  <a:gd name="T34" fmla="*/ 923 w 1364"/>
                  <a:gd name="T35" fmla="*/ 1427 h 1624"/>
                  <a:gd name="T36" fmla="*/ 1150 w 1364"/>
                  <a:gd name="T37" fmla="*/ 1213 h 1624"/>
                  <a:gd name="T38" fmla="*/ 1152 w 1364"/>
                  <a:gd name="T39" fmla="*/ 865 h 1624"/>
                  <a:gd name="T40" fmla="*/ 1152 w 1364"/>
                  <a:gd name="T41" fmla="*/ 670 h 1624"/>
                  <a:gd name="T42" fmla="*/ 1150 w 1364"/>
                  <a:gd name="T43" fmla="*/ 435 h 1624"/>
                  <a:gd name="T44" fmla="*/ 906 w 1364"/>
                  <a:gd name="T45" fmla="*/ 187 h 1624"/>
                  <a:gd name="T46" fmla="*/ 756 w 1364"/>
                  <a:gd name="T47" fmla="*/ 18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4" h="1624">
                    <a:moveTo>
                      <a:pt x="756" y="188"/>
                    </a:moveTo>
                    <a:cubicBezTo>
                      <a:pt x="557" y="188"/>
                      <a:pt x="326" y="188"/>
                      <a:pt x="326" y="188"/>
                    </a:cubicBezTo>
                    <a:cubicBezTo>
                      <a:pt x="326" y="188"/>
                      <a:pt x="221" y="146"/>
                      <a:pt x="200" y="15"/>
                    </a:cubicBezTo>
                    <a:cubicBezTo>
                      <a:pt x="200" y="15"/>
                      <a:pt x="420" y="15"/>
                      <a:pt x="636" y="15"/>
                    </a:cubicBezTo>
                    <a:cubicBezTo>
                      <a:pt x="766" y="13"/>
                      <a:pt x="766" y="13"/>
                      <a:pt x="766" y="13"/>
                    </a:cubicBezTo>
                    <a:cubicBezTo>
                      <a:pt x="1271" y="0"/>
                      <a:pt x="1361" y="226"/>
                      <a:pt x="1362" y="450"/>
                    </a:cubicBezTo>
                    <a:cubicBezTo>
                      <a:pt x="1364" y="1619"/>
                      <a:pt x="1364" y="1619"/>
                      <a:pt x="1364" y="1619"/>
                    </a:cubicBezTo>
                    <a:cubicBezTo>
                      <a:pt x="1364" y="1619"/>
                      <a:pt x="1251" y="1590"/>
                      <a:pt x="1190" y="1527"/>
                    </a:cubicBezTo>
                    <a:cubicBezTo>
                      <a:pt x="1190" y="1527"/>
                      <a:pt x="1140" y="1608"/>
                      <a:pt x="978" y="1617"/>
                    </a:cubicBezTo>
                    <a:cubicBezTo>
                      <a:pt x="837" y="1624"/>
                      <a:pt x="446" y="1617"/>
                      <a:pt x="361" y="1617"/>
                    </a:cubicBezTo>
                    <a:cubicBezTo>
                      <a:pt x="227" y="1617"/>
                      <a:pt x="77" y="1549"/>
                      <a:pt x="35" y="1390"/>
                    </a:cubicBezTo>
                    <a:cubicBezTo>
                      <a:pt x="0" y="1255"/>
                      <a:pt x="20" y="1111"/>
                      <a:pt x="52" y="1035"/>
                    </a:cubicBezTo>
                    <a:cubicBezTo>
                      <a:pt x="102" y="915"/>
                      <a:pt x="250" y="670"/>
                      <a:pt x="505" y="670"/>
                    </a:cubicBezTo>
                    <a:cubicBezTo>
                      <a:pt x="665" y="670"/>
                      <a:pt x="1090" y="670"/>
                      <a:pt x="1090" y="670"/>
                    </a:cubicBezTo>
                    <a:cubicBezTo>
                      <a:pt x="1090" y="865"/>
                      <a:pt x="1090" y="865"/>
                      <a:pt x="1090" y="865"/>
                    </a:cubicBezTo>
                    <a:cubicBezTo>
                      <a:pt x="567" y="865"/>
                      <a:pt x="567" y="865"/>
                      <a:pt x="567" y="865"/>
                    </a:cubicBezTo>
                    <a:cubicBezTo>
                      <a:pt x="178" y="841"/>
                      <a:pt x="86" y="1469"/>
                      <a:pt x="450" y="1427"/>
                    </a:cubicBezTo>
                    <a:cubicBezTo>
                      <a:pt x="923" y="1427"/>
                      <a:pt x="923" y="1427"/>
                      <a:pt x="923" y="1427"/>
                    </a:cubicBezTo>
                    <a:cubicBezTo>
                      <a:pt x="1142" y="1427"/>
                      <a:pt x="1150" y="1213"/>
                      <a:pt x="1150" y="1213"/>
                    </a:cubicBezTo>
                    <a:cubicBezTo>
                      <a:pt x="1152" y="865"/>
                      <a:pt x="1152" y="865"/>
                      <a:pt x="1152" y="865"/>
                    </a:cubicBezTo>
                    <a:cubicBezTo>
                      <a:pt x="1152" y="670"/>
                      <a:pt x="1152" y="670"/>
                      <a:pt x="1152" y="670"/>
                    </a:cubicBezTo>
                    <a:cubicBezTo>
                      <a:pt x="1150" y="435"/>
                      <a:pt x="1150" y="435"/>
                      <a:pt x="1150" y="435"/>
                    </a:cubicBezTo>
                    <a:cubicBezTo>
                      <a:pt x="1150" y="230"/>
                      <a:pt x="946" y="188"/>
                      <a:pt x="906" y="187"/>
                    </a:cubicBezTo>
                    <a:cubicBezTo>
                      <a:pt x="859" y="186"/>
                      <a:pt x="756" y="188"/>
                      <a:pt x="756"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fontAlgn="base">
                  <a:spcBef>
                    <a:spcPct val="0"/>
                  </a:spcBef>
                  <a:spcAft>
                    <a:spcPct val="0"/>
                  </a:spcAft>
                  <a:defRPr/>
                </a:pPr>
                <a:endParaRPr lang="en-CA" sz="2133" dirty="0">
                  <a:solidFill>
                    <a:srgbClr val="005073"/>
                  </a:solidFill>
                  <a:latin typeface="+mj-lt"/>
                  <a:ea typeface="ＭＳ Ｐゴシック" charset="0"/>
                  <a:cs typeface="CiscoSansTT Light"/>
                </a:endParaRPr>
              </a:p>
            </p:txBody>
          </p:sp>
        </p:grpSp>
        <p:grpSp>
          <p:nvGrpSpPr>
            <p:cNvPr id="16" name="Group 15">
              <a:extLst>
                <a:ext uri="{FF2B5EF4-FFF2-40B4-BE49-F238E27FC236}">
                  <a16:creationId xmlns:a16="http://schemas.microsoft.com/office/drawing/2014/main" id="{FE94B786-DBA8-1C41-B05F-05DB8F2E5EF2}"/>
                </a:ext>
              </a:extLst>
            </p:cNvPr>
            <p:cNvGrpSpPr/>
            <p:nvPr/>
          </p:nvGrpSpPr>
          <p:grpSpPr>
            <a:xfrm>
              <a:off x="8051023" y="965531"/>
              <a:ext cx="2698644" cy="647855"/>
              <a:chOff x="6908704" y="997413"/>
              <a:chExt cx="2698644" cy="647855"/>
            </a:xfrm>
          </p:grpSpPr>
          <p:pic>
            <p:nvPicPr>
              <p:cNvPr id="225" name="Picture 224">
                <a:extLst>
                  <a:ext uri="{FF2B5EF4-FFF2-40B4-BE49-F238E27FC236}">
                    <a16:creationId xmlns:a16="http://schemas.microsoft.com/office/drawing/2014/main" id="{73661D77-CAC2-2A4E-B3AA-A796FE0D20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704" y="997413"/>
                <a:ext cx="2474688" cy="548822"/>
              </a:xfrm>
              <a:prstGeom prst="rect">
                <a:avLst/>
              </a:prstGeom>
            </p:spPr>
          </p:pic>
          <p:sp>
            <p:nvSpPr>
              <p:cNvPr id="7" name="TextBox 6">
                <a:extLst>
                  <a:ext uri="{FF2B5EF4-FFF2-40B4-BE49-F238E27FC236}">
                    <a16:creationId xmlns:a16="http://schemas.microsoft.com/office/drawing/2014/main" id="{BEEA91A9-C5DE-6944-B108-7C9B3A0A1508}"/>
                  </a:ext>
                </a:extLst>
              </p:cNvPr>
              <p:cNvSpPr txBox="1"/>
              <p:nvPr/>
            </p:nvSpPr>
            <p:spPr>
              <a:xfrm>
                <a:off x="7426631" y="1116210"/>
                <a:ext cx="2180717" cy="529058"/>
              </a:xfrm>
              <a:prstGeom prst="rect">
                <a:avLst/>
              </a:prstGeom>
              <a:noFill/>
            </p:spPr>
            <p:txBody>
              <a:bodyPr wrap="square" rtlCol="0">
                <a:spAutoFit/>
              </a:bodyPr>
              <a:lstStyle/>
              <a:p>
                <a:r>
                  <a:rPr lang="en-US" sz="2400" dirty="0">
                    <a:latin typeface="+mj-lt"/>
                  </a:rPr>
                  <a:t>DESIGNED</a:t>
                </a:r>
              </a:p>
            </p:txBody>
          </p:sp>
        </p:grpSp>
      </p:grpSp>
      <p:sp>
        <p:nvSpPr>
          <p:cNvPr id="187" name="Rectangle 4">
            <a:extLst>
              <a:ext uri="{FF2B5EF4-FFF2-40B4-BE49-F238E27FC236}">
                <a16:creationId xmlns:a16="http://schemas.microsoft.com/office/drawing/2014/main" id="{C67FF60E-E407-447F-989C-7A70E092D575}"/>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
        <p:nvSpPr>
          <p:cNvPr id="188" name="Title 2">
            <a:extLst>
              <a:ext uri="{FF2B5EF4-FFF2-40B4-BE49-F238E27FC236}">
                <a16:creationId xmlns:a16="http://schemas.microsoft.com/office/drawing/2014/main" id="{341A3C1F-10FE-455D-812D-73A02DB41990}"/>
              </a:ext>
            </a:extLst>
          </p:cNvPr>
          <p:cNvSpPr txBox="1">
            <a:spLocks/>
          </p:cNvSpPr>
          <p:nvPr/>
        </p:nvSpPr>
        <p:spPr>
          <a:xfrm>
            <a:off x="640080" y="419802"/>
            <a:ext cx="11127317" cy="975783"/>
          </a:xfrm>
          <a:prstGeom prst="rect">
            <a:avLst/>
          </a:prstGeom>
        </p:spPr>
        <p:txBody>
          <a:bodyPr/>
          <a:lst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2239"/>
            <a:r>
              <a:rPr lang="en-US" sz="3200" b="1" dirty="0">
                <a:sym typeface="Arial"/>
              </a:rPr>
              <a:t>Always-On Business Using Cloud Delivered IT</a:t>
            </a:r>
            <a:endParaRPr lang="en-US" sz="3200" b="1" dirty="0">
              <a:latin typeface="CiscoSansTT ExtraLight"/>
              <a:sym typeface="Arial"/>
            </a:endParaRPr>
          </a:p>
        </p:txBody>
      </p:sp>
    </p:spTree>
    <p:extLst>
      <p:ext uri="{BB962C8B-B14F-4D97-AF65-F5344CB8AC3E}">
        <p14:creationId xmlns:p14="http://schemas.microsoft.com/office/powerpoint/2010/main" val="153272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74A87CE-3DC8-1349-8309-6A68EC53CD6C}"/>
              </a:ext>
            </a:extLst>
          </p:cNvPr>
          <p:cNvSpPr txBox="1">
            <a:spLocks/>
          </p:cNvSpPr>
          <p:nvPr/>
        </p:nvSpPr>
        <p:spPr bwMode="auto">
          <a:xfrm>
            <a:off x="640080"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noAutofit/>
          </a:bodyPr>
          <a:lstStyle>
            <a:lvl1pPr marL="244794" indent="-533277" algn="l" defTabSz="912261" rtl="0" eaLnBrk="1" fontAlgn="base" hangingPunct="1">
              <a:lnSpc>
                <a:spcPct val="90000"/>
              </a:lnSpc>
              <a:spcBef>
                <a:spcPct val="0"/>
              </a:spcBef>
              <a:spcAft>
                <a:spcPct val="0"/>
              </a:spcAft>
              <a:defRPr lang="en-US" sz="5333" b="0" i="1" u="none" kern="1200" spc="0" baseline="0">
                <a:solidFill>
                  <a:schemeClr val="bg1"/>
                </a:solidFill>
                <a:latin typeface="+mj-lt"/>
                <a:ea typeface="CiscoSansTT Thin" charset="0"/>
                <a:cs typeface="CiscoSans Thin"/>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marL="244794" marR="0" lvl="0" indent="-533277" algn="l" defTabSz="912261"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iscoSansTT ExtraLight"/>
              </a:rPr>
              <a:t>Help Small Businesses Collaborate Securely – Always </a:t>
            </a:r>
            <a:r>
              <a:rPr lang="en-US" sz="3200" b="1" i="0" dirty="0">
                <a:solidFill>
                  <a:srgbClr val="FFFFFF"/>
                </a:solidFill>
                <a:latin typeface="CiscoSansTT ExtraLight"/>
              </a:rPr>
              <a:t>O</a:t>
            </a:r>
            <a:r>
              <a:rPr kumimoji="0" lang="en-US" sz="3200" b="1" i="0" u="none" strike="noStrike" kern="1200" cap="none" spc="0" normalizeH="0" baseline="0" noProof="0" dirty="0">
                <a:ln>
                  <a:noFill/>
                </a:ln>
                <a:solidFill>
                  <a:srgbClr val="FFFFFF"/>
                </a:solidFill>
                <a:effectLst/>
                <a:uLnTx/>
                <a:uFillTx/>
                <a:latin typeface="CiscoSansTT ExtraLight"/>
              </a:rPr>
              <a:t>n</a:t>
            </a:r>
          </a:p>
        </p:txBody>
      </p:sp>
      <p:grpSp>
        <p:nvGrpSpPr>
          <p:cNvPr id="16" name="Group 15">
            <a:extLst>
              <a:ext uri="{FF2B5EF4-FFF2-40B4-BE49-F238E27FC236}">
                <a16:creationId xmlns:a16="http://schemas.microsoft.com/office/drawing/2014/main" id="{B8FD2F25-C730-2240-875E-449E2AD7DBD0}"/>
              </a:ext>
            </a:extLst>
          </p:cNvPr>
          <p:cNvGrpSpPr/>
          <p:nvPr/>
        </p:nvGrpSpPr>
        <p:grpSpPr>
          <a:xfrm>
            <a:off x="833867" y="2818155"/>
            <a:ext cx="1291824" cy="1880801"/>
            <a:chOff x="2001480" y="1998536"/>
            <a:chExt cx="1291824" cy="1880801"/>
          </a:xfrm>
        </p:grpSpPr>
        <p:pic>
          <p:nvPicPr>
            <p:cNvPr id="7" name="Picture 6">
              <a:extLst>
                <a:ext uri="{FF2B5EF4-FFF2-40B4-BE49-F238E27FC236}">
                  <a16:creationId xmlns:a16="http://schemas.microsoft.com/office/drawing/2014/main" id="{843D879F-6E50-7F4C-ADC6-E81F88DBAB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7429" y="1998536"/>
              <a:ext cx="1285875" cy="1285875"/>
            </a:xfrm>
            <a:prstGeom prst="rect">
              <a:avLst/>
            </a:prstGeom>
          </p:spPr>
        </p:pic>
        <p:sp>
          <p:nvSpPr>
            <p:cNvPr id="8" name="TextBox 7">
              <a:extLst>
                <a:ext uri="{FF2B5EF4-FFF2-40B4-BE49-F238E27FC236}">
                  <a16:creationId xmlns:a16="http://schemas.microsoft.com/office/drawing/2014/main" id="{E00C1162-73EF-794E-8C2B-923169C6F5DD}"/>
                </a:ext>
              </a:extLst>
            </p:cNvPr>
            <p:cNvSpPr txBox="1"/>
            <p:nvPr/>
          </p:nvSpPr>
          <p:spPr>
            <a:xfrm>
              <a:off x="2001480" y="3294562"/>
              <a:ext cx="1291824" cy="584775"/>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rPr>
                <a:t>Protect vital information</a:t>
              </a:r>
            </a:p>
          </p:txBody>
        </p:sp>
      </p:grpSp>
      <p:grpSp>
        <p:nvGrpSpPr>
          <p:cNvPr id="26" name="Group 25">
            <a:extLst>
              <a:ext uri="{FF2B5EF4-FFF2-40B4-BE49-F238E27FC236}">
                <a16:creationId xmlns:a16="http://schemas.microsoft.com/office/drawing/2014/main" id="{DAD584F7-6F1D-2345-AEE3-E234DCC2E479}"/>
              </a:ext>
            </a:extLst>
          </p:cNvPr>
          <p:cNvGrpSpPr/>
          <p:nvPr/>
        </p:nvGrpSpPr>
        <p:grpSpPr>
          <a:xfrm>
            <a:off x="4091195" y="2826361"/>
            <a:ext cx="2120657" cy="1867892"/>
            <a:chOff x="5041663" y="2464966"/>
            <a:chExt cx="2120657" cy="1867892"/>
          </a:xfrm>
        </p:grpSpPr>
        <p:pic>
          <p:nvPicPr>
            <p:cNvPr id="25" name="Picture 24">
              <a:extLst>
                <a:ext uri="{FF2B5EF4-FFF2-40B4-BE49-F238E27FC236}">
                  <a16:creationId xmlns:a16="http://schemas.microsoft.com/office/drawing/2014/main" id="{A4A2206D-B193-7646-AAC4-C91E1BE56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079" y="2464966"/>
              <a:ext cx="1291824" cy="1289304"/>
            </a:xfrm>
            <a:prstGeom prst="rect">
              <a:avLst/>
            </a:prstGeom>
          </p:spPr>
        </p:pic>
        <p:sp>
          <p:nvSpPr>
            <p:cNvPr id="10" name="TextBox 9">
              <a:extLst>
                <a:ext uri="{FF2B5EF4-FFF2-40B4-BE49-F238E27FC236}">
                  <a16:creationId xmlns:a16="http://schemas.microsoft.com/office/drawing/2014/main" id="{98460959-CFC7-D942-9563-F17325B60525}"/>
                </a:ext>
              </a:extLst>
            </p:cNvPr>
            <p:cNvSpPr txBox="1"/>
            <p:nvPr/>
          </p:nvSpPr>
          <p:spPr>
            <a:xfrm>
              <a:off x="5041663" y="3748083"/>
              <a:ext cx="2120657" cy="584775"/>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rPr>
                <a:t>Authorize </a:t>
              </a:r>
            </a:p>
            <a:p>
              <a:pPr marL="0" marR="0" lvl="0" indent="0" algn="ctr" defTabSz="609585"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CiscoSansTT ExtraLight"/>
                  <a:ea typeface="ＭＳ Ｐゴシック" charset="0"/>
                </a:rPr>
                <a:t>network access</a:t>
              </a:r>
              <a:endPar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endParaRPr>
            </a:p>
          </p:txBody>
        </p:sp>
      </p:grpSp>
      <p:grpSp>
        <p:nvGrpSpPr>
          <p:cNvPr id="19" name="Group 18">
            <a:extLst>
              <a:ext uri="{FF2B5EF4-FFF2-40B4-BE49-F238E27FC236}">
                <a16:creationId xmlns:a16="http://schemas.microsoft.com/office/drawing/2014/main" id="{74FB9D84-3BDB-7B44-825C-55D76685325B}"/>
              </a:ext>
            </a:extLst>
          </p:cNvPr>
          <p:cNvGrpSpPr/>
          <p:nvPr/>
        </p:nvGrpSpPr>
        <p:grpSpPr>
          <a:xfrm>
            <a:off x="2468880" y="4310952"/>
            <a:ext cx="1565910" cy="1878731"/>
            <a:chOff x="1731395" y="4197864"/>
            <a:chExt cx="1565910" cy="1878731"/>
          </a:xfrm>
        </p:grpSpPr>
        <p:pic>
          <p:nvPicPr>
            <p:cNvPr id="5" name="Picture 4">
              <a:extLst>
                <a:ext uri="{FF2B5EF4-FFF2-40B4-BE49-F238E27FC236}">
                  <a16:creationId xmlns:a16="http://schemas.microsoft.com/office/drawing/2014/main" id="{2BCFFD3C-8D90-CB44-80B2-A16B405315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709" y="4197864"/>
              <a:ext cx="1285875" cy="1285875"/>
            </a:xfrm>
            <a:prstGeom prst="rect">
              <a:avLst/>
            </a:prstGeom>
          </p:spPr>
        </p:pic>
        <p:sp>
          <p:nvSpPr>
            <p:cNvPr id="12" name="TextBox 11">
              <a:extLst>
                <a:ext uri="{FF2B5EF4-FFF2-40B4-BE49-F238E27FC236}">
                  <a16:creationId xmlns:a16="http://schemas.microsoft.com/office/drawing/2014/main" id="{2035FCA0-AF07-504C-BE9F-B78C1494ABFD}"/>
                </a:ext>
              </a:extLst>
            </p:cNvPr>
            <p:cNvSpPr txBox="1"/>
            <p:nvPr/>
          </p:nvSpPr>
          <p:spPr>
            <a:xfrm>
              <a:off x="1731395" y="5491820"/>
              <a:ext cx="1565910" cy="584775"/>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rPr>
                <a:t>Secure </a:t>
              </a:r>
            </a:p>
            <a:p>
              <a:pPr marL="0" marR="0" lvl="0" indent="0" algn="ctr" defTabSz="609585"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CiscoSansTT ExtraLight"/>
                  <a:ea typeface="ＭＳ Ｐゴシック" charset="0"/>
                </a:rPr>
                <a:t>c</a:t>
              </a:r>
              <a:r>
                <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rPr>
                <a:t>loud email</a:t>
              </a:r>
            </a:p>
          </p:txBody>
        </p:sp>
      </p:grpSp>
      <p:sp>
        <p:nvSpPr>
          <p:cNvPr id="13" name="TextBox 12">
            <a:extLst>
              <a:ext uri="{FF2B5EF4-FFF2-40B4-BE49-F238E27FC236}">
                <a16:creationId xmlns:a16="http://schemas.microsoft.com/office/drawing/2014/main" id="{0539DB0E-599C-D246-BF8A-7CC3055756A8}"/>
              </a:ext>
            </a:extLst>
          </p:cNvPr>
          <p:cNvSpPr txBox="1"/>
          <p:nvPr/>
        </p:nvSpPr>
        <p:spPr>
          <a:xfrm>
            <a:off x="6015242" y="5598363"/>
            <a:ext cx="1887636" cy="584775"/>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rPr>
              <a:t>Gain network </a:t>
            </a:r>
            <a:br>
              <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rPr>
            </a:br>
            <a:r>
              <a:rPr kumimoji="0" lang="en-US" sz="1600" b="1" i="0" u="none" strike="noStrike" kern="1200" cap="none" spc="0" normalizeH="0" baseline="0" noProof="0" dirty="0">
                <a:ln>
                  <a:noFill/>
                </a:ln>
                <a:solidFill>
                  <a:srgbClr val="FFFFFF"/>
                </a:solidFill>
                <a:effectLst/>
                <a:uLnTx/>
                <a:uFillTx/>
                <a:latin typeface="CiscoSansTT ExtraLight"/>
                <a:ea typeface="ＭＳ Ｐゴシック" charset="0"/>
              </a:rPr>
              <a:t>visibility</a:t>
            </a:r>
          </a:p>
        </p:txBody>
      </p:sp>
      <p:sp>
        <p:nvSpPr>
          <p:cNvPr id="22" name="TextBox 21">
            <a:extLst>
              <a:ext uri="{FF2B5EF4-FFF2-40B4-BE49-F238E27FC236}">
                <a16:creationId xmlns:a16="http://schemas.microsoft.com/office/drawing/2014/main" id="{710461AF-E7A4-5142-8693-F3AB3983F66C}"/>
              </a:ext>
            </a:extLst>
          </p:cNvPr>
          <p:cNvSpPr txBox="1"/>
          <p:nvPr/>
        </p:nvSpPr>
        <p:spPr>
          <a:xfrm>
            <a:off x="660249" y="1359656"/>
            <a:ext cx="10891671" cy="1200329"/>
          </a:xfrm>
          <a:prstGeom prst="rect">
            <a:avLst/>
          </a:prstGeom>
          <a:noFill/>
        </p:spPr>
        <p:txBody>
          <a:bodyPr wrap="square" rtlCol="0">
            <a:spAutoFit/>
          </a:bodyPr>
          <a:lstStyle/>
          <a:p>
            <a:pPr defTabSz="609585" fontAlgn="base">
              <a:spcBef>
                <a:spcPct val="0"/>
              </a:spcBef>
              <a:spcAft>
                <a:spcPct val="0"/>
              </a:spcAft>
            </a:pPr>
            <a:r>
              <a:rPr lang="en-US" dirty="0">
                <a:solidFill>
                  <a:srgbClr val="FFFFFF"/>
                </a:solidFill>
                <a:latin typeface="CiscoSansTT ExtraLight"/>
                <a:ea typeface="ＭＳ Ｐゴシック" charset="0"/>
              </a:rPr>
              <a:t>Small business owners need to focus on growing their business; they don’t want to manage rigid solutions that can’t adapt. Cisco</a:t>
            </a:r>
            <a:r>
              <a:rPr lang="en-US" kern="0" dirty="0">
                <a:solidFill>
                  <a:srgbClr val="FFFFFF"/>
                </a:solidFill>
                <a:ea typeface="ＭＳ Ｐゴシック" charset="0"/>
                <a:cs typeface="Arial"/>
                <a:sym typeface="Arial"/>
              </a:rPr>
              <a:t>®</a:t>
            </a:r>
            <a:r>
              <a:rPr lang="en-US" dirty="0">
                <a:solidFill>
                  <a:srgbClr val="FFFFFF"/>
                </a:solidFill>
                <a:latin typeface="CiscoSansTT ExtraLight"/>
                <a:ea typeface="ＭＳ Ｐゴシック" charset="0"/>
              </a:rPr>
              <a:t> solutions easily scale up and down to meet business demands, and the</a:t>
            </a:r>
            <a:r>
              <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rPr>
              <a:t> tools they use must be affordable, reliable, and simple to use. With Cisco Designed always-on cloud-based solutions, you can help small business leaders: </a:t>
            </a:r>
          </a:p>
        </p:txBody>
      </p:sp>
      <p:pic>
        <p:nvPicPr>
          <p:cNvPr id="33" name="Picture 32">
            <a:extLst>
              <a:ext uri="{FF2B5EF4-FFF2-40B4-BE49-F238E27FC236}">
                <a16:creationId xmlns:a16="http://schemas.microsoft.com/office/drawing/2014/main" id="{FCA2A3DC-FFF1-46B9-BD96-34ED9B9973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08448" y="4303992"/>
            <a:ext cx="1285875" cy="1285875"/>
          </a:xfrm>
          <a:prstGeom prst="rect">
            <a:avLst/>
          </a:prstGeom>
        </p:spPr>
      </p:pic>
      <p:grpSp>
        <p:nvGrpSpPr>
          <p:cNvPr id="21" name="Group 20">
            <a:extLst>
              <a:ext uri="{FF2B5EF4-FFF2-40B4-BE49-F238E27FC236}">
                <a16:creationId xmlns:a16="http://schemas.microsoft.com/office/drawing/2014/main" id="{E110BCE3-110A-9B4D-8D8E-4888170D7C68}"/>
              </a:ext>
            </a:extLst>
          </p:cNvPr>
          <p:cNvGrpSpPr/>
          <p:nvPr/>
        </p:nvGrpSpPr>
        <p:grpSpPr>
          <a:xfrm>
            <a:off x="8177356" y="2802940"/>
            <a:ext cx="1294770" cy="1887809"/>
            <a:chOff x="8778219" y="1998536"/>
            <a:chExt cx="1294770" cy="1887809"/>
          </a:xfrm>
        </p:grpSpPr>
        <p:pic>
          <p:nvPicPr>
            <p:cNvPr id="23" name="Picture 22">
              <a:extLst>
                <a:ext uri="{FF2B5EF4-FFF2-40B4-BE49-F238E27FC236}">
                  <a16:creationId xmlns:a16="http://schemas.microsoft.com/office/drawing/2014/main" id="{514332E4-7D76-2147-8A34-E42D3A55F9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3685" y="1998536"/>
              <a:ext cx="1289304" cy="1289304"/>
            </a:xfrm>
            <a:prstGeom prst="rect">
              <a:avLst/>
            </a:prstGeom>
          </p:spPr>
        </p:pic>
        <p:sp>
          <p:nvSpPr>
            <p:cNvPr id="24" name="TextBox 23">
              <a:extLst>
                <a:ext uri="{FF2B5EF4-FFF2-40B4-BE49-F238E27FC236}">
                  <a16:creationId xmlns:a16="http://schemas.microsoft.com/office/drawing/2014/main" id="{BD20E559-BA22-714F-9C57-7079DE434970}"/>
                </a:ext>
              </a:extLst>
            </p:cNvPr>
            <p:cNvSpPr txBox="1"/>
            <p:nvPr/>
          </p:nvSpPr>
          <p:spPr>
            <a:xfrm>
              <a:off x="8778219" y="3301570"/>
              <a:ext cx="1291824" cy="584775"/>
            </a:xfrm>
            <a:prstGeom prst="rect">
              <a:avLst/>
            </a:prstGeom>
            <a:noFill/>
          </p:spPr>
          <p:txBody>
            <a:bodyPr wrap="square" rtlCol="0">
              <a:spAutoFit/>
            </a:bodyPr>
            <a:lstStyle/>
            <a:p>
              <a:pPr algn="ctr"/>
              <a:r>
                <a:rPr lang="en-US" sz="1600" b="1" dirty="0">
                  <a:solidFill>
                    <a:schemeClr val="bg2"/>
                  </a:solidFill>
                  <a:latin typeface="+mn-lt"/>
                </a:rPr>
                <a:t>Collaborate </a:t>
              </a:r>
            </a:p>
            <a:p>
              <a:pPr algn="ctr"/>
              <a:r>
                <a:rPr lang="en-US" sz="1600" b="1" dirty="0">
                  <a:solidFill>
                    <a:schemeClr val="bg2"/>
                  </a:solidFill>
                  <a:latin typeface="+mn-lt"/>
                </a:rPr>
                <a:t>securely</a:t>
              </a:r>
            </a:p>
          </p:txBody>
        </p:sp>
      </p:grpSp>
      <p:grpSp>
        <p:nvGrpSpPr>
          <p:cNvPr id="28" name="Group 27">
            <a:extLst>
              <a:ext uri="{FF2B5EF4-FFF2-40B4-BE49-F238E27FC236}">
                <a16:creationId xmlns:a16="http://schemas.microsoft.com/office/drawing/2014/main" id="{3387D966-E1CE-B94B-9781-CB9266AC5053}"/>
              </a:ext>
            </a:extLst>
          </p:cNvPr>
          <p:cNvGrpSpPr/>
          <p:nvPr/>
        </p:nvGrpSpPr>
        <p:grpSpPr>
          <a:xfrm>
            <a:off x="10015051" y="4300956"/>
            <a:ext cx="1436720" cy="1882182"/>
            <a:chOff x="8853837" y="4197864"/>
            <a:chExt cx="1436720" cy="1882182"/>
          </a:xfrm>
        </p:grpSpPr>
        <p:pic>
          <p:nvPicPr>
            <p:cNvPr id="29" name="Picture 28">
              <a:extLst>
                <a:ext uri="{FF2B5EF4-FFF2-40B4-BE49-F238E27FC236}">
                  <a16:creationId xmlns:a16="http://schemas.microsoft.com/office/drawing/2014/main" id="{AAF38414-03C9-8D45-A172-BB1A432227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3837" y="4197864"/>
              <a:ext cx="1285875" cy="1285875"/>
            </a:xfrm>
            <a:prstGeom prst="rect">
              <a:avLst/>
            </a:prstGeom>
          </p:spPr>
        </p:pic>
        <p:sp>
          <p:nvSpPr>
            <p:cNvPr id="30" name="TextBox 29">
              <a:extLst>
                <a:ext uri="{FF2B5EF4-FFF2-40B4-BE49-F238E27FC236}">
                  <a16:creationId xmlns:a16="http://schemas.microsoft.com/office/drawing/2014/main" id="{7FFB4CBD-9601-8741-85D3-F07F505EAEE6}"/>
                </a:ext>
              </a:extLst>
            </p:cNvPr>
            <p:cNvSpPr txBox="1"/>
            <p:nvPr/>
          </p:nvSpPr>
          <p:spPr>
            <a:xfrm>
              <a:off x="8853837" y="5495271"/>
              <a:ext cx="1436720" cy="584775"/>
            </a:xfrm>
            <a:prstGeom prst="rect">
              <a:avLst/>
            </a:prstGeom>
            <a:noFill/>
          </p:spPr>
          <p:txBody>
            <a:bodyPr wrap="square" rtlCol="0">
              <a:spAutoFit/>
            </a:bodyPr>
            <a:lstStyle/>
            <a:p>
              <a:pPr algn="ctr"/>
              <a:r>
                <a:rPr lang="en-US" sz="1600" b="1" dirty="0">
                  <a:solidFill>
                    <a:schemeClr val="bg2"/>
                  </a:solidFill>
                  <a:latin typeface="+mn-lt"/>
                </a:rPr>
                <a:t>Improve </a:t>
              </a:r>
            </a:p>
            <a:p>
              <a:pPr algn="ctr"/>
              <a:r>
                <a:rPr lang="en-US" sz="1600" b="1" dirty="0">
                  <a:solidFill>
                    <a:schemeClr val="bg2"/>
                  </a:solidFill>
                </a:rPr>
                <a:t>cash flow </a:t>
              </a:r>
              <a:endParaRPr lang="en-US" sz="1600" b="1" dirty="0">
                <a:solidFill>
                  <a:schemeClr val="bg2"/>
                </a:solidFill>
                <a:latin typeface="+mn-lt"/>
              </a:endParaRPr>
            </a:p>
          </p:txBody>
        </p:sp>
      </p:grpSp>
      <p:sp>
        <p:nvSpPr>
          <p:cNvPr id="27" name="Rectangle 4">
            <a:extLst>
              <a:ext uri="{FF2B5EF4-FFF2-40B4-BE49-F238E27FC236}">
                <a16:creationId xmlns:a16="http://schemas.microsoft.com/office/drawing/2014/main" id="{0599904F-6882-4A33-85BE-6F20247E3802}"/>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1914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97CD4D1-745C-4FBB-B02E-DB5414E63E30}"/>
              </a:ext>
            </a:extLst>
          </p:cNvPr>
          <p:cNvGrpSpPr/>
          <p:nvPr/>
        </p:nvGrpSpPr>
        <p:grpSpPr>
          <a:xfrm>
            <a:off x="1" y="2617099"/>
            <a:ext cx="12022283" cy="3239002"/>
            <a:chOff x="0" y="3474720"/>
            <a:chExt cx="12022283" cy="2498007"/>
          </a:xfrm>
          <a:solidFill>
            <a:schemeClr val="accent1"/>
          </a:solidFill>
        </p:grpSpPr>
        <p:sp>
          <p:nvSpPr>
            <p:cNvPr id="25" name="Rounded Rectangle 12">
              <a:extLst>
                <a:ext uri="{FF2B5EF4-FFF2-40B4-BE49-F238E27FC236}">
                  <a16:creationId xmlns:a16="http://schemas.microsoft.com/office/drawing/2014/main" id="{6B483636-62ED-4A8D-B010-49FEC136D22C}"/>
                </a:ext>
              </a:extLst>
            </p:cNvPr>
            <p:cNvSpPr/>
            <p:nvPr/>
          </p:nvSpPr>
          <p:spPr>
            <a:xfrm rot="5400000">
              <a:off x="6213082" y="163527"/>
              <a:ext cx="2498007" cy="91203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lstStyle/>
            <a:p>
              <a:pPr algn="ctr" defTabSz="609570" eaLnBrk="0" fontAlgn="base" hangingPunct="0">
                <a:lnSpc>
                  <a:spcPct val="85000"/>
                </a:lnSpc>
                <a:spcBef>
                  <a:spcPct val="50000"/>
                </a:spcBef>
                <a:spcAft>
                  <a:spcPct val="0"/>
                </a:spcAft>
              </a:pPr>
              <a:endParaRPr lang="en-US" sz="1700" dirty="0">
                <a:solidFill>
                  <a:srgbClr val="00BCEB"/>
                </a:solidFill>
                <a:latin typeface="CiscoSansTT ExtraLight"/>
                <a:sym typeface="Arial"/>
              </a:endParaRPr>
            </a:p>
          </p:txBody>
        </p:sp>
        <p:sp>
          <p:nvSpPr>
            <p:cNvPr id="26" name="Rectangle 25">
              <a:extLst>
                <a:ext uri="{FF2B5EF4-FFF2-40B4-BE49-F238E27FC236}">
                  <a16:creationId xmlns:a16="http://schemas.microsoft.com/office/drawing/2014/main" id="{1B272270-940E-40C2-B010-DF5FBF7A1160}"/>
                </a:ext>
              </a:extLst>
            </p:cNvPr>
            <p:cNvSpPr/>
            <p:nvPr/>
          </p:nvSpPr>
          <p:spPr>
            <a:xfrm>
              <a:off x="0" y="3474720"/>
              <a:ext cx="9416392" cy="249800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dirty="0">
                <a:solidFill>
                  <a:srgbClr val="00BCEB"/>
                </a:solidFill>
                <a:latin typeface="CiscoSansTT ExtraLight"/>
                <a:sym typeface="Arial"/>
              </a:endParaRPr>
            </a:p>
          </p:txBody>
        </p:sp>
      </p:grpSp>
      <p:sp>
        <p:nvSpPr>
          <p:cNvPr id="3" name="Title 2">
            <a:extLst>
              <a:ext uri="{FF2B5EF4-FFF2-40B4-BE49-F238E27FC236}">
                <a16:creationId xmlns:a16="http://schemas.microsoft.com/office/drawing/2014/main" id="{FF787E2C-3BB6-2C42-8978-EBA8A3652CFC}"/>
              </a:ext>
            </a:extLst>
          </p:cNvPr>
          <p:cNvSpPr>
            <a:spLocks noGrp="1"/>
          </p:cNvSpPr>
          <p:nvPr>
            <p:ph type="title"/>
          </p:nvPr>
        </p:nvSpPr>
        <p:spPr>
          <a:xfrm>
            <a:off x="640080" y="455086"/>
            <a:ext cx="11127317" cy="975783"/>
          </a:xfrm>
        </p:spPr>
        <p:txBody>
          <a:bodyPr/>
          <a:lstStyle/>
          <a:p>
            <a:r>
              <a:rPr lang="en-US" sz="3200" b="1" dirty="0"/>
              <a:t>The State of Cloud IT</a:t>
            </a:r>
          </a:p>
        </p:txBody>
      </p:sp>
      <p:sp>
        <p:nvSpPr>
          <p:cNvPr id="4" name="TextBox 3">
            <a:extLst>
              <a:ext uri="{FF2B5EF4-FFF2-40B4-BE49-F238E27FC236}">
                <a16:creationId xmlns:a16="http://schemas.microsoft.com/office/drawing/2014/main" id="{FFA45CA9-5EDD-AF45-8CD5-C21FEA7428F1}"/>
              </a:ext>
            </a:extLst>
          </p:cNvPr>
          <p:cNvSpPr txBox="1"/>
          <p:nvPr/>
        </p:nvSpPr>
        <p:spPr>
          <a:xfrm>
            <a:off x="640080" y="1244358"/>
            <a:ext cx="10717725" cy="1200329"/>
          </a:xfrm>
          <a:prstGeom prst="rect">
            <a:avLst/>
          </a:prstGeom>
          <a:noFill/>
        </p:spPr>
        <p:txBody>
          <a:bodyPr wrap="square" rtlCol="0">
            <a:spAutoFit/>
          </a:bodyPr>
          <a:lstStyle/>
          <a:p>
            <a:pPr defTabSz="609570" fontAlgn="base">
              <a:spcBef>
                <a:spcPct val="0"/>
              </a:spcBef>
              <a:spcAft>
                <a:spcPct val="0"/>
              </a:spcAft>
            </a:pPr>
            <a:r>
              <a:rPr lang="en-US" dirty="0">
                <a:solidFill>
                  <a:schemeClr val="tx2"/>
                </a:solidFill>
              </a:rPr>
              <a:t>Small business owners have a lot to do. The last thing they want to do is spend time dealing with IT problems, so it’s easy to see why so many of these small businesses are embracing cloud. With the cloud, small businesses can manage everything whether they’re in an office, on the move with a mobile device, or sitting at home with a laptop. </a:t>
            </a:r>
            <a:endParaRPr lang="en-US" dirty="0">
              <a:solidFill>
                <a:schemeClr val="tx2"/>
              </a:solidFill>
              <a:sym typeface="Arial"/>
            </a:endParaRPr>
          </a:p>
        </p:txBody>
      </p:sp>
      <p:sp>
        <p:nvSpPr>
          <p:cNvPr id="14" name="Rectangle: Rounded Corners 13">
            <a:extLst>
              <a:ext uri="{FF2B5EF4-FFF2-40B4-BE49-F238E27FC236}">
                <a16:creationId xmlns:a16="http://schemas.microsoft.com/office/drawing/2014/main" id="{AC7CA657-BC9E-114C-ABA8-EDAF682A5332}"/>
              </a:ext>
            </a:extLst>
          </p:cNvPr>
          <p:cNvSpPr/>
          <p:nvPr/>
        </p:nvSpPr>
        <p:spPr>
          <a:xfrm flipH="1">
            <a:off x="5875216" y="2303024"/>
            <a:ext cx="2743200" cy="3657600"/>
          </a:xfrm>
          <a:prstGeom prst="roundRect">
            <a:avLst>
              <a:gd name="adj" fmla="val 7500"/>
            </a:avLst>
          </a:prstGeom>
          <a:solidFill>
            <a:schemeClr val="accent2"/>
          </a:solidFill>
          <a:ln>
            <a:noFill/>
          </a:ln>
          <a:effectLst>
            <a:outerShdw sx="0" sy="0" rotWithShape="0">
              <a:scrgbClr r="0" g="0" b="0"/>
            </a:outerShdw>
          </a:effectLst>
          <a:extLst>
            <a:ext uri="{E45631CC-5BF2-4c18-A39C-3461C7D3F71A}">
              <a14:hiddenSp3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609570" fontAlgn="base">
              <a:spcBef>
                <a:spcPct val="0"/>
              </a:spcBef>
              <a:spcAft>
                <a:spcPct val="0"/>
              </a:spcAft>
            </a:pPr>
            <a:endParaRPr lang="en-US" dirty="0">
              <a:solidFill>
                <a:srgbClr val="282828">
                  <a:lumMod val="50000"/>
                </a:srgbClr>
              </a:solidFill>
              <a:latin typeface="CiscoSansTT" panose="020B0503020201020303" pitchFamily="34" charset="0"/>
              <a:cs typeface="CiscoSansTT" panose="020B0503020201020303" pitchFamily="34" charset="0"/>
              <a:sym typeface="Arial"/>
            </a:endParaRPr>
          </a:p>
        </p:txBody>
      </p:sp>
      <p:sp>
        <p:nvSpPr>
          <p:cNvPr id="15" name="TextBox 14">
            <a:extLst>
              <a:ext uri="{FF2B5EF4-FFF2-40B4-BE49-F238E27FC236}">
                <a16:creationId xmlns:a16="http://schemas.microsoft.com/office/drawing/2014/main" id="{4DCEB52A-93C8-304B-825C-43FFBA57ADE0}"/>
              </a:ext>
            </a:extLst>
          </p:cNvPr>
          <p:cNvSpPr txBox="1"/>
          <p:nvPr/>
        </p:nvSpPr>
        <p:spPr>
          <a:xfrm>
            <a:off x="5906895" y="2334779"/>
            <a:ext cx="2679842" cy="1035277"/>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91440" tIns="45720" rIns="91440" bIns="45720" rtlCol="0">
            <a:noAutofit/>
          </a:bodyPr>
          <a:lstStyle/>
          <a:p>
            <a:pPr algn="ctr" defTabSz="609570" fontAlgn="base">
              <a:spcBef>
                <a:spcPct val="0"/>
              </a:spcBef>
              <a:spcAft>
                <a:spcPct val="0"/>
              </a:spcAft>
            </a:pPr>
            <a:r>
              <a:rPr lang="en-US" sz="6600" b="1" dirty="0">
                <a:solidFill>
                  <a:srgbClr val="FFFFFF"/>
                </a:solidFill>
                <a:latin typeface="CiscoSansTT" panose="020B0503020201020303" pitchFamily="34" charset="0"/>
                <a:ea typeface="ＭＳ Ｐゴシック" charset="0"/>
                <a:cs typeface="CiscoSansTT" panose="020B0503020201020303" pitchFamily="34" charset="0"/>
                <a:sym typeface="Arial"/>
              </a:rPr>
              <a:t>#1</a:t>
            </a:r>
            <a:br>
              <a:rPr lang="en-US" sz="6600" b="1" dirty="0">
                <a:solidFill>
                  <a:srgbClr val="FFFFFF"/>
                </a:solidFill>
                <a:latin typeface="CiscoSansTT" panose="020B0503020201020303" pitchFamily="34" charset="0"/>
                <a:ea typeface="ＭＳ Ｐゴシック" charset="0"/>
                <a:cs typeface="CiscoSansTT" panose="020B0503020201020303" pitchFamily="34" charset="0"/>
                <a:sym typeface="Arial"/>
              </a:rPr>
            </a:br>
            <a:r>
              <a:rPr lang="en-US" sz="1400" dirty="0">
                <a:solidFill>
                  <a:schemeClr val="bg2"/>
                </a:solidFill>
              </a:rPr>
              <a:t>Cloud-based solutions are the number one business priority for small business leaders.</a:t>
            </a:r>
            <a:r>
              <a:rPr lang="en-US" baseline="30000" dirty="0">
                <a:solidFill>
                  <a:schemeClr val="bg2"/>
                </a:solidFill>
              </a:rPr>
              <a:t>1</a:t>
            </a:r>
            <a:r>
              <a:rPr lang="en-US" sz="1400" dirty="0">
                <a:effectLst/>
              </a:rPr>
              <a:t> </a:t>
            </a:r>
            <a:endParaRPr lang="en-US" sz="1200" baseline="300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endParaRPr>
          </a:p>
        </p:txBody>
      </p:sp>
      <p:sp>
        <p:nvSpPr>
          <p:cNvPr id="16" name="TextBox 15">
            <a:extLst>
              <a:ext uri="{FF2B5EF4-FFF2-40B4-BE49-F238E27FC236}">
                <a16:creationId xmlns:a16="http://schemas.microsoft.com/office/drawing/2014/main" id="{CE749961-8ACB-3C44-BEDD-CF06A9A2FD52}"/>
              </a:ext>
            </a:extLst>
          </p:cNvPr>
          <p:cNvSpPr txBox="1"/>
          <p:nvPr/>
        </p:nvSpPr>
        <p:spPr>
          <a:xfrm>
            <a:off x="6124946" y="4133168"/>
            <a:ext cx="2355092" cy="1809235"/>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91440" tIns="45720" rIns="91440" bIns="45720" rtlCol="0">
            <a:noAutofit/>
          </a:bodyPr>
          <a:lstStyle/>
          <a:p>
            <a:pPr algn="ctr" defTabSz="609570" fontAlgn="base">
              <a:spcBef>
                <a:spcPct val="0"/>
              </a:spcBef>
              <a:spcAft>
                <a:spcPct val="0"/>
              </a:spcAft>
            </a:pPr>
            <a:r>
              <a:rPr lang="en-US" sz="6600" b="1" dirty="0">
                <a:solidFill>
                  <a:srgbClr val="FFFFFF"/>
                </a:solidFill>
                <a:latin typeface="CiscoSansTT" panose="020B0503020201020303" pitchFamily="34" charset="0"/>
                <a:ea typeface="ＭＳ Ｐゴシック" charset="0"/>
                <a:cs typeface="CiscoSansTT" panose="020B0503020201020303" pitchFamily="34" charset="0"/>
                <a:sym typeface="Arial"/>
              </a:rPr>
              <a:t>84% </a:t>
            </a:r>
            <a:br>
              <a:rPr lang="en-US" sz="6600" b="1" dirty="0">
                <a:solidFill>
                  <a:srgbClr val="FFFFFF"/>
                </a:solidFill>
                <a:latin typeface="CiscoSansTT" panose="020B0503020201020303" pitchFamily="34" charset="0"/>
                <a:ea typeface="ＭＳ Ｐゴシック" charset="0"/>
                <a:cs typeface="CiscoSansTT" panose="020B0503020201020303" pitchFamily="34" charset="0"/>
                <a:sym typeface="Arial"/>
              </a:rPr>
            </a:br>
            <a:r>
              <a:rPr lang="en-US" sz="14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rPr>
              <a:t>of small businesses feel cloud services are essential.</a:t>
            </a:r>
            <a:r>
              <a:rPr lang="en-US" sz="1400" baseline="300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rPr>
              <a:t>2</a:t>
            </a:r>
            <a:endParaRPr lang="en-US" sz="1200" baseline="300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endParaRPr>
          </a:p>
        </p:txBody>
      </p:sp>
      <p:cxnSp>
        <p:nvCxnSpPr>
          <p:cNvPr id="17" name="Straight Connector 16">
            <a:extLst>
              <a:ext uri="{FF2B5EF4-FFF2-40B4-BE49-F238E27FC236}">
                <a16:creationId xmlns:a16="http://schemas.microsoft.com/office/drawing/2014/main" id="{7F13A884-F8DF-2246-B848-123BD721A89D}"/>
              </a:ext>
            </a:extLst>
          </p:cNvPr>
          <p:cNvCxnSpPr>
            <a:cxnSpLocks/>
          </p:cNvCxnSpPr>
          <p:nvPr/>
        </p:nvCxnSpPr>
        <p:spPr>
          <a:xfrm>
            <a:off x="6332029" y="4182151"/>
            <a:ext cx="197739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F461462-412F-8E4E-BF64-5DEF37FEEB32}"/>
              </a:ext>
            </a:extLst>
          </p:cNvPr>
          <p:cNvSpPr/>
          <p:nvPr/>
        </p:nvSpPr>
        <p:spPr>
          <a:xfrm flipH="1">
            <a:off x="8838581" y="2323769"/>
            <a:ext cx="2743199" cy="3657600"/>
          </a:xfrm>
          <a:prstGeom prst="roundRect">
            <a:avLst>
              <a:gd name="adj" fmla="val 6667"/>
            </a:avLst>
          </a:prstGeom>
          <a:solidFill>
            <a:schemeClr val="accent5"/>
          </a:solidFill>
          <a:ln>
            <a:noFill/>
          </a:ln>
          <a:effectLst>
            <a:outerShdw sx="0" sy="0" rotWithShape="0">
              <a:scrgbClr r="0" g="0" b="0"/>
            </a:outerShdw>
          </a:effectLst>
          <a:extLst>
            <a:ext uri="{E45631CC-5BF2-4c18-A39C-3461C7D3F71A}">
              <a14:hiddenSp3d xmlns:a14="http://schemas.microsoft.com/office/drawing/2010/main" xmlns=""/>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defTabSz="609570" fontAlgn="base">
              <a:spcBef>
                <a:spcPct val="0"/>
              </a:spcBef>
              <a:spcAft>
                <a:spcPct val="0"/>
              </a:spcAft>
            </a:pPr>
            <a:endParaRPr lang="en-US" dirty="0">
              <a:solidFill>
                <a:srgbClr val="282828">
                  <a:lumMod val="50000"/>
                </a:srgbClr>
              </a:solidFill>
              <a:latin typeface="CiscoSansTT" panose="020B0503020201020303" pitchFamily="34" charset="0"/>
              <a:cs typeface="CiscoSansTT" panose="020B0503020201020303" pitchFamily="34" charset="0"/>
              <a:sym typeface="Arial"/>
            </a:endParaRPr>
          </a:p>
        </p:txBody>
      </p:sp>
      <p:sp>
        <p:nvSpPr>
          <p:cNvPr id="18" name="TextBox 17">
            <a:extLst>
              <a:ext uri="{FF2B5EF4-FFF2-40B4-BE49-F238E27FC236}">
                <a16:creationId xmlns:a16="http://schemas.microsoft.com/office/drawing/2014/main" id="{FEBDB663-A61C-0C44-B736-3DF6FFA18355}"/>
              </a:ext>
            </a:extLst>
          </p:cNvPr>
          <p:cNvSpPr txBox="1"/>
          <p:nvPr/>
        </p:nvSpPr>
        <p:spPr>
          <a:xfrm flipH="1">
            <a:off x="9273544" y="2331674"/>
            <a:ext cx="1873273" cy="943655"/>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91440" tIns="45720" rIns="91440" bIns="45720" rtlCol="0">
            <a:noAutofit/>
          </a:bodyPr>
          <a:lstStyle/>
          <a:p>
            <a:pPr algn="ctr" defTabSz="609570" fontAlgn="base">
              <a:spcBef>
                <a:spcPct val="0"/>
              </a:spcBef>
              <a:spcAft>
                <a:spcPct val="0"/>
              </a:spcAft>
            </a:pPr>
            <a:r>
              <a:rPr lang="en-US" sz="8000" b="1" spc="-200" dirty="0">
                <a:solidFill>
                  <a:srgbClr val="FFFFFF"/>
                </a:solidFill>
                <a:latin typeface="CiscoSansTT" panose="020B0503020201020303" pitchFamily="34" charset="0"/>
                <a:ea typeface="CiscoSansTT ExtraLight" pitchFamily="34" charset="0"/>
                <a:cs typeface="CiscoSansTT" panose="020B0503020201020303" pitchFamily="34" charset="0"/>
                <a:sym typeface="Arial"/>
              </a:rPr>
              <a:t>4X</a:t>
            </a:r>
          </a:p>
        </p:txBody>
      </p:sp>
      <p:sp>
        <p:nvSpPr>
          <p:cNvPr id="12" name="TextBox 11">
            <a:extLst>
              <a:ext uri="{FF2B5EF4-FFF2-40B4-BE49-F238E27FC236}">
                <a16:creationId xmlns:a16="http://schemas.microsoft.com/office/drawing/2014/main" id="{94EFDAA6-8559-E44D-8228-FCA1DD3A3F6D}"/>
              </a:ext>
            </a:extLst>
          </p:cNvPr>
          <p:cNvSpPr txBox="1"/>
          <p:nvPr/>
        </p:nvSpPr>
        <p:spPr>
          <a:xfrm flipH="1">
            <a:off x="8868145" y="3476559"/>
            <a:ext cx="2652159" cy="894323"/>
          </a:xfrm>
          <a:prstGeom prst="rect">
            <a:avLst/>
          </a:prstGeom>
          <a:noFill/>
          <a:effectLst>
            <a:outerShdw sx="0" sy="0" rotWithShape="0">
              <a:scrgbClr r="0" g="0" b="0"/>
            </a:outerShdw>
          </a:effectLst>
          <a:extLst>
            <a:ext uri="{E45631CC-5BF2-4c18-A39C-3461C7D3F71A}">
              <a14:hiddenSp3d xmlns:a14="http://schemas.microsoft.com/office/drawing/2010/main" xmlns=""/>
            </a:ext>
          </a:extLst>
        </p:spPr>
        <p:txBody>
          <a:bodyPr wrap="square" lIns="91440" tIns="45720" rIns="91440" bIns="45720" rtlCol="0">
            <a:noAutofit/>
          </a:bodyPr>
          <a:lstStyle/>
          <a:p>
            <a:pPr algn="ctr" defTabSz="609570" fontAlgn="base">
              <a:spcBef>
                <a:spcPct val="0"/>
              </a:spcBef>
              <a:spcAft>
                <a:spcPct val="0"/>
              </a:spcAft>
            </a:pPr>
            <a:r>
              <a:rPr lang="en-US" sz="16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rPr>
              <a:t>Companies that use cloud-based technology are up to 4 times more productive.</a:t>
            </a:r>
            <a:r>
              <a:rPr lang="en-US" sz="1400" baseline="300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rPr>
              <a:t>3</a:t>
            </a:r>
            <a:r>
              <a:rPr lang="en-US" sz="14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rPr>
              <a:t>  </a:t>
            </a:r>
            <a:endParaRPr lang="en-US" sz="1400" baseline="30000" dirty="0">
              <a:solidFill>
                <a:srgbClr val="FFFFFF"/>
              </a:solidFill>
              <a:latin typeface="CiscoSansTT ExtraLight" panose="020B0303020201020303" pitchFamily="34" charset="0"/>
              <a:ea typeface="ＭＳ Ｐゴシック" charset="0"/>
              <a:cs typeface="CiscoSansTT ExtraLight" panose="020B0303020201020303" pitchFamily="34" charset="0"/>
              <a:sym typeface="Arial"/>
            </a:endParaRPr>
          </a:p>
        </p:txBody>
      </p:sp>
      <p:sp>
        <p:nvSpPr>
          <p:cNvPr id="32" name="TextBox 31">
            <a:extLst>
              <a:ext uri="{FF2B5EF4-FFF2-40B4-BE49-F238E27FC236}">
                <a16:creationId xmlns:a16="http://schemas.microsoft.com/office/drawing/2014/main" id="{286BDE76-0A57-134C-993D-B9DB551355B1}"/>
              </a:ext>
            </a:extLst>
          </p:cNvPr>
          <p:cNvSpPr txBox="1"/>
          <p:nvPr/>
        </p:nvSpPr>
        <p:spPr>
          <a:xfrm>
            <a:off x="408588" y="2803501"/>
            <a:ext cx="5249957" cy="2785378"/>
          </a:xfrm>
          <a:prstGeom prst="rect">
            <a:avLst/>
          </a:prstGeom>
          <a:noFill/>
        </p:spPr>
        <p:txBody>
          <a:bodyPr wrap="square" rtlCol="0">
            <a:spAutoFit/>
          </a:bodyPr>
          <a:lstStyle/>
          <a:p>
            <a:pPr defTabSz="609570" fontAlgn="base">
              <a:spcBef>
                <a:spcPct val="0"/>
              </a:spcBef>
              <a:spcAft>
                <a:spcPct val="0"/>
              </a:spcAft>
            </a:pPr>
            <a:r>
              <a:rPr lang="en-US" sz="1750" dirty="0">
                <a:solidFill>
                  <a:srgbClr val="FFFFFF"/>
                </a:solidFill>
                <a:latin typeface="CiscoSansTT ExtraLight"/>
                <a:ea typeface="ＭＳ Ｐゴシック" charset="0"/>
                <a:cs typeface="Arial"/>
              </a:rPr>
              <a:t>Cloud-based applications have become essential for most small business organizations. But these same organizations may be running their essential applications on out-of-date networking equipment that is unable to scale and is vulnerable to attacks</a:t>
            </a:r>
            <a:r>
              <a:rPr lang="en-US" sz="1750" dirty="0">
                <a:solidFill>
                  <a:schemeClr val="bg2"/>
                </a:solidFill>
              </a:rPr>
              <a:t>.</a:t>
            </a:r>
            <a:br>
              <a:rPr lang="en-US" sz="1750" dirty="0">
                <a:solidFill>
                  <a:schemeClr val="bg2"/>
                </a:solidFill>
              </a:rPr>
            </a:br>
            <a:r>
              <a:rPr lang="en-US" sz="1750" dirty="0"/>
              <a:t> </a:t>
            </a:r>
          </a:p>
          <a:p>
            <a:r>
              <a:rPr lang="en-US" sz="1750" dirty="0">
                <a:solidFill>
                  <a:schemeClr val="bg2"/>
                </a:solidFill>
              </a:rPr>
              <a:t>And, as companies adopt new IT strategies to support remote workers, small business leaders are looking for guidance and help deploying more simple, reliable and secure solutions. </a:t>
            </a:r>
            <a:endParaRPr lang="en-US" sz="1750" dirty="0">
              <a:solidFill>
                <a:schemeClr val="bg2"/>
              </a:solidFill>
              <a:latin typeface="CiscoSansTT ExtraLight"/>
              <a:ea typeface="ＭＳ Ｐゴシック" charset="0"/>
              <a:cs typeface="Arial"/>
              <a:sym typeface="Arial"/>
            </a:endParaRPr>
          </a:p>
        </p:txBody>
      </p:sp>
      <p:sp>
        <p:nvSpPr>
          <p:cNvPr id="5" name="TextBox 4">
            <a:extLst>
              <a:ext uri="{FF2B5EF4-FFF2-40B4-BE49-F238E27FC236}">
                <a16:creationId xmlns:a16="http://schemas.microsoft.com/office/drawing/2014/main" id="{F5E79724-D521-F448-BF96-2AB33E7F8E30}"/>
              </a:ext>
            </a:extLst>
          </p:cNvPr>
          <p:cNvSpPr txBox="1"/>
          <p:nvPr/>
        </p:nvSpPr>
        <p:spPr>
          <a:xfrm>
            <a:off x="5998942" y="6033804"/>
            <a:ext cx="5582838" cy="689932"/>
          </a:xfrm>
          <a:prstGeom prst="rect">
            <a:avLst/>
          </a:prstGeom>
          <a:noFill/>
        </p:spPr>
        <p:txBody>
          <a:bodyPr wrap="square" rtlCol="0">
            <a:spAutoFit/>
          </a:bodyPr>
          <a:lstStyle/>
          <a:p>
            <a:pPr lvl="0">
              <a:lnSpc>
                <a:spcPct val="125000"/>
              </a:lnSpc>
            </a:pPr>
            <a:r>
              <a:rPr lang="en-US" sz="800" u="sng" dirty="0">
                <a:solidFill>
                  <a:schemeClr val="accent1"/>
                </a:solidFill>
                <a:hlinkClick r:id="rId3">
                  <a:extLst>
                    <a:ext uri="{A12FA001-AC4F-418D-AE19-62706E023703}">
                      <ahyp:hlinkClr xmlns:ahyp="http://schemas.microsoft.com/office/drawing/2018/hyperlinkcolor" val="tx"/>
                    </a:ext>
                  </a:extLst>
                </a:hlinkClick>
              </a:rPr>
              <a:t>1. https://techaisle.com/blog/394-2020-top-10-smb-and-midmarket-business-issues-challenges-priorities</a:t>
            </a:r>
            <a:br>
              <a:rPr lang="en-US" sz="800" u="sng" dirty="0">
                <a:solidFill>
                  <a:schemeClr val="accent1"/>
                </a:solidFill>
              </a:rPr>
            </a:br>
            <a:r>
              <a:rPr lang="en-US" sz="800" u="sng" dirty="0">
                <a:solidFill>
                  <a:schemeClr val="accent1"/>
                </a:solidFill>
              </a:rPr>
              <a:t>2. </a:t>
            </a:r>
            <a:r>
              <a:rPr lang="en-US" sz="800" u="sng" dirty="0">
                <a:solidFill>
                  <a:schemeClr val="accent1"/>
                </a:solidFill>
                <a:hlinkClick r:id="rId4">
                  <a:extLst>
                    <a:ext uri="{A12FA001-AC4F-418D-AE19-62706E023703}">
                      <ahyp:hlinkClr xmlns:ahyp="http://schemas.microsoft.com/office/drawing/2018/hyperlinkcolor" val="tx"/>
                    </a:ext>
                  </a:extLst>
                </a:hlinkClick>
              </a:rPr>
              <a:t>https://sbecouncil.org/2020/06/17/small-businesses-pivot-to-thecloud-technology-platforms-and-cloud-services-critical-during-covid-19-according-to-survey</a:t>
            </a:r>
            <a:endParaRPr lang="en-US" sz="800" dirty="0">
              <a:solidFill>
                <a:schemeClr val="accent1"/>
              </a:solidFill>
            </a:endParaRPr>
          </a:p>
          <a:p>
            <a:pPr lvl="0">
              <a:lnSpc>
                <a:spcPct val="125000"/>
              </a:lnSpc>
            </a:pPr>
            <a:r>
              <a:rPr lang="en-US" sz="800" u="sng" dirty="0">
                <a:solidFill>
                  <a:schemeClr val="accent1"/>
                </a:solidFill>
                <a:hlinkClick r:id="rId5">
                  <a:extLst>
                    <a:ext uri="{A12FA001-AC4F-418D-AE19-62706E023703}">
                      <ahyp:hlinkClr xmlns:ahyp="http://schemas.microsoft.com/office/drawing/2018/hyperlinkcolor" val="tx"/>
                    </a:ext>
                  </a:extLst>
                </a:hlinkClick>
              </a:rPr>
              <a:t>3. https://www.newgenapps.com/blog/how-small-businesses-use-cloud-computing-for-efficiency-and-profit/</a:t>
            </a:r>
            <a:endParaRPr lang="en-US" sz="800" dirty="0">
              <a:solidFill>
                <a:schemeClr val="accent1"/>
              </a:solidFill>
            </a:endParaRPr>
          </a:p>
        </p:txBody>
      </p:sp>
      <p:pic>
        <p:nvPicPr>
          <p:cNvPr id="22" name="Picture 21">
            <a:extLst>
              <a:ext uri="{FF2B5EF4-FFF2-40B4-BE49-F238E27FC236}">
                <a16:creationId xmlns:a16="http://schemas.microsoft.com/office/drawing/2014/main" id="{083E9B58-9FEE-3E43-8120-EAA098E0FF6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61539" y="4538647"/>
            <a:ext cx="1285875" cy="1285875"/>
          </a:xfrm>
          <a:prstGeom prst="rect">
            <a:avLst/>
          </a:prstGeom>
        </p:spPr>
      </p:pic>
      <p:sp>
        <p:nvSpPr>
          <p:cNvPr id="21" name="Rectangle 4">
            <a:extLst>
              <a:ext uri="{FF2B5EF4-FFF2-40B4-BE49-F238E27FC236}">
                <a16:creationId xmlns:a16="http://schemas.microsoft.com/office/drawing/2014/main" id="{BCAA6754-1E87-46A7-BBDA-A50E973D3A4A}"/>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40912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FE019-C9D4-4F65-82EB-1E48BFE1B9DE}"/>
              </a:ext>
            </a:extLst>
          </p:cNvPr>
          <p:cNvSpPr>
            <a:spLocks noGrp="1"/>
          </p:cNvSpPr>
          <p:nvPr>
            <p:ph type="title"/>
          </p:nvPr>
        </p:nvSpPr>
        <p:spPr>
          <a:xfrm>
            <a:off x="640080" y="455085"/>
            <a:ext cx="11127317" cy="975783"/>
          </a:xfrm>
        </p:spPr>
        <p:txBody>
          <a:bodyPr/>
          <a:lstStyle/>
          <a:p>
            <a:r>
              <a:rPr lang="en-US" sz="3200" b="1" dirty="0"/>
              <a:t>Common Customer Pain Points </a:t>
            </a:r>
          </a:p>
        </p:txBody>
      </p:sp>
      <p:grpSp>
        <p:nvGrpSpPr>
          <p:cNvPr id="5" name="Group 4">
            <a:extLst>
              <a:ext uri="{FF2B5EF4-FFF2-40B4-BE49-F238E27FC236}">
                <a16:creationId xmlns:a16="http://schemas.microsoft.com/office/drawing/2014/main" id="{9DB460A8-2FAD-45F1-9495-68A1A50BACF1}"/>
              </a:ext>
            </a:extLst>
          </p:cNvPr>
          <p:cNvGrpSpPr/>
          <p:nvPr/>
        </p:nvGrpSpPr>
        <p:grpSpPr>
          <a:xfrm>
            <a:off x="396157" y="1386029"/>
            <a:ext cx="11399687" cy="4831891"/>
            <a:chOff x="285041" y="1386029"/>
            <a:chExt cx="11399687" cy="4831891"/>
          </a:xfrm>
        </p:grpSpPr>
        <p:sp>
          <p:nvSpPr>
            <p:cNvPr id="21" name="AutoShape 60">
              <a:extLst>
                <a:ext uri="{FF2B5EF4-FFF2-40B4-BE49-F238E27FC236}">
                  <a16:creationId xmlns:a16="http://schemas.microsoft.com/office/drawing/2014/main" id="{BB17D116-6BEA-454D-A4DA-6367341BC49A}"/>
                </a:ext>
              </a:extLst>
            </p:cNvPr>
            <p:cNvSpPr>
              <a:spLocks noChangeArrowheads="1"/>
            </p:cNvSpPr>
            <p:nvPr/>
          </p:nvSpPr>
          <p:spPr bwMode="auto">
            <a:xfrm>
              <a:off x="542322" y="1687560"/>
              <a:ext cx="2651760" cy="4252825"/>
            </a:xfrm>
            <a:prstGeom prst="roundRect">
              <a:avLst/>
            </a:prstGeom>
            <a:solidFill>
              <a:schemeClr val="tx2"/>
            </a:solidFill>
            <a:ln w="3175" algn="ctr">
              <a:noFill/>
              <a:miter lim="800000"/>
              <a:headEnd/>
              <a:tailEnd/>
            </a:ln>
            <a:effectLst/>
          </p:spPr>
          <p:txBody>
            <a:bodyPr wrap="none" lIns="0" tIns="0" rIns="0" bIns="0" anchor="ctr"/>
            <a:lstStyle/>
            <a:p>
              <a:pPr marL="0" marR="0" lvl="0" indent="0" algn="l" defTabSz="609585" rtl="0" eaLnBrk="1" fontAlgn="base" latinLnBrk="0" hangingPunct="1">
                <a:lnSpc>
                  <a:spcPct val="100000"/>
                </a:lnSpc>
                <a:spcBef>
                  <a:spcPct val="0"/>
                </a:spcBef>
                <a:spcAft>
                  <a:spcPts val="600"/>
                </a:spcAft>
                <a:buClrTx/>
                <a:buSzPct val="80000"/>
                <a:buFontTx/>
                <a:buNone/>
                <a:tabLst/>
                <a:defRPr/>
              </a:pPr>
              <a:endParaRPr kumimoji="0" lang="en-US" sz="10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endParaRPr>
            </a:p>
          </p:txBody>
        </p:sp>
        <p:sp>
          <p:nvSpPr>
            <p:cNvPr id="22" name="AutoShape 60">
              <a:extLst>
                <a:ext uri="{FF2B5EF4-FFF2-40B4-BE49-F238E27FC236}">
                  <a16:creationId xmlns:a16="http://schemas.microsoft.com/office/drawing/2014/main" id="{75C418FC-3816-FE42-B5E7-FB48BCB2F7C7}"/>
                </a:ext>
              </a:extLst>
            </p:cNvPr>
            <p:cNvSpPr>
              <a:spLocks noChangeArrowheads="1"/>
            </p:cNvSpPr>
            <p:nvPr/>
          </p:nvSpPr>
          <p:spPr bwMode="auto">
            <a:xfrm>
              <a:off x="3372537" y="1687560"/>
              <a:ext cx="2651760" cy="4252825"/>
            </a:xfrm>
            <a:prstGeom prst="roundRect">
              <a:avLst/>
            </a:prstGeom>
            <a:solidFill>
              <a:schemeClr val="accent5"/>
            </a:solidFill>
            <a:ln w="3175" algn="ctr">
              <a:noFill/>
              <a:miter lim="800000"/>
              <a:headEnd/>
              <a:tailEnd/>
            </a:ln>
            <a:effectLst/>
          </p:spPr>
          <p:txBody>
            <a:bodyPr wrap="none" lIns="0" tIns="0" rIns="0" bIns="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cs typeface="Arial" charset="0"/>
              </a:endParaRPr>
            </a:p>
          </p:txBody>
        </p:sp>
        <p:sp>
          <p:nvSpPr>
            <p:cNvPr id="23" name="AutoShape 60">
              <a:extLst>
                <a:ext uri="{FF2B5EF4-FFF2-40B4-BE49-F238E27FC236}">
                  <a16:creationId xmlns:a16="http://schemas.microsoft.com/office/drawing/2014/main" id="{18D644EF-2660-0F45-93C1-13C73E1CFB70}"/>
                </a:ext>
              </a:extLst>
            </p:cNvPr>
            <p:cNvSpPr>
              <a:spLocks noChangeArrowheads="1"/>
            </p:cNvSpPr>
            <p:nvPr/>
          </p:nvSpPr>
          <p:spPr bwMode="auto">
            <a:xfrm>
              <a:off x="6202752" y="1661159"/>
              <a:ext cx="2651760" cy="4252825"/>
            </a:xfrm>
            <a:prstGeom prst="roundRect">
              <a:avLst/>
            </a:prstGeom>
            <a:solidFill>
              <a:schemeClr val="accent1"/>
            </a:solidFill>
            <a:ln w="3175" algn="ctr">
              <a:noFill/>
              <a:miter lim="800000"/>
              <a:headEnd/>
              <a:tailEnd/>
            </a:ln>
            <a:effectLst/>
          </p:spPr>
          <p:txBody>
            <a:bodyPr wrap="none" lIns="0" tIns="0" rIns="0" bIns="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cs typeface="Arial" charset="0"/>
              </a:endParaRPr>
            </a:p>
          </p:txBody>
        </p:sp>
        <p:sp>
          <p:nvSpPr>
            <p:cNvPr id="24" name="AutoShape 60">
              <a:extLst>
                <a:ext uri="{FF2B5EF4-FFF2-40B4-BE49-F238E27FC236}">
                  <a16:creationId xmlns:a16="http://schemas.microsoft.com/office/drawing/2014/main" id="{E649A1F7-D291-7F43-B11D-F07845A990F4}"/>
                </a:ext>
              </a:extLst>
            </p:cNvPr>
            <p:cNvSpPr>
              <a:spLocks noChangeArrowheads="1"/>
            </p:cNvSpPr>
            <p:nvPr/>
          </p:nvSpPr>
          <p:spPr bwMode="auto">
            <a:xfrm>
              <a:off x="9032968" y="1661159"/>
              <a:ext cx="2651760" cy="4252825"/>
            </a:xfrm>
            <a:prstGeom prst="roundRect">
              <a:avLst/>
            </a:prstGeom>
            <a:solidFill>
              <a:schemeClr val="accent2"/>
            </a:solidFill>
            <a:ln w="3175" algn="ctr">
              <a:noFill/>
              <a:miter lim="800000"/>
              <a:headEnd/>
              <a:tailEnd/>
            </a:ln>
            <a:effectLst/>
          </p:spPr>
          <p:txBody>
            <a:bodyPr wrap="none" lIns="0" tIns="0" rIns="0" bIns="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cs typeface="Arial" charset="0"/>
              </a:endParaRPr>
            </a:p>
          </p:txBody>
        </p:sp>
        <p:sp>
          <p:nvSpPr>
            <p:cNvPr id="10" name="TextBox 9">
              <a:extLst>
                <a:ext uri="{FF2B5EF4-FFF2-40B4-BE49-F238E27FC236}">
                  <a16:creationId xmlns:a16="http://schemas.microsoft.com/office/drawing/2014/main" id="{307AF331-AD62-2D4E-8CA0-F8DD93A27EDA}"/>
                </a:ext>
              </a:extLst>
            </p:cNvPr>
            <p:cNvSpPr txBox="1"/>
            <p:nvPr/>
          </p:nvSpPr>
          <p:spPr>
            <a:xfrm>
              <a:off x="639847" y="2342525"/>
              <a:ext cx="2551715" cy="3875395"/>
            </a:xfrm>
            <a:prstGeom prst="rect">
              <a:avLst/>
            </a:prstGeom>
            <a:noFill/>
          </p:spPr>
          <p:txBody>
            <a:bodyPr wrap="square" rtlCol="0">
              <a:spAutoFit/>
            </a:bodyPr>
            <a:lstStyle/>
            <a:p>
              <a:pPr marL="171450" marR="0" lvl="0" indent="-171450"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ea typeface="ＭＳ Ｐゴシック" charset="0"/>
                  <a:cs typeface="CiscoSansTT Light" panose="020B0503020201020303" pitchFamily="34" charset="0"/>
                </a:rPr>
                <a:t>Can user identities </a:t>
              </a:r>
              <a:br>
                <a:rPr kumimoji="0" lang="en-US" sz="1400" b="0" i="0" u="none" strike="noStrike" kern="1200" cap="none" spc="0" normalizeH="0" baseline="0" noProof="0" dirty="0">
                  <a:ln>
                    <a:noFill/>
                  </a:ln>
                  <a:solidFill>
                    <a:srgbClr val="FFFFFF"/>
                  </a:solidFill>
                  <a:effectLst/>
                  <a:uLnTx/>
                  <a:uFillTx/>
                  <a:ea typeface="ＭＳ Ｐゴシック" charset="0"/>
                  <a:cs typeface="CiscoSansTT Light" panose="020B0503020201020303" pitchFamily="34" charset="0"/>
                </a:rPr>
              </a:br>
              <a:r>
                <a:rPr kumimoji="0" lang="en-US" sz="1400" b="0" i="0" u="none" strike="noStrike" kern="1200" cap="none" spc="0" normalizeH="0" baseline="0" noProof="0" dirty="0">
                  <a:ln>
                    <a:noFill/>
                  </a:ln>
                  <a:solidFill>
                    <a:srgbClr val="FFFFFF"/>
                  </a:solidFill>
                  <a:effectLst/>
                  <a:uLnTx/>
                  <a:uFillTx/>
                  <a:ea typeface="ＭＳ Ｐゴシック" charset="0"/>
                  <a:cs typeface="CiscoSansTT Light" panose="020B0503020201020303" pitchFamily="34" charset="0"/>
                </a:rPr>
                <a:t>easily be verified with two-factor authentication?</a:t>
              </a:r>
            </a:p>
            <a:p>
              <a:pPr marL="171450" lvl="0" indent="-171450" defTabSz="609585" fontAlgn="base">
                <a:spcBef>
                  <a:spcPct val="0"/>
                </a:spcBef>
                <a:spcAft>
                  <a:spcPts val="600"/>
                </a:spcAft>
                <a:buSzPct val="80000"/>
                <a:buFont typeface="Arial" panose="020B0604020202020204" pitchFamily="34" charset="0"/>
                <a:buChar char="•"/>
                <a:defRPr/>
              </a:pPr>
              <a:r>
                <a:rPr lang="en-US" sz="1400" dirty="0">
                  <a:solidFill>
                    <a:srgbClr val="FFFFFF"/>
                  </a:solidFill>
                  <a:ea typeface="ＭＳ Ｐゴシック" charset="0"/>
                </a:rPr>
                <a:t>Can all devices be monitored to detect stealthy malware ? </a:t>
              </a:r>
            </a:p>
            <a:p>
              <a:pPr marL="171450" lvl="0" indent="-171450" defTabSz="609585" fontAlgn="base">
                <a:spcBef>
                  <a:spcPct val="0"/>
                </a:spcBef>
                <a:spcAft>
                  <a:spcPts val="600"/>
                </a:spcAft>
                <a:buSzPct val="80000"/>
                <a:buFont typeface="Arial" panose="020B0604020202020204" pitchFamily="34" charset="0"/>
                <a:buChar char="•"/>
                <a:defRPr/>
              </a:pPr>
              <a:r>
                <a:rPr lang="en-US" sz="1400" dirty="0">
                  <a:solidFill>
                    <a:srgbClr val="FFFFFF"/>
                  </a:solidFill>
                  <a:ea typeface="ＭＳ Ｐゴシック" charset="0"/>
                </a:rPr>
                <a:t>Can risky endpoints be blocked from gaining access to business applications?</a:t>
              </a:r>
            </a:p>
            <a:p>
              <a:pPr marL="171450" indent="-171450" defTabSz="609585" fontAlgn="base">
                <a:spcBef>
                  <a:spcPct val="0"/>
                </a:spcBef>
                <a:spcAft>
                  <a:spcPts val="600"/>
                </a:spcAft>
                <a:buSzPct val="80000"/>
                <a:buFont typeface="Arial" panose="020B0604020202020204" pitchFamily="34" charset="0"/>
                <a:buChar char="•"/>
                <a:defRPr/>
              </a:pPr>
              <a:r>
                <a:rPr lang="en-US" sz="1400" dirty="0">
                  <a:solidFill>
                    <a:srgbClr val="FFFFFF"/>
                  </a:solidFill>
                  <a:latin typeface="CiscoSansTT Light" panose="020B0503020201020303" pitchFamily="34" charset="0"/>
                  <a:ea typeface="ＭＳ Ｐゴシック" charset="0"/>
                  <a:cs typeface="CiscoSansTT Light" panose="020B0503020201020303" pitchFamily="34" charset="0"/>
                </a:rPr>
                <a:t>Can attacks be contained by quickly isolating infected endpoints? </a:t>
              </a:r>
            </a:p>
            <a:p>
              <a:pPr marL="171450" lvl="0" indent="-171450" defTabSz="609585" fontAlgn="base">
                <a:spcBef>
                  <a:spcPct val="0"/>
                </a:spcBef>
                <a:spcAft>
                  <a:spcPts val="600"/>
                </a:spcAft>
                <a:buSzPct val="80000"/>
                <a:buFont typeface="Arial" panose="020B0604020202020204" pitchFamily="34" charset="0"/>
                <a:buChar char="•"/>
                <a:defRPr/>
              </a:pPr>
              <a:endParaRPr kumimoji="0" lang="en-US" sz="1400" b="0" i="0" u="none" strike="noStrike" kern="1200" cap="none" spc="0" normalizeH="0" baseline="0" noProof="0" dirty="0">
                <a:ln>
                  <a:noFill/>
                </a:ln>
                <a:solidFill>
                  <a:srgbClr val="FFFFFF"/>
                </a:solidFill>
                <a:effectLst/>
                <a:uLnTx/>
                <a:uFillTx/>
                <a:ea typeface="ＭＳ Ｐゴシック" charset="0"/>
                <a:cs typeface="CiscoSansTT Light" panose="020B0503020201020303" pitchFamily="34" charset="0"/>
              </a:endParaRPr>
            </a:p>
          </p:txBody>
        </p:sp>
        <p:sp>
          <p:nvSpPr>
            <p:cNvPr id="37" name="TextBox 36">
              <a:extLst>
                <a:ext uri="{FF2B5EF4-FFF2-40B4-BE49-F238E27FC236}">
                  <a16:creationId xmlns:a16="http://schemas.microsoft.com/office/drawing/2014/main" id="{34319C1E-FADB-3A4E-9ABA-AEA42778068D}"/>
                </a:ext>
              </a:extLst>
            </p:cNvPr>
            <p:cNvSpPr txBox="1"/>
            <p:nvPr/>
          </p:nvSpPr>
          <p:spPr>
            <a:xfrm>
              <a:off x="9180688" y="2342525"/>
              <a:ext cx="2468990" cy="3596088"/>
            </a:xfrm>
            <a:prstGeom prst="rect">
              <a:avLst/>
            </a:prstGeom>
            <a:noFill/>
          </p:spPr>
          <p:txBody>
            <a:bodyPr wrap="square" rtlCol="0">
              <a:spAutoFit/>
            </a:bodyPr>
            <a:lstStyle/>
            <a:p>
              <a:pPr marL="171450" marR="0" lvl="0" indent="-171450"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rPr>
                <a:t>Can  network updates be automated to ensure 24 x 7 optimum security? </a:t>
              </a:r>
            </a:p>
            <a:p>
              <a:pPr marL="156629" marR="0" lvl="0" indent="-156629"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rPr>
                <a:t>Can the entire network be managed on or off-site through an intuitive dashboard?</a:t>
              </a:r>
            </a:p>
            <a:p>
              <a:pPr marL="156629" marR="0" lvl="0" indent="-156629"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lang="en-US" sz="1400" dirty="0">
                  <a:solidFill>
                    <a:srgbClr val="FFFFFF"/>
                  </a:solidFill>
                  <a:latin typeface="CiscoSansTT Light" panose="020B0503020201020303" pitchFamily="34" charset="0"/>
                  <a:ea typeface="ＭＳ Ｐゴシック" charset="0"/>
                  <a:cs typeface="CiscoSansTT Light" panose="020B0503020201020303" pitchFamily="34" charset="0"/>
                </a:rPr>
                <a:t>Is the network designed to grow over time?</a:t>
              </a:r>
            </a:p>
            <a:p>
              <a:pPr marL="156629" marR="0" lvl="0" indent="-156629"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rPr>
                <a:t>I</a:t>
              </a:r>
              <a:r>
                <a:rPr lang="en-US" sz="1400" dirty="0">
                  <a:solidFill>
                    <a:srgbClr val="FFFFFF"/>
                  </a:solidFill>
                  <a:latin typeface="CiscoSansTT Light" panose="020B0503020201020303" pitchFamily="34" charset="0"/>
                  <a:ea typeface="ＭＳ Ｐゴシック" charset="0"/>
                  <a:cs typeface="CiscoSansTT Light" panose="020B0503020201020303" pitchFamily="34" charset="0"/>
                </a:rPr>
                <a:t>s there real-time web- based diagnostics, monitoring and reporting?</a:t>
              </a:r>
              <a:endParaRPr kumimoji="0" lang="en-US" sz="14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endParaRPr>
            </a:p>
            <a:p>
              <a:pPr marL="0" marR="0" lvl="0" indent="0" algn="l" defTabSz="609585" rtl="0" eaLnBrk="1" fontAlgn="base" latinLnBrk="0" hangingPunct="1">
                <a:lnSpc>
                  <a:spcPct val="100000"/>
                </a:lnSpc>
                <a:spcBef>
                  <a:spcPct val="0"/>
                </a:spcBef>
                <a:spcAft>
                  <a:spcPts val="600"/>
                </a:spcAft>
                <a:buClrTx/>
                <a:buSzPct val="80000"/>
                <a:buFontTx/>
                <a:buNone/>
                <a:tabLst/>
                <a:defRPr/>
              </a:pPr>
              <a:endParaRPr kumimoji="0" lang="en-US" sz="12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endParaRPr>
            </a:p>
          </p:txBody>
        </p:sp>
        <p:sp>
          <p:nvSpPr>
            <p:cNvPr id="38" name="TextBox 37">
              <a:extLst>
                <a:ext uri="{FF2B5EF4-FFF2-40B4-BE49-F238E27FC236}">
                  <a16:creationId xmlns:a16="http://schemas.microsoft.com/office/drawing/2014/main" id="{A5B92C05-66A5-A04F-AD37-ABD7A2CB4473}"/>
                </a:ext>
              </a:extLst>
            </p:cNvPr>
            <p:cNvSpPr txBox="1"/>
            <p:nvPr/>
          </p:nvSpPr>
          <p:spPr>
            <a:xfrm>
              <a:off x="6385523" y="2342525"/>
              <a:ext cx="2468990" cy="3212039"/>
            </a:xfrm>
            <a:prstGeom prst="rect">
              <a:avLst/>
            </a:prstGeom>
            <a:noFill/>
          </p:spPr>
          <p:txBody>
            <a:bodyPr wrap="square" rtlCol="0">
              <a:spAutoFit/>
            </a:bodyPr>
            <a:lstStyle/>
            <a:p>
              <a:pPr marL="171450" marR="0" lvl="0" indent="-171450"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rPr>
                <a:t>Can viruses and malware from external emails be stopped before infecting the network? </a:t>
              </a:r>
            </a:p>
            <a:p>
              <a:pPr marL="171450" marR="0" lvl="0" indent="-171450"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rPr>
                <a:t>Is the business protected from insider threats, account takeover and compromised email?</a:t>
              </a:r>
            </a:p>
            <a:p>
              <a:pPr marL="171450" marR="0" lvl="0" indent="-171450"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iscoSansTT Light" panose="020B0503020201020303" pitchFamily="34" charset="0"/>
                  <a:ea typeface="ＭＳ Ｐゴシック" charset="0"/>
                  <a:cs typeface="CiscoSansTT Light" panose="020B0503020201020303" pitchFamily="34" charset="0"/>
                </a:rPr>
                <a:t>Can email flow policies be easily managed without disruption to email users?</a:t>
              </a:r>
            </a:p>
          </p:txBody>
        </p:sp>
        <p:sp>
          <p:nvSpPr>
            <p:cNvPr id="39" name="TextBox 38">
              <a:extLst>
                <a:ext uri="{FF2B5EF4-FFF2-40B4-BE49-F238E27FC236}">
                  <a16:creationId xmlns:a16="http://schemas.microsoft.com/office/drawing/2014/main" id="{1937BE8A-CC02-9640-888F-77462D4A1D98}"/>
                </a:ext>
              </a:extLst>
            </p:cNvPr>
            <p:cNvSpPr txBox="1"/>
            <p:nvPr/>
          </p:nvSpPr>
          <p:spPr>
            <a:xfrm>
              <a:off x="3425847" y="2270783"/>
              <a:ext cx="2760278" cy="3753198"/>
            </a:xfrm>
            <a:prstGeom prst="rect">
              <a:avLst/>
            </a:prstGeom>
            <a:noFill/>
          </p:spPr>
          <p:txBody>
            <a:bodyPr wrap="square" rtlCol="0">
              <a:spAutoFit/>
            </a:bodyPr>
            <a:lstStyle/>
            <a:p>
              <a:pPr marL="285750" indent="-285750">
                <a:spcAft>
                  <a:spcPts val="600"/>
                </a:spcAft>
                <a:buSzPct val="80000"/>
                <a:buFont typeface="Arial" panose="020B0604020202020204" pitchFamily="34" charset="0"/>
                <a:buChar char="•"/>
              </a:pPr>
              <a:r>
                <a:rPr lang="en-US" sz="1400" dirty="0">
                  <a:solidFill>
                    <a:schemeClr val="bg2"/>
                  </a:solidFill>
                  <a:latin typeface="CiscoSansTT Light" panose="020B0503020201020303" pitchFamily="34" charset="0"/>
                  <a:cs typeface="CiscoSansTT Light" panose="020B0503020201020303" pitchFamily="34" charset="0"/>
                </a:rPr>
                <a:t>Can employees easily participate in team meetings while working from home?</a:t>
              </a:r>
            </a:p>
            <a:p>
              <a:pPr marL="285750" indent="-285750">
                <a:spcAft>
                  <a:spcPts val="600"/>
                </a:spcAft>
                <a:buSzPct val="80000"/>
                <a:buFont typeface="Arial" panose="020B0604020202020204" pitchFamily="34" charset="0"/>
                <a:buChar char="•"/>
              </a:pPr>
              <a:r>
                <a:rPr lang="en-US" sz="1400" dirty="0">
                  <a:solidFill>
                    <a:schemeClr val="bg2"/>
                  </a:solidFill>
                  <a:latin typeface="CiscoSansTT Light" panose="020B0503020201020303" pitchFamily="34" charset="0"/>
                  <a:cs typeface="CiscoSansTT Light" panose="020B0503020201020303" pitchFamily="34" charset="0"/>
                </a:rPr>
                <a:t>Are remote employees using video to help them build and maintain  customer relationships?</a:t>
              </a:r>
            </a:p>
            <a:p>
              <a:pPr marL="285750" indent="-285750">
                <a:spcAft>
                  <a:spcPts val="600"/>
                </a:spcAft>
                <a:buSzPct val="80000"/>
                <a:buFont typeface="Arial" panose="020B0604020202020204" pitchFamily="34" charset="0"/>
                <a:buChar char="•"/>
              </a:pPr>
              <a:r>
                <a:rPr lang="en-US" sz="1400" dirty="0">
                  <a:solidFill>
                    <a:schemeClr val="bg2"/>
                  </a:solidFill>
                  <a:latin typeface="CiscoSansTT Light" panose="020B0503020201020303" pitchFamily="34" charset="0"/>
                  <a:cs typeface="CiscoSansTT Light" panose="020B0503020201020303" pitchFamily="34" charset="0"/>
                </a:rPr>
                <a:t>Can employees access team workspaces to share files securely and collaborate with each other?</a:t>
              </a:r>
              <a:endParaRPr lang="en-US" sz="1400" dirty="0">
                <a:solidFill>
                  <a:schemeClr val="bg2"/>
                </a:solidFill>
              </a:endParaRPr>
            </a:p>
            <a:p>
              <a:pPr marL="171450" marR="0" lvl="0" indent="-171450" algn="l" defTabSz="609585" rtl="0" eaLnBrk="1" fontAlgn="base" latinLnBrk="0" hangingPunct="1">
                <a:lnSpc>
                  <a:spcPct val="100000"/>
                </a:lnSpc>
                <a:spcBef>
                  <a:spcPct val="0"/>
                </a:spcBef>
                <a:spcAft>
                  <a:spcPts val="600"/>
                </a:spcAft>
                <a:buClrTx/>
                <a:buSzPct val="80000"/>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endParaRPr>
            </a:p>
          </p:txBody>
        </p:sp>
        <p:sp>
          <p:nvSpPr>
            <p:cNvPr id="11" name="TextBox 10">
              <a:extLst>
                <a:ext uri="{FF2B5EF4-FFF2-40B4-BE49-F238E27FC236}">
                  <a16:creationId xmlns:a16="http://schemas.microsoft.com/office/drawing/2014/main" id="{875C3130-42BC-514B-8302-0B42AB7FC20C}"/>
                </a:ext>
              </a:extLst>
            </p:cNvPr>
            <p:cNvSpPr txBox="1"/>
            <p:nvPr/>
          </p:nvSpPr>
          <p:spPr>
            <a:xfrm>
              <a:off x="871563" y="1820490"/>
              <a:ext cx="2197152" cy="453876"/>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People/Devices</a:t>
              </a:r>
              <a:endParaRPr kumimoji="0" lang="en-US" sz="1800" b="1"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40" name="TextBox 39">
              <a:extLst>
                <a:ext uri="{FF2B5EF4-FFF2-40B4-BE49-F238E27FC236}">
                  <a16:creationId xmlns:a16="http://schemas.microsoft.com/office/drawing/2014/main" id="{019067E9-269F-2542-8E5D-95A2B082D55D}"/>
                </a:ext>
              </a:extLst>
            </p:cNvPr>
            <p:cNvSpPr txBox="1"/>
            <p:nvPr/>
          </p:nvSpPr>
          <p:spPr>
            <a:xfrm>
              <a:off x="3958283" y="1781904"/>
              <a:ext cx="1851426" cy="453876"/>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Collaboration</a:t>
              </a:r>
              <a:endParaRPr kumimoji="0" lang="en-US" sz="1800" b="1"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41" name="TextBox 40">
              <a:extLst>
                <a:ext uri="{FF2B5EF4-FFF2-40B4-BE49-F238E27FC236}">
                  <a16:creationId xmlns:a16="http://schemas.microsoft.com/office/drawing/2014/main" id="{096BFD06-A954-4145-B4A0-93E6020A39E3}"/>
                </a:ext>
              </a:extLst>
            </p:cNvPr>
            <p:cNvSpPr txBox="1"/>
            <p:nvPr/>
          </p:nvSpPr>
          <p:spPr>
            <a:xfrm>
              <a:off x="7004523" y="1781904"/>
              <a:ext cx="1230990" cy="453876"/>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Email</a:t>
              </a:r>
              <a:endParaRPr kumimoji="0" lang="en-US" sz="1800" b="1"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42" name="TextBox 41">
              <a:extLst>
                <a:ext uri="{FF2B5EF4-FFF2-40B4-BE49-F238E27FC236}">
                  <a16:creationId xmlns:a16="http://schemas.microsoft.com/office/drawing/2014/main" id="{92670486-4C84-5E42-BA7A-B6211EA72338}"/>
                </a:ext>
              </a:extLst>
            </p:cNvPr>
            <p:cNvSpPr txBox="1"/>
            <p:nvPr/>
          </p:nvSpPr>
          <p:spPr>
            <a:xfrm>
              <a:off x="9799688" y="1781904"/>
              <a:ext cx="1230990" cy="453876"/>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Network</a:t>
              </a:r>
              <a:endParaRPr kumimoji="0" lang="en-US" sz="1800" b="1" i="0" u="none" strike="noStrike" kern="1200" cap="none" spc="0" normalizeH="0" baseline="0" noProof="0" dirty="0">
                <a:ln>
                  <a:noFill/>
                </a:ln>
                <a:solidFill>
                  <a:srgbClr val="FFFFFF"/>
                </a:solidFill>
                <a:effectLst/>
                <a:uLnTx/>
                <a:uFillTx/>
                <a:latin typeface="CiscoSansTT ExtraLight"/>
                <a:ea typeface="ＭＳ Ｐゴシック" charset="0"/>
              </a:endParaRPr>
            </a:p>
          </p:txBody>
        </p:sp>
        <p:pic>
          <p:nvPicPr>
            <p:cNvPr id="26" name="Picture 25">
              <a:extLst>
                <a:ext uri="{FF2B5EF4-FFF2-40B4-BE49-F238E27FC236}">
                  <a16:creationId xmlns:a16="http://schemas.microsoft.com/office/drawing/2014/main" id="{01A5B741-0FE4-874D-981D-724030C91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41" y="1386029"/>
              <a:ext cx="916186" cy="914400"/>
            </a:xfrm>
            <a:prstGeom prst="rect">
              <a:avLst/>
            </a:prstGeom>
          </p:spPr>
        </p:pic>
        <p:pic>
          <p:nvPicPr>
            <p:cNvPr id="30" name="Picture 29">
              <a:extLst>
                <a:ext uri="{FF2B5EF4-FFF2-40B4-BE49-F238E27FC236}">
                  <a16:creationId xmlns:a16="http://schemas.microsoft.com/office/drawing/2014/main" id="{902702D4-ACAC-7C41-A7FF-521EC9006C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21464" y="1386029"/>
              <a:ext cx="914400" cy="914400"/>
            </a:xfrm>
            <a:prstGeom prst="rect">
              <a:avLst/>
            </a:prstGeom>
          </p:spPr>
        </p:pic>
        <p:pic>
          <p:nvPicPr>
            <p:cNvPr id="32" name="Picture 31">
              <a:extLst>
                <a:ext uri="{FF2B5EF4-FFF2-40B4-BE49-F238E27FC236}">
                  <a16:creationId xmlns:a16="http://schemas.microsoft.com/office/drawing/2014/main" id="{6B136B4A-074F-1843-94AE-29F7FE077E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26612" y="1386029"/>
              <a:ext cx="914400" cy="914400"/>
            </a:xfrm>
            <a:prstGeom prst="rect">
              <a:avLst/>
            </a:prstGeom>
          </p:spPr>
        </p:pic>
        <p:pic>
          <p:nvPicPr>
            <p:cNvPr id="35" name="Picture 34">
              <a:extLst>
                <a:ext uri="{FF2B5EF4-FFF2-40B4-BE49-F238E27FC236}">
                  <a16:creationId xmlns:a16="http://schemas.microsoft.com/office/drawing/2014/main" id="{BA0F50F1-E232-D840-81BA-D90AFAD7C6F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65846" y="1386029"/>
              <a:ext cx="914400" cy="914400"/>
            </a:xfrm>
            <a:prstGeom prst="rect">
              <a:avLst/>
            </a:prstGeom>
          </p:spPr>
        </p:pic>
      </p:grpSp>
      <p:sp>
        <p:nvSpPr>
          <p:cNvPr id="25" name="Rectangle 4">
            <a:extLst>
              <a:ext uri="{FF2B5EF4-FFF2-40B4-BE49-F238E27FC236}">
                <a16:creationId xmlns:a16="http://schemas.microsoft.com/office/drawing/2014/main" id="{285436E7-ABEA-442D-9B86-B8E21E6D9151}"/>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9579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65D9EA8-9878-4347-9BC1-C60958E48D7A}"/>
              </a:ext>
            </a:extLst>
          </p:cNvPr>
          <p:cNvGrpSpPr/>
          <p:nvPr/>
        </p:nvGrpSpPr>
        <p:grpSpPr>
          <a:xfrm>
            <a:off x="1" y="2603514"/>
            <a:ext cx="12022284" cy="3340085"/>
            <a:chOff x="0" y="3474720"/>
            <a:chExt cx="12022284" cy="2377999"/>
          </a:xfrm>
          <a:solidFill>
            <a:schemeClr val="accent1"/>
          </a:solidFill>
        </p:grpSpPr>
        <p:sp>
          <p:nvSpPr>
            <p:cNvPr id="31" name="Rounded Rectangle 12">
              <a:extLst>
                <a:ext uri="{FF2B5EF4-FFF2-40B4-BE49-F238E27FC236}">
                  <a16:creationId xmlns:a16="http://schemas.microsoft.com/office/drawing/2014/main" id="{FD4F8AC6-638F-EF47-B052-9C5B5B007D75}"/>
                </a:ext>
              </a:extLst>
            </p:cNvPr>
            <p:cNvSpPr/>
            <p:nvPr/>
          </p:nvSpPr>
          <p:spPr>
            <a:xfrm rot="5400000">
              <a:off x="6273088" y="103523"/>
              <a:ext cx="2377998" cy="912039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lstStyle/>
            <a:p>
              <a:pPr algn="ctr" defTabSz="609570" eaLnBrk="0" fontAlgn="base" hangingPunct="0">
                <a:lnSpc>
                  <a:spcPct val="85000"/>
                </a:lnSpc>
                <a:spcBef>
                  <a:spcPct val="50000"/>
                </a:spcBef>
                <a:spcAft>
                  <a:spcPct val="0"/>
                </a:spcAft>
              </a:pPr>
              <a:endParaRPr lang="en-US" sz="1700" dirty="0">
                <a:solidFill>
                  <a:srgbClr val="00BCEB"/>
                </a:solidFill>
                <a:latin typeface="CiscoSansTT ExtraLight"/>
                <a:sym typeface="Arial"/>
              </a:endParaRPr>
            </a:p>
          </p:txBody>
        </p:sp>
        <p:sp>
          <p:nvSpPr>
            <p:cNvPr id="32" name="Rectangle 31">
              <a:extLst>
                <a:ext uri="{FF2B5EF4-FFF2-40B4-BE49-F238E27FC236}">
                  <a16:creationId xmlns:a16="http://schemas.microsoft.com/office/drawing/2014/main" id="{C9460027-6CC6-C34F-BE2A-016539A44575}"/>
                </a:ext>
              </a:extLst>
            </p:cNvPr>
            <p:cNvSpPr/>
            <p:nvPr/>
          </p:nvSpPr>
          <p:spPr>
            <a:xfrm>
              <a:off x="0" y="3474720"/>
              <a:ext cx="9416392" cy="237799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dirty="0">
                <a:solidFill>
                  <a:srgbClr val="00BCEB"/>
                </a:solidFill>
                <a:latin typeface="CiscoSansTT ExtraLight"/>
                <a:sym typeface="Arial"/>
              </a:endParaRPr>
            </a:p>
          </p:txBody>
        </p:sp>
      </p:grpSp>
      <p:sp>
        <p:nvSpPr>
          <p:cNvPr id="8" name="Title 7"/>
          <p:cNvSpPr>
            <a:spLocks noGrp="1"/>
          </p:cNvSpPr>
          <p:nvPr>
            <p:ph type="ctrTitle"/>
          </p:nvPr>
        </p:nvSpPr>
        <p:spPr/>
        <p:txBody>
          <a:bodyPr/>
          <a:lstStyle/>
          <a:p>
            <a:r>
              <a:rPr lang="en-US" sz="3200" b="1" dirty="0"/>
              <a:t>Cisco Cloud-Based Always-On Solutions</a:t>
            </a:r>
          </a:p>
        </p:txBody>
      </p:sp>
      <p:sp>
        <p:nvSpPr>
          <p:cNvPr id="33" name="Rectangle: Rounded Corners 25">
            <a:extLst>
              <a:ext uri="{FF2B5EF4-FFF2-40B4-BE49-F238E27FC236}">
                <a16:creationId xmlns:a16="http://schemas.microsoft.com/office/drawing/2014/main" id="{39E9A771-0A87-9044-888D-061481B68E21}"/>
              </a:ext>
            </a:extLst>
          </p:cNvPr>
          <p:cNvSpPr/>
          <p:nvPr/>
        </p:nvSpPr>
        <p:spPr>
          <a:xfrm>
            <a:off x="2786936" y="3624074"/>
            <a:ext cx="2011680" cy="247382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dirty="0">
              <a:solidFill>
                <a:schemeClr val="bg2"/>
              </a:solidFill>
            </a:endParaRPr>
          </a:p>
          <a:p>
            <a:pPr algn="ctr"/>
            <a:endParaRPr lang="en-US" sz="1300" dirty="0">
              <a:solidFill>
                <a:schemeClr val="bg2"/>
              </a:solidFill>
            </a:endParaRPr>
          </a:p>
          <a:p>
            <a:pPr algn="ctr"/>
            <a:endParaRPr lang="en-US" sz="1300" dirty="0">
              <a:solidFill>
                <a:schemeClr val="bg2"/>
              </a:solidFill>
            </a:endParaRPr>
          </a:p>
          <a:p>
            <a:pPr algn="ctr"/>
            <a:r>
              <a:rPr lang="en-US" sz="1300" dirty="0">
                <a:solidFill>
                  <a:schemeClr val="bg2"/>
                </a:solidFill>
              </a:rPr>
              <a:t>Webex Meetings and Teams gives everyone the </a:t>
            </a:r>
          </a:p>
          <a:p>
            <a:pPr algn="ctr"/>
            <a:r>
              <a:rPr lang="en-US" sz="1300" dirty="0">
                <a:solidFill>
                  <a:schemeClr val="bg2"/>
                </a:solidFill>
              </a:rPr>
              <a:t>ability to easily communicate and collaborate using the same, secure interface.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bg2"/>
              </a:solidFill>
              <a:effectLst/>
              <a:uLnTx/>
              <a:uFillTx/>
              <a:latin typeface="CiscoSansTT ExtraLight"/>
              <a:ea typeface="+mn-ea"/>
              <a:cs typeface="+mn-cs"/>
            </a:endParaRPr>
          </a:p>
        </p:txBody>
      </p:sp>
      <p:sp>
        <p:nvSpPr>
          <p:cNvPr id="34" name="Rectangle: Rounded Corners 25">
            <a:extLst>
              <a:ext uri="{FF2B5EF4-FFF2-40B4-BE49-F238E27FC236}">
                <a16:creationId xmlns:a16="http://schemas.microsoft.com/office/drawing/2014/main" id="{DB7E2F0E-90A1-0B41-B920-08B897C72AA8}"/>
              </a:ext>
            </a:extLst>
          </p:cNvPr>
          <p:cNvSpPr/>
          <p:nvPr/>
        </p:nvSpPr>
        <p:spPr>
          <a:xfrm>
            <a:off x="4974272" y="3624074"/>
            <a:ext cx="2011680" cy="247382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dirty="0">
              <a:solidFill>
                <a:schemeClr val="tx2"/>
              </a:solidFill>
              <a:ea typeface="ＭＳ Ｐゴシック" charset="0"/>
              <a:cs typeface="Arial"/>
              <a:sym typeface="Arial"/>
            </a:endParaRPr>
          </a:p>
          <a:p>
            <a:pPr algn="ctr"/>
            <a:endParaRPr lang="en-US" sz="1300" dirty="0">
              <a:solidFill>
                <a:schemeClr val="tx2"/>
              </a:solidFill>
              <a:ea typeface="ＭＳ Ｐゴシック" charset="0"/>
              <a:cs typeface="Arial"/>
              <a:sym typeface="Arial"/>
            </a:endParaRPr>
          </a:p>
          <a:p>
            <a:pPr algn="ctr"/>
            <a:endParaRPr lang="en-US" sz="1300" dirty="0">
              <a:solidFill>
                <a:schemeClr val="bg2"/>
              </a:solidFill>
              <a:ea typeface="ＭＳ Ｐゴシック" charset="0"/>
              <a:cs typeface="Arial"/>
              <a:sym typeface="Arial"/>
            </a:endParaRPr>
          </a:p>
          <a:p>
            <a:pPr algn="ctr"/>
            <a:r>
              <a:rPr lang="en-US" sz="1300" dirty="0">
                <a:solidFill>
                  <a:schemeClr val="bg2"/>
                </a:solidFill>
                <a:ea typeface="ＭＳ Ｐゴシック" charset="0"/>
                <a:cs typeface="Arial"/>
                <a:sym typeface="Arial"/>
              </a:rPr>
              <a:t>Cloud Mailbox Defense is a cloud-native email security platform for </a:t>
            </a:r>
            <a:br>
              <a:rPr lang="en-US" sz="1300" dirty="0">
                <a:solidFill>
                  <a:schemeClr val="bg2"/>
                </a:solidFill>
                <a:ea typeface="ＭＳ Ｐゴシック" charset="0"/>
                <a:cs typeface="Arial"/>
                <a:sym typeface="Arial"/>
              </a:rPr>
            </a:br>
            <a:r>
              <a:rPr lang="en-US" sz="1300" dirty="0">
                <a:solidFill>
                  <a:schemeClr val="bg2"/>
                </a:solidFill>
                <a:ea typeface="ＭＳ Ｐゴシック" charset="0"/>
                <a:cs typeface="Arial"/>
                <a:sym typeface="Arial"/>
              </a:rPr>
              <a:t>Office 365.</a:t>
            </a:r>
            <a:endParaRPr lang="en-US" sz="1300" dirty="0">
              <a:solidFill>
                <a:schemeClr val="bg2"/>
              </a:solidFill>
              <a:ea typeface="ＭＳ Ｐゴシック" charset="0"/>
              <a:cs typeface="Arial"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5" name="Rectangle: Rounded Corners 25">
            <a:extLst>
              <a:ext uri="{FF2B5EF4-FFF2-40B4-BE49-F238E27FC236}">
                <a16:creationId xmlns:a16="http://schemas.microsoft.com/office/drawing/2014/main" id="{2A9C078D-E958-AE49-8D77-2F7C9DE95C1A}"/>
              </a:ext>
            </a:extLst>
          </p:cNvPr>
          <p:cNvSpPr/>
          <p:nvPr/>
        </p:nvSpPr>
        <p:spPr>
          <a:xfrm>
            <a:off x="631192" y="3624074"/>
            <a:ext cx="2011680" cy="247382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300" dirty="0">
              <a:solidFill>
                <a:schemeClr val="tx2"/>
              </a:solidFill>
            </a:endParaRPr>
          </a:p>
          <a:p>
            <a:pPr algn="ctr" defTabSz="609570" fontAlgn="base">
              <a:spcBef>
                <a:spcPct val="0"/>
              </a:spcBef>
              <a:spcAft>
                <a:spcPct val="0"/>
              </a:spcAft>
            </a:pPr>
            <a:endParaRPr lang="en-US" sz="1300" dirty="0">
              <a:solidFill>
                <a:schemeClr val="tx2"/>
              </a:solidFill>
            </a:endParaRPr>
          </a:p>
          <a:p>
            <a:pPr algn="ctr" defTabSz="609570" fontAlgn="base">
              <a:spcBef>
                <a:spcPct val="0"/>
              </a:spcBef>
              <a:spcAft>
                <a:spcPct val="0"/>
              </a:spcAft>
            </a:pPr>
            <a:endParaRPr lang="en-US" sz="1300" dirty="0">
              <a:solidFill>
                <a:schemeClr val="bg2"/>
              </a:solidFill>
            </a:endParaRPr>
          </a:p>
          <a:p>
            <a:pPr algn="ctr" defTabSz="609570" fontAlgn="base">
              <a:spcBef>
                <a:spcPct val="0"/>
              </a:spcBef>
              <a:spcAft>
                <a:spcPct val="0"/>
              </a:spcAft>
            </a:pPr>
            <a:r>
              <a:rPr lang="en-US" sz="1300" dirty="0">
                <a:solidFill>
                  <a:schemeClr val="bg2"/>
                </a:solidFill>
              </a:rPr>
              <a:t>Meraki products, with a focus on the Meraki Dashboard, enable customers to reduce operating costs and rapidly implement IT initiatives</a:t>
            </a:r>
            <a:endParaRPr lang="en-US" sz="1300" b="1" dirty="0">
              <a:solidFill>
                <a:schemeClr val="bg2"/>
              </a:solidFill>
              <a:ea typeface="ＭＳ Ｐゴシック" charset="0"/>
              <a:cs typeface="Arial"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36" name="Rectangle: Rounded Corners 25">
            <a:extLst>
              <a:ext uri="{FF2B5EF4-FFF2-40B4-BE49-F238E27FC236}">
                <a16:creationId xmlns:a16="http://schemas.microsoft.com/office/drawing/2014/main" id="{78E58C7D-E226-B040-88BB-B69C1EC2CABB}"/>
              </a:ext>
            </a:extLst>
          </p:cNvPr>
          <p:cNvSpPr/>
          <p:nvPr/>
        </p:nvSpPr>
        <p:spPr>
          <a:xfrm>
            <a:off x="7145812" y="3624074"/>
            <a:ext cx="2011680" cy="247382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1300" dirty="0">
              <a:solidFill>
                <a:schemeClr val="bg2"/>
              </a:solidFill>
            </a:endParaRPr>
          </a:p>
          <a:p>
            <a:pPr lvl="0" algn="ctr"/>
            <a:endParaRPr lang="en-US" sz="1300" dirty="0">
              <a:solidFill>
                <a:schemeClr val="bg2"/>
              </a:solidFill>
            </a:endParaRPr>
          </a:p>
          <a:p>
            <a:pPr lvl="0" algn="ctr"/>
            <a:endParaRPr lang="en-US" sz="1300" dirty="0">
              <a:solidFill>
                <a:schemeClr val="bg2"/>
              </a:solidFill>
            </a:endParaRPr>
          </a:p>
          <a:p>
            <a:pPr lvl="0" algn="ctr"/>
            <a:r>
              <a:rPr lang="en-US" sz="1300" dirty="0">
                <a:solidFill>
                  <a:schemeClr val="bg2"/>
                </a:solidFill>
              </a:rPr>
              <a:t>Umbrella provides flexible, fast, and effective cloud-delivered security that blocks requests to sites hosting malware.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bg2"/>
              </a:solidFill>
              <a:effectLst/>
              <a:uLnTx/>
              <a:uFillTx/>
              <a:latin typeface="CiscoSansTT ExtraLight"/>
              <a:ea typeface="+mn-ea"/>
              <a:cs typeface="+mn-cs"/>
            </a:endParaRPr>
          </a:p>
        </p:txBody>
      </p:sp>
      <p:sp>
        <p:nvSpPr>
          <p:cNvPr id="37" name="Rectangle: Rounded Corners 25">
            <a:extLst>
              <a:ext uri="{FF2B5EF4-FFF2-40B4-BE49-F238E27FC236}">
                <a16:creationId xmlns:a16="http://schemas.microsoft.com/office/drawing/2014/main" id="{F9754A35-2B0C-2841-84BF-5D292DCB6E92}"/>
              </a:ext>
            </a:extLst>
          </p:cNvPr>
          <p:cNvSpPr/>
          <p:nvPr/>
        </p:nvSpPr>
        <p:spPr>
          <a:xfrm>
            <a:off x="9317354" y="3624074"/>
            <a:ext cx="2011680" cy="247382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US" sz="1300" dirty="0">
              <a:solidFill>
                <a:schemeClr val="tx2"/>
              </a:solidFill>
            </a:endParaRPr>
          </a:p>
          <a:p>
            <a:pPr lvl="0" algn="ctr"/>
            <a:endParaRPr lang="en-US" sz="1300" dirty="0">
              <a:solidFill>
                <a:schemeClr val="tx2"/>
              </a:solidFill>
            </a:endParaRPr>
          </a:p>
          <a:p>
            <a:pPr lvl="0" algn="ctr"/>
            <a:endParaRPr lang="en-US" sz="1300" dirty="0">
              <a:solidFill>
                <a:schemeClr val="bg2"/>
              </a:solidFill>
            </a:endParaRPr>
          </a:p>
          <a:p>
            <a:pPr lvl="0" algn="ctr"/>
            <a:r>
              <a:rPr lang="en-US" sz="1300" dirty="0">
                <a:solidFill>
                  <a:schemeClr val="bg2"/>
                </a:solidFill>
              </a:rPr>
              <a:t>Duo helps ensure only authorized people are accessing the network.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7" name="TextBox 6">
            <a:extLst>
              <a:ext uri="{FF2B5EF4-FFF2-40B4-BE49-F238E27FC236}">
                <a16:creationId xmlns:a16="http://schemas.microsoft.com/office/drawing/2014/main" id="{E53A9883-1A75-9540-B53D-974E44E5588F}"/>
              </a:ext>
            </a:extLst>
          </p:cNvPr>
          <p:cNvSpPr txBox="1"/>
          <p:nvPr/>
        </p:nvSpPr>
        <p:spPr>
          <a:xfrm>
            <a:off x="631192" y="1279661"/>
            <a:ext cx="10615928"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Cloud-based networking management can be ideal for businesses with growing or fluctuating demands and provide a level of agility that gives them an advantage over competitors.</a:t>
            </a:r>
          </a:p>
          <a:p>
            <a:pPr marL="285750" indent="-285750">
              <a:buFont typeface="Arial" panose="020B0604020202020204" pitchFamily="34" charset="0"/>
              <a:buChar char="•"/>
            </a:pPr>
            <a:r>
              <a:rPr lang="en-US" sz="1400" dirty="0"/>
              <a:t>Cloud solutions are more resilient than on-site IT and they’re easier to deploy. </a:t>
            </a:r>
          </a:p>
          <a:p>
            <a:pPr marL="285750" indent="-285750">
              <a:buFont typeface="Arial" panose="020B0604020202020204" pitchFamily="34" charset="0"/>
              <a:buChar char="•"/>
            </a:pPr>
            <a:r>
              <a:rPr lang="en-US" sz="1400" dirty="0"/>
              <a:t>With more people working from home, access to cloud-based business tools can simplify remote work. Cloud-based collaboration tools keep everyone secure and productive.</a:t>
            </a:r>
            <a:endParaRPr lang="en-US" dirty="0"/>
          </a:p>
        </p:txBody>
      </p:sp>
      <p:sp>
        <p:nvSpPr>
          <p:cNvPr id="9" name="TextBox 8">
            <a:extLst>
              <a:ext uri="{FF2B5EF4-FFF2-40B4-BE49-F238E27FC236}">
                <a16:creationId xmlns:a16="http://schemas.microsoft.com/office/drawing/2014/main" id="{E72AD6F2-76E5-E44D-A121-430EAC2B5138}"/>
              </a:ext>
            </a:extLst>
          </p:cNvPr>
          <p:cNvSpPr txBox="1"/>
          <p:nvPr/>
        </p:nvSpPr>
        <p:spPr>
          <a:xfrm>
            <a:off x="714381" y="2720762"/>
            <a:ext cx="10004957" cy="738664"/>
          </a:xfrm>
          <a:prstGeom prst="rect">
            <a:avLst/>
          </a:prstGeom>
          <a:noFill/>
        </p:spPr>
        <p:txBody>
          <a:bodyPr wrap="square" rtlCol="0">
            <a:spAutoFit/>
          </a:bodyPr>
          <a:lstStyle/>
          <a:p>
            <a:r>
              <a:rPr lang="en-US" sz="1400" b="1" dirty="0">
                <a:solidFill>
                  <a:schemeClr val="bg2"/>
                </a:solidFill>
              </a:rPr>
              <a:t>The “always-on” nature of cloud means that it’s always up to date. Small businesses get access to the latest application innovations and security, so they don’t have to spend time patching and fixing their own solutions on premises. Their employees can work from any device, at any time, from any location and access cloud-based security solutions.  </a:t>
            </a:r>
          </a:p>
        </p:txBody>
      </p:sp>
      <p:sp>
        <p:nvSpPr>
          <p:cNvPr id="10" name="TextBox 9">
            <a:extLst>
              <a:ext uri="{FF2B5EF4-FFF2-40B4-BE49-F238E27FC236}">
                <a16:creationId xmlns:a16="http://schemas.microsoft.com/office/drawing/2014/main" id="{A8C0EC82-D17F-604D-9D2C-087C395F064D}"/>
              </a:ext>
            </a:extLst>
          </p:cNvPr>
          <p:cNvSpPr txBox="1"/>
          <p:nvPr/>
        </p:nvSpPr>
        <p:spPr>
          <a:xfrm>
            <a:off x="980157" y="3701695"/>
            <a:ext cx="1394460" cy="523220"/>
          </a:xfrm>
          <a:prstGeom prst="rect">
            <a:avLst/>
          </a:prstGeom>
          <a:noFill/>
        </p:spPr>
        <p:txBody>
          <a:bodyPr wrap="square" rtlCol="0">
            <a:spAutoFit/>
          </a:bodyPr>
          <a:lstStyle/>
          <a:p>
            <a:pPr algn="ctr"/>
            <a:r>
              <a:rPr lang="en-US" sz="1400" b="1" dirty="0">
                <a:solidFill>
                  <a:schemeClr val="bg2"/>
                </a:solidFill>
                <a:latin typeface="+mj-lt"/>
              </a:rPr>
              <a:t>Cisco</a:t>
            </a:r>
            <a:r>
              <a:rPr lang="en-US" sz="1400" kern="0" dirty="0">
                <a:solidFill>
                  <a:srgbClr val="FFFFFF"/>
                </a:solidFill>
                <a:ea typeface="ＭＳ Ｐゴシック" charset="0"/>
                <a:cs typeface="Arial"/>
                <a:sym typeface="Arial"/>
              </a:rPr>
              <a:t>®</a:t>
            </a:r>
            <a:r>
              <a:rPr lang="en-US" sz="1400" b="1" dirty="0">
                <a:solidFill>
                  <a:schemeClr val="bg2"/>
                </a:solidFill>
                <a:latin typeface="+mj-lt"/>
              </a:rPr>
              <a:t> </a:t>
            </a:r>
            <a:br>
              <a:rPr lang="en-US" sz="1400" b="1" dirty="0">
                <a:solidFill>
                  <a:schemeClr val="bg2"/>
                </a:solidFill>
                <a:latin typeface="+mj-lt"/>
              </a:rPr>
            </a:br>
            <a:r>
              <a:rPr lang="en-US" sz="1400" b="1" dirty="0">
                <a:solidFill>
                  <a:schemeClr val="bg2"/>
                </a:solidFill>
                <a:latin typeface="+mj-lt"/>
              </a:rPr>
              <a:t>Meraki</a:t>
            </a:r>
            <a:r>
              <a:rPr lang="en-US" sz="1400" kern="0" dirty="0">
                <a:solidFill>
                  <a:srgbClr val="FFFFFF"/>
                </a:solidFill>
                <a:ea typeface="ＭＳ Ｐゴシック" charset="0"/>
                <a:cs typeface="Arial"/>
                <a:sym typeface="Arial"/>
              </a:rPr>
              <a:t>®</a:t>
            </a:r>
            <a:endParaRPr lang="en-US" sz="1400" b="1" dirty="0">
              <a:solidFill>
                <a:schemeClr val="bg2"/>
              </a:solidFill>
              <a:latin typeface="+mj-lt"/>
            </a:endParaRPr>
          </a:p>
        </p:txBody>
      </p:sp>
      <p:sp>
        <p:nvSpPr>
          <p:cNvPr id="39" name="TextBox 38">
            <a:extLst>
              <a:ext uri="{FF2B5EF4-FFF2-40B4-BE49-F238E27FC236}">
                <a16:creationId xmlns:a16="http://schemas.microsoft.com/office/drawing/2014/main" id="{B1A4A51B-D2CB-6A45-BA65-EF498EAF6F1D}"/>
              </a:ext>
            </a:extLst>
          </p:cNvPr>
          <p:cNvSpPr txBox="1"/>
          <p:nvPr/>
        </p:nvSpPr>
        <p:spPr>
          <a:xfrm>
            <a:off x="2771141" y="3701695"/>
            <a:ext cx="2043270" cy="523220"/>
          </a:xfrm>
          <a:prstGeom prst="rect">
            <a:avLst/>
          </a:prstGeom>
          <a:noFill/>
        </p:spPr>
        <p:txBody>
          <a:bodyPr wrap="square" rtlCol="0">
            <a:spAutoFit/>
          </a:bodyPr>
          <a:lstStyle/>
          <a:p>
            <a:pPr algn="ctr"/>
            <a:r>
              <a:rPr lang="en-US" sz="1400" b="1" dirty="0">
                <a:solidFill>
                  <a:schemeClr val="bg2"/>
                </a:solidFill>
                <a:latin typeface="+mj-lt"/>
              </a:rPr>
              <a:t>Webex</a:t>
            </a:r>
            <a:r>
              <a:rPr lang="en-US" sz="1400" kern="0" dirty="0">
                <a:solidFill>
                  <a:srgbClr val="FFFFFF"/>
                </a:solidFill>
                <a:ea typeface="ＭＳ Ｐゴシック" charset="0"/>
                <a:cs typeface="Arial"/>
                <a:sym typeface="Arial"/>
              </a:rPr>
              <a:t>®</a:t>
            </a:r>
            <a:r>
              <a:rPr lang="en-US" sz="1400" b="1" dirty="0">
                <a:solidFill>
                  <a:schemeClr val="bg2"/>
                </a:solidFill>
                <a:latin typeface="+mj-lt"/>
              </a:rPr>
              <a:t> Meetings </a:t>
            </a:r>
            <a:br>
              <a:rPr lang="en-US" sz="1400" b="1" dirty="0">
                <a:solidFill>
                  <a:schemeClr val="bg2"/>
                </a:solidFill>
                <a:latin typeface="+mj-lt"/>
              </a:rPr>
            </a:br>
            <a:r>
              <a:rPr lang="en-US" sz="1400" b="1" dirty="0">
                <a:solidFill>
                  <a:schemeClr val="bg2"/>
                </a:solidFill>
                <a:latin typeface="+mj-lt"/>
              </a:rPr>
              <a:t>and Webex Teams™</a:t>
            </a:r>
          </a:p>
        </p:txBody>
      </p:sp>
      <p:sp>
        <p:nvSpPr>
          <p:cNvPr id="40" name="TextBox 39">
            <a:extLst>
              <a:ext uri="{FF2B5EF4-FFF2-40B4-BE49-F238E27FC236}">
                <a16:creationId xmlns:a16="http://schemas.microsoft.com/office/drawing/2014/main" id="{E15E52F1-3C12-E343-8E81-F4144C9184A1}"/>
              </a:ext>
            </a:extLst>
          </p:cNvPr>
          <p:cNvSpPr txBox="1"/>
          <p:nvPr/>
        </p:nvSpPr>
        <p:spPr>
          <a:xfrm>
            <a:off x="5089554" y="3701695"/>
            <a:ext cx="1781116" cy="523220"/>
          </a:xfrm>
          <a:prstGeom prst="rect">
            <a:avLst/>
          </a:prstGeom>
          <a:noFill/>
        </p:spPr>
        <p:txBody>
          <a:bodyPr wrap="square" rtlCol="0">
            <a:spAutoFit/>
          </a:bodyPr>
          <a:lstStyle/>
          <a:p>
            <a:pPr algn="ctr"/>
            <a:r>
              <a:rPr lang="en-US" sz="1400" b="1" dirty="0">
                <a:solidFill>
                  <a:schemeClr val="bg2"/>
                </a:solidFill>
                <a:latin typeface="+mj-lt"/>
              </a:rPr>
              <a:t>Cloud Mailbox Defense</a:t>
            </a:r>
          </a:p>
        </p:txBody>
      </p:sp>
      <p:sp>
        <p:nvSpPr>
          <p:cNvPr id="41" name="TextBox 40">
            <a:extLst>
              <a:ext uri="{FF2B5EF4-FFF2-40B4-BE49-F238E27FC236}">
                <a16:creationId xmlns:a16="http://schemas.microsoft.com/office/drawing/2014/main" id="{CBF2B58D-4C43-2C40-9205-6193FECC560C}"/>
              </a:ext>
            </a:extLst>
          </p:cNvPr>
          <p:cNvSpPr txBox="1"/>
          <p:nvPr/>
        </p:nvSpPr>
        <p:spPr>
          <a:xfrm>
            <a:off x="7454422" y="3701695"/>
            <a:ext cx="1394460" cy="523220"/>
          </a:xfrm>
          <a:prstGeom prst="rect">
            <a:avLst/>
          </a:prstGeom>
          <a:noFill/>
        </p:spPr>
        <p:txBody>
          <a:bodyPr wrap="square" rtlCol="0">
            <a:spAutoFit/>
          </a:bodyPr>
          <a:lstStyle/>
          <a:p>
            <a:pPr algn="ctr"/>
            <a:r>
              <a:rPr lang="en-US" sz="1400" b="1" dirty="0">
                <a:solidFill>
                  <a:schemeClr val="bg2"/>
                </a:solidFill>
                <a:latin typeface="+mj-lt"/>
              </a:rPr>
              <a:t>Cisco</a:t>
            </a:r>
            <a:br>
              <a:rPr lang="en-US" sz="1400" b="1" dirty="0">
                <a:solidFill>
                  <a:schemeClr val="bg2"/>
                </a:solidFill>
                <a:latin typeface="+mj-lt"/>
              </a:rPr>
            </a:br>
            <a:r>
              <a:rPr lang="en-US" sz="1400" b="1" dirty="0">
                <a:solidFill>
                  <a:schemeClr val="bg2"/>
                </a:solidFill>
                <a:latin typeface="+mj-lt"/>
              </a:rPr>
              <a:t>Umbrella®</a:t>
            </a:r>
          </a:p>
        </p:txBody>
      </p:sp>
      <p:sp>
        <p:nvSpPr>
          <p:cNvPr id="42" name="TextBox 41">
            <a:extLst>
              <a:ext uri="{FF2B5EF4-FFF2-40B4-BE49-F238E27FC236}">
                <a16:creationId xmlns:a16="http://schemas.microsoft.com/office/drawing/2014/main" id="{C9D4D2B1-BF25-F141-9C1A-151575F78592}"/>
              </a:ext>
            </a:extLst>
          </p:cNvPr>
          <p:cNvSpPr txBox="1"/>
          <p:nvPr/>
        </p:nvSpPr>
        <p:spPr>
          <a:xfrm>
            <a:off x="9625964" y="3701695"/>
            <a:ext cx="1394460" cy="307777"/>
          </a:xfrm>
          <a:prstGeom prst="rect">
            <a:avLst/>
          </a:prstGeom>
          <a:noFill/>
        </p:spPr>
        <p:txBody>
          <a:bodyPr wrap="square" rtlCol="0">
            <a:spAutoFit/>
          </a:bodyPr>
          <a:lstStyle/>
          <a:p>
            <a:pPr algn="ctr"/>
            <a:r>
              <a:rPr lang="en-US" sz="1400" b="1" dirty="0">
                <a:solidFill>
                  <a:schemeClr val="bg2"/>
                </a:solidFill>
                <a:latin typeface="+mj-lt"/>
              </a:rPr>
              <a:t>Cisco Duo</a:t>
            </a:r>
          </a:p>
        </p:txBody>
      </p:sp>
      <p:sp>
        <p:nvSpPr>
          <p:cNvPr id="19" name="Rectangle 4">
            <a:extLst>
              <a:ext uri="{FF2B5EF4-FFF2-40B4-BE49-F238E27FC236}">
                <a16:creationId xmlns:a16="http://schemas.microsoft.com/office/drawing/2014/main" id="{1685CF14-4F19-4C27-91B6-DCD58E94A09D}"/>
              </a:ext>
            </a:extLst>
          </p:cNvPr>
          <p:cNvSpPr>
            <a:spLocks noChangeArrowheads="1"/>
          </p:cNvSpPr>
          <p:nvPr/>
        </p:nvSpPr>
        <p:spPr bwMode="ltGray">
          <a:xfrm>
            <a:off x="636906" y="6322204"/>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00937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Presentation Toolkit" id="{49F550AA-4279-6743-9B2A-25BA240EE1FB}" vid="{0C01CEA6-4542-E142-9F47-5F3C30A0FFD0}"/>
    </a:ext>
  </a:extLst>
</a:theme>
</file>

<file path=ppt/theme/theme2.xml><?xml version="1.0" encoding="utf-8"?>
<a:theme xmlns:a="http://schemas.openxmlformats.org/drawingml/2006/main" name="3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Presentation Toolkit" id="{49F550AA-4279-6743-9B2A-25BA240EE1FB}" vid="{0C01CEA6-4542-E142-9F47-5F3C30A0FFD0}"/>
    </a:ext>
  </a:extLst>
</a:theme>
</file>

<file path=ppt/theme/theme3.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2017_16x9_Corporate template_default.pptx" id="{0E04B94C-278F-447A-92B3-E6BE93B5C268}" vid="{F9D9CDD3-DF35-40B1-B141-762F1BD1CBDE}"/>
    </a:ext>
  </a:extLst>
</a:theme>
</file>

<file path=ppt/theme/theme4.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5.xml><?xml version="1.0" encoding="utf-8"?>
<a:theme xmlns:a="http://schemas.openxmlformats.org/drawingml/2006/main" name="4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6.xml><?xml version="1.0" encoding="utf-8"?>
<a:theme xmlns:a="http://schemas.openxmlformats.org/drawingml/2006/main" name="5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Presentation Toolkit" id="{49F550AA-4279-6743-9B2A-25BA240EE1FB}" vid="{0C01CEA6-4542-E142-9F47-5F3C30A0FF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3897</Words>
  <Application>Microsoft Office PowerPoint</Application>
  <PresentationFormat>Widescreen</PresentationFormat>
  <Paragraphs>445</Paragraphs>
  <Slides>32</Slides>
  <Notes>28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32</vt:i4>
      </vt:variant>
    </vt:vector>
  </HeadingPairs>
  <TitlesOfParts>
    <vt:vector size="46" baseType="lpstr">
      <vt:lpstr>Arial</vt:lpstr>
      <vt:lpstr>Calibri</vt:lpstr>
      <vt:lpstr>CiscoSans Light</vt:lpstr>
      <vt:lpstr>CiscoSansTT</vt:lpstr>
      <vt:lpstr>CiscoSansTT ExtraLight</vt:lpstr>
      <vt:lpstr>CiscoSansTT Light</vt:lpstr>
      <vt:lpstr>Helvetica Neue</vt:lpstr>
      <vt:lpstr>Proxima Nova</vt:lpstr>
      <vt:lpstr>2_Blue theme 2015 16x9</vt:lpstr>
      <vt:lpstr>3_Blue theme 2015 16x9</vt:lpstr>
      <vt:lpstr>Blue theme 2015 16x9</vt:lpstr>
      <vt:lpstr>1_Blue theme 2015 16x9</vt:lpstr>
      <vt:lpstr>4_Blue theme 2015 16x9</vt:lpstr>
      <vt:lpstr>5_Blue theme 2015 16x9</vt:lpstr>
      <vt:lpstr>PowerPoint Presentation</vt:lpstr>
      <vt:lpstr>PowerPoint Presentation</vt:lpstr>
      <vt:lpstr>Positioning Always-On Business Solutions</vt:lpstr>
      <vt:lpstr>PowerPoint Presentation</vt:lpstr>
      <vt:lpstr>PowerPoint Presentation</vt:lpstr>
      <vt:lpstr>PowerPoint Presentation</vt:lpstr>
      <vt:lpstr>The State of Cloud IT</vt:lpstr>
      <vt:lpstr>Common Customer Pain Points </vt:lpstr>
      <vt:lpstr>Cisco Cloud-Based Always-On Solutions</vt:lpstr>
      <vt:lpstr>PowerPoint Presentation</vt:lpstr>
      <vt:lpstr>PowerPoint Presentation</vt:lpstr>
      <vt:lpstr>PowerPoint Presentation</vt:lpstr>
      <vt:lpstr>Always-On Business Solutions</vt:lpstr>
      <vt:lpstr>PowerPoint Presentation</vt:lpstr>
      <vt:lpstr>Secure Authentication</vt:lpstr>
      <vt:lpstr>Cisco Duo</vt:lpstr>
      <vt:lpstr>Improve  Device Trust  with Cisco Duo</vt:lpstr>
      <vt:lpstr>Simplifying IT with Cloud Management</vt:lpstr>
      <vt:lpstr>PowerPoint Presentation</vt:lpstr>
      <vt:lpstr>Simplifying IT with Cloud Management</vt:lpstr>
      <vt:lpstr>PowerPoint Presentation</vt:lpstr>
      <vt:lpstr>PowerPoint Presentation</vt:lpstr>
      <vt:lpstr>PowerPoint Presentation</vt:lpstr>
      <vt:lpstr>Cloud Mailbox Defense</vt:lpstr>
      <vt:lpstr>Cisco Umbrella</vt:lpstr>
      <vt:lpstr>Cisco Umbrella</vt:lpstr>
      <vt:lpstr>PowerPoint Presentation</vt:lpstr>
      <vt:lpstr>PowerPoint Presentation</vt:lpstr>
      <vt:lpstr>PowerPoint Presentation</vt:lpstr>
      <vt:lpstr>Always-On Business Offers</vt:lpstr>
      <vt:lpstr>Always-On Business Offers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Mathis</dc:creator>
  <cp:lastModifiedBy>David Perez Design</cp:lastModifiedBy>
  <cp:revision>73</cp:revision>
  <dcterms:created xsi:type="dcterms:W3CDTF">2020-07-12T17:29:52Z</dcterms:created>
  <dcterms:modified xsi:type="dcterms:W3CDTF">2020-07-28T18:26:37Z</dcterms:modified>
</cp:coreProperties>
</file>