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03" r:id="rId4"/>
    <p:sldId id="443" r:id="rId5"/>
    <p:sldId id="288" r:id="rId6"/>
    <p:sldId id="302" r:id="rId7"/>
    <p:sldId id="262" r:id="rId8"/>
    <p:sldId id="464" r:id="rId9"/>
    <p:sldId id="461" r:id="rId10"/>
    <p:sldId id="465" r:id="rId11"/>
    <p:sldId id="462" r:id="rId12"/>
    <p:sldId id="463" r:id="rId13"/>
    <p:sldId id="290" r:id="rId14"/>
  </p:sldIdLst>
  <p:sldSz cx="9144000" cy="5143500" type="screen16x9"/>
  <p:notesSz cx="6858000" cy="9144000"/>
  <p:custDataLst>
    <p:tags r:id="rId1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Title" id="{57DC69AD-A26E-47D6-B65E-46E672F711FE}">
          <p14:sldIdLst>
            <p14:sldId id="256"/>
            <p14:sldId id="257"/>
            <p14:sldId id="303"/>
            <p14:sldId id="443"/>
            <p14:sldId id="288"/>
            <p14:sldId id="302"/>
            <p14:sldId id="262"/>
            <p14:sldId id="464"/>
            <p14:sldId id="461"/>
            <p14:sldId id="465"/>
            <p14:sldId id="462"/>
            <p14:sldId id="463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pos="3864" userDrawn="1">
          <p15:clr>
            <a:srgbClr val="A4A3A4"/>
          </p15:clr>
        </p15:guide>
        <p15:guide id="2" orient="horz" pos="2436" userDrawn="1">
          <p15:clr>
            <a:srgbClr val="A4A3A4"/>
          </p15:clr>
        </p15:guide>
        <p15:guide id="3" pos="3264" userDrawn="1">
          <p15:clr>
            <a:srgbClr val="A4A3A4"/>
          </p15:clr>
        </p15:guide>
        <p15:guide id="4" orient="horz" pos="2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  <p:cmAuthor id="1" name="Kate Ryan" initials="KR" lastIdx="11" clrIdx="1">
    <p:extLst/>
  </p:cmAuthor>
  <p:cmAuthor id="2" name="Keith Flint" initials="KF" lastIdx="5" clrIdx="2">
    <p:extLst>
      <p:ext uri="{19B8F6BF-5375-455C-9EA6-DF929625EA0E}">
        <p15:presenceInfo xmlns:p15="http://schemas.microsoft.com/office/powerpoint/2012/main" userId="S::keith@simarketing.net::b0657628-2e4e-4bd8-9d6f-371b2dc10251" providerId="AD"/>
      </p:ext>
    </p:extLst>
  </p:cmAuthor>
  <p:cmAuthor id="3" name="JD Biros" initials="JB" lastIdx="1" clrIdx="3">
    <p:extLst>
      <p:ext uri="{19B8F6BF-5375-455C-9EA6-DF929625EA0E}">
        <p15:presenceInfo xmlns:p15="http://schemas.microsoft.com/office/powerpoint/2012/main" userId="S-1-5-21-3843430899-739076899-1899061497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74D"/>
    <a:srgbClr val="1FAED4"/>
    <a:srgbClr val="004669"/>
    <a:srgbClr val="86DBF2"/>
    <a:srgbClr val="049FD9"/>
    <a:srgbClr val="72C059"/>
    <a:srgbClr val="B2D171"/>
    <a:srgbClr val="B8E1D0"/>
    <a:srgbClr val="26194B"/>
    <a:srgbClr val="989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4" autoAdjust="0"/>
    <p:restoredTop sz="96469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480" y="120"/>
      </p:cViewPr>
      <p:guideLst>
        <p:guide pos="3864"/>
        <p:guide orient="horz" pos="2436"/>
        <p:guide pos="3264"/>
        <p:guide orient="horz" pos="24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7/23/2019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jiveon.com/docs/DOC-660269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jiveon.com/docs/DOC-66026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Short and relevant: Stay focused on what your audience cares about. Think about what you want them to know, feel and do. Then, say what you need to say and no more. 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Bold and human: Be confident in your ideas and in the words you use to express them. Use clear, natural language to connect with your audience and make your message stick.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Show what’s possible and make it real: We call this Dreaming and Doing. When we do it right it's powerful, inspiring, convincing and persuasive.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ea typeface="ＭＳ Ｐゴシック" pitchFamily="34" charset="-128"/>
              </a:rPr>
              <a:t>To learn more, download the brand language guidelines: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  <a:hlinkClick r:id="rId3"/>
              </a:rPr>
              <a:t>https://cisco.jiveon.com/docs/DOC-660269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1A6D400-C829-4070-B5E9-1BF68645D698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20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Short and relevant: Stay focused on what your audience cares about. Think about what you want them to know, feel and do. Then, say what you need to say and no more. 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Bold and human: Be confident in your ideas and in the words you use to express them. Use clear, natural language to connect with your audience and make your message stick.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itchFamily="34" charset="-128"/>
              </a:rPr>
              <a:t>Show what’s possible and make it real: We call this Dreaming and Doing. When we do it right it's powerful, inspiring, convincing and persuasive.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ea typeface="ＭＳ Ｐゴシック" pitchFamily="34" charset="-128"/>
              </a:rPr>
              <a:t>To learn more, download the brand language guidelines: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  <a:hlinkClick r:id="rId3"/>
              </a:rPr>
              <a:t>https://cisco.jiveon.com/docs/DOC-660269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1A6D400-C829-4070-B5E9-1BF68645D698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806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496" y="3856736"/>
            <a:ext cx="8296421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+mn-lt"/>
                <a:cs typeface="CiscoSansTT ExtraLight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9496" y="4072669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8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469496" y="4348762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8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3292" y="3043653"/>
            <a:ext cx="8302625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200" b="0" i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425765" y="2472167"/>
            <a:ext cx="8340152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000" b="0" i="0" spc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 userDrawn="1"/>
        </p:nvSpPr>
        <p:spPr bwMode="auto">
          <a:xfrm>
            <a:off x="469496" y="391308"/>
            <a:ext cx="795528" cy="422625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201738"/>
            <a:ext cx="8277344" cy="3389312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600" indent="-17145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457200" indent="-1651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685800" indent="-109538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72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533400" y="1347788"/>
            <a:ext cx="8115300" cy="265872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6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533400" y="1201738"/>
            <a:ext cx="8115300" cy="2808287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8092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665182"/>
            <a:ext cx="3662024" cy="292586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60000"/>
              <a:buFont typeface="Arial"/>
              <a:buChar char="•"/>
              <a:defRPr sz="20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60000"/>
              <a:buFont typeface="Arial"/>
              <a:buChar char="•"/>
              <a:defRPr sz="18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403225" indent="-114300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517525" indent="-114300">
              <a:buClr>
                <a:schemeClr val="tx2"/>
              </a:buClr>
              <a:buSzPct val="60000"/>
              <a:buFont typeface="Arial"/>
              <a:buChar char="•"/>
              <a:defRPr sz="14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631825" indent="-114300">
              <a:buClr>
                <a:schemeClr val="tx2"/>
              </a:buClr>
              <a:buSzPct val="60000"/>
              <a:buFont typeface="Arial"/>
              <a:buChar char="•"/>
              <a:defRPr sz="12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3686559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5683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0519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259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19100" y="1657350"/>
            <a:ext cx="3827463" cy="182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31812"/>
            <a:ext cx="3551237" cy="4059237"/>
          </a:xfrm>
          <a:prstGeom prst="rect">
            <a:avLst/>
          </a:prstGeom>
        </p:spPr>
        <p:txBody>
          <a:bodyPr lIns="0" rIns="0" anchor="ctr" anchorCtr="0"/>
          <a:lstStyle>
            <a:lvl1pPr marL="169863" indent="-16986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228600" algn="l"/>
              </a:tabLst>
              <a:defRPr sz="2400"/>
            </a:lvl1pPr>
            <a:lvl2pPr marL="346075" indent="-17145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2pPr>
            <a:lvl3pPr marL="457200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000"/>
            </a:lvl3pPr>
            <a:lvl4pPr marL="574675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1800"/>
            </a:lvl4pPr>
            <a:lvl5pPr marL="744538" indent="-11271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5683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510540"/>
            <a:ext cx="3808797" cy="65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10540"/>
            <a:ext cx="3551237" cy="4080510"/>
          </a:xfrm>
          <a:prstGeom prst="rect">
            <a:avLst/>
          </a:prstGeom>
        </p:spPr>
        <p:txBody>
          <a:bodyPr lIns="0" rIns="0"/>
          <a:lstStyle>
            <a:lvl1pPr marL="1143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1pPr>
            <a:lvl2pPr marL="2286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2pPr>
            <a:lvl3pPr marL="342900" indent="-114300">
              <a:lnSpc>
                <a:spcPct val="100000"/>
              </a:lnSpc>
              <a:buClr>
                <a:schemeClr val="tx1"/>
              </a:buClr>
              <a:buSzPct val="60000"/>
              <a:defRPr sz="1800"/>
            </a:lvl3pPr>
            <a:lvl4pPr marL="457200" indent="-123825">
              <a:lnSpc>
                <a:spcPct val="100000"/>
              </a:lnSpc>
              <a:buClr>
                <a:schemeClr val="tx1"/>
              </a:buClr>
              <a:buSzPct val="60000"/>
              <a:defRPr sz="1600"/>
            </a:lvl4pPr>
            <a:lvl5pPr marL="574675" indent="-117475">
              <a:lnSpc>
                <a:spcPct val="100000"/>
              </a:lnSpc>
              <a:buClr>
                <a:schemeClr val="tx1"/>
              </a:buClr>
              <a:buSzPct val="60000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7766" y="1659842"/>
            <a:ext cx="3808797" cy="2931208"/>
          </a:xfrm>
          <a:prstGeom prst="rect">
            <a:avLst/>
          </a:prstGeom>
        </p:spPr>
        <p:txBody>
          <a:bodyPr/>
          <a:lstStyle>
            <a:lvl1pPr marL="114300" indent="-114300">
              <a:buClr>
                <a:schemeClr val="tx2"/>
              </a:buClr>
              <a:buSzPct val="60000"/>
              <a:defRPr lang="en-US" sz="2000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228600" indent="-114300">
              <a:buClr>
                <a:schemeClr val="tx2"/>
              </a:buClr>
              <a:buSzPct val="60000"/>
              <a:defRPr sz="2000">
                <a:solidFill>
                  <a:schemeClr val="bg1"/>
                </a:solidFill>
              </a:defRPr>
            </a:lvl2pPr>
            <a:lvl3pPr marL="342900" indent="-114300">
              <a:buClr>
                <a:schemeClr val="tx2"/>
              </a:buClr>
              <a:buSzPct val="60000"/>
              <a:defRPr sz="1800">
                <a:solidFill>
                  <a:schemeClr val="bg1"/>
                </a:solidFill>
              </a:defRPr>
            </a:lvl3pPr>
            <a:lvl4pPr marL="457200" indent="-123825">
              <a:buClr>
                <a:schemeClr val="tx2"/>
              </a:buClr>
              <a:buSzPct val="60000"/>
              <a:defRPr sz="1600">
                <a:solidFill>
                  <a:schemeClr val="bg1"/>
                </a:solidFill>
              </a:defRPr>
            </a:lvl4pPr>
            <a:lvl5pPr marL="574675" indent="-117475">
              <a:buClr>
                <a:schemeClr val="tx2"/>
              </a:buClr>
              <a:buSzPct val="60000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359215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70551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1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333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336484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89525" y="4062350"/>
            <a:ext cx="3559175" cy="5251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286316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39482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 userDrawn="1">
          <p15:clr>
            <a:srgbClr val="FBAE40"/>
          </p15:clr>
        </p15:guide>
        <p15:guide id="2" pos="264" userDrawn="1">
          <p15:clr>
            <a:srgbClr val="FBAE40"/>
          </p15:clr>
        </p15:guide>
        <p15:guide id="3" orient="horz" pos="2193" userDrawn="1">
          <p15:clr>
            <a:srgbClr val="FBAE40"/>
          </p15:clr>
        </p15:guide>
        <p15:guide id="4" pos="2675" userDrawn="1">
          <p15:clr>
            <a:srgbClr val="FBAE40"/>
          </p15:clr>
        </p15:guide>
        <p15:guide id="7" pos="320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405923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635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27646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2946839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844655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80092" y="0"/>
            <a:ext cx="4563907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994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381808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179921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18367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407027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913787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3762994" y="2129076"/>
            <a:ext cx="1618012" cy="859571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8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tx2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4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00063" y="3911435"/>
            <a:ext cx="8139112" cy="525016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5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301163" cy="2843212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8785" y="3054518"/>
            <a:ext cx="8364236" cy="56425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3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55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7348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2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0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093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140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6" r:id="rId2"/>
    <p:sldLayoutId id="2147484013" r:id="rId3"/>
    <p:sldLayoutId id="2147483982" r:id="rId4"/>
    <p:sldLayoutId id="2147484014" r:id="rId5"/>
    <p:sldLayoutId id="2147483978" r:id="rId6"/>
    <p:sldLayoutId id="2147483979" r:id="rId7"/>
    <p:sldLayoutId id="2147483980" r:id="rId8"/>
    <p:sldLayoutId id="2147483981" r:id="rId9"/>
    <p:sldLayoutId id="2147483879" r:id="rId10"/>
    <p:sldLayoutId id="2147483976" r:id="rId11"/>
    <p:sldLayoutId id="2147483885" r:id="rId12"/>
    <p:sldLayoutId id="2147484011" r:id="rId13"/>
    <p:sldLayoutId id="2147483985" r:id="rId14"/>
    <p:sldLayoutId id="2147483986" r:id="rId15"/>
    <p:sldLayoutId id="2147484012" r:id="rId16"/>
    <p:sldLayoutId id="2147483969" r:id="rId17"/>
    <p:sldLayoutId id="2147483968" r:id="rId18"/>
    <p:sldLayoutId id="2147483973" r:id="rId19"/>
    <p:sldLayoutId id="2147483967" r:id="rId20"/>
    <p:sldLayoutId id="2147483970" r:id="rId21"/>
    <p:sldLayoutId id="2147483987" r:id="rId22"/>
    <p:sldLayoutId id="2147483983" r:id="rId23"/>
    <p:sldLayoutId id="2147483971" r:id="rId24"/>
    <p:sldLayoutId id="2147483972" r:id="rId25"/>
    <p:sldLayoutId id="2147483897" r:id="rId26"/>
  </p:sldLayoutIdLst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5448" userDrawn="1">
          <p15:clr>
            <a:srgbClr val="F26B43"/>
          </p15:clr>
        </p15:guide>
        <p15:guide id="4" orient="horz" pos="757" userDrawn="1">
          <p15:clr>
            <a:srgbClr val="F26B43"/>
          </p15:clr>
        </p15:guide>
        <p15:guide id="5" orient="horz" pos="335" userDrawn="1">
          <p15:clr>
            <a:srgbClr val="F26B43"/>
          </p15:clr>
        </p15:guide>
        <p15:guide id="6" pos="2876" userDrawn="1">
          <p15:clr>
            <a:srgbClr val="F26B43"/>
          </p15:clr>
        </p15:guide>
        <p15:guide id="7" orient="horz" pos="10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o.tklgo.cisco.com/acc-atx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sco.com/c/en/us/solutions/enterprise-networks/product-listing.html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D1C7E5-C86F-4E4E-923A-5781C8821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9" t="9941" r="12518"/>
          <a:stretch/>
        </p:blipFill>
        <p:spPr>
          <a:xfrm>
            <a:off x="4702627" y="2730138"/>
            <a:ext cx="4069080" cy="242642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7654" y="3157007"/>
            <a:ext cx="4238849" cy="653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0D274D"/>
                </a:solidFill>
              </a:rPr>
              <a:t>Take advantage of a better way to control your network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25766" y="2590653"/>
            <a:ext cx="4453211" cy="64473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Activate your Cisco DNA Center</a:t>
            </a:r>
          </a:p>
        </p:txBody>
      </p:sp>
    </p:spTree>
    <p:extLst>
      <p:ext uri="{BB962C8B-B14F-4D97-AF65-F5344CB8AC3E}">
        <p14:creationId xmlns:p14="http://schemas.microsoft.com/office/powerpoint/2010/main" val="1941633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9EFAEA2B-7B38-474A-A86C-139637E1C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28905"/>
            <a:ext cx="887911" cy="8879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7EA1AF4-4108-465F-A7F8-5913C029F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49251"/>
            <a:ext cx="940838" cy="9408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1261A9-409F-4AC4-AEC6-CCA6809D8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38" y="1428905"/>
            <a:ext cx="898675" cy="898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FE813F-98E3-46AC-BD07-C11211FBE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54" y="3123986"/>
            <a:ext cx="936445" cy="9364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EDCB0F2-25C5-4C1B-94A2-14D03149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66" y="341313"/>
            <a:ext cx="8345488" cy="731837"/>
          </a:xfrm>
        </p:spPr>
        <p:txBody>
          <a:bodyPr/>
          <a:lstStyle/>
          <a:p>
            <a:r>
              <a:rPr lang="en-US" dirty="0">
                <a:solidFill>
                  <a:srgbClr val="0D274D"/>
                </a:solidFill>
              </a:rPr>
              <a:t>Reasons to activate your Cisco DNA Center</a:t>
            </a:r>
          </a:p>
        </p:txBody>
      </p:sp>
      <p:sp>
        <p:nvSpPr>
          <p:cNvPr id="12" name="Text Box 56" descr="© INSCALE GmbH, 26.05.2010&#10;http://www.presentationload.com/">
            <a:extLst>
              <a:ext uri="{FF2B5EF4-FFF2-40B4-BE49-F238E27FC236}">
                <a16:creationId xmlns:a16="http://schemas.microsoft.com/office/drawing/2014/main" id="{CA759E09-049E-462C-96E0-164B4EF37E7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65953" y="3189749"/>
            <a:ext cx="2431276" cy="4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7509" tIns="0" rIns="54007" bIns="34295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noProof="1">
                <a:latin typeface="+mn-lt"/>
                <a:cs typeface="Calibri" pitchFamily="34" charset="0"/>
              </a:rPr>
              <a:t>Detects malware, attacks, and other threats.</a:t>
            </a:r>
            <a:endParaRPr lang="en-GB" sz="1200" noProof="1">
              <a:latin typeface="+mn-lt"/>
              <a:cs typeface="Calibri" pitchFamily="34" charset="0"/>
            </a:endParaRPr>
          </a:p>
        </p:txBody>
      </p:sp>
      <p:sp>
        <p:nvSpPr>
          <p:cNvPr id="10" name="Text Box 56" descr="© INSCALE GmbH, 26.05.2010&#10;http://www.presentationload.com/">
            <a:extLst>
              <a:ext uri="{FF2B5EF4-FFF2-40B4-BE49-F238E27FC236}">
                <a16:creationId xmlns:a16="http://schemas.microsoft.com/office/drawing/2014/main" id="{DB3D869B-3DF9-48A0-A4CA-2E9C0BCC346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49051" y="3252806"/>
            <a:ext cx="2431276" cy="4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7509" tIns="0" rIns="54007" bIns="34295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noProof="1">
                <a:latin typeface="+mn-lt"/>
                <a:cs typeface="Calibri" pitchFamily="34" charset="0"/>
              </a:rPr>
              <a:t>Saves time in setting up network virtual services. </a:t>
            </a:r>
            <a:endParaRPr lang="en-GB" sz="1200" noProof="1">
              <a:latin typeface="+mn-lt"/>
              <a:cs typeface="Calibri" pitchFamily="34" charset="0"/>
            </a:endParaRPr>
          </a:p>
        </p:txBody>
      </p:sp>
      <p:sp>
        <p:nvSpPr>
          <p:cNvPr id="9" name="Text Box 56" descr="© INSCALE GmbH, 26.05.2010&#10;http://www.presentationload.com/">
            <a:extLst>
              <a:ext uri="{FF2B5EF4-FFF2-40B4-BE49-F238E27FC236}">
                <a16:creationId xmlns:a16="http://schemas.microsoft.com/office/drawing/2014/main" id="{D81E6BED-A80D-4154-93DA-DB1770EA0CA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55582" y="1494160"/>
            <a:ext cx="2431276" cy="95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7509" tIns="0" rIns="54007" bIns="34295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noProof="1">
                <a:latin typeface="+mn-lt"/>
                <a:cs typeface="Calibri" pitchFamily="34" charset="0"/>
              </a:rPr>
              <a:t>Speeds and simplifies deployment of new software images and patches. Pre-and post-checks help prevent issues with upgrade.</a:t>
            </a:r>
          </a:p>
        </p:txBody>
      </p:sp>
      <p:sp>
        <p:nvSpPr>
          <p:cNvPr id="11" name="Text Box 56" descr="© INSCALE GmbH, 26.05.2010&#10;http://www.presentationload.com/">
            <a:extLst>
              <a:ext uri="{FF2B5EF4-FFF2-40B4-BE49-F238E27FC236}">
                <a16:creationId xmlns:a16="http://schemas.microsoft.com/office/drawing/2014/main" id="{CFB0AC23-2229-4BD7-897B-EAB6FC437D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65953" y="1467654"/>
            <a:ext cx="2431276" cy="58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7509" tIns="0" rIns="54007" bIns="34295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noProof="1">
                <a:latin typeface="+mn-lt"/>
                <a:cs typeface="Calibri" pitchFamily="34" charset="0"/>
              </a:rPr>
              <a:t>Enables deployment of new devices in minutes, and without onsite support visits.</a:t>
            </a:r>
            <a:endParaRPr lang="en-GB" sz="1200" noProof="1"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7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FDB85390-4720-49EA-A864-D4239E2DE460}"/>
              </a:ext>
            </a:extLst>
          </p:cNvPr>
          <p:cNvGrpSpPr/>
          <p:nvPr/>
        </p:nvGrpSpPr>
        <p:grpSpPr>
          <a:xfrm>
            <a:off x="399496" y="2947194"/>
            <a:ext cx="8417933" cy="1355658"/>
            <a:chOff x="399496" y="2785269"/>
            <a:chExt cx="8417933" cy="1355658"/>
          </a:xfrm>
        </p:grpSpPr>
        <p:sp>
          <p:nvSpPr>
            <p:cNvPr id="44" name="Text Placeholder 3">
              <a:extLst>
                <a:ext uri="{FF2B5EF4-FFF2-40B4-BE49-F238E27FC236}">
                  <a16:creationId xmlns:a16="http://schemas.microsoft.com/office/drawing/2014/main" id="{7578D7F3-0917-47F7-89E0-B9E13AB822FA}"/>
                </a:ext>
              </a:extLst>
            </p:cNvPr>
            <p:cNvSpPr txBox="1">
              <a:spLocks/>
            </p:cNvSpPr>
            <p:nvPr/>
          </p:nvSpPr>
          <p:spPr>
            <a:xfrm>
              <a:off x="476954" y="3907786"/>
              <a:ext cx="8333943" cy="233141"/>
            </a:xfrm>
            <a:prstGeom prst="rect">
              <a:avLst/>
            </a:prstGeom>
          </p:spPr>
          <p:txBody>
            <a:bodyPr lIns="0" tIns="45710" rIns="0" bIns="45710">
              <a:noAutofit/>
            </a:bodyPr>
            <a:lstStyle>
              <a:lvl1pPr marL="174625" indent="-117475" algn="l" defTabSz="684213" rtl="0" eaLnBrk="1" fontAlgn="base" hangingPunct="1">
                <a:lnSpc>
                  <a:spcPct val="95000"/>
                </a:lnSpc>
                <a:spcBef>
                  <a:spcPts val="111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Arial"/>
                <a:buChar char="•"/>
                <a:defRPr lang="en-US" sz="2000" b="0" i="0" kern="1200" baseline="0">
                  <a:solidFill>
                    <a:schemeClr val="tx1"/>
                  </a:solidFill>
                  <a:latin typeface="+mn-lt"/>
                  <a:ea typeface="ＭＳ Ｐゴシック" charset="0"/>
                  <a:cs typeface="CiscoSans ExtraLight"/>
                </a:defRPr>
              </a:lvl1pPr>
              <a:lvl2pPr marL="288925" indent="-114300" algn="l" defTabSz="684213" rtl="0" eaLnBrk="1" fontAlgn="base" hangingPunct="1">
                <a:lnSpc>
                  <a:spcPct val="95000"/>
                </a:lnSpc>
                <a:spcBef>
                  <a:spcPts val="45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Arial"/>
                <a:buChar char="•"/>
                <a:defRPr lang="en-US" sz="18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CiscoSans ExtraLight"/>
                </a:defRPr>
              </a:lvl2pPr>
              <a:lvl3pPr marL="403225" indent="-114300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Arial"/>
                <a:buChar char="•"/>
                <a:defRPr lang="en-US" sz="16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CiscoSans ExtraLight"/>
                </a:defRPr>
              </a:lvl3pPr>
              <a:lvl4pPr marL="517525" indent="-114300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Arial"/>
                <a:buChar char="•"/>
                <a:defRPr lang="en-US" sz="14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CiscoSans ExtraLight"/>
                </a:defRPr>
              </a:lvl4pPr>
              <a:lvl5pPr marL="631825" indent="-114300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Arial"/>
                <a:buChar char="•"/>
                <a:defRPr lang="en-US" sz="12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CiscoSans ExtraLight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7150" indent="0">
                <a:buNone/>
              </a:pPr>
              <a:r>
                <a:rPr lang="en-US" sz="1400" dirty="0">
                  <a:solidFill>
                    <a:schemeClr val="bg1"/>
                  </a:solidFill>
                </a:rPr>
                <a:t>Daniele De Francesco, Network and Security Engineer, Lutech Group</a:t>
              </a:r>
            </a:p>
          </p:txBody>
        </p:sp>
        <p:sp>
          <p:nvSpPr>
            <p:cNvPr id="45" name="Title 2">
              <a:extLst>
                <a:ext uri="{FF2B5EF4-FFF2-40B4-BE49-F238E27FC236}">
                  <a16:creationId xmlns:a16="http://schemas.microsoft.com/office/drawing/2014/main" id="{8D20D193-C77D-4E0A-93EE-F879B00E9D3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9496" y="2785269"/>
              <a:ext cx="8417933" cy="1035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ctr" anchorCtr="0" compatLnSpc="1">
              <a:prstTxWarp prst="textNoShape">
                <a:avLst/>
              </a:prstTxWarp>
            </a:bodyPr>
            <a:lstStyle>
              <a:lvl1pPr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lang="en-US" sz="2800" b="0" i="0" u="none" kern="1200">
                  <a:solidFill>
                    <a:schemeClr val="tx2"/>
                  </a:solidFill>
                  <a:latin typeface="+mj-lt"/>
                  <a:ea typeface="CiscoSansTT Thin" charset="0"/>
                  <a:cs typeface="CiscoSansTT Thin" charset="0"/>
                </a:defRPr>
              </a:lvl1pPr>
              <a:lvl2pPr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2pPr>
              <a:lvl3pPr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3pPr>
              <a:lvl4pPr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4pPr>
              <a:lvl5pPr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5pPr>
              <a:lvl6pPr marL="457200"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6pPr>
              <a:lvl7pPr marL="914400"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7pPr>
              <a:lvl8pPr marL="1371600"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8pPr>
              <a:lvl9pPr marL="1828800" algn="l" defTabSz="684213" rtl="0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676767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3200" i="1" dirty="0">
                  <a:solidFill>
                    <a:schemeClr val="accent1"/>
                  </a:solidFill>
                </a:rPr>
                <a:t>“I’ve been impressed with Cisco DNA Center. It’s reliable, easy to use, and has truly simplified our work.”</a:t>
              </a:r>
            </a:p>
          </p:txBody>
        </p:sp>
      </p:grpSp>
      <p:sp>
        <p:nvSpPr>
          <p:cNvPr id="54" name="Shape 769">
            <a:extLst>
              <a:ext uri="{FF2B5EF4-FFF2-40B4-BE49-F238E27FC236}">
                <a16:creationId xmlns:a16="http://schemas.microsoft.com/office/drawing/2014/main" id="{6FE7495C-9C96-481E-8DE3-D6CED1051E48}"/>
              </a:ext>
            </a:extLst>
          </p:cNvPr>
          <p:cNvSpPr/>
          <p:nvPr/>
        </p:nvSpPr>
        <p:spPr>
          <a:xfrm>
            <a:off x="0" y="-9478"/>
            <a:ext cx="9144000" cy="244787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0" sy="0" rotWithShape="0">
              <a:scrgbClr r="0" g="0" b="0"/>
            </a:outerShdw>
          </a:effectLst>
          <a:extLst>
            <a:ext uri="{E45631CC-5BF2-4c18-A39C-3461C7D3F71A}">
              <a14:hiddenSp3d xmlns:a14="http://schemas.microsoft.com/office/drawing/2010/main" xmlns=""/>
            </a:ext>
          </a:extLst>
        </p:spPr>
        <p:txBody>
          <a:bodyPr wrap="square" lIns="17136" tIns="34290" rIns="17136" bIns="34290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700" dirty="0">
              <a:latin typeface="+mj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8F6A4B9-BBCF-424B-98A7-228D2672EE2C}"/>
              </a:ext>
            </a:extLst>
          </p:cNvPr>
          <p:cNvGrpSpPr/>
          <p:nvPr/>
        </p:nvGrpSpPr>
        <p:grpSpPr>
          <a:xfrm>
            <a:off x="1823140" y="581692"/>
            <a:ext cx="5603095" cy="1291823"/>
            <a:chOff x="797705" y="349761"/>
            <a:chExt cx="5603095" cy="1291823"/>
          </a:xfrm>
        </p:grpSpPr>
        <p:sp>
          <p:nvSpPr>
            <p:cNvPr id="58" name="Shape 773">
              <a:extLst>
                <a:ext uri="{FF2B5EF4-FFF2-40B4-BE49-F238E27FC236}">
                  <a16:creationId xmlns:a16="http://schemas.microsoft.com/office/drawing/2014/main" id="{772C86C9-E2BA-4DC2-A347-902B50E57AD7}"/>
                </a:ext>
              </a:extLst>
            </p:cNvPr>
            <p:cNvSpPr/>
            <p:nvPr/>
          </p:nvSpPr>
          <p:spPr>
            <a:xfrm>
              <a:off x="2265248" y="1061010"/>
              <a:ext cx="4135552" cy="469151"/>
            </a:xfrm>
            <a:prstGeom prst="rect">
              <a:avLst/>
            </a:prstGeom>
            <a:ln w="12700">
              <a:miter lim="400000"/>
            </a:ln>
            <a:effectLst>
              <a:outerShdw sx="0" sy="0" rotWithShape="0">
                <a:scrgbClr r="0" g="0" b="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  <a:ext uri="{E45631CC-5BF2-4c18-A39C-3461C7D3F71A}">
                <a14:hiddenSp3d xmlns:a14="http://schemas.microsoft.com/office/drawing/2010/main" xmlns=""/>
              </a:ext>
            </a:extLst>
          </p:spPr>
          <p:txBody>
            <a:bodyPr wrap="square" lIns="34265" tIns="34265" rIns="34265" bIns="34265">
              <a:noAutofit/>
            </a:bodyPr>
            <a:lstStyle>
              <a:lvl1pPr>
                <a:lnSpc>
                  <a:spcPct val="140000"/>
                </a:lnSpc>
                <a:spcBef>
                  <a:spcPts val="20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>
                <a:lnSpc>
                  <a:spcPct val="100000"/>
                </a:lnSpc>
                <a:spcBef>
                  <a:spcPct val="0"/>
                </a:spcBef>
                <a:defRPr sz="4800">
                  <a:solidFill>
                    <a:srgbClr val="737572"/>
                  </a:solidFill>
                </a:defRPr>
              </a:pPr>
              <a:r>
                <a:rPr lang="en-AU" sz="1400" dirty="0">
                  <a:solidFill>
                    <a:schemeClr val="bg2"/>
                  </a:solidFill>
                  <a:latin typeface="+mj-lt"/>
                </a:rPr>
                <a:t>Run your network with maximum performance, reliability, security, and open interfaces.</a:t>
              </a:r>
              <a:endParaRPr sz="140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59" name="Shape 774">
              <a:extLst>
                <a:ext uri="{FF2B5EF4-FFF2-40B4-BE49-F238E27FC236}">
                  <a16:creationId xmlns:a16="http://schemas.microsoft.com/office/drawing/2014/main" id="{6A712D12-F020-4E40-A79B-5AA315481A3D}"/>
                </a:ext>
              </a:extLst>
            </p:cNvPr>
            <p:cNvSpPr/>
            <p:nvPr/>
          </p:nvSpPr>
          <p:spPr>
            <a:xfrm>
              <a:off x="2265247" y="553117"/>
              <a:ext cx="3750214" cy="380777"/>
            </a:xfrm>
            <a:prstGeom prst="rect">
              <a:avLst/>
            </a:prstGeom>
            <a:ln w="12700">
              <a:miter lim="400000"/>
            </a:ln>
            <a:effectLst>
              <a:outerShdw sx="0" sy="0" rotWithShape="0">
                <a:scrgbClr r="0" g="0" b="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  <a:ext uri="{E45631CC-5BF2-4c18-A39C-3461C7D3F71A}">
                <a14:hiddenSp3d xmlns:a14="http://schemas.microsoft.com/office/drawing/2010/main" xmlns=""/>
              </a:ext>
            </a:extLst>
          </p:spPr>
          <p:txBody>
            <a:bodyPr wrap="square" lIns="17136" tIns="34290" rIns="17136" bIns="34290">
              <a:noAutofit/>
            </a:bodyPr>
            <a:lstStyle>
              <a:lvl1pPr>
                <a:defRPr sz="5400">
                  <a:solidFill>
                    <a:srgbClr val="FFFFFF"/>
                  </a:solidFill>
                </a:defRPr>
              </a:lvl1pPr>
            </a:lstStyle>
            <a:p>
              <a:pPr>
                <a:defRPr sz="3600">
                  <a:solidFill>
                    <a:srgbClr val="737572"/>
                  </a:solidFill>
                </a:defRPr>
              </a:pPr>
              <a:r>
                <a:rPr lang="en-AU" sz="3200" dirty="0">
                  <a:solidFill>
                    <a:schemeClr val="bg2"/>
                  </a:solidFill>
                  <a:latin typeface="+mj-lt"/>
                </a:rPr>
                <a:t>Cisco DNA Center</a:t>
              </a:r>
              <a:endParaRPr sz="3200" dirty="0">
                <a:solidFill>
                  <a:schemeClr val="bg2"/>
                </a:solidFill>
                <a:latin typeface="+mj-lt"/>
              </a:endParaRP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DF141EF5-6612-4B46-9F7C-B0FEC3AEA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705" y="349761"/>
              <a:ext cx="1289304" cy="1291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682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7D0743C-D87B-473B-974F-9BF7BD9B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63" y="1138614"/>
            <a:ext cx="4048416" cy="22653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activate your Cisco DNA Center license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solidFill>
                  <a:schemeClr val="tx1"/>
                </a:solidFill>
              </a:rPr>
              <a:t>Attend an Ask the Expert session or schedule an Accelerator consultation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u="sng" dirty="0">
                <a:solidFill>
                  <a:srgbClr val="1FAED4"/>
                </a:solidFill>
                <a:hlinkClick r:id="rId2"/>
              </a:rPr>
              <a:t>http://go.tklgo.cisco.com/acc-atx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F75CD37-EB21-44E5-B73C-17169B6217CB}"/>
              </a:ext>
            </a:extLst>
          </p:cNvPr>
          <p:cNvGrpSpPr>
            <a:grpSpLocks noChangeAspect="1"/>
          </p:cNvGrpSpPr>
          <p:nvPr/>
        </p:nvGrpSpPr>
        <p:grpSpPr>
          <a:xfrm>
            <a:off x="4774067" y="741363"/>
            <a:ext cx="3817938" cy="3660775"/>
            <a:chOff x="4643438" y="741363"/>
            <a:chExt cx="3817938" cy="3660775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F5363D74-3499-46E2-80C5-09335B789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3438" y="741363"/>
              <a:ext cx="1909763" cy="2374900"/>
            </a:xfrm>
            <a:custGeom>
              <a:avLst/>
              <a:gdLst>
                <a:gd name="T0" fmla="*/ 562 w 844"/>
                <a:gd name="T1" fmla="*/ 0 h 1050"/>
                <a:gd name="T2" fmla="*/ 0 w 844"/>
                <a:gd name="T3" fmla="*/ 562 h 1050"/>
                <a:gd name="T4" fmla="*/ 282 w 844"/>
                <a:gd name="T5" fmla="*/ 1050 h 1050"/>
                <a:gd name="T6" fmla="*/ 564 w 844"/>
                <a:gd name="T7" fmla="*/ 569 h 1050"/>
                <a:gd name="T8" fmla="*/ 564 w 844"/>
                <a:gd name="T9" fmla="*/ 562 h 1050"/>
                <a:gd name="T10" fmla="*/ 844 w 844"/>
                <a:gd name="T11" fmla="*/ 76 h 1050"/>
                <a:gd name="T12" fmla="*/ 562 w 844"/>
                <a:gd name="T13" fmla="*/ 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4" h="1050">
                  <a:moveTo>
                    <a:pt x="562" y="0"/>
                  </a:moveTo>
                  <a:cubicBezTo>
                    <a:pt x="252" y="0"/>
                    <a:pt x="0" y="252"/>
                    <a:pt x="0" y="562"/>
                  </a:cubicBezTo>
                  <a:cubicBezTo>
                    <a:pt x="0" y="771"/>
                    <a:pt x="113" y="953"/>
                    <a:pt x="282" y="1050"/>
                  </a:cubicBezTo>
                  <a:cubicBezTo>
                    <a:pt x="285" y="844"/>
                    <a:pt x="397" y="665"/>
                    <a:pt x="564" y="569"/>
                  </a:cubicBezTo>
                  <a:cubicBezTo>
                    <a:pt x="564" y="567"/>
                    <a:pt x="564" y="565"/>
                    <a:pt x="564" y="562"/>
                  </a:cubicBezTo>
                  <a:cubicBezTo>
                    <a:pt x="564" y="355"/>
                    <a:pt x="677" y="173"/>
                    <a:pt x="844" y="76"/>
                  </a:cubicBezTo>
                  <a:cubicBezTo>
                    <a:pt x="761" y="28"/>
                    <a:pt x="665" y="0"/>
                    <a:pt x="562" y="0"/>
                  </a:cubicBezTo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8DC912B2-5F16-43A3-B4A5-F94BBBE12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201" y="741363"/>
              <a:ext cx="1908175" cy="2374900"/>
            </a:xfrm>
            <a:custGeom>
              <a:avLst/>
              <a:gdLst>
                <a:gd name="T0" fmla="*/ 282 w 844"/>
                <a:gd name="T1" fmla="*/ 0 h 1050"/>
                <a:gd name="T2" fmla="*/ 0 w 844"/>
                <a:gd name="T3" fmla="*/ 76 h 1050"/>
                <a:gd name="T4" fmla="*/ 280 w 844"/>
                <a:gd name="T5" fmla="*/ 562 h 1050"/>
                <a:gd name="T6" fmla="*/ 280 w 844"/>
                <a:gd name="T7" fmla="*/ 569 h 1050"/>
                <a:gd name="T8" fmla="*/ 562 w 844"/>
                <a:gd name="T9" fmla="*/ 1050 h 1050"/>
                <a:gd name="T10" fmla="*/ 844 w 844"/>
                <a:gd name="T11" fmla="*/ 562 h 1050"/>
                <a:gd name="T12" fmla="*/ 282 w 844"/>
                <a:gd name="T13" fmla="*/ 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4" h="1050">
                  <a:moveTo>
                    <a:pt x="282" y="0"/>
                  </a:moveTo>
                  <a:cubicBezTo>
                    <a:pt x="179" y="0"/>
                    <a:pt x="83" y="28"/>
                    <a:pt x="0" y="76"/>
                  </a:cubicBezTo>
                  <a:cubicBezTo>
                    <a:pt x="168" y="173"/>
                    <a:pt x="280" y="355"/>
                    <a:pt x="280" y="562"/>
                  </a:cubicBezTo>
                  <a:cubicBezTo>
                    <a:pt x="280" y="565"/>
                    <a:pt x="280" y="567"/>
                    <a:pt x="280" y="569"/>
                  </a:cubicBezTo>
                  <a:cubicBezTo>
                    <a:pt x="447" y="665"/>
                    <a:pt x="560" y="844"/>
                    <a:pt x="562" y="1050"/>
                  </a:cubicBezTo>
                  <a:cubicBezTo>
                    <a:pt x="731" y="953"/>
                    <a:pt x="844" y="771"/>
                    <a:pt x="844" y="562"/>
                  </a:cubicBezTo>
                  <a:cubicBezTo>
                    <a:pt x="844" y="252"/>
                    <a:pt x="592" y="0"/>
                    <a:pt x="282" y="0"/>
                  </a:cubicBezTo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FFEF81F-4816-4B34-B68D-838B0159C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912813"/>
              <a:ext cx="1265238" cy="1114425"/>
            </a:xfrm>
            <a:custGeom>
              <a:avLst/>
              <a:gdLst>
                <a:gd name="T0" fmla="*/ 280 w 560"/>
                <a:gd name="T1" fmla="*/ 0 h 493"/>
                <a:gd name="T2" fmla="*/ 0 w 560"/>
                <a:gd name="T3" fmla="*/ 486 h 493"/>
                <a:gd name="T4" fmla="*/ 0 w 560"/>
                <a:gd name="T5" fmla="*/ 493 h 493"/>
                <a:gd name="T6" fmla="*/ 280 w 560"/>
                <a:gd name="T7" fmla="*/ 419 h 493"/>
                <a:gd name="T8" fmla="*/ 560 w 560"/>
                <a:gd name="T9" fmla="*/ 493 h 493"/>
                <a:gd name="T10" fmla="*/ 560 w 560"/>
                <a:gd name="T11" fmla="*/ 486 h 493"/>
                <a:gd name="T12" fmla="*/ 280 w 560"/>
                <a:gd name="T13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0" h="493">
                  <a:moveTo>
                    <a:pt x="280" y="0"/>
                  </a:moveTo>
                  <a:cubicBezTo>
                    <a:pt x="113" y="97"/>
                    <a:pt x="0" y="279"/>
                    <a:pt x="0" y="486"/>
                  </a:cubicBezTo>
                  <a:cubicBezTo>
                    <a:pt x="0" y="489"/>
                    <a:pt x="0" y="491"/>
                    <a:pt x="0" y="493"/>
                  </a:cubicBezTo>
                  <a:cubicBezTo>
                    <a:pt x="82" y="446"/>
                    <a:pt x="178" y="419"/>
                    <a:pt x="280" y="419"/>
                  </a:cubicBezTo>
                  <a:cubicBezTo>
                    <a:pt x="382" y="419"/>
                    <a:pt x="478" y="446"/>
                    <a:pt x="560" y="493"/>
                  </a:cubicBezTo>
                  <a:cubicBezTo>
                    <a:pt x="560" y="491"/>
                    <a:pt x="560" y="489"/>
                    <a:pt x="560" y="486"/>
                  </a:cubicBezTo>
                  <a:cubicBezTo>
                    <a:pt x="560" y="279"/>
                    <a:pt x="448" y="97"/>
                    <a:pt x="280" y="0"/>
                  </a:cubicBezTo>
                </a:path>
              </a:pathLst>
            </a:custGeom>
            <a:solidFill>
              <a:srgbClr val="017E18"/>
            </a:solidFill>
            <a:ln>
              <a:solidFill>
                <a:srgbClr val="017E1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D0AE5607-F484-44FE-8F26-C042E1849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613" y="3113088"/>
              <a:ext cx="2541588" cy="1289050"/>
            </a:xfrm>
            <a:custGeom>
              <a:avLst/>
              <a:gdLst>
                <a:gd name="T0" fmla="*/ 562 w 1124"/>
                <a:gd name="T1" fmla="*/ 0 h 570"/>
                <a:gd name="T2" fmla="*/ 280 w 1124"/>
                <a:gd name="T3" fmla="*/ 75 h 570"/>
                <a:gd name="T4" fmla="*/ 0 w 1124"/>
                <a:gd name="T5" fmla="*/ 1 h 570"/>
                <a:gd name="T6" fmla="*/ 0 w 1124"/>
                <a:gd name="T7" fmla="*/ 8 h 570"/>
                <a:gd name="T8" fmla="*/ 562 w 1124"/>
                <a:gd name="T9" fmla="*/ 570 h 570"/>
                <a:gd name="T10" fmla="*/ 1124 w 1124"/>
                <a:gd name="T11" fmla="*/ 8 h 570"/>
                <a:gd name="T12" fmla="*/ 1124 w 1124"/>
                <a:gd name="T13" fmla="*/ 1 h 570"/>
                <a:gd name="T14" fmla="*/ 844 w 1124"/>
                <a:gd name="T15" fmla="*/ 75 h 570"/>
                <a:gd name="T16" fmla="*/ 562 w 1124"/>
                <a:gd name="T1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4" h="570">
                  <a:moveTo>
                    <a:pt x="562" y="0"/>
                  </a:moveTo>
                  <a:cubicBezTo>
                    <a:pt x="479" y="48"/>
                    <a:pt x="383" y="75"/>
                    <a:pt x="280" y="75"/>
                  </a:cubicBezTo>
                  <a:cubicBezTo>
                    <a:pt x="178" y="75"/>
                    <a:pt x="82" y="48"/>
                    <a:pt x="0" y="1"/>
                  </a:cubicBezTo>
                  <a:cubicBezTo>
                    <a:pt x="0" y="3"/>
                    <a:pt x="0" y="6"/>
                    <a:pt x="0" y="8"/>
                  </a:cubicBezTo>
                  <a:cubicBezTo>
                    <a:pt x="0" y="318"/>
                    <a:pt x="252" y="570"/>
                    <a:pt x="562" y="570"/>
                  </a:cubicBezTo>
                  <a:cubicBezTo>
                    <a:pt x="872" y="570"/>
                    <a:pt x="1124" y="318"/>
                    <a:pt x="1124" y="8"/>
                  </a:cubicBezTo>
                  <a:cubicBezTo>
                    <a:pt x="1124" y="6"/>
                    <a:pt x="1124" y="3"/>
                    <a:pt x="1124" y="1"/>
                  </a:cubicBezTo>
                  <a:cubicBezTo>
                    <a:pt x="1042" y="48"/>
                    <a:pt x="946" y="75"/>
                    <a:pt x="844" y="75"/>
                  </a:cubicBezTo>
                  <a:cubicBezTo>
                    <a:pt x="741" y="75"/>
                    <a:pt x="645" y="48"/>
                    <a:pt x="562" y="0"/>
                  </a:cubicBezTo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6A4C6BE7-001B-47AE-84B5-B108BD6DE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613" y="2027238"/>
              <a:ext cx="1271588" cy="1255713"/>
            </a:xfrm>
            <a:custGeom>
              <a:avLst/>
              <a:gdLst>
                <a:gd name="T0" fmla="*/ 282 w 562"/>
                <a:gd name="T1" fmla="*/ 0 h 555"/>
                <a:gd name="T2" fmla="*/ 0 w 562"/>
                <a:gd name="T3" fmla="*/ 481 h 555"/>
                <a:gd name="T4" fmla="*/ 280 w 562"/>
                <a:gd name="T5" fmla="*/ 555 h 555"/>
                <a:gd name="T6" fmla="*/ 562 w 562"/>
                <a:gd name="T7" fmla="*/ 480 h 555"/>
                <a:gd name="T8" fmla="*/ 282 w 562"/>
                <a:gd name="T9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2" h="555">
                  <a:moveTo>
                    <a:pt x="282" y="0"/>
                  </a:moveTo>
                  <a:cubicBezTo>
                    <a:pt x="115" y="96"/>
                    <a:pt x="3" y="275"/>
                    <a:pt x="0" y="481"/>
                  </a:cubicBezTo>
                  <a:cubicBezTo>
                    <a:pt x="82" y="528"/>
                    <a:pt x="178" y="555"/>
                    <a:pt x="280" y="555"/>
                  </a:cubicBezTo>
                  <a:cubicBezTo>
                    <a:pt x="383" y="555"/>
                    <a:pt x="479" y="528"/>
                    <a:pt x="562" y="480"/>
                  </a:cubicBezTo>
                  <a:cubicBezTo>
                    <a:pt x="396" y="383"/>
                    <a:pt x="284" y="205"/>
                    <a:pt x="282" y="0"/>
                  </a:cubicBezTo>
                </a:path>
              </a:pathLst>
            </a:custGeom>
            <a:solidFill>
              <a:srgbClr val="008D44"/>
            </a:solidFill>
            <a:ln>
              <a:solidFill>
                <a:srgbClr val="008D4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FEC3B9E2-535C-4F66-A13E-753F1D36C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201" y="2027238"/>
              <a:ext cx="1270000" cy="1255713"/>
            </a:xfrm>
            <a:custGeom>
              <a:avLst/>
              <a:gdLst>
                <a:gd name="T0" fmla="*/ 280 w 562"/>
                <a:gd name="T1" fmla="*/ 0 h 555"/>
                <a:gd name="T2" fmla="*/ 0 w 562"/>
                <a:gd name="T3" fmla="*/ 480 h 555"/>
                <a:gd name="T4" fmla="*/ 282 w 562"/>
                <a:gd name="T5" fmla="*/ 555 h 555"/>
                <a:gd name="T6" fmla="*/ 562 w 562"/>
                <a:gd name="T7" fmla="*/ 481 h 555"/>
                <a:gd name="T8" fmla="*/ 280 w 562"/>
                <a:gd name="T9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2" h="555">
                  <a:moveTo>
                    <a:pt x="280" y="0"/>
                  </a:moveTo>
                  <a:cubicBezTo>
                    <a:pt x="278" y="205"/>
                    <a:pt x="166" y="383"/>
                    <a:pt x="0" y="480"/>
                  </a:cubicBezTo>
                  <a:cubicBezTo>
                    <a:pt x="83" y="528"/>
                    <a:pt x="179" y="555"/>
                    <a:pt x="282" y="555"/>
                  </a:cubicBezTo>
                  <a:cubicBezTo>
                    <a:pt x="384" y="555"/>
                    <a:pt x="480" y="528"/>
                    <a:pt x="562" y="481"/>
                  </a:cubicBezTo>
                  <a:cubicBezTo>
                    <a:pt x="560" y="275"/>
                    <a:pt x="447" y="96"/>
                    <a:pt x="280" y="0"/>
                  </a:cubicBezTo>
                </a:path>
              </a:pathLst>
            </a:custGeom>
            <a:solidFill>
              <a:srgbClr val="6D8008"/>
            </a:solidFill>
            <a:ln>
              <a:solidFill>
                <a:srgbClr val="6D800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2614DB8B-3244-4F60-9056-6E47D0D91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1860551"/>
              <a:ext cx="1265238" cy="1252538"/>
            </a:xfrm>
            <a:custGeom>
              <a:avLst/>
              <a:gdLst>
                <a:gd name="T0" fmla="*/ 280 w 560"/>
                <a:gd name="T1" fmla="*/ 0 h 554"/>
                <a:gd name="T2" fmla="*/ 0 w 560"/>
                <a:gd name="T3" fmla="*/ 74 h 554"/>
                <a:gd name="T4" fmla="*/ 280 w 560"/>
                <a:gd name="T5" fmla="*/ 554 h 554"/>
                <a:gd name="T6" fmla="*/ 560 w 560"/>
                <a:gd name="T7" fmla="*/ 74 h 554"/>
                <a:gd name="T8" fmla="*/ 280 w 560"/>
                <a:gd name="T9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554">
                  <a:moveTo>
                    <a:pt x="280" y="0"/>
                  </a:moveTo>
                  <a:cubicBezTo>
                    <a:pt x="178" y="0"/>
                    <a:pt x="82" y="27"/>
                    <a:pt x="0" y="74"/>
                  </a:cubicBezTo>
                  <a:cubicBezTo>
                    <a:pt x="2" y="279"/>
                    <a:pt x="114" y="457"/>
                    <a:pt x="280" y="554"/>
                  </a:cubicBezTo>
                  <a:cubicBezTo>
                    <a:pt x="446" y="457"/>
                    <a:pt x="558" y="279"/>
                    <a:pt x="560" y="74"/>
                  </a:cubicBezTo>
                  <a:cubicBezTo>
                    <a:pt x="478" y="27"/>
                    <a:pt x="382" y="0"/>
                    <a:pt x="280" y="0"/>
                  </a:cubicBezTo>
                </a:path>
              </a:pathLst>
            </a:custGeom>
            <a:solidFill>
              <a:srgbClr val="005E07"/>
            </a:solidFill>
            <a:ln>
              <a:solidFill>
                <a:srgbClr val="005E07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018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26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69">
            <a:extLst>
              <a:ext uri="{FF2B5EF4-FFF2-40B4-BE49-F238E27FC236}">
                <a16:creationId xmlns:a16="http://schemas.microsoft.com/office/drawing/2014/main" id="{3527ACAD-21A5-444A-ABF7-C2115F327ECD}"/>
              </a:ext>
            </a:extLst>
          </p:cNvPr>
          <p:cNvSpPr/>
          <p:nvPr/>
        </p:nvSpPr>
        <p:spPr>
          <a:xfrm>
            <a:off x="0" y="-9478"/>
            <a:ext cx="9144000" cy="328825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0" sy="0" rotWithShape="0">
              <a:scrgbClr r="0" g="0" b="0"/>
            </a:outerShdw>
          </a:effectLst>
          <a:extLst>
            <a:ext uri="{E45631CC-5BF2-4c18-A39C-3461C7D3F71A}">
              <a14:hiddenSp3d xmlns:a14="http://schemas.microsoft.com/office/drawing/2010/main" xmlns=""/>
            </a:ext>
          </a:extLst>
        </p:spPr>
        <p:txBody>
          <a:bodyPr wrap="square" lIns="17136" tIns="34290" rIns="17136" bIns="34290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700" dirty="0">
              <a:latin typeface="+mj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F63661-26C3-4DEF-A4CC-20FA4B30E75A}"/>
              </a:ext>
            </a:extLst>
          </p:cNvPr>
          <p:cNvGrpSpPr/>
          <p:nvPr/>
        </p:nvGrpSpPr>
        <p:grpSpPr>
          <a:xfrm>
            <a:off x="2025606" y="1002739"/>
            <a:ext cx="5217756" cy="1291823"/>
            <a:chOff x="2136633" y="976615"/>
            <a:chExt cx="5217756" cy="129182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ADB7DAB-5963-4F83-8587-A742A2B70082}"/>
                </a:ext>
              </a:extLst>
            </p:cNvPr>
            <p:cNvGrpSpPr/>
            <p:nvPr/>
          </p:nvGrpSpPr>
          <p:grpSpPr>
            <a:xfrm>
              <a:off x="3604175" y="1179971"/>
              <a:ext cx="3750214" cy="977044"/>
              <a:chOff x="3604175" y="1225691"/>
              <a:chExt cx="3750214" cy="977044"/>
            </a:xfrm>
          </p:grpSpPr>
          <p:sp>
            <p:nvSpPr>
              <p:cNvPr id="10" name="Shape 773">
                <a:extLst>
                  <a:ext uri="{FF2B5EF4-FFF2-40B4-BE49-F238E27FC236}">
                    <a16:creationId xmlns:a16="http://schemas.microsoft.com/office/drawing/2014/main" id="{EE1384EA-2810-48B3-9804-C399F0F8D5A6}"/>
                  </a:ext>
                </a:extLst>
              </p:cNvPr>
              <p:cNvSpPr/>
              <p:nvPr/>
            </p:nvSpPr>
            <p:spPr>
              <a:xfrm>
                <a:off x="3604176" y="1733584"/>
                <a:ext cx="3379989" cy="469151"/>
              </a:xfrm>
              <a:prstGeom prst="rect">
                <a:avLst/>
              </a:prstGeom>
              <a:ln w="12700">
                <a:miter lim="400000"/>
              </a:ln>
              <a:effectLst>
                <a:outerShdw sx="0" sy="0" rotWithShape="0">
                  <a:scrgbClr r="0" g="0" b="0"/>
                </a:outerShdw>
              </a:effectLst>
              <a:extLst>
                <a:ext uri="{C572A759-6A51-4108-AA02-DFA0A04FC94B}">
                  <ma14:wrappingTextBoxFlag xmlns:ma14="http://schemas.microsoft.com/office/mac/drawingml/2011/main" xmlns="" val="1"/>
                </a:ext>
                <a:ext uri="{E45631CC-5BF2-4c18-A39C-3461C7D3F71A}">
                  <a14:hiddenSp3d xmlns:a14="http://schemas.microsoft.com/office/drawing/2010/main" xmlns=""/>
                </a:ext>
              </a:extLst>
            </p:spPr>
            <p:txBody>
              <a:bodyPr wrap="square" lIns="34265" tIns="34265" rIns="34265" bIns="34265">
                <a:noAutofit/>
              </a:bodyPr>
              <a:lstStyle>
                <a:lvl1pPr>
                  <a:lnSpc>
                    <a:spcPct val="140000"/>
                  </a:lnSpc>
                  <a:spcBef>
                    <a:spcPts val="2000"/>
                  </a:spcBef>
                  <a:defRPr sz="3200">
                    <a:solidFill>
                      <a:srgbClr val="FFFFFF"/>
                    </a:solidFill>
                  </a:defRPr>
                </a:lvl1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defRPr sz="4800">
                    <a:solidFill>
                      <a:srgbClr val="737572"/>
                    </a:solidFill>
                  </a:defRPr>
                </a:pPr>
                <a:r>
                  <a:rPr lang="en-AU" sz="1400" dirty="0">
                    <a:solidFill>
                      <a:schemeClr val="bg2"/>
                    </a:solidFill>
                    <a:latin typeface="+mj-lt"/>
                  </a:rPr>
                  <a:t>The best tool for network management and control is already in your possession.</a:t>
                </a:r>
                <a:endParaRPr sz="1400" dirty="0">
                  <a:solidFill>
                    <a:schemeClr val="bg2"/>
                  </a:solidFill>
                  <a:latin typeface="+mj-lt"/>
                </a:endParaRPr>
              </a:p>
            </p:txBody>
          </p:sp>
          <p:sp>
            <p:nvSpPr>
              <p:cNvPr id="11" name="Shape 774">
                <a:extLst>
                  <a:ext uri="{FF2B5EF4-FFF2-40B4-BE49-F238E27FC236}">
                    <a16:creationId xmlns:a16="http://schemas.microsoft.com/office/drawing/2014/main" id="{ECF5C0A7-72CA-4B1B-B977-D95006129477}"/>
                  </a:ext>
                </a:extLst>
              </p:cNvPr>
              <p:cNvSpPr/>
              <p:nvPr/>
            </p:nvSpPr>
            <p:spPr>
              <a:xfrm>
                <a:off x="3604175" y="1225691"/>
                <a:ext cx="3750214" cy="380777"/>
              </a:xfrm>
              <a:prstGeom prst="rect">
                <a:avLst/>
              </a:prstGeom>
              <a:ln w="12700">
                <a:miter lim="400000"/>
              </a:ln>
              <a:effectLst>
                <a:outerShdw sx="0" sy="0" rotWithShape="0">
                  <a:scrgbClr r="0" g="0" b="0"/>
                </a:outerShdw>
              </a:effectLst>
              <a:extLst>
                <a:ext uri="{C572A759-6A51-4108-AA02-DFA0A04FC94B}">
                  <ma14:wrappingTextBoxFlag xmlns:ma14="http://schemas.microsoft.com/office/mac/drawingml/2011/main" xmlns="" val="1"/>
                </a:ext>
                <a:ext uri="{E45631CC-5BF2-4c18-A39C-3461C7D3F71A}">
                  <a14:hiddenSp3d xmlns:a14="http://schemas.microsoft.com/office/drawing/2010/main" xmlns=""/>
                </a:ext>
              </a:extLst>
            </p:spPr>
            <p:txBody>
              <a:bodyPr wrap="square" lIns="17136" tIns="34290" rIns="17136" bIns="34290">
                <a:noAutofit/>
              </a:bodyPr>
              <a:lstStyle>
                <a:lvl1pPr>
                  <a:defRPr sz="5400">
                    <a:solidFill>
                      <a:srgbClr val="FFFFFF"/>
                    </a:solidFill>
                  </a:defRPr>
                </a:lvl1pPr>
              </a:lstStyle>
              <a:p>
                <a:pPr>
                  <a:defRPr sz="3600">
                    <a:solidFill>
                      <a:srgbClr val="737572"/>
                    </a:solidFill>
                  </a:defRPr>
                </a:pPr>
                <a:r>
                  <a:rPr lang="en-AU" sz="3200" dirty="0">
                    <a:solidFill>
                      <a:schemeClr val="bg2"/>
                    </a:solidFill>
                    <a:latin typeface="+mj-lt"/>
                  </a:rPr>
                  <a:t>Cisco DNA Center</a:t>
                </a:r>
                <a:endParaRPr sz="3200" dirty="0">
                  <a:solidFill>
                    <a:schemeClr val="bg2"/>
                  </a:solidFill>
                  <a:latin typeface="+mj-lt"/>
                </a:endParaRP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1ED3651-B8AC-488E-9874-3D3E620B3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6633" y="976615"/>
              <a:ext cx="1289304" cy="1291823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AED4DB4-A93F-4102-A85B-AB73324C2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67" y="3670530"/>
            <a:ext cx="749078" cy="749078"/>
          </a:xfrm>
          <a:prstGeom prst="rect">
            <a:avLst/>
          </a:prstGeom>
        </p:spPr>
      </p:pic>
      <p:sp>
        <p:nvSpPr>
          <p:cNvPr id="13" name="Shape 776">
            <a:extLst>
              <a:ext uri="{FF2B5EF4-FFF2-40B4-BE49-F238E27FC236}">
                <a16:creationId xmlns:a16="http://schemas.microsoft.com/office/drawing/2014/main" id="{58344573-7373-4402-B3CB-3DD970F410A3}"/>
              </a:ext>
            </a:extLst>
          </p:cNvPr>
          <p:cNvSpPr/>
          <p:nvPr/>
        </p:nvSpPr>
        <p:spPr>
          <a:xfrm>
            <a:off x="1249190" y="3647945"/>
            <a:ext cx="1345970" cy="457207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sx="0" sy="0" rotWithShape="0">
              <a:scrgbClr r="0" g="0" b="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  <a:ext uri="{E45631CC-5BF2-4c18-A39C-3461C7D3F71A}">
              <a14:hiddenSp3d xmlns:a14="http://schemas.microsoft.com/office/drawing/2010/main" xmlns=""/>
            </a:ext>
          </a:extLst>
        </p:spPr>
        <p:txBody>
          <a:bodyPr wrap="square" lIns="0" tIns="0" rIns="0" bIns="0" numCol="1" anchor="t">
            <a:noAutofit/>
          </a:bodyPr>
          <a:lstStyle>
            <a:lvl1pPr defTabSz="685800">
              <a:lnSpc>
                <a:spcPct val="125000"/>
              </a:lnSpc>
              <a:defRPr sz="3200"/>
            </a:lvl1pPr>
          </a:lstStyle>
          <a:p>
            <a:pPr>
              <a:lnSpc>
                <a:spcPct val="100000"/>
              </a:lnSpc>
              <a:defRPr sz="2100"/>
            </a:pPr>
            <a:r>
              <a:rPr lang="en-AU" sz="1400" dirty="0">
                <a:solidFill>
                  <a:srgbClr val="000000"/>
                </a:solidFill>
                <a:latin typeface="+mj-lt"/>
              </a:rPr>
              <a:t>A management platform for all of your network.</a:t>
            </a:r>
            <a:endParaRPr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4" name="Shape 776">
            <a:extLst>
              <a:ext uri="{FF2B5EF4-FFF2-40B4-BE49-F238E27FC236}">
                <a16:creationId xmlns:a16="http://schemas.microsoft.com/office/drawing/2014/main" id="{1F568ED1-0C50-4C73-9FA5-38B1CCCA6C56}"/>
              </a:ext>
            </a:extLst>
          </p:cNvPr>
          <p:cNvSpPr/>
          <p:nvPr/>
        </p:nvSpPr>
        <p:spPr>
          <a:xfrm>
            <a:off x="3916167" y="3647945"/>
            <a:ext cx="1576707" cy="457207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sx="0" sy="0" rotWithShape="0">
              <a:scrgbClr r="0" g="0" b="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  <a:ext uri="{E45631CC-5BF2-4c18-A39C-3461C7D3F71A}">
              <a14:hiddenSp3d xmlns:a14="http://schemas.microsoft.com/office/drawing/2010/main" xmlns=""/>
            </a:ext>
          </a:extLst>
        </p:spPr>
        <p:txBody>
          <a:bodyPr wrap="square" lIns="0" tIns="0" rIns="0" bIns="0" numCol="1" anchor="t">
            <a:noAutofit/>
          </a:bodyPr>
          <a:lstStyle>
            <a:lvl1pPr defTabSz="685800">
              <a:lnSpc>
                <a:spcPct val="125000"/>
              </a:lnSpc>
              <a:defRPr sz="3200"/>
            </a:lvl1pPr>
          </a:lstStyle>
          <a:p>
            <a:pPr>
              <a:lnSpc>
                <a:spcPct val="100000"/>
              </a:lnSpc>
              <a:defRPr sz="2100"/>
            </a:pPr>
            <a:r>
              <a:rPr lang="en-AU" sz="1400" dirty="0">
                <a:solidFill>
                  <a:srgbClr val="000000"/>
                </a:solidFill>
                <a:latin typeface="+mj-lt"/>
              </a:rPr>
              <a:t>An SDN controller for automation of your virtual devices and services.</a:t>
            </a:r>
            <a:endParaRPr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6" name="Shape 776">
            <a:extLst>
              <a:ext uri="{FF2B5EF4-FFF2-40B4-BE49-F238E27FC236}">
                <a16:creationId xmlns:a16="http://schemas.microsoft.com/office/drawing/2014/main" id="{54E5B088-9CB3-4011-8543-FD50E3FD9944}"/>
              </a:ext>
            </a:extLst>
          </p:cNvPr>
          <p:cNvSpPr/>
          <p:nvPr/>
        </p:nvSpPr>
        <p:spPr>
          <a:xfrm>
            <a:off x="7020364" y="3643852"/>
            <a:ext cx="1730531" cy="457207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sx="0" sy="0" rotWithShape="0">
              <a:scrgbClr r="0" g="0" b="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  <a:ext uri="{E45631CC-5BF2-4c18-A39C-3461C7D3F71A}">
              <a14:hiddenSp3d xmlns:a14="http://schemas.microsoft.com/office/drawing/2010/main" xmlns=""/>
            </a:ext>
          </a:extLst>
        </p:spPr>
        <p:txBody>
          <a:bodyPr wrap="square" lIns="0" tIns="0" rIns="0" bIns="0" numCol="1" anchor="t">
            <a:noAutofit/>
          </a:bodyPr>
          <a:lstStyle>
            <a:lvl1pPr defTabSz="685800">
              <a:lnSpc>
                <a:spcPct val="125000"/>
              </a:lnSpc>
              <a:defRPr sz="3200"/>
            </a:lvl1pPr>
          </a:lstStyle>
          <a:p>
            <a:pPr>
              <a:lnSpc>
                <a:spcPct val="100000"/>
              </a:lnSpc>
              <a:defRPr sz="2100"/>
            </a:pPr>
            <a:r>
              <a:rPr lang="en-AU" sz="1400" dirty="0">
                <a:solidFill>
                  <a:srgbClr val="000000"/>
                </a:solidFill>
                <a:latin typeface="+mj-lt"/>
              </a:rPr>
              <a:t>An assurance engine to guarantee the best network experience for users.</a:t>
            </a:r>
            <a:endParaRPr sz="1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D96D636-ECC6-47DB-BFD5-99C212F25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124" y="3670529"/>
            <a:ext cx="749078" cy="7490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9F057C-0DAF-4B0F-8D1D-E3E8AB9F78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0" y="3670529"/>
            <a:ext cx="749078" cy="7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8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7D0743C-D87B-473B-974F-9BF7BD9B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63" y="1439060"/>
            <a:ext cx="4048416" cy="2265389"/>
          </a:xfrm>
        </p:spPr>
        <p:txBody>
          <a:bodyPr/>
          <a:lstStyle/>
          <a:p>
            <a:r>
              <a:rPr lang="en-US" dirty="0"/>
              <a:t>You have a Cisco DNA Center license because you invested in:</a:t>
            </a:r>
            <a:br>
              <a:rPr lang="en-US" dirty="0"/>
            </a:br>
            <a:br>
              <a:rPr lang="en-US" dirty="0"/>
            </a:br>
            <a:r>
              <a:rPr lang="en-US" sz="1800" u="sng" dirty="0">
                <a:solidFill>
                  <a:srgbClr val="1FAED4"/>
                </a:solidFill>
                <a:hlinkClick r:id="rId2"/>
              </a:rPr>
              <a:t>Cisco Catalyst 9000 Series Switches</a:t>
            </a:r>
            <a:endParaRPr lang="en-US" sz="1800" u="sng" dirty="0">
              <a:solidFill>
                <a:srgbClr val="1FAED4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140644-E4DE-4E6F-B032-387A92A7CC5A}"/>
              </a:ext>
            </a:extLst>
          </p:cNvPr>
          <p:cNvGrpSpPr/>
          <p:nvPr/>
        </p:nvGrpSpPr>
        <p:grpSpPr>
          <a:xfrm>
            <a:off x="5142570" y="910217"/>
            <a:ext cx="3268579" cy="3353219"/>
            <a:chOff x="6350103" y="1414462"/>
            <a:chExt cx="1521187" cy="15605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0B1049D-BAAD-45FE-8B15-71BDFFA6138A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106909" y="1491456"/>
              <a:ext cx="687388" cy="841375"/>
              <a:chOff x="4929188" y="1022351"/>
              <a:chExt cx="687388" cy="841375"/>
            </a:xfrm>
          </p:grpSpPr>
          <p:sp>
            <p:nvSpPr>
              <p:cNvPr id="37" name="Freeform 124">
                <a:extLst>
                  <a:ext uri="{FF2B5EF4-FFF2-40B4-BE49-F238E27FC236}">
                    <a16:creationId xmlns:a16="http://schemas.microsoft.com/office/drawing/2014/main" id="{F713C699-ECAE-46EE-AEA2-7EB161E4DE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29188" y="1184276"/>
                <a:ext cx="687388" cy="679450"/>
              </a:xfrm>
              <a:custGeom>
                <a:avLst/>
                <a:gdLst>
                  <a:gd name="T0" fmla="*/ 266 w 393"/>
                  <a:gd name="T1" fmla="*/ 8 h 388"/>
                  <a:gd name="T2" fmla="*/ 219 w 393"/>
                  <a:gd name="T3" fmla="*/ 24 h 388"/>
                  <a:gd name="T4" fmla="*/ 61 w 393"/>
                  <a:gd name="T5" fmla="*/ 153 h 388"/>
                  <a:gd name="T6" fmla="*/ 0 w 393"/>
                  <a:gd name="T7" fmla="*/ 353 h 388"/>
                  <a:gd name="T8" fmla="*/ 36 w 393"/>
                  <a:gd name="T9" fmla="*/ 388 h 388"/>
                  <a:gd name="T10" fmla="*/ 71 w 393"/>
                  <a:gd name="T11" fmla="*/ 353 h 388"/>
                  <a:gd name="T12" fmla="*/ 94 w 393"/>
                  <a:gd name="T13" fmla="*/ 241 h 388"/>
                  <a:gd name="T14" fmla="*/ 198 w 393"/>
                  <a:gd name="T15" fmla="*/ 115 h 388"/>
                  <a:gd name="T16" fmla="*/ 279 w 393"/>
                  <a:gd name="T17" fmla="*/ 77 h 388"/>
                  <a:gd name="T18" fmla="*/ 308 w 393"/>
                  <a:gd name="T19" fmla="*/ 39 h 388"/>
                  <a:gd name="T20" fmla="*/ 266 w 393"/>
                  <a:gd name="T21" fmla="*/ 8 h 388"/>
                  <a:gd name="T22" fmla="*/ 375 w 393"/>
                  <a:gd name="T23" fmla="*/ 0 h 388"/>
                  <a:gd name="T24" fmla="*/ 378 w 393"/>
                  <a:gd name="T25" fmla="*/ 2 h 388"/>
                  <a:gd name="T26" fmla="*/ 378 w 393"/>
                  <a:gd name="T27" fmla="*/ 2 h 388"/>
                  <a:gd name="T28" fmla="*/ 392 w 393"/>
                  <a:gd name="T29" fmla="*/ 31 h 388"/>
                  <a:gd name="T30" fmla="*/ 386 w 393"/>
                  <a:gd name="T31" fmla="*/ 52 h 388"/>
                  <a:gd name="T32" fmla="*/ 386 w 393"/>
                  <a:gd name="T33" fmla="*/ 52 h 388"/>
                  <a:gd name="T34" fmla="*/ 382 w 393"/>
                  <a:gd name="T35" fmla="*/ 56 h 388"/>
                  <a:gd name="T36" fmla="*/ 393 w 393"/>
                  <a:gd name="T37" fmla="*/ 31 h 388"/>
                  <a:gd name="T38" fmla="*/ 375 w 393"/>
                  <a:gd name="T39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3" h="388">
                    <a:moveTo>
                      <a:pt x="266" y="8"/>
                    </a:moveTo>
                    <a:cubicBezTo>
                      <a:pt x="250" y="12"/>
                      <a:pt x="234" y="17"/>
                      <a:pt x="219" y="24"/>
                    </a:cubicBezTo>
                    <a:cubicBezTo>
                      <a:pt x="154" y="51"/>
                      <a:pt x="100" y="96"/>
                      <a:pt x="61" y="153"/>
                    </a:cubicBezTo>
                    <a:cubicBezTo>
                      <a:pt x="23" y="210"/>
                      <a:pt x="0" y="279"/>
                      <a:pt x="0" y="353"/>
                    </a:cubicBezTo>
                    <a:cubicBezTo>
                      <a:pt x="0" y="373"/>
                      <a:pt x="16" y="388"/>
                      <a:pt x="36" y="388"/>
                    </a:cubicBezTo>
                    <a:cubicBezTo>
                      <a:pt x="55" y="388"/>
                      <a:pt x="71" y="373"/>
                      <a:pt x="71" y="353"/>
                    </a:cubicBezTo>
                    <a:cubicBezTo>
                      <a:pt x="71" y="313"/>
                      <a:pt x="79" y="276"/>
                      <a:pt x="94" y="241"/>
                    </a:cubicBezTo>
                    <a:cubicBezTo>
                      <a:pt x="115" y="190"/>
                      <a:pt x="152" y="146"/>
                      <a:pt x="198" y="115"/>
                    </a:cubicBezTo>
                    <a:cubicBezTo>
                      <a:pt x="222" y="98"/>
                      <a:pt x="250" y="85"/>
                      <a:pt x="279" y="77"/>
                    </a:cubicBezTo>
                    <a:cubicBezTo>
                      <a:pt x="308" y="39"/>
                      <a:pt x="308" y="39"/>
                      <a:pt x="308" y="39"/>
                    </a:cubicBezTo>
                    <a:cubicBezTo>
                      <a:pt x="266" y="8"/>
                      <a:pt x="266" y="8"/>
                      <a:pt x="266" y="8"/>
                    </a:cubicBezTo>
                    <a:moveTo>
                      <a:pt x="375" y="0"/>
                    </a:moveTo>
                    <a:cubicBezTo>
                      <a:pt x="378" y="2"/>
                      <a:pt x="378" y="2"/>
                      <a:pt x="378" y="2"/>
                    </a:cubicBezTo>
                    <a:cubicBezTo>
                      <a:pt x="378" y="2"/>
                      <a:pt x="378" y="2"/>
                      <a:pt x="378" y="2"/>
                    </a:cubicBezTo>
                    <a:cubicBezTo>
                      <a:pt x="388" y="9"/>
                      <a:pt x="393" y="20"/>
                      <a:pt x="392" y="31"/>
                    </a:cubicBezTo>
                    <a:cubicBezTo>
                      <a:pt x="392" y="38"/>
                      <a:pt x="390" y="46"/>
                      <a:pt x="386" y="52"/>
                    </a:cubicBezTo>
                    <a:cubicBezTo>
                      <a:pt x="386" y="52"/>
                      <a:pt x="386" y="52"/>
                      <a:pt x="386" y="52"/>
                    </a:cubicBezTo>
                    <a:cubicBezTo>
                      <a:pt x="382" y="56"/>
                      <a:pt x="382" y="56"/>
                      <a:pt x="382" y="56"/>
                    </a:cubicBezTo>
                    <a:cubicBezTo>
                      <a:pt x="389" y="50"/>
                      <a:pt x="393" y="41"/>
                      <a:pt x="393" y="31"/>
                    </a:cubicBezTo>
                    <a:cubicBezTo>
                      <a:pt x="393" y="18"/>
                      <a:pt x="386" y="6"/>
                      <a:pt x="375" y="0"/>
                    </a:cubicBezTo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125">
                <a:extLst>
                  <a:ext uri="{FF2B5EF4-FFF2-40B4-BE49-F238E27FC236}">
                    <a16:creationId xmlns:a16="http://schemas.microsoft.com/office/drawing/2014/main" id="{6F3950DB-34E7-4D65-B018-E4C988DAEA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1022351"/>
                <a:ext cx="312738" cy="176212"/>
              </a:xfrm>
              <a:custGeom>
                <a:avLst/>
                <a:gdLst>
                  <a:gd name="T0" fmla="*/ 40 w 179"/>
                  <a:gd name="T1" fmla="*/ 0 h 101"/>
                  <a:gd name="T2" fmla="*/ 12 w 179"/>
                  <a:gd name="T3" fmla="*/ 14 h 101"/>
                  <a:gd name="T4" fmla="*/ 19 w 179"/>
                  <a:gd name="T5" fmla="*/ 64 h 101"/>
                  <a:gd name="T6" fmla="*/ 70 w 179"/>
                  <a:gd name="T7" fmla="*/ 101 h 101"/>
                  <a:gd name="T8" fmla="*/ 159 w 179"/>
                  <a:gd name="T9" fmla="*/ 89 h 101"/>
                  <a:gd name="T10" fmla="*/ 161 w 179"/>
                  <a:gd name="T11" fmla="*/ 89 h 101"/>
                  <a:gd name="T12" fmla="*/ 164 w 179"/>
                  <a:gd name="T13" fmla="*/ 89 h 101"/>
                  <a:gd name="T14" fmla="*/ 179 w 179"/>
                  <a:gd name="T15" fmla="*/ 93 h 101"/>
                  <a:gd name="T16" fmla="*/ 61 w 179"/>
                  <a:gd name="T17" fmla="*/ 7 h 101"/>
                  <a:gd name="T18" fmla="*/ 40 w 179"/>
                  <a:gd name="T19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9" h="101">
                    <a:moveTo>
                      <a:pt x="40" y="0"/>
                    </a:moveTo>
                    <a:cubicBezTo>
                      <a:pt x="30" y="0"/>
                      <a:pt x="19" y="5"/>
                      <a:pt x="12" y="14"/>
                    </a:cubicBezTo>
                    <a:cubicBezTo>
                      <a:pt x="0" y="30"/>
                      <a:pt x="4" y="52"/>
                      <a:pt x="19" y="64"/>
                    </a:cubicBezTo>
                    <a:cubicBezTo>
                      <a:pt x="70" y="101"/>
                      <a:pt x="70" y="101"/>
                      <a:pt x="70" y="101"/>
                    </a:cubicBezTo>
                    <a:cubicBezTo>
                      <a:pt x="98" y="93"/>
                      <a:pt x="128" y="89"/>
                      <a:pt x="159" y="89"/>
                    </a:cubicBezTo>
                    <a:cubicBezTo>
                      <a:pt x="160" y="89"/>
                      <a:pt x="161" y="89"/>
                      <a:pt x="161" y="89"/>
                    </a:cubicBezTo>
                    <a:cubicBezTo>
                      <a:pt x="162" y="89"/>
                      <a:pt x="163" y="89"/>
                      <a:pt x="164" y="89"/>
                    </a:cubicBezTo>
                    <a:cubicBezTo>
                      <a:pt x="169" y="89"/>
                      <a:pt x="174" y="91"/>
                      <a:pt x="179" y="93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2"/>
                      <a:pt x="48" y="0"/>
                      <a:pt x="40" y="0"/>
                    </a:cubicBezTo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126">
                <a:extLst>
                  <a:ext uri="{FF2B5EF4-FFF2-40B4-BE49-F238E27FC236}">
                    <a16:creationId xmlns:a16="http://schemas.microsoft.com/office/drawing/2014/main" id="{159D0FBD-31F6-4E99-AE6F-0FC4B5EA49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4325" y="1177926"/>
                <a:ext cx="196850" cy="74612"/>
              </a:xfrm>
              <a:custGeom>
                <a:avLst/>
                <a:gdLst>
                  <a:gd name="T0" fmla="*/ 94 w 112"/>
                  <a:gd name="T1" fmla="*/ 0 h 43"/>
                  <a:gd name="T2" fmla="*/ 112 w 112"/>
                  <a:gd name="T3" fmla="*/ 6 h 43"/>
                  <a:gd name="T4" fmla="*/ 109 w 112"/>
                  <a:gd name="T5" fmla="*/ 4 h 43"/>
                  <a:gd name="T6" fmla="*/ 94 w 112"/>
                  <a:gd name="T7" fmla="*/ 0 h 43"/>
                  <a:gd name="T8" fmla="*/ 89 w 112"/>
                  <a:gd name="T9" fmla="*/ 0 h 43"/>
                  <a:gd name="T10" fmla="*/ 0 w 112"/>
                  <a:gd name="T11" fmla="*/ 12 h 43"/>
                  <a:gd name="T12" fmla="*/ 42 w 112"/>
                  <a:gd name="T13" fmla="*/ 43 h 43"/>
                  <a:gd name="T14" fmla="*/ 63 w 112"/>
                  <a:gd name="T15" fmla="*/ 14 h 43"/>
                  <a:gd name="T16" fmla="*/ 89 w 112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43">
                    <a:moveTo>
                      <a:pt x="94" y="0"/>
                    </a:moveTo>
                    <a:cubicBezTo>
                      <a:pt x="100" y="0"/>
                      <a:pt x="106" y="2"/>
                      <a:pt x="112" y="6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4" y="2"/>
                      <a:pt x="99" y="0"/>
                      <a:pt x="94" y="0"/>
                    </a:cubicBezTo>
                    <a:moveTo>
                      <a:pt x="89" y="0"/>
                    </a:moveTo>
                    <a:cubicBezTo>
                      <a:pt x="58" y="0"/>
                      <a:pt x="28" y="4"/>
                      <a:pt x="0" y="12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9" y="5"/>
                      <a:pt x="79" y="0"/>
                      <a:pt x="89" y="0"/>
                    </a:cubicBezTo>
                  </a:path>
                </a:pathLst>
              </a:custGeom>
              <a:solidFill>
                <a:srgbClr val="008BD7"/>
              </a:solidFill>
              <a:ln>
                <a:solidFill>
                  <a:srgbClr val="008BD7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127">
                <a:extLst>
                  <a:ext uri="{FF2B5EF4-FFF2-40B4-BE49-F238E27FC236}">
                    <a16:creationId xmlns:a16="http://schemas.microsoft.com/office/drawing/2014/main" id="{C8BCD602-D7D1-47AA-90E2-3A1D1C23F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0825" y="1282701"/>
                <a:ext cx="266700" cy="228600"/>
              </a:xfrm>
              <a:custGeom>
                <a:avLst/>
                <a:gdLst>
                  <a:gd name="T0" fmla="*/ 153 w 153"/>
                  <a:gd name="T1" fmla="*/ 0 h 131"/>
                  <a:gd name="T2" fmla="*/ 129 w 153"/>
                  <a:gd name="T3" fmla="*/ 10 h 131"/>
                  <a:gd name="T4" fmla="*/ 50 w 153"/>
                  <a:gd name="T5" fmla="*/ 21 h 131"/>
                  <a:gd name="T6" fmla="*/ 11 w 153"/>
                  <a:gd name="T7" fmla="*/ 75 h 131"/>
                  <a:gd name="T8" fmla="*/ 19 w 153"/>
                  <a:gd name="T9" fmla="*/ 124 h 131"/>
                  <a:gd name="T10" fmla="*/ 40 w 153"/>
                  <a:gd name="T11" fmla="*/ 131 h 131"/>
                  <a:gd name="T12" fmla="*/ 68 w 153"/>
                  <a:gd name="T13" fmla="*/ 117 h 131"/>
                  <a:gd name="T14" fmla="*/ 153 w 153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31">
                    <a:moveTo>
                      <a:pt x="153" y="0"/>
                    </a:moveTo>
                    <a:cubicBezTo>
                      <a:pt x="147" y="7"/>
                      <a:pt x="138" y="10"/>
                      <a:pt x="129" y="10"/>
                    </a:cubicBezTo>
                    <a:cubicBezTo>
                      <a:pt x="102" y="10"/>
                      <a:pt x="75" y="14"/>
                      <a:pt x="50" y="21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0" y="91"/>
                      <a:pt x="3" y="113"/>
                      <a:pt x="19" y="124"/>
                    </a:cubicBezTo>
                    <a:cubicBezTo>
                      <a:pt x="25" y="129"/>
                      <a:pt x="32" y="131"/>
                      <a:pt x="40" y="131"/>
                    </a:cubicBezTo>
                    <a:cubicBezTo>
                      <a:pt x="50" y="131"/>
                      <a:pt x="61" y="126"/>
                      <a:pt x="68" y="117"/>
                    </a:cubicBezTo>
                    <a:cubicBezTo>
                      <a:pt x="153" y="0"/>
                      <a:pt x="153" y="0"/>
                      <a:pt x="153" y="0"/>
                    </a:cubicBezTo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128">
                <a:extLst>
                  <a:ext uri="{FF2B5EF4-FFF2-40B4-BE49-F238E27FC236}">
                    <a16:creationId xmlns:a16="http://schemas.microsoft.com/office/drawing/2014/main" id="{10C7E433-0DB1-458E-B048-9D0264544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8138" y="1252538"/>
                <a:ext cx="187325" cy="66675"/>
              </a:xfrm>
              <a:custGeom>
                <a:avLst/>
                <a:gdLst>
                  <a:gd name="T0" fmla="*/ 29 w 107"/>
                  <a:gd name="T1" fmla="*/ 0 h 38"/>
                  <a:gd name="T2" fmla="*/ 0 w 107"/>
                  <a:gd name="T3" fmla="*/ 38 h 38"/>
                  <a:gd name="T4" fmla="*/ 79 w 107"/>
                  <a:gd name="T5" fmla="*/ 27 h 38"/>
                  <a:gd name="T6" fmla="*/ 103 w 107"/>
                  <a:gd name="T7" fmla="*/ 17 h 38"/>
                  <a:gd name="T8" fmla="*/ 107 w 107"/>
                  <a:gd name="T9" fmla="*/ 13 h 38"/>
                  <a:gd name="T10" fmla="*/ 78 w 107"/>
                  <a:gd name="T11" fmla="*/ 27 h 38"/>
                  <a:gd name="T12" fmla="*/ 57 w 107"/>
                  <a:gd name="T13" fmla="*/ 20 h 38"/>
                  <a:gd name="T14" fmla="*/ 29 w 107"/>
                  <a:gd name="T1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" h="38">
                    <a:moveTo>
                      <a:pt x="29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25" y="31"/>
                      <a:pt x="52" y="27"/>
                      <a:pt x="79" y="27"/>
                    </a:cubicBezTo>
                    <a:cubicBezTo>
                      <a:pt x="88" y="27"/>
                      <a:pt x="97" y="24"/>
                      <a:pt x="103" y="17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0" y="22"/>
                      <a:pt x="89" y="27"/>
                      <a:pt x="78" y="27"/>
                    </a:cubicBezTo>
                    <a:cubicBezTo>
                      <a:pt x="71" y="27"/>
                      <a:pt x="64" y="25"/>
                      <a:pt x="57" y="20"/>
                    </a:cubicBez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solidFill>
                <a:srgbClr val="008BD7"/>
              </a:solidFill>
              <a:ln>
                <a:solidFill>
                  <a:srgbClr val="008BD7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129">
                <a:extLst>
                  <a:ext uri="{FF2B5EF4-FFF2-40B4-BE49-F238E27FC236}">
                    <a16:creationId xmlns:a16="http://schemas.microsoft.com/office/drawing/2014/main" id="{F0AB1999-135B-45E9-AA70-3E20DEB49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177926"/>
                <a:ext cx="9525" cy="0"/>
              </a:xfrm>
              <a:custGeom>
                <a:avLst/>
                <a:gdLst>
                  <a:gd name="T0" fmla="*/ 2 w 5"/>
                  <a:gd name="T1" fmla="*/ 0 w 5"/>
                  <a:gd name="T2" fmla="*/ 3 w 5"/>
                  <a:gd name="T3" fmla="*/ 5 w 5"/>
                  <a:gd name="T4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solidFill>
                <a:srgbClr val="008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130">
                <a:extLst>
                  <a:ext uri="{FF2B5EF4-FFF2-40B4-BE49-F238E27FC236}">
                    <a16:creationId xmlns:a16="http://schemas.microsoft.com/office/drawing/2014/main" id="{A865D26E-5201-46EB-B3B8-DB10F934E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938" y="1177926"/>
                <a:ext cx="147638" cy="122237"/>
              </a:xfrm>
              <a:custGeom>
                <a:avLst/>
                <a:gdLst>
                  <a:gd name="T0" fmla="*/ 50 w 85"/>
                  <a:gd name="T1" fmla="*/ 0 h 70"/>
                  <a:gd name="T2" fmla="*/ 47 w 85"/>
                  <a:gd name="T3" fmla="*/ 0 h 70"/>
                  <a:gd name="T4" fmla="*/ 21 w 85"/>
                  <a:gd name="T5" fmla="*/ 14 h 70"/>
                  <a:gd name="T6" fmla="*/ 0 w 85"/>
                  <a:gd name="T7" fmla="*/ 43 h 70"/>
                  <a:gd name="T8" fmla="*/ 28 w 85"/>
                  <a:gd name="T9" fmla="*/ 63 h 70"/>
                  <a:gd name="T10" fmla="*/ 49 w 85"/>
                  <a:gd name="T11" fmla="*/ 70 h 70"/>
                  <a:gd name="T12" fmla="*/ 78 w 85"/>
                  <a:gd name="T13" fmla="*/ 56 h 70"/>
                  <a:gd name="T14" fmla="*/ 78 w 85"/>
                  <a:gd name="T15" fmla="*/ 56 h 70"/>
                  <a:gd name="T16" fmla="*/ 84 w 85"/>
                  <a:gd name="T17" fmla="*/ 35 h 70"/>
                  <a:gd name="T18" fmla="*/ 70 w 85"/>
                  <a:gd name="T19" fmla="*/ 6 h 70"/>
                  <a:gd name="T20" fmla="*/ 70 w 85"/>
                  <a:gd name="T21" fmla="*/ 6 h 70"/>
                  <a:gd name="T22" fmla="*/ 52 w 85"/>
                  <a:gd name="T23" fmla="*/ 0 h 70"/>
                  <a:gd name="T24" fmla="*/ 50 w 85"/>
                  <a:gd name="T25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70">
                    <a:moveTo>
                      <a:pt x="50" y="0"/>
                    </a:moveTo>
                    <a:cubicBezTo>
                      <a:pt x="49" y="0"/>
                      <a:pt x="48" y="0"/>
                      <a:pt x="47" y="0"/>
                    </a:cubicBezTo>
                    <a:cubicBezTo>
                      <a:pt x="37" y="0"/>
                      <a:pt x="27" y="5"/>
                      <a:pt x="21" y="14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35" y="68"/>
                      <a:pt x="42" y="70"/>
                      <a:pt x="49" y="70"/>
                    </a:cubicBezTo>
                    <a:cubicBezTo>
                      <a:pt x="60" y="70"/>
                      <a:pt x="71" y="65"/>
                      <a:pt x="78" y="56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82" y="50"/>
                      <a:pt x="84" y="42"/>
                      <a:pt x="84" y="35"/>
                    </a:cubicBezTo>
                    <a:cubicBezTo>
                      <a:pt x="85" y="24"/>
                      <a:pt x="80" y="13"/>
                      <a:pt x="70" y="6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64" y="2"/>
                      <a:pt x="58" y="0"/>
                      <a:pt x="52" y="0"/>
                    </a:cubicBezTo>
                    <a:cubicBezTo>
                      <a:pt x="51" y="0"/>
                      <a:pt x="50" y="0"/>
                      <a:pt x="50" y="0"/>
                    </a:cubicBezTo>
                  </a:path>
                </a:pathLst>
              </a:custGeom>
              <a:solidFill>
                <a:srgbClr val="0066C5"/>
              </a:solidFill>
              <a:ln>
                <a:solidFill>
                  <a:srgbClr val="0066C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F96CBF3-CD52-41C7-BD06-F1DFB2BF2A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04090" y="1414462"/>
              <a:ext cx="687388" cy="841375"/>
              <a:chOff x="4929188" y="1023937"/>
              <a:chExt cx="687388" cy="841375"/>
            </a:xfrm>
          </p:grpSpPr>
          <p:sp>
            <p:nvSpPr>
              <p:cNvPr id="30" name="Freeform 123">
                <a:extLst>
                  <a:ext uri="{FF2B5EF4-FFF2-40B4-BE49-F238E27FC236}">
                    <a16:creationId xmlns:a16="http://schemas.microsoft.com/office/drawing/2014/main" id="{6728BBD2-167F-47C9-9A8A-B5A32157E2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29188" y="1185862"/>
                <a:ext cx="687388" cy="679450"/>
              </a:xfrm>
              <a:custGeom>
                <a:avLst/>
                <a:gdLst>
                  <a:gd name="T0" fmla="*/ 266 w 393"/>
                  <a:gd name="T1" fmla="*/ 7 h 388"/>
                  <a:gd name="T2" fmla="*/ 219 w 393"/>
                  <a:gd name="T3" fmla="*/ 23 h 388"/>
                  <a:gd name="T4" fmla="*/ 61 w 393"/>
                  <a:gd name="T5" fmla="*/ 153 h 388"/>
                  <a:gd name="T6" fmla="*/ 0 w 393"/>
                  <a:gd name="T7" fmla="*/ 353 h 388"/>
                  <a:gd name="T8" fmla="*/ 36 w 393"/>
                  <a:gd name="T9" fmla="*/ 388 h 388"/>
                  <a:gd name="T10" fmla="*/ 71 w 393"/>
                  <a:gd name="T11" fmla="*/ 353 h 388"/>
                  <a:gd name="T12" fmla="*/ 94 w 393"/>
                  <a:gd name="T13" fmla="*/ 241 h 388"/>
                  <a:gd name="T14" fmla="*/ 198 w 393"/>
                  <a:gd name="T15" fmla="*/ 115 h 388"/>
                  <a:gd name="T16" fmla="*/ 279 w 393"/>
                  <a:gd name="T17" fmla="*/ 77 h 388"/>
                  <a:gd name="T18" fmla="*/ 308 w 393"/>
                  <a:gd name="T19" fmla="*/ 38 h 388"/>
                  <a:gd name="T20" fmla="*/ 266 w 393"/>
                  <a:gd name="T21" fmla="*/ 7 h 388"/>
                  <a:gd name="T22" fmla="*/ 375 w 393"/>
                  <a:gd name="T23" fmla="*/ 0 h 388"/>
                  <a:gd name="T24" fmla="*/ 378 w 393"/>
                  <a:gd name="T25" fmla="*/ 2 h 388"/>
                  <a:gd name="T26" fmla="*/ 378 w 393"/>
                  <a:gd name="T27" fmla="*/ 2 h 388"/>
                  <a:gd name="T28" fmla="*/ 392 w 393"/>
                  <a:gd name="T29" fmla="*/ 31 h 388"/>
                  <a:gd name="T30" fmla="*/ 386 w 393"/>
                  <a:gd name="T31" fmla="*/ 52 h 388"/>
                  <a:gd name="T32" fmla="*/ 386 w 393"/>
                  <a:gd name="T33" fmla="*/ 52 h 388"/>
                  <a:gd name="T34" fmla="*/ 382 w 393"/>
                  <a:gd name="T35" fmla="*/ 56 h 388"/>
                  <a:gd name="T36" fmla="*/ 393 w 393"/>
                  <a:gd name="T37" fmla="*/ 31 h 388"/>
                  <a:gd name="T38" fmla="*/ 375 w 393"/>
                  <a:gd name="T39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3" h="388">
                    <a:moveTo>
                      <a:pt x="266" y="7"/>
                    </a:moveTo>
                    <a:cubicBezTo>
                      <a:pt x="250" y="12"/>
                      <a:pt x="234" y="17"/>
                      <a:pt x="219" y="23"/>
                    </a:cubicBezTo>
                    <a:cubicBezTo>
                      <a:pt x="154" y="51"/>
                      <a:pt x="100" y="96"/>
                      <a:pt x="61" y="153"/>
                    </a:cubicBezTo>
                    <a:cubicBezTo>
                      <a:pt x="23" y="210"/>
                      <a:pt x="0" y="279"/>
                      <a:pt x="0" y="353"/>
                    </a:cubicBezTo>
                    <a:cubicBezTo>
                      <a:pt x="0" y="372"/>
                      <a:pt x="16" y="388"/>
                      <a:pt x="36" y="388"/>
                    </a:cubicBezTo>
                    <a:cubicBezTo>
                      <a:pt x="55" y="388"/>
                      <a:pt x="71" y="372"/>
                      <a:pt x="71" y="353"/>
                    </a:cubicBezTo>
                    <a:cubicBezTo>
                      <a:pt x="71" y="313"/>
                      <a:pt x="79" y="275"/>
                      <a:pt x="94" y="241"/>
                    </a:cubicBezTo>
                    <a:cubicBezTo>
                      <a:pt x="115" y="190"/>
                      <a:pt x="152" y="146"/>
                      <a:pt x="198" y="115"/>
                    </a:cubicBezTo>
                    <a:cubicBezTo>
                      <a:pt x="222" y="98"/>
                      <a:pt x="250" y="85"/>
                      <a:pt x="279" y="77"/>
                    </a:cubicBezTo>
                    <a:cubicBezTo>
                      <a:pt x="308" y="38"/>
                      <a:pt x="308" y="38"/>
                      <a:pt x="308" y="38"/>
                    </a:cubicBezTo>
                    <a:cubicBezTo>
                      <a:pt x="266" y="7"/>
                      <a:pt x="266" y="7"/>
                      <a:pt x="266" y="7"/>
                    </a:cubicBezTo>
                    <a:moveTo>
                      <a:pt x="375" y="0"/>
                    </a:moveTo>
                    <a:cubicBezTo>
                      <a:pt x="378" y="2"/>
                      <a:pt x="378" y="2"/>
                      <a:pt x="378" y="2"/>
                    </a:cubicBezTo>
                    <a:cubicBezTo>
                      <a:pt x="378" y="2"/>
                      <a:pt x="378" y="2"/>
                      <a:pt x="378" y="2"/>
                    </a:cubicBezTo>
                    <a:cubicBezTo>
                      <a:pt x="388" y="9"/>
                      <a:pt x="393" y="20"/>
                      <a:pt x="392" y="31"/>
                    </a:cubicBezTo>
                    <a:cubicBezTo>
                      <a:pt x="392" y="38"/>
                      <a:pt x="390" y="45"/>
                      <a:pt x="386" y="52"/>
                    </a:cubicBezTo>
                    <a:cubicBezTo>
                      <a:pt x="386" y="52"/>
                      <a:pt x="386" y="52"/>
                      <a:pt x="386" y="52"/>
                    </a:cubicBezTo>
                    <a:cubicBezTo>
                      <a:pt x="382" y="56"/>
                      <a:pt x="382" y="56"/>
                      <a:pt x="382" y="56"/>
                    </a:cubicBezTo>
                    <a:cubicBezTo>
                      <a:pt x="389" y="50"/>
                      <a:pt x="393" y="41"/>
                      <a:pt x="393" y="31"/>
                    </a:cubicBezTo>
                    <a:cubicBezTo>
                      <a:pt x="393" y="17"/>
                      <a:pt x="386" y="6"/>
                      <a:pt x="375" y="0"/>
                    </a:cubicBezTo>
                  </a:path>
                </a:pathLst>
              </a:custGeom>
              <a:solidFill>
                <a:schemeClr val="accent5"/>
              </a:solidFill>
              <a:ln w="12700">
                <a:solidFill>
                  <a:schemeClr val="accent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124">
                <a:extLst>
                  <a:ext uri="{FF2B5EF4-FFF2-40B4-BE49-F238E27FC236}">
                    <a16:creationId xmlns:a16="http://schemas.microsoft.com/office/drawing/2014/main" id="{55C43675-2181-495C-9637-5388E3387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1023937"/>
                <a:ext cx="312738" cy="174625"/>
              </a:xfrm>
              <a:custGeom>
                <a:avLst/>
                <a:gdLst>
                  <a:gd name="T0" fmla="*/ 40 w 179"/>
                  <a:gd name="T1" fmla="*/ 0 h 100"/>
                  <a:gd name="T2" fmla="*/ 12 w 179"/>
                  <a:gd name="T3" fmla="*/ 14 h 100"/>
                  <a:gd name="T4" fmla="*/ 19 w 179"/>
                  <a:gd name="T5" fmla="*/ 64 h 100"/>
                  <a:gd name="T6" fmla="*/ 70 w 179"/>
                  <a:gd name="T7" fmla="*/ 100 h 100"/>
                  <a:gd name="T8" fmla="*/ 159 w 179"/>
                  <a:gd name="T9" fmla="*/ 88 h 100"/>
                  <a:gd name="T10" fmla="*/ 161 w 179"/>
                  <a:gd name="T11" fmla="*/ 88 h 100"/>
                  <a:gd name="T12" fmla="*/ 164 w 179"/>
                  <a:gd name="T13" fmla="*/ 88 h 100"/>
                  <a:gd name="T14" fmla="*/ 179 w 179"/>
                  <a:gd name="T15" fmla="*/ 93 h 100"/>
                  <a:gd name="T16" fmla="*/ 61 w 179"/>
                  <a:gd name="T17" fmla="*/ 7 h 100"/>
                  <a:gd name="T18" fmla="*/ 40 w 179"/>
                  <a:gd name="T19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9" h="100">
                    <a:moveTo>
                      <a:pt x="40" y="0"/>
                    </a:moveTo>
                    <a:cubicBezTo>
                      <a:pt x="30" y="0"/>
                      <a:pt x="19" y="5"/>
                      <a:pt x="12" y="14"/>
                    </a:cubicBezTo>
                    <a:cubicBezTo>
                      <a:pt x="0" y="30"/>
                      <a:pt x="4" y="52"/>
                      <a:pt x="19" y="64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98" y="93"/>
                      <a:pt x="128" y="89"/>
                      <a:pt x="159" y="88"/>
                    </a:cubicBezTo>
                    <a:cubicBezTo>
                      <a:pt x="160" y="88"/>
                      <a:pt x="161" y="88"/>
                      <a:pt x="161" y="88"/>
                    </a:cubicBezTo>
                    <a:cubicBezTo>
                      <a:pt x="162" y="88"/>
                      <a:pt x="163" y="88"/>
                      <a:pt x="164" y="88"/>
                    </a:cubicBezTo>
                    <a:cubicBezTo>
                      <a:pt x="169" y="89"/>
                      <a:pt x="174" y="90"/>
                      <a:pt x="179" y="93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2"/>
                      <a:pt x="48" y="0"/>
                      <a:pt x="40" y="0"/>
                    </a:cubicBezTo>
                  </a:path>
                </a:pathLst>
              </a:custGeom>
              <a:solidFill>
                <a:schemeClr val="accent5"/>
              </a:solidFill>
              <a:ln w="12700">
                <a:solidFill>
                  <a:schemeClr val="accent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125">
                <a:extLst>
                  <a:ext uri="{FF2B5EF4-FFF2-40B4-BE49-F238E27FC236}">
                    <a16:creationId xmlns:a16="http://schemas.microsoft.com/office/drawing/2014/main" id="{4F0416E9-EAAD-4993-AC6C-40388FA834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4325" y="1177925"/>
                <a:ext cx="196850" cy="74612"/>
              </a:xfrm>
              <a:custGeom>
                <a:avLst/>
                <a:gdLst>
                  <a:gd name="T0" fmla="*/ 94 w 112"/>
                  <a:gd name="T1" fmla="*/ 0 h 43"/>
                  <a:gd name="T2" fmla="*/ 112 w 112"/>
                  <a:gd name="T3" fmla="*/ 7 h 43"/>
                  <a:gd name="T4" fmla="*/ 109 w 112"/>
                  <a:gd name="T5" fmla="*/ 5 h 43"/>
                  <a:gd name="T6" fmla="*/ 94 w 112"/>
                  <a:gd name="T7" fmla="*/ 0 h 43"/>
                  <a:gd name="T8" fmla="*/ 89 w 112"/>
                  <a:gd name="T9" fmla="*/ 0 h 43"/>
                  <a:gd name="T10" fmla="*/ 0 w 112"/>
                  <a:gd name="T11" fmla="*/ 12 h 43"/>
                  <a:gd name="T12" fmla="*/ 42 w 112"/>
                  <a:gd name="T13" fmla="*/ 43 h 43"/>
                  <a:gd name="T14" fmla="*/ 63 w 112"/>
                  <a:gd name="T15" fmla="*/ 15 h 43"/>
                  <a:gd name="T16" fmla="*/ 89 w 112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43">
                    <a:moveTo>
                      <a:pt x="94" y="0"/>
                    </a:moveTo>
                    <a:cubicBezTo>
                      <a:pt x="100" y="1"/>
                      <a:pt x="106" y="3"/>
                      <a:pt x="112" y="7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4" y="2"/>
                      <a:pt x="99" y="1"/>
                      <a:pt x="94" y="0"/>
                    </a:cubicBezTo>
                    <a:moveTo>
                      <a:pt x="89" y="0"/>
                    </a:moveTo>
                    <a:cubicBezTo>
                      <a:pt x="58" y="1"/>
                      <a:pt x="28" y="5"/>
                      <a:pt x="0" y="12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9" y="6"/>
                      <a:pt x="79" y="1"/>
                      <a:pt x="89" y="0"/>
                    </a:cubicBezTo>
                  </a:path>
                </a:pathLst>
              </a:custGeom>
              <a:solidFill>
                <a:srgbClr val="F77303"/>
              </a:solidFill>
              <a:ln w="12700">
                <a:solidFill>
                  <a:srgbClr val="F77303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126">
                <a:extLst>
                  <a:ext uri="{FF2B5EF4-FFF2-40B4-BE49-F238E27FC236}">
                    <a16:creationId xmlns:a16="http://schemas.microsoft.com/office/drawing/2014/main" id="{E859B4F0-8FF8-479E-B82B-F850CD665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0825" y="1284287"/>
                <a:ext cx="266700" cy="228600"/>
              </a:xfrm>
              <a:custGeom>
                <a:avLst/>
                <a:gdLst>
                  <a:gd name="T0" fmla="*/ 153 w 153"/>
                  <a:gd name="T1" fmla="*/ 0 h 131"/>
                  <a:gd name="T2" fmla="*/ 129 w 153"/>
                  <a:gd name="T3" fmla="*/ 10 h 131"/>
                  <a:gd name="T4" fmla="*/ 50 w 153"/>
                  <a:gd name="T5" fmla="*/ 21 h 131"/>
                  <a:gd name="T6" fmla="*/ 11 w 153"/>
                  <a:gd name="T7" fmla="*/ 75 h 131"/>
                  <a:gd name="T8" fmla="*/ 19 w 153"/>
                  <a:gd name="T9" fmla="*/ 124 h 131"/>
                  <a:gd name="T10" fmla="*/ 40 w 153"/>
                  <a:gd name="T11" fmla="*/ 131 h 131"/>
                  <a:gd name="T12" fmla="*/ 68 w 153"/>
                  <a:gd name="T13" fmla="*/ 116 h 131"/>
                  <a:gd name="T14" fmla="*/ 153 w 153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31">
                    <a:moveTo>
                      <a:pt x="153" y="0"/>
                    </a:moveTo>
                    <a:cubicBezTo>
                      <a:pt x="147" y="6"/>
                      <a:pt x="138" y="10"/>
                      <a:pt x="129" y="10"/>
                    </a:cubicBezTo>
                    <a:cubicBezTo>
                      <a:pt x="102" y="10"/>
                      <a:pt x="75" y="14"/>
                      <a:pt x="50" y="21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0" y="90"/>
                      <a:pt x="3" y="112"/>
                      <a:pt x="19" y="124"/>
                    </a:cubicBezTo>
                    <a:cubicBezTo>
                      <a:pt x="25" y="129"/>
                      <a:pt x="32" y="131"/>
                      <a:pt x="40" y="131"/>
                    </a:cubicBezTo>
                    <a:cubicBezTo>
                      <a:pt x="50" y="131"/>
                      <a:pt x="61" y="126"/>
                      <a:pt x="68" y="116"/>
                    </a:cubicBezTo>
                    <a:cubicBezTo>
                      <a:pt x="153" y="0"/>
                      <a:pt x="153" y="0"/>
                      <a:pt x="153" y="0"/>
                    </a:cubicBezTo>
                  </a:path>
                </a:pathLst>
              </a:custGeom>
              <a:solidFill>
                <a:schemeClr val="accent5"/>
              </a:solidFill>
              <a:ln w="12700">
                <a:solidFill>
                  <a:schemeClr val="accent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127">
                <a:extLst>
                  <a:ext uri="{FF2B5EF4-FFF2-40B4-BE49-F238E27FC236}">
                    <a16:creationId xmlns:a16="http://schemas.microsoft.com/office/drawing/2014/main" id="{09B54B56-7763-402C-9C45-FFDA67543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8138" y="1252537"/>
                <a:ext cx="187325" cy="68262"/>
              </a:xfrm>
              <a:custGeom>
                <a:avLst/>
                <a:gdLst>
                  <a:gd name="T0" fmla="*/ 29 w 107"/>
                  <a:gd name="T1" fmla="*/ 0 h 39"/>
                  <a:gd name="T2" fmla="*/ 0 w 107"/>
                  <a:gd name="T3" fmla="*/ 39 h 39"/>
                  <a:gd name="T4" fmla="*/ 79 w 107"/>
                  <a:gd name="T5" fmla="*/ 28 h 39"/>
                  <a:gd name="T6" fmla="*/ 103 w 107"/>
                  <a:gd name="T7" fmla="*/ 18 h 39"/>
                  <a:gd name="T8" fmla="*/ 107 w 107"/>
                  <a:gd name="T9" fmla="*/ 14 h 39"/>
                  <a:gd name="T10" fmla="*/ 78 w 107"/>
                  <a:gd name="T11" fmla="*/ 28 h 39"/>
                  <a:gd name="T12" fmla="*/ 57 w 107"/>
                  <a:gd name="T13" fmla="*/ 21 h 39"/>
                  <a:gd name="T14" fmla="*/ 29 w 107"/>
                  <a:gd name="T1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" h="39">
                    <a:moveTo>
                      <a:pt x="29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25" y="32"/>
                      <a:pt x="52" y="28"/>
                      <a:pt x="79" y="28"/>
                    </a:cubicBezTo>
                    <a:cubicBezTo>
                      <a:pt x="88" y="28"/>
                      <a:pt x="97" y="24"/>
                      <a:pt x="103" y="18"/>
                    </a:cubicBezTo>
                    <a:cubicBezTo>
                      <a:pt x="107" y="14"/>
                      <a:pt x="107" y="14"/>
                      <a:pt x="107" y="14"/>
                    </a:cubicBezTo>
                    <a:cubicBezTo>
                      <a:pt x="100" y="23"/>
                      <a:pt x="89" y="28"/>
                      <a:pt x="78" y="28"/>
                    </a:cubicBezTo>
                    <a:cubicBezTo>
                      <a:pt x="71" y="28"/>
                      <a:pt x="64" y="26"/>
                      <a:pt x="57" y="21"/>
                    </a:cubicBez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solidFill>
                <a:srgbClr val="F77303"/>
              </a:solidFill>
              <a:ln w="12700">
                <a:solidFill>
                  <a:srgbClr val="F77303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128">
                <a:extLst>
                  <a:ext uri="{FF2B5EF4-FFF2-40B4-BE49-F238E27FC236}">
                    <a16:creationId xmlns:a16="http://schemas.microsoft.com/office/drawing/2014/main" id="{50C51F5D-2949-47C8-A898-17B6DCE7F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177925"/>
                <a:ext cx="9525" cy="0"/>
              </a:xfrm>
              <a:custGeom>
                <a:avLst/>
                <a:gdLst>
                  <a:gd name="T0" fmla="*/ 2 w 5"/>
                  <a:gd name="T1" fmla="*/ 0 w 5"/>
                  <a:gd name="T2" fmla="*/ 3 w 5"/>
                  <a:gd name="T3" fmla="*/ 5 w 5"/>
                  <a:gd name="T4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solidFill>
                <a:srgbClr val="F773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129">
                <a:extLst>
                  <a:ext uri="{FF2B5EF4-FFF2-40B4-BE49-F238E27FC236}">
                    <a16:creationId xmlns:a16="http://schemas.microsoft.com/office/drawing/2014/main" id="{7E849394-D62E-4B30-BDB8-C8052F6C9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938" y="1177925"/>
                <a:ext cx="147638" cy="123825"/>
              </a:xfrm>
              <a:custGeom>
                <a:avLst/>
                <a:gdLst>
                  <a:gd name="T0" fmla="*/ 50 w 85"/>
                  <a:gd name="T1" fmla="*/ 0 h 71"/>
                  <a:gd name="T2" fmla="*/ 47 w 85"/>
                  <a:gd name="T3" fmla="*/ 0 h 71"/>
                  <a:gd name="T4" fmla="*/ 21 w 85"/>
                  <a:gd name="T5" fmla="*/ 15 h 71"/>
                  <a:gd name="T6" fmla="*/ 0 w 85"/>
                  <a:gd name="T7" fmla="*/ 43 h 71"/>
                  <a:gd name="T8" fmla="*/ 28 w 85"/>
                  <a:gd name="T9" fmla="*/ 64 h 71"/>
                  <a:gd name="T10" fmla="*/ 49 w 85"/>
                  <a:gd name="T11" fmla="*/ 71 h 71"/>
                  <a:gd name="T12" fmla="*/ 78 w 85"/>
                  <a:gd name="T13" fmla="*/ 57 h 71"/>
                  <a:gd name="T14" fmla="*/ 78 w 85"/>
                  <a:gd name="T15" fmla="*/ 57 h 71"/>
                  <a:gd name="T16" fmla="*/ 84 w 85"/>
                  <a:gd name="T17" fmla="*/ 36 h 71"/>
                  <a:gd name="T18" fmla="*/ 70 w 85"/>
                  <a:gd name="T19" fmla="*/ 7 h 71"/>
                  <a:gd name="T20" fmla="*/ 70 w 85"/>
                  <a:gd name="T21" fmla="*/ 7 h 71"/>
                  <a:gd name="T22" fmla="*/ 52 w 85"/>
                  <a:gd name="T23" fmla="*/ 0 h 71"/>
                  <a:gd name="T24" fmla="*/ 50 w 8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71">
                    <a:moveTo>
                      <a:pt x="50" y="0"/>
                    </a:moveTo>
                    <a:cubicBezTo>
                      <a:pt x="49" y="0"/>
                      <a:pt x="48" y="0"/>
                      <a:pt x="47" y="0"/>
                    </a:cubicBezTo>
                    <a:cubicBezTo>
                      <a:pt x="37" y="1"/>
                      <a:pt x="27" y="6"/>
                      <a:pt x="21" y="15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35" y="69"/>
                      <a:pt x="42" y="71"/>
                      <a:pt x="49" y="71"/>
                    </a:cubicBezTo>
                    <a:cubicBezTo>
                      <a:pt x="60" y="71"/>
                      <a:pt x="71" y="66"/>
                      <a:pt x="78" y="57"/>
                    </a:cubicBezTo>
                    <a:cubicBezTo>
                      <a:pt x="78" y="57"/>
                      <a:pt x="78" y="57"/>
                      <a:pt x="78" y="57"/>
                    </a:cubicBezTo>
                    <a:cubicBezTo>
                      <a:pt x="82" y="50"/>
                      <a:pt x="84" y="43"/>
                      <a:pt x="84" y="36"/>
                    </a:cubicBezTo>
                    <a:cubicBezTo>
                      <a:pt x="85" y="25"/>
                      <a:pt x="80" y="14"/>
                      <a:pt x="70" y="7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64" y="3"/>
                      <a:pt x="58" y="1"/>
                      <a:pt x="52" y="0"/>
                    </a:cubicBezTo>
                    <a:cubicBezTo>
                      <a:pt x="51" y="0"/>
                      <a:pt x="50" y="0"/>
                      <a:pt x="50" y="0"/>
                    </a:cubicBezTo>
                  </a:path>
                </a:pathLst>
              </a:custGeom>
              <a:solidFill>
                <a:srgbClr val="F34D00"/>
              </a:solidFill>
              <a:ln w="12700">
                <a:solidFill>
                  <a:srgbClr val="F34D0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A7E30B4-2989-4493-912E-C1CE8E37E3CC}"/>
                </a:ext>
              </a:extLst>
            </p:cNvPr>
            <p:cNvGrpSpPr>
              <a:grpSpLocks noChangeAspect="1"/>
            </p:cNvGrpSpPr>
            <p:nvPr/>
          </p:nvGrpSpPr>
          <p:grpSpPr>
            <a:xfrm rot="16200000">
              <a:off x="6427097" y="2061368"/>
              <a:ext cx="687388" cy="841375"/>
              <a:chOff x="4929188" y="1027114"/>
              <a:chExt cx="687388" cy="841375"/>
            </a:xfrm>
          </p:grpSpPr>
          <p:sp>
            <p:nvSpPr>
              <p:cNvPr id="23" name="Freeform 121">
                <a:extLst>
                  <a:ext uri="{FF2B5EF4-FFF2-40B4-BE49-F238E27FC236}">
                    <a16:creationId xmlns:a16="http://schemas.microsoft.com/office/drawing/2014/main" id="{F215D6E3-D91A-401D-B0CF-FAC3FA3845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29188" y="1187451"/>
                <a:ext cx="687388" cy="681038"/>
              </a:xfrm>
              <a:custGeom>
                <a:avLst/>
                <a:gdLst>
                  <a:gd name="T0" fmla="*/ 266 w 393"/>
                  <a:gd name="T1" fmla="*/ 8 h 389"/>
                  <a:gd name="T2" fmla="*/ 219 w 393"/>
                  <a:gd name="T3" fmla="*/ 24 h 389"/>
                  <a:gd name="T4" fmla="*/ 61 w 393"/>
                  <a:gd name="T5" fmla="*/ 154 h 389"/>
                  <a:gd name="T6" fmla="*/ 0 w 393"/>
                  <a:gd name="T7" fmla="*/ 354 h 389"/>
                  <a:gd name="T8" fmla="*/ 36 w 393"/>
                  <a:gd name="T9" fmla="*/ 389 h 389"/>
                  <a:gd name="T10" fmla="*/ 71 w 393"/>
                  <a:gd name="T11" fmla="*/ 354 h 389"/>
                  <a:gd name="T12" fmla="*/ 94 w 393"/>
                  <a:gd name="T13" fmla="*/ 242 h 389"/>
                  <a:gd name="T14" fmla="*/ 198 w 393"/>
                  <a:gd name="T15" fmla="*/ 116 h 389"/>
                  <a:gd name="T16" fmla="*/ 279 w 393"/>
                  <a:gd name="T17" fmla="*/ 78 h 389"/>
                  <a:gd name="T18" fmla="*/ 308 w 393"/>
                  <a:gd name="T19" fmla="*/ 39 h 389"/>
                  <a:gd name="T20" fmla="*/ 266 w 393"/>
                  <a:gd name="T21" fmla="*/ 8 h 389"/>
                  <a:gd name="T22" fmla="*/ 375 w 393"/>
                  <a:gd name="T23" fmla="*/ 0 h 389"/>
                  <a:gd name="T24" fmla="*/ 378 w 393"/>
                  <a:gd name="T25" fmla="*/ 3 h 389"/>
                  <a:gd name="T26" fmla="*/ 378 w 393"/>
                  <a:gd name="T27" fmla="*/ 3 h 389"/>
                  <a:gd name="T28" fmla="*/ 392 w 393"/>
                  <a:gd name="T29" fmla="*/ 32 h 389"/>
                  <a:gd name="T30" fmla="*/ 386 w 393"/>
                  <a:gd name="T31" fmla="*/ 52 h 389"/>
                  <a:gd name="T32" fmla="*/ 386 w 393"/>
                  <a:gd name="T33" fmla="*/ 52 h 389"/>
                  <a:gd name="T34" fmla="*/ 382 w 393"/>
                  <a:gd name="T35" fmla="*/ 57 h 389"/>
                  <a:gd name="T36" fmla="*/ 393 w 393"/>
                  <a:gd name="T37" fmla="*/ 32 h 389"/>
                  <a:gd name="T38" fmla="*/ 375 w 393"/>
                  <a:gd name="T39" fmla="*/ 0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3" h="389">
                    <a:moveTo>
                      <a:pt x="266" y="8"/>
                    </a:moveTo>
                    <a:cubicBezTo>
                      <a:pt x="250" y="13"/>
                      <a:pt x="234" y="18"/>
                      <a:pt x="219" y="24"/>
                    </a:cubicBezTo>
                    <a:cubicBezTo>
                      <a:pt x="154" y="52"/>
                      <a:pt x="100" y="97"/>
                      <a:pt x="61" y="154"/>
                    </a:cubicBezTo>
                    <a:cubicBezTo>
                      <a:pt x="23" y="211"/>
                      <a:pt x="0" y="280"/>
                      <a:pt x="0" y="354"/>
                    </a:cubicBezTo>
                    <a:cubicBezTo>
                      <a:pt x="0" y="373"/>
                      <a:pt x="16" y="389"/>
                      <a:pt x="36" y="389"/>
                    </a:cubicBezTo>
                    <a:cubicBezTo>
                      <a:pt x="55" y="389"/>
                      <a:pt x="71" y="373"/>
                      <a:pt x="71" y="354"/>
                    </a:cubicBezTo>
                    <a:cubicBezTo>
                      <a:pt x="71" y="314"/>
                      <a:pt x="79" y="276"/>
                      <a:pt x="94" y="242"/>
                    </a:cubicBezTo>
                    <a:cubicBezTo>
                      <a:pt x="115" y="191"/>
                      <a:pt x="152" y="147"/>
                      <a:pt x="198" y="116"/>
                    </a:cubicBezTo>
                    <a:cubicBezTo>
                      <a:pt x="222" y="99"/>
                      <a:pt x="250" y="86"/>
                      <a:pt x="279" y="78"/>
                    </a:cubicBezTo>
                    <a:cubicBezTo>
                      <a:pt x="308" y="39"/>
                      <a:pt x="308" y="39"/>
                      <a:pt x="308" y="39"/>
                    </a:cubicBezTo>
                    <a:cubicBezTo>
                      <a:pt x="266" y="8"/>
                      <a:pt x="266" y="8"/>
                      <a:pt x="266" y="8"/>
                    </a:cubicBezTo>
                    <a:moveTo>
                      <a:pt x="375" y="0"/>
                    </a:moveTo>
                    <a:cubicBezTo>
                      <a:pt x="378" y="3"/>
                      <a:pt x="378" y="3"/>
                      <a:pt x="378" y="3"/>
                    </a:cubicBezTo>
                    <a:cubicBezTo>
                      <a:pt x="378" y="3"/>
                      <a:pt x="378" y="3"/>
                      <a:pt x="378" y="3"/>
                    </a:cubicBezTo>
                    <a:cubicBezTo>
                      <a:pt x="388" y="10"/>
                      <a:pt x="393" y="21"/>
                      <a:pt x="392" y="32"/>
                    </a:cubicBezTo>
                    <a:cubicBezTo>
                      <a:pt x="392" y="39"/>
                      <a:pt x="390" y="46"/>
                      <a:pt x="386" y="52"/>
                    </a:cubicBezTo>
                    <a:cubicBezTo>
                      <a:pt x="386" y="52"/>
                      <a:pt x="386" y="52"/>
                      <a:pt x="386" y="52"/>
                    </a:cubicBezTo>
                    <a:cubicBezTo>
                      <a:pt x="382" y="57"/>
                      <a:pt x="382" y="57"/>
                      <a:pt x="382" y="57"/>
                    </a:cubicBezTo>
                    <a:cubicBezTo>
                      <a:pt x="389" y="51"/>
                      <a:pt x="393" y="42"/>
                      <a:pt x="393" y="32"/>
                    </a:cubicBezTo>
                    <a:cubicBezTo>
                      <a:pt x="393" y="18"/>
                      <a:pt x="386" y="6"/>
                      <a:pt x="375" y="0"/>
                    </a:cubicBezTo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122">
                <a:extLst>
                  <a:ext uri="{FF2B5EF4-FFF2-40B4-BE49-F238E27FC236}">
                    <a16:creationId xmlns:a16="http://schemas.microsoft.com/office/drawing/2014/main" id="{D7CA165E-CC58-4933-94DF-176135168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1027114"/>
                <a:ext cx="312738" cy="174625"/>
              </a:xfrm>
              <a:custGeom>
                <a:avLst/>
                <a:gdLst>
                  <a:gd name="T0" fmla="*/ 40 w 179"/>
                  <a:gd name="T1" fmla="*/ 0 h 100"/>
                  <a:gd name="T2" fmla="*/ 12 w 179"/>
                  <a:gd name="T3" fmla="*/ 14 h 100"/>
                  <a:gd name="T4" fmla="*/ 19 w 179"/>
                  <a:gd name="T5" fmla="*/ 63 h 100"/>
                  <a:gd name="T6" fmla="*/ 70 w 179"/>
                  <a:gd name="T7" fmla="*/ 100 h 100"/>
                  <a:gd name="T8" fmla="*/ 159 w 179"/>
                  <a:gd name="T9" fmla="*/ 88 h 100"/>
                  <a:gd name="T10" fmla="*/ 161 w 179"/>
                  <a:gd name="T11" fmla="*/ 88 h 100"/>
                  <a:gd name="T12" fmla="*/ 164 w 179"/>
                  <a:gd name="T13" fmla="*/ 88 h 100"/>
                  <a:gd name="T14" fmla="*/ 179 w 179"/>
                  <a:gd name="T15" fmla="*/ 92 h 100"/>
                  <a:gd name="T16" fmla="*/ 61 w 179"/>
                  <a:gd name="T17" fmla="*/ 6 h 100"/>
                  <a:gd name="T18" fmla="*/ 40 w 179"/>
                  <a:gd name="T19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9" h="100">
                    <a:moveTo>
                      <a:pt x="40" y="0"/>
                    </a:moveTo>
                    <a:cubicBezTo>
                      <a:pt x="30" y="0"/>
                      <a:pt x="19" y="5"/>
                      <a:pt x="12" y="14"/>
                    </a:cubicBezTo>
                    <a:cubicBezTo>
                      <a:pt x="0" y="30"/>
                      <a:pt x="4" y="52"/>
                      <a:pt x="19" y="63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98" y="93"/>
                      <a:pt x="128" y="88"/>
                      <a:pt x="159" y="88"/>
                    </a:cubicBezTo>
                    <a:cubicBezTo>
                      <a:pt x="160" y="88"/>
                      <a:pt x="161" y="88"/>
                      <a:pt x="161" y="88"/>
                    </a:cubicBezTo>
                    <a:cubicBezTo>
                      <a:pt x="162" y="88"/>
                      <a:pt x="163" y="88"/>
                      <a:pt x="164" y="88"/>
                    </a:cubicBezTo>
                    <a:cubicBezTo>
                      <a:pt x="169" y="89"/>
                      <a:pt x="174" y="90"/>
                      <a:pt x="179" y="92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5" y="2"/>
                      <a:pt x="48" y="0"/>
                      <a:pt x="40" y="0"/>
                    </a:cubicBezTo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123">
                <a:extLst>
                  <a:ext uri="{FF2B5EF4-FFF2-40B4-BE49-F238E27FC236}">
                    <a16:creationId xmlns:a16="http://schemas.microsoft.com/office/drawing/2014/main" id="{F189A1F1-7254-4FA2-8839-250C8EDA2D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4325" y="1181101"/>
                <a:ext cx="196850" cy="74613"/>
              </a:xfrm>
              <a:custGeom>
                <a:avLst/>
                <a:gdLst>
                  <a:gd name="T0" fmla="*/ 94 w 112"/>
                  <a:gd name="T1" fmla="*/ 0 h 43"/>
                  <a:gd name="T2" fmla="*/ 112 w 112"/>
                  <a:gd name="T3" fmla="*/ 7 h 43"/>
                  <a:gd name="T4" fmla="*/ 109 w 112"/>
                  <a:gd name="T5" fmla="*/ 4 h 43"/>
                  <a:gd name="T6" fmla="*/ 94 w 112"/>
                  <a:gd name="T7" fmla="*/ 0 h 43"/>
                  <a:gd name="T8" fmla="*/ 89 w 112"/>
                  <a:gd name="T9" fmla="*/ 0 h 43"/>
                  <a:gd name="T10" fmla="*/ 0 w 112"/>
                  <a:gd name="T11" fmla="*/ 12 h 43"/>
                  <a:gd name="T12" fmla="*/ 42 w 112"/>
                  <a:gd name="T13" fmla="*/ 43 h 43"/>
                  <a:gd name="T14" fmla="*/ 63 w 112"/>
                  <a:gd name="T15" fmla="*/ 15 h 43"/>
                  <a:gd name="T16" fmla="*/ 89 w 112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43">
                    <a:moveTo>
                      <a:pt x="94" y="0"/>
                    </a:moveTo>
                    <a:cubicBezTo>
                      <a:pt x="100" y="1"/>
                      <a:pt x="106" y="3"/>
                      <a:pt x="112" y="7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4" y="2"/>
                      <a:pt x="99" y="1"/>
                      <a:pt x="94" y="0"/>
                    </a:cubicBezTo>
                    <a:moveTo>
                      <a:pt x="89" y="0"/>
                    </a:moveTo>
                    <a:cubicBezTo>
                      <a:pt x="58" y="0"/>
                      <a:pt x="28" y="5"/>
                      <a:pt x="0" y="12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9" y="6"/>
                      <a:pt x="79" y="1"/>
                      <a:pt x="89" y="0"/>
                    </a:cubicBezTo>
                  </a:path>
                </a:pathLst>
              </a:custGeom>
              <a:solidFill>
                <a:srgbClr val="308F15"/>
              </a:solidFill>
              <a:ln>
                <a:solidFill>
                  <a:srgbClr val="308F1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124">
                <a:extLst>
                  <a:ext uri="{FF2B5EF4-FFF2-40B4-BE49-F238E27FC236}">
                    <a16:creationId xmlns:a16="http://schemas.microsoft.com/office/drawing/2014/main" id="{646661EE-5835-4950-95EB-884C27FFD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0825" y="1287464"/>
                <a:ext cx="266700" cy="230188"/>
              </a:xfrm>
              <a:custGeom>
                <a:avLst/>
                <a:gdLst>
                  <a:gd name="T0" fmla="*/ 153 w 153"/>
                  <a:gd name="T1" fmla="*/ 0 h 131"/>
                  <a:gd name="T2" fmla="*/ 129 w 153"/>
                  <a:gd name="T3" fmla="*/ 10 h 131"/>
                  <a:gd name="T4" fmla="*/ 50 w 153"/>
                  <a:gd name="T5" fmla="*/ 21 h 131"/>
                  <a:gd name="T6" fmla="*/ 11 w 153"/>
                  <a:gd name="T7" fmla="*/ 74 h 131"/>
                  <a:gd name="T8" fmla="*/ 19 w 153"/>
                  <a:gd name="T9" fmla="*/ 124 h 131"/>
                  <a:gd name="T10" fmla="*/ 40 w 153"/>
                  <a:gd name="T11" fmla="*/ 131 h 131"/>
                  <a:gd name="T12" fmla="*/ 68 w 153"/>
                  <a:gd name="T13" fmla="*/ 116 h 131"/>
                  <a:gd name="T14" fmla="*/ 153 w 153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31">
                    <a:moveTo>
                      <a:pt x="153" y="0"/>
                    </a:moveTo>
                    <a:cubicBezTo>
                      <a:pt x="147" y="6"/>
                      <a:pt x="138" y="10"/>
                      <a:pt x="129" y="10"/>
                    </a:cubicBezTo>
                    <a:cubicBezTo>
                      <a:pt x="102" y="10"/>
                      <a:pt x="75" y="14"/>
                      <a:pt x="50" y="21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0" y="90"/>
                      <a:pt x="3" y="112"/>
                      <a:pt x="19" y="124"/>
                    </a:cubicBezTo>
                    <a:cubicBezTo>
                      <a:pt x="25" y="128"/>
                      <a:pt x="32" y="131"/>
                      <a:pt x="40" y="131"/>
                    </a:cubicBezTo>
                    <a:cubicBezTo>
                      <a:pt x="50" y="131"/>
                      <a:pt x="61" y="126"/>
                      <a:pt x="68" y="116"/>
                    </a:cubicBezTo>
                    <a:cubicBezTo>
                      <a:pt x="153" y="0"/>
                      <a:pt x="153" y="0"/>
                      <a:pt x="153" y="0"/>
                    </a:cubicBezTo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25">
                <a:extLst>
                  <a:ext uri="{FF2B5EF4-FFF2-40B4-BE49-F238E27FC236}">
                    <a16:creationId xmlns:a16="http://schemas.microsoft.com/office/drawing/2014/main" id="{CA995AB0-5A91-4FEC-B0FC-FE1BA04B4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8138" y="1255714"/>
                <a:ext cx="187325" cy="68263"/>
              </a:xfrm>
              <a:custGeom>
                <a:avLst/>
                <a:gdLst>
                  <a:gd name="T0" fmla="*/ 29 w 107"/>
                  <a:gd name="T1" fmla="*/ 0 h 39"/>
                  <a:gd name="T2" fmla="*/ 0 w 107"/>
                  <a:gd name="T3" fmla="*/ 39 h 39"/>
                  <a:gd name="T4" fmla="*/ 79 w 107"/>
                  <a:gd name="T5" fmla="*/ 28 h 39"/>
                  <a:gd name="T6" fmla="*/ 103 w 107"/>
                  <a:gd name="T7" fmla="*/ 18 h 39"/>
                  <a:gd name="T8" fmla="*/ 107 w 107"/>
                  <a:gd name="T9" fmla="*/ 13 h 39"/>
                  <a:gd name="T10" fmla="*/ 78 w 107"/>
                  <a:gd name="T11" fmla="*/ 28 h 39"/>
                  <a:gd name="T12" fmla="*/ 57 w 107"/>
                  <a:gd name="T13" fmla="*/ 21 h 39"/>
                  <a:gd name="T14" fmla="*/ 29 w 107"/>
                  <a:gd name="T1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" h="39">
                    <a:moveTo>
                      <a:pt x="29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25" y="32"/>
                      <a:pt x="52" y="28"/>
                      <a:pt x="79" y="28"/>
                    </a:cubicBezTo>
                    <a:cubicBezTo>
                      <a:pt x="88" y="28"/>
                      <a:pt x="97" y="24"/>
                      <a:pt x="103" y="18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0" y="23"/>
                      <a:pt x="89" y="28"/>
                      <a:pt x="78" y="28"/>
                    </a:cubicBezTo>
                    <a:cubicBezTo>
                      <a:pt x="71" y="28"/>
                      <a:pt x="64" y="26"/>
                      <a:pt x="57" y="21"/>
                    </a:cubicBez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solidFill>
                <a:srgbClr val="308F15"/>
              </a:solidFill>
              <a:ln>
                <a:solidFill>
                  <a:srgbClr val="308F1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26">
                <a:extLst>
                  <a:ext uri="{FF2B5EF4-FFF2-40B4-BE49-F238E27FC236}">
                    <a16:creationId xmlns:a16="http://schemas.microsoft.com/office/drawing/2014/main" id="{8F053120-16FD-4C38-BB71-4287D85C6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181101"/>
                <a:ext cx="9525" cy="0"/>
              </a:xfrm>
              <a:custGeom>
                <a:avLst/>
                <a:gdLst>
                  <a:gd name="T0" fmla="*/ 2 w 5"/>
                  <a:gd name="T1" fmla="*/ 0 w 5"/>
                  <a:gd name="T2" fmla="*/ 3 w 5"/>
                  <a:gd name="T3" fmla="*/ 5 w 5"/>
                  <a:gd name="T4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solidFill>
                <a:srgbClr val="308F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27">
                <a:extLst>
                  <a:ext uri="{FF2B5EF4-FFF2-40B4-BE49-F238E27FC236}">
                    <a16:creationId xmlns:a16="http://schemas.microsoft.com/office/drawing/2014/main" id="{04198B4A-C30B-4BF9-8FF5-184D6BE44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938" y="1181101"/>
                <a:ext cx="147638" cy="123825"/>
              </a:xfrm>
              <a:custGeom>
                <a:avLst/>
                <a:gdLst>
                  <a:gd name="T0" fmla="*/ 50 w 85"/>
                  <a:gd name="T1" fmla="*/ 0 h 71"/>
                  <a:gd name="T2" fmla="*/ 47 w 85"/>
                  <a:gd name="T3" fmla="*/ 0 h 71"/>
                  <a:gd name="T4" fmla="*/ 21 w 85"/>
                  <a:gd name="T5" fmla="*/ 15 h 71"/>
                  <a:gd name="T6" fmla="*/ 0 w 85"/>
                  <a:gd name="T7" fmla="*/ 43 h 71"/>
                  <a:gd name="T8" fmla="*/ 28 w 85"/>
                  <a:gd name="T9" fmla="*/ 64 h 71"/>
                  <a:gd name="T10" fmla="*/ 49 w 85"/>
                  <a:gd name="T11" fmla="*/ 71 h 71"/>
                  <a:gd name="T12" fmla="*/ 78 w 85"/>
                  <a:gd name="T13" fmla="*/ 56 h 71"/>
                  <a:gd name="T14" fmla="*/ 78 w 85"/>
                  <a:gd name="T15" fmla="*/ 56 h 71"/>
                  <a:gd name="T16" fmla="*/ 84 w 85"/>
                  <a:gd name="T17" fmla="*/ 36 h 71"/>
                  <a:gd name="T18" fmla="*/ 70 w 85"/>
                  <a:gd name="T19" fmla="*/ 7 h 71"/>
                  <a:gd name="T20" fmla="*/ 70 w 85"/>
                  <a:gd name="T21" fmla="*/ 7 h 71"/>
                  <a:gd name="T22" fmla="*/ 52 w 85"/>
                  <a:gd name="T23" fmla="*/ 0 h 71"/>
                  <a:gd name="T24" fmla="*/ 50 w 8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71">
                    <a:moveTo>
                      <a:pt x="50" y="0"/>
                    </a:moveTo>
                    <a:cubicBezTo>
                      <a:pt x="49" y="0"/>
                      <a:pt x="48" y="0"/>
                      <a:pt x="47" y="0"/>
                    </a:cubicBezTo>
                    <a:cubicBezTo>
                      <a:pt x="37" y="1"/>
                      <a:pt x="27" y="6"/>
                      <a:pt x="21" y="15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35" y="69"/>
                      <a:pt x="42" y="71"/>
                      <a:pt x="49" y="71"/>
                    </a:cubicBezTo>
                    <a:cubicBezTo>
                      <a:pt x="60" y="71"/>
                      <a:pt x="71" y="66"/>
                      <a:pt x="78" y="56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82" y="50"/>
                      <a:pt x="84" y="43"/>
                      <a:pt x="84" y="36"/>
                    </a:cubicBezTo>
                    <a:cubicBezTo>
                      <a:pt x="85" y="25"/>
                      <a:pt x="80" y="14"/>
                      <a:pt x="70" y="7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64" y="3"/>
                      <a:pt x="58" y="1"/>
                      <a:pt x="52" y="0"/>
                    </a:cubicBezTo>
                    <a:cubicBezTo>
                      <a:pt x="51" y="0"/>
                      <a:pt x="50" y="0"/>
                      <a:pt x="50" y="0"/>
                    </a:cubicBezTo>
                  </a:path>
                </a:pathLst>
              </a:custGeom>
              <a:solidFill>
                <a:srgbClr val="156B06"/>
              </a:solidFill>
              <a:ln>
                <a:solidFill>
                  <a:srgbClr val="156B06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AD7DB72-8B4E-4169-ABF9-659594492AD7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7029916" y="2133665"/>
              <a:ext cx="687388" cy="841375"/>
              <a:chOff x="4929188" y="1025525"/>
              <a:chExt cx="687388" cy="841375"/>
            </a:xfrm>
          </p:grpSpPr>
          <p:sp>
            <p:nvSpPr>
              <p:cNvPr id="16" name="Freeform 123">
                <a:extLst>
                  <a:ext uri="{FF2B5EF4-FFF2-40B4-BE49-F238E27FC236}">
                    <a16:creationId xmlns:a16="http://schemas.microsoft.com/office/drawing/2014/main" id="{C7F07D6D-7048-458B-BE27-386AB2F088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29188" y="1187450"/>
                <a:ext cx="687388" cy="679450"/>
              </a:xfrm>
              <a:custGeom>
                <a:avLst/>
                <a:gdLst>
                  <a:gd name="T0" fmla="*/ 266 w 393"/>
                  <a:gd name="T1" fmla="*/ 7 h 388"/>
                  <a:gd name="T2" fmla="*/ 219 w 393"/>
                  <a:gd name="T3" fmla="*/ 23 h 388"/>
                  <a:gd name="T4" fmla="*/ 61 w 393"/>
                  <a:gd name="T5" fmla="*/ 153 h 388"/>
                  <a:gd name="T6" fmla="*/ 0 w 393"/>
                  <a:gd name="T7" fmla="*/ 353 h 388"/>
                  <a:gd name="T8" fmla="*/ 36 w 393"/>
                  <a:gd name="T9" fmla="*/ 388 h 388"/>
                  <a:gd name="T10" fmla="*/ 71 w 393"/>
                  <a:gd name="T11" fmla="*/ 353 h 388"/>
                  <a:gd name="T12" fmla="*/ 94 w 393"/>
                  <a:gd name="T13" fmla="*/ 241 h 388"/>
                  <a:gd name="T14" fmla="*/ 198 w 393"/>
                  <a:gd name="T15" fmla="*/ 115 h 388"/>
                  <a:gd name="T16" fmla="*/ 279 w 393"/>
                  <a:gd name="T17" fmla="*/ 77 h 388"/>
                  <a:gd name="T18" fmla="*/ 308 w 393"/>
                  <a:gd name="T19" fmla="*/ 38 h 388"/>
                  <a:gd name="T20" fmla="*/ 266 w 393"/>
                  <a:gd name="T21" fmla="*/ 7 h 388"/>
                  <a:gd name="T22" fmla="*/ 375 w 393"/>
                  <a:gd name="T23" fmla="*/ 0 h 388"/>
                  <a:gd name="T24" fmla="*/ 378 w 393"/>
                  <a:gd name="T25" fmla="*/ 2 h 388"/>
                  <a:gd name="T26" fmla="*/ 378 w 393"/>
                  <a:gd name="T27" fmla="*/ 2 h 388"/>
                  <a:gd name="T28" fmla="*/ 392 w 393"/>
                  <a:gd name="T29" fmla="*/ 31 h 388"/>
                  <a:gd name="T30" fmla="*/ 386 w 393"/>
                  <a:gd name="T31" fmla="*/ 51 h 388"/>
                  <a:gd name="T32" fmla="*/ 386 w 393"/>
                  <a:gd name="T33" fmla="*/ 51 h 388"/>
                  <a:gd name="T34" fmla="*/ 382 w 393"/>
                  <a:gd name="T35" fmla="*/ 56 h 388"/>
                  <a:gd name="T36" fmla="*/ 393 w 393"/>
                  <a:gd name="T37" fmla="*/ 31 h 388"/>
                  <a:gd name="T38" fmla="*/ 375 w 393"/>
                  <a:gd name="T39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3" h="388">
                    <a:moveTo>
                      <a:pt x="266" y="7"/>
                    </a:moveTo>
                    <a:cubicBezTo>
                      <a:pt x="250" y="12"/>
                      <a:pt x="234" y="17"/>
                      <a:pt x="219" y="23"/>
                    </a:cubicBezTo>
                    <a:cubicBezTo>
                      <a:pt x="154" y="51"/>
                      <a:pt x="100" y="96"/>
                      <a:pt x="61" y="153"/>
                    </a:cubicBezTo>
                    <a:cubicBezTo>
                      <a:pt x="23" y="210"/>
                      <a:pt x="0" y="279"/>
                      <a:pt x="0" y="353"/>
                    </a:cubicBezTo>
                    <a:cubicBezTo>
                      <a:pt x="0" y="372"/>
                      <a:pt x="16" y="388"/>
                      <a:pt x="36" y="388"/>
                    </a:cubicBezTo>
                    <a:cubicBezTo>
                      <a:pt x="55" y="388"/>
                      <a:pt x="71" y="372"/>
                      <a:pt x="71" y="353"/>
                    </a:cubicBezTo>
                    <a:cubicBezTo>
                      <a:pt x="71" y="313"/>
                      <a:pt x="79" y="275"/>
                      <a:pt x="94" y="241"/>
                    </a:cubicBezTo>
                    <a:cubicBezTo>
                      <a:pt x="115" y="190"/>
                      <a:pt x="152" y="146"/>
                      <a:pt x="198" y="115"/>
                    </a:cubicBezTo>
                    <a:cubicBezTo>
                      <a:pt x="222" y="98"/>
                      <a:pt x="250" y="85"/>
                      <a:pt x="279" y="77"/>
                    </a:cubicBezTo>
                    <a:cubicBezTo>
                      <a:pt x="308" y="38"/>
                      <a:pt x="308" y="38"/>
                      <a:pt x="308" y="38"/>
                    </a:cubicBezTo>
                    <a:cubicBezTo>
                      <a:pt x="266" y="7"/>
                      <a:pt x="266" y="7"/>
                      <a:pt x="266" y="7"/>
                    </a:cubicBezTo>
                    <a:moveTo>
                      <a:pt x="375" y="0"/>
                    </a:moveTo>
                    <a:cubicBezTo>
                      <a:pt x="378" y="2"/>
                      <a:pt x="378" y="2"/>
                      <a:pt x="378" y="2"/>
                    </a:cubicBezTo>
                    <a:cubicBezTo>
                      <a:pt x="378" y="2"/>
                      <a:pt x="378" y="2"/>
                      <a:pt x="378" y="2"/>
                    </a:cubicBezTo>
                    <a:cubicBezTo>
                      <a:pt x="388" y="9"/>
                      <a:pt x="393" y="20"/>
                      <a:pt x="392" y="31"/>
                    </a:cubicBezTo>
                    <a:cubicBezTo>
                      <a:pt x="392" y="38"/>
                      <a:pt x="390" y="45"/>
                      <a:pt x="386" y="51"/>
                    </a:cubicBezTo>
                    <a:cubicBezTo>
                      <a:pt x="386" y="51"/>
                      <a:pt x="386" y="51"/>
                      <a:pt x="386" y="51"/>
                    </a:cubicBezTo>
                    <a:cubicBezTo>
                      <a:pt x="382" y="56"/>
                      <a:pt x="382" y="56"/>
                      <a:pt x="382" y="56"/>
                    </a:cubicBezTo>
                    <a:cubicBezTo>
                      <a:pt x="389" y="50"/>
                      <a:pt x="393" y="41"/>
                      <a:pt x="393" y="31"/>
                    </a:cubicBezTo>
                    <a:cubicBezTo>
                      <a:pt x="393" y="17"/>
                      <a:pt x="386" y="6"/>
                      <a:pt x="375" y="0"/>
                    </a:cubicBezTo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124">
                <a:extLst>
                  <a:ext uri="{FF2B5EF4-FFF2-40B4-BE49-F238E27FC236}">
                    <a16:creationId xmlns:a16="http://schemas.microsoft.com/office/drawing/2014/main" id="{AC76A9DA-F853-4AD1-8412-2E190BECF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88" y="1025525"/>
                <a:ext cx="312738" cy="174625"/>
              </a:xfrm>
              <a:custGeom>
                <a:avLst/>
                <a:gdLst>
                  <a:gd name="T0" fmla="*/ 40 w 179"/>
                  <a:gd name="T1" fmla="*/ 0 h 100"/>
                  <a:gd name="T2" fmla="*/ 12 w 179"/>
                  <a:gd name="T3" fmla="*/ 14 h 100"/>
                  <a:gd name="T4" fmla="*/ 19 w 179"/>
                  <a:gd name="T5" fmla="*/ 63 h 100"/>
                  <a:gd name="T6" fmla="*/ 70 w 179"/>
                  <a:gd name="T7" fmla="*/ 100 h 100"/>
                  <a:gd name="T8" fmla="*/ 159 w 179"/>
                  <a:gd name="T9" fmla="*/ 88 h 100"/>
                  <a:gd name="T10" fmla="*/ 161 w 179"/>
                  <a:gd name="T11" fmla="*/ 88 h 100"/>
                  <a:gd name="T12" fmla="*/ 164 w 179"/>
                  <a:gd name="T13" fmla="*/ 88 h 100"/>
                  <a:gd name="T14" fmla="*/ 179 w 179"/>
                  <a:gd name="T15" fmla="*/ 93 h 100"/>
                  <a:gd name="T16" fmla="*/ 61 w 179"/>
                  <a:gd name="T17" fmla="*/ 7 h 100"/>
                  <a:gd name="T18" fmla="*/ 40 w 179"/>
                  <a:gd name="T19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9" h="100">
                    <a:moveTo>
                      <a:pt x="40" y="0"/>
                    </a:moveTo>
                    <a:cubicBezTo>
                      <a:pt x="30" y="0"/>
                      <a:pt x="19" y="5"/>
                      <a:pt x="12" y="14"/>
                    </a:cubicBezTo>
                    <a:cubicBezTo>
                      <a:pt x="0" y="30"/>
                      <a:pt x="4" y="52"/>
                      <a:pt x="19" y="63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98" y="93"/>
                      <a:pt x="128" y="89"/>
                      <a:pt x="159" y="88"/>
                    </a:cubicBezTo>
                    <a:cubicBezTo>
                      <a:pt x="160" y="88"/>
                      <a:pt x="161" y="88"/>
                      <a:pt x="161" y="88"/>
                    </a:cubicBezTo>
                    <a:cubicBezTo>
                      <a:pt x="162" y="88"/>
                      <a:pt x="163" y="88"/>
                      <a:pt x="164" y="88"/>
                    </a:cubicBezTo>
                    <a:cubicBezTo>
                      <a:pt x="169" y="89"/>
                      <a:pt x="174" y="90"/>
                      <a:pt x="179" y="93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5" y="2"/>
                      <a:pt x="48" y="0"/>
                      <a:pt x="40" y="0"/>
                    </a:cubicBezTo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25">
                <a:extLst>
                  <a:ext uri="{FF2B5EF4-FFF2-40B4-BE49-F238E27FC236}">
                    <a16:creationId xmlns:a16="http://schemas.microsoft.com/office/drawing/2014/main" id="{7F941CA2-FF99-49BF-8BE9-E4138D1B1C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4325" y="1179513"/>
                <a:ext cx="196850" cy="74612"/>
              </a:xfrm>
              <a:custGeom>
                <a:avLst/>
                <a:gdLst>
                  <a:gd name="T0" fmla="*/ 94 w 112"/>
                  <a:gd name="T1" fmla="*/ 0 h 43"/>
                  <a:gd name="T2" fmla="*/ 112 w 112"/>
                  <a:gd name="T3" fmla="*/ 7 h 43"/>
                  <a:gd name="T4" fmla="*/ 109 w 112"/>
                  <a:gd name="T5" fmla="*/ 5 h 43"/>
                  <a:gd name="T6" fmla="*/ 94 w 112"/>
                  <a:gd name="T7" fmla="*/ 0 h 43"/>
                  <a:gd name="T8" fmla="*/ 89 w 112"/>
                  <a:gd name="T9" fmla="*/ 0 h 43"/>
                  <a:gd name="T10" fmla="*/ 0 w 112"/>
                  <a:gd name="T11" fmla="*/ 12 h 43"/>
                  <a:gd name="T12" fmla="*/ 42 w 112"/>
                  <a:gd name="T13" fmla="*/ 43 h 43"/>
                  <a:gd name="T14" fmla="*/ 63 w 112"/>
                  <a:gd name="T15" fmla="*/ 15 h 43"/>
                  <a:gd name="T16" fmla="*/ 89 w 112"/>
                  <a:gd name="T1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43">
                    <a:moveTo>
                      <a:pt x="94" y="0"/>
                    </a:moveTo>
                    <a:cubicBezTo>
                      <a:pt x="100" y="1"/>
                      <a:pt x="106" y="3"/>
                      <a:pt x="112" y="7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04" y="2"/>
                      <a:pt x="99" y="1"/>
                      <a:pt x="94" y="0"/>
                    </a:cubicBezTo>
                    <a:moveTo>
                      <a:pt x="89" y="0"/>
                    </a:moveTo>
                    <a:cubicBezTo>
                      <a:pt x="58" y="1"/>
                      <a:pt x="28" y="5"/>
                      <a:pt x="0" y="12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9" y="6"/>
                      <a:pt x="79" y="1"/>
                      <a:pt x="89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126">
                <a:extLst>
                  <a:ext uri="{FF2B5EF4-FFF2-40B4-BE49-F238E27FC236}">
                    <a16:creationId xmlns:a16="http://schemas.microsoft.com/office/drawing/2014/main" id="{85369D7F-1862-4256-B45F-8DB07FEFA5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0825" y="1285875"/>
                <a:ext cx="266700" cy="228600"/>
              </a:xfrm>
              <a:custGeom>
                <a:avLst/>
                <a:gdLst>
                  <a:gd name="T0" fmla="*/ 153 w 153"/>
                  <a:gd name="T1" fmla="*/ 0 h 131"/>
                  <a:gd name="T2" fmla="*/ 129 w 153"/>
                  <a:gd name="T3" fmla="*/ 10 h 131"/>
                  <a:gd name="T4" fmla="*/ 50 w 153"/>
                  <a:gd name="T5" fmla="*/ 21 h 131"/>
                  <a:gd name="T6" fmla="*/ 11 w 153"/>
                  <a:gd name="T7" fmla="*/ 74 h 131"/>
                  <a:gd name="T8" fmla="*/ 19 w 153"/>
                  <a:gd name="T9" fmla="*/ 124 h 131"/>
                  <a:gd name="T10" fmla="*/ 40 w 153"/>
                  <a:gd name="T11" fmla="*/ 131 h 131"/>
                  <a:gd name="T12" fmla="*/ 68 w 153"/>
                  <a:gd name="T13" fmla="*/ 116 h 131"/>
                  <a:gd name="T14" fmla="*/ 153 w 153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31">
                    <a:moveTo>
                      <a:pt x="153" y="0"/>
                    </a:moveTo>
                    <a:cubicBezTo>
                      <a:pt x="147" y="6"/>
                      <a:pt x="138" y="10"/>
                      <a:pt x="129" y="10"/>
                    </a:cubicBezTo>
                    <a:cubicBezTo>
                      <a:pt x="102" y="10"/>
                      <a:pt x="75" y="14"/>
                      <a:pt x="50" y="21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0" y="90"/>
                      <a:pt x="3" y="112"/>
                      <a:pt x="19" y="124"/>
                    </a:cubicBezTo>
                    <a:cubicBezTo>
                      <a:pt x="25" y="128"/>
                      <a:pt x="32" y="131"/>
                      <a:pt x="40" y="131"/>
                    </a:cubicBezTo>
                    <a:cubicBezTo>
                      <a:pt x="50" y="131"/>
                      <a:pt x="61" y="126"/>
                      <a:pt x="68" y="116"/>
                    </a:cubicBezTo>
                    <a:cubicBezTo>
                      <a:pt x="153" y="0"/>
                      <a:pt x="153" y="0"/>
                      <a:pt x="153" y="0"/>
                    </a:cubicBezTo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127">
                <a:extLst>
                  <a:ext uri="{FF2B5EF4-FFF2-40B4-BE49-F238E27FC236}">
                    <a16:creationId xmlns:a16="http://schemas.microsoft.com/office/drawing/2014/main" id="{C749D9F0-ADBC-4277-88F9-D23E6C2A7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8138" y="1254125"/>
                <a:ext cx="187325" cy="68262"/>
              </a:xfrm>
              <a:custGeom>
                <a:avLst/>
                <a:gdLst>
                  <a:gd name="T0" fmla="*/ 29 w 107"/>
                  <a:gd name="T1" fmla="*/ 0 h 39"/>
                  <a:gd name="T2" fmla="*/ 0 w 107"/>
                  <a:gd name="T3" fmla="*/ 39 h 39"/>
                  <a:gd name="T4" fmla="*/ 79 w 107"/>
                  <a:gd name="T5" fmla="*/ 28 h 39"/>
                  <a:gd name="T6" fmla="*/ 103 w 107"/>
                  <a:gd name="T7" fmla="*/ 18 h 39"/>
                  <a:gd name="T8" fmla="*/ 107 w 107"/>
                  <a:gd name="T9" fmla="*/ 13 h 39"/>
                  <a:gd name="T10" fmla="*/ 78 w 107"/>
                  <a:gd name="T11" fmla="*/ 28 h 39"/>
                  <a:gd name="T12" fmla="*/ 57 w 107"/>
                  <a:gd name="T13" fmla="*/ 21 h 39"/>
                  <a:gd name="T14" fmla="*/ 29 w 107"/>
                  <a:gd name="T1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" h="39">
                    <a:moveTo>
                      <a:pt x="29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25" y="32"/>
                      <a:pt x="52" y="28"/>
                      <a:pt x="79" y="28"/>
                    </a:cubicBezTo>
                    <a:cubicBezTo>
                      <a:pt x="88" y="28"/>
                      <a:pt x="97" y="24"/>
                      <a:pt x="103" y="18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0" y="23"/>
                      <a:pt x="89" y="28"/>
                      <a:pt x="78" y="28"/>
                    </a:cubicBezTo>
                    <a:cubicBezTo>
                      <a:pt x="71" y="28"/>
                      <a:pt x="64" y="26"/>
                      <a:pt x="57" y="21"/>
                    </a:cubicBezTo>
                    <a:cubicBezTo>
                      <a:pt x="29" y="0"/>
                      <a:pt x="29" y="0"/>
                      <a:pt x="29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128">
                <a:extLst>
                  <a:ext uri="{FF2B5EF4-FFF2-40B4-BE49-F238E27FC236}">
                    <a16:creationId xmlns:a16="http://schemas.microsoft.com/office/drawing/2014/main" id="{655566CC-5ABB-40A2-8D77-3AA4D91A4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179513"/>
                <a:ext cx="9525" cy="0"/>
              </a:xfrm>
              <a:custGeom>
                <a:avLst/>
                <a:gdLst>
                  <a:gd name="T0" fmla="*/ 2 w 5"/>
                  <a:gd name="T1" fmla="*/ 0 w 5"/>
                  <a:gd name="T2" fmla="*/ 3 w 5"/>
                  <a:gd name="T3" fmla="*/ 5 w 5"/>
                  <a:gd name="T4" fmla="*/ 2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</a:path>
                </a:pathLst>
              </a:custGeom>
              <a:solidFill>
                <a:srgbClr val="0019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129">
                <a:extLst>
                  <a:ext uri="{FF2B5EF4-FFF2-40B4-BE49-F238E27FC236}">
                    <a16:creationId xmlns:a16="http://schemas.microsoft.com/office/drawing/2014/main" id="{79352BB7-00E7-4413-9888-F6FF0234B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938" y="1179513"/>
                <a:ext cx="147638" cy="123825"/>
              </a:xfrm>
              <a:custGeom>
                <a:avLst/>
                <a:gdLst>
                  <a:gd name="T0" fmla="*/ 50 w 85"/>
                  <a:gd name="T1" fmla="*/ 0 h 71"/>
                  <a:gd name="T2" fmla="*/ 47 w 85"/>
                  <a:gd name="T3" fmla="*/ 0 h 71"/>
                  <a:gd name="T4" fmla="*/ 21 w 85"/>
                  <a:gd name="T5" fmla="*/ 15 h 71"/>
                  <a:gd name="T6" fmla="*/ 0 w 85"/>
                  <a:gd name="T7" fmla="*/ 43 h 71"/>
                  <a:gd name="T8" fmla="*/ 28 w 85"/>
                  <a:gd name="T9" fmla="*/ 64 h 71"/>
                  <a:gd name="T10" fmla="*/ 49 w 85"/>
                  <a:gd name="T11" fmla="*/ 71 h 71"/>
                  <a:gd name="T12" fmla="*/ 78 w 85"/>
                  <a:gd name="T13" fmla="*/ 56 h 71"/>
                  <a:gd name="T14" fmla="*/ 78 w 85"/>
                  <a:gd name="T15" fmla="*/ 56 h 71"/>
                  <a:gd name="T16" fmla="*/ 84 w 85"/>
                  <a:gd name="T17" fmla="*/ 36 h 71"/>
                  <a:gd name="T18" fmla="*/ 70 w 85"/>
                  <a:gd name="T19" fmla="*/ 7 h 71"/>
                  <a:gd name="T20" fmla="*/ 70 w 85"/>
                  <a:gd name="T21" fmla="*/ 7 h 71"/>
                  <a:gd name="T22" fmla="*/ 52 w 85"/>
                  <a:gd name="T23" fmla="*/ 0 h 71"/>
                  <a:gd name="T24" fmla="*/ 50 w 8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71">
                    <a:moveTo>
                      <a:pt x="50" y="0"/>
                    </a:moveTo>
                    <a:cubicBezTo>
                      <a:pt x="49" y="0"/>
                      <a:pt x="48" y="0"/>
                      <a:pt x="47" y="0"/>
                    </a:cubicBezTo>
                    <a:cubicBezTo>
                      <a:pt x="37" y="1"/>
                      <a:pt x="27" y="6"/>
                      <a:pt x="21" y="15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35" y="69"/>
                      <a:pt x="42" y="71"/>
                      <a:pt x="49" y="71"/>
                    </a:cubicBezTo>
                    <a:cubicBezTo>
                      <a:pt x="60" y="71"/>
                      <a:pt x="71" y="66"/>
                      <a:pt x="78" y="56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82" y="50"/>
                      <a:pt x="84" y="43"/>
                      <a:pt x="84" y="36"/>
                    </a:cubicBezTo>
                    <a:cubicBezTo>
                      <a:pt x="85" y="25"/>
                      <a:pt x="80" y="14"/>
                      <a:pt x="70" y="7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64" y="3"/>
                      <a:pt x="58" y="1"/>
                      <a:pt x="52" y="0"/>
                    </a:cubicBezTo>
                    <a:cubicBezTo>
                      <a:pt x="51" y="0"/>
                      <a:pt x="50" y="0"/>
                      <a:pt x="50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5" name="Freeform 129">
              <a:extLst>
                <a:ext uri="{FF2B5EF4-FFF2-40B4-BE49-F238E27FC236}">
                  <a16:creationId xmlns:a16="http://schemas.microsoft.com/office/drawing/2014/main" id="{E437BDB1-4BDE-468B-98EE-D0572E58D1B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581574" y="2121679"/>
              <a:ext cx="147638" cy="123825"/>
            </a:xfrm>
            <a:custGeom>
              <a:avLst/>
              <a:gdLst>
                <a:gd name="T0" fmla="*/ 50 w 85"/>
                <a:gd name="T1" fmla="*/ 0 h 71"/>
                <a:gd name="T2" fmla="*/ 47 w 85"/>
                <a:gd name="T3" fmla="*/ 0 h 71"/>
                <a:gd name="T4" fmla="*/ 21 w 85"/>
                <a:gd name="T5" fmla="*/ 15 h 71"/>
                <a:gd name="T6" fmla="*/ 0 w 85"/>
                <a:gd name="T7" fmla="*/ 43 h 71"/>
                <a:gd name="T8" fmla="*/ 28 w 85"/>
                <a:gd name="T9" fmla="*/ 64 h 71"/>
                <a:gd name="T10" fmla="*/ 49 w 85"/>
                <a:gd name="T11" fmla="*/ 71 h 71"/>
                <a:gd name="T12" fmla="*/ 78 w 85"/>
                <a:gd name="T13" fmla="*/ 56 h 71"/>
                <a:gd name="T14" fmla="*/ 78 w 85"/>
                <a:gd name="T15" fmla="*/ 56 h 71"/>
                <a:gd name="T16" fmla="*/ 84 w 85"/>
                <a:gd name="T17" fmla="*/ 36 h 71"/>
                <a:gd name="T18" fmla="*/ 70 w 85"/>
                <a:gd name="T19" fmla="*/ 7 h 71"/>
                <a:gd name="T20" fmla="*/ 70 w 85"/>
                <a:gd name="T21" fmla="*/ 7 h 71"/>
                <a:gd name="T22" fmla="*/ 52 w 85"/>
                <a:gd name="T23" fmla="*/ 0 h 71"/>
                <a:gd name="T24" fmla="*/ 50 w 85"/>
                <a:gd name="T2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71">
                  <a:moveTo>
                    <a:pt x="50" y="0"/>
                  </a:moveTo>
                  <a:cubicBezTo>
                    <a:pt x="49" y="0"/>
                    <a:pt x="48" y="0"/>
                    <a:pt x="47" y="0"/>
                  </a:cubicBezTo>
                  <a:cubicBezTo>
                    <a:pt x="37" y="1"/>
                    <a:pt x="27" y="6"/>
                    <a:pt x="21" y="1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35" y="69"/>
                    <a:pt x="42" y="71"/>
                    <a:pt x="49" y="71"/>
                  </a:cubicBezTo>
                  <a:cubicBezTo>
                    <a:pt x="60" y="71"/>
                    <a:pt x="71" y="6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0"/>
                    <a:pt x="84" y="43"/>
                    <a:pt x="84" y="36"/>
                  </a:cubicBezTo>
                  <a:cubicBezTo>
                    <a:pt x="85" y="25"/>
                    <a:pt x="80" y="14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4" y="3"/>
                    <a:pt x="58" y="1"/>
                    <a:pt x="52" y="0"/>
                  </a:cubicBezTo>
                  <a:cubicBezTo>
                    <a:pt x="51" y="0"/>
                    <a:pt x="50" y="0"/>
                    <a:pt x="50" y="0"/>
                  </a:cubicBezTo>
                </a:path>
              </a:pathLst>
            </a:custGeom>
            <a:solidFill>
              <a:srgbClr val="003B6A"/>
            </a:solidFill>
            <a:ln>
              <a:solidFill>
                <a:srgbClr val="003B6A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15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19100" y="1577760"/>
            <a:ext cx="3827463" cy="1828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Cisco DNA Center offers a single dashboard for every core function in your network</a:t>
            </a:r>
            <a:endParaRPr altLang="en-US" dirty="0">
              <a:solidFill>
                <a:schemeClr val="bg2"/>
              </a:solidFill>
              <a:ea typeface="ＭＳ Ｐゴシック" pitchFamily="34" charset="-128"/>
              <a:cs typeface="CiscoSans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55799" y="962888"/>
            <a:ext cx="4046537" cy="3223759"/>
          </a:xfrm>
          <a:prstGeom prst="rect">
            <a:avLst/>
          </a:prstGeom>
        </p:spPr>
        <p:txBody>
          <a:bodyPr/>
          <a:lstStyle/>
          <a:p>
            <a:pPr marL="342900" indent="-285750"/>
            <a:r>
              <a:rPr lang="en-US" sz="1800" dirty="0"/>
              <a:t>Simplify network management</a:t>
            </a:r>
          </a:p>
          <a:p>
            <a:pPr marL="342900" indent="-285750"/>
            <a:r>
              <a:rPr lang="en-US" sz="1800" dirty="0"/>
              <a:t>Lower operational costs</a:t>
            </a:r>
          </a:p>
          <a:p>
            <a:pPr marL="342900" indent="-285750"/>
            <a:r>
              <a:rPr lang="en-US" sz="1800" dirty="0"/>
              <a:t>Deploy networks in minutes,</a:t>
            </a:r>
            <a:br>
              <a:rPr lang="en-US" sz="1800" dirty="0"/>
            </a:br>
            <a:r>
              <a:rPr lang="en-US" sz="1800" dirty="0"/>
              <a:t>not days</a:t>
            </a:r>
          </a:p>
          <a:p>
            <a:pPr marL="342900" indent="-285750"/>
            <a:r>
              <a:rPr lang="en-US" sz="1800" dirty="0"/>
              <a:t>Eliminate error-prone manual tasks</a:t>
            </a:r>
          </a:p>
          <a:p>
            <a:pPr marL="342900" indent="-285750"/>
            <a:r>
              <a:rPr lang="en-US" sz="1800" dirty="0"/>
              <a:t>Improve operational processes with third-party integration</a:t>
            </a:r>
          </a:p>
          <a:p>
            <a:pPr marL="342900" indent="-285750"/>
            <a:r>
              <a:rPr lang="en-US" sz="1800" dirty="0"/>
              <a:t>Proactively monitor, troubleshoot, and optimize</a:t>
            </a:r>
            <a:endParaRPr lang="en-US" sz="18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E93561-41F3-408A-A000-E94FED3492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" y="615089"/>
            <a:ext cx="704164" cy="70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6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19100" y="1486099"/>
            <a:ext cx="3827463" cy="737758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Benefits by the numbers</a:t>
            </a:r>
            <a:endParaRPr altLang="en-US" dirty="0">
              <a:solidFill>
                <a:schemeClr val="bg2"/>
              </a:solidFill>
              <a:ea typeface="ＭＳ Ｐゴシック" pitchFamily="34" charset="-128"/>
              <a:cs typeface="CiscoSans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7F6557-9296-440A-85FB-38A587CD05D9}"/>
              </a:ext>
            </a:extLst>
          </p:cNvPr>
          <p:cNvSpPr/>
          <p:nvPr/>
        </p:nvSpPr>
        <p:spPr>
          <a:xfrm>
            <a:off x="5006819" y="4605507"/>
            <a:ext cx="4083841" cy="20005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lvl="0"/>
            <a:r>
              <a:rPr lang="en-US" sz="700" dirty="0">
                <a:latin typeface="+mn-lt"/>
              </a:rPr>
              <a:t>Based on an internal TCO analysis</a:t>
            </a:r>
            <a:endParaRPr lang="en-US" sz="400" dirty="0">
              <a:latin typeface="+mn-lt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16789C6-48E8-49FC-8D2E-397012587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97" y="610483"/>
            <a:ext cx="732977" cy="73440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7F50572-E1A0-43DD-8057-C7DCF84E584B}"/>
              </a:ext>
            </a:extLst>
          </p:cNvPr>
          <p:cNvGrpSpPr/>
          <p:nvPr/>
        </p:nvGrpSpPr>
        <p:grpSpPr>
          <a:xfrm>
            <a:off x="4777854" y="597421"/>
            <a:ext cx="4183270" cy="3586711"/>
            <a:chOff x="4777854" y="649669"/>
            <a:chExt cx="4183270" cy="358671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CDF07D9-D7C0-447E-BBF0-753DC203AF72}"/>
                </a:ext>
              </a:extLst>
            </p:cNvPr>
            <p:cNvGrpSpPr/>
            <p:nvPr/>
          </p:nvGrpSpPr>
          <p:grpSpPr>
            <a:xfrm>
              <a:off x="5554759" y="649669"/>
              <a:ext cx="725488" cy="727075"/>
              <a:chOff x="5362567" y="6144419"/>
              <a:chExt cx="725488" cy="72707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04FAD0D8-D28B-499E-91E6-B15E3B321201}"/>
                  </a:ext>
                </a:extLst>
              </p:cNvPr>
              <p:cNvGrpSpPr/>
              <p:nvPr/>
            </p:nvGrpSpPr>
            <p:grpSpPr>
              <a:xfrm>
                <a:off x="5362567" y="6144419"/>
                <a:ext cx="725488" cy="727075"/>
                <a:chOff x="5364163" y="6144419"/>
                <a:chExt cx="725488" cy="727075"/>
              </a:xfrm>
            </p:grpSpPr>
            <p:sp>
              <p:nvSpPr>
                <p:cNvPr id="8" name="Oval 189">
                  <a:extLst>
                    <a:ext uri="{FF2B5EF4-FFF2-40B4-BE49-F238E27FC236}">
                      <a16:creationId xmlns:a16="http://schemas.microsoft.com/office/drawing/2014/main" id="{40554F41-2F06-4CB0-BD18-BACF52AAAE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64163" y="6144419"/>
                  <a:ext cx="725488" cy="727075"/>
                </a:xfrm>
                <a:prstGeom prst="ellipse">
                  <a:avLst/>
                </a:prstGeom>
                <a:noFill/>
                <a:ln w="50800">
                  <a:solidFill>
                    <a:schemeClr val="bg2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" name="Freeform 190">
                  <a:extLst>
                    <a:ext uri="{FF2B5EF4-FFF2-40B4-BE49-F238E27FC236}">
                      <a16:creationId xmlns:a16="http://schemas.microsoft.com/office/drawing/2014/main" id="{CBB6B087-5F9B-4308-B271-199AD5FDFB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10200" y="6144419"/>
                  <a:ext cx="676275" cy="723900"/>
                </a:xfrm>
                <a:custGeom>
                  <a:avLst/>
                  <a:gdLst>
                    <a:gd name="T0" fmla="*/ 115 w 248"/>
                    <a:gd name="T1" fmla="*/ 0 h 265"/>
                    <a:gd name="T2" fmla="*/ 248 w 248"/>
                    <a:gd name="T3" fmla="*/ 132 h 265"/>
                    <a:gd name="T4" fmla="*/ 115 w 248"/>
                    <a:gd name="T5" fmla="*/ 265 h 265"/>
                    <a:gd name="T6" fmla="*/ 0 w 248"/>
                    <a:gd name="T7" fmla="*/ 196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8" h="265">
                      <a:moveTo>
                        <a:pt x="115" y="0"/>
                      </a:moveTo>
                      <a:cubicBezTo>
                        <a:pt x="188" y="0"/>
                        <a:pt x="248" y="59"/>
                        <a:pt x="248" y="132"/>
                      </a:cubicBezTo>
                      <a:cubicBezTo>
                        <a:pt x="248" y="205"/>
                        <a:pt x="188" y="265"/>
                        <a:pt x="115" y="265"/>
                      </a:cubicBezTo>
                      <a:cubicBezTo>
                        <a:pt x="66" y="265"/>
                        <a:pt x="24" y="240"/>
                        <a:pt x="0" y="196"/>
                      </a:cubicBezTo>
                    </a:path>
                  </a:pathLst>
                </a:custGeom>
                <a:noFill/>
                <a:ln w="50800" cap="rnd">
                  <a:solidFill>
                    <a:schemeClr val="accent3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3F2757-7FD6-4600-A1D6-D722F992BEB5}"/>
                  </a:ext>
                </a:extLst>
              </p:cNvPr>
              <p:cNvSpPr txBox="1"/>
              <p:nvPr/>
            </p:nvSpPr>
            <p:spPr>
              <a:xfrm>
                <a:off x="5370505" y="6338679"/>
                <a:ext cx="709612" cy="3385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3"/>
                    </a:solidFill>
                    <a:latin typeface="+mn-lt"/>
                  </a:rPr>
                  <a:t>67%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3676F8F-C8D3-48BC-A7C7-DBAB7D86BC1C}"/>
                </a:ext>
              </a:extLst>
            </p:cNvPr>
            <p:cNvGrpSpPr/>
            <p:nvPr/>
          </p:nvGrpSpPr>
          <p:grpSpPr>
            <a:xfrm>
              <a:off x="5543647" y="1583999"/>
              <a:ext cx="727075" cy="725488"/>
              <a:chOff x="7843838" y="7054056"/>
              <a:chExt cx="727075" cy="725488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CFF6BCE-08EE-4819-8341-25A5B070C79C}"/>
                  </a:ext>
                </a:extLst>
              </p:cNvPr>
              <p:cNvGrpSpPr/>
              <p:nvPr/>
            </p:nvGrpSpPr>
            <p:grpSpPr>
              <a:xfrm>
                <a:off x="7843838" y="7054056"/>
                <a:ext cx="727075" cy="725488"/>
                <a:chOff x="7842250" y="7054056"/>
                <a:chExt cx="727075" cy="725488"/>
              </a:xfrm>
            </p:grpSpPr>
            <p:sp>
              <p:nvSpPr>
                <p:cNvPr id="13" name="Oval 175">
                  <a:extLst>
                    <a:ext uri="{FF2B5EF4-FFF2-40B4-BE49-F238E27FC236}">
                      <a16:creationId xmlns:a16="http://schemas.microsoft.com/office/drawing/2014/main" id="{A376362A-A4D0-4B88-84D5-4A19752B0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2250" y="7054056"/>
                  <a:ext cx="727075" cy="725488"/>
                </a:xfrm>
                <a:prstGeom prst="ellipse">
                  <a:avLst/>
                </a:prstGeom>
                <a:noFill/>
                <a:ln w="50800">
                  <a:solidFill>
                    <a:schemeClr val="bg2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Freeform 176">
                  <a:extLst>
                    <a:ext uri="{FF2B5EF4-FFF2-40B4-BE49-F238E27FC236}">
                      <a16:creationId xmlns:a16="http://schemas.microsoft.com/office/drawing/2014/main" id="{131CC0B0-D2EE-420C-BB90-0BEC6C3083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42250" y="7054056"/>
                  <a:ext cx="723900" cy="723900"/>
                </a:xfrm>
                <a:custGeom>
                  <a:avLst/>
                  <a:gdLst>
                    <a:gd name="T0" fmla="*/ 132 w 265"/>
                    <a:gd name="T1" fmla="*/ 0 h 265"/>
                    <a:gd name="T2" fmla="*/ 265 w 265"/>
                    <a:gd name="T3" fmla="*/ 133 h 265"/>
                    <a:gd name="T4" fmla="*/ 132 w 265"/>
                    <a:gd name="T5" fmla="*/ 265 h 265"/>
                    <a:gd name="T6" fmla="*/ 0 w 265"/>
                    <a:gd name="T7" fmla="*/ 133 h 265"/>
                    <a:gd name="T8" fmla="*/ 6 w 265"/>
                    <a:gd name="T9" fmla="*/ 92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65">
                      <a:moveTo>
                        <a:pt x="132" y="0"/>
                      </a:moveTo>
                      <a:cubicBezTo>
                        <a:pt x="206" y="0"/>
                        <a:pt x="265" y="60"/>
                        <a:pt x="265" y="133"/>
                      </a:cubicBezTo>
                      <a:cubicBezTo>
                        <a:pt x="265" y="206"/>
                        <a:pt x="206" y="265"/>
                        <a:pt x="132" y="265"/>
                      </a:cubicBezTo>
                      <a:cubicBezTo>
                        <a:pt x="59" y="265"/>
                        <a:pt x="0" y="206"/>
                        <a:pt x="0" y="133"/>
                      </a:cubicBezTo>
                      <a:cubicBezTo>
                        <a:pt x="0" y="118"/>
                        <a:pt x="2" y="106"/>
                        <a:pt x="6" y="92"/>
                      </a:cubicBezTo>
                    </a:path>
                  </a:pathLst>
                </a:custGeom>
                <a:noFill/>
                <a:ln w="50800" cap="rnd">
                  <a:solidFill>
                    <a:schemeClr val="accent2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A89637-94BD-490E-9062-9F9975E00304}"/>
                  </a:ext>
                </a:extLst>
              </p:cNvPr>
              <p:cNvSpPr txBox="1"/>
              <p:nvPr/>
            </p:nvSpPr>
            <p:spPr>
              <a:xfrm>
                <a:off x="7852569" y="7247523"/>
                <a:ext cx="709612" cy="3385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2"/>
                    </a:solidFill>
                    <a:latin typeface="+mn-lt"/>
                  </a:rPr>
                  <a:t>80%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B8A043E-49BB-4968-8398-A8AC1DC19DFE}"/>
                </a:ext>
              </a:extLst>
            </p:cNvPr>
            <p:cNvGrpSpPr/>
            <p:nvPr/>
          </p:nvGrpSpPr>
          <p:grpSpPr>
            <a:xfrm>
              <a:off x="5542005" y="2524690"/>
              <a:ext cx="725488" cy="727075"/>
              <a:chOff x="400790" y="6144419"/>
              <a:chExt cx="725488" cy="7270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F272E13-AC91-4ED4-A62D-B16AE107239E}"/>
                  </a:ext>
                </a:extLst>
              </p:cNvPr>
              <p:cNvGrpSpPr/>
              <p:nvPr/>
            </p:nvGrpSpPr>
            <p:grpSpPr>
              <a:xfrm>
                <a:off x="400790" y="6144419"/>
                <a:ext cx="725488" cy="727075"/>
                <a:chOff x="403225" y="6144419"/>
                <a:chExt cx="725488" cy="727075"/>
              </a:xfrm>
            </p:grpSpPr>
            <p:sp>
              <p:nvSpPr>
                <p:cNvPr id="18" name="Oval 177">
                  <a:extLst>
                    <a:ext uri="{FF2B5EF4-FFF2-40B4-BE49-F238E27FC236}">
                      <a16:creationId xmlns:a16="http://schemas.microsoft.com/office/drawing/2014/main" id="{696EB3DD-15F9-45FE-B149-25BCC0B038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25" y="6144419"/>
                  <a:ext cx="725488" cy="727075"/>
                </a:xfrm>
                <a:prstGeom prst="ellipse">
                  <a:avLst/>
                </a:prstGeom>
                <a:noFill/>
                <a:ln w="50800">
                  <a:solidFill>
                    <a:schemeClr val="bg2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Freeform 178">
                  <a:extLst>
                    <a:ext uri="{FF2B5EF4-FFF2-40B4-BE49-F238E27FC236}">
                      <a16:creationId xmlns:a16="http://schemas.microsoft.com/office/drawing/2014/main" id="{D3AF0BBB-DE24-4EA1-9522-AD9CB0C82D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400" y="6144419"/>
                  <a:ext cx="590550" cy="723900"/>
                </a:xfrm>
                <a:custGeom>
                  <a:avLst/>
                  <a:gdLst>
                    <a:gd name="T0" fmla="*/ 84 w 216"/>
                    <a:gd name="T1" fmla="*/ 0 h 265"/>
                    <a:gd name="T2" fmla="*/ 216 w 216"/>
                    <a:gd name="T3" fmla="*/ 132 h 265"/>
                    <a:gd name="T4" fmla="*/ 84 w 216"/>
                    <a:gd name="T5" fmla="*/ 265 h 265"/>
                    <a:gd name="T6" fmla="*/ 0 w 216"/>
                    <a:gd name="T7" fmla="*/ 23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" h="265">
                      <a:moveTo>
                        <a:pt x="84" y="0"/>
                      </a:moveTo>
                      <a:cubicBezTo>
                        <a:pt x="157" y="0"/>
                        <a:pt x="216" y="59"/>
                        <a:pt x="216" y="132"/>
                      </a:cubicBezTo>
                      <a:cubicBezTo>
                        <a:pt x="216" y="205"/>
                        <a:pt x="157" y="265"/>
                        <a:pt x="84" y="265"/>
                      </a:cubicBezTo>
                      <a:cubicBezTo>
                        <a:pt x="52" y="265"/>
                        <a:pt x="25" y="255"/>
                        <a:pt x="0" y="235"/>
                      </a:cubicBezTo>
                    </a:path>
                  </a:pathLst>
                </a:custGeom>
                <a:noFill/>
                <a:ln w="50800" cap="rnd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4EDA4E-48A9-4D68-AB6D-C0CEA60B330B}"/>
                  </a:ext>
                </a:extLst>
              </p:cNvPr>
              <p:cNvSpPr txBox="1"/>
              <p:nvPr/>
            </p:nvSpPr>
            <p:spPr>
              <a:xfrm>
                <a:off x="408728" y="6338679"/>
                <a:ext cx="709612" cy="3385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1"/>
                    </a:solidFill>
                    <a:latin typeface="+mn-lt"/>
                  </a:rPr>
                  <a:t>61%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FE6DEAF-4004-426C-92E3-15AA346017B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51892" y="3509305"/>
              <a:ext cx="728663" cy="727075"/>
              <a:chOff x="6188075" y="4325144"/>
              <a:chExt cx="728663" cy="727075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D31D412-DAA3-437B-BB90-9064ABE48B58}"/>
                  </a:ext>
                </a:extLst>
              </p:cNvPr>
              <p:cNvGrpSpPr/>
              <p:nvPr/>
            </p:nvGrpSpPr>
            <p:grpSpPr>
              <a:xfrm>
                <a:off x="6188075" y="4325144"/>
                <a:ext cx="728663" cy="727075"/>
                <a:chOff x="6188075" y="4325144"/>
                <a:chExt cx="728663" cy="727075"/>
              </a:xfrm>
            </p:grpSpPr>
            <p:sp>
              <p:nvSpPr>
                <p:cNvPr id="23" name="Oval 232">
                  <a:extLst>
                    <a:ext uri="{FF2B5EF4-FFF2-40B4-BE49-F238E27FC236}">
                      <a16:creationId xmlns:a16="http://schemas.microsoft.com/office/drawing/2014/main" id="{0C17F3E1-87B4-4068-BE7B-6E136266CF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8075" y="4325144"/>
                  <a:ext cx="727075" cy="727075"/>
                </a:xfrm>
                <a:prstGeom prst="ellipse">
                  <a:avLst/>
                </a:prstGeom>
                <a:noFill/>
                <a:ln w="50800">
                  <a:solidFill>
                    <a:schemeClr val="bg2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Freeform 233">
                  <a:extLst>
                    <a:ext uri="{FF2B5EF4-FFF2-40B4-BE49-F238E27FC236}">
                      <a16:creationId xmlns:a16="http://schemas.microsoft.com/office/drawing/2014/main" id="{B464E912-6739-422F-93AC-C8DA41831E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6375" y="4325144"/>
                  <a:ext cx="360363" cy="720725"/>
                </a:xfrm>
                <a:custGeom>
                  <a:avLst/>
                  <a:gdLst>
                    <a:gd name="T0" fmla="*/ 0 w 132"/>
                    <a:gd name="T1" fmla="*/ 0 h 264"/>
                    <a:gd name="T2" fmla="*/ 132 w 132"/>
                    <a:gd name="T3" fmla="*/ 133 h 264"/>
                    <a:gd name="T4" fmla="*/ 18 w 132"/>
                    <a:gd name="T5" fmla="*/ 264 h 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264">
                      <a:moveTo>
                        <a:pt x="0" y="0"/>
                      </a:moveTo>
                      <a:cubicBezTo>
                        <a:pt x="73" y="0"/>
                        <a:pt x="132" y="60"/>
                        <a:pt x="132" y="133"/>
                      </a:cubicBezTo>
                      <a:cubicBezTo>
                        <a:pt x="132" y="200"/>
                        <a:pt x="85" y="254"/>
                        <a:pt x="18" y="264"/>
                      </a:cubicBezTo>
                    </a:path>
                  </a:pathLst>
                </a:custGeom>
                <a:noFill/>
                <a:ln w="50800" cap="rnd">
                  <a:solidFill>
                    <a:schemeClr val="accent5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C5B932-2205-4258-91D3-0E9B749D8314}"/>
                  </a:ext>
                </a:extLst>
              </p:cNvPr>
              <p:cNvSpPr txBox="1"/>
              <p:nvPr/>
            </p:nvSpPr>
            <p:spPr>
              <a:xfrm>
                <a:off x="6197600" y="4538997"/>
                <a:ext cx="709612" cy="33855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accent5"/>
                    </a:solidFill>
                    <a:latin typeface="+mn-lt"/>
                  </a:rPr>
                  <a:t>48%</a:t>
                </a:r>
              </a:p>
            </p:txBody>
          </p:sp>
        </p:grpSp>
        <p:sp>
          <p:nvSpPr>
            <p:cNvPr id="26" name="Text Placeholder 2">
              <a:extLst>
                <a:ext uri="{FF2B5EF4-FFF2-40B4-BE49-F238E27FC236}">
                  <a16:creationId xmlns:a16="http://schemas.microsoft.com/office/drawing/2014/main" id="{86FD49AC-947F-4BEB-AD8D-9C4D33AA4639}"/>
                </a:ext>
              </a:extLst>
            </p:cNvPr>
            <p:cNvSpPr txBox="1">
              <a:spLocks/>
            </p:cNvSpPr>
            <p:nvPr/>
          </p:nvSpPr>
          <p:spPr>
            <a:xfrm>
              <a:off x="6293309" y="792189"/>
              <a:ext cx="2667815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savings in network provisioning time</a:t>
              </a:r>
            </a:p>
          </p:txBody>
        </p:sp>
        <p:sp>
          <p:nvSpPr>
            <p:cNvPr id="28" name="Text Placeholder 2">
              <a:extLst>
                <a:ext uri="{FF2B5EF4-FFF2-40B4-BE49-F238E27FC236}">
                  <a16:creationId xmlns:a16="http://schemas.microsoft.com/office/drawing/2014/main" id="{DBF68FAC-07B9-4D7C-BF37-C34793435668}"/>
                </a:ext>
              </a:extLst>
            </p:cNvPr>
            <p:cNvSpPr txBox="1">
              <a:spLocks/>
            </p:cNvSpPr>
            <p:nvPr/>
          </p:nvSpPr>
          <p:spPr>
            <a:xfrm>
              <a:off x="6293309" y="1710165"/>
              <a:ext cx="2217147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improved issue resolution</a:t>
              </a:r>
            </a:p>
          </p:txBody>
        </p:sp>
        <p:sp>
          <p:nvSpPr>
            <p:cNvPr id="29" name="Text Placeholder 2">
              <a:extLst>
                <a:ext uri="{FF2B5EF4-FFF2-40B4-BE49-F238E27FC236}">
                  <a16:creationId xmlns:a16="http://schemas.microsoft.com/office/drawing/2014/main" id="{07EA2DA5-83A7-4A7F-B134-CF9FC8EF7F87}"/>
                </a:ext>
              </a:extLst>
            </p:cNvPr>
            <p:cNvSpPr txBox="1">
              <a:spLocks/>
            </p:cNvSpPr>
            <p:nvPr/>
          </p:nvSpPr>
          <p:spPr>
            <a:xfrm>
              <a:off x="4777854" y="2635633"/>
              <a:ext cx="1030900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Up to</a:t>
              </a:r>
            </a:p>
          </p:txBody>
        </p:sp>
        <p:sp>
          <p:nvSpPr>
            <p:cNvPr id="30" name="Text Placeholder 2">
              <a:extLst>
                <a:ext uri="{FF2B5EF4-FFF2-40B4-BE49-F238E27FC236}">
                  <a16:creationId xmlns:a16="http://schemas.microsoft.com/office/drawing/2014/main" id="{959BF5D9-82F8-45F3-95B8-05B7096248FD}"/>
                </a:ext>
              </a:extLst>
            </p:cNvPr>
            <p:cNvSpPr txBox="1">
              <a:spLocks/>
            </p:cNvSpPr>
            <p:nvPr/>
          </p:nvSpPr>
          <p:spPr>
            <a:xfrm>
              <a:off x="6293309" y="2636882"/>
              <a:ext cx="2432684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reduction in operating expense</a:t>
              </a:r>
            </a:p>
          </p:txBody>
        </p:sp>
        <p:sp>
          <p:nvSpPr>
            <p:cNvPr id="32" name="Text Placeholder 2">
              <a:extLst>
                <a:ext uri="{FF2B5EF4-FFF2-40B4-BE49-F238E27FC236}">
                  <a16:creationId xmlns:a16="http://schemas.microsoft.com/office/drawing/2014/main" id="{DE5F823D-7129-4BDD-A74B-925F58C6F7B7}"/>
                </a:ext>
              </a:extLst>
            </p:cNvPr>
            <p:cNvSpPr txBox="1">
              <a:spLocks/>
            </p:cNvSpPr>
            <p:nvPr/>
          </p:nvSpPr>
          <p:spPr>
            <a:xfrm>
              <a:off x="6293297" y="3581105"/>
              <a:ext cx="2432684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reduction in impact of security breaches</a:t>
              </a:r>
            </a:p>
          </p:txBody>
        </p:sp>
        <p:sp>
          <p:nvSpPr>
            <p:cNvPr id="57" name="Text Placeholder 2">
              <a:extLst>
                <a:ext uri="{FF2B5EF4-FFF2-40B4-BE49-F238E27FC236}">
                  <a16:creationId xmlns:a16="http://schemas.microsoft.com/office/drawing/2014/main" id="{222FB1F5-D221-41B9-85CC-C839C2532EB3}"/>
                </a:ext>
              </a:extLst>
            </p:cNvPr>
            <p:cNvSpPr txBox="1">
              <a:spLocks/>
            </p:cNvSpPr>
            <p:nvPr/>
          </p:nvSpPr>
          <p:spPr>
            <a:xfrm>
              <a:off x="4777854" y="3568043"/>
              <a:ext cx="1030900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Up to</a:t>
              </a:r>
            </a:p>
          </p:txBody>
        </p:sp>
        <p:sp>
          <p:nvSpPr>
            <p:cNvPr id="58" name="Text Placeholder 2">
              <a:extLst>
                <a:ext uri="{FF2B5EF4-FFF2-40B4-BE49-F238E27FC236}">
                  <a16:creationId xmlns:a16="http://schemas.microsoft.com/office/drawing/2014/main" id="{9C2176DF-7227-4595-AC36-83AE31053517}"/>
                </a:ext>
              </a:extLst>
            </p:cNvPr>
            <p:cNvSpPr txBox="1">
              <a:spLocks/>
            </p:cNvSpPr>
            <p:nvPr/>
          </p:nvSpPr>
          <p:spPr>
            <a:xfrm>
              <a:off x="4777854" y="1706767"/>
              <a:ext cx="1030900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Up to</a:t>
              </a:r>
            </a:p>
          </p:txBody>
        </p:sp>
        <p:sp>
          <p:nvSpPr>
            <p:cNvPr id="59" name="Text Placeholder 2">
              <a:extLst>
                <a:ext uri="{FF2B5EF4-FFF2-40B4-BE49-F238E27FC236}">
                  <a16:creationId xmlns:a16="http://schemas.microsoft.com/office/drawing/2014/main" id="{E3D02139-309B-4311-B322-E23DBC8DAAA2}"/>
                </a:ext>
              </a:extLst>
            </p:cNvPr>
            <p:cNvSpPr txBox="1">
              <a:spLocks/>
            </p:cNvSpPr>
            <p:nvPr/>
          </p:nvSpPr>
          <p:spPr>
            <a:xfrm>
              <a:off x="4777854" y="792189"/>
              <a:ext cx="1030900" cy="326233"/>
            </a:xfrm>
            <a:prstGeom prst="rect">
              <a:avLst/>
            </a:prstGeom>
          </p:spPr>
          <p:txBody>
            <a:bodyPr/>
            <a:lstStyle>
              <a:lvl1pPr marL="169863" indent="-169863" algn="l" defTabSz="684213" rtl="0" eaLnBrk="1" fontAlgn="base" hangingPunct="1">
                <a:lnSpc>
                  <a:spcPct val="95000"/>
                </a:lnSpc>
                <a:spcBef>
                  <a:spcPts val="1075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charset="0"/>
                <a:buChar char="•"/>
                <a:defRPr lang="en-US" sz="15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1pPr>
              <a:lvl2pPr marL="358775" indent="-215900" algn="l" defTabSz="684213" rtl="0" eaLnBrk="1" fontAlgn="base" hangingPunct="1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lang="en-US" sz="14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2pPr>
              <a:lvl3pPr marL="431800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2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3pPr>
              <a:lvl4pPr marL="503238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4pPr>
              <a:lvl5pPr marL="574675" indent="-169863" algn="l" defTabSz="684213" rtl="0" eaLnBrk="1" fontAlgn="base" hangingPunct="1">
                <a:lnSpc>
                  <a:spcPct val="95000"/>
                </a:lnSpc>
                <a:spcBef>
                  <a:spcPts val="625"/>
                </a:spcBef>
                <a:spcAft>
                  <a:spcPct val="0"/>
                </a:spcAft>
                <a:buFont typeface="Arial" charset="0"/>
                <a:buChar char="•"/>
                <a:defRPr lang="en-US" sz="11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CiscoSans"/>
                </a:defRPr>
              </a:lvl5pPr>
              <a:lvl6pPr marL="863856" indent="-171445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5844" indent="-171422" algn="l" defTabSz="685777" rtl="0" eaLnBrk="1" latinLnBrk="0" hangingPunct="1">
                <a:spcBef>
                  <a:spcPts val="600"/>
                </a:spcBef>
                <a:buFont typeface="Arial" pitchFamily="34" charset="0"/>
                <a:buChar char="•"/>
                <a:defRPr sz="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220" indent="0" algn="l" defTabSz="685777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53" indent="-171445" algn="l" defTabSz="685777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Up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10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460" y="2635018"/>
            <a:ext cx="6146615" cy="663778"/>
          </a:xfrm>
        </p:spPr>
        <p:txBody>
          <a:bodyPr/>
          <a:lstStyle/>
          <a:p>
            <a:r>
              <a:rPr lang="en-US" sz="4800" dirty="0">
                <a:solidFill>
                  <a:schemeClr val="bg2"/>
                </a:solidFill>
              </a:rPr>
              <a:t>Your operational advantages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125D0-F628-45E1-8C8E-14107AD7D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t="-15977" r="-37807" b="12189"/>
          <a:stretch/>
        </p:blipFill>
        <p:spPr>
          <a:xfrm>
            <a:off x="0" y="2621691"/>
            <a:ext cx="2864034" cy="25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8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15888" indent="-115888"/>
            <a:r>
              <a:rPr lang="en-US" sz="1800" dirty="0"/>
              <a:t>Multiple tools with multiple interfaces add complexity, increasing the probability of errors in configuration and management.</a:t>
            </a:r>
          </a:p>
          <a:p>
            <a:pPr marL="115888" indent="-115888"/>
            <a:r>
              <a:rPr lang="en-US" sz="1800" dirty="0"/>
              <a:t>Changing between interfaces during network operations is time consuming and makes simple tasks longer to complete.</a:t>
            </a:r>
          </a:p>
          <a:p>
            <a:pPr marL="115888" indent="-115888"/>
            <a:r>
              <a:rPr lang="en-US" sz="1800" dirty="0"/>
              <a:t>Automatic troubleshooting with guided remediation is complex. Third-party tools can tell you if a problem is due to the network or an application, but they can’t offer guided remediation.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1864A-22C6-4A97-BE11-25742E64E512}"/>
              </a:ext>
            </a:extLst>
          </p:cNvPr>
          <p:cNvSpPr txBox="1">
            <a:spLocks/>
          </p:cNvSpPr>
          <p:nvPr/>
        </p:nvSpPr>
        <p:spPr bwMode="auto">
          <a:xfrm>
            <a:off x="419100" y="1695105"/>
            <a:ext cx="3827463" cy="73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b="0" i="0" u="none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  <a:lvl2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2pPr>
            <a:lvl3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3pPr>
            <a:lvl4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4pPr>
            <a:lvl5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5pPr>
            <a:lvl6pPr marL="4572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6pPr>
            <a:lvl7pPr marL="9144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7pPr>
            <a:lvl8pPr marL="13716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8pPr>
            <a:lvl9pPr marL="18288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The challenges of multiple network management tools</a:t>
            </a:r>
            <a:endParaRPr lang="en-US" altLang="en-US" dirty="0">
              <a:solidFill>
                <a:schemeClr val="bg2"/>
              </a:solidFill>
              <a:ea typeface="ＭＳ Ｐゴシック" pitchFamily="34" charset="-128"/>
              <a:cs typeface="CiscoSans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66C805-8E04-4E56-85E0-A5685FDEB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97" y="611915"/>
            <a:ext cx="732977" cy="7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6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A8EDA80C-E69C-4A70-A169-89839A019B7D}"/>
              </a:ext>
            </a:extLst>
          </p:cNvPr>
          <p:cNvGrpSpPr/>
          <p:nvPr/>
        </p:nvGrpSpPr>
        <p:grpSpPr>
          <a:xfrm>
            <a:off x="5181600" y="3721488"/>
            <a:ext cx="3962401" cy="1123403"/>
            <a:chOff x="5181600" y="3788229"/>
            <a:chExt cx="3962401" cy="112340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2B66B5D-61A1-434E-82C6-4BBEF01F5EA9}"/>
                </a:ext>
              </a:extLst>
            </p:cNvPr>
            <p:cNvSpPr/>
            <p:nvPr/>
          </p:nvSpPr>
          <p:spPr>
            <a:xfrm>
              <a:off x="8489905" y="3788230"/>
              <a:ext cx="654096" cy="1123402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C5044AF-E33B-4D1D-8F3B-0CDA6ABA8B74}"/>
                </a:ext>
              </a:extLst>
            </p:cNvPr>
            <p:cNvSpPr/>
            <p:nvPr/>
          </p:nvSpPr>
          <p:spPr>
            <a:xfrm>
              <a:off x="5181600" y="3788229"/>
              <a:ext cx="3608558" cy="1123401"/>
            </a:xfrm>
            <a:prstGeom prst="round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en-US" sz="1400" dirty="0"/>
                <a:t>34% of network managers use 11 or</a:t>
              </a:r>
              <a:br>
                <a:rPr lang="en-US" sz="1400" dirty="0"/>
              </a:br>
              <a:r>
                <a:rPr lang="en-US" sz="1400" dirty="0"/>
                <a:t>more tools for network monitoring and troubleshooting.</a:t>
              </a:r>
            </a:p>
            <a:p>
              <a:pPr>
                <a:lnSpc>
                  <a:spcPts val="1400"/>
                </a:lnSpc>
              </a:pPr>
              <a:r>
                <a:rPr lang="en-US" sz="600" dirty="0"/>
                <a:t>Source: EMA Research, Digital Enterprises Require a Next-Generation Wireless Platform, 2018.</a:t>
              </a: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388879A7-501F-422F-B98F-65397A3055CA}"/>
              </a:ext>
            </a:extLst>
          </p:cNvPr>
          <p:cNvSpPr txBox="1">
            <a:spLocks/>
          </p:cNvSpPr>
          <p:nvPr/>
        </p:nvSpPr>
        <p:spPr bwMode="auto">
          <a:xfrm>
            <a:off x="419100" y="2338052"/>
            <a:ext cx="3827463" cy="73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b="0" i="0" u="none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  <a:lvl2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2pPr>
            <a:lvl3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3pPr>
            <a:lvl4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4pPr>
            <a:lvl5pPr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5pPr>
            <a:lvl6pPr marL="4572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6pPr>
            <a:lvl7pPr marL="9144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7pPr>
            <a:lvl8pPr marL="13716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8pPr>
            <a:lvl9pPr marL="1828800" algn="l" defTabSz="684213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676767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What used to require multiple third-party software tools can now be done through Cisco DNA Center:</a:t>
            </a:r>
            <a:endParaRPr lang="en-US" altLang="en-US" dirty="0">
              <a:solidFill>
                <a:schemeClr val="bg2"/>
              </a:solidFill>
              <a:ea typeface="ＭＳ Ｐゴシック" pitchFamily="34" charset="-128"/>
              <a:cs typeface="CiscoSans" pitchFamily="34" charset="0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FFD6A28-1986-4C5A-85AE-E693BF2128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97463" y="531813"/>
            <a:ext cx="3551237" cy="3034348"/>
          </a:xfrm>
        </p:spPr>
        <p:txBody>
          <a:bodyPr/>
          <a:lstStyle/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Network management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Automation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Visualization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Analytics and assurance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Security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IoT connectivity</a:t>
            </a:r>
          </a:p>
          <a:p>
            <a:pPr marL="115888" indent="-115888"/>
            <a:r>
              <a:rPr lang="en-US" sz="1800" dirty="0">
                <a:solidFill>
                  <a:schemeClr val="tx1"/>
                </a:solidFill>
              </a:rPr>
              <a:t>Integration with your business-critical tools</a:t>
            </a:r>
          </a:p>
          <a:p>
            <a:pPr marL="115888" indent="-115888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24A82C3-5AD5-4925-8F82-D11CC31E7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97" y="633551"/>
            <a:ext cx="713616" cy="71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9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EDCB0F2-25C5-4C1B-94A2-14D03149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66" y="341313"/>
            <a:ext cx="8345488" cy="731837"/>
          </a:xfrm>
        </p:spPr>
        <p:txBody>
          <a:bodyPr/>
          <a:lstStyle/>
          <a:p>
            <a:r>
              <a:rPr lang="en-US" dirty="0">
                <a:solidFill>
                  <a:srgbClr val="0D274D"/>
                </a:solidFill>
              </a:rPr>
              <a:t>Reasons to activate your Cisco DNA Center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FAD20D-E325-4C00-8E4F-7BA040631286}"/>
              </a:ext>
            </a:extLst>
          </p:cNvPr>
          <p:cNvGrpSpPr/>
          <p:nvPr/>
        </p:nvGrpSpPr>
        <p:grpSpPr>
          <a:xfrm>
            <a:off x="5038102" y="3139379"/>
            <a:ext cx="3459127" cy="1008330"/>
            <a:chOff x="5038102" y="3152324"/>
            <a:chExt cx="3459127" cy="1008330"/>
          </a:xfrm>
        </p:grpSpPr>
        <p:sp>
          <p:nvSpPr>
            <p:cNvPr id="12" name="Text Box 56" descr="© INSCALE GmbH, 26.05.2010&#10;http://www.presentationload.com/">
              <a:extLst>
                <a:ext uri="{FF2B5EF4-FFF2-40B4-BE49-F238E27FC236}">
                  <a16:creationId xmlns:a16="http://schemas.microsoft.com/office/drawing/2014/main" id="{CA759E09-049E-462C-96E0-164B4EF37E7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065953" y="3202694"/>
              <a:ext cx="2431276" cy="957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67509" tIns="0" rIns="54007" bIns="34295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GB" sz="1200" noProof="1">
                  <a:latin typeface="+mn-lt"/>
                  <a:cs typeface="Calibri" pitchFamily="34" charset="0"/>
                </a:rPr>
                <a:t>Updates the preferred performance curve in real time, as network conditions change. The result is 75% fewer issues to troubleshoot.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CBD789C-50C9-4FEB-82FE-9EB9DA33B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8102" y="3152324"/>
              <a:ext cx="921052" cy="92105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CAB08F6-5D5F-4D86-8F03-65DEE8066A54}"/>
              </a:ext>
            </a:extLst>
          </p:cNvPr>
          <p:cNvGrpSpPr/>
          <p:nvPr/>
        </p:nvGrpSpPr>
        <p:grpSpPr>
          <a:xfrm>
            <a:off x="533400" y="3176547"/>
            <a:ext cx="3446927" cy="933994"/>
            <a:chOff x="533400" y="3126435"/>
            <a:chExt cx="3446927" cy="933994"/>
          </a:xfrm>
        </p:grpSpPr>
        <p:sp>
          <p:nvSpPr>
            <p:cNvPr id="10" name="Text Box 56" descr="© INSCALE GmbH, 26.05.2010&#10;http://www.presentationload.com/">
              <a:extLst>
                <a:ext uri="{FF2B5EF4-FFF2-40B4-BE49-F238E27FC236}">
                  <a16:creationId xmlns:a16="http://schemas.microsoft.com/office/drawing/2014/main" id="{DB3D869B-3DF9-48A0-A4CA-2E9C0BCC34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49051" y="3202694"/>
              <a:ext cx="2431276" cy="77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67509" tIns="0" rIns="54007" bIns="34295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GB" sz="1200" noProof="1">
                  <a:latin typeface="+mn-lt"/>
                  <a:cs typeface="Calibri" pitchFamily="34" charset="0"/>
                </a:rPr>
                <a:t>Perform a common, and critical, troubleshooting task in one click that normally requires 6 to 10 minutes.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BD8C011-B4D5-4E63-94AE-07827A13B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3126435"/>
              <a:ext cx="933994" cy="933994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8A93E7-B76D-47DF-AD82-FC50675DC0AA}"/>
              </a:ext>
            </a:extLst>
          </p:cNvPr>
          <p:cNvGrpSpPr/>
          <p:nvPr/>
        </p:nvGrpSpPr>
        <p:grpSpPr>
          <a:xfrm>
            <a:off x="533400" y="1434939"/>
            <a:ext cx="3453458" cy="881877"/>
            <a:chOff x="533400" y="1408433"/>
            <a:chExt cx="3453458" cy="881877"/>
          </a:xfrm>
        </p:grpSpPr>
        <p:sp>
          <p:nvSpPr>
            <p:cNvPr id="9" name="Text Box 56" descr="© INSCALE GmbH, 26.05.2010&#10;http://www.presentationload.com/">
              <a:extLst>
                <a:ext uri="{FF2B5EF4-FFF2-40B4-BE49-F238E27FC236}">
                  <a16:creationId xmlns:a16="http://schemas.microsoft.com/office/drawing/2014/main" id="{D81E6BED-A80D-4154-93DA-DB1770EA0CA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55582" y="1467654"/>
              <a:ext cx="2431276" cy="77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67509" tIns="0" rIns="54007" bIns="34295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GB" sz="1200" noProof="1">
                  <a:latin typeface="+mn-lt"/>
                  <a:cs typeface="Calibri" pitchFamily="34" charset="0"/>
                </a:rPr>
                <a:t>Provides a detailed view of every network device and client performance. Provides granular troubleshooting in seconds.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72CB717-3662-4B43-94C6-D7F6E7A85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1408433"/>
              <a:ext cx="881877" cy="881877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6D85E38-F06A-43B1-98F3-88827ECE5A90}"/>
              </a:ext>
            </a:extLst>
          </p:cNvPr>
          <p:cNvGrpSpPr/>
          <p:nvPr/>
        </p:nvGrpSpPr>
        <p:grpSpPr>
          <a:xfrm>
            <a:off x="5030797" y="1408433"/>
            <a:ext cx="3466432" cy="934888"/>
            <a:chOff x="5030797" y="1408433"/>
            <a:chExt cx="3466432" cy="934888"/>
          </a:xfrm>
        </p:grpSpPr>
        <p:sp>
          <p:nvSpPr>
            <p:cNvPr id="11" name="Text Box 56" descr="© INSCALE GmbH, 26.05.2010&#10;http://www.presentationload.com/">
              <a:extLst>
                <a:ext uri="{FF2B5EF4-FFF2-40B4-BE49-F238E27FC236}">
                  <a16:creationId xmlns:a16="http://schemas.microsoft.com/office/drawing/2014/main" id="{CFB0AC23-2229-4BD7-897B-EAB6FC437DB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065953" y="1467654"/>
              <a:ext cx="2431276" cy="77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67509" tIns="0" rIns="54007" bIns="34295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GB" sz="1200" noProof="1">
                  <a:latin typeface="+mn-lt"/>
                  <a:cs typeface="Calibri" pitchFamily="34" charset="0"/>
                </a:rPr>
                <a:t>Offers network history view so operator can see the cause of an issue, instead of trying to </a:t>
              </a:r>
              <a:br>
                <a:rPr lang="en-GB" sz="1200" noProof="1">
                  <a:latin typeface="+mn-lt"/>
                  <a:cs typeface="Calibri" pitchFamily="34" charset="0"/>
                </a:rPr>
              </a:br>
              <a:r>
                <a:rPr lang="en-GB" sz="1200" noProof="1">
                  <a:latin typeface="+mn-lt"/>
                  <a:cs typeface="Calibri" pitchFamily="34" charset="0"/>
                </a:rPr>
                <a:t>re-create in a lab.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1AD12BE-819F-4092-88FD-B2E5FBBC9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0797" y="1408433"/>
              <a:ext cx="934888" cy="934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59594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0002&quot;&gt;&lt;object type=&quot;3&quot; unique_id=&quot;184153&quot;&gt;&lt;property id=&quot;20148&quot; value=&quot;5&quot;/&gt;&lt;property id=&quot;20300&quot; value=&quot;Slide 6 - &amp;quot;Use this slide for transitions&amp;quot;&quot;/&gt;&lt;property id=&quot;20307&quot; value=&quot;257&quot;/&gt;&lt;/object&gt;&lt;object type=&quot;3&quot; unique_id=&quot;184154&quot;&gt;&lt;property id=&quot;20148&quot; value=&quot;5&quot;/&gt;&lt;property id=&quot;20300&quot; value=&quot;Slide 25 - &amp;quot;Color palette&amp;quot;&quot;/&gt;&lt;property id=&quot;20307&quot; value=&quot;258&quot;/&gt;&lt;/object&gt;&lt;object type=&quot;3&quot; unique_id=&quot;184155&quot;&gt;&lt;property id=&quot;20148&quot; value=&quot;5&quot;/&gt;&lt;property id=&quot;20300&quot; value=&quot;Slide 13 - &amp;quot;Two-column layout&amp;quot;&quot;/&gt;&lt;property id=&quot;20307&quot; value=&quot;259&quot;/&gt;&lt;/object&gt;&lt;object type=&quot;3&quot; unique_id=&quot;184156&quot;&gt;&lt;property id=&quot;20148&quot; value=&quot;5&quot;/&gt;&lt;property id=&quot;20300&quot; value=&quot;Slide 19 - &amp;quot;This is a sample headline&amp;quot;&quot;/&gt;&lt;property id=&quot;20307&quot; value=&quot;260&quot;/&gt;&lt;/object&gt;&lt;object type=&quot;3&quot; unique_id=&quot;184157&quot;&gt;&lt;property id=&quot;20148&quot; value=&quot;5&quot;/&gt;&lt;property id=&quot;20300&quot; value=&quot;Slide 20 - &amp;quot;Slide title&amp;quot;&quot;/&gt;&lt;property id=&quot;20307&quot; value=&quot;261&quot;/&gt;&lt;/object&gt;&lt;object type=&quot;3&quot; unique_id=&quot;184158&quot;&gt;&lt;property id=&quot;20148&quot; value=&quot;5&quot;/&gt;&lt;property id=&quot;20300&quot; value=&quot;Slide 10 - &amp;quot;This is a sample headline&amp;quot;&quot;/&gt;&lt;property id=&quot;20307&quot; value=&quot;262&quot;/&gt;&lt;/object&gt;&lt;object type=&quot;3&quot; unique_id=&quot;184159&quot;&gt;&lt;property id=&quot;20148&quot; value=&quot;5&quot;/&gt;&lt;property id=&quot;20300&quot; value=&quot;Slide 11 - &amp;quot;This is a sample headline&amp;quot;&quot;/&gt;&lt;property id=&quot;20307&quot; value=&quot;263&quot;/&gt;&lt;/object&gt;&lt;object type=&quot;3&quot; unique_id=&quot;184160&quot;&gt;&lt;property id=&quot;20148&quot; value=&quot;5&quot;/&gt;&lt;property id=&quot;20300&quot; value=&quot;Slide 12 - &amp;quot;This is a sample headline&amp;quot;&quot;/&gt;&lt;property id=&quot;20307&quot; value=&quot;264&quot;/&gt;&lt;/object&gt;&lt;object type=&quot;3&quot; unique_id=&quot;184161&quot;&gt;&lt;property id=&quot;20148&quot; value=&quot;5&quot;/&gt;&lt;property id=&quot;20300&quot; value=&quot;Slide 14 - &amp;quot;This is a sample headline&amp;quot;&quot;/&gt;&lt;property id=&quot;20307&quot; value=&quot;265&quot;/&gt;&lt;/object&gt;&lt;object type=&quot;3&quot; unique_id=&quot;184162&quot;&gt;&lt;property id=&quot;20148&quot; value=&quot;5&quot;/&gt;&lt;property id=&quot;20300&quot; value=&quot;Slide 15 - &amp;quot;This is a sample headline&amp;quot;&quot;/&gt;&lt;property id=&quot;20307&quot; value=&quot;266&quot;/&gt;&lt;/object&gt;&lt;object type=&quot;3&quot; unique_id=&quot;184163&quot;&gt;&lt;property id=&quot;20148&quot; value=&quot;5&quot;/&gt;&lt;property id=&quot;20300&quot; value=&quot;Slide 16 - &amp;quot;This is a sample headline&amp;quot;&quot;/&gt;&lt;property id=&quot;20307&quot; value=&quot;267&quot;/&gt;&lt;/object&gt;&lt;object type=&quot;3&quot; unique_id=&quot;184164&quot;&gt;&lt;property id=&quot;20148&quot; value=&quot;5&quot;/&gt;&lt;property id=&quot;20300&quot; value=&quot;Slide 21 - &amp;quot;Use this layout when pairing words with a picture.&amp;quot;&quot;/&gt;&lt;property id=&quot;20307&quot; value=&quot;268&quot;/&gt;&lt;/object&gt;&lt;object type=&quot;3&quot; unique_id=&quot;184165&quot;&gt;&lt;property id=&quot;20148&quot; value=&quot;5&quot;/&gt;&lt;property id=&quot;20300&quot; value=&quot;Slide 22 - &amp;quot;Use this layout when pairing words with a picture.&amp;quot;&quot;/&gt;&lt;property id=&quot;20307&quot; value=&quot;269&quot;/&gt;&lt;/object&gt;&lt;object type=&quot;3&quot; unique_id=&quot;184166&quot;&gt;&lt;property id=&quot;20148&quot; value=&quot;5&quot;/&gt;&lt;property id=&quot;20300&quot; value=&quot;Slide 23&quot;/&gt;&lt;property id=&quot;20307&quot; value=&quot;270&quot;/&gt;&lt;/object&gt;&lt;object type=&quot;3&quot; unique_id=&quot;198815&quot;&gt;&lt;property id=&quot;20148&quot; value=&quot;5&quot;/&gt;&lt;property id=&quot;20300&quot; value=&quot;Slide 24 - &amp;quot;Best practices&amp;quot;&quot;/&gt;&lt;property id=&quot;20307&quot; value=&quot;286&quot;/&gt;&lt;/object&gt;&lt;object type=&quot;3&quot; unique_id=&quot;198816&quot;&gt;&lt;property id=&quot;20148&quot; value=&quot;5&quot;/&gt;&lt;property id=&quot;20300&quot; value=&quot;Slide 26 - &amp;quot;Only use the themes provided&amp;quot;&quot;/&gt;&lt;property id=&quot;20307&quot; value=&quot;287&quot;/&gt;&lt;/object&gt;&lt;object type=&quot;3&quot; unique_id=&quot;198998&quot;&gt;&lt;property id=&quot;20148&quot; value=&quot;5&quot;/&gt;&lt;property id=&quot;20300&quot; value=&quot;Slide 27 - &amp;quot;Seven tips for better presentations&amp;quot;&quot;/&gt;&lt;property id=&quot;20307&quot; value=&quot;288&quot;/&gt;&lt;/object&gt;&lt;object type=&quot;3&quot; unique_id=&quot;199061&quot;&gt;&lt;property id=&quot;20148&quot; value=&quot;5&quot;/&gt;&lt;property id=&quot;20300&quot; value=&quot;Slide 1 - &amp;quot;Please read&amp;quot;&quot;/&gt;&lt;property id=&quot;20307&quot; value=&quot;303&quot;/&gt;&lt;/object&gt;&lt;object type=&quot;3&quot; unique_id=&quot;199062&quot;&gt;&lt;property id=&quot;20148&quot; value=&quot;5&quot;/&gt;&lt;property id=&quot;20300&quot; value=&quot;Slide 2 - &amp;quot;Everyone is responsible  for security&amp;quot;&quot;/&gt;&lt;property id=&quot;20307&quot; value=&quot;443&quot;/&gt;&lt;/object&gt;&lt;object type=&quot;3&quot; unique_id=&quot;199063&quot;&gt;&lt;property id=&quot;20148&quot; value=&quot;5&quot;/&gt;&lt;property id=&quot;20300&quot; value=&quot;Slide 3 - &amp;quot;Please read&amp;quot;&quot;/&gt;&lt;property id=&quot;20307&quot; value=&quot;444&quot;/&gt;&lt;/object&gt;&lt;object type=&quot;3&quot; unique_id=&quot;199064&quot;&gt;&lt;property id=&quot;20148&quot; value=&quot;5&quot;/&gt;&lt;property id=&quot;20300&quot; value=&quot;Slide 4 - &amp;quot;Color themes&amp;quot;&quot;/&gt;&lt;property id=&quot;20307&quot; value=&quot;445&quot;/&gt;&lt;/object&gt;&lt;object type=&quot;3&quot; unique_id=&quot;199065&quot;&gt;&lt;property id=&quot;20148&quot; value=&quot;5&quot;/&gt;&lt;property id=&quot;20300&quot; value=&quot;Slide 5 - &amp;quot;Presentation Title Goes Here&amp;quot;&quot;/&gt;&lt;property id=&quot;20307&quot; value=&quot;256&quot;/&gt;&lt;/object&gt;&lt;object type=&quot;3&quot; unique_id=&quot;199066&quot;&gt;&lt;property id=&quot;20148&quot; value=&quot;5&quot;/&gt;&lt;property id=&quot;20300&quot; value=&quot;Slide 7 - &amp;quot;Use this slide for transitions&amp;quot;&quot;/&gt;&lt;property id=&quot;20307&quot; value=&quot;302&quot;/&gt;&lt;/object&gt;&lt;object type=&quot;3&quot; unique_id=&quot;199067&quot;&gt;&lt;property id=&quot;20148&quot; value=&quot;5&quot;/&gt;&lt;property id=&quot;20300&quot; value=&quot;Slide 8 - &amp;quot;“Design is the silent  ambassador of your brand.”&amp;quot;&quot;/&gt;&lt;property id=&quot;20307&quot; value=&quot;293&quot;/&gt;&lt;/object&gt;&lt;object type=&quot;3&quot; unique_id=&quot;199068&quot;&gt;&lt;property id=&quot;20148&quot; value=&quot;5&quot;/&gt;&lt;property id=&quot;20300&quot; value=&quot;Slide 9 - &amp;quot;“Design is the silent  ambassador of your brand.”&amp;quot;&quot;/&gt;&lt;property id=&quot;20307&quot; value=&quot;301&quot;/&gt;&lt;/object&gt;&lt;object type=&quot;3&quot; unique_id=&quot;199069&quot;&gt;&lt;property id=&quot;20148&quot; value=&quot;5&quot;/&gt;&lt;property id=&quot;20300&quot; value=&quot;Slide 17 - &amp;quot;Bar charts&amp;quot;&quot;/&gt;&lt;property id=&quot;20307&quot; value=&quot;298&quot;/&gt;&lt;/object&gt;&lt;object type=&quot;3&quot; unique_id=&quot;199070&quot;&gt;&lt;property id=&quot;20148&quot; value=&quot;5&quot;/&gt;&lt;property id=&quot;20300&quot; value=&quot;Slide 18 - &amp;quot;Line charts&amp;quot;&quot;/&gt;&lt;property id=&quot;20307&quot; value=&quot;300&quot;/&gt;&lt;/object&gt;&lt;object type=&quot;3&quot; unique_id=&quot;199071&quot;&gt;&lt;property id=&quot;20148&quot; value=&quot;5&quot;/&gt;&lt;property id=&quot;20300&quot; value=&quot;Slide 28&quot;/&gt;&lt;property id=&quot;20307&quot; value=&quot;290&quot;/&gt;&lt;/object&gt;&lt;/object&gt;&lt;object type=&quot;8&quot; unique_id=&quot;1026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ue theme 2015 16x9">
  <a:themeElements>
    <a:clrScheme name="Cisco Core Palette_2019_default">
      <a:dk1>
        <a:srgbClr val="282828"/>
      </a:dk1>
      <a:lt1>
        <a:srgbClr val="0D274D"/>
      </a:lt1>
      <a:dk2>
        <a:srgbClr val="1E4471"/>
      </a:dk2>
      <a:lt2>
        <a:srgbClr val="FFFFFF"/>
      </a:lt2>
      <a:accent1>
        <a:srgbClr val="00BCEB"/>
      </a:accent1>
      <a:accent2>
        <a:srgbClr val="6EBE4A"/>
      </a:accent2>
      <a:accent3>
        <a:srgbClr val="1E4471"/>
      </a:accent3>
      <a:accent4>
        <a:srgbClr val="9E9EA2"/>
      </a:accent4>
      <a:accent5>
        <a:srgbClr val="FBAB18"/>
      </a:accent5>
      <a:accent6>
        <a:srgbClr val="E3241B"/>
      </a:accent6>
      <a:hlink>
        <a:srgbClr val="00BCEB"/>
      </a:hlink>
      <a:folHlink>
        <a:srgbClr val="1E4471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6077</TotalTime>
  <Words>496</Words>
  <Application>Microsoft Office PowerPoint</Application>
  <PresentationFormat>On-screen Show (16:9)</PresentationFormat>
  <Paragraphs>75</Paragraphs>
  <Slides>13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CiscoSans</vt:lpstr>
      <vt:lpstr>CiscoSans ExtraLight</vt:lpstr>
      <vt:lpstr>CiscoSans Thin</vt:lpstr>
      <vt:lpstr>CiscoSansTT ExtraLight</vt:lpstr>
      <vt:lpstr>CiscoSansTT Thin</vt:lpstr>
      <vt:lpstr>Tipo de letra del sistema Fina</vt:lpstr>
      <vt:lpstr>Blue theme 2015 16x9</vt:lpstr>
      <vt:lpstr>Activate your Cisco DNA Center</vt:lpstr>
      <vt:lpstr>PowerPoint Presentation</vt:lpstr>
      <vt:lpstr>You have a Cisco DNA Center license because you invested in:  Cisco Catalyst 9000 Series Switches</vt:lpstr>
      <vt:lpstr>Cisco DNA Center offers a single dashboard for every core function in your network</vt:lpstr>
      <vt:lpstr>Benefits by the numbers</vt:lpstr>
      <vt:lpstr>Your operational advantages</vt:lpstr>
      <vt:lpstr>PowerPoint Presentation</vt:lpstr>
      <vt:lpstr>PowerPoint Presentation</vt:lpstr>
      <vt:lpstr>Reasons to activate your Cisco DNA Center</vt:lpstr>
      <vt:lpstr>Reasons to activate your Cisco DNA Center</vt:lpstr>
      <vt:lpstr>PowerPoint Presentation</vt:lpstr>
      <vt:lpstr>How to activate your Cisco DNA Center license  Attend an Ask the Expert session or schedule an Accelerator consultation  http://go.tklgo.cisco.com/acc-atx</vt:lpstr>
      <vt:lpstr>PowerPoint Presentation</vt:lpstr>
    </vt:vector>
  </TitlesOfParts>
  <Company>NDS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Pius (spius)</dc:creator>
  <cp:lastModifiedBy>Katawi Cato</cp:lastModifiedBy>
  <cp:revision>1004</cp:revision>
  <cp:lastPrinted>2016-04-29T20:31:14Z</cp:lastPrinted>
  <dcterms:created xsi:type="dcterms:W3CDTF">2014-07-09T19:55:36Z</dcterms:created>
  <dcterms:modified xsi:type="dcterms:W3CDTF">2019-07-23T20:41:41Z</dcterms:modified>
</cp:coreProperties>
</file>